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1048"/>
            <a:ext cx="9144000" cy="125913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BRITISH AIRWAYS 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421" y="3602038"/>
            <a:ext cx="9144000" cy="1040300"/>
          </a:xfrm>
        </p:spPr>
        <p:txBody>
          <a:bodyPr/>
          <a:lstStyle/>
          <a:p>
            <a:r>
              <a:rPr lang="en-US" b="1" dirty="0" smtClean="0"/>
              <a:t>Data Science: </a:t>
            </a:r>
            <a:r>
              <a:rPr lang="en-US" b="1" dirty="0" smtClean="0"/>
              <a:t>Building a Predictive model to understand factors that influence buying behavior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8" y="1069853"/>
            <a:ext cx="2475915" cy="163185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 txBox="1">
            <a:spLocks/>
          </p:cNvSpPr>
          <p:nvPr/>
        </p:nvSpPr>
        <p:spPr>
          <a:xfrm>
            <a:off x="2014024" y="5817700"/>
            <a:ext cx="9144000" cy="10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Sept 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1796"/>
            <a:ext cx="10515600" cy="981075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PREDICTIVE MODEL</a:t>
            </a:r>
            <a:r>
              <a:rPr lang="en-GB" dirty="0" smtClean="0">
                <a:solidFill>
                  <a:schemeClr val="accent1"/>
                </a:solidFill>
              </a:rPr>
              <a:t> RESULTS &amp; INSIGHTS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 txBox="1">
            <a:spLocks/>
          </p:cNvSpPr>
          <p:nvPr/>
        </p:nvSpPr>
        <p:spPr>
          <a:xfrm>
            <a:off x="7973944" y="2301268"/>
            <a:ext cx="3087756" cy="329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700" b="1" i="1" dirty="0" smtClean="0"/>
              <a:t>Conclusion</a:t>
            </a:r>
            <a:r>
              <a:rPr lang="en-GB" sz="1600" b="1" dirty="0" smtClean="0"/>
              <a:t>:</a:t>
            </a:r>
          </a:p>
          <a:p>
            <a:endParaRPr lang="en-GB" sz="16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 txBox="1">
            <a:spLocks/>
          </p:cNvSpPr>
          <p:nvPr/>
        </p:nvSpPr>
        <p:spPr>
          <a:xfrm>
            <a:off x="1496482" y="6315331"/>
            <a:ext cx="5259918" cy="329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i="1" dirty="0" smtClean="0"/>
              <a:t>Fig 1 </a:t>
            </a:r>
            <a:r>
              <a:rPr lang="en-GB" sz="1600" i="1" dirty="0" smtClean="0"/>
              <a:t>Mutual Information Scores for buying behaviour features </a:t>
            </a:r>
            <a:endParaRPr lang="en-GB" sz="1600" i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 txBox="1">
            <a:spLocks/>
          </p:cNvSpPr>
          <p:nvPr/>
        </p:nvSpPr>
        <p:spPr>
          <a:xfrm>
            <a:off x="103163" y="865845"/>
            <a:ext cx="7351737" cy="109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 smtClean="0"/>
              <a:t>Random Forest Classifier model </a:t>
            </a:r>
            <a:r>
              <a:rPr lang="en-GB" sz="1800" b="1" dirty="0" smtClean="0"/>
              <a:t>– [</a:t>
            </a:r>
            <a:r>
              <a:rPr lang="en-US" sz="1700" b="1" dirty="0"/>
              <a:t>Test Set Accuracy: </a:t>
            </a:r>
            <a:r>
              <a:rPr lang="en-US" sz="1700" b="1" dirty="0" smtClean="0"/>
              <a:t>85.36, </a:t>
            </a:r>
            <a:r>
              <a:rPr lang="en-US" sz="1700" b="1" dirty="0"/>
              <a:t>AUC score: </a:t>
            </a:r>
            <a:r>
              <a:rPr lang="en-US" sz="1700" b="1" dirty="0" smtClean="0"/>
              <a:t>0.554</a:t>
            </a:r>
            <a:r>
              <a:rPr lang="en-GB" sz="1800" b="1" dirty="0" smtClean="0"/>
              <a:t>]</a:t>
            </a:r>
            <a:endParaRPr lang="en-GB" sz="1800" b="1" dirty="0" smtClean="0"/>
          </a:p>
          <a:p>
            <a:pPr marL="0" indent="0">
              <a:buNone/>
            </a:pPr>
            <a:r>
              <a:rPr lang="en-GB" sz="1800" b="1" dirty="0" smtClean="0"/>
              <a:t>Decision Tree Model</a:t>
            </a:r>
            <a:r>
              <a:rPr lang="en-GB" sz="1800" b="1" dirty="0" smtClean="0"/>
              <a:t> – </a:t>
            </a:r>
            <a:r>
              <a:rPr lang="en-GB" sz="1800" b="1" dirty="0" smtClean="0"/>
              <a:t>[</a:t>
            </a:r>
            <a:r>
              <a:rPr lang="en-US" sz="1700" b="1" dirty="0" smtClean="0"/>
              <a:t>Test Set Accuracy: 82.68, </a:t>
            </a:r>
            <a:r>
              <a:rPr lang="en-US" sz="1700" b="1" dirty="0"/>
              <a:t>AUC score: </a:t>
            </a:r>
            <a:r>
              <a:rPr lang="en-US" sz="1700" b="1" dirty="0" smtClean="0"/>
              <a:t>0.554</a:t>
            </a:r>
            <a:r>
              <a:rPr lang="en-GB" sz="1800" b="1" dirty="0" smtClean="0"/>
              <a:t>]</a:t>
            </a:r>
            <a:endParaRPr lang="en-GB" sz="1800" b="1" dirty="0" smtClean="0"/>
          </a:p>
          <a:p>
            <a:pPr marL="0" indent="0">
              <a:buNone/>
            </a:pPr>
            <a:r>
              <a:rPr lang="en-GB" sz="1800" b="1" dirty="0" smtClean="0"/>
              <a:t>XGB Model</a:t>
            </a:r>
            <a:r>
              <a:rPr lang="en-GB" sz="1800" b="1" dirty="0" smtClean="0"/>
              <a:t>  </a:t>
            </a:r>
            <a:r>
              <a:rPr lang="en-GB" sz="1800" b="1" dirty="0" smtClean="0"/>
              <a:t>- </a:t>
            </a:r>
            <a:r>
              <a:rPr lang="en-GB" sz="1800" b="1" dirty="0" smtClean="0"/>
              <a:t>[</a:t>
            </a:r>
            <a:r>
              <a:rPr lang="en-US" sz="1700" b="1" dirty="0" smtClean="0"/>
              <a:t>Test Set Accuracy: 85.05, AUC </a:t>
            </a:r>
            <a:r>
              <a:rPr lang="en-US" sz="1700" b="1" dirty="0"/>
              <a:t>score: </a:t>
            </a:r>
            <a:r>
              <a:rPr lang="en-US" sz="1700" b="1" dirty="0" smtClean="0"/>
              <a:t>0.542</a:t>
            </a:r>
            <a:r>
              <a:rPr lang="en-GB" sz="1800" b="1" dirty="0" smtClean="0"/>
              <a:t>]</a:t>
            </a:r>
            <a:endParaRPr lang="en-GB" sz="1800" b="1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20" y="2351969"/>
            <a:ext cx="6718300" cy="388445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 txBox="1">
            <a:spLocks/>
          </p:cNvSpPr>
          <p:nvPr/>
        </p:nvSpPr>
        <p:spPr>
          <a:xfrm>
            <a:off x="7973944" y="4393194"/>
            <a:ext cx="3900556" cy="589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700" b="1" dirty="0" smtClean="0"/>
              <a:t>From fig 1, factors influencing customer buying behaviour  in descending order include:</a:t>
            </a:r>
          </a:p>
          <a:p>
            <a:pPr marL="342900" indent="-342900">
              <a:buAutoNum type="arabicPeriod"/>
            </a:pPr>
            <a:r>
              <a:rPr lang="en-GB" sz="1700" b="1" dirty="0" smtClean="0"/>
              <a:t>Route</a:t>
            </a:r>
          </a:p>
          <a:p>
            <a:pPr marL="342900" indent="-342900">
              <a:buAutoNum type="arabicPeriod"/>
            </a:pPr>
            <a:r>
              <a:rPr lang="en-GB" sz="1700" b="1" dirty="0" err="1" smtClean="0"/>
              <a:t>Booking_origin</a:t>
            </a:r>
            <a:endParaRPr lang="en-GB" sz="1700" b="1" dirty="0" smtClean="0"/>
          </a:p>
          <a:p>
            <a:pPr marL="342900" indent="-342900">
              <a:buAutoNum type="arabicPeriod"/>
            </a:pPr>
            <a:r>
              <a:rPr lang="en-GB" sz="1700" b="1" dirty="0" err="1" smtClean="0"/>
              <a:t>Flight_duration</a:t>
            </a:r>
            <a:endParaRPr lang="en-GB" sz="1700" b="1" dirty="0" smtClean="0"/>
          </a:p>
          <a:p>
            <a:pPr marL="342900" indent="-342900">
              <a:buAutoNum type="arabicPeriod"/>
            </a:pPr>
            <a:r>
              <a:rPr lang="en-GB" sz="1700" b="1" dirty="0" err="1" smtClean="0"/>
              <a:t>Wants_extra_baggage</a:t>
            </a:r>
            <a:endParaRPr lang="en-GB" sz="1700" b="1" dirty="0" smtClean="0"/>
          </a:p>
          <a:p>
            <a:pPr marL="342900" indent="-342900">
              <a:buAutoNum type="arabicPeriod"/>
            </a:pPr>
            <a:r>
              <a:rPr lang="en-GB" sz="1700" b="1" dirty="0" err="1" smtClean="0"/>
              <a:t>Length_of_stay</a:t>
            </a:r>
            <a:endParaRPr lang="en-GB" sz="1700" b="1" dirty="0" smtClean="0"/>
          </a:p>
          <a:p>
            <a:pPr marL="342900" indent="-342900">
              <a:buAutoNum type="arabicPeriod"/>
            </a:pPr>
            <a:r>
              <a:rPr lang="en-GB" sz="1700" b="1" dirty="0" err="1" smtClean="0"/>
              <a:t>Wants_in_flight_meals</a:t>
            </a:r>
            <a:endParaRPr lang="en-GB" sz="1700" b="1" dirty="0" smtClean="0"/>
          </a:p>
          <a:p>
            <a:pPr marL="342900" indent="-342900">
              <a:buAutoNum type="arabicPeriod"/>
            </a:pPr>
            <a:r>
              <a:rPr lang="en-GB" sz="1700" b="1" dirty="0" err="1" smtClean="0"/>
              <a:t>Wants_preferred_seat</a:t>
            </a:r>
            <a:endParaRPr lang="en-GB" sz="1700" b="1" dirty="0" smtClean="0"/>
          </a:p>
          <a:p>
            <a:pPr marL="342900" indent="-342900">
              <a:buAutoNum type="arabicPeriod"/>
            </a:pPr>
            <a:r>
              <a:rPr lang="en-GB" sz="1700" b="1" dirty="0" err="1" smtClean="0"/>
              <a:t>Purchase_lead</a:t>
            </a:r>
            <a:endParaRPr lang="en-GB" sz="1700" b="1" dirty="0" smtClean="0"/>
          </a:p>
          <a:p>
            <a:pPr marL="342900" indent="-342900">
              <a:buAutoNum type="arabicPeriod"/>
            </a:pPr>
            <a:r>
              <a:rPr lang="en-GB" sz="1700" b="1" dirty="0" err="1" smtClean="0"/>
              <a:t>Flight_hour</a:t>
            </a:r>
            <a:endParaRPr lang="en-GB" sz="1700" b="1" dirty="0" smtClean="0"/>
          </a:p>
          <a:p>
            <a:pPr marL="342900" indent="-342900">
              <a:buAutoNum type="arabicPeriod"/>
            </a:pPr>
            <a:r>
              <a:rPr lang="en-GB" sz="1700" b="1" dirty="0" err="1" smtClean="0"/>
              <a:t>Num_passengers</a:t>
            </a:r>
            <a:endParaRPr lang="en-GB" sz="1700" b="1" dirty="0" smtClean="0"/>
          </a:p>
          <a:p>
            <a:pPr marL="342900" indent="-342900">
              <a:buAutoNum type="arabicPeriod"/>
            </a:pPr>
            <a:r>
              <a:rPr lang="en-GB" sz="1700" b="1" dirty="0" err="1" smtClean="0"/>
              <a:t>Trip_type</a:t>
            </a:r>
            <a:endParaRPr lang="en-GB" sz="1700" b="1" dirty="0" smtClean="0"/>
          </a:p>
          <a:p>
            <a:pPr marL="342900" indent="-342900">
              <a:buAutoNum type="arabicPeriod"/>
            </a:pPr>
            <a:r>
              <a:rPr lang="en-GB" sz="1700" b="1" dirty="0" err="1" smtClean="0"/>
              <a:t>Sales_channel</a:t>
            </a:r>
            <a:endParaRPr lang="en-GB" sz="1700" b="1" dirty="0" smtClean="0"/>
          </a:p>
          <a:p>
            <a:pPr marL="342900" indent="-342900">
              <a:buAutoNum type="arabicPeriod"/>
            </a:pPr>
            <a:r>
              <a:rPr lang="en-GB" sz="1700" b="1" dirty="0" err="1" smtClean="0"/>
              <a:t>Flight_day</a:t>
            </a:r>
            <a:endParaRPr lang="en-GB" sz="1700" b="1" dirty="0" smtClean="0"/>
          </a:p>
          <a:p>
            <a:pPr marL="342900" indent="-342900">
              <a:buAutoNum type="arabicPeriod"/>
            </a:pPr>
            <a:endParaRPr lang="en-GB" sz="1600" b="1" dirty="0" smtClean="0"/>
          </a:p>
          <a:p>
            <a:endParaRPr lang="en-GB" sz="1600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 txBox="1">
            <a:spLocks/>
          </p:cNvSpPr>
          <p:nvPr/>
        </p:nvSpPr>
        <p:spPr>
          <a:xfrm>
            <a:off x="7973944" y="865845"/>
            <a:ext cx="3087756" cy="371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700" b="1" i="1" dirty="0" smtClean="0"/>
              <a:t>Inference:</a:t>
            </a:r>
          </a:p>
          <a:p>
            <a:endParaRPr lang="en-GB" sz="1600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 txBox="1">
            <a:spLocks/>
          </p:cNvSpPr>
          <p:nvPr/>
        </p:nvSpPr>
        <p:spPr>
          <a:xfrm>
            <a:off x="7973944" y="1237152"/>
            <a:ext cx="3379856" cy="98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700" b="1" dirty="0" smtClean="0"/>
              <a:t>Random forest model gave the highest accuracy at 85.36 and AUC score of 0.554</a:t>
            </a:r>
          </a:p>
          <a:p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 </vt:lpstr>
      <vt:lpstr>PREDICTIVE MODEL RESULTS &amp;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user</cp:lastModifiedBy>
  <cp:revision>13</cp:revision>
  <dcterms:created xsi:type="dcterms:W3CDTF">2022-12-06T11:13:27Z</dcterms:created>
  <dcterms:modified xsi:type="dcterms:W3CDTF">2023-09-06T12:15:41Z</dcterms:modified>
</cp:coreProperties>
</file>