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1" r:id="rId14"/>
    <p:sldId id="273" r:id="rId15"/>
    <p:sldId id="274" r:id="rId16"/>
    <p:sldId id="267" r:id="rId17"/>
    <p:sldId id="268" r:id="rId18"/>
    <p:sldId id="269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74CB-F109-F12C-81CE-0AC66E91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D48ED-A80B-81E4-1D90-3AF97069E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B4D70-C264-B9EF-73E5-F32620FD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8A39-9B26-C200-A463-338A906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6D88-7244-7EC5-E1B6-91430100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2E11-D9C2-D90E-72FC-EF25B67A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390C7-23B1-5582-4F20-6C019C146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C217-3683-9E0E-D65E-5EB23C35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35ED-243A-9679-1706-990D7836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B8BE-C81D-EC82-26EF-F4C52192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0C996-0C8C-40A5-27BB-8DAD1AF81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C750C-E7A3-86D4-5550-8CFE86C8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E2D5-8EEC-533B-5244-B75A4052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F029-692A-F2C0-757B-296809B6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1A18-3B18-97A6-5ECF-25A8C03C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C609-59C9-564D-9ED4-6915F23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8B30-69DD-86D2-1BDD-3F3C906C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E233-FECF-548E-C7FA-061F3520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4C0DD-2798-6786-380F-6AA7554E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F74D-BD46-1656-252D-58387C3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62E4-09B6-BF46-B970-542A3C21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A1D6-CB3B-1932-5AF4-998BAB21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7E37-C8D2-3FB8-D6E7-17B114F2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9D17-3E6C-093D-D163-DD366351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2D4B-6516-E216-C007-C2543381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8734-D583-CFD8-00DF-6835F114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E11B-7FAA-1ED2-4635-738D6638C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DE267-CC6E-03C0-545C-5C76B66E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342C-8B20-0B91-16D6-B206C7A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B397-9545-30D7-1047-A4347276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51C-2800-F510-7D9B-F4B25219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AB91-E079-E6D1-EE72-119F40BE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046BE-EECD-5D17-41DB-3AB0EDAC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D98E-B1E3-40E1-8ECE-BACB2289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C130B-0656-9691-9EB5-1BDCD6DB7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76AA1-6CC6-2113-CCA5-6DDF664D5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C97C3-A275-4A5E-BBCF-7CFCCC2F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9480-E54E-D729-676F-6AE9AF64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56D13-7664-30E6-AE5D-8E2E7834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4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4508-BB8D-8442-0F50-DA32E544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00815-BCB6-629F-B2BF-62350268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0431F-C0AF-C968-F748-AB0B9498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B7652-BA49-D55C-99B8-15091092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227DA-71FA-0635-90A5-14B6DEED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B7C4E-26C9-C202-49EC-E1D91788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9E217-9BFA-3037-3B51-5DF23F9B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7BE3-5B43-8C37-BA70-367DD6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30FE-A3F7-73F2-3A21-DE4A29A9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A3133-198E-5D6A-4F4F-66115126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C8C3-DC1F-1087-1FD2-F028C8F6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F15E-9E3F-9BD6-72A8-497D22E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E2F1A-138D-87CF-30D8-169B72A3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B5C5-BDA7-66B8-D86C-CB06272A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122C7-25B2-0CDE-81D8-AE7057FF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F0563-9DC8-8864-3221-7BBA7ECA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DDB9-3100-E61F-EC1D-C9DD4688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1D51-2FEE-B156-A38D-6D6098D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D66D-16E6-B624-8F84-01D52217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6C39A-0346-C5F3-B3C4-87BFD48A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6CCFD-5463-9BE2-2A9C-0E210156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994C-80AD-BEE2-444D-8C925D081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A438E-1A0B-2340-8CA4-A3DEA4F1F5A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4C48-13C5-E135-9B86-9E4A5303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A24F-013F-F11D-7EB8-B07F3F2D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0C41B8-EFDC-7746-9D97-ED76399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shlab.ca/projects/decision_twig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yNqlOjhPC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5B73-189A-6145-3F5F-F6358043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57" y="1122363"/>
            <a:ext cx="11114314" cy="2387600"/>
          </a:xfrm>
        </p:spPr>
        <p:txBody>
          <a:bodyPr>
            <a:noAutofit/>
          </a:bodyPr>
          <a:lstStyle/>
          <a:p>
            <a:r>
              <a:rPr lang="en-US" sz="4800" dirty="0"/>
              <a:t>Introducing Grammar of Modeling R package (</a:t>
            </a:r>
            <a:r>
              <a:rPr lang="en-US" sz="4800" dirty="0" err="1"/>
              <a:t>gmod</a:t>
            </a:r>
            <a:r>
              <a:rPr lang="en-US" sz="4800" dirty="0"/>
              <a:t>) and the Decision Twigs online tool for building HTA models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5125-276B-C001-9AB6-D9A930785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269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Hawre Jalal, MD, PhD </a:t>
            </a:r>
          </a:p>
          <a:p>
            <a:r>
              <a:rPr lang="en-US" sz="3600" dirty="0"/>
              <a:t>University of Ottawa</a:t>
            </a:r>
          </a:p>
        </p:txBody>
      </p:sp>
    </p:spTree>
    <p:extLst>
      <p:ext uri="{BB962C8B-B14F-4D97-AF65-F5344CB8AC3E}">
        <p14:creationId xmlns:p14="http://schemas.microsoft.com/office/powerpoint/2010/main" val="95573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234B-81C4-5829-215F-2EED4756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953C9-8C99-001C-0482-7D5063A8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19" y="1400175"/>
            <a:ext cx="6743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1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B563-87E2-2000-0EA4-7394FAD9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2" y="302495"/>
            <a:ext cx="10515600" cy="699587"/>
          </a:xfrm>
        </p:spPr>
        <p:txBody>
          <a:bodyPr/>
          <a:lstStyle/>
          <a:p>
            <a:r>
              <a:rPr lang="en-US" dirty="0"/>
              <a:t>Evaluating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0A9BD-F01C-7AE6-DE59-3C703911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0"/>
            <a:ext cx="69596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D3DF-A7B2-2E32-6D43-CD8FB78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en-US" dirty="0"/>
              <a:t>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5058-0CF7-9BE0-5234-9DCF5406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500"/>
            <a:ext cx="10515600" cy="4974463"/>
          </a:xfrm>
        </p:spPr>
        <p:txBody>
          <a:bodyPr/>
          <a:lstStyle/>
          <a:p>
            <a:r>
              <a:rPr lang="en-US" dirty="0"/>
              <a:t>Create a model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my_Markov_model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868-9A73-3364-3FC8-B52650673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4" r="47226"/>
          <a:stretch/>
        </p:blipFill>
        <p:spPr>
          <a:xfrm>
            <a:off x="1145088" y="1722589"/>
            <a:ext cx="4101826" cy="594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6133B-424F-56A9-A922-A6C0A10C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88" y="3790370"/>
            <a:ext cx="7772400" cy="318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6BB1F-EBEC-8555-7A7D-648C61869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847" y="0"/>
            <a:ext cx="3873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0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D3DF-A7B2-2E32-6D43-CD8FB78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en-US" dirty="0"/>
              <a:t>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5058-0CF7-9BE0-5234-9DCF5406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500"/>
            <a:ext cx="10515600" cy="4974463"/>
          </a:xfrm>
        </p:spPr>
        <p:txBody>
          <a:bodyPr/>
          <a:lstStyle/>
          <a:p>
            <a:r>
              <a:rPr lang="en-US" dirty="0"/>
              <a:t>Create a model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my_Markov_model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868-9A73-3364-3FC8-B52650673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4" r="47226"/>
          <a:stretch/>
        </p:blipFill>
        <p:spPr>
          <a:xfrm>
            <a:off x="1145088" y="1722589"/>
            <a:ext cx="4101826" cy="594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6133B-424F-56A9-A922-A6C0A10C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88" y="3790370"/>
            <a:ext cx="7772400" cy="318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6BB1F-EBEC-8555-7A7D-648C61869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9" y="0"/>
            <a:ext cx="11417462" cy="20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3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D3DF-A7B2-2E32-6D43-CD8FB78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en-US" dirty="0"/>
              <a:t>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5058-0CF7-9BE0-5234-9DCF5406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500"/>
            <a:ext cx="10515600" cy="4974463"/>
          </a:xfrm>
        </p:spPr>
        <p:txBody>
          <a:bodyPr/>
          <a:lstStyle/>
          <a:p>
            <a:r>
              <a:rPr lang="en-US" dirty="0"/>
              <a:t>Create a model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my_Markov_model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868-9A73-3364-3FC8-B52650673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4" r="47226"/>
          <a:stretch/>
        </p:blipFill>
        <p:spPr>
          <a:xfrm>
            <a:off x="1145088" y="1722589"/>
            <a:ext cx="4101826" cy="594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6133B-424F-56A9-A922-A6C0A10C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88" y="3790370"/>
            <a:ext cx="7772400" cy="318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6BB1F-EBEC-8555-7A7D-648C61869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9" y="-6157238"/>
            <a:ext cx="11417462" cy="20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D3DF-A7B2-2E32-6D43-CD8FB78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en-US" dirty="0"/>
              <a:t>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5058-0CF7-9BE0-5234-9DCF5406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500"/>
            <a:ext cx="10515600" cy="4974463"/>
          </a:xfrm>
        </p:spPr>
        <p:txBody>
          <a:bodyPr/>
          <a:lstStyle/>
          <a:p>
            <a:r>
              <a:rPr lang="en-US" dirty="0"/>
              <a:t>Create a model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my_Markov_model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868-9A73-3364-3FC8-B52650673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4" r="47226"/>
          <a:stretch/>
        </p:blipFill>
        <p:spPr>
          <a:xfrm>
            <a:off x="1145088" y="1722589"/>
            <a:ext cx="4101826" cy="594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6133B-424F-56A9-A922-A6C0A10C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88" y="3790370"/>
            <a:ext cx="7772400" cy="318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6BB1F-EBEC-8555-7A7D-648C61869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9" y="-13593770"/>
            <a:ext cx="11417462" cy="20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06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A2A8-E49D-E76D-72E8-9238CD53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965"/>
            <a:ext cx="10515600" cy="712561"/>
          </a:xfrm>
        </p:spPr>
        <p:txBody>
          <a:bodyPr/>
          <a:lstStyle/>
          <a:p>
            <a:r>
              <a:rPr lang="en-US" dirty="0"/>
              <a:t>Transition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81E-F29F-54AD-829E-F851F278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086"/>
            <a:ext cx="10515600" cy="49468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D6627-D45B-C94A-CAC3-C902FCD8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65125"/>
            <a:ext cx="7772400" cy="64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B5E1-9EFE-CFC1-A3BD-9B0ADF6A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DD0C-47B2-7F58-955A-347E8E0B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22F11-12C7-12EB-EFB9-3C1E73D1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44" y="740536"/>
            <a:ext cx="7772400" cy="49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0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17F7-0054-4871-EE0E-1736E0C5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CBD3-5805-69A8-0D76-E6C83CEF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7"/>
          </a:xfrm>
        </p:spPr>
        <p:txBody>
          <a:bodyPr/>
          <a:lstStyle/>
          <a:p>
            <a:r>
              <a:rPr lang="en-US" dirty="0"/>
              <a:t>Can request other outputs: </a:t>
            </a:r>
          </a:p>
          <a:p>
            <a:pPr marL="0" indent="0">
              <a:buNone/>
            </a:pPr>
            <a:r>
              <a:rPr lang="en-CA" sz="1400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my_markov_model</a:t>
            </a:r>
            <a:r>
              <a:rPr lang="en-CA" sz="1400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model_struc,params,return_transition_prob</a:t>
            </a:r>
            <a:r>
              <a:rPr lang="en-CA" sz="1400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r>
              <a:rPr lang="en-CA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return_state_payoffs</a:t>
            </a:r>
            <a:r>
              <a:rPr lang="en-CA" sz="1400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FALSE,return_trace</a:t>
            </a:r>
            <a:r>
              <a:rPr lang="en-CA" sz="1400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r>
              <a:rPr lang="en-CA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return_cycle_payoffs</a:t>
            </a:r>
            <a:r>
              <a:rPr lang="en-CA" sz="1400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FALSE,return_payoff_summary</a:t>
            </a:r>
            <a:r>
              <a:rPr lang="en-CA" sz="1400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AFB40-32AF-DA9C-7844-783B3571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3" y="1825625"/>
            <a:ext cx="3530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5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C419-5538-0663-45AE-EC68099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Other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614E-8885-B201-BFFC-CC18F58C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/>
              <a:t>Since the model is a function (params), you can run these analyses as we describe in the DARTH tutorials:</a:t>
            </a:r>
          </a:p>
          <a:p>
            <a:pPr lvl="1"/>
            <a:r>
              <a:rPr lang="en-US" dirty="0"/>
              <a:t>Deterministic analyses – tornado, </a:t>
            </a:r>
            <a:r>
              <a:rPr lang="en-US" dirty="0" err="1"/>
              <a:t>oneway</a:t>
            </a:r>
            <a:r>
              <a:rPr lang="en-US" dirty="0"/>
              <a:t>, two-way, … </a:t>
            </a:r>
          </a:p>
          <a:p>
            <a:pPr lvl="1"/>
            <a:r>
              <a:rPr lang="en-US" dirty="0"/>
              <a:t>Probabilistic – CEAC, CEAF, scatterplots, …. </a:t>
            </a:r>
          </a:p>
          <a:p>
            <a:pPr lvl="1"/>
            <a:r>
              <a:rPr lang="en-US" dirty="0"/>
              <a:t>Calibration …. </a:t>
            </a:r>
          </a:p>
          <a:p>
            <a:pPr lvl="1"/>
            <a:r>
              <a:rPr lang="en-US" dirty="0"/>
              <a:t>VOI … </a:t>
            </a:r>
          </a:p>
          <a:p>
            <a:r>
              <a:rPr lang="en-US" dirty="0"/>
              <a:t>In beta version and working on documentation and adding new features including support to other model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49B5-FE11-73A4-F6DD-81D2009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9221-5EB0-74D1-88E8-556AC63A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Fernando </a:t>
            </a:r>
            <a:r>
              <a:rPr lang="en-US" dirty="0" err="1"/>
              <a:t>Alarid</a:t>
            </a:r>
            <a:r>
              <a:rPr lang="en-US" dirty="0"/>
              <a:t>-Escudero</a:t>
            </a:r>
          </a:p>
          <a:p>
            <a:r>
              <a:rPr lang="en-US" dirty="0"/>
              <a:t>Tom </a:t>
            </a:r>
            <a:r>
              <a:rPr lang="en-US" dirty="0" err="1"/>
              <a:t>Trikalinos</a:t>
            </a:r>
            <a:endParaRPr lang="en-US" dirty="0"/>
          </a:p>
          <a:p>
            <a:r>
              <a:rPr lang="en-US" dirty="0"/>
              <a:t>Eline </a:t>
            </a:r>
            <a:r>
              <a:rPr lang="en-US" dirty="0" err="1"/>
              <a:t>Krijkamp</a:t>
            </a:r>
            <a:r>
              <a:rPr lang="en-US" dirty="0"/>
              <a:t> </a:t>
            </a:r>
          </a:p>
          <a:p>
            <a:r>
              <a:rPr lang="en-US" dirty="0"/>
              <a:t>Petros </a:t>
            </a:r>
            <a:r>
              <a:rPr lang="en-US" dirty="0" err="1"/>
              <a:t>Pechlivanoglou</a:t>
            </a:r>
            <a:endParaRPr lang="en-US" dirty="0"/>
          </a:p>
          <a:p>
            <a:r>
              <a:rPr lang="en-US" dirty="0"/>
              <a:t>Eva Enns</a:t>
            </a:r>
          </a:p>
          <a:p>
            <a:r>
              <a:rPr lang="en-US" dirty="0"/>
              <a:t>Alexandra </a:t>
            </a:r>
            <a:r>
              <a:rPr lang="en-US" dirty="0" err="1"/>
              <a:t>Moskalewicz</a:t>
            </a:r>
            <a:endParaRPr lang="en-US" dirty="0"/>
          </a:p>
          <a:p>
            <a:r>
              <a:rPr lang="en-US" dirty="0"/>
              <a:t>David U. Garibay-</a:t>
            </a:r>
            <a:r>
              <a:rPr lang="en-US" dirty="0" err="1"/>
              <a:t>Treviño</a:t>
            </a:r>
            <a:endParaRPr lang="en-US" dirty="0"/>
          </a:p>
          <a:p>
            <a:r>
              <a:rPr lang="en-US" dirty="0"/>
              <a:t>Alan Yang</a:t>
            </a:r>
          </a:p>
          <a:p>
            <a:r>
              <a:rPr lang="en-US" dirty="0"/>
              <a:t>Jeremy D. Goldhaber-</a:t>
            </a:r>
            <a:r>
              <a:rPr lang="en-US" dirty="0" err="1"/>
              <a:t>Fiebert</a:t>
            </a:r>
            <a:endParaRPr lang="en-US" dirty="0"/>
          </a:p>
          <a:p>
            <a:r>
              <a:rPr lang="en-US" dirty="0"/>
              <a:t>Myriam </a:t>
            </a:r>
            <a:r>
              <a:rPr lang="en-US" dirty="0" err="1"/>
              <a:t>Hunink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DARTH">
            <a:extLst>
              <a:ext uri="{FF2B5EF4-FFF2-40B4-BE49-F238E27FC236}">
                <a16:creationId xmlns:a16="http://schemas.microsoft.com/office/drawing/2014/main" id="{34EC3893-5542-A695-29BA-7FA0CC27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81" y="365125"/>
            <a:ext cx="1699147" cy="169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97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0EB3-80F3-FD7F-E4BB-40AA1D1F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/>
              <a:t>Decision twigs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431C-96A9-2830-F132-01F7D5AA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2"/>
            <a:ext cx="10515600" cy="48330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https://dashlab.ca/projects/decision_twigs/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1054A-A80D-C7B3-1B30-12F187E8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19" y="1910736"/>
            <a:ext cx="8763000" cy="45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0EB3-80F3-FD7F-E4BB-40AA1D1F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/>
              <a:t>Grammar of Modeling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gmod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431C-96A9-2830-F132-01F7D5AA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2"/>
            <a:ext cx="10515600" cy="4833071"/>
          </a:xfrm>
        </p:spPr>
        <p:txBody>
          <a:bodyPr/>
          <a:lstStyle/>
          <a:p>
            <a:r>
              <a:rPr lang="en-US" dirty="0"/>
              <a:t>Reduce redundancies in models</a:t>
            </a:r>
          </a:p>
          <a:p>
            <a:r>
              <a:rPr lang="en-US" dirty="0"/>
              <a:t>Simplify coding, troubleshooting and maintenance</a:t>
            </a:r>
          </a:p>
          <a:p>
            <a:r>
              <a:rPr lang="en-US" dirty="0"/>
              <a:t>Increase code readability and transparency</a:t>
            </a:r>
          </a:p>
          <a:p>
            <a:r>
              <a:rPr lang="en-US" dirty="0"/>
              <a:t>Improve reproducibility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5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F638-F83E-4C30-BE81-95A543DB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F52E-BD20-0127-0594-3BD09056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58"/>
            <a:ext cx="10515600" cy="4925105"/>
          </a:xfrm>
        </p:spPr>
        <p:txBody>
          <a:bodyPr/>
          <a:lstStyle/>
          <a:p>
            <a:r>
              <a:rPr lang="en-US" dirty="0"/>
              <a:t>Grammar of Graphics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US" dirty="0"/>
              <a:t>) and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Hadley Wickham - Cupcakes (for-loops vs map/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https://www.youtube.com/watch?v=GyNqlOjhPCQ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42DA2-189D-05B7-163C-13AA350E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2913742"/>
            <a:ext cx="405130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09622-BC2D-68EA-41E2-7BE85E36C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876" y="2901042"/>
            <a:ext cx="4114800" cy="2692400"/>
          </a:xfrm>
          <a:prstGeom prst="rect">
            <a:avLst/>
          </a:prstGeom>
        </p:spPr>
      </p:pic>
      <p:pic>
        <p:nvPicPr>
          <p:cNvPr id="6" name="Picture 2" descr="The Hummingbird Bakery Cookbook">
            <a:extLst>
              <a:ext uri="{FF2B5EF4-FFF2-40B4-BE49-F238E27FC236}">
                <a16:creationId xmlns:a16="http://schemas.microsoft.com/office/drawing/2014/main" id="{CF30D1F1-977E-3F61-71FB-09DE1F7BC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"/>
          <a:stretch/>
        </p:blipFill>
        <p:spPr bwMode="auto">
          <a:xfrm>
            <a:off x="9355962" y="2613633"/>
            <a:ext cx="2697493" cy="30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adley Wickham - Wikipedia">
            <a:extLst>
              <a:ext uri="{FF2B5EF4-FFF2-40B4-BE49-F238E27FC236}">
                <a16:creationId xmlns:a16="http://schemas.microsoft.com/office/drawing/2014/main" id="{B03E4B90-BB37-A989-BCB2-F90902D9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58" y="332546"/>
            <a:ext cx="23241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765-7BD4-C309-9D2B-1EB2A07F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Why is a grammar needed in modeling?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D544-EBB4-EE8C-6292-5434D24D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95400"/>
            <a:ext cx="11723914" cy="4881563"/>
          </a:xfrm>
        </p:spPr>
        <p:txBody>
          <a:bodyPr/>
          <a:lstStyle/>
          <a:p>
            <a:r>
              <a:rPr lang="en-US" dirty="0"/>
              <a:t>Many of our HTA models in R (and other languages) are very similar to the Hummingbird Bakery Cookbook</a:t>
            </a:r>
          </a:p>
          <a:p>
            <a:pPr lvl="1"/>
            <a:r>
              <a:rPr lang="en-US" dirty="0"/>
              <a:t>Full of redundancies</a:t>
            </a:r>
          </a:p>
          <a:p>
            <a:pPr lvl="1"/>
            <a:r>
              <a:rPr lang="en-US" dirty="0"/>
              <a:t>Difficult to debug, troubleshoot and maintain</a:t>
            </a:r>
          </a:p>
          <a:p>
            <a:pPr lvl="1"/>
            <a:r>
              <a:rPr lang="en-US" dirty="0"/>
              <a:t>Challenging to read and communicate</a:t>
            </a:r>
          </a:p>
          <a:p>
            <a:pPr lvl="1"/>
            <a:r>
              <a:rPr lang="en-US" dirty="0"/>
              <a:t>Not easily reproducible</a:t>
            </a:r>
          </a:p>
        </p:txBody>
      </p:sp>
    </p:spTree>
    <p:extLst>
      <p:ext uri="{BB962C8B-B14F-4D97-AF65-F5344CB8AC3E}">
        <p14:creationId xmlns:p14="http://schemas.microsoft.com/office/powerpoint/2010/main" val="186115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77EB-9BE0-6677-C880-8E1C8562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5424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B3BE-F243-D4AA-BDBA-62174FB6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7FACF-5E09-EDEB-BD02-B4BE37E6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29" y="0"/>
            <a:ext cx="9093200" cy="66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4B8229A8-AB38-E656-A2D1-010EA53A2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1" b="32334"/>
          <a:stretch/>
        </p:blipFill>
        <p:spPr>
          <a:xfrm>
            <a:off x="3118981" y="54420"/>
            <a:ext cx="9073019" cy="6749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29647E-29F0-9E98-8D78-04B33A84A39F}"/>
              </a:ext>
            </a:extLst>
          </p:cNvPr>
          <p:cNvSpPr txBox="1"/>
          <p:nvPr/>
        </p:nvSpPr>
        <p:spPr>
          <a:xfrm>
            <a:off x="0" y="1125608"/>
            <a:ext cx="4778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For example, same event die is repeated 16 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SoC &amp; Healthy then </a:t>
            </a:r>
            <a:r>
              <a:rPr lang="en-US" dirty="0" err="1">
                <a:solidFill>
                  <a:srgbClr val="FF0000"/>
                </a:solidFill>
              </a:rPr>
              <a:t>pDie</a:t>
            </a:r>
            <a:r>
              <a:rPr lang="en-US" dirty="0">
                <a:solidFill>
                  <a:srgbClr val="FF0000"/>
                </a:solidFill>
              </a:rPr>
              <a:t> =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SoC &amp; Sick 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 Y then </a:t>
            </a:r>
            <a:r>
              <a:rPr lang="en-US" dirty="0" err="1">
                <a:solidFill>
                  <a:srgbClr val="FF0000"/>
                </a:solidFill>
              </a:rPr>
              <a:t>pDie</a:t>
            </a:r>
            <a:r>
              <a:rPr lang="en-US" dirty="0">
                <a:solidFill>
                  <a:srgbClr val="FF0000"/>
                </a:solidFill>
              </a:rPr>
              <a:t> =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SoC &amp; Sicker then </a:t>
            </a:r>
            <a:r>
              <a:rPr lang="en-US" dirty="0" err="1">
                <a:solidFill>
                  <a:srgbClr val="FF0000"/>
                </a:solidFill>
              </a:rPr>
              <a:t>pDie</a:t>
            </a:r>
            <a:r>
              <a:rPr lang="en-US" dirty="0">
                <a:solidFill>
                  <a:srgbClr val="FF0000"/>
                </a:solidFill>
              </a:rPr>
              <a:t> =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….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BD0953-88E0-3D79-64E9-D56517592330}"/>
              </a:ext>
            </a:extLst>
          </p:cNvPr>
          <p:cNvSpPr/>
          <p:nvPr/>
        </p:nvSpPr>
        <p:spPr>
          <a:xfrm>
            <a:off x="10450286" y="1093895"/>
            <a:ext cx="72934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957813-F574-4E04-2C76-95D29CE6BDFE}"/>
              </a:ext>
            </a:extLst>
          </p:cNvPr>
          <p:cNvSpPr/>
          <p:nvPr/>
        </p:nvSpPr>
        <p:spPr>
          <a:xfrm>
            <a:off x="10364276" y="3198328"/>
            <a:ext cx="72934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4D8F8F-97C4-08B2-35BC-411C368218A4}"/>
              </a:ext>
            </a:extLst>
          </p:cNvPr>
          <p:cNvSpPr/>
          <p:nvPr/>
        </p:nvSpPr>
        <p:spPr>
          <a:xfrm>
            <a:off x="10365352" y="4294295"/>
            <a:ext cx="72934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7FF622-A6EE-5055-FFCC-0D7097BC1184}"/>
              </a:ext>
            </a:extLst>
          </p:cNvPr>
          <p:cNvSpPr/>
          <p:nvPr/>
        </p:nvSpPr>
        <p:spPr>
          <a:xfrm>
            <a:off x="10256495" y="4997961"/>
            <a:ext cx="72934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4E151-7685-23D6-5EC6-B770381E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" y="294249"/>
            <a:ext cx="5752023" cy="952046"/>
          </a:xfrm>
        </p:spPr>
        <p:txBody>
          <a:bodyPr>
            <a:normAutofit/>
          </a:bodyPr>
          <a:lstStyle/>
          <a:p>
            <a:r>
              <a:rPr lang="en-US" sz="2800" dirty="0"/>
              <a:t>Current practice (Grammar) </a:t>
            </a:r>
          </a:p>
        </p:txBody>
      </p:sp>
    </p:spTree>
    <p:extLst>
      <p:ext uri="{BB962C8B-B14F-4D97-AF65-F5344CB8AC3E}">
        <p14:creationId xmlns:p14="http://schemas.microsoft.com/office/powerpoint/2010/main" val="317620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4B8229A8-AB38-E656-A2D1-010EA53A2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1" b="32334"/>
          <a:stretch/>
        </p:blipFill>
        <p:spPr>
          <a:xfrm>
            <a:off x="3118981" y="54420"/>
            <a:ext cx="9073019" cy="674915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EEFA2FE-9A93-5F0E-7653-74304080AB8E}"/>
              </a:ext>
            </a:extLst>
          </p:cNvPr>
          <p:cNvSpPr/>
          <p:nvPr/>
        </p:nvSpPr>
        <p:spPr>
          <a:xfrm>
            <a:off x="10450286" y="1093895"/>
            <a:ext cx="72934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A7D9F4-6D40-0433-D53E-D94DE7D9C107}"/>
              </a:ext>
            </a:extLst>
          </p:cNvPr>
          <p:cNvSpPr/>
          <p:nvPr/>
        </p:nvSpPr>
        <p:spPr>
          <a:xfrm>
            <a:off x="10364276" y="3198328"/>
            <a:ext cx="72934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8BBF-BC48-087C-328C-47E15A248F96}"/>
              </a:ext>
            </a:extLst>
          </p:cNvPr>
          <p:cNvSpPr/>
          <p:nvPr/>
        </p:nvSpPr>
        <p:spPr>
          <a:xfrm>
            <a:off x="10365352" y="4294295"/>
            <a:ext cx="72934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1F38C7-A717-4325-5A62-617BB0CF865D}"/>
              </a:ext>
            </a:extLst>
          </p:cNvPr>
          <p:cNvSpPr/>
          <p:nvPr/>
        </p:nvSpPr>
        <p:spPr>
          <a:xfrm>
            <a:off x="10256495" y="4997961"/>
            <a:ext cx="72934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4E151-7685-23D6-5EC6-B770381E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" y="294249"/>
            <a:ext cx="5633270" cy="952046"/>
          </a:xfrm>
        </p:spPr>
        <p:txBody>
          <a:bodyPr>
            <a:normAutofit/>
          </a:bodyPr>
          <a:lstStyle/>
          <a:p>
            <a:r>
              <a:rPr lang="en-US" sz="2800" dirty="0"/>
              <a:t>But what you want to say is: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2C27F-A2A4-B746-28C1-AA7208F076CF}"/>
              </a:ext>
            </a:extLst>
          </p:cNvPr>
          <p:cNvSpPr txBox="1"/>
          <p:nvPr/>
        </p:nvSpPr>
        <p:spPr>
          <a:xfrm>
            <a:off x="0" y="1125608"/>
            <a:ext cx="4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pDie</a:t>
            </a:r>
            <a:r>
              <a:rPr lang="en-US" dirty="0">
                <a:solidFill>
                  <a:srgbClr val="FF0000"/>
                </a:solidFill>
              </a:rPr>
              <a:t> = function(decision, health state, age).</a:t>
            </a:r>
          </a:p>
        </p:txBody>
      </p:sp>
    </p:spTree>
    <p:extLst>
      <p:ext uri="{BB962C8B-B14F-4D97-AF65-F5344CB8AC3E}">
        <p14:creationId xmlns:p14="http://schemas.microsoft.com/office/powerpoint/2010/main" val="362576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7C14-052B-C667-F4E2-6C8C93C8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08"/>
            <a:ext cx="10515600" cy="760653"/>
          </a:xfrm>
        </p:spPr>
        <p:txBody>
          <a:bodyPr/>
          <a:lstStyle/>
          <a:p>
            <a:r>
              <a:rPr lang="en-US" dirty="0"/>
              <a:t>What is Grammar of Modeling (</a:t>
            </a:r>
            <a:r>
              <a:rPr lang="en-US" dirty="0" err="1"/>
              <a:t>gmod</a:t>
            </a:r>
            <a:r>
              <a:rPr lang="en-US" dirty="0"/>
              <a:t>)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968FBC-468D-E375-6355-13F845D6F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48" y="2385915"/>
            <a:ext cx="11316075" cy="3706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60A03D-DCF0-0FCA-1972-D1CF6FDD8D5E}"/>
              </a:ext>
            </a:extLst>
          </p:cNvPr>
          <p:cNvSpPr txBox="1"/>
          <p:nvPr/>
        </p:nvSpPr>
        <p:spPr>
          <a:xfrm>
            <a:off x="838200" y="1435302"/>
            <a:ext cx="8186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Defines a generic cycle tree that gets applied to every health state and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CCC45-2E7A-BFFD-39F8-9B85D29455BD}"/>
              </a:ext>
            </a:extLst>
          </p:cNvPr>
          <p:cNvSpPr txBox="1"/>
          <p:nvPr/>
        </p:nvSpPr>
        <p:spPr>
          <a:xfrm>
            <a:off x="7869221" y="608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https://</a:t>
            </a:r>
            <a:r>
              <a:rPr lang="en-US" sz="2400" dirty="0" err="1">
                <a:solidFill>
                  <a:schemeClr val="accent1"/>
                </a:solidFill>
              </a:rPr>
              <a:t>github.com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hjalal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gmod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0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3B64-1D82-E43E-8DF6-E3367D4E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Same example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5DD32-D544-3975-65E4-36A02496E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768" y="1066800"/>
            <a:ext cx="8681232" cy="5571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464397-D1F5-4F59-E9F7-B445B8F4350F}"/>
              </a:ext>
            </a:extLst>
          </p:cNvPr>
          <p:cNvSpPr/>
          <p:nvPr/>
        </p:nvSpPr>
        <p:spPr>
          <a:xfrm>
            <a:off x="5862181" y="977030"/>
            <a:ext cx="5085567" cy="325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FC8481-3426-E195-D652-DEEA303521D8}"/>
              </a:ext>
            </a:extLst>
          </p:cNvPr>
          <p:cNvCxnSpPr>
            <a:cxnSpLocks/>
          </p:cNvCxnSpPr>
          <p:nvPr/>
        </p:nvCxnSpPr>
        <p:spPr>
          <a:xfrm>
            <a:off x="2023442" y="2209408"/>
            <a:ext cx="2602987" cy="173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6CC92-B3AD-FD5B-C0B6-616BD3E68C8C}"/>
              </a:ext>
            </a:extLst>
          </p:cNvPr>
          <p:cNvSpPr txBox="1"/>
          <p:nvPr/>
        </p:nvSpPr>
        <p:spPr>
          <a:xfrm>
            <a:off x="0" y="1858433"/>
            <a:ext cx="28700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allowed tunnels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0E2068-ABA1-F432-F4C9-44713A0A22C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744500" y="3233057"/>
            <a:ext cx="1773071" cy="334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09BE65-53F7-8DDE-7CBB-0D5817636DA8}"/>
              </a:ext>
            </a:extLst>
          </p:cNvPr>
          <p:cNvSpPr txBox="1"/>
          <p:nvPr/>
        </p:nvSpPr>
        <p:spPr>
          <a:xfrm>
            <a:off x="0" y="3244334"/>
            <a:ext cx="27445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 of dying depends on health state and 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BCF2E-43BC-87FA-6A83-DCCD828CA20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744500" y="4763106"/>
            <a:ext cx="2970500" cy="222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9D0947-5B2D-5E83-57B5-8FFCA809D98A}"/>
              </a:ext>
            </a:extLst>
          </p:cNvPr>
          <p:cNvSpPr txBox="1"/>
          <p:nvPr/>
        </p:nvSpPr>
        <p:spPr>
          <a:xfrm>
            <a:off x="0" y="4301441"/>
            <a:ext cx="27445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 of progression depends on health state, decision and tunnels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181DA5-C82D-4D18-C8E8-BDFAC2DCB00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970500" y="6068199"/>
            <a:ext cx="1862757" cy="29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03667C-BE74-48CF-8FF2-5B3811F3B5D8}"/>
              </a:ext>
            </a:extLst>
          </p:cNvPr>
          <p:cNvSpPr txBox="1"/>
          <p:nvPr/>
        </p:nvSpPr>
        <p:spPr>
          <a:xfrm>
            <a:off x="0" y="5497047"/>
            <a:ext cx="29705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Costs and utilities can depend on state, decision, transitions rewards of moving among states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E7D9B9-6206-C2A1-BA70-B72F2059B36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512629" y="3027812"/>
            <a:ext cx="348342" cy="129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9CB0FF-8A80-36BD-8925-9C2A68FBBA1D}"/>
              </a:ext>
            </a:extLst>
          </p:cNvPr>
          <p:cNvSpPr txBox="1"/>
          <p:nvPr/>
        </p:nvSpPr>
        <p:spPr>
          <a:xfrm>
            <a:off x="8860971" y="2566147"/>
            <a:ext cx="306705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 is a placeholder that computes the complement = 1 – sum(other probs)</a:t>
            </a:r>
          </a:p>
        </p:txBody>
      </p:sp>
    </p:spTree>
    <p:extLst>
      <p:ext uri="{BB962C8B-B14F-4D97-AF65-F5344CB8AC3E}">
        <p14:creationId xmlns:p14="http://schemas.microsoft.com/office/powerpoint/2010/main" val="218731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526</Words>
  <Application>Microsoft Macintosh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Office Theme</vt:lpstr>
      <vt:lpstr>Introducing Grammar of Modeling R package (gmod) and the Decision Twigs online tool for building HTA models in R</vt:lpstr>
      <vt:lpstr>Acknowledgements </vt:lpstr>
      <vt:lpstr>Motivation</vt:lpstr>
      <vt:lpstr>Why is a grammar needed in modeling? </vt:lpstr>
      <vt:lpstr>Example</vt:lpstr>
      <vt:lpstr>Current practice (Grammar) </vt:lpstr>
      <vt:lpstr>But what you want to say is: </vt:lpstr>
      <vt:lpstr>What is Grammar of Modeling (gmod) ?</vt:lpstr>
      <vt:lpstr>Same example in gmod</vt:lpstr>
      <vt:lpstr>User-defined functions</vt:lpstr>
      <vt:lpstr>Evaluating functions</vt:lpstr>
      <vt:lpstr>Running the model</vt:lpstr>
      <vt:lpstr>Running the model</vt:lpstr>
      <vt:lpstr>Running the model</vt:lpstr>
      <vt:lpstr>Running the model</vt:lpstr>
      <vt:lpstr>Transition matrices</vt:lpstr>
      <vt:lpstr>Markov Trace</vt:lpstr>
      <vt:lpstr>Summary of results</vt:lpstr>
      <vt:lpstr>Other analyses</vt:lpstr>
      <vt:lpstr>Decision twigs (Demo)</vt:lpstr>
      <vt:lpstr>Grammar of Modeling (gmod)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Hawre Jalal</dc:creator>
  <cp:lastModifiedBy>Hawre Jalal</cp:lastModifiedBy>
  <cp:revision>10</cp:revision>
  <dcterms:created xsi:type="dcterms:W3CDTF">2024-06-30T20:57:14Z</dcterms:created>
  <dcterms:modified xsi:type="dcterms:W3CDTF">2024-07-02T16:35:33Z</dcterms:modified>
</cp:coreProperties>
</file>