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472585-D3C0-42F8-8A94-BEBB1EA6BB54}" v="1" dt="2020-10-01T03:15:44.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14" y="7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Wilson" userId="4faad4535f530395" providerId="LiveId" clId="{F8472585-D3C0-42F8-8A94-BEBB1EA6BB54}"/>
    <pc:docChg chg="custSel delSld modSld">
      <pc:chgData name="Brian Wilson" userId="4faad4535f530395" providerId="LiveId" clId="{F8472585-D3C0-42F8-8A94-BEBB1EA6BB54}" dt="2020-10-01T03:49:00.383" v="4394" actId="20577"/>
      <pc:docMkLst>
        <pc:docMk/>
      </pc:docMkLst>
      <pc:sldChg chg="modSp mod">
        <pc:chgData name="Brian Wilson" userId="4faad4535f530395" providerId="LiveId" clId="{F8472585-D3C0-42F8-8A94-BEBB1EA6BB54}" dt="2020-10-01T03:49:00.383" v="4394" actId="20577"/>
        <pc:sldMkLst>
          <pc:docMk/>
          <pc:sldMk cId="0" sldId="256"/>
        </pc:sldMkLst>
        <pc:spChg chg="mod">
          <ac:chgData name="Brian Wilson" userId="4faad4535f530395" providerId="LiveId" clId="{F8472585-D3C0-42F8-8A94-BEBB1EA6BB54}" dt="2020-10-01T03:35:05.653" v="2673" actId="1076"/>
          <ac:spMkLst>
            <pc:docMk/>
            <pc:sldMk cId="0" sldId="256"/>
            <ac:spMk id="20" creationId="{00000000-0000-0000-0000-000000000000}"/>
          </ac:spMkLst>
        </pc:spChg>
        <pc:spChg chg="mod">
          <ac:chgData name="Brian Wilson" userId="4faad4535f530395" providerId="LiveId" clId="{F8472585-D3C0-42F8-8A94-BEBB1EA6BB54}" dt="2020-10-01T03:33:32.066" v="2579" actId="6549"/>
          <ac:spMkLst>
            <pc:docMk/>
            <pc:sldMk cId="0" sldId="256"/>
            <ac:spMk id="34" creationId="{00000000-0000-0000-0000-000000000000}"/>
          </ac:spMkLst>
        </pc:spChg>
        <pc:spChg chg="mod">
          <ac:chgData name="Brian Wilson" userId="4faad4535f530395" providerId="LiveId" clId="{F8472585-D3C0-42F8-8A94-BEBB1EA6BB54}" dt="2020-10-01T03:39:37.944" v="3227" actId="20577"/>
          <ac:spMkLst>
            <pc:docMk/>
            <pc:sldMk cId="0" sldId="256"/>
            <ac:spMk id="35" creationId="{00000000-0000-0000-0000-000000000000}"/>
          </ac:spMkLst>
        </pc:spChg>
        <pc:spChg chg="mod">
          <ac:chgData name="Brian Wilson" userId="4faad4535f530395" providerId="LiveId" clId="{F8472585-D3C0-42F8-8A94-BEBB1EA6BB54}" dt="2020-10-01T03:44:32.090" v="3708" actId="20577"/>
          <ac:spMkLst>
            <pc:docMk/>
            <pc:sldMk cId="0" sldId="256"/>
            <ac:spMk id="36" creationId="{00000000-0000-0000-0000-000000000000}"/>
          </ac:spMkLst>
        </pc:spChg>
        <pc:spChg chg="mod">
          <ac:chgData name="Brian Wilson" userId="4faad4535f530395" providerId="LiveId" clId="{F8472585-D3C0-42F8-8A94-BEBB1EA6BB54}" dt="2020-10-01T03:43:19.140" v="3583" actId="313"/>
          <ac:spMkLst>
            <pc:docMk/>
            <pc:sldMk cId="0" sldId="256"/>
            <ac:spMk id="37" creationId="{00000000-0000-0000-0000-000000000000}"/>
          </ac:spMkLst>
        </pc:spChg>
        <pc:spChg chg="mod">
          <ac:chgData name="Brian Wilson" userId="4faad4535f530395" providerId="LiveId" clId="{F8472585-D3C0-42F8-8A94-BEBB1EA6BB54}" dt="2020-10-01T03:38:20.569" v="3182" actId="20577"/>
          <ac:spMkLst>
            <pc:docMk/>
            <pc:sldMk cId="0" sldId="256"/>
            <ac:spMk id="38" creationId="{00000000-0000-0000-0000-000000000000}"/>
          </ac:spMkLst>
        </pc:spChg>
        <pc:spChg chg="mod">
          <ac:chgData name="Brian Wilson" userId="4faad4535f530395" providerId="LiveId" clId="{F8472585-D3C0-42F8-8A94-BEBB1EA6BB54}" dt="2020-10-01T03:37:17.813" v="3089" actId="6549"/>
          <ac:spMkLst>
            <pc:docMk/>
            <pc:sldMk cId="0" sldId="256"/>
            <ac:spMk id="47" creationId="{00000000-0000-0000-0000-000000000000}"/>
          </ac:spMkLst>
        </pc:spChg>
        <pc:spChg chg="mod">
          <ac:chgData name="Brian Wilson" userId="4faad4535f530395" providerId="LiveId" clId="{F8472585-D3C0-42F8-8A94-BEBB1EA6BB54}" dt="2020-10-01T03:49:00.383" v="4394" actId="20577"/>
          <ac:spMkLst>
            <pc:docMk/>
            <pc:sldMk cId="0" sldId="256"/>
            <ac:spMk id="48" creationId="{00000000-0000-0000-0000-000000000000}"/>
          </ac:spMkLst>
        </pc:spChg>
      </pc:sldChg>
      <pc:sldChg chg="modSp del mod">
        <pc:chgData name="Brian Wilson" userId="4faad4535f530395" providerId="LiveId" clId="{F8472585-D3C0-42F8-8A94-BEBB1EA6BB54}" dt="2020-10-01T03:40:25.473" v="3340" actId="2696"/>
        <pc:sldMkLst>
          <pc:docMk/>
          <pc:sldMk cId="1722572958" sldId="257"/>
        </pc:sldMkLst>
        <pc:spChg chg="mod">
          <ac:chgData name="Brian Wilson" userId="4faad4535f530395" providerId="LiveId" clId="{F8472585-D3C0-42F8-8A94-BEBB1EA6BB54}" dt="2020-10-01T03:25:24.987" v="1895" actId="20577"/>
          <ac:spMkLst>
            <pc:docMk/>
            <pc:sldMk cId="1722572958" sldId="257"/>
            <ac:spMk id="34" creationId="{00000000-0000-0000-0000-000000000000}"/>
          </ac:spMkLst>
        </pc:spChg>
        <pc:spChg chg="mod">
          <ac:chgData name="Brian Wilson" userId="4faad4535f530395" providerId="LiveId" clId="{F8472585-D3C0-42F8-8A94-BEBB1EA6BB54}" dt="2020-10-01T03:33:08.090" v="2540" actId="20577"/>
          <ac:spMkLst>
            <pc:docMk/>
            <pc:sldMk cId="1722572958" sldId="257"/>
            <ac:spMk id="35" creationId="{00000000-0000-0000-0000-000000000000}"/>
          </ac:spMkLst>
        </pc:spChg>
        <pc:spChg chg="mod">
          <ac:chgData name="Brian Wilson" userId="4faad4535f530395" providerId="LiveId" clId="{F8472585-D3C0-42F8-8A94-BEBB1EA6BB54}" dt="2020-10-01T03:16:06.432" v="1383" actId="20577"/>
          <ac:spMkLst>
            <pc:docMk/>
            <pc:sldMk cId="1722572958" sldId="257"/>
            <ac:spMk id="38" creationId="{00000000-0000-0000-0000-000000000000}"/>
          </ac:spMkLst>
        </pc:spChg>
        <pc:spChg chg="mod">
          <ac:chgData name="Brian Wilson" userId="4faad4535f530395" providerId="LiveId" clId="{F8472585-D3C0-42F8-8A94-BEBB1EA6BB54}" dt="2020-10-01T03:28:01.661" v="2278" actId="6549"/>
          <ac:spMkLst>
            <pc:docMk/>
            <pc:sldMk cId="1722572958" sldId="257"/>
            <ac:spMk id="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r>
              <a:rPr lang="en-US" sz="1070" b="1" i="0" u="none" strike="noStrike" cap="none" dirty="0">
                <a:solidFill>
                  <a:srgbClr val="000000"/>
                </a:solidFill>
                <a:latin typeface="Arial"/>
                <a:ea typeface="Arial"/>
                <a:cs typeface="Arial"/>
                <a:sym typeface="Arial"/>
              </a:rPr>
              <a:t>There has been a considerable reduction in the market price of ore ($110/ton to $55/ton). This coupled with expenditures during the boom times have caused </a:t>
            </a:r>
            <a:r>
              <a:rPr lang="en-US" sz="1070" b="1" dirty="0"/>
              <a:t>projected costs to exceed projected revenue. The expectation of the price to remain low for the coming years means that cost reductions will be necessary. We need to determine what cost reductions will be most effective.</a:t>
            </a:r>
            <a:endParaRPr lang="en-US" sz="1100" dirty="0"/>
          </a:p>
          <a:p>
            <a:pPr marL="0" marR="0" lvl="0" indent="0" algn="l" rtl="0">
              <a:lnSpc>
                <a:spcPct val="100000"/>
              </a:lnSpc>
              <a:spcBef>
                <a:spcPts val="0"/>
              </a:spcBef>
              <a:spcAft>
                <a:spcPts val="0"/>
              </a:spcAft>
              <a:buNone/>
            </a:pP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r>
              <a:rPr lang="en-AU" sz="1071" b="1" i="0" u="none" strike="noStrike" cap="none" dirty="0">
                <a:solidFill>
                  <a:srgbClr val="000000"/>
                </a:solidFill>
                <a:latin typeface="Arial"/>
                <a:ea typeface="Arial"/>
                <a:cs typeface="Arial"/>
                <a:sym typeface="Arial"/>
              </a:rPr>
              <a:t>- Reduction of costs by 20% and confirmation that any loss of production associated is less than the cost savings </a:t>
            </a:r>
          </a:p>
          <a:p>
            <a:pPr marL="0" marR="0" lvl="0" indent="0" algn="l" rtl="0">
              <a:lnSpc>
                <a:spcPct val="100000"/>
              </a:lnSpc>
              <a:spcBef>
                <a:spcPts val="0"/>
              </a:spcBef>
              <a:spcAft>
                <a:spcPts val="0"/>
              </a:spcAft>
              <a:buNone/>
            </a:pPr>
            <a:r>
              <a:rPr lang="en-US" sz="1071" b="1" i="0" u="none" strike="noStrike" cap="none" dirty="0">
                <a:solidFill>
                  <a:srgbClr val="000000"/>
                </a:solidFill>
                <a:latin typeface="Arial"/>
                <a:ea typeface="Arial"/>
                <a:cs typeface="Arial"/>
                <a:sym typeface="Arial"/>
              </a:rPr>
              <a:t>- Data provided by 7am next day to Chris</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Tx/>
              <a:buChar char="-"/>
            </a:pPr>
            <a:r>
              <a:rPr lang="en-US" sz="1050" b="0" i="0" u="none" strike="noStrike" cap="none" dirty="0">
                <a:solidFill>
                  <a:srgbClr val="000000"/>
                </a:solidFill>
                <a:latin typeface="Arial"/>
                <a:ea typeface="Arial"/>
                <a:cs typeface="Arial"/>
                <a:sym typeface="Arial"/>
              </a:rPr>
              <a:t>We are only looking at cost reductions associated with crusher maintenance costs at this time. </a:t>
            </a:r>
          </a:p>
          <a:p>
            <a:pPr marL="285750" marR="0" lvl="0" indent="-285750" algn="l" rtl="0">
              <a:lnSpc>
                <a:spcPct val="100000"/>
              </a:lnSpc>
              <a:spcBef>
                <a:spcPts val="0"/>
              </a:spcBef>
              <a:spcAft>
                <a:spcPts val="0"/>
              </a:spcAft>
              <a:buFontTx/>
              <a:buChar char="-"/>
            </a:pPr>
            <a:r>
              <a:rPr lang="en-US" sz="1050" dirty="0"/>
              <a:t>Assumes price of ore continues reduction for 3 years</a:t>
            </a:r>
            <a:endParaRPr lang="en-US" dirty="0"/>
          </a:p>
          <a:p>
            <a:pPr marL="285750" marR="0" lvl="0" indent="-285750" algn="l" rtl="0">
              <a:lnSpc>
                <a:spcPct val="100000"/>
              </a:lnSpc>
              <a:spcBef>
                <a:spcPts val="0"/>
              </a:spcBef>
              <a:spcAft>
                <a:spcPts val="0"/>
              </a:spcAft>
              <a:buFontTx/>
              <a:buChar char="-"/>
            </a:pPr>
            <a:r>
              <a:rPr lang="en-US" sz="1050" dirty="0"/>
              <a:t>Does not make statement about long term affects changing maintenance schedule on long term health of crushers</a:t>
            </a: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Tx/>
              <a:buChar char="-"/>
            </a:pPr>
            <a:r>
              <a:rPr lang="en-US" sz="1070" b="1" i="0" u="none" strike="noStrike" cap="none" dirty="0">
                <a:solidFill>
                  <a:srgbClr val="000000"/>
                </a:solidFill>
                <a:latin typeface="Arial"/>
                <a:ea typeface="Arial"/>
                <a:cs typeface="Arial"/>
                <a:sym typeface="Arial"/>
              </a:rPr>
              <a:t>Minimum required maintenance instances per OEM</a:t>
            </a:r>
          </a:p>
          <a:p>
            <a:pPr marL="171450" marR="0" lvl="0" indent="-171450" algn="l" rtl="0">
              <a:lnSpc>
                <a:spcPct val="100000"/>
              </a:lnSpc>
              <a:spcBef>
                <a:spcPts val="0"/>
              </a:spcBef>
              <a:spcAft>
                <a:spcPts val="0"/>
              </a:spcAft>
              <a:buFontTx/>
              <a:buChar char="-"/>
            </a:pPr>
            <a:r>
              <a:rPr lang="en-US" sz="1070" b="1" dirty="0"/>
              <a:t>Push-back from reliability engineering team to reducing maintenance</a:t>
            </a:r>
          </a:p>
          <a:p>
            <a:pPr marL="171450" marR="0" lvl="0" indent="-171450" algn="l" rtl="0">
              <a:lnSpc>
                <a:spcPct val="100000"/>
              </a:lnSpc>
              <a:spcBef>
                <a:spcPts val="0"/>
              </a:spcBef>
              <a:spcAft>
                <a:spcPts val="0"/>
              </a:spcAft>
              <a:buFontTx/>
              <a:buChar char="-"/>
            </a:pPr>
            <a:r>
              <a:rPr lang="en-US" sz="1070" b="1" i="0" u="none" strike="noStrike" cap="none" dirty="0">
                <a:solidFill>
                  <a:srgbClr val="000000"/>
                </a:solidFill>
                <a:latin typeface="Arial"/>
                <a:ea typeface="Arial"/>
                <a:cs typeface="Arial"/>
                <a:sym typeface="Arial"/>
              </a:rPr>
              <a:t>Need to meet current contractually required minimum tonnages</a:t>
            </a:r>
          </a:p>
          <a:p>
            <a:pPr marL="171450" marR="0" lvl="0" indent="-171450" algn="l" rtl="0">
              <a:lnSpc>
                <a:spcPct val="100000"/>
              </a:lnSpc>
              <a:spcBef>
                <a:spcPts val="0"/>
              </a:spcBef>
              <a:spcAft>
                <a:spcPts val="0"/>
              </a:spcAft>
              <a:buFontTx/>
              <a:buChar char="-"/>
            </a:pP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900" b="1" i="0" u="none" strike="noStrike" cap="none" dirty="0">
                <a:solidFill>
                  <a:srgbClr val="000000"/>
                </a:solidFill>
                <a:latin typeface="Arial"/>
                <a:ea typeface="Arial"/>
                <a:cs typeface="Arial"/>
                <a:sym typeface="Arial"/>
              </a:rPr>
              <a:t>How muc</a:t>
            </a:r>
            <a:r>
              <a:rPr lang="en-AU" sz="900" b="1" dirty="0"/>
              <a:t>h ore is processed yearly? </a:t>
            </a:r>
          </a:p>
          <a:p>
            <a:pPr marL="0" marR="0" lvl="0" indent="0" algn="l" rtl="0">
              <a:lnSpc>
                <a:spcPct val="100000"/>
              </a:lnSpc>
              <a:spcBef>
                <a:spcPts val="0"/>
              </a:spcBef>
              <a:spcAft>
                <a:spcPts val="0"/>
              </a:spcAft>
              <a:buNone/>
            </a:pPr>
            <a:r>
              <a:rPr lang="en-AU" sz="900" b="1" i="0" u="none" strike="noStrike" cap="none" dirty="0">
                <a:solidFill>
                  <a:srgbClr val="000000"/>
                </a:solidFill>
                <a:latin typeface="Arial"/>
                <a:ea typeface="Arial"/>
                <a:cs typeface="Arial"/>
                <a:sym typeface="Arial"/>
              </a:rPr>
              <a:t>How many maintenance events happen yearly and what are their types? Is there consistent offender?</a:t>
            </a:r>
          </a:p>
          <a:p>
            <a:pPr marL="0" marR="0" lvl="0" indent="0" algn="l" rtl="0">
              <a:lnSpc>
                <a:spcPct val="100000"/>
              </a:lnSpc>
              <a:spcBef>
                <a:spcPts val="0"/>
              </a:spcBef>
              <a:spcAft>
                <a:spcPts val="0"/>
              </a:spcAft>
              <a:buNone/>
            </a:pPr>
            <a:r>
              <a:rPr lang="en-AU" sz="900" b="1" dirty="0"/>
              <a:t>Are there differences between operators wear rates?</a:t>
            </a:r>
          </a:p>
          <a:p>
            <a:pPr marL="0" marR="0" lvl="0" indent="0" algn="l" rtl="0">
              <a:lnSpc>
                <a:spcPct val="100000"/>
              </a:lnSpc>
              <a:spcBef>
                <a:spcPts val="0"/>
              </a:spcBef>
              <a:spcAft>
                <a:spcPts val="0"/>
              </a:spcAft>
              <a:buNone/>
            </a:pPr>
            <a:r>
              <a:rPr lang="en-AU" sz="900" b="1" i="0" u="none" strike="noStrike" cap="none" dirty="0">
                <a:solidFill>
                  <a:srgbClr val="000000"/>
                </a:solidFill>
                <a:latin typeface="Arial"/>
                <a:ea typeface="Arial"/>
                <a:cs typeface="Arial"/>
                <a:sym typeface="Arial"/>
              </a:rPr>
              <a:t>Are there differences between operating location wear rates?</a:t>
            </a:r>
          </a:p>
          <a:p>
            <a:pPr marL="0" marR="0" lvl="0" indent="0" algn="l" rtl="0">
              <a:lnSpc>
                <a:spcPct val="100000"/>
              </a:lnSpc>
              <a:spcBef>
                <a:spcPts val="0"/>
              </a:spcBef>
              <a:spcAft>
                <a:spcPts val="0"/>
              </a:spcAft>
              <a:buNone/>
            </a:pPr>
            <a:r>
              <a:rPr lang="en-AU" sz="900" b="1" dirty="0"/>
              <a:t>What is the minimum ore quantity required to keep current contracts?</a:t>
            </a:r>
          </a:p>
          <a:p>
            <a:pPr marL="0" marR="0" lvl="0" indent="0" algn="l" rtl="0">
              <a:lnSpc>
                <a:spcPct val="100000"/>
              </a:lnSpc>
              <a:spcBef>
                <a:spcPts val="0"/>
              </a:spcBef>
              <a:spcAft>
                <a:spcPts val="0"/>
              </a:spcAft>
              <a:buNone/>
            </a:pPr>
            <a:r>
              <a:rPr lang="en-AU" sz="900" b="1" dirty="0"/>
              <a:t>Info taken from: Data Historian, Ellipse, SAP. T3000 DCS, Ore Crusher System</a:t>
            </a:r>
            <a:endParaRPr sz="90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err="1">
                <a:solidFill>
                  <a:srgbClr val="29748D"/>
                </a:solidFill>
                <a:latin typeface="Quattrocento Sans"/>
                <a:sym typeface="Quattrocento Sans"/>
              </a:rPr>
              <a:t>Monalco</a:t>
            </a:r>
            <a:r>
              <a:rPr lang="en-AU" sz="2000" dirty="0">
                <a:solidFill>
                  <a:srgbClr val="29748D"/>
                </a:solidFill>
                <a:latin typeface="Quattrocento Sans"/>
                <a:sym typeface="Quattrocento Sans"/>
              </a:rPr>
              <a:t> Problem Statement Brian Wilson</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dirty="0"/>
              <a:t>Initial Stakeholders: Chanel Adams – Reliability Engineer, Jonas Richards – Asset Integrity Manager, Bruce Banner – Maintenance SME, Jane </a:t>
            </a:r>
            <a:r>
              <a:rPr lang="en-US" sz="1000" dirty="0" err="1"/>
              <a:t>Steere</a:t>
            </a:r>
            <a:r>
              <a:rPr lang="en-US" sz="1000" dirty="0"/>
              <a:t> - Principal Maintenance, Fargo Williams – Change Manager, Tara Starr - Maintenance SME </a:t>
            </a:r>
          </a:p>
          <a:p>
            <a:pPr marL="0" marR="0" lvl="0" indent="0" algn="l" rtl="0">
              <a:lnSpc>
                <a:spcPct val="100000"/>
              </a:lnSpc>
              <a:spcBef>
                <a:spcPts val="0"/>
              </a:spcBef>
              <a:spcAft>
                <a:spcPts val="0"/>
              </a:spcAft>
              <a:buNone/>
            </a:pPr>
            <a:endParaRPr lang="en-US" sz="1000" dirty="0"/>
          </a:p>
          <a:p>
            <a:pPr marL="0" marR="0" lvl="0" indent="0" algn="l" rtl="0">
              <a:lnSpc>
                <a:spcPct val="100000"/>
              </a:lnSpc>
              <a:spcBef>
                <a:spcPts val="0"/>
              </a:spcBef>
              <a:spcAft>
                <a:spcPts val="0"/>
              </a:spcAft>
              <a:buNone/>
            </a:pPr>
            <a:r>
              <a:rPr lang="en-US" sz="1000" dirty="0"/>
              <a:t>Final Decision: Chris Hui</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At </a:t>
            </a:r>
            <a:r>
              <a:rPr lang="en-AU" sz="1400" b="1" i="0" u="none" strike="noStrike" cap="none">
                <a:solidFill>
                  <a:srgbClr val="000000"/>
                </a:solidFill>
                <a:latin typeface="Arial"/>
                <a:ea typeface="Arial"/>
                <a:cs typeface="Arial"/>
                <a:sym typeface="Arial"/>
              </a:rPr>
              <a:t>what level will </a:t>
            </a:r>
            <a:r>
              <a:rPr lang="en-AU" sz="1400" b="1" i="0" u="none" strike="noStrike" cap="none" dirty="0">
                <a:solidFill>
                  <a:srgbClr val="000000"/>
                </a:solidFill>
                <a:latin typeface="Arial"/>
                <a:ea typeface="Arial"/>
                <a:cs typeface="Arial"/>
                <a:sym typeface="Arial"/>
              </a:rPr>
              <a:t>the maintenance cos</a:t>
            </a:r>
            <a:r>
              <a:rPr lang="en-AU" b="1" dirty="0"/>
              <a:t>t savings associated with a reduction in production be greater than the loss of revenue from the reduction in production over the next 3 years</a:t>
            </a:r>
            <a:r>
              <a:rPr lang="en-AU" sz="1400" b="1" i="0" u="none" strike="noStrike" cap="none" dirty="0">
                <a:solidFill>
                  <a:srgbClr val="000000"/>
                </a:solidFill>
                <a:latin typeface="Arial"/>
                <a:ea typeface="Arial"/>
                <a:cs typeface="Arial"/>
                <a:sym typeface="Arial"/>
              </a:rPr>
              <a:t>?</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643</Words>
  <Application>Microsoft Office PowerPoint</Application>
  <PresentationFormat>On-screen Show (4:3)</PresentationFormat>
  <Paragraphs>53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Monalco Problem Statement Brian Wilson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Brian Wilson</cp:lastModifiedBy>
  <cp:revision>2</cp:revision>
  <dcterms:modified xsi:type="dcterms:W3CDTF">2020-10-01T03:49:02Z</dcterms:modified>
</cp:coreProperties>
</file>