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8" r:id="rId9"/>
    <p:sldId id="269" r:id="rId10"/>
    <p:sldId id="265" r:id="rId11"/>
    <p:sldId id="266" r:id="rId12"/>
  </p:sldIdLst>
  <p:sldSz cx="18288000" cy="10287000"/>
  <p:notesSz cx="6858000" cy="9144000"/>
  <p:embeddedFontLst>
    <p:embeddedFont>
      <p:font typeface="Helios" panose="020B0504020202020204" pitchFamily="34" charset="0"/>
      <p:regular r:id="rId14"/>
    </p:embeddedFont>
    <p:embeddedFont>
      <p:font typeface="Inter" panose="020B0502030000000004" pitchFamily="34" charset="0"/>
      <p:regular r:id="rId15"/>
    </p:embeddedFont>
    <p:embeddedFont>
      <p:font typeface="League Spartan" pitchFamily="2" charset="7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4C4"/>
    <a:srgbClr val="355579"/>
    <a:srgbClr val="2B485F"/>
    <a:srgbClr val="365679"/>
    <a:srgbClr val="598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CDD6C-B583-6042-8723-6A59E598630E}" v="132" dt="2024-12-16T11:57:4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0" autoAdjust="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E8D16-5891-1F4E-A4CE-516A03CCF006}" type="datetimeFigureOut">
              <a:rPr lang="it-IT" smtClean="0"/>
              <a:t>16/12/24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A8E8-8FBA-E74D-9E74-EB9B8649E3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12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A8E8-8FBA-E74D-9E74-EB9B8649E30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8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hyperlink" Target="https://github.com/diba01/Loan-Prediction-Problem/tree/mai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2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7770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7705" cy="2709333"/>
            </a:xfrm>
            <a:custGeom>
              <a:avLst/>
              <a:gdLst/>
              <a:ahLst/>
              <a:cxnLst/>
              <a:rect l="l" t="t" r="r" b="b"/>
              <a:pathLst>
                <a:path w="4877705" h="2709333">
                  <a:moveTo>
                    <a:pt x="0" y="0"/>
                  </a:moveTo>
                  <a:lnTo>
                    <a:pt x="4877705" y="0"/>
                  </a:lnTo>
                  <a:lnTo>
                    <a:pt x="4877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7770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4810163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 rot="-10800000">
            <a:off x="12214894" y="0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3041035" y="1087535"/>
            <a:ext cx="11960442" cy="5732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</a:pPr>
            <a:r>
              <a:rPr lang="en-US" sz="12039" spc="288" dirty="0">
                <a:solidFill>
                  <a:srgbClr val="3555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Loan Prediction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53313" y="7072040"/>
            <a:ext cx="6327239" cy="476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85"/>
              </a:lnSpc>
            </a:pPr>
            <a:r>
              <a:rPr lang="en-US" sz="2918" b="1" i="1" spc="172" dirty="0" err="1">
                <a:solidFill>
                  <a:srgbClr val="365679"/>
                </a:solidFill>
                <a:latin typeface="Helios"/>
                <a:ea typeface="Helios"/>
                <a:cs typeface="Helios"/>
                <a:sym typeface="Helios"/>
              </a:rPr>
              <a:t>Approccio</a:t>
            </a:r>
            <a:r>
              <a:rPr lang="en-US" sz="2918" b="1" i="1" spc="172" dirty="0">
                <a:solidFill>
                  <a:srgbClr val="365679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18" b="1" i="1" spc="172" dirty="0" err="1">
                <a:solidFill>
                  <a:srgbClr val="365679"/>
                </a:solidFill>
                <a:latin typeface="Helios"/>
                <a:ea typeface="Helios"/>
                <a:cs typeface="Helios"/>
                <a:sym typeface="Helios"/>
              </a:rPr>
              <a:t>Cognitivo</a:t>
            </a:r>
            <a:r>
              <a:rPr lang="en-US" sz="2918" b="1" i="1" spc="172" dirty="0">
                <a:solidFill>
                  <a:srgbClr val="365679"/>
                </a:solidFill>
                <a:latin typeface="Helios"/>
                <a:ea typeface="Helios"/>
                <a:cs typeface="Helios"/>
                <a:sym typeface="Helios"/>
              </a:rPr>
              <a:t> con Prolog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8D2997C-2015-1594-61FD-769FFE912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9600" y="8296318"/>
            <a:ext cx="2155114" cy="177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8E9612E-897F-9639-D0D3-072C404C7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72" b="99414" l="10000" r="90000">
                        <a14:foregroundMark x1="40326" y1="91406" x2="48261" y2="90820"/>
                        <a14:foregroundMark x1="48261" y1="90820" x2="54891" y2="92773"/>
                        <a14:foregroundMark x1="54891" y1="92773" x2="55326" y2="93945"/>
                        <a14:foregroundMark x1="42826" y1="5664" x2="49348" y2="6250"/>
                        <a14:foregroundMark x1="49348" y1="6250" x2="49348" y2="6055"/>
                        <a14:foregroundMark x1="38478" y1="56055" x2="38478" y2="69922"/>
                        <a14:foregroundMark x1="38478" y1="69922" x2="42174" y2="52539"/>
                        <a14:foregroundMark x1="42174" y1="52539" x2="40217" y2="19141"/>
                        <a14:foregroundMark x1="40217" y1="19141" x2="48696" y2="51758"/>
                        <a14:foregroundMark x1="48696" y1="51758" x2="55652" y2="59375"/>
                        <a14:foregroundMark x1="55652" y1="59375" x2="53043" y2="49219"/>
                        <a14:foregroundMark x1="53043" y1="49219" x2="56739" y2="59375"/>
                        <a14:foregroundMark x1="56739" y1="59375" x2="51522" y2="69336"/>
                        <a14:foregroundMark x1="51522" y1="69336" x2="46304" y2="69336"/>
                        <a14:foregroundMark x1="62500" y1="61523" x2="36848" y2="60352"/>
                        <a14:foregroundMark x1="57391" y1="76953" x2="46522" y2="58203"/>
                        <a14:foregroundMark x1="35000" y1="72656" x2="51087" y2="72852"/>
                        <a14:foregroundMark x1="51087" y1="72852" x2="58696" y2="72656"/>
                        <a14:foregroundMark x1="58696" y1="72656" x2="64891" y2="74219"/>
                        <a14:foregroundMark x1="64891" y1="74219" x2="63913" y2="72266"/>
                        <a14:foregroundMark x1="57174" y1="71875" x2="39130" y2="69922"/>
                        <a14:foregroundMark x1="53261" y1="1758" x2="47717" y2="1367"/>
                        <a14:foregroundMark x1="42609" y1="44922" x2="41304" y2="58594"/>
                        <a14:foregroundMark x1="41304" y1="58594" x2="46087" y2="98047"/>
                        <a14:foregroundMark x1="46087" y1="98047" x2="53043" y2="99414"/>
                        <a14:foregroundMark x1="53043" y1="99414" x2="54674" y2="98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245488" y="190500"/>
            <a:ext cx="2418953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05917" y="2610316"/>
            <a:ext cx="16074978" cy="7991215"/>
            <a:chOff x="0" y="0"/>
            <a:chExt cx="952591" cy="4735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591" cy="473553"/>
            </a:xfrm>
            <a:custGeom>
              <a:avLst/>
              <a:gdLst/>
              <a:ahLst/>
              <a:cxnLst/>
              <a:rect l="l" t="t" r="r" b="b"/>
              <a:pathLst>
                <a:path w="952591" h="473553">
                  <a:moveTo>
                    <a:pt x="203200" y="0"/>
                  </a:moveTo>
                  <a:lnTo>
                    <a:pt x="952591" y="0"/>
                  </a:lnTo>
                  <a:lnTo>
                    <a:pt x="749391" y="473553"/>
                  </a:lnTo>
                  <a:lnTo>
                    <a:pt x="0" y="47355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749391" cy="54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24750" y="3683833"/>
            <a:ext cx="6573548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90"/>
              </a:lnSpc>
            </a:pPr>
            <a:r>
              <a:rPr lang="en-US" sz="7069" spc="16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Contributors</a:t>
            </a:r>
          </a:p>
        </p:txBody>
      </p:sp>
      <p:sp>
        <p:nvSpPr>
          <p:cNvPr id="8" name="AutoShape 8"/>
          <p:cNvSpPr/>
          <p:nvPr/>
        </p:nvSpPr>
        <p:spPr>
          <a:xfrm>
            <a:off x="1732613" y="5156506"/>
            <a:ext cx="2050229" cy="0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2821528" y="6843658"/>
            <a:ext cx="5567239" cy="443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1"/>
              </a:lnSpc>
            </a:pPr>
            <a:r>
              <a:rPr lang="en-US" sz="2800" spc="89" dirty="0">
                <a:solidFill>
                  <a:srgbClr val="FFFFFF"/>
                </a:solidFill>
                <a:latin typeface="Optima" panose="02000503060000020004" pitchFamily="2" charset="0"/>
                <a:ea typeface="Inter"/>
                <a:cs typeface="Inter"/>
                <a:sym typeface="Inter"/>
              </a:rPr>
              <a:t>Gianluca Baldelli (s1121772)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21527" y="5947590"/>
            <a:ext cx="5567239" cy="443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1"/>
              </a:lnSpc>
            </a:pPr>
            <a:r>
              <a:rPr lang="en-US" sz="2800" dirty="0">
                <a:solidFill>
                  <a:srgbClr val="FFFFFF"/>
                </a:solidFill>
                <a:latin typeface="Optima" panose="02000503060000020004" pitchFamily="2" charset="0"/>
                <a:ea typeface="Inter"/>
                <a:cs typeface="Inter"/>
                <a:sym typeface="Inter"/>
              </a:rPr>
              <a:t>Simone Di Battista (s1120038)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54084A5-23F9-8385-048C-6280A4E9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000" y1="39111" x2="52000" y2="39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3734" y="5627105"/>
            <a:ext cx="1031766" cy="103176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F474C1A-9E38-5D3E-1B22-1F669F01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000" y1="39111" x2="52000" y2="39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3734" y="6545783"/>
            <a:ext cx="1031766" cy="103176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503A4ED-2B80-6FD8-26F3-229C3BDCA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33" b="89778" l="8000" r="89778">
                        <a14:foregroundMark x1="48000" y1="42222" x2="48000" y2="42222"/>
                        <a14:foregroundMark x1="89778" y1="52444" x2="89778" y2="52444"/>
                        <a14:foregroundMark x1="8444" y1="50222" x2="8444" y2="50222"/>
                        <a14:foregroundMark x1="52444" y1="90222" x2="52444" y2="90222"/>
                        <a14:foregroundMark x1="52444" y1="9333" x2="52444" y2="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7853" y="7577549"/>
            <a:ext cx="712328" cy="712328"/>
          </a:xfrm>
          <a:prstGeom prst="rect">
            <a:avLst/>
          </a:prstGeom>
        </p:spPr>
      </p:pic>
      <p:sp>
        <p:nvSpPr>
          <p:cNvPr id="23" name="TextBox 13">
            <a:hlinkClick r:id="rId7"/>
            <a:extLst>
              <a:ext uri="{FF2B5EF4-FFF2-40B4-BE49-F238E27FC236}">
                <a16:creationId xmlns:a16="http://schemas.microsoft.com/office/drawing/2014/main" id="{EF0F1C3D-A97C-AB20-CACE-590897280093}"/>
              </a:ext>
            </a:extLst>
          </p:cNvPr>
          <p:cNvSpPr txBox="1"/>
          <p:nvPr/>
        </p:nvSpPr>
        <p:spPr>
          <a:xfrm>
            <a:off x="2757727" y="7711953"/>
            <a:ext cx="3350673" cy="443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1"/>
              </a:lnSpc>
            </a:pPr>
            <a:r>
              <a:rPr lang="en-US" sz="2800" spc="89" dirty="0">
                <a:solidFill>
                  <a:srgbClr val="FFFFFF"/>
                </a:solidFill>
                <a:latin typeface="Optima" panose="02000503060000020004" pitchFamily="2" charset="0"/>
                <a:ea typeface="Inter"/>
                <a:cs typeface="Inter"/>
                <a:sym typeface="Inter"/>
              </a:rPr>
              <a:t>Repository GitHub</a:t>
            </a: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21031B03-F4CA-501D-0367-28524EA8208C}"/>
              </a:ext>
            </a:extLst>
          </p:cNvPr>
          <p:cNvGrpSpPr/>
          <p:nvPr/>
        </p:nvGrpSpPr>
        <p:grpSpPr>
          <a:xfrm rot="13923236">
            <a:off x="8521704" y="-3837566"/>
            <a:ext cx="17866433" cy="11204464"/>
            <a:chOff x="0" y="0"/>
            <a:chExt cx="4816593" cy="812800"/>
          </a:xfrm>
          <a:solidFill>
            <a:srgbClr val="86B4C4"/>
          </a:solidFill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C68A565D-49F9-30CC-C122-38378468B2C8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4FD18107-4665-DD3A-4598-8A8BD8F6FC31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845EE484-9C23-E406-69C4-A6E41947E09F}"/>
              </a:ext>
            </a:extLst>
          </p:cNvPr>
          <p:cNvSpPr/>
          <p:nvPr/>
        </p:nvSpPr>
        <p:spPr>
          <a:xfrm rot="7658419">
            <a:off x="-1444389" y="-897952"/>
            <a:ext cx="3620223" cy="3167695"/>
          </a:xfrm>
          <a:custGeom>
            <a:avLst/>
            <a:gdLst/>
            <a:ahLst/>
            <a:cxnLst/>
            <a:rect l="l" t="t" r="r" b="b"/>
            <a:pathLst>
              <a:path w="812800" h="711200">
                <a:moveTo>
                  <a:pt x="406400" y="0"/>
                </a:moveTo>
                <a:lnTo>
                  <a:pt x="812800" y="711200"/>
                </a:lnTo>
                <a:lnTo>
                  <a:pt x="0" y="711200"/>
                </a:lnTo>
                <a:lnTo>
                  <a:pt x="4064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8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5501676" y="-620982"/>
            <a:ext cx="9657166" cy="12395136"/>
            <a:chOff x="0" y="0"/>
            <a:chExt cx="524208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208" cy="502215"/>
            </a:xfrm>
            <a:custGeom>
              <a:avLst/>
              <a:gdLst/>
              <a:ahLst/>
              <a:cxnLst/>
              <a:rect l="l" t="t" r="r" b="b"/>
              <a:pathLst>
                <a:path w="524208" h="502215">
                  <a:moveTo>
                    <a:pt x="203200" y="0"/>
                  </a:moveTo>
                  <a:lnTo>
                    <a:pt x="524208" y="0"/>
                  </a:lnTo>
                  <a:lnTo>
                    <a:pt x="321008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 dirty="0">
                <a:solidFill>
                  <a:srgbClr val="355579"/>
                </a:solidFill>
                <a:latin typeface="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321008" cy="568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solidFill>
                  <a:srgbClr val="355579"/>
                </a:solidFill>
                <a:latin typeface="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3912539" y="2077821"/>
            <a:ext cx="3942539" cy="17598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>
              <a:latin typeface=""/>
            </a:endParaRPr>
          </a:p>
        </p:txBody>
      </p:sp>
      <p:grpSp>
        <p:nvGrpSpPr>
          <p:cNvPr id="8" name="Group 8"/>
          <p:cNvGrpSpPr/>
          <p:nvPr/>
        </p:nvGrpSpPr>
        <p:grpSpPr>
          <a:xfrm rot="9902075">
            <a:off x="16234330" y="-695799"/>
            <a:ext cx="3620223" cy="3167695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it-IT">
                <a:latin typeface="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latin typeface="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912538" y="1048115"/>
            <a:ext cx="8271097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6405" spc="153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58CCB7AB-2A88-FCAF-AC77-BF3595FB4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92789"/>
              </p:ext>
            </p:extLst>
          </p:nvPr>
        </p:nvGraphicFramePr>
        <p:xfrm>
          <a:off x="11703581" y="2863840"/>
          <a:ext cx="5930020" cy="67437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5010">
                  <a:extLst>
                    <a:ext uri="{9D8B030D-6E8A-4147-A177-3AD203B41FA5}">
                      <a16:colId xmlns:a16="http://schemas.microsoft.com/office/drawing/2014/main" val="2154549380"/>
                    </a:ext>
                  </a:extLst>
                </a:gridCol>
                <a:gridCol w="2965010">
                  <a:extLst>
                    <a:ext uri="{9D8B030D-6E8A-4147-A177-3AD203B41FA5}">
                      <a16:colId xmlns:a16="http://schemas.microsoft.com/office/drawing/2014/main" val="2374544106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pc="261" dirty="0" err="1">
                          <a:solidFill>
                            <a:srgbClr val="FFFFFF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Inter"/>
                        </a:rPr>
                        <a:t>Attributo</a:t>
                      </a:r>
                      <a:endParaRPr lang="it-IT" b="0" i="0" dirty="0"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spc="261" dirty="0">
                          <a:solidFill>
                            <a:srgbClr val="FFFFFF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Inter"/>
                        </a:rPr>
                        <a:t>Valore</a:t>
                      </a:r>
                      <a:endParaRPr lang="it-IT" b="0" i="0" dirty="0"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226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male, </a:t>
                      </a:r>
                      <a:r>
                        <a:rPr lang="it-IT" b="0" i="0" dirty="0" err="1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female</a:t>
                      </a:r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nil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3709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 err="1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Married</a:t>
                      </a:r>
                      <a:endParaRPr lang="it-IT" b="0" i="0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yes, no, nil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94389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Dependents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 1, 2, 3, nil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3672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 err="1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Self_Employed</a:t>
                      </a:r>
                      <a:endParaRPr lang="it-IT" b="0" i="0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yes, no, nil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52239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ApplicantIncome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valori tra 0 e 81000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67770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CoapplicantIncome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valori tra 0 e 41667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6580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LoanAmount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valori tra 9 e 700, nil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79027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Loan_Amount_Term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valori tra 6 e 480, nil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907030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Credit_History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 1, nil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1863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Property_Area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B48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urban, </a:t>
                      </a:r>
                      <a:r>
                        <a:rPr lang="it-IT" sz="1800" b="0" i="0" kern="1200" dirty="0" err="1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semiurban</a:t>
                      </a: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rural </a:t>
                      </a:r>
                      <a:endParaRPr lang="it-IT" b="0" i="0" dirty="0">
                        <a:solidFill>
                          <a:schemeClr val="bg1"/>
                        </a:solidFill>
                        <a:effectLst/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B4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91447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 err="1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Loan_Status</a:t>
                      </a:r>
                      <a:endParaRPr lang="it-IT" b="0" i="0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85F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0" dirty="0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Y, </a:t>
                      </a:r>
                      <a:r>
                        <a:rPr lang="it-IT" b="0" i="0" dirty="0" err="1">
                          <a:solidFill>
                            <a:schemeClr val="bg1"/>
                          </a:solidFill>
                          <a:latin typeface="Optima" panose="02000503060000020004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</a:t>
                      </a:r>
                      <a:endParaRPr lang="it-IT" b="0" i="0" dirty="0">
                        <a:solidFill>
                          <a:schemeClr val="bg1"/>
                        </a:solidFill>
                        <a:latin typeface="Optima" panose="02000503060000020004" pitchFamily="2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85F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946"/>
                  </a:ext>
                </a:extLst>
              </a:tr>
            </a:tbl>
          </a:graphicData>
        </a:graphic>
      </p:graphicFrame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BA2FB7E7-3FBD-7889-4783-26E89B7AC520}"/>
              </a:ext>
            </a:extLst>
          </p:cNvPr>
          <p:cNvSpPr/>
          <p:nvPr/>
        </p:nvSpPr>
        <p:spPr>
          <a:xfrm>
            <a:off x="2378609" y="7605930"/>
            <a:ext cx="7010400" cy="2001627"/>
          </a:xfrm>
          <a:prstGeom prst="roundRect">
            <a:avLst/>
          </a:prstGeom>
          <a:solidFill>
            <a:srgbClr val="3656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0" name="Picture 6" descr="Immagini di Obiettivo Icon - Download gratuiti su Freepik">
            <a:extLst>
              <a:ext uri="{FF2B5EF4-FFF2-40B4-BE49-F238E27FC236}">
                <a16:creationId xmlns:a16="http://schemas.microsoft.com/office/drawing/2014/main" id="{7736EC50-170E-8053-F286-540AFE807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24" y="7948290"/>
            <a:ext cx="1509665" cy="15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8508124-5B14-5497-4E32-14FB48F7FC6D}"/>
              </a:ext>
            </a:extLst>
          </p:cNvPr>
          <p:cNvSpPr/>
          <p:nvPr/>
        </p:nvSpPr>
        <p:spPr>
          <a:xfrm>
            <a:off x="3040306" y="5234885"/>
            <a:ext cx="7010400" cy="2001627"/>
          </a:xfrm>
          <a:prstGeom prst="roundRect">
            <a:avLst/>
          </a:prstGeom>
          <a:solidFill>
            <a:srgbClr val="5981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00A5F800-564B-79D6-15B5-CF64539B6B92}"/>
              </a:ext>
            </a:extLst>
          </p:cNvPr>
          <p:cNvSpPr/>
          <p:nvPr/>
        </p:nvSpPr>
        <p:spPr>
          <a:xfrm>
            <a:off x="3728507" y="2725881"/>
            <a:ext cx="7010400" cy="2139586"/>
          </a:xfrm>
          <a:prstGeom prst="roundRect">
            <a:avLst/>
          </a:prstGeom>
          <a:solidFill>
            <a:srgbClr val="2B48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2D409009-4EDF-399A-20FA-5FE81FF1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7" b="89941" l="9732" r="89933">
                        <a14:foregroundMark x1="40940" y1="6509" x2="52013" y2="5917"/>
                        <a14:foregroundMark x1="28859" y1="43195" x2="58054" y2="50296"/>
                        <a14:foregroundMark x1="58054" y1="50296" x2="65436" y2="46154"/>
                        <a14:foregroundMark x1="41275" y1="68047" x2="41275" y2="68047"/>
                        <a14:foregroundMark x1="41946" y1="88757" x2="41946" y2="88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7167" y="3124882"/>
            <a:ext cx="2122364" cy="1203623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6EF61FC-38C2-50F4-BAD0-F1301D1CD29B}"/>
              </a:ext>
            </a:extLst>
          </p:cNvPr>
          <p:cNvSpPr txBox="1"/>
          <p:nvPr/>
        </p:nvSpPr>
        <p:spPr>
          <a:xfrm>
            <a:off x="3728507" y="7825960"/>
            <a:ext cx="5263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Optima" panose="02000503060000020004" pitchFamily="2" charset="0"/>
              </a:rPr>
              <a:t>OBIETTIVO</a:t>
            </a:r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Optima" panose="02000503060000020004" pitchFamily="2" charset="0"/>
              </a:rPr>
              <a:t>L’obiettivo è prevedere lo stato del prestito (</a:t>
            </a:r>
            <a:r>
              <a:rPr lang="it-IT" sz="2000" i="1" dirty="0" err="1">
                <a:solidFill>
                  <a:schemeClr val="bg1"/>
                </a:solidFill>
                <a:latin typeface="Optima" panose="02000503060000020004" pitchFamily="2" charset="0"/>
              </a:rPr>
              <a:t>Loan_Status</a:t>
            </a:r>
            <a:r>
              <a:rPr lang="it-IT" sz="2000" dirty="0">
                <a:solidFill>
                  <a:schemeClr val="bg1"/>
                </a:solidFill>
                <a:latin typeface="Optima" panose="02000503060000020004" pitchFamily="2" charset="0"/>
              </a:rPr>
              <a:t>).</a:t>
            </a:r>
            <a:br>
              <a:rPr lang="it-IT" dirty="0">
                <a:solidFill>
                  <a:schemeClr val="bg1"/>
                </a:solidFill>
                <a:latin typeface="Optima" panose="02000503060000020004" pitchFamily="2" charset="0"/>
              </a:rPr>
            </a:br>
            <a:endParaRPr lang="it-IT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28A39F2-3A4C-804D-6EF7-8AD2C84CD81A}"/>
              </a:ext>
            </a:extLst>
          </p:cNvPr>
          <p:cNvSpPr txBox="1"/>
          <p:nvPr/>
        </p:nvSpPr>
        <p:spPr>
          <a:xfrm>
            <a:off x="4343400" y="5358533"/>
            <a:ext cx="52630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Optima" panose="02000503060000020004" pitchFamily="2" charset="0"/>
              </a:rPr>
              <a:t>DIVISIONE</a:t>
            </a:r>
            <a:endParaRPr lang="it-IT" b="1" dirty="0">
              <a:latin typeface="Optima" panose="02000503060000020004" pitchFamily="2" charset="0"/>
            </a:endParaRPr>
          </a:p>
          <a:p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Optima" panose="02000503060000020004" pitchFamily="2" charset="0"/>
              </a:rPr>
              <a:t>Il dataset è stato suddiviso in training set, il quale contiene 614 record, e test set il quale conta 367 record.</a:t>
            </a:r>
            <a:br>
              <a:rPr lang="it-IT" dirty="0">
                <a:solidFill>
                  <a:schemeClr val="bg1"/>
                </a:solidFill>
                <a:latin typeface="Optima" panose="02000503060000020004" pitchFamily="2" charset="0"/>
              </a:rPr>
            </a:br>
            <a:endParaRPr lang="it-IT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DB8C10DC-B9F6-8579-DD93-6356B1600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329" y="5779842"/>
            <a:ext cx="1024353" cy="1045694"/>
          </a:xfrm>
          <a:prstGeom prst="rect">
            <a:avLst/>
          </a:prstGeom>
          <a:noFill/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F8EA8A-98E2-D314-0B97-4130B8955647}"/>
              </a:ext>
            </a:extLst>
          </p:cNvPr>
          <p:cNvSpPr txBox="1"/>
          <p:nvPr/>
        </p:nvSpPr>
        <p:spPr>
          <a:xfrm>
            <a:off x="5241169" y="2834142"/>
            <a:ext cx="5045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Optima" panose="02000503060000020004" pitchFamily="2" charset="0"/>
              </a:rPr>
              <a:t>DATASET</a:t>
            </a:r>
          </a:p>
          <a:p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Optima" panose="02000503060000020004" pitchFamily="2" charset="0"/>
              </a:rPr>
              <a:t>Il dataset contiene 13 attributi che descrivono caratteristiche del richiedente e del prestito. Tuttavia, abbiamo scelto di utilizzare 11 attributi, escludendo i campi </a:t>
            </a:r>
            <a:r>
              <a:rPr lang="it-IT" sz="1600" i="1" dirty="0" err="1">
                <a:solidFill>
                  <a:schemeClr val="bg1"/>
                </a:solidFill>
                <a:latin typeface="Optima" panose="02000503060000020004" pitchFamily="2" charset="0"/>
              </a:rPr>
              <a:t>Loan_ID</a:t>
            </a:r>
            <a:r>
              <a:rPr lang="it-IT" sz="1600" dirty="0">
                <a:solidFill>
                  <a:schemeClr val="bg1"/>
                </a:solidFill>
                <a:latin typeface="Optima" panose="02000503060000020004" pitchFamily="2" charset="0"/>
              </a:rPr>
              <a:t> e </a:t>
            </a:r>
            <a:r>
              <a:rPr lang="it-IT" sz="1600" i="1" dirty="0" err="1">
                <a:solidFill>
                  <a:schemeClr val="bg1"/>
                </a:solidFill>
                <a:latin typeface="Optima" panose="02000503060000020004" pitchFamily="2" charset="0"/>
              </a:rPr>
              <a:t>Education</a:t>
            </a:r>
            <a:r>
              <a:rPr lang="it-IT" sz="1600" dirty="0">
                <a:solidFill>
                  <a:schemeClr val="bg1"/>
                </a:solidFill>
                <a:latin typeface="Optima" panose="02000503060000020004" pitchFamily="2" charset="0"/>
              </a:rPr>
              <a:t>, in quanto non rilevanti per l'analisi.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">
            <a:extLst>
              <a:ext uri="{FF2B5EF4-FFF2-40B4-BE49-F238E27FC236}">
                <a16:creationId xmlns:a16="http://schemas.microsoft.com/office/drawing/2014/main" id="{6096DD42-9432-DA17-0BBC-19486B7C1A5A}"/>
              </a:ext>
            </a:extLst>
          </p:cNvPr>
          <p:cNvGrpSpPr/>
          <p:nvPr/>
        </p:nvGrpSpPr>
        <p:grpSpPr>
          <a:xfrm rot="10800000">
            <a:off x="-956386" y="3760355"/>
            <a:ext cx="20278864" cy="4973947"/>
            <a:chOff x="0" y="0"/>
            <a:chExt cx="4816593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46E7E058-3B3C-94CB-25CD-0E6C769E2478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TextBox 4">
              <a:extLst>
                <a:ext uri="{FF2B5EF4-FFF2-40B4-BE49-F238E27FC236}">
                  <a16:creationId xmlns:a16="http://schemas.microsoft.com/office/drawing/2014/main" id="{359FA528-C69D-D605-408B-E112D407319A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73" name="Group 2">
            <a:extLst>
              <a:ext uri="{FF2B5EF4-FFF2-40B4-BE49-F238E27FC236}">
                <a16:creationId xmlns:a16="http://schemas.microsoft.com/office/drawing/2014/main" id="{84AC940F-A8BD-4098-AD72-BB452AEE10F5}"/>
              </a:ext>
            </a:extLst>
          </p:cNvPr>
          <p:cNvGrpSpPr/>
          <p:nvPr/>
        </p:nvGrpSpPr>
        <p:grpSpPr>
          <a:xfrm rot="13923236">
            <a:off x="-9568230" y="7378194"/>
            <a:ext cx="16249454" cy="8671398"/>
            <a:chOff x="0" y="0"/>
            <a:chExt cx="4816593" cy="812800"/>
          </a:xfrm>
          <a:solidFill>
            <a:srgbClr val="86B4C4"/>
          </a:solidFill>
        </p:grpSpPr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2536A69C-8832-8A06-2FC3-005A4B2DE4E6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TextBox 4">
              <a:extLst>
                <a:ext uri="{FF2B5EF4-FFF2-40B4-BE49-F238E27FC236}">
                  <a16:creationId xmlns:a16="http://schemas.microsoft.com/office/drawing/2014/main" id="{F4DA4928-D0B3-FB21-C486-547C9FE7F7B2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12978613" y="-190500"/>
            <a:ext cx="14732382" cy="11926585"/>
            <a:chOff x="0" y="0"/>
            <a:chExt cx="606795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795" cy="502215"/>
            </a:xfrm>
            <a:custGeom>
              <a:avLst/>
              <a:gdLst/>
              <a:ahLst/>
              <a:cxnLst/>
              <a:rect l="l" t="t" r="r" b="b"/>
              <a:pathLst>
                <a:path w="606795" h="502215">
                  <a:moveTo>
                    <a:pt x="203200" y="0"/>
                  </a:moveTo>
                  <a:lnTo>
                    <a:pt x="606795" y="0"/>
                  </a:lnTo>
                  <a:lnTo>
                    <a:pt x="403595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66675"/>
              <a:ext cx="403595" cy="568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27774" y="179055"/>
            <a:ext cx="12350839" cy="1006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5400" spc="153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Normalizzazione</a:t>
            </a:r>
            <a:r>
              <a:rPr lang="en-US" sz="5400" spc="153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5400" spc="153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Attributi</a:t>
            </a:r>
            <a:endParaRPr lang="en-US" sz="5400" spc="153" dirty="0">
              <a:solidFill>
                <a:srgbClr val="36567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CA3A806-C36C-B4C4-23C9-FD89ED06376E}"/>
              </a:ext>
            </a:extLst>
          </p:cNvPr>
          <p:cNvSpPr/>
          <p:nvPr/>
        </p:nvSpPr>
        <p:spPr>
          <a:xfrm>
            <a:off x="3600625" y="1552696"/>
            <a:ext cx="2817435" cy="1940907"/>
          </a:xfrm>
          <a:prstGeom prst="ellipse">
            <a:avLst/>
          </a:prstGeom>
          <a:solidFill>
            <a:srgbClr val="5981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Optima" panose="02000503060000020004" pitchFamily="2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61282436-C24C-6049-D90F-E4B83AF6507D}"/>
              </a:ext>
            </a:extLst>
          </p:cNvPr>
          <p:cNvSpPr/>
          <p:nvPr/>
        </p:nvSpPr>
        <p:spPr>
          <a:xfrm>
            <a:off x="307864" y="1552696"/>
            <a:ext cx="2817435" cy="1940907"/>
          </a:xfrm>
          <a:prstGeom prst="ellipse">
            <a:avLst/>
          </a:prstGeom>
          <a:solidFill>
            <a:srgbClr val="3656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Optima" panose="02000503060000020004" pitchFamily="2" charset="0"/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5A1C84-228C-A0AD-9C7E-3BF8CF5DDC08}"/>
              </a:ext>
            </a:extLst>
          </p:cNvPr>
          <p:cNvSpPr/>
          <p:nvPr/>
        </p:nvSpPr>
        <p:spPr>
          <a:xfrm>
            <a:off x="7365042" y="1531571"/>
            <a:ext cx="2817435" cy="1940907"/>
          </a:xfrm>
          <a:prstGeom prst="ellipse">
            <a:avLst/>
          </a:prstGeom>
          <a:solidFill>
            <a:srgbClr val="2B48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Optima" panose="02000503060000020004" pitchFamily="2" charset="0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AD6513F-55C8-E12A-601A-3C2C8642A2ED}"/>
              </a:ext>
            </a:extLst>
          </p:cNvPr>
          <p:cNvSpPr/>
          <p:nvPr/>
        </p:nvSpPr>
        <p:spPr>
          <a:xfrm>
            <a:off x="10969305" y="1531571"/>
            <a:ext cx="2817435" cy="1940907"/>
          </a:xfrm>
          <a:prstGeom prst="ellipse">
            <a:avLst/>
          </a:prstGeom>
          <a:solidFill>
            <a:srgbClr val="355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Optima" panose="02000503060000020004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AB31980-2153-9BD8-EE12-A0B91127B64C}"/>
              </a:ext>
            </a:extLst>
          </p:cNvPr>
          <p:cNvSpPr txBox="1"/>
          <p:nvPr/>
        </p:nvSpPr>
        <p:spPr>
          <a:xfrm>
            <a:off x="758626" y="23528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Optima" panose="02000503060000020004" pitchFamily="2" charset="0"/>
              </a:rPr>
              <a:t>ApplicantIncome</a:t>
            </a:r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4F519C3-BF55-9316-A237-CA62263EFA62}"/>
              </a:ext>
            </a:extLst>
          </p:cNvPr>
          <p:cNvSpPr txBox="1"/>
          <p:nvPr/>
        </p:nvSpPr>
        <p:spPr>
          <a:xfrm>
            <a:off x="3934759" y="235283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Optima" panose="02000503060000020004" pitchFamily="2" charset="0"/>
              </a:rPr>
              <a:t>coApplicantIncome</a:t>
            </a:r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1AFDAF9-DEF1-0590-3A73-EDA787192ECA}"/>
              </a:ext>
            </a:extLst>
          </p:cNvPr>
          <p:cNvSpPr txBox="1"/>
          <p:nvPr/>
        </p:nvSpPr>
        <p:spPr>
          <a:xfrm>
            <a:off x="8019912" y="235283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Optima" panose="02000503060000020004" pitchFamily="2" charset="0"/>
              </a:rPr>
              <a:t>LoanAmount</a:t>
            </a:r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08021CB-BA5A-D470-1475-3C8EBFD44980}"/>
              </a:ext>
            </a:extLst>
          </p:cNvPr>
          <p:cNvSpPr txBox="1"/>
          <p:nvPr/>
        </p:nvSpPr>
        <p:spPr>
          <a:xfrm>
            <a:off x="11273988" y="235283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Optima" panose="02000503060000020004" pitchFamily="2" charset="0"/>
              </a:rPr>
              <a:t>Loan_Amount_Term</a:t>
            </a:r>
            <a:endParaRPr lang="it-IT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D53556-D547-F20D-1057-2B317A583E0A}"/>
              </a:ext>
            </a:extLst>
          </p:cNvPr>
          <p:cNvSpPr/>
          <p:nvPr/>
        </p:nvSpPr>
        <p:spPr>
          <a:xfrm>
            <a:off x="14890691" y="4484374"/>
            <a:ext cx="3253165" cy="1143000"/>
          </a:xfrm>
          <a:prstGeom prst="roundRect">
            <a:avLst/>
          </a:prstGeom>
          <a:solidFill>
            <a:srgbClr val="5981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Optima" panose="02000503060000020004" pitchFamily="2" charset="0"/>
              </a:rPr>
              <a:t>GRANDE SCALA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1BFB4EE-53A1-2C15-AAFC-BA562D0B4B12}"/>
              </a:ext>
            </a:extLst>
          </p:cNvPr>
          <p:cNvSpPr/>
          <p:nvPr/>
        </p:nvSpPr>
        <p:spPr>
          <a:xfrm>
            <a:off x="14050527" y="7136871"/>
            <a:ext cx="3253165" cy="1143000"/>
          </a:xfrm>
          <a:prstGeom prst="roundRect">
            <a:avLst/>
          </a:prstGeom>
          <a:solidFill>
            <a:srgbClr val="86B4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Optima" panose="02000503060000020004" pitchFamily="2" charset="0"/>
              </a:rPr>
              <a:t>SCALA MEDIA</a:t>
            </a:r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CAE2B624-14A2-752C-EF97-4DA55DB9440E}"/>
              </a:ext>
            </a:extLst>
          </p:cNvPr>
          <p:cNvCxnSpPr>
            <a:cxnSpLocks/>
          </p:cNvCxnSpPr>
          <p:nvPr/>
        </p:nvCxnSpPr>
        <p:spPr>
          <a:xfrm>
            <a:off x="627774" y="1162016"/>
            <a:ext cx="9756000" cy="0"/>
          </a:xfrm>
          <a:prstGeom prst="line">
            <a:avLst/>
          </a:prstGeom>
          <a:ln w="76200">
            <a:solidFill>
              <a:srgbClr val="2B48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C8E5776-A6E2-D5A4-140F-9ACD0D95C992}"/>
              </a:ext>
            </a:extLst>
          </p:cNvPr>
          <p:cNvSpPr/>
          <p:nvPr/>
        </p:nvSpPr>
        <p:spPr>
          <a:xfrm>
            <a:off x="180574" y="4192596"/>
            <a:ext cx="3072014" cy="1739440"/>
          </a:xfrm>
          <a:prstGeom prst="roundRect">
            <a:avLst/>
          </a:prstGeom>
          <a:noFill/>
          <a:ln w="28575">
            <a:solidFill>
              <a:srgbClr val="86B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rgbClr val="86B4C4"/>
                </a:solidFill>
                <a:latin typeface="Optima" panose="02000503060000020004" pitchFamily="2" charset="0"/>
              </a:rPr>
              <a:t>low</a:t>
            </a:r>
            <a:r>
              <a:rPr lang="it-IT" dirty="0">
                <a:solidFill>
                  <a:srgbClr val="86B4C4"/>
                </a:solidFill>
                <a:latin typeface="Optima" panose="02000503060000020004" pitchFamily="2" charset="0"/>
              </a:rPr>
              <a:t>: 0-2.876</a:t>
            </a:r>
          </a:p>
          <a:p>
            <a:r>
              <a:rPr lang="it-IT" b="1" dirty="0" err="1">
                <a:solidFill>
                  <a:srgbClr val="86B4C4"/>
                </a:solidFill>
                <a:latin typeface="Optima" panose="02000503060000020004" pitchFamily="2" charset="0"/>
              </a:rPr>
              <a:t>medium_low</a:t>
            </a:r>
            <a:r>
              <a:rPr lang="it-IT" dirty="0">
                <a:solidFill>
                  <a:srgbClr val="86B4C4"/>
                </a:solidFill>
                <a:latin typeface="Optima" panose="02000503060000020004" pitchFamily="2" charset="0"/>
              </a:rPr>
              <a:t>: 2.877-3.813</a:t>
            </a:r>
          </a:p>
          <a:p>
            <a:r>
              <a:rPr lang="it-IT" b="1" dirty="0" err="1">
                <a:solidFill>
                  <a:srgbClr val="86B4C4"/>
                </a:solidFill>
                <a:latin typeface="Optima" panose="02000503060000020004" pitchFamily="2" charset="0"/>
              </a:rPr>
              <a:t>medium_high</a:t>
            </a:r>
            <a:r>
              <a:rPr lang="it-IT" dirty="0">
                <a:solidFill>
                  <a:srgbClr val="86B4C4"/>
                </a:solidFill>
                <a:latin typeface="Optima" panose="02000503060000020004" pitchFamily="2" charset="0"/>
              </a:rPr>
              <a:t>: 3.814-5.800</a:t>
            </a:r>
          </a:p>
          <a:p>
            <a:r>
              <a:rPr lang="it-IT" b="1" dirty="0">
                <a:solidFill>
                  <a:srgbClr val="86B4C4"/>
                </a:solidFill>
                <a:latin typeface="Optima" panose="02000503060000020004" pitchFamily="2" charset="0"/>
              </a:rPr>
              <a:t>high</a:t>
            </a:r>
            <a:r>
              <a:rPr lang="it-IT" dirty="0">
                <a:solidFill>
                  <a:srgbClr val="86B4C4"/>
                </a:solidFill>
                <a:latin typeface="Optima" panose="02000503060000020004" pitchFamily="2" charset="0"/>
              </a:rPr>
              <a:t>: 5.801-69.000</a:t>
            </a:r>
          </a:p>
          <a:p>
            <a:r>
              <a:rPr lang="it-IT" b="1" dirty="0" err="1">
                <a:solidFill>
                  <a:srgbClr val="86B4C4"/>
                </a:solidFill>
                <a:latin typeface="Optima" panose="02000503060000020004" pitchFamily="2" charset="0"/>
              </a:rPr>
              <a:t>very_high</a:t>
            </a:r>
            <a:r>
              <a:rPr lang="it-IT" dirty="0">
                <a:solidFill>
                  <a:srgbClr val="86B4C4"/>
                </a:solidFill>
                <a:latin typeface="Optima" panose="02000503060000020004" pitchFamily="2" charset="0"/>
              </a:rPr>
              <a:t>: 69.001-81.000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0636AA71-67EE-499D-8E23-183FA5113F28}"/>
              </a:ext>
            </a:extLst>
          </p:cNvPr>
          <p:cNvSpPr/>
          <p:nvPr/>
        </p:nvSpPr>
        <p:spPr>
          <a:xfrm>
            <a:off x="3473335" y="4192596"/>
            <a:ext cx="3072014" cy="1739440"/>
          </a:xfrm>
          <a:prstGeom prst="roundRect">
            <a:avLst/>
          </a:prstGeom>
          <a:noFill/>
          <a:ln w="28575">
            <a:solidFill>
              <a:srgbClr val="2B48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rgbClr val="2B485F"/>
                </a:solidFill>
                <a:latin typeface="Optima" panose="02000503060000020004" pitchFamily="2" charset="0"/>
              </a:rPr>
              <a:t>null</a:t>
            </a:r>
            <a:r>
              <a:rPr lang="it-IT" dirty="0">
                <a:solidFill>
                  <a:srgbClr val="2B485F"/>
                </a:solidFill>
                <a:latin typeface="Optima" panose="02000503060000020004" pitchFamily="2" charset="0"/>
              </a:rPr>
              <a:t>: 0</a:t>
            </a:r>
          </a:p>
          <a:p>
            <a:r>
              <a:rPr lang="it-IT" b="1" dirty="0">
                <a:solidFill>
                  <a:srgbClr val="2B485F"/>
                </a:solidFill>
                <a:latin typeface="Optima" panose="02000503060000020004" pitchFamily="2" charset="0"/>
              </a:rPr>
              <a:t>low</a:t>
            </a:r>
            <a:r>
              <a:rPr lang="it-IT" dirty="0">
                <a:solidFill>
                  <a:srgbClr val="2B485F"/>
                </a:solidFill>
                <a:latin typeface="Optima" panose="02000503060000020004" pitchFamily="2" charset="0"/>
              </a:rPr>
              <a:t>: 1-1210</a:t>
            </a:r>
          </a:p>
          <a:p>
            <a:r>
              <a:rPr lang="it-IT" b="1" dirty="0" err="1">
                <a:solidFill>
                  <a:srgbClr val="2B485F"/>
                </a:solidFill>
                <a:latin typeface="Optima" panose="02000503060000020004" pitchFamily="2" charset="0"/>
              </a:rPr>
              <a:t>medium_low</a:t>
            </a:r>
            <a:r>
              <a:rPr lang="it-IT" dirty="0">
                <a:solidFill>
                  <a:srgbClr val="2B485F"/>
                </a:solidFill>
                <a:latin typeface="Optima" panose="02000503060000020004" pitchFamily="2" charset="0"/>
              </a:rPr>
              <a:t>: 1211-2400</a:t>
            </a:r>
          </a:p>
          <a:p>
            <a:r>
              <a:rPr lang="it-IT" b="1" dirty="0" err="1">
                <a:solidFill>
                  <a:srgbClr val="2B485F"/>
                </a:solidFill>
                <a:latin typeface="Optima" panose="02000503060000020004" pitchFamily="2" charset="0"/>
              </a:rPr>
              <a:t>medium_high</a:t>
            </a:r>
            <a:r>
              <a:rPr lang="it-IT" dirty="0">
                <a:solidFill>
                  <a:srgbClr val="2B485F"/>
                </a:solidFill>
                <a:latin typeface="Optima" panose="02000503060000020004" pitchFamily="2" charset="0"/>
              </a:rPr>
              <a:t>: 2400-32000</a:t>
            </a:r>
          </a:p>
          <a:p>
            <a:r>
              <a:rPr lang="it-IT" b="1" dirty="0">
                <a:solidFill>
                  <a:srgbClr val="2B485F"/>
                </a:solidFill>
                <a:latin typeface="Optima" panose="02000503060000020004" pitchFamily="2" charset="0"/>
              </a:rPr>
              <a:t>high</a:t>
            </a:r>
            <a:r>
              <a:rPr lang="it-IT" dirty="0">
                <a:solidFill>
                  <a:srgbClr val="2B485F"/>
                </a:solidFill>
                <a:latin typeface="Optima" panose="02000503060000020004" pitchFamily="2" charset="0"/>
              </a:rPr>
              <a:t>: 32000-41667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5C4CC2AE-FF80-4B40-B9BB-06E48A7BDF2B}"/>
              </a:ext>
            </a:extLst>
          </p:cNvPr>
          <p:cNvSpPr/>
          <p:nvPr/>
        </p:nvSpPr>
        <p:spPr>
          <a:xfrm>
            <a:off x="7365042" y="4192596"/>
            <a:ext cx="2817435" cy="1739440"/>
          </a:xfrm>
          <a:prstGeom prst="roundRect">
            <a:avLst/>
          </a:prstGeom>
          <a:noFill/>
          <a:ln w="28575">
            <a:solidFill>
              <a:srgbClr val="355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rgbClr val="355579"/>
                </a:solidFill>
                <a:latin typeface="Optima" panose="02000503060000020004" pitchFamily="2" charset="0"/>
              </a:rPr>
              <a:t>low</a:t>
            </a:r>
            <a:r>
              <a:rPr lang="it-IT" dirty="0">
                <a:solidFill>
                  <a:srgbClr val="355579"/>
                </a:solidFill>
                <a:latin typeface="Optima" panose="02000503060000020004" pitchFamily="2" charset="0"/>
              </a:rPr>
              <a:t>: 9-50</a:t>
            </a:r>
          </a:p>
          <a:p>
            <a:r>
              <a:rPr lang="it-IT" b="1" dirty="0" err="1">
                <a:solidFill>
                  <a:srgbClr val="355579"/>
                </a:solidFill>
                <a:latin typeface="Optima" panose="02000503060000020004" pitchFamily="2" charset="0"/>
              </a:rPr>
              <a:t>medium_low</a:t>
            </a:r>
            <a:r>
              <a:rPr lang="it-IT" dirty="0">
                <a:solidFill>
                  <a:srgbClr val="355579"/>
                </a:solidFill>
                <a:latin typeface="Optima" panose="02000503060000020004" pitchFamily="2" charset="0"/>
              </a:rPr>
              <a:t>: 51-100</a:t>
            </a:r>
          </a:p>
          <a:p>
            <a:r>
              <a:rPr lang="it-IT" b="1" dirty="0" err="1">
                <a:solidFill>
                  <a:srgbClr val="355579"/>
                </a:solidFill>
                <a:latin typeface="Optima" panose="02000503060000020004" pitchFamily="2" charset="0"/>
              </a:rPr>
              <a:t>medium_high</a:t>
            </a:r>
            <a:r>
              <a:rPr lang="it-IT" dirty="0">
                <a:solidFill>
                  <a:srgbClr val="355579"/>
                </a:solidFill>
                <a:latin typeface="Optima" panose="02000503060000020004" pitchFamily="2" charset="0"/>
              </a:rPr>
              <a:t>: 101-200</a:t>
            </a:r>
          </a:p>
          <a:p>
            <a:r>
              <a:rPr lang="it-IT" b="1" dirty="0">
                <a:solidFill>
                  <a:srgbClr val="355579"/>
                </a:solidFill>
                <a:latin typeface="Optima" panose="02000503060000020004" pitchFamily="2" charset="0"/>
              </a:rPr>
              <a:t>high</a:t>
            </a:r>
            <a:r>
              <a:rPr lang="it-IT" dirty="0">
                <a:solidFill>
                  <a:srgbClr val="355579"/>
                </a:solidFill>
                <a:latin typeface="Optima" panose="02000503060000020004" pitchFamily="2" charset="0"/>
              </a:rPr>
              <a:t>: 201-400</a:t>
            </a:r>
          </a:p>
          <a:p>
            <a:r>
              <a:rPr lang="it-IT" b="1" dirty="0" err="1">
                <a:solidFill>
                  <a:srgbClr val="355579"/>
                </a:solidFill>
                <a:latin typeface="Optima" panose="02000503060000020004" pitchFamily="2" charset="0"/>
              </a:rPr>
              <a:t>very_high</a:t>
            </a:r>
            <a:r>
              <a:rPr lang="it-IT" dirty="0">
                <a:solidFill>
                  <a:srgbClr val="355579"/>
                </a:solidFill>
                <a:latin typeface="Optima" panose="02000503060000020004" pitchFamily="2" charset="0"/>
              </a:rPr>
              <a:t>: 401-700</a:t>
            </a: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B5C35AFA-EC4E-8503-2419-F2FAFF6CD155}"/>
              </a:ext>
            </a:extLst>
          </p:cNvPr>
          <p:cNvSpPr/>
          <p:nvPr/>
        </p:nvSpPr>
        <p:spPr>
          <a:xfrm>
            <a:off x="10705518" y="4186154"/>
            <a:ext cx="3345009" cy="1739440"/>
          </a:xfrm>
          <a:prstGeom prst="roundRect">
            <a:avLst/>
          </a:prstGeom>
          <a:noFill/>
          <a:ln w="28575">
            <a:solidFill>
              <a:srgbClr val="3656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rgbClr val="365679"/>
                </a:solidFill>
                <a:latin typeface="Optima" panose="02000503060000020004" pitchFamily="2" charset="0"/>
              </a:rPr>
              <a:t>low_term</a:t>
            </a:r>
            <a:r>
              <a:rPr lang="it-IT" dirty="0">
                <a:solidFill>
                  <a:srgbClr val="365679"/>
                </a:solidFill>
                <a:latin typeface="Optima" panose="02000503060000020004" pitchFamily="2" charset="0"/>
              </a:rPr>
              <a:t>: 9-60</a:t>
            </a:r>
          </a:p>
          <a:p>
            <a:r>
              <a:rPr lang="it-IT" b="1" dirty="0" err="1">
                <a:solidFill>
                  <a:srgbClr val="365679"/>
                </a:solidFill>
                <a:latin typeface="Optima" panose="02000503060000020004" pitchFamily="2" charset="0"/>
              </a:rPr>
              <a:t>medium_low_term</a:t>
            </a:r>
            <a:r>
              <a:rPr lang="it-IT" dirty="0">
                <a:solidFill>
                  <a:srgbClr val="365679"/>
                </a:solidFill>
                <a:latin typeface="Optima" panose="02000503060000020004" pitchFamily="2" charset="0"/>
              </a:rPr>
              <a:t>: 61-180</a:t>
            </a:r>
          </a:p>
          <a:p>
            <a:r>
              <a:rPr lang="it-IT" b="1" dirty="0" err="1">
                <a:solidFill>
                  <a:srgbClr val="365679"/>
                </a:solidFill>
                <a:latin typeface="Optima" panose="02000503060000020004" pitchFamily="2" charset="0"/>
              </a:rPr>
              <a:t>medium_high_term</a:t>
            </a:r>
            <a:r>
              <a:rPr lang="it-IT" dirty="0">
                <a:solidFill>
                  <a:srgbClr val="365679"/>
                </a:solidFill>
                <a:latin typeface="Optima" panose="02000503060000020004" pitchFamily="2" charset="0"/>
              </a:rPr>
              <a:t>: 181-361</a:t>
            </a:r>
          </a:p>
          <a:p>
            <a:r>
              <a:rPr lang="it-IT" b="1" dirty="0" err="1">
                <a:solidFill>
                  <a:srgbClr val="365679"/>
                </a:solidFill>
                <a:latin typeface="Optima" panose="02000503060000020004" pitchFamily="2" charset="0"/>
              </a:rPr>
              <a:t>high_term</a:t>
            </a:r>
            <a:r>
              <a:rPr lang="it-IT" dirty="0">
                <a:solidFill>
                  <a:srgbClr val="365679"/>
                </a:solidFill>
                <a:latin typeface="Optima" panose="02000503060000020004" pitchFamily="2" charset="0"/>
              </a:rPr>
              <a:t>: 361-480</a:t>
            </a:r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DB5AE8F6-9129-C5F6-B296-EABFD863B429}"/>
              </a:ext>
            </a:extLst>
          </p:cNvPr>
          <p:cNvSpPr/>
          <p:nvPr/>
        </p:nvSpPr>
        <p:spPr>
          <a:xfrm>
            <a:off x="1609329" y="6838651"/>
            <a:ext cx="3450008" cy="1739440"/>
          </a:xfrm>
          <a:prstGeom prst="roundRect">
            <a:avLst/>
          </a:prstGeom>
          <a:noFill/>
          <a:ln w="28575">
            <a:solidFill>
              <a:srgbClr val="2B48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b="1" dirty="0">
              <a:solidFill>
                <a:srgbClr val="2B485F"/>
              </a:solidFill>
              <a:effectLst/>
              <a:latin typeface="Optima" panose="02000503060000020004" pitchFamily="2" charset="0"/>
            </a:endParaRPr>
          </a:p>
          <a:p>
            <a:pPr algn="ctr"/>
            <a:r>
              <a:rPr lang="it-IT" sz="1800" b="1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1</a:t>
            </a:r>
            <a: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: per i valori tra 0 e 100</a:t>
            </a:r>
            <a:b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</a:br>
            <a:r>
              <a:rPr lang="it-IT" sz="1800" b="1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2</a:t>
            </a:r>
            <a: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: per i valori tra 101 e 200</a:t>
            </a:r>
            <a:b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</a:br>
            <a:r>
              <a:rPr lang="it-IT" sz="1800" b="1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3</a:t>
            </a:r>
            <a: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: per i valori tra 201 e 300</a:t>
            </a:r>
          </a:p>
          <a:p>
            <a:pPr algn="ctr"/>
            <a:r>
              <a:rPr lang="it-IT" sz="1800" b="1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..</a:t>
            </a:r>
            <a:r>
              <a:rPr lang="it-IT" sz="1800" dirty="0">
                <a:solidFill>
                  <a:srgbClr val="2B485F"/>
                </a:solidFill>
                <a:effectLst/>
                <a:latin typeface="Optima" panose="02000503060000020004" pitchFamily="2" charset="0"/>
              </a:rPr>
              <a:t>: con lo stesso schema</a:t>
            </a:r>
            <a:endParaRPr lang="it-IT" dirty="0">
              <a:solidFill>
                <a:srgbClr val="2B485F"/>
              </a:solidFill>
              <a:latin typeface="Optima" panose="02000503060000020004" pitchFamily="2" charset="0"/>
            </a:endParaRPr>
          </a:p>
          <a:p>
            <a:pPr algn="ctr"/>
            <a:endParaRPr lang="it-IT" dirty="0">
              <a:solidFill>
                <a:srgbClr val="2B485F"/>
              </a:solidFill>
              <a:latin typeface="Optima" panose="02000503060000020004" pitchFamily="2" charset="0"/>
            </a:endParaRP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4467CC01-46A8-5FA9-D1C7-B0ACF4B7F01C}"/>
              </a:ext>
            </a:extLst>
          </p:cNvPr>
          <p:cNvSpPr/>
          <p:nvPr/>
        </p:nvSpPr>
        <p:spPr>
          <a:xfrm>
            <a:off x="8739805" y="6844315"/>
            <a:ext cx="3450008" cy="1739440"/>
          </a:xfrm>
          <a:prstGeom prst="roundRect">
            <a:avLst/>
          </a:prstGeom>
          <a:noFill/>
          <a:ln w="28575">
            <a:solidFill>
              <a:srgbClr val="5981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b="1" dirty="0">
              <a:solidFill>
                <a:srgbClr val="598196"/>
              </a:solidFill>
              <a:effectLst/>
              <a:latin typeface="Optima" panose="02000503060000020004" pitchFamily="2" charset="0"/>
            </a:endParaRPr>
          </a:p>
          <a:p>
            <a:pPr algn="ctr"/>
            <a:r>
              <a:rPr lang="it-IT" sz="1800" b="1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1</a:t>
            </a:r>
            <a: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: per i valori tra 0 e 10</a:t>
            </a:r>
            <a:b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</a:br>
            <a:r>
              <a:rPr lang="it-IT" sz="1800" b="1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2</a:t>
            </a:r>
            <a: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: per i valori tra 11 e 20</a:t>
            </a:r>
            <a:b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</a:br>
            <a:r>
              <a:rPr lang="it-IT" sz="1800" b="1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3</a:t>
            </a:r>
            <a: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: per i valori tra 21 e 30</a:t>
            </a:r>
          </a:p>
          <a:p>
            <a:pPr algn="ctr"/>
            <a:r>
              <a:rPr lang="it-IT" sz="1800" b="1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..</a:t>
            </a:r>
            <a:r>
              <a:rPr lang="it-IT" sz="1800" dirty="0">
                <a:solidFill>
                  <a:srgbClr val="598196"/>
                </a:solidFill>
                <a:effectLst/>
                <a:latin typeface="Optima" panose="02000503060000020004" pitchFamily="2" charset="0"/>
              </a:rPr>
              <a:t>: con lo stesso schema</a:t>
            </a:r>
            <a:endParaRPr lang="it-IT" dirty="0">
              <a:solidFill>
                <a:srgbClr val="598196"/>
              </a:solidFill>
              <a:latin typeface="Optima" panose="02000503060000020004" pitchFamily="2" charset="0"/>
            </a:endParaRPr>
          </a:p>
          <a:p>
            <a:pPr algn="ctr"/>
            <a:endParaRPr lang="it-IT" dirty="0">
              <a:solidFill>
                <a:srgbClr val="2B485F"/>
              </a:solidFill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6">
            <a:extLst>
              <a:ext uri="{FF2B5EF4-FFF2-40B4-BE49-F238E27FC236}">
                <a16:creationId xmlns:a16="http://schemas.microsoft.com/office/drawing/2014/main" id="{EE81876F-E952-659C-EF71-3A7B4FF97F00}"/>
              </a:ext>
            </a:extLst>
          </p:cNvPr>
          <p:cNvSpPr/>
          <p:nvPr/>
        </p:nvSpPr>
        <p:spPr>
          <a:xfrm rot="1410996">
            <a:off x="8283810" y="3274824"/>
            <a:ext cx="14367544" cy="8320636"/>
          </a:xfrm>
          <a:custGeom>
            <a:avLst/>
            <a:gdLst/>
            <a:ahLst/>
            <a:cxnLst/>
            <a:rect l="l" t="t" r="r" b="b"/>
            <a:pathLst>
              <a:path w="2438093" h="993320">
                <a:moveTo>
                  <a:pt x="42652" y="0"/>
                </a:moveTo>
                <a:lnTo>
                  <a:pt x="2395441" y="0"/>
                </a:lnTo>
                <a:cubicBezTo>
                  <a:pt x="2406753" y="0"/>
                  <a:pt x="2417601" y="4494"/>
                  <a:pt x="2425600" y="12493"/>
                </a:cubicBezTo>
                <a:cubicBezTo>
                  <a:pt x="2433599" y="20491"/>
                  <a:pt x="2438093" y="31340"/>
                  <a:pt x="2438093" y="42652"/>
                </a:cubicBezTo>
                <a:lnTo>
                  <a:pt x="2438093" y="950667"/>
                </a:lnTo>
                <a:cubicBezTo>
                  <a:pt x="2438093" y="961979"/>
                  <a:pt x="2433599" y="972828"/>
                  <a:pt x="2425600" y="980827"/>
                </a:cubicBezTo>
                <a:cubicBezTo>
                  <a:pt x="2417601" y="988826"/>
                  <a:pt x="2406753" y="993320"/>
                  <a:pt x="2395441" y="993320"/>
                </a:cubicBezTo>
                <a:lnTo>
                  <a:pt x="42652" y="993320"/>
                </a:lnTo>
                <a:cubicBezTo>
                  <a:pt x="19096" y="993320"/>
                  <a:pt x="0" y="974223"/>
                  <a:pt x="0" y="950667"/>
                </a:cubicBezTo>
                <a:lnTo>
                  <a:pt x="0" y="42652"/>
                </a:lnTo>
                <a:cubicBezTo>
                  <a:pt x="0" y="19096"/>
                  <a:pt x="19096" y="0"/>
                  <a:pt x="42652" y="0"/>
                </a:cubicBezTo>
                <a:close/>
              </a:path>
            </a:pathLst>
          </a:custGeom>
          <a:solidFill>
            <a:srgbClr val="2B485F"/>
          </a:solidFill>
          <a:ln>
            <a:solidFill>
              <a:srgbClr val="365679"/>
            </a:solidFill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" name="Group 2"/>
          <p:cNvGrpSpPr/>
          <p:nvPr/>
        </p:nvGrpSpPr>
        <p:grpSpPr>
          <a:xfrm>
            <a:off x="0" y="-2643184"/>
            <a:ext cx="18288000" cy="4859765"/>
            <a:chOff x="0" y="0"/>
            <a:chExt cx="4816593" cy="14667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66754"/>
            </a:xfrm>
            <a:custGeom>
              <a:avLst/>
              <a:gdLst/>
              <a:ahLst/>
              <a:cxnLst/>
              <a:rect l="l" t="t" r="r" b="b"/>
              <a:pathLst>
                <a:path w="4816592" h="1466754">
                  <a:moveTo>
                    <a:pt x="0" y="0"/>
                  </a:moveTo>
                  <a:lnTo>
                    <a:pt x="4816592" y="0"/>
                  </a:lnTo>
                  <a:lnTo>
                    <a:pt x="4816592" y="1466754"/>
                  </a:lnTo>
                  <a:lnTo>
                    <a:pt x="0" y="1466754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533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77989" y="208910"/>
            <a:ext cx="8639735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6"/>
              </a:lnSpc>
            </a:pPr>
            <a:r>
              <a:rPr lang="en-US" sz="6505" spc="156" dirty="0" err="1">
                <a:solidFill>
                  <a:srgbClr val="86B4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Gli</a:t>
            </a:r>
            <a:r>
              <a:rPr lang="en-US" sz="6505" spc="156" dirty="0">
                <a:solidFill>
                  <a:srgbClr val="86B4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script Prolog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3888" y="6687616"/>
            <a:ext cx="3180371" cy="49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spc="72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 One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A16B662-33C7-DDC2-3BE2-C25BBE172846}"/>
              </a:ext>
            </a:extLst>
          </p:cNvPr>
          <p:cNvGrpSpPr/>
          <p:nvPr/>
        </p:nvGrpSpPr>
        <p:grpSpPr>
          <a:xfrm rot="21204273">
            <a:off x="-9242612" y="2883271"/>
            <a:ext cx="19605812" cy="7403729"/>
            <a:chOff x="0" y="0"/>
            <a:chExt cx="4816593" cy="1206777"/>
          </a:xfrm>
          <a:solidFill>
            <a:srgbClr val="86B4C4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1B0F0F9-65A8-1AD2-5CB4-3A5D7D290923}"/>
                </a:ext>
              </a:extLst>
            </p:cNvPr>
            <p:cNvSpPr/>
            <p:nvPr/>
          </p:nvSpPr>
          <p:spPr>
            <a:xfrm>
              <a:off x="0" y="0"/>
              <a:ext cx="4816592" cy="1206777"/>
            </a:xfrm>
            <a:custGeom>
              <a:avLst/>
              <a:gdLst/>
              <a:ahLst/>
              <a:cxnLst/>
              <a:rect l="l" t="t" r="r" b="b"/>
              <a:pathLst>
                <a:path w="4816592" h="1206777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185187"/>
                  </a:lnTo>
                  <a:cubicBezTo>
                    <a:pt x="4816592" y="1197111"/>
                    <a:pt x="4806926" y="1206777"/>
                    <a:pt x="4795002" y="1206777"/>
                  </a:cubicBezTo>
                  <a:lnTo>
                    <a:pt x="21590" y="1206777"/>
                  </a:lnTo>
                  <a:cubicBezTo>
                    <a:pt x="9666" y="1206777"/>
                    <a:pt x="0" y="1197111"/>
                    <a:pt x="0" y="118518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51CE9184-231C-1EFD-B9EA-AA92341982AA}"/>
                </a:ext>
              </a:extLst>
            </p:cNvPr>
            <p:cNvSpPr txBox="1"/>
            <p:nvPr/>
          </p:nvSpPr>
          <p:spPr>
            <a:xfrm>
              <a:off x="0" y="-66675"/>
              <a:ext cx="4816593" cy="127345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A38E949D-3DDF-E631-2D42-04A816398912}"/>
              </a:ext>
            </a:extLst>
          </p:cNvPr>
          <p:cNvSpPr txBox="1"/>
          <p:nvPr/>
        </p:nvSpPr>
        <p:spPr>
          <a:xfrm>
            <a:off x="349210" y="2883271"/>
            <a:ext cx="980388" cy="50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B743C84-7827-3406-4B3A-D7FA55DB6155}"/>
              </a:ext>
            </a:extLst>
          </p:cNvPr>
          <p:cNvSpPr txBox="1"/>
          <p:nvPr/>
        </p:nvSpPr>
        <p:spPr>
          <a:xfrm>
            <a:off x="349210" y="3464293"/>
            <a:ext cx="372749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Rules_induction</a:t>
            </a:r>
            <a:endParaRPr lang="en-US" sz="3099" spc="74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E1807BF-9465-9B78-AB87-DC5948D7489F}"/>
              </a:ext>
            </a:extLst>
          </p:cNvPr>
          <p:cNvSpPr txBox="1"/>
          <p:nvPr/>
        </p:nvSpPr>
        <p:spPr>
          <a:xfrm>
            <a:off x="5348573" y="2883271"/>
            <a:ext cx="98038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826F8917-328F-9899-460C-7F7F9AD07E17}"/>
              </a:ext>
            </a:extLst>
          </p:cNvPr>
          <p:cNvSpPr txBox="1"/>
          <p:nvPr/>
        </p:nvSpPr>
        <p:spPr>
          <a:xfrm>
            <a:off x="4502113" y="3464293"/>
            <a:ext cx="6089687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29"/>
              </a:lnSpc>
            </a:pP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099" spc="74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Tree_induction</a:t>
            </a:r>
            <a:endParaRPr lang="en-US" sz="3099" spc="74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BE8A4CF0-A05C-5E38-5BE3-5CE7FF06EF97}"/>
              </a:ext>
            </a:extLst>
          </p:cNvPr>
          <p:cNvSpPr txBox="1"/>
          <p:nvPr/>
        </p:nvSpPr>
        <p:spPr>
          <a:xfrm rot="19531395">
            <a:off x="14909569" y="-10423442"/>
            <a:ext cx="8539798" cy="20751548"/>
          </a:xfrm>
          <a:prstGeom prst="rect">
            <a:avLst/>
          </a:prstGeom>
          <a:solidFill>
            <a:srgbClr val="355579"/>
          </a:solidFill>
          <a:ln>
            <a:solidFill>
              <a:srgbClr val="365679"/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3640"/>
              </a:lnSpc>
            </a:pPr>
            <a:endParaRPr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F7AAB7-8259-D3BD-87FB-35EC4307BCCA}"/>
              </a:ext>
            </a:extLst>
          </p:cNvPr>
          <p:cNvSpPr txBox="1"/>
          <p:nvPr/>
        </p:nvSpPr>
        <p:spPr>
          <a:xfrm>
            <a:off x="275632" y="4054771"/>
            <a:ext cx="4489232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utilizzato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per </a:t>
            </a:r>
          </a:p>
          <a:p>
            <a:pPr marL="285750" indent="-285750" algn="l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apprendere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regole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classificazione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partire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dal traini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ng set.</a:t>
            </a:r>
          </a:p>
          <a:p>
            <a:pPr marL="285750" indent="-285750" algn="l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lassificare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gli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esempi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contenuti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nel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test set.</a:t>
            </a:r>
            <a:endParaRPr lang="en-US" sz="18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4D1D6C-F736-C3FE-0DE0-B5D201BFFE8E}"/>
              </a:ext>
            </a:extLst>
          </p:cNvPr>
          <p:cNvSpPr txBox="1"/>
          <p:nvPr/>
        </p:nvSpPr>
        <p:spPr>
          <a:xfrm>
            <a:off x="5348573" y="4054771"/>
            <a:ext cx="4489232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80"/>
              </a:lnSpc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utilizzato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per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generare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gli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alberi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decisionali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attraverso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due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criteri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selezione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degli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attributi</a:t>
            </a:r>
            <a:endParaRPr lang="en-US" sz="18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Gini</a:t>
            </a:r>
          </a:p>
          <a:p>
            <a:pPr marL="285750" indent="-285750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en-US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Entropia</a:t>
            </a:r>
            <a:endParaRPr lang="en-US" sz="18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77C791D1-2081-1340-1DEA-9A48464DA40B}"/>
              </a:ext>
            </a:extLst>
          </p:cNvPr>
          <p:cNvSpPr txBox="1"/>
          <p:nvPr/>
        </p:nvSpPr>
        <p:spPr>
          <a:xfrm>
            <a:off x="10569388" y="2883271"/>
            <a:ext cx="98038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18201B11-2209-D7AD-3FF0-C765FBB6CDF9}"/>
              </a:ext>
            </a:extLst>
          </p:cNvPr>
          <p:cNvSpPr txBox="1"/>
          <p:nvPr/>
        </p:nvSpPr>
        <p:spPr>
          <a:xfrm>
            <a:off x="10569388" y="3464293"/>
            <a:ext cx="6118412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29"/>
              </a:lnSpc>
            </a:pPr>
            <a:r>
              <a:rPr lang="en-US" sz="3099" spc="74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Trasforma</a:t>
            </a: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 </a:t>
            </a:r>
            <a:r>
              <a:rPr lang="en-US" sz="3099" spc="74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Trasforma</a:t>
            </a: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16C0AD3-C9AE-D724-6968-B13FE4560B34}"/>
              </a:ext>
            </a:extLst>
          </p:cNvPr>
          <p:cNvSpPr txBox="1"/>
          <p:nvPr/>
        </p:nvSpPr>
        <p:spPr>
          <a:xfrm>
            <a:off x="10591800" y="4057546"/>
            <a:ext cx="4489232" cy="163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80"/>
              </a:lnSpc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utilizzati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per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trasformare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la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struttura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memorizzazione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degli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esempi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contenuti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nel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training set e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nel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test set.</a:t>
            </a:r>
          </a:p>
        </p:txBody>
      </p: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8C654A69-1043-CF98-2B34-2F0E310ACDBB}"/>
              </a:ext>
            </a:extLst>
          </p:cNvPr>
          <p:cNvCxnSpPr>
            <a:cxnSpLocks/>
          </p:cNvCxnSpPr>
          <p:nvPr/>
        </p:nvCxnSpPr>
        <p:spPr>
          <a:xfrm>
            <a:off x="477989" y="1375473"/>
            <a:ext cx="7191937" cy="0"/>
          </a:xfrm>
          <a:prstGeom prst="line">
            <a:avLst/>
          </a:prstGeom>
          <a:ln w="76200">
            <a:solidFill>
              <a:srgbClr val="86B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B3E02948-4004-674D-8DBC-F3F11E21A928}"/>
              </a:ext>
            </a:extLst>
          </p:cNvPr>
          <p:cNvSpPr txBox="1"/>
          <p:nvPr/>
        </p:nvSpPr>
        <p:spPr>
          <a:xfrm>
            <a:off x="422788" y="7085057"/>
            <a:ext cx="98038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8183F7F-F003-D6E5-C06C-14A528B86FCA}"/>
              </a:ext>
            </a:extLst>
          </p:cNvPr>
          <p:cNvSpPr txBox="1"/>
          <p:nvPr/>
        </p:nvSpPr>
        <p:spPr>
          <a:xfrm>
            <a:off x="422788" y="7666079"/>
            <a:ext cx="372749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spc="74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Probabilità</a:t>
            </a:r>
            <a:endParaRPr lang="en-US" sz="3099" spc="74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EC22EA2-8202-CEC8-AE3F-DF585203474B}"/>
              </a:ext>
            </a:extLst>
          </p:cNvPr>
          <p:cNvSpPr txBox="1"/>
          <p:nvPr/>
        </p:nvSpPr>
        <p:spPr>
          <a:xfrm>
            <a:off x="349210" y="8256557"/>
            <a:ext cx="4489232" cy="1239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utilizzato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per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calcolare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le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probabilità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approvazione</a:t>
            </a:r>
            <a:r>
              <a:rPr lang="en-US" sz="18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del </a:t>
            </a:r>
            <a:r>
              <a:rPr lang="en-US" sz="1800" spc="261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prestito</a:t>
            </a:r>
            <a:r>
              <a:rPr lang="en-US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8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E1186-1778-F874-CF5A-44BF0174C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724391F-391E-3E16-D591-4ECA4E10CAA8}"/>
              </a:ext>
            </a:extLst>
          </p:cNvPr>
          <p:cNvGrpSpPr/>
          <p:nvPr/>
        </p:nvGrpSpPr>
        <p:grpSpPr>
          <a:xfrm>
            <a:off x="11772121" y="0"/>
            <a:ext cx="11709920" cy="10855389"/>
            <a:chOff x="0" y="0"/>
            <a:chExt cx="693921" cy="64328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43CEB9-B546-A001-295A-0300C4831D88}"/>
                </a:ext>
              </a:extLst>
            </p:cNvPr>
            <p:cNvSpPr/>
            <p:nvPr/>
          </p:nvSpPr>
          <p:spPr>
            <a:xfrm>
              <a:off x="0" y="0"/>
              <a:ext cx="693921" cy="643282"/>
            </a:xfrm>
            <a:custGeom>
              <a:avLst/>
              <a:gdLst/>
              <a:ahLst/>
              <a:cxnLst/>
              <a:rect l="l" t="t" r="r" b="b"/>
              <a:pathLst>
                <a:path w="693921" h="643282">
                  <a:moveTo>
                    <a:pt x="203200" y="0"/>
                  </a:moveTo>
                  <a:lnTo>
                    <a:pt x="693921" y="0"/>
                  </a:lnTo>
                  <a:lnTo>
                    <a:pt x="490721" y="643282"/>
                  </a:lnTo>
                  <a:lnTo>
                    <a:pt x="0" y="6432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FAF1582-6686-39D0-2ADE-3E2C4BA07426}"/>
                </a:ext>
              </a:extLst>
            </p:cNvPr>
            <p:cNvSpPr txBox="1"/>
            <p:nvPr/>
          </p:nvSpPr>
          <p:spPr>
            <a:xfrm>
              <a:off x="101600" y="-66675"/>
              <a:ext cx="490721" cy="709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AutoShape 10">
            <a:extLst>
              <a:ext uri="{FF2B5EF4-FFF2-40B4-BE49-F238E27FC236}">
                <a16:creationId xmlns:a16="http://schemas.microsoft.com/office/drawing/2014/main" id="{8C87C3FF-CCFA-BDA5-D112-922BA91AC317}"/>
              </a:ext>
            </a:extLst>
          </p:cNvPr>
          <p:cNvSpPr/>
          <p:nvPr/>
        </p:nvSpPr>
        <p:spPr>
          <a:xfrm>
            <a:off x="292678" y="1581496"/>
            <a:ext cx="4953000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5677070-1828-0E0B-D39B-F42A39028141}"/>
              </a:ext>
            </a:extLst>
          </p:cNvPr>
          <p:cNvSpPr txBox="1"/>
          <p:nvPr/>
        </p:nvSpPr>
        <p:spPr>
          <a:xfrm>
            <a:off x="240076" y="439550"/>
            <a:ext cx="7770188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Trasforma</a:t>
            </a:r>
            <a:endParaRPr lang="en-US" sz="6999" spc="167" dirty="0">
              <a:solidFill>
                <a:srgbClr val="36567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FCB880F9-AE82-7DC3-F99F-84163D161471}"/>
              </a:ext>
            </a:extLst>
          </p:cNvPr>
          <p:cNvGrpSpPr/>
          <p:nvPr/>
        </p:nvGrpSpPr>
        <p:grpSpPr>
          <a:xfrm rot="12085011">
            <a:off x="-5892853" y="8115458"/>
            <a:ext cx="14265894" cy="5479863"/>
            <a:chOff x="0" y="0"/>
            <a:chExt cx="4816593" cy="812800"/>
          </a:xfrm>
          <a:solidFill>
            <a:srgbClr val="86B4C4"/>
          </a:solidFill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BEF73571-17F9-9332-F189-F40729E8DA13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ED1648AC-4765-E195-A226-E9E2F0F9FAAC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FC37B19-8D56-8169-7E66-929BD2744458}"/>
              </a:ext>
            </a:extLst>
          </p:cNvPr>
          <p:cNvGrpSpPr/>
          <p:nvPr/>
        </p:nvGrpSpPr>
        <p:grpSpPr>
          <a:xfrm>
            <a:off x="236762" y="3852704"/>
            <a:ext cx="9767005" cy="4262596"/>
            <a:chOff x="0" y="0"/>
            <a:chExt cx="2438093" cy="993320"/>
          </a:xfrm>
          <a:solidFill>
            <a:srgbClr val="36567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831A15F-78C0-C612-7F1F-96C1E55C78D9}"/>
                </a:ext>
              </a:extLst>
            </p:cNvPr>
            <p:cNvSpPr/>
            <p:nvPr/>
          </p:nvSpPr>
          <p:spPr>
            <a:xfrm>
              <a:off x="0" y="0"/>
              <a:ext cx="2438093" cy="993320"/>
            </a:xfrm>
            <a:custGeom>
              <a:avLst/>
              <a:gdLst/>
              <a:ahLst/>
              <a:cxnLst/>
              <a:rect l="l" t="t" r="r" b="b"/>
              <a:pathLst>
                <a:path w="2438093" h="993320">
                  <a:moveTo>
                    <a:pt x="42652" y="0"/>
                  </a:moveTo>
                  <a:lnTo>
                    <a:pt x="2395441" y="0"/>
                  </a:lnTo>
                  <a:cubicBezTo>
                    <a:pt x="2406753" y="0"/>
                    <a:pt x="2417601" y="4494"/>
                    <a:pt x="2425600" y="12493"/>
                  </a:cubicBezTo>
                  <a:cubicBezTo>
                    <a:pt x="2433599" y="20491"/>
                    <a:pt x="2438093" y="31340"/>
                    <a:pt x="2438093" y="42652"/>
                  </a:cubicBezTo>
                  <a:lnTo>
                    <a:pt x="2438093" y="950667"/>
                  </a:lnTo>
                  <a:cubicBezTo>
                    <a:pt x="2438093" y="961979"/>
                    <a:pt x="2433599" y="972828"/>
                    <a:pt x="2425600" y="980827"/>
                  </a:cubicBezTo>
                  <a:cubicBezTo>
                    <a:pt x="2417601" y="988826"/>
                    <a:pt x="2406753" y="993320"/>
                    <a:pt x="2395441" y="993320"/>
                  </a:cubicBezTo>
                  <a:lnTo>
                    <a:pt x="42652" y="993320"/>
                  </a:lnTo>
                  <a:cubicBezTo>
                    <a:pt x="19096" y="993320"/>
                    <a:pt x="0" y="974223"/>
                    <a:pt x="0" y="950667"/>
                  </a:cubicBezTo>
                  <a:lnTo>
                    <a:pt x="0" y="42652"/>
                  </a:lnTo>
                  <a:cubicBezTo>
                    <a:pt x="0" y="19096"/>
                    <a:pt x="19096" y="0"/>
                    <a:pt x="42652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B7D7731-AB5F-5B2F-B868-876D108CD532}"/>
                </a:ext>
              </a:extLst>
            </p:cNvPr>
            <p:cNvSpPr txBox="1"/>
            <p:nvPr/>
          </p:nvSpPr>
          <p:spPr>
            <a:xfrm>
              <a:off x="0" y="-66675"/>
              <a:ext cx="2438093" cy="105999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DC8BC1-C764-5235-A6E2-BA636EB221B5}"/>
              </a:ext>
            </a:extLst>
          </p:cNvPr>
          <p:cNvSpPr txBox="1"/>
          <p:nvPr/>
        </p:nvSpPr>
        <p:spPr>
          <a:xfrm>
            <a:off x="485833" y="3852704"/>
            <a:ext cx="7410429" cy="456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000" spc="273" dirty="0" err="1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Partendo</a:t>
            </a: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 da :</a:t>
            </a:r>
          </a:p>
          <a:p>
            <a:pPr>
              <a:lnSpc>
                <a:spcPts val="3220"/>
              </a:lnSpc>
            </a:pP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male,no,0,no,5849,0,nil,360,1,urban,y </a:t>
            </a:r>
          </a:p>
          <a:p>
            <a:pPr>
              <a:lnSpc>
                <a:spcPts val="3220"/>
              </a:lnSpc>
            </a:pPr>
            <a:b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</a:b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Si </a:t>
            </a:r>
            <a:r>
              <a:rPr lang="en-US" sz="2000" spc="273" dirty="0" err="1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ottiene</a:t>
            </a: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: </a:t>
            </a:r>
          </a:p>
          <a:p>
            <a:pPr>
              <a:lnSpc>
                <a:spcPts val="3220"/>
              </a:lnSpc>
            </a:pPr>
            <a:endParaRPr lang="en-US" sz="2000" spc="273" dirty="0">
              <a:solidFill>
                <a:schemeClr val="bg1"/>
              </a:solidFill>
              <a:latin typeface="Optima" panose="02000503060000020004" pitchFamily="2" charset="0"/>
              <a:ea typeface="Cloud"/>
              <a:cs typeface="Cloud"/>
              <a:sym typeface="Cloud"/>
            </a:endParaRPr>
          </a:p>
          <a:p>
            <a:pPr>
              <a:lnSpc>
                <a:spcPts val="3220"/>
              </a:lnSpc>
            </a:pP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e(y, [gender=male,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married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=no,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dependents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self_employed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=no,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applicantincome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=5849,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coapplicantincome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loanamount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=nil,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loan_amount_term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=360,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credit_history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=1,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property_area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=urban]). </a:t>
            </a:r>
            <a:endParaRPr lang="it-IT" sz="2000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>
              <a:lnSpc>
                <a:spcPts val="3220"/>
              </a:lnSpc>
            </a:pPr>
            <a:br>
              <a:rPr lang="en-US" sz="18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</a:br>
            <a:endParaRPr lang="en-US" sz="1800" spc="273" dirty="0">
              <a:solidFill>
                <a:schemeClr val="bg1"/>
              </a:solidFill>
              <a:latin typeface="Optima" panose="02000503060000020004" pitchFamily="2" charset="0"/>
              <a:ea typeface="Cloud"/>
              <a:cs typeface="Cloud"/>
              <a:sym typeface="Cloud"/>
            </a:endParaRPr>
          </a:p>
        </p:txBody>
      </p:sp>
      <p:pic>
        <p:nvPicPr>
          <p:cNvPr id="16" name="Immagine 1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50A7B9B-5FB0-3731-EE8E-E532F7B32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4" y="1631384"/>
            <a:ext cx="10098403" cy="7954549"/>
          </a:xfrm>
          <a:prstGeom prst="rect">
            <a:avLst/>
          </a:prstGeom>
          <a:ln w="38100" cap="sq">
            <a:solidFill>
              <a:srgbClr val="35557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6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10800000">
            <a:off x="-1596877" y="4070613"/>
            <a:ext cx="9401164" cy="7308453"/>
            <a:chOff x="0" y="0"/>
            <a:chExt cx="2476027" cy="19248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6027" cy="1924860"/>
            </a:xfrm>
            <a:custGeom>
              <a:avLst/>
              <a:gdLst/>
              <a:ahLst/>
              <a:cxnLst/>
              <a:rect l="l" t="t" r="r" b="b"/>
              <a:pathLst>
                <a:path w="2476027" h="1924860">
                  <a:moveTo>
                    <a:pt x="203200" y="0"/>
                  </a:moveTo>
                  <a:lnTo>
                    <a:pt x="2476027" y="0"/>
                  </a:lnTo>
                  <a:lnTo>
                    <a:pt x="2272827" y="1924860"/>
                  </a:lnTo>
                  <a:lnTo>
                    <a:pt x="0" y="192486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1600" y="-66675"/>
              <a:ext cx="2272827" cy="1991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1057" y="387033"/>
            <a:ext cx="7519019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Rules_induction</a:t>
            </a:r>
            <a:endParaRPr lang="en-US" sz="6999" spc="167" dirty="0">
              <a:solidFill>
                <a:srgbClr val="36567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" name="Group 12"/>
          <p:cNvGrpSpPr/>
          <p:nvPr/>
        </p:nvGrpSpPr>
        <p:grpSpPr>
          <a:xfrm rot="9902075">
            <a:off x="16639813" y="-861230"/>
            <a:ext cx="3620223" cy="3167695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12">
            <a:extLst>
              <a:ext uri="{FF2B5EF4-FFF2-40B4-BE49-F238E27FC236}">
                <a16:creationId xmlns:a16="http://schemas.microsoft.com/office/drawing/2014/main" id="{DB5941E7-9230-7B01-24F8-548772EDCDDB}"/>
              </a:ext>
            </a:extLst>
          </p:cNvPr>
          <p:cNvGrpSpPr/>
          <p:nvPr/>
        </p:nvGrpSpPr>
        <p:grpSpPr>
          <a:xfrm rot="9902075">
            <a:off x="16639813" y="8703152"/>
            <a:ext cx="3620223" cy="3167695"/>
            <a:chOff x="0" y="0"/>
            <a:chExt cx="812800" cy="711200"/>
          </a:xfrm>
        </p:grpSpPr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BECF3FF0-2C2E-F4C3-49AB-A3352D8235D4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6563D90E-CC7C-2154-2489-3C69E6110BC5}"/>
                </a:ext>
              </a:extLst>
            </p:cNvPr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EB6A88A-8E98-35F1-5D3E-112F630D3E0F}"/>
              </a:ext>
            </a:extLst>
          </p:cNvPr>
          <p:cNvSpPr txBox="1"/>
          <p:nvPr/>
        </p:nvSpPr>
        <p:spPr>
          <a:xfrm>
            <a:off x="10807066" y="4290268"/>
            <a:ext cx="7561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365679"/>
                </a:solidFill>
                <a:latin typeface="Optima" panose="02000503060000020004" pitchFamily="2" charset="0"/>
              </a:rPr>
              <a:t>Le immagini riportano i risultati ottenuti utilizzando il dataset normalizzato</a:t>
            </a:r>
          </a:p>
          <a:p>
            <a:r>
              <a:rPr lang="it-IT" sz="2800" dirty="0">
                <a:solidFill>
                  <a:srgbClr val="365679"/>
                </a:solidFill>
                <a:latin typeface="Optima" panose="02000503060000020004" pitchFamily="2" charset="0"/>
              </a:rPr>
              <a:t>attraverso la normalizzazione ‘</a:t>
            </a:r>
            <a:r>
              <a:rPr lang="it-IT" sz="2800" b="1" dirty="0">
                <a:solidFill>
                  <a:srgbClr val="365679"/>
                </a:solidFill>
                <a:latin typeface="Optima" panose="02000503060000020004" pitchFamily="2" charset="0"/>
              </a:rPr>
              <a:t>Scala Media</a:t>
            </a:r>
            <a:r>
              <a:rPr lang="it-IT" sz="2800" dirty="0">
                <a:solidFill>
                  <a:srgbClr val="365679"/>
                </a:solidFill>
                <a:latin typeface="Optima" panose="02000503060000020004" pitchFamily="2" charset="0"/>
              </a:rPr>
              <a:t>’.</a:t>
            </a: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C78B244D-6973-D598-39B7-E8428D112F0A}"/>
              </a:ext>
            </a:extLst>
          </p:cNvPr>
          <p:cNvSpPr/>
          <p:nvPr/>
        </p:nvSpPr>
        <p:spPr>
          <a:xfrm>
            <a:off x="221057" y="1440173"/>
            <a:ext cx="7519019" cy="0"/>
          </a:xfrm>
          <a:prstGeom prst="line">
            <a:avLst/>
          </a:prstGeom>
          <a:ln w="57150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D7415A2-27E4-B18A-D108-3B6E55382148}"/>
              </a:ext>
            </a:extLst>
          </p:cNvPr>
          <p:cNvSpPr txBox="1"/>
          <p:nvPr/>
        </p:nvSpPr>
        <p:spPr>
          <a:xfrm>
            <a:off x="215703" y="1663284"/>
            <a:ext cx="10694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365679"/>
                </a:solidFill>
                <a:latin typeface="Optima" panose="02000503060000020004" pitchFamily="2" charset="0"/>
              </a:rPr>
              <a:t>Le immagini per brevità sono tagliate.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298CD82-46DC-803E-0EDC-8D19ABDE77ED}"/>
              </a:ext>
            </a:extLst>
          </p:cNvPr>
          <p:cNvSpPr txBox="1"/>
          <p:nvPr/>
        </p:nvSpPr>
        <p:spPr>
          <a:xfrm>
            <a:off x="10098157" y="-3617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CD177EC-A2D2-594D-63FA-D457043E5271}"/>
              </a:ext>
            </a:extLst>
          </p:cNvPr>
          <p:cNvSpPr/>
          <p:nvPr/>
        </p:nvSpPr>
        <p:spPr>
          <a:xfrm>
            <a:off x="1184612" y="2493314"/>
            <a:ext cx="8160943" cy="37469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355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4F0289F-6BD6-50C9-905F-ABF1460F4E5F}"/>
              </a:ext>
            </a:extLst>
          </p:cNvPr>
          <p:cNvSpPr/>
          <p:nvPr/>
        </p:nvSpPr>
        <p:spPr>
          <a:xfrm>
            <a:off x="5478052" y="6454218"/>
            <a:ext cx="9240209" cy="37469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355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93E606-8D33-3A11-5071-13F90B681A21}"/>
              </a:ext>
            </a:extLst>
          </p:cNvPr>
          <p:cNvSpPr/>
          <p:nvPr/>
        </p:nvSpPr>
        <p:spPr>
          <a:xfrm>
            <a:off x="10807066" y="722617"/>
            <a:ext cx="7152930" cy="32722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355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3923236">
            <a:off x="-4019149" y="162793"/>
            <a:ext cx="16249454" cy="11204464"/>
            <a:chOff x="0" y="0"/>
            <a:chExt cx="4816593" cy="812800"/>
          </a:xfrm>
          <a:solidFill>
            <a:srgbClr val="86B4C4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49134" y="0"/>
            <a:ext cx="12379272" cy="10741258"/>
            <a:chOff x="0" y="0"/>
            <a:chExt cx="853424" cy="740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3424" cy="740500"/>
            </a:xfrm>
            <a:custGeom>
              <a:avLst/>
              <a:gdLst/>
              <a:ahLst/>
              <a:cxnLst/>
              <a:rect l="l" t="t" r="r" b="b"/>
              <a:pathLst>
                <a:path w="853424" h="740500">
                  <a:moveTo>
                    <a:pt x="203200" y="0"/>
                  </a:moveTo>
                  <a:lnTo>
                    <a:pt x="853424" y="0"/>
                  </a:lnTo>
                  <a:lnTo>
                    <a:pt x="650224" y="740500"/>
                  </a:lnTo>
                  <a:lnTo>
                    <a:pt x="0" y="7405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66675"/>
              <a:ext cx="650224" cy="807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181" y="383407"/>
            <a:ext cx="7562595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Tree_induction</a:t>
            </a:r>
            <a:endParaRPr lang="en-US" sz="6999" spc="167" dirty="0">
              <a:solidFill>
                <a:srgbClr val="36567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30181" y="1550393"/>
            <a:ext cx="7045089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EBD3D7D-624C-DB44-57D7-BB62D2F0D937}"/>
              </a:ext>
            </a:extLst>
          </p:cNvPr>
          <p:cNvSpPr/>
          <p:nvPr/>
        </p:nvSpPr>
        <p:spPr>
          <a:xfrm>
            <a:off x="7375270" y="2095500"/>
            <a:ext cx="10684130" cy="2694085"/>
          </a:xfrm>
          <a:prstGeom prst="roundRect">
            <a:avLst/>
          </a:prstGeom>
          <a:solidFill>
            <a:srgbClr val="35557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dirty="0">
                <a:effectLst/>
                <a:latin typeface="Courier" pitchFamily="2" charset="0"/>
              </a:rPr>
              <a:t>X = t(gender, [</a:t>
            </a:r>
            <a:r>
              <a:rPr lang="it-IT" sz="2000" dirty="0" err="1">
                <a:effectLst/>
                <a:latin typeface="Courier" pitchFamily="2" charset="0"/>
              </a:rPr>
              <a:t>male:t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self_employed</a:t>
            </a:r>
            <a:r>
              <a:rPr lang="it-IT" sz="2000" dirty="0">
                <a:effectLst/>
                <a:latin typeface="Courier" pitchFamily="2" charset="0"/>
              </a:rPr>
              <a:t>, [</a:t>
            </a:r>
            <a:r>
              <a:rPr lang="it-IT" sz="2000" dirty="0" err="1">
                <a:effectLst/>
                <a:latin typeface="Courier" pitchFamily="2" charset="0"/>
              </a:rPr>
              <a:t>yes:t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married</a:t>
            </a:r>
            <a:r>
              <a:rPr lang="it-IT" sz="2000" dirty="0">
                <a:effectLst/>
                <a:latin typeface="Courier" pitchFamily="2" charset="0"/>
              </a:rPr>
              <a:t>, [</a:t>
            </a:r>
            <a:r>
              <a:rPr lang="it-IT" sz="2000" dirty="0" err="1">
                <a:effectLst/>
                <a:latin typeface="Courier" pitchFamily="2" charset="0"/>
              </a:rPr>
              <a:t>yes:t</a:t>
            </a:r>
            <a:r>
              <a:rPr lang="it-IT" sz="2000" dirty="0">
                <a:effectLst/>
                <a:latin typeface="Courier" pitchFamily="2" charset="0"/>
              </a:rPr>
              <a:t>(..., ...), ... : ...|...]), </a:t>
            </a:r>
            <a:r>
              <a:rPr lang="it-IT" sz="2000" dirty="0" err="1">
                <a:effectLst/>
                <a:latin typeface="Courier" pitchFamily="2" charset="0"/>
              </a:rPr>
              <a:t>no:t</a:t>
            </a:r>
            <a:r>
              <a:rPr lang="it-IT" sz="2000" dirty="0">
                <a:effectLst/>
                <a:latin typeface="Courier" pitchFamily="2" charset="0"/>
              </a:rPr>
              <a:t>( </a:t>
            </a:r>
            <a:r>
              <a:rPr lang="it-IT" sz="2000" dirty="0" err="1">
                <a:effectLst/>
                <a:latin typeface="Courier" pitchFamily="2" charset="0"/>
              </a:rPr>
              <a:t>loan_amount_term</a:t>
            </a:r>
            <a:r>
              <a:rPr lang="it-IT" sz="2000" dirty="0">
                <a:effectLst/>
                <a:latin typeface="Courier" pitchFamily="2" charset="0"/>
              </a:rPr>
              <a:t>, [... : ...|...]), </a:t>
            </a:r>
            <a:r>
              <a:rPr lang="it-IT" sz="2000" dirty="0" err="1">
                <a:effectLst/>
                <a:latin typeface="Courier" pitchFamily="2" charset="0"/>
              </a:rPr>
              <a:t>nil:t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married</a:t>
            </a:r>
            <a:r>
              <a:rPr lang="it-IT" sz="2000" dirty="0">
                <a:effectLst/>
                <a:latin typeface="Courier" pitchFamily="2" charset="0"/>
              </a:rPr>
              <a:t>, [...|...])]), </a:t>
            </a:r>
            <a:r>
              <a:rPr lang="it-IT" sz="2000" dirty="0" err="1">
                <a:effectLst/>
                <a:latin typeface="Courier" pitchFamily="2" charset="0"/>
              </a:rPr>
              <a:t>female:t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married</a:t>
            </a:r>
            <a:r>
              <a:rPr lang="it-IT" sz="2000" dirty="0">
                <a:effectLst/>
                <a:latin typeface="Courier" pitchFamily="2" charset="0"/>
              </a:rPr>
              <a:t>, [</a:t>
            </a:r>
            <a:r>
              <a:rPr lang="it-IT" sz="2000" dirty="0" err="1">
                <a:effectLst/>
                <a:latin typeface="Courier" pitchFamily="2" charset="0"/>
              </a:rPr>
              <a:t>yes:t</a:t>
            </a:r>
            <a:r>
              <a:rPr lang="it-IT" sz="2000" dirty="0">
                <a:effectLst/>
                <a:latin typeface="Courier" pitchFamily="2" charset="0"/>
              </a:rPr>
              <a:t>( </a:t>
            </a:r>
            <a:r>
              <a:rPr lang="it-IT" sz="2000" dirty="0" err="1">
                <a:effectLst/>
                <a:latin typeface="Courier" pitchFamily="2" charset="0"/>
              </a:rPr>
              <a:t>self_employed</a:t>
            </a:r>
            <a:r>
              <a:rPr lang="it-IT" sz="2000" dirty="0">
                <a:effectLst/>
                <a:latin typeface="Courier" pitchFamily="2" charset="0"/>
              </a:rPr>
              <a:t>, [... : ...|...]), </a:t>
            </a:r>
            <a:r>
              <a:rPr lang="it-IT" sz="2000" dirty="0" err="1">
                <a:effectLst/>
                <a:latin typeface="Courier" pitchFamily="2" charset="0"/>
              </a:rPr>
              <a:t>no:t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self_employed</a:t>
            </a:r>
            <a:r>
              <a:rPr lang="it-IT" sz="2000" dirty="0">
                <a:effectLst/>
                <a:latin typeface="Courier" pitchFamily="2" charset="0"/>
              </a:rPr>
              <a:t>, [...|...]), </a:t>
            </a:r>
            <a:r>
              <a:rPr lang="it-IT" sz="2000" dirty="0" err="1">
                <a:effectLst/>
                <a:latin typeface="Courier" pitchFamily="2" charset="0"/>
              </a:rPr>
              <a:t>nil:l</a:t>
            </a:r>
            <a:r>
              <a:rPr lang="it-IT" sz="2000" dirty="0">
                <a:effectLst/>
                <a:latin typeface="Courier" pitchFamily="2" charset="0"/>
              </a:rPr>
              <a:t>(...)]), </a:t>
            </a:r>
            <a:r>
              <a:rPr lang="it-IT" sz="2000" dirty="0" err="1">
                <a:effectLst/>
                <a:latin typeface="Courier" pitchFamily="2" charset="0"/>
              </a:rPr>
              <a:t>nil:t</a:t>
            </a:r>
            <a:r>
              <a:rPr lang="it-IT" sz="2000" dirty="0">
                <a:effectLst/>
                <a:latin typeface="Courier" pitchFamily="2" charset="0"/>
              </a:rPr>
              <a:t>( </a:t>
            </a:r>
            <a:r>
              <a:rPr lang="it-IT" sz="2000" dirty="0" err="1">
                <a:effectLst/>
                <a:latin typeface="Courier" pitchFamily="2" charset="0"/>
              </a:rPr>
              <a:t>loan_amount_term</a:t>
            </a:r>
            <a:r>
              <a:rPr lang="it-IT" sz="2000" dirty="0">
                <a:effectLst/>
                <a:latin typeface="Courier" pitchFamily="2" charset="0"/>
              </a:rPr>
              <a:t>, [1:null, 2:null, ... : ...|...])]).</a:t>
            </a:r>
            <a:endParaRPr lang="it-IT" sz="2000" dirty="0">
              <a:latin typeface="Courier" pitchFamily="2" charset="0"/>
            </a:endParaRPr>
          </a:p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D276D63-747F-5E87-5553-29BFF60EAD13}"/>
              </a:ext>
            </a:extLst>
          </p:cNvPr>
          <p:cNvSpPr/>
          <p:nvPr/>
        </p:nvSpPr>
        <p:spPr>
          <a:xfrm>
            <a:off x="3352800" y="5765026"/>
            <a:ext cx="10684130" cy="2694085"/>
          </a:xfrm>
          <a:prstGeom prst="roundRect">
            <a:avLst/>
          </a:prstGeom>
          <a:solidFill>
            <a:srgbClr val="35557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dirty="0">
                <a:effectLst/>
                <a:latin typeface="Courier" pitchFamily="2" charset="0"/>
              </a:rPr>
              <a:t>X = t(</a:t>
            </a:r>
            <a:r>
              <a:rPr lang="it-IT" sz="2000" dirty="0" err="1">
                <a:effectLst/>
                <a:latin typeface="Courier" pitchFamily="2" charset="0"/>
              </a:rPr>
              <a:t>credit_history</a:t>
            </a:r>
            <a:r>
              <a:rPr lang="it-IT" sz="2000" dirty="0">
                <a:effectLst/>
                <a:latin typeface="Courier" pitchFamily="2" charset="0"/>
              </a:rPr>
              <a:t>, [0:t(</a:t>
            </a:r>
            <a:r>
              <a:rPr lang="it-IT" sz="2000" dirty="0" err="1">
                <a:effectLst/>
                <a:latin typeface="Courier" pitchFamily="2" charset="0"/>
              </a:rPr>
              <a:t>applicantincome</a:t>
            </a:r>
            <a:r>
              <a:rPr lang="it-IT" sz="2000" dirty="0">
                <a:effectLst/>
                <a:latin typeface="Courier" pitchFamily="2" charset="0"/>
              </a:rPr>
              <a:t>, [1:null, 2:null, 3:null, 5:null, ... : ...|...]), 1:t (</a:t>
            </a:r>
            <a:r>
              <a:rPr lang="it-IT" sz="2000" dirty="0" err="1">
                <a:effectLst/>
                <a:latin typeface="Courier" pitchFamily="2" charset="0"/>
              </a:rPr>
              <a:t>applicantincome</a:t>
            </a:r>
            <a:r>
              <a:rPr lang="it-IT" sz="2000" dirty="0">
                <a:effectLst/>
                <a:latin typeface="Courier" pitchFamily="2" charset="0"/>
              </a:rPr>
              <a:t>, [1:null, 2:l(</a:t>
            </a:r>
            <a:r>
              <a:rPr lang="it-IT" sz="2000" dirty="0" err="1">
                <a:effectLst/>
                <a:latin typeface="Courier" pitchFamily="2" charset="0"/>
              </a:rPr>
              <a:t>n</a:t>
            </a:r>
            <a:r>
              <a:rPr lang="it-IT" sz="2000" dirty="0">
                <a:effectLst/>
                <a:latin typeface="Courier" pitchFamily="2" charset="0"/>
              </a:rPr>
              <a:t>), 3:l(...), ... : ...|...]), </a:t>
            </a:r>
            <a:r>
              <a:rPr lang="it-IT" sz="2000" dirty="0" err="1">
                <a:effectLst/>
                <a:latin typeface="Courier" pitchFamily="2" charset="0"/>
              </a:rPr>
              <a:t>nil:t</a:t>
            </a:r>
            <a:r>
              <a:rPr lang="it-IT" sz="2000" dirty="0">
                <a:effectLst/>
                <a:latin typeface="Courier" pitchFamily="2" charset="0"/>
              </a:rPr>
              <a:t>(</a:t>
            </a:r>
            <a:r>
              <a:rPr lang="it-IT" sz="2000" dirty="0" err="1">
                <a:effectLst/>
                <a:latin typeface="Courier" pitchFamily="2" charset="0"/>
              </a:rPr>
              <a:t>applicantincome</a:t>
            </a:r>
            <a:r>
              <a:rPr lang="it-IT" sz="2000" dirty="0">
                <a:effectLst/>
                <a:latin typeface="Courier" pitchFamily="2" charset="0"/>
              </a:rPr>
              <a:t>, [1:null , 2:null, ... : ...|...])]) . </a:t>
            </a:r>
            <a:endParaRPr lang="it-IT" sz="2000" dirty="0">
              <a:latin typeface="Courier" pitchFamily="2" charset="0"/>
            </a:endParaRPr>
          </a:p>
          <a:p>
            <a:pPr algn="ctr"/>
            <a:endParaRPr lang="it-IT" sz="2000" dirty="0">
              <a:latin typeface="Courier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B53863D-55A7-6308-7BDB-B38F7BFBBF46}"/>
              </a:ext>
            </a:extLst>
          </p:cNvPr>
          <p:cNvSpPr txBox="1"/>
          <p:nvPr/>
        </p:nvSpPr>
        <p:spPr>
          <a:xfrm>
            <a:off x="13108602" y="1315392"/>
            <a:ext cx="519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Optima" panose="02000503060000020004" pitchFamily="2" charset="0"/>
              </a:rPr>
              <a:t>Struttura compatta Entropia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9869DC-F02F-1DDA-EFDC-5ED14658197C}"/>
              </a:ext>
            </a:extLst>
          </p:cNvPr>
          <p:cNvSpPr txBox="1"/>
          <p:nvPr/>
        </p:nvSpPr>
        <p:spPr>
          <a:xfrm>
            <a:off x="3291015" y="8627057"/>
            <a:ext cx="4461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Optima" panose="02000503060000020004" pitchFamily="2" charset="0"/>
              </a:rPr>
              <a:t>Struttura compatta Gini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1859CF0-F360-DF5C-7443-FB215F954F02}"/>
              </a:ext>
            </a:extLst>
          </p:cNvPr>
          <p:cNvSpPr txBox="1"/>
          <p:nvPr/>
        </p:nvSpPr>
        <p:spPr>
          <a:xfrm>
            <a:off x="284721" y="2417052"/>
            <a:ext cx="70450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Optima" panose="02000503060000020004" pitchFamily="2" charset="0"/>
              </a:rPr>
              <a:t>Per questioni di brevità, non sono state inserite le immagini che mostrano l’intera struttura dell’albero.</a:t>
            </a:r>
            <a:br>
              <a:rPr lang="it-IT" sz="2800" dirty="0">
                <a:solidFill>
                  <a:schemeClr val="bg1"/>
                </a:solidFill>
                <a:latin typeface="Optima" panose="02000503060000020004" pitchFamily="2" charset="0"/>
              </a:rPr>
            </a:br>
            <a:r>
              <a:rPr lang="it-IT" sz="2800" dirty="0">
                <a:solidFill>
                  <a:schemeClr val="bg1"/>
                </a:solidFill>
                <a:latin typeface="Optima" panose="02000503060000020004" pitchFamily="2" charset="0"/>
              </a:rPr>
              <a:t>Le immagini riportano i risultati ottenuti utilizzando il dataset normalizzato</a:t>
            </a:r>
          </a:p>
          <a:p>
            <a:r>
              <a:rPr lang="it-IT" sz="2800" dirty="0">
                <a:solidFill>
                  <a:schemeClr val="bg1"/>
                </a:solidFill>
                <a:latin typeface="Optima" panose="02000503060000020004" pitchFamily="2" charset="0"/>
              </a:rPr>
              <a:t>attraverso la normalizzazione ‘</a:t>
            </a:r>
            <a:r>
              <a:rPr lang="it-IT" sz="2800" b="1" dirty="0">
                <a:solidFill>
                  <a:schemeClr val="bg1"/>
                </a:solidFill>
                <a:latin typeface="Optima" panose="02000503060000020004" pitchFamily="2" charset="0"/>
              </a:rPr>
              <a:t>Scala Media</a:t>
            </a:r>
            <a:r>
              <a:rPr lang="it-IT" sz="2800" dirty="0">
                <a:solidFill>
                  <a:schemeClr val="bg1"/>
                </a:solidFill>
                <a:latin typeface="Optima" panose="02000503060000020004" pitchFamily="2" charset="0"/>
              </a:rPr>
              <a:t>’.</a:t>
            </a:r>
          </a:p>
          <a:p>
            <a:endParaRPr lang="it-IT" sz="28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E4A5-F220-D26C-041D-795BBEF8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>
            <a:extLst>
              <a:ext uri="{FF2B5EF4-FFF2-40B4-BE49-F238E27FC236}">
                <a16:creationId xmlns:a16="http://schemas.microsoft.com/office/drawing/2014/main" id="{F7977298-3E1D-590C-0029-ADF8431A3455}"/>
              </a:ext>
            </a:extLst>
          </p:cNvPr>
          <p:cNvGrpSpPr/>
          <p:nvPr/>
        </p:nvGrpSpPr>
        <p:grpSpPr>
          <a:xfrm>
            <a:off x="-685799" y="7137511"/>
            <a:ext cx="13868400" cy="4262596"/>
            <a:chOff x="0" y="0"/>
            <a:chExt cx="2438093" cy="9933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9EB2BB3-1268-1B9C-ED06-2A78C42575C3}"/>
                </a:ext>
              </a:extLst>
            </p:cNvPr>
            <p:cNvSpPr/>
            <p:nvPr/>
          </p:nvSpPr>
          <p:spPr>
            <a:xfrm>
              <a:off x="0" y="0"/>
              <a:ext cx="2438093" cy="993320"/>
            </a:xfrm>
            <a:custGeom>
              <a:avLst/>
              <a:gdLst/>
              <a:ahLst/>
              <a:cxnLst/>
              <a:rect l="l" t="t" r="r" b="b"/>
              <a:pathLst>
                <a:path w="2438093" h="993320">
                  <a:moveTo>
                    <a:pt x="42652" y="0"/>
                  </a:moveTo>
                  <a:lnTo>
                    <a:pt x="2395441" y="0"/>
                  </a:lnTo>
                  <a:cubicBezTo>
                    <a:pt x="2406753" y="0"/>
                    <a:pt x="2417601" y="4494"/>
                    <a:pt x="2425600" y="12493"/>
                  </a:cubicBezTo>
                  <a:cubicBezTo>
                    <a:pt x="2433599" y="20491"/>
                    <a:pt x="2438093" y="31340"/>
                    <a:pt x="2438093" y="42652"/>
                  </a:cubicBezTo>
                  <a:lnTo>
                    <a:pt x="2438093" y="950667"/>
                  </a:lnTo>
                  <a:cubicBezTo>
                    <a:pt x="2438093" y="961979"/>
                    <a:pt x="2433599" y="972828"/>
                    <a:pt x="2425600" y="980827"/>
                  </a:cubicBezTo>
                  <a:cubicBezTo>
                    <a:pt x="2417601" y="988826"/>
                    <a:pt x="2406753" y="993320"/>
                    <a:pt x="2395441" y="993320"/>
                  </a:cubicBezTo>
                  <a:lnTo>
                    <a:pt x="42652" y="993320"/>
                  </a:lnTo>
                  <a:cubicBezTo>
                    <a:pt x="19096" y="993320"/>
                    <a:pt x="0" y="974223"/>
                    <a:pt x="0" y="950667"/>
                  </a:cubicBezTo>
                  <a:lnTo>
                    <a:pt x="0" y="42652"/>
                  </a:lnTo>
                  <a:cubicBezTo>
                    <a:pt x="0" y="19096"/>
                    <a:pt x="19096" y="0"/>
                    <a:pt x="42652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16A3143D-CA74-B753-479F-97B2CB139447}"/>
                </a:ext>
              </a:extLst>
            </p:cNvPr>
            <p:cNvSpPr txBox="1"/>
            <p:nvPr/>
          </p:nvSpPr>
          <p:spPr>
            <a:xfrm>
              <a:off x="0" y="-66675"/>
              <a:ext cx="2438093" cy="105999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it-IT" dirty="0"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C1CF281F-834F-B90E-7DFD-43492D9D1CA3}"/>
              </a:ext>
            </a:extLst>
          </p:cNvPr>
          <p:cNvGrpSpPr/>
          <p:nvPr/>
        </p:nvGrpSpPr>
        <p:grpSpPr>
          <a:xfrm>
            <a:off x="11772121" y="0"/>
            <a:ext cx="11709920" cy="10855389"/>
            <a:chOff x="0" y="0"/>
            <a:chExt cx="693921" cy="64328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932FC4-9AE4-F3E0-AE9C-DA4B4BCCE63F}"/>
                </a:ext>
              </a:extLst>
            </p:cNvPr>
            <p:cNvSpPr/>
            <p:nvPr/>
          </p:nvSpPr>
          <p:spPr>
            <a:xfrm>
              <a:off x="0" y="0"/>
              <a:ext cx="693921" cy="643282"/>
            </a:xfrm>
            <a:custGeom>
              <a:avLst/>
              <a:gdLst/>
              <a:ahLst/>
              <a:cxnLst/>
              <a:rect l="l" t="t" r="r" b="b"/>
              <a:pathLst>
                <a:path w="693921" h="643282">
                  <a:moveTo>
                    <a:pt x="203200" y="0"/>
                  </a:moveTo>
                  <a:lnTo>
                    <a:pt x="693921" y="0"/>
                  </a:lnTo>
                  <a:lnTo>
                    <a:pt x="490721" y="643282"/>
                  </a:lnTo>
                  <a:lnTo>
                    <a:pt x="0" y="6432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C32CC0-2FE7-D63B-214D-7D8E99D3B168}"/>
                </a:ext>
              </a:extLst>
            </p:cNvPr>
            <p:cNvSpPr txBox="1"/>
            <p:nvPr/>
          </p:nvSpPr>
          <p:spPr>
            <a:xfrm>
              <a:off x="101600" y="-66675"/>
              <a:ext cx="490721" cy="709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AutoShape 10">
            <a:extLst>
              <a:ext uri="{FF2B5EF4-FFF2-40B4-BE49-F238E27FC236}">
                <a16:creationId xmlns:a16="http://schemas.microsoft.com/office/drawing/2014/main" id="{554CE1F2-880E-A936-C358-B309484BFCE3}"/>
              </a:ext>
            </a:extLst>
          </p:cNvPr>
          <p:cNvSpPr/>
          <p:nvPr/>
        </p:nvSpPr>
        <p:spPr>
          <a:xfrm>
            <a:off x="292678" y="1581496"/>
            <a:ext cx="5616000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5F92BEF-3FAA-4598-8AB1-D089D7D19A6C}"/>
              </a:ext>
            </a:extLst>
          </p:cNvPr>
          <p:cNvSpPr txBox="1"/>
          <p:nvPr/>
        </p:nvSpPr>
        <p:spPr>
          <a:xfrm>
            <a:off x="240075" y="368548"/>
            <a:ext cx="7770188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Trasforma2</a:t>
            </a: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1FC9E24-8B35-45AF-C00C-80F35C7E840B}"/>
              </a:ext>
            </a:extLst>
          </p:cNvPr>
          <p:cNvGrpSpPr/>
          <p:nvPr/>
        </p:nvGrpSpPr>
        <p:grpSpPr>
          <a:xfrm rot="12085011">
            <a:off x="-5892853" y="8115458"/>
            <a:ext cx="14265894" cy="5479863"/>
            <a:chOff x="0" y="0"/>
            <a:chExt cx="4816593" cy="812800"/>
          </a:xfrm>
          <a:solidFill>
            <a:srgbClr val="86B4C4"/>
          </a:solidFill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02B410EA-F202-DAB9-2985-ECD36FCB6E31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FDB33D4-CAE5-9855-A388-8C35425ABD26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286D1B4-7668-92F6-8B00-A2E97A8E12D9}"/>
              </a:ext>
            </a:extLst>
          </p:cNvPr>
          <p:cNvGrpSpPr/>
          <p:nvPr/>
        </p:nvGrpSpPr>
        <p:grpSpPr>
          <a:xfrm>
            <a:off x="-685800" y="2496871"/>
            <a:ext cx="10752635" cy="4262596"/>
            <a:chOff x="0" y="0"/>
            <a:chExt cx="2438093" cy="993320"/>
          </a:xfrm>
          <a:solidFill>
            <a:srgbClr val="36567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9E984F-0E30-6230-09AD-8B4D84CF34AA}"/>
                </a:ext>
              </a:extLst>
            </p:cNvPr>
            <p:cNvSpPr/>
            <p:nvPr/>
          </p:nvSpPr>
          <p:spPr>
            <a:xfrm>
              <a:off x="0" y="0"/>
              <a:ext cx="2438093" cy="993320"/>
            </a:xfrm>
            <a:custGeom>
              <a:avLst/>
              <a:gdLst/>
              <a:ahLst/>
              <a:cxnLst/>
              <a:rect l="l" t="t" r="r" b="b"/>
              <a:pathLst>
                <a:path w="2438093" h="993320">
                  <a:moveTo>
                    <a:pt x="42652" y="0"/>
                  </a:moveTo>
                  <a:lnTo>
                    <a:pt x="2395441" y="0"/>
                  </a:lnTo>
                  <a:cubicBezTo>
                    <a:pt x="2406753" y="0"/>
                    <a:pt x="2417601" y="4494"/>
                    <a:pt x="2425600" y="12493"/>
                  </a:cubicBezTo>
                  <a:cubicBezTo>
                    <a:pt x="2433599" y="20491"/>
                    <a:pt x="2438093" y="31340"/>
                    <a:pt x="2438093" y="42652"/>
                  </a:cubicBezTo>
                  <a:lnTo>
                    <a:pt x="2438093" y="950667"/>
                  </a:lnTo>
                  <a:cubicBezTo>
                    <a:pt x="2438093" y="961979"/>
                    <a:pt x="2433599" y="972828"/>
                    <a:pt x="2425600" y="980827"/>
                  </a:cubicBezTo>
                  <a:cubicBezTo>
                    <a:pt x="2417601" y="988826"/>
                    <a:pt x="2406753" y="993320"/>
                    <a:pt x="2395441" y="993320"/>
                  </a:cubicBezTo>
                  <a:lnTo>
                    <a:pt x="42652" y="993320"/>
                  </a:lnTo>
                  <a:cubicBezTo>
                    <a:pt x="19096" y="993320"/>
                    <a:pt x="0" y="974223"/>
                    <a:pt x="0" y="950667"/>
                  </a:cubicBezTo>
                  <a:lnTo>
                    <a:pt x="0" y="42652"/>
                  </a:lnTo>
                  <a:cubicBezTo>
                    <a:pt x="0" y="19096"/>
                    <a:pt x="19096" y="0"/>
                    <a:pt x="42652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AB7544-D5A7-1432-174A-E15DE2B9373F}"/>
                </a:ext>
              </a:extLst>
            </p:cNvPr>
            <p:cNvSpPr txBox="1"/>
            <p:nvPr/>
          </p:nvSpPr>
          <p:spPr>
            <a:xfrm>
              <a:off x="0" y="-66675"/>
              <a:ext cx="2438093" cy="105999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it-IT" dirty="0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B73C32-3F99-4E71-22EB-A9CA23DAC056}"/>
              </a:ext>
            </a:extLst>
          </p:cNvPr>
          <p:cNvSpPr txBox="1"/>
          <p:nvPr/>
        </p:nvSpPr>
        <p:spPr>
          <a:xfrm>
            <a:off x="419955" y="2479272"/>
            <a:ext cx="7410429" cy="456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000" spc="273" dirty="0" err="1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Partendo</a:t>
            </a: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 da :</a:t>
            </a:r>
          </a:p>
          <a:p>
            <a:pPr>
              <a:lnSpc>
                <a:spcPts val="3220"/>
              </a:lnSpc>
            </a:pP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e(y, [gender=male,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married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=no,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dependents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self_employed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=no,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applicantincome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=5849,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coapplicantincome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loanamount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=nil,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loan_amount_term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=360,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credit_history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=1,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property_area</a:t>
            </a:r>
            <a:r>
              <a:rPr lang="it-IT" sz="20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=urban]). </a:t>
            </a:r>
            <a:endParaRPr lang="it-IT" sz="2000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>
              <a:lnSpc>
                <a:spcPts val="3220"/>
              </a:lnSpc>
            </a:pPr>
            <a:b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</a:b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Si </a:t>
            </a:r>
            <a:r>
              <a:rPr lang="en-US" sz="2000" spc="273" dirty="0" err="1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ottiene</a:t>
            </a:r>
            <a:r>
              <a:rPr lang="en-US" sz="20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  <a:t>: </a:t>
            </a:r>
          </a:p>
          <a:p>
            <a:pPr>
              <a:lnSpc>
                <a:spcPts val="3220"/>
              </a:lnSpc>
            </a:pPr>
            <a:endParaRPr lang="en-US" sz="2000" spc="273" dirty="0">
              <a:solidFill>
                <a:schemeClr val="bg1"/>
              </a:solidFill>
              <a:latin typeface="Optima" panose="02000503060000020004" pitchFamily="2" charset="0"/>
              <a:ea typeface="Cloud"/>
              <a:cs typeface="Cloud"/>
              <a:sym typeface="Cloud"/>
            </a:endParaRPr>
          </a:p>
          <a:p>
            <a:pPr>
              <a:lnSpc>
                <a:spcPts val="322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Optima" panose="02000503060000020004" pitchFamily="2" charset="0"/>
              </a:rPr>
              <a:t>e(y,male,no,0,no,59,1,nil,37,1,urban). </a:t>
            </a:r>
            <a:endParaRPr lang="it-IT" dirty="0">
              <a:solidFill>
                <a:schemeClr val="bg1"/>
              </a:solidFill>
              <a:latin typeface="Optima" panose="02000503060000020004" pitchFamily="2" charset="0"/>
            </a:endParaRPr>
          </a:p>
          <a:p>
            <a:pPr>
              <a:lnSpc>
                <a:spcPts val="3220"/>
              </a:lnSpc>
            </a:pPr>
            <a:br>
              <a:rPr lang="en-US" sz="1800" spc="273" dirty="0">
                <a:solidFill>
                  <a:schemeClr val="bg1"/>
                </a:solidFill>
                <a:latin typeface="Optima" panose="02000503060000020004" pitchFamily="2" charset="0"/>
                <a:ea typeface="Cloud"/>
                <a:cs typeface="Cloud"/>
                <a:sym typeface="Cloud"/>
              </a:rPr>
            </a:br>
            <a:endParaRPr lang="en-US" sz="1800" spc="273" dirty="0">
              <a:solidFill>
                <a:schemeClr val="bg1"/>
              </a:solidFill>
              <a:latin typeface="Optima" panose="02000503060000020004" pitchFamily="2" charset="0"/>
              <a:ea typeface="Cloud"/>
              <a:cs typeface="Cloud"/>
              <a:sym typeface="Cloud"/>
            </a:endParaRPr>
          </a:p>
        </p:txBody>
      </p:sp>
      <p:pic>
        <p:nvPicPr>
          <p:cNvPr id="9" name="Immagine 8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01E349C6-CBB4-2C2E-2F96-8EC9820EF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6" y="1488210"/>
            <a:ext cx="7696815" cy="84236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52EE22-62AF-1164-8098-818CECE570FB}"/>
              </a:ext>
            </a:extLst>
          </p:cNvPr>
          <p:cNvSpPr txBox="1"/>
          <p:nvPr/>
        </p:nvSpPr>
        <p:spPr>
          <a:xfrm>
            <a:off x="419955" y="7331707"/>
            <a:ext cx="79187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Una volta completata la trasformazione, tutti gli esempi appartenenti a training e test set sono stati raccolti in un unico file, rinominato </a:t>
            </a:r>
            <a:r>
              <a:rPr lang="it-IT" sz="3200" b="0" i="1" dirty="0" err="1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database.pl</a:t>
            </a:r>
            <a:r>
              <a:rPr lang="it-IT" sz="3200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. </a:t>
            </a:r>
            <a:endParaRPr lang="it-IT" sz="4400" dirty="0">
              <a:solidFill>
                <a:srgbClr val="355579"/>
              </a:solidFill>
              <a:latin typeface="Optima" panose="02000503060000020004" pitchFamily="2" charset="0"/>
            </a:endParaRPr>
          </a:p>
          <a:p>
            <a:endParaRPr lang="it-IT" sz="28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5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7C587-A124-7200-AA5A-136AF063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">
            <a:extLst>
              <a:ext uri="{FF2B5EF4-FFF2-40B4-BE49-F238E27FC236}">
                <a16:creationId xmlns:a16="http://schemas.microsoft.com/office/drawing/2014/main" id="{6AF7BB71-7EC8-E8F4-D30C-9654BEE63CF3}"/>
              </a:ext>
            </a:extLst>
          </p:cNvPr>
          <p:cNvGrpSpPr/>
          <p:nvPr/>
        </p:nvGrpSpPr>
        <p:grpSpPr>
          <a:xfrm rot="10800000">
            <a:off x="-956386" y="3760355"/>
            <a:ext cx="20278864" cy="4973947"/>
            <a:chOff x="0" y="0"/>
            <a:chExt cx="4816593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24D63E52-8866-DD45-3D1D-7680122E5CCC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TextBox 4">
              <a:extLst>
                <a:ext uri="{FF2B5EF4-FFF2-40B4-BE49-F238E27FC236}">
                  <a16:creationId xmlns:a16="http://schemas.microsoft.com/office/drawing/2014/main" id="{F881C690-4A17-BA59-469F-C5CFD8AA8339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73" name="Group 2">
            <a:extLst>
              <a:ext uri="{FF2B5EF4-FFF2-40B4-BE49-F238E27FC236}">
                <a16:creationId xmlns:a16="http://schemas.microsoft.com/office/drawing/2014/main" id="{FA314120-48A5-7BD4-A7AC-3EAA3DD79D27}"/>
              </a:ext>
            </a:extLst>
          </p:cNvPr>
          <p:cNvGrpSpPr/>
          <p:nvPr/>
        </p:nvGrpSpPr>
        <p:grpSpPr>
          <a:xfrm rot="13923236">
            <a:off x="-9568230" y="7378194"/>
            <a:ext cx="16249454" cy="8671398"/>
            <a:chOff x="0" y="0"/>
            <a:chExt cx="4816593" cy="812800"/>
          </a:xfrm>
          <a:solidFill>
            <a:srgbClr val="86B4C4"/>
          </a:solidFill>
        </p:grpSpPr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A05A802-DDFE-1D53-CD41-FAA926063F46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TextBox 4">
              <a:extLst>
                <a:ext uri="{FF2B5EF4-FFF2-40B4-BE49-F238E27FC236}">
                  <a16:creationId xmlns:a16="http://schemas.microsoft.com/office/drawing/2014/main" id="{8028FF19-09B6-378C-9BEA-2A92F416B68C}"/>
                </a:ext>
              </a:extLst>
            </p:cNvPr>
            <p:cNvSpPr txBox="1"/>
            <p:nvPr/>
          </p:nvSpPr>
          <p:spPr>
            <a:xfrm>
              <a:off x="0" y="-66675"/>
              <a:ext cx="4816593" cy="8794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D6E8E254-E6BB-5779-2757-2CFF6A241FDE}"/>
              </a:ext>
            </a:extLst>
          </p:cNvPr>
          <p:cNvGrpSpPr/>
          <p:nvPr/>
        </p:nvGrpSpPr>
        <p:grpSpPr>
          <a:xfrm>
            <a:off x="13077267" y="-419100"/>
            <a:ext cx="14732382" cy="11926585"/>
            <a:chOff x="0" y="0"/>
            <a:chExt cx="606795" cy="5022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0190777-01AA-E623-2C20-804F07715738}"/>
                </a:ext>
              </a:extLst>
            </p:cNvPr>
            <p:cNvSpPr/>
            <p:nvPr/>
          </p:nvSpPr>
          <p:spPr>
            <a:xfrm>
              <a:off x="0" y="0"/>
              <a:ext cx="606795" cy="502215"/>
            </a:xfrm>
            <a:custGeom>
              <a:avLst/>
              <a:gdLst/>
              <a:ahLst/>
              <a:cxnLst/>
              <a:rect l="l" t="t" r="r" b="b"/>
              <a:pathLst>
                <a:path w="606795" h="502215">
                  <a:moveTo>
                    <a:pt x="203200" y="0"/>
                  </a:moveTo>
                  <a:lnTo>
                    <a:pt x="606795" y="0"/>
                  </a:lnTo>
                  <a:lnTo>
                    <a:pt x="403595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8DCBF0-8A36-6A82-AF31-BFAB1AF1474B}"/>
                </a:ext>
              </a:extLst>
            </p:cNvPr>
            <p:cNvSpPr txBox="1"/>
            <p:nvPr/>
          </p:nvSpPr>
          <p:spPr>
            <a:xfrm>
              <a:off x="101600" y="-66675"/>
              <a:ext cx="403595" cy="568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264AE151-7618-983C-B287-8572137DB32E}"/>
              </a:ext>
            </a:extLst>
          </p:cNvPr>
          <p:cNvSpPr txBox="1"/>
          <p:nvPr/>
        </p:nvSpPr>
        <p:spPr>
          <a:xfrm>
            <a:off x="627774" y="179055"/>
            <a:ext cx="4431563" cy="1006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6"/>
              </a:lnSpc>
            </a:pPr>
            <a:r>
              <a:rPr lang="en-US" sz="5400" spc="153" dirty="0" err="1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Probabilità</a:t>
            </a:r>
            <a:endParaRPr lang="en-US" sz="5400" spc="153" dirty="0">
              <a:solidFill>
                <a:srgbClr val="36567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4569C88B-295B-3F8C-CDAB-AA61A0CD4F7A}"/>
              </a:ext>
            </a:extLst>
          </p:cNvPr>
          <p:cNvCxnSpPr>
            <a:cxnSpLocks/>
          </p:cNvCxnSpPr>
          <p:nvPr/>
        </p:nvCxnSpPr>
        <p:spPr>
          <a:xfrm>
            <a:off x="627774" y="1162016"/>
            <a:ext cx="4172826" cy="0"/>
          </a:xfrm>
          <a:prstGeom prst="line">
            <a:avLst/>
          </a:prstGeom>
          <a:ln w="76200">
            <a:solidFill>
              <a:srgbClr val="2B48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8CED0F2-AEA6-A484-3AE9-47526C0DCFE3}"/>
              </a:ext>
            </a:extLst>
          </p:cNvPr>
          <p:cNvSpPr/>
          <p:nvPr/>
        </p:nvSpPr>
        <p:spPr>
          <a:xfrm>
            <a:off x="164598" y="7492866"/>
            <a:ext cx="4791309" cy="121638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4F35C01-9AF1-D05A-3548-F6FA821D8D00}"/>
              </a:ext>
            </a:extLst>
          </p:cNvPr>
          <p:cNvSpPr/>
          <p:nvPr/>
        </p:nvSpPr>
        <p:spPr>
          <a:xfrm>
            <a:off x="12185990" y="1856945"/>
            <a:ext cx="5964088" cy="152340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EA82743-0B92-C76C-CCE4-F33669E50E43}"/>
              </a:ext>
            </a:extLst>
          </p:cNvPr>
          <p:cNvSpPr/>
          <p:nvPr/>
        </p:nvSpPr>
        <p:spPr>
          <a:xfrm>
            <a:off x="12230864" y="6899211"/>
            <a:ext cx="5801119" cy="157715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246AFF9-6F80-4E32-767D-00233D997C5B}"/>
              </a:ext>
            </a:extLst>
          </p:cNvPr>
          <p:cNvSpPr/>
          <p:nvPr/>
        </p:nvSpPr>
        <p:spPr>
          <a:xfrm>
            <a:off x="935402" y="8971558"/>
            <a:ext cx="4791309" cy="1216381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D216E-613F-410C-1E9F-FB49D0C09DB1}"/>
              </a:ext>
            </a:extLst>
          </p:cNvPr>
          <p:cNvSpPr txBox="1"/>
          <p:nvPr/>
        </p:nvSpPr>
        <p:spPr>
          <a:xfrm>
            <a:off x="117965" y="6636446"/>
            <a:ext cx="7498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Probabilità approvazione prestito condizionata rispetto allo stato civile </a:t>
            </a:r>
            <a:endParaRPr lang="it-IT" sz="2400" b="1" dirty="0">
              <a:solidFill>
                <a:srgbClr val="355579"/>
              </a:solidFill>
              <a:latin typeface="Optima" panose="02000503060000020004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19FEDB-5334-8B13-0EB0-D43A8578FD94}"/>
              </a:ext>
            </a:extLst>
          </p:cNvPr>
          <p:cNvSpPr txBox="1"/>
          <p:nvPr/>
        </p:nvSpPr>
        <p:spPr>
          <a:xfrm>
            <a:off x="9684708" y="944432"/>
            <a:ext cx="7498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Probabilità approvazione prestito condizionata rispetto al genere del </a:t>
            </a:r>
            <a:r>
              <a:rPr lang="it-IT" sz="2400" b="1" dirty="0" err="1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richidente</a:t>
            </a:r>
            <a:endParaRPr lang="it-IT" sz="2400" b="1" dirty="0">
              <a:solidFill>
                <a:srgbClr val="355579"/>
              </a:solidFill>
              <a:latin typeface="Optima" panose="02000503060000020004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6A9FB1-3ECF-B8A0-9B26-E6D5C21C641C}"/>
              </a:ext>
            </a:extLst>
          </p:cNvPr>
          <p:cNvSpPr txBox="1"/>
          <p:nvPr/>
        </p:nvSpPr>
        <p:spPr>
          <a:xfrm>
            <a:off x="7723569" y="6387740"/>
            <a:ext cx="7498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Probabilità approvazione prestito condizionata rispetto al reddito del </a:t>
            </a:r>
            <a:r>
              <a:rPr lang="it-IT" sz="2400" b="1" dirty="0" err="1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richidente</a:t>
            </a:r>
            <a:r>
              <a:rPr lang="it-IT" sz="2400" b="1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 </a:t>
            </a:r>
            <a:endParaRPr lang="it-IT" sz="2400" b="1" dirty="0">
              <a:solidFill>
                <a:srgbClr val="355579"/>
              </a:solidFill>
              <a:latin typeface="Optima" panose="02000503060000020004" pitchFamily="2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C0F40DA-893F-9876-10FB-701A9D39EF9C}"/>
              </a:ext>
            </a:extLst>
          </p:cNvPr>
          <p:cNvSpPr/>
          <p:nvPr/>
        </p:nvSpPr>
        <p:spPr>
          <a:xfrm>
            <a:off x="9541314" y="8586305"/>
            <a:ext cx="5801119" cy="1577155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1B2FC56-3EF0-BAAA-1D1E-F23F034523B8}"/>
              </a:ext>
            </a:extLst>
          </p:cNvPr>
          <p:cNvSpPr/>
          <p:nvPr/>
        </p:nvSpPr>
        <p:spPr>
          <a:xfrm>
            <a:off x="10907435" y="3606707"/>
            <a:ext cx="5964088" cy="1523404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D742C476-80EF-B802-3D03-2966CAC42BCE}"/>
              </a:ext>
            </a:extLst>
          </p:cNvPr>
          <p:cNvSpPr/>
          <p:nvPr/>
        </p:nvSpPr>
        <p:spPr>
          <a:xfrm>
            <a:off x="349012" y="3142633"/>
            <a:ext cx="5964088" cy="1523404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3F3A0-9535-7668-2DC2-1E0334003306}"/>
              </a:ext>
            </a:extLst>
          </p:cNvPr>
          <p:cNvSpPr txBox="1"/>
          <p:nvPr/>
        </p:nvSpPr>
        <p:spPr>
          <a:xfrm>
            <a:off x="349012" y="4755103"/>
            <a:ext cx="68403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355579"/>
                </a:solidFill>
                <a:effectLst/>
                <a:latin typeface="Optima" panose="02000503060000020004" pitchFamily="2" charset="0"/>
              </a:rPr>
              <a:t>Probabilità approvazione prestito per un richiedente</a:t>
            </a:r>
            <a:endParaRPr lang="it-IT" sz="2400" b="1" dirty="0">
              <a:solidFill>
                <a:srgbClr val="355579"/>
              </a:solidFill>
              <a:latin typeface="Optima" panose="02000503060000020004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8A6DDD5-C916-AF5C-F793-27082F0B164D}"/>
              </a:ext>
            </a:extLst>
          </p:cNvPr>
          <p:cNvSpPr txBox="1"/>
          <p:nvPr/>
        </p:nvSpPr>
        <p:spPr>
          <a:xfrm>
            <a:off x="557693" y="1572457"/>
            <a:ext cx="596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55579"/>
                </a:solidFill>
                <a:latin typeface="Optima" panose="02000503060000020004" pitchFamily="2" charset="0"/>
              </a:rPr>
              <a:t>Per questioni di brevità, non sono state inserite tutte le immagini.</a:t>
            </a:r>
          </a:p>
        </p:txBody>
      </p:sp>
    </p:spTree>
    <p:extLst>
      <p:ext uri="{BB962C8B-B14F-4D97-AF65-F5344CB8AC3E}">
        <p14:creationId xmlns:p14="http://schemas.microsoft.com/office/powerpoint/2010/main" val="162814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937</Words>
  <Application>Microsoft Macintosh PowerPoint</Application>
  <PresentationFormat>Personalizzato</PresentationFormat>
  <Paragraphs>123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Optima</vt:lpstr>
      <vt:lpstr>Aptos</vt:lpstr>
      <vt:lpstr>Arial</vt:lpstr>
      <vt:lpstr>Helios</vt:lpstr>
      <vt:lpstr>Inter</vt:lpstr>
      <vt:lpstr>Calibri</vt:lpstr>
      <vt:lpstr>League Spartan</vt:lpstr>
      <vt:lpstr>Courier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Proposal Business Presentation</dc:title>
  <cp:lastModifiedBy>simone di battista</cp:lastModifiedBy>
  <cp:revision>5</cp:revision>
  <dcterms:created xsi:type="dcterms:W3CDTF">2006-08-16T00:00:00Z</dcterms:created>
  <dcterms:modified xsi:type="dcterms:W3CDTF">2024-12-16T12:00:13Z</dcterms:modified>
  <dc:identifier>DAGZXkQYriU</dc:identifier>
</cp:coreProperties>
</file>