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image" Target="../media/image-7-11.png"/><Relationship Id="rId12" Type="http://schemas.openxmlformats.org/officeDocument/2006/relationships/image" Target="../media/image-7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1000851"/>
            <a:ext cx="8572500" cy="12344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Flujo de Trabajo de Automatización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2069036" y="2449581"/>
            <a:ext cx="5005927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Integración de Gemini con Google Sheets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73" y="3478281"/>
            <a:ext cx="428625" cy="3429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29979" y="3928337"/>
            <a:ext cx="90784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IA Generativa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763" y="3478281"/>
            <a:ext cx="342900" cy="3429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523571" y="3928337"/>
            <a:ext cx="104728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Automatización</a:t>
            </a:r>
            <a:endParaRPr lang="en-US" sz="1046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782" y="3478281"/>
            <a:ext cx="342900" cy="3429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856606" y="3928337"/>
            <a:ext cx="96728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Google Sheets</a:t>
            </a:r>
            <a:endParaRPr lang="en-US" sz="1046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516" y="3478281"/>
            <a:ext cx="428625" cy="3429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109636" y="3928337"/>
            <a:ext cx="70438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Webhooks</a:t>
            </a:r>
            <a:endParaRPr lang="en-US" sz="104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720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Arquitectura General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77152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Este flujo de trabajo automatiza la interacción entre el modelo Gemini de Google y Google Sheets, procesando solicitudes a través de un webhook y devolviendo respuestas estructuradas basadas en datos almacenados.</a:t>
            </a:r>
            <a:endParaRPr lang="en-US" sz="1046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600200"/>
            <a:ext cx="7143750" cy="285750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1939417" y="4829175"/>
            <a:ext cx="142875" cy="142875"/>
          </a:xfrm>
          <a:prstGeom prst="rect">
            <a:avLst/>
          </a:prstGeom>
          <a:solidFill>
            <a:srgbClr val="4285F4"/>
          </a:solidFill>
          <a:ln/>
        </p:spPr>
      </p:sp>
      <p:sp>
        <p:nvSpPr>
          <p:cNvPr id="7" name="Text 3"/>
          <p:cNvSpPr/>
          <p:nvPr/>
        </p:nvSpPr>
        <p:spPr>
          <a:xfrm>
            <a:off x="2153729" y="4814888"/>
            <a:ext cx="78171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Entrada/Salida</a:t>
            </a:r>
            <a:endParaRPr lang="en-US" sz="837" dirty="0"/>
          </a:p>
        </p:txBody>
      </p:sp>
      <p:sp>
        <p:nvSpPr>
          <p:cNvPr id="8" name="Shape 4"/>
          <p:cNvSpPr/>
          <p:nvPr/>
        </p:nvSpPr>
        <p:spPr>
          <a:xfrm>
            <a:off x="3149752" y="4829175"/>
            <a:ext cx="142875" cy="142875"/>
          </a:xfrm>
          <a:prstGeom prst="rect">
            <a:avLst/>
          </a:prstGeom>
          <a:solidFill>
            <a:srgbClr val="34A853"/>
          </a:solidFill>
          <a:ln/>
        </p:spPr>
      </p:sp>
      <p:sp>
        <p:nvSpPr>
          <p:cNvPr id="9" name="Text 5"/>
          <p:cNvSpPr/>
          <p:nvPr/>
        </p:nvSpPr>
        <p:spPr>
          <a:xfrm>
            <a:off x="3364064" y="4814888"/>
            <a:ext cx="131023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Procesamiento de Datos</a:t>
            </a:r>
            <a:endParaRPr lang="en-US" sz="837" dirty="0"/>
          </a:p>
        </p:txBody>
      </p:sp>
      <p:sp>
        <p:nvSpPr>
          <p:cNvPr id="10" name="Shape 6"/>
          <p:cNvSpPr/>
          <p:nvPr/>
        </p:nvSpPr>
        <p:spPr>
          <a:xfrm>
            <a:off x="4888613" y="4829175"/>
            <a:ext cx="142875" cy="142875"/>
          </a:xfrm>
          <a:prstGeom prst="rect">
            <a:avLst/>
          </a:prstGeom>
          <a:solidFill>
            <a:srgbClr val="FBBC05"/>
          </a:solidFill>
          <a:ln/>
        </p:spPr>
      </p:sp>
      <p:sp>
        <p:nvSpPr>
          <p:cNvPr id="11" name="Text 7"/>
          <p:cNvSpPr/>
          <p:nvPr/>
        </p:nvSpPr>
        <p:spPr>
          <a:xfrm>
            <a:off x="5102926" y="4814888"/>
            <a:ext cx="9337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Código JavaScript</a:t>
            </a:r>
            <a:endParaRPr lang="en-US" sz="837" dirty="0"/>
          </a:p>
        </p:txBody>
      </p:sp>
      <p:sp>
        <p:nvSpPr>
          <p:cNvPr id="12" name="Shape 8"/>
          <p:cNvSpPr/>
          <p:nvPr/>
        </p:nvSpPr>
        <p:spPr>
          <a:xfrm>
            <a:off x="6250977" y="4829175"/>
            <a:ext cx="142875" cy="142875"/>
          </a:xfrm>
          <a:prstGeom prst="rect">
            <a:avLst/>
          </a:prstGeom>
          <a:solidFill>
            <a:srgbClr val="EA4335"/>
          </a:solidFill>
          <a:ln/>
        </p:spPr>
      </p:sp>
      <p:sp>
        <p:nvSpPr>
          <p:cNvPr id="13" name="Text 9"/>
          <p:cNvSpPr/>
          <p:nvPr/>
        </p:nvSpPr>
        <p:spPr>
          <a:xfrm>
            <a:off x="6465289" y="4814888"/>
            <a:ext cx="7392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Enrutamiento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436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Webhook: Punto de Entrada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57263"/>
            <a:ext cx="414337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webhook actúa como el punto de entrada del flujo de trabajo, recibiendo las solicitudes HTTP que inician todo el proceso de automatización.</a:t>
            </a:r>
            <a:endParaRPr lang="en-US" sz="1046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71675"/>
            <a:ext cx="128588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1494" y="1957388"/>
            <a:ext cx="3907631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Recibe solicitudes HTTP mediante el método POST, actuando como disparador del flujo.</a:t>
            </a:r>
            <a:endParaRPr lang="en-US" sz="942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500313"/>
            <a:ext cx="214313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7219" y="2486025"/>
            <a:ext cx="3821906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Proporciona URLs para entornos de prueba y producción, facilitando el desarrollo y despliegue.</a:t>
            </a:r>
            <a:endParaRPr lang="en-US" sz="942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28950"/>
            <a:ext cx="171450" cy="17145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64356" y="3014663"/>
            <a:ext cx="3864769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Configurable con diferentes opciones de autenticación para garantizar la seguridad.</a:t>
            </a:r>
            <a:endParaRPr lang="en-US" sz="942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557588"/>
            <a:ext cx="171450" cy="17145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64356" y="3543300"/>
            <a:ext cx="3864769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Conecta con el nodo "Respond to Webhook" para devolver resultados al cliente que inició la solicitud.</a:t>
            </a:r>
            <a:endParaRPr lang="en-US" sz="942" dirty="0"/>
          </a:p>
        </p:txBody>
      </p:sp>
      <p:sp>
        <p:nvSpPr>
          <p:cNvPr id="13" name="Shape 6"/>
          <p:cNvSpPr/>
          <p:nvPr/>
        </p:nvSpPr>
        <p:spPr>
          <a:xfrm>
            <a:off x="4714875" y="1100138"/>
            <a:ext cx="4143375" cy="4757738"/>
          </a:xfrm>
          <a:prstGeom prst="rect">
            <a:avLst/>
          </a:prstGeom>
          <a:solidFill>
            <a:srgbClr val="2D2D2D"/>
          </a:solidFill>
          <a:ln/>
        </p:spPr>
      </p:sp>
      <p:sp>
        <p:nvSpPr>
          <p:cNvPr id="14" name="Text 7"/>
          <p:cNvSpPr/>
          <p:nvPr/>
        </p:nvSpPr>
        <p:spPr>
          <a:xfrm>
            <a:off x="4857750" y="1268016"/>
            <a:ext cx="79541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Parámetros</a:t>
            </a:r>
            <a:endParaRPr lang="en-US" sz="1046" dirty="0"/>
          </a:p>
        </p:txBody>
      </p:sp>
      <p:sp>
        <p:nvSpPr>
          <p:cNvPr id="15" name="Shape 8"/>
          <p:cNvSpPr/>
          <p:nvPr/>
        </p:nvSpPr>
        <p:spPr>
          <a:xfrm>
            <a:off x="7211616" y="1243013"/>
            <a:ext cx="1503759" cy="264319"/>
          </a:xfrm>
          <a:prstGeom prst="rect">
            <a:avLst/>
          </a:prstGeom>
          <a:solidFill>
            <a:srgbClr val="EA4335"/>
          </a:solidFill>
          <a:ln/>
        </p:spPr>
      </p:sp>
      <p:sp>
        <p:nvSpPr>
          <p:cNvPr id="16" name="Text 9"/>
          <p:cNvSpPr/>
          <p:nvPr/>
        </p:nvSpPr>
        <p:spPr>
          <a:xfrm>
            <a:off x="7211616" y="1243013"/>
            <a:ext cx="1503759" cy="264319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Escuchar evento de prueba</a:t>
            </a:r>
            <a:endParaRPr lang="en-US" sz="732" dirty="0"/>
          </a:p>
        </p:txBody>
      </p:sp>
      <p:sp>
        <p:nvSpPr>
          <p:cNvPr id="17" name="Text 10"/>
          <p:cNvSpPr/>
          <p:nvPr/>
        </p:nvSpPr>
        <p:spPr>
          <a:xfrm>
            <a:off x="4857750" y="1650206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Webhook URLs</a:t>
            </a:r>
            <a:endParaRPr lang="en-US" sz="837" dirty="0"/>
          </a:p>
        </p:txBody>
      </p:sp>
      <p:sp>
        <p:nvSpPr>
          <p:cNvPr id="18" name="Text 11"/>
          <p:cNvSpPr/>
          <p:nvPr/>
        </p:nvSpPr>
        <p:spPr>
          <a:xfrm>
            <a:off x="4964906" y="1878806"/>
            <a:ext cx="37504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 URL</a:t>
            </a:r>
            <a:endParaRPr lang="en-US" sz="837" dirty="0"/>
          </a:p>
        </p:txBody>
      </p:sp>
      <p:sp>
        <p:nvSpPr>
          <p:cNvPr id="19" name="Shape 12"/>
          <p:cNvSpPr/>
          <p:nvPr/>
        </p:nvSpPr>
        <p:spPr>
          <a:xfrm>
            <a:off x="4964906" y="2107406"/>
            <a:ext cx="3750469" cy="292894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20" name="Text 13"/>
          <p:cNvSpPr/>
          <p:nvPr/>
        </p:nvSpPr>
        <p:spPr>
          <a:xfrm>
            <a:off x="4964906" y="2107406"/>
            <a:ext cx="3750469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http://localhost:5678/webhook-test/frontend-speech</a:t>
            </a:r>
            <a:endParaRPr lang="en-US" sz="732" dirty="0"/>
          </a:p>
        </p:txBody>
      </p:sp>
      <p:sp>
        <p:nvSpPr>
          <p:cNvPr id="21" name="Text 14"/>
          <p:cNvSpPr/>
          <p:nvPr/>
        </p:nvSpPr>
        <p:spPr>
          <a:xfrm>
            <a:off x="4857750" y="2543175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 Method</a:t>
            </a:r>
            <a:endParaRPr lang="en-US" sz="837" dirty="0"/>
          </a:p>
        </p:txBody>
      </p:sp>
      <p:sp>
        <p:nvSpPr>
          <p:cNvPr id="22" name="Shape 15"/>
          <p:cNvSpPr/>
          <p:nvPr/>
        </p:nvSpPr>
        <p:spPr>
          <a:xfrm>
            <a:off x="4857750" y="2771775"/>
            <a:ext cx="3857625" cy="292894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23" name="Text 16"/>
          <p:cNvSpPr/>
          <p:nvPr/>
        </p:nvSpPr>
        <p:spPr>
          <a:xfrm>
            <a:off x="4929188" y="2843213"/>
            <a:ext cx="24913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</a:t>
            </a:r>
            <a:endParaRPr lang="en-US" sz="732" dirty="0"/>
          </a:p>
        </p:txBody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2861072"/>
            <a:ext cx="100013" cy="114300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4857750" y="3207544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Path</a:t>
            </a:r>
            <a:endParaRPr lang="en-US" sz="837" dirty="0"/>
          </a:p>
        </p:txBody>
      </p:sp>
      <p:sp>
        <p:nvSpPr>
          <p:cNvPr id="26" name="Shape 18"/>
          <p:cNvSpPr/>
          <p:nvPr/>
        </p:nvSpPr>
        <p:spPr>
          <a:xfrm>
            <a:off x="4857750" y="3436144"/>
            <a:ext cx="3857625" cy="292894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27" name="Text 19"/>
          <p:cNvSpPr/>
          <p:nvPr/>
        </p:nvSpPr>
        <p:spPr>
          <a:xfrm>
            <a:off x="4857750" y="3436144"/>
            <a:ext cx="3857625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frontend-speech</a:t>
            </a:r>
            <a:endParaRPr lang="en-US" sz="732" dirty="0"/>
          </a:p>
        </p:txBody>
      </p:sp>
      <p:sp>
        <p:nvSpPr>
          <p:cNvPr id="28" name="Text 20"/>
          <p:cNvSpPr/>
          <p:nvPr/>
        </p:nvSpPr>
        <p:spPr>
          <a:xfrm>
            <a:off x="4857750" y="3871913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Authentication</a:t>
            </a:r>
            <a:endParaRPr lang="en-US" sz="837" dirty="0"/>
          </a:p>
        </p:txBody>
      </p:sp>
      <p:sp>
        <p:nvSpPr>
          <p:cNvPr id="29" name="Shape 21"/>
          <p:cNvSpPr/>
          <p:nvPr/>
        </p:nvSpPr>
        <p:spPr>
          <a:xfrm>
            <a:off x="4857750" y="4100513"/>
            <a:ext cx="3857625" cy="292894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30" name="Text 22"/>
          <p:cNvSpPr/>
          <p:nvPr/>
        </p:nvSpPr>
        <p:spPr>
          <a:xfrm>
            <a:off x="4929188" y="4171950"/>
            <a:ext cx="25474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None</a:t>
            </a:r>
            <a:endParaRPr lang="en-US" sz="732" dirty="0"/>
          </a:p>
        </p:txBody>
      </p:sp>
      <p:pic>
        <p:nvPicPr>
          <p:cNvPr id="3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925" y="4189809"/>
            <a:ext cx="100013" cy="114300"/>
          </a:xfrm>
          <a:prstGeom prst="rect">
            <a:avLst/>
          </a:prstGeom>
        </p:spPr>
      </p:pic>
      <p:sp>
        <p:nvSpPr>
          <p:cNvPr id="32" name="Text 23"/>
          <p:cNvSpPr/>
          <p:nvPr/>
        </p:nvSpPr>
        <p:spPr>
          <a:xfrm>
            <a:off x="4857750" y="4536281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Respond</a:t>
            </a:r>
            <a:endParaRPr lang="en-US" sz="837" dirty="0"/>
          </a:p>
        </p:txBody>
      </p:sp>
      <p:sp>
        <p:nvSpPr>
          <p:cNvPr id="33" name="Shape 24"/>
          <p:cNvSpPr/>
          <p:nvPr/>
        </p:nvSpPr>
        <p:spPr>
          <a:xfrm>
            <a:off x="4857750" y="4764881"/>
            <a:ext cx="3857625" cy="292894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34" name="Text 25"/>
          <p:cNvSpPr/>
          <p:nvPr/>
        </p:nvSpPr>
        <p:spPr>
          <a:xfrm>
            <a:off x="4929188" y="4836319"/>
            <a:ext cx="166382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Using "Respond to Webhook" Node</a:t>
            </a:r>
            <a:endParaRPr lang="en-US" sz="732" dirty="0"/>
          </a:p>
        </p:txBody>
      </p:sp>
      <p:pic>
        <p:nvPicPr>
          <p:cNvPr id="3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3925" y="4854178"/>
            <a:ext cx="100013" cy="114300"/>
          </a:xfrm>
          <a:prstGeom prst="rect">
            <a:avLst/>
          </a:prstGeom>
        </p:spPr>
      </p:pic>
      <p:sp>
        <p:nvSpPr>
          <p:cNvPr id="36" name="Shape 26"/>
          <p:cNvSpPr/>
          <p:nvPr/>
        </p:nvSpPr>
        <p:spPr>
          <a:xfrm>
            <a:off x="4857750" y="5200650"/>
            <a:ext cx="3857625" cy="514350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37" name="Shape 27"/>
          <p:cNvSpPr/>
          <p:nvPr/>
        </p:nvSpPr>
        <p:spPr>
          <a:xfrm>
            <a:off x="4857750" y="5200650"/>
            <a:ext cx="28575" cy="514350"/>
          </a:xfrm>
          <a:prstGeom prst="rect">
            <a:avLst/>
          </a:prstGeom>
          <a:solidFill>
            <a:srgbClr val="FBBC05"/>
          </a:solidFill>
          <a:ln/>
        </p:spPr>
      </p:sp>
      <p:sp>
        <p:nvSpPr>
          <p:cNvPr id="38" name="Text 28"/>
          <p:cNvSpPr/>
          <p:nvPr/>
        </p:nvSpPr>
        <p:spPr>
          <a:xfrm>
            <a:off x="4857750" y="5200650"/>
            <a:ext cx="3857625" cy="514350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Una vez finalizado el flujo de trabajo, ejecútelo sin tener que hacer clic en este botón utilizando la URL del webhook de producción. 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Solicitud HTTP a Gemini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57263"/>
            <a:ext cx="414337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nodo HTTP Request envía una solicitud al modelo Gemini 2.5 Flash para procesar el contenido recibido del webhook y extraer la intención y los filtros.</a:t>
            </a:r>
            <a:endParaRPr lang="en-US" sz="1046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28800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64356" y="1814513"/>
            <a:ext cx="3864769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Conecta con la API de Gemini a través de una solicitud POST para procesar lenguaje natural.</a:t>
            </a:r>
            <a:endParaRPr lang="en-US" sz="942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295990"/>
            <a:ext cx="128588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1494" y="2281703"/>
            <a:ext cx="3907631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Envía el cuerpo de la solicitud en formato JSON con el contenido a analizar.</a:t>
            </a:r>
            <a:endParaRPr lang="en-US" sz="942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763180"/>
            <a:ext cx="171450" cy="17145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64356" y="2748893"/>
            <a:ext cx="3864769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Utiliza el modelo gemini-2.5-flash para una respuesta rápida y eficiente.</a:t>
            </a:r>
            <a:endParaRPr lang="en-US" sz="942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230370"/>
            <a:ext cx="171450" cy="17145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64356" y="3216083"/>
            <a:ext cx="3864769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Recibe una respuesta estructurada que incluye la intención detectada y los filtros aplicables.</a:t>
            </a:r>
            <a:endParaRPr lang="en-US" sz="942" dirty="0"/>
          </a:p>
        </p:txBody>
      </p:sp>
      <p:sp>
        <p:nvSpPr>
          <p:cNvPr id="13" name="Shape 6"/>
          <p:cNvSpPr/>
          <p:nvPr/>
        </p:nvSpPr>
        <p:spPr>
          <a:xfrm>
            <a:off x="4714875" y="1028700"/>
            <a:ext cx="4143375" cy="4400550"/>
          </a:xfrm>
          <a:prstGeom prst="rect">
            <a:avLst/>
          </a:prstGeom>
          <a:solidFill>
            <a:srgbClr val="2D2D2D"/>
          </a:solidFill>
          <a:ln/>
        </p:spPr>
      </p:sp>
      <p:sp>
        <p:nvSpPr>
          <p:cNvPr id="14" name="Text 7"/>
          <p:cNvSpPr/>
          <p:nvPr/>
        </p:nvSpPr>
        <p:spPr>
          <a:xfrm>
            <a:off x="4857750" y="1196578"/>
            <a:ext cx="79541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Parámetros</a:t>
            </a:r>
            <a:endParaRPr lang="en-US" sz="1046" dirty="0"/>
          </a:p>
        </p:txBody>
      </p:sp>
      <p:sp>
        <p:nvSpPr>
          <p:cNvPr id="15" name="Shape 8"/>
          <p:cNvSpPr/>
          <p:nvPr/>
        </p:nvSpPr>
        <p:spPr>
          <a:xfrm>
            <a:off x="7853576" y="1171575"/>
            <a:ext cx="861799" cy="264319"/>
          </a:xfrm>
          <a:prstGeom prst="rect">
            <a:avLst/>
          </a:prstGeom>
          <a:solidFill>
            <a:srgbClr val="EA4335"/>
          </a:solidFill>
          <a:ln/>
        </p:spPr>
      </p:sp>
      <p:sp>
        <p:nvSpPr>
          <p:cNvPr id="16" name="Text 9"/>
          <p:cNvSpPr/>
          <p:nvPr/>
        </p:nvSpPr>
        <p:spPr>
          <a:xfrm>
            <a:off x="7853576" y="1171575"/>
            <a:ext cx="861799" cy="264319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Ejecutar paso</a:t>
            </a:r>
            <a:endParaRPr lang="en-US" sz="732" dirty="0"/>
          </a:p>
        </p:txBody>
      </p:sp>
      <p:sp>
        <p:nvSpPr>
          <p:cNvPr id="17" name="Text 10"/>
          <p:cNvSpPr/>
          <p:nvPr/>
        </p:nvSpPr>
        <p:spPr>
          <a:xfrm>
            <a:off x="4857750" y="1543050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Method</a:t>
            </a:r>
            <a:endParaRPr lang="en-US" sz="837" dirty="0"/>
          </a:p>
        </p:txBody>
      </p:sp>
      <p:sp>
        <p:nvSpPr>
          <p:cNvPr id="18" name="Shape 11"/>
          <p:cNvSpPr/>
          <p:nvPr/>
        </p:nvSpPr>
        <p:spPr>
          <a:xfrm>
            <a:off x="4857750" y="1757363"/>
            <a:ext cx="3857625" cy="292894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19" name="Text 12"/>
          <p:cNvSpPr/>
          <p:nvPr/>
        </p:nvSpPr>
        <p:spPr>
          <a:xfrm>
            <a:off x="4929188" y="1828800"/>
            <a:ext cx="24913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</a:t>
            </a:r>
            <a:endParaRPr lang="en-US" sz="732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1846659"/>
            <a:ext cx="100013" cy="1143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4857750" y="2157413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URL</a:t>
            </a:r>
            <a:endParaRPr lang="en-US" sz="837" dirty="0"/>
          </a:p>
        </p:txBody>
      </p:sp>
      <p:sp>
        <p:nvSpPr>
          <p:cNvPr id="22" name="Shape 14"/>
          <p:cNvSpPr/>
          <p:nvPr/>
        </p:nvSpPr>
        <p:spPr>
          <a:xfrm>
            <a:off x="4857750" y="2371725"/>
            <a:ext cx="3857625" cy="442913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23" name="Text 15"/>
          <p:cNvSpPr/>
          <p:nvPr/>
        </p:nvSpPr>
        <p:spPr>
          <a:xfrm>
            <a:off x="4857750" y="2371725"/>
            <a:ext cx="3857625" cy="442913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https://generativelanguage.googleapis.com/v1beta/models/gemini-2.5-flash:generateContent?key=AIza9y</a:t>
            </a:r>
            <a:endParaRPr lang="en-US" sz="732" dirty="0"/>
          </a:p>
        </p:txBody>
      </p:sp>
      <p:sp>
        <p:nvSpPr>
          <p:cNvPr id="24" name="Text 16"/>
          <p:cNvSpPr/>
          <p:nvPr/>
        </p:nvSpPr>
        <p:spPr>
          <a:xfrm>
            <a:off x="4857750" y="2921794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Body Content Type</a:t>
            </a:r>
            <a:endParaRPr lang="en-US" sz="837" dirty="0"/>
          </a:p>
        </p:txBody>
      </p:sp>
      <p:sp>
        <p:nvSpPr>
          <p:cNvPr id="25" name="Shape 17"/>
          <p:cNvSpPr/>
          <p:nvPr/>
        </p:nvSpPr>
        <p:spPr>
          <a:xfrm>
            <a:off x="4857750" y="3136106"/>
            <a:ext cx="3857625" cy="292894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26" name="Text 18"/>
          <p:cNvSpPr/>
          <p:nvPr/>
        </p:nvSpPr>
        <p:spPr>
          <a:xfrm>
            <a:off x="4929188" y="3207544"/>
            <a:ext cx="23633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</a:t>
            </a:r>
            <a:endParaRPr lang="en-US" sz="732" dirty="0"/>
          </a:p>
        </p:txBody>
      </p:sp>
      <p:pic>
        <p:nvPicPr>
          <p:cNvPr id="2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925" y="3225403"/>
            <a:ext cx="100013" cy="114300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4857750" y="3536156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</a:t>
            </a:r>
            <a:endParaRPr lang="en-US" sz="837" dirty="0"/>
          </a:p>
        </p:txBody>
      </p:sp>
      <p:sp>
        <p:nvSpPr>
          <p:cNvPr id="29" name="Shape 20"/>
          <p:cNvSpPr/>
          <p:nvPr/>
        </p:nvSpPr>
        <p:spPr>
          <a:xfrm>
            <a:off x="4857750" y="3750469"/>
            <a:ext cx="3857625" cy="1428750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30" name="Text 21"/>
          <p:cNvSpPr/>
          <p:nvPr/>
        </p:nvSpPr>
        <p:spPr>
          <a:xfrm>
            <a:off x="4964906" y="3859411"/>
            <a:ext cx="3800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{</a:t>
            </a:r>
            <a:endParaRPr lang="en-US" sz="732" dirty="0"/>
          </a:p>
        </p:txBody>
      </p:sp>
      <p:sp>
        <p:nvSpPr>
          <p:cNvPr id="31" name="Text 22"/>
          <p:cNvSpPr/>
          <p:nvPr/>
        </p:nvSpPr>
        <p:spPr>
          <a:xfrm>
            <a:off x="4964906" y="3999412"/>
            <a:ext cx="48426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"contents"</a:t>
            </a:r>
            <a:endParaRPr lang="en-US" sz="732" dirty="0"/>
          </a:p>
        </p:txBody>
      </p:sp>
      <p:sp>
        <p:nvSpPr>
          <p:cNvPr id="32" name="Text 23"/>
          <p:cNvSpPr/>
          <p:nvPr/>
        </p:nvSpPr>
        <p:spPr>
          <a:xfrm>
            <a:off x="5449174" y="3999412"/>
            <a:ext cx="857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[</a:t>
            </a:r>
            <a:endParaRPr lang="en-US" sz="732" dirty="0"/>
          </a:p>
        </p:txBody>
      </p:sp>
      <p:sp>
        <p:nvSpPr>
          <p:cNvPr id="33" name="Text 24"/>
          <p:cNvSpPr/>
          <p:nvPr/>
        </p:nvSpPr>
        <p:spPr>
          <a:xfrm>
            <a:off x="4964906" y="4139412"/>
            <a:ext cx="3800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{</a:t>
            </a:r>
            <a:endParaRPr lang="en-US" sz="732" dirty="0"/>
          </a:p>
        </p:txBody>
      </p:sp>
      <p:sp>
        <p:nvSpPr>
          <p:cNvPr id="34" name="Text 25"/>
          <p:cNvSpPr/>
          <p:nvPr/>
        </p:nvSpPr>
        <p:spPr>
          <a:xfrm>
            <a:off x="4964906" y="4279413"/>
            <a:ext cx="32155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"parts"</a:t>
            </a:r>
            <a:endParaRPr lang="en-US" sz="732" dirty="0"/>
          </a:p>
        </p:txBody>
      </p:sp>
      <p:sp>
        <p:nvSpPr>
          <p:cNvPr id="35" name="Text 26"/>
          <p:cNvSpPr/>
          <p:nvPr/>
        </p:nvSpPr>
        <p:spPr>
          <a:xfrm>
            <a:off x="5286459" y="4279413"/>
            <a:ext cx="857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[</a:t>
            </a:r>
            <a:endParaRPr lang="en-US" sz="732" dirty="0"/>
          </a:p>
        </p:txBody>
      </p:sp>
      <p:sp>
        <p:nvSpPr>
          <p:cNvPr id="36" name="Text 27"/>
          <p:cNvSpPr/>
          <p:nvPr/>
        </p:nvSpPr>
        <p:spPr>
          <a:xfrm>
            <a:off x="4964906" y="4419414"/>
            <a:ext cx="3800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{</a:t>
            </a:r>
            <a:endParaRPr lang="en-US" sz="732" dirty="0"/>
          </a:p>
        </p:txBody>
      </p:sp>
      <p:sp>
        <p:nvSpPr>
          <p:cNvPr id="37" name="Text 28"/>
          <p:cNvSpPr/>
          <p:nvPr/>
        </p:nvSpPr>
        <p:spPr>
          <a:xfrm>
            <a:off x="4964906" y="4559415"/>
            <a:ext cx="26314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"text"</a:t>
            </a:r>
            <a:endParaRPr lang="en-US" sz="732" dirty="0"/>
          </a:p>
        </p:txBody>
      </p:sp>
      <p:sp>
        <p:nvSpPr>
          <p:cNvPr id="38" name="Text 29"/>
          <p:cNvSpPr/>
          <p:nvPr/>
        </p:nvSpPr>
        <p:spPr>
          <a:xfrm>
            <a:off x="5228053" y="4559415"/>
            <a:ext cx="528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</a:t>
            </a:r>
            <a:endParaRPr lang="en-US" sz="732" dirty="0"/>
          </a:p>
        </p:txBody>
      </p:sp>
      <p:sp>
        <p:nvSpPr>
          <p:cNvPr id="39" name="Text 30"/>
          <p:cNvSpPr/>
          <p:nvPr/>
        </p:nvSpPr>
        <p:spPr>
          <a:xfrm>
            <a:off x="5280878" y="4559415"/>
            <a:ext cx="153459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"Analiza esta consulta: {{query}}"</a:t>
            </a:r>
            <a:endParaRPr lang="en-US" sz="732" dirty="0"/>
          </a:p>
        </p:txBody>
      </p:sp>
      <p:sp>
        <p:nvSpPr>
          <p:cNvPr id="40" name="Text 31"/>
          <p:cNvSpPr/>
          <p:nvPr/>
        </p:nvSpPr>
        <p:spPr>
          <a:xfrm>
            <a:off x="4964906" y="4699415"/>
            <a:ext cx="3800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</a:t>
            </a:r>
            <a:endParaRPr lang="en-US" sz="732" dirty="0"/>
          </a:p>
        </p:txBody>
      </p:sp>
      <p:sp>
        <p:nvSpPr>
          <p:cNvPr id="41" name="Text 32"/>
          <p:cNvSpPr/>
          <p:nvPr/>
        </p:nvSpPr>
        <p:spPr>
          <a:xfrm>
            <a:off x="4964906" y="4839416"/>
            <a:ext cx="3292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]</a:t>
            </a:r>
            <a:endParaRPr lang="en-US" sz="732" dirty="0"/>
          </a:p>
        </p:txBody>
      </p:sp>
      <p:sp>
        <p:nvSpPr>
          <p:cNvPr id="42" name="Text 33"/>
          <p:cNvSpPr/>
          <p:nvPr/>
        </p:nvSpPr>
        <p:spPr>
          <a:xfrm>
            <a:off x="4964906" y="4979417"/>
            <a:ext cx="3800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</a:t>
            </a:r>
            <a:endParaRPr lang="en-US" sz="732" dirty="0"/>
          </a:p>
        </p:txBody>
      </p:sp>
      <p:sp>
        <p:nvSpPr>
          <p:cNvPr id="43" name="Text 34"/>
          <p:cNvSpPr/>
          <p:nvPr/>
        </p:nvSpPr>
        <p:spPr>
          <a:xfrm>
            <a:off x="4964906" y="5119418"/>
            <a:ext cx="597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],</a:t>
            </a:r>
            <a:endParaRPr lang="en-US" sz="732" dirty="0"/>
          </a:p>
        </p:txBody>
      </p:sp>
      <p:sp>
        <p:nvSpPr>
          <p:cNvPr id="44" name="Text 35"/>
          <p:cNvSpPr/>
          <p:nvPr/>
        </p:nvSpPr>
        <p:spPr>
          <a:xfrm>
            <a:off x="4964906" y="5259419"/>
            <a:ext cx="90161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"generationConfig"</a:t>
            </a:r>
            <a:endParaRPr lang="en-US" sz="732" dirty="0"/>
          </a:p>
        </p:txBody>
      </p:sp>
      <p:sp>
        <p:nvSpPr>
          <p:cNvPr id="45" name="Text 36"/>
          <p:cNvSpPr/>
          <p:nvPr/>
        </p:nvSpPr>
        <p:spPr>
          <a:xfrm>
            <a:off x="5866526" y="5259419"/>
            <a:ext cx="9083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{</a:t>
            </a:r>
            <a:endParaRPr lang="en-US" sz="732" dirty="0"/>
          </a:p>
        </p:txBody>
      </p:sp>
      <p:sp>
        <p:nvSpPr>
          <p:cNvPr id="46" name="Text 37"/>
          <p:cNvSpPr/>
          <p:nvPr/>
        </p:nvSpPr>
        <p:spPr>
          <a:xfrm>
            <a:off x="4964906" y="5399419"/>
            <a:ext cx="6736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"temperature"</a:t>
            </a:r>
            <a:endParaRPr lang="en-US" sz="732" dirty="0"/>
          </a:p>
        </p:txBody>
      </p:sp>
      <p:sp>
        <p:nvSpPr>
          <p:cNvPr id="47" name="Text 38"/>
          <p:cNvSpPr/>
          <p:nvPr/>
        </p:nvSpPr>
        <p:spPr>
          <a:xfrm>
            <a:off x="5638512" y="5399419"/>
            <a:ext cx="528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</a:t>
            </a:r>
            <a:endParaRPr lang="en-US" sz="732" dirty="0"/>
          </a:p>
        </p:txBody>
      </p:sp>
      <p:sp>
        <p:nvSpPr>
          <p:cNvPr id="48" name="Text 39"/>
          <p:cNvSpPr/>
          <p:nvPr/>
        </p:nvSpPr>
        <p:spPr>
          <a:xfrm>
            <a:off x="5691336" y="5399419"/>
            <a:ext cx="14122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BBC0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0.2</a:t>
            </a:r>
            <a:endParaRPr lang="en-US" sz="732" dirty="0"/>
          </a:p>
        </p:txBody>
      </p:sp>
      <p:sp>
        <p:nvSpPr>
          <p:cNvPr id="49" name="Text 40"/>
          <p:cNvSpPr/>
          <p:nvPr/>
        </p:nvSpPr>
        <p:spPr>
          <a:xfrm>
            <a:off x="4964906" y="5539420"/>
            <a:ext cx="3800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</a:t>
            </a:r>
            <a:endParaRPr lang="en-US" sz="732" dirty="0"/>
          </a:p>
        </p:txBody>
      </p:sp>
      <p:sp>
        <p:nvSpPr>
          <p:cNvPr id="50" name="Text 41"/>
          <p:cNvSpPr/>
          <p:nvPr/>
        </p:nvSpPr>
        <p:spPr>
          <a:xfrm>
            <a:off x="4964906" y="5679421"/>
            <a:ext cx="3800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 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Procesamiento de Código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57263"/>
            <a:ext cx="414337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nodo de código JavaScript interpreta la respuesta del modelo Gemini, extrayendo la intención y los filtros para su posterior procesamiento.</a:t>
            </a:r>
            <a:endParaRPr lang="en-US" sz="1046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71675"/>
            <a:ext cx="214313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7219" y="1957388"/>
            <a:ext cx="3821906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Analiza y procesa la respuesta JSON del modelo Gemini para extraer información estructurada.</a:t>
            </a:r>
            <a:endParaRPr lang="en-US" sz="942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500313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64356" y="2486025"/>
            <a:ext cx="3864769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 la intención del usuario (ej. "listar_todo", "buscar_productos") y los filtros aplicables.</a:t>
            </a:r>
            <a:endParaRPr lang="en-US" sz="942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28950"/>
            <a:ext cx="171450" cy="17145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64356" y="3014663"/>
            <a:ext cx="3864769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 manejo de errores robusto para casos donde el JSON no puede ser parseado correctamente.</a:t>
            </a:r>
            <a:endParaRPr lang="en-US" sz="942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557588"/>
            <a:ext cx="171450" cy="17145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64356" y="3543300"/>
            <a:ext cx="3864769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Estandariza la salida para que los siguientes nodos puedan procesar la información de manera consistente.</a:t>
            </a:r>
            <a:endParaRPr lang="en-US" sz="942" dirty="0"/>
          </a:p>
        </p:txBody>
      </p:sp>
      <p:sp>
        <p:nvSpPr>
          <p:cNvPr id="13" name="Shape 6"/>
          <p:cNvSpPr/>
          <p:nvPr/>
        </p:nvSpPr>
        <p:spPr>
          <a:xfrm>
            <a:off x="4714875" y="1100138"/>
            <a:ext cx="4143375" cy="3443288"/>
          </a:xfrm>
          <a:prstGeom prst="rect">
            <a:avLst/>
          </a:prstGeom>
          <a:solidFill>
            <a:srgbClr val="2D2D2D"/>
          </a:solidFill>
          <a:ln/>
        </p:spPr>
      </p:sp>
      <p:sp>
        <p:nvSpPr>
          <p:cNvPr id="14" name="Text 7"/>
          <p:cNvSpPr/>
          <p:nvPr/>
        </p:nvSpPr>
        <p:spPr>
          <a:xfrm>
            <a:off x="4857750" y="1243013"/>
            <a:ext cx="258012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Procesamiento de la Respuesta de Gemini</a:t>
            </a:r>
            <a:endParaRPr lang="en-US" sz="942" dirty="0"/>
          </a:p>
        </p:txBody>
      </p:sp>
      <p:sp>
        <p:nvSpPr>
          <p:cNvPr id="15" name="Text 8"/>
          <p:cNvSpPr/>
          <p:nvPr/>
        </p:nvSpPr>
        <p:spPr>
          <a:xfrm>
            <a:off x="8257394" y="1264444"/>
            <a:ext cx="4579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JavaScript</a:t>
            </a:r>
            <a:endParaRPr lang="en-US" sz="732" dirty="0"/>
          </a:p>
        </p:txBody>
      </p:sp>
      <p:sp>
        <p:nvSpPr>
          <p:cNvPr id="16" name="Shape 9"/>
          <p:cNvSpPr/>
          <p:nvPr/>
        </p:nvSpPr>
        <p:spPr>
          <a:xfrm>
            <a:off x="4857750" y="1543050"/>
            <a:ext cx="3857625" cy="2857500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17" name="Text 10"/>
          <p:cNvSpPr/>
          <p:nvPr/>
        </p:nvSpPr>
        <p:spPr>
          <a:xfrm>
            <a:off x="4964906" y="1650206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</a:t>
            </a:r>
            <a:endParaRPr lang="en-US" sz="732" dirty="0"/>
          </a:p>
        </p:txBody>
      </p:sp>
      <p:sp>
        <p:nvSpPr>
          <p:cNvPr id="18" name="Text 11"/>
          <p:cNvSpPr/>
          <p:nvPr/>
        </p:nvSpPr>
        <p:spPr>
          <a:xfrm>
            <a:off x="5179219" y="1660922"/>
            <a:ext cx="61500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parsedResult</a:t>
            </a:r>
            <a:endParaRPr lang="en-US" sz="732" dirty="0"/>
          </a:p>
        </p:txBody>
      </p:sp>
      <p:sp>
        <p:nvSpPr>
          <p:cNvPr id="19" name="Text 12"/>
          <p:cNvSpPr/>
          <p:nvPr/>
        </p:nvSpPr>
        <p:spPr>
          <a:xfrm>
            <a:off x="5820231" y="1660922"/>
            <a:ext cx="5723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79C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=</a:t>
            </a:r>
            <a:endParaRPr lang="en-US" sz="732" dirty="0"/>
          </a:p>
        </p:txBody>
      </p:sp>
      <p:sp>
        <p:nvSpPr>
          <p:cNvPr id="20" name="Text 13"/>
          <p:cNvSpPr/>
          <p:nvPr/>
        </p:nvSpPr>
        <p:spPr>
          <a:xfrm>
            <a:off x="5903472" y="1660922"/>
            <a:ext cx="23633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</a:t>
            </a:r>
            <a:endParaRPr lang="en-US" sz="732" dirty="0"/>
          </a:p>
        </p:txBody>
      </p:sp>
      <p:sp>
        <p:nvSpPr>
          <p:cNvPr id="21" name="Text 14"/>
          <p:cNvSpPr/>
          <p:nvPr/>
        </p:nvSpPr>
        <p:spPr>
          <a:xfrm>
            <a:off x="6139802" y="1660922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732" dirty="0"/>
          </a:p>
        </p:txBody>
      </p:sp>
      <p:sp>
        <p:nvSpPr>
          <p:cNvPr id="22" name="Text 15"/>
          <p:cNvSpPr/>
          <p:nvPr/>
        </p:nvSpPr>
        <p:spPr>
          <a:xfrm>
            <a:off x="6166619" y="1660922"/>
            <a:ext cx="26325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50FA7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parse</a:t>
            </a:r>
            <a:endParaRPr lang="en-US" sz="732" dirty="0"/>
          </a:p>
        </p:txBody>
      </p:sp>
      <p:sp>
        <p:nvSpPr>
          <p:cNvPr id="23" name="Text 16"/>
          <p:cNvSpPr/>
          <p:nvPr/>
        </p:nvSpPr>
        <p:spPr>
          <a:xfrm>
            <a:off x="6429877" y="1660922"/>
            <a:ext cx="3002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</a:t>
            </a:r>
            <a:endParaRPr lang="en-US" sz="732" dirty="0"/>
          </a:p>
        </p:txBody>
      </p:sp>
      <p:sp>
        <p:nvSpPr>
          <p:cNvPr id="24" name="Text 17"/>
          <p:cNvSpPr/>
          <p:nvPr/>
        </p:nvSpPr>
        <p:spPr>
          <a:xfrm>
            <a:off x="6459903" y="1660922"/>
            <a:ext cx="55807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cleanedText</a:t>
            </a:r>
            <a:endParaRPr lang="en-US" sz="732" dirty="0"/>
          </a:p>
        </p:txBody>
      </p:sp>
      <p:sp>
        <p:nvSpPr>
          <p:cNvPr id="25" name="Text 18"/>
          <p:cNvSpPr/>
          <p:nvPr/>
        </p:nvSpPr>
        <p:spPr>
          <a:xfrm>
            <a:off x="7017981" y="1660922"/>
            <a:ext cx="568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);</a:t>
            </a:r>
            <a:endParaRPr lang="en-US" sz="732" dirty="0"/>
          </a:p>
        </p:txBody>
      </p:sp>
      <p:sp>
        <p:nvSpPr>
          <p:cNvPr id="26" name="Text 19"/>
          <p:cNvSpPr/>
          <p:nvPr/>
        </p:nvSpPr>
        <p:spPr>
          <a:xfrm>
            <a:off x="4964906" y="1810215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21</a:t>
            </a:r>
            <a:endParaRPr lang="en-US" sz="732" dirty="0"/>
          </a:p>
        </p:txBody>
      </p:sp>
      <p:sp>
        <p:nvSpPr>
          <p:cNvPr id="27" name="Text 20"/>
          <p:cNvSpPr/>
          <p:nvPr/>
        </p:nvSpPr>
        <p:spPr>
          <a:xfrm>
            <a:off x="5179219" y="1820931"/>
            <a:ext cx="36095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console</a:t>
            </a:r>
            <a:endParaRPr lang="en-US" sz="732" dirty="0"/>
          </a:p>
        </p:txBody>
      </p:sp>
      <p:sp>
        <p:nvSpPr>
          <p:cNvPr id="28" name="Text 21"/>
          <p:cNvSpPr/>
          <p:nvPr/>
        </p:nvSpPr>
        <p:spPr>
          <a:xfrm>
            <a:off x="5540173" y="1820931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732" dirty="0"/>
          </a:p>
        </p:txBody>
      </p:sp>
      <p:sp>
        <p:nvSpPr>
          <p:cNvPr id="29" name="Text 22"/>
          <p:cNvSpPr/>
          <p:nvPr/>
        </p:nvSpPr>
        <p:spPr>
          <a:xfrm>
            <a:off x="5566990" y="1820931"/>
            <a:ext cx="1478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50FA7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log</a:t>
            </a:r>
            <a:endParaRPr lang="en-US" sz="732" dirty="0"/>
          </a:p>
        </p:txBody>
      </p:sp>
      <p:sp>
        <p:nvSpPr>
          <p:cNvPr id="30" name="Text 23"/>
          <p:cNvSpPr/>
          <p:nvPr/>
        </p:nvSpPr>
        <p:spPr>
          <a:xfrm>
            <a:off x="5714833" y="1820931"/>
            <a:ext cx="3002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</a:t>
            </a:r>
            <a:endParaRPr lang="en-US" sz="732" dirty="0"/>
          </a:p>
        </p:txBody>
      </p:sp>
      <p:sp>
        <p:nvSpPr>
          <p:cNvPr id="31" name="Text 24"/>
          <p:cNvSpPr/>
          <p:nvPr/>
        </p:nvSpPr>
        <p:spPr>
          <a:xfrm>
            <a:off x="5744859" y="1820931"/>
            <a:ext cx="16791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A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"✅ JSON parseado correctamente:"</a:t>
            </a:r>
            <a:endParaRPr lang="en-US" sz="732" dirty="0"/>
          </a:p>
        </p:txBody>
      </p:sp>
      <p:sp>
        <p:nvSpPr>
          <p:cNvPr id="32" name="Text 25"/>
          <p:cNvSpPr/>
          <p:nvPr/>
        </p:nvSpPr>
        <p:spPr>
          <a:xfrm>
            <a:off x="7423975" y="1820931"/>
            <a:ext cx="528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endParaRPr lang="en-US" sz="732" dirty="0"/>
          </a:p>
        </p:txBody>
      </p:sp>
      <p:sp>
        <p:nvSpPr>
          <p:cNvPr id="33" name="Text 26"/>
          <p:cNvSpPr/>
          <p:nvPr/>
        </p:nvSpPr>
        <p:spPr>
          <a:xfrm>
            <a:off x="7476799" y="1820931"/>
            <a:ext cx="61500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parsedResult</a:t>
            </a:r>
            <a:endParaRPr lang="en-US" sz="732" dirty="0"/>
          </a:p>
        </p:txBody>
      </p:sp>
      <p:sp>
        <p:nvSpPr>
          <p:cNvPr id="34" name="Text 27"/>
          <p:cNvSpPr/>
          <p:nvPr/>
        </p:nvSpPr>
        <p:spPr>
          <a:xfrm>
            <a:off x="8091804" y="1820931"/>
            <a:ext cx="568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);</a:t>
            </a:r>
            <a:endParaRPr lang="en-US" sz="732" dirty="0"/>
          </a:p>
        </p:txBody>
      </p:sp>
      <p:sp>
        <p:nvSpPr>
          <p:cNvPr id="35" name="Text 28"/>
          <p:cNvSpPr/>
          <p:nvPr/>
        </p:nvSpPr>
        <p:spPr>
          <a:xfrm>
            <a:off x="4964906" y="1970224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22</a:t>
            </a:r>
            <a:endParaRPr lang="en-US" sz="732" dirty="0"/>
          </a:p>
        </p:txBody>
      </p:sp>
      <p:sp>
        <p:nvSpPr>
          <p:cNvPr id="36" name="Text 29"/>
          <p:cNvSpPr/>
          <p:nvPr/>
        </p:nvSpPr>
        <p:spPr>
          <a:xfrm>
            <a:off x="5179219" y="1980940"/>
            <a:ext cx="640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} </a:t>
            </a:r>
            <a:endParaRPr lang="en-US" sz="732" dirty="0"/>
          </a:p>
        </p:txBody>
      </p:sp>
      <p:sp>
        <p:nvSpPr>
          <p:cNvPr id="37" name="Text 30"/>
          <p:cNvSpPr/>
          <p:nvPr/>
        </p:nvSpPr>
        <p:spPr>
          <a:xfrm>
            <a:off x="5243233" y="1980940"/>
            <a:ext cx="2500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79C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catch</a:t>
            </a:r>
            <a:endParaRPr lang="en-US" sz="732" dirty="0"/>
          </a:p>
        </p:txBody>
      </p:sp>
      <p:sp>
        <p:nvSpPr>
          <p:cNvPr id="38" name="Text 31"/>
          <p:cNvSpPr/>
          <p:nvPr/>
        </p:nvSpPr>
        <p:spPr>
          <a:xfrm>
            <a:off x="5493293" y="1980940"/>
            <a:ext cx="5603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</a:t>
            </a:r>
            <a:endParaRPr lang="en-US" sz="732" dirty="0"/>
          </a:p>
        </p:txBody>
      </p:sp>
      <p:sp>
        <p:nvSpPr>
          <p:cNvPr id="39" name="Text 32"/>
          <p:cNvSpPr/>
          <p:nvPr/>
        </p:nvSpPr>
        <p:spPr>
          <a:xfrm>
            <a:off x="5549326" y="1980940"/>
            <a:ext cx="23884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</a:t>
            </a:r>
            <a:endParaRPr lang="en-US" sz="732" dirty="0"/>
          </a:p>
        </p:txBody>
      </p:sp>
      <p:sp>
        <p:nvSpPr>
          <p:cNvPr id="40" name="Text 33"/>
          <p:cNvSpPr/>
          <p:nvPr/>
        </p:nvSpPr>
        <p:spPr>
          <a:xfrm>
            <a:off x="5788168" y="1980940"/>
            <a:ext cx="940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 {</a:t>
            </a:r>
            <a:endParaRPr lang="en-US" sz="732" dirty="0"/>
          </a:p>
        </p:txBody>
      </p:sp>
      <p:sp>
        <p:nvSpPr>
          <p:cNvPr id="41" name="Text 34"/>
          <p:cNvSpPr/>
          <p:nvPr/>
        </p:nvSpPr>
        <p:spPr>
          <a:xfrm>
            <a:off x="4964906" y="2130233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23</a:t>
            </a:r>
            <a:endParaRPr lang="en-US" sz="732" dirty="0"/>
          </a:p>
        </p:txBody>
      </p:sp>
      <p:sp>
        <p:nvSpPr>
          <p:cNvPr id="42" name="Text 35"/>
          <p:cNvSpPr/>
          <p:nvPr/>
        </p:nvSpPr>
        <p:spPr>
          <a:xfrm>
            <a:off x="5179219" y="2140948"/>
            <a:ext cx="36095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console</a:t>
            </a:r>
            <a:endParaRPr lang="en-US" sz="732" dirty="0"/>
          </a:p>
        </p:txBody>
      </p:sp>
      <p:sp>
        <p:nvSpPr>
          <p:cNvPr id="43" name="Text 36"/>
          <p:cNvSpPr/>
          <p:nvPr/>
        </p:nvSpPr>
        <p:spPr>
          <a:xfrm>
            <a:off x="5540173" y="2140948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732" dirty="0"/>
          </a:p>
        </p:txBody>
      </p:sp>
      <p:sp>
        <p:nvSpPr>
          <p:cNvPr id="44" name="Text 37"/>
          <p:cNvSpPr/>
          <p:nvPr/>
        </p:nvSpPr>
        <p:spPr>
          <a:xfrm>
            <a:off x="5566990" y="2140948"/>
            <a:ext cx="23884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50FA7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</a:t>
            </a:r>
            <a:endParaRPr lang="en-US" sz="732" dirty="0"/>
          </a:p>
        </p:txBody>
      </p:sp>
      <p:sp>
        <p:nvSpPr>
          <p:cNvPr id="45" name="Text 38"/>
          <p:cNvSpPr/>
          <p:nvPr/>
        </p:nvSpPr>
        <p:spPr>
          <a:xfrm>
            <a:off x="5805832" y="2140948"/>
            <a:ext cx="3002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</a:t>
            </a:r>
            <a:endParaRPr lang="en-US" sz="732" dirty="0"/>
          </a:p>
        </p:txBody>
      </p:sp>
      <p:sp>
        <p:nvSpPr>
          <p:cNvPr id="46" name="Text 39"/>
          <p:cNvSpPr/>
          <p:nvPr/>
        </p:nvSpPr>
        <p:spPr>
          <a:xfrm>
            <a:off x="5835858" y="2140948"/>
            <a:ext cx="125437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A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"❌ Error al parsear JSON:"</a:t>
            </a:r>
            <a:endParaRPr lang="en-US" sz="732" dirty="0"/>
          </a:p>
        </p:txBody>
      </p:sp>
      <p:sp>
        <p:nvSpPr>
          <p:cNvPr id="47" name="Text 40"/>
          <p:cNvSpPr/>
          <p:nvPr/>
        </p:nvSpPr>
        <p:spPr>
          <a:xfrm>
            <a:off x="7090228" y="2140948"/>
            <a:ext cx="528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endParaRPr lang="en-US" sz="732" dirty="0"/>
          </a:p>
        </p:txBody>
      </p:sp>
      <p:sp>
        <p:nvSpPr>
          <p:cNvPr id="48" name="Text 41"/>
          <p:cNvSpPr/>
          <p:nvPr/>
        </p:nvSpPr>
        <p:spPr>
          <a:xfrm>
            <a:off x="7143052" y="2140948"/>
            <a:ext cx="22285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</a:t>
            </a:r>
            <a:endParaRPr lang="en-US" sz="732" dirty="0"/>
          </a:p>
        </p:txBody>
      </p:sp>
      <p:sp>
        <p:nvSpPr>
          <p:cNvPr id="49" name="Text 42"/>
          <p:cNvSpPr/>
          <p:nvPr/>
        </p:nvSpPr>
        <p:spPr>
          <a:xfrm>
            <a:off x="7365904" y="2140948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732" dirty="0"/>
          </a:p>
        </p:txBody>
      </p:sp>
      <p:sp>
        <p:nvSpPr>
          <p:cNvPr id="50" name="Text 43"/>
          <p:cNvSpPr/>
          <p:nvPr/>
        </p:nvSpPr>
        <p:spPr>
          <a:xfrm>
            <a:off x="7392721" y="2140948"/>
            <a:ext cx="41977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message</a:t>
            </a:r>
            <a:endParaRPr lang="en-US" sz="732" dirty="0"/>
          </a:p>
        </p:txBody>
      </p:sp>
      <p:sp>
        <p:nvSpPr>
          <p:cNvPr id="51" name="Text 44"/>
          <p:cNvSpPr/>
          <p:nvPr/>
        </p:nvSpPr>
        <p:spPr>
          <a:xfrm>
            <a:off x="7812500" y="2140948"/>
            <a:ext cx="568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);</a:t>
            </a:r>
            <a:endParaRPr lang="en-US" sz="732" dirty="0"/>
          </a:p>
        </p:txBody>
      </p:sp>
      <p:sp>
        <p:nvSpPr>
          <p:cNvPr id="52" name="Text 45"/>
          <p:cNvSpPr/>
          <p:nvPr/>
        </p:nvSpPr>
        <p:spPr>
          <a:xfrm>
            <a:off x="4964906" y="2290242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24</a:t>
            </a:r>
            <a:endParaRPr lang="en-US" sz="732" dirty="0"/>
          </a:p>
        </p:txBody>
      </p:sp>
      <p:sp>
        <p:nvSpPr>
          <p:cNvPr id="53" name="Text 46"/>
          <p:cNvSpPr/>
          <p:nvPr/>
        </p:nvSpPr>
        <p:spPr>
          <a:xfrm>
            <a:off x="5179219" y="2300957"/>
            <a:ext cx="61500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parsedResult</a:t>
            </a:r>
            <a:endParaRPr lang="en-US" sz="732" dirty="0"/>
          </a:p>
        </p:txBody>
      </p:sp>
      <p:sp>
        <p:nvSpPr>
          <p:cNvPr id="54" name="Text 47"/>
          <p:cNvSpPr/>
          <p:nvPr/>
        </p:nvSpPr>
        <p:spPr>
          <a:xfrm>
            <a:off x="5820231" y="2300957"/>
            <a:ext cx="5723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79C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=</a:t>
            </a:r>
            <a:endParaRPr lang="en-US" sz="732" dirty="0"/>
          </a:p>
        </p:txBody>
      </p:sp>
      <p:sp>
        <p:nvSpPr>
          <p:cNvPr id="55" name="Text 48"/>
          <p:cNvSpPr/>
          <p:nvPr/>
        </p:nvSpPr>
        <p:spPr>
          <a:xfrm>
            <a:off x="5877465" y="2300957"/>
            <a:ext cx="640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{</a:t>
            </a:r>
            <a:endParaRPr lang="en-US" sz="732" dirty="0"/>
          </a:p>
        </p:txBody>
      </p:sp>
      <p:sp>
        <p:nvSpPr>
          <p:cNvPr id="56" name="Text 49"/>
          <p:cNvSpPr/>
          <p:nvPr/>
        </p:nvSpPr>
        <p:spPr>
          <a:xfrm>
            <a:off x="4964906" y="2450250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</a:t>
            </a:r>
            <a:endParaRPr lang="en-US" sz="732" dirty="0"/>
          </a:p>
        </p:txBody>
      </p:sp>
      <p:sp>
        <p:nvSpPr>
          <p:cNvPr id="57" name="Text 50"/>
          <p:cNvSpPr/>
          <p:nvPr/>
        </p:nvSpPr>
        <p:spPr>
          <a:xfrm>
            <a:off x="5179219" y="2460966"/>
            <a:ext cx="27804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intent</a:t>
            </a:r>
            <a:endParaRPr lang="en-US" sz="732" dirty="0"/>
          </a:p>
        </p:txBody>
      </p:sp>
      <p:sp>
        <p:nvSpPr>
          <p:cNvPr id="58" name="Text 51"/>
          <p:cNvSpPr/>
          <p:nvPr/>
        </p:nvSpPr>
        <p:spPr>
          <a:xfrm>
            <a:off x="5457267" y="2460966"/>
            <a:ext cx="528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</a:t>
            </a:r>
            <a:endParaRPr lang="en-US" sz="732" dirty="0"/>
          </a:p>
        </p:txBody>
      </p:sp>
      <p:sp>
        <p:nvSpPr>
          <p:cNvPr id="59" name="Text 52"/>
          <p:cNvSpPr/>
          <p:nvPr/>
        </p:nvSpPr>
        <p:spPr>
          <a:xfrm>
            <a:off x="5510092" y="2460966"/>
            <a:ext cx="57669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A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"listar_todo"</a:t>
            </a:r>
            <a:endParaRPr lang="en-US" sz="732" dirty="0"/>
          </a:p>
        </p:txBody>
      </p:sp>
      <p:sp>
        <p:nvSpPr>
          <p:cNvPr id="60" name="Text 53"/>
          <p:cNvSpPr/>
          <p:nvPr/>
        </p:nvSpPr>
        <p:spPr>
          <a:xfrm>
            <a:off x="6086782" y="2460966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</a:t>
            </a:r>
            <a:endParaRPr lang="en-US" sz="732" dirty="0"/>
          </a:p>
        </p:txBody>
      </p:sp>
      <p:sp>
        <p:nvSpPr>
          <p:cNvPr id="61" name="Text 54"/>
          <p:cNvSpPr/>
          <p:nvPr/>
        </p:nvSpPr>
        <p:spPr>
          <a:xfrm>
            <a:off x="4964906" y="2610259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26</a:t>
            </a:r>
            <a:endParaRPr lang="en-US" sz="732" dirty="0"/>
          </a:p>
        </p:txBody>
      </p:sp>
      <p:sp>
        <p:nvSpPr>
          <p:cNvPr id="62" name="Text 55"/>
          <p:cNvSpPr/>
          <p:nvPr/>
        </p:nvSpPr>
        <p:spPr>
          <a:xfrm>
            <a:off x="5179219" y="2620975"/>
            <a:ext cx="26775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filters</a:t>
            </a:r>
            <a:endParaRPr lang="en-US" sz="732" dirty="0"/>
          </a:p>
        </p:txBody>
      </p:sp>
      <p:sp>
        <p:nvSpPr>
          <p:cNvPr id="63" name="Text 56"/>
          <p:cNvSpPr/>
          <p:nvPr/>
        </p:nvSpPr>
        <p:spPr>
          <a:xfrm>
            <a:off x="5446970" y="2620975"/>
            <a:ext cx="1454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[],</a:t>
            </a:r>
            <a:endParaRPr lang="en-US" sz="732" dirty="0"/>
          </a:p>
        </p:txBody>
      </p:sp>
      <p:sp>
        <p:nvSpPr>
          <p:cNvPr id="64" name="Text 57"/>
          <p:cNvSpPr/>
          <p:nvPr/>
        </p:nvSpPr>
        <p:spPr>
          <a:xfrm>
            <a:off x="4964906" y="2770268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27</a:t>
            </a:r>
            <a:endParaRPr lang="en-US" sz="732" dirty="0"/>
          </a:p>
        </p:txBody>
      </p:sp>
      <p:sp>
        <p:nvSpPr>
          <p:cNvPr id="65" name="Text 58"/>
          <p:cNvSpPr/>
          <p:nvPr/>
        </p:nvSpPr>
        <p:spPr>
          <a:xfrm>
            <a:off x="5179219" y="2780984"/>
            <a:ext cx="41977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message</a:t>
            </a:r>
            <a:endParaRPr lang="en-US" sz="732" dirty="0"/>
          </a:p>
        </p:txBody>
      </p:sp>
      <p:sp>
        <p:nvSpPr>
          <p:cNvPr id="66" name="Text 59"/>
          <p:cNvSpPr/>
          <p:nvPr/>
        </p:nvSpPr>
        <p:spPr>
          <a:xfrm>
            <a:off x="5598998" y="2780984"/>
            <a:ext cx="528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</a:t>
            </a:r>
            <a:endParaRPr lang="en-US" sz="732" dirty="0"/>
          </a:p>
        </p:txBody>
      </p:sp>
      <p:sp>
        <p:nvSpPr>
          <p:cNvPr id="67" name="Text 60"/>
          <p:cNvSpPr/>
          <p:nvPr/>
        </p:nvSpPr>
        <p:spPr>
          <a:xfrm>
            <a:off x="5651822" y="2780984"/>
            <a:ext cx="22678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A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"No se pudo interpretar el mensaje del usuario."</a:t>
            </a:r>
            <a:endParaRPr lang="en-US" sz="732" dirty="0"/>
          </a:p>
        </p:txBody>
      </p:sp>
      <p:sp>
        <p:nvSpPr>
          <p:cNvPr id="68" name="Text 61"/>
          <p:cNvSpPr/>
          <p:nvPr/>
        </p:nvSpPr>
        <p:spPr>
          <a:xfrm>
            <a:off x="4964906" y="2930277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28</a:t>
            </a:r>
            <a:endParaRPr lang="en-US" sz="732" dirty="0"/>
          </a:p>
        </p:txBody>
      </p:sp>
      <p:sp>
        <p:nvSpPr>
          <p:cNvPr id="69" name="Text 62"/>
          <p:cNvSpPr/>
          <p:nvPr/>
        </p:nvSpPr>
        <p:spPr>
          <a:xfrm>
            <a:off x="5179219" y="2930277"/>
            <a:ext cx="34290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};</a:t>
            </a:r>
            <a:endParaRPr lang="en-US" sz="732" dirty="0"/>
          </a:p>
        </p:txBody>
      </p:sp>
      <p:sp>
        <p:nvSpPr>
          <p:cNvPr id="70" name="Text 63"/>
          <p:cNvSpPr/>
          <p:nvPr/>
        </p:nvSpPr>
        <p:spPr>
          <a:xfrm>
            <a:off x="4964906" y="3090286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</a:t>
            </a:r>
            <a:endParaRPr lang="en-US" sz="732" dirty="0"/>
          </a:p>
        </p:txBody>
      </p:sp>
      <p:sp>
        <p:nvSpPr>
          <p:cNvPr id="71" name="Text 64"/>
          <p:cNvSpPr/>
          <p:nvPr/>
        </p:nvSpPr>
        <p:spPr>
          <a:xfrm>
            <a:off x="5179219" y="3090286"/>
            <a:ext cx="34290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}</a:t>
            </a:r>
            <a:endParaRPr lang="en-US" sz="732" dirty="0"/>
          </a:p>
        </p:txBody>
      </p:sp>
      <p:sp>
        <p:nvSpPr>
          <p:cNvPr id="72" name="Text 65"/>
          <p:cNvSpPr/>
          <p:nvPr/>
        </p:nvSpPr>
        <p:spPr>
          <a:xfrm>
            <a:off x="4964906" y="3250295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</a:t>
            </a:r>
            <a:endParaRPr lang="en-US" sz="732" dirty="0"/>
          </a:p>
        </p:txBody>
      </p:sp>
      <p:sp>
        <p:nvSpPr>
          <p:cNvPr id="73" name="Text 66"/>
          <p:cNvSpPr/>
          <p:nvPr/>
        </p:nvSpPr>
        <p:spPr>
          <a:xfrm>
            <a:off x="4964906" y="3410303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31</a:t>
            </a:r>
            <a:endParaRPr lang="en-US" sz="732" dirty="0"/>
          </a:p>
        </p:txBody>
      </p:sp>
      <p:sp>
        <p:nvSpPr>
          <p:cNvPr id="74" name="Text 67"/>
          <p:cNvSpPr/>
          <p:nvPr/>
        </p:nvSpPr>
        <p:spPr>
          <a:xfrm>
            <a:off x="5179219" y="3421019"/>
            <a:ext cx="186624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272A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// Paso 3: Retornar salida estandarizada</a:t>
            </a:r>
            <a:endParaRPr lang="en-US" sz="732" dirty="0"/>
          </a:p>
        </p:txBody>
      </p:sp>
      <p:sp>
        <p:nvSpPr>
          <p:cNvPr id="75" name="Text 68"/>
          <p:cNvSpPr/>
          <p:nvPr/>
        </p:nvSpPr>
        <p:spPr>
          <a:xfrm>
            <a:off x="4964906" y="3570312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32</a:t>
            </a:r>
            <a:endParaRPr lang="en-US" sz="732" dirty="0"/>
          </a:p>
        </p:txBody>
      </p:sp>
      <p:sp>
        <p:nvSpPr>
          <p:cNvPr id="76" name="Text 69"/>
          <p:cNvSpPr/>
          <p:nvPr/>
        </p:nvSpPr>
        <p:spPr>
          <a:xfrm>
            <a:off x="5179219" y="3581028"/>
            <a:ext cx="29674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79C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return</a:t>
            </a:r>
            <a:endParaRPr lang="en-US" sz="732" dirty="0"/>
          </a:p>
        </p:txBody>
      </p:sp>
      <p:sp>
        <p:nvSpPr>
          <p:cNvPr id="77" name="Text 70"/>
          <p:cNvSpPr/>
          <p:nvPr/>
        </p:nvSpPr>
        <p:spPr>
          <a:xfrm>
            <a:off x="5475963" y="3581028"/>
            <a:ext cx="5890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[</a:t>
            </a:r>
            <a:endParaRPr lang="en-US" sz="732" dirty="0"/>
          </a:p>
        </p:txBody>
      </p:sp>
      <p:sp>
        <p:nvSpPr>
          <p:cNvPr id="78" name="Text 71"/>
          <p:cNvSpPr/>
          <p:nvPr/>
        </p:nvSpPr>
        <p:spPr>
          <a:xfrm>
            <a:off x="4964906" y="3730321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33</a:t>
            </a:r>
            <a:endParaRPr lang="en-US" sz="732" dirty="0"/>
          </a:p>
        </p:txBody>
      </p:sp>
      <p:sp>
        <p:nvSpPr>
          <p:cNvPr id="79" name="Text 72"/>
          <p:cNvSpPr/>
          <p:nvPr/>
        </p:nvSpPr>
        <p:spPr>
          <a:xfrm>
            <a:off x="5179219" y="3730321"/>
            <a:ext cx="34290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</a:t>
            </a:r>
            <a:endParaRPr lang="en-US" sz="732" dirty="0"/>
          </a:p>
        </p:txBody>
      </p:sp>
      <p:sp>
        <p:nvSpPr>
          <p:cNvPr id="80" name="Text 73"/>
          <p:cNvSpPr/>
          <p:nvPr/>
        </p:nvSpPr>
        <p:spPr>
          <a:xfrm>
            <a:off x="4964906" y="3890330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34</a:t>
            </a:r>
            <a:endParaRPr lang="en-US" sz="732" dirty="0"/>
          </a:p>
        </p:txBody>
      </p:sp>
      <p:sp>
        <p:nvSpPr>
          <p:cNvPr id="81" name="Text 74"/>
          <p:cNvSpPr/>
          <p:nvPr/>
        </p:nvSpPr>
        <p:spPr>
          <a:xfrm>
            <a:off x="5179219" y="3901046"/>
            <a:ext cx="19603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</a:t>
            </a:r>
            <a:endParaRPr lang="en-US" sz="732" dirty="0"/>
          </a:p>
        </p:txBody>
      </p:sp>
      <p:sp>
        <p:nvSpPr>
          <p:cNvPr id="82" name="Text 75"/>
          <p:cNvSpPr/>
          <p:nvPr/>
        </p:nvSpPr>
        <p:spPr>
          <a:xfrm>
            <a:off x="5375253" y="3901046"/>
            <a:ext cx="9083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{</a:t>
            </a:r>
            <a:endParaRPr lang="en-US" sz="732" dirty="0"/>
          </a:p>
        </p:txBody>
      </p:sp>
      <p:sp>
        <p:nvSpPr>
          <p:cNvPr id="83" name="Text 76"/>
          <p:cNvSpPr/>
          <p:nvPr/>
        </p:nvSpPr>
        <p:spPr>
          <a:xfrm>
            <a:off x="4964906" y="4050339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35</a:t>
            </a:r>
            <a:endParaRPr lang="en-US" sz="732" dirty="0"/>
          </a:p>
        </p:txBody>
      </p:sp>
      <p:sp>
        <p:nvSpPr>
          <p:cNvPr id="84" name="Text 77"/>
          <p:cNvSpPr/>
          <p:nvPr/>
        </p:nvSpPr>
        <p:spPr>
          <a:xfrm>
            <a:off x="5179219" y="4061054"/>
            <a:ext cx="27804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intent</a:t>
            </a:r>
            <a:endParaRPr lang="en-US" sz="732" dirty="0"/>
          </a:p>
        </p:txBody>
      </p:sp>
      <p:sp>
        <p:nvSpPr>
          <p:cNvPr id="85" name="Text 78"/>
          <p:cNvSpPr/>
          <p:nvPr/>
        </p:nvSpPr>
        <p:spPr>
          <a:xfrm>
            <a:off x="5457267" y="4061054"/>
            <a:ext cx="528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</a:t>
            </a:r>
            <a:endParaRPr lang="en-US" sz="732" dirty="0"/>
          </a:p>
        </p:txBody>
      </p:sp>
      <p:sp>
        <p:nvSpPr>
          <p:cNvPr id="86" name="Text 79"/>
          <p:cNvSpPr/>
          <p:nvPr/>
        </p:nvSpPr>
        <p:spPr>
          <a:xfrm>
            <a:off x="5510092" y="4061054"/>
            <a:ext cx="61500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parsedResult</a:t>
            </a:r>
            <a:endParaRPr lang="en-US" sz="732" dirty="0"/>
          </a:p>
        </p:txBody>
      </p:sp>
      <p:sp>
        <p:nvSpPr>
          <p:cNvPr id="87" name="Text 80"/>
          <p:cNvSpPr/>
          <p:nvPr/>
        </p:nvSpPr>
        <p:spPr>
          <a:xfrm>
            <a:off x="6125096" y="4061054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732" dirty="0"/>
          </a:p>
        </p:txBody>
      </p:sp>
      <p:sp>
        <p:nvSpPr>
          <p:cNvPr id="88" name="Text 81"/>
          <p:cNvSpPr/>
          <p:nvPr/>
        </p:nvSpPr>
        <p:spPr>
          <a:xfrm>
            <a:off x="6151913" y="4061054"/>
            <a:ext cx="27804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intent</a:t>
            </a:r>
            <a:endParaRPr lang="en-US" sz="732" dirty="0"/>
          </a:p>
        </p:txBody>
      </p:sp>
      <p:sp>
        <p:nvSpPr>
          <p:cNvPr id="89" name="Text 82"/>
          <p:cNvSpPr/>
          <p:nvPr/>
        </p:nvSpPr>
        <p:spPr>
          <a:xfrm>
            <a:off x="6429961" y="4061054"/>
            <a:ext cx="16224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|| </a:t>
            </a:r>
            <a:endParaRPr lang="en-US" sz="732" dirty="0"/>
          </a:p>
        </p:txBody>
      </p:sp>
      <p:sp>
        <p:nvSpPr>
          <p:cNvPr id="90" name="Text 83"/>
          <p:cNvSpPr/>
          <p:nvPr/>
        </p:nvSpPr>
        <p:spPr>
          <a:xfrm>
            <a:off x="6592202" y="4061054"/>
            <a:ext cx="57669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A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"listar_todo"</a:t>
            </a:r>
            <a:endParaRPr lang="en-US" sz="732" dirty="0"/>
          </a:p>
        </p:txBody>
      </p:sp>
      <p:sp>
        <p:nvSpPr>
          <p:cNvPr id="91" name="Text 84"/>
          <p:cNvSpPr/>
          <p:nvPr/>
        </p:nvSpPr>
        <p:spPr>
          <a:xfrm>
            <a:off x="7168893" y="4061054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</a:t>
            </a:r>
            <a:endParaRPr lang="en-US" sz="732" dirty="0"/>
          </a:p>
        </p:txBody>
      </p:sp>
      <p:sp>
        <p:nvSpPr>
          <p:cNvPr id="92" name="Text 85"/>
          <p:cNvSpPr/>
          <p:nvPr/>
        </p:nvSpPr>
        <p:spPr>
          <a:xfrm>
            <a:off x="4964906" y="4210348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36</a:t>
            </a:r>
            <a:endParaRPr lang="en-US" sz="732" dirty="0"/>
          </a:p>
        </p:txBody>
      </p:sp>
      <p:sp>
        <p:nvSpPr>
          <p:cNvPr id="93" name="Text 86"/>
          <p:cNvSpPr/>
          <p:nvPr/>
        </p:nvSpPr>
        <p:spPr>
          <a:xfrm>
            <a:off x="5179219" y="4221063"/>
            <a:ext cx="26775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filters</a:t>
            </a:r>
            <a:endParaRPr lang="en-US" sz="732" dirty="0"/>
          </a:p>
        </p:txBody>
      </p:sp>
      <p:sp>
        <p:nvSpPr>
          <p:cNvPr id="94" name="Text 87"/>
          <p:cNvSpPr/>
          <p:nvPr/>
        </p:nvSpPr>
        <p:spPr>
          <a:xfrm>
            <a:off x="5446970" y="4221063"/>
            <a:ext cx="528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</a:t>
            </a:r>
            <a:endParaRPr lang="en-US" sz="732" dirty="0"/>
          </a:p>
        </p:txBody>
      </p:sp>
      <p:sp>
        <p:nvSpPr>
          <p:cNvPr id="95" name="Text 88"/>
          <p:cNvSpPr/>
          <p:nvPr/>
        </p:nvSpPr>
        <p:spPr>
          <a:xfrm>
            <a:off x="5499795" y="4221063"/>
            <a:ext cx="61500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parsedResult</a:t>
            </a:r>
            <a:endParaRPr lang="en-US" sz="732" dirty="0"/>
          </a:p>
        </p:txBody>
      </p:sp>
      <p:sp>
        <p:nvSpPr>
          <p:cNvPr id="96" name="Text 89"/>
          <p:cNvSpPr/>
          <p:nvPr/>
        </p:nvSpPr>
        <p:spPr>
          <a:xfrm>
            <a:off x="6114799" y="4221063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732" dirty="0"/>
          </a:p>
        </p:txBody>
      </p:sp>
      <p:sp>
        <p:nvSpPr>
          <p:cNvPr id="97" name="Text 90"/>
          <p:cNvSpPr/>
          <p:nvPr/>
        </p:nvSpPr>
        <p:spPr>
          <a:xfrm>
            <a:off x="6141616" y="4221063"/>
            <a:ext cx="26775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filters</a:t>
            </a:r>
            <a:endParaRPr lang="en-US" sz="732" dirty="0"/>
          </a:p>
        </p:txBody>
      </p:sp>
      <p:sp>
        <p:nvSpPr>
          <p:cNvPr id="98" name="Text 91"/>
          <p:cNvSpPr/>
          <p:nvPr/>
        </p:nvSpPr>
        <p:spPr>
          <a:xfrm>
            <a:off x="6409367" y="4221063"/>
            <a:ext cx="2548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|| [],</a:t>
            </a:r>
            <a:endParaRPr lang="en-US" sz="732" dirty="0"/>
          </a:p>
        </p:txBody>
      </p:sp>
      <p:sp>
        <p:nvSpPr>
          <p:cNvPr id="99" name="Text 92"/>
          <p:cNvSpPr/>
          <p:nvPr/>
        </p:nvSpPr>
        <p:spPr>
          <a:xfrm>
            <a:off x="4964906" y="4370356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37</a:t>
            </a:r>
            <a:endParaRPr lang="en-US" sz="732" dirty="0"/>
          </a:p>
        </p:txBody>
      </p:sp>
      <p:sp>
        <p:nvSpPr>
          <p:cNvPr id="100" name="Text 93"/>
          <p:cNvSpPr/>
          <p:nvPr/>
        </p:nvSpPr>
        <p:spPr>
          <a:xfrm>
            <a:off x="5179219" y="4381072"/>
            <a:ext cx="41977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message</a:t>
            </a:r>
            <a:endParaRPr lang="en-US" sz="732" dirty="0"/>
          </a:p>
        </p:txBody>
      </p:sp>
      <p:sp>
        <p:nvSpPr>
          <p:cNvPr id="101" name="Text 94"/>
          <p:cNvSpPr/>
          <p:nvPr/>
        </p:nvSpPr>
        <p:spPr>
          <a:xfrm>
            <a:off x="5598998" y="4381072"/>
            <a:ext cx="528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</a:t>
            </a:r>
            <a:endParaRPr lang="en-US" sz="732" dirty="0"/>
          </a:p>
        </p:txBody>
      </p:sp>
      <p:sp>
        <p:nvSpPr>
          <p:cNvPr id="102" name="Text 95"/>
          <p:cNvSpPr/>
          <p:nvPr/>
        </p:nvSpPr>
        <p:spPr>
          <a:xfrm>
            <a:off x="5651822" y="4381072"/>
            <a:ext cx="61500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parsedResult</a:t>
            </a:r>
            <a:endParaRPr lang="en-US" sz="732" dirty="0"/>
          </a:p>
        </p:txBody>
      </p:sp>
      <p:sp>
        <p:nvSpPr>
          <p:cNvPr id="103" name="Text 96"/>
          <p:cNvSpPr/>
          <p:nvPr/>
        </p:nvSpPr>
        <p:spPr>
          <a:xfrm>
            <a:off x="6266827" y="4381072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732" dirty="0"/>
          </a:p>
        </p:txBody>
      </p:sp>
      <p:sp>
        <p:nvSpPr>
          <p:cNvPr id="104" name="Text 97"/>
          <p:cNvSpPr/>
          <p:nvPr/>
        </p:nvSpPr>
        <p:spPr>
          <a:xfrm>
            <a:off x="6293644" y="4381072"/>
            <a:ext cx="41977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BE9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message</a:t>
            </a:r>
            <a:endParaRPr lang="en-US" sz="732" dirty="0"/>
          </a:p>
        </p:txBody>
      </p:sp>
      <p:sp>
        <p:nvSpPr>
          <p:cNvPr id="105" name="Text 98"/>
          <p:cNvSpPr/>
          <p:nvPr/>
        </p:nvSpPr>
        <p:spPr>
          <a:xfrm>
            <a:off x="6713423" y="4381072"/>
            <a:ext cx="16224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|| </a:t>
            </a:r>
            <a:endParaRPr lang="en-US" sz="732" dirty="0"/>
          </a:p>
        </p:txBody>
      </p:sp>
      <p:sp>
        <p:nvSpPr>
          <p:cNvPr id="106" name="Text 99"/>
          <p:cNvSpPr/>
          <p:nvPr/>
        </p:nvSpPr>
        <p:spPr>
          <a:xfrm>
            <a:off x="6875664" y="4381072"/>
            <a:ext cx="8162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A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""</a:t>
            </a:r>
            <a:endParaRPr lang="en-US" sz="732" dirty="0"/>
          </a:p>
        </p:txBody>
      </p:sp>
      <p:sp>
        <p:nvSpPr>
          <p:cNvPr id="107" name="Text 100"/>
          <p:cNvSpPr/>
          <p:nvPr/>
        </p:nvSpPr>
        <p:spPr>
          <a:xfrm>
            <a:off x="4964906" y="4530365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38</a:t>
            </a:r>
            <a:endParaRPr lang="en-US" sz="732" dirty="0"/>
          </a:p>
        </p:txBody>
      </p:sp>
      <p:sp>
        <p:nvSpPr>
          <p:cNvPr id="108" name="Text 101"/>
          <p:cNvSpPr/>
          <p:nvPr/>
        </p:nvSpPr>
        <p:spPr>
          <a:xfrm>
            <a:off x="5179219" y="4530365"/>
            <a:ext cx="34290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</a:t>
            </a:r>
            <a:endParaRPr lang="en-US" sz="732" dirty="0"/>
          </a:p>
        </p:txBody>
      </p:sp>
      <p:sp>
        <p:nvSpPr>
          <p:cNvPr id="109" name="Text 102"/>
          <p:cNvSpPr/>
          <p:nvPr/>
        </p:nvSpPr>
        <p:spPr>
          <a:xfrm>
            <a:off x="4964906" y="4690374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39</a:t>
            </a:r>
            <a:endParaRPr lang="en-US" sz="732" dirty="0"/>
          </a:p>
        </p:txBody>
      </p:sp>
      <p:sp>
        <p:nvSpPr>
          <p:cNvPr id="110" name="Text 103"/>
          <p:cNvSpPr/>
          <p:nvPr/>
        </p:nvSpPr>
        <p:spPr>
          <a:xfrm>
            <a:off x="5179219" y="4690374"/>
            <a:ext cx="34290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}</a:t>
            </a:r>
            <a:endParaRPr lang="en-US" sz="732" dirty="0"/>
          </a:p>
        </p:txBody>
      </p:sp>
      <p:sp>
        <p:nvSpPr>
          <p:cNvPr id="111" name="Text 104"/>
          <p:cNvSpPr/>
          <p:nvPr/>
        </p:nvSpPr>
        <p:spPr>
          <a:xfrm>
            <a:off x="4964906" y="4850383"/>
            <a:ext cx="214313" cy="160009"/>
          </a:xfrm>
          <a:prstGeom prst="rect">
            <a:avLst/>
          </a:prstGeom>
          <a:noFill/>
          <a:ln/>
        </p:spPr>
        <p:txBody>
          <a:bodyPr wrap="none" lIns="0" tIns="0" rIns="8509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</a:t>
            </a:r>
            <a:endParaRPr lang="en-US" sz="732" dirty="0"/>
          </a:p>
        </p:txBody>
      </p:sp>
      <p:sp>
        <p:nvSpPr>
          <p:cNvPr id="112" name="Text 105"/>
          <p:cNvSpPr/>
          <p:nvPr/>
        </p:nvSpPr>
        <p:spPr>
          <a:xfrm>
            <a:off x="5179219" y="4850383"/>
            <a:ext cx="34290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];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1580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Selector: Enrutamiento Inteligente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57263"/>
            <a:ext cx="414337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selector actúa como un enrutador inteligente que dirige el flujo de trabajo basándose en la intención extraída por el nodo de código anterior.</a:t>
            </a:r>
            <a:endParaRPr lang="en-US" sz="1046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71675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64356" y="1957388"/>
            <a:ext cx="3864769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Evalúa la intención del usuario extraída del modelo Gemini para determinar la ruta adecuada.</a:t>
            </a:r>
            <a:endParaRPr lang="en-US" sz="942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500313"/>
            <a:ext cx="150019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42925" y="2486025"/>
            <a:ext cx="388620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Define reglas de enrutamiento basadas en condiciones específicas como "listar_todo" o "buscar_productos".</a:t>
            </a:r>
            <a:endParaRPr lang="en-US" sz="942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28950"/>
            <a:ext cx="171450" cy="17145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64356" y="3014663"/>
            <a:ext cx="3864769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Permite la conversión automática de tipos de datos cuando es necesario para garantizar compatibilidad.</a:t>
            </a:r>
            <a:endParaRPr lang="en-US" sz="942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557588"/>
            <a:ext cx="171450" cy="17145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64356" y="3543300"/>
            <a:ext cx="3864769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Dirige el flujo hacia la edición de campos y consulta de Google Sheets o hacia el procesamiento directo según la intención.</a:t>
            </a:r>
            <a:endParaRPr lang="en-US" sz="942" dirty="0"/>
          </a:p>
        </p:txBody>
      </p:sp>
      <p:sp>
        <p:nvSpPr>
          <p:cNvPr id="13" name="Shape 6"/>
          <p:cNvSpPr/>
          <p:nvPr/>
        </p:nvSpPr>
        <p:spPr>
          <a:xfrm>
            <a:off x="4714875" y="1100138"/>
            <a:ext cx="4143375" cy="3771900"/>
          </a:xfrm>
          <a:prstGeom prst="rect">
            <a:avLst/>
          </a:prstGeom>
          <a:solidFill>
            <a:srgbClr val="2D2D2D"/>
          </a:solidFill>
          <a:ln/>
        </p:spPr>
      </p:sp>
      <p:sp>
        <p:nvSpPr>
          <p:cNvPr id="14" name="Text 7"/>
          <p:cNvSpPr/>
          <p:nvPr/>
        </p:nvSpPr>
        <p:spPr>
          <a:xfrm>
            <a:off x="4857750" y="1243013"/>
            <a:ext cx="79541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Parámetros</a:t>
            </a:r>
            <a:endParaRPr lang="en-US" sz="1046" dirty="0"/>
          </a:p>
        </p:txBody>
      </p:sp>
      <p:sp>
        <p:nvSpPr>
          <p:cNvPr id="15" name="Text 8"/>
          <p:cNvSpPr/>
          <p:nvPr/>
        </p:nvSpPr>
        <p:spPr>
          <a:xfrm>
            <a:off x="4857750" y="1600200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Modo</a:t>
            </a:r>
            <a:endParaRPr lang="en-US" sz="837" dirty="0"/>
          </a:p>
        </p:txBody>
      </p:sp>
      <p:sp>
        <p:nvSpPr>
          <p:cNvPr id="16" name="Shape 9"/>
          <p:cNvSpPr/>
          <p:nvPr/>
        </p:nvSpPr>
        <p:spPr>
          <a:xfrm>
            <a:off x="4857750" y="1828800"/>
            <a:ext cx="3857625" cy="292894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17" name="Text 10"/>
          <p:cNvSpPr/>
          <p:nvPr/>
        </p:nvSpPr>
        <p:spPr>
          <a:xfrm>
            <a:off x="4929188" y="1900238"/>
            <a:ext cx="25413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Rules</a:t>
            </a:r>
            <a:endParaRPr lang="en-US" sz="732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1918097"/>
            <a:ext cx="100013" cy="11430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857750" y="2264569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Routing Rules</a:t>
            </a:r>
            <a:endParaRPr lang="en-US" sz="837" dirty="0"/>
          </a:p>
        </p:txBody>
      </p:sp>
      <p:sp>
        <p:nvSpPr>
          <p:cNvPr id="20" name="Shape 12"/>
          <p:cNvSpPr/>
          <p:nvPr/>
        </p:nvSpPr>
        <p:spPr>
          <a:xfrm>
            <a:off x="4857750" y="2493169"/>
            <a:ext cx="3857625" cy="721519"/>
          </a:xfrm>
          <a:prstGeom prst="rect">
            <a:avLst/>
          </a:prstGeom>
          <a:solidFill>
            <a:srgbClr val="3D3D3D"/>
          </a:solidFill>
          <a:ln/>
        </p:spPr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906" y="2618184"/>
            <a:ext cx="142875" cy="114300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5179219" y="2600325"/>
            <a:ext cx="7621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{{ $json.intent }}</a:t>
            </a:r>
            <a:endParaRPr lang="en-US" sz="732" dirty="0"/>
          </a:p>
        </p:txBody>
      </p:sp>
      <p:sp>
        <p:nvSpPr>
          <p:cNvPr id="23" name="Shape 14"/>
          <p:cNvSpPr/>
          <p:nvPr/>
        </p:nvSpPr>
        <p:spPr>
          <a:xfrm>
            <a:off x="4964906" y="2821781"/>
            <a:ext cx="3643313" cy="285750"/>
          </a:xfrm>
          <a:prstGeom prst="rect">
            <a:avLst/>
          </a:prstGeom>
          <a:solidFill>
            <a:srgbClr val="2D2D2D"/>
          </a:solidFill>
          <a:ln/>
        </p:spPr>
      </p:sp>
      <p:sp>
        <p:nvSpPr>
          <p:cNvPr id="24" name="Text 15"/>
          <p:cNvSpPr/>
          <p:nvPr/>
        </p:nvSpPr>
        <p:spPr>
          <a:xfrm>
            <a:off x="5072063" y="2878931"/>
            <a:ext cx="5623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 equal to</a:t>
            </a:r>
            <a:endParaRPr lang="en-US" sz="837" dirty="0"/>
          </a:p>
        </p:txBody>
      </p:sp>
      <p:sp>
        <p:nvSpPr>
          <p:cNvPr id="25" name="Text 16"/>
          <p:cNvSpPr/>
          <p:nvPr/>
        </p:nvSpPr>
        <p:spPr>
          <a:xfrm>
            <a:off x="8004990" y="2889647"/>
            <a:ext cx="49607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listar_todo</a:t>
            </a:r>
            <a:endParaRPr lang="en-US" sz="732" dirty="0"/>
          </a:p>
        </p:txBody>
      </p:sp>
      <p:sp>
        <p:nvSpPr>
          <p:cNvPr id="26" name="Shape 17"/>
          <p:cNvSpPr/>
          <p:nvPr/>
        </p:nvSpPr>
        <p:spPr>
          <a:xfrm>
            <a:off x="4857750" y="3321844"/>
            <a:ext cx="3857625" cy="721519"/>
          </a:xfrm>
          <a:prstGeom prst="rect">
            <a:avLst/>
          </a:prstGeom>
          <a:solidFill>
            <a:srgbClr val="3D3D3D"/>
          </a:solidFill>
          <a:ln/>
        </p:spPr>
      </p:sp>
      <p:pic>
        <p:nvPicPr>
          <p:cNvPr id="2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4906" y="3446859"/>
            <a:ext cx="142875" cy="114300"/>
          </a:xfrm>
          <a:prstGeom prst="rect">
            <a:avLst/>
          </a:prstGeom>
        </p:spPr>
      </p:pic>
      <p:sp>
        <p:nvSpPr>
          <p:cNvPr id="28" name="Text 18"/>
          <p:cNvSpPr/>
          <p:nvPr/>
        </p:nvSpPr>
        <p:spPr>
          <a:xfrm>
            <a:off x="5179219" y="3429000"/>
            <a:ext cx="10456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{{ $json.intent.trim() }}</a:t>
            </a:r>
            <a:endParaRPr lang="en-US" sz="732" dirty="0"/>
          </a:p>
        </p:txBody>
      </p:sp>
      <p:sp>
        <p:nvSpPr>
          <p:cNvPr id="29" name="Shape 19"/>
          <p:cNvSpPr/>
          <p:nvPr/>
        </p:nvSpPr>
        <p:spPr>
          <a:xfrm>
            <a:off x="4964906" y="3650456"/>
            <a:ext cx="3643313" cy="285750"/>
          </a:xfrm>
          <a:prstGeom prst="rect">
            <a:avLst/>
          </a:prstGeom>
          <a:solidFill>
            <a:srgbClr val="2D2D2D"/>
          </a:solidFill>
          <a:ln/>
        </p:spPr>
      </p:sp>
      <p:sp>
        <p:nvSpPr>
          <p:cNvPr id="30" name="Text 20"/>
          <p:cNvSpPr/>
          <p:nvPr/>
        </p:nvSpPr>
        <p:spPr>
          <a:xfrm>
            <a:off x="5072063" y="3707606"/>
            <a:ext cx="5623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 equal to</a:t>
            </a:r>
            <a:endParaRPr lang="en-US" sz="837" dirty="0"/>
          </a:p>
        </p:txBody>
      </p:sp>
      <p:sp>
        <p:nvSpPr>
          <p:cNvPr id="31" name="Text 21"/>
          <p:cNvSpPr/>
          <p:nvPr/>
        </p:nvSpPr>
        <p:spPr>
          <a:xfrm>
            <a:off x="7662844" y="3718322"/>
            <a:ext cx="83821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buscar_productos</a:t>
            </a:r>
            <a:endParaRPr lang="en-US" sz="732" dirty="0"/>
          </a:p>
        </p:txBody>
      </p:sp>
      <p:sp>
        <p:nvSpPr>
          <p:cNvPr id="32" name="Text 22"/>
          <p:cNvSpPr/>
          <p:nvPr/>
        </p:nvSpPr>
        <p:spPr>
          <a:xfrm>
            <a:off x="4857750" y="4186238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Convert types where required</a:t>
            </a:r>
            <a:endParaRPr lang="en-US" sz="837" dirty="0"/>
          </a:p>
        </p:txBody>
      </p:sp>
      <p:sp>
        <p:nvSpPr>
          <p:cNvPr id="33" name="Shape 23"/>
          <p:cNvSpPr/>
          <p:nvPr/>
        </p:nvSpPr>
        <p:spPr>
          <a:xfrm>
            <a:off x="4857750" y="4429125"/>
            <a:ext cx="285750" cy="142875"/>
          </a:xfrm>
          <a:prstGeom prst="roundRect">
            <a:avLst/>
          </a:prstGeom>
          <a:solidFill>
            <a:srgbClr val="34A853"/>
          </a:solidFill>
          <a:ln/>
        </p:spPr>
      </p:sp>
      <p:sp>
        <p:nvSpPr>
          <p:cNvPr id="34" name="Shape 24"/>
          <p:cNvSpPr/>
          <p:nvPr/>
        </p:nvSpPr>
        <p:spPr>
          <a:xfrm>
            <a:off x="5014913" y="4443413"/>
            <a:ext cx="114300" cy="11430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5" name="Text 25"/>
          <p:cNvSpPr/>
          <p:nvPr/>
        </p:nvSpPr>
        <p:spPr>
          <a:xfrm>
            <a:off x="5214938" y="4414838"/>
            <a:ext cx="43286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Enabled</a:t>
            </a:r>
            <a:endParaRPr lang="en-US" sz="837" dirty="0"/>
          </a:p>
        </p:txBody>
      </p:sp>
      <p:pic>
        <p:nvPicPr>
          <p:cNvPr id="3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4875" y="5086350"/>
            <a:ext cx="3571875" cy="17859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3080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Integración con Google Sheets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414337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flujo de trabajo se integra con Google Sheets para consultar y obtener datos basados en los filtros extraídos de la solicitud del usuario.</a:t>
            </a:r>
            <a:endParaRPr lang="en-US" sz="1046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85925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64356" y="1671638"/>
            <a:ext cx="3864769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Consulta datos almacenados en hojas de cálculo de Google Sheets mediante credenciales de cuenta.</a:t>
            </a:r>
            <a:endParaRPr lang="en-US" sz="942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153115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64356" y="2138828"/>
            <a:ext cx="3864769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 filtros dinámicos basados en la intención y parámetros extraídos de la solicitud del usuario.</a:t>
            </a:r>
            <a:endParaRPr lang="en-US" sz="942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620305"/>
            <a:ext cx="171450" cy="17145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64356" y="2606018"/>
            <a:ext cx="3864769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Permite búsquedas por diferentes criterios como tipo, nombre, color o tamaño de productos.</a:t>
            </a:r>
            <a:endParaRPr lang="en-US" sz="942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087495"/>
            <a:ext cx="171450" cy="17145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64356" y="3073208"/>
            <a:ext cx="3864769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Combina los resultados con el nodo Merge para preparar los datos para el procesamiento final.</a:t>
            </a:r>
            <a:endParaRPr lang="en-US" sz="942" dirty="0"/>
          </a:p>
        </p:txBody>
      </p:sp>
      <p:sp>
        <p:nvSpPr>
          <p:cNvPr id="13" name="Shape 6"/>
          <p:cNvSpPr/>
          <p:nvPr/>
        </p:nvSpPr>
        <p:spPr>
          <a:xfrm>
            <a:off x="4714875" y="885825"/>
            <a:ext cx="4143375" cy="4707731"/>
          </a:xfrm>
          <a:prstGeom prst="rect">
            <a:avLst/>
          </a:prstGeom>
          <a:solidFill>
            <a:srgbClr val="2D2D2D"/>
          </a:solidFill>
          <a:ln/>
        </p:spPr>
      </p:sp>
      <p:sp>
        <p:nvSpPr>
          <p:cNvPr id="14" name="Text 7"/>
          <p:cNvSpPr/>
          <p:nvPr/>
        </p:nvSpPr>
        <p:spPr>
          <a:xfrm>
            <a:off x="4857750" y="1053703"/>
            <a:ext cx="13553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Get row(s) in sheet1</a:t>
            </a:r>
            <a:endParaRPr lang="en-US" sz="1046" dirty="0"/>
          </a:p>
        </p:txBody>
      </p:sp>
      <p:sp>
        <p:nvSpPr>
          <p:cNvPr id="15" name="Shape 8"/>
          <p:cNvSpPr/>
          <p:nvPr/>
        </p:nvSpPr>
        <p:spPr>
          <a:xfrm>
            <a:off x="7853576" y="1028700"/>
            <a:ext cx="861799" cy="264319"/>
          </a:xfrm>
          <a:prstGeom prst="rect">
            <a:avLst/>
          </a:prstGeom>
          <a:solidFill>
            <a:srgbClr val="EA4335"/>
          </a:solidFill>
          <a:ln/>
        </p:spPr>
      </p:sp>
      <p:sp>
        <p:nvSpPr>
          <p:cNvPr id="16" name="Text 9"/>
          <p:cNvSpPr/>
          <p:nvPr/>
        </p:nvSpPr>
        <p:spPr>
          <a:xfrm>
            <a:off x="7853576" y="1028700"/>
            <a:ext cx="861799" cy="264319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Ejecutar paso</a:t>
            </a:r>
            <a:endParaRPr lang="en-US" sz="732" dirty="0"/>
          </a:p>
        </p:txBody>
      </p:sp>
      <p:sp>
        <p:nvSpPr>
          <p:cNvPr id="17" name="Text 10"/>
          <p:cNvSpPr/>
          <p:nvPr/>
        </p:nvSpPr>
        <p:spPr>
          <a:xfrm>
            <a:off x="4857750" y="1400175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Credencial para conectar con</a:t>
            </a:r>
            <a:endParaRPr lang="en-US" sz="837" dirty="0"/>
          </a:p>
        </p:txBody>
      </p:sp>
      <p:sp>
        <p:nvSpPr>
          <p:cNvPr id="18" name="Shape 11"/>
          <p:cNvSpPr/>
          <p:nvPr/>
        </p:nvSpPr>
        <p:spPr>
          <a:xfrm>
            <a:off x="4857750" y="1607344"/>
            <a:ext cx="3857625" cy="264319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19" name="Text 12"/>
          <p:cNvSpPr/>
          <p:nvPr/>
        </p:nvSpPr>
        <p:spPr>
          <a:xfrm>
            <a:off x="4914900" y="1664494"/>
            <a:ext cx="107544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Google Sheets account</a:t>
            </a:r>
            <a:endParaRPr lang="en-US" sz="732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213" y="1682353"/>
            <a:ext cx="100013" cy="1143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4857750" y="1978819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Recurso</a:t>
            </a:r>
            <a:endParaRPr lang="en-US" sz="837" dirty="0"/>
          </a:p>
        </p:txBody>
      </p:sp>
      <p:sp>
        <p:nvSpPr>
          <p:cNvPr id="22" name="Shape 14"/>
          <p:cNvSpPr/>
          <p:nvPr/>
        </p:nvSpPr>
        <p:spPr>
          <a:xfrm>
            <a:off x="4857750" y="2185988"/>
            <a:ext cx="3857625" cy="264319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23" name="Text 15"/>
          <p:cNvSpPr/>
          <p:nvPr/>
        </p:nvSpPr>
        <p:spPr>
          <a:xfrm>
            <a:off x="4914900" y="2243138"/>
            <a:ext cx="111314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Sheet Within Document</a:t>
            </a:r>
            <a:endParaRPr lang="en-US" sz="732" dirty="0"/>
          </a:p>
        </p:txBody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8213" y="2260997"/>
            <a:ext cx="100013" cy="11430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4857750" y="2557463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Operación</a:t>
            </a:r>
            <a:endParaRPr lang="en-US" sz="837" dirty="0"/>
          </a:p>
        </p:txBody>
      </p:sp>
      <p:sp>
        <p:nvSpPr>
          <p:cNvPr id="26" name="Shape 17"/>
          <p:cNvSpPr/>
          <p:nvPr/>
        </p:nvSpPr>
        <p:spPr>
          <a:xfrm>
            <a:off x="4857750" y="2764631"/>
            <a:ext cx="3857625" cy="264319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27" name="Text 18"/>
          <p:cNvSpPr/>
          <p:nvPr/>
        </p:nvSpPr>
        <p:spPr>
          <a:xfrm>
            <a:off x="4914900" y="2821781"/>
            <a:ext cx="49858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Get Row(s)</a:t>
            </a:r>
            <a:endParaRPr lang="en-US" sz="732" dirty="0"/>
          </a:p>
        </p:txBody>
      </p:sp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8213" y="2839641"/>
            <a:ext cx="100013" cy="114300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4857750" y="3136106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Documento</a:t>
            </a:r>
            <a:endParaRPr lang="en-US" sz="837" dirty="0"/>
          </a:p>
        </p:txBody>
      </p:sp>
      <p:sp>
        <p:nvSpPr>
          <p:cNvPr id="30" name="Shape 20"/>
          <p:cNvSpPr/>
          <p:nvPr/>
        </p:nvSpPr>
        <p:spPr>
          <a:xfrm>
            <a:off x="4857750" y="3343275"/>
            <a:ext cx="3857625" cy="264319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31" name="Text 21"/>
          <p:cNvSpPr/>
          <p:nvPr/>
        </p:nvSpPr>
        <p:spPr>
          <a:xfrm>
            <a:off x="4914900" y="3400425"/>
            <a:ext cx="93064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From list | products</a:t>
            </a:r>
            <a:endParaRPr lang="en-US" sz="732" dirty="0"/>
          </a:p>
        </p:txBody>
      </p:sp>
      <p:pic>
        <p:nvPicPr>
          <p:cNvPr id="3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8213" y="3418284"/>
            <a:ext cx="100013" cy="114300"/>
          </a:xfrm>
          <a:prstGeom prst="rect">
            <a:avLst/>
          </a:prstGeom>
        </p:spPr>
      </p:pic>
      <p:sp>
        <p:nvSpPr>
          <p:cNvPr id="33" name="Text 22"/>
          <p:cNvSpPr/>
          <p:nvPr/>
        </p:nvSpPr>
        <p:spPr>
          <a:xfrm>
            <a:off x="4857750" y="3714750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Hoja</a:t>
            </a:r>
            <a:endParaRPr lang="en-US" sz="837" dirty="0"/>
          </a:p>
        </p:txBody>
      </p:sp>
      <p:sp>
        <p:nvSpPr>
          <p:cNvPr id="34" name="Shape 23"/>
          <p:cNvSpPr/>
          <p:nvPr/>
        </p:nvSpPr>
        <p:spPr>
          <a:xfrm>
            <a:off x="4857750" y="3921919"/>
            <a:ext cx="3857625" cy="264319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35" name="Text 24"/>
          <p:cNvSpPr/>
          <p:nvPr/>
        </p:nvSpPr>
        <p:spPr>
          <a:xfrm>
            <a:off x="4914900" y="3979069"/>
            <a:ext cx="93064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From list | products</a:t>
            </a:r>
            <a:endParaRPr lang="en-US" sz="732" dirty="0"/>
          </a:p>
        </p:txBody>
      </p:sp>
      <p:pic>
        <p:nvPicPr>
          <p:cNvPr id="36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8213" y="3996928"/>
            <a:ext cx="100013" cy="114300"/>
          </a:xfrm>
          <a:prstGeom prst="rect">
            <a:avLst/>
          </a:prstGeom>
        </p:spPr>
      </p:pic>
      <p:sp>
        <p:nvSpPr>
          <p:cNvPr id="37" name="Text 25"/>
          <p:cNvSpPr/>
          <p:nvPr/>
        </p:nvSpPr>
        <p:spPr>
          <a:xfrm>
            <a:off x="4857750" y="4293394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Filtros</a:t>
            </a:r>
            <a:endParaRPr lang="en-US" sz="837" dirty="0"/>
          </a:p>
        </p:txBody>
      </p:sp>
      <p:sp>
        <p:nvSpPr>
          <p:cNvPr id="38" name="Shape 26"/>
          <p:cNvSpPr/>
          <p:nvPr/>
        </p:nvSpPr>
        <p:spPr>
          <a:xfrm>
            <a:off x="4857750" y="4500563"/>
            <a:ext cx="3857625" cy="264319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39" name="Text 27"/>
          <p:cNvSpPr/>
          <p:nvPr/>
        </p:nvSpPr>
        <p:spPr>
          <a:xfrm>
            <a:off x="4857750" y="4500563"/>
            <a:ext cx="3857625" cy="264319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Currently no items exist</a:t>
            </a:r>
            <a:endParaRPr lang="en-US" sz="732" dirty="0"/>
          </a:p>
        </p:txBody>
      </p:sp>
      <p:sp>
        <p:nvSpPr>
          <p:cNvPr id="40" name="Text 28"/>
          <p:cNvSpPr/>
          <p:nvPr/>
        </p:nvSpPr>
        <p:spPr>
          <a:xfrm>
            <a:off x="4857750" y="4872038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Combinar Filtros</a:t>
            </a:r>
            <a:endParaRPr lang="en-US" sz="837" dirty="0"/>
          </a:p>
        </p:txBody>
      </p:sp>
      <p:sp>
        <p:nvSpPr>
          <p:cNvPr id="41" name="Shape 29"/>
          <p:cNvSpPr/>
          <p:nvPr/>
        </p:nvSpPr>
        <p:spPr>
          <a:xfrm>
            <a:off x="4857750" y="5079206"/>
            <a:ext cx="3857625" cy="264319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42" name="Text 30"/>
          <p:cNvSpPr/>
          <p:nvPr/>
        </p:nvSpPr>
        <p:spPr>
          <a:xfrm>
            <a:off x="4914900" y="5136356"/>
            <a:ext cx="21294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</a:t>
            </a:r>
            <a:endParaRPr lang="en-US" sz="732" dirty="0"/>
          </a:p>
        </p:txBody>
      </p:sp>
      <p:pic>
        <p:nvPicPr>
          <p:cNvPr id="4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8213" y="5154216"/>
            <a:ext cx="100013" cy="114300"/>
          </a:xfrm>
          <a:prstGeom prst="rect">
            <a:avLst/>
          </a:prstGeom>
        </p:spPr>
      </p:pic>
      <p:pic>
        <p:nvPicPr>
          <p:cNvPr id="44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4875" y="5736431"/>
            <a:ext cx="414337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89609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Procesamiento Final y Respuesta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1136219" cy="23574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 las etapas finales del flujo, los datos procesados se transforman en una respuesta estructurada que se envía de vuelta al cliente a través del webhook.</a:t>
            </a:r>
            <a:endParaRPr lang="en-US" sz="1046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400425"/>
            <a:ext cx="214313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7219" y="3386138"/>
            <a:ext cx="814750" cy="1440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nodo Code1 formatea los resultados de la búsqueda en un mensaje estructurado.</a:t>
            </a:r>
            <a:endParaRPr lang="en-US" sz="942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4947717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64356" y="4933429"/>
            <a:ext cx="857613" cy="10801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 incluyen detalles como nombre, SKU, color y descripción del producto.</a:t>
            </a:r>
            <a:endParaRPr lang="en-US" sz="942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6134974"/>
            <a:ext cx="171450" cy="17145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64356" y="6120687"/>
            <a:ext cx="857613" cy="10801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 manejan casos sin coincidencias, ofreciendo sugerencias alternativas.</a:t>
            </a:r>
            <a:endParaRPr lang="en-US" sz="942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7322232"/>
            <a:ext cx="192881" cy="17145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85788" y="7307945"/>
            <a:ext cx="836182" cy="12601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nodo "Respond to Webhook" envía la respuesta final al cliente.</a:t>
            </a:r>
            <a:endParaRPr lang="en-US" sz="942" dirty="0"/>
          </a:p>
        </p:txBody>
      </p:sp>
      <p:sp>
        <p:nvSpPr>
          <p:cNvPr id="13" name="Shape 6"/>
          <p:cNvSpPr/>
          <p:nvPr/>
        </p:nvSpPr>
        <p:spPr>
          <a:xfrm>
            <a:off x="1707719" y="885825"/>
            <a:ext cx="8058708" cy="6396363"/>
          </a:xfrm>
          <a:prstGeom prst="rect">
            <a:avLst/>
          </a:prstGeom>
          <a:solidFill>
            <a:srgbClr val="2D2D2D"/>
          </a:solidFill>
          <a:ln/>
        </p:spPr>
      </p:sp>
      <p:sp>
        <p:nvSpPr>
          <p:cNvPr id="14" name="Text 7"/>
          <p:cNvSpPr/>
          <p:nvPr/>
        </p:nvSpPr>
        <p:spPr>
          <a:xfrm>
            <a:off x="1814875" y="992981"/>
            <a:ext cx="26075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BBC0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Código de Formateo de Respuesta (Code1)</a:t>
            </a:r>
            <a:endParaRPr lang="en-US" sz="942" dirty="0"/>
          </a:p>
        </p:txBody>
      </p:sp>
      <p:sp>
        <p:nvSpPr>
          <p:cNvPr id="15" name="Shape 8"/>
          <p:cNvSpPr/>
          <p:nvPr/>
        </p:nvSpPr>
        <p:spPr>
          <a:xfrm>
            <a:off x="1814875" y="1257300"/>
            <a:ext cx="7844396" cy="1785938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16" name="Text 9"/>
          <p:cNvSpPr/>
          <p:nvPr/>
        </p:nvSpPr>
        <p:spPr>
          <a:xfrm>
            <a:off x="1922032" y="1364456"/>
            <a:ext cx="1144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888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31</a:t>
            </a:r>
            <a:endParaRPr lang="en-US" sz="732" dirty="0"/>
          </a:p>
        </p:txBody>
      </p:sp>
      <p:sp>
        <p:nvSpPr>
          <p:cNvPr id="17" name="Text 10"/>
          <p:cNvSpPr/>
          <p:nvPr/>
        </p:nvSpPr>
        <p:spPr>
          <a:xfrm>
            <a:off x="2143627" y="1371600"/>
            <a:ext cx="3420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results.</a:t>
            </a:r>
            <a:endParaRPr lang="en-US" sz="732" dirty="0"/>
          </a:p>
        </p:txBody>
      </p:sp>
      <p:sp>
        <p:nvSpPr>
          <p:cNvPr id="18" name="Text 11"/>
          <p:cNvSpPr/>
          <p:nvPr/>
        </p:nvSpPr>
        <p:spPr>
          <a:xfrm>
            <a:off x="2485690" y="1371600"/>
            <a:ext cx="35774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forEach</a:t>
            </a:r>
            <a:endParaRPr lang="en-US" sz="732" dirty="0"/>
          </a:p>
        </p:txBody>
      </p:sp>
      <p:sp>
        <p:nvSpPr>
          <p:cNvPr id="19" name="Text 12"/>
          <p:cNvSpPr/>
          <p:nvPr/>
        </p:nvSpPr>
        <p:spPr>
          <a:xfrm>
            <a:off x="2843436" y="1371600"/>
            <a:ext cx="41087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(row =&gt; {</a:t>
            </a:r>
            <a:endParaRPr lang="en-US" sz="732" dirty="0"/>
          </a:p>
        </p:txBody>
      </p:sp>
      <p:sp>
        <p:nvSpPr>
          <p:cNvPr id="20" name="Text 13"/>
          <p:cNvSpPr/>
          <p:nvPr/>
        </p:nvSpPr>
        <p:spPr>
          <a:xfrm>
            <a:off x="1922032" y="1514475"/>
            <a:ext cx="1144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888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32</a:t>
            </a:r>
            <a:endParaRPr lang="en-US" sz="732" dirty="0"/>
          </a:p>
        </p:txBody>
      </p:sp>
      <p:sp>
        <p:nvSpPr>
          <p:cNvPr id="21" name="Text 14"/>
          <p:cNvSpPr/>
          <p:nvPr/>
        </p:nvSpPr>
        <p:spPr>
          <a:xfrm>
            <a:off x="2143627" y="1521619"/>
            <a:ext cx="10671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responseMessage += </a:t>
            </a:r>
            <a:endParaRPr lang="en-US" sz="732" dirty="0"/>
          </a:p>
        </p:txBody>
      </p:sp>
      <p:sp>
        <p:nvSpPr>
          <p:cNvPr id="22" name="Text 15"/>
          <p:cNvSpPr/>
          <p:nvPr/>
        </p:nvSpPr>
        <p:spPr>
          <a:xfrm>
            <a:off x="3210781" y="1521619"/>
            <a:ext cx="237362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"• Nombre: ${row.json.Nombre || 'Sin nombre'}\n"</a:t>
            </a:r>
            <a:endParaRPr lang="en-US" sz="732" dirty="0"/>
          </a:p>
        </p:txBody>
      </p:sp>
      <p:sp>
        <p:nvSpPr>
          <p:cNvPr id="23" name="Text 16"/>
          <p:cNvSpPr/>
          <p:nvPr/>
        </p:nvSpPr>
        <p:spPr>
          <a:xfrm>
            <a:off x="5584403" y="1521619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</a:t>
            </a:r>
            <a:endParaRPr lang="en-US" sz="732" dirty="0"/>
          </a:p>
        </p:txBody>
      </p:sp>
      <p:sp>
        <p:nvSpPr>
          <p:cNvPr id="24" name="Text 17"/>
          <p:cNvSpPr/>
          <p:nvPr/>
        </p:nvSpPr>
        <p:spPr>
          <a:xfrm>
            <a:off x="1922032" y="1664494"/>
            <a:ext cx="1144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888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33</a:t>
            </a:r>
            <a:endParaRPr lang="en-US" sz="732" dirty="0"/>
          </a:p>
        </p:txBody>
      </p:sp>
      <p:sp>
        <p:nvSpPr>
          <p:cNvPr id="25" name="Text 18"/>
          <p:cNvSpPr/>
          <p:nvPr/>
        </p:nvSpPr>
        <p:spPr>
          <a:xfrm>
            <a:off x="2143627" y="1671638"/>
            <a:ext cx="10671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responseMessage += </a:t>
            </a:r>
            <a:endParaRPr lang="en-US" sz="732" dirty="0"/>
          </a:p>
        </p:txBody>
      </p:sp>
      <p:sp>
        <p:nvSpPr>
          <p:cNvPr id="26" name="Text 19"/>
          <p:cNvSpPr/>
          <p:nvPr/>
        </p:nvSpPr>
        <p:spPr>
          <a:xfrm>
            <a:off x="3210781" y="1671638"/>
            <a:ext cx="16605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  • SKU: ${row.json.SKU || 'N/A'}\n"</a:t>
            </a:r>
            <a:endParaRPr lang="en-US" sz="732" dirty="0"/>
          </a:p>
        </p:txBody>
      </p:sp>
      <p:sp>
        <p:nvSpPr>
          <p:cNvPr id="27" name="Text 20"/>
          <p:cNvSpPr/>
          <p:nvPr/>
        </p:nvSpPr>
        <p:spPr>
          <a:xfrm>
            <a:off x="4871312" y="1671638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</a:t>
            </a:r>
            <a:endParaRPr lang="en-US" sz="732" dirty="0"/>
          </a:p>
        </p:txBody>
      </p:sp>
      <p:sp>
        <p:nvSpPr>
          <p:cNvPr id="28" name="Text 21"/>
          <p:cNvSpPr/>
          <p:nvPr/>
        </p:nvSpPr>
        <p:spPr>
          <a:xfrm>
            <a:off x="1922032" y="1814513"/>
            <a:ext cx="1144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888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34</a:t>
            </a:r>
            <a:endParaRPr lang="en-US" sz="732" dirty="0"/>
          </a:p>
        </p:txBody>
      </p:sp>
      <p:sp>
        <p:nvSpPr>
          <p:cNvPr id="29" name="Text 22"/>
          <p:cNvSpPr/>
          <p:nvPr/>
        </p:nvSpPr>
        <p:spPr>
          <a:xfrm>
            <a:off x="2143627" y="1821656"/>
            <a:ext cx="10671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responseMessage += </a:t>
            </a:r>
            <a:endParaRPr lang="en-US" sz="732" dirty="0"/>
          </a:p>
        </p:txBody>
      </p:sp>
      <p:sp>
        <p:nvSpPr>
          <p:cNvPr id="30" name="Text 23"/>
          <p:cNvSpPr/>
          <p:nvPr/>
        </p:nvSpPr>
        <p:spPr>
          <a:xfrm>
            <a:off x="3210781" y="1821656"/>
            <a:ext cx="177834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  • Color: ${row.json.Color || 'N/A'}\n"</a:t>
            </a:r>
            <a:endParaRPr lang="en-US" sz="732" dirty="0"/>
          </a:p>
        </p:txBody>
      </p:sp>
      <p:sp>
        <p:nvSpPr>
          <p:cNvPr id="31" name="Text 24"/>
          <p:cNvSpPr/>
          <p:nvPr/>
        </p:nvSpPr>
        <p:spPr>
          <a:xfrm>
            <a:off x="4989128" y="1821656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</a:t>
            </a:r>
            <a:endParaRPr lang="en-US" sz="732" dirty="0"/>
          </a:p>
        </p:txBody>
      </p:sp>
      <p:sp>
        <p:nvSpPr>
          <p:cNvPr id="32" name="Text 25"/>
          <p:cNvSpPr/>
          <p:nvPr/>
        </p:nvSpPr>
        <p:spPr>
          <a:xfrm>
            <a:off x="1922032" y="1964531"/>
            <a:ext cx="1144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888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37</a:t>
            </a:r>
            <a:endParaRPr lang="en-US" sz="732" dirty="0"/>
          </a:p>
        </p:txBody>
      </p:sp>
      <p:sp>
        <p:nvSpPr>
          <p:cNvPr id="33" name="Text 26"/>
          <p:cNvSpPr/>
          <p:nvPr/>
        </p:nvSpPr>
        <p:spPr>
          <a:xfrm>
            <a:off x="2143627" y="1971675"/>
            <a:ext cx="10671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responseMessage += </a:t>
            </a:r>
            <a:endParaRPr lang="en-US" sz="732" dirty="0"/>
          </a:p>
        </p:txBody>
      </p:sp>
      <p:sp>
        <p:nvSpPr>
          <p:cNvPr id="34" name="Text 27"/>
          <p:cNvSpPr/>
          <p:nvPr/>
        </p:nvSpPr>
        <p:spPr>
          <a:xfrm>
            <a:off x="3210781" y="1971675"/>
            <a:ext cx="238082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  • Descripción: ${row.json.Descripcion || 'N/A'}\n"</a:t>
            </a:r>
            <a:endParaRPr lang="en-US" sz="732" dirty="0"/>
          </a:p>
        </p:txBody>
      </p:sp>
      <p:sp>
        <p:nvSpPr>
          <p:cNvPr id="35" name="Text 28"/>
          <p:cNvSpPr/>
          <p:nvPr/>
        </p:nvSpPr>
        <p:spPr>
          <a:xfrm>
            <a:off x="5591603" y="1971675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</a:t>
            </a:r>
            <a:endParaRPr lang="en-US" sz="732" dirty="0"/>
          </a:p>
        </p:txBody>
      </p:sp>
      <p:sp>
        <p:nvSpPr>
          <p:cNvPr id="36" name="Text 29"/>
          <p:cNvSpPr/>
          <p:nvPr/>
        </p:nvSpPr>
        <p:spPr>
          <a:xfrm>
            <a:off x="1922032" y="2114550"/>
            <a:ext cx="1144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888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38</a:t>
            </a:r>
            <a:endParaRPr lang="en-US" sz="732" dirty="0"/>
          </a:p>
        </p:txBody>
      </p:sp>
      <p:sp>
        <p:nvSpPr>
          <p:cNvPr id="37" name="Text 30"/>
          <p:cNvSpPr/>
          <p:nvPr/>
        </p:nvSpPr>
        <p:spPr>
          <a:xfrm>
            <a:off x="2143627" y="2121694"/>
            <a:ext cx="10671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responseMessage += </a:t>
            </a:r>
            <a:endParaRPr lang="en-US" sz="732" dirty="0"/>
          </a:p>
        </p:txBody>
      </p:sp>
      <p:sp>
        <p:nvSpPr>
          <p:cNvPr id="38" name="Text 31"/>
          <p:cNvSpPr/>
          <p:nvPr/>
        </p:nvSpPr>
        <p:spPr>
          <a:xfrm>
            <a:off x="3210781" y="2121694"/>
            <a:ext cx="104915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"---------------------------\n"</a:t>
            </a:r>
            <a:endParaRPr lang="en-US" sz="732" dirty="0"/>
          </a:p>
        </p:txBody>
      </p:sp>
      <p:sp>
        <p:nvSpPr>
          <p:cNvPr id="39" name="Text 32"/>
          <p:cNvSpPr/>
          <p:nvPr/>
        </p:nvSpPr>
        <p:spPr>
          <a:xfrm>
            <a:off x="4259935" y="2121694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</a:t>
            </a:r>
            <a:endParaRPr lang="en-US" sz="732" dirty="0"/>
          </a:p>
        </p:txBody>
      </p:sp>
      <p:sp>
        <p:nvSpPr>
          <p:cNvPr id="40" name="Text 33"/>
          <p:cNvSpPr/>
          <p:nvPr/>
        </p:nvSpPr>
        <p:spPr>
          <a:xfrm>
            <a:off x="1922032" y="2264569"/>
            <a:ext cx="1144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888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39</a:t>
            </a:r>
            <a:endParaRPr lang="en-US" sz="732" dirty="0"/>
          </a:p>
        </p:txBody>
      </p:sp>
      <p:sp>
        <p:nvSpPr>
          <p:cNvPr id="41" name="Text 34"/>
          <p:cNvSpPr/>
          <p:nvPr/>
        </p:nvSpPr>
        <p:spPr>
          <a:xfrm>
            <a:off x="2143627" y="2264569"/>
            <a:ext cx="9482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});</a:t>
            </a:r>
            <a:endParaRPr lang="en-US" sz="732" dirty="0"/>
          </a:p>
        </p:txBody>
      </p:sp>
      <p:sp>
        <p:nvSpPr>
          <p:cNvPr id="42" name="Text 35"/>
          <p:cNvSpPr/>
          <p:nvPr/>
        </p:nvSpPr>
        <p:spPr>
          <a:xfrm>
            <a:off x="1922032" y="2414588"/>
            <a:ext cx="1144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888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</a:t>
            </a:r>
            <a:endParaRPr lang="en-US" sz="732" dirty="0"/>
          </a:p>
        </p:txBody>
      </p:sp>
      <p:sp>
        <p:nvSpPr>
          <p:cNvPr id="43" name="Text 36"/>
          <p:cNvSpPr/>
          <p:nvPr/>
        </p:nvSpPr>
        <p:spPr>
          <a:xfrm>
            <a:off x="2143627" y="2421731"/>
            <a:ext cx="640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} </a:t>
            </a:r>
            <a:endParaRPr lang="en-US" sz="732" dirty="0"/>
          </a:p>
        </p:txBody>
      </p:sp>
      <p:sp>
        <p:nvSpPr>
          <p:cNvPr id="44" name="Text 37"/>
          <p:cNvSpPr/>
          <p:nvPr/>
        </p:nvSpPr>
        <p:spPr>
          <a:xfrm>
            <a:off x="2207642" y="2421731"/>
            <a:ext cx="18654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else</a:t>
            </a:r>
            <a:endParaRPr lang="en-US" sz="732" dirty="0"/>
          </a:p>
        </p:txBody>
      </p:sp>
      <p:sp>
        <p:nvSpPr>
          <p:cNvPr id="45" name="Text 38"/>
          <p:cNvSpPr/>
          <p:nvPr/>
        </p:nvSpPr>
        <p:spPr>
          <a:xfrm>
            <a:off x="2394189" y="2421731"/>
            <a:ext cx="640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{</a:t>
            </a:r>
            <a:endParaRPr lang="en-US" sz="732" dirty="0"/>
          </a:p>
        </p:txBody>
      </p:sp>
      <p:sp>
        <p:nvSpPr>
          <p:cNvPr id="46" name="Text 39"/>
          <p:cNvSpPr/>
          <p:nvPr/>
        </p:nvSpPr>
        <p:spPr>
          <a:xfrm>
            <a:off x="1922032" y="2564606"/>
            <a:ext cx="1144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888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41</a:t>
            </a:r>
            <a:endParaRPr lang="en-US" sz="732" dirty="0"/>
          </a:p>
        </p:txBody>
      </p:sp>
      <p:sp>
        <p:nvSpPr>
          <p:cNvPr id="47" name="Text 40"/>
          <p:cNvSpPr/>
          <p:nvPr/>
        </p:nvSpPr>
        <p:spPr>
          <a:xfrm>
            <a:off x="2143627" y="2571750"/>
            <a:ext cx="100994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responseMessage = </a:t>
            </a:r>
            <a:endParaRPr lang="en-US" sz="732" dirty="0"/>
          </a:p>
        </p:txBody>
      </p:sp>
      <p:sp>
        <p:nvSpPr>
          <p:cNvPr id="48" name="Text 41"/>
          <p:cNvSpPr/>
          <p:nvPr/>
        </p:nvSpPr>
        <p:spPr>
          <a:xfrm>
            <a:off x="3153575" y="2571750"/>
            <a:ext cx="637172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"🔍 No encontré productos que coincidan con tu búsqueda "${query}". Prueba con otras palabras clave como material, color o tamaño."</a:t>
            </a:r>
            <a:endParaRPr lang="en-US" sz="732" dirty="0"/>
          </a:p>
        </p:txBody>
      </p:sp>
      <p:sp>
        <p:nvSpPr>
          <p:cNvPr id="49" name="Text 42"/>
          <p:cNvSpPr/>
          <p:nvPr/>
        </p:nvSpPr>
        <p:spPr>
          <a:xfrm>
            <a:off x="9525298" y="2571750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</a:t>
            </a:r>
            <a:endParaRPr lang="en-US" sz="732" dirty="0"/>
          </a:p>
        </p:txBody>
      </p:sp>
      <p:sp>
        <p:nvSpPr>
          <p:cNvPr id="50" name="Text 43"/>
          <p:cNvSpPr/>
          <p:nvPr/>
        </p:nvSpPr>
        <p:spPr>
          <a:xfrm>
            <a:off x="1922032" y="2714625"/>
            <a:ext cx="1144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8888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44</a:t>
            </a:r>
            <a:endParaRPr lang="en-US" sz="732" dirty="0"/>
          </a:p>
        </p:txBody>
      </p:sp>
      <p:sp>
        <p:nvSpPr>
          <p:cNvPr id="51" name="Text 44"/>
          <p:cNvSpPr/>
          <p:nvPr/>
        </p:nvSpPr>
        <p:spPr>
          <a:xfrm>
            <a:off x="2143627" y="2721769"/>
            <a:ext cx="29674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return</a:t>
            </a:r>
            <a:endParaRPr lang="en-US" sz="732" dirty="0"/>
          </a:p>
        </p:txBody>
      </p:sp>
      <p:sp>
        <p:nvSpPr>
          <p:cNvPr id="52" name="Text 45"/>
          <p:cNvSpPr/>
          <p:nvPr/>
        </p:nvSpPr>
        <p:spPr>
          <a:xfrm>
            <a:off x="2440372" y="2721769"/>
            <a:ext cx="12292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[{ </a:t>
            </a:r>
            <a:endParaRPr lang="en-US" sz="732" dirty="0"/>
          </a:p>
        </p:txBody>
      </p:sp>
      <p:sp>
        <p:nvSpPr>
          <p:cNvPr id="53" name="Text 46"/>
          <p:cNvSpPr/>
          <p:nvPr/>
        </p:nvSpPr>
        <p:spPr>
          <a:xfrm>
            <a:off x="2563295" y="2721769"/>
            <a:ext cx="19603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BBC0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</a:t>
            </a:r>
            <a:endParaRPr lang="en-US" sz="732" dirty="0"/>
          </a:p>
        </p:txBody>
      </p:sp>
      <p:sp>
        <p:nvSpPr>
          <p:cNvPr id="54" name="Text 47"/>
          <p:cNvSpPr/>
          <p:nvPr/>
        </p:nvSpPr>
        <p:spPr>
          <a:xfrm>
            <a:off x="2759329" y="2721769"/>
            <a:ext cx="11683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{ </a:t>
            </a:r>
            <a:endParaRPr lang="en-US" sz="732" dirty="0"/>
          </a:p>
        </p:txBody>
      </p:sp>
      <p:sp>
        <p:nvSpPr>
          <p:cNvPr id="55" name="Text 48"/>
          <p:cNvSpPr/>
          <p:nvPr/>
        </p:nvSpPr>
        <p:spPr>
          <a:xfrm>
            <a:off x="2876169" y="2721769"/>
            <a:ext cx="65859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BBC0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finalResponse</a:t>
            </a:r>
            <a:endParaRPr lang="en-US" sz="732" dirty="0"/>
          </a:p>
        </p:txBody>
      </p:sp>
      <p:sp>
        <p:nvSpPr>
          <p:cNvPr id="56" name="Text 49"/>
          <p:cNvSpPr/>
          <p:nvPr/>
        </p:nvSpPr>
        <p:spPr>
          <a:xfrm>
            <a:off x="3534761" y="2721769"/>
            <a:ext cx="108925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responseMessage } }];</a:t>
            </a:r>
            <a:endParaRPr lang="en-US" sz="732" dirty="0"/>
          </a:p>
        </p:txBody>
      </p:sp>
      <p:sp>
        <p:nvSpPr>
          <p:cNvPr id="57" name="Shape 50"/>
          <p:cNvSpPr/>
          <p:nvPr/>
        </p:nvSpPr>
        <p:spPr>
          <a:xfrm>
            <a:off x="1707719" y="7389344"/>
            <a:ext cx="8058708" cy="1285875"/>
          </a:xfrm>
          <a:prstGeom prst="rect">
            <a:avLst/>
          </a:prstGeom>
          <a:solidFill>
            <a:srgbClr val="2D2D2D"/>
          </a:solidFill>
          <a:ln/>
        </p:spPr>
      </p:sp>
      <p:sp>
        <p:nvSpPr>
          <p:cNvPr id="58" name="Text 51"/>
          <p:cNvSpPr/>
          <p:nvPr/>
        </p:nvSpPr>
        <p:spPr>
          <a:xfrm>
            <a:off x="1814875" y="7496501"/>
            <a:ext cx="784439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Vista Previa de Respuesta</a:t>
            </a:r>
            <a:endParaRPr lang="en-US" sz="942" dirty="0"/>
          </a:p>
        </p:txBody>
      </p:sp>
      <p:sp>
        <p:nvSpPr>
          <p:cNvPr id="59" name="Shape 52"/>
          <p:cNvSpPr/>
          <p:nvPr/>
        </p:nvSpPr>
        <p:spPr>
          <a:xfrm>
            <a:off x="1814875" y="7760819"/>
            <a:ext cx="7844396" cy="985838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60" name="Text 53"/>
          <p:cNvSpPr/>
          <p:nvPr/>
        </p:nvSpPr>
        <p:spPr>
          <a:xfrm>
            <a:off x="1922032" y="7875119"/>
            <a:ext cx="42047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Nombre:</a:t>
            </a:r>
            <a:endParaRPr lang="en-US" sz="732" dirty="0"/>
          </a:p>
        </p:txBody>
      </p:sp>
      <p:sp>
        <p:nvSpPr>
          <p:cNvPr id="61" name="Text 54"/>
          <p:cNvSpPr/>
          <p:nvPr/>
        </p:nvSpPr>
        <p:spPr>
          <a:xfrm>
            <a:off x="2399658" y="7875119"/>
            <a:ext cx="196877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Pintura Vinílica Berel Pro 1000 Blanco 19L </a:t>
            </a:r>
            <a:endParaRPr lang="en-US" sz="732" dirty="0"/>
          </a:p>
        </p:txBody>
      </p:sp>
      <p:sp>
        <p:nvSpPr>
          <p:cNvPr id="62" name="Text 55"/>
          <p:cNvSpPr/>
          <p:nvPr/>
        </p:nvSpPr>
        <p:spPr>
          <a:xfrm>
            <a:off x="1922032" y="8082288"/>
            <a:ext cx="21933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SKU:</a:t>
            </a:r>
            <a:endParaRPr lang="en-US" sz="732" dirty="0"/>
          </a:p>
        </p:txBody>
      </p:sp>
      <p:sp>
        <p:nvSpPr>
          <p:cNvPr id="63" name="Text 56"/>
          <p:cNvSpPr/>
          <p:nvPr/>
        </p:nvSpPr>
        <p:spPr>
          <a:xfrm>
            <a:off x="2198517" y="8082288"/>
            <a:ext cx="87151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PIN-BER-1000-19L </a:t>
            </a:r>
            <a:endParaRPr lang="en-US" sz="732" dirty="0"/>
          </a:p>
        </p:txBody>
      </p:sp>
      <p:sp>
        <p:nvSpPr>
          <p:cNvPr id="64" name="Text 57"/>
          <p:cNvSpPr/>
          <p:nvPr/>
        </p:nvSpPr>
        <p:spPr>
          <a:xfrm>
            <a:off x="1922032" y="8289457"/>
            <a:ext cx="28215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Color:</a:t>
            </a:r>
            <a:endParaRPr lang="en-US" sz="732" dirty="0"/>
          </a:p>
        </p:txBody>
      </p:sp>
      <p:sp>
        <p:nvSpPr>
          <p:cNvPr id="65" name="Text 58"/>
          <p:cNvSpPr/>
          <p:nvPr/>
        </p:nvSpPr>
        <p:spPr>
          <a:xfrm>
            <a:off x="2261332" y="8289457"/>
            <a:ext cx="3432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Blanco </a:t>
            </a:r>
            <a:endParaRPr lang="en-US" sz="732" dirty="0"/>
          </a:p>
        </p:txBody>
      </p:sp>
      <p:sp>
        <p:nvSpPr>
          <p:cNvPr id="66" name="Text 59"/>
          <p:cNvSpPr/>
          <p:nvPr/>
        </p:nvSpPr>
        <p:spPr>
          <a:xfrm>
            <a:off x="1922032" y="8496626"/>
            <a:ext cx="58709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Descripción:</a:t>
            </a:r>
            <a:endParaRPr lang="en-US" sz="732" dirty="0"/>
          </a:p>
        </p:txBody>
      </p:sp>
      <p:sp>
        <p:nvSpPr>
          <p:cNvPr id="67" name="Text 60"/>
          <p:cNvSpPr/>
          <p:nvPr/>
        </p:nvSpPr>
        <p:spPr>
          <a:xfrm>
            <a:off x="2566281" y="8496626"/>
            <a:ext cx="273555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Pintura vinílica de alta calidad para interiores y exteriores. 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28796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Conclusiones y Beneficios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57263"/>
            <a:ext cx="414337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Este flujo de trabajo automatizado ofrece numerosos beneficios para la gestión de consultas y acceso a datos, mejorando significativamente la eficiencia operativa.</a:t>
            </a:r>
            <a:endParaRPr lang="en-US" sz="1046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71675"/>
            <a:ext cx="214313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7219" y="1957388"/>
            <a:ext cx="382190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Procesamiento de Lenguaje Natural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607219" y="2228850"/>
            <a:ext cx="3821906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Permite a los usuarios realizar consultas en lenguaje natural, eliminando la necesidad de conocer sintaxis específica o comandos técnicos para acceder a los datos.</a:t>
            </a:r>
            <a:endParaRPr lang="en-US" sz="837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936081"/>
            <a:ext cx="128588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1494" y="2921794"/>
            <a:ext cx="39076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Automatización Completa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521494" y="3193256"/>
            <a:ext cx="3907631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Elimina la intervención manual en el proceso de consulta de datos, reduciendo errores y acelerando significativamente el tiempo de respuesta.</a:t>
            </a:r>
            <a:endParaRPr lang="en-US" sz="837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900488"/>
            <a:ext cx="150019" cy="17145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42925" y="3886200"/>
            <a:ext cx="38862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Escalabilidad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542925" y="4157663"/>
            <a:ext cx="38862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diseño modular permite adaptar fácilmente el flujo para diferentes fuentes de datos, tipos de consultas o incluso para otros modelos de IA.</a:t>
            </a:r>
            <a:endParaRPr lang="en-US" sz="837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4693444"/>
            <a:ext cx="171450" cy="1714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64356" y="4679156"/>
            <a:ext cx="38647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Análisis de Intenciones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564356" y="4950619"/>
            <a:ext cx="38647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capacidad de identificar la intención del usuario permite respuestas más precisas y relevantes, mejorando la experiencia general.</a:t>
            </a:r>
            <a:endParaRPr lang="en-US" sz="837" dirty="0"/>
          </a:p>
        </p:txBody>
      </p:sp>
      <p:sp>
        <p:nvSpPr>
          <p:cNvPr id="17" name="Shape 10"/>
          <p:cNvSpPr/>
          <p:nvPr/>
        </p:nvSpPr>
        <p:spPr>
          <a:xfrm>
            <a:off x="4714875" y="1100138"/>
            <a:ext cx="4143375" cy="2507456"/>
          </a:xfrm>
          <a:prstGeom prst="rect">
            <a:avLst/>
          </a:prstGeom>
          <a:solidFill>
            <a:srgbClr val="2D2D2D"/>
          </a:solidFill>
          <a:ln/>
        </p:spPr>
      </p:sp>
      <p:sp>
        <p:nvSpPr>
          <p:cNvPr id="18" name="Text 11"/>
          <p:cNvSpPr/>
          <p:nvPr/>
        </p:nvSpPr>
        <p:spPr>
          <a:xfrm>
            <a:off x="4857750" y="1243013"/>
            <a:ext cx="38576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BBC0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Métricas de Impacto</a:t>
            </a:r>
            <a:endParaRPr lang="en-US" sz="1046" dirty="0"/>
          </a:p>
        </p:txBody>
      </p:sp>
      <p:sp>
        <p:nvSpPr>
          <p:cNvPr id="19" name="Shape 12"/>
          <p:cNvSpPr/>
          <p:nvPr/>
        </p:nvSpPr>
        <p:spPr>
          <a:xfrm>
            <a:off x="4857750" y="1600200"/>
            <a:ext cx="1857375" cy="935831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20" name="Text 13"/>
          <p:cNvSpPr/>
          <p:nvPr/>
        </p:nvSpPr>
        <p:spPr>
          <a:xfrm>
            <a:off x="4964906" y="1707356"/>
            <a:ext cx="164306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85%</a:t>
            </a:r>
            <a:endParaRPr lang="en-US" sz="2025" dirty="0"/>
          </a:p>
        </p:txBody>
      </p:sp>
      <p:sp>
        <p:nvSpPr>
          <p:cNvPr id="21" name="Text 14"/>
          <p:cNvSpPr/>
          <p:nvPr/>
        </p:nvSpPr>
        <p:spPr>
          <a:xfrm>
            <a:off x="4964906" y="2128838"/>
            <a:ext cx="16430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Reducción en tiempo de consulta</a:t>
            </a:r>
            <a:endParaRPr lang="en-US" sz="732" dirty="0"/>
          </a:p>
        </p:txBody>
      </p:sp>
      <p:sp>
        <p:nvSpPr>
          <p:cNvPr id="22" name="Shape 15"/>
          <p:cNvSpPr/>
          <p:nvPr/>
        </p:nvSpPr>
        <p:spPr>
          <a:xfrm>
            <a:off x="6858000" y="1600200"/>
            <a:ext cx="1857375" cy="935831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23" name="Text 16"/>
          <p:cNvSpPr/>
          <p:nvPr/>
        </p:nvSpPr>
        <p:spPr>
          <a:xfrm>
            <a:off x="6965156" y="1707356"/>
            <a:ext cx="164306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4285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95%</a:t>
            </a:r>
            <a:endParaRPr lang="en-US" sz="2025" dirty="0"/>
          </a:p>
        </p:txBody>
      </p:sp>
      <p:sp>
        <p:nvSpPr>
          <p:cNvPr id="24" name="Text 17"/>
          <p:cNvSpPr/>
          <p:nvPr/>
        </p:nvSpPr>
        <p:spPr>
          <a:xfrm>
            <a:off x="6965156" y="2128838"/>
            <a:ext cx="1643063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Precisión en interpretación de consultas</a:t>
            </a:r>
            <a:endParaRPr lang="en-US" sz="732" dirty="0"/>
          </a:p>
        </p:txBody>
      </p:sp>
      <p:sp>
        <p:nvSpPr>
          <p:cNvPr id="25" name="Shape 18"/>
          <p:cNvSpPr/>
          <p:nvPr/>
        </p:nvSpPr>
        <p:spPr>
          <a:xfrm>
            <a:off x="4857750" y="2678906"/>
            <a:ext cx="1857375" cy="785813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26" name="Text 19"/>
          <p:cNvSpPr/>
          <p:nvPr/>
        </p:nvSpPr>
        <p:spPr>
          <a:xfrm>
            <a:off x="4964906" y="2786063"/>
            <a:ext cx="164306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BBC0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24/7</a:t>
            </a:r>
            <a:endParaRPr lang="en-US" sz="2025" dirty="0"/>
          </a:p>
        </p:txBody>
      </p:sp>
      <p:sp>
        <p:nvSpPr>
          <p:cNvPr id="27" name="Text 20"/>
          <p:cNvSpPr/>
          <p:nvPr/>
        </p:nvSpPr>
        <p:spPr>
          <a:xfrm>
            <a:off x="4964906" y="3207544"/>
            <a:ext cx="16430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Disponibilidad del servicio</a:t>
            </a:r>
            <a:endParaRPr lang="en-US" sz="732" dirty="0"/>
          </a:p>
        </p:txBody>
      </p:sp>
      <p:sp>
        <p:nvSpPr>
          <p:cNvPr id="28" name="Shape 21"/>
          <p:cNvSpPr/>
          <p:nvPr/>
        </p:nvSpPr>
        <p:spPr>
          <a:xfrm>
            <a:off x="6858000" y="2678906"/>
            <a:ext cx="1857375" cy="785813"/>
          </a:xfrm>
          <a:prstGeom prst="rect">
            <a:avLst/>
          </a:prstGeom>
          <a:solidFill>
            <a:srgbClr val="3D3D3D"/>
          </a:solidFill>
          <a:ln/>
        </p:spPr>
      </p:sp>
      <p:sp>
        <p:nvSpPr>
          <p:cNvPr id="29" name="Text 22"/>
          <p:cNvSpPr/>
          <p:nvPr/>
        </p:nvSpPr>
        <p:spPr>
          <a:xfrm>
            <a:off x="6965156" y="2786063"/>
            <a:ext cx="164306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EA43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60%</a:t>
            </a:r>
            <a:endParaRPr lang="en-US" sz="2025" dirty="0"/>
          </a:p>
        </p:txBody>
      </p:sp>
      <p:sp>
        <p:nvSpPr>
          <p:cNvPr id="30" name="Text 23"/>
          <p:cNvSpPr/>
          <p:nvPr/>
        </p:nvSpPr>
        <p:spPr>
          <a:xfrm>
            <a:off x="6965156" y="3207544"/>
            <a:ext cx="16430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AAAA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Reducción de costos operativos</a:t>
            </a:r>
            <a:endParaRPr lang="en-US" sz="732" dirty="0"/>
          </a:p>
        </p:txBody>
      </p:sp>
      <p:pic>
        <p:nvPicPr>
          <p:cNvPr id="3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5" y="3821906"/>
            <a:ext cx="4143375" cy="2143125"/>
          </a:xfrm>
          <a:prstGeom prst="rect">
            <a:avLst/>
          </a:prstGeom>
        </p:spPr>
      </p:pic>
      <p:sp>
        <p:nvSpPr>
          <p:cNvPr id="32" name="Text 24"/>
          <p:cNvSpPr/>
          <p:nvPr/>
        </p:nvSpPr>
        <p:spPr>
          <a:xfrm>
            <a:off x="4714875" y="6179344"/>
            <a:ext cx="4143375" cy="8228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i="1" dirty="0">
                <a:solidFill>
                  <a:srgbClr val="CCCC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integración de modelos de IA como Gemini con herramientas de productividad como Google Sheets representa el futuro de la automatización empresarial, permitiendo que los datos sean más accesibles y útiles para todos.</a:t>
            </a:r>
            <a:endParaRPr lang="en-US" sz="94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2025-07-09T23:53:19Z</dcterms:created>
  <dcterms:modified xsi:type="dcterms:W3CDTF">2025-07-09T23:53:19Z</dcterms:modified>
</cp:coreProperties>
</file>