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45501-C8C1-4BB4-86D7-1662DBEEB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2F308-EC8B-4D5D-B18C-68DC3DC22D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3D865-6F18-994C-8BEE-908E1D82342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cs typeface="+mn-cs"/>
              </a:rPr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3D865-6F18-994C-8BEE-908E1D82342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cs typeface="+mn-cs"/>
              </a:rPr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3D865-6F18-994C-8BEE-908E1D82342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cs typeface="+mn-cs"/>
              </a:rPr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5615599" cy="4679726"/>
          </a:xfrm>
          <a:prstGeom prst="rect">
            <a:avLst/>
          </a:prstGeom>
        </p:spPr>
        <p:txBody>
          <a:bodyPr/>
          <a:lstStyle>
            <a:lvl1pPr marL="363855" indent="-363855" algn="just">
              <a:spcAft>
                <a:spcPts val="400"/>
              </a:spcAft>
              <a:buFont typeface="Wingdings" panose="05000000000000000000" pitchFamily="2" charset="2"/>
              <a:buChar char="Ø"/>
              <a:defRPr sz="2600" b="1">
                <a:solidFill>
                  <a:srgbClr val="324A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24205" indent="-361950" algn="just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 sz="2500" b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11200" indent="-174625" algn="just">
              <a:spcAft>
                <a:spcPts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160780" indent="-260350" algn="just">
              <a:buFont typeface="Times New Roman" panose="02020603050405020304" pitchFamily="18" charset="0"/>
              <a:buChar char="−"/>
              <a:defRPr sz="18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504056" y="258981"/>
            <a:ext cx="7320136" cy="66715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ts val="3200"/>
              </a:lnSpc>
              <a:spcBef>
                <a:spcPts val="1500"/>
              </a:spcBef>
              <a:spcAft>
                <a:spcPts val="1500"/>
              </a:spcAft>
              <a:buFont typeface="+mj-ea"/>
              <a:buNone/>
              <a:defRPr sz="4000" b="1">
                <a:solidFill>
                  <a:srgbClr val="A61D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内容占位符 20"/>
          <p:cNvSpPr>
            <a:spLocks noGrp="1"/>
          </p:cNvSpPr>
          <p:nvPr>
            <p:ph sz="quarter" idx="12" hasCustomPrompt="1"/>
          </p:nvPr>
        </p:nvSpPr>
        <p:spPr>
          <a:xfrm>
            <a:off x="6744072" y="5013176"/>
            <a:ext cx="5114553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0">
                <a:solidFill>
                  <a:srgbClr val="004D8D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单击此处编辑图片题注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3"/>
          </p:nvPr>
        </p:nvSpPr>
        <p:spPr>
          <a:xfrm>
            <a:off x="624418" y="6297956"/>
            <a:ext cx="11234208" cy="659436"/>
          </a:xfrm>
          <a:prstGeom prst="rect">
            <a:avLst/>
          </a:prstGeom>
        </p:spPr>
        <p:txBody>
          <a:bodyPr/>
          <a:lstStyle>
            <a:lvl1pPr marL="449580" indent="-449580" algn="just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 sz="2600" b="1">
                <a:solidFill>
                  <a:srgbClr val="A61D3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812800" indent="-355600" algn="just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 b="1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62380" indent="-347980" algn="just">
              <a:spcAft>
                <a:spcPts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6440" y="0"/>
            <a:ext cx="2138530" cy="87279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5FE-A4CA-44C8-AF4E-D93A8560FC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E5F3-518B-4975-9C3E-DD5D09B75B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一、工作进展</a:t>
            </a:r>
            <a:endParaRPr lang="en-US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04140" y="769620"/>
            <a:ext cx="5420360" cy="925195"/>
          </a:xfrm>
        </p:spPr>
        <p:txBody>
          <a:bodyPr/>
          <a:p>
            <a:r>
              <a:rPr lang="zh-CN" altLang="en-US" sz="2800"/>
              <a:t>高超声速飞行器</a:t>
            </a:r>
            <a:r>
              <a:rPr lang="zh-CN" altLang="en-US" sz="2800">
                <a:sym typeface="+mn-ea"/>
              </a:rPr>
              <a:t>刚体</a:t>
            </a:r>
            <a:r>
              <a:rPr lang="zh-CN" altLang="en-US" sz="2800"/>
              <a:t>纵向模型</a:t>
            </a:r>
            <a:endParaRPr lang="zh-CN" altLang="en-US" sz="2800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rcRect b="56515"/>
          <a:stretch>
            <a:fillRect/>
          </a:stretch>
        </p:blipFill>
        <p:spPr>
          <a:xfrm>
            <a:off x="5079873" y="4965446"/>
            <a:ext cx="5683758" cy="18920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6790" y="1411986"/>
            <a:ext cx="10430256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对于飞行器刚体纵向模型而言其满足的运动学方程如下。所需求得的描述飞行状态的变量为飞行器速度、攻角、航迹角、高度以及俯仰角速率，当已知输入推力、 飞行器质量、升力、阻力、转矩、转动惯量时方程闭合， 即可以完整地刻画飞行器纵向运动过程。</a:t>
            </a:r>
            <a:endParaRPr lang="zh-CN" altLang="en-US" sz="192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7283" y="3140202"/>
            <a:ext cx="514985" cy="1277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160"/>
              <a:t>运动方程</a:t>
            </a:r>
            <a:endParaRPr lang="zh-CN" altLang="en-US" sz="2160"/>
          </a:p>
        </p:txBody>
      </p:sp>
      <p:sp>
        <p:nvSpPr>
          <p:cNvPr id="16" name="文本框 15"/>
          <p:cNvSpPr txBox="1"/>
          <p:nvPr/>
        </p:nvSpPr>
        <p:spPr>
          <a:xfrm>
            <a:off x="867410" y="5070475"/>
            <a:ext cx="514985" cy="1787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160"/>
              <a:t>气动力和力矩</a:t>
            </a:r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6246495" y="3022600"/>
            <a:ext cx="514985" cy="1264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160"/>
              <a:t>拟合系数</a:t>
            </a:r>
            <a:endParaRPr lang="zh-CN" altLang="en-US" sz="216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60" y="2411095"/>
            <a:ext cx="2587625" cy="2735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5078095"/>
            <a:ext cx="1800860" cy="1779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35" y="2315210"/>
            <a:ext cx="3559175" cy="2831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一、工作进展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895" y="1036955"/>
            <a:ext cx="11576685" cy="5674360"/>
            <a:chOff x="77" y="1633"/>
            <a:chExt cx="18231" cy="893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" y="2204"/>
              <a:ext cx="10963" cy="713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5304" y="1633"/>
              <a:ext cx="13004" cy="8936"/>
              <a:chOff x="5289" y="1618"/>
              <a:chExt cx="13004" cy="893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25" y="1618"/>
                <a:ext cx="7268" cy="89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1" name="直接箭头连接符 10"/>
              <p:cNvCxnSpPr>
                <a:endCxn id="9" idx="1"/>
              </p:cNvCxnSpPr>
              <p:nvPr/>
            </p:nvCxnSpPr>
            <p:spPr>
              <a:xfrm flipV="1">
                <a:off x="5289" y="6086"/>
                <a:ext cx="5736" cy="4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custDataLst>
      <p:tags r:id="rId3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一、工作进展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04190" y="925830"/>
            <a:ext cx="1105027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选定一个典型的巡航阶段平衡点V=4590.3m/s,h =33528m, γ =0° ,α =2.745° ,q =0°</a:t>
            </a:r>
            <a:r>
              <a:rPr lang="en-US" altLang="zh-CN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s，观察飞行器的各个状态量的变化曲线。在零输入状态下，高超声速飞行器的气动特性表现为纵向不稳定。在没有飞行器舵面控制以及发动机推力作用的情况下，飞行器的攻角迅速增大并波动，使得飞行</a:t>
            </a:r>
            <a:endParaRPr lang="zh-CN" altLang="en-US" sz="192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92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器阻力和升力均增大，以至于飞行速度急剧下降，飞行高度爬升，俯仰角速度变化快速使得俯仰姿态难以保持，呈现出不稳定特性。所以为保证飞行器的稳定性以及指令跟踪能力，需要研究性能良好的飞行控制方法。 输出曲线如下图，横轴为时间。</a:t>
            </a:r>
            <a:endParaRPr lang="zh-CN" altLang="en-US" sz="192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790" y="2905125"/>
            <a:ext cx="5744210" cy="3636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430"/>
            <a:ext cx="6483985" cy="3608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19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黑体</vt:lpstr>
      <vt:lpstr>Times New Roman</vt:lpstr>
      <vt:lpstr>楷体</vt:lpstr>
      <vt:lpstr>仿宋</vt:lpstr>
      <vt:lpstr>华文楷体</vt:lpstr>
      <vt:lpstr>Times</vt:lpstr>
      <vt:lpstr>Calibri</vt:lpstr>
      <vt:lpstr>Calibri Light</vt:lpstr>
      <vt:lpstr>微软雅黑</vt:lpstr>
      <vt:lpstr>Arial Unicode MS</vt:lpstr>
      <vt:lpstr>Office 主题</vt:lpstr>
      <vt:lpstr>飞行器模型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58249</cp:lastModifiedBy>
  <cp:revision>32</cp:revision>
  <dcterms:created xsi:type="dcterms:W3CDTF">2020-11-17T23:39:00Z</dcterms:created>
  <dcterms:modified xsi:type="dcterms:W3CDTF">2021-01-09T06:04:48Z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