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0" d="100"/>
          <a:sy n="120" d="100"/>
        </p:scale>
        <p:origin x="1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2F995-A106-47C5-8769-B89B1D2B1241}" type="datetimeFigureOut">
              <a:rPr lang="es-MX" smtClean="0"/>
              <a:t>06/08/2021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9BF29-EB55-46EE-A832-0EC4B1884D36}" type="slidenum">
              <a:rPr lang="es-MX" smtClean="0"/>
              <a:t>‹Nº›</a:t>
            </a:fld>
            <a:endParaRPr lang="es-MX"/>
          </a:p>
        </p:txBody>
      </p:sp>
    </p:spTree>
    <p:extLst>
      <p:ext uri="{BB962C8B-B14F-4D97-AF65-F5344CB8AC3E}">
        <p14:creationId xmlns:p14="http://schemas.microsoft.com/office/powerpoint/2010/main" val="190359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D5BB371-1387-4BAA-BACB-DE370B9C36CF}" type="datetimeFigureOut">
              <a:rPr lang="es-MX" smtClean="0"/>
              <a:t>06/08/2021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63626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D5BB371-1387-4BAA-BACB-DE370B9C36CF}" type="datetimeFigureOut">
              <a:rPr lang="es-MX" smtClean="0"/>
              <a:t>06/08/2021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0119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D5BB371-1387-4BAA-BACB-DE370B9C36CF}" type="datetimeFigureOut">
              <a:rPr lang="es-MX" smtClean="0"/>
              <a:t>06/08/2021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50218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5BB371-1387-4BAA-BACB-DE370B9C36CF}" type="datetimeFigureOut">
              <a:rPr lang="es-MX" smtClean="0"/>
              <a:t>06/08/2021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21414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D5BB371-1387-4BAA-BACB-DE370B9C36CF}" type="datetimeFigureOut">
              <a:rPr lang="es-MX" smtClean="0"/>
              <a:t>06/08/2021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30420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BD5BB371-1387-4BAA-BACB-DE370B9C36CF}" type="datetimeFigureOut">
              <a:rPr lang="es-MX" smtClean="0"/>
              <a:t>06/08/2021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39637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BD5BB371-1387-4BAA-BACB-DE370B9C36CF}" type="datetimeFigureOut">
              <a:rPr lang="es-MX" smtClean="0"/>
              <a:t>06/08/2021</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67515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BD5BB371-1387-4BAA-BACB-DE370B9C36CF}" type="datetimeFigureOut">
              <a:rPr lang="es-MX" smtClean="0"/>
              <a:t>06/08/2021</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9875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D5BB371-1387-4BAA-BACB-DE370B9C36CF}" type="datetimeFigureOut">
              <a:rPr lang="es-MX" smtClean="0"/>
              <a:t>06/08/2021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44602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8" name="Date Placeholder 7"/>
          <p:cNvSpPr>
            <a:spLocks noGrp="1"/>
          </p:cNvSpPr>
          <p:nvPr>
            <p:ph type="dt" sz="half" idx="10"/>
          </p:nvPr>
        </p:nvSpPr>
        <p:spPr/>
        <p:txBody>
          <a:bodyPr/>
          <a:lstStyle/>
          <a:p>
            <a:fld id="{BD5BB371-1387-4BAA-BACB-DE370B9C36CF}" type="datetimeFigureOut">
              <a:rPr lang="es-MX" smtClean="0"/>
              <a:t>06/08/2021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6388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8" name="Date Placeholder 7"/>
          <p:cNvSpPr>
            <a:spLocks noGrp="1"/>
          </p:cNvSpPr>
          <p:nvPr>
            <p:ph type="dt" sz="half" idx="10"/>
          </p:nvPr>
        </p:nvSpPr>
        <p:spPr/>
        <p:txBody>
          <a:bodyPr/>
          <a:lstStyle/>
          <a:p>
            <a:fld id="{BD5BB371-1387-4BAA-BACB-DE370B9C36CF}" type="datetimeFigureOut">
              <a:rPr lang="es-MX" smtClean="0"/>
              <a:t>06/08/2021</a:t>
            </a:fld>
            <a:endParaRPr lang="es-MX"/>
          </a:p>
        </p:txBody>
      </p:sp>
      <p:sp>
        <p:nvSpPr>
          <p:cNvPr id="9" name="Footer Placeholder 8"/>
          <p:cNvSpPr>
            <a:spLocks noGrp="1"/>
          </p:cNvSpPr>
          <p:nvPr>
            <p:ph type="ftr" sz="quarter" idx="11"/>
          </p:nvPr>
        </p:nvSpPr>
        <p:spPr>
          <a:xfrm>
            <a:off x="3499101" y="6356350"/>
            <a:ext cx="5911517" cy="365125"/>
          </a:xfrm>
        </p:spPr>
        <p:txBody>
          <a:bodyPr/>
          <a:lstStyle/>
          <a:p>
            <a:endParaRPr lang="es-MX"/>
          </a:p>
        </p:txBody>
      </p:sp>
      <p:sp>
        <p:nvSpPr>
          <p:cNvPr id="10" name="Slide Number Placeholder 9"/>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69924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D5BB371-1387-4BAA-BACB-DE370B9C36CF}" type="datetimeFigureOut">
              <a:rPr lang="es-MX" smtClean="0"/>
              <a:t>06/08/2021</a:t>
            </a:fld>
            <a:endParaRPr lang="es-MX"/>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C957523-1D36-4696-A168-D3578A44181F}" type="slidenum">
              <a:rPr lang="es-MX" smtClean="0"/>
              <a:t>‹Nº›</a:t>
            </a:fld>
            <a:endParaRPr lang="es-MX"/>
          </a:p>
        </p:txBody>
      </p:sp>
    </p:spTree>
    <p:extLst>
      <p:ext uri="{BB962C8B-B14F-4D97-AF65-F5344CB8AC3E}">
        <p14:creationId xmlns:p14="http://schemas.microsoft.com/office/powerpoint/2010/main" val="2803270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artbootstrap.com/snippets/full-image-background" TargetMode="External"/><Relationship Id="rId2" Type="http://schemas.openxmlformats.org/officeDocument/2006/relationships/hyperlink" Target="https://bootsnipp.com/snippets/X2bG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Sistema de mesa de ayuda o </a:t>
            </a:r>
            <a:r>
              <a:rPr lang="es-MX" dirty="0" err="1" smtClean="0"/>
              <a:t>help-desk</a:t>
            </a:r>
            <a:endParaRPr lang="es-MX" dirty="0"/>
          </a:p>
        </p:txBody>
      </p:sp>
      <p:sp>
        <p:nvSpPr>
          <p:cNvPr id="3" name="Subtítulo 2"/>
          <p:cNvSpPr>
            <a:spLocks noGrp="1"/>
          </p:cNvSpPr>
          <p:nvPr>
            <p:ph type="subTitle" idx="1"/>
          </p:nvPr>
        </p:nvSpPr>
        <p:spPr/>
        <p:txBody>
          <a:bodyPr/>
          <a:lstStyle/>
          <a:p>
            <a:r>
              <a:rPr lang="es-MX" dirty="0" smtClean="0"/>
              <a:t>Desarrollo con PHP, </a:t>
            </a:r>
            <a:r>
              <a:rPr lang="es-MX" dirty="0" err="1" smtClean="0"/>
              <a:t>Bootstrap</a:t>
            </a:r>
            <a:r>
              <a:rPr lang="es-MX" dirty="0" smtClean="0"/>
              <a:t> 4, </a:t>
            </a:r>
            <a:r>
              <a:rPr lang="es-MX" dirty="0" err="1" smtClean="0"/>
              <a:t>jQuery</a:t>
            </a:r>
            <a:r>
              <a:rPr lang="es-MX" dirty="0"/>
              <a:t> </a:t>
            </a:r>
            <a:r>
              <a:rPr lang="es-MX" dirty="0" smtClean="0"/>
              <a:t>y </a:t>
            </a:r>
            <a:r>
              <a:rPr lang="es-MX" dirty="0" err="1" smtClean="0"/>
              <a:t>MySQL</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817" y="1873447"/>
            <a:ext cx="3253999" cy="3253999"/>
          </a:xfrm>
          <a:prstGeom prst="rect">
            <a:avLst/>
          </a:prstGeom>
        </p:spPr>
      </p:pic>
    </p:spTree>
    <p:extLst>
      <p:ext uri="{BB962C8B-B14F-4D97-AF65-F5344CB8AC3E}">
        <p14:creationId xmlns:p14="http://schemas.microsoft.com/office/powerpoint/2010/main" val="273493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Recursos</a:t>
            </a:r>
            <a:endParaRPr lang="es-MX" dirty="0"/>
          </a:p>
        </p:txBody>
      </p:sp>
      <p:sp>
        <p:nvSpPr>
          <p:cNvPr id="3" name="Marcador de contenido 2"/>
          <p:cNvSpPr>
            <a:spLocks noGrp="1"/>
          </p:cNvSpPr>
          <p:nvPr>
            <p:ph idx="1"/>
          </p:nvPr>
        </p:nvSpPr>
        <p:spPr/>
        <p:txBody>
          <a:bodyPr/>
          <a:lstStyle/>
          <a:p>
            <a:r>
              <a:rPr lang="es-MX" dirty="0" err="1" smtClean="0"/>
              <a:t>Login</a:t>
            </a:r>
            <a:r>
              <a:rPr lang="es-MX" dirty="0" smtClean="0"/>
              <a:t> de usuario:</a:t>
            </a:r>
          </a:p>
          <a:p>
            <a:pPr lvl="1"/>
            <a:r>
              <a:rPr lang="es-MX" dirty="0">
                <a:hlinkClick r:id="rId2"/>
              </a:rPr>
              <a:t>https://</a:t>
            </a:r>
            <a:r>
              <a:rPr lang="es-MX" dirty="0" smtClean="0">
                <a:hlinkClick r:id="rId2"/>
              </a:rPr>
              <a:t>bootsnipp.com/snippets/X2bG0</a:t>
            </a:r>
            <a:endParaRPr lang="es-MX" dirty="0" smtClean="0"/>
          </a:p>
          <a:p>
            <a:r>
              <a:rPr lang="es-MX" dirty="0" err="1" smtClean="0"/>
              <a:t>Menu</a:t>
            </a:r>
            <a:r>
              <a:rPr lang="es-MX" dirty="0" smtClean="0"/>
              <a:t> y plantilla</a:t>
            </a:r>
          </a:p>
          <a:p>
            <a:pPr lvl="1"/>
            <a:r>
              <a:rPr lang="es-MX" dirty="0">
                <a:hlinkClick r:id="rId3"/>
              </a:rPr>
              <a:t>https://</a:t>
            </a:r>
            <a:r>
              <a:rPr lang="es-MX" dirty="0" smtClean="0">
                <a:hlinkClick r:id="rId3"/>
              </a:rPr>
              <a:t>startbootstrap.com/snippets/full-image-background</a:t>
            </a:r>
            <a:endParaRPr lang="es-MX" dirty="0" smtClean="0"/>
          </a:p>
          <a:p>
            <a:pPr marL="502920" lvl="1" indent="0">
              <a:buNone/>
            </a:pPr>
            <a:endParaRPr lang="es-MX" dirty="0"/>
          </a:p>
        </p:txBody>
      </p:sp>
    </p:spTree>
    <p:extLst>
      <p:ext uri="{BB962C8B-B14F-4D97-AF65-F5344CB8AC3E}">
        <p14:creationId xmlns:p14="http://schemas.microsoft.com/office/powerpoint/2010/main" val="130560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¿Cuál es la necesidad?</a:t>
            </a:r>
            <a:br>
              <a:rPr lang="es-MX" dirty="0" smtClean="0"/>
            </a:br>
            <a:r>
              <a:rPr lang="es-MX" dirty="0"/>
              <a:t/>
            </a:r>
            <a:br>
              <a:rPr lang="es-MX" dirty="0"/>
            </a:br>
            <a:endParaRPr lang="es-MX" dirty="0"/>
          </a:p>
        </p:txBody>
      </p:sp>
      <p:sp>
        <p:nvSpPr>
          <p:cNvPr id="3" name="Marcador de contenido 2"/>
          <p:cNvSpPr>
            <a:spLocks noGrp="1"/>
          </p:cNvSpPr>
          <p:nvPr>
            <p:ph idx="1"/>
          </p:nvPr>
        </p:nvSpPr>
        <p:spPr/>
        <p:txBody>
          <a:bodyPr/>
          <a:lstStyle/>
          <a:p>
            <a:pPr algn="just"/>
            <a:r>
              <a:rPr lang="es-MX" dirty="0" smtClean="0"/>
              <a:t>Este sistema se centra en negocios donde los usuarios requieren de soporte técnico constante como suele ser una oficina u otro negocio donde el uso de la computadora o dispositivos digitales sea cotidiano.</a:t>
            </a:r>
          </a:p>
          <a:p>
            <a:pPr algn="just"/>
            <a:r>
              <a:rPr lang="es-MX" dirty="0" smtClean="0"/>
              <a:t>Se requiere crear un sistema que nos ayude a gestionar los reportes de soporte técnico o sistemas, ya que el uso de papel ha ocasionado perdida de reportes y a veces olvido de tareas.</a:t>
            </a:r>
          </a:p>
          <a:p>
            <a:pPr algn="just"/>
            <a:r>
              <a:rPr lang="es-MX" dirty="0" smtClean="0"/>
              <a:t>Se requiere una comunicación con el cliente mas ordenada y que al mismo tiempo el cliente se sienta confiado de que tendrá el apoyo necesario, con un sistema se podrá justificar fácilmente el porque se requiere de tiempo para atender ciertas tareas.</a:t>
            </a:r>
          </a:p>
          <a:p>
            <a:pPr algn="just"/>
            <a:r>
              <a:rPr lang="es-MX" dirty="0" smtClean="0"/>
              <a:t>Aunado al soporte técnico, también podremos tener en observación los dispositivos que el cliente o trabajador tiene a cargo o que se les han asignado.</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499" y="3689410"/>
            <a:ext cx="2182322" cy="14537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692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¿Qué puede hacer un usuario del </a:t>
            </a:r>
            <a:r>
              <a:rPr lang="es-MX" dirty="0" err="1" smtClean="0"/>
              <a:t>help-desk</a:t>
            </a:r>
            <a:r>
              <a:rPr lang="es-MX" dirty="0" smtClean="0"/>
              <a:t>?</a:t>
            </a:r>
            <a:br>
              <a:rPr lang="es-MX" dirty="0" smtClean="0"/>
            </a:br>
            <a:r>
              <a:rPr lang="es-MX" dirty="0" smtClean="0"/>
              <a:t/>
            </a:r>
            <a:br>
              <a:rPr lang="es-MX" dirty="0" smtClean="0"/>
            </a:br>
            <a:endParaRPr lang="es-MX" dirty="0"/>
          </a:p>
        </p:txBody>
      </p:sp>
      <p:pic>
        <p:nvPicPr>
          <p:cNvPr id="9" name="Marcador de contenido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746" y="4408787"/>
            <a:ext cx="2759827" cy="1037328"/>
          </a:xfrm>
          <a:prstGeom prst="rect">
            <a:avLst/>
          </a:prstGeom>
          <a:ln>
            <a:noFill/>
          </a:ln>
          <a:effectLst>
            <a:outerShdw blurRad="292100" dist="139700" dir="2700000" algn="tl" rotWithShape="0">
              <a:srgbClr val="333333">
                <a:alpha val="65000"/>
              </a:srgbClr>
            </a:outerShdw>
          </a:effectLst>
        </p:spPr>
      </p:pic>
      <p:sp>
        <p:nvSpPr>
          <p:cNvPr id="10" name="Marcador de contenido 2"/>
          <p:cNvSpPr txBox="1">
            <a:spLocks/>
          </p:cNvSpPr>
          <p:nvPr/>
        </p:nvSpPr>
        <p:spPr>
          <a:xfrm>
            <a:off x="3869268" y="86410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MX" dirty="0" smtClean="0"/>
              <a:t>El sistema tendrá dos tipos de usuarios:</a:t>
            </a:r>
          </a:p>
          <a:p>
            <a:pPr algn="just"/>
            <a:r>
              <a:rPr lang="es-MX" dirty="0" smtClean="0"/>
              <a:t>Cliente:</a:t>
            </a:r>
          </a:p>
          <a:p>
            <a:pPr lvl="1" algn="just"/>
            <a:r>
              <a:rPr lang="es-MX" dirty="0" smtClean="0"/>
              <a:t>Iniciar sesión en sistema.</a:t>
            </a:r>
          </a:p>
          <a:p>
            <a:pPr lvl="1" algn="just"/>
            <a:r>
              <a:rPr lang="es-MX" dirty="0" smtClean="0"/>
              <a:t>Puede ver sus datos personales y editarlos.</a:t>
            </a:r>
          </a:p>
          <a:p>
            <a:pPr lvl="1" algn="just"/>
            <a:r>
              <a:rPr lang="es-MX" dirty="0" smtClean="0"/>
              <a:t>Puede ver los dispositivos que le fueron asignados.</a:t>
            </a:r>
          </a:p>
          <a:p>
            <a:pPr lvl="1" algn="just"/>
            <a:r>
              <a:rPr lang="es-MX" dirty="0" smtClean="0"/>
              <a:t>Puede levantar reportes a soporte técnico, a partir de la lista de dispositivos asignados.</a:t>
            </a:r>
          </a:p>
          <a:p>
            <a:pPr lvl="1" algn="just"/>
            <a:r>
              <a:rPr lang="es-MX" dirty="0" smtClean="0"/>
              <a:t>Puede obtener reportes de su histórico de reportes a soporte técnico.</a:t>
            </a:r>
          </a:p>
          <a:p>
            <a:pPr algn="just"/>
            <a:r>
              <a:rPr lang="es-MX" dirty="0" smtClean="0"/>
              <a:t>Administrador:</a:t>
            </a:r>
          </a:p>
          <a:p>
            <a:pPr lvl="1" algn="just"/>
            <a:r>
              <a:rPr lang="es-MX" dirty="0" smtClean="0"/>
              <a:t>Iniciar sesión en sistema.</a:t>
            </a:r>
          </a:p>
          <a:p>
            <a:pPr lvl="1" algn="just"/>
            <a:r>
              <a:rPr lang="es-MX" dirty="0" smtClean="0"/>
              <a:t>Puede gestionar usuarios.</a:t>
            </a:r>
          </a:p>
          <a:p>
            <a:pPr lvl="1" algn="just"/>
            <a:r>
              <a:rPr lang="es-MX" dirty="0" smtClean="0"/>
              <a:t>Puede asignar dispositivos a usuarios.</a:t>
            </a:r>
          </a:p>
          <a:p>
            <a:pPr lvl="1" algn="just"/>
            <a:r>
              <a:rPr lang="es-MX" dirty="0" smtClean="0"/>
              <a:t>Puede revisar y responder reportes generados por los usuarios.</a:t>
            </a:r>
            <a:endParaRPr lang="es-MX" dirty="0" smtClean="0"/>
          </a:p>
        </p:txBody>
      </p:sp>
    </p:spTree>
    <p:extLst>
      <p:ext uri="{BB962C8B-B14F-4D97-AF65-F5344CB8AC3E}">
        <p14:creationId xmlns:p14="http://schemas.microsoft.com/office/powerpoint/2010/main" val="289316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Inicio de sesión del sistema.</a:t>
            </a:r>
            <a:endParaRPr lang="es-MX" dirty="0"/>
          </a:p>
        </p:txBody>
      </p:sp>
      <p:sp>
        <p:nvSpPr>
          <p:cNvPr id="4" name="Rectángulo 3"/>
          <p:cNvSpPr/>
          <p:nvPr/>
        </p:nvSpPr>
        <p:spPr>
          <a:xfrm>
            <a:off x="4588625" y="1681041"/>
            <a:ext cx="2826327" cy="38884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5" name="Rectángulo redondeado 4"/>
          <p:cNvSpPr/>
          <p:nvPr/>
        </p:nvSpPr>
        <p:spPr>
          <a:xfrm>
            <a:off x="4925290" y="2950602"/>
            <a:ext cx="2152996" cy="448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Usuario</a:t>
            </a:r>
            <a:endParaRPr lang="es-MX" dirty="0"/>
          </a:p>
        </p:txBody>
      </p:sp>
      <p:sp>
        <p:nvSpPr>
          <p:cNvPr id="6" name="Rectángulo redondeado 5"/>
          <p:cNvSpPr/>
          <p:nvPr/>
        </p:nvSpPr>
        <p:spPr>
          <a:xfrm>
            <a:off x="4925290" y="3585383"/>
            <a:ext cx="2152996" cy="448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smtClean="0"/>
              <a:t>Password</a:t>
            </a:r>
            <a:endParaRPr lang="es-MX" dirty="0"/>
          </a:p>
        </p:txBody>
      </p:sp>
      <p:sp>
        <p:nvSpPr>
          <p:cNvPr id="7" name="Rectángulo redondeado 6"/>
          <p:cNvSpPr/>
          <p:nvPr/>
        </p:nvSpPr>
        <p:spPr>
          <a:xfrm>
            <a:off x="4948150" y="4351660"/>
            <a:ext cx="2152996" cy="44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Entrar</a:t>
            </a:r>
            <a:endParaRPr lang="es-MX" dirty="0"/>
          </a:p>
        </p:txBody>
      </p:sp>
      <p:pic>
        <p:nvPicPr>
          <p:cNvPr id="8" name="Imagen 7"/>
          <p:cNvPicPr>
            <a:picLocks noChangeAspect="1"/>
          </p:cNvPicPr>
          <p:nvPr/>
        </p:nvPicPr>
        <p:blipFill rotWithShape="1">
          <a:blip r:embed="rId2" cstate="print">
            <a:extLst>
              <a:ext uri="{28A0092B-C50C-407E-A947-70E740481C1C}">
                <a14:useLocalDpi xmlns:a14="http://schemas.microsoft.com/office/drawing/2010/main" val="0"/>
              </a:ext>
            </a:extLst>
          </a:blip>
          <a:srcRect l="14767" t="25203" r="10417" b="22031"/>
          <a:stretch/>
        </p:blipFill>
        <p:spPr>
          <a:xfrm>
            <a:off x="5234939" y="1766012"/>
            <a:ext cx="1579418" cy="1113906"/>
          </a:xfrm>
          <a:prstGeom prst="rect">
            <a:avLst/>
          </a:prstGeom>
        </p:spPr>
      </p:pic>
      <p:sp>
        <p:nvSpPr>
          <p:cNvPr id="9" name="CuadroTexto 8"/>
          <p:cNvSpPr txBox="1"/>
          <p:nvPr/>
        </p:nvSpPr>
        <p:spPr>
          <a:xfrm>
            <a:off x="4786168" y="5200809"/>
            <a:ext cx="2476960" cy="307777"/>
          </a:xfrm>
          <a:prstGeom prst="rect">
            <a:avLst/>
          </a:prstGeom>
          <a:noFill/>
        </p:spPr>
        <p:txBody>
          <a:bodyPr wrap="none" rtlCol="0">
            <a:spAutoFit/>
          </a:bodyPr>
          <a:lstStyle/>
          <a:p>
            <a:r>
              <a:rPr lang="es-MX" sz="1400" u="sng" dirty="0" smtClean="0">
                <a:solidFill>
                  <a:srgbClr val="00B0F0"/>
                </a:solidFill>
              </a:rPr>
              <a:t>Contactar con el administrador</a:t>
            </a:r>
            <a:endParaRPr lang="es-MX" sz="1400" u="sng" dirty="0">
              <a:solidFill>
                <a:srgbClr val="00B0F0"/>
              </a:solidFill>
            </a:endParaRPr>
          </a:p>
        </p:txBody>
      </p:sp>
      <p:sp>
        <p:nvSpPr>
          <p:cNvPr id="10" name="CuadroTexto 9"/>
          <p:cNvSpPr txBox="1"/>
          <p:nvPr/>
        </p:nvSpPr>
        <p:spPr>
          <a:xfrm>
            <a:off x="8136467" y="1681041"/>
            <a:ext cx="3380047"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MX" dirty="0" smtClean="0"/>
              <a:t>Cualquier usuario sin importar el rol podrá hacer </a:t>
            </a:r>
            <a:r>
              <a:rPr lang="es-MX" dirty="0" err="1" smtClean="0"/>
              <a:t>login</a:t>
            </a:r>
            <a:r>
              <a:rPr lang="es-MX" dirty="0" smtClean="0"/>
              <a:t> desde el mismo lugar, cliente y administrador.</a:t>
            </a:r>
            <a:endParaRPr lang="es-MX" dirty="0"/>
          </a:p>
        </p:txBody>
      </p:sp>
      <p:sp>
        <p:nvSpPr>
          <p:cNvPr id="11" name="CuadroTexto 10"/>
          <p:cNvSpPr txBox="1"/>
          <p:nvPr/>
        </p:nvSpPr>
        <p:spPr>
          <a:xfrm>
            <a:off x="8136467" y="3226247"/>
            <a:ext cx="333586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MX" dirty="0" smtClean="0"/>
              <a:t>El link de contactar con el administrador sirve para llamar al administrador que me puede agregar al sistema si aun no existe la credencial.</a:t>
            </a:r>
            <a:endParaRPr lang="es-MX" dirty="0"/>
          </a:p>
        </p:txBody>
      </p:sp>
    </p:spTree>
    <p:extLst>
      <p:ext uri="{BB962C8B-B14F-4D97-AF65-F5344CB8AC3E}">
        <p14:creationId xmlns:p14="http://schemas.microsoft.com/office/powerpoint/2010/main" val="216225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Administrador- Gestión de usuarios</a:t>
            </a:r>
            <a:endParaRPr lang="es-MX" dirty="0"/>
          </a:p>
        </p:txBody>
      </p:sp>
      <p:sp>
        <p:nvSpPr>
          <p:cNvPr id="5" name="Rectángulo 4"/>
          <p:cNvSpPr/>
          <p:nvPr/>
        </p:nvSpPr>
        <p:spPr>
          <a:xfrm>
            <a:off x="4580466" y="1574799"/>
            <a:ext cx="5791200" cy="37446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4" name="Rectángulo redondeado 3"/>
          <p:cNvSpPr/>
          <p:nvPr/>
        </p:nvSpPr>
        <p:spPr>
          <a:xfrm>
            <a:off x="8305799" y="4764855"/>
            <a:ext cx="1710266" cy="423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Agregar nuevo</a:t>
            </a:r>
            <a:endParaRPr lang="es-MX" dirty="0"/>
          </a:p>
        </p:txBody>
      </p:sp>
      <p:sp>
        <p:nvSpPr>
          <p:cNvPr id="6" name="Rectángulo redondeado 5"/>
          <p:cNvSpPr/>
          <p:nvPr/>
        </p:nvSpPr>
        <p:spPr>
          <a:xfrm>
            <a:off x="4792134" y="1803401"/>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Paterno</a:t>
            </a:r>
            <a:endParaRPr lang="es-MX" dirty="0"/>
          </a:p>
        </p:txBody>
      </p:sp>
      <p:sp>
        <p:nvSpPr>
          <p:cNvPr id="7" name="Rectángulo redondeado 6"/>
          <p:cNvSpPr/>
          <p:nvPr/>
        </p:nvSpPr>
        <p:spPr>
          <a:xfrm>
            <a:off x="6697133" y="1803401"/>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Materno</a:t>
            </a:r>
            <a:endParaRPr lang="es-MX" dirty="0"/>
          </a:p>
        </p:txBody>
      </p:sp>
      <p:sp>
        <p:nvSpPr>
          <p:cNvPr id="8" name="Rectángulo redondeado 7"/>
          <p:cNvSpPr/>
          <p:nvPr/>
        </p:nvSpPr>
        <p:spPr>
          <a:xfrm>
            <a:off x="8602132" y="1803401"/>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Nombre</a:t>
            </a:r>
            <a:endParaRPr lang="es-MX" dirty="0"/>
          </a:p>
        </p:txBody>
      </p:sp>
      <p:sp>
        <p:nvSpPr>
          <p:cNvPr id="9" name="Rectángulo redondeado 8"/>
          <p:cNvSpPr/>
          <p:nvPr/>
        </p:nvSpPr>
        <p:spPr>
          <a:xfrm>
            <a:off x="4792134"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Fecha </a:t>
            </a:r>
            <a:r>
              <a:rPr lang="es-MX" dirty="0" err="1" smtClean="0"/>
              <a:t>Nac</a:t>
            </a:r>
            <a:endParaRPr lang="es-MX" dirty="0"/>
          </a:p>
        </p:txBody>
      </p:sp>
      <p:sp>
        <p:nvSpPr>
          <p:cNvPr id="10" name="Rectángulo redondeado 9"/>
          <p:cNvSpPr/>
          <p:nvPr/>
        </p:nvSpPr>
        <p:spPr>
          <a:xfrm>
            <a:off x="6697133"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Sexo</a:t>
            </a:r>
            <a:endParaRPr lang="es-MX" dirty="0"/>
          </a:p>
        </p:txBody>
      </p:sp>
      <p:sp>
        <p:nvSpPr>
          <p:cNvPr id="11" name="Rectángulo redondeado 10"/>
          <p:cNvSpPr/>
          <p:nvPr/>
        </p:nvSpPr>
        <p:spPr>
          <a:xfrm>
            <a:off x="8602132"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Teléfono</a:t>
            </a:r>
            <a:endParaRPr lang="es-MX" dirty="0"/>
          </a:p>
        </p:txBody>
      </p:sp>
      <p:sp>
        <p:nvSpPr>
          <p:cNvPr id="12" name="Rectángulo redondeado 11"/>
          <p:cNvSpPr/>
          <p:nvPr/>
        </p:nvSpPr>
        <p:spPr>
          <a:xfrm>
            <a:off x="4792134"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Correo</a:t>
            </a:r>
            <a:endParaRPr lang="es-MX" dirty="0"/>
          </a:p>
        </p:txBody>
      </p:sp>
      <p:sp>
        <p:nvSpPr>
          <p:cNvPr id="13" name="Rectángulo redondeado 12"/>
          <p:cNvSpPr/>
          <p:nvPr/>
        </p:nvSpPr>
        <p:spPr>
          <a:xfrm>
            <a:off x="6697133"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Usuario</a:t>
            </a:r>
            <a:endParaRPr lang="es-MX" dirty="0"/>
          </a:p>
        </p:txBody>
      </p:sp>
      <p:sp>
        <p:nvSpPr>
          <p:cNvPr id="14" name="Rectángulo redondeado 13"/>
          <p:cNvSpPr/>
          <p:nvPr/>
        </p:nvSpPr>
        <p:spPr>
          <a:xfrm>
            <a:off x="8602132"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smtClean="0"/>
              <a:t>Password</a:t>
            </a:r>
            <a:endParaRPr lang="es-MX" dirty="0"/>
          </a:p>
        </p:txBody>
      </p:sp>
      <p:sp>
        <p:nvSpPr>
          <p:cNvPr id="15" name="Rectángulo redondeado 14"/>
          <p:cNvSpPr/>
          <p:nvPr/>
        </p:nvSpPr>
        <p:spPr>
          <a:xfrm>
            <a:off x="4792134" y="3964652"/>
            <a:ext cx="5418664" cy="5630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Describir ubicación – Oficina, Piso, Cuarto, Dirección </a:t>
            </a:r>
            <a:r>
              <a:rPr lang="es-MX" dirty="0" err="1" smtClean="0"/>
              <a:t>ect</a:t>
            </a:r>
            <a:r>
              <a:rPr lang="es-MX" dirty="0" smtClean="0"/>
              <a:t> …</a:t>
            </a:r>
            <a:endParaRPr lang="es-MX" dirty="0"/>
          </a:p>
        </p:txBody>
      </p:sp>
      <p:sp>
        <p:nvSpPr>
          <p:cNvPr id="16" name="CuadroTexto 15"/>
          <p:cNvSpPr txBox="1"/>
          <p:nvPr/>
        </p:nvSpPr>
        <p:spPr>
          <a:xfrm>
            <a:off x="6273589" y="1121360"/>
            <a:ext cx="2404954" cy="369332"/>
          </a:xfrm>
          <a:prstGeom prst="rect">
            <a:avLst/>
          </a:prstGeom>
          <a:noFill/>
        </p:spPr>
        <p:txBody>
          <a:bodyPr wrap="none" rtlCol="0">
            <a:spAutoFit/>
          </a:bodyPr>
          <a:lstStyle/>
          <a:p>
            <a:r>
              <a:rPr lang="es-MX" dirty="0" smtClean="0">
                <a:ln w="0"/>
                <a:effectLst>
                  <a:outerShdw blurRad="38100" dist="19050" dir="2700000" algn="tl" rotWithShape="0">
                    <a:schemeClr val="dk1">
                      <a:alpha val="40000"/>
                    </a:schemeClr>
                  </a:outerShdw>
                </a:effectLst>
              </a:rPr>
              <a:t>Agregar Nuevo Usuario</a:t>
            </a:r>
            <a:endParaRPr lang="es-MX" dirty="0">
              <a:ln w="0"/>
              <a:effectLst>
                <a:outerShdw blurRad="38100" dist="19050" dir="2700000" algn="tl" rotWithShape="0">
                  <a:schemeClr val="dk1">
                    <a:alpha val="40000"/>
                  </a:schemeClr>
                </a:outerShdw>
              </a:effectLst>
            </a:endParaRPr>
          </a:p>
        </p:txBody>
      </p:sp>
      <p:sp>
        <p:nvSpPr>
          <p:cNvPr id="17" name="Rectángulo redondeado 16"/>
          <p:cNvSpPr/>
          <p:nvPr/>
        </p:nvSpPr>
        <p:spPr>
          <a:xfrm>
            <a:off x="4792133" y="3445656"/>
            <a:ext cx="5418665"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Rol de usuario</a:t>
            </a:r>
            <a:endParaRPr lang="es-MX" dirty="0"/>
          </a:p>
        </p:txBody>
      </p:sp>
      <p:sp>
        <p:nvSpPr>
          <p:cNvPr id="18" name="Triángulo isósceles 17"/>
          <p:cNvSpPr/>
          <p:nvPr/>
        </p:nvSpPr>
        <p:spPr>
          <a:xfrm rot="10800000">
            <a:off x="9783307" y="3546808"/>
            <a:ext cx="232758" cy="1995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140812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Administrador- Gestión de usuarios</a:t>
            </a:r>
          </a:p>
        </p:txBody>
      </p:sp>
      <p:graphicFrame>
        <p:nvGraphicFramePr>
          <p:cNvPr id="4" name="Tabla 3"/>
          <p:cNvGraphicFramePr>
            <a:graphicFrameLocks noGrp="1"/>
          </p:cNvGraphicFramePr>
          <p:nvPr>
            <p:extLst>
              <p:ext uri="{D42A27DB-BD31-4B8C-83A1-F6EECF244321}">
                <p14:modId xmlns:p14="http://schemas.microsoft.com/office/powerpoint/2010/main" val="180778744"/>
              </p:ext>
            </p:extLst>
          </p:nvPr>
        </p:nvGraphicFramePr>
        <p:xfrm>
          <a:off x="3594793" y="1941637"/>
          <a:ext cx="8128001" cy="1010920"/>
        </p:xfrm>
        <a:graphic>
          <a:graphicData uri="http://schemas.openxmlformats.org/drawingml/2006/table">
            <a:tbl>
              <a:tblPr firstRow="1" bandRow="1">
                <a:tableStyleId>{616DA210-FB5B-4158-B5E0-FEB733F419BA}</a:tableStyleId>
              </a:tblPr>
              <a:tblGrid>
                <a:gridCol w="1161143">
                  <a:extLst>
                    <a:ext uri="{9D8B030D-6E8A-4147-A177-3AD203B41FA5}">
                      <a16:colId xmlns:a16="http://schemas.microsoft.com/office/drawing/2014/main" val="2365794465"/>
                    </a:ext>
                  </a:extLst>
                </a:gridCol>
                <a:gridCol w="1161143">
                  <a:extLst>
                    <a:ext uri="{9D8B030D-6E8A-4147-A177-3AD203B41FA5}">
                      <a16:colId xmlns:a16="http://schemas.microsoft.com/office/drawing/2014/main" val="3776938507"/>
                    </a:ext>
                  </a:extLst>
                </a:gridCol>
                <a:gridCol w="1161143">
                  <a:extLst>
                    <a:ext uri="{9D8B030D-6E8A-4147-A177-3AD203B41FA5}">
                      <a16:colId xmlns:a16="http://schemas.microsoft.com/office/drawing/2014/main" val="3082031654"/>
                    </a:ext>
                  </a:extLst>
                </a:gridCol>
                <a:gridCol w="1161143">
                  <a:extLst>
                    <a:ext uri="{9D8B030D-6E8A-4147-A177-3AD203B41FA5}">
                      <a16:colId xmlns:a16="http://schemas.microsoft.com/office/drawing/2014/main" val="1536188219"/>
                    </a:ext>
                  </a:extLst>
                </a:gridCol>
                <a:gridCol w="1161143">
                  <a:extLst>
                    <a:ext uri="{9D8B030D-6E8A-4147-A177-3AD203B41FA5}">
                      <a16:colId xmlns:a16="http://schemas.microsoft.com/office/drawing/2014/main" val="3169960777"/>
                    </a:ext>
                  </a:extLst>
                </a:gridCol>
                <a:gridCol w="1161143">
                  <a:extLst>
                    <a:ext uri="{9D8B030D-6E8A-4147-A177-3AD203B41FA5}">
                      <a16:colId xmlns:a16="http://schemas.microsoft.com/office/drawing/2014/main" val="51700810"/>
                    </a:ext>
                  </a:extLst>
                </a:gridCol>
                <a:gridCol w="1161143">
                  <a:extLst>
                    <a:ext uri="{9D8B030D-6E8A-4147-A177-3AD203B41FA5}">
                      <a16:colId xmlns:a16="http://schemas.microsoft.com/office/drawing/2014/main" val="1629829973"/>
                    </a:ext>
                  </a:extLst>
                </a:gridCol>
              </a:tblGrid>
              <a:tr h="370840">
                <a:tc>
                  <a:txBody>
                    <a:bodyPr/>
                    <a:lstStyle/>
                    <a:p>
                      <a:r>
                        <a:rPr lang="es-MX" dirty="0" smtClean="0"/>
                        <a:t>Paterno</a:t>
                      </a:r>
                      <a:endParaRPr lang="es-MX" dirty="0"/>
                    </a:p>
                  </a:txBody>
                  <a:tcPr/>
                </a:tc>
                <a:tc>
                  <a:txBody>
                    <a:bodyPr/>
                    <a:lstStyle/>
                    <a:p>
                      <a:r>
                        <a:rPr lang="es-MX" dirty="0" smtClean="0"/>
                        <a:t>Materno</a:t>
                      </a:r>
                      <a:endParaRPr lang="es-MX" dirty="0"/>
                    </a:p>
                  </a:txBody>
                  <a:tcPr/>
                </a:tc>
                <a:tc>
                  <a:txBody>
                    <a:bodyPr/>
                    <a:lstStyle/>
                    <a:p>
                      <a:r>
                        <a:rPr lang="es-MX" dirty="0" smtClean="0"/>
                        <a:t>Nombre</a:t>
                      </a:r>
                      <a:endParaRPr lang="es-MX" dirty="0"/>
                    </a:p>
                  </a:txBody>
                  <a:tcPr/>
                </a:tc>
                <a:tc>
                  <a:txBody>
                    <a:bodyPr/>
                    <a:lstStyle/>
                    <a:p>
                      <a:r>
                        <a:rPr lang="es-MX" dirty="0" smtClean="0"/>
                        <a:t>Usuario</a:t>
                      </a:r>
                      <a:endParaRPr lang="es-MX" dirty="0"/>
                    </a:p>
                  </a:txBody>
                  <a:tcPr/>
                </a:tc>
                <a:tc>
                  <a:txBody>
                    <a:bodyPr/>
                    <a:lstStyle/>
                    <a:p>
                      <a:r>
                        <a:rPr lang="es-MX" dirty="0" smtClean="0"/>
                        <a:t>Habilitar</a:t>
                      </a:r>
                      <a:endParaRPr lang="es-MX" dirty="0"/>
                    </a:p>
                  </a:txBody>
                  <a:tcPr/>
                </a:tc>
                <a:tc>
                  <a:txBody>
                    <a:bodyPr/>
                    <a:lstStyle/>
                    <a:p>
                      <a:r>
                        <a:rPr lang="es-MX" dirty="0" smtClean="0"/>
                        <a:t>Editar</a:t>
                      </a:r>
                      <a:endParaRPr lang="es-MX" dirty="0"/>
                    </a:p>
                  </a:txBody>
                  <a:tcPr/>
                </a:tc>
                <a:tc>
                  <a:txBody>
                    <a:bodyPr/>
                    <a:lstStyle/>
                    <a:p>
                      <a:r>
                        <a:rPr lang="es-MX" dirty="0" smtClean="0"/>
                        <a:t>Eliminar</a:t>
                      </a:r>
                      <a:endParaRPr lang="es-MX" dirty="0"/>
                    </a:p>
                  </a:txBody>
                  <a:tcPr/>
                </a:tc>
                <a:extLst>
                  <a:ext uri="{0D108BD9-81ED-4DB2-BD59-A6C34878D82A}">
                    <a16:rowId xmlns:a16="http://schemas.microsoft.com/office/drawing/2014/main" val="4243477525"/>
                  </a:ext>
                </a:extLst>
              </a:tr>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r>
                        <a:rPr lang="es-MX" dirty="0" err="1" smtClean="0"/>
                        <a:t>Hab</a:t>
                      </a:r>
                      <a:r>
                        <a:rPr lang="es-MX" dirty="0" smtClean="0"/>
                        <a:t>/No habilitado</a:t>
                      </a:r>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1761641166"/>
                  </a:ext>
                </a:extLst>
              </a:tr>
            </a:tbl>
          </a:graphicData>
        </a:graphic>
      </p:graphicFrame>
      <p:sp>
        <p:nvSpPr>
          <p:cNvPr id="5" name="CuadroTexto 4"/>
          <p:cNvSpPr txBox="1"/>
          <p:nvPr/>
        </p:nvSpPr>
        <p:spPr>
          <a:xfrm>
            <a:off x="6683433" y="1396538"/>
            <a:ext cx="2865593" cy="369332"/>
          </a:xfrm>
          <a:prstGeom prst="rect">
            <a:avLst/>
          </a:prstGeom>
          <a:noFill/>
        </p:spPr>
        <p:txBody>
          <a:bodyPr wrap="none" rtlCol="0">
            <a:spAutoFit/>
          </a:bodyPr>
          <a:lstStyle/>
          <a:p>
            <a:r>
              <a:rPr lang="es-MX" dirty="0" smtClean="0">
                <a:ln w="0"/>
                <a:effectLst>
                  <a:outerShdw blurRad="38100" dist="19050" dir="2700000" algn="tl" rotWithShape="0">
                    <a:schemeClr val="dk1">
                      <a:alpha val="40000"/>
                    </a:schemeClr>
                  </a:outerShdw>
                </a:effectLst>
              </a:rPr>
              <a:t>Tabla de gestión de usuarios</a:t>
            </a:r>
            <a:endParaRPr lang="es-MX" dirty="0">
              <a:ln w="0"/>
              <a:effectLst>
                <a:outerShdw blurRad="38100" dist="19050" dir="2700000" algn="tl" rotWithShape="0">
                  <a:schemeClr val="dk1">
                    <a:alpha val="40000"/>
                  </a:schemeClr>
                </a:outerShdw>
              </a:effectLst>
            </a:endParaRPr>
          </a:p>
        </p:txBody>
      </p:sp>
      <p:sp>
        <p:nvSpPr>
          <p:cNvPr id="6" name="CuadroTexto 5"/>
          <p:cNvSpPr txBox="1"/>
          <p:nvPr/>
        </p:nvSpPr>
        <p:spPr>
          <a:xfrm>
            <a:off x="8936182" y="3391593"/>
            <a:ext cx="259357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dirty="0" smtClean="0"/>
              <a:t>Solo se puede eliminar en caso de que no tenga datos</a:t>
            </a:r>
            <a:endParaRPr lang="es-MX" dirty="0"/>
          </a:p>
        </p:txBody>
      </p:sp>
      <p:sp>
        <p:nvSpPr>
          <p:cNvPr id="7" name="CuadroTexto 6"/>
          <p:cNvSpPr txBox="1"/>
          <p:nvPr/>
        </p:nvSpPr>
        <p:spPr>
          <a:xfrm>
            <a:off x="4081549" y="3391593"/>
            <a:ext cx="433093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dirty="0" smtClean="0"/>
              <a:t>Se hará un </a:t>
            </a:r>
            <a:r>
              <a:rPr lang="es-MX" dirty="0" err="1" smtClean="0"/>
              <a:t>datatable</a:t>
            </a:r>
            <a:r>
              <a:rPr lang="es-MX" dirty="0" smtClean="0"/>
              <a:t> </a:t>
            </a:r>
            <a:r>
              <a:rPr lang="es-MX" dirty="0" err="1" smtClean="0"/>
              <a:t>responsive</a:t>
            </a:r>
            <a:r>
              <a:rPr lang="es-MX" dirty="0" smtClean="0"/>
              <a:t> para poder agregar todos los datos del usuario que sean necesarios.</a:t>
            </a:r>
            <a:endParaRPr lang="es-MX" dirty="0"/>
          </a:p>
        </p:txBody>
      </p:sp>
    </p:spTree>
    <p:extLst>
      <p:ext uri="{BB962C8B-B14F-4D97-AF65-F5344CB8AC3E}">
        <p14:creationId xmlns:p14="http://schemas.microsoft.com/office/powerpoint/2010/main" val="332153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Administrador – Asignación de dispositivos</a:t>
            </a:r>
            <a:endParaRPr lang="es-MX" dirty="0"/>
          </a:p>
        </p:txBody>
      </p:sp>
      <p:sp>
        <p:nvSpPr>
          <p:cNvPr id="4" name="Rectángulo 3"/>
          <p:cNvSpPr/>
          <p:nvPr/>
        </p:nvSpPr>
        <p:spPr>
          <a:xfrm>
            <a:off x="4821381" y="1496290"/>
            <a:ext cx="6093229" cy="39821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5" name="CuadroTexto 4"/>
          <p:cNvSpPr txBox="1"/>
          <p:nvPr/>
        </p:nvSpPr>
        <p:spPr>
          <a:xfrm>
            <a:off x="6026726" y="939171"/>
            <a:ext cx="3682537" cy="369332"/>
          </a:xfrm>
          <a:prstGeom prst="rect">
            <a:avLst/>
          </a:prstGeom>
          <a:noFill/>
        </p:spPr>
        <p:txBody>
          <a:bodyPr wrap="square" rtlCol="0">
            <a:spAutoFit/>
          </a:bodyPr>
          <a:lstStyle/>
          <a:p>
            <a:r>
              <a:rPr lang="es-MX" dirty="0" smtClean="0"/>
              <a:t>Asignación de dispositivos a usuarios </a:t>
            </a:r>
            <a:endParaRPr lang="es-MX" dirty="0"/>
          </a:p>
        </p:txBody>
      </p:sp>
      <p:sp>
        <p:nvSpPr>
          <p:cNvPr id="7" name="Rectángulo redondeado 6"/>
          <p:cNvSpPr/>
          <p:nvPr/>
        </p:nvSpPr>
        <p:spPr>
          <a:xfrm>
            <a:off x="8140237" y="1762298"/>
            <a:ext cx="2549930" cy="4073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Tipo de dispositivo</a:t>
            </a:r>
            <a:endParaRPr lang="es-MX" dirty="0"/>
          </a:p>
        </p:txBody>
      </p:sp>
      <p:sp>
        <p:nvSpPr>
          <p:cNvPr id="8" name="Rectángulo redondeado 7"/>
          <p:cNvSpPr/>
          <p:nvPr/>
        </p:nvSpPr>
        <p:spPr>
          <a:xfrm>
            <a:off x="5244292" y="1762298"/>
            <a:ext cx="2549930" cy="4073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Persona</a:t>
            </a:r>
            <a:endParaRPr lang="es-MX" dirty="0"/>
          </a:p>
        </p:txBody>
      </p:sp>
      <p:sp>
        <p:nvSpPr>
          <p:cNvPr id="10" name="Triángulo isósceles 9"/>
          <p:cNvSpPr/>
          <p:nvPr/>
        </p:nvSpPr>
        <p:spPr>
          <a:xfrm rot="10800000">
            <a:off x="10407531" y="1866207"/>
            <a:ext cx="232758" cy="1995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1" name="Triángulo isósceles 10"/>
          <p:cNvSpPr/>
          <p:nvPr/>
        </p:nvSpPr>
        <p:spPr>
          <a:xfrm rot="10800000">
            <a:off x="7470024" y="1876597"/>
            <a:ext cx="232758" cy="1995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2" name="Rectángulo redondeado 11"/>
          <p:cNvSpPr/>
          <p:nvPr/>
        </p:nvSpPr>
        <p:spPr>
          <a:xfrm>
            <a:off x="4994909" y="2596975"/>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Marca</a:t>
            </a:r>
            <a:endParaRPr lang="es-MX" dirty="0"/>
          </a:p>
        </p:txBody>
      </p:sp>
      <p:sp>
        <p:nvSpPr>
          <p:cNvPr id="13" name="Rectángulo redondeado 12"/>
          <p:cNvSpPr/>
          <p:nvPr/>
        </p:nvSpPr>
        <p:spPr>
          <a:xfrm>
            <a:off x="6966584" y="2596975"/>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Modelo</a:t>
            </a:r>
            <a:endParaRPr lang="es-MX" dirty="0"/>
          </a:p>
        </p:txBody>
      </p:sp>
      <p:sp>
        <p:nvSpPr>
          <p:cNvPr id="14" name="Rectángulo redondeado 13"/>
          <p:cNvSpPr/>
          <p:nvPr/>
        </p:nvSpPr>
        <p:spPr>
          <a:xfrm>
            <a:off x="8938259" y="2596975"/>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Color</a:t>
            </a:r>
            <a:endParaRPr lang="es-MX" dirty="0"/>
          </a:p>
        </p:txBody>
      </p:sp>
      <p:sp>
        <p:nvSpPr>
          <p:cNvPr id="15" name="Rectángulo redondeado 14"/>
          <p:cNvSpPr/>
          <p:nvPr/>
        </p:nvSpPr>
        <p:spPr>
          <a:xfrm>
            <a:off x="4994908" y="3219677"/>
            <a:ext cx="5830340" cy="6956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smtClean="0"/>
              <a:t>Descripcion</a:t>
            </a:r>
            <a:r>
              <a:rPr lang="es-MX" dirty="0"/>
              <a:t> </a:t>
            </a:r>
          </a:p>
        </p:txBody>
      </p:sp>
      <p:cxnSp>
        <p:nvCxnSpPr>
          <p:cNvPr id="17" name="Conector recto 16"/>
          <p:cNvCxnSpPr/>
          <p:nvPr/>
        </p:nvCxnSpPr>
        <p:spPr>
          <a:xfrm>
            <a:off x="5244292" y="4103082"/>
            <a:ext cx="5299883" cy="6956"/>
          </a:xfrm>
          <a:prstGeom prst="line">
            <a:avLst/>
          </a:prstGeom>
        </p:spPr>
        <p:style>
          <a:lnRef idx="1">
            <a:schemeClr val="dk1"/>
          </a:lnRef>
          <a:fillRef idx="0">
            <a:schemeClr val="dk1"/>
          </a:fillRef>
          <a:effectRef idx="0">
            <a:schemeClr val="dk1"/>
          </a:effectRef>
          <a:fontRef idx="minor">
            <a:schemeClr val="tx1"/>
          </a:fontRef>
        </p:style>
      </p:cxnSp>
      <p:sp>
        <p:nvSpPr>
          <p:cNvPr id="22" name="Rectángulo redondeado 21"/>
          <p:cNvSpPr/>
          <p:nvPr/>
        </p:nvSpPr>
        <p:spPr>
          <a:xfrm>
            <a:off x="4994909" y="4287580"/>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Memoria</a:t>
            </a:r>
            <a:endParaRPr lang="es-MX" dirty="0"/>
          </a:p>
        </p:txBody>
      </p:sp>
      <p:sp>
        <p:nvSpPr>
          <p:cNvPr id="23" name="Rectángulo redondeado 22"/>
          <p:cNvSpPr/>
          <p:nvPr/>
        </p:nvSpPr>
        <p:spPr>
          <a:xfrm>
            <a:off x="6966584" y="4287580"/>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Disco duro</a:t>
            </a:r>
            <a:endParaRPr lang="es-MX" dirty="0"/>
          </a:p>
        </p:txBody>
      </p:sp>
      <p:sp>
        <p:nvSpPr>
          <p:cNvPr id="24" name="Rectángulo redondeado 23"/>
          <p:cNvSpPr/>
          <p:nvPr/>
        </p:nvSpPr>
        <p:spPr>
          <a:xfrm>
            <a:off x="8938259" y="4287580"/>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smtClean="0"/>
              <a:t>Procesador</a:t>
            </a:r>
            <a:endParaRPr lang="es-MX" dirty="0"/>
          </a:p>
        </p:txBody>
      </p:sp>
      <p:sp>
        <p:nvSpPr>
          <p:cNvPr id="25" name="Rectángulo redondeado 24"/>
          <p:cNvSpPr/>
          <p:nvPr/>
        </p:nvSpPr>
        <p:spPr>
          <a:xfrm>
            <a:off x="5083231" y="4981173"/>
            <a:ext cx="1886989" cy="390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Agregar nuevo</a:t>
            </a:r>
            <a:endParaRPr lang="es-MX" dirty="0"/>
          </a:p>
        </p:txBody>
      </p:sp>
    </p:spTree>
    <p:extLst>
      <p:ext uri="{BB962C8B-B14F-4D97-AF65-F5344CB8AC3E}">
        <p14:creationId xmlns:p14="http://schemas.microsoft.com/office/powerpoint/2010/main" val="219310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Administrador – Asignación de dispositivos</a:t>
            </a:r>
          </a:p>
        </p:txBody>
      </p:sp>
      <p:sp>
        <p:nvSpPr>
          <p:cNvPr id="5" name="CuadroTexto 4"/>
          <p:cNvSpPr txBox="1"/>
          <p:nvPr/>
        </p:nvSpPr>
        <p:spPr>
          <a:xfrm>
            <a:off x="5390984" y="754505"/>
            <a:ext cx="4380430" cy="369332"/>
          </a:xfrm>
          <a:prstGeom prst="rect">
            <a:avLst/>
          </a:prstGeom>
          <a:noFill/>
        </p:spPr>
        <p:txBody>
          <a:bodyPr wrap="none" rtlCol="0">
            <a:spAutoFit/>
          </a:bodyPr>
          <a:lstStyle/>
          <a:p>
            <a:r>
              <a:rPr lang="es-MX" dirty="0" smtClean="0">
                <a:ln w="0"/>
                <a:effectLst>
                  <a:outerShdw blurRad="38100" dist="19050" dir="2700000" algn="tl" rotWithShape="0">
                    <a:schemeClr val="dk1">
                      <a:alpha val="40000"/>
                    </a:schemeClr>
                  </a:outerShdw>
                </a:effectLst>
              </a:rPr>
              <a:t>Tabla de gestión de dispositivos de personas</a:t>
            </a:r>
            <a:endParaRPr lang="es-MX" dirty="0">
              <a:ln w="0"/>
              <a:effectLst>
                <a:outerShdw blurRad="38100" dist="19050" dir="2700000" algn="tl" rotWithShape="0">
                  <a:schemeClr val="dk1">
                    <a:alpha val="40000"/>
                  </a:schemeClr>
                </a:outerShdw>
              </a:effectLst>
            </a:endParaRPr>
          </a:p>
        </p:txBody>
      </p:sp>
      <p:graphicFrame>
        <p:nvGraphicFramePr>
          <p:cNvPr id="6" name="Tabla 5"/>
          <p:cNvGraphicFramePr>
            <a:graphicFrameLocks noGrp="1"/>
          </p:cNvGraphicFramePr>
          <p:nvPr>
            <p:extLst>
              <p:ext uri="{D42A27DB-BD31-4B8C-83A1-F6EECF244321}">
                <p14:modId xmlns:p14="http://schemas.microsoft.com/office/powerpoint/2010/main" val="1937216118"/>
              </p:ext>
            </p:extLst>
          </p:nvPr>
        </p:nvGraphicFramePr>
        <p:xfrm>
          <a:off x="3630212" y="1371673"/>
          <a:ext cx="8128000" cy="741680"/>
        </p:xfrm>
        <a:graphic>
          <a:graphicData uri="http://schemas.openxmlformats.org/drawingml/2006/table">
            <a:tbl>
              <a:tblPr firstRow="1" bandRow="1">
                <a:tableStyleId>{616DA210-FB5B-4158-B5E0-FEB733F419BA}</a:tableStyleId>
              </a:tblPr>
              <a:tblGrid>
                <a:gridCol w="1625600">
                  <a:extLst>
                    <a:ext uri="{9D8B030D-6E8A-4147-A177-3AD203B41FA5}">
                      <a16:colId xmlns:a16="http://schemas.microsoft.com/office/drawing/2014/main" val="1788918262"/>
                    </a:ext>
                  </a:extLst>
                </a:gridCol>
                <a:gridCol w="1625600">
                  <a:extLst>
                    <a:ext uri="{9D8B030D-6E8A-4147-A177-3AD203B41FA5}">
                      <a16:colId xmlns:a16="http://schemas.microsoft.com/office/drawing/2014/main" val="1411285596"/>
                    </a:ext>
                  </a:extLst>
                </a:gridCol>
                <a:gridCol w="1625600">
                  <a:extLst>
                    <a:ext uri="{9D8B030D-6E8A-4147-A177-3AD203B41FA5}">
                      <a16:colId xmlns:a16="http://schemas.microsoft.com/office/drawing/2014/main" val="3895856578"/>
                    </a:ext>
                  </a:extLst>
                </a:gridCol>
                <a:gridCol w="1625600">
                  <a:extLst>
                    <a:ext uri="{9D8B030D-6E8A-4147-A177-3AD203B41FA5}">
                      <a16:colId xmlns:a16="http://schemas.microsoft.com/office/drawing/2014/main" val="3011324878"/>
                    </a:ext>
                  </a:extLst>
                </a:gridCol>
                <a:gridCol w="1625600">
                  <a:extLst>
                    <a:ext uri="{9D8B030D-6E8A-4147-A177-3AD203B41FA5}">
                      <a16:colId xmlns:a16="http://schemas.microsoft.com/office/drawing/2014/main" val="1222669471"/>
                    </a:ext>
                  </a:extLst>
                </a:gridCol>
              </a:tblGrid>
              <a:tr h="370840">
                <a:tc>
                  <a:txBody>
                    <a:bodyPr/>
                    <a:lstStyle/>
                    <a:p>
                      <a:r>
                        <a:rPr lang="es-MX" dirty="0" smtClean="0"/>
                        <a:t>Paterno</a:t>
                      </a:r>
                      <a:endParaRPr lang="es-MX" dirty="0"/>
                    </a:p>
                  </a:txBody>
                  <a:tcPr/>
                </a:tc>
                <a:tc>
                  <a:txBody>
                    <a:bodyPr/>
                    <a:lstStyle/>
                    <a:p>
                      <a:r>
                        <a:rPr lang="es-MX" dirty="0" smtClean="0"/>
                        <a:t>Materno</a:t>
                      </a:r>
                      <a:endParaRPr lang="es-MX" dirty="0"/>
                    </a:p>
                  </a:txBody>
                  <a:tcPr/>
                </a:tc>
                <a:tc>
                  <a:txBody>
                    <a:bodyPr/>
                    <a:lstStyle/>
                    <a:p>
                      <a:r>
                        <a:rPr lang="es-MX" dirty="0" smtClean="0"/>
                        <a:t>Nombre</a:t>
                      </a:r>
                      <a:endParaRPr lang="es-MX" dirty="0"/>
                    </a:p>
                  </a:txBody>
                  <a:tcPr/>
                </a:tc>
                <a:tc>
                  <a:txBody>
                    <a:bodyPr/>
                    <a:lstStyle/>
                    <a:p>
                      <a:r>
                        <a:rPr lang="es-MX" dirty="0" smtClean="0"/>
                        <a:t>Dispositivo</a:t>
                      </a:r>
                      <a:endParaRPr lang="es-MX" dirty="0"/>
                    </a:p>
                  </a:txBody>
                  <a:tcPr/>
                </a:tc>
                <a:tc>
                  <a:txBody>
                    <a:bodyPr/>
                    <a:lstStyle/>
                    <a:p>
                      <a:r>
                        <a:rPr lang="es-MX" dirty="0" smtClean="0"/>
                        <a:t>Eliminar</a:t>
                      </a:r>
                      <a:endParaRPr lang="es-MX" dirty="0"/>
                    </a:p>
                  </a:txBody>
                  <a:tcPr/>
                </a:tc>
                <a:extLst>
                  <a:ext uri="{0D108BD9-81ED-4DB2-BD59-A6C34878D82A}">
                    <a16:rowId xmlns:a16="http://schemas.microsoft.com/office/drawing/2014/main" val="3757726511"/>
                  </a:ext>
                </a:extLst>
              </a:tr>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085609103"/>
                  </a:ext>
                </a:extLst>
              </a:tr>
            </a:tbl>
          </a:graphicData>
        </a:graphic>
      </p:graphicFrame>
      <p:sp>
        <p:nvSpPr>
          <p:cNvPr id="9" name="CuadroTexto 8"/>
          <p:cNvSpPr txBox="1"/>
          <p:nvPr/>
        </p:nvSpPr>
        <p:spPr>
          <a:xfrm>
            <a:off x="3864335" y="2639833"/>
            <a:ext cx="781613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dirty="0" smtClean="0"/>
              <a:t>Solo dejamos la opción de eliminar, porque agregar la opción de editar haría mas tardado el desarrollo y con el botón de eliminar funcionaria perfectamente para su fin.</a:t>
            </a:r>
            <a:endParaRPr lang="es-MX" dirty="0"/>
          </a:p>
        </p:txBody>
      </p:sp>
    </p:spTree>
    <p:extLst>
      <p:ext uri="{BB962C8B-B14F-4D97-AF65-F5344CB8AC3E}">
        <p14:creationId xmlns:p14="http://schemas.microsoft.com/office/powerpoint/2010/main" val="4684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Administrador – Reportes soporte </a:t>
            </a:r>
            <a:r>
              <a:rPr lang="es-MX" dirty="0" err="1" smtClean="0"/>
              <a:t>tecnico</a:t>
            </a:r>
            <a:endParaRPr lang="es-MX" dirty="0"/>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3208574238"/>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TM03457475[[fn=Marco]]</Template>
  <TotalTime>153</TotalTime>
  <Words>486</Words>
  <Application>Microsoft Office PowerPoint</Application>
  <PresentationFormat>Panorámica</PresentationFormat>
  <Paragraphs>79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Calibri</vt:lpstr>
      <vt:lpstr>Corbel</vt:lpstr>
      <vt:lpstr>Wingdings 2</vt:lpstr>
      <vt:lpstr>Marco</vt:lpstr>
      <vt:lpstr>Sistema de mesa de ayuda o help-desk</vt:lpstr>
      <vt:lpstr>¿Cuál es la necesidad?  </vt:lpstr>
      <vt:lpstr>¿Qué puede hacer un usuario del help-desk?  </vt:lpstr>
      <vt:lpstr>Inicio de sesión del sistema.</vt:lpstr>
      <vt:lpstr>Administrador- Gestión de usuarios</vt:lpstr>
      <vt:lpstr>Administrador- Gestión de usuarios</vt:lpstr>
      <vt:lpstr>Administrador – Asignación de dispositivos</vt:lpstr>
      <vt:lpstr>Administrador – Asignación de dispositivos</vt:lpstr>
      <vt:lpstr>Administrador – Reportes soporte tecnico</vt:lpstr>
      <vt:lpstr>Recursos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mesa de ayuda o help-desk</dc:title>
  <dc:creator>ROLDAN AQUINO SEGURA</dc:creator>
  <cp:lastModifiedBy>ROLDAN AQUINO SEGURA</cp:lastModifiedBy>
  <cp:revision>18</cp:revision>
  <dcterms:created xsi:type="dcterms:W3CDTF">2021-08-07T00:44:35Z</dcterms:created>
  <dcterms:modified xsi:type="dcterms:W3CDTF">2021-08-07T03:18:28Z</dcterms:modified>
</cp:coreProperties>
</file>