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3"/>
  </p:notesMasterIdLst>
  <p:handoutMasterIdLst>
    <p:handoutMasterId r:id="rId24"/>
  </p:handoutMasterIdLst>
  <p:sldIdLst>
    <p:sldId id="719" r:id="rId2"/>
    <p:sldId id="626" r:id="rId3"/>
    <p:sldId id="724" r:id="rId4"/>
    <p:sldId id="721" r:id="rId5"/>
    <p:sldId id="725" r:id="rId6"/>
    <p:sldId id="723" r:id="rId7"/>
    <p:sldId id="726" r:id="rId8"/>
    <p:sldId id="727" r:id="rId9"/>
    <p:sldId id="685" r:id="rId10"/>
    <p:sldId id="714" r:id="rId11"/>
    <p:sldId id="716" r:id="rId12"/>
    <p:sldId id="717" r:id="rId13"/>
    <p:sldId id="713" r:id="rId14"/>
    <p:sldId id="700" r:id="rId15"/>
    <p:sldId id="680" r:id="rId16"/>
    <p:sldId id="728" r:id="rId17"/>
    <p:sldId id="729" r:id="rId18"/>
    <p:sldId id="730" r:id="rId19"/>
    <p:sldId id="731" r:id="rId20"/>
    <p:sldId id="718" r:id="rId21"/>
    <p:sldId id="712" r:id="rId22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C1E"/>
    <a:srgbClr val="FFC091"/>
    <a:srgbClr val="FF7D21"/>
    <a:srgbClr val="7D2E0F"/>
    <a:srgbClr val="FFFF00"/>
    <a:srgbClr val="CC3300"/>
    <a:srgbClr val="990000"/>
    <a:srgbClr val="808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78"/>
      </p:cViewPr>
      <p:guideLst>
        <p:guide orient="horz" pos="201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122" y="-96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98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05D69C-7262-42DE-A8C5-EA7F5C842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1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98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A9CD134B-3882-4AF9-B1EF-B2454A013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C0D5D95E-D64E-43C3-A483-671C3D5C829A}" type="slidenum">
              <a:rPr lang="en-US" altLang="en-US" sz="1200">
                <a:latin typeface="Times" panose="02020603050405020304" pitchFamily="18" charset="0"/>
              </a:rPr>
              <a:pPr/>
              <a:t>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20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CD134B-3882-4AF9-B1EF-B2454A0134C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58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685800" y="6400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98500" y="6410325"/>
            <a:ext cx="1588" cy="155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H="1">
            <a:off x="990600" y="6400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>
            <a:off x="8229600" y="640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auto">
          <a:xfrm>
            <a:off x="0" y="2819400"/>
            <a:ext cx="4576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 userDrawn="1"/>
        </p:nvSpPr>
        <p:spPr bwMode="auto">
          <a:xfrm>
            <a:off x="4559300" y="2824163"/>
            <a:ext cx="0" cy="1444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1" name="Picture 2055" descr="Hubbardston%20Saw%20Mill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5602" b="560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5613"/>
            <a:ext cx="4648200" cy="777875"/>
          </a:xfrm>
        </p:spPr>
        <p:txBody>
          <a:bodyPr>
            <a:spAutoFit/>
          </a:bodyPr>
          <a:lstStyle>
            <a:lvl1pPr marL="0" indent="0">
              <a:spcBef>
                <a:spcPct val="30000"/>
              </a:spcBef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339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533400" y="3048000"/>
            <a:ext cx="6400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49313" y="6400800"/>
            <a:ext cx="3875087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937375" y="6448425"/>
            <a:ext cx="1143000" cy="384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281092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365125"/>
            <a:ext cx="1866900" cy="6035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5125"/>
            <a:ext cx="5448300" cy="6035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144982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52790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30421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98613"/>
            <a:ext cx="3657600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98613"/>
            <a:ext cx="3657600" cy="4802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9816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961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143019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16288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318630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32037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5125"/>
            <a:ext cx="571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98613"/>
            <a:ext cx="74676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440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400" b="1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  Value Stream Mapping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 flipH="1">
            <a:off x="685800" y="6400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8229600" y="640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698500" y="6410325"/>
            <a:ext cx="1588" cy="1460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2" name="Object 15"/>
          <p:cNvGraphicFramePr>
            <a:graphicFrameLocks noChangeAspect="1"/>
          </p:cNvGraphicFramePr>
          <p:nvPr userDrawn="1"/>
        </p:nvGraphicFramePr>
        <p:xfrm>
          <a:off x="6477000" y="6521450"/>
          <a:ext cx="14478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Image Document" r:id="rId14" imgW="4618104" imgH="1859536" progId="Imaging.Document">
                  <p:embed/>
                </p:oleObj>
              </mc:Choice>
              <mc:Fallback>
                <p:oleObj name="Image Document" r:id="rId14" imgW="4618104" imgH="1859536" progId="Imaging.Document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521450"/>
                        <a:ext cx="144780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</a:defRPr>
      </a:lvl6pPr>
      <a:lvl7pPr marL="914400" algn="l" rtl="0" fontAlgn="base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</a:defRPr>
      </a:lvl7pPr>
      <a:lvl8pPr marL="1371600" algn="l" rtl="0" fontAlgn="base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</a:defRPr>
      </a:lvl8pPr>
      <a:lvl9pPr marL="1828800" algn="l" rtl="0" fontAlgn="base">
        <a:lnSpc>
          <a:spcPct val="90000"/>
        </a:lnSpc>
        <a:spcBef>
          <a:spcPct val="3000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 Bold" charset="0"/>
        </a:defRPr>
      </a:lvl9pPr>
    </p:titleStyle>
    <p:bodyStyle>
      <a:lvl1pPr marL="177800" indent="-177800" algn="l" rtl="0" eaLnBrk="0" fontAlgn="base" hangingPunct="0">
        <a:lnSpc>
          <a:spcPct val="80000"/>
        </a:lnSpc>
        <a:spcBef>
          <a:spcPct val="0"/>
        </a:spcBef>
        <a:spcAft>
          <a:spcPct val="25000"/>
        </a:spcAft>
        <a:buClr>
          <a:schemeClr val="tx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-128"/>
          <a:cs typeface="+mn-cs"/>
        </a:defRPr>
      </a:lvl1pPr>
      <a:lvl2pPr marL="458788" indent="-166688" algn="l" rtl="0" eaLnBrk="0" fontAlgn="base" hangingPunct="0">
        <a:lnSpc>
          <a:spcPct val="80000"/>
        </a:lnSpc>
        <a:spcBef>
          <a:spcPct val="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-128"/>
        </a:defRPr>
      </a:lvl2pPr>
      <a:lvl3pPr marL="746125" indent="-173038" algn="l" rtl="0" eaLnBrk="0" fontAlgn="base" hangingPunct="0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-128"/>
        </a:defRPr>
      </a:lvl3pPr>
      <a:lvl4pPr marL="1033463" indent="-173038" algn="l" rtl="0" eaLnBrk="0" fontAlgn="base" hangingPunct="0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-128"/>
        </a:defRPr>
      </a:lvl4pPr>
      <a:lvl5pPr marL="1320800" indent="-173038" algn="l" rtl="0" eaLnBrk="0" fontAlgn="base" hangingPunct="0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ＭＳ Ｐゴシック" charset="-128"/>
        </a:defRPr>
      </a:lvl5pPr>
      <a:lvl6pPr marL="1778000" indent="-173038" algn="l" rtl="0" fontAlgn="base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2235200" indent="-173038" algn="l" rtl="0" fontAlgn="base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2692400" indent="-173038" algn="l" rtl="0" fontAlgn="base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3149600" indent="-173038" algn="l" rtl="0" fontAlgn="base">
        <a:lnSpc>
          <a:spcPct val="80000"/>
        </a:lnSpc>
        <a:spcBef>
          <a:spcPct val="20000"/>
        </a:spcBef>
        <a:spcAft>
          <a:spcPct val="25000"/>
        </a:spcAft>
        <a:buClr>
          <a:schemeClr val="tx2"/>
        </a:buClr>
        <a:buChar char="-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  Principles for Implementing Lean Manufacturing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365125"/>
            <a:ext cx="5395510" cy="648427"/>
          </a:xfrm>
        </p:spPr>
        <p:txBody>
          <a:bodyPr/>
          <a:lstStyle/>
          <a:p>
            <a:pPr eaLnBrk="1" hangingPunct="1"/>
            <a:r>
              <a:rPr lang="en-US" altLang="en-US" u="sng" dirty="0" smtClean="0">
                <a:solidFill>
                  <a:schemeClr val="hlink"/>
                </a:solidFill>
              </a:rPr>
              <a:t>Lecture 4:  Overview</a:t>
            </a:r>
            <a:br>
              <a:rPr lang="en-US" altLang="en-US" u="sng" dirty="0" smtClean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/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en-US" sz="32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 Bold" panose="020B070602020203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914400" y="1828799"/>
            <a:ext cx="7821613" cy="271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1"/>
              </a:buClr>
              <a:buSzPct val="120000"/>
            </a:pPr>
            <a:endParaRPr lang="en-US" altLang="en-US" sz="2800" b="1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5800" y="1911540"/>
            <a:ext cx="7896340" cy="374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panose="020B0600070205080204" pitchFamily="34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kern="0" dirty="0" smtClean="0">
                <a:solidFill>
                  <a:schemeClr val="hlink"/>
                </a:solidFill>
              </a:rPr>
              <a:t>Value Stream Mapping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kern="0" dirty="0" smtClean="0">
                <a:solidFill>
                  <a:schemeClr val="hlink"/>
                </a:solidFill>
              </a:rPr>
              <a:t>Present State Map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kern="0" dirty="0" smtClean="0">
                <a:solidFill>
                  <a:schemeClr val="hlink"/>
                </a:solidFill>
              </a:rPr>
              <a:t>Process Improvement Strategies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kern="0" dirty="0" err="1" smtClean="0">
                <a:solidFill>
                  <a:schemeClr val="hlink"/>
                </a:solidFill>
              </a:rPr>
              <a:t>Takt</a:t>
            </a:r>
            <a:r>
              <a:rPr lang="en-US" altLang="en-US" kern="0" dirty="0" smtClean="0">
                <a:solidFill>
                  <a:schemeClr val="hlink"/>
                </a:solidFill>
              </a:rPr>
              <a:t> Time</a:t>
            </a:r>
            <a:endParaRPr lang="en-US" altLang="en-US" kern="0" dirty="0">
              <a:solidFill>
                <a:schemeClr val="hlink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kern="0" dirty="0" smtClean="0">
                <a:solidFill>
                  <a:schemeClr val="hlink"/>
                </a:solidFill>
              </a:rPr>
              <a:t>Future State Value Stream Map</a:t>
            </a:r>
            <a:endParaRPr lang="en-US" altLang="en-US" kern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3413" y="1249363"/>
            <a:ext cx="746760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57200"/>
          <a:lstStyle/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Are there any symbols on the map that you don’t recognize?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determines the work schedule at each station?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How is ‘time’ data in the map acquired?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is the bottleneck in the ACME manufacturing process?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Where is the biggest changeover time? What does this mean for downstream processes? 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Tx/>
              <a:buChar char="-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65125"/>
            <a:ext cx="7754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4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charset="-128"/>
              </a:rPr>
              <a:t>Questions –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3413" y="1249363"/>
            <a:ext cx="746760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57200"/>
          <a:lstStyle/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is the manufacturing lead time for a product (definition and value)? How does that compare to the value added time?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is the impact of 1 truck a day leaving with finished goods and trucks arriving on Tuesday and Thursday with coils of steel?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Tx/>
              <a:buChar char="-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Tx/>
              <a:buChar char="-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65125"/>
            <a:ext cx="7754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4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charset="-128"/>
              </a:rPr>
              <a:t>Questions –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3413" y="1249363"/>
            <a:ext cx="746760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57200"/>
          <a:lstStyle/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Where do you see waste in this process and what types of waste from the mnemonic CLOSED MITT do you see?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countermeasures could be taken to reduce the most significant forms of waste?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Tx/>
              <a:buChar char="-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65125"/>
            <a:ext cx="7754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4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charset="-128"/>
              </a:rPr>
              <a:t>Questions – Part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506413"/>
            <a:ext cx="7391400" cy="706437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hlink"/>
                </a:solidFill>
                <a:ea typeface="+mj-ea"/>
              </a:rPr>
              <a:t>Mapping Methodology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511300"/>
            <a:ext cx="8610600" cy="5346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Focus on a product family within single plant.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Seek leadership from the value stream manager.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Go and see. Conduct door-to-door process walk.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Work backwards, starting at the shipping door.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Capture and quantify basic operations involved.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Encourage participation of all stakeholders.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3200" b="1" smtClean="0">
                <a:effectLst/>
              </a:rPr>
              <a:t>Use pencil &amp; paper rather than CAD.</a:t>
            </a: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265988" cy="1143000"/>
          </a:xfrm>
        </p:spPr>
        <p:txBody>
          <a:bodyPr/>
          <a:lstStyle/>
          <a:p>
            <a:pPr eaLnBrk="1" hangingPunct="1"/>
            <a:r>
              <a:rPr lang="en-US" altLang="en-US" sz="4400" b="1" smtClean="0">
                <a:solidFill>
                  <a:schemeClr val="hlink"/>
                </a:solidFill>
                <a:effectLst/>
                <a:ea typeface="ＭＳ Ｐゴシック" panose="020B0600070205080204" pitchFamily="34" charset="-128"/>
              </a:rPr>
              <a:t>Investigation Etiquette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sz="3200" smtClean="0"/>
              <a:t>Get management approval</a:t>
            </a:r>
          </a:p>
          <a:p>
            <a:pPr marL="342900" indent="-342900" eaLnBrk="1" hangingPunct="1">
              <a:defRPr/>
            </a:pPr>
            <a:r>
              <a:rPr lang="en-US" sz="3200" smtClean="0"/>
              <a:t>Communicate to all areas before visit</a:t>
            </a:r>
          </a:p>
          <a:p>
            <a:pPr marL="342900" indent="-342900" eaLnBrk="1" hangingPunct="1">
              <a:defRPr/>
            </a:pPr>
            <a:r>
              <a:rPr lang="en-US" sz="3200" smtClean="0"/>
              <a:t>Make introductions when you get there</a:t>
            </a:r>
          </a:p>
          <a:p>
            <a:pPr marL="342900" indent="-342900" eaLnBrk="1" hangingPunct="1">
              <a:defRPr/>
            </a:pPr>
            <a:r>
              <a:rPr lang="en-US" sz="3200" smtClean="0"/>
              <a:t>Remember, the workers are the experts for their tasks!</a:t>
            </a:r>
          </a:p>
          <a:p>
            <a:pPr marL="342900" indent="-342900" eaLnBrk="1" hangingPunct="1">
              <a:defRPr/>
            </a:pPr>
            <a:r>
              <a:rPr lang="en-US" sz="3200" smtClean="0"/>
              <a:t>Respect people’s work space </a:t>
            </a:r>
          </a:p>
          <a:p>
            <a:pPr marL="342900" indent="-342900" eaLnBrk="1" hangingPunct="1">
              <a:defRPr/>
            </a:pPr>
            <a:r>
              <a:rPr lang="en-US" sz="3200" smtClean="0"/>
              <a:t>Explain your purpose</a:t>
            </a:r>
          </a:p>
          <a:p>
            <a:pPr marL="342900" indent="-342900" eaLnBrk="1" hangingPunct="1">
              <a:defRPr/>
            </a:pPr>
            <a:endParaRPr lang="en-US" sz="3200" smtClean="0"/>
          </a:p>
        </p:txBody>
      </p:sp>
      <p:pic>
        <p:nvPicPr>
          <p:cNvPr id="13317" name="Picture 4" descr="Man with Magnifying Gla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149725"/>
            <a:ext cx="3336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450850" y="365125"/>
            <a:ext cx="8004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+mn-ea"/>
              </a:rPr>
              <a:t>Strategies for Process Improvement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633413" y="1016000"/>
            <a:ext cx="7745412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57200"/>
          <a:lstStyle/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#1: Produce to your </a:t>
            </a:r>
            <a:r>
              <a:rPr lang="en-US" sz="3200" b="1">
                <a:solidFill>
                  <a:srgbClr val="FA5C1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Takt Time.</a:t>
            </a:r>
          </a:p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#2: Develop </a:t>
            </a:r>
            <a:r>
              <a:rPr lang="en-US" sz="3200" b="1">
                <a:solidFill>
                  <a:srgbClr val="FA5C1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continuous flow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where possible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to reduce inventory.  Eliminate isolated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islands of production.</a:t>
            </a:r>
          </a:p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#3: Use </a:t>
            </a:r>
            <a:r>
              <a:rPr lang="en-US" sz="3200" b="1">
                <a:solidFill>
                  <a:srgbClr val="FA5C1E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supermarkets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to control production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where continuous flow does not extend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upstream (often outside the plant).</a:t>
            </a:r>
          </a:p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#4: Try to send customer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schedule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to only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one production process 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pacemaker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).</a:t>
            </a:r>
          </a:p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#5: 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Load-level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production at pacemaker.</a:t>
            </a:r>
          </a:p>
          <a:p>
            <a:pPr marL="342900" indent="-34290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#6: Release/withdraw small, consistent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</a:b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   increments of work to pacemaker (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pitch</a:t>
            </a:r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 Bold" charset="0"/>
                <a:ea typeface="+mn-ea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379413" y="234951"/>
            <a:ext cx="66278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Establish </a:t>
            </a:r>
            <a:r>
              <a:rPr lang="en-US" sz="32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Takt</a:t>
            </a:r>
            <a:r>
              <a:rPr 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 </a:t>
            </a:r>
            <a:r>
              <a:rPr 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Time</a:t>
            </a: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457200" y="342900"/>
            <a:ext cx="77708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alt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362200" y="5562600"/>
            <a:ext cx="4279900" cy="519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b="1"/>
              <a:t>GOAL: Produce to Demand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3962400" y="2590800"/>
            <a:ext cx="3176588" cy="79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1371600" y="4572000"/>
            <a:ext cx="2160588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auto">
          <a:xfrm>
            <a:off x="1924050" y="1600200"/>
            <a:ext cx="4030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Takt Time  =  Demand Rate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495626" name="Rectangle 10"/>
          <p:cNvSpPr>
            <a:spLocks noChangeArrowheads="1"/>
          </p:cNvSpPr>
          <p:nvPr/>
        </p:nvSpPr>
        <p:spPr bwMode="auto">
          <a:xfrm>
            <a:off x="1924050" y="2232025"/>
            <a:ext cx="193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Takt Time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  </a:t>
            </a: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=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962400" y="2209800"/>
            <a:ext cx="34464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75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Work Time Available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2743200" y="3124200"/>
            <a:ext cx="25860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</a:rPr>
              <a:t> 900 Seconds</a:t>
            </a:r>
          </a:p>
          <a:p>
            <a:pPr algn="l">
              <a:spcBef>
                <a:spcPct val="15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   85 Boards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105400" y="3200400"/>
            <a:ext cx="280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</a:rPr>
              <a:t>= 10.6 Sec/Board</a:t>
            </a:r>
            <a:r>
              <a:rPr lang="en-US" altLang="en-US" sz="28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838200" y="3276600"/>
            <a:ext cx="2249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</a:rPr>
              <a:t>Takt Time =</a:t>
            </a: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2743200" y="3581400"/>
            <a:ext cx="22987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5632" name="Text Box 16"/>
          <p:cNvSpPr txBox="1">
            <a:spLocks noChangeArrowheads="1"/>
          </p:cNvSpPr>
          <p:nvPr/>
        </p:nvSpPr>
        <p:spPr bwMode="auto">
          <a:xfrm>
            <a:off x="1447800" y="4114800"/>
            <a:ext cx="1885950" cy="989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Cycle Time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 </a:t>
            </a: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Takt Time</a:t>
            </a:r>
            <a:endParaRPr lang="en-US" sz="2800" b="1">
              <a:solidFill>
                <a:schemeClr val="hlink"/>
              </a:solidFill>
              <a:latin typeface="Arial Narrow" charset="0"/>
              <a:ea typeface="ＭＳ Ｐゴシック" charset="-128"/>
            </a:endParaRPr>
          </a:p>
        </p:txBody>
      </p:sp>
      <p:sp>
        <p:nvSpPr>
          <p:cNvPr id="495633" name="Rectangle 17"/>
          <p:cNvSpPr>
            <a:spLocks noChangeArrowheads="1"/>
          </p:cNvSpPr>
          <p:nvPr/>
        </p:nvSpPr>
        <p:spPr bwMode="auto">
          <a:xfrm>
            <a:off x="3673475" y="4427538"/>
            <a:ext cx="3392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  <a:latin typeface="Arial Narrow" charset="0"/>
                <a:ea typeface="ＭＳ Ｐゴシック" charset="-128"/>
              </a:rPr>
              <a:t>= Minimum # of People</a:t>
            </a: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3886200" y="2538413"/>
            <a:ext cx="3157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dirty="0">
                <a:solidFill>
                  <a:schemeClr val="hlink"/>
                </a:solidFill>
              </a:rPr>
              <a:t>Number of Units Sold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04800" y="867717"/>
            <a:ext cx="8610600" cy="490396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b="1" kern="0" dirty="0" smtClean="0">
                <a:effectLst/>
                <a:ea typeface="ＭＳ Ｐゴシック" panose="020B0600070205080204" pitchFamily="34" charset="-128"/>
              </a:rPr>
              <a:t>Synchronizes pace of production to match pace of sales.</a:t>
            </a:r>
          </a:p>
        </p:txBody>
      </p:sp>
    </p:spTree>
    <p:extLst>
      <p:ext uri="{BB962C8B-B14F-4D97-AF65-F5344CB8AC3E}">
        <p14:creationId xmlns:p14="http://schemas.microsoft.com/office/powerpoint/2010/main" val="10983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379413" y="234951"/>
            <a:ext cx="66278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Supermarket Pull System</a:t>
            </a:r>
            <a:endParaRPr 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457200" y="342900"/>
            <a:ext cx="77708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alt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04800" y="867717"/>
            <a:ext cx="8268832" cy="2875162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Used to control production where continuous flow does not extend upstream.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Example Reasons for Supermarkets: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1800" b="1" kern="0" dirty="0" smtClean="0">
                <a:effectLst/>
                <a:ea typeface="ＭＳ Ｐゴシック" panose="020B0600070205080204" pitchFamily="34" charset="-128"/>
              </a:rPr>
              <a:t>Process that operate at very fast or slow cycle times and need to change over to serve multiple product families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1800" b="1" kern="0" dirty="0" smtClean="0">
                <a:effectLst/>
                <a:ea typeface="ＭＳ Ｐゴシック" panose="020B0600070205080204" pitchFamily="34" charset="-128"/>
              </a:rPr>
              <a:t>Some processes, such as those at </a:t>
            </a:r>
            <a:r>
              <a:rPr lang="en-US" altLang="en-US" sz="1800" b="1" kern="0" dirty="0" smtClean="0">
                <a:effectLst/>
                <a:ea typeface="ＭＳ Ｐゴシック" panose="020B0600070205080204" pitchFamily="34" charset="-128"/>
              </a:rPr>
              <a:t>suppliers</a:t>
            </a:r>
            <a:r>
              <a:rPr lang="en-US" altLang="en-US" sz="1800" b="1" kern="0" dirty="0" smtClean="0">
                <a:effectLst/>
                <a:ea typeface="ＭＳ Ｐゴシック" panose="020B0600070205080204" pitchFamily="34" charset="-128"/>
              </a:rPr>
              <a:t>, are far away and shipping one piece at a time does not make sense.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1800" b="1" kern="0" dirty="0" smtClean="0">
                <a:effectLst/>
                <a:ea typeface="ＭＳ Ｐゴシック" panose="020B0600070205080204" pitchFamily="34" charset="-128"/>
              </a:rPr>
              <a:t>Some processes have too much lead time or are too unreliable to couple directly to other processes in a continuous flow.</a:t>
            </a:r>
          </a:p>
        </p:txBody>
      </p:sp>
      <p:pic>
        <p:nvPicPr>
          <p:cNvPr id="2050" name="Picture 2" descr="http://www.lean.org/lexicon_images/33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" y="3638997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odaysleanmanufacturing.com/wp-content/uploads/2010/12/associated-icon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8" r="4344"/>
          <a:stretch/>
        </p:blipFill>
        <p:spPr bwMode="auto">
          <a:xfrm rot="-60000">
            <a:off x="5664595" y="4005664"/>
            <a:ext cx="3233183" cy="18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379413" y="234951"/>
            <a:ext cx="66278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Pacemaker Process</a:t>
            </a:r>
            <a:endParaRPr 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457200" y="342900"/>
            <a:ext cx="77708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alt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3202" y="867717"/>
            <a:ext cx="8839200" cy="2165769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A pacemaker process is single point in the manufacturing value stream that sets the production pace for the entire process.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The pacemaker process is frequently the most downstream continuous-flow process.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On the future-state map, the pacemaker process is the production process that is controlled by the outside customer’s orders.</a:t>
            </a:r>
            <a:endParaRPr lang="en-US" altLang="en-US" sz="1800" b="1" kern="0" dirty="0" smtClean="0">
              <a:effectLst/>
              <a:ea typeface="ＭＳ Ｐゴシック" panose="020B0600070205080204" pitchFamily="34" charset="-128"/>
            </a:endParaRPr>
          </a:p>
        </p:txBody>
      </p:sp>
      <p:pic>
        <p:nvPicPr>
          <p:cNvPr id="3074" name="Picture 2" descr="http://todaysleanmanufacturing.com/wp-content/uploads/2010/12/pacemaker-proc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5698"/>
            <a:ext cx="4937353" cy="38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1371" y="2435698"/>
            <a:ext cx="3242812" cy="300986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Load-leveling means distributing the production of different products evenly over a time period, creating a product “mix”.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The schedule should create an “initial pull” by releasing and withdrawing a small, consistent increment of work, called the “Pitch”.</a:t>
            </a:r>
            <a:endParaRPr lang="en-US" altLang="en-US" sz="1800" b="1" kern="0" dirty="0" smtClean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9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495618" name="Rectangle 2"/>
          <p:cNvSpPr>
            <a:spLocks noChangeArrowheads="1"/>
          </p:cNvSpPr>
          <p:nvPr/>
        </p:nvSpPr>
        <p:spPr bwMode="auto">
          <a:xfrm>
            <a:off x="379413" y="234951"/>
            <a:ext cx="66278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Load Leveling and Paced </a:t>
            </a:r>
            <a:r>
              <a:rPr lang="en-US" sz="32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</a:rPr>
              <a:t>Withdrawl</a:t>
            </a:r>
            <a:endParaRPr lang="en-US" sz="32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457200" y="342900"/>
            <a:ext cx="77708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alt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0" y="285750"/>
            <a:ext cx="83058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1" y="1038228"/>
            <a:ext cx="4497591" cy="2679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416" y="3344219"/>
            <a:ext cx="5915025" cy="303847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638943" y="1322122"/>
            <a:ext cx="3242812" cy="300986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Load-leveling means distributing the production of different products evenly over a time period, creating a product “mix</a:t>
            </a: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”.</a:t>
            </a:r>
            <a:endParaRPr lang="en-US" altLang="en-US" sz="1800" b="1" kern="0" dirty="0" smtClean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83051" y="4057889"/>
            <a:ext cx="3242812" cy="300986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</a:pP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The </a:t>
            </a:r>
            <a:r>
              <a:rPr lang="en-US" altLang="en-US" sz="2000" b="1" kern="0" dirty="0" smtClean="0">
                <a:effectLst/>
                <a:ea typeface="ＭＳ Ｐゴシック" panose="020B0600070205080204" pitchFamily="34" charset="-128"/>
              </a:rPr>
              <a:t>schedule should create an “initial pull” by releasing and withdrawing a small, consistent increment of work, called the “Pitch”.</a:t>
            </a:r>
            <a:endParaRPr lang="en-US" altLang="en-US" sz="1800" b="1" kern="0" dirty="0" smtClean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715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hlink"/>
                </a:solidFill>
                <a:ea typeface="+mj-ea"/>
              </a:rPr>
              <a:t>Value Stream Mapping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800" b="1" dirty="0" smtClean="0">
                <a:effectLst/>
                <a:latin typeface="Arial Narrow" charset="0"/>
              </a:rPr>
              <a:t>Helps us see where </a:t>
            </a:r>
            <a:r>
              <a:rPr lang="en-US" sz="2800" b="1" i="1" u="sng" dirty="0" smtClean="0">
                <a:effectLst/>
                <a:latin typeface="Arial Narrow" charset="0"/>
              </a:rPr>
              <a:t>value</a:t>
            </a:r>
            <a:r>
              <a:rPr lang="en-US" sz="2800" b="1" dirty="0" smtClean="0">
                <a:effectLst/>
                <a:latin typeface="Arial Narrow" charset="0"/>
              </a:rPr>
              <a:t> is created, and where </a:t>
            </a:r>
            <a:r>
              <a:rPr lang="en-US" sz="2800" b="1" i="1" u="sng" dirty="0" smtClean="0">
                <a:effectLst/>
                <a:latin typeface="Arial Narrow" charset="0"/>
              </a:rPr>
              <a:t>waste</a:t>
            </a:r>
            <a:r>
              <a:rPr lang="en-US" sz="2800" b="1" dirty="0" smtClean="0">
                <a:effectLst/>
                <a:latin typeface="Arial Narrow" charset="0"/>
              </a:rPr>
              <a:t> exists: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800" b="1" dirty="0" smtClean="0">
                <a:effectLst/>
              </a:rPr>
              <a:t>Developed by ‘product family’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800" b="1" dirty="0" smtClean="0">
                <a:effectLst/>
              </a:rPr>
              <a:t>Shows flow of both </a:t>
            </a:r>
            <a:r>
              <a:rPr lang="en-US" sz="2800" b="1" i="1" dirty="0" smtClean="0">
                <a:solidFill>
                  <a:srgbClr val="FA5C1E"/>
                </a:solidFill>
                <a:effectLst/>
              </a:rPr>
              <a:t>material</a:t>
            </a:r>
            <a:r>
              <a:rPr lang="en-US" sz="2800" b="1" dirty="0" smtClean="0">
                <a:effectLst/>
              </a:rPr>
              <a:t> &amp; </a:t>
            </a:r>
            <a:r>
              <a:rPr lang="en-US" sz="2800" b="1" i="1" dirty="0" smtClean="0">
                <a:solidFill>
                  <a:srgbClr val="FA5C1E"/>
                </a:solidFill>
                <a:effectLst/>
              </a:rPr>
              <a:t>information</a:t>
            </a:r>
            <a:r>
              <a:rPr lang="en-US" sz="2800" b="1" dirty="0" smtClean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800" b="1" dirty="0" smtClean="0">
                <a:effectLst/>
              </a:rPr>
              <a:t>Helps us ‘see’ where/how specific Lean tools can be used to improve flow and eliminate waste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800" b="1" dirty="0" smtClean="0">
                <a:effectLst/>
              </a:rPr>
              <a:t>Consists of two types of maps:</a:t>
            </a:r>
            <a:br>
              <a:rPr lang="en-US" sz="2800" b="1" dirty="0" smtClean="0">
                <a:effectLst/>
              </a:rPr>
            </a:br>
            <a:r>
              <a:rPr lang="en-US" sz="2800" b="1" dirty="0" smtClean="0">
                <a:effectLst/>
              </a:rPr>
              <a:t>	 </a:t>
            </a:r>
            <a:r>
              <a:rPr lang="en-US" sz="2800" b="1" i="1" dirty="0" smtClean="0">
                <a:effectLst/>
              </a:rPr>
              <a:t>Present State </a:t>
            </a:r>
            <a:r>
              <a:rPr lang="en-US" sz="2800" b="1" dirty="0" smtClean="0">
                <a:effectLst/>
              </a:rPr>
              <a:t>(“how it is”)</a:t>
            </a:r>
            <a:br>
              <a:rPr lang="en-US" sz="2800" b="1" dirty="0" smtClean="0">
                <a:effectLst/>
              </a:rPr>
            </a:br>
            <a:r>
              <a:rPr lang="en-US" sz="2800" b="1" dirty="0" smtClean="0">
                <a:effectLst/>
              </a:rPr>
              <a:t>	</a:t>
            </a:r>
            <a:r>
              <a:rPr lang="en-US" sz="2800" b="1" i="1" dirty="0" smtClean="0">
                <a:effectLst/>
              </a:rPr>
              <a:t>Future State </a:t>
            </a:r>
            <a:r>
              <a:rPr lang="en-US" sz="2800" b="1" dirty="0" smtClean="0">
                <a:effectLst/>
              </a:rPr>
              <a:t>(“how it should be”) 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33413" y="1249363"/>
            <a:ext cx="7467600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457200"/>
          <a:lstStyle/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is the company’s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Takt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 time if the demand is 460 parts per 8 hour shift (with two 10 minute breaks)?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Where is it not practical to achieve continuous flow?  How </a:t>
            </a: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could a supermarket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be used to overcome this?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How can the welding and assembly operations be configured to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Takt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 time?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should be the pacemaker process?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charset="0"/>
                <a:ea typeface="ＭＳ Ｐゴシック" charset="-128"/>
              </a:rPr>
              <a:t>What other improvements are possible?</a:t>
            </a: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 typeface="Arial Narrow Bold" charset="0"/>
              <a:buAutoNum type="arabicPeriod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  <a:p>
            <a:pPr marL="971550" lvl="1" indent="-514350" eaLnBrk="1" hangingPunct="1">
              <a:lnSpc>
                <a:spcPct val="80000"/>
              </a:lnSpc>
              <a:spcAft>
                <a:spcPct val="25000"/>
              </a:spcAft>
              <a:buClr>
                <a:schemeClr val="tx2"/>
              </a:buClr>
              <a:buFontTx/>
              <a:buChar char="-"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charset="0"/>
              <a:ea typeface="ＭＳ Ｐゴシック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65125"/>
            <a:ext cx="7754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4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 Bold" charset="0"/>
                <a:ea typeface="ＭＳ Ｐゴシック" charset="-128"/>
              </a:rPr>
              <a:t>Questions – Part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pic>
        <p:nvPicPr>
          <p:cNvPr id="17411" name="Picture 2" descr="FSM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7400"/>
            <a:ext cx="8229600" cy="5264150"/>
          </a:xfrm>
          <a:prstGeom prst="rect">
            <a:avLst/>
          </a:prstGeom>
          <a:solidFill>
            <a:schemeClr val="tx1"/>
          </a:solidFill>
          <a:ln w="762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219200" y="165100"/>
            <a:ext cx="6278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Future State Value Stream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pic>
        <p:nvPicPr>
          <p:cNvPr id="6147" name="Picture 2" descr="CSM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8063"/>
            <a:ext cx="8229600" cy="4872037"/>
          </a:xfrm>
          <a:prstGeom prst="rect">
            <a:avLst/>
          </a:prstGeom>
          <a:solidFill>
            <a:schemeClr val="tx1"/>
          </a:solidFill>
          <a:ln w="762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411288" y="269875"/>
            <a:ext cx="6572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Present State Value Stream Map</a:t>
            </a:r>
          </a:p>
        </p:txBody>
      </p:sp>
    </p:spTree>
    <p:extLst>
      <p:ext uri="{BB962C8B-B14F-4D97-AF65-F5344CB8AC3E}">
        <p14:creationId xmlns:p14="http://schemas.microsoft.com/office/powerpoint/2010/main" val="2192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411287" y="269875"/>
            <a:ext cx="6320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 smtClean="0">
                <a:solidFill>
                  <a:schemeClr val="hlink"/>
                </a:solidFill>
                <a:latin typeface="Arial Black" panose="020B0A04020102020204" pitchFamily="34" charset="0"/>
              </a:rPr>
              <a:t>The Process Box</a:t>
            </a:r>
            <a:endParaRPr lang="en-US" altLang="en-US" sz="2800" dirty="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Indicates </a:t>
            </a:r>
            <a:r>
              <a:rPr lang="en-US" b="1" kern="0" dirty="0">
                <a:effectLst/>
              </a:rPr>
              <a:t>basic production process.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One box for each major material flow, not for each processing step.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Process disconnection and inventory accumulation are indicators of where processes are separated.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endParaRPr lang="en-US" sz="2800" kern="0" dirty="0" smtClean="0"/>
          </a:p>
        </p:txBody>
      </p:sp>
      <p:pic>
        <p:nvPicPr>
          <p:cNvPr id="13" name="Picture 2" descr="CSMAP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3" b="834"/>
          <a:stretch/>
        </p:blipFill>
        <p:spPr bwMode="auto">
          <a:xfrm>
            <a:off x="457200" y="2743200"/>
            <a:ext cx="8229600" cy="3096285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304800" y="2670772"/>
            <a:ext cx="8382000" cy="124937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3400" y="4517680"/>
            <a:ext cx="8382000" cy="132180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81681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7653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35174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88667" y="3963911"/>
            <a:ext cx="808022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50390" y="3956364"/>
            <a:ext cx="613372" cy="56131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285776" y="3943540"/>
            <a:ext cx="645060" cy="56131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411287" y="269875"/>
            <a:ext cx="6320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 smtClean="0">
                <a:solidFill>
                  <a:schemeClr val="hlink"/>
                </a:solidFill>
                <a:latin typeface="Arial Black" panose="020B0A04020102020204" pitchFamily="34" charset="0"/>
              </a:rPr>
              <a:t>The Data Box</a:t>
            </a:r>
            <a:endParaRPr lang="en-US" altLang="en-US" sz="2800" dirty="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793095"/>
            <a:ext cx="8610600" cy="579120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The Data Box stores process information</a:t>
            </a:r>
            <a:endParaRPr lang="en-US" b="1" kern="0" dirty="0">
              <a:effectLst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Cycle Time (C/T).  </a:t>
            </a:r>
            <a:r>
              <a:rPr lang="en-US" sz="2000" kern="0" dirty="0" smtClean="0">
                <a:effectLst/>
              </a:rPr>
              <a:t>Rate at which a part or product is completed by a process.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Changeover Time (C/O).  </a:t>
            </a:r>
            <a:r>
              <a:rPr lang="en-US" sz="2000" kern="0" dirty="0" smtClean="0">
                <a:effectLst/>
              </a:rPr>
              <a:t>Amount of time to switch from one product type to another.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Uptime</a:t>
            </a:r>
            <a:r>
              <a:rPr lang="en-US" sz="2000" kern="0" dirty="0" smtClean="0">
                <a:effectLst/>
              </a:rPr>
              <a:t>.  Measure of machine use (100% = Always running).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Every Part Every (</a:t>
            </a:r>
            <a:r>
              <a:rPr lang="en-US" sz="2000" b="1" kern="0" dirty="0" err="1" smtClean="0">
                <a:effectLst/>
              </a:rPr>
              <a:t>EPE</a:t>
            </a:r>
            <a:r>
              <a:rPr lang="en-US" sz="2000" b="1" kern="0" dirty="0" smtClean="0">
                <a:effectLst/>
              </a:rPr>
              <a:t>). </a:t>
            </a:r>
            <a:r>
              <a:rPr lang="en-US" sz="2000" kern="0" dirty="0" smtClean="0">
                <a:effectLst/>
              </a:rPr>
              <a:t>Measure of batch sizes and changeover cycles.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Available Work Time.  </a:t>
            </a:r>
            <a:r>
              <a:rPr lang="en-US" sz="2000" kern="0" dirty="0" smtClean="0">
                <a:effectLst/>
              </a:rPr>
              <a:t>Per shift of a process (in seconds, minus break, meeting, and cleanup times.)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Quality Level.  </a:t>
            </a:r>
            <a:r>
              <a:rPr lang="en-US" sz="2000" kern="0" dirty="0" smtClean="0">
                <a:effectLst/>
              </a:rPr>
              <a:t>% First time yield.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Number of Operators.  </a:t>
            </a:r>
            <a:r>
              <a:rPr lang="en-US" sz="2000" kern="0" dirty="0" smtClean="0">
                <a:effectLst/>
              </a:rPr>
              <a:t>Required personnel for a process.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endParaRPr lang="en-US" sz="2800" kern="0" dirty="0" smtClean="0"/>
          </a:p>
        </p:txBody>
      </p:sp>
      <p:pic>
        <p:nvPicPr>
          <p:cNvPr id="13" name="Picture 2" descr="CSMAP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8" b="834"/>
          <a:stretch/>
        </p:blipFill>
        <p:spPr bwMode="auto">
          <a:xfrm>
            <a:off x="457200" y="4238171"/>
            <a:ext cx="8229600" cy="1601314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304800" y="4122057"/>
            <a:ext cx="8382000" cy="40844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86812"/>
            <a:ext cx="8458200" cy="45267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7653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42634" y="5013359"/>
            <a:ext cx="1044166" cy="39156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269875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 smtClean="0">
                <a:solidFill>
                  <a:schemeClr val="hlink"/>
                </a:solidFill>
                <a:latin typeface="Arial Black" panose="020B0A04020102020204" pitchFamily="34" charset="0"/>
              </a:rPr>
              <a:t>Inventory Triangle and Push Movement Arrow</a:t>
            </a:r>
            <a:endParaRPr lang="en-US" altLang="en-US" sz="2800" dirty="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An Inventory Triangle captures the location and amount of inventory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A striped arrow indicates a Push movement of inventory according to a predefined schedule</a:t>
            </a:r>
            <a:endParaRPr lang="en-US" b="1" kern="0" dirty="0">
              <a:effectLst/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endParaRPr lang="en-US" sz="2800" kern="0" dirty="0" smtClean="0"/>
          </a:p>
        </p:txBody>
      </p:sp>
      <p:pic>
        <p:nvPicPr>
          <p:cNvPr id="20" name="Picture 2" descr="CSMAP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9" b="835"/>
          <a:stretch/>
        </p:blipFill>
        <p:spPr bwMode="auto">
          <a:xfrm>
            <a:off x="457200" y="2317686"/>
            <a:ext cx="8229600" cy="3521799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 bwMode="auto">
          <a:xfrm>
            <a:off x="304800" y="2286001"/>
            <a:ext cx="8382000" cy="16341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4544840"/>
            <a:ext cx="8382000" cy="13851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96293" y="3883182"/>
            <a:ext cx="778598" cy="66165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311650" y="3939600"/>
            <a:ext cx="703153" cy="55997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651561" y="3929204"/>
            <a:ext cx="739369" cy="57036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98194" y="3928826"/>
            <a:ext cx="758985" cy="61601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38106" y="3920150"/>
            <a:ext cx="777094" cy="6246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923287" y="3942787"/>
            <a:ext cx="721262" cy="57036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411287" y="269875"/>
            <a:ext cx="6320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 smtClean="0">
                <a:solidFill>
                  <a:schemeClr val="hlink"/>
                </a:solidFill>
                <a:latin typeface="Arial Black" panose="020B0A04020102020204" pitchFamily="34" charset="0"/>
              </a:rPr>
              <a:t>Lead Time Bars</a:t>
            </a:r>
            <a:endParaRPr lang="en-US" altLang="en-US" sz="2800" dirty="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ＭＳ Ｐゴシック" charset="-128"/>
                <a:cs typeface="+mn-cs"/>
              </a:defRPr>
            </a:lvl1pPr>
            <a:lvl2pPr marL="458788" indent="-166688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2pPr>
            <a:lvl3pPr marL="746125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3pPr>
            <a:lvl4pPr marL="1033463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4pPr>
            <a:lvl5pPr marL="1320800" indent="-173038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ＭＳ Ｐゴシック" charset="-128"/>
              </a:defRPr>
            </a:lvl5pPr>
            <a:lvl6pPr marL="17780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22352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26924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3149600" indent="-173038" algn="l" rtl="0" fontAlgn="base">
              <a:lnSpc>
                <a:spcPct val="80000"/>
              </a:lnSpc>
              <a:spcBef>
                <a:spcPct val="20000"/>
              </a:spcBef>
              <a:spcAft>
                <a:spcPct val="25000"/>
              </a:spcAft>
              <a:buClr>
                <a:schemeClr val="tx2"/>
              </a:buClr>
              <a:buChar char="-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b="1" kern="0" dirty="0" smtClean="0">
                <a:effectLst/>
              </a:rPr>
              <a:t>Lead time indicates total time for a process or series of process.</a:t>
            </a:r>
            <a:endParaRPr lang="en-US" b="1" kern="0" dirty="0">
              <a:effectLst/>
            </a:endParaRP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Production/Manufacturing Lead Time (</a:t>
            </a:r>
            <a:r>
              <a:rPr lang="en-US" sz="2000" b="1" kern="0" dirty="0" err="1" smtClean="0">
                <a:effectLst/>
              </a:rPr>
              <a:t>MLT</a:t>
            </a:r>
            <a:r>
              <a:rPr lang="en-US" sz="2000" b="1" kern="0" dirty="0" smtClean="0">
                <a:effectLst/>
              </a:rPr>
              <a:t>).  </a:t>
            </a:r>
            <a:r>
              <a:rPr lang="en-US" sz="2000" kern="0" dirty="0" smtClean="0">
                <a:effectLst/>
              </a:rPr>
              <a:t>Lead time through entire production.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Process Lead Time.  </a:t>
            </a:r>
            <a:r>
              <a:rPr lang="en-US" sz="2000" kern="0" dirty="0" smtClean="0">
                <a:effectLst/>
              </a:rPr>
              <a:t>Lead time though each process, including time in inventory.  Calculated as inventory quantity divided by daily customer requirement.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b="1" kern="0" dirty="0" smtClean="0">
                <a:effectLst/>
              </a:rPr>
              <a:t>Processing Time = Value Added Time.  </a:t>
            </a:r>
            <a:r>
              <a:rPr lang="en-US" sz="2000" kern="0" dirty="0" smtClean="0">
                <a:effectLst/>
              </a:rPr>
              <a:t>Actual time spent processing the part or product.  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000" kern="0" dirty="0" smtClean="0">
                <a:effectLst/>
              </a:rPr>
              <a:t>Used to highlight inefficiencies</a:t>
            </a:r>
          </a:p>
        </p:txBody>
      </p:sp>
      <p:pic>
        <p:nvPicPr>
          <p:cNvPr id="13" name="Picture 2" descr="CSMAP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6" b="834"/>
          <a:stretch/>
        </p:blipFill>
        <p:spPr bwMode="auto">
          <a:xfrm>
            <a:off x="457200" y="3539905"/>
            <a:ext cx="8229600" cy="229958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304800" y="3539905"/>
            <a:ext cx="8382000" cy="99059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4530505"/>
            <a:ext cx="7274458" cy="7838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37653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35174" y="3978244"/>
            <a:ext cx="617899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388667" y="3963911"/>
            <a:ext cx="808022" cy="48134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50390" y="3956364"/>
            <a:ext cx="613372" cy="56131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285776" y="3943540"/>
            <a:ext cx="645060" cy="56131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5331" y="5976995"/>
            <a:ext cx="44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(7000 pcs)/(28400 pcs/month)x(20 workdays/month)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2091350" y="5524975"/>
            <a:ext cx="1033981" cy="62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420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pic>
        <p:nvPicPr>
          <p:cNvPr id="6147" name="Picture 2" descr="CSMA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8063"/>
            <a:ext cx="8229600" cy="4872037"/>
          </a:xfrm>
          <a:prstGeom prst="rect">
            <a:avLst/>
          </a:prstGeom>
          <a:solidFill>
            <a:schemeClr val="tx1"/>
          </a:solidFill>
          <a:ln w="762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411288" y="269875"/>
            <a:ext cx="6572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Present State Value Stream Map</a:t>
            </a:r>
          </a:p>
        </p:txBody>
      </p:sp>
    </p:spTree>
    <p:extLst>
      <p:ext uri="{BB962C8B-B14F-4D97-AF65-F5344CB8AC3E}">
        <p14:creationId xmlns:p14="http://schemas.microsoft.com/office/powerpoint/2010/main" val="17000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400" smtClean="0"/>
              <a:t>  Value Stream Mapping</a:t>
            </a:r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715000" cy="706438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hlink"/>
                </a:solidFill>
                <a:ea typeface="+mj-ea"/>
              </a:rPr>
              <a:t>Map Features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46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FontTx/>
              <a:buNone/>
            </a:pPr>
            <a:r>
              <a:rPr lang="en-US" altLang="en-US" sz="3200" b="1" dirty="0" smtClean="0">
                <a:effectLst/>
                <a:ea typeface="ＭＳ Ｐゴシック" panose="020B0600070205080204" pitchFamily="34" charset="-128"/>
              </a:rPr>
              <a:t>1: Document customer demand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FontTx/>
              <a:buNone/>
            </a:pPr>
            <a:r>
              <a:rPr lang="en-US" altLang="en-US" sz="3200" b="1" dirty="0" smtClean="0">
                <a:effectLst/>
                <a:ea typeface="ＭＳ Ｐゴシック" panose="020B0600070205080204" pitchFamily="34" charset="-128"/>
              </a:rPr>
              <a:t>2: Define processes w/operation data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FontTx/>
              <a:buNone/>
            </a:pPr>
            <a:r>
              <a:rPr lang="en-US" altLang="en-US" sz="3200" b="1" dirty="0" smtClean="0">
                <a:effectLst/>
                <a:ea typeface="ＭＳ Ｐゴシック" panose="020B0600070205080204" pitchFamily="34" charset="-128"/>
              </a:rPr>
              <a:t>3: Show material flow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FontTx/>
              <a:buNone/>
            </a:pPr>
            <a:r>
              <a:rPr lang="en-US" altLang="en-US" sz="3200" b="1" dirty="0" smtClean="0">
                <a:effectLst/>
                <a:ea typeface="ＭＳ Ｐゴシック" panose="020B0600070205080204" pitchFamily="34" charset="-128"/>
              </a:rPr>
              <a:t>4: Show information flow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FontTx/>
              <a:buNone/>
            </a:pPr>
            <a:r>
              <a:rPr lang="en-US" altLang="en-US" sz="3200" b="1" dirty="0" smtClean="0">
                <a:effectLst/>
                <a:ea typeface="ＭＳ Ｐゴシック" panose="020B0600070205080204" pitchFamily="34" charset="-128"/>
              </a:rPr>
              <a:t>5: Compute lead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0vu10">
  <a:themeElements>
    <a:clrScheme name="360vu10 2">
      <a:dk1>
        <a:srgbClr val="000000"/>
      </a:dk1>
      <a:lt1>
        <a:srgbClr val="FFFFFF"/>
      </a:lt1>
      <a:dk2>
        <a:srgbClr val="FA611E"/>
      </a:dk2>
      <a:lt2>
        <a:srgbClr val="BABDBF"/>
      </a:lt2>
      <a:accent1>
        <a:srgbClr val="FDA378"/>
      </a:accent1>
      <a:accent2>
        <a:srgbClr val="FFD4BA"/>
      </a:accent2>
      <a:accent3>
        <a:srgbClr val="FFFFFF"/>
      </a:accent3>
      <a:accent4>
        <a:srgbClr val="000000"/>
      </a:accent4>
      <a:accent5>
        <a:srgbClr val="FECEBE"/>
      </a:accent5>
      <a:accent6>
        <a:srgbClr val="E7C0A8"/>
      </a:accent6>
      <a:hlink>
        <a:srgbClr val="0000C0"/>
      </a:hlink>
      <a:folHlink>
        <a:srgbClr val="3F7FFF"/>
      </a:folHlink>
    </a:clrScheme>
    <a:fontScheme name="360vu10">
      <a:majorFont>
        <a:latin typeface="Arial Narrow Bold"/>
        <a:ea typeface=""/>
        <a:cs typeface=""/>
      </a:majorFont>
      <a:minorFont>
        <a:latin typeface="Arial Narrow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360vu10 1">
        <a:dk1>
          <a:srgbClr val="828587"/>
        </a:dk1>
        <a:lt1>
          <a:srgbClr val="6E7073"/>
        </a:lt1>
        <a:dk2>
          <a:srgbClr val="595C5E"/>
        </a:dk2>
        <a:lt2>
          <a:srgbClr val="97999C"/>
        </a:lt2>
        <a:accent1>
          <a:srgbClr val="AEB0B3"/>
        </a:accent1>
        <a:accent2>
          <a:srgbClr val="FA914F"/>
        </a:accent2>
        <a:accent3>
          <a:srgbClr val="B5B5B6"/>
        </a:accent3>
        <a:accent4>
          <a:srgbClr val="5D5F61"/>
        </a:accent4>
        <a:accent5>
          <a:srgbClr val="D3D4D6"/>
        </a:accent5>
        <a:accent6>
          <a:srgbClr val="E38347"/>
        </a:accent6>
        <a:hlink>
          <a:srgbClr val="FDB08F"/>
        </a:hlink>
        <a:folHlink>
          <a:srgbClr val="FDBFA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0vu10 2">
        <a:dk1>
          <a:srgbClr val="000000"/>
        </a:dk1>
        <a:lt1>
          <a:srgbClr val="FFFFFF"/>
        </a:lt1>
        <a:dk2>
          <a:srgbClr val="FA611E"/>
        </a:dk2>
        <a:lt2>
          <a:srgbClr val="BABDBF"/>
        </a:lt2>
        <a:accent1>
          <a:srgbClr val="FDA378"/>
        </a:accent1>
        <a:accent2>
          <a:srgbClr val="FFD4BA"/>
        </a:accent2>
        <a:accent3>
          <a:srgbClr val="FFFFFF"/>
        </a:accent3>
        <a:accent4>
          <a:srgbClr val="000000"/>
        </a:accent4>
        <a:accent5>
          <a:srgbClr val="FECEBE"/>
        </a:accent5>
        <a:accent6>
          <a:srgbClr val="E7C0A8"/>
        </a:accent6>
        <a:hlink>
          <a:srgbClr val="0000C0"/>
        </a:hlink>
        <a:folHlink>
          <a:srgbClr val="3F7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snoopy:Desktop Folder:360vu-01-156 Presentation Temp:360vu Presentation:360vu10.pot</Template>
  <TotalTime>16178</TotalTime>
  <Words>1097</Words>
  <Application>Microsoft Office PowerPoint</Application>
  <PresentationFormat>On-screen Show (4:3)</PresentationFormat>
  <Paragraphs>137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 Black</vt:lpstr>
      <vt:lpstr>Arial Narrow</vt:lpstr>
      <vt:lpstr>Arial Narrow Bold</vt:lpstr>
      <vt:lpstr>Comic Sans MS</vt:lpstr>
      <vt:lpstr>Times</vt:lpstr>
      <vt:lpstr>360vu10</vt:lpstr>
      <vt:lpstr>Image Document</vt:lpstr>
      <vt:lpstr>Lecture 4:  Overview  </vt:lpstr>
      <vt:lpstr>Value Stream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Features</vt:lpstr>
      <vt:lpstr>PowerPoint Presentation</vt:lpstr>
      <vt:lpstr>PowerPoint Presentation</vt:lpstr>
      <vt:lpstr>PowerPoint Presentation</vt:lpstr>
      <vt:lpstr>Mapping Methodology</vt:lpstr>
      <vt:lpstr>Investigation Etiquette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Knowtis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Hamann</dc:creator>
  <cp:lastModifiedBy>Wolbrecht, Eric (ewolbrec@uidaho.edu)</cp:lastModifiedBy>
  <cp:revision>468</cp:revision>
  <cp:lastPrinted>2002-01-30T16:36:50Z</cp:lastPrinted>
  <dcterms:created xsi:type="dcterms:W3CDTF">2011-05-19T15:39:58Z</dcterms:created>
  <dcterms:modified xsi:type="dcterms:W3CDTF">2016-05-19T18:28:03Z</dcterms:modified>
</cp:coreProperties>
</file>