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57"/>
  </p:handoutMasterIdLst>
  <p:sldIdLst>
    <p:sldId id="257" r:id="rId3"/>
    <p:sldId id="381" r:id="rId4"/>
    <p:sldId id="383" r:id="rId5"/>
    <p:sldId id="392" r:id="rId6"/>
    <p:sldId id="393" r:id="rId7"/>
    <p:sldId id="394" r:id="rId8"/>
    <p:sldId id="395" r:id="rId9"/>
    <p:sldId id="396" r:id="rId10"/>
    <p:sldId id="397" r:id="rId11"/>
    <p:sldId id="398" r:id="rId12"/>
    <p:sldId id="399" r:id="rId13"/>
    <p:sldId id="406" r:id="rId14"/>
    <p:sldId id="400" r:id="rId15"/>
    <p:sldId id="401" r:id="rId16"/>
    <p:sldId id="402" r:id="rId17"/>
    <p:sldId id="407" r:id="rId18"/>
    <p:sldId id="403" r:id="rId19"/>
    <p:sldId id="404" r:id="rId21"/>
    <p:sldId id="405" r:id="rId22"/>
    <p:sldId id="408" r:id="rId23"/>
    <p:sldId id="409" r:id="rId24"/>
    <p:sldId id="410" r:id="rId25"/>
    <p:sldId id="411" r:id="rId26"/>
    <p:sldId id="412" r:id="rId27"/>
    <p:sldId id="413" r:id="rId28"/>
    <p:sldId id="414" r:id="rId29"/>
    <p:sldId id="415" r:id="rId30"/>
    <p:sldId id="416" r:id="rId31"/>
    <p:sldId id="417" r:id="rId32"/>
    <p:sldId id="418" r:id="rId33"/>
    <p:sldId id="422" r:id="rId34"/>
    <p:sldId id="419" r:id="rId35"/>
    <p:sldId id="420" r:id="rId36"/>
    <p:sldId id="421" r:id="rId37"/>
    <p:sldId id="423" r:id="rId38"/>
    <p:sldId id="424" r:id="rId39"/>
    <p:sldId id="425" r:id="rId40"/>
    <p:sldId id="426" r:id="rId41"/>
    <p:sldId id="427" r:id="rId42"/>
    <p:sldId id="428" r:id="rId43"/>
    <p:sldId id="429" r:id="rId44"/>
    <p:sldId id="431" r:id="rId45"/>
    <p:sldId id="430" r:id="rId46"/>
    <p:sldId id="432" r:id="rId47"/>
    <p:sldId id="433" r:id="rId48"/>
    <p:sldId id="434" r:id="rId49"/>
    <p:sldId id="439" r:id="rId50"/>
    <p:sldId id="435" r:id="rId51"/>
    <p:sldId id="436" r:id="rId52"/>
    <p:sldId id="440" r:id="rId53"/>
    <p:sldId id="437" r:id="rId54"/>
    <p:sldId id="438" r:id="rId55"/>
    <p:sldId id="361" r:id="rId5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黑体" panose="02010609060101010101"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9A7"/>
    <a:srgbClr val="C5C5C5"/>
    <a:srgbClr val="ED7D31"/>
    <a:srgbClr val="B39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73" d="100"/>
          <a:sy n="73" d="100"/>
        </p:scale>
        <p:origin x="582" y="60"/>
      </p:cViewPr>
      <p:guideLst>
        <p:guide orient="horz" pos="214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4472C4"/>
              </a:buClr>
              <a:buFont typeface="Wingdings" panose="05000000000000000000" charset="0"/>
            </a:pPr>
            <a:r>
              <a:rPr lang="en-US" altLang="zh-CN">
                <a:sym typeface="+mn-ea"/>
              </a:rPr>
              <a:t>&lt;mirror&gt;</a:t>
            </a:r>
            <a:endParaRPr lang="en-US" altLang="zh-CN"/>
          </a:p>
          <a:p>
            <a:pPr>
              <a:buClr>
                <a:srgbClr val="4472C4"/>
              </a:buClr>
              <a:buFont typeface="Wingdings" panose="05000000000000000000" charset="0"/>
            </a:pPr>
            <a:r>
              <a:rPr lang="en-US" altLang="zh-CN">
                <a:sym typeface="+mn-ea"/>
              </a:rPr>
              <a:t>      &lt;id&gt;alimaven&lt;/id&gt;</a:t>
            </a:r>
            <a:endParaRPr lang="en-US" altLang="zh-CN"/>
          </a:p>
          <a:p>
            <a:pPr>
              <a:buClr>
                <a:srgbClr val="4472C4"/>
              </a:buClr>
              <a:buFont typeface="Wingdings" panose="05000000000000000000" charset="0"/>
            </a:pPr>
            <a:r>
              <a:rPr lang="en-US" altLang="zh-CN">
                <a:sym typeface="+mn-ea"/>
              </a:rPr>
              <a:t>      &lt;name&gt;aliyun maven&lt;/name&gt;</a:t>
            </a:r>
            <a:endParaRPr lang="en-US" altLang="zh-CN"/>
          </a:p>
          <a:p>
            <a:pPr>
              <a:buClr>
                <a:srgbClr val="4472C4"/>
              </a:buClr>
              <a:buFont typeface="Wingdings" panose="05000000000000000000" charset="0"/>
            </a:pPr>
            <a:r>
              <a:rPr lang="en-US" altLang="zh-CN">
                <a:sym typeface="+mn-ea"/>
              </a:rPr>
              <a:t>      &lt;url&gt;http://maven.aliyun.com/nexus/content/groups/public/&lt;/url&gt;</a:t>
            </a:r>
            <a:endParaRPr lang="en-US" altLang="zh-CN"/>
          </a:p>
          <a:p>
            <a:pPr>
              <a:buClr>
                <a:srgbClr val="4472C4"/>
              </a:buClr>
              <a:buFont typeface="Wingdings" panose="05000000000000000000" charset="0"/>
            </a:pPr>
            <a:r>
              <a:rPr lang="en-US" altLang="zh-CN">
                <a:sym typeface="+mn-ea"/>
              </a:rPr>
              <a:t>      &lt;mirrorOf&gt;central&lt;/mirrorOf&gt;        </a:t>
            </a:r>
            <a:endParaRPr lang="en-US" altLang="zh-CN"/>
          </a:p>
          <a:p>
            <a:pPr>
              <a:buClr>
                <a:srgbClr val="4472C4"/>
              </a:buClr>
              <a:buFont typeface="Wingdings" panose="05000000000000000000" charset="0"/>
            </a:pPr>
            <a:r>
              <a:rPr lang="en-US" altLang="zh-CN">
                <a:sym typeface="+mn-ea"/>
              </a:rPr>
              <a:t>&lt;/mirror&gt;</a:t>
            </a:r>
            <a:endParaRPr lang="en-US" altLang="zh-CN"/>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 注意：必须要添加这一行隐式转换，否则下面的flatmap方法会报错</a:t>
            </a:r>
            <a:endParaRPr lang="zh-CN" altLang="en-US"/>
          </a:p>
          <a:p>
            <a:r>
              <a:rPr lang="zh-CN" altLang="en-US">
                <a:sym typeface="+mn-ea"/>
              </a:rPr>
              <a:t>// 链接：https://ci.apache.org/projects/flink/flink-docs-release-1.4/dev/types_serialization.html#type-information-in-the-scala-api</a:t>
            </a:r>
            <a:endParaRPr lang="zh-CN" altLang="en-US"/>
          </a:p>
          <a:p>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&lt;build&gt;</a:t>
            </a:r>
            <a:endParaRPr lang="zh-CN" altLang="en-US"/>
          </a:p>
          <a:p>
            <a:r>
              <a:rPr lang="zh-CN" altLang="en-US">
                <a:sym typeface="+mn-ea"/>
              </a:rPr>
              <a:t>        &lt;plugins&gt;</a:t>
            </a:r>
            <a:endParaRPr lang="zh-CN" altLang="en-US"/>
          </a:p>
          <a:p>
            <a:r>
              <a:rPr lang="zh-CN" altLang="en-US">
                <a:sym typeface="+mn-ea"/>
              </a:rPr>
              <a:t>            &lt;!-- 编译插件 --&gt;</a:t>
            </a:r>
            <a:endParaRPr lang="zh-CN" altLang="en-US"/>
          </a:p>
          <a:p>
            <a:r>
              <a:rPr lang="zh-CN" altLang="en-US">
                <a:sym typeface="+mn-ea"/>
              </a:rPr>
              <a:t>            &lt;plugin&gt;</a:t>
            </a:r>
            <a:endParaRPr lang="zh-CN" altLang="en-US"/>
          </a:p>
          <a:p>
            <a:r>
              <a:rPr lang="zh-CN" altLang="en-US">
                <a:sym typeface="+mn-ea"/>
              </a:rPr>
              <a:t>                &lt;groupId&gt;org.apache.maven.plugins&lt;/groupId&gt;</a:t>
            </a:r>
            <a:endParaRPr lang="zh-CN" altLang="en-US"/>
          </a:p>
          <a:p>
            <a:r>
              <a:rPr lang="zh-CN" altLang="en-US">
                <a:sym typeface="+mn-ea"/>
              </a:rPr>
              <a:t>                &lt;artifactId&gt;maven-compiler-plugin&lt;/artifactId&gt;</a:t>
            </a:r>
            <a:endParaRPr lang="zh-CN" altLang="en-US"/>
          </a:p>
          <a:p>
            <a:r>
              <a:rPr lang="zh-CN" altLang="en-US">
                <a:sym typeface="+mn-ea"/>
              </a:rPr>
              <a:t>                &lt;version&gt;3.6.0&lt;/version&gt;</a:t>
            </a:r>
            <a:endParaRPr lang="zh-CN" altLang="en-US"/>
          </a:p>
          <a:p>
            <a:r>
              <a:rPr lang="zh-CN" altLang="en-US">
                <a:sym typeface="+mn-ea"/>
              </a:rPr>
              <a:t>                &lt;configuration&gt;</a:t>
            </a:r>
            <a:endParaRPr lang="zh-CN" altLang="en-US"/>
          </a:p>
          <a:p>
            <a:r>
              <a:rPr lang="zh-CN" altLang="en-US">
                <a:sym typeface="+mn-ea"/>
              </a:rPr>
              <a:t>                    &lt;source&gt;1.8&lt;/source&gt;</a:t>
            </a:r>
            <a:endParaRPr lang="zh-CN" altLang="en-US"/>
          </a:p>
          <a:p>
            <a:r>
              <a:rPr lang="zh-CN" altLang="en-US">
                <a:sym typeface="+mn-ea"/>
              </a:rPr>
              <a:t>                    &lt;target&gt;1.8&lt;/target&gt;</a:t>
            </a:r>
            <a:endParaRPr lang="zh-CN" altLang="en-US"/>
          </a:p>
          <a:p>
            <a:r>
              <a:rPr lang="zh-CN" altLang="en-US">
                <a:sym typeface="+mn-ea"/>
              </a:rPr>
              <a:t>                    &lt;encoding&gt;UTF-8&lt;/encoding&gt;</a:t>
            </a:r>
            <a:endParaRPr lang="zh-CN" altLang="en-US"/>
          </a:p>
          <a:p>
            <a:r>
              <a:rPr lang="zh-CN" altLang="en-US">
                <a:sym typeface="+mn-ea"/>
              </a:rPr>
              <a:t>                &lt;/configuration&gt;</a:t>
            </a:r>
            <a:endParaRPr lang="zh-CN" altLang="en-US"/>
          </a:p>
          <a:p>
            <a:r>
              <a:rPr lang="zh-CN" altLang="en-US">
                <a:sym typeface="+mn-ea"/>
              </a:rPr>
              <a:t>            &lt;/plugin&gt;</a:t>
            </a:r>
            <a:endParaRPr lang="zh-CN" altLang="en-US"/>
          </a:p>
          <a:p>
            <a:r>
              <a:rPr lang="zh-CN" altLang="en-US">
                <a:sym typeface="+mn-ea"/>
              </a:rPr>
              <a:t>            &lt;!-- scala编译插件 --&gt;</a:t>
            </a:r>
            <a:endParaRPr lang="zh-CN" altLang="en-US"/>
          </a:p>
          <a:p>
            <a:r>
              <a:rPr lang="zh-CN" altLang="en-US">
                <a:sym typeface="+mn-ea"/>
              </a:rPr>
              <a:t>            &lt;plugin&gt;</a:t>
            </a:r>
            <a:endParaRPr lang="zh-CN" altLang="en-US"/>
          </a:p>
          <a:p>
            <a:r>
              <a:rPr lang="zh-CN" altLang="en-US">
                <a:sym typeface="+mn-ea"/>
              </a:rPr>
              <a:t>                &lt;groupId&gt;net.alchim31.maven&lt;/groupId&gt;</a:t>
            </a:r>
            <a:endParaRPr lang="zh-CN" altLang="en-US"/>
          </a:p>
          <a:p>
            <a:r>
              <a:rPr lang="zh-CN" altLang="en-US">
                <a:sym typeface="+mn-ea"/>
              </a:rPr>
              <a:t>                &lt;artifactId&gt;scala-maven-plugin&lt;/artifactId&gt;</a:t>
            </a:r>
            <a:endParaRPr lang="zh-CN" altLang="en-US"/>
          </a:p>
          <a:p>
            <a:r>
              <a:rPr lang="zh-CN" altLang="en-US">
                <a:sym typeface="+mn-ea"/>
              </a:rPr>
              <a:t>                &lt;version&gt;3.1.6&lt;/version&gt;</a:t>
            </a:r>
            <a:endParaRPr lang="zh-CN" altLang="en-US"/>
          </a:p>
          <a:p>
            <a:r>
              <a:rPr lang="zh-CN" altLang="en-US">
                <a:sym typeface="+mn-ea"/>
              </a:rPr>
              <a:t>                &lt;configuration&gt;</a:t>
            </a:r>
            <a:endParaRPr lang="zh-CN" altLang="en-US"/>
          </a:p>
          <a:p>
            <a:r>
              <a:rPr lang="zh-CN" altLang="en-US">
                <a:sym typeface="+mn-ea"/>
              </a:rPr>
              <a:t>                    &lt;scalaCompatVersion&gt;2.11&lt;/scalaCompatVersion&gt;</a:t>
            </a:r>
            <a:endParaRPr lang="zh-CN" altLang="en-US"/>
          </a:p>
          <a:p>
            <a:r>
              <a:rPr lang="zh-CN" altLang="en-US">
                <a:sym typeface="+mn-ea"/>
              </a:rPr>
              <a:t>                    &lt;scalaVersion&gt;2.11.12&lt;/scalaVersion&gt;</a:t>
            </a:r>
            <a:endParaRPr lang="zh-CN" altLang="en-US"/>
          </a:p>
          <a:p>
            <a:r>
              <a:rPr lang="zh-CN" altLang="en-US">
                <a:sym typeface="+mn-ea"/>
              </a:rPr>
              <a:t>                    &lt;encoding&gt;UTF-8&lt;/encoding&gt;</a:t>
            </a:r>
            <a:endParaRPr lang="zh-CN" altLang="en-US"/>
          </a:p>
          <a:p>
            <a:r>
              <a:rPr lang="zh-CN" altLang="en-US">
                <a:sym typeface="+mn-ea"/>
              </a:rPr>
              <a:t>                &lt;/configuration&gt;</a:t>
            </a:r>
            <a:endParaRPr lang="zh-CN" altLang="en-US"/>
          </a:p>
          <a:p>
            <a:r>
              <a:rPr lang="zh-CN" altLang="en-US">
                <a:sym typeface="+mn-ea"/>
              </a:rPr>
              <a:t>                &lt;executions&gt;</a:t>
            </a:r>
            <a:endParaRPr lang="zh-CN" altLang="en-US"/>
          </a:p>
          <a:p>
            <a:r>
              <a:rPr lang="zh-CN" altLang="en-US">
                <a:sym typeface="+mn-ea"/>
              </a:rPr>
              <a:t>                    &lt;execution&gt;</a:t>
            </a:r>
            <a:endParaRPr lang="zh-CN" altLang="en-US"/>
          </a:p>
          <a:p>
            <a:r>
              <a:rPr lang="zh-CN" altLang="en-US">
                <a:sym typeface="+mn-ea"/>
              </a:rPr>
              <a:t>                        &lt;id&gt;compile-scala&lt;/id&gt;</a:t>
            </a:r>
            <a:endParaRPr lang="zh-CN" altLang="en-US"/>
          </a:p>
          <a:p>
            <a:r>
              <a:rPr lang="zh-CN" altLang="en-US">
                <a:sym typeface="+mn-ea"/>
              </a:rPr>
              <a:t>                        &lt;phase&gt;compile&lt;/phase&gt;</a:t>
            </a:r>
            <a:endParaRPr lang="zh-CN" altLang="en-US"/>
          </a:p>
          <a:p>
            <a:r>
              <a:rPr lang="zh-CN" altLang="en-US">
                <a:sym typeface="+mn-ea"/>
              </a:rPr>
              <a:t>                        &lt;goals&gt;</a:t>
            </a:r>
            <a:endParaRPr lang="zh-CN" altLang="en-US"/>
          </a:p>
          <a:p>
            <a:r>
              <a:rPr lang="zh-CN" altLang="en-US">
                <a:sym typeface="+mn-ea"/>
              </a:rPr>
              <a:t>                            &lt;goal&gt;add-source&lt;/goal&gt;</a:t>
            </a:r>
            <a:endParaRPr lang="zh-CN" altLang="en-US"/>
          </a:p>
          <a:p>
            <a:r>
              <a:rPr lang="zh-CN" altLang="en-US">
                <a:sym typeface="+mn-ea"/>
              </a:rPr>
              <a:t>                            &lt;goal&gt;compile&lt;/goal&gt;</a:t>
            </a:r>
            <a:endParaRPr lang="zh-CN" altLang="en-US"/>
          </a:p>
          <a:p>
            <a:r>
              <a:rPr lang="zh-CN" altLang="en-US">
                <a:sym typeface="+mn-ea"/>
              </a:rPr>
              <a:t>                        &lt;/goals&gt;</a:t>
            </a:r>
            <a:endParaRPr lang="zh-CN" altLang="en-US"/>
          </a:p>
          <a:p>
            <a:r>
              <a:rPr lang="zh-CN" altLang="en-US">
                <a:sym typeface="+mn-ea"/>
              </a:rPr>
              <a:t>                    &lt;/execution&gt;</a:t>
            </a:r>
            <a:endParaRPr lang="zh-CN" altLang="en-US"/>
          </a:p>
          <a:p>
            <a:r>
              <a:rPr lang="zh-CN" altLang="en-US">
                <a:sym typeface="+mn-ea"/>
              </a:rPr>
              <a:t>                    &lt;execution&gt;</a:t>
            </a:r>
            <a:endParaRPr lang="zh-CN" altLang="en-US"/>
          </a:p>
          <a:p>
            <a:r>
              <a:rPr lang="zh-CN" altLang="en-US">
                <a:sym typeface="+mn-ea"/>
              </a:rPr>
              <a:t>                        &lt;id&gt;test-compile-scala&lt;/id&gt;</a:t>
            </a:r>
            <a:endParaRPr lang="zh-CN" altLang="en-US"/>
          </a:p>
          <a:p>
            <a:r>
              <a:rPr lang="zh-CN" altLang="en-US">
                <a:sym typeface="+mn-ea"/>
              </a:rPr>
              <a:t>                        &lt;phase&gt;test-compile&lt;/phase&gt;</a:t>
            </a:r>
            <a:endParaRPr lang="zh-CN" altLang="en-US"/>
          </a:p>
          <a:p>
            <a:r>
              <a:rPr lang="zh-CN" altLang="en-US">
                <a:sym typeface="+mn-ea"/>
              </a:rPr>
              <a:t>                        &lt;goals&gt;</a:t>
            </a:r>
            <a:endParaRPr lang="zh-CN" altLang="en-US"/>
          </a:p>
          <a:p>
            <a:r>
              <a:rPr lang="zh-CN" altLang="en-US">
                <a:sym typeface="+mn-ea"/>
              </a:rPr>
              <a:t>                            &lt;goal&gt;add-source&lt;/goal&gt;</a:t>
            </a:r>
            <a:endParaRPr lang="zh-CN" altLang="en-US"/>
          </a:p>
          <a:p>
            <a:r>
              <a:rPr lang="zh-CN" altLang="en-US">
                <a:sym typeface="+mn-ea"/>
              </a:rPr>
              <a:t>                            &lt;goal&gt;testCompile&lt;/goal&gt;</a:t>
            </a:r>
            <a:endParaRPr lang="zh-CN" altLang="en-US"/>
          </a:p>
          <a:p>
            <a:r>
              <a:rPr lang="zh-CN" altLang="en-US">
                <a:sym typeface="+mn-ea"/>
              </a:rPr>
              <a:t>                        &lt;/goals&gt;</a:t>
            </a:r>
            <a:endParaRPr lang="zh-CN" altLang="en-US"/>
          </a:p>
          <a:p>
            <a:r>
              <a:rPr lang="zh-CN" altLang="en-US">
                <a:sym typeface="+mn-ea"/>
              </a:rPr>
              <a:t>                    &lt;/execution&gt;</a:t>
            </a:r>
            <a:endParaRPr lang="zh-CN" altLang="en-US"/>
          </a:p>
          <a:p>
            <a:r>
              <a:rPr lang="zh-CN" altLang="en-US">
                <a:sym typeface="+mn-ea"/>
              </a:rPr>
              <a:t>                &lt;/executions&gt;</a:t>
            </a:r>
            <a:endParaRPr lang="zh-CN" altLang="en-US"/>
          </a:p>
          <a:p>
            <a:r>
              <a:rPr lang="zh-CN" altLang="en-US">
                <a:sym typeface="+mn-ea"/>
              </a:rPr>
              <a:t>            &lt;/plugin&gt;</a:t>
            </a:r>
            <a:endParaRPr lang="zh-CN" altLang="en-US"/>
          </a:p>
          <a:p>
            <a:r>
              <a:rPr lang="zh-CN" altLang="en-US">
                <a:sym typeface="+mn-ea"/>
              </a:rPr>
              <a:t>            &lt;!-- 打jar包插件(会包含所有依赖) --&gt;</a:t>
            </a:r>
            <a:endParaRPr lang="zh-CN" altLang="en-US"/>
          </a:p>
          <a:p>
            <a:r>
              <a:rPr lang="zh-CN" altLang="en-US">
                <a:sym typeface="+mn-ea"/>
              </a:rPr>
              <a:t>            &lt;plugin&gt;</a:t>
            </a:r>
            <a:endParaRPr lang="zh-CN" altLang="en-US"/>
          </a:p>
          <a:p>
            <a:r>
              <a:rPr lang="zh-CN" altLang="en-US">
                <a:sym typeface="+mn-ea"/>
              </a:rPr>
              <a:t>                &lt;groupId&gt;org.apache.maven.plugins&lt;/groupId&gt;</a:t>
            </a:r>
            <a:endParaRPr lang="zh-CN" altLang="en-US"/>
          </a:p>
          <a:p>
            <a:r>
              <a:rPr lang="zh-CN" altLang="en-US">
                <a:sym typeface="+mn-ea"/>
              </a:rPr>
              <a:t>                &lt;artifactId&gt;maven-assembly-plugin&lt;/artifactId&gt;</a:t>
            </a:r>
            <a:endParaRPr lang="zh-CN" altLang="en-US"/>
          </a:p>
          <a:p>
            <a:r>
              <a:rPr lang="zh-CN" altLang="en-US">
                <a:sym typeface="+mn-ea"/>
              </a:rPr>
              <a:t>                &lt;version&gt;2.6&lt;/version&gt;</a:t>
            </a:r>
            <a:endParaRPr lang="zh-CN" altLang="en-US"/>
          </a:p>
          <a:p>
            <a:r>
              <a:rPr lang="zh-CN" altLang="en-US">
                <a:sym typeface="+mn-ea"/>
              </a:rPr>
              <a:t>                &lt;configuration&gt;</a:t>
            </a:r>
            <a:endParaRPr lang="zh-CN" altLang="en-US"/>
          </a:p>
          <a:p>
            <a:r>
              <a:rPr lang="zh-CN" altLang="en-US">
                <a:sym typeface="+mn-ea"/>
              </a:rPr>
              <a:t>                    &lt;descriptorRefs&gt;</a:t>
            </a:r>
            <a:endParaRPr lang="zh-CN" altLang="en-US"/>
          </a:p>
          <a:p>
            <a:r>
              <a:rPr lang="zh-CN" altLang="en-US">
                <a:sym typeface="+mn-ea"/>
              </a:rPr>
              <a:t>                        &lt;descriptorRef&gt;jar-with-dependencies&lt;/descriptorRef&gt;</a:t>
            </a:r>
            <a:endParaRPr lang="zh-CN" altLang="en-US"/>
          </a:p>
          <a:p>
            <a:r>
              <a:rPr lang="zh-CN" altLang="en-US">
                <a:sym typeface="+mn-ea"/>
              </a:rPr>
              <a:t>                    &lt;/descriptorRefs&gt;</a:t>
            </a:r>
            <a:endParaRPr lang="zh-CN" altLang="en-US"/>
          </a:p>
          <a:p>
            <a:r>
              <a:rPr lang="zh-CN" altLang="en-US">
                <a:sym typeface="+mn-ea"/>
              </a:rPr>
              <a:t>                    &lt;archive&gt;</a:t>
            </a:r>
            <a:endParaRPr lang="zh-CN" altLang="en-US"/>
          </a:p>
          <a:p>
            <a:r>
              <a:rPr lang="zh-CN" altLang="en-US">
                <a:sym typeface="+mn-ea"/>
              </a:rPr>
              <a:t>                        &lt;manifest&gt;</a:t>
            </a:r>
            <a:endParaRPr lang="zh-CN" altLang="en-US"/>
          </a:p>
          <a:p>
            <a:r>
              <a:rPr lang="zh-CN" altLang="en-US">
                <a:sym typeface="+mn-ea"/>
              </a:rPr>
              <a:t>                            &lt;!-- 可以设置jar包的入口类(可选) --&gt;</a:t>
            </a:r>
            <a:endParaRPr lang="zh-CN" altLang="en-US"/>
          </a:p>
          <a:p>
            <a:r>
              <a:rPr lang="zh-CN" altLang="en-US">
                <a:sym typeface="+mn-ea"/>
              </a:rPr>
              <a:t>                            &lt;mainClass&gt;xuwei</a:t>
            </a:r>
            <a:r>
              <a:rPr lang="en-US" altLang="zh-CN">
                <a:sym typeface="+mn-ea"/>
              </a:rPr>
              <a:t>.tech</a:t>
            </a:r>
            <a:r>
              <a:rPr lang="zh-CN" altLang="en-US">
                <a:sym typeface="+mn-ea"/>
              </a:rPr>
              <a:t>.SocketWindowWordCountJava&lt;/mainClass&gt;</a:t>
            </a:r>
            <a:endParaRPr lang="zh-CN" altLang="en-US"/>
          </a:p>
          <a:p>
            <a:r>
              <a:rPr lang="zh-CN" altLang="en-US">
                <a:sym typeface="+mn-ea"/>
              </a:rPr>
              <a:t>                        &lt;/manifest&gt;</a:t>
            </a:r>
            <a:endParaRPr lang="zh-CN" altLang="en-US"/>
          </a:p>
          <a:p>
            <a:r>
              <a:rPr lang="zh-CN" altLang="en-US">
                <a:sym typeface="+mn-ea"/>
              </a:rPr>
              <a:t>                    &lt;/archive&gt;</a:t>
            </a:r>
            <a:endParaRPr lang="zh-CN" altLang="en-US"/>
          </a:p>
          <a:p>
            <a:r>
              <a:rPr lang="zh-CN" altLang="en-US">
                <a:sym typeface="+mn-ea"/>
              </a:rPr>
              <a:t>                &lt;/configuration&gt;</a:t>
            </a:r>
            <a:endParaRPr lang="zh-CN" altLang="en-US"/>
          </a:p>
          <a:p>
            <a:r>
              <a:rPr lang="zh-CN" altLang="en-US">
                <a:sym typeface="+mn-ea"/>
              </a:rPr>
              <a:t>                &lt;executions&gt;</a:t>
            </a:r>
            <a:endParaRPr lang="zh-CN" altLang="en-US"/>
          </a:p>
          <a:p>
            <a:r>
              <a:rPr lang="zh-CN" altLang="en-US">
                <a:sym typeface="+mn-ea"/>
              </a:rPr>
              <a:t>                    &lt;execution&gt;</a:t>
            </a:r>
            <a:endParaRPr lang="zh-CN" altLang="en-US"/>
          </a:p>
          <a:p>
            <a:r>
              <a:rPr lang="zh-CN" altLang="en-US">
                <a:sym typeface="+mn-ea"/>
              </a:rPr>
              <a:t>                        &lt;id&gt;make-assembly&lt;/id&gt;</a:t>
            </a:r>
            <a:endParaRPr lang="zh-CN" altLang="en-US"/>
          </a:p>
          <a:p>
            <a:r>
              <a:rPr lang="zh-CN" altLang="en-US">
                <a:sym typeface="+mn-ea"/>
              </a:rPr>
              <a:t>                        &lt;phase&gt;package&lt;/phase&gt;</a:t>
            </a:r>
            <a:endParaRPr lang="zh-CN" altLang="en-US"/>
          </a:p>
          <a:p>
            <a:r>
              <a:rPr lang="zh-CN" altLang="en-US">
                <a:sym typeface="+mn-ea"/>
              </a:rPr>
              <a:t>                        &lt;goals&gt;</a:t>
            </a:r>
            <a:endParaRPr lang="zh-CN" altLang="en-US"/>
          </a:p>
          <a:p>
            <a:r>
              <a:rPr lang="zh-CN" altLang="en-US">
                <a:sym typeface="+mn-ea"/>
              </a:rPr>
              <a:t>                            &lt;goal&gt;single&lt;/goal&gt;</a:t>
            </a:r>
            <a:endParaRPr lang="zh-CN" altLang="en-US"/>
          </a:p>
          <a:p>
            <a:r>
              <a:rPr lang="zh-CN" altLang="en-US">
                <a:sym typeface="+mn-ea"/>
              </a:rPr>
              <a:t>                        &lt;/goals&gt;</a:t>
            </a:r>
            <a:endParaRPr lang="zh-CN" altLang="en-US"/>
          </a:p>
          <a:p>
            <a:r>
              <a:rPr lang="zh-CN" altLang="en-US">
                <a:sym typeface="+mn-ea"/>
              </a:rPr>
              <a:t>                    &lt;/execution&gt;</a:t>
            </a:r>
            <a:endParaRPr lang="zh-CN" altLang="en-US"/>
          </a:p>
          <a:p>
            <a:r>
              <a:rPr lang="zh-CN" altLang="en-US">
                <a:sym typeface="+mn-ea"/>
              </a:rPr>
              <a:t>                &lt;/executions&gt;</a:t>
            </a:r>
            <a:endParaRPr lang="zh-CN" altLang="en-US"/>
          </a:p>
          <a:p>
            <a:r>
              <a:rPr lang="zh-CN" altLang="en-US">
                <a:sym typeface="+mn-ea"/>
              </a:rPr>
              <a:t>            &lt;/plugin&gt;</a:t>
            </a:r>
            <a:endParaRPr lang="zh-CN" altLang="en-US"/>
          </a:p>
          <a:p>
            <a:r>
              <a:rPr lang="zh-CN" altLang="en-US">
                <a:sym typeface="+mn-ea"/>
              </a:rPr>
              <a:t>        &lt;/plugins&gt;</a:t>
            </a:r>
            <a:endParaRPr lang="zh-CN" altLang="en-US"/>
          </a:p>
          <a:p>
            <a:r>
              <a:rPr lang="zh-CN" altLang="en-US">
                <a:sym typeface="+mn-ea"/>
              </a:rPr>
              <a:t>    &lt;/build&gt;</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Diagnostics: Container [pid=6386,containerID=container_1521277661809_0006_01_000001] is running beyond virtual memory limits. Current usage: 250.5 MB of 1 GB physical memory used; 2.2 GB of 2.1 GB virtual memory used. Killing container</a:t>
            </a:r>
            <a:endParaRPr lang="zh-CN" altLang="en-US"/>
          </a:p>
          <a:p>
            <a:r>
              <a:rPr lang="zh-CN" altLang="en-US">
                <a:sym typeface="+mn-ea"/>
              </a:rPr>
              <a:t>修改</a:t>
            </a:r>
            <a:r>
              <a:rPr lang="en-US" altLang="zh-CN">
                <a:sym typeface="+mn-ea"/>
              </a:rPr>
              <a:t>etc/hadoop/yarn-site.xml</a:t>
            </a:r>
            <a:endParaRPr lang="en-US" altLang="zh-CN"/>
          </a:p>
          <a:p>
            <a:r>
              <a:rPr lang="zh-CN" altLang="en-US">
                <a:sym typeface="+mn-ea"/>
              </a:rPr>
              <a:t>&lt;property&gt;  </a:t>
            </a:r>
            <a:endParaRPr lang="zh-CN" altLang="en-US"/>
          </a:p>
          <a:p>
            <a:r>
              <a:rPr lang="zh-CN" altLang="en-US">
                <a:sym typeface="+mn-ea"/>
              </a:rPr>
              <a:t>    &lt;name&gt;yarn.nodemanager.vmem-check-enabled&lt;/name&gt;  </a:t>
            </a:r>
            <a:endParaRPr lang="zh-CN" altLang="en-US"/>
          </a:p>
          <a:p>
            <a:r>
              <a:rPr lang="zh-CN" altLang="en-US">
                <a:sym typeface="+mn-ea"/>
              </a:rPr>
              <a:t>    &lt;value&gt;false&lt;/value&gt;  </a:t>
            </a:r>
            <a:endParaRPr lang="zh-CN" altLang="en-US"/>
          </a:p>
          <a:p>
            <a:r>
              <a:rPr lang="zh-CN" altLang="en-US">
                <a:sym typeface="+mn-ea"/>
              </a:rPr>
              <a:t>&lt;/property&gt;  </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scala&gt; val text = benv.fromElements("hello you","hello world")  </a:t>
            </a:r>
            <a:endParaRPr lang="zh-CN" altLang="en-US"/>
          </a:p>
          <a:p>
            <a:r>
              <a:rPr lang="zh-CN" altLang="en-US">
                <a:sym typeface="+mn-ea"/>
              </a:rPr>
              <a:t>scala&gt; val counts = text.flatMap { _.toLowerCase.split("\\W+") }.map { (_, 1) }.groupBy(0).sum(1)  </a:t>
            </a:r>
            <a:endParaRPr lang="zh-CN" altLang="en-US"/>
          </a:p>
          <a:p>
            <a:r>
              <a:rPr lang="zh-CN" altLang="en-US">
                <a:sym typeface="+mn-ea"/>
              </a:rPr>
              <a:t>scala&gt; counts.print() </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3022600"/>
            <a:ext cx="12192000" cy="386270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2052"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2" name="标题 1"/>
          <p:cNvSpPr>
            <a:spLocks noGrp="1"/>
          </p:cNvSpPr>
          <p:nvPr>
            <p:ph type="ctrTitle" hasCustomPrompt="1"/>
          </p:nvPr>
        </p:nvSpPr>
        <p:spPr>
          <a:xfrm>
            <a:off x="2971800" y="3447256"/>
            <a:ext cx="6415850" cy="1086803"/>
          </a:xfrm>
        </p:spPr>
        <p:txBody>
          <a:bodyPr anchor="ctr">
            <a:normAutofit/>
          </a:bodyPr>
          <a:lstStyle>
            <a:lvl1pPr algn="ctr">
              <a:defRPr sz="5400" b="1">
                <a:solidFill>
                  <a:schemeClr val="bg1"/>
                </a:solidFill>
              </a:defRPr>
            </a:lvl1pPr>
          </a:lstStyle>
          <a:p>
            <a:pPr fontAlgn="auto"/>
            <a:r>
              <a:rPr lang="zh-CN" altLang="en-US" strike="noStrike" noProof="1" smtClean="0"/>
              <a:t>编辑标题</a:t>
            </a:r>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4" name="日期占位符 3"/>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4"/>
          </p:nvPr>
        </p:nvSpPr>
        <p:spPr/>
        <p:txBody>
          <a:bodyPr/>
          <a:lstStyle/>
          <a:p>
            <a:pPr fontAlgn="auto"/>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3075" name="组合 7"/>
          <p:cNvGrpSpPr/>
          <p:nvPr userDrawn="1"/>
        </p:nvGrpSpPr>
        <p:grpSpPr>
          <a:xfrm>
            <a:off x="1087755" y="1481455"/>
            <a:ext cx="9801225" cy="333502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3190" strike="noStrike" noProof="1">
                <a:solidFill>
                  <a:prstClr val="white"/>
                </a:solidFill>
                <a:ea typeface="宋体" panose="02010600030101010101" pitchFamily="2" charset="-122"/>
              </a:endParaRPr>
            </a:p>
          </p:txBody>
        </p:sp>
        <p:sp>
          <p:nvSpPr>
            <p:cNvPr id="19" name="矩形 18"/>
            <p:cNvSpPr/>
            <p:nvPr/>
          </p:nvSpPr>
          <p:spPr>
            <a:xfrm>
              <a:off x="2747035" y="2209800"/>
              <a:ext cx="7737494" cy="2438400"/>
            </a:xfrm>
            <a:prstGeom prst="rect">
              <a:avLst/>
            </a:prstGeom>
            <a:solidFill>
              <a:srgbClr val="2169A7"/>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3190" strike="noStrike" noProof="1">
                <a:solidFill>
                  <a:prstClr val="white"/>
                </a:solidFill>
                <a:ea typeface="宋体" panose="02010600030101010101" pitchFamily="2" charset="-122"/>
              </a:endParaRPr>
            </a:p>
          </p:txBody>
        </p:sp>
      </p:grpSp>
      <p:cxnSp>
        <p:nvCxnSpPr>
          <p:cNvPr id="20" name="直接连接符 19"/>
          <p:cNvCxnSpPr/>
          <p:nvPr userDrawn="1"/>
        </p:nvCxnSpPr>
        <p:spPr>
          <a:xfrm>
            <a:off x="3463290" y="2465705"/>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任意多边形 20"/>
          <p:cNvSpPr>
            <a:spLocks noChangeAspect="1"/>
          </p:cNvSpPr>
          <p:nvPr userDrawn="1"/>
        </p:nvSpPr>
        <p:spPr>
          <a:xfrm>
            <a:off x="2302828" y="2673668"/>
            <a:ext cx="1092200" cy="94932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ea typeface="宋体" panose="02010600030101010101" pitchFamily="2" charset="-122"/>
            </a:endParaRPr>
          </a:p>
        </p:txBody>
      </p:sp>
      <p:sp>
        <p:nvSpPr>
          <p:cNvPr id="3080"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2" name="标题 1"/>
          <p:cNvSpPr>
            <a:spLocks noGrp="1"/>
          </p:cNvSpPr>
          <p:nvPr>
            <p:ph type="title" hasCustomPrompt="1"/>
          </p:nvPr>
        </p:nvSpPr>
        <p:spPr>
          <a:xfrm>
            <a:off x="4182110" y="2465705"/>
            <a:ext cx="3613150" cy="701675"/>
          </a:xfrm>
        </p:spPr>
        <p:txBody>
          <a:bodyPr anchor="b">
            <a:normAutofit/>
          </a:bodyPr>
          <a:lstStyle>
            <a:lvl1pPr>
              <a:defRPr sz="3600" b="1">
                <a:solidFill>
                  <a:schemeClr val="bg1"/>
                </a:solidFill>
              </a:defRPr>
            </a:lvl1pPr>
          </a:lstStyle>
          <a:p>
            <a:pPr fontAlgn="auto"/>
            <a:r>
              <a:rPr lang="zh-CN" altLang="en-US" strike="noStrike" noProof="1" smtClean="0"/>
              <a:t>编辑标题</a:t>
            </a:r>
            <a:endParaRPr lang="zh-CN" altLang="en-US" strike="noStrike" noProof="1"/>
          </a:p>
        </p:txBody>
      </p:sp>
      <p:sp>
        <p:nvSpPr>
          <p:cNvPr id="3" name="文本占位符 2"/>
          <p:cNvSpPr>
            <a:spLocks noGrp="1"/>
          </p:cNvSpPr>
          <p:nvPr>
            <p:ph type="body" idx="1"/>
          </p:nvPr>
        </p:nvSpPr>
        <p:spPr>
          <a:xfrm>
            <a:off x="4182110" y="3307080"/>
            <a:ext cx="4754245" cy="601345"/>
          </a:xfrm>
        </p:spPr>
        <p:txBody>
          <a:bodyPr>
            <a:normAutofit/>
          </a:bodyPr>
          <a:lstStyle>
            <a:lvl1pPr marL="0" indent="0">
              <a:buNone/>
              <a:defRPr sz="2800" b="1">
                <a:solidFill>
                  <a:schemeClr val="bg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4" name="日期占位符 3"/>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4"/>
          </p:nvPr>
        </p:nvSpPr>
        <p:spPr/>
        <p:txBody>
          <a:bodyPr/>
          <a:lstStyle/>
          <a:p>
            <a:pPr fontAlgn="auto"/>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757366"/>
            <a:ext cx="5157787" cy="823912"/>
          </a:xfrm>
        </p:spPr>
        <p:txBody>
          <a:bodyPr anchor="b"/>
          <a:lstStyle>
            <a:lvl1pPr marL="0" indent="0">
              <a:buNone/>
              <a:defRPr sz="2400" b="1">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650067"/>
            <a:ext cx="5157787" cy="3539596"/>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757366"/>
            <a:ext cx="5183188" cy="823912"/>
          </a:xfrm>
        </p:spPr>
        <p:txBody>
          <a:bodyPr anchor="b"/>
          <a:lstStyle>
            <a:lvl1pPr marL="0" indent="0">
              <a:buNone/>
              <a:defRPr sz="2400" b="1">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650067"/>
            <a:ext cx="5183188" cy="3539596"/>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 name="直角三角形 4"/>
          <p:cNvSpPr/>
          <p:nvPr userDrawn="1"/>
        </p:nvSpPr>
        <p:spPr>
          <a:xfrm>
            <a:off x="0" y="6215063"/>
            <a:ext cx="3235325" cy="6429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6" name="直角三角形 5"/>
          <p:cNvSpPr/>
          <p:nvPr userDrawn="1"/>
        </p:nvSpPr>
        <p:spPr>
          <a:xfrm flipH="1">
            <a:off x="8982075" y="6215063"/>
            <a:ext cx="3217863" cy="6445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5125"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3" name="日期占位符 2"/>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4"/>
          </p:nvPr>
        </p:nvSpPr>
        <p:spPr/>
        <p:txBody>
          <a:bodyPr/>
          <a:lstStyle/>
          <a:p>
            <a:pPr fontAlgn="auto"/>
            <a:endParaRPr lang="zh-CN" altLang="en-US" strike="noStrike" noProof="1"/>
          </a:p>
        </p:txBody>
      </p:sp>
      <p:sp>
        <p:nvSpPr>
          <p:cNvPr id="1026" name="标题占位符 1"/>
          <p:cNvSpPr>
            <a:spLocks noGrp="1"/>
          </p:cNvSpPr>
          <p:nvPr>
            <p:ph type="title"/>
            <p:custDataLst>
              <p:tags r:id="rId2"/>
            </p:custDataLst>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idx="15"/>
            <p:custDataLst>
              <p:tags r:id="rId3"/>
            </p:custDataLst>
          </p:nvPr>
        </p:nvSpPr>
        <p:spPr>
          <a:xfrm>
            <a:off x="838200" y="1825625"/>
            <a:ext cx="10515600" cy="4351338"/>
          </a:xfrm>
          <a:prstGeom prst="rect">
            <a:avLst/>
          </a:prstGeom>
          <a:noFill/>
          <a:ln w="9525">
            <a:noFill/>
          </a:ln>
        </p:spPr>
        <p:txBody>
          <a:bodyPr vert="horz" lIns="91440" tIns="45720" rIns="91440" bIns="45720" anchor="t"/>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stStyle>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atin typeface="微软雅黑" panose="020B0503020204020204" charset="-122"/>
                <a:ea typeface="微软雅黑" panose="020B050302020402020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atin typeface="微软雅黑" panose="020B0503020204020204" charset="-122"/>
                <a:ea typeface="微软雅黑" panose="020B050302020402020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0736" y="365125"/>
            <a:ext cx="893064" cy="5811838"/>
          </a:xfrm>
        </p:spPr>
        <p:txBody>
          <a:bodyPr vert="eaVert">
            <a:normAutofit/>
          </a:bodyPr>
          <a:lstStyle>
            <a:lvl1pPr>
              <a:defRPr sz="3600"/>
            </a:lvl1p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9457944" cy="5811838"/>
          </a:xfrm>
        </p:spPr>
        <p:txBody>
          <a:bodyPr vert="eaVert"/>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372533"/>
            <a:ext cx="10515599" cy="5765800"/>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5"/>
          </p:nvPr>
        </p:nvSpPr>
        <p:spPr/>
        <p:txBody>
          <a:bodyPr/>
          <a:lstStyle/>
          <a:p>
            <a:pPr fontAlgn="auto"/>
            <a:endParaRPr lang="zh-CN" altLang="en-US" strike="noStrike" noProof="1"/>
          </a:p>
        </p:txBody>
      </p:sp>
      <p:sp>
        <p:nvSpPr>
          <p:cNvPr id="4" name="灯片编号占位符 3"/>
          <p:cNvSpPr>
            <a:spLocks noGrp="1"/>
          </p:cNvSpPr>
          <p:nvPr>
            <p:ph type="sldNum" sz="quarter" idx="16"/>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tags" Target="../tags/tag3.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0"/>
            </p:custDataLst>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custDataLst>
              <p:tags r:id="rId11"/>
            </p:custDataLst>
          </p:nvPr>
        </p:nvSpPr>
        <p:spPr>
          <a:xfrm>
            <a:off x="838200" y="1825625"/>
            <a:ext cx="10515600" cy="4351338"/>
          </a:xfrm>
          <a:prstGeom prst="rect">
            <a:avLst/>
          </a:prstGeom>
          <a:noFill/>
          <a:ln w="9525">
            <a:noFill/>
          </a:ln>
        </p:spPr>
        <p:txBody>
          <a:bodyPr vert="horz" lIns="91440" tIns="45720" rIns="91440" bIns="45720" anchor="t"/>
          <a:lstStyle/>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ea typeface="宋体" panose="02010600030101010101" pitchFamily="2" charset="-122"/>
              </a:defRPr>
            </a:lvl1p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ea typeface="宋体" panose="02010600030101010101" pitchFamily="2" charset="-122"/>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ea typeface="宋体" panose="02010600030101010101" pitchFamily="2" charset="-122"/>
              </a:defRPr>
            </a:lvl1p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000" kern="1200">
          <a:solidFill>
            <a:srgbClr val="2169A7"/>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Clr>
          <a:srgbClr val="2169A7"/>
        </a:buClr>
        <a:buFont typeface="Wingdings" panose="05000000000000000000" charset="0"/>
        <a:buChar char="Ø"/>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Clr>
          <a:srgbClr val="2169A7"/>
        </a:buClr>
        <a:buFont typeface="Wingdings" panose="05000000000000000000" charset="0"/>
        <a:buChar char="Ø"/>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Clr>
          <a:srgbClr val="2169A7"/>
        </a:buClr>
        <a:buFont typeface="Wingdings" panose="05000000000000000000" charset="0"/>
        <a:buChar char="Ø"/>
        <a:defRPr sz="2000" kern="1200">
          <a:solidFill>
            <a:schemeClr val="tx1"/>
          </a:solidFill>
          <a:latin typeface="+mn-lt"/>
          <a:ea typeface="宋体" panose="02010600030101010101" pitchFamily="2" charset="-122"/>
          <a:cs typeface="+mn-cs"/>
        </a:defRPr>
      </a:lvl3pPr>
      <a:lvl4pPr marL="1371600" indent="0" algn="l" defTabSz="914400" rtl="0" eaLnBrk="1" latinLnBrk="0" hangingPunct="1">
        <a:lnSpc>
          <a:spcPct val="90000"/>
        </a:lnSpc>
        <a:spcBef>
          <a:spcPts val="500"/>
        </a:spcBef>
        <a:buClr>
          <a:srgbClr val="2169A7"/>
        </a:buClr>
        <a:buFont typeface="Wingdings" panose="05000000000000000000" charset="0"/>
        <a:buNone/>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Clr>
          <a:srgbClr val="2169A7"/>
        </a:buClr>
        <a:buFont typeface="Wingdings" panose="05000000000000000000" charset="0"/>
        <a:buChar char="Ø"/>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18.png"/><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7"/>
          <p:cNvSpPr>
            <a:spLocks noGrp="1"/>
          </p:cNvSpPr>
          <p:nvPr>
            <p:ph type="ctrTitle" hasCustomPrompt="1"/>
          </p:nvPr>
        </p:nvSpPr>
        <p:spPr>
          <a:xfrm>
            <a:off x="1515292" y="3842753"/>
            <a:ext cx="9089890" cy="1748149"/>
          </a:xfrm>
        </p:spPr>
        <p:txBody>
          <a:bodyPr vert="horz" lIns="91440" tIns="45720" rIns="91440" bIns="45720" anchor="ctr">
            <a:normAutofit/>
          </a:bodyPr>
          <a:lstStyle/>
          <a:p>
            <a:r>
              <a:rPr lang="en-US" dirty="0">
                <a:latin typeface="微软雅黑" panose="020B0503020204020204" charset="-122"/>
                <a:ea typeface="微软雅黑" panose="020B0503020204020204" charset="-122"/>
              </a:rPr>
              <a:t>Flink </a:t>
            </a:r>
            <a:r>
              <a:rPr lang="zh-CN" altLang="en-US" dirty="0">
                <a:latin typeface="微软雅黑" panose="020B0503020204020204" charset="-122"/>
                <a:ea typeface="微软雅黑" panose="020B0503020204020204" charset="-122"/>
              </a:rPr>
              <a:t>课程</a:t>
            </a:r>
            <a:br>
              <a:rPr lang="en-US" altLang="zh-CN" dirty="0">
                <a:latin typeface="微软雅黑" panose="020B0503020204020204" charset="-122"/>
                <a:ea typeface="微软雅黑" panose="020B0503020204020204" charset="-122"/>
              </a:rPr>
            </a:br>
            <a:r>
              <a:rPr lang="en-US" altLang="zh-CN" dirty="0">
                <a:latin typeface="微软雅黑" panose="020B0503020204020204" charset="-122"/>
                <a:ea typeface="微软雅黑" panose="020B0503020204020204" charset="-122"/>
              </a:rPr>
              <a:t>           </a:t>
            </a:r>
            <a:r>
              <a:rPr lang="en-US" altLang="zh-CN" sz="4000" dirty="0">
                <a:latin typeface="微软雅黑" panose="020B0503020204020204" charset="-122"/>
                <a:ea typeface="微软雅黑" panose="020B0503020204020204" charset="-122"/>
              </a:rPr>
              <a:t>讲</a:t>
            </a:r>
            <a:r>
              <a:rPr lang="zh-CN" altLang="en-US" sz="4000" dirty="0">
                <a:latin typeface="微软雅黑" panose="020B0503020204020204" charset="-122"/>
                <a:ea typeface="微软雅黑" panose="020B0503020204020204" charset="-122"/>
              </a:rPr>
              <a:t>师：徐葳</a:t>
            </a:r>
            <a:endParaRPr lang="zh-CN" altLang="en-US" sz="4000" kern="120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4918075" y="1392555"/>
            <a:ext cx="2065020" cy="1225550"/>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三种数据传输模型</a:t>
            </a:r>
            <a:endParaRPr lang="zh-CN" altLang="en-US"/>
          </a:p>
        </p:txBody>
      </p:sp>
      <p:pic>
        <p:nvPicPr>
          <p:cNvPr id="4" name="内容占位符 1"/>
          <p:cNvPicPr>
            <a:picLocks noChangeAspect="1"/>
          </p:cNvPicPr>
          <p:nvPr/>
        </p:nvPicPr>
        <p:blipFill>
          <a:blip r:embed="rId1"/>
          <a:stretch>
            <a:fillRect/>
          </a:stretch>
        </p:blipFill>
        <p:spPr>
          <a:xfrm>
            <a:off x="2338705" y="1832610"/>
            <a:ext cx="6640830"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a:t>
            </a:r>
            <a:r>
              <a:rPr lang="zh-CN" altLang="en-US">
                <a:sym typeface="+mn-ea"/>
              </a:rPr>
              <a:t>应用场景分析</a:t>
            </a:r>
            <a:endParaRPr lang="zh-CN" altLang="en-US"/>
          </a:p>
        </p:txBody>
      </p:sp>
      <p:sp>
        <p:nvSpPr>
          <p:cNvPr id="3" name="文本占位符 2"/>
          <p:cNvSpPr>
            <a:spLocks noGrp="1"/>
          </p:cNvSpPr>
          <p:nvPr>
            <p:ph type="body" idx="15"/>
          </p:nvPr>
        </p:nvSpPr>
        <p:spPr/>
        <p:txBody>
          <a:bodyPr/>
          <a:p>
            <a:r>
              <a:rPr lang="zh-CN" altLang="en-US" sz="2800" dirty="0">
                <a:sym typeface="+mn-ea"/>
              </a:rPr>
              <a:t>优化电商网站的实时搜索结果</a:t>
            </a:r>
            <a:endParaRPr lang="zh-CN" altLang="en-US" sz="2800" dirty="0"/>
          </a:p>
          <a:p>
            <a:pPr lvl="2"/>
            <a:r>
              <a:rPr lang="zh-CN" altLang="en-US" sz="2400" dirty="0">
                <a:sym typeface="+mn-ea"/>
              </a:rPr>
              <a:t>阿里巴巴的所有基础设施团队使用flink实时更新产品细节和库存信息(Blink)</a:t>
            </a:r>
            <a:endParaRPr lang="zh-CN" altLang="en-US" sz="2800" dirty="0"/>
          </a:p>
          <a:p>
            <a:r>
              <a:rPr lang="zh-CN" altLang="en-US" sz="2800" dirty="0">
                <a:sym typeface="+mn-ea"/>
              </a:rPr>
              <a:t>针对数据分析团队提供实时流处理服务</a:t>
            </a:r>
            <a:endParaRPr lang="zh-CN" altLang="en-US" sz="2800" dirty="0"/>
          </a:p>
          <a:p>
            <a:pPr lvl="2"/>
            <a:r>
              <a:rPr lang="zh-CN" altLang="en-US" sz="2400" dirty="0">
                <a:sym typeface="+mn-ea"/>
              </a:rPr>
              <a:t>通过flink数据分析平台提供实时数据分析服务，及时发现问题</a:t>
            </a:r>
            <a:endParaRPr lang="zh-CN" altLang="en-US" sz="2800" dirty="0"/>
          </a:p>
          <a:p>
            <a:r>
              <a:rPr lang="zh-CN" altLang="en-US" sz="2800" dirty="0">
                <a:sym typeface="+mn-ea"/>
              </a:rPr>
              <a:t>网络/传感器检测和错误检测</a:t>
            </a:r>
            <a:endParaRPr lang="zh-CN" altLang="en-US" sz="2800" dirty="0"/>
          </a:p>
          <a:p>
            <a:pPr lvl="2"/>
            <a:r>
              <a:rPr lang="zh-CN" altLang="en-US" sz="2400" dirty="0">
                <a:sym typeface="+mn-ea"/>
              </a:rPr>
              <a:t>Bouygues电信公司，是法国最大的电信供应商之一，使用flink监控其有线和无线网络，实现快速故障响应</a:t>
            </a:r>
            <a:endParaRPr lang="zh-CN" altLang="en-US" sz="2800" dirty="0"/>
          </a:p>
          <a:p>
            <a:r>
              <a:rPr lang="zh-CN" altLang="en-US" sz="2800" dirty="0">
                <a:sym typeface="+mn-ea"/>
              </a:rPr>
              <a:t>商业智能分析ETL</a:t>
            </a:r>
            <a:endParaRPr lang="zh-CN" altLang="en-US" sz="2800" dirty="0"/>
          </a:p>
          <a:p>
            <a:pPr lvl="2"/>
            <a:r>
              <a:rPr lang="zh-CN" altLang="en-US" sz="2400" dirty="0">
                <a:sym typeface="+mn-ea"/>
              </a:rPr>
              <a:t>Zalando使用flink转换数据以便于加载到数据仓库，将复杂的转换操作转化为相对简单的并确保分析终端用户可以更快的访问数据(实时ETL)</a:t>
            </a:r>
            <a:endParaRPr lang="zh-CN" altLang="en-US" sz="24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02</a:t>
            </a:r>
            <a:endParaRPr lang="zh-CN" altLang="en-US" dirty="0"/>
          </a:p>
        </p:txBody>
      </p:sp>
      <p:sp>
        <p:nvSpPr>
          <p:cNvPr id="3" name="文本占位符 2"/>
          <p:cNvSpPr>
            <a:spLocks noGrp="1"/>
          </p:cNvSpPr>
          <p:nvPr>
            <p:ph type="body" idx="1"/>
          </p:nvPr>
        </p:nvSpPr>
        <p:spPr>
          <a:xfrm>
            <a:off x="4182110" y="3307080"/>
            <a:ext cx="6778625" cy="601345"/>
          </a:xfrm>
        </p:spPr>
        <p:txBody>
          <a:bodyPr>
            <a:noAutofit/>
          </a:bodyPr>
          <a:lstStyle/>
          <a:p>
            <a:r>
              <a:rPr lang="zh-CN" altLang="en-US">
                <a:sym typeface="+mn-ea"/>
              </a:rPr>
              <a:t>Flink vs Storm vs SparkStreaming</a:t>
            </a:r>
            <a:endParaRPr lang="zh-CN" altLang="en-US" dirty="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vs Storm vs SparkStreaming</a:t>
            </a:r>
            <a:endParaRPr lang="zh-CN" altLang="en-US"/>
          </a:p>
        </p:txBody>
      </p:sp>
      <p:pic>
        <p:nvPicPr>
          <p:cNvPr id="4" name="内容占位符 2"/>
          <p:cNvPicPr>
            <a:picLocks noChangeAspect="1"/>
          </p:cNvPicPr>
          <p:nvPr/>
        </p:nvPicPr>
        <p:blipFill>
          <a:blip r:embed="rId1"/>
          <a:stretch>
            <a:fillRect/>
          </a:stretch>
        </p:blipFill>
        <p:spPr>
          <a:xfrm>
            <a:off x="838200" y="1920875"/>
            <a:ext cx="9956800" cy="3844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vs storm 对比图</a:t>
            </a:r>
            <a:r>
              <a:rPr lang="en-US" altLang="zh-CN">
                <a:sym typeface="+mn-ea"/>
              </a:rPr>
              <a:t>(</a:t>
            </a:r>
            <a:r>
              <a:rPr lang="zh-CN" altLang="en-US" dirty="0">
                <a:sym typeface="+mn-ea"/>
              </a:rPr>
              <a:t>来源于官网</a:t>
            </a:r>
            <a:r>
              <a:rPr lang="en-US" altLang="zh-CN" dirty="0">
                <a:sym typeface="+mn-ea"/>
              </a:rPr>
              <a:t>)</a:t>
            </a:r>
            <a:endParaRPr lang="zh-CN" altLang="en-US"/>
          </a:p>
        </p:txBody>
      </p:sp>
      <p:pic>
        <p:nvPicPr>
          <p:cNvPr id="4" name="内容占位符 1"/>
          <p:cNvPicPr>
            <a:picLocks noChangeAspect="1"/>
          </p:cNvPicPr>
          <p:nvPr/>
        </p:nvPicPr>
        <p:blipFill>
          <a:blip r:embed="rId1"/>
          <a:stretch>
            <a:fillRect/>
          </a:stretch>
        </p:blipFill>
        <p:spPr>
          <a:xfrm>
            <a:off x="956945" y="2110740"/>
            <a:ext cx="10020300" cy="3571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实时框架如何选择</a:t>
            </a:r>
            <a:endParaRPr lang="zh-CN" altLang="en-US"/>
          </a:p>
        </p:txBody>
      </p:sp>
      <p:sp>
        <p:nvSpPr>
          <p:cNvPr id="3" name="文本占位符 2"/>
          <p:cNvSpPr>
            <a:spLocks noGrp="1"/>
          </p:cNvSpPr>
          <p:nvPr>
            <p:ph type="body" idx="15"/>
          </p:nvPr>
        </p:nvSpPr>
        <p:spPr/>
        <p:txBody>
          <a:bodyPr/>
          <a:p>
            <a:r>
              <a:rPr lang="zh-CN" altLang="en-US" dirty="0">
                <a:sym typeface="+mn-ea"/>
              </a:rPr>
              <a:t>1：需要关注流数据是否需要进行状态管理</a:t>
            </a:r>
            <a:endParaRPr lang="zh-CN" altLang="en-US" dirty="0"/>
          </a:p>
          <a:p>
            <a:r>
              <a:rPr lang="zh-CN" altLang="en-US" dirty="0">
                <a:sym typeface="+mn-ea"/>
              </a:rPr>
              <a:t>2：At-least-once或者Exectly-once消息投递模式是否有特殊要求</a:t>
            </a:r>
            <a:endParaRPr lang="zh-CN" altLang="en-US" dirty="0"/>
          </a:p>
          <a:p>
            <a:r>
              <a:rPr lang="zh-CN" altLang="en-US" dirty="0">
                <a:sym typeface="+mn-ea"/>
              </a:rPr>
              <a:t>3：对于小型独立的项目，并且需要低延迟的场景，建议使用storm</a:t>
            </a:r>
            <a:endParaRPr lang="zh-CN" altLang="en-US" dirty="0"/>
          </a:p>
          <a:p>
            <a:r>
              <a:rPr lang="zh-CN" altLang="en-US" dirty="0">
                <a:sym typeface="+mn-ea"/>
              </a:rPr>
              <a:t>4：如果你的项目已经使用了spark，并且秒级别的实时处理可以满足需求的话，建议使用sparkStreaming</a:t>
            </a:r>
            <a:endParaRPr lang="zh-CN" altLang="en-US" dirty="0"/>
          </a:p>
          <a:p>
            <a:r>
              <a:rPr lang="zh-CN" altLang="en-US" dirty="0">
                <a:sym typeface="+mn-ea"/>
              </a:rPr>
              <a:t>5：要求消息投递语义为 Exactly Once 的场景；数据量较大，要求高吞吐低延迟的场景；需要进行状态管理或窗口统计的场景，建议使用</a:t>
            </a:r>
            <a:r>
              <a:rPr lang="en-US" altLang="zh-CN" dirty="0">
                <a:sym typeface="+mn-ea"/>
              </a:rPr>
              <a:t>flink</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03</a:t>
            </a:r>
            <a:endParaRPr lang="zh-CN" altLang="en-US" dirty="0"/>
          </a:p>
        </p:txBody>
      </p:sp>
      <p:sp>
        <p:nvSpPr>
          <p:cNvPr id="3" name="文本占位符 2"/>
          <p:cNvSpPr>
            <a:spLocks noGrp="1"/>
          </p:cNvSpPr>
          <p:nvPr>
            <p:ph type="body" idx="1"/>
          </p:nvPr>
        </p:nvSpPr>
        <p:spPr>
          <a:xfrm>
            <a:off x="4182110" y="3307080"/>
            <a:ext cx="6778625" cy="601345"/>
          </a:xfrm>
        </p:spPr>
        <p:txBody>
          <a:bodyPr>
            <a:noAutofit/>
          </a:bodyPr>
          <a:lstStyle/>
          <a:p>
            <a:r>
              <a:rPr lang="zh-CN" altLang="en-US" sz="3600">
                <a:sym typeface="+mn-ea"/>
              </a:rPr>
              <a:t>Flink入门案例-wordCount</a:t>
            </a:r>
            <a:endParaRPr lang="zh-CN" altLang="en-US" sz="3600" dirty="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开发工具</a:t>
            </a:r>
            <a:endParaRPr lang="zh-CN" altLang="en-US"/>
          </a:p>
        </p:txBody>
      </p:sp>
      <p:sp>
        <p:nvSpPr>
          <p:cNvPr id="3" name="文本占位符 2"/>
          <p:cNvSpPr>
            <a:spLocks noGrp="1"/>
          </p:cNvSpPr>
          <p:nvPr>
            <p:ph type="body" idx="15"/>
          </p:nvPr>
        </p:nvSpPr>
        <p:spPr/>
        <p:txBody>
          <a:bodyPr/>
          <a:p>
            <a:r>
              <a:rPr lang="zh-CN" altLang="en-US" sz="2800" dirty="0">
                <a:sym typeface="+mn-ea"/>
              </a:rPr>
              <a:t>官方建议使用Intellij IDEA，因为它默认集成scala和maven环境，使用更加方便</a:t>
            </a:r>
            <a:endParaRPr lang="zh-CN" altLang="en-US" sz="2800" dirty="0"/>
          </a:p>
          <a:p>
            <a:r>
              <a:rPr lang="zh-CN" altLang="en-US" sz="2800" dirty="0">
                <a:sym typeface="+mn-ea"/>
              </a:rPr>
              <a:t>开发flink程序，可以使用java或者scala语言。</a:t>
            </a:r>
            <a:endParaRPr lang="zh-CN" altLang="en-US" sz="2800" dirty="0"/>
          </a:p>
          <a:p>
            <a:pPr lvl="2"/>
            <a:r>
              <a:rPr lang="zh-CN" altLang="en-US" sz="2400" dirty="0">
                <a:sym typeface="+mn-ea"/>
              </a:rPr>
              <a:t>个人建议，使用scala，因为实现起来更加简洁。使用java代码实现函数式编程比较别扭。</a:t>
            </a:r>
            <a:endParaRPr lang="zh-CN" altLang="en-US" sz="2800" dirty="0"/>
          </a:p>
          <a:p>
            <a:r>
              <a:rPr lang="zh-CN" altLang="en-US" sz="2800" dirty="0">
                <a:sym typeface="+mn-ea"/>
              </a:rPr>
              <a:t>建议使用maven国内镜像仓库地址</a:t>
            </a:r>
            <a:endParaRPr lang="zh-CN" altLang="en-US" sz="2800" dirty="0"/>
          </a:p>
          <a:p>
            <a:pPr lvl="2"/>
            <a:r>
              <a:rPr lang="zh-CN" altLang="en-US" sz="2400" dirty="0">
                <a:sym typeface="+mn-ea"/>
              </a:rPr>
              <a:t>国外仓库下载较慢，可以使用国内阿里云的maven仓库</a:t>
            </a:r>
            <a:endParaRPr lang="zh-CN" altLang="en-US" sz="2400" dirty="0"/>
          </a:p>
          <a:p>
            <a:pPr lvl="2"/>
            <a:r>
              <a:rPr lang="zh-CN" altLang="en-US" sz="2400" dirty="0">
                <a:sym typeface="+mn-ea"/>
              </a:rPr>
              <a:t>注意：如果发现国内源下载提示找不到依赖的时候，记得切换回国外源</a:t>
            </a:r>
            <a:endParaRPr lang="zh-CN" altLang="en-US" sz="2400" dirty="0"/>
          </a:p>
          <a:p>
            <a:pPr lvl="2"/>
            <a:r>
              <a:rPr lang="zh-CN" altLang="en-US" sz="2400" dirty="0">
                <a:sym typeface="+mn-ea"/>
              </a:rPr>
              <a:t>国内镜像仓库配置见备注</a:t>
            </a:r>
            <a:endParaRPr lang="zh-CN" altLang="en-US" sz="24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 java依赖</a:t>
            </a:r>
            <a:endParaRPr lang="zh-CN" altLang="en-US"/>
          </a:p>
        </p:txBody>
      </p:sp>
      <p:sp>
        <p:nvSpPr>
          <p:cNvPr id="3" name="文本占位符 2"/>
          <p:cNvSpPr>
            <a:spLocks noGrp="1"/>
          </p:cNvSpPr>
          <p:nvPr>
            <p:ph type="body" idx="15"/>
          </p:nvPr>
        </p:nvSpPr>
        <p:spPr/>
        <p:txBody>
          <a:bodyPr/>
          <a:p>
            <a:pPr marL="0" indent="0">
              <a:buNone/>
            </a:pPr>
            <a:r>
              <a:rPr lang="zh-CN" altLang="en-US" sz="2000">
                <a:sym typeface="+mn-ea"/>
              </a:rPr>
              <a:t>&lt;dependency&gt;  </a:t>
            </a:r>
            <a:endParaRPr lang="zh-CN" altLang="en-US" sz="2000"/>
          </a:p>
          <a:p>
            <a:pPr marL="0" indent="0">
              <a:buNone/>
            </a:pPr>
            <a:r>
              <a:rPr lang="zh-CN" altLang="en-US" sz="2000">
                <a:sym typeface="+mn-ea"/>
              </a:rPr>
              <a:t>  &lt;groupId&gt;org.apache.flink&lt;/groupId&gt;  </a:t>
            </a:r>
            <a:endParaRPr lang="zh-CN" altLang="en-US" sz="2000"/>
          </a:p>
          <a:p>
            <a:pPr marL="0" indent="0">
              <a:buNone/>
            </a:pPr>
            <a:r>
              <a:rPr lang="zh-CN" altLang="en-US" sz="2000">
                <a:sym typeface="+mn-ea"/>
              </a:rPr>
              <a:t>  &lt;artifactId&gt;flink-java&lt;/artifactId&gt;  </a:t>
            </a:r>
            <a:endParaRPr lang="zh-CN" altLang="en-US" sz="2000"/>
          </a:p>
          <a:p>
            <a:pPr marL="0" indent="0">
              <a:buNone/>
            </a:pPr>
            <a:r>
              <a:rPr lang="zh-CN" altLang="en-US" sz="2000">
                <a:sym typeface="+mn-ea"/>
              </a:rPr>
              <a:t>  &lt;version&gt;1.</a:t>
            </a:r>
            <a:r>
              <a:rPr lang="en-US" altLang="zh-CN" sz="2000">
                <a:sym typeface="+mn-ea"/>
              </a:rPr>
              <a:t>6</a:t>
            </a:r>
            <a:r>
              <a:rPr lang="zh-CN" altLang="en-US" sz="2000">
                <a:sym typeface="+mn-ea"/>
              </a:rPr>
              <a:t>.</a:t>
            </a:r>
            <a:r>
              <a:rPr lang="en-US" altLang="zh-CN" sz="2000">
                <a:sym typeface="+mn-ea"/>
              </a:rPr>
              <a:t>1</a:t>
            </a:r>
            <a:r>
              <a:rPr lang="zh-CN" altLang="en-US" sz="2000">
                <a:sym typeface="+mn-ea"/>
              </a:rPr>
              <a:t>&lt;/version&gt;   </a:t>
            </a:r>
            <a:endParaRPr lang="zh-CN" altLang="en-US" sz="2000"/>
          </a:p>
          <a:p>
            <a:pPr marL="0" indent="0">
              <a:buNone/>
            </a:pPr>
            <a:r>
              <a:rPr lang="zh-CN" altLang="en-US" sz="2000">
                <a:sym typeface="+mn-ea"/>
              </a:rPr>
              <a:t>&lt;/dependency&gt;  </a:t>
            </a:r>
            <a:endParaRPr lang="zh-CN" altLang="en-US" sz="2000"/>
          </a:p>
          <a:p>
            <a:pPr marL="0" indent="0">
              <a:buNone/>
            </a:pPr>
            <a:r>
              <a:rPr lang="zh-CN" altLang="en-US" sz="2000">
                <a:sym typeface="+mn-ea"/>
              </a:rPr>
              <a:t>&lt;dependency&gt;  </a:t>
            </a:r>
            <a:endParaRPr lang="zh-CN" altLang="en-US" sz="2000"/>
          </a:p>
          <a:p>
            <a:pPr marL="0" indent="0">
              <a:buNone/>
            </a:pPr>
            <a:r>
              <a:rPr lang="zh-CN" altLang="en-US" sz="2000">
                <a:sym typeface="+mn-ea"/>
              </a:rPr>
              <a:t>  &lt;groupId&gt;org.apache.flink&lt;/groupId&gt;  </a:t>
            </a:r>
            <a:endParaRPr lang="zh-CN" altLang="en-US" sz="2000"/>
          </a:p>
          <a:p>
            <a:pPr marL="0" indent="0">
              <a:buNone/>
            </a:pPr>
            <a:r>
              <a:rPr lang="zh-CN" altLang="en-US" sz="2000">
                <a:sym typeface="+mn-ea"/>
              </a:rPr>
              <a:t>  &lt;artifactId&gt;flink-streaming-java_2.11&lt;/artifactId&gt;  </a:t>
            </a:r>
            <a:endParaRPr lang="zh-CN" altLang="en-US" sz="2000"/>
          </a:p>
          <a:p>
            <a:pPr marL="0" indent="0">
              <a:buNone/>
            </a:pPr>
            <a:r>
              <a:rPr lang="zh-CN" altLang="en-US" sz="2000">
                <a:sym typeface="+mn-ea"/>
              </a:rPr>
              <a:t>  &lt;version&gt;1.</a:t>
            </a:r>
            <a:r>
              <a:rPr lang="en-US" altLang="zh-CN" sz="2000">
                <a:sym typeface="+mn-ea"/>
              </a:rPr>
              <a:t>6</a:t>
            </a:r>
            <a:r>
              <a:rPr lang="zh-CN" altLang="en-US" sz="2000">
                <a:sym typeface="+mn-ea"/>
              </a:rPr>
              <a:t>.</a:t>
            </a:r>
            <a:r>
              <a:rPr lang="en-US" altLang="zh-CN" sz="2000">
                <a:sym typeface="+mn-ea"/>
              </a:rPr>
              <a:t>1</a:t>
            </a:r>
            <a:r>
              <a:rPr lang="zh-CN" altLang="en-US" sz="2000">
                <a:sym typeface="+mn-ea"/>
              </a:rPr>
              <a:t>&lt;/version&gt;  </a:t>
            </a:r>
            <a:endParaRPr lang="zh-CN" altLang="en-US" sz="2000"/>
          </a:p>
          <a:p>
            <a:pPr marL="0" indent="0">
              <a:buNone/>
            </a:pPr>
            <a:r>
              <a:rPr lang="zh-CN" altLang="en-US" sz="2000">
                <a:sym typeface="+mn-ea"/>
              </a:rPr>
              <a:t>  &lt;scope&gt;provided&lt;/scope&gt;  </a:t>
            </a:r>
            <a:endParaRPr lang="zh-CN" altLang="en-US" sz="2000"/>
          </a:p>
          <a:p>
            <a:pPr marL="0" indent="0">
              <a:buNone/>
            </a:pPr>
            <a:r>
              <a:rPr lang="zh-CN" altLang="en-US" sz="2000">
                <a:sym typeface="+mn-ea"/>
              </a:rPr>
              <a:t>&lt;/dependency&gt; </a:t>
            </a:r>
            <a:endParaRPr lang="zh-CN" altLang="en-US" sz="20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 </a:t>
            </a:r>
            <a:r>
              <a:rPr lang="en-US" altLang="zh-CN">
                <a:sym typeface="+mn-ea"/>
              </a:rPr>
              <a:t>scala</a:t>
            </a:r>
            <a:r>
              <a:rPr lang="zh-CN" altLang="en-US">
                <a:sym typeface="+mn-ea"/>
              </a:rPr>
              <a:t>依赖</a:t>
            </a:r>
            <a:endParaRPr lang="zh-CN" altLang="en-US"/>
          </a:p>
        </p:txBody>
      </p:sp>
      <p:sp>
        <p:nvSpPr>
          <p:cNvPr id="3" name="文本占位符 2"/>
          <p:cNvSpPr>
            <a:spLocks noGrp="1"/>
          </p:cNvSpPr>
          <p:nvPr>
            <p:ph type="body" idx="15"/>
          </p:nvPr>
        </p:nvSpPr>
        <p:spPr/>
        <p:txBody>
          <a:bodyPr/>
          <a:p>
            <a:pPr marL="0" indent="0">
              <a:buNone/>
            </a:pPr>
            <a:r>
              <a:rPr lang="zh-CN" altLang="en-US" sz="2000">
                <a:sym typeface="+mn-ea"/>
              </a:rPr>
              <a:t>&lt;dependency&gt;  </a:t>
            </a:r>
            <a:endParaRPr lang="zh-CN" altLang="en-US" sz="2000"/>
          </a:p>
          <a:p>
            <a:pPr marL="0" indent="0">
              <a:buNone/>
            </a:pPr>
            <a:r>
              <a:rPr lang="zh-CN" altLang="en-US" sz="2000">
                <a:sym typeface="+mn-ea"/>
              </a:rPr>
              <a:t>  &lt;groupId&gt;org.apache.flink&lt;/groupId&gt;  </a:t>
            </a:r>
            <a:endParaRPr lang="zh-CN" altLang="en-US" sz="2000"/>
          </a:p>
          <a:p>
            <a:pPr marL="0" indent="0">
              <a:buNone/>
            </a:pPr>
            <a:r>
              <a:rPr lang="zh-CN" altLang="en-US" sz="2000">
                <a:sym typeface="+mn-ea"/>
              </a:rPr>
              <a:t>  &lt;artifactId&gt;flink-scala_2.11&lt;/artifactId&gt;  </a:t>
            </a:r>
            <a:endParaRPr lang="zh-CN" altLang="en-US" sz="2000"/>
          </a:p>
          <a:p>
            <a:pPr marL="0" indent="0">
              <a:buNone/>
            </a:pPr>
            <a:r>
              <a:rPr lang="zh-CN" altLang="en-US" sz="2000">
                <a:sym typeface="+mn-ea"/>
              </a:rPr>
              <a:t>  &lt;version&gt;1.</a:t>
            </a:r>
            <a:r>
              <a:rPr lang="en-US" altLang="zh-CN" sz="2000">
                <a:sym typeface="+mn-ea"/>
              </a:rPr>
              <a:t>6</a:t>
            </a:r>
            <a:r>
              <a:rPr lang="zh-CN" altLang="en-US" sz="2000">
                <a:sym typeface="+mn-ea"/>
              </a:rPr>
              <a:t>.</a:t>
            </a:r>
            <a:r>
              <a:rPr lang="en-US" altLang="zh-CN" sz="2000">
                <a:sym typeface="+mn-ea"/>
              </a:rPr>
              <a:t>1</a:t>
            </a:r>
            <a:r>
              <a:rPr lang="zh-CN" altLang="en-US" sz="2000">
                <a:sym typeface="+mn-ea"/>
              </a:rPr>
              <a:t>&lt;/version&gt;  </a:t>
            </a:r>
            <a:endParaRPr lang="zh-CN" altLang="en-US" sz="2000"/>
          </a:p>
          <a:p>
            <a:pPr marL="0" indent="0">
              <a:buNone/>
            </a:pPr>
            <a:r>
              <a:rPr lang="zh-CN" altLang="en-US" sz="2000">
                <a:sym typeface="+mn-ea"/>
              </a:rPr>
              <a:t>&lt;/dependency&gt;  </a:t>
            </a:r>
            <a:endParaRPr lang="zh-CN" altLang="en-US" sz="2000"/>
          </a:p>
          <a:p>
            <a:pPr marL="0" indent="0">
              <a:buNone/>
            </a:pPr>
            <a:r>
              <a:rPr lang="zh-CN" altLang="en-US" sz="2000">
                <a:sym typeface="+mn-ea"/>
              </a:rPr>
              <a:t>&lt;dependency&gt;  </a:t>
            </a:r>
            <a:endParaRPr lang="zh-CN" altLang="en-US" sz="2000"/>
          </a:p>
          <a:p>
            <a:pPr marL="0" indent="0">
              <a:buNone/>
            </a:pPr>
            <a:r>
              <a:rPr lang="zh-CN" altLang="en-US" sz="2000">
                <a:sym typeface="+mn-ea"/>
              </a:rPr>
              <a:t>  &lt;groupId&gt;org.apache.flink&lt;/groupId&gt;  </a:t>
            </a:r>
            <a:endParaRPr lang="zh-CN" altLang="en-US" sz="2000"/>
          </a:p>
          <a:p>
            <a:pPr marL="0" indent="0">
              <a:buNone/>
            </a:pPr>
            <a:r>
              <a:rPr lang="zh-CN" altLang="en-US" sz="2000">
                <a:sym typeface="+mn-ea"/>
              </a:rPr>
              <a:t>  &lt;artifactId&gt;flink-streaming-scala_2.11&lt;/artifactId&gt;  </a:t>
            </a:r>
            <a:endParaRPr lang="zh-CN" altLang="en-US" sz="2000"/>
          </a:p>
          <a:p>
            <a:pPr marL="0" indent="0">
              <a:buNone/>
            </a:pPr>
            <a:r>
              <a:rPr lang="zh-CN" altLang="en-US" sz="2000">
                <a:sym typeface="+mn-ea"/>
              </a:rPr>
              <a:t>  &lt;version&gt;1.</a:t>
            </a:r>
            <a:r>
              <a:rPr lang="en-US" altLang="zh-CN" sz="2000">
                <a:sym typeface="+mn-ea"/>
              </a:rPr>
              <a:t>6</a:t>
            </a:r>
            <a:r>
              <a:rPr lang="zh-CN" altLang="en-US" sz="2000">
                <a:sym typeface="+mn-ea"/>
              </a:rPr>
              <a:t>.</a:t>
            </a:r>
            <a:r>
              <a:rPr lang="en-US" altLang="zh-CN" sz="2000">
                <a:sym typeface="+mn-ea"/>
              </a:rPr>
              <a:t>1</a:t>
            </a:r>
            <a:r>
              <a:rPr lang="zh-CN" altLang="en-US" sz="2000">
                <a:sym typeface="+mn-ea"/>
              </a:rPr>
              <a:t>&lt;/version&gt;  </a:t>
            </a:r>
            <a:endParaRPr lang="zh-CN" altLang="en-US" sz="2000"/>
          </a:p>
          <a:p>
            <a:pPr marL="0" indent="0">
              <a:buNone/>
            </a:pPr>
            <a:r>
              <a:rPr lang="zh-CN" altLang="en-US" sz="2000">
                <a:sym typeface="+mn-ea"/>
              </a:rPr>
              <a:t>&lt;/dependency&gt; </a:t>
            </a:r>
            <a:endParaRPr lang="zh-CN" altLang="en-US" sz="20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课程目录</a:t>
            </a:r>
            <a:endParaRPr lang="zh-CN" altLang="en-US" dirty="0"/>
          </a:p>
        </p:txBody>
      </p:sp>
      <p:sp>
        <p:nvSpPr>
          <p:cNvPr id="3" name="文本占位符 2"/>
          <p:cNvSpPr>
            <a:spLocks noGrp="1"/>
          </p:cNvSpPr>
          <p:nvPr>
            <p:ph type="body" idx="15"/>
          </p:nvPr>
        </p:nvSpPr>
        <p:spPr/>
        <p:txBody>
          <a:bodyPr/>
          <a:lstStyle/>
          <a:p>
            <a:r>
              <a:t>Flink基本原理及应用场景</a:t>
            </a:r>
          </a:p>
          <a:p>
            <a:r>
              <a:t>Flink vs storm vs sparkStreaming</a:t>
            </a:r>
          </a:p>
          <a:p>
            <a:r>
              <a:t>Flink入门案例-wordCount</a:t>
            </a:r>
          </a:p>
          <a:p>
            <a:r>
              <a:t>Flink集群安装部署standalone+yarn</a:t>
            </a:r>
          </a:p>
          <a:p>
            <a:r>
              <a:t>Flink-HA高可用</a:t>
            </a:r>
          </a:p>
          <a:p>
            <a:r>
              <a:t>Flink scala shell代码调试</a:t>
            </a:r>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Streaming</a:t>
            </a:r>
            <a:r>
              <a:rPr lang="en-US" altLang="zh-CN">
                <a:sym typeface="+mn-ea"/>
              </a:rPr>
              <a:t>Window</a:t>
            </a:r>
            <a:r>
              <a:rPr lang="zh-CN" altLang="en-US">
                <a:sym typeface="+mn-ea"/>
              </a:rPr>
              <a:t>WordCount</a:t>
            </a:r>
            <a:endParaRPr lang="zh-CN" altLang="en-US"/>
          </a:p>
        </p:txBody>
      </p:sp>
      <p:sp>
        <p:nvSpPr>
          <p:cNvPr id="3" name="文本占位符 2"/>
          <p:cNvSpPr>
            <a:spLocks noGrp="1"/>
          </p:cNvSpPr>
          <p:nvPr>
            <p:ph type="body" idx="15"/>
          </p:nvPr>
        </p:nvSpPr>
        <p:spPr/>
        <p:txBody>
          <a:bodyPr/>
          <a:p>
            <a:r>
              <a:rPr lang="zh-CN" altLang="en-US" sz="2800" dirty="0">
                <a:sym typeface="+mn-ea"/>
              </a:rPr>
              <a:t>需求分析</a:t>
            </a:r>
            <a:endParaRPr lang="zh-CN" altLang="en-US" sz="2800" dirty="0"/>
          </a:p>
          <a:p>
            <a:pPr lvl="2"/>
            <a:r>
              <a:rPr lang="zh-CN" altLang="en-US" sz="2400" dirty="0">
                <a:sym typeface="+mn-ea"/>
              </a:rPr>
              <a:t>手工通过socket实时产生一些单词，使用flink实时接收数据，对指定时间窗口内(例如：2秒)的数据进行聚合统计，并且把时间窗口内计算的结果打印出来</a:t>
            </a:r>
            <a:endParaRPr lang="zh-CN" altLang="en-US" sz="2800" dirty="0"/>
          </a:p>
          <a:p>
            <a:r>
              <a:rPr lang="zh-CN" altLang="en-US" sz="2800" dirty="0">
                <a:sym typeface="+mn-ea"/>
              </a:rPr>
              <a:t>代码开发</a:t>
            </a:r>
            <a:endParaRPr lang="zh-CN" altLang="en-US" sz="2800" dirty="0"/>
          </a:p>
          <a:p>
            <a:pPr lvl="2"/>
            <a:r>
              <a:rPr lang="zh-CN" altLang="en-US" sz="2400" dirty="0">
                <a:sym typeface="+mn-ea"/>
              </a:rPr>
              <a:t>添加对应的java依赖或者scala依赖</a:t>
            </a:r>
            <a:endParaRPr lang="zh-CN" altLang="en-US" sz="2800" dirty="0"/>
          </a:p>
          <a:p>
            <a:r>
              <a:rPr lang="zh-CN" altLang="en-US" sz="2800" dirty="0">
                <a:sym typeface="+mn-ea"/>
              </a:rPr>
              <a:t>执行</a:t>
            </a:r>
            <a:endParaRPr lang="zh-CN" altLang="en-US" sz="2800" dirty="0"/>
          </a:p>
          <a:p>
            <a:pPr lvl="2"/>
            <a:r>
              <a:rPr lang="zh-CN" altLang="en-US" sz="2400" dirty="0">
                <a:sym typeface="+mn-ea"/>
              </a:rPr>
              <a:t>1：在hadoop100上执行 nc -l 9000</a:t>
            </a:r>
            <a:endParaRPr lang="zh-CN" altLang="en-US" sz="2400" dirty="0"/>
          </a:p>
          <a:p>
            <a:pPr lvl="2"/>
            <a:r>
              <a:rPr lang="zh-CN" altLang="en-US" sz="2400" dirty="0">
                <a:sym typeface="+mn-ea"/>
              </a:rPr>
              <a:t>2：在本机启动idea中的代码</a:t>
            </a:r>
            <a:endParaRPr lang="zh-CN" altLang="en-US" sz="2400"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t>
            </a:r>
            <a:r>
              <a:rPr lang="zh-CN" altLang="en-US">
                <a:sym typeface="+mn-ea"/>
              </a:rPr>
              <a:t>程序开发步骤</a:t>
            </a:r>
            <a:endParaRPr lang="zh-CN" altLang="en-US"/>
          </a:p>
        </p:txBody>
      </p:sp>
      <p:sp>
        <p:nvSpPr>
          <p:cNvPr id="3" name="文本占位符 2"/>
          <p:cNvSpPr>
            <a:spLocks noGrp="1"/>
          </p:cNvSpPr>
          <p:nvPr>
            <p:ph type="body" idx="15"/>
          </p:nvPr>
        </p:nvSpPr>
        <p:spPr/>
        <p:txBody>
          <a:bodyPr/>
          <a:p>
            <a:r>
              <a:rPr lang="zh-CN" altLang="en-US" sz="2800" dirty="0">
                <a:sym typeface="+mn-ea"/>
              </a:rPr>
              <a:t>1：获得一个执行环境</a:t>
            </a:r>
            <a:endParaRPr lang="zh-CN" altLang="en-US" sz="2800" dirty="0"/>
          </a:p>
          <a:p>
            <a:r>
              <a:rPr lang="zh-CN" altLang="en-US" sz="2800" dirty="0">
                <a:sym typeface="+mn-ea"/>
              </a:rPr>
              <a:t>2：加载/创建 初始化数据</a:t>
            </a:r>
            <a:endParaRPr lang="zh-CN" altLang="en-US" sz="2800" dirty="0"/>
          </a:p>
          <a:p>
            <a:r>
              <a:rPr lang="zh-CN" altLang="en-US" sz="2800" dirty="0">
                <a:sym typeface="+mn-ea"/>
              </a:rPr>
              <a:t>3：指定操作数据的transaction算子</a:t>
            </a:r>
            <a:endParaRPr lang="zh-CN" altLang="en-US" sz="2800" dirty="0"/>
          </a:p>
          <a:p>
            <a:r>
              <a:rPr lang="zh-CN" altLang="en-US" sz="2800" dirty="0">
                <a:sym typeface="+mn-ea"/>
              </a:rPr>
              <a:t>4：指定把计算好的数据放在哪</a:t>
            </a:r>
            <a:endParaRPr lang="zh-CN" altLang="en-US" sz="2800" dirty="0"/>
          </a:p>
          <a:p>
            <a:r>
              <a:rPr lang="zh-CN" altLang="en-US" sz="2800" dirty="0">
                <a:sym typeface="+mn-ea"/>
              </a:rPr>
              <a:t>5：调用execute()触发执行程序</a:t>
            </a:r>
            <a:endParaRPr lang="zh-CN" altLang="en-US" sz="2800" dirty="0"/>
          </a:p>
          <a:p>
            <a:pPr lvl="2"/>
            <a:r>
              <a:rPr lang="zh-CN" altLang="en-US" sz="2800" dirty="0">
                <a:sym typeface="+mn-ea"/>
              </a:rPr>
              <a:t>注意：Flink程序是延迟计算的，只有最后调用execute()方法的时候才会真正触发执行程序。</a:t>
            </a:r>
            <a:endParaRPr lang="zh-CN" altLang="en-US" sz="2800" dirty="0"/>
          </a:p>
          <a:p>
            <a:pPr lvl="2"/>
            <a:r>
              <a:rPr lang="zh-CN" altLang="en-US" sz="2800" dirty="0">
                <a:sym typeface="+mn-ea"/>
              </a:rPr>
              <a:t>延迟计算好处：你可以开发复杂的程序，但是Flink可以将复杂的程序转成一个Plan，将Plan作为一个整体单元执行！</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java</a:t>
            </a:r>
            <a:r>
              <a:rPr lang="zh-CN" altLang="en-US">
                <a:sym typeface="+mn-ea"/>
              </a:rPr>
              <a:t>代码</a:t>
            </a:r>
            <a:endParaRPr lang="zh-CN" altLang="en-US"/>
          </a:p>
        </p:txBody>
      </p:sp>
      <p:pic>
        <p:nvPicPr>
          <p:cNvPr id="13" name="内容占位符 12"/>
          <p:cNvPicPr>
            <a:picLocks noChangeAspect="1"/>
          </p:cNvPicPr>
          <p:nvPr/>
        </p:nvPicPr>
        <p:blipFill>
          <a:blip r:embed="rId1"/>
          <a:stretch>
            <a:fillRect/>
          </a:stretch>
        </p:blipFill>
        <p:spPr>
          <a:xfrm>
            <a:off x="1409065" y="1384300"/>
            <a:ext cx="6706870" cy="47929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java</a:t>
            </a:r>
            <a:r>
              <a:rPr lang="zh-CN" altLang="en-US">
                <a:sym typeface="+mn-ea"/>
              </a:rPr>
              <a:t>代码</a:t>
            </a:r>
            <a:endParaRPr lang="zh-CN" altLang="en-US"/>
          </a:p>
        </p:txBody>
      </p:sp>
      <p:pic>
        <p:nvPicPr>
          <p:cNvPr id="4" name="内容占位符 1" descr="2"/>
          <p:cNvPicPr>
            <a:picLocks noChangeAspect="1"/>
          </p:cNvPicPr>
          <p:nvPr/>
        </p:nvPicPr>
        <p:blipFill>
          <a:blip r:embed="rId1"/>
          <a:stretch>
            <a:fillRect/>
          </a:stretch>
        </p:blipFill>
        <p:spPr>
          <a:xfrm>
            <a:off x="1183640" y="2032000"/>
            <a:ext cx="6857365" cy="32550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scala</a:t>
            </a:r>
            <a:r>
              <a:rPr lang="zh-CN" altLang="en-US">
                <a:sym typeface="+mn-ea"/>
              </a:rPr>
              <a:t>代码</a:t>
            </a:r>
            <a:endParaRPr lang="zh-CN" altLang="en-US"/>
          </a:p>
        </p:txBody>
      </p:sp>
      <p:sp>
        <p:nvSpPr>
          <p:cNvPr id="3" name="文本占位符 2"/>
          <p:cNvSpPr>
            <a:spLocks noGrp="1"/>
          </p:cNvSpPr>
          <p:nvPr>
            <p:ph type="body" idx="15"/>
          </p:nvPr>
        </p:nvSpPr>
        <p:spPr/>
        <p:txBody>
          <a:bodyPr/>
          <a:p>
            <a:r>
              <a:rPr lang="zh-CN" altLang="en-US" dirty="0">
                <a:sym typeface="+mn-ea"/>
              </a:rPr>
              <a:t>注意事项见备注</a:t>
            </a:r>
            <a:endParaRPr lang="zh-CN" altLang="en-US" dirty="0"/>
          </a:p>
          <a:p>
            <a:pPr marL="0" indent="0">
              <a:buNone/>
            </a:pPr>
            <a:endParaRPr lang="zh-CN" altLang="en-US"/>
          </a:p>
        </p:txBody>
      </p:sp>
      <p:pic>
        <p:nvPicPr>
          <p:cNvPr id="6" name="内容占位符 5"/>
          <p:cNvPicPr>
            <a:picLocks noChangeAspect="1"/>
          </p:cNvPicPr>
          <p:nvPr/>
        </p:nvPicPr>
        <p:blipFill>
          <a:blip r:embed="rId1"/>
          <a:stretch>
            <a:fillRect/>
          </a:stretch>
        </p:blipFill>
        <p:spPr>
          <a:xfrm>
            <a:off x="5118735" y="806450"/>
            <a:ext cx="5543550" cy="51835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BatchWordCount-java</a:t>
            </a:r>
            <a:endParaRPr lang="zh-CN" altLang="en-US"/>
          </a:p>
        </p:txBody>
      </p:sp>
      <p:pic>
        <p:nvPicPr>
          <p:cNvPr id="4" name="内容占位符 1"/>
          <p:cNvPicPr>
            <a:picLocks noChangeAspect="1"/>
          </p:cNvPicPr>
          <p:nvPr/>
        </p:nvPicPr>
        <p:blipFill>
          <a:blip r:embed="rId1"/>
          <a:stretch>
            <a:fillRect/>
          </a:stretch>
        </p:blipFill>
        <p:spPr>
          <a:xfrm>
            <a:off x="1089025" y="1855470"/>
            <a:ext cx="6971665" cy="41567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BatchWordCount-scala</a:t>
            </a:r>
            <a:endParaRPr lang="zh-CN" altLang="en-US"/>
          </a:p>
        </p:txBody>
      </p:sp>
      <p:pic>
        <p:nvPicPr>
          <p:cNvPr id="4" name="内容占位符 1"/>
          <p:cNvPicPr>
            <a:picLocks noChangeAspect="1"/>
          </p:cNvPicPr>
          <p:nvPr/>
        </p:nvPicPr>
        <p:blipFill>
          <a:blip r:embed="rId1"/>
          <a:stretch>
            <a:fillRect/>
          </a:stretch>
        </p:blipFill>
        <p:spPr>
          <a:xfrm>
            <a:off x="1191260" y="1991360"/>
            <a:ext cx="5633720" cy="37064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Streaming</a:t>
            </a:r>
            <a:r>
              <a:rPr lang="zh-CN" altLang="en-US">
                <a:sym typeface="+mn-ea"/>
              </a:rPr>
              <a:t>和</a:t>
            </a:r>
            <a:r>
              <a:rPr lang="en-US" altLang="zh-CN">
                <a:sym typeface="+mn-ea"/>
              </a:rPr>
              <a:t>Batch</a:t>
            </a:r>
            <a:r>
              <a:rPr lang="zh-CN" altLang="en-US">
                <a:sym typeface="+mn-ea"/>
              </a:rPr>
              <a:t>的区别</a:t>
            </a:r>
            <a:endParaRPr lang="zh-CN" altLang="en-US"/>
          </a:p>
        </p:txBody>
      </p:sp>
      <p:sp>
        <p:nvSpPr>
          <p:cNvPr id="3" name="文本占位符 2"/>
          <p:cNvSpPr>
            <a:spLocks noGrp="1"/>
          </p:cNvSpPr>
          <p:nvPr>
            <p:ph type="body" idx="15"/>
          </p:nvPr>
        </p:nvSpPr>
        <p:spPr/>
        <p:txBody>
          <a:bodyPr/>
          <a:p>
            <a:r>
              <a:rPr lang="zh-CN" altLang="en-US" sz="2800" dirty="0">
                <a:sym typeface="+mn-ea"/>
              </a:rPr>
              <a:t>流处理Streaming</a:t>
            </a:r>
            <a:endParaRPr lang="zh-CN" altLang="en-US" sz="2800" dirty="0"/>
          </a:p>
          <a:p>
            <a:pPr lvl="2"/>
            <a:r>
              <a:rPr lang="zh-CN" altLang="en-US" sz="2800" dirty="0">
                <a:sym typeface="+mn-ea"/>
              </a:rPr>
              <a:t>StreamExecutionEnvironment</a:t>
            </a:r>
            <a:endParaRPr lang="zh-CN" altLang="en-US" sz="2800" dirty="0"/>
          </a:p>
          <a:p>
            <a:pPr lvl="2"/>
            <a:r>
              <a:rPr lang="zh-CN" altLang="en-US" sz="2800" dirty="0">
                <a:sym typeface="+mn-ea"/>
              </a:rPr>
              <a:t>DataStreaming</a:t>
            </a:r>
            <a:endParaRPr lang="zh-CN" altLang="en-US" sz="2800" dirty="0"/>
          </a:p>
          <a:p>
            <a:r>
              <a:rPr lang="zh-CN" altLang="en-US" sz="2800" dirty="0">
                <a:sym typeface="+mn-ea"/>
              </a:rPr>
              <a:t>批处理Batch</a:t>
            </a:r>
            <a:endParaRPr lang="zh-CN" altLang="en-US" sz="2800" dirty="0"/>
          </a:p>
          <a:p>
            <a:pPr lvl="2"/>
            <a:r>
              <a:rPr lang="zh-CN" altLang="en-US" sz="2800" dirty="0">
                <a:sym typeface="+mn-ea"/>
              </a:rPr>
              <a:t>ExecutionEnvironment</a:t>
            </a:r>
            <a:endParaRPr lang="zh-CN" altLang="en-US" sz="2800" dirty="0"/>
          </a:p>
          <a:p>
            <a:pPr lvl="2"/>
            <a:r>
              <a:rPr lang="zh-CN" altLang="en-US" sz="2800" dirty="0">
                <a:sym typeface="+mn-ea"/>
              </a:rPr>
              <a:t>DataSet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local</a:t>
            </a:r>
            <a:r>
              <a:rPr lang="zh-CN" altLang="en-US">
                <a:sym typeface="+mn-ea"/>
              </a:rPr>
              <a:t>集群</a:t>
            </a:r>
            <a:r>
              <a:rPr lang="zh-CN" altLang="en-US">
                <a:sym typeface="+mn-ea"/>
              </a:rPr>
              <a:t>安装</a:t>
            </a:r>
            <a:endParaRPr lang="zh-CN" altLang="en-US"/>
          </a:p>
        </p:txBody>
      </p:sp>
      <p:sp>
        <p:nvSpPr>
          <p:cNvPr id="3" name="文本占位符 2"/>
          <p:cNvSpPr>
            <a:spLocks noGrp="1"/>
          </p:cNvSpPr>
          <p:nvPr>
            <p:ph type="body" idx="15"/>
          </p:nvPr>
        </p:nvSpPr>
        <p:spPr/>
        <p:txBody>
          <a:bodyPr/>
          <a:p>
            <a:r>
              <a:rPr lang="zh-CN" altLang="en-US" sz="2000" dirty="0">
                <a:sym typeface="+mn-ea"/>
              </a:rPr>
              <a:t>依赖环境</a:t>
            </a:r>
            <a:endParaRPr lang="zh-CN" altLang="en-US" sz="2000" dirty="0"/>
          </a:p>
          <a:p>
            <a:pPr lvl="2"/>
            <a:r>
              <a:rPr lang="zh-CN" altLang="en-US" sz="1800" dirty="0">
                <a:sym typeface="+mn-ea"/>
              </a:rPr>
              <a:t>linux机器</a:t>
            </a:r>
            <a:endParaRPr lang="zh-CN" altLang="en-US" sz="1800" dirty="0"/>
          </a:p>
          <a:p>
            <a:pPr lvl="2"/>
            <a:r>
              <a:rPr lang="zh-CN" altLang="en-US" sz="1800" dirty="0">
                <a:sym typeface="+mn-ea"/>
              </a:rPr>
              <a:t>jdk1.8及以上【配置JAVA_HOME环境变量】</a:t>
            </a:r>
            <a:endParaRPr lang="zh-CN" altLang="en-US" dirty="0"/>
          </a:p>
          <a:p>
            <a:r>
              <a:rPr lang="zh-CN" altLang="en-US" sz="2000" dirty="0">
                <a:sym typeface="+mn-ea"/>
              </a:rPr>
              <a:t>下载地址</a:t>
            </a:r>
            <a:endParaRPr lang="zh-CN" altLang="en-US" sz="2000" dirty="0"/>
          </a:p>
          <a:p>
            <a:pPr lvl="2"/>
            <a:r>
              <a:rPr lang="zh-CN" altLang="en-US" sz="1800" dirty="0">
                <a:sym typeface="+mn-ea"/>
              </a:rPr>
              <a:t>https://archive.apache.org/dist/flink/flink-1.6.1/</a:t>
            </a:r>
            <a:endParaRPr lang="zh-CN" altLang="en-US" sz="1800" dirty="0">
              <a:sym typeface="+mn-ea"/>
            </a:endParaRPr>
          </a:p>
          <a:p>
            <a:r>
              <a:rPr lang="zh-CN" altLang="en-US" sz="2000" dirty="0">
                <a:sym typeface="+mn-ea"/>
              </a:rPr>
              <a:t>local模式快速安装启动</a:t>
            </a:r>
            <a:endParaRPr lang="zh-CN" altLang="en-US" sz="2000" dirty="0"/>
          </a:p>
          <a:p>
            <a:pPr lvl="2"/>
            <a:r>
              <a:rPr lang="zh-CN" altLang="en-US" sz="1800" dirty="0">
                <a:sym typeface="+mn-ea"/>
              </a:rPr>
              <a:t>解压：tar -zxvf flink-1.</a:t>
            </a:r>
            <a:r>
              <a:rPr lang="en-US" altLang="zh-CN" sz="1800" dirty="0">
                <a:sym typeface="+mn-ea"/>
              </a:rPr>
              <a:t>6.1</a:t>
            </a:r>
            <a:r>
              <a:rPr lang="zh-CN" altLang="en-US" sz="1800" dirty="0">
                <a:sym typeface="+mn-ea"/>
              </a:rPr>
              <a:t>-bin-hadoop27-scala_2.11.tgz </a:t>
            </a:r>
            <a:endParaRPr lang="zh-CN" altLang="en-US" sz="1800" dirty="0"/>
          </a:p>
          <a:p>
            <a:pPr lvl="2"/>
            <a:r>
              <a:rPr lang="zh-CN" altLang="en-US" sz="1800" dirty="0">
                <a:sym typeface="+mn-ea"/>
              </a:rPr>
              <a:t>cd flink-1.</a:t>
            </a:r>
            <a:r>
              <a:rPr lang="en-US" altLang="zh-CN" sz="1800" dirty="0">
                <a:sym typeface="+mn-ea"/>
              </a:rPr>
              <a:t>6.1</a:t>
            </a:r>
            <a:endParaRPr lang="zh-CN" altLang="en-US" sz="1800" dirty="0"/>
          </a:p>
          <a:p>
            <a:pPr lvl="2"/>
            <a:r>
              <a:rPr lang="zh-CN" altLang="en-US" sz="1800" dirty="0">
                <a:sym typeface="+mn-ea"/>
              </a:rPr>
              <a:t>启动：./bin/start-cluster.sh  </a:t>
            </a:r>
            <a:endParaRPr lang="zh-CN" altLang="en-US" sz="1800" dirty="0"/>
          </a:p>
          <a:p>
            <a:pPr lvl="2"/>
            <a:r>
              <a:rPr lang="zh-CN" altLang="en-US" sz="1800" dirty="0">
                <a:sym typeface="+mn-ea"/>
              </a:rPr>
              <a:t>停止：./bin/st</a:t>
            </a:r>
            <a:r>
              <a:rPr lang="en-US" altLang="zh-CN" sz="1800" dirty="0">
                <a:sym typeface="+mn-ea"/>
              </a:rPr>
              <a:t>op</a:t>
            </a:r>
            <a:r>
              <a:rPr lang="zh-CN" altLang="en-US" sz="1800" dirty="0">
                <a:sym typeface="+mn-ea"/>
              </a:rPr>
              <a:t>-cluster.sh</a:t>
            </a:r>
            <a:r>
              <a:rPr lang="zh-CN" altLang="en-US" dirty="0">
                <a:sym typeface="+mn-ea"/>
              </a:rPr>
              <a:t> </a:t>
            </a:r>
            <a:endParaRPr lang="zh-CN" altLang="en-US" dirty="0"/>
          </a:p>
          <a:p>
            <a:r>
              <a:rPr lang="zh-CN" altLang="en-US" sz="2000" dirty="0">
                <a:sym typeface="+mn-ea"/>
              </a:rPr>
              <a:t>访问web界面</a:t>
            </a:r>
            <a:endParaRPr lang="zh-CN" altLang="en-US" sz="2000" dirty="0"/>
          </a:p>
          <a:p>
            <a:pPr lvl="2"/>
            <a:r>
              <a:rPr lang="zh-CN" altLang="en-US" sz="1800" dirty="0">
                <a:sym typeface="+mn-ea"/>
              </a:rPr>
              <a:t>http://hostname:8081</a:t>
            </a:r>
            <a:endParaRPr lang="zh-CN" altLang="en-US" sz="1800"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在集群上执行程序</a:t>
            </a:r>
            <a:endParaRPr lang="zh-CN" altLang="en-US"/>
          </a:p>
        </p:txBody>
      </p:sp>
      <p:sp>
        <p:nvSpPr>
          <p:cNvPr id="3" name="文本占位符 2"/>
          <p:cNvSpPr>
            <a:spLocks noGrp="1"/>
          </p:cNvSpPr>
          <p:nvPr>
            <p:ph type="body" idx="15"/>
          </p:nvPr>
        </p:nvSpPr>
        <p:spPr/>
        <p:txBody>
          <a:bodyPr/>
          <a:p>
            <a:r>
              <a:rPr lang="zh-CN" altLang="en-US" sz="2400" dirty="0">
                <a:sym typeface="+mn-ea"/>
              </a:rPr>
              <a:t>编译</a:t>
            </a:r>
            <a:endParaRPr lang="zh-CN" altLang="en-US" sz="2400" dirty="0"/>
          </a:p>
          <a:p>
            <a:pPr lvl="2"/>
            <a:r>
              <a:rPr lang="zh-CN" altLang="en-US" dirty="0">
                <a:sym typeface="+mn-ea"/>
              </a:rPr>
              <a:t>需要在pom文件中添加build配置，打包时指定入口类全类名【或者在运行时动态指定】</a:t>
            </a:r>
            <a:endParaRPr lang="zh-CN" altLang="en-US" dirty="0"/>
          </a:p>
          <a:p>
            <a:pPr lvl="2"/>
            <a:r>
              <a:rPr lang="zh-CN" altLang="en-US" dirty="0">
                <a:sym typeface="+mn-ea"/>
              </a:rPr>
              <a:t>&lt;scope&gt;provided&lt;/scope&gt;</a:t>
            </a:r>
            <a:endParaRPr lang="zh-CN" altLang="en-US" dirty="0"/>
          </a:p>
          <a:p>
            <a:pPr lvl="2"/>
            <a:r>
              <a:rPr lang="zh-CN" altLang="en-US" dirty="0">
                <a:sym typeface="+mn-ea"/>
              </a:rPr>
              <a:t>mvn clean package</a:t>
            </a:r>
            <a:endParaRPr lang="zh-CN" altLang="en-US" sz="2400" dirty="0"/>
          </a:p>
          <a:p>
            <a:r>
              <a:rPr lang="zh-CN" altLang="en-US" sz="2400" dirty="0">
                <a:sym typeface="+mn-ea"/>
              </a:rPr>
              <a:t>执行</a:t>
            </a:r>
            <a:endParaRPr lang="zh-CN" altLang="en-US" sz="2400" dirty="0"/>
          </a:p>
          <a:p>
            <a:pPr lvl="2"/>
            <a:r>
              <a:rPr lang="zh-CN" altLang="en-US" dirty="0">
                <a:sym typeface="+mn-ea"/>
              </a:rPr>
              <a:t>1：在hadoop100上启动local flink集群</a:t>
            </a:r>
            <a:endParaRPr lang="zh-CN" altLang="en-US" dirty="0"/>
          </a:p>
          <a:p>
            <a:pPr lvl="2"/>
            <a:r>
              <a:rPr lang="zh-CN" altLang="en-US" dirty="0">
                <a:sym typeface="+mn-ea"/>
              </a:rPr>
              <a:t>2：在hadoop100上执行 nc -l 900</a:t>
            </a:r>
            <a:r>
              <a:rPr lang="en-US" altLang="zh-CN" dirty="0">
                <a:sym typeface="+mn-ea"/>
              </a:rPr>
              <a:t>1</a:t>
            </a:r>
            <a:endParaRPr lang="zh-CN" altLang="en-US" dirty="0"/>
          </a:p>
          <a:p>
            <a:pPr lvl="2"/>
            <a:r>
              <a:rPr lang="zh-CN" altLang="en-US" dirty="0">
                <a:sym typeface="+mn-ea"/>
              </a:rPr>
              <a:t>3：在hadoop100上执行./bin/flink run FlinkExample-</a:t>
            </a:r>
            <a:r>
              <a:rPr lang="en-US" altLang="zh-CN" dirty="0">
                <a:sym typeface="+mn-ea"/>
              </a:rPr>
              <a:t>xxxxxx</a:t>
            </a:r>
            <a:r>
              <a:rPr lang="zh-CN" altLang="en-US" dirty="0">
                <a:sym typeface="+mn-ea"/>
              </a:rPr>
              <a:t>.jar --port 900</a:t>
            </a:r>
            <a:r>
              <a:rPr lang="en-US" altLang="zh-CN" dirty="0">
                <a:sym typeface="+mn-ea"/>
              </a:rPr>
              <a:t>1</a:t>
            </a:r>
            <a:endParaRPr lang="zh-CN" altLang="en-US" dirty="0"/>
          </a:p>
          <a:p>
            <a:pPr lvl="2"/>
            <a:r>
              <a:rPr lang="zh-CN" altLang="en-US" dirty="0">
                <a:sym typeface="+mn-ea"/>
              </a:rPr>
              <a:t>4：在hadoop100上执行tail -f log/flink-*-taskexecutor-*.out 查看日志输出</a:t>
            </a:r>
            <a:endParaRPr lang="zh-CN" altLang="en-US" dirty="0"/>
          </a:p>
          <a:p>
            <a:pPr lvl="2"/>
            <a:r>
              <a:rPr lang="zh-CN" altLang="en-US" dirty="0">
                <a:sym typeface="+mn-ea"/>
              </a:rPr>
              <a:t>5：停止任务</a:t>
            </a:r>
            <a:endParaRPr lang="zh-CN" altLang="en-US" dirty="0"/>
          </a:p>
          <a:p>
            <a:pPr lvl="3"/>
            <a:r>
              <a:rPr lang="zh-CN" altLang="en-US" sz="2000" dirty="0">
                <a:sym typeface="+mn-ea"/>
              </a:rPr>
              <a:t>1：web ui界面停止</a:t>
            </a:r>
            <a:endParaRPr lang="zh-CN" altLang="en-US" sz="2000" dirty="0"/>
          </a:p>
          <a:p>
            <a:pPr lvl="3"/>
            <a:r>
              <a:rPr lang="zh-CN" altLang="en-US" sz="2000" dirty="0">
                <a:sym typeface="+mn-ea"/>
              </a:rPr>
              <a:t>2：命令行执行bin/flink cancel &lt;job-id&gt;</a:t>
            </a:r>
            <a:endParaRPr lang="zh-CN" altLang="en-US" sz="200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01</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zh-CN" altLang="en-US" sz="3600">
                <a:sym typeface="+mn-ea"/>
              </a:rPr>
              <a:t>Flink基本原理及应用场景</a:t>
            </a:r>
            <a:endParaRPr lang="zh-CN" alt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pom</a:t>
            </a:r>
            <a:r>
              <a:rPr lang="zh-CN" altLang="en-US">
                <a:sym typeface="+mn-ea"/>
              </a:rPr>
              <a:t>文件中</a:t>
            </a:r>
            <a:r>
              <a:rPr lang="en-US" altLang="zh-CN">
                <a:sym typeface="+mn-ea"/>
              </a:rPr>
              <a:t>build</a:t>
            </a:r>
            <a:r>
              <a:rPr lang="zh-CN" altLang="en-US">
                <a:sym typeface="+mn-ea"/>
              </a:rPr>
              <a:t>配置</a:t>
            </a:r>
            <a:endParaRPr lang="zh-CN" altLang="en-US"/>
          </a:p>
        </p:txBody>
      </p:sp>
      <p:sp>
        <p:nvSpPr>
          <p:cNvPr id="3" name="文本占位符 2"/>
          <p:cNvSpPr>
            <a:spLocks noGrp="1"/>
          </p:cNvSpPr>
          <p:nvPr>
            <p:ph type="body" idx="15"/>
          </p:nvPr>
        </p:nvSpPr>
        <p:spPr/>
        <p:txBody>
          <a:bodyPr/>
          <a:p>
            <a:r>
              <a:rPr lang="zh-CN" altLang="en-US">
                <a:sym typeface="+mn-ea"/>
              </a:rPr>
              <a:t>详细配置见备注</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04</a:t>
            </a:r>
            <a:endParaRPr lang="zh-CN" altLang="en-US" dirty="0"/>
          </a:p>
        </p:txBody>
      </p:sp>
      <p:sp>
        <p:nvSpPr>
          <p:cNvPr id="3" name="文本占位符 2"/>
          <p:cNvSpPr>
            <a:spLocks noGrp="1"/>
          </p:cNvSpPr>
          <p:nvPr>
            <p:ph type="body" idx="1"/>
          </p:nvPr>
        </p:nvSpPr>
        <p:spPr>
          <a:xfrm>
            <a:off x="4182110" y="3307080"/>
            <a:ext cx="6778625" cy="601345"/>
          </a:xfrm>
        </p:spPr>
        <p:txBody>
          <a:bodyPr>
            <a:noAutofit/>
          </a:bodyPr>
          <a:lstStyle/>
          <a:p>
            <a:r>
              <a:rPr lang="zh-CN" altLang="en-US">
                <a:sym typeface="+mn-ea"/>
              </a:rPr>
              <a:t>Flink集群安装部署standalone+yarn</a:t>
            </a:r>
            <a:endParaRPr lang="zh-CN" altLang="en-US" dirty="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a:t>
            </a:r>
            <a:r>
              <a:rPr lang="zh-CN" altLang="en-US">
                <a:sym typeface="+mn-ea"/>
              </a:rPr>
              <a:t>集群安装部署</a:t>
            </a:r>
            <a:endParaRPr lang="zh-CN" altLang="en-US"/>
          </a:p>
        </p:txBody>
      </p:sp>
      <p:sp>
        <p:nvSpPr>
          <p:cNvPr id="3" name="文本占位符 2"/>
          <p:cNvSpPr>
            <a:spLocks noGrp="1"/>
          </p:cNvSpPr>
          <p:nvPr>
            <p:ph type="body" idx="15"/>
          </p:nvPr>
        </p:nvSpPr>
        <p:spPr/>
        <p:txBody>
          <a:bodyPr/>
          <a:p>
            <a:r>
              <a:rPr lang="zh-CN" altLang="en-US" b="1" dirty="0">
                <a:sym typeface="+mn-ea"/>
              </a:rPr>
              <a:t>Standalone cluster</a:t>
            </a:r>
            <a:endParaRPr lang="zh-CN" altLang="en-US" b="1" dirty="0"/>
          </a:p>
          <a:p>
            <a:r>
              <a:rPr lang="zh-CN" altLang="en-US" b="1" dirty="0">
                <a:solidFill>
                  <a:srgbClr val="FF0000"/>
                </a:solidFill>
                <a:sym typeface="+mn-ea"/>
              </a:rPr>
              <a:t>YARN</a:t>
            </a:r>
            <a:endParaRPr lang="zh-CN" altLang="en-US" dirty="0"/>
          </a:p>
          <a:p>
            <a:r>
              <a:rPr lang="zh-CN" altLang="en-US" dirty="0">
                <a:solidFill>
                  <a:schemeClr val="bg1">
                    <a:lumMod val="85000"/>
                  </a:schemeClr>
                </a:solidFill>
                <a:uFillTx/>
                <a:sym typeface="+mn-ea"/>
              </a:rPr>
              <a:t>Mesos</a:t>
            </a:r>
            <a:endParaRPr lang="zh-CN" altLang="en-US" dirty="0">
              <a:solidFill>
                <a:schemeClr val="bg1">
                  <a:lumMod val="85000"/>
                </a:schemeClr>
              </a:solidFill>
              <a:uFillTx/>
            </a:endParaRPr>
          </a:p>
          <a:p>
            <a:r>
              <a:rPr lang="zh-CN" altLang="en-US" dirty="0">
                <a:solidFill>
                  <a:schemeClr val="bg1">
                    <a:lumMod val="85000"/>
                  </a:schemeClr>
                </a:solidFill>
                <a:uFillTx/>
                <a:sym typeface="+mn-ea"/>
              </a:rPr>
              <a:t>Docker</a:t>
            </a:r>
            <a:endParaRPr lang="zh-CN" altLang="en-US" dirty="0">
              <a:solidFill>
                <a:schemeClr val="bg1">
                  <a:lumMod val="85000"/>
                </a:schemeClr>
              </a:solidFill>
              <a:uFillTx/>
            </a:endParaRPr>
          </a:p>
          <a:p>
            <a:r>
              <a:rPr lang="zh-CN" altLang="en-US" dirty="0">
                <a:solidFill>
                  <a:schemeClr val="bg1">
                    <a:lumMod val="85000"/>
                  </a:schemeClr>
                </a:solidFill>
                <a:uFillTx/>
                <a:sym typeface="+mn-ea"/>
              </a:rPr>
              <a:t>Kubernetes</a:t>
            </a:r>
            <a:endParaRPr lang="zh-CN" altLang="en-US" dirty="0">
              <a:solidFill>
                <a:schemeClr val="bg1">
                  <a:lumMod val="85000"/>
                </a:schemeClr>
              </a:solidFill>
              <a:uFillTx/>
            </a:endParaRPr>
          </a:p>
          <a:p>
            <a:r>
              <a:rPr lang="zh-CN" altLang="en-US" dirty="0">
                <a:solidFill>
                  <a:schemeClr val="bg1">
                    <a:lumMod val="85000"/>
                  </a:schemeClr>
                </a:solidFill>
                <a:uFillTx/>
                <a:sym typeface="+mn-ea"/>
              </a:rPr>
              <a:t>AWS</a:t>
            </a:r>
            <a:endParaRPr lang="zh-CN" altLang="en-US" dirty="0">
              <a:solidFill>
                <a:schemeClr val="bg1">
                  <a:lumMod val="85000"/>
                </a:schemeClr>
              </a:solidFill>
              <a:uFillTx/>
            </a:endParaRPr>
          </a:p>
          <a:p>
            <a:r>
              <a:rPr lang="zh-CN" altLang="en-US" dirty="0">
                <a:solidFill>
                  <a:schemeClr val="bg1">
                    <a:lumMod val="85000"/>
                  </a:schemeClr>
                </a:solidFill>
                <a:uFillTx/>
                <a:sym typeface="+mn-ea"/>
              </a:rPr>
              <a:t>Goole Compute Engine</a:t>
            </a:r>
            <a:endParaRPr lang="zh-CN" altLang="en-US" dirty="0">
              <a:solidFill>
                <a:schemeClr val="bg1">
                  <a:lumMod val="85000"/>
                </a:schemeClr>
              </a:solidFill>
              <a:uFillTx/>
            </a:endParaRPr>
          </a:p>
          <a:p>
            <a:r>
              <a:rPr lang="zh-CN" altLang="en-US" dirty="0">
                <a:solidFill>
                  <a:schemeClr val="bg1">
                    <a:lumMod val="85000"/>
                  </a:schemeClr>
                </a:solidFill>
                <a:uFillTx/>
                <a:sym typeface="+mn-ea"/>
              </a:rPr>
              <a:t>MapR</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Flink-Standalone</a:t>
            </a:r>
            <a:r>
              <a:rPr lang="zh-CN" altLang="en-US">
                <a:sym typeface="+mn-ea"/>
              </a:rPr>
              <a:t>集群部署</a:t>
            </a:r>
            <a:r>
              <a:rPr lang="en-US" altLang="zh-CN">
                <a:sym typeface="+mn-ea"/>
              </a:rPr>
              <a:t>-1</a:t>
            </a:r>
            <a:endParaRPr lang="zh-CN" altLang="en-US"/>
          </a:p>
        </p:txBody>
      </p:sp>
      <p:sp>
        <p:nvSpPr>
          <p:cNvPr id="3" name="文本占位符 2"/>
          <p:cNvSpPr>
            <a:spLocks noGrp="1"/>
          </p:cNvSpPr>
          <p:nvPr>
            <p:ph type="body" idx="15"/>
          </p:nvPr>
        </p:nvSpPr>
        <p:spPr/>
        <p:txBody>
          <a:bodyPr/>
          <a:p>
            <a:r>
              <a:rPr lang="zh-CN" altLang="en-US" sz="2800" dirty="0">
                <a:sym typeface="+mn-ea"/>
              </a:rPr>
              <a:t>依赖环境</a:t>
            </a:r>
            <a:endParaRPr lang="zh-CN" altLang="en-US" sz="2800" dirty="0"/>
          </a:p>
          <a:p>
            <a:pPr lvl="2"/>
            <a:r>
              <a:rPr lang="zh-CN" altLang="en-US" sz="2800" dirty="0">
                <a:sym typeface="+mn-ea"/>
              </a:rPr>
              <a:t>jdk1.8及以上【配置JAVA_HOME环境变量】</a:t>
            </a:r>
            <a:endParaRPr lang="zh-CN" altLang="en-US" sz="2800" dirty="0"/>
          </a:p>
          <a:p>
            <a:pPr lvl="2"/>
            <a:r>
              <a:rPr lang="zh-CN" altLang="en-US" sz="2800" dirty="0">
                <a:sym typeface="+mn-ea"/>
              </a:rPr>
              <a:t>ssh免密码登录【集群内节点之间免密登录】</a:t>
            </a:r>
            <a:endParaRPr lang="zh-CN" altLang="en-US" sz="2800" dirty="0"/>
          </a:p>
          <a:p>
            <a:r>
              <a:rPr lang="zh-CN" altLang="en-US" sz="2800" dirty="0">
                <a:sym typeface="+mn-ea"/>
              </a:rPr>
              <a:t>集群规划：master</a:t>
            </a:r>
            <a:r>
              <a:rPr lang="en-US" altLang="zh-CN" sz="2800" dirty="0">
                <a:sym typeface="+mn-ea"/>
              </a:rPr>
              <a:t>(JobManager)</a:t>
            </a:r>
            <a:r>
              <a:rPr lang="zh-CN" altLang="en-US" sz="2800" dirty="0">
                <a:sym typeface="+mn-ea"/>
              </a:rPr>
              <a:t>+slave</a:t>
            </a:r>
            <a:r>
              <a:rPr lang="en-US" altLang="zh-CN" sz="2800" dirty="0">
                <a:sym typeface="+mn-ea"/>
              </a:rPr>
              <a:t>/worker(TaskManager)</a:t>
            </a:r>
            <a:endParaRPr lang="zh-CN" altLang="en-US" sz="2800" dirty="0"/>
          </a:p>
          <a:p>
            <a:pPr lvl="2"/>
            <a:r>
              <a:rPr lang="zh-CN" altLang="en-US" sz="2800" dirty="0">
                <a:sym typeface="+mn-ea"/>
              </a:rPr>
              <a:t>hadoop100(master)   hadoop101(slave)   hadoop102(slave)</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Flink-Standalone</a:t>
            </a:r>
            <a:r>
              <a:rPr lang="zh-CN" altLang="en-US">
                <a:sym typeface="+mn-ea"/>
              </a:rPr>
              <a:t>集群部署</a:t>
            </a:r>
            <a:r>
              <a:rPr lang="en-US" altLang="zh-CN">
                <a:sym typeface="+mn-ea"/>
              </a:rPr>
              <a:t>-2</a:t>
            </a:r>
            <a:endParaRPr lang="zh-CN" altLang="en-US"/>
          </a:p>
        </p:txBody>
      </p:sp>
      <p:pic>
        <p:nvPicPr>
          <p:cNvPr id="4" name="内容占位符 1"/>
          <p:cNvPicPr>
            <a:picLocks noChangeAspect="1"/>
          </p:cNvPicPr>
          <p:nvPr/>
        </p:nvPicPr>
        <p:blipFill>
          <a:blip r:embed="rId1"/>
          <a:stretch>
            <a:fillRect/>
          </a:stretch>
        </p:blipFill>
        <p:spPr>
          <a:xfrm>
            <a:off x="1224280" y="2426335"/>
            <a:ext cx="7324725" cy="26955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Flink-Standalone</a:t>
            </a:r>
            <a:r>
              <a:rPr lang="zh-CN" altLang="en-US">
                <a:sym typeface="+mn-ea"/>
              </a:rPr>
              <a:t>集群部署</a:t>
            </a:r>
            <a:r>
              <a:rPr lang="en-US" altLang="zh-CN">
                <a:sym typeface="+mn-ea"/>
              </a:rPr>
              <a:t>-3</a:t>
            </a:r>
            <a:endParaRPr lang="zh-CN" altLang="en-US"/>
          </a:p>
        </p:txBody>
      </p:sp>
      <p:sp>
        <p:nvSpPr>
          <p:cNvPr id="3" name="文本占位符 2"/>
          <p:cNvSpPr>
            <a:spLocks noGrp="1"/>
          </p:cNvSpPr>
          <p:nvPr>
            <p:ph type="body" idx="15"/>
          </p:nvPr>
        </p:nvSpPr>
        <p:spPr/>
        <p:txBody>
          <a:bodyPr/>
          <a:p>
            <a:r>
              <a:rPr lang="zh-CN" altLang="en-US" sz="2000" dirty="0">
                <a:sym typeface="+mn-ea"/>
              </a:rPr>
              <a:t>集群安装</a:t>
            </a:r>
            <a:endParaRPr lang="zh-CN" altLang="en-US" sz="2000" dirty="0"/>
          </a:p>
          <a:p>
            <a:r>
              <a:rPr lang="zh-CN" altLang="en-US" sz="2000" dirty="0">
                <a:sym typeface="+mn-ea"/>
              </a:rPr>
              <a:t>1：修改conf/flink-conf.yaml</a:t>
            </a:r>
            <a:endParaRPr lang="zh-CN" altLang="en-US" sz="2000" dirty="0"/>
          </a:p>
          <a:p>
            <a:pPr lvl="2"/>
            <a:r>
              <a:rPr lang="zh-CN" altLang="en-US" dirty="0">
                <a:sym typeface="+mn-ea"/>
              </a:rPr>
              <a:t>jobmanager.rpc.address: hadoop100</a:t>
            </a:r>
            <a:endParaRPr lang="zh-CN" altLang="en-US" dirty="0"/>
          </a:p>
          <a:p>
            <a:r>
              <a:rPr lang="zh-CN" altLang="en-US" sz="2000" dirty="0">
                <a:sym typeface="+mn-ea"/>
              </a:rPr>
              <a:t>2：修改conf/slaves</a:t>
            </a:r>
            <a:endParaRPr lang="zh-CN" altLang="en-US" sz="2000" dirty="0"/>
          </a:p>
          <a:p>
            <a:pPr lvl="2"/>
            <a:r>
              <a:rPr lang="zh-CN" altLang="en-US" dirty="0">
                <a:sym typeface="+mn-ea"/>
              </a:rPr>
              <a:t>hadoop101</a:t>
            </a:r>
            <a:endParaRPr lang="zh-CN" altLang="en-US" dirty="0"/>
          </a:p>
          <a:p>
            <a:pPr lvl="2"/>
            <a:r>
              <a:rPr lang="zh-CN" altLang="en-US" dirty="0">
                <a:sym typeface="+mn-ea"/>
              </a:rPr>
              <a:t>hadoop102</a:t>
            </a:r>
            <a:endParaRPr lang="zh-CN" altLang="en-US" dirty="0"/>
          </a:p>
          <a:p>
            <a:r>
              <a:rPr lang="zh-CN" altLang="en-US" sz="2000" dirty="0">
                <a:sym typeface="+mn-ea"/>
              </a:rPr>
              <a:t>3：拷贝到其他节点</a:t>
            </a:r>
            <a:endParaRPr lang="zh-CN" altLang="en-US" sz="2000" dirty="0"/>
          </a:p>
          <a:p>
            <a:pPr lvl="2"/>
            <a:r>
              <a:rPr lang="zh-CN" altLang="en-US" dirty="0">
                <a:sym typeface="+mn-ea"/>
              </a:rPr>
              <a:t>scp -rq /usr/local/flink-1.</a:t>
            </a:r>
            <a:r>
              <a:rPr lang="en-US" altLang="zh-CN" dirty="0">
                <a:sym typeface="+mn-ea"/>
              </a:rPr>
              <a:t>6</a:t>
            </a:r>
            <a:r>
              <a:rPr lang="zh-CN" altLang="en-US" dirty="0">
                <a:sym typeface="+mn-ea"/>
              </a:rPr>
              <a:t>.</a:t>
            </a:r>
            <a:r>
              <a:rPr lang="en-US" altLang="zh-CN" dirty="0">
                <a:sym typeface="+mn-ea"/>
              </a:rPr>
              <a:t>1</a:t>
            </a:r>
            <a:r>
              <a:rPr lang="zh-CN" altLang="en-US" dirty="0">
                <a:sym typeface="+mn-ea"/>
              </a:rPr>
              <a:t> hadoop101:/usr/local</a:t>
            </a:r>
            <a:endParaRPr lang="zh-CN" altLang="en-US" dirty="0"/>
          </a:p>
          <a:p>
            <a:pPr lvl="2"/>
            <a:r>
              <a:rPr lang="zh-CN" altLang="en-US" dirty="0">
                <a:sym typeface="+mn-ea"/>
              </a:rPr>
              <a:t>scp -rq /usr/local/flink-1.</a:t>
            </a:r>
            <a:r>
              <a:rPr lang="en-US" altLang="zh-CN" dirty="0">
                <a:sym typeface="+mn-ea"/>
              </a:rPr>
              <a:t>6</a:t>
            </a:r>
            <a:r>
              <a:rPr lang="zh-CN" altLang="en-US" dirty="0">
                <a:sym typeface="+mn-ea"/>
              </a:rPr>
              <a:t>.</a:t>
            </a:r>
            <a:r>
              <a:rPr lang="en-US" altLang="zh-CN" dirty="0">
                <a:sym typeface="+mn-ea"/>
              </a:rPr>
              <a:t>1</a:t>
            </a:r>
            <a:r>
              <a:rPr lang="zh-CN" altLang="en-US" dirty="0">
                <a:sym typeface="+mn-ea"/>
              </a:rPr>
              <a:t> hadoop102:/usr/local</a:t>
            </a:r>
            <a:endParaRPr lang="zh-CN" altLang="en-US" dirty="0"/>
          </a:p>
          <a:p>
            <a:r>
              <a:rPr lang="zh-CN" altLang="en-US" sz="2000" dirty="0">
                <a:sym typeface="+mn-ea"/>
              </a:rPr>
              <a:t>4：在hadoop100(master)节点启动</a:t>
            </a:r>
            <a:endParaRPr lang="zh-CN" altLang="en-US" sz="2000" dirty="0"/>
          </a:p>
          <a:p>
            <a:pPr lvl="2"/>
            <a:r>
              <a:rPr lang="zh-CN" altLang="en-US" dirty="0">
                <a:sym typeface="+mn-ea"/>
              </a:rPr>
              <a:t>bin/start-cluster.sh</a:t>
            </a:r>
            <a:endParaRPr lang="zh-CN" altLang="en-US" dirty="0"/>
          </a:p>
          <a:p>
            <a:r>
              <a:rPr lang="zh-CN" altLang="en-US" sz="2000" dirty="0">
                <a:sym typeface="+mn-ea"/>
              </a:rPr>
              <a:t>5：访问http://hadoop100:8081</a:t>
            </a:r>
            <a:endParaRPr lang="zh-CN" altLang="en-US" sz="2000" dirty="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Flink-Standalone</a:t>
            </a:r>
            <a:r>
              <a:rPr lang="zh-CN" altLang="en-US">
                <a:sym typeface="+mn-ea"/>
              </a:rPr>
              <a:t>集群重要参数详解</a:t>
            </a:r>
            <a:endParaRPr lang="zh-CN" altLang="en-US"/>
          </a:p>
        </p:txBody>
      </p:sp>
      <p:sp>
        <p:nvSpPr>
          <p:cNvPr id="3" name="文本占位符 2"/>
          <p:cNvSpPr>
            <a:spLocks noGrp="1"/>
          </p:cNvSpPr>
          <p:nvPr>
            <p:ph type="body" idx="15"/>
          </p:nvPr>
        </p:nvSpPr>
        <p:spPr/>
        <p:txBody>
          <a:bodyPr/>
          <a:p>
            <a:r>
              <a:rPr lang="zh-CN" altLang="en-US" sz="2800" dirty="0">
                <a:sym typeface="+mn-ea"/>
              </a:rPr>
              <a:t>jobmanager.heap.mb：jobmanager节点可用的内存大小</a:t>
            </a:r>
            <a:endParaRPr lang="zh-CN" altLang="en-US" sz="2800" dirty="0"/>
          </a:p>
          <a:p>
            <a:r>
              <a:rPr lang="zh-CN" altLang="en-US" sz="2800" dirty="0">
                <a:sym typeface="+mn-ea"/>
              </a:rPr>
              <a:t>taskmanager.heap.mb：taskmanager节点可用的内存大小</a:t>
            </a:r>
            <a:endParaRPr lang="zh-CN" altLang="en-US" sz="2800" dirty="0"/>
          </a:p>
          <a:p>
            <a:r>
              <a:rPr lang="zh-CN" altLang="en-US" sz="2800" dirty="0">
                <a:sym typeface="+mn-ea"/>
              </a:rPr>
              <a:t>taskmanager.numberOfTaskSlots：每台机器可用的cpu数量</a:t>
            </a:r>
            <a:endParaRPr lang="zh-CN" altLang="en-US" sz="2800" dirty="0"/>
          </a:p>
          <a:p>
            <a:r>
              <a:rPr lang="zh-CN" altLang="en-US" sz="2800" dirty="0">
                <a:sym typeface="+mn-ea"/>
              </a:rPr>
              <a:t>parallelism.default：默认情况下任务的并行度</a:t>
            </a:r>
            <a:endParaRPr lang="zh-CN" altLang="en-US" sz="2800" dirty="0"/>
          </a:p>
          <a:p>
            <a:r>
              <a:rPr lang="zh-CN" altLang="en-US" sz="2800" dirty="0">
                <a:sym typeface="+mn-ea"/>
              </a:rPr>
              <a:t>taskmanager.tmp.dirs：taskmanager的临时数据存储目录</a:t>
            </a:r>
            <a:endParaRPr lang="zh-CN" altLang="en-US" sz="2800" dirty="0"/>
          </a:p>
          <a:p>
            <a:r>
              <a:rPr lang="zh-CN" altLang="en-US" sz="2800" dirty="0">
                <a:sym typeface="+mn-ea"/>
              </a:rPr>
              <a:t>slot和parallelism总结</a:t>
            </a:r>
            <a:endParaRPr lang="zh-CN" altLang="en-US" sz="2800" dirty="0"/>
          </a:p>
          <a:p>
            <a:pPr lvl="2"/>
            <a:r>
              <a:rPr lang="zh-CN" altLang="en-US" sz="2400" dirty="0">
                <a:sym typeface="+mn-ea"/>
              </a:rPr>
              <a:t>1.slot是静态的概念，是指taskmanager具有的并发执行能力</a:t>
            </a:r>
            <a:endParaRPr lang="zh-CN" altLang="en-US" sz="2400" dirty="0"/>
          </a:p>
          <a:p>
            <a:pPr lvl="2"/>
            <a:r>
              <a:rPr lang="zh-CN" altLang="en-US" sz="2400" dirty="0">
                <a:sym typeface="+mn-ea"/>
              </a:rPr>
              <a:t>2.parallelism是动态的概念，是指程序运行时实际使用的并发能力</a:t>
            </a:r>
            <a:endParaRPr lang="zh-CN" altLang="en-US" sz="2400" dirty="0"/>
          </a:p>
          <a:p>
            <a:pPr lvl="2"/>
            <a:r>
              <a:rPr lang="zh-CN" altLang="en-US" sz="2400" dirty="0">
                <a:sym typeface="+mn-ea"/>
              </a:rPr>
              <a:t>3.设置合适的parallelism能提高运算效率，太多了和太少了都不行</a:t>
            </a:r>
            <a:endParaRPr lang="zh-CN" altLang="en-US" sz="2400" dirty="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集群节点重启及扩容</a:t>
            </a:r>
            <a:endParaRPr lang="zh-CN" altLang="en-US"/>
          </a:p>
        </p:txBody>
      </p:sp>
      <p:sp>
        <p:nvSpPr>
          <p:cNvPr id="3" name="文本占位符 2"/>
          <p:cNvSpPr>
            <a:spLocks noGrp="1"/>
          </p:cNvSpPr>
          <p:nvPr>
            <p:ph type="body" idx="15"/>
          </p:nvPr>
        </p:nvSpPr>
        <p:spPr/>
        <p:txBody>
          <a:bodyPr/>
          <a:p>
            <a:r>
              <a:rPr lang="zh-CN" altLang="en-US" sz="2800" dirty="0">
                <a:sym typeface="+mn-ea"/>
              </a:rPr>
              <a:t>启动jobmanager</a:t>
            </a:r>
            <a:endParaRPr lang="zh-CN" altLang="en-US" sz="2800" dirty="0"/>
          </a:p>
          <a:p>
            <a:pPr lvl="2"/>
            <a:r>
              <a:rPr lang="zh-CN" altLang="en-US" sz="2800" dirty="0">
                <a:sym typeface="+mn-ea"/>
              </a:rPr>
              <a:t>如果集群中的jobmanager进程挂了，执行下面命令启动。</a:t>
            </a:r>
            <a:endParaRPr lang="zh-CN" altLang="en-US" sz="2800" dirty="0"/>
          </a:p>
          <a:p>
            <a:pPr lvl="2"/>
            <a:r>
              <a:rPr lang="zh-CN" altLang="en-US" sz="2800" dirty="0">
                <a:sym typeface="+mn-ea"/>
              </a:rPr>
              <a:t>bin/jobmanager.sh start</a:t>
            </a:r>
            <a:endParaRPr lang="zh-CN" altLang="en-US" sz="2800" dirty="0"/>
          </a:p>
          <a:p>
            <a:pPr lvl="2"/>
            <a:r>
              <a:rPr lang="zh-CN" altLang="en-US" sz="2800" dirty="0">
                <a:sym typeface="+mn-ea"/>
              </a:rPr>
              <a:t>bin/jobmanager.sh stop</a:t>
            </a:r>
            <a:endParaRPr lang="zh-CN" altLang="en-US" sz="2800" dirty="0"/>
          </a:p>
          <a:p>
            <a:r>
              <a:rPr lang="zh-CN" altLang="en-US" sz="2800" dirty="0">
                <a:sym typeface="+mn-ea"/>
              </a:rPr>
              <a:t>启动taskmanager</a:t>
            </a:r>
            <a:endParaRPr lang="zh-CN" altLang="en-US" sz="2800" dirty="0"/>
          </a:p>
          <a:p>
            <a:pPr lvl="2"/>
            <a:r>
              <a:rPr lang="zh-CN" altLang="en-US" sz="2800" dirty="0">
                <a:sym typeface="+mn-ea"/>
              </a:rPr>
              <a:t>添加新的taskmanager节点或者重启taskmanager节点</a:t>
            </a:r>
            <a:endParaRPr lang="zh-CN" altLang="en-US" sz="2800" dirty="0"/>
          </a:p>
          <a:p>
            <a:pPr lvl="2"/>
            <a:r>
              <a:rPr lang="zh-CN" altLang="en-US" sz="2800" dirty="0">
                <a:sym typeface="+mn-ea"/>
              </a:rPr>
              <a:t>bin/taskmanager.sh start</a:t>
            </a:r>
            <a:endParaRPr lang="zh-CN" altLang="en-US" sz="2800" dirty="0"/>
          </a:p>
          <a:p>
            <a:pPr lvl="2"/>
            <a:r>
              <a:rPr lang="zh-CN" altLang="en-US" sz="2800" dirty="0">
                <a:sym typeface="+mn-ea"/>
              </a:rPr>
              <a:t>bin/taskmanager.sh stop</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standalone</a:t>
            </a:r>
            <a:r>
              <a:rPr lang="zh-CN" altLang="en-US">
                <a:sym typeface="+mn-ea"/>
              </a:rPr>
              <a:t>集群中</a:t>
            </a:r>
            <a:r>
              <a:rPr lang="en-US" altLang="zh-CN">
                <a:sym typeface="+mn-ea"/>
              </a:rPr>
              <a:t>job</a:t>
            </a:r>
            <a:r>
              <a:rPr lang="zh-CN" altLang="en-US">
                <a:sym typeface="+mn-ea"/>
              </a:rPr>
              <a:t>的容错</a:t>
            </a:r>
            <a:endParaRPr lang="zh-CN" altLang="en-US"/>
          </a:p>
        </p:txBody>
      </p:sp>
      <p:sp>
        <p:nvSpPr>
          <p:cNvPr id="3" name="文本占位符 2"/>
          <p:cNvSpPr>
            <a:spLocks noGrp="1"/>
          </p:cNvSpPr>
          <p:nvPr>
            <p:ph type="body" idx="15"/>
          </p:nvPr>
        </p:nvSpPr>
        <p:spPr/>
        <p:txBody>
          <a:bodyPr/>
          <a:p>
            <a:r>
              <a:rPr lang="zh-CN" altLang="en-US" sz="2800" dirty="0">
                <a:sym typeface="+mn-ea"/>
              </a:rPr>
              <a:t>jobmanager挂掉</a:t>
            </a:r>
            <a:endParaRPr lang="zh-CN" altLang="en-US" sz="2800" dirty="0"/>
          </a:p>
          <a:p>
            <a:pPr lvl="2"/>
            <a:r>
              <a:rPr lang="zh-CN" altLang="en-US" sz="2800" dirty="0">
                <a:sym typeface="+mn-ea"/>
              </a:rPr>
              <a:t>正在执行的任务会失败</a:t>
            </a:r>
            <a:endParaRPr lang="zh-CN" altLang="en-US" sz="2800" dirty="0"/>
          </a:p>
          <a:p>
            <a:pPr lvl="2"/>
            <a:r>
              <a:rPr lang="zh-CN" altLang="en-US" sz="2800" dirty="0">
                <a:sym typeface="+mn-ea"/>
              </a:rPr>
              <a:t>存在单点故障，(Flink支持HA，后面会讲到)</a:t>
            </a:r>
            <a:endParaRPr lang="zh-CN" altLang="en-US" sz="2800" dirty="0"/>
          </a:p>
          <a:p>
            <a:r>
              <a:rPr lang="zh-CN" altLang="en-US" sz="2800" dirty="0">
                <a:sym typeface="+mn-ea"/>
              </a:rPr>
              <a:t>taskmanager挂掉</a:t>
            </a:r>
            <a:endParaRPr lang="zh-CN" altLang="en-US" sz="2800" dirty="0"/>
          </a:p>
          <a:p>
            <a:pPr lvl="2"/>
            <a:r>
              <a:rPr lang="zh-CN" altLang="en-US" sz="2800" dirty="0">
                <a:sym typeface="+mn-ea"/>
              </a:rPr>
              <a:t>如果有多余的taskmanager节点，flink会自动把任务调度到其它节点执行</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on Yarn </a:t>
            </a:r>
            <a:r>
              <a:rPr lang="zh-CN" altLang="en-US">
                <a:sym typeface="+mn-ea"/>
              </a:rPr>
              <a:t>集群部署</a:t>
            </a:r>
            <a:endParaRPr lang="zh-CN" altLang="en-US"/>
          </a:p>
        </p:txBody>
      </p:sp>
      <p:sp>
        <p:nvSpPr>
          <p:cNvPr id="3" name="文本占位符 2"/>
          <p:cNvSpPr>
            <a:spLocks noGrp="1"/>
          </p:cNvSpPr>
          <p:nvPr>
            <p:ph type="body" idx="15"/>
          </p:nvPr>
        </p:nvSpPr>
        <p:spPr/>
        <p:txBody>
          <a:bodyPr/>
          <a:p>
            <a:r>
              <a:rPr lang="zh-CN" altLang="en-US" sz="2800" dirty="0">
                <a:sym typeface="+mn-ea"/>
              </a:rPr>
              <a:t>依赖环境</a:t>
            </a:r>
            <a:endParaRPr lang="zh-CN" altLang="en-US" sz="2800" dirty="0"/>
          </a:p>
          <a:p>
            <a:pPr lvl="2"/>
            <a:r>
              <a:rPr lang="zh-CN" altLang="en-US" sz="2800" dirty="0">
                <a:sym typeface="+mn-ea"/>
              </a:rPr>
              <a:t>至少hadoop2.2</a:t>
            </a:r>
            <a:endParaRPr lang="zh-CN" altLang="en-US" sz="2800" dirty="0"/>
          </a:p>
          <a:p>
            <a:pPr lvl="2"/>
            <a:r>
              <a:rPr lang="zh-CN" altLang="en-US" sz="2800" dirty="0">
                <a:sym typeface="+mn-ea"/>
              </a:rPr>
              <a:t>hdfs &amp; yarn</a:t>
            </a:r>
            <a:endParaRPr lang="zh-CN" altLang="en-US" sz="2800" dirty="0"/>
          </a:p>
          <a:p>
            <a:r>
              <a:rPr lang="zh-CN" altLang="en-US" sz="2800" dirty="0">
                <a:sym typeface="+mn-ea"/>
              </a:rPr>
              <a:t>Flink on Yarn 的两种使用方式</a:t>
            </a:r>
            <a:endParaRPr lang="zh-CN" altLang="en-US" sz="2800" dirty="0"/>
          </a:p>
          <a:p>
            <a:pPr lvl="2"/>
            <a:r>
              <a:rPr lang="zh-CN" altLang="en-US" sz="2800" dirty="0">
                <a:sym typeface="+mn-ea"/>
              </a:rPr>
              <a:t>见下页</a:t>
            </a:r>
            <a:r>
              <a:rPr lang="en-US" altLang="zh-CN" sz="2800" dirty="0">
                <a:sym typeface="+mn-ea"/>
              </a:rPr>
              <a:t>PPT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a:t>
            </a:r>
            <a:r>
              <a:rPr lang="zh-CN" altLang="en-US">
                <a:sym typeface="+mn-ea"/>
              </a:rPr>
              <a:t>简介</a:t>
            </a:r>
            <a:endParaRPr lang="zh-CN" altLang="en-US"/>
          </a:p>
        </p:txBody>
      </p:sp>
      <p:sp>
        <p:nvSpPr>
          <p:cNvPr id="3" name="文本占位符 2"/>
          <p:cNvSpPr>
            <a:spLocks noGrp="1"/>
          </p:cNvSpPr>
          <p:nvPr>
            <p:ph type="body" idx="15"/>
          </p:nvPr>
        </p:nvSpPr>
        <p:spPr/>
        <p:txBody>
          <a:bodyPr/>
          <a:p>
            <a:r>
              <a:rPr lang="zh-CN" altLang="en-US" dirty="0">
                <a:sym typeface="+mn-ea"/>
              </a:rPr>
              <a:t>Apache Flink 是一个开源的</a:t>
            </a:r>
            <a:r>
              <a:rPr lang="zh-CN" altLang="en-US" dirty="0">
                <a:solidFill>
                  <a:srgbClr val="FF0000"/>
                </a:solidFill>
                <a:sym typeface="+mn-ea"/>
              </a:rPr>
              <a:t>分布式，高性能，高可用，准确的</a:t>
            </a:r>
            <a:r>
              <a:rPr lang="zh-CN" altLang="en-US" dirty="0">
                <a:sym typeface="+mn-ea"/>
              </a:rPr>
              <a:t>流处理框架。</a:t>
            </a:r>
            <a:endParaRPr lang="zh-CN" altLang="en-US" dirty="0"/>
          </a:p>
          <a:p>
            <a:r>
              <a:rPr lang="zh-CN" altLang="en-US" dirty="0">
                <a:sym typeface="+mn-ea"/>
              </a:rPr>
              <a:t>支持</a:t>
            </a:r>
            <a:r>
              <a:rPr lang="zh-CN" altLang="en-US" dirty="0">
                <a:solidFill>
                  <a:srgbClr val="FF0000"/>
                </a:solidFill>
                <a:sym typeface="+mn-ea"/>
              </a:rPr>
              <a:t>实时流(stream)处理</a:t>
            </a:r>
            <a:r>
              <a:rPr lang="zh-CN" altLang="en-US" dirty="0">
                <a:sym typeface="+mn-ea"/>
              </a:rPr>
              <a:t>和</a:t>
            </a:r>
            <a:r>
              <a:rPr lang="zh-CN" altLang="en-US" dirty="0">
                <a:solidFill>
                  <a:srgbClr val="FF0000"/>
                </a:solidFill>
                <a:sym typeface="+mn-ea"/>
              </a:rPr>
              <a:t>批(batch)处理</a:t>
            </a:r>
            <a:r>
              <a:rPr lang="zh-CN" altLang="en-US" dirty="0">
                <a:sym typeface="+mn-ea"/>
              </a:rPr>
              <a:t>，批数据只是流数据的一个极限特例。</a:t>
            </a:r>
            <a:endParaRPr lang="zh-CN" altLang="en-US" dirty="0"/>
          </a:p>
          <a:p>
            <a:r>
              <a:rPr lang="en-US" altLang="zh-CN" dirty="0">
                <a:sym typeface="+mn-ea"/>
              </a:rPr>
              <a:t>Flink</a:t>
            </a:r>
            <a:r>
              <a:rPr lang="zh-CN" altLang="en-US" dirty="0">
                <a:sym typeface="+mn-ea"/>
              </a:rPr>
              <a:t>原生支持了</a:t>
            </a:r>
            <a:r>
              <a:rPr lang="zh-CN" altLang="en-US" dirty="0">
                <a:solidFill>
                  <a:srgbClr val="FF0000"/>
                </a:solidFill>
                <a:sym typeface="+mn-ea"/>
              </a:rPr>
              <a:t>迭代计算</a:t>
            </a:r>
            <a:r>
              <a:rPr lang="zh-CN" altLang="en-US" dirty="0">
                <a:sym typeface="+mn-ea"/>
              </a:rPr>
              <a:t>、</a:t>
            </a:r>
            <a:r>
              <a:rPr lang="zh-CN" altLang="en-US" dirty="0">
                <a:solidFill>
                  <a:srgbClr val="FF0000"/>
                </a:solidFill>
                <a:sym typeface="+mn-ea"/>
              </a:rPr>
              <a:t>内存管理</a:t>
            </a:r>
            <a:r>
              <a:rPr lang="zh-CN" altLang="en-US" dirty="0">
                <a:sym typeface="+mn-ea"/>
              </a:rPr>
              <a:t>和</a:t>
            </a:r>
            <a:r>
              <a:rPr lang="zh-CN" altLang="en-US" dirty="0">
                <a:solidFill>
                  <a:srgbClr val="FF0000"/>
                </a:solidFill>
                <a:sym typeface="+mn-ea"/>
              </a:rPr>
              <a:t>程序优化</a:t>
            </a:r>
            <a:r>
              <a:rPr lang="zh-CN" altLang="en-US" dirty="0">
                <a:sym typeface="+mn-ea"/>
              </a:rPr>
              <a:t>。</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2"/>
          <p:cNvPicPr>
            <a:picLocks noChangeAspect="1"/>
          </p:cNvPicPr>
          <p:nvPr/>
        </p:nvPicPr>
        <p:blipFill>
          <a:blip r:embed="rId1"/>
          <a:stretch>
            <a:fillRect/>
          </a:stretch>
        </p:blipFill>
        <p:spPr>
          <a:xfrm>
            <a:off x="1685925" y="434340"/>
            <a:ext cx="9248775" cy="598868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on Yarn</a:t>
            </a:r>
            <a:r>
              <a:rPr lang="zh-CN" altLang="en-US">
                <a:sym typeface="+mn-ea"/>
              </a:rPr>
              <a:t>的两种运行方式</a:t>
            </a:r>
            <a:endParaRPr lang="zh-CN" altLang="en-US"/>
          </a:p>
        </p:txBody>
      </p:sp>
      <p:sp>
        <p:nvSpPr>
          <p:cNvPr id="3" name="文本占位符 2"/>
          <p:cNvSpPr>
            <a:spLocks noGrp="1"/>
          </p:cNvSpPr>
          <p:nvPr>
            <p:ph type="body" idx="15"/>
          </p:nvPr>
        </p:nvSpPr>
        <p:spPr/>
        <p:txBody>
          <a:bodyPr/>
          <a:p>
            <a:r>
              <a:rPr lang="zh-CN" altLang="en-US" sz="2800" dirty="0">
                <a:sym typeface="+mn-ea"/>
              </a:rPr>
              <a:t>第一种【</a:t>
            </a:r>
            <a:r>
              <a:rPr lang="zh-CN" altLang="en-US" sz="2800" dirty="0">
                <a:sym typeface="+mn-ea"/>
              </a:rPr>
              <a:t>yarn-session.sh</a:t>
            </a:r>
            <a:r>
              <a:rPr lang="en-US" altLang="zh-CN" sz="2800" dirty="0">
                <a:sym typeface="+mn-ea"/>
              </a:rPr>
              <a:t>(</a:t>
            </a:r>
            <a:r>
              <a:rPr lang="zh-CN" altLang="en-US" sz="2800" dirty="0">
                <a:sym typeface="+mn-ea"/>
              </a:rPr>
              <a:t>开辟资源</a:t>
            </a:r>
            <a:r>
              <a:rPr lang="en-US" altLang="zh-CN" sz="2800" dirty="0">
                <a:sym typeface="+mn-ea"/>
              </a:rPr>
              <a:t>)+</a:t>
            </a:r>
            <a:r>
              <a:rPr lang="zh-CN" altLang="en-US" sz="2800" dirty="0">
                <a:sym typeface="+mn-ea"/>
              </a:rPr>
              <a:t>flink run</a:t>
            </a:r>
            <a:r>
              <a:rPr lang="en-US" altLang="zh-CN" sz="2800" dirty="0">
                <a:sym typeface="+mn-ea"/>
              </a:rPr>
              <a:t>(</a:t>
            </a:r>
            <a:r>
              <a:rPr lang="zh-CN" altLang="en-US" sz="2800" dirty="0">
                <a:sym typeface="+mn-ea"/>
              </a:rPr>
              <a:t>提交任务</a:t>
            </a:r>
            <a:r>
              <a:rPr lang="en-US" altLang="zh-CN" sz="2800" dirty="0">
                <a:sym typeface="+mn-ea"/>
              </a:rPr>
              <a:t>)</a:t>
            </a:r>
            <a:r>
              <a:rPr lang="zh-CN" altLang="en-US" sz="2800" dirty="0">
                <a:sym typeface="+mn-ea"/>
              </a:rPr>
              <a:t>】</a:t>
            </a:r>
            <a:endParaRPr lang="zh-CN" altLang="en-US" sz="2800" dirty="0"/>
          </a:p>
          <a:p>
            <a:pPr lvl="2"/>
            <a:r>
              <a:rPr lang="zh-CN" altLang="en-US" sz="2400" dirty="0">
                <a:sym typeface="+mn-ea"/>
              </a:rPr>
              <a:t>启动一个一直运行的flink集群</a:t>
            </a:r>
            <a:endParaRPr lang="zh-CN" altLang="en-US" sz="2400" dirty="0"/>
          </a:p>
          <a:p>
            <a:pPr lvl="2"/>
            <a:r>
              <a:rPr lang="zh-CN" altLang="en-US" sz="2400" dirty="0">
                <a:sym typeface="+mn-ea"/>
              </a:rPr>
              <a:t>./bin/yarn-session.sh -n 2 -jm 1024 -tm 1024 [-d]</a:t>
            </a:r>
            <a:endParaRPr lang="zh-CN" altLang="en-US" sz="2400" dirty="0"/>
          </a:p>
          <a:p>
            <a:pPr lvl="2"/>
            <a:r>
              <a:rPr lang="zh-CN" altLang="en-US" sz="2400" dirty="0">
                <a:sym typeface="+mn-ea"/>
              </a:rPr>
              <a:t>附着到一个已存在的flink yarn session</a:t>
            </a:r>
            <a:endParaRPr lang="zh-CN" altLang="en-US" sz="2400" dirty="0"/>
          </a:p>
          <a:p>
            <a:pPr lvl="2"/>
            <a:r>
              <a:rPr lang="zh-CN" altLang="en-US" sz="2400" dirty="0">
                <a:sym typeface="+mn-ea"/>
              </a:rPr>
              <a:t>./bin/yarn-session.sh -id application_1463870264508_0029</a:t>
            </a:r>
            <a:endParaRPr lang="zh-CN" altLang="en-US" sz="2400" dirty="0"/>
          </a:p>
          <a:p>
            <a:pPr lvl="2"/>
            <a:r>
              <a:rPr lang="zh-CN" altLang="en-US" sz="2400" dirty="0">
                <a:sym typeface="+mn-ea"/>
              </a:rPr>
              <a:t>执行任务</a:t>
            </a:r>
            <a:endParaRPr lang="zh-CN" altLang="en-US" sz="2400" dirty="0"/>
          </a:p>
          <a:p>
            <a:pPr lvl="2"/>
            <a:r>
              <a:rPr lang="zh-CN" altLang="en-US" sz="2400" dirty="0">
                <a:sym typeface="+mn-ea"/>
              </a:rPr>
              <a:t>./bin/flink run ./examples/batch/WordCount.jar </a:t>
            </a:r>
            <a:endParaRPr lang="zh-CN" altLang="en-US" sz="2400" dirty="0"/>
          </a:p>
          <a:p>
            <a:pPr lvl="2"/>
            <a:r>
              <a:rPr lang="zh-CN" altLang="en-US" sz="2400" dirty="0">
                <a:sym typeface="+mn-ea"/>
              </a:rPr>
              <a:t>停止任务 【web界面或者命令行执行cancel命令</a:t>
            </a:r>
            <a:r>
              <a:rPr lang="en-US" altLang="zh-CN" sz="2400" dirty="0">
                <a:sym typeface="+mn-ea"/>
              </a:rPr>
              <a:t>	</a:t>
            </a:r>
            <a:r>
              <a:rPr lang="zh-CN" altLang="en-US" sz="2400" dirty="0">
                <a:sym typeface="+mn-ea"/>
              </a:rPr>
              <a:t>】</a:t>
            </a:r>
            <a:endParaRPr lang="zh-CN" altLang="en-US" sz="2400" dirty="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on Yarn</a:t>
            </a:r>
            <a:r>
              <a:rPr lang="zh-CN" altLang="en-US">
                <a:sym typeface="+mn-ea"/>
              </a:rPr>
              <a:t>的两种运行方式</a:t>
            </a:r>
            <a:endParaRPr lang="zh-CN" altLang="en-US"/>
          </a:p>
        </p:txBody>
      </p:sp>
      <p:sp>
        <p:nvSpPr>
          <p:cNvPr id="3" name="文本占位符 2"/>
          <p:cNvSpPr>
            <a:spLocks noGrp="1"/>
          </p:cNvSpPr>
          <p:nvPr>
            <p:ph type="body" idx="15"/>
          </p:nvPr>
        </p:nvSpPr>
        <p:spPr/>
        <p:txBody>
          <a:bodyPr/>
          <a:p>
            <a:r>
              <a:rPr lang="zh-CN" altLang="en-US" sz="2800" dirty="0">
                <a:sym typeface="+mn-ea"/>
              </a:rPr>
              <a:t>第二种【</a:t>
            </a:r>
            <a:r>
              <a:rPr lang="zh-CN" altLang="en-US" sz="2800" dirty="0">
                <a:sym typeface="+mn-ea"/>
              </a:rPr>
              <a:t>flink run -m yarn-cluster</a:t>
            </a:r>
            <a:r>
              <a:rPr lang="en-US" altLang="zh-CN" sz="2800" dirty="0">
                <a:sym typeface="+mn-ea"/>
              </a:rPr>
              <a:t>(</a:t>
            </a:r>
            <a:r>
              <a:rPr lang="zh-CN" altLang="en-US" sz="2800" dirty="0">
                <a:sym typeface="+mn-ea"/>
              </a:rPr>
              <a:t>开辟资源</a:t>
            </a:r>
            <a:r>
              <a:rPr lang="en-US" altLang="zh-CN" sz="2800" dirty="0">
                <a:sym typeface="+mn-ea"/>
              </a:rPr>
              <a:t>+</a:t>
            </a:r>
            <a:r>
              <a:rPr lang="zh-CN" altLang="en-US" sz="2800" dirty="0">
                <a:sym typeface="+mn-ea"/>
              </a:rPr>
              <a:t>提交任务</a:t>
            </a:r>
            <a:r>
              <a:rPr lang="en-US" altLang="zh-CN" sz="2800" dirty="0">
                <a:sym typeface="+mn-ea"/>
              </a:rPr>
              <a:t>)</a:t>
            </a:r>
            <a:r>
              <a:rPr lang="zh-CN" altLang="en-US" sz="2800" dirty="0">
                <a:sym typeface="+mn-ea"/>
              </a:rPr>
              <a:t>】</a:t>
            </a:r>
            <a:endParaRPr lang="zh-CN" altLang="en-US" sz="2800" dirty="0"/>
          </a:p>
          <a:p>
            <a:pPr lvl="2"/>
            <a:r>
              <a:rPr lang="zh-CN" altLang="en-US" sz="2800" dirty="0">
                <a:sym typeface="+mn-ea"/>
              </a:rPr>
              <a:t>启动集群，执行任务</a:t>
            </a:r>
            <a:endParaRPr lang="zh-CN" altLang="en-US" sz="2800" dirty="0"/>
          </a:p>
          <a:p>
            <a:pPr lvl="2"/>
            <a:r>
              <a:rPr lang="zh-CN" altLang="en-US" sz="2800" dirty="0">
                <a:sym typeface="+mn-ea"/>
              </a:rPr>
              <a:t>./bin/flink run </a:t>
            </a:r>
            <a:r>
              <a:rPr lang="zh-CN" altLang="en-US" sz="2800" dirty="0">
                <a:solidFill>
                  <a:srgbClr val="FF0000"/>
                </a:solidFill>
                <a:sym typeface="+mn-ea"/>
              </a:rPr>
              <a:t>-m yarn-cluster</a:t>
            </a:r>
            <a:r>
              <a:rPr lang="zh-CN" altLang="en-US" sz="2800" dirty="0">
                <a:sym typeface="+mn-ea"/>
              </a:rPr>
              <a:t> -yn 2 -yjm 1024 -ytm 1024 ./examples/batch/WordCount.jar</a:t>
            </a:r>
            <a:endParaRPr lang="zh-CN" altLang="en-US" sz="2800" dirty="0"/>
          </a:p>
          <a:p>
            <a:r>
              <a:rPr lang="zh-CN" altLang="en-US" sz="2800" dirty="0">
                <a:solidFill>
                  <a:srgbClr val="FF0000"/>
                </a:solidFill>
                <a:sym typeface="+mn-ea"/>
              </a:rPr>
              <a:t>注意：client端必须要设置YARN_CONF_DIR或者HADOOP_CONF_DIR或者HADOOP_HOME环境变量，通过这个环境变量来读取YARN和HDFS的配置信息，否则启动会失败</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./bin/yarn-session.sh 命令分析</a:t>
            </a:r>
            <a:endParaRPr lang="zh-CN" altLang="en-US"/>
          </a:p>
        </p:txBody>
      </p:sp>
      <p:sp>
        <p:nvSpPr>
          <p:cNvPr id="3" name="文本占位符 2"/>
          <p:cNvSpPr>
            <a:spLocks noGrp="1"/>
          </p:cNvSpPr>
          <p:nvPr>
            <p:ph type="body" idx="15"/>
          </p:nvPr>
        </p:nvSpPr>
        <p:spPr/>
        <p:txBody>
          <a:bodyPr/>
          <a:p>
            <a:pPr marL="0" indent="0">
              <a:buNone/>
            </a:pPr>
            <a:r>
              <a:rPr lang="zh-CN" altLang="en-US" sz="1600"/>
              <a:t>用法:  </a:t>
            </a:r>
            <a:endParaRPr lang="zh-CN" altLang="en-US" sz="1600"/>
          </a:p>
          <a:p>
            <a:pPr marL="0" indent="0">
              <a:buNone/>
            </a:pPr>
            <a:r>
              <a:rPr lang="zh-CN" altLang="en-US" sz="1600"/>
              <a:t>   必选  </a:t>
            </a:r>
            <a:endParaRPr lang="zh-CN" altLang="en-US" sz="1600"/>
          </a:p>
          <a:p>
            <a:pPr marL="0" indent="0">
              <a:buNone/>
            </a:pPr>
            <a:r>
              <a:rPr lang="zh-CN" altLang="en-US" sz="1600"/>
              <a:t>     -n,--container &lt;arg&gt;   分配多少个yarn容器 (=taskmanager的数量)  </a:t>
            </a:r>
            <a:endParaRPr lang="zh-CN" altLang="en-US" sz="1600"/>
          </a:p>
          <a:p>
            <a:pPr marL="0" indent="0">
              <a:buNone/>
            </a:pPr>
            <a:r>
              <a:rPr lang="zh-CN" altLang="en-US" sz="1600"/>
              <a:t>   可选  </a:t>
            </a:r>
            <a:endParaRPr lang="zh-CN" altLang="en-US" sz="1600"/>
          </a:p>
          <a:p>
            <a:pPr marL="0" indent="0">
              <a:buNone/>
            </a:pPr>
            <a:r>
              <a:rPr lang="zh-CN" altLang="en-US" sz="1600"/>
              <a:t>     -D &lt;arg&gt;                        动态属性  </a:t>
            </a:r>
            <a:endParaRPr lang="zh-CN" altLang="en-US" sz="1600"/>
          </a:p>
          <a:p>
            <a:pPr marL="0" indent="0">
              <a:buNone/>
            </a:pPr>
            <a:r>
              <a:rPr lang="zh-CN" altLang="en-US" sz="1600"/>
              <a:t>     -d,--detached                   独立运行  </a:t>
            </a:r>
            <a:endParaRPr lang="zh-CN" altLang="en-US" sz="1600"/>
          </a:p>
          <a:p>
            <a:pPr marL="0" indent="0">
              <a:buNone/>
            </a:pPr>
            <a:r>
              <a:rPr lang="zh-CN" altLang="en-US" sz="1600"/>
              <a:t>     -jm,--jobManagerMemory &lt;arg&gt;    JobManager的内存 [in MB]  </a:t>
            </a:r>
            <a:endParaRPr lang="zh-CN" altLang="en-US" sz="1600"/>
          </a:p>
          <a:p>
            <a:pPr marL="0" indent="0">
              <a:buNone/>
            </a:pPr>
            <a:r>
              <a:rPr lang="zh-CN" altLang="en-US" sz="1600"/>
              <a:t>     -nm,--name                     在YARN上为一个自定义的应用设置一个名字  </a:t>
            </a:r>
            <a:endParaRPr lang="zh-CN" altLang="en-US" sz="1600"/>
          </a:p>
          <a:p>
            <a:pPr marL="0" indent="0">
              <a:buNone/>
            </a:pPr>
            <a:r>
              <a:rPr lang="zh-CN" altLang="en-US" sz="1600"/>
              <a:t>     -q,--query                      显示yarn中可用的资源 (内存, cpu核数)  </a:t>
            </a:r>
            <a:endParaRPr lang="zh-CN" altLang="en-US" sz="1600"/>
          </a:p>
          <a:p>
            <a:pPr marL="0" indent="0">
              <a:buNone/>
            </a:pPr>
            <a:r>
              <a:rPr lang="zh-CN" altLang="en-US" sz="1600"/>
              <a:t>     -qu,--queue &lt;arg&gt;               指定YARN队列.  </a:t>
            </a:r>
            <a:endParaRPr lang="zh-CN" altLang="en-US" sz="1600"/>
          </a:p>
          <a:p>
            <a:pPr marL="0" indent="0">
              <a:buNone/>
            </a:pPr>
            <a:r>
              <a:rPr lang="zh-CN" altLang="en-US" sz="1600"/>
              <a:t>     -s,--slots &lt;arg&gt;                每个TaskManager使用的slots数量  </a:t>
            </a:r>
            <a:endParaRPr lang="zh-CN" altLang="en-US" sz="1600"/>
          </a:p>
          <a:p>
            <a:pPr marL="0" indent="0">
              <a:buNone/>
            </a:pPr>
            <a:r>
              <a:rPr lang="zh-CN" altLang="en-US" sz="1600"/>
              <a:t>     -tm,--taskManagerMemory &lt;arg&gt;   每个TaskManager的内存 [in MB]  </a:t>
            </a:r>
            <a:endParaRPr lang="zh-CN" altLang="en-US" sz="1600"/>
          </a:p>
          <a:p>
            <a:pPr marL="0" indent="0">
              <a:buNone/>
            </a:pPr>
            <a:r>
              <a:rPr lang="zh-CN" altLang="en-US" sz="1600"/>
              <a:t>     -z,--zookeeperNamespace &lt;arg&gt;   针对HA模式在zookeeper上创建NameSpace </a:t>
            </a:r>
            <a:endParaRPr lang="zh-CN" altLang="en-US" sz="1600"/>
          </a:p>
          <a:p>
            <a:pPr marL="0" indent="0">
              <a:buNone/>
            </a:pPr>
            <a:r>
              <a:rPr lang="zh-CN" altLang="en-US" sz="1600"/>
              <a:t>     -id,--applicationId &lt;yarnAppId&gt;        YARN集群上的任务id，附着到一个后台运行的yarn session中</a:t>
            </a:r>
            <a:endParaRPr lang="zh-CN" altLang="en-US" sz="1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./bin/flink run 命令分析</a:t>
            </a:r>
            <a:endParaRPr lang="zh-CN" altLang="en-US"/>
          </a:p>
        </p:txBody>
      </p:sp>
      <p:sp>
        <p:nvSpPr>
          <p:cNvPr id="3" name="文本占位符 2"/>
          <p:cNvSpPr>
            <a:spLocks noGrp="1"/>
          </p:cNvSpPr>
          <p:nvPr>
            <p:ph type="body" idx="15"/>
          </p:nvPr>
        </p:nvSpPr>
        <p:spPr/>
        <p:txBody>
          <a:bodyPr/>
          <a:p>
            <a:r>
              <a:rPr lang="zh-CN" altLang="en-US" sz="1600" dirty="0">
                <a:sym typeface="+mn-ea"/>
              </a:rPr>
              <a:t>run [OPTIONS] &lt;jar-file&gt; &lt;arguments&gt;  </a:t>
            </a:r>
            <a:endParaRPr lang="zh-CN" altLang="en-US" sz="1600" dirty="0"/>
          </a:p>
          <a:p>
            <a:pPr lvl="2"/>
            <a:r>
              <a:rPr lang="zh-CN" altLang="en-US" sz="1600" dirty="0">
                <a:sym typeface="+mn-ea"/>
              </a:rPr>
              <a:t> "run" 操作参数:  </a:t>
            </a:r>
            <a:endParaRPr lang="zh-CN" altLang="en-US" sz="1600" dirty="0"/>
          </a:p>
          <a:p>
            <a:pPr lvl="2"/>
            <a:r>
              <a:rPr lang="zh-CN" altLang="en-US" sz="1600" dirty="0">
                <a:sym typeface="+mn-ea"/>
              </a:rPr>
              <a:t>-c,--class &lt;classname&gt;  如果没有在jar包中指定入口类，则需要在这里通过这个参数指定  </a:t>
            </a:r>
            <a:endParaRPr lang="zh-CN" altLang="en-US" sz="1600" dirty="0"/>
          </a:p>
          <a:p>
            <a:pPr lvl="2"/>
            <a:r>
              <a:rPr lang="zh-CN" altLang="en-US" sz="1600" dirty="0">
                <a:sym typeface="+mn-ea"/>
              </a:rPr>
              <a:t>-m,--jobmanager &lt;host:port&gt;  指定需要连接的jobmanager(主节点)地址，使用这个参数可以指定一个不同于配置文件中的jobmanager  </a:t>
            </a:r>
            <a:endParaRPr lang="zh-CN" altLang="en-US" sz="1600" dirty="0"/>
          </a:p>
          <a:p>
            <a:pPr lvl="2"/>
            <a:r>
              <a:rPr lang="zh-CN" altLang="en-US" sz="1600" dirty="0">
                <a:sym typeface="+mn-ea"/>
              </a:rPr>
              <a:t>-p,--parallelism &lt;parallelism&gt;   指定程序的并行度。可以覆盖配置文件中的默认值。</a:t>
            </a:r>
            <a:endParaRPr lang="zh-CN" altLang="en-US" sz="1600" dirty="0"/>
          </a:p>
          <a:p>
            <a:r>
              <a:rPr lang="zh-CN" altLang="en-US" sz="1600" dirty="0">
                <a:solidFill>
                  <a:schemeClr val="accent5"/>
                </a:solidFill>
                <a:sym typeface="+mn-ea"/>
              </a:rPr>
              <a:t>默认查找当前</a:t>
            </a:r>
            <a:r>
              <a:rPr lang="en-US" altLang="zh-CN" sz="1600" dirty="0">
                <a:solidFill>
                  <a:schemeClr val="accent5"/>
                </a:solidFill>
                <a:sym typeface="+mn-ea"/>
              </a:rPr>
              <a:t>yarn</a:t>
            </a:r>
            <a:r>
              <a:rPr lang="zh-CN" altLang="en-US" sz="1600" dirty="0">
                <a:solidFill>
                  <a:schemeClr val="accent5"/>
                </a:solidFill>
                <a:sym typeface="+mn-ea"/>
              </a:rPr>
              <a:t>集群中已有的yarn-session信息中的</a:t>
            </a:r>
            <a:r>
              <a:rPr lang="en-US" altLang="zh-CN" sz="1600" dirty="0">
                <a:solidFill>
                  <a:schemeClr val="accent5"/>
                </a:solidFill>
                <a:sym typeface="+mn-ea"/>
              </a:rPr>
              <a:t>jobmanager</a:t>
            </a:r>
            <a:r>
              <a:rPr lang="zh-CN" altLang="en-US" sz="1600" dirty="0">
                <a:solidFill>
                  <a:schemeClr val="accent5"/>
                </a:solidFill>
                <a:sym typeface="+mn-ea"/>
              </a:rPr>
              <a:t>【/tmp/.yarn-properties-root】</a:t>
            </a:r>
            <a:r>
              <a:rPr lang="zh-CN" altLang="en-US" sz="1600" dirty="0">
                <a:sym typeface="+mn-ea"/>
              </a:rPr>
              <a:t>：</a:t>
            </a:r>
            <a:endParaRPr lang="zh-CN" altLang="en-US" sz="1600" dirty="0"/>
          </a:p>
          <a:p>
            <a:pPr lvl="2"/>
            <a:r>
              <a:rPr lang="zh-CN" altLang="en-US" sz="1600" dirty="0">
                <a:sym typeface="+mn-ea"/>
              </a:rPr>
              <a:t>./bin/flink run ./examples/batch/WordCount.jar</a:t>
            </a:r>
            <a:endParaRPr lang="zh-CN" altLang="en-US" sz="1600" dirty="0"/>
          </a:p>
          <a:p>
            <a:r>
              <a:rPr lang="zh-CN" altLang="en-US" sz="1600" dirty="0">
                <a:solidFill>
                  <a:schemeClr val="accent5"/>
                </a:solidFill>
                <a:sym typeface="+mn-ea"/>
              </a:rPr>
              <a:t>连接指定host和port的jobmanager：</a:t>
            </a:r>
            <a:endParaRPr lang="zh-CN" altLang="en-US" sz="1600" dirty="0"/>
          </a:p>
          <a:p>
            <a:pPr lvl="2"/>
            <a:r>
              <a:rPr lang="zh-CN" altLang="en-US" sz="1600" dirty="0">
                <a:sym typeface="+mn-ea"/>
              </a:rPr>
              <a:t>./bin/flink run </a:t>
            </a:r>
            <a:r>
              <a:rPr lang="zh-CN" altLang="en-US" sz="1600" dirty="0">
                <a:solidFill>
                  <a:srgbClr val="FF0000"/>
                </a:solidFill>
                <a:sym typeface="+mn-ea"/>
              </a:rPr>
              <a:t>-m hadoop100:1234</a:t>
            </a:r>
            <a:r>
              <a:rPr lang="zh-CN" altLang="en-US" sz="1600" dirty="0">
                <a:sym typeface="+mn-ea"/>
              </a:rPr>
              <a:t> ./examples/batch/WordCount.jar </a:t>
            </a:r>
            <a:endParaRPr lang="zh-CN" altLang="en-US" sz="1600" dirty="0"/>
          </a:p>
          <a:p>
            <a:r>
              <a:rPr lang="zh-CN" altLang="en-US" sz="1600" dirty="0">
                <a:solidFill>
                  <a:schemeClr val="accent5"/>
                </a:solidFill>
                <a:sym typeface="+mn-ea"/>
              </a:rPr>
              <a:t>启动一个新的yarn-session：</a:t>
            </a:r>
            <a:endParaRPr lang="zh-CN" altLang="en-US" sz="1600" dirty="0">
              <a:solidFill>
                <a:schemeClr val="accent5"/>
              </a:solidFill>
            </a:endParaRPr>
          </a:p>
          <a:p>
            <a:pPr lvl="2"/>
            <a:r>
              <a:rPr lang="zh-CN" altLang="en-US" sz="1600" dirty="0">
                <a:sym typeface="+mn-ea"/>
              </a:rPr>
              <a:t>./bin/flink run </a:t>
            </a:r>
            <a:r>
              <a:rPr lang="zh-CN" altLang="en-US" sz="1600" dirty="0">
                <a:solidFill>
                  <a:srgbClr val="FF0000"/>
                </a:solidFill>
                <a:sym typeface="+mn-ea"/>
              </a:rPr>
              <a:t>-m yarn-cluster</a:t>
            </a:r>
            <a:r>
              <a:rPr lang="zh-CN" altLang="en-US" sz="1600" dirty="0">
                <a:sym typeface="+mn-ea"/>
              </a:rPr>
              <a:t> -yn 2 ./examples/batch/WordCount.jar</a:t>
            </a:r>
            <a:endParaRPr lang="zh-CN" altLang="en-US" sz="1600" dirty="0"/>
          </a:p>
          <a:p>
            <a:pPr lvl="2"/>
            <a:r>
              <a:rPr lang="zh-CN" altLang="en-US" sz="1600" dirty="0">
                <a:sym typeface="+mn-ea"/>
              </a:rPr>
              <a:t>注意：yarn session命令行的选项也可以使用./bin/flink 工具获得。它们都有一个y或者yarn的前缀</a:t>
            </a:r>
            <a:endParaRPr lang="zh-CN" altLang="en-US" sz="1600" dirty="0"/>
          </a:p>
          <a:p>
            <a:pPr lvl="2"/>
            <a:r>
              <a:rPr lang="zh-CN" altLang="en-US" sz="1600" dirty="0">
                <a:sym typeface="+mn-ea"/>
              </a:rPr>
              <a:t>例如：./bin/flink run -m yarn-cluster </a:t>
            </a:r>
            <a:r>
              <a:rPr lang="zh-CN" altLang="en-US" sz="1600" dirty="0">
                <a:solidFill>
                  <a:srgbClr val="FF0000"/>
                </a:solidFill>
                <a:sym typeface="+mn-ea"/>
              </a:rPr>
              <a:t>-yn</a:t>
            </a:r>
            <a:r>
              <a:rPr lang="zh-CN" altLang="en-US" sz="1600" dirty="0">
                <a:sym typeface="+mn-ea"/>
              </a:rPr>
              <a:t> 2 ./examples/batch/WordCount.jar </a:t>
            </a:r>
            <a:endParaRPr lang="zh-CN" altLang="en-US" sz="1600" dirty="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t>
            </a:r>
            <a:r>
              <a:rPr lang="zh-CN" altLang="en-US">
                <a:sym typeface="+mn-ea"/>
              </a:rPr>
              <a:t>在</a:t>
            </a:r>
            <a:r>
              <a:rPr lang="en-US" altLang="zh-CN">
                <a:sym typeface="+mn-ea"/>
              </a:rPr>
              <a:t>yarn</a:t>
            </a:r>
            <a:r>
              <a:rPr lang="zh-CN" altLang="en-US">
                <a:sym typeface="+mn-ea"/>
              </a:rPr>
              <a:t>上的分布</a:t>
            </a:r>
            <a:endParaRPr lang="zh-CN" altLang="en-US"/>
          </a:p>
        </p:txBody>
      </p:sp>
      <p:sp>
        <p:nvSpPr>
          <p:cNvPr id="3" name="文本占位符 2"/>
          <p:cNvSpPr>
            <a:spLocks noGrp="1"/>
          </p:cNvSpPr>
          <p:nvPr>
            <p:ph type="body" idx="15"/>
          </p:nvPr>
        </p:nvSpPr>
        <p:spPr/>
        <p:txBody>
          <a:bodyPr/>
          <a:p>
            <a:r>
              <a:rPr lang="zh-CN" altLang="en-US" sz="2800" dirty="0">
                <a:sym typeface="+mn-ea"/>
              </a:rPr>
              <a:t>Flink on Yarn</a:t>
            </a:r>
            <a:endParaRPr lang="zh-CN" altLang="en-US" sz="2800" dirty="0"/>
          </a:p>
          <a:p>
            <a:pPr lvl="2"/>
            <a:r>
              <a:rPr lang="zh-CN" altLang="en-US" sz="2800" dirty="0">
                <a:sym typeface="+mn-ea"/>
              </a:rPr>
              <a:t>ResourceManager</a:t>
            </a:r>
            <a:endParaRPr lang="zh-CN" altLang="en-US" sz="2800" dirty="0"/>
          </a:p>
          <a:p>
            <a:pPr lvl="2"/>
            <a:r>
              <a:rPr lang="zh-CN" altLang="en-US" sz="2800" dirty="0">
                <a:sym typeface="+mn-ea"/>
              </a:rPr>
              <a:t>NodeManager</a:t>
            </a:r>
            <a:endParaRPr lang="zh-CN" altLang="en-US" sz="2800" dirty="0"/>
          </a:p>
          <a:p>
            <a:pPr lvl="2"/>
            <a:r>
              <a:rPr lang="zh-CN" altLang="en-US" sz="2800" dirty="0">
                <a:sym typeface="+mn-ea"/>
              </a:rPr>
              <a:t>AppMater(jobmanager和它运行在一个</a:t>
            </a:r>
            <a:r>
              <a:rPr lang="zh-CN" altLang="en-US" sz="2800" dirty="0">
                <a:sym typeface="+mn-ea"/>
              </a:rPr>
              <a:t>Container中</a:t>
            </a:r>
            <a:r>
              <a:rPr lang="zh-CN" altLang="en-US" sz="2800" dirty="0">
                <a:sym typeface="+mn-ea"/>
              </a:rPr>
              <a:t>)</a:t>
            </a:r>
            <a:endParaRPr lang="zh-CN" altLang="en-US" sz="2800" dirty="0"/>
          </a:p>
          <a:p>
            <a:pPr lvl="2"/>
            <a:r>
              <a:rPr lang="zh-CN" altLang="en-US" sz="2800" dirty="0">
                <a:sym typeface="+mn-ea"/>
              </a:rPr>
              <a:t>Container(taskmanager运行在上面)</a:t>
            </a:r>
            <a:endParaRPr lang="zh-CN" altLang="en-US" sz="2800" dirty="0"/>
          </a:p>
          <a:p>
            <a:r>
              <a:rPr lang="zh-CN" altLang="en-US" sz="2800" dirty="0">
                <a:sym typeface="+mn-ea"/>
              </a:rPr>
              <a:t>使用on-yarn的好处</a:t>
            </a:r>
            <a:endParaRPr lang="zh-CN" altLang="en-US" sz="2800" dirty="0"/>
          </a:p>
          <a:p>
            <a:pPr lvl="2"/>
            <a:r>
              <a:rPr lang="zh-CN" altLang="en-US" sz="2800" dirty="0">
                <a:sym typeface="+mn-ea"/>
              </a:rPr>
              <a:t>提高集群机器的利用率</a:t>
            </a:r>
            <a:endParaRPr lang="zh-CN" altLang="en-US" sz="2800" dirty="0"/>
          </a:p>
          <a:p>
            <a:pPr lvl="2"/>
            <a:r>
              <a:rPr lang="zh-CN" altLang="en-US" sz="2800" dirty="0">
                <a:sym typeface="+mn-ea"/>
              </a:rPr>
              <a:t>一套集群，可以执行MR任务，spark任务，flink任务等...</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on yarn</a:t>
            </a:r>
            <a:r>
              <a:rPr lang="zh-CN" altLang="en-US">
                <a:sym typeface="+mn-ea"/>
              </a:rPr>
              <a:t>内部实现</a:t>
            </a:r>
            <a:endParaRPr lang="zh-CN" altLang="en-US"/>
          </a:p>
        </p:txBody>
      </p:sp>
      <p:pic>
        <p:nvPicPr>
          <p:cNvPr id="4" name="内容占位符 1"/>
          <p:cNvPicPr>
            <a:picLocks noChangeAspect="1"/>
          </p:cNvPicPr>
          <p:nvPr/>
        </p:nvPicPr>
        <p:blipFill>
          <a:blip r:embed="rId1"/>
          <a:stretch>
            <a:fillRect/>
          </a:stretch>
        </p:blipFill>
        <p:spPr>
          <a:xfrm>
            <a:off x="1170940" y="1824355"/>
            <a:ext cx="8123555" cy="42583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05</a:t>
            </a:r>
            <a:endParaRPr lang="zh-CN" altLang="en-US" dirty="0"/>
          </a:p>
        </p:txBody>
      </p:sp>
      <p:sp>
        <p:nvSpPr>
          <p:cNvPr id="3" name="文本占位符 2"/>
          <p:cNvSpPr>
            <a:spLocks noGrp="1"/>
          </p:cNvSpPr>
          <p:nvPr>
            <p:ph type="body" idx="1"/>
          </p:nvPr>
        </p:nvSpPr>
        <p:spPr>
          <a:xfrm>
            <a:off x="4182110" y="3307080"/>
            <a:ext cx="6778625" cy="601345"/>
          </a:xfrm>
        </p:spPr>
        <p:txBody>
          <a:bodyPr>
            <a:noAutofit/>
          </a:bodyPr>
          <a:lstStyle/>
          <a:p>
            <a:r>
              <a:rPr lang="zh-CN" altLang="en-US" sz="3600">
                <a:sym typeface="+mn-ea"/>
              </a:rPr>
              <a:t>Flink-HA高可用</a:t>
            </a:r>
            <a:endParaRPr lang="zh-CN" altLang="en-US" sz="3600" dirty="0">
              <a:sym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JobManager 高可用</a:t>
            </a:r>
            <a:r>
              <a:rPr lang="en-US" altLang="zh-CN">
                <a:sym typeface="+mn-ea"/>
              </a:rPr>
              <a:t>(HA)</a:t>
            </a:r>
            <a:endParaRPr lang="zh-CN" altLang="en-US"/>
          </a:p>
        </p:txBody>
      </p:sp>
      <p:sp>
        <p:nvSpPr>
          <p:cNvPr id="3" name="文本占位符 2"/>
          <p:cNvSpPr>
            <a:spLocks noGrp="1"/>
          </p:cNvSpPr>
          <p:nvPr>
            <p:ph type="body" idx="15"/>
          </p:nvPr>
        </p:nvSpPr>
        <p:spPr/>
        <p:txBody>
          <a:bodyPr/>
          <a:p>
            <a:r>
              <a:rPr lang="zh-CN" altLang="en-US" dirty="0">
                <a:sym typeface="+mn-ea"/>
              </a:rPr>
              <a:t>jobManager协调每个flink任务部署。它负责任务调度和资源管理。</a:t>
            </a:r>
            <a:endParaRPr lang="zh-CN" altLang="en-US" dirty="0"/>
          </a:p>
          <a:p>
            <a:r>
              <a:rPr lang="zh-CN" altLang="en-US" dirty="0">
                <a:sym typeface="+mn-ea"/>
              </a:rPr>
              <a:t>默认情况下，每个flink集群只有一个JobManager，这将导致一个单点故障(SPOF)：如果JobManager挂了，则不能提交新的任务，并且运行中的程序也会失败。</a:t>
            </a:r>
            <a:endParaRPr lang="zh-CN" altLang="en-US" dirty="0"/>
          </a:p>
          <a:p>
            <a:r>
              <a:rPr lang="zh-CN" altLang="en-US" dirty="0">
                <a:sym typeface="+mn-ea"/>
              </a:rPr>
              <a:t>使用JobManager HA，集群可以从JobManager故障中恢复，从而避免SPOF</a:t>
            </a:r>
            <a:r>
              <a:rPr lang="en-US" altLang="zh-CN" dirty="0">
                <a:sym typeface="+mn-ea"/>
              </a:rPr>
              <a:t>(</a:t>
            </a:r>
            <a:r>
              <a:rPr lang="zh-CN" altLang="en-US" dirty="0">
                <a:sym typeface="+mn-ea"/>
              </a:rPr>
              <a:t>单点故障</a:t>
            </a:r>
            <a:r>
              <a:rPr lang="en-US" altLang="zh-CN" dirty="0">
                <a:sym typeface="+mn-ea"/>
              </a:rPr>
              <a:t>)</a:t>
            </a:r>
            <a:r>
              <a:rPr lang="zh-CN" altLang="en-US" dirty="0">
                <a:sym typeface="+mn-ea"/>
              </a:rPr>
              <a:t> 。 用户可以在standalone或 YARN集群 模式下，配置集群高可用</a:t>
            </a:r>
            <a:endParaRPr lang="zh-CN" altLang="en-US" dirty="0"/>
          </a:p>
          <a:p>
            <a:pPr marL="0" indent="0">
              <a:buNone/>
            </a:pP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JobManager </a:t>
            </a:r>
            <a:r>
              <a:rPr lang="en-US" altLang="zh-CN">
                <a:sym typeface="+mn-ea"/>
              </a:rPr>
              <a:t>HA</a:t>
            </a:r>
            <a:r>
              <a:rPr lang="zh-CN" altLang="en-US">
                <a:sym typeface="+mn-ea"/>
              </a:rPr>
              <a:t>配置步骤</a:t>
            </a:r>
            <a:endParaRPr lang="zh-CN" altLang="en-US"/>
          </a:p>
        </p:txBody>
      </p:sp>
      <p:sp>
        <p:nvSpPr>
          <p:cNvPr id="3" name="文本占位符 2"/>
          <p:cNvSpPr>
            <a:spLocks noGrp="1"/>
          </p:cNvSpPr>
          <p:nvPr>
            <p:ph type="body" idx="15"/>
          </p:nvPr>
        </p:nvSpPr>
        <p:spPr/>
        <p:txBody>
          <a:bodyPr/>
          <a:p>
            <a:r>
              <a:rPr lang="zh-CN" altLang="en-US" sz="2800" dirty="0">
                <a:sym typeface="+mn-ea"/>
              </a:rPr>
              <a:t>Standalone集群的高可用</a:t>
            </a:r>
            <a:endParaRPr lang="zh-CN" altLang="en-US" sz="2800" dirty="0"/>
          </a:p>
          <a:p>
            <a:pPr lvl="2"/>
            <a:r>
              <a:rPr lang="zh-CN" altLang="en-US" sz="2400" dirty="0">
                <a:sym typeface="+mn-ea"/>
              </a:rPr>
              <a:t>Standalone模式（独立模式）下JobManager的高可用性的基本思想是，任何时候都有一个 Master JobManager ，并且多个Standby JobManagers 。 Standby JobManagers可以在Master JobManager 挂掉的情况下接管集群成为Master JobManager。 这样保证了没有单点故障，一旦某一个Standby JobManager接管集群，程序就可以继续运行。 Standby JobManager和Master JobManager实例之间没有明确区别。 每个JobManager都可以成为Master或Standby节点</a:t>
            </a:r>
            <a:endParaRPr lang="zh-CN" altLang="en-US" sz="2800" dirty="0"/>
          </a:p>
          <a:p>
            <a:r>
              <a:rPr lang="zh-CN" altLang="en-US" sz="2800" dirty="0">
                <a:sym typeface="+mn-ea"/>
              </a:rPr>
              <a:t>Yarn 集群高可用</a:t>
            </a:r>
            <a:endParaRPr lang="zh-CN" altLang="en-US" sz="2800" dirty="0"/>
          </a:p>
          <a:p>
            <a:pPr lvl="2"/>
            <a:r>
              <a:rPr lang="zh-CN" altLang="en-US" sz="2400" dirty="0">
                <a:sym typeface="+mn-ea"/>
              </a:rPr>
              <a:t>flink on yarn的HA 其实主要是利用yarn自己的job恢复机制</a:t>
            </a:r>
            <a:endParaRPr lang="zh-CN" altLang="en-US" sz="2800" dirty="0"/>
          </a:p>
          <a:p>
            <a:r>
              <a:rPr lang="zh-CN" altLang="en-US" sz="2800" dirty="0">
                <a:sym typeface="+mn-ea"/>
              </a:rPr>
              <a:t>详细配置步骤信息请参考&lt;&lt;Flink  HA配置指南.doc&gt;&gt;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p:cNvPicPr>
            <a:picLocks noChangeAspect="1"/>
          </p:cNvPicPr>
          <p:nvPr/>
        </p:nvPicPr>
        <p:blipFill>
          <a:blip r:embed="rId1"/>
          <a:stretch>
            <a:fillRect/>
          </a:stretch>
        </p:blipFill>
        <p:spPr>
          <a:xfrm>
            <a:off x="835025" y="1018540"/>
            <a:ext cx="10521950" cy="482092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06</a:t>
            </a:r>
            <a:endParaRPr lang="zh-CN" altLang="en-US" dirty="0"/>
          </a:p>
        </p:txBody>
      </p:sp>
      <p:sp>
        <p:nvSpPr>
          <p:cNvPr id="3" name="文本占位符 2"/>
          <p:cNvSpPr>
            <a:spLocks noGrp="1"/>
          </p:cNvSpPr>
          <p:nvPr>
            <p:ph type="body" idx="1"/>
          </p:nvPr>
        </p:nvSpPr>
        <p:spPr>
          <a:xfrm>
            <a:off x="4182110" y="3307080"/>
            <a:ext cx="6778625" cy="601345"/>
          </a:xfrm>
        </p:spPr>
        <p:txBody>
          <a:bodyPr>
            <a:noAutofit/>
          </a:bodyPr>
          <a:lstStyle/>
          <a:p>
            <a:r>
              <a:rPr lang="zh-CN" altLang="en-US" sz="3600">
                <a:sym typeface="+mn-ea"/>
              </a:rPr>
              <a:t>Flink scala shell代码调试</a:t>
            </a:r>
            <a:endParaRPr lang="zh-CN" altLang="en-US" sz="3600" dirty="0">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scala shell</a:t>
            </a:r>
            <a:r>
              <a:rPr lang="zh-CN" altLang="en-US">
                <a:sym typeface="+mn-ea"/>
              </a:rPr>
              <a:t>代码调试</a:t>
            </a:r>
            <a:endParaRPr lang="zh-CN" altLang="en-US"/>
          </a:p>
        </p:txBody>
      </p:sp>
      <p:sp>
        <p:nvSpPr>
          <p:cNvPr id="3" name="文本占位符 2"/>
          <p:cNvSpPr>
            <a:spLocks noGrp="1"/>
          </p:cNvSpPr>
          <p:nvPr>
            <p:ph type="body" idx="15"/>
          </p:nvPr>
        </p:nvSpPr>
        <p:spPr/>
        <p:txBody>
          <a:bodyPr/>
          <a:p>
            <a:r>
              <a:rPr lang="zh-CN" altLang="en-US" dirty="0">
                <a:sym typeface="+mn-ea"/>
              </a:rPr>
              <a:t>针对初学者，开发的时候容易出错，如果每次都打包进行调试，比较麻烦，并且也不好定位问题，可以在scala shell命令行下进行调试</a:t>
            </a:r>
            <a:endParaRPr lang="zh-CN" altLang="en-US" dirty="0"/>
          </a:p>
          <a:p>
            <a:r>
              <a:rPr lang="zh-CN" altLang="en-US" dirty="0">
                <a:sym typeface="+mn-ea"/>
              </a:rPr>
              <a:t>scala shell方式支持流处理和批处理。当启动shell命令行之后，两个不同的ExecutionEnvironments会被自动创建。使用senv(Stream)和benv(Batch)分别去处理流处理和批处理程序。(类似于spark-shell中sc变量)</a:t>
            </a:r>
            <a:endParaRPr lang="zh-CN" altLang="en-US" dirty="0"/>
          </a:p>
          <a:p>
            <a:r>
              <a:rPr lang="zh-CN" altLang="en-US" dirty="0">
                <a:sym typeface="+mn-ea"/>
              </a:rPr>
              <a:t>bin/start-scala-shell.sh [local|remote|yarn] [options] &lt;args&gt;</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1"/>
          <p:cNvPicPr>
            <a:picLocks noChangeAspect="1"/>
          </p:cNvPicPr>
          <p:nvPr/>
        </p:nvPicPr>
        <p:blipFill>
          <a:blip r:embed="rId1"/>
          <a:stretch>
            <a:fillRect/>
          </a:stretch>
        </p:blipFill>
        <p:spPr>
          <a:xfrm>
            <a:off x="2917825" y="199390"/>
            <a:ext cx="6099810" cy="66401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4605" y="3364230"/>
            <a:ext cx="12221845" cy="34404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480" y="3396615"/>
            <a:ext cx="12221845" cy="348170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85442" y="2074545"/>
            <a:ext cx="5674995" cy="1322070"/>
          </a:xfrm>
          <a:prstGeom prst="rect">
            <a:avLst/>
          </a:prstGeom>
          <a:noFill/>
        </p:spPr>
        <p:txBody>
          <a:bodyPr wrap="square" rtlCol="0">
            <a:spAutoFit/>
          </a:bodyPr>
          <a:lstStyle/>
          <a:p>
            <a:r>
              <a:rPr lang="en-US" altLang="zh-CN" sz="8000" b="1" dirty="0">
                <a:solidFill>
                  <a:srgbClr val="2169A7"/>
                </a:solidFill>
                <a:effectLst>
                  <a:reflection blurRad="6350" stA="53000" endA="300" endPos="35500" dir="5400000" sy="-90000" algn="bl" rotWithShape="0"/>
                </a:effectLst>
                <a:latin typeface="微软雅黑" panose="020B0503020204020204" charset="-122"/>
                <a:ea typeface="微软雅黑" panose="020B0503020204020204" charset="-122"/>
              </a:rPr>
              <a:t>Thank You!</a:t>
            </a:r>
            <a:endParaRPr lang="en-US" altLang="zh-CN" sz="8000" b="1" dirty="0">
              <a:solidFill>
                <a:srgbClr val="2169A7"/>
              </a:solidFill>
              <a:effectLst>
                <a:reflection blurRad="6350" stA="53000" endA="300" endPos="35500" dir="5400000" sy="-90000" algn="bl" rotWithShape="0"/>
              </a:effectLst>
              <a:latin typeface="微软雅黑" panose="020B0503020204020204" charset="-122"/>
              <a:ea typeface="微软雅黑" panose="020B0503020204020204" charset="-122"/>
            </a:endParaRPr>
          </a:p>
        </p:txBody>
      </p:sp>
      <p:pic>
        <p:nvPicPr>
          <p:cNvPr id="10" name="图片 9" descr="VCG21045f0a852"/>
          <p:cNvPicPr>
            <a:picLocks noChangeAspect="1"/>
          </p:cNvPicPr>
          <p:nvPr/>
        </p:nvPicPr>
        <p:blipFill>
          <a:blip r:embed="rId1"/>
          <a:srcRect l="498" t="5906" r="-498" b="1884"/>
          <a:stretch>
            <a:fillRect/>
          </a:stretch>
        </p:blipFill>
        <p:spPr>
          <a:xfrm>
            <a:off x="1839412" y="2053590"/>
            <a:ext cx="2374900" cy="2327910"/>
          </a:xfrm>
          <a:prstGeom prst="roundRect">
            <a:avLst>
              <a:gd name="adj" fmla="val 50000"/>
            </a:avLst>
          </a:prstGeom>
          <a:ln w="28575" cmpd="sng">
            <a:solidFill>
              <a:srgbClr val="2169A7"/>
            </a:solidFill>
            <a:prstDash val="solid"/>
          </a:ln>
        </p:spPr>
      </p:pic>
      <p:pic>
        <p:nvPicPr>
          <p:cNvPr id="3" name="图片 2" descr="未标题-1"/>
          <p:cNvPicPr>
            <a:picLocks noChangeAspect="1"/>
          </p:cNvPicPr>
          <p:nvPr/>
        </p:nvPicPr>
        <p:blipFill>
          <a:blip r:embed="rId2"/>
          <a:stretch>
            <a:fillRect/>
          </a:stretch>
        </p:blipFill>
        <p:spPr>
          <a:xfrm>
            <a:off x="5351507" y="3296920"/>
            <a:ext cx="4937125" cy="1729740"/>
          </a:xfrm>
          <a:prstGeom prst="rect">
            <a:avLst/>
          </a:prstGeom>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a:t>
            </a:r>
            <a:r>
              <a:rPr lang="zh-CN" altLang="en-US">
                <a:sym typeface="+mn-ea"/>
              </a:rPr>
              <a:t>架构图</a:t>
            </a:r>
            <a:endParaRPr lang="zh-CN" altLang="en-US"/>
          </a:p>
        </p:txBody>
      </p:sp>
      <p:pic>
        <p:nvPicPr>
          <p:cNvPr id="6" name="内容占位符 5"/>
          <p:cNvPicPr>
            <a:picLocks noChangeAspect="1"/>
          </p:cNvPicPr>
          <p:nvPr/>
        </p:nvPicPr>
        <p:blipFill>
          <a:blip r:embed="rId1"/>
          <a:stretch>
            <a:fillRect/>
          </a:stretch>
        </p:blipFill>
        <p:spPr>
          <a:xfrm>
            <a:off x="1329690" y="1598295"/>
            <a:ext cx="7821295" cy="4806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a:t>
            </a:r>
            <a:r>
              <a:rPr lang="zh-CN" altLang="en-US">
                <a:sym typeface="+mn-ea"/>
              </a:rPr>
              <a:t>基本组件介绍</a:t>
            </a:r>
            <a:endParaRPr lang="zh-CN" altLang="en-US"/>
          </a:p>
        </p:txBody>
      </p:sp>
      <p:pic>
        <p:nvPicPr>
          <p:cNvPr id="4" name="内容占位符 1"/>
          <p:cNvPicPr>
            <a:picLocks noChangeAspect="1"/>
          </p:cNvPicPr>
          <p:nvPr/>
        </p:nvPicPr>
        <p:blipFill>
          <a:blip r:embed="rId1"/>
          <a:stretch>
            <a:fillRect/>
          </a:stretch>
        </p:blipFill>
        <p:spPr>
          <a:xfrm>
            <a:off x="986155" y="2454910"/>
            <a:ext cx="10146030" cy="2353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Flink的流处理与批处理</a:t>
            </a:r>
            <a:r>
              <a:rPr lang="en-US" altLang="zh-CN">
                <a:sym typeface="+mn-ea"/>
              </a:rPr>
              <a:t>-1</a:t>
            </a:r>
            <a:endParaRPr lang="zh-CN" altLang="en-US"/>
          </a:p>
        </p:txBody>
      </p:sp>
      <p:sp>
        <p:nvSpPr>
          <p:cNvPr id="3" name="文本占位符 2"/>
          <p:cNvSpPr>
            <a:spLocks noGrp="1"/>
          </p:cNvSpPr>
          <p:nvPr>
            <p:ph type="body" idx="15"/>
          </p:nvPr>
        </p:nvSpPr>
        <p:spPr/>
        <p:txBody>
          <a:bodyPr/>
          <a:p>
            <a:r>
              <a:rPr lang="zh-CN" altLang="en-US" sz="2800" dirty="0">
                <a:sym typeface="+mn-ea"/>
              </a:rPr>
              <a:t>在大数据处理领域，批处理任务与流处理任务一般被认为是两种不同的任务，一个大数据框架一般会被设计为只能处理其中一种任务</a:t>
            </a:r>
            <a:endParaRPr lang="zh-CN" altLang="en-US" sz="2800" dirty="0"/>
          </a:p>
          <a:p>
            <a:pPr lvl="2"/>
            <a:r>
              <a:rPr lang="zh-CN" altLang="en-US" sz="2400" dirty="0">
                <a:sym typeface="+mn-ea"/>
              </a:rPr>
              <a:t>例如Storm只支持流处理任务，而MapReduce、Spark只支持批处理任务。Spark Streaming是Apache Spark之上支持流处理任务的子系统，看似是一个特例，其实并不是——Spark Streaming采用了一种micro-batch的架构，即把输入的数据流切分成细粒度的batch，并为每一个batch数据提交一个批处理的Spark任务，所以Spark Streaming本质上还是基于Spark批处理系统对流式数据进行处理，和Storm等完全流式的数据处理方式完全不同。</a:t>
            </a:r>
            <a:endParaRPr lang="zh-CN" altLang="en-US" sz="24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Flink的流处理与批处理</a:t>
            </a:r>
            <a:r>
              <a:rPr lang="en-US" altLang="zh-CN">
                <a:sym typeface="+mn-ea"/>
              </a:rPr>
              <a:t>-2</a:t>
            </a:r>
            <a:endParaRPr lang="zh-CN" altLang="en-US"/>
          </a:p>
        </p:txBody>
      </p:sp>
      <p:sp>
        <p:nvSpPr>
          <p:cNvPr id="3" name="文本占位符 2"/>
          <p:cNvSpPr>
            <a:spLocks noGrp="1"/>
          </p:cNvSpPr>
          <p:nvPr>
            <p:ph type="body" idx="15"/>
          </p:nvPr>
        </p:nvSpPr>
        <p:spPr/>
        <p:txBody>
          <a:bodyPr/>
          <a:p>
            <a:r>
              <a:rPr lang="zh-CN" altLang="en-US"/>
              <a:t>Flink通过灵活的执行引擎，能够同时支持批处理任务与流处理任务</a:t>
            </a:r>
            <a:endParaRPr lang="zh-CN" altLang="en-US"/>
          </a:p>
          <a:p>
            <a:pPr lvl="2"/>
            <a:r>
              <a:rPr lang="zh-CN" altLang="en-US" sz="1600" dirty="0">
                <a:sym typeface="+mn-ea"/>
              </a:rPr>
              <a:t>在执行引擎这一层，流处理系统与批处理系统最大不同在于节点间的数据传输方式。</a:t>
            </a:r>
            <a:endParaRPr lang="zh-CN" altLang="en-US" sz="1600" dirty="0"/>
          </a:p>
          <a:p>
            <a:pPr lvl="2"/>
            <a:r>
              <a:rPr lang="zh-CN" altLang="en-US" sz="1600" dirty="0">
                <a:sym typeface="+mn-ea"/>
              </a:rPr>
              <a:t>对于一个流处理系统，其节点间数据传输的标准模型是：当一条数据被处理完成后，序列化到缓存中，然后立刻通过网络传输到下一个节点，由下一个节点继续处理</a:t>
            </a:r>
            <a:endParaRPr lang="zh-CN" altLang="en-US" sz="1600" dirty="0"/>
          </a:p>
          <a:p>
            <a:pPr lvl="2"/>
            <a:r>
              <a:rPr lang="zh-CN" altLang="en-US" sz="1600" dirty="0">
                <a:sym typeface="+mn-ea"/>
              </a:rPr>
              <a:t>而对于一个批处理系统，其节点间数据传输的标准模型是：当一条数据被处理完成后，序列化到缓存中，并不会立刻通过网络传输到下一个节点，当缓存写满，就持久化到本地硬盘上，当所有数据都被处理完成后，才开始将处理后的数据通过网络传输到下一个节点</a:t>
            </a:r>
            <a:endParaRPr lang="zh-CN" altLang="en-US" sz="1600" dirty="0"/>
          </a:p>
          <a:p>
            <a:pPr lvl="2"/>
            <a:r>
              <a:rPr lang="zh-CN" altLang="en-US" sz="1600" dirty="0">
                <a:sym typeface="+mn-ea"/>
              </a:rPr>
              <a:t>这两种数据传输模式是两个极端，对应的是流处理系统对低延迟的要求和批处理系统对高吞吐量的要求</a:t>
            </a:r>
            <a:endParaRPr lang="zh-CN" altLang="en-US" sz="1600" dirty="0"/>
          </a:p>
          <a:p>
            <a:pPr lvl="2"/>
            <a:r>
              <a:rPr lang="zh-CN" altLang="en-US" sz="1600" dirty="0">
                <a:sym typeface="+mn-ea"/>
              </a:rPr>
              <a:t>Flink的执行引擎采用了一种十分灵活的方式，同时支持了这两种数据传输模型</a:t>
            </a:r>
            <a:endParaRPr lang="zh-CN" altLang="en-US" sz="1600" dirty="0"/>
          </a:p>
          <a:p>
            <a:pPr lvl="2"/>
            <a:r>
              <a:rPr lang="zh-CN" altLang="en-US" sz="1600" dirty="0">
                <a:sym typeface="+mn-ea"/>
              </a:rPr>
              <a:t>Flink以固定的缓存块为单位进行网络数据传输，用户可以通过设置缓存块超时值指定缓存块的传输时机。如果缓存块的超时值为0，则Flink的数据传输方式类似上文所提到流处理系统的标准模型，此时系统可以获得最低的处理延迟</a:t>
            </a:r>
            <a:endParaRPr lang="zh-CN" altLang="en-US" sz="1600" dirty="0"/>
          </a:p>
          <a:p>
            <a:pPr lvl="2"/>
            <a:r>
              <a:rPr lang="zh-CN" altLang="en-US" sz="1600" dirty="0">
                <a:sym typeface="+mn-ea"/>
              </a:rPr>
              <a:t>如果缓存块的超时值为无限大，则Flink的数据传输方式类似上文所提到批处理系统的标准模型，此时系统可以获得最高的吞吐量</a:t>
            </a:r>
            <a:endParaRPr lang="zh-CN" altLang="en-US" sz="1600" dirty="0"/>
          </a:p>
          <a:p>
            <a:pPr lvl="2"/>
            <a:r>
              <a:rPr lang="zh-CN" altLang="en-US" sz="1600" dirty="0">
                <a:sym typeface="+mn-ea"/>
              </a:rPr>
              <a:t>同时缓存块的超时值也可以设置为0到无限大之间的任意值。缓存块的超时阈值越小，则Flink流处理执行引擎的数据处理延迟越低，但吞吐量也会降低，反之亦然。通过调整缓存块的超时阈值，用户可根据需求灵活地权衡系统延迟和吞吐量</a:t>
            </a:r>
            <a:endParaRPr lang="zh-CN" altLang="en-US" sz="1600" dirty="0">
              <a:sym typeface="+mn-ea"/>
            </a:endParaRPr>
          </a:p>
        </p:txBody>
      </p:sp>
    </p:spTree>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51"/>
</p:tagLst>
</file>

<file path=ppt/tags/tag2.xml><?xml version="1.0" encoding="utf-8"?>
<p:tagLst xmlns:p="http://schemas.openxmlformats.org/presentationml/2006/main">
  <p:tag name="KSO_WM_TAG_VERSION" val="1.0"/>
  <p:tag name="KSO_WM_TEMPLATE_CATEGORY" val="basetag"/>
  <p:tag name="KSO_WM_TEMPLATE_INDEX" val="20163651"/>
</p:tagLst>
</file>

<file path=ppt/tags/tag3.xml><?xml version="1.0" encoding="utf-8"?>
<p:tagLst xmlns:p="http://schemas.openxmlformats.org/presentationml/2006/main">
  <p:tag name="KSO_WM_TAG_VERSION" val="1.0"/>
  <p:tag name="KSO_WM_TEMPLATE_CATEGORY" val="basetag"/>
  <p:tag name="KSO_WM_TEMPLATE_INDEX" val="20163651"/>
</p:tagLst>
</file>

<file path=ppt/tags/tag4.xml><?xml version="1.0" encoding="utf-8"?>
<p:tagLst xmlns:p="http://schemas.openxmlformats.org/presentationml/2006/main">
  <p:tag name="KSO_WM_TAG_VERSION" val="1.0"/>
  <p:tag name="KSO_WM_TEMPLATE_CATEGORY" val="basetag"/>
  <p:tag name="KSO_WM_TEMPLATE_INDEX" val="20163651"/>
</p:tagLst>
</file>

<file path=ppt/tags/tag5.xml><?xml version="1.0" encoding="utf-8"?>
<p:tagLst xmlns:p="http://schemas.openxmlformats.org/presentationml/2006/main">
  <p:tag name="KSO_WM_TEMPLATE_CATEGORY" val="basetag"/>
  <p:tag name="KSO_WM_TEMPLATE_INDEX" val="20163651"/>
  <p:tag name="KSO_WM_TAG_VERSION" val="1.0"/>
  <p:tag name="KSO_WM_BEAUTIFY_FLAG" val="#wm#"/>
  <p:tag name="KSO_WM_TEMPLATE_THUMBS_INDEX" val="1、5、6、7、9、11、19、23、27、29、34"/>
</p:tagLst>
</file>

<file path=ppt/tags/tag6.xml><?xml version="1.0" encoding="utf-8"?>
<p:tagLst xmlns:p="http://schemas.openxmlformats.org/presentationml/2006/main">
  <p:tag name="KSO_WM_TEMPLATE_CATEGORY" val="basetag"/>
  <p:tag name="KSO_WM_TEMPLATE_INDEX" val="20163651"/>
  <p:tag name="KSO_WM_TAG_VERSION" val="1.0"/>
  <p:tag name="KSO_WM_SLIDE_ID" val="basetag20163651_1"/>
  <p:tag name="KSO_WM_SLIDE_INDEX" val="1"/>
  <p:tag name="KSO_WM_SLIDE_ITEM_CNT" val="0"/>
  <p:tag name="KSO_WM_SLIDE_TYPE" val="title"/>
  <p:tag name="KSO_WM_BEAUTIFY_FLAG" val="#wm#"/>
  <p:tag name="KSO_WM_TEMPLATE_THUMBS_INDEX" val="1、5、6、7、9、11、19、23、27、29、34"/>
  <p:tag name="KSO_WM_SLIDE_MODEL_TYPE" val="cover"/>
</p:tagLst>
</file>

<file path=ppt/tags/tag7.xml><?xml version="1.0" encoding="utf-8"?>
<p:tagLst xmlns:p="http://schemas.openxmlformats.org/presentationml/2006/main">
  <p:tag name="KSO_WM_BEAUTIFY_FLAG" val="#wm#"/>
  <p:tag name="KSO_WM_TEMPLATE_CATEGORY" val="basetag"/>
  <p:tag name="KSO_WM_TEMPLATE_INDEX" val="20163651"/>
</p:tagLst>
</file>

<file path=ppt/theme/theme1.xml><?xml version="1.0" encoding="utf-8"?>
<a:theme xmlns:a="http://schemas.openxmlformats.org/drawingml/2006/main" name="徐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8329</Words>
  <Application>WPS 演示</Application>
  <PresentationFormat>宽屏</PresentationFormat>
  <Paragraphs>364</Paragraphs>
  <Slides>53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Arial</vt:lpstr>
      <vt:lpstr>宋体</vt:lpstr>
      <vt:lpstr>Wingdings</vt:lpstr>
      <vt:lpstr>黑体</vt:lpstr>
      <vt:lpstr>微软雅黑</vt:lpstr>
      <vt:lpstr>Wingdings</vt:lpstr>
      <vt:lpstr>Arial Unicode MS</vt:lpstr>
      <vt:lpstr>Calibri</vt:lpstr>
      <vt:lpstr>徐葳</vt:lpstr>
      <vt:lpstr>Flink 课程            讲师：徐葳</vt:lpstr>
      <vt:lpstr>课程目录</vt:lpstr>
      <vt:lpstr>Part 01</vt:lpstr>
      <vt:lpstr>Flink简介</vt:lpstr>
      <vt:lpstr>PowerPoint 演示文稿</vt:lpstr>
      <vt:lpstr>Flink架构图</vt:lpstr>
      <vt:lpstr>Flink基本组件介绍</vt:lpstr>
      <vt:lpstr>Flink的流处理与批处理-1</vt:lpstr>
      <vt:lpstr>Flink的流处理与批处理-2</vt:lpstr>
      <vt:lpstr>三种数据传输模型</vt:lpstr>
      <vt:lpstr>Flink应用场景分析</vt:lpstr>
      <vt:lpstr>Part 02</vt:lpstr>
      <vt:lpstr>Flink vs Storm vs SparkStreaming</vt:lpstr>
      <vt:lpstr>Flink vs storm 对比图(来源于官网)</vt:lpstr>
      <vt:lpstr>实时框架如何选择</vt:lpstr>
      <vt:lpstr>Part 03</vt:lpstr>
      <vt:lpstr>开发工具</vt:lpstr>
      <vt:lpstr>Flink - java依赖</vt:lpstr>
      <vt:lpstr>Flink - scala依赖</vt:lpstr>
      <vt:lpstr>Flink StreamingWindowWordCount</vt:lpstr>
      <vt:lpstr>Flink 程序开发步骤</vt:lpstr>
      <vt:lpstr>Flink java代码</vt:lpstr>
      <vt:lpstr>Flink java代码</vt:lpstr>
      <vt:lpstr>Flink scala代码</vt:lpstr>
      <vt:lpstr>Flink BatchWordCount-java</vt:lpstr>
      <vt:lpstr>Flink BatchWordCount-scala</vt:lpstr>
      <vt:lpstr>Flink Streaming和Batch的区别</vt:lpstr>
      <vt:lpstr>Flink local集群安装</vt:lpstr>
      <vt:lpstr>在集群上执行程序</vt:lpstr>
      <vt:lpstr>pom文件中build配置</vt:lpstr>
      <vt:lpstr>Part 04</vt:lpstr>
      <vt:lpstr>Flink集群安装部署</vt:lpstr>
      <vt:lpstr>Flink-Standalone集群部署-1</vt:lpstr>
      <vt:lpstr>Flink-Standalone集群部署-2</vt:lpstr>
      <vt:lpstr>Flink-Standalone集群部署-3</vt:lpstr>
      <vt:lpstr>Flink-Standalone集群重要参数详解</vt:lpstr>
      <vt:lpstr>集群节点重启及扩容</vt:lpstr>
      <vt:lpstr>Flink standalone集群中job的容错</vt:lpstr>
      <vt:lpstr>Flink on Yarn 集群部署</vt:lpstr>
      <vt:lpstr>PowerPoint 演示文稿</vt:lpstr>
      <vt:lpstr>Flink on Yarn的两种运行方式</vt:lpstr>
      <vt:lpstr>Flink on Yarn的两种运行方式</vt:lpstr>
      <vt:lpstr>./bin/yarn-session.sh 命令分析</vt:lpstr>
      <vt:lpstr>./bin/flink run 命令分析</vt:lpstr>
      <vt:lpstr>Flink 在yarn上的分布</vt:lpstr>
      <vt:lpstr>Flink on yarn内部实现</vt:lpstr>
      <vt:lpstr>Part 05</vt:lpstr>
      <vt:lpstr>JobManager 高可用(HA)</vt:lpstr>
      <vt:lpstr>JobManager HA配置步骤</vt:lpstr>
      <vt:lpstr>Part 06</vt:lpstr>
      <vt:lpstr>Flink scala shell代码调试</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hadoop课程(v2.7.5)</dc:title>
  <dc:creator/>
  <cp:lastModifiedBy>徐葳</cp:lastModifiedBy>
  <cp:revision>470</cp:revision>
  <dcterms:created xsi:type="dcterms:W3CDTF">2015-05-05T08:02:00Z</dcterms:created>
  <dcterms:modified xsi:type="dcterms:W3CDTF">2019-06-05T10:13:39Z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