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26"/>
  </p:handoutMasterIdLst>
  <p:sldIdLst>
    <p:sldId id="257" r:id="rId3"/>
    <p:sldId id="381" r:id="rId4"/>
    <p:sldId id="460" r:id="rId5"/>
    <p:sldId id="461" r:id="rId6"/>
    <p:sldId id="383" r:id="rId7"/>
    <p:sldId id="449" r:id="rId8"/>
    <p:sldId id="450" r:id="rId9"/>
    <p:sldId id="451" r:id="rId10"/>
    <p:sldId id="452" r:id="rId11"/>
    <p:sldId id="453" r:id="rId12"/>
    <p:sldId id="454" r:id="rId13"/>
    <p:sldId id="455" r:id="rId14"/>
    <p:sldId id="456" r:id="rId15"/>
    <p:sldId id="457" r:id="rId17"/>
    <p:sldId id="458" r:id="rId18"/>
    <p:sldId id="462" r:id="rId19"/>
    <p:sldId id="463" r:id="rId20"/>
    <p:sldId id="464" r:id="rId21"/>
    <p:sldId id="465" r:id="rId22"/>
    <p:sldId id="466" r:id="rId23"/>
    <p:sldId id="470" r:id="rId24"/>
    <p:sldId id="468" r:id="rId25"/>
    <p:sldId id="469" r:id="rId26"/>
    <p:sldId id="471" r:id="rId27"/>
    <p:sldId id="472" r:id="rId28"/>
    <p:sldId id="473" r:id="rId29"/>
    <p:sldId id="474" r:id="rId30"/>
    <p:sldId id="475" r:id="rId31"/>
    <p:sldId id="476" r:id="rId32"/>
    <p:sldId id="478" r:id="rId33"/>
    <p:sldId id="477" r:id="rId34"/>
    <p:sldId id="488" r:id="rId35"/>
    <p:sldId id="479" r:id="rId36"/>
    <p:sldId id="480" r:id="rId37"/>
    <p:sldId id="489" r:id="rId38"/>
    <p:sldId id="481" r:id="rId39"/>
    <p:sldId id="482" r:id="rId40"/>
    <p:sldId id="483" r:id="rId41"/>
    <p:sldId id="484" r:id="rId42"/>
    <p:sldId id="485" r:id="rId43"/>
    <p:sldId id="490" r:id="rId44"/>
    <p:sldId id="486" r:id="rId45"/>
    <p:sldId id="487" r:id="rId46"/>
    <p:sldId id="491" r:id="rId47"/>
    <p:sldId id="492" r:id="rId48"/>
    <p:sldId id="493" r:id="rId49"/>
    <p:sldId id="494" r:id="rId50"/>
    <p:sldId id="495" r:id="rId51"/>
    <p:sldId id="496" r:id="rId52"/>
    <p:sldId id="497" r:id="rId53"/>
    <p:sldId id="498" r:id="rId54"/>
    <p:sldId id="499" r:id="rId55"/>
    <p:sldId id="500" r:id="rId56"/>
    <p:sldId id="501" r:id="rId57"/>
    <p:sldId id="502" r:id="rId58"/>
    <p:sldId id="503" r:id="rId59"/>
    <p:sldId id="504" r:id="rId60"/>
    <p:sldId id="505" r:id="rId61"/>
    <p:sldId id="506" r:id="rId62"/>
    <p:sldId id="522" r:id="rId63"/>
    <p:sldId id="512" r:id="rId64"/>
    <p:sldId id="513" r:id="rId65"/>
    <p:sldId id="514" r:id="rId66"/>
    <p:sldId id="515" r:id="rId67"/>
    <p:sldId id="516" r:id="rId68"/>
    <p:sldId id="517" r:id="rId69"/>
    <p:sldId id="518" r:id="rId70"/>
    <p:sldId id="519" r:id="rId71"/>
    <p:sldId id="520" r:id="rId72"/>
    <p:sldId id="521" r:id="rId73"/>
    <p:sldId id="523" r:id="rId74"/>
    <p:sldId id="524" r:id="rId75"/>
    <p:sldId id="526" r:id="rId76"/>
    <p:sldId id="527" r:id="rId77"/>
    <p:sldId id="528" r:id="rId78"/>
    <p:sldId id="529" r:id="rId79"/>
    <p:sldId id="530" r:id="rId80"/>
    <p:sldId id="531" r:id="rId81"/>
    <p:sldId id="532" r:id="rId82"/>
    <p:sldId id="533" r:id="rId83"/>
    <p:sldId id="534" r:id="rId84"/>
    <p:sldId id="535" r:id="rId85"/>
    <p:sldId id="536" r:id="rId86"/>
    <p:sldId id="537" r:id="rId87"/>
    <p:sldId id="538" r:id="rId88"/>
    <p:sldId id="539" r:id="rId89"/>
    <p:sldId id="540" r:id="rId90"/>
    <p:sldId id="541" r:id="rId91"/>
    <p:sldId id="548" r:id="rId92"/>
    <p:sldId id="542" r:id="rId93"/>
    <p:sldId id="543" r:id="rId94"/>
    <p:sldId id="544" r:id="rId95"/>
    <p:sldId id="545" r:id="rId96"/>
    <p:sldId id="546" r:id="rId97"/>
    <p:sldId id="547" r:id="rId98"/>
    <p:sldId id="549" r:id="rId99"/>
    <p:sldId id="550" r:id="rId100"/>
    <p:sldId id="551" r:id="rId101"/>
    <p:sldId id="552" r:id="rId102"/>
    <p:sldId id="558" r:id="rId103"/>
    <p:sldId id="553" r:id="rId104"/>
    <p:sldId id="559" r:id="rId105"/>
    <p:sldId id="554" r:id="rId106"/>
    <p:sldId id="555" r:id="rId107"/>
    <p:sldId id="556" r:id="rId108"/>
    <p:sldId id="557" r:id="rId109"/>
    <p:sldId id="560" r:id="rId110"/>
    <p:sldId id="561" r:id="rId111"/>
    <p:sldId id="562" r:id="rId112"/>
    <p:sldId id="563" r:id="rId113"/>
    <p:sldId id="564" r:id="rId114"/>
    <p:sldId id="571" r:id="rId115"/>
    <p:sldId id="565" r:id="rId116"/>
    <p:sldId id="572" r:id="rId117"/>
    <p:sldId id="566" r:id="rId118"/>
    <p:sldId id="567" r:id="rId119"/>
    <p:sldId id="568" r:id="rId120"/>
    <p:sldId id="569" r:id="rId121"/>
    <p:sldId id="570" r:id="rId122"/>
    <p:sldId id="573" r:id="rId123"/>
    <p:sldId id="574" r:id="rId124"/>
    <p:sldId id="361" r:id="rId12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黑体" panose="02010609060101010101" charset="-122"/>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charset="-122"/>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charset="-122"/>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charset="-122"/>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charset="-122"/>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charset="-122"/>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charset="-122"/>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charset="-122"/>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69A7"/>
    <a:srgbClr val="C5C5C5"/>
    <a:srgbClr val="ED7D31"/>
    <a:srgbClr val="B396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p:restoredTop sz="94660"/>
  </p:normalViewPr>
  <p:slideViewPr>
    <p:cSldViewPr snapToGrid="0" showGuides="1">
      <p:cViewPr varScale="1">
        <p:scale>
          <a:sx n="73" d="100"/>
          <a:sy n="73" d="100"/>
        </p:scale>
        <p:origin x="582" y="60"/>
      </p:cViewPr>
      <p:guideLst>
        <p:guide orient="horz" pos="2140"/>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9" Type="http://schemas.openxmlformats.org/officeDocument/2006/relationships/tableStyles" Target="tableStyles.xml"/><Relationship Id="rId128" Type="http://schemas.openxmlformats.org/officeDocument/2006/relationships/viewProps" Target="viewProps.xml"/><Relationship Id="rId127" Type="http://schemas.openxmlformats.org/officeDocument/2006/relationships/presProps" Target="presProps.xml"/><Relationship Id="rId126" Type="http://schemas.openxmlformats.org/officeDocument/2006/relationships/handoutMaster" Target="handoutMasters/handoutMaster1.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两种典型用法</a:t>
            </a:r>
            <a:endParaRPr lang="zh-CN" altLang="en-US"/>
          </a:p>
          <a:p>
            <a:r>
              <a:rPr lang="zh-CN" altLang="en-US">
                <a:sym typeface="+mn-ea"/>
              </a:rPr>
              <a:t>dataStream.keyBy("someKey") // 指定对象中的 "someKey"字段作为分组key</a:t>
            </a:r>
            <a:endParaRPr lang="zh-CN" altLang="en-US"/>
          </a:p>
          <a:p>
            <a:r>
              <a:rPr lang="zh-CN" altLang="en-US">
                <a:sym typeface="+mn-ea"/>
              </a:rPr>
              <a:t>dataStream.keyBy(0) //指定Tuple中的第一个元素作为分组key</a:t>
            </a:r>
            <a:endParaRPr lang="zh-CN" altLang="en-US"/>
          </a:p>
          <a:p>
            <a:endParaRPr lang="zh-CN" altLang="en-US"/>
          </a:p>
          <a:p>
            <a:r>
              <a:rPr lang="zh-CN" altLang="en-US">
                <a:sym typeface="+mn-ea"/>
              </a:rPr>
              <a:t>注意：以下类型是无法作为key的</a:t>
            </a:r>
            <a:endParaRPr lang="zh-CN" altLang="en-US"/>
          </a:p>
          <a:p>
            <a:r>
              <a:rPr lang="zh-CN" altLang="en-US">
                <a:sym typeface="+mn-ea"/>
              </a:rPr>
              <a:t>1：一个实体类对象，没有重写hashCode方法，并且依赖object的hashCode方法</a:t>
            </a:r>
            <a:endParaRPr lang="zh-CN" altLang="en-US"/>
          </a:p>
          <a:p>
            <a:r>
              <a:rPr lang="zh-CN" altLang="en-US">
                <a:sym typeface="+mn-ea"/>
              </a:rPr>
              <a:t>2：一个任意形式的数组类型</a:t>
            </a:r>
            <a:endParaRPr lang="zh-CN" altLang="en-US"/>
          </a:p>
          <a:p>
            <a:r>
              <a:rPr lang="en-US" altLang="zh-CN">
                <a:sym typeface="+mn-ea"/>
              </a:rPr>
              <a:t>3</a:t>
            </a:r>
            <a:r>
              <a:rPr lang="zh-CN" altLang="en-US">
                <a:sym typeface="+mn-ea"/>
              </a:rPr>
              <a:t>：基本数据类型，</a:t>
            </a:r>
            <a:r>
              <a:rPr lang="en-US" altLang="zh-CN">
                <a:sym typeface="+mn-ea"/>
              </a:rPr>
              <a:t>int</a:t>
            </a:r>
            <a:r>
              <a:rPr lang="zh-CN" altLang="en-US">
                <a:sym typeface="+mn-ea"/>
              </a:rPr>
              <a:t>，</a:t>
            </a:r>
            <a:r>
              <a:rPr lang="en-US" altLang="zh-CN">
                <a:sym typeface="+mn-ea"/>
              </a:rPr>
              <a:t>long</a:t>
            </a:r>
            <a:endParaRPr lang="en-US" altLang="zh-CN"/>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&lt;dependency&gt;</a:t>
            </a:r>
            <a:endParaRPr lang="zh-CN" altLang="en-US"/>
          </a:p>
          <a:p>
            <a:r>
              <a:rPr lang="zh-CN" altLang="en-US">
                <a:sym typeface="+mn-ea"/>
              </a:rPr>
              <a:t>    &lt;groupId&gt;org.apache.flink&lt;/groupId&gt;</a:t>
            </a:r>
            <a:endParaRPr lang="zh-CN" altLang="en-US"/>
          </a:p>
          <a:p>
            <a:r>
              <a:rPr lang="zh-CN" altLang="en-US">
                <a:sym typeface="+mn-ea"/>
              </a:rPr>
              <a:t>    &lt;artifactId&gt;flink-connector-kafka-0.11_2.11&lt;/artifactId&gt;</a:t>
            </a:r>
            <a:endParaRPr lang="zh-CN" altLang="en-US"/>
          </a:p>
          <a:p>
            <a:r>
              <a:rPr lang="zh-CN" altLang="en-US">
                <a:sym typeface="+mn-ea"/>
              </a:rPr>
              <a:t>    &lt;version&gt;1.6.1&lt;/version&gt;</a:t>
            </a:r>
            <a:endParaRPr lang="zh-CN" altLang="en-US"/>
          </a:p>
          <a:p>
            <a:r>
              <a:rPr lang="zh-CN" altLang="en-US">
                <a:sym typeface="+mn-ea"/>
              </a:rPr>
              <a:t>&lt;/dependency&gt;</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Rescaling解释：</a:t>
            </a:r>
            <a:endParaRPr lang="zh-CN" altLang="en-US"/>
          </a:p>
          <a:p>
            <a:r>
              <a:rPr lang="zh-CN" altLang="en-US">
                <a:sym typeface="+mn-ea"/>
              </a:rPr>
              <a:t>举个例子：</a:t>
            </a:r>
            <a:endParaRPr lang="zh-CN" altLang="en-US"/>
          </a:p>
          <a:p>
            <a:r>
              <a:rPr lang="zh-CN" altLang="en-US">
                <a:sym typeface="+mn-ea"/>
              </a:rPr>
              <a:t>如果上游操作有2个并发，而下游操作有4个并发，那么上游的一个并发结果分配给下游的两个并发操作，另外的一个并发结果分配给了下游的另外两个并发操作.另一方面，下游有两个并发操作而上游又4个并发操作，那么上游的其中两个操作的结果分配给下游的一个并发操作而另外两个并发操作的结果则分配给另外一个并发操作。</a:t>
            </a:r>
            <a:endParaRPr lang="zh-CN" altLang="en-US"/>
          </a:p>
          <a:p>
            <a:endParaRPr lang="zh-CN" altLang="en-US"/>
          </a:p>
          <a:p>
            <a:r>
              <a:rPr lang="zh-CN" altLang="en-US" dirty="0">
                <a:sym typeface="+mn-ea"/>
              </a:rPr>
              <a:t>Rescaling与Rebalancing的区别：</a:t>
            </a:r>
            <a:endParaRPr lang="zh-CN" altLang="en-US" dirty="0">
              <a:sym typeface="+mn-ea"/>
            </a:endParaRPr>
          </a:p>
          <a:p>
            <a:r>
              <a:rPr lang="zh-CN" altLang="en-US" dirty="0">
                <a:sym typeface="+mn-ea"/>
              </a:rPr>
              <a:t>Rebalancing会产生全量重分区，而Rescaling不会。</a:t>
            </a:r>
            <a:endParaRPr lang="en-US" altLang="zh-CN" dirty="0">
              <a:sym typeface="+mn-ea"/>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https://ci.apache.org/projects/flink/flink-docs-release-1.6/dev/api_concepts.html#supported-data-types</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dirty="0">
                <a:sym typeface="+mn-ea"/>
              </a:rPr>
              <a:t>例子：https://ci.apache.org/projects/flink/flink-docs-release-1.6/dev/stream/state/state.html#using-managed-operator-state</a:t>
            </a:r>
            <a:endParaRPr lang="zh-CN" altLang="en-US"/>
          </a:p>
          <a:p>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ExternalizedCheckpointCleanup.RETAIN_ON_CANCELLATION:</a:t>
            </a:r>
            <a:r>
              <a:rPr lang="zh-CN" altLang="en-US" dirty="0">
                <a:sym typeface="+mn-ea"/>
              </a:rPr>
              <a:t>表示一旦Flink处理程序被cancel后，会保留Checkpoint数据，以便根据实际需要恢复到指定的Checkpoint</a:t>
            </a:r>
            <a:endParaRPr lang="zh-CN" altLang="en-US"/>
          </a:p>
          <a:p>
            <a:r>
              <a:rPr lang="zh-CN" altLang="en-US">
                <a:sym typeface="+mn-ea"/>
              </a:rPr>
              <a:t>ExternalizedCheckpointCleanup.DELETE_ON_CANCELLATION: 表示</a:t>
            </a:r>
            <a:r>
              <a:rPr lang="zh-CN" altLang="en-US" dirty="0">
                <a:sym typeface="+mn-ea"/>
              </a:rPr>
              <a:t>一旦Flink处理程序被cancel后，会删除Checkpoint数据，只有</a:t>
            </a:r>
            <a:r>
              <a:rPr lang="en-US" altLang="zh-CN" dirty="0">
                <a:sym typeface="+mn-ea"/>
              </a:rPr>
              <a:t>job</a:t>
            </a:r>
            <a:r>
              <a:rPr lang="zh-CN" altLang="en-US" dirty="0">
                <a:sym typeface="+mn-ea"/>
              </a:rPr>
              <a:t>执行失败的时候才会保存</a:t>
            </a:r>
            <a:r>
              <a:rPr lang="en-US" altLang="zh-CN" dirty="0">
                <a:sym typeface="+mn-ea"/>
              </a:rPr>
              <a:t>checkpoint</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https://ci.apache.org/projects/flink/flink-docs-release-1.6/ops/state/state_backends.html</a:t>
            </a:r>
            <a:endParaRPr lang="zh-CN" altLang="en-US"/>
          </a:p>
          <a:p>
            <a:endParaRPr lang="zh-CN" altLang="en-US"/>
          </a:p>
          <a:p>
            <a:r>
              <a:rPr lang="zh-CN" altLang="en-US">
                <a:sym typeface="+mn-ea"/>
              </a:rPr>
              <a:t>RocksDB是一个为更快速存储而生的,可嵌入的持久型的key-value存储</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&lt;dependency&gt;</a:t>
            </a:r>
            <a:endParaRPr lang="zh-CN" altLang="en-US"/>
          </a:p>
          <a:p>
            <a:r>
              <a:rPr lang="zh-CN" altLang="en-US">
                <a:sym typeface="+mn-ea"/>
              </a:rPr>
              <a:t>    &lt;groupId&gt;org.apache.flink&lt;/groupId&gt;</a:t>
            </a:r>
            <a:endParaRPr lang="zh-CN" altLang="en-US"/>
          </a:p>
          <a:p>
            <a:r>
              <a:rPr lang="zh-CN" altLang="en-US">
                <a:sym typeface="+mn-ea"/>
              </a:rPr>
              <a:t>    &lt;artifactId&gt;flink-statebackend-rocksdb_2.11&lt;/artifactId&gt;</a:t>
            </a:r>
            <a:endParaRPr lang="zh-CN" altLang="en-US"/>
          </a:p>
          <a:p>
            <a:r>
              <a:rPr lang="zh-CN" altLang="en-US">
                <a:sym typeface="+mn-ea"/>
              </a:rPr>
              <a:t>    &lt;version&gt;1.6.1&lt;/version&gt;</a:t>
            </a:r>
            <a:endParaRPr lang="zh-CN" altLang="en-US"/>
          </a:p>
          <a:p>
            <a:r>
              <a:rPr lang="zh-CN" altLang="en-US">
                <a:sym typeface="+mn-ea"/>
              </a:rPr>
              <a:t>&lt;/dependency&gt;</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测试数据</a:t>
            </a:r>
            <a:r>
              <a:rPr lang="en-US" altLang="zh-CN">
                <a:sym typeface="+mn-ea"/>
              </a:rPr>
              <a:t>-1</a:t>
            </a:r>
            <a:r>
              <a:rPr lang="zh-CN" altLang="en-US">
                <a:sym typeface="+mn-ea"/>
              </a:rPr>
              <a:t>如下：</a:t>
            </a:r>
            <a:r>
              <a:rPr lang="en-US" altLang="zh-CN">
                <a:sym typeface="+mn-ea"/>
              </a:rPr>
              <a:t>watermark+window</a:t>
            </a:r>
            <a:r>
              <a:rPr lang="zh-CN" altLang="en-US">
                <a:sym typeface="+mn-ea"/>
              </a:rPr>
              <a:t>处理乱序数据</a:t>
            </a:r>
            <a:endParaRPr lang="zh-CN" altLang="en-US"/>
          </a:p>
          <a:p>
            <a:r>
              <a:rPr lang="zh-CN" altLang="en-US">
                <a:sym typeface="+mn-ea"/>
              </a:rPr>
              <a:t>0001,1538359882000		2018-10-01 10:11:22</a:t>
            </a:r>
            <a:endParaRPr lang="zh-CN" altLang="en-US"/>
          </a:p>
          <a:p>
            <a:r>
              <a:rPr lang="zh-CN" altLang="en-US">
                <a:sym typeface="+mn-ea"/>
              </a:rPr>
              <a:t>0001,1538359886000		2018-10-01 10:11:26</a:t>
            </a:r>
            <a:endParaRPr lang="zh-CN" altLang="en-US"/>
          </a:p>
          <a:p>
            <a:r>
              <a:rPr lang="zh-CN" altLang="en-US">
                <a:sym typeface="+mn-ea"/>
              </a:rPr>
              <a:t>0001,1538359892000		2018-10-01 10:11:32</a:t>
            </a:r>
            <a:endParaRPr lang="zh-CN" altLang="en-US"/>
          </a:p>
          <a:p>
            <a:r>
              <a:rPr lang="zh-CN" altLang="en-US">
                <a:sym typeface="+mn-ea"/>
              </a:rPr>
              <a:t>0001,1538359893000		2018-10-01 10:11:33</a:t>
            </a:r>
            <a:endParaRPr lang="zh-CN" altLang="en-US"/>
          </a:p>
          <a:p>
            <a:r>
              <a:rPr lang="zh-CN" altLang="en-US">
                <a:sym typeface="+mn-ea"/>
              </a:rPr>
              <a:t>0001,1538359894000		2018-10-01 10:11:34</a:t>
            </a:r>
            <a:endParaRPr lang="zh-CN" altLang="en-US"/>
          </a:p>
          <a:p>
            <a:r>
              <a:rPr lang="zh-CN" altLang="en-US">
                <a:sym typeface="+mn-ea"/>
              </a:rPr>
              <a:t>0001,1538359896000		2018-10-01 10:11:36</a:t>
            </a:r>
            <a:endParaRPr lang="zh-CN" altLang="en-US"/>
          </a:p>
          <a:p>
            <a:r>
              <a:rPr lang="zh-CN" altLang="en-US">
                <a:sym typeface="+mn-ea"/>
              </a:rPr>
              <a:t>0001,1538359897000		2018-10-01 10:11:37</a:t>
            </a:r>
            <a:endParaRPr lang="zh-CN" altLang="en-US"/>
          </a:p>
          <a:p>
            <a:endParaRPr lang="zh-CN" altLang="en-US"/>
          </a:p>
          <a:p>
            <a:r>
              <a:rPr lang="zh-CN" altLang="en-US">
                <a:sym typeface="+mn-ea"/>
              </a:rPr>
              <a:t>0001,1538359899000		2018-10-01 10:11:39</a:t>
            </a:r>
            <a:endParaRPr lang="zh-CN" altLang="en-US"/>
          </a:p>
          <a:p>
            <a:r>
              <a:rPr lang="zh-CN" altLang="en-US">
                <a:sym typeface="+mn-ea"/>
              </a:rPr>
              <a:t>0001,1538359891000		2018-10-01 10:11:31</a:t>
            </a:r>
            <a:endParaRPr lang="zh-CN" altLang="en-US"/>
          </a:p>
          <a:p>
            <a:r>
              <a:rPr lang="zh-CN" altLang="en-US">
                <a:sym typeface="+mn-ea"/>
              </a:rPr>
              <a:t>0001,1538359903000		2018-10-01 10:11:43</a:t>
            </a:r>
            <a:endParaRPr lang="zh-CN" altLang="en-US"/>
          </a:p>
          <a:p>
            <a:endParaRPr lang="zh-CN" altLang="en-US"/>
          </a:p>
          <a:p>
            <a:r>
              <a:rPr lang="zh-CN" altLang="en-US">
                <a:sym typeface="+mn-ea"/>
              </a:rPr>
              <a:t>0001,1538359892000		2018-10-01 10:11:32</a:t>
            </a:r>
            <a:endParaRPr lang="zh-CN" altLang="en-US"/>
          </a:p>
          <a:p>
            <a:r>
              <a:rPr lang="zh-CN" altLang="en-US">
                <a:sym typeface="+mn-ea"/>
              </a:rPr>
              <a:t>0001,1538359891000		2018-10-01 10:11:31</a:t>
            </a:r>
            <a:endParaRPr lang="zh-CN" altLang="en-US"/>
          </a:p>
          <a:p>
            <a:endParaRPr lang="zh-CN" altLang="en-US"/>
          </a:p>
          <a:p>
            <a:endParaRPr lang="zh-CN" altLang="en-US"/>
          </a:p>
          <a:p>
            <a:endParaRPr lang="zh-CN" altLang="en-US"/>
          </a:p>
          <a:p>
            <a:r>
              <a:rPr lang="zh-CN" altLang="en-US">
                <a:sym typeface="+mn-ea"/>
              </a:rPr>
              <a:t>测试数据</a:t>
            </a:r>
            <a:r>
              <a:rPr lang="en-US" altLang="zh-CN">
                <a:sym typeface="+mn-ea"/>
              </a:rPr>
              <a:t>-2</a:t>
            </a:r>
            <a:r>
              <a:rPr lang="zh-CN" altLang="en-US">
                <a:sym typeface="+mn-ea"/>
              </a:rPr>
              <a:t>如下：延迟数据被丢弃</a:t>
            </a:r>
            <a:endParaRPr lang="zh-CN" altLang="en-US"/>
          </a:p>
          <a:p>
            <a:r>
              <a:rPr lang="zh-CN" altLang="en-US">
                <a:sym typeface="+mn-ea"/>
              </a:rPr>
              <a:t>0001,1538359890000		2018-10-01 10:11:30</a:t>
            </a:r>
            <a:endParaRPr lang="zh-CN" altLang="en-US"/>
          </a:p>
          <a:p>
            <a:r>
              <a:rPr lang="zh-CN" altLang="en-US">
                <a:sym typeface="+mn-ea"/>
              </a:rPr>
              <a:t>0001,1538359903000		2018-10-01 10:11:43</a:t>
            </a:r>
            <a:endParaRPr lang="zh-CN" altLang="en-US"/>
          </a:p>
          <a:p>
            <a:endParaRPr lang="zh-CN" altLang="en-US"/>
          </a:p>
          <a:p>
            <a:endParaRPr lang="zh-CN" altLang="en-US"/>
          </a:p>
          <a:p>
            <a:r>
              <a:rPr lang="zh-CN" altLang="en-US">
                <a:sym typeface="+mn-ea"/>
              </a:rPr>
              <a:t>0001,1538359890000		2018-10-01 10:11:30</a:t>
            </a:r>
            <a:endParaRPr lang="zh-CN" altLang="en-US"/>
          </a:p>
          <a:p>
            <a:r>
              <a:rPr lang="zh-CN" altLang="en-US">
                <a:sym typeface="+mn-ea"/>
              </a:rPr>
              <a:t>0001,1538359891000		2018-10-01 10:11:31</a:t>
            </a:r>
            <a:endParaRPr lang="zh-CN" altLang="en-US"/>
          </a:p>
          <a:p>
            <a:r>
              <a:rPr lang="zh-CN" altLang="en-US">
                <a:sym typeface="+mn-ea"/>
              </a:rPr>
              <a:t>0001,1538359892000		2018-10-01 10:11:32</a:t>
            </a:r>
            <a:endParaRPr lang="zh-CN" altLang="en-US"/>
          </a:p>
          <a:p>
            <a:endParaRPr lang="zh-CN" altLang="en-US"/>
          </a:p>
          <a:p>
            <a:endParaRPr lang="zh-CN" altLang="en-US"/>
          </a:p>
          <a:p>
            <a:endParaRPr lang="zh-CN" altLang="en-US"/>
          </a:p>
          <a:p>
            <a:r>
              <a:rPr lang="zh-CN" altLang="en-US">
                <a:sym typeface="+mn-ea"/>
              </a:rPr>
              <a:t>测试数据</a:t>
            </a:r>
            <a:r>
              <a:rPr lang="en-US" altLang="zh-CN">
                <a:sym typeface="+mn-ea"/>
              </a:rPr>
              <a:t>-3</a:t>
            </a:r>
            <a:r>
              <a:rPr lang="zh-CN" altLang="en-US">
                <a:sym typeface="+mn-ea"/>
              </a:rPr>
              <a:t>如下：allowedLateness </a:t>
            </a:r>
            <a:endParaRPr lang="zh-CN" altLang="en-US"/>
          </a:p>
          <a:p>
            <a:r>
              <a:rPr lang="zh-CN" altLang="en-US">
                <a:sym typeface="+mn-ea"/>
              </a:rPr>
              <a:t>0001,1538359890000		2018-10-01 10:11:30</a:t>
            </a:r>
            <a:endParaRPr lang="zh-CN" altLang="en-US"/>
          </a:p>
          <a:p>
            <a:r>
              <a:rPr lang="zh-CN" altLang="en-US">
                <a:sym typeface="+mn-ea"/>
              </a:rPr>
              <a:t>0001,1538359903000		2018-10-01 10:11:43</a:t>
            </a:r>
            <a:endParaRPr lang="zh-CN" altLang="en-US"/>
          </a:p>
          <a:p>
            <a:r>
              <a:rPr lang="zh-CN" altLang="en-US">
                <a:sym typeface="+mn-ea"/>
              </a:rPr>
              <a:t>0001,1538359890000		2018-10-01 10:11:30</a:t>
            </a:r>
            <a:endParaRPr lang="zh-CN" altLang="en-US"/>
          </a:p>
          <a:p>
            <a:r>
              <a:rPr lang="zh-CN" altLang="en-US">
                <a:sym typeface="+mn-ea"/>
              </a:rPr>
              <a:t>0001,1538359891000		2018-10-01 10:11:31</a:t>
            </a:r>
            <a:endParaRPr lang="zh-CN" altLang="en-US"/>
          </a:p>
          <a:p>
            <a:r>
              <a:rPr lang="zh-CN" altLang="en-US">
                <a:sym typeface="+mn-ea"/>
              </a:rPr>
              <a:t>0001,1538359892000		2018-10-01 10:11:32</a:t>
            </a:r>
            <a:endParaRPr lang="zh-CN" altLang="en-US"/>
          </a:p>
          <a:p>
            <a:r>
              <a:rPr lang="zh-CN" altLang="en-US">
                <a:sym typeface="+mn-ea"/>
              </a:rPr>
              <a:t>0001,1538359904000		2018-10-01 10:11:44</a:t>
            </a:r>
            <a:endParaRPr lang="zh-CN" altLang="en-US"/>
          </a:p>
          <a:p>
            <a:r>
              <a:rPr lang="zh-CN" altLang="en-US">
                <a:sym typeface="+mn-ea"/>
              </a:rPr>
              <a:t>0001,1538359890000		2018-10-01 10:11:30</a:t>
            </a:r>
            <a:endParaRPr lang="zh-CN" altLang="en-US"/>
          </a:p>
          <a:p>
            <a:r>
              <a:rPr lang="zh-CN" altLang="en-US">
                <a:sym typeface="+mn-ea"/>
              </a:rPr>
              <a:t>0001,1538359891000		2018-10-01 10:11:31</a:t>
            </a:r>
            <a:endParaRPr lang="zh-CN" altLang="en-US"/>
          </a:p>
          <a:p>
            <a:r>
              <a:rPr lang="zh-CN" altLang="en-US">
                <a:sym typeface="+mn-ea"/>
              </a:rPr>
              <a:t>0001,1538359892000		2018-10-01 10:11:32</a:t>
            </a:r>
            <a:endParaRPr lang="zh-CN" altLang="en-US"/>
          </a:p>
          <a:p>
            <a:r>
              <a:rPr lang="zh-CN" altLang="en-US">
                <a:sym typeface="+mn-ea"/>
              </a:rPr>
              <a:t>0001,1538359905000		2018-10-01 10:11:45</a:t>
            </a:r>
            <a:endParaRPr lang="zh-CN" altLang="en-US"/>
          </a:p>
          <a:p>
            <a:r>
              <a:rPr lang="zh-CN" altLang="en-US">
                <a:sym typeface="+mn-ea"/>
              </a:rPr>
              <a:t>0001,1538359890000		2018-10-01 10:11:30</a:t>
            </a:r>
            <a:endParaRPr lang="zh-CN" altLang="en-US"/>
          </a:p>
          <a:p>
            <a:r>
              <a:rPr lang="zh-CN" altLang="en-US">
                <a:sym typeface="+mn-ea"/>
              </a:rPr>
              <a:t>0001,1538359891000		2018-10-01 10:11:31</a:t>
            </a:r>
            <a:endParaRPr lang="zh-CN" altLang="en-US"/>
          </a:p>
          <a:p>
            <a:r>
              <a:rPr lang="zh-CN" altLang="en-US">
                <a:sym typeface="+mn-ea"/>
              </a:rPr>
              <a:t>0001,1538359892000		2018-10-01 10:11:32</a:t>
            </a:r>
            <a:endParaRPr lang="zh-CN" altLang="en-US"/>
          </a:p>
          <a:p>
            <a:endParaRPr lang="zh-CN" altLang="en-US"/>
          </a:p>
          <a:p>
            <a:endParaRPr lang="zh-CN" altLang="en-US"/>
          </a:p>
          <a:p>
            <a:r>
              <a:rPr lang="zh-CN" altLang="en-US">
                <a:sym typeface="+mn-ea"/>
              </a:rPr>
              <a:t>测试数据</a:t>
            </a:r>
            <a:r>
              <a:rPr lang="en-US" altLang="zh-CN">
                <a:sym typeface="+mn-ea"/>
              </a:rPr>
              <a:t>-4</a:t>
            </a:r>
            <a:r>
              <a:rPr lang="zh-CN" altLang="en-US">
                <a:sym typeface="+mn-ea"/>
              </a:rPr>
              <a:t>如下：sideOutputLateData </a:t>
            </a:r>
            <a:endParaRPr lang="zh-CN" altLang="en-US"/>
          </a:p>
          <a:p>
            <a:r>
              <a:rPr lang="zh-CN" altLang="en-US">
                <a:sym typeface="+mn-ea"/>
              </a:rPr>
              <a:t>0001,1538359890000		2018-10-01 10:11:30</a:t>
            </a:r>
            <a:endParaRPr lang="zh-CN" altLang="en-US"/>
          </a:p>
          <a:p>
            <a:r>
              <a:rPr lang="zh-CN" altLang="en-US">
                <a:sym typeface="+mn-ea"/>
              </a:rPr>
              <a:t>0001,1538359903000		2018-10-01 10:11:43</a:t>
            </a:r>
            <a:endParaRPr lang="zh-CN" altLang="en-US"/>
          </a:p>
          <a:p>
            <a:r>
              <a:rPr lang="zh-CN" altLang="en-US">
                <a:sym typeface="+mn-ea"/>
              </a:rPr>
              <a:t>0001,1538359890000		2018-10-01 10:11:30</a:t>
            </a:r>
            <a:endParaRPr lang="zh-CN" altLang="en-US"/>
          </a:p>
          <a:p>
            <a:r>
              <a:rPr lang="zh-CN" altLang="en-US">
                <a:sym typeface="+mn-ea"/>
              </a:rPr>
              <a:t>0001,1538359891000		2018-10-01 10:11:31</a:t>
            </a:r>
            <a:endParaRPr lang="zh-CN" altLang="en-US"/>
          </a:p>
          <a:p>
            <a:r>
              <a:rPr lang="zh-CN" altLang="en-US">
                <a:sym typeface="+mn-ea"/>
              </a:rPr>
              <a:t>0001,1538359892000		2018-10-01 10:11:32</a:t>
            </a:r>
            <a:endParaRPr lang="zh-CN" altLang="en-US"/>
          </a:p>
          <a:p>
            <a:endParaRPr lang="zh-CN" altLang="en-US"/>
          </a:p>
          <a:p>
            <a:endParaRPr lang="zh-CN" altLang="en-US"/>
          </a:p>
          <a:p>
            <a:r>
              <a:rPr lang="zh-CN" altLang="en-US">
                <a:sym typeface="+mn-ea"/>
              </a:rPr>
              <a:t>测试数据</a:t>
            </a:r>
            <a:r>
              <a:rPr lang="en-US" altLang="zh-CN">
                <a:sym typeface="+mn-ea"/>
              </a:rPr>
              <a:t>-5</a:t>
            </a:r>
            <a:r>
              <a:rPr lang="zh-CN" altLang="en-US">
                <a:sym typeface="+mn-ea"/>
              </a:rPr>
              <a:t>如下：多并行度下的</a:t>
            </a:r>
            <a:r>
              <a:rPr lang="en-US" altLang="zh-CN">
                <a:sym typeface="+mn-ea"/>
              </a:rPr>
              <a:t>watermark-8</a:t>
            </a:r>
            <a:endParaRPr lang="zh-CN" altLang="en-US"/>
          </a:p>
          <a:p>
            <a:r>
              <a:rPr lang="zh-CN" altLang="en-US">
                <a:sym typeface="+mn-ea"/>
              </a:rPr>
              <a:t>0001,1538359882000		2018-10-01 10:11:22</a:t>
            </a:r>
            <a:endParaRPr lang="zh-CN" altLang="en-US"/>
          </a:p>
          <a:p>
            <a:r>
              <a:rPr lang="zh-CN" altLang="en-US">
                <a:sym typeface="+mn-ea"/>
              </a:rPr>
              <a:t>0001,1538359886000		2018-10-01 10:11:26</a:t>
            </a:r>
            <a:endParaRPr lang="zh-CN" altLang="en-US"/>
          </a:p>
          <a:p>
            <a:r>
              <a:rPr lang="zh-CN" altLang="en-US">
                <a:sym typeface="+mn-ea"/>
              </a:rPr>
              <a:t>0001,1538359892000		2018-10-01 10:11:32</a:t>
            </a:r>
            <a:endParaRPr lang="zh-CN" altLang="en-US"/>
          </a:p>
          <a:p>
            <a:r>
              <a:rPr lang="zh-CN" altLang="en-US">
                <a:sym typeface="+mn-ea"/>
              </a:rPr>
              <a:t>0001,1538359893000		2018-10-01 10:11:33</a:t>
            </a:r>
            <a:endParaRPr lang="zh-CN" altLang="en-US"/>
          </a:p>
          <a:p>
            <a:r>
              <a:rPr lang="zh-CN" altLang="en-US">
                <a:sym typeface="+mn-ea"/>
              </a:rPr>
              <a:t>0001,1538359894000		2018-10-01 10:11:34</a:t>
            </a:r>
            <a:endParaRPr lang="zh-CN" altLang="en-US"/>
          </a:p>
          <a:p>
            <a:r>
              <a:rPr lang="zh-CN" altLang="en-US">
                <a:sym typeface="+mn-ea"/>
              </a:rPr>
              <a:t>0001,1538359896000		2018-10-01 10:11:36</a:t>
            </a:r>
            <a:endParaRPr lang="zh-CN" altLang="en-US"/>
          </a:p>
          <a:p>
            <a:r>
              <a:rPr lang="zh-CN" altLang="en-US">
                <a:sym typeface="+mn-ea"/>
              </a:rPr>
              <a:t>0001,1538359897000		2018-10-01 10:11:37</a:t>
            </a:r>
            <a:endParaRPr lang="zh-CN" altLang="en-US"/>
          </a:p>
          <a:p>
            <a:endParaRPr lang="zh-CN" altLang="en-US"/>
          </a:p>
          <a:p>
            <a:endParaRPr lang="zh-CN" altLang="en-US"/>
          </a:p>
          <a:p>
            <a:endParaRPr lang="zh-CN" altLang="en-US"/>
          </a:p>
          <a:p>
            <a:r>
              <a:rPr lang="zh-CN" altLang="en-US">
                <a:sym typeface="+mn-ea"/>
              </a:rPr>
              <a:t>测试数据</a:t>
            </a:r>
            <a:r>
              <a:rPr lang="en-US" altLang="zh-CN">
                <a:sym typeface="+mn-ea"/>
              </a:rPr>
              <a:t>-6</a:t>
            </a:r>
            <a:r>
              <a:rPr lang="zh-CN" altLang="en-US">
                <a:sym typeface="+mn-ea"/>
              </a:rPr>
              <a:t>如下：</a:t>
            </a:r>
            <a:endParaRPr lang="zh-CN" altLang="en-US"/>
          </a:p>
          <a:p>
            <a:r>
              <a:rPr lang="zh-CN" altLang="en-US">
                <a:sym typeface="+mn-ea"/>
              </a:rPr>
              <a:t>0001,1538359890000		2018-10-01 10:11:30</a:t>
            </a:r>
            <a:endParaRPr lang="zh-CN" altLang="en-US">
              <a:sym typeface="+mn-ea"/>
            </a:endParaRPr>
          </a:p>
          <a:p>
            <a:r>
              <a:rPr lang="zh-CN" altLang="en-US">
                <a:sym typeface="+mn-ea"/>
              </a:rPr>
              <a:t>0001,1538359903000		2018-10-01 10:11:43</a:t>
            </a:r>
            <a:endParaRPr lang="zh-CN" altLang="en-US">
              <a:sym typeface="+mn-ea"/>
            </a:endParaRPr>
          </a:p>
          <a:p>
            <a:r>
              <a:rPr lang="zh-CN" altLang="en-US">
                <a:sym typeface="+mn-ea"/>
              </a:rPr>
              <a:t>0001,1538359908000		2018-10-01 10:11:48</a:t>
            </a:r>
            <a:endParaRPr lang="zh-CN" altLang="en-US">
              <a:sym typeface="+mn-ea"/>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0" y="3022600"/>
            <a:ext cx="12192000" cy="3862705"/>
          </a:xfrm>
          <a:prstGeom prst="rect">
            <a:avLst/>
          </a:prstGeom>
          <a:solidFill>
            <a:srgbClr val="216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trike="noStrike" noProof="1">
              <a:ea typeface="宋体" panose="02010600030101010101" pitchFamily="2" charset="-122"/>
            </a:endParaRPr>
          </a:p>
        </p:txBody>
      </p:sp>
      <p:sp>
        <p:nvSpPr>
          <p:cNvPr id="2052" name="文本框 8"/>
          <p:cNvSpPr txBox="1"/>
          <p:nvPr userDrawn="1"/>
        </p:nvSpPr>
        <p:spPr>
          <a:xfrm>
            <a:off x="5078413" y="6499225"/>
            <a:ext cx="2035175" cy="274638"/>
          </a:xfrm>
          <a:prstGeom prst="rect">
            <a:avLst/>
          </a:prstGeom>
          <a:noFill/>
          <a:ln w="9525">
            <a:noFill/>
          </a:ln>
        </p:spPr>
        <p:txBody>
          <a:bodyPr wrap="square" anchor="t">
            <a:spAutoFit/>
          </a:bodyPr>
          <a:lstStyle/>
          <a:p>
            <a:pPr lvl="0"/>
            <a:endParaRPr lang="en-US" altLang="zh-CN" sz="1200">
              <a:latin typeface="Arial" panose="020B0604020202020204" pitchFamily="34" charset="0"/>
              <a:ea typeface="宋体" panose="02010600030101010101" pitchFamily="2" charset="-122"/>
              <a:sym typeface="黑体" panose="02010609060101010101" charset="-122"/>
            </a:endParaRPr>
          </a:p>
        </p:txBody>
      </p:sp>
      <p:sp>
        <p:nvSpPr>
          <p:cNvPr id="2" name="标题 1"/>
          <p:cNvSpPr>
            <a:spLocks noGrp="1"/>
          </p:cNvSpPr>
          <p:nvPr>
            <p:ph type="ctrTitle" hasCustomPrompt="1"/>
          </p:nvPr>
        </p:nvSpPr>
        <p:spPr>
          <a:xfrm>
            <a:off x="2971800" y="3447256"/>
            <a:ext cx="6415850" cy="1086803"/>
          </a:xfrm>
        </p:spPr>
        <p:txBody>
          <a:bodyPr anchor="ctr">
            <a:normAutofit/>
          </a:bodyPr>
          <a:lstStyle>
            <a:lvl1pPr algn="ctr">
              <a:defRPr sz="5400" b="1">
                <a:solidFill>
                  <a:schemeClr val="bg1"/>
                </a:solidFill>
              </a:defRPr>
            </a:lvl1pPr>
          </a:lstStyle>
          <a:p>
            <a:pPr fontAlgn="auto"/>
            <a:r>
              <a:rPr lang="zh-CN" altLang="en-US" strike="noStrike" noProof="1" smtClean="0"/>
              <a:t>编辑标题</a:t>
            </a:r>
            <a:endParaRPr lang="zh-CN" altLang="en-US" strike="noStrike" noProof="1"/>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
        <p:nvSpPr>
          <p:cNvPr id="4" name="日期占位符 3"/>
          <p:cNvSpPr>
            <a:spLocks noGrp="1"/>
          </p:cNvSpPr>
          <p:nvPr>
            <p:ph type="dt" sz="half" idx="13"/>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4"/>
          </p:nvPr>
        </p:nvSpPr>
        <p:spPr/>
        <p:txBody>
          <a:bodyPr/>
          <a:lstStyle/>
          <a:p>
            <a:pPr fontAlgn="auto"/>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3075" name="组合 7"/>
          <p:cNvGrpSpPr/>
          <p:nvPr userDrawn="1"/>
        </p:nvGrpSpPr>
        <p:grpSpPr>
          <a:xfrm>
            <a:off x="1087755" y="1481455"/>
            <a:ext cx="9801225" cy="3335020"/>
            <a:chOff x="2621623" y="2070100"/>
            <a:chExt cx="7988320" cy="2717800"/>
          </a:xfrm>
        </p:grpSpPr>
        <p:sp>
          <p:nvSpPr>
            <p:cNvPr id="18" name="矩形 17"/>
            <p:cNvSpPr/>
            <p:nvPr/>
          </p:nvSpPr>
          <p:spPr>
            <a:xfrm>
              <a:off x="2621623" y="2070100"/>
              <a:ext cx="7988320" cy="2717800"/>
            </a:xfrm>
            <a:prstGeom prst="rect">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3190" strike="noStrike" noProof="1">
                <a:solidFill>
                  <a:prstClr val="white"/>
                </a:solidFill>
                <a:ea typeface="宋体" panose="02010600030101010101" pitchFamily="2" charset="-122"/>
              </a:endParaRPr>
            </a:p>
          </p:txBody>
        </p:sp>
        <p:sp>
          <p:nvSpPr>
            <p:cNvPr id="19" name="矩形 18"/>
            <p:cNvSpPr/>
            <p:nvPr/>
          </p:nvSpPr>
          <p:spPr>
            <a:xfrm>
              <a:off x="2747035" y="2209800"/>
              <a:ext cx="7737494" cy="2438400"/>
            </a:xfrm>
            <a:prstGeom prst="rect">
              <a:avLst/>
            </a:prstGeom>
            <a:solidFill>
              <a:srgbClr val="2169A7"/>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3190" strike="noStrike" noProof="1">
                <a:solidFill>
                  <a:prstClr val="white"/>
                </a:solidFill>
                <a:ea typeface="宋体" panose="02010600030101010101" pitchFamily="2" charset="-122"/>
              </a:endParaRPr>
            </a:p>
          </p:txBody>
        </p:sp>
      </p:grpSp>
      <p:cxnSp>
        <p:nvCxnSpPr>
          <p:cNvPr id="20" name="直接连接符 19"/>
          <p:cNvCxnSpPr/>
          <p:nvPr userDrawn="1"/>
        </p:nvCxnSpPr>
        <p:spPr>
          <a:xfrm>
            <a:off x="3463290" y="2465705"/>
            <a:ext cx="0" cy="1352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任意多边形 20"/>
          <p:cNvSpPr>
            <a:spLocks noChangeAspect="1"/>
          </p:cNvSpPr>
          <p:nvPr userDrawn="1"/>
        </p:nvSpPr>
        <p:spPr>
          <a:xfrm>
            <a:off x="2302828" y="2673668"/>
            <a:ext cx="1092200" cy="949325"/>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ea typeface="宋体" panose="02010600030101010101" pitchFamily="2" charset="-122"/>
            </a:endParaRPr>
          </a:p>
        </p:txBody>
      </p:sp>
      <p:sp>
        <p:nvSpPr>
          <p:cNvPr id="3080" name="文本框 8"/>
          <p:cNvSpPr txBox="1"/>
          <p:nvPr userDrawn="1"/>
        </p:nvSpPr>
        <p:spPr>
          <a:xfrm>
            <a:off x="5078413" y="6499225"/>
            <a:ext cx="2035175" cy="274638"/>
          </a:xfrm>
          <a:prstGeom prst="rect">
            <a:avLst/>
          </a:prstGeom>
          <a:noFill/>
          <a:ln w="9525">
            <a:noFill/>
          </a:ln>
        </p:spPr>
        <p:txBody>
          <a:bodyPr wrap="square" anchor="t">
            <a:spAutoFit/>
          </a:bodyPr>
          <a:lstStyle/>
          <a:p>
            <a:pPr lvl="0"/>
            <a:endParaRPr lang="en-US" altLang="zh-CN" sz="1200">
              <a:latin typeface="Arial" panose="020B0604020202020204" pitchFamily="34" charset="0"/>
              <a:ea typeface="宋体" panose="02010600030101010101" pitchFamily="2" charset="-122"/>
              <a:sym typeface="黑体" panose="02010609060101010101" charset="-122"/>
            </a:endParaRPr>
          </a:p>
        </p:txBody>
      </p:sp>
      <p:sp>
        <p:nvSpPr>
          <p:cNvPr id="2" name="标题 1"/>
          <p:cNvSpPr>
            <a:spLocks noGrp="1"/>
          </p:cNvSpPr>
          <p:nvPr>
            <p:ph type="title" hasCustomPrompt="1"/>
          </p:nvPr>
        </p:nvSpPr>
        <p:spPr>
          <a:xfrm>
            <a:off x="4182110" y="2465705"/>
            <a:ext cx="3613150" cy="701675"/>
          </a:xfrm>
        </p:spPr>
        <p:txBody>
          <a:bodyPr anchor="b">
            <a:normAutofit/>
          </a:bodyPr>
          <a:lstStyle>
            <a:lvl1pPr>
              <a:defRPr sz="3600" b="1">
                <a:solidFill>
                  <a:schemeClr val="bg1"/>
                </a:solidFill>
              </a:defRPr>
            </a:lvl1pPr>
          </a:lstStyle>
          <a:p>
            <a:pPr fontAlgn="auto"/>
            <a:r>
              <a:rPr lang="zh-CN" altLang="en-US" strike="noStrike" noProof="1" smtClean="0"/>
              <a:t>编辑标题</a:t>
            </a:r>
            <a:endParaRPr lang="zh-CN" altLang="en-US" strike="noStrike" noProof="1"/>
          </a:p>
        </p:txBody>
      </p:sp>
      <p:sp>
        <p:nvSpPr>
          <p:cNvPr id="3" name="文本占位符 2"/>
          <p:cNvSpPr>
            <a:spLocks noGrp="1"/>
          </p:cNvSpPr>
          <p:nvPr>
            <p:ph type="body" idx="1"/>
          </p:nvPr>
        </p:nvSpPr>
        <p:spPr>
          <a:xfrm>
            <a:off x="4182110" y="3307080"/>
            <a:ext cx="4754245" cy="601345"/>
          </a:xfrm>
        </p:spPr>
        <p:txBody>
          <a:bodyPr>
            <a:normAutofit/>
          </a:bodyPr>
          <a:lstStyle>
            <a:lvl1pPr marL="0" indent="0">
              <a:buNone/>
              <a:defRPr sz="2800" b="1">
                <a:solidFill>
                  <a:schemeClr val="bg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
        <p:nvSpPr>
          <p:cNvPr id="4" name="日期占位符 3"/>
          <p:cNvSpPr>
            <a:spLocks noGrp="1"/>
          </p:cNvSpPr>
          <p:nvPr>
            <p:ph type="dt" sz="half" idx="13"/>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4"/>
          </p:nvPr>
        </p:nvSpPr>
        <p:spPr/>
        <p:txBody>
          <a:bodyPr/>
          <a:lstStyle/>
          <a:p>
            <a:pPr fontAlgn="auto"/>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757366"/>
            <a:ext cx="5157787" cy="823912"/>
          </a:xfrm>
        </p:spPr>
        <p:txBody>
          <a:bodyPr anchor="b"/>
          <a:lstStyle>
            <a:lvl1pPr marL="0" indent="0">
              <a:buNone/>
              <a:defRPr sz="2400" b="1">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650067"/>
            <a:ext cx="5157787" cy="3539596"/>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757366"/>
            <a:ext cx="5183188" cy="823912"/>
          </a:xfrm>
        </p:spPr>
        <p:txBody>
          <a:bodyPr anchor="b"/>
          <a:lstStyle>
            <a:lvl1pPr marL="0" indent="0">
              <a:buNone/>
              <a:defRPr sz="2400" b="1">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650067"/>
            <a:ext cx="5183188" cy="3539596"/>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1"/>
          </p:nvPr>
        </p:nvSpPr>
        <p:spPr/>
        <p:txBody>
          <a:bodyPr/>
          <a:lstStyle/>
          <a:p>
            <a:pPr fontAlgn="auto"/>
            <a:endParaRPr lang="zh-CN" altLang="en-US" strike="noStrike" noProof="1"/>
          </a:p>
        </p:txBody>
      </p:sp>
      <p:sp>
        <p:nvSpPr>
          <p:cNvPr id="9" name="灯片编号占位符 8"/>
          <p:cNvSpPr>
            <a:spLocks noGrp="1"/>
          </p:cNvSpPr>
          <p:nvPr>
            <p:ph type="sldNum" sz="quarter" idx="12"/>
          </p:nvPr>
        </p:nvSpPr>
        <p:spPr/>
        <p:txBody>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5" name="直角三角形 4"/>
          <p:cNvSpPr/>
          <p:nvPr userDrawn="1"/>
        </p:nvSpPr>
        <p:spPr>
          <a:xfrm>
            <a:off x="0" y="6215063"/>
            <a:ext cx="3235325" cy="64293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trike="noStrike" noProof="1">
              <a:ea typeface="宋体" panose="02010600030101010101" pitchFamily="2" charset="-122"/>
            </a:endParaRPr>
          </a:p>
        </p:txBody>
      </p:sp>
      <p:sp>
        <p:nvSpPr>
          <p:cNvPr id="6" name="直角三角形 5"/>
          <p:cNvSpPr/>
          <p:nvPr userDrawn="1"/>
        </p:nvSpPr>
        <p:spPr>
          <a:xfrm flipH="1">
            <a:off x="8982075" y="6215063"/>
            <a:ext cx="3217863" cy="64452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trike="noStrike" noProof="1">
              <a:ea typeface="宋体" panose="02010600030101010101" pitchFamily="2" charset="-122"/>
            </a:endParaRPr>
          </a:p>
        </p:txBody>
      </p:sp>
      <p:sp>
        <p:nvSpPr>
          <p:cNvPr id="5125" name="文本框 8"/>
          <p:cNvSpPr txBox="1"/>
          <p:nvPr userDrawn="1"/>
        </p:nvSpPr>
        <p:spPr>
          <a:xfrm>
            <a:off x="5078413" y="6499225"/>
            <a:ext cx="2035175" cy="274638"/>
          </a:xfrm>
          <a:prstGeom prst="rect">
            <a:avLst/>
          </a:prstGeom>
          <a:noFill/>
          <a:ln w="9525">
            <a:noFill/>
          </a:ln>
        </p:spPr>
        <p:txBody>
          <a:bodyPr wrap="square" anchor="t">
            <a:spAutoFit/>
          </a:bodyPr>
          <a:lstStyle/>
          <a:p>
            <a:pPr lvl="0"/>
            <a:endParaRPr lang="en-US" altLang="zh-CN" sz="1200">
              <a:latin typeface="Arial" panose="020B0604020202020204" pitchFamily="34" charset="0"/>
              <a:ea typeface="宋体" panose="02010600030101010101" pitchFamily="2" charset="-122"/>
              <a:sym typeface="黑体" panose="02010609060101010101" charset="-122"/>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
        <p:nvSpPr>
          <p:cNvPr id="3" name="日期占位符 2"/>
          <p:cNvSpPr>
            <a:spLocks noGrp="1"/>
          </p:cNvSpPr>
          <p:nvPr>
            <p:ph type="dt" sz="half" idx="13"/>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4"/>
          </p:nvPr>
        </p:nvSpPr>
        <p:spPr/>
        <p:txBody>
          <a:bodyPr/>
          <a:lstStyle/>
          <a:p>
            <a:pPr fontAlgn="auto"/>
            <a:endParaRPr lang="zh-CN" altLang="en-US" strike="noStrike" noProof="1"/>
          </a:p>
        </p:txBody>
      </p:sp>
      <p:sp>
        <p:nvSpPr>
          <p:cNvPr id="1026" name="标题占位符 1"/>
          <p:cNvSpPr>
            <a:spLocks noGrp="1"/>
          </p:cNvSpPr>
          <p:nvPr>
            <p:ph type="title"/>
            <p:custDataLst>
              <p:tags r:id="rId2"/>
            </p:custDataLst>
          </p:nvPr>
        </p:nvSpPr>
        <p:spPr>
          <a:xfrm>
            <a:off x="838200" y="365125"/>
            <a:ext cx="10515600" cy="1325563"/>
          </a:xfrm>
          <a:prstGeom prst="rect">
            <a:avLst/>
          </a:prstGeom>
          <a:noFill/>
          <a:ln w="9525">
            <a:noFill/>
          </a:ln>
        </p:spPr>
        <p:txBody>
          <a:bodyPr vert="horz" lIns="91440" tIns="45720" rIns="91440" bIns="45720" anchor="ctr"/>
          <a:lstStyle/>
          <a:p>
            <a:pPr lvl="0"/>
            <a:r>
              <a:rPr lang="zh-CN" altLang="en-US"/>
              <a:t>单击此处编辑母版标题样式</a:t>
            </a:r>
            <a:endParaRPr lang="zh-CN" altLang="en-US"/>
          </a:p>
        </p:txBody>
      </p:sp>
      <p:sp>
        <p:nvSpPr>
          <p:cNvPr id="1027" name="文本占位符 2"/>
          <p:cNvSpPr>
            <a:spLocks noGrp="1"/>
          </p:cNvSpPr>
          <p:nvPr>
            <p:ph type="body" idx="15"/>
            <p:custDataLst>
              <p:tags r:id="rId3"/>
            </p:custDataLst>
          </p:nvPr>
        </p:nvSpPr>
        <p:spPr>
          <a:xfrm>
            <a:off x="838200" y="1825625"/>
            <a:ext cx="10515600" cy="4351338"/>
          </a:xfrm>
          <a:prstGeom prst="rect">
            <a:avLst/>
          </a:prstGeom>
          <a:noFill/>
          <a:ln w="9525">
            <a:noFill/>
          </a:ln>
        </p:spPr>
        <p:txBody>
          <a:bodyPr vert="horz" lIns="91440" tIns="45720" rIns="91440" bIns="45720" anchor="t"/>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stStyle>
          <a:p>
            <a:pPr lvl="0" indent="-22860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atin typeface="微软雅黑" panose="020B0503020204020204" charset="-122"/>
                <a:ea typeface="微软雅黑" panose="020B050302020402020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atin typeface="微软雅黑" panose="020B0503020204020204" charset="-122"/>
                <a:ea typeface="微软雅黑" panose="020B050302020402020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60736" y="365125"/>
            <a:ext cx="893064" cy="5811838"/>
          </a:xfrm>
        </p:spPr>
        <p:txBody>
          <a:bodyPr vert="eaVert">
            <a:normAutofit/>
          </a:bodyPr>
          <a:lstStyle>
            <a:lvl1pPr>
              <a:defRPr sz="3600"/>
            </a:lvl1p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9457944" cy="5811838"/>
          </a:xfrm>
        </p:spPr>
        <p:txBody>
          <a:bodyPr vert="eaVert"/>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372533"/>
            <a:ext cx="10515599" cy="5765800"/>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2" name="日期占位符 1"/>
          <p:cNvSpPr>
            <a:spLocks noGrp="1"/>
          </p:cNvSpPr>
          <p:nvPr>
            <p:ph type="dt" sz="half" idx="14"/>
          </p:nvPr>
        </p:nvSpPr>
        <p:spPr/>
        <p:txBody>
          <a:body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5"/>
          </p:nvPr>
        </p:nvSpPr>
        <p:spPr/>
        <p:txBody>
          <a:bodyPr/>
          <a:lstStyle/>
          <a:p>
            <a:pPr fontAlgn="auto"/>
            <a:endParaRPr lang="zh-CN" altLang="en-US" strike="noStrike" noProof="1"/>
          </a:p>
        </p:txBody>
      </p:sp>
      <p:sp>
        <p:nvSpPr>
          <p:cNvPr id="4" name="灯片编号占位符 3"/>
          <p:cNvSpPr>
            <a:spLocks noGrp="1"/>
          </p:cNvSpPr>
          <p:nvPr>
            <p:ph type="sldNum" sz="quarter" idx="16"/>
          </p:nvPr>
        </p:nvSpPr>
        <p:spPr/>
        <p:txBody>
          <a:body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5.xml"/><Relationship Id="rId11" Type="http://schemas.openxmlformats.org/officeDocument/2006/relationships/tags" Target="../tags/tag4.xml"/><Relationship Id="rId10" Type="http://schemas.openxmlformats.org/officeDocument/2006/relationships/tags" Target="../tags/tag3.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0"/>
            </p:custDataLst>
          </p:nvPr>
        </p:nvSpPr>
        <p:spPr>
          <a:xfrm>
            <a:off x="838200" y="365125"/>
            <a:ext cx="10515600" cy="1325563"/>
          </a:xfrm>
          <a:prstGeom prst="rect">
            <a:avLst/>
          </a:prstGeom>
          <a:noFill/>
          <a:ln w="9525">
            <a:noFill/>
          </a:ln>
        </p:spPr>
        <p:txBody>
          <a:bodyPr vert="horz" lIns="91440" tIns="45720" rIns="91440" bIns="45720" anchor="ctr"/>
          <a:lstStyle/>
          <a:p>
            <a:pPr lvl="0"/>
            <a:r>
              <a:rPr lang="zh-CN" altLang="en-US"/>
              <a:t>单击此处编辑母版标题样式</a:t>
            </a:r>
            <a:endParaRPr lang="zh-CN" altLang="en-US"/>
          </a:p>
        </p:txBody>
      </p:sp>
      <p:sp>
        <p:nvSpPr>
          <p:cNvPr id="1027" name="文本占位符 2"/>
          <p:cNvSpPr>
            <a:spLocks noGrp="1"/>
          </p:cNvSpPr>
          <p:nvPr>
            <p:ph type="body"/>
            <p:custDataLst>
              <p:tags r:id="rId11"/>
            </p:custDataLst>
          </p:nvPr>
        </p:nvSpPr>
        <p:spPr>
          <a:xfrm>
            <a:off x="838200" y="1825625"/>
            <a:ext cx="10515600" cy="4351338"/>
          </a:xfrm>
          <a:prstGeom prst="rect">
            <a:avLst/>
          </a:prstGeom>
          <a:noFill/>
          <a:ln w="9525">
            <a:noFill/>
          </a:ln>
        </p:spPr>
        <p:txBody>
          <a:bodyPr vert="horz" lIns="91440" tIns="45720" rIns="91440" bIns="45720" anchor="t"/>
          <a:lstStyle/>
          <a:p>
            <a:pPr lvl="0" indent="-22860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ea typeface="宋体" panose="02010600030101010101" pitchFamily="2" charset="-122"/>
              </a:defRPr>
            </a:lvl1pPr>
          </a:lstStyle>
          <a:p>
            <a:pPr fontAlgn="auto"/>
            <a:fld id="{B336CE23-6A48-4B71-BE35-623C397B9E6F}" type="datetimeFigureOut">
              <a:rPr lang="zh-CN" altLang="en-US" strike="noStrike" noProof="1" smtClean="0">
                <a:latin typeface="+mn-lt"/>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ea typeface="宋体" panose="02010600030101010101" pitchFamily="2" charset="-122"/>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ea typeface="宋体" panose="02010600030101010101" pitchFamily="2" charset="-122"/>
              </a:defRPr>
            </a:lvl1pPr>
          </a:lstStyle>
          <a:p>
            <a:pPr fontAlgn="auto"/>
            <a:fld id="{C4E65C0E-7746-4B25-BBE9-E5DDC74B0323}" type="slidenum">
              <a:rPr lang="zh-CN" altLang="en-US" strike="noStrike" noProof="1" smtClean="0">
                <a:latin typeface="+mn-lt"/>
                <a:ea typeface="宋体" panose="02010600030101010101" pitchFamily="2" charset="-122"/>
                <a:cs typeface="+mn-cs"/>
              </a:rPr>
            </a:fld>
            <a:endParaRPr lang="zh-CN" altLang="en-US" strike="noStrike" noProof="1"/>
          </a:p>
        </p:txBody>
      </p:sp>
      <p:sp>
        <p:nvSpPr>
          <p:cNvPr id="7"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000" kern="1200">
          <a:solidFill>
            <a:srgbClr val="2169A7"/>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Clr>
          <a:srgbClr val="2169A7"/>
        </a:buClr>
        <a:buFont typeface="Wingdings" panose="05000000000000000000" charset="0"/>
        <a:buChar char="Ø"/>
        <a:defRPr sz="2800" kern="1200">
          <a:solidFill>
            <a:schemeClr val="tx1"/>
          </a:solidFill>
          <a:latin typeface="+mn-lt"/>
          <a:ea typeface="宋体" panose="02010600030101010101" pitchFamily="2" charset="-122"/>
          <a:cs typeface="+mn-cs"/>
        </a:defRPr>
      </a:lvl1pPr>
      <a:lvl2pPr marL="685800" indent="-228600" algn="l" defTabSz="914400" rtl="0" eaLnBrk="1" latinLnBrk="0" hangingPunct="1">
        <a:lnSpc>
          <a:spcPct val="90000"/>
        </a:lnSpc>
        <a:spcBef>
          <a:spcPts val="500"/>
        </a:spcBef>
        <a:buClr>
          <a:srgbClr val="2169A7"/>
        </a:buClr>
        <a:buFont typeface="Wingdings" panose="05000000000000000000" charset="0"/>
        <a:buChar char="Ø"/>
        <a:defRPr sz="2400" kern="1200">
          <a:solidFill>
            <a:schemeClr val="tx1"/>
          </a:solidFill>
          <a:latin typeface="+mn-lt"/>
          <a:ea typeface="宋体" panose="02010600030101010101" pitchFamily="2" charset="-122"/>
          <a:cs typeface="+mn-cs"/>
        </a:defRPr>
      </a:lvl2pPr>
      <a:lvl3pPr marL="1143000" indent="-228600" algn="l" defTabSz="914400" rtl="0" eaLnBrk="1" latinLnBrk="0" hangingPunct="1">
        <a:lnSpc>
          <a:spcPct val="90000"/>
        </a:lnSpc>
        <a:spcBef>
          <a:spcPts val="500"/>
        </a:spcBef>
        <a:buClr>
          <a:srgbClr val="2169A7"/>
        </a:buClr>
        <a:buFont typeface="Wingdings" panose="05000000000000000000" charset="0"/>
        <a:buChar char="Ø"/>
        <a:defRPr sz="2000" kern="1200">
          <a:solidFill>
            <a:schemeClr val="tx1"/>
          </a:solidFill>
          <a:latin typeface="+mn-lt"/>
          <a:ea typeface="宋体" panose="02010600030101010101" pitchFamily="2" charset="-122"/>
          <a:cs typeface="+mn-cs"/>
        </a:defRPr>
      </a:lvl3pPr>
      <a:lvl4pPr marL="1371600" indent="0" algn="l" defTabSz="914400" rtl="0" eaLnBrk="1" latinLnBrk="0" hangingPunct="1">
        <a:lnSpc>
          <a:spcPct val="90000"/>
        </a:lnSpc>
        <a:spcBef>
          <a:spcPts val="500"/>
        </a:spcBef>
        <a:buClr>
          <a:srgbClr val="2169A7"/>
        </a:buClr>
        <a:buFont typeface="Wingdings" panose="05000000000000000000" charset="0"/>
        <a:buNone/>
        <a:defRPr sz="1800" kern="1200">
          <a:solidFill>
            <a:schemeClr val="tx1"/>
          </a:solidFill>
          <a:latin typeface="+mn-lt"/>
          <a:ea typeface="宋体" panose="02010600030101010101" pitchFamily="2" charset="-122"/>
          <a:cs typeface="+mn-cs"/>
        </a:defRPr>
      </a:lvl4pPr>
      <a:lvl5pPr marL="2057400" indent="-228600" algn="l" defTabSz="914400" rtl="0" eaLnBrk="1" latinLnBrk="0" hangingPunct="1">
        <a:lnSpc>
          <a:spcPct val="90000"/>
        </a:lnSpc>
        <a:spcBef>
          <a:spcPts val="500"/>
        </a:spcBef>
        <a:buClr>
          <a:srgbClr val="2169A7"/>
        </a:buClr>
        <a:buFont typeface="Wingdings" panose="05000000000000000000" charset="0"/>
        <a:buChar char="Ø"/>
        <a:defRPr sz="18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8.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9.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0.png"/></Relationships>
</file>

<file path=ppt/slides/_rels/slide1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image" Target="../media/image42.png"/><Relationship Id="rId1" Type="http://schemas.openxmlformats.org/officeDocument/2006/relationships/image" Target="../media/image4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2.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7"/>
          <p:cNvSpPr>
            <a:spLocks noGrp="1"/>
          </p:cNvSpPr>
          <p:nvPr>
            <p:ph type="ctrTitle" hasCustomPrompt="1"/>
          </p:nvPr>
        </p:nvSpPr>
        <p:spPr>
          <a:xfrm>
            <a:off x="1515292" y="3842753"/>
            <a:ext cx="9089890" cy="1748149"/>
          </a:xfrm>
        </p:spPr>
        <p:txBody>
          <a:bodyPr vert="horz" lIns="91440" tIns="45720" rIns="91440" bIns="45720" anchor="ctr">
            <a:normAutofit/>
          </a:bodyPr>
          <a:lstStyle/>
          <a:p>
            <a:r>
              <a:rPr lang="en-US" dirty="0">
                <a:latin typeface="微软雅黑" panose="020B0503020204020204" charset="-122"/>
                <a:ea typeface="微软雅黑" panose="020B0503020204020204" charset="-122"/>
              </a:rPr>
              <a:t>Flink</a:t>
            </a:r>
            <a:r>
              <a:rPr lang="zh-CN" altLang="en-US" dirty="0">
                <a:latin typeface="微软雅黑" panose="020B0503020204020204" charset="-122"/>
                <a:ea typeface="微软雅黑" panose="020B0503020204020204" charset="-122"/>
              </a:rPr>
              <a:t>课程</a:t>
            </a:r>
            <a:br>
              <a:rPr lang="en-US" altLang="zh-CN" dirty="0">
                <a:latin typeface="微软雅黑" panose="020B0503020204020204" charset="-122"/>
                <a:ea typeface="微软雅黑" panose="020B0503020204020204" charset="-122"/>
              </a:rPr>
            </a:br>
            <a:r>
              <a:rPr lang="en-US" altLang="zh-CN" dirty="0">
                <a:latin typeface="微软雅黑" panose="020B0503020204020204" charset="-122"/>
                <a:ea typeface="微软雅黑" panose="020B0503020204020204" charset="-122"/>
              </a:rPr>
              <a:t>           </a:t>
            </a:r>
            <a:r>
              <a:rPr lang="en-US" altLang="zh-CN" sz="4000" dirty="0">
                <a:latin typeface="微软雅黑" panose="020B0503020204020204" charset="-122"/>
                <a:ea typeface="微软雅黑" panose="020B0503020204020204" charset="-122"/>
              </a:rPr>
              <a:t>讲</a:t>
            </a:r>
            <a:r>
              <a:rPr lang="zh-CN" altLang="en-US" sz="4000" dirty="0">
                <a:latin typeface="微软雅黑" panose="020B0503020204020204" charset="-122"/>
                <a:ea typeface="微软雅黑" panose="020B0503020204020204" charset="-122"/>
              </a:rPr>
              <a:t>师：徐葳</a:t>
            </a:r>
            <a:endParaRPr lang="zh-CN" altLang="en-US" sz="4000" kern="1200"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4603115" y="1162050"/>
            <a:ext cx="2567940" cy="1524000"/>
          </a:xfrm>
          <a:prstGeom prst="rect">
            <a:avLst/>
          </a:prstGeom>
        </p:spPr>
      </p:pic>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Source </a:t>
            </a:r>
            <a:r>
              <a:rPr lang="zh-CN" altLang="en-US">
                <a:sym typeface="+mn-ea"/>
              </a:rPr>
              <a:t>容错性保证</a:t>
            </a:r>
            <a:endParaRPr lang="zh-CN" altLang="en-US"/>
          </a:p>
        </p:txBody>
      </p:sp>
      <p:sp>
        <p:nvSpPr>
          <p:cNvPr id="3" name="文本占位符 2"/>
          <p:cNvSpPr>
            <a:spLocks noGrp="1"/>
          </p:cNvSpPr>
          <p:nvPr>
            <p:ph type="body" idx="15"/>
          </p:nvPr>
        </p:nvSpPr>
        <p:spPr/>
        <p:txBody>
          <a:bodyPr/>
          <a:p>
            <a:pPr marL="0" indent="0">
              <a:buNone/>
            </a:pPr>
            <a:r>
              <a:rPr lang="en-US" altLang="zh-CN"/>
              <a:t> </a:t>
            </a:r>
            <a:endParaRPr lang="en-US" altLang="zh-CN"/>
          </a:p>
        </p:txBody>
      </p:sp>
      <p:graphicFrame>
        <p:nvGraphicFramePr>
          <p:cNvPr id="6" name="表格 5"/>
          <p:cNvGraphicFramePr/>
          <p:nvPr/>
        </p:nvGraphicFramePr>
        <p:xfrm>
          <a:off x="930593" y="2015490"/>
          <a:ext cx="10153650" cy="2286000"/>
        </p:xfrm>
        <a:graphic>
          <a:graphicData uri="http://schemas.openxmlformats.org/drawingml/2006/table">
            <a:tbl>
              <a:tblPr firstRow="1" bandRow="1">
                <a:tableStyleId>{46F890A9-2807-4EBB-B81D-B2AA78EC7F39}</a:tableStyleId>
              </a:tblPr>
              <a:tblGrid>
                <a:gridCol w="3384550"/>
                <a:gridCol w="3384550"/>
                <a:gridCol w="3384550"/>
              </a:tblGrid>
              <a:tr h="381000">
                <a:tc>
                  <a:txBody>
                    <a:bodyPr/>
                    <a:p>
                      <a:pPr>
                        <a:buNone/>
                      </a:pPr>
                      <a:r>
                        <a:rPr lang="en-US" altLang="zh-CN"/>
                        <a:t>Source</a:t>
                      </a:r>
                      <a:endParaRPr lang="en-US" altLang="zh-CN"/>
                    </a:p>
                  </a:txBody>
                  <a:tcPr>
                    <a:solidFill>
                      <a:schemeClr val="accent1"/>
                    </a:solidFill>
                  </a:tcPr>
                </a:tc>
                <a:tc>
                  <a:txBody>
                    <a:bodyPr/>
                    <a:p>
                      <a:pPr>
                        <a:buNone/>
                      </a:pPr>
                      <a:r>
                        <a:rPr lang="zh-CN" altLang="en-US"/>
                        <a:t>语义保证</a:t>
                      </a:r>
                      <a:endParaRPr lang="zh-CN" altLang="en-US"/>
                    </a:p>
                  </a:txBody>
                  <a:tcPr>
                    <a:solidFill>
                      <a:schemeClr val="accent1"/>
                    </a:solidFill>
                  </a:tcPr>
                </a:tc>
                <a:tc>
                  <a:txBody>
                    <a:bodyPr/>
                    <a:p>
                      <a:pPr>
                        <a:buNone/>
                      </a:pPr>
                      <a:r>
                        <a:rPr lang="zh-CN" altLang="en-US"/>
                        <a:t>备注</a:t>
                      </a:r>
                      <a:endParaRPr lang="zh-CN" altLang="en-US"/>
                    </a:p>
                  </a:txBody>
                  <a:tcPr>
                    <a:solidFill>
                      <a:schemeClr val="accent1"/>
                    </a:solidFill>
                  </a:tcPr>
                </a:tc>
              </a:tr>
              <a:tr h="381000">
                <a:tc>
                  <a:txBody>
                    <a:bodyPr/>
                    <a:p>
                      <a:pPr>
                        <a:buNone/>
                      </a:pPr>
                      <a:r>
                        <a:rPr lang="en-US" altLang="zh-CN" sz="2800"/>
                        <a:t>kafka</a:t>
                      </a:r>
                      <a:endParaRPr lang="en-US" altLang="zh-CN" sz="2800"/>
                    </a:p>
                  </a:txBody>
                  <a:tcPr/>
                </a:tc>
                <a:tc>
                  <a:txBody>
                    <a:bodyPr/>
                    <a:p>
                      <a:pPr>
                        <a:buNone/>
                      </a:pPr>
                      <a:r>
                        <a:rPr lang="en-US" altLang="zh-CN" sz="2800"/>
                        <a:t>exactly once(</a:t>
                      </a:r>
                      <a:r>
                        <a:rPr lang="zh-CN" altLang="en-US" sz="2800"/>
                        <a:t>仅一次</a:t>
                      </a:r>
                      <a:r>
                        <a:rPr lang="en-US" altLang="zh-CN" sz="2800"/>
                        <a:t>)</a:t>
                      </a:r>
                      <a:endParaRPr lang="zh-CN" altLang="en-US" sz="2800"/>
                    </a:p>
                  </a:txBody>
                  <a:tcPr/>
                </a:tc>
                <a:tc>
                  <a:txBody>
                    <a:bodyPr/>
                    <a:p>
                      <a:pPr>
                        <a:buNone/>
                      </a:pPr>
                      <a:r>
                        <a:rPr lang="zh-CN" altLang="en-US" sz="2800"/>
                        <a:t>建议使用</a:t>
                      </a:r>
                      <a:r>
                        <a:rPr lang="en-US" altLang="zh-CN" sz="2800"/>
                        <a:t>0.10</a:t>
                      </a:r>
                      <a:r>
                        <a:rPr lang="zh-CN" altLang="en-US" sz="2800"/>
                        <a:t>及以上</a:t>
                      </a:r>
                      <a:endParaRPr lang="zh-CN" altLang="en-US" sz="2800"/>
                    </a:p>
                  </a:txBody>
                  <a:tcPr/>
                </a:tc>
              </a:tr>
              <a:tr h="381000">
                <a:tc>
                  <a:txBody>
                    <a:bodyPr/>
                    <a:p>
                      <a:pPr>
                        <a:buNone/>
                      </a:pPr>
                      <a:r>
                        <a:rPr lang="en-US" altLang="zh-CN" sz="2800"/>
                        <a:t>Collections</a:t>
                      </a:r>
                      <a:endParaRPr lang="en-US" altLang="zh-CN" sz="2800"/>
                    </a:p>
                  </a:txBody>
                  <a:tcPr/>
                </a:tc>
                <a:tc>
                  <a:txBody>
                    <a:bodyPr/>
                    <a:p>
                      <a:pPr>
                        <a:buNone/>
                      </a:pPr>
                      <a:r>
                        <a:rPr lang="en-US" altLang="zh-CN" sz="2800"/>
                        <a:t>exactly once</a:t>
                      </a:r>
                      <a:endParaRPr lang="en-US" altLang="zh-CN" sz="2800"/>
                    </a:p>
                  </a:txBody>
                  <a:tcPr/>
                </a:tc>
                <a:tc>
                  <a:txBody>
                    <a:bodyPr/>
                    <a:p>
                      <a:pPr>
                        <a:buNone/>
                      </a:pPr>
                      <a:endParaRPr lang="zh-CN" altLang="en-US" sz="2800"/>
                    </a:p>
                  </a:txBody>
                  <a:tcPr/>
                </a:tc>
              </a:tr>
              <a:tr h="381000">
                <a:tc>
                  <a:txBody>
                    <a:bodyPr/>
                    <a:p>
                      <a:pPr>
                        <a:buNone/>
                      </a:pPr>
                      <a:r>
                        <a:rPr lang="en-US" altLang="zh-CN" sz="2800"/>
                        <a:t>Files</a:t>
                      </a:r>
                      <a:endParaRPr lang="en-US" altLang="zh-CN" sz="2800"/>
                    </a:p>
                  </a:txBody>
                  <a:tcPr/>
                </a:tc>
                <a:tc>
                  <a:txBody>
                    <a:bodyPr/>
                    <a:p>
                      <a:pPr>
                        <a:buNone/>
                      </a:pPr>
                      <a:r>
                        <a:rPr lang="en-US" altLang="zh-CN" sz="2800"/>
                        <a:t>exactly once</a:t>
                      </a:r>
                      <a:endParaRPr lang="en-US" altLang="zh-CN" sz="2800"/>
                    </a:p>
                  </a:txBody>
                  <a:tcPr/>
                </a:tc>
                <a:tc>
                  <a:txBody>
                    <a:bodyPr/>
                    <a:p>
                      <a:pPr>
                        <a:buNone/>
                      </a:pPr>
                      <a:endParaRPr lang="zh-CN" altLang="en-US" sz="2800"/>
                    </a:p>
                  </a:txBody>
                  <a:tcPr/>
                </a:tc>
              </a:tr>
              <a:tr h="381000">
                <a:tc>
                  <a:txBody>
                    <a:bodyPr/>
                    <a:p>
                      <a:pPr>
                        <a:buNone/>
                      </a:pPr>
                      <a:r>
                        <a:rPr lang="en-US" altLang="zh-CN" sz="2800"/>
                        <a:t>Sockets</a:t>
                      </a:r>
                      <a:endParaRPr lang="en-US" altLang="zh-CN" sz="2800"/>
                    </a:p>
                  </a:txBody>
                  <a:tcPr/>
                </a:tc>
                <a:tc>
                  <a:txBody>
                    <a:bodyPr/>
                    <a:p>
                      <a:pPr>
                        <a:buNone/>
                      </a:pPr>
                      <a:r>
                        <a:rPr lang="en-US" altLang="zh-CN" sz="2800"/>
                        <a:t>at most once</a:t>
                      </a:r>
                      <a:endParaRPr lang="en-US" altLang="zh-CN" sz="2800"/>
                    </a:p>
                  </a:txBody>
                  <a:tcPr/>
                </a:tc>
                <a:tc>
                  <a:txBody>
                    <a:bodyPr/>
                    <a:p>
                      <a:pPr>
                        <a:buNone/>
                      </a:pPr>
                      <a:endParaRPr lang="zh-CN" altLang="en-US" sz="2800"/>
                    </a:p>
                  </a:txBody>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09</a:t>
            </a:r>
            <a:endParaRPr lang="zh-CN" altLang="en-US" dirty="0"/>
          </a:p>
        </p:txBody>
      </p:sp>
      <p:sp>
        <p:nvSpPr>
          <p:cNvPr id="3" name="文本占位符 2"/>
          <p:cNvSpPr>
            <a:spLocks noGrp="1"/>
          </p:cNvSpPr>
          <p:nvPr>
            <p:ph type="body" idx="1"/>
          </p:nvPr>
        </p:nvSpPr>
        <p:spPr>
          <a:xfrm>
            <a:off x="4182110" y="3307080"/>
            <a:ext cx="6111421" cy="601345"/>
          </a:xfrm>
        </p:spPr>
        <p:txBody>
          <a:bodyPr>
            <a:noAutofit/>
          </a:bodyPr>
          <a:lstStyle/>
          <a:p>
            <a:r>
              <a:rPr lang="en-US" altLang="zh-CN" sz="3600">
                <a:sym typeface="+mn-ea"/>
              </a:rPr>
              <a:t>Flink UI</a:t>
            </a:r>
            <a:r>
              <a:rPr sz="3600">
                <a:sym typeface="+mn-ea"/>
              </a:rPr>
              <a:t>界面指标介绍</a:t>
            </a:r>
            <a:endParaRPr lang="en-US" altLang="zh-CN" sz="3600" dirty="0">
              <a:sym typeface="+mn-ea"/>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UI</a:t>
            </a:r>
            <a:r>
              <a:rPr lang="zh-CN" altLang="en-US">
                <a:sym typeface="+mn-ea"/>
              </a:rPr>
              <a:t>界面指标详解</a:t>
            </a:r>
            <a:endParaRPr lang="zh-CN" altLang="en-US"/>
          </a:p>
        </p:txBody>
      </p:sp>
      <p:pic>
        <p:nvPicPr>
          <p:cNvPr id="4" name="内容占位符 1"/>
          <p:cNvPicPr>
            <a:picLocks noChangeAspect="1"/>
          </p:cNvPicPr>
          <p:nvPr/>
        </p:nvPicPr>
        <p:blipFill>
          <a:blip r:embed="rId1"/>
          <a:stretch>
            <a:fillRect/>
          </a:stretch>
        </p:blipFill>
        <p:spPr>
          <a:xfrm>
            <a:off x="816610" y="2154555"/>
            <a:ext cx="10537190" cy="361188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10</a:t>
            </a:r>
            <a:endParaRPr lang="zh-CN" altLang="en-US" dirty="0"/>
          </a:p>
        </p:txBody>
      </p:sp>
      <p:sp>
        <p:nvSpPr>
          <p:cNvPr id="3" name="文本占位符 2"/>
          <p:cNvSpPr>
            <a:spLocks noGrp="1"/>
          </p:cNvSpPr>
          <p:nvPr>
            <p:ph type="body" idx="1"/>
          </p:nvPr>
        </p:nvSpPr>
        <p:spPr>
          <a:xfrm>
            <a:off x="4182110" y="3307080"/>
            <a:ext cx="6111421" cy="601345"/>
          </a:xfrm>
        </p:spPr>
        <p:txBody>
          <a:bodyPr>
            <a:noAutofit/>
          </a:bodyPr>
          <a:lstStyle/>
          <a:p>
            <a:r>
              <a:rPr lang="en-US" altLang="zh-CN" sz="3200">
                <a:sym typeface="+mn-ea"/>
              </a:rPr>
              <a:t>Flink Kafka-Connector</a:t>
            </a:r>
            <a:r>
              <a:rPr sz="3200">
                <a:sym typeface="+mn-ea"/>
              </a:rPr>
              <a:t>详解</a:t>
            </a:r>
            <a:endParaRPr lang="en-US" altLang="zh-CN" sz="3200" dirty="0">
              <a:sym typeface="+mn-ea"/>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Kafka-connector</a:t>
            </a:r>
            <a:endParaRPr lang="zh-CN" altLang="en-US"/>
          </a:p>
        </p:txBody>
      </p:sp>
      <p:sp>
        <p:nvSpPr>
          <p:cNvPr id="3" name="文本占位符 2"/>
          <p:cNvSpPr>
            <a:spLocks noGrp="1"/>
          </p:cNvSpPr>
          <p:nvPr>
            <p:ph type="body" idx="15"/>
          </p:nvPr>
        </p:nvSpPr>
        <p:spPr/>
        <p:txBody>
          <a:bodyPr/>
          <a:p>
            <a:r>
              <a:rPr lang="en-US" altLang="zh-CN" dirty="0">
                <a:sym typeface="+mn-ea"/>
              </a:rPr>
              <a:t>Kafka</a:t>
            </a:r>
            <a:r>
              <a:rPr lang="zh-CN" altLang="en-US" dirty="0">
                <a:sym typeface="+mn-ea"/>
              </a:rPr>
              <a:t>中的</a:t>
            </a:r>
            <a:r>
              <a:rPr lang="en-US" altLang="zh-CN" dirty="0">
                <a:sym typeface="+mn-ea"/>
              </a:rPr>
              <a:t>partition</a:t>
            </a:r>
            <a:r>
              <a:rPr lang="zh-CN" altLang="en-US" dirty="0">
                <a:sym typeface="+mn-ea"/>
              </a:rPr>
              <a:t>机制和</a:t>
            </a:r>
            <a:r>
              <a:rPr lang="en-US" altLang="zh-CN" dirty="0">
                <a:sym typeface="+mn-ea"/>
              </a:rPr>
              <a:t>Flink</a:t>
            </a:r>
            <a:r>
              <a:rPr lang="zh-CN" altLang="en-US" dirty="0">
                <a:sym typeface="+mn-ea"/>
              </a:rPr>
              <a:t>的并行度机制深度结合</a:t>
            </a:r>
            <a:endParaRPr lang="zh-CN" altLang="en-US" dirty="0"/>
          </a:p>
          <a:p>
            <a:r>
              <a:rPr lang="en-US" altLang="zh-CN" dirty="0">
                <a:sym typeface="+mn-ea"/>
              </a:rPr>
              <a:t>Kafka</a:t>
            </a:r>
            <a:r>
              <a:rPr lang="zh-CN" altLang="en-US" dirty="0">
                <a:sym typeface="+mn-ea"/>
              </a:rPr>
              <a:t>可以作为</a:t>
            </a:r>
            <a:r>
              <a:rPr lang="en-US" altLang="zh-CN" dirty="0">
                <a:sym typeface="+mn-ea"/>
              </a:rPr>
              <a:t>Flink</a:t>
            </a:r>
            <a:r>
              <a:rPr lang="zh-CN" altLang="en-US" dirty="0">
                <a:sym typeface="+mn-ea"/>
              </a:rPr>
              <a:t>的</a:t>
            </a:r>
            <a:r>
              <a:rPr lang="en-US" altLang="zh-CN" dirty="0">
                <a:sym typeface="+mn-ea"/>
              </a:rPr>
              <a:t>source</a:t>
            </a:r>
            <a:r>
              <a:rPr lang="zh-CN" altLang="en-US" dirty="0">
                <a:sym typeface="+mn-ea"/>
              </a:rPr>
              <a:t>和</a:t>
            </a:r>
            <a:r>
              <a:rPr lang="en-US" altLang="zh-CN" dirty="0">
                <a:sym typeface="+mn-ea"/>
              </a:rPr>
              <a:t>sink</a:t>
            </a:r>
            <a:endParaRPr lang="en-US" altLang="zh-CN" dirty="0"/>
          </a:p>
          <a:p>
            <a:r>
              <a:rPr lang="zh-CN" altLang="en-US" dirty="0">
                <a:sym typeface="+mn-ea"/>
              </a:rPr>
              <a:t>任务失败，通过设置</a:t>
            </a:r>
            <a:r>
              <a:rPr lang="en-US" altLang="zh-CN" dirty="0">
                <a:sym typeface="+mn-ea"/>
              </a:rPr>
              <a:t>kafka</a:t>
            </a:r>
            <a:r>
              <a:rPr lang="zh-CN" altLang="en-US" dirty="0">
                <a:sym typeface="+mn-ea"/>
              </a:rPr>
              <a:t>的</a:t>
            </a:r>
            <a:r>
              <a:rPr lang="en-US" altLang="zh-CN" dirty="0">
                <a:sym typeface="+mn-ea"/>
              </a:rPr>
              <a:t>offset</a:t>
            </a:r>
            <a:r>
              <a:rPr lang="zh-CN" altLang="en-US" dirty="0">
                <a:sym typeface="+mn-ea"/>
              </a:rPr>
              <a:t>来恢复应用</a:t>
            </a:r>
            <a:endParaRPr lang="zh-CN" altLang="en-US" dirty="0"/>
          </a:p>
          <a:p>
            <a:pPr marL="0" indent="0">
              <a:buNone/>
            </a:pPr>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Kafka Consumer</a:t>
            </a:r>
            <a:r>
              <a:rPr lang="zh-CN" altLang="en-US">
                <a:sym typeface="+mn-ea"/>
              </a:rPr>
              <a:t>消费策略设置</a:t>
            </a:r>
            <a:endParaRPr lang="zh-CN" altLang="en-US"/>
          </a:p>
        </p:txBody>
      </p:sp>
      <p:sp>
        <p:nvSpPr>
          <p:cNvPr id="3" name="文本占位符 2"/>
          <p:cNvSpPr>
            <a:spLocks noGrp="1"/>
          </p:cNvSpPr>
          <p:nvPr>
            <p:ph type="body" idx="15"/>
          </p:nvPr>
        </p:nvSpPr>
        <p:spPr/>
        <p:txBody>
          <a:bodyPr/>
          <a:p>
            <a:r>
              <a:rPr lang="zh-CN" altLang="en-US" sz="2000" dirty="0">
                <a:solidFill>
                  <a:srgbClr val="FF0000"/>
                </a:solidFill>
                <a:sym typeface="+mn-ea"/>
              </a:rPr>
              <a:t>setStartFromGroupOffsets()【默认消费策略】</a:t>
            </a:r>
            <a:endParaRPr lang="zh-CN" altLang="en-US" sz="2000" dirty="0">
              <a:solidFill>
                <a:srgbClr val="FF0000"/>
              </a:solidFill>
            </a:endParaRPr>
          </a:p>
          <a:p>
            <a:pPr lvl="2"/>
            <a:r>
              <a:rPr lang="zh-CN" altLang="en-US" dirty="0">
                <a:solidFill>
                  <a:schemeClr val="tx1">
                    <a:lumMod val="50000"/>
                    <a:lumOff val="50000"/>
                  </a:schemeClr>
                </a:solidFill>
                <a:sym typeface="+mn-ea"/>
              </a:rPr>
              <a:t>默认读取上次保存的</a:t>
            </a:r>
            <a:r>
              <a:rPr lang="en-US" altLang="zh-CN" dirty="0">
                <a:solidFill>
                  <a:schemeClr val="tx1">
                    <a:lumMod val="50000"/>
                    <a:lumOff val="50000"/>
                  </a:schemeClr>
                </a:solidFill>
                <a:sym typeface="+mn-ea"/>
              </a:rPr>
              <a:t>offset</a:t>
            </a:r>
            <a:r>
              <a:rPr lang="zh-CN" altLang="en-US" dirty="0">
                <a:solidFill>
                  <a:schemeClr val="tx1">
                    <a:lumMod val="50000"/>
                    <a:lumOff val="50000"/>
                  </a:schemeClr>
                </a:solidFill>
                <a:sym typeface="+mn-ea"/>
              </a:rPr>
              <a:t>信息</a:t>
            </a:r>
            <a:endParaRPr lang="zh-CN" altLang="en-US" dirty="0">
              <a:solidFill>
                <a:schemeClr val="tx1">
                  <a:lumMod val="50000"/>
                  <a:lumOff val="50000"/>
                </a:schemeClr>
              </a:solidFill>
            </a:endParaRPr>
          </a:p>
          <a:p>
            <a:pPr lvl="2"/>
            <a:r>
              <a:rPr lang="zh-CN" altLang="en-US" dirty="0">
                <a:solidFill>
                  <a:schemeClr val="tx1">
                    <a:lumMod val="50000"/>
                    <a:lumOff val="50000"/>
                  </a:schemeClr>
                </a:solidFill>
                <a:sym typeface="+mn-ea"/>
              </a:rPr>
              <a:t>如果是应用第一次启动，读取不到上次的</a:t>
            </a:r>
            <a:r>
              <a:rPr lang="en-US" altLang="zh-CN" dirty="0">
                <a:solidFill>
                  <a:schemeClr val="tx1">
                    <a:lumMod val="50000"/>
                    <a:lumOff val="50000"/>
                  </a:schemeClr>
                </a:solidFill>
                <a:sym typeface="+mn-ea"/>
              </a:rPr>
              <a:t>offset</a:t>
            </a:r>
            <a:r>
              <a:rPr lang="zh-CN" altLang="en-US" dirty="0">
                <a:solidFill>
                  <a:schemeClr val="tx1">
                    <a:lumMod val="50000"/>
                    <a:lumOff val="50000"/>
                  </a:schemeClr>
                </a:solidFill>
                <a:sym typeface="+mn-ea"/>
              </a:rPr>
              <a:t>信息，则会根据这个参数</a:t>
            </a:r>
            <a:r>
              <a:rPr lang="zh-CN" altLang="en-US" dirty="0">
                <a:solidFill>
                  <a:srgbClr val="FF0000"/>
                </a:solidFill>
                <a:sym typeface="+mn-ea"/>
              </a:rPr>
              <a:t>auto.offset.reset</a:t>
            </a:r>
            <a:r>
              <a:rPr lang="zh-CN" altLang="en-US" dirty="0">
                <a:solidFill>
                  <a:schemeClr val="tx1">
                    <a:lumMod val="50000"/>
                    <a:lumOff val="50000"/>
                  </a:schemeClr>
                </a:solidFill>
                <a:sym typeface="+mn-ea"/>
              </a:rPr>
              <a:t>的值来进行消费数据</a:t>
            </a:r>
            <a:endParaRPr lang="zh-CN" altLang="en-US" dirty="0">
              <a:solidFill>
                <a:schemeClr val="tx1">
                  <a:lumMod val="50000"/>
                  <a:lumOff val="50000"/>
                </a:schemeClr>
              </a:solidFill>
            </a:endParaRPr>
          </a:p>
          <a:p>
            <a:pPr lvl="0"/>
            <a:r>
              <a:rPr lang="zh-CN" altLang="en-US" sz="2000" dirty="0">
                <a:sym typeface="+mn-ea"/>
              </a:rPr>
              <a:t>setStartFromEarliest()</a:t>
            </a:r>
            <a:endParaRPr lang="zh-CN" altLang="en-US" sz="2000" dirty="0">
              <a:sym typeface="+mn-ea"/>
            </a:endParaRPr>
          </a:p>
          <a:p>
            <a:pPr lvl="2"/>
            <a:r>
              <a:rPr lang="zh-CN" altLang="en-US" dirty="0">
                <a:sym typeface="+mn-ea"/>
              </a:rPr>
              <a:t>从最早的数据开始进行消费，忽略存储的</a:t>
            </a:r>
            <a:r>
              <a:rPr lang="en-US" altLang="zh-CN" dirty="0">
                <a:sym typeface="+mn-ea"/>
              </a:rPr>
              <a:t>offset</a:t>
            </a:r>
            <a:r>
              <a:rPr lang="zh-CN" altLang="en-US" dirty="0">
                <a:sym typeface="+mn-ea"/>
              </a:rPr>
              <a:t>信息</a:t>
            </a:r>
            <a:endParaRPr lang="zh-CN" altLang="en-US" dirty="0"/>
          </a:p>
          <a:p>
            <a:pPr lvl="0"/>
            <a:r>
              <a:rPr lang="zh-CN" altLang="en-US" sz="2000" dirty="0">
                <a:sym typeface="+mn-ea"/>
              </a:rPr>
              <a:t>setStartFromLatest()</a:t>
            </a:r>
            <a:endParaRPr lang="zh-CN" altLang="en-US" sz="2000" dirty="0">
              <a:sym typeface="+mn-ea"/>
            </a:endParaRPr>
          </a:p>
          <a:p>
            <a:pPr lvl="2"/>
            <a:r>
              <a:rPr lang="zh-CN" altLang="en-US" dirty="0">
                <a:sym typeface="+mn-ea"/>
              </a:rPr>
              <a:t>从最新的数据进行消费，忽略存储的</a:t>
            </a:r>
            <a:r>
              <a:rPr lang="en-US" altLang="zh-CN" dirty="0">
                <a:sym typeface="+mn-ea"/>
              </a:rPr>
              <a:t>offset</a:t>
            </a:r>
            <a:r>
              <a:rPr lang="zh-CN" altLang="en-US" dirty="0">
                <a:sym typeface="+mn-ea"/>
              </a:rPr>
              <a:t>信息</a:t>
            </a:r>
            <a:endParaRPr lang="zh-CN" altLang="en-US" dirty="0">
              <a:solidFill>
                <a:srgbClr val="FF0000"/>
              </a:solidFill>
            </a:endParaRPr>
          </a:p>
          <a:p>
            <a:r>
              <a:rPr lang="zh-CN" altLang="en-US" sz="2000" dirty="0">
                <a:sym typeface="+mn-ea"/>
              </a:rPr>
              <a:t>setStartFromSpecificOffsets(Map&lt;KafkaTopicPartition, Long&gt;)</a:t>
            </a:r>
            <a:endParaRPr lang="zh-CN" altLang="en-US" sz="2000" dirty="0">
              <a:sym typeface="+mn-ea"/>
            </a:endParaRPr>
          </a:p>
        </p:txBody>
      </p:sp>
      <p:pic>
        <p:nvPicPr>
          <p:cNvPr id="4" name="图片 3"/>
          <p:cNvPicPr>
            <a:picLocks noChangeAspect="1"/>
          </p:cNvPicPr>
          <p:nvPr/>
        </p:nvPicPr>
        <p:blipFill>
          <a:blip r:embed="rId1"/>
          <a:stretch>
            <a:fillRect/>
          </a:stretch>
        </p:blipFill>
        <p:spPr>
          <a:xfrm>
            <a:off x="2129790" y="5118100"/>
            <a:ext cx="6123305" cy="1472565"/>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Kafka Consumer</a:t>
            </a:r>
            <a:r>
              <a:rPr lang="zh-CN" altLang="en-US">
                <a:sym typeface="+mn-ea"/>
              </a:rPr>
              <a:t>的容错</a:t>
            </a:r>
            <a:endParaRPr lang="zh-CN" altLang="en-US"/>
          </a:p>
        </p:txBody>
      </p:sp>
      <p:sp>
        <p:nvSpPr>
          <p:cNvPr id="3" name="文本占位符 2"/>
          <p:cNvSpPr>
            <a:spLocks noGrp="1"/>
          </p:cNvSpPr>
          <p:nvPr>
            <p:ph type="body" idx="15"/>
          </p:nvPr>
        </p:nvSpPr>
        <p:spPr/>
        <p:txBody>
          <a:bodyPr/>
          <a:p>
            <a:r>
              <a:rPr lang="zh-CN" altLang="en-US" sz="2800" dirty="0">
                <a:sym typeface="+mn-ea"/>
              </a:rPr>
              <a:t>当</a:t>
            </a:r>
            <a:r>
              <a:rPr lang="en-US" altLang="zh-CN" sz="2800" dirty="0">
                <a:sym typeface="+mn-ea"/>
              </a:rPr>
              <a:t>checkpoint</a:t>
            </a:r>
            <a:r>
              <a:rPr lang="zh-CN" altLang="en-US" sz="2800" dirty="0">
                <a:sym typeface="+mn-ea"/>
              </a:rPr>
              <a:t>机制开启的时候，Kafka Consumer会定期把</a:t>
            </a:r>
            <a:r>
              <a:rPr lang="en-US" altLang="zh-CN" sz="2800" dirty="0">
                <a:sym typeface="+mn-ea"/>
              </a:rPr>
              <a:t>kafka</a:t>
            </a:r>
            <a:r>
              <a:rPr lang="zh-CN" altLang="en-US" sz="2800" dirty="0">
                <a:sym typeface="+mn-ea"/>
              </a:rPr>
              <a:t>的</a:t>
            </a:r>
            <a:r>
              <a:rPr lang="en-US" altLang="zh-CN" sz="2800" dirty="0">
                <a:sym typeface="+mn-ea"/>
              </a:rPr>
              <a:t>offset</a:t>
            </a:r>
            <a:r>
              <a:rPr lang="zh-CN" altLang="en-US" sz="2800" dirty="0">
                <a:sym typeface="+mn-ea"/>
              </a:rPr>
              <a:t>信息还有其他</a:t>
            </a:r>
            <a:r>
              <a:rPr lang="en-US" altLang="zh-CN" sz="2800" dirty="0">
                <a:sym typeface="+mn-ea"/>
              </a:rPr>
              <a:t>operator</a:t>
            </a:r>
            <a:r>
              <a:rPr lang="zh-CN" altLang="en-US" sz="2800" dirty="0">
                <a:sym typeface="+mn-ea"/>
              </a:rPr>
              <a:t>的状态信息一块保存起来。当</a:t>
            </a:r>
            <a:r>
              <a:rPr lang="en-US" altLang="zh-CN" sz="2800" dirty="0">
                <a:sym typeface="+mn-ea"/>
              </a:rPr>
              <a:t>job</a:t>
            </a:r>
            <a:r>
              <a:rPr lang="zh-CN" altLang="en-US" sz="2800" dirty="0">
                <a:sym typeface="+mn-ea"/>
              </a:rPr>
              <a:t>失败重启的时候，</a:t>
            </a:r>
            <a:r>
              <a:rPr lang="en-US" altLang="zh-CN" sz="2800" dirty="0">
                <a:sym typeface="+mn-ea"/>
              </a:rPr>
              <a:t>Flink</a:t>
            </a:r>
            <a:r>
              <a:rPr lang="zh-CN" altLang="en-US" sz="2800" dirty="0">
                <a:sym typeface="+mn-ea"/>
              </a:rPr>
              <a:t>会从最近一次的</a:t>
            </a:r>
            <a:r>
              <a:rPr lang="en-US" altLang="zh-CN" sz="2800" dirty="0">
                <a:sym typeface="+mn-ea"/>
              </a:rPr>
              <a:t>checkpoint</a:t>
            </a:r>
            <a:r>
              <a:rPr lang="zh-CN" altLang="en-US" sz="2800" dirty="0">
                <a:sym typeface="+mn-ea"/>
              </a:rPr>
              <a:t>中进行恢复数据，重新消费</a:t>
            </a:r>
            <a:r>
              <a:rPr lang="en-US" altLang="zh-CN" sz="2800" dirty="0">
                <a:sym typeface="+mn-ea"/>
              </a:rPr>
              <a:t>kafka</a:t>
            </a:r>
            <a:r>
              <a:rPr lang="zh-CN" altLang="en-US" sz="2800" dirty="0">
                <a:sym typeface="+mn-ea"/>
              </a:rPr>
              <a:t>中的数据。</a:t>
            </a:r>
            <a:endParaRPr lang="zh-CN" altLang="en-US" sz="2800" dirty="0"/>
          </a:p>
          <a:p>
            <a:r>
              <a:rPr lang="zh-CN" altLang="en-US" sz="2800" dirty="0">
                <a:sym typeface="+mn-ea"/>
              </a:rPr>
              <a:t>为了能够使用支持容错的</a:t>
            </a:r>
            <a:r>
              <a:rPr lang="en-US" altLang="zh-CN" sz="2800" dirty="0">
                <a:sym typeface="+mn-ea"/>
              </a:rPr>
              <a:t>kafka Consumer</a:t>
            </a:r>
            <a:r>
              <a:rPr lang="zh-CN" altLang="en-US" sz="2800" dirty="0">
                <a:sym typeface="+mn-ea"/>
              </a:rPr>
              <a:t>，需要开启</a:t>
            </a:r>
            <a:r>
              <a:rPr lang="en-US" altLang="zh-CN" sz="2800" dirty="0">
                <a:sym typeface="+mn-ea"/>
              </a:rPr>
              <a:t>checkpoint</a:t>
            </a:r>
            <a:endParaRPr lang="en-US" altLang="zh-CN" sz="2800" dirty="0"/>
          </a:p>
          <a:p>
            <a:pPr lvl="2"/>
            <a:r>
              <a:rPr lang="en-US" altLang="zh-CN" sz="2800" dirty="0">
                <a:sym typeface="+mn-ea"/>
              </a:rPr>
              <a:t>env.enableCheckpointing(5000); // </a:t>
            </a:r>
            <a:r>
              <a:rPr lang="zh-CN" altLang="en-US" sz="2800" dirty="0">
                <a:sym typeface="+mn-ea"/>
              </a:rPr>
              <a:t>每</a:t>
            </a:r>
            <a:r>
              <a:rPr lang="en-US" altLang="zh-CN" sz="2800" dirty="0">
                <a:sym typeface="+mn-ea"/>
              </a:rPr>
              <a:t>5s checkpoint</a:t>
            </a:r>
            <a:r>
              <a:rPr lang="zh-CN" altLang="en-US" sz="2800" dirty="0">
                <a:sym typeface="+mn-ea"/>
              </a:rPr>
              <a:t>一次</a:t>
            </a:r>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动态加载</a:t>
            </a:r>
            <a:r>
              <a:rPr lang="en-US" altLang="zh-CN">
                <a:sym typeface="+mn-ea"/>
              </a:rPr>
              <a:t>Topic</a:t>
            </a:r>
            <a:endParaRPr lang="zh-CN" altLang="en-US"/>
          </a:p>
        </p:txBody>
      </p:sp>
      <p:pic>
        <p:nvPicPr>
          <p:cNvPr id="4" name="内容占位符 1"/>
          <p:cNvPicPr>
            <a:picLocks noChangeAspect="1"/>
          </p:cNvPicPr>
          <p:nvPr/>
        </p:nvPicPr>
        <p:blipFill>
          <a:blip r:embed="rId1"/>
          <a:stretch>
            <a:fillRect/>
          </a:stretch>
        </p:blipFill>
        <p:spPr>
          <a:xfrm>
            <a:off x="838200" y="1884680"/>
            <a:ext cx="9317990" cy="308864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Kafka Consumers Offset </a:t>
            </a:r>
            <a:r>
              <a:rPr lang="zh-CN" altLang="en-US">
                <a:sym typeface="+mn-ea"/>
              </a:rPr>
              <a:t>自动提交</a:t>
            </a:r>
            <a:endParaRPr lang="zh-CN" altLang="en-US"/>
          </a:p>
        </p:txBody>
      </p:sp>
      <p:sp>
        <p:nvSpPr>
          <p:cNvPr id="3" name="文本占位符 2"/>
          <p:cNvSpPr>
            <a:spLocks noGrp="1"/>
          </p:cNvSpPr>
          <p:nvPr>
            <p:ph type="body" idx="15"/>
          </p:nvPr>
        </p:nvSpPr>
        <p:spPr/>
        <p:txBody>
          <a:bodyPr/>
          <a:p>
            <a:r>
              <a:rPr lang="zh-CN" altLang="en-US" sz="2400" dirty="0">
                <a:sym typeface="+mn-ea"/>
              </a:rPr>
              <a:t>针对</a:t>
            </a:r>
            <a:r>
              <a:rPr lang="en-US" altLang="zh-CN" sz="2400" dirty="0">
                <a:sym typeface="+mn-ea"/>
              </a:rPr>
              <a:t>job</a:t>
            </a:r>
            <a:r>
              <a:rPr lang="zh-CN" altLang="en-US" sz="2400" dirty="0">
                <a:sym typeface="+mn-ea"/>
              </a:rPr>
              <a:t>是否开启</a:t>
            </a:r>
            <a:r>
              <a:rPr lang="en-US" altLang="zh-CN" sz="2400" dirty="0">
                <a:sym typeface="+mn-ea"/>
              </a:rPr>
              <a:t>checkpoint</a:t>
            </a:r>
            <a:r>
              <a:rPr lang="zh-CN" altLang="en-US" sz="2400" dirty="0">
                <a:sym typeface="+mn-ea"/>
              </a:rPr>
              <a:t>来区分</a:t>
            </a:r>
            <a:endParaRPr lang="zh-CN" altLang="en-US" sz="2400" dirty="0"/>
          </a:p>
          <a:p>
            <a:pPr lvl="2"/>
            <a:r>
              <a:rPr lang="zh-CN" altLang="en-US" sz="2400" dirty="0">
                <a:sym typeface="+mn-ea"/>
              </a:rPr>
              <a:t>Checkpoint关闭时： 可以通过下面两个参数配置</a:t>
            </a:r>
            <a:endParaRPr lang="zh-CN" altLang="en-US" sz="2400" dirty="0"/>
          </a:p>
          <a:p>
            <a:pPr lvl="3"/>
            <a:r>
              <a:rPr lang="zh-CN" altLang="en-US" sz="2400" dirty="0">
                <a:sym typeface="+mn-ea"/>
              </a:rPr>
              <a:t>enable.auto.commit</a:t>
            </a:r>
            <a:endParaRPr lang="zh-CN" altLang="en-US" sz="2400" dirty="0"/>
          </a:p>
          <a:p>
            <a:pPr lvl="3"/>
            <a:r>
              <a:rPr lang="zh-CN" altLang="en-US" sz="2400" dirty="0">
                <a:sym typeface="+mn-ea"/>
              </a:rPr>
              <a:t>auto.commit.interval.ms</a:t>
            </a:r>
            <a:endParaRPr lang="zh-CN" altLang="en-US" sz="2400" dirty="0"/>
          </a:p>
          <a:p>
            <a:pPr lvl="2"/>
            <a:r>
              <a:rPr lang="zh-CN" altLang="en-US" sz="2400" dirty="0">
                <a:sym typeface="+mn-ea"/>
              </a:rPr>
              <a:t>Checkpoint开启时：当执行</a:t>
            </a:r>
            <a:r>
              <a:rPr lang="en-US" altLang="zh-CN" sz="2400" dirty="0">
                <a:sym typeface="+mn-ea"/>
              </a:rPr>
              <a:t>checkpoint</a:t>
            </a:r>
            <a:r>
              <a:rPr lang="zh-CN" altLang="en-US" sz="2400" dirty="0">
                <a:sym typeface="+mn-ea"/>
              </a:rPr>
              <a:t>的时候才会保存</a:t>
            </a:r>
            <a:r>
              <a:rPr lang="en-US" altLang="zh-CN" sz="2400" dirty="0">
                <a:sym typeface="+mn-ea"/>
              </a:rPr>
              <a:t>offset</a:t>
            </a:r>
            <a:r>
              <a:rPr lang="zh-CN" altLang="en-US" sz="2400" dirty="0">
                <a:sym typeface="+mn-ea"/>
              </a:rPr>
              <a:t>，这样保证了</a:t>
            </a:r>
            <a:r>
              <a:rPr lang="en-US" altLang="zh-CN" sz="2400" dirty="0">
                <a:sym typeface="+mn-ea"/>
              </a:rPr>
              <a:t>kafka</a:t>
            </a:r>
            <a:r>
              <a:rPr lang="zh-CN" altLang="en-US" sz="2400" dirty="0">
                <a:sym typeface="+mn-ea"/>
              </a:rPr>
              <a:t>的</a:t>
            </a:r>
            <a:r>
              <a:rPr lang="en-US" altLang="zh-CN" sz="2400" dirty="0">
                <a:sym typeface="+mn-ea"/>
              </a:rPr>
              <a:t>offset</a:t>
            </a:r>
            <a:r>
              <a:rPr lang="zh-CN" altLang="en-US" sz="2400" dirty="0">
                <a:sym typeface="+mn-ea"/>
              </a:rPr>
              <a:t>和</a:t>
            </a:r>
            <a:r>
              <a:rPr lang="en-US" altLang="zh-CN" sz="2400" dirty="0">
                <a:sym typeface="+mn-ea"/>
              </a:rPr>
              <a:t>checkpoint</a:t>
            </a:r>
            <a:r>
              <a:rPr lang="zh-CN" altLang="en-US" sz="2400" dirty="0">
                <a:sym typeface="+mn-ea"/>
              </a:rPr>
              <a:t>的状态偏移量保持一致。</a:t>
            </a:r>
            <a:endParaRPr lang="zh-CN" altLang="en-US" sz="2400" dirty="0">
              <a:sym typeface="+mn-ea"/>
            </a:endParaRPr>
          </a:p>
          <a:p>
            <a:pPr lvl="3"/>
            <a:r>
              <a:rPr lang="zh-CN" altLang="en-US" sz="2400" dirty="0">
                <a:sym typeface="+mn-ea"/>
              </a:rPr>
              <a:t>可以通过这个参数设置setCommitOffsetsOnCheckpoints(boolean)</a:t>
            </a:r>
            <a:endParaRPr lang="zh-CN" altLang="en-US" sz="2400" dirty="0">
              <a:sym typeface="+mn-ea"/>
            </a:endParaRPr>
          </a:p>
          <a:p>
            <a:pPr lvl="3"/>
            <a:r>
              <a:rPr lang="zh-CN" altLang="en-US" sz="2400" dirty="0">
                <a:sym typeface="+mn-ea"/>
              </a:rPr>
              <a:t>这个参数默认就是</a:t>
            </a:r>
            <a:r>
              <a:rPr lang="en-US" altLang="zh-CN" sz="2400" dirty="0">
                <a:sym typeface="+mn-ea"/>
              </a:rPr>
              <a:t>true</a:t>
            </a:r>
            <a:r>
              <a:rPr lang="zh-CN" altLang="en-US" sz="2400" dirty="0">
                <a:sym typeface="+mn-ea"/>
              </a:rPr>
              <a:t>。表示在</a:t>
            </a:r>
            <a:r>
              <a:rPr lang="en-US" altLang="zh-CN" sz="2400" dirty="0">
                <a:sym typeface="+mn-ea"/>
              </a:rPr>
              <a:t>checkpoint</a:t>
            </a:r>
            <a:r>
              <a:rPr lang="zh-CN" altLang="en-US" sz="2400" dirty="0">
                <a:sym typeface="+mn-ea"/>
              </a:rPr>
              <a:t>的时候提交</a:t>
            </a:r>
            <a:r>
              <a:rPr lang="en-US" altLang="zh-CN" sz="2400" dirty="0">
                <a:sym typeface="+mn-ea"/>
              </a:rPr>
              <a:t>offset</a:t>
            </a:r>
            <a:endParaRPr lang="en-US" altLang="zh-CN" sz="2400" dirty="0">
              <a:sym typeface="+mn-ea"/>
            </a:endParaRPr>
          </a:p>
          <a:p>
            <a:pPr lvl="3"/>
            <a:r>
              <a:rPr lang="zh-CN" altLang="en-US" sz="2400" dirty="0">
                <a:sym typeface="+mn-ea"/>
              </a:rPr>
              <a:t>此时，</a:t>
            </a:r>
            <a:r>
              <a:rPr lang="en-US" altLang="zh-CN" sz="2400" dirty="0">
                <a:sym typeface="+mn-ea"/>
              </a:rPr>
              <a:t>kafka</a:t>
            </a:r>
            <a:r>
              <a:rPr lang="zh-CN" altLang="en-US" sz="2400" dirty="0">
                <a:sym typeface="+mn-ea"/>
              </a:rPr>
              <a:t>中的自动提交机制就会被忽略</a:t>
            </a:r>
            <a:endParaRPr lang="zh-CN" altLang="en-US" sz="2400" dirty="0">
              <a:sym typeface="+mn-e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Kafka Producer</a:t>
            </a:r>
            <a:endParaRPr lang="zh-CN" altLang="en-US"/>
          </a:p>
        </p:txBody>
      </p:sp>
      <p:pic>
        <p:nvPicPr>
          <p:cNvPr id="4" name="内容占位符 1"/>
          <p:cNvPicPr>
            <a:picLocks noChangeAspect="1"/>
          </p:cNvPicPr>
          <p:nvPr/>
        </p:nvPicPr>
        <p:blipFill>
          <a:blip r:embed="rId1"/>
          <a:stretch>
            <a:fillRect/>
          </a:stretch>
        </p:blipFill>
        <p:spPr>
          <a:xfrm>
            <a:off x="1088390" y="2044700"/>
            <a:ext cx="8453120" cy="2768600"/>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Kafka Producer</a:t>
            </a:r>
            <a:r>
              <a:rPr lang="zh-CN" altLang="en-US">
                <a:sym typeface="+mn-ea"/>
              </a:rPr>
              <a:t>的容错</a:t>
            </a:r>
            <a:r>
              <a:rPr lang="en-US" altLang="zh-CN">
                <a:sym typeface="+mn-ea"/>
              </a:rPr>
              <a:t>-Kafka 0.9 and 0.10</a:t>
            </a:r>
            <a:endParaRPr lang="zh-CN" altLang="en-US"/>
          </a:p>
        </p:txBody>
      </p:sp>
      <p:sp>
        <p:nvSpPr>
          <p:cNvPr id="3" name="文本占位符 2"/>
          <p:cNvSpPr>
            <a:spLocks noGrp="1"/>
          </p:cNvSpPr>
          <p:nvPr>
            <p:ph type="body" idx="15"/>
          </p:nvPr>
        </p:nvSpPr>
        <p:spPr/>
        <p:txBody>
          <a:bodyPr/>
          <a:p>
            <a:r>
              <a:rPr lang="zh-CN" altLang="en-US" sz="2800" dirty="0">
                <a:sym typeface="+mn-ea"/>
              </a:rPr>
              <a:t>如果</a:t>
            </a:r>
            <a:r>
              <a:rPr lang="en-US" altLang="zh-CN" sz="2800" dirty="0">
                <a:sym typeface="+mn-ea"/>
              </a:rPr>
              <a:t>Flink</a:t>
            </a:r>
            <a:r>
              <a:rPr lang="zh-CN" altLang="en-US" sz="2800" dirty="0">
                <a:sym typeface="+mn-ea"/>
              </a:rPr>
              <a:t>开启了</a:t>
            </a:r>
            <a:r>
              <a:rPr lang="en-US" altLang="zh-CN" sz="2800" dirty="0">
                <a:sym typeface="+mn-ea"/>
              </a:rPr>
              <a:t>checkpoint</a:t>
            </a:r>
            <a:r>
              <a:rPr lang="zh-CN" altLang="en-US" sz="2800" dirty="0">
                <a:sym typeface="+mn-ea"/>
              </a:rPr>
              <a:t>，针对FlinkKafkaProducer09 和FlinkKafkaProducer010 可以提供 at-least-once的语义，还需要配置下面两个参数</a:t>
            </a:r>
            <a:endParaRPr lang="zh-CN" altLang="en-US" sz="2800" dirty="0"/>
          </a:p>
          <a:p>
            <a:pPr lvl="2"/>
            <a:r>
              <a:rPr lang="zh-CN" altLang="en-US" sz="2800" dirty="0">
                <a:sym typeface="+mn-ea"/>
              </a:rPr>
              <a:t>setLogFailuresOnly(</a:t>
            </a:r>
            <a:r>
              <a:rPr lang="en-US" altLang="zh-CN" sz="2800" dirty="0">
                <a:sym typeface="+mn-ea"/>
              </a:rPr>
              <a:t>false</a:t>
            </a:r>
            <a:r>
              <a:rPr lang="zh-CN" altLang="en-US" sz="2800" dirty="0">
                <a:sym typeface="+mn-ea"/>
              </a:rPr>
              <a:t>)</a:t>
            </a:r>
            <a:endParaRPr lang="zh-CN" altLang="en-US" sz="2800" dirty="0"/>
          </a:p>
          <a:p>
            <a:pPr lvl="2"/>
            <a:r>
              <a:rPr lang="zh-CN" altLang="en-US" sz="2800" dirty="0">
                <a:sym typeface="+mn-ea"/>
              </a:rPr>
              <a:t>setFlushOnCheckpoint(</a:t>
            </a:r>
            <a:r>
              <a:rPr lang="en-US" altLang="zh-CN" sz="2800" dirty="0">
                <a:sym typeface="+mn-ea"/>
              </a:rPr>
              <a:t>true</a:t>
            </a:r>
            <a:r>
              <a:rPr lang="zh-CN" altLang="en-US" sz="2800" dirty="0">
                <a:sym typeface="+mn-ea"/>
              </a:rPr>
              <a:t>)</a:t>
            </a:r>
            <a:endParaRPr lang="zh-CN" altLang="en-US" sz="2800" dirty="0"/>
          </a:p>
          <a:p>
            <a:pPr lvl="0"/>
            <a:r>
              <a:rPr lang="zh-CN" altLang="en-US" sz="2800" dirty="0">
                <a:sym typeface="+mn-ea"/>
              </a:rPr>
              <a:t>注意：建议修改</a:t>
            </a:r>
            <a:r>
              <a:rPr lang="en-US" altLang="zh-CN" sz="2800" dirty="0">
                <a:sym typeface="+mn-ea"/>
              </a:rPr>
              <a:t>kafka </a:t>
            </a:r>
            <a:r>
              <a:rPr lang="zh-CN" altLang="en-US" sz="2800" dirty="0">
                <a:sym typeface="+mn-ea"/>
              </a:rPr>
              <a:t>生产者的重试次数</a:t>
            </a:r>
            <a:endParaRPr lang="zh-CN" altLang="en-US" sz="2800" dirty="0"/>
          </a:p>
          <a:p>
            <a:pPr lvl="2"/>
            <a:r>
              <a:rPr lang="zh-CN" altLang="en-US" sz="2800" dirty="0">
                <a:sym typeface="+mn-ea"/>
              </a:rPr>
              <a:t>retries【这个参数的值默认是</a:t>
            </a:r>
            <a:r>
              <a:rPr lang="en-US" altLang="zh-CN" sz="2800" dirty="0">
                <a:sym typeface="+mn-ea"/>
              </a:rPr>
              <a:t>0</a:t>
            </a:r>
            <a:r>
              <a:rPr lang="zh-CN" altLang="en-US" sz="2800" dirty="0">
                <a:sym typeface="+mn-ea"/>
              </a:rPr>
              <a: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自定义</a:t>
            </a:r>
            <a:r>
              <a:rPr lang="en-US" altLang="zh-CN">
                <a:sym typeface="+mn-ea"/>
              </a:rPr>
              <a:t>source</a:t>
            </a:r>
            <a:endParaRPr lang="zh-CN" altLang="en-US"/>
          </a:p>
        </p:txBody>
      </p:sp>
      <p:sp>
        <p:nvSpPr>
          <p:cNvPr id="3" name="文本占位符 2"/>
          <p:cNvSpPr>
            <a:spLocks noGrp="1"/>
          </p:cNvSpPr>
          <p:nvPr>
            <p:ph type="body" idx="15"/>
          </p:nvPr>
        </p:nvSpPr>
        <p:spPr/>
        <p:txBody>
          <a:bodyPr/>
          <a:p>
            <a:r>
              <a:rPr lang="zh-CN" altLang="en-US" sz="2800" dirty="0">
                <a:sym typeface="+mn-ea"/>
              </a:rPr>
              <a:t>实现并行度为1的自定义source</a:t>
            </a:r>
            <a:endParaRPr lang="zh-CN" altLang="en-US" sz="2800" dirty="0"/>
          </a:p>
          <a:p>
            <a:pPr lvl="2"/>
            <a:r>
              <a:rPr lang="zh-CN" altLang="en-US" sz="2800" dirty="0">
                <a:sym typeface="+mn-ea"/>
              </a:rPr>
              <a:t>继承SourceFunction </a:t>
            </a:r>
            <a:endParaRPr lang="zh-CN" altLang="en-US" sz="2800" dirty="0"/>
          </a:p>
          <a:p>
            <a:pPr lvl="2"/>
            <a:r>
              <a:rPr lang="zh-CN" altLang="en-US" sz="2800" dirty="0">
                <a:sym typeface="+mn-ea"/>
              </a:rPr>
              <a:t>一般不需要实现容错性保证</a:t>
            </a:r>
            <a:endParaRPr lang="zh-CN" altLang="en-US" sz="2800" dirty="0"/>
          </a:p>
          <a:p>
            <a:pPr lvl="2"/>
            <a:r>
              <a:rPr lang="zh-CN" altLang="en-US" sz="2800" dirty="0">
                <a:sym typeface="+mn-ea"/>
              </a:rPr>
              <a:t>处理好cancel方法(cancel应用的时候，这个方法会被调用)</a:t>
            </a:r>
            <a:endParaRPr lang="zh-CN" altLang="en-US" sz="2800" dirty="0"/>
          </a:p>
          <a:p>
            <a:r>
              <a:rPr lang="zh-CN" altLang="en-US" sz="2800" dirty="0">
                <a:sym typeface="+mn-ea"/>
              </a:rPr>
              <a:t>实现并行化的自定义source</a:t>
            </a:r>
            <a:endParaRPr lang="zh-CN" altLang="en-US" sz="2800" dirty="0"/>
          </a:p>
          <a:p>
            <a:pPr lvl="2"/>
            <a:r>
              <a:rPr lang="zh-CN" altLang="en-US" sz="2800" dirty="0">
                <a:sym typeface="+mn-ea"/>
              </a:rPr>
              <a:t>继承ParallelSourceFunction </a:t>
            </a:r>
            <a:endParaRPr lang="zh-CN" altLang="en-US" sz="2800" dirty="0"/>
          </a:p>
          <a:p>
            <a:pPr lvl="2"/>
            <a:r>
              <a:rPr lang="zh-CN" altLang="en-US" sz="2800" dirty="0">
                <a:sym typeface="+mn-ea"/>
              </a:rPr>
              <a:t>或者继承RichParallelSourceFunction </a:t>
            </a:r>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Kafka Producer</a:t>
            </a:r>
            <a:r>
              <a:rPr lang="zh-CN" altLang="en-US">
                <a:sym typeface="+mn-ea"/>
              </a:rPr>
              <a:t>的容错</a:t>
            </a:r>
            <a:r>
              <a:rPr lang="en-US" altLang="zh-CN">
                <a:sym typeface="+mn-ea"/>
              </a:rPr>
              <a:t>-Kafka 0.11</a:t>
            </a:r>
            <a:endParaRPr lang="zh-CN" altLang="en-US"/>
          </a:p>
        </p:txBody>
      </p:sp>
      <p:sp>
        <p:nvSpPr>
          <p:cNvPr id="3" name="文本占位符 2"/>
          <p:cNvSpPr>
            <a:spLocks noGrp="1"/>
          </p:cNvSpPr>
          <p:nvPr>
            <p:ph type="body" idx="15"/>
          </p:nvPr>
        </p:nvSpPr>
        <p:spPr/>
        <p:txBody>
          <a:bodyPr/>
          <a:p>
            <a:r>
              <a:rPr lang="zh-CN" altLang="en-US" sz="2800" dirty="0">
                <a:sym typeface="+mn-ea"/>
              </a:rPr>
              <a:t>如果</a:t>
            </a:r>
            <a:r>
              <a:rPr lang="en-US" altLang="zh-CN" sz="2800" dirty="0">
                <a:sym typeface="+mn-ea"/>
              </a:rPr>
              <a:t>Flink</a:t>
            </a:r>
            <a:r>
              <a:rPr lang="zh-CN" altLang="en-US" sz="2800" dirty="0">
                <a:sym typeface="+mn-ea"/>
              </a:rPr>
              <a:t>开启了</a:t>
            </a:r>
            <a:r>
              <a:rPr lang="en-US" altLang="zh-CN" sz="2800" dirty="0">
                <a:sym typeface="+mn-ea"/>
              </a:rPr>
              <a:t>checkpoint</a:t>
            </a:r>
            <a:r>
              <a:rPr lang="zh-CN" altLang="en-US" sz="2800" dirty="0">
                <a:sym typeface="+mn-ea"/>
              </a:rPr>
              <a:t>，针对FlinkKafkaProducer011 就可以提供 exactly-once的语义</a:t>
            </a:r>
            <a:endParaRPr lang="zh-CN" altLang="en-US" sz="2800" dirty="0"/>
          </a:p>
          <a:p>
            <a:r>
              <a:rPr lang="zh-CN" altLang="en-US" sz="2800" dirty="0">
                <a:sym typeface="+mn-ea"/>
              </a:rPr>
              <a:t>但是需要选择具体的语义</a:t>
            </a:r>
            <a:endParaRPr lang="zh-CN" altLang="en-US" sz="2800" dirty="0"/>
          </a:p>
          <a:p>
            <a:pPr lvl="2"/>
            <a:r>
              <a:rPr lang="zh-CN" altLang="en-US" sz="2800" dirty="0">
                <a:sym typeface="+mn-ea"/>
              </a:rPr>
              <a:t>Semantic.NONE</a:t>
            </a:r>
            <a:endParaRPr lang="zh-CN" altLang="en-US" sz="2800" dirty="0"/>
          </a:p>
          <a:p>
            <a:pPr lvl="2"/>
            <a:r>
              <a:rPr lang="zh-CN" altLang="en-US" sz="2800" dirty="0">
                <a:sym typeface="+mn-ea"/>
              </a:rPr>
              <a:t>Semantic.AT_LEAST_ONCE【默认】</a:t>
            </a:r>
            <a:endParaRPr lang="zh-CN" altLang="en-US" sz="2800" dirty="0"/>
          </a:p>
          <a:p>
            <a:pPr lvl="2"/>
            <a:r>
              <a:rPr lang="zh-CN" altLang="en-US" sz="2800" dirty="0">
                <a:sym typeface="+mn-ea"/>
              </a:rPr>
              <a:t>Semantic.EXACTLY_ONCE</a:t>
            </a:r>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注意：</a:t>
            </a:r>
            <a:endParaRPr lang="zh-CN" altLang="en-US"/>
          </a:p>
        </p:txBody>
      </p:sp>
      <p:sp>
        <p:nvSpPr>
          <p:cNvPr id="3" name="文本占位符 2"/>
          <p:cNvSpPr>
            <a:spLocks noGrp="1"/>
          </p:cNvSpPr>
          <p:nvPr>
            <p:ph type="body" idx="15"/>
          </p:nvPr>
        </p:nvSpPr>
        <p:spPr/>
        <p:txBody>
          <a:bodyPr/>
          <a:p>
            <a:r>
              <a:rPr lang="zh-CN" altLang="en-US" dirty="0">
                <a:sym typeface="+mn-ea"/>
              </a:rPr>
              <a:t>在这里我们使用的</a:t>
            </a:r>
            <a:r>
              <a:rPr lang="en-US" altLang="zh-CN" dirty="0">
                <a:sym typeface="+mn-ea"/>
              </a:rPr>
              <a:t>kafka</a:t>
            </a:r>
            <a:r>
              <a:rPr lang="zh-CN" altLang="en-US" dirty="0">
                <a:sym typeface="+mn-ea"/>
              </a:rPr>
              <a:t>是基于</a:t>
            </a:r>
            <a:r>
              <a:rPr lang="en-US" altLang="zh-CN" dirty="0">
                <a:sym typeface="+mn-ea"/>
              </a:rPr>
              <a:t>0.11</a:t>
            </a:r>
            <a:r>
              <a:rPr lang="zh-CN" altLang="en-US" dirty="0">
                <a:sym typeface="+mn-ea"/>
              </a:rPr>
              <a:t>这个版本，如果是低版本的话，有一些新特性是不支持的。</a:t>
            </a:r>
            <a:endParaRPr lang="zh-CN" altLang="en-US" dirty="0"/>
          </a:p>
          <a:p>
            <a:r>
              <a:rPr lang="zh-CN" altLang="en-US" dirty="0">
                <a:sym typeface="+mn-ea"/>
              </a:rPr>
              <a:t>具体的可以参考官方文档</a:t>
            </a:r>
            <a:endParaRPr lang="zh-CN" altLang="en-US" dirty="0"/>
          </a:p>
          <a:p>
            <a:r>
              <a:rPr lang="zh-CN" altLang="en-US" dirty="0">
                <a:sym typeface="+mn-ea"/>
              </a:rPr>
              <a:t>https://ci.apache.org/projects/flink/flink-docs-release-1.6/dev/connectors/kafka.html</a:t>
            </a:r>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11</a:t>
            </a:r>
            <a:endParaRPr lang="zh-CN" altLang="en-US" dirty="0"/>
          </a:p>
        </p:txBody>
      </p:sp>
      <p:sp>
        <p:nvSpPr>
          <p:cNvPr id="3" name="文本占位符 2"/>
          <p:cNvSpPr>
            <a:spLocks noGrp="1"/>
          </p:cNvSpPr>
          <p:nvPr>
            <p:ph type="body" idx="1"/>
          </p:nvPr>
        </p:nvSpPr>
        <p:spPr>
          <a:xfrm>
            <a:off x="4182110" y="3307080"/>
            <a:ext cx="6111421" cy="601345"/>
          </a:xfrm>
        </p:spPr>
        <p:txBody>
          <a:bodyPr>
            <a:noAutofit/>
          </a:bodyPr>
          <a:lstStyle/>
          <a:p>
            <a:r>
              <a:rPr lang="en-US" altLang="zh-CN" sz="3200">
                <a:sym typeface="+mn-ea"/>
              </a:rPr>
              <a:t>Flink </a:t>
            </a:r>
            <a:r>
              <a:rPr sz="3200">
                <a:sym typeface="+mn-ea"/>
              </a:rPr>
              <a:t>生产环境主要配置</a:t>
            </a:r>
            <a:endParaRPr lang="en-US" altLang="zh-CN" sz="3200" dirty="0">
              <a:sym typeface="+mn-ea"/>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生产环境检查清单</a:t>
            </a:r>
            <a:endParaRPr lang="zh-CN" altLang="en-US"/>
          </a:p>
        </p:txBody>
      </p:sp>
      <p:sp>
        <p:nvSpPr>
          <p:cNvPr id="3" name="文本占位符 2"/>
          <p:cNvSpPr>
            <a:spLocks noGrp="1"/>
          </p:cNvSpPr>
          <p:nvPr>
            <p:ph type="body" idx="15"/>
          </p:nvPr>
        </p:nvSpPr>
        <p:spPr/>
        <p:txBody>
          <a:bodyPr/>
          <a:p>
            <a:r>
              <a:rPr lang="en-US" altLang="zh-CN" sz="2400" dirty="0">
                <a:sym typeface="+mn-ea"/>
              </a:rPr>
              <a:t>1</a:t>
            </a:r>
            <a:r>
              <a:rPr lang="zh-CN" altLang="en-US" sz="2400" dirty="0">
                <a:sym typeface="+mn-ea"/>
              </a:rPr>
              <a:t>：设置 operator 的最大并行度</a:t>
            </a:r>
            <a:endParaRPr lang="zh-CN" altLang="en-US" sz="2400" dirty="0"/>
          </a:p>
          <a:p>
            <a:pPr lvl="2"/>
            <a:r>
              <a:rPr lang="zh-CN" altLang="en-US" sz="2400" dirty="0">
                <a:sym typeface="+mn-ea"/>
              </a:rPr>
              <a:t>0 &lt; 并行度 &lt;= 最大并行度 &lt;= 2^15</a:t>
            </a:r>
            <a:endParaRPr lang="zh-CN" altLang="en-US" sz="2400" dirty="0"/>
          </a:p>
          <a:p>
            <a:pPr lvl="2"/>
            <a:r>
              <a:rPr lang="zh-CN" altLang="en-US" sz="2400" dirty="0">
                <a:sym typeface="+mn-ea"/>
              </a:rPr>
              <a:t>setMaxParallelism（int maxparallelism)</a:t>
            </a:r>
            <a:endParaRPr lang="zh-CN" altLang="en-US" sz="2400" dirty="0"/>
          </a:p>
          <a:p>
            <a:pPr lvl="0"/>
            <a:r>
              <a:rPr lang="en-US" altLang="zh-CN" sz="2400" dirty="0">
                <a:sym typeface="+mn-ea"/>
              </a:rPr>
              <a:t>2</a:t>
            </a:r>
            <a:r>
              <a:rPr lang="zh-CN" altLang="en-US" sz="2400" dirty="0">
                <a:sym typeface="+mn-ea"/>
              </a:rPr>
              <a:t>：给 operators 设置 UUID</a:t>
            </a:r>
            <a:endParaRPr lang="zh-CN" altLang="en-US" sz="2400" dirty="0"/>
          </a:p>
          <a:p>
            <a:pPr lvl="2"/>
            <a:r>
              <a:rPr lang="zh-CN" altLang="en-US" sz="2400" dirty="0">
                <a:sym typeface="+mn-ea"/>
              </a:rPr>
              <a:t>因为对JobGraph的更改（例如，交换operator）将导致产生新的UUID。 为了建立稳定的映射，我们需要用户来通过 设置Uid（String uid） 来设定稳定的operator uid。</a:t>
            </a:r>
            <a:endParaRPr lang="zh-CN" altLang="en-US" sz="2400" dirty="0"/>
          </a:p>
          <a:p>
            <a:pPr lvl="0"/>
            <a:r>
              <a:rPr lang="en-US" altLang="zh-CN" sz="2400" dirty="0">
                <a:sym typeface="+mn-ea"/>
              </a:rPr>
              <a:t>3</a:t>
            </a:r>
            <a:r>
              <a:rPr lang="zh-CN" altLang="en-US" sz="2400" dirty="0">
                <a:sym typeface="+mn-ea"/>
              </a:rPr>
              <a:t>：选择state backend</a:t>
            </a:r>
            <a:endParaRPr lang="zh-CN" altLang="en-US" sz="2400" dirty="0"/>
          </a:p>
          <a:p>
            <a:pPr lvl="2"/>
            <a:r>
              <a:rPr lang="zh-CN" altLang="en-US" sz="2400" dirty="0">
                <a:sym typeface="+mn-ea"/>
              </a:rPr>
              <a:t>强烈建议生产环境中使用RocksDB</a:t>
            </a:r>
            <a:endParaRPr lang="zh-CN" altLang="en-US" sz="2400" dirty="0">
              <a:sym typeface="+mn-ea"/>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12</a:t>
            </a:r>
            <a:endParaRPr lang="zh-CN" altLang="en-US" dirty="0"/>
          </a:p>
        </p:txBody>
      </p:sp>
      <p:sp>
        <p:nvSpPr>
          <p:cNvPr id="3" name="文本占位符 2"/>
          <p:cNvSpPr>
            <a:spLocks noGrp="1"/>
          </p:cNvSpPr>
          <p:nvPr>
            <p:ph type="body" idx="1"/>
          </p:nvPr>
        </p:nvSpPr>
        <p:spPr>
          <a:xfrm>
            <a:off x="4182110" y="3307080"/>
            <a:ext cx="6111421" cy="601345"/>
          </a:xfrm>
        </p:spPr>
        <p:txBody>
          <a:bodyPr>
            <a:noAutofit/>
          </a:bodyPr>
          <a:lstStyle/>
          <a:p>
            <a:r>
              <a:rPr lang="en-US" altLang="zh-CN" sz="3200">
                <a:sym typeface="+mn-ea"/>
              </a:rPr>
              <a:t>Flink </a:t>
            </a:r>
            <a:r>
              <a:rPr sz="3200">
                <a:sym typeface="+mn-ea"/>
              </a:rPr>
              <a:t>实战案例开发</a:t>
            </a:r>
            <a:endParaRPr lang="en-US" altLang="zh-CN" sz="3200" dirty="0">
              <a:sym typeface="+mn-ea"/>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应用场景分析</a:t>
            </a:r>
            <a:endParaRPr lang="zh-CN" altLang="en-US"/>
          </a:p>
        </p:txBody>
      </p:sp>
      <p:sp>
        <p:nvSpPr>
          <p:cNvPr id="3" name="文本占位符 2"/>
          <p:cNvSpPr>
            <a:spLocks noGrp="1"/>
          </p:cNvSpPr>
          <p:nvPr>
            <p:ph type="body" idx="15"/>
          </p:nvPr>
        </p:nvSpPr>
        <p:spPr/>
        <p:txBody>
          <a:bodyPr/>
          <a:p>
            <a:r>
              <a:rPr lang="zh-CN" altLang="en-US" dirty="0">
                <a:sym typeface="+mn-ea"/>
              </a:rPr>
              <a:t>数据清洗【实时</a:t>
            </a:r>
            <a:r>
              <a:rPr lang="en-US" altLang="zh-CN" dirty="0">
                <a:sym typeface="+mn-ea"/>
              </a:rPr>
              <a:t>ETL</a:t>
            </a:r>
            <a:r>
              <a:rPr lang="zh-CN" altLang="en-US" dirty="0">
                <a:sym typeface="+mn-ea"/>
              </a:rPr>
              <a:t>】</a:t>
            </a:r>
            <a:endParaRPr lang="zh-CN" altLang="en-US" dirty="0"/>
          </a:p>
          <a:p>
            <a:r>
              <a:rPr lang="zh-CN" altLang="en-US" dirty="0">
                <a:sym typeface="+mn-ea"/>
              </a:rPr>
              <a:t>数据报表</a:t>
            </a:r>
            <a:endParaRPr lang="zh-CN" altLang="en-US" dirty="0"/>
          </a:p>
          <a:p>
            <a:pPr marL="0" indent="0">
              <a:buNone/>
            </a:pPr>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数据清洗【实时</a:t>
            </a:r>
            <a:r>
              <a:rPr lang="en-US" altLang="zh-CN" dirty="0">
                <a:sym typeface="+mn-ea"/>
              </a:rPr>
              <a:t>ETL</a:t>
            </a:r>
            <a:r>
              <a:rPr lang="zh-CN" altLang="en-US" dirty="0">
                <a:sym typeface="+mn-ea"/>
              </a:rPr>
              <a:t>】</a:t>
            </a:r>
            <a:endParaRPr lang="zh-CN" altLang="en-US"/>
          </a:p>
        </p:txBody>
      </p:sp>
      <p:pic>
        <p:nvPicPr>
          <p:cNvPr id="20" name="图片 19"/>
          <p:cNvPicPr>
            <a:picLocks noChangeAspect="1"/>
          </p:cNvPicPr>
          <p:nvPr/>
        </p:nvPicPr>
        <p:blipFill>
          <a:blip r:embed="rId1"/>
          <a:stretch>
            <a:fillRect/>
          </a:stretch>
        </p:blipFill>
        <p:spPr>
          <a:xfrm>
            <a:off x="2137410" y="3495675"/>
            <a:ext cx="1246505" cy="910590"/>
          </a:xfrm>
          <a:prstGeom prst="rect">
            <a:avLst/>
          </a:prstGeom>
        </p:spPr>
      </p:pic>
      <p:sp>
        <p:nvSpPr>
          <p:cNvPr id="7" name="云形 6"/>
          <p:cNvSpPr/>
          <p:nvPr/>
        </p:nvSpPr>
        <p:spPr>
          <a:xfrm>
            <a:off x="868680" y="2672715"/>
            <a:ext cx="1066800" cy="82296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800"/>
              <a:t>应用</a:t>
            </a:r>
            <a:endParaRPr lang="zh-CN" altLang="en-US" sz="1800"/>
          </a:p>
        </p:txBody>
      </p:sp>
      <p:sp>
        <p:nvSpPr>
          <p:cNvPr id="8" name="云形 7"/>
          <p:cNvSpPr/>
          <p:nvPr/>
        </p:nvSpPr>
        <p:spPr>
          <a:xfrm>
            <a:off x="884555" y="3724275"/>
            <a:ext cx="1066800" cy="82296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800"/>
              <a:t>网站</a:t>
            </a:r>
            <a:endParaRPr lang="zh-CN" altLang="en-US" sz="1800"/>
          </a:p>
        </p:txBody>
      </p:sp>
      <p:sp>
        <p:nvSpPr>
          <p:cNvPr id="9" name="云形 8"/>
          <p:cNvSpPr/>
          <p:nvPr/>
        </p:nvSpPr>
        <p:spPr>
          <a:xfrm>
            <a:off x="869315" y="4867275"/>
            <a:ext cx="1066800" cy="82296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800"/>
              <a:t>网站</a:t>
            </a:r>
            <a:endParaRPr lang="zh-CN" altLang="en-US" sz="1800"/>
          </a:p>
        </p:txBody>
      </p:sp>
      <p:sp>
        <p:nvSpPr>
          <p:cNvPr id="227" name=" 227"/>
          <p:cNvSpPr/>
          <p:nvPr/>
        </p:nvSpPr>
        <p:spPr>
          <a:xfrm>
            <a:off x="1722755" y="2445385"/>
            <a:ext cx="929640" cy="396240"/>
          </a:xfrm>
          <a:prstGeom prst="wedgeEllipseCallout">
            <a:avLst>
              <a:gd name="adj1" fmla="val -25046"/>
              <a:gd name="adj2" fmla="val 65698"/>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1600" dirty="0">
                <a:solidFill>
                  <a:srgbClr val="FFFFFF"/>
                </a:solidFill>
              </a:rPr>
              <a:t>日志</a:t>
            </a:r>
            <a:endParaRPr lang="zh-CN" altLang="en-US" sz="1600" dirty="0">
              <a:solidFill>
                <a:srgbClr val="FFFFFF"/>
              </a:solidFill>
            </a:endParaRPr>
          </a:p>
        </p:txBody>
      </p:sp>
      <p:sp>
        <p:nvSpPr>
          <p:cNvPr id="10" name=" 227"/>
          <p:cNvSpPr/>
          <p:nvPr/>
        </p:nvSpPr>
        <p:spPr>
          <a:xfrm>
            <a:off x="1722755" y="4669155"/>
            <a:ext cx="929640" cy="396240"/>
          </a:xfrm>
          <a:prstGeom prst="wedgeEllipseCallout">
            <a:avLst>
              <a:gd name="adj1" fmla="val -25046"/>
              <a:gd name="adj2" fmla="val 65698"/>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1600" dirty="0">
                <a:solidFill>
                  <a:srgbClr val="FFFFFF"/>
                </a:solidFill>
              </a:rPr>
              <a:t>日志</a:t>
            </a:r>
            <a:endParaRPr lang="zh-CN" altLang="en-US" sz="1600" dirty="0">
              <a:solidFill>
                <a:srgbClr val="FFFFFF"/>
              </a:solidFill>
            </a:endParaRPr>
          </a:p>
        </p:txBody>
      </p:sp>
      <p:sp>
        <p:nvSpPr>
          <p:cNvPr id="11" name=" 227"/>
          <p:cNvSpPr/>
          <p:nvPr/>
        </p:nvSpPr>
        <p:spPr>
          <a:xfrm>
            <a:off x="1722755" y="3495675"/>
            <a:ext cx="929640" cy="396240"/>
          </a:xfrm>
          <a:prstGeom prst="wedgeEllipseCallout">
            <a:avLst>
              <a:gd name="adj1" fmla="val -25046"/>
              <a:gd name="adj2" fmla="val 65698"/>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1600" dirty="0">
                <a:solidFill>
                  <a:srgbClr val="FFFFFF"/>
                </a:solidFill>
              </a:rPr>
              <a:t>日志</a:t>
            </a:r>
            <a:endParaRPr lang="zh-CN" altLang="en-US" sz="1600" dirty="0">
              <a:solidFill>
                <a:srgbClr val="FFFFFF"/>
              </a:solidFill>
            </a:endParaRPr>
          </a:p>
        </p:txBody>
      </p:sp>
      <p:sp>
        <p:nvSpPr>
          <p:cNvPr id="165" name=" 165"/>
          <p:cNvSpPr/>
          <p:nvPr/>
        </p:nvSpPr>
        <p:spPr>
          <a:xfrm>
            <a:off x="3383915" y="3372485"/>
            <a:ext cx="1061085" cy="1156335"/>
          </a:xfrm>
          <a:prstGeom prst="rect">
            <a:avLst/>
          </a:prstGeom>
          <a:solidFill>
            <a:schemeClr val="accent1">
              <a:lumMod val="60000"/>
              <a:lumOff val="40000"/>
            </a:schemeClr>
          </a:solidFill>
        </p:spPr>
        <p:style>
          <a:lnRef idx="1">
            <a:schemeClr val="dk1"/>
          </a:lnRef>
          <a:fillRef idx="2">
            <a:schemeClr val="dk1"/>
          </a:fillRef>
          <a:effectRef idx="1">
            <a:schemeClr val="dk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Kafka</a:t>
            </a:r>
            <a:endParaRPr lang="en-US" altLang="zh-CN">
              <a:solidFill>
                <a:srgbClr val="FFFFFF"/>
              </a:solidFill>
            </a:endParaRPr>
          </a:p>
        </p:txBody>
      </p:sp>
      <p:cxnSp>
        <p:nvCxnSpPr>
          <p:cNvPr id="13" name="直接箭头连接符 12"/>
          <p:cNvCxnSpPr>
            <a:stCxn id="7" idx="0"/>
            <a:endCxn id="165" idx="1"/>
          </p:cNvCxnSpPr>
          <p:nvPr/>
        </p:nvCxnSpPr>
        <p:spPr>
          <a:xfrm>
            <a:off x="1934845" y="3084195"/>
            <a:ext cx="1449070" cy="866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0"/>
            <a:endCxn id="165" idx="1"/>
          </p:cNvCxnSpPr>
          <p:nvPr/>
        </p:nvCxnSpPr>
        <p:spPr>
          <a:xfrm flipV="1">
            <a:off x="1950720" y="3950970"/>
            <a:ext cx="1433195" cy="184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a:stCxn id="9" idx="0"/>
            <a:endCxn id="165" idx="1"/>
          </p:cNvCxnSpPr>
          <p:nvPr/>
        </p:nvCxnSpPr>
        <p:spPr>
          <a:xfrm flipV="1">
            <a:off x="1935480" y="3950970"/>
            <a:ext cx="1448435" cy="1327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8" name=" 168"/>
          <p:cNvSpPr/>
          <p:nvPr/>
        </p:nvSpPr>
        <p:spPr>
          <a:xfrm>
            <a:off x="5307330" y="2684145"/>
            <a:ext cx="3439795" cy="2533015"/>
          </a:xfrm>
          <a:prstGeom prst="roundRect">
            <a:avLst/>
          </a:prstGeom>
          <a:solidFill>
            <a:srgbClr val="21B6BB"/>
          </a:solidFill>
        </p:spPr>
        <p:style>
          <a:lnRef idx="3">
            <a:schemeClr val="lt1"/>
          </a:lnRef>
          <a:fillRef idx="1">
            <a:schemeClr val="accent4"/>
          </a:fillRef>
          <a:effectRef idx="1">
            <a:schemeClr val="accent4"/>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5" name=" 135"/>
          <p:cNvSpPr/>
          <p:nvPr/>
        </p:nvSpPr>
        <p:spPr>
          <a:xfrm>
            <a:off x="4443095" y="3933825"/>
            <a:ext cx="864235" cy="1441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431915" y="2825115"/>
            <a:ext cx="1232535" cy="368300"/>
          </a:xfrm>
          <a:prstGeom prst="rect">
            <a:avLst/>
          </a:prstGeom>
          <a:noFill/>
        </p:spPr>
        <p:txBody>
          <a:bodyPr wrap="square" rtlCol="0">
            <a:spAutoFit/>
          </a:bodyPr>
          <a:p>
            <a:r>
              <a:rPr lang="en-US" altLang="zh-CN" sz="1800"/>
              <a:t>Flink</a:t>
            </a:r>
            <a:r>
              <a:rPr lang="zh-CN" altLang="en-US" sz="1800"/>
              <a:t>集群</a:t>
            </a:r>
            <a:endParaRPr lang="zh-CN" altLang="en-US" sz="1800"/>
          </a:p>
        </p:txBody>
      </p:sp>
      <p:sp>
        <p:nvSpPr>
          <p:cNvPr id="166" name=" 166"/>
          <p:cNvSpPr/>
          <p:nvPr/>
        </p:nvSpPr>
        <p:spPr>
          <a:xfrm>
            <a:off x="5423535" y="3782060"/>
            <a:ext cx="812165" cy="5219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Source</a:t>
            </a:r>
            <a:endParaRPr lang="en-US" altLang="zh-CN" sz="1600">
              <a:solidFill>
                <a:srgbClr val="FFFFFF"/>
              </a:solidFill>
            </a:endParaRPr>
          </a:p>
        </p:txBody>
      </p:sp>
      <p:sp>
        <p:nvSpPr>
          <p:cNvPr id="12" name=" 166"/>
          <p:cNvSpPr/>
          <p:nvPr/>
        </p:nvSpPr>
        <p:spPr>
          <a:xfrm>
            <a:off x="6577965" y="3235960"/>
            <a:ext cx="812165" cy="2889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map</a:t>
            </a:r>
            <a:endParaRPr lang="en-US" altLang="zh-CN" sz="1600">
              <a:solidFill>
                <a:srgbClr val="FFFFFF"/>
              </a:solidFill>
            </a:endParaRPr>
          </a:p>
        </p:txBody>
      </p:sp>
      <p:sp>
        <p:nvSpPr>
          <p:cNvPr id="17" name=" 166"/>
          <p:cNvSpPr/>
          <p:nvPr/>
        </p:nvSpPr>
        <p:spPr>
          <a:xfrm>
            <a:off x="6577965" y="3701415"/>
            <a:ext cx="812165" cy="2889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split</a:t>
            </a:r>
            <a:endParaRPr lang="en-US" altLang="zh-CN" sz="1600">
              <a:solidFill>
                <a:srgbClr val="FFFFFF"/>
              </a:solidFill>
            </a:endParaRPr>
          </a:p>
        </p:txBody>
      </p:sp>
      <p:sp>
        <p:nvSpPr>
          <p:cNvPr id="18" name=" 166"/>
          <p:cNvSpPr/>
          <p:nvPr/>
        </p:nvSpPr>
        <p:spPr>
          <a:xfrm>
            <a:off x="6577965" y="4143375"/>
            <a:ext cx="812165" cy="2889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filter</a:t>
            </a:r>
            <a:endParaRPr lang="en-US" altLang="zh-CN" sz="1600">
              <a:solidFill>
                <a:srgbClr val="FFFFFF"/>
              </a:solidFill>
            </a:endParaRPr>
          </a:p>
        </p:txBody>
      </p:sp>
      <p:sp>
        <p:nvSpPr>
          <p:cNvPr id="19" name=" 166"/>
          <p:cNvSpPr/>
          <p:nvPr/>
        </p:nvSpPr>
        <p:spPr>
          <a:xfrm>
            <a:off x="6577965" y="4622165"/>
            <a:ext cx="812165" cy="2889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a:t>
            </a:r>
            <a:endParaRPr lang="en-US" altLang="zh-CN" sz="1600">
              <a:solidFill>
                <a:srgbClr val="FFFFFF"/>
              </a:solidFill>
            </a:endParaRPr>
          </a:p>
        </p:txBody>
      </p:sp>
      <p:sp>
        <p:nvSpPr>
          <p:cNvPr id="21" name=" 166"/>
          <p:cNvSpPr/>
          <p:nvPr/>
        </p:nvSpPr>
        <p:spPr>
          <a:xfrm>
            <a:off x="7795260" y="3744595"/>
            <a:ext cx="812165" cy="5219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Sink</a:t>
            </a:r>
            <a:endParaRPr lang="en-US" altLang="zh-CN" sz="1600">
              <a:solidFill>
                <a:srgbClr val="FFFFFF"/>
              </a:solidFill>
            </a:endParaRPr>
          </a:p>
        </p:txBody>
      </p:sp>
      <p:sp>
        <p:nvSpPr>
          <p:cNvPr id="25" name=" 25"/>
          <p:cNvSpPr/>
          <p:nvPr/>
        </p:nvSpPr>
        <p:spPr>
          <a:xfrm>
            <a:off x="8747125" y="3807460"/>
            <a:ext cx="1584325" cy="28765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 165"/>
          <p:cNvSpPr/>
          <p:nvPr/>
        </p:nvSpPr>
        <p:spPr>
          <a:xfrm>
            <a:off x="10331450" y="2613660"/>
            <a:ext cx="1061085" cy="758825"/>
          </a:xfrm>
          <a:prstGeom prst="rect">
            <a:avLst/>
          </a:prstGeom>
          <a:solidFill>
            <a:schemeClr val="accent1">
              <a:lumMod val="60000"/>
              <a:lumOff val="40000"/>
            </a:schemeClr>
          </a:solidFill>
        </p:spPr>
        <p:style>
          <a:lnRef idx="1">
            <a:schemeClr val="dk1"/>
          </a:lnRef>
          <a:fillRef idx="2">
            <a:schemeClr val="dk1"/>
          </a:fillRef>
          <a:effectRef idx="1">
            <a:schemeClr val="dk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Kafka</a:t>
            </a:r>
            <a:endParaRPr lang="en-US" altLang="zh-CN">
              <a:solidFill>
                <a:srgbClr val="FFFFFF"/>
              </a:solidFill>
            </a:endParaRPr>
          </a:p>
        </p:txBody>
      </p:sp>
      <p:sp>
        <p:nvSpPr>
          <p:cNvPr id="27" name=" 165"/>
          <p:cNvSpPr/>
          <p:nvPr/>
        </p:nvSpPr>
        <p:spPr>
          <a:xfrm>
            <a:off x="10331450" y="3545205"/>
            <a:ext cx="1061085" cy="758825"/>
          </a:xfrm>
          <a:prstGeom prst="rect">
            <a:avLst/>
          </a:prstGeom>
          <a:solidFill>
            <a:schemeClr val="accent1">
              <a:lumMod val="60000"/>
              <a:lumOff val="40000"/>
            </a:schemeClr>
          </a:solidFill>
        </p:spPr>
        <p:style>
          <a:lnRef idx="1">
            <a:schemeClr val="dk1"/>
          </a:lnRef>
          <a:fillRef idx="2">
            <a:schemeClr val="dk1"/>
          </a:fillRef>
          <a:effectRef idx="1">
            <a:schemeClr val="dk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HBase</a:t>
            </a:r>
            <a:endParaRPr lang="en-US" altLang="zh-CN">
              <a:solidFill>
                <a:srgbClr val="FFFFFF"/>
              </a:solidFill>
            </a:endParaRPr>
          </a:p>
        </p:txBody>
      </p:sp>
      <p:sp>
        <p:nvSpPr>
          <p:cNvPr id="28" name=" 165"/>
          <p:cNvSpPr/>
          <p:nvPr/>
        </p:nvSpPr>
        <p:spPr>
          <a:xfrm>
            <a:off x="10331450" y="4533900"/>
            <a:ext cx="1061085" cy="758825"/>
          </a:xfrm>
          <a:prstGeom prst="rect">
            <a:avLst/>
          </a:prstGeom>
          <a:solidFill>
            <a:schemeClr val="accent1">
              <a:lumMod val="60000"/>
              <a:lumOff val="40000"/>
            </a:schemeClr>
          </a:solidFill>
        </p:spPr>
        <p:style>
          <a:lnRef idx="1">
            <a:schemeClr val="dk1"/>
          </a:lnRef>
          <a:fillRef idx="2">
            <a:schemeClr val="dk1"/>
          </a:fillRef>
          <a:effectRef idx="1">
            <a:schemeClr val="dk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ES</a:t>
            </a:r>
            <a:endParaRPr lang="en-US" altLang="zh-CN">
              <a:solidFill>
                <a:srgbClr val="FFFFFF"/>
              </a:solidFill>
            </a:endParaRPr>
          </a:p>
        </p:txBody>
      </p:sp>
      <p:cxnSp>
        <p:nvCxnSpPr>
          <p:cNvPr id="29" name="直接箭头连接符 28"/>
          <p:cNvCxnSpPr>
            <a:stCxn id="166" idx="3"/>
            <a:endCxn id="12" idx="1"/>
          </p:cNvCxnSpPr>
          <p:nvPr/>
        </p:nvCxnSpPr>
        <p:spPr>
          <a:xfrm flipV="1">
            <a:off x="6235700" y="3380740"/>
            <a:ext cx="342265" cy="662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3"/>
            <a:endCxn id="21" idx="1"/>
          </p:cNvCxnSpPr>
          <p:nvPr/>
        </p:nvCxnSpPr>
        <p:spPr>
          <a:xfrm flipV="1">
            <a:off x="7390130" y="4005580"/>
            <a:ext cx="405130" cy="761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2" idx="2"/>
            <a:endCxn id="17" idx="0"/>
          </p:cNvCxnSpPr>
          <p:nvPr/>
        </p:nvCxnSpPr>
        <p:spPr>
          <a:xfrm>
            <a:off x="6984365" y="3524885"/>
            <a:ext cx="0" cy="176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7" idx="2"/>
            <a:endCxn id="18" idx="0"/>
          </p:cNvCxnSpPr>
          <p:nvPr/>
        </p:nvCxnSpPr>
        <p:spPr>
          <a:xfrm>
            <a:off x="6984365" y="3990340"/>
            <a:ext cx="0" cy="153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8" idx="2"/>
            <a:endCxn id="19" idx="0"/>
          </p:cNvCxnSpPr>
          <p:nvPr/>
        </p:nvCxnSpPr>
        <p:spPr>
          <a:xfrm>
            <a:off x="6984365" y="4432300"/>
            <a:ext cx="0" cy="189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需求分析</a:t>
            </a:r>
            <a:endParaRPr lang="zh-CN" altLang="en-US"/>
          </a:p>
        </p:txBody>
      </p:sp>
      <p:sp>
        <p:nvSpPr>
          <p:cNvPr id="3" name="文本占位符 2"/>
          <p:cNvSpPr>
            <a:spLocks noGrp="1"/>
          </p:cNvSpPr>
          <p:nvPr>
            <p:ph type="body" idx="15"/>
          </p:nvPr>
        </p:nvSpPr>
        <p:spPr/>
        <p:txBody>
          <a:bodyPr/>
          <a:p>
            <a:r>
              <a:rPr lang="zh-CN" altLang="en-US" sz="2800" dirty="0">
                <a:sym typeface="+mn-ea"/>
              </a:rPr>
              <a:t>针对算法产生的日志数据进行清洗拆分</a:t>
            </a:r>
            <a:endParaRPr lang="zh-CN" altLang="en-US" sz="2800" dirty="0"/>
          </a:p>
          <a:p>
            <a:pPr lvl="2"/>
            <a:r>
              <a:rPr lang="en-US" altLang="zh-CN" sz="2800" dirty="0">
                <a:sym typeface="+mn-ea"/>
              </a:rPr>
              <a:t>1</a:t>
            </a:r>
            <a:r>
              <a:rPr lang="zh-CN" altLang="en-US" sz="2800" dirty="0">
                <a:sym typeface="+mn-ea"/>
              </a:rPr>
              <a:t>：算法产生的日志数据是嵌套</a:t>
            </a:r>
            <a:r>
              <a:rPr lang="en-US" altLang="zh-CN" sz="2800" dirty="0">
                <a:sym typeface="+mn-ea"/>
              </a:rPr>
              <a:t>json</a:t>
            </a:r>
            <a:r>
              <a:rPr lang="zh-CN" altLang="en-US" sz="2800" dirty="0">
                <a:sym typeface="+mn-ea"/>
              </a:rPr>
              <a:t>格式，需要拆分打平</a:t>
            </a:r>
            <a:endParaRPr lang="zh-CN" altLang="en-US" sz="2800" dirty="0"/>
          </a:p>
          <a:p>
            <a:pPr lvl="2"/>
            <a:r>
              <a:rPr lang="en-US" altLang="zh-CN" sz="2800" dirty="0">
                <a:sym typeface="+mn-ea"/>
              </a:rPr>
              <a:t>2</a:t>
            </a:r>
            <a:r>
              <a:rPr lang="zh-CN" altLang="en-US" sz="2800" dirty="0">
                <a:sym typeface="+mn-ea"/>
              </a:rPr>
              <a:t>：针对算法中的国家字段进行大区转换</a:t>
            </a:r>
            <a:endParaRPr lang="zh-CN" altLang="en-US" sz="2800" dirty="0"/>
          </a:p>
          <a:p>
            <a:pPr lvl="2"/>
            <a:r>
              <a:rPr lang="en-US" altLang="zh-CN" sz="2800" dirty="0">
                <a:sym typeface="+mn-ea"/>
              </a:rPr>
              <a:t>3</a:t>
            </a:r>
            <a:r>
              <a:rPr lang="zh-CN" altLang="en-US" sz="2800" dirty="0">
                <a:sym typeface="+mn-ea"/>
              </a:rPr>
              <a:t>：最后把不同类型的日志数据分别进行存储</a:t>
            </a:r>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架构图</a:t>
            </a:r>
            <a:endParaRPr lang="zh-CN" altLang="en-US"/>
          </a:p>
        </p:txBody>
      </p:sp>
      <p:pic>
        <p:nvPicPr>
          <p:cNvPr id="6" name="图片 5"/>
          <p:cNvPicPr>
            <a:picLocks noChangeAspect="1"/>
          </p:cNvPicPr>
          <p:nvPr/>
        </p:nvPicPr>
        <p:blipFill>
          <a:blip r:embed="rId1"/>
          <a:stretch>
            <a:fillRect/>
          </a:stretch>
        </p:blipFill>
        <p:spPr>
          <a:xfrm>
            <a:off x="838200" y="419735"/>
            <a:ext cx="9304655" cy="6019165"/>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数据报表</a:t>
            </a:r>
            <a:endParaRPr lang="zh-CN" altLang="en-US"/>
          </a:p>
        </p:txBody>
      </p:sp>
      <p:pic>
        <p:nvPicPr>
          <p:cNvPr id="20" name="图片 19"/>
          <p:cNvPicPr>
            <a:picLocks noChangeAspect="1"/>
          </p:cNvPicPr>
          <p:nvPr/>
        </p:nvPicPr>
        <p:blipFill>
          <a:blip r:embed="rId1"/>
          <a:stretch>
            <a:fillRect/>
          </a:stretch>
        </p:blipFill>
        <p:spPr>
          <a:xfrm>
            <a:off x="2137410" y="3495675"/>
            <a:ext cx="1246505" cy="910590"/>
          </a:xfrm>
          <a:prstGeom prst="rect">
            <a:avLst/>
          </a:prstGeom>
        </p:spPr>
      </p:pic>
      <p:sp>
        <p:nvSpPr>
          <p:cNvPr id="7" name="云形 6"/>
          <p:cNvSpPr/>
          <p:nvPr/>
        </p:nvSpPr>
        <p:spPr>
          <a:xfrm>
            <a:off x="868680" y="2672715"/>
            <a:ext cx="1066800" cy="82296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800"/>
              <a:t>应用</a:t>
            </a:r>
            <a:endParaRPr lang="zh-CN" altLang="en-US" sz="1800"/>
          </a:p>
        </p:txBody>
      </p:sp>
      <p:sp>
        <p:nvSpPr>
          <p:cNvPr id="8" name="云形 7"/>
          <p:cNvSpPr/>
          <p:nvPr/>
        </p:nvSpPr>
        <p:spPr>
          <a:xfrm>
            <a:off x="884555" y="3724275"/>
            <a:ext cx="1066800" cy="82296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800"/>
              <a:t>网站</a:t>
            </a:r>
            <a:endParaRPr lang="zh-CN" altLang="en-US" sz="1800"/>
          </a:p>
        </p:txBody>
      </p:sp>
      <p:sp>
        <p:nvSpPr>
          <p:cNvPr id="9" name="云形 8"/>
          <p:cNvSpPr/>
          <p:nvPr/>
        </p:nvSpPr>
        <p:spPr>
          <a:xfrm>
            <a:off x="869315" y="4867275"/>
            <a:ext cx="1066800" cy="82296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800"/>
              <a:t>网站</a:t>
            </a:r>
            <a:endParaRPr lang="zh-CN" altLang="en-US" sz="1800"/>
          </a:p>
        </p:txBody>
      </p:sp>
      <p:sp>
        <p:nvSpPr>
          <p:cNvPr id="227" name=" 227"/>
          <p:cNvSpPr/>
          <p:nvPr/>
        </p:nvSpPr>
        <p:spPr>
          <a:xfrm>
            <a:off x="1722755" y="2445385"/>
            <a:ext cx="929640" cy="396240"/>
          </a:xfrm>
          <a:prstGeom prst="wedgeEllipseCallout">
            <a:avLst>
              <a:gd name="adj1" fmla="val -25046"/>
              <a:gd name="adj2" fmla="val 65698"/>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1600" dirty="0">
                <a:solidFill>
                  <a:srgbClr val="FFFFFF"/>
                </a:solidFill>
              </a:rPr>
              <a:t>日志</a:t>
            </a:r>
            <a:endParaRPr lang="zh-CN" altLang="en-US" sz="1600" dirty="0">
              <a:solidFill>
                <a:srgbClr val="FFFFFF"/>
              </a:solidFill>
            </a:endParaRPr>
          </a:p>
        </p:txBody>
      </p:sp>
      <p:sp>
        <p:nvSpPr>
          <p:cNvPr id="10" name=" 227"/>
          <p:cNvSpPr/>
          <p:nvPr/>
        </p:nvSpPr>
        <p:spPr>
          <a:xfrm>
            <a:off x="1722755" y="4669155"/>
            <a:ext cx="929640" cy="396240"/>
          </a:xfrm>
          <a:prstGeom prst="wedgeEllipseCallout">
            <a:avLst>
              <a:gd name="adj1" fmla="val -25046"/>
              <a:gd name="adj2" fmla="val 65698"/>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1600" dirty="0">
                <a:solidFill>
                  <a:srgbClr val="FFFFFF"/>
                </a:solidFill>
              </a:rPr>
              <a:t>日志</a:t>
            </a:r>
            <a:endParaRPr lang="zh-CN" altLang="en-US" sz="1600" dirty="0">
              <a:solidFill>
                <a:srgbClr val="FFFFFF"/>
              </a:solidFill>
            </a:endParaRPr>
          </a:p>
        </p:txBody>
      </p:sp>
      <p:sp>
        <p:nvSpPr>
          <p:cNvPr id="11" name=" 227"/>
          <p:cNvSpPr/>
          <p:nvPr/>
        </p:nvSpPr>
        <p:spPr>
          <a:xfrm>
            <a:off x="1722755" y="3495675"/>
            <a:ext cx="929640" cy="396240"/>
          </a:xfrm>
          <a:prstGeom prst="wedgeEllipseCallout">
            <a:avLst>
              <a:gd name="adj1" fmla="val -25046"/>
              <a:gd name="adj2" fmla="val 65698"/>
            </a:avLst>
          </a:prstGeom>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1600" dirty="0">
                <a:solidFill>
                  <a:srgbClr val="FFFFFF"/>
                </a:solidFill>
              </a:rPr>
              <a:t>日志</a:t>
            </a:r>
            <a:endParaRPr lang="zh-CN" altLang="en-US" sz="1600" dirty="0">
              <a:solidFill>
                <a:srgbClr val="FFFFFF"/>
              </a:solidFill>
            </a:endParaRPr>
          </a:p>
        </p:txBody>
      </p:sp>
      <p:sp>
        <p:nvSpPr>
          <p:cNvPr id="165" name=" 165"/>
          <p:cNvSpPr/>
          <p:nvPr/>
        </p:nvSpPr>
        <p:spPr>
          <a:xfrm>
            <a:off x="3383915" y="3372485"/>
            <a:ext cx="1061085" cy="1156335"/>
          </a:xfrm>
          <a:prstGeom prst="rect">
            <a:avLst/>
          </a:prstGeom>
          <a:solidFill>
            <a:schemeClr val="accent1">
              <a:lumMod val="60000"/>
              <a:lumOff val="40000"/>
            </a:schemeClr>
          </a:solidFill>
        </p:spPr>
        <p:style>
          <a:lnRef idx="1">
            <a:schemeClr val="dk1"/>
          </a:lnRef>
          <a:fillRef idx="2">
            <a:schemeClr val="dk1"/>
          </a:fillRef>
          <a:effectRef idx="1">
            <a:schemeClr val="dk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Kafka</a:t>
            </a:r>
            <a:endParaRPr lang="en-US" altLang="zh-CN">
              <a:solidFill>
                <a:srgbClr val="FFFFFF"/>
              </a:solidFill>
            </a:endParaRPr>
          </a:p>
        </p:txBody>
      </p:sp>
      <p:cxnSp>
        <p:nvCxnSpPr>
          <p:cNvPr id="13" name="直接箭头连接符 12"/>
          <p:cNvCxnSpPr>
            <a:stCxn id="7" idx="0"/>
            <a:endCxn id="165" idx="1"/>
          </p:cNvCxnSpPr>
          <p:nvPr/>
        </p:nvCxnSpPr>
        <p:spPr>
          <a:xfrm>
            <a:off x="1934845" y="3084195"/>
            <a:ext cx="1449070" cy="866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0"/>
            <a:endCxn id="165" idx="1"/>
          </p:cNvCxnSpPr>
          <p:nvPr/>
        </p:nvCxnSpPr>
        <p:spPr>
          <a:xfrm flipV="1">
            <a:off x="1950720" y="3950970"/>
            <a:ext cx="1433195" cy="184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a:stCxn id="9" idx="0"/>
            <a:endCxn id="165" idx="1"/>
          </p:cNvCxnSpPr>
          <p:nvPr/>
        </p:nvCxnSpPr>
        <p:spPr>
          <a:xfrm flipV="1">
            <a:off x="1935480" y="3950970"/>
            <a:ext cx="1448435" cy="1327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8" name=" 168"/>
          <p:cNvSpPr/>
          <p:nvPr/>
        </p:nvSpPr>
        <p:spPr>
          <a:xfrm>
            <a:off x="5307330" y="2684145"/>
            <a:ext cx="3439795" cy="2533015"/>
          </a:xfrm>
          <a:prstGeom prst="roundRect">
            <a:avLst/>
          </a:prstGeom>
          <a:solidFill>
            <a:srgbClr val="21B6BB"/>
          </a:solidFill>
        </p:spPr>
        <p:style>
          <a:lnRef idx="3">
            <a:schemeClr val="lt1"/>
          </a:lnRef>
          <a:fillRef idx="1">
            <a:schemeClr val="accent4"/>
          </a:fillRef>
          <a:effectRef idx="1">
            <a:schemeClr val="accent4"/>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5" name=" 135"/>
          <p:cNvSpPr/>
          <p:nvPr/>
        </p:nvSpPr>
        <p:spPr>
          <a:xfrm>
            <a:off x="4443095" y="3933825"/>
            <a:ext cx="864235" cy="1441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文本框 5"/>
          <p:cNvSpPr txBox="1"/>
          <p:nvPr/>
        </p:nvSpPr>
        <p:spPr>
          <a:xfrm>
            <a:off x="6431915" y="2825115"/>
            <a:ext cx="1232535" cy="368300"/>
          </a:xfrm>
          <a:prstGeom prst="rect">
            <a:avLst/>
          </a:prstGeom>
          <a:noFill/>
        </p:spPr>
        <p:txBody>
          <a:bodyPr wrap="square" rtlCol="0">
            <a:spAutoFit/>
          </a:bodyPr>
          <a:p>
            <a:r>
              <a:rPr lang="en-US" altLang="zh-CN" sz="1800"/>
              <a:t>Flink</a:t>
            </a:r>
            <a:r>
              <a:rPr lang="zh-CN" altLang="en-US" sz="1800"/>
              <a:t>集群</a:t>
            </a:r>
            <a:endParaRPr lang="zh-CN" altLang="en-US" sz="1800"/>
          </a:p>
        </p:txBody>
      </p:sp>
      <p:sp>
        <p:nvSpPr>
          <p:cNvPr id="166" name=" 166"/>
          <p:cNvSpPr/>
          <p:nvPr/>
        </p:nvSpPr>
        <p:spPr>
          <a:xfrm>
            <a:off x="5423535" y="3119755"/>
            <a:ext cx="812165" cy="5219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Source</a:t>
            </a:r>
            <a:endParaRPr lang="en-US" altLang="zh-CN" sz="1600">
              <a:solidFill>
                <a:srgbClr val="FFFFFF"/>
              </a:solidFill>
            </a:endParaRPr>
          </a:p>
        </p:txBody>
      </p:sp>
      <p:sp>
        <p:nvSpPr>
          <p:cNvPr id="12" name=" 166"/>
          <p:cNvSpPr/>
          <p:nvPr/>
        </p:nvSpPr>
        <p:spPr>
          <a:xfrm>
            <a:off x="6577965" y="3235960"/>
            <a:ext cx="584835" cy="2889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map</a:t>
            </a:r>
            <a:endParaRPr lang="en-US" altLang="zh-CN" sz="1600">
              <a:solidFill>
                <a:srgbClr val="FFFFFF"/>
              </a:solidFill>
            </a:endParaRPr>
          </a:p>
        </p:txBody>
      </p:sp>
      <p:sp>
        <p:nvSpPr>
          <p:cNvPr id="21" name=" 166"/>
          <p:cNvSpPr/>
          <p:nvPr/>
        </p:nvSpPr>
        <p:spPr>
          <a:xfrm>
            <a:off x="7590155" y="3933825"/>
            <a:ext cx="812165" cy="5219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Sink</a:t>
            </a:r>
            <a:endParaRPr lang="en-US" altLang="zh-CN" sz="1600">
              <a:solidFill>
                <a:srgbClr val="FFFFFF"/>
              </a:solidFill>
            </a:endParaRPr>
          </a:p>
        </p:txBody>
      </p:sp>
      <p:sp>
        <p:nvSpPr>
          <p:cNvPr id="25" name=" 25"/>
          <p:cNvSpPr/>
          <p:nvPr/>
        </p:nvSpPr>
        <p:spPr>
          <a:xfrm>
            <a:off x="8747125" y="3807460"/>
            <a:ext cx="1584325" cy="28765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8" name=" 165"/>
          <p:cNvSpPr/>
          <p:nvPr/>
        </p:nvSpPr>
        <p:spPr>
          <a:xfrm>
            <a:off x="10415270" y="3580130"/>
            <a:ext cx="1061085" cy="758825"/>
          </a:xfrm>
          <a:prstGeom prst="rect">
            <a:avLst/>
          </a:prstGeom>
          <a:solidFill>
            <a:schemeClr val="accent1">
              <a:lumMod val="60000"/>
              <a:lumOff val="40000"/>
            </a:schemeClr>
          </a:solidFill>
        </p:spPr>
        <p:style>
          <a:lnRef idx="1">
            <a:schemeClr val="dk1"/>
          </a:lnRef>
          <a:fillRef idx="2">
            <a:schemeClr val="dk1"/>
          </a:fillRef>
          <a:effectRef idx="1">
            <a:schemeClr val="dk1"/>
          </a:effectRef>
          <a:fontRef idx="minor">
            <a:schemeClr val="dk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a:solidFill>
                  <a:srgbClr val="FFFFFF"/>
                </a:solidFill>
              </a:rPr>
              <a:t>ES</a:t>
            </a:r>
            <a:endParaRPr lang="en-US" altLang="zh-CN">
              <a:solidFill>
                <a:srgbClr val="FFFFFF"/>
              </a:solidFill>
            </a:endParaRPr>
          </a:p>
        </p:txBody>
      </p:sp>
      <p:cxnSp>
        <p:nvCxnSpPr>
          <p:cNvPr id="29" name="直接箭头连接符 28"/>
          <p:cNvCxnSpPr>
            <a:stCxn id="166" idx="3"/>
            <a:endCxn id="12" idx="1"/>
          </p:cNvCxnSpPr>
          <p:nvPr/>
        </p:nvCxnSpPr>
        <p:spPr>
          <a:xfrm>
            <a:off x="6235700" y="3380740"/>
            <a:ext cx="3422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5" idx="2"/>
            <a:endCxn id="21" idx="0"/>
          </p:cNvCxnSpPr>
          <p:nvPr/>
        </p:nvCxnSpPr>
        <p:spPr>
          <a:xfrm>
            <a:off x="7995920" y="3525520"/>
            <a:ext cx="635" cy="408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 166"/>
          <p:cNvSpPr/>
          <p:nvPr/>
        </p:nvSpPr>
        <p:spPr>
          <a:xfrm>
            <a:off x="7505700" y="3236595"/>
            <a:ext cx="980440" cy="2889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1600">
                <a:solidFill>
                  <a:srgbClr val="FFFFFF"/>
                </a:solidFill>
              </a:rPr>
              <a:t>window</a:t>
            </a:r>
            <a:endParaRPr lang="zh-CN" altLang="en-US" sz="1600">
              <a:solidFill>
                <a:srgbClr val="FFFFFF"/>
              </a:solidFill>
            </a:endParaRPr>
          </a:p>
        </p:txBody>
      </p:sp>
      <p:cxnSp>
        <p:nvCxnSpPr>
          <p:cNvPr id="16" name="直接箭头连接符 15"/>
          <p:cNvCxnSpPr>
            <a:stCxn id="12" idx="3"/>
            <a:endCxn id="15" idx="1"/>
          </p:cNvCxnSpPr>
          <p:nvPr/>
        </p:nvCxnSpPr>
        <p:spPr>
          <a:xfrm>
            <a:off x="7162800" y="3380740"/>
            <a:ext cx="34290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896870"/>
            <a:ext cx="10515600" cy="1325563"/>
          </a:xfrm>
        </p:spPr>
        <p:txBody>
          <a:bodyPr/>
          <a:p>
            <a:pPr algn="ctr"/>
            <a:r>
              <a:rPr lang="en-US" altLang="zh-CN">
                <a:sym typeface="+mn-ea"/>
              </a:rPr>
              <a:t>Transformations</a:t>
            </a:r>
            <a:r>
              <a:rPr lang="zh-CN" altLang="en-US">
                <a:sym typeface="+mn-ea"/>
              </a:rPr>
              <a:t>部分详解</a:t>
            </a:r>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需求分析</a:t>
            </a:r>
            <a:endParaRPr lang="zh-CN" altLang="en-US"/>
          </a:p>
        </p:txBody>
      </p:sp>
      <p:sp>
        <p:nvSpPr>
          <p:cNvPr id="3" name="文本占位符 2"/>
          <p:cNvSpPr>
            <a:spLocks noGrp="1"/>
          </p:cNvSpPr>
          <p:nvPr>
            <p:ph type="body" idx="15"/>
          </p:nvPr>
        </p:nvSpPr>
        <p:spPr/>
        <p:txBody>
          <a:bodyPr/>
          <a:p>
            <a:r>
              <a:rPr lang="zh-CN" altLang="en-US" sz="2800" dirty="0">
                <a:sym typeface="+mn-ea"/>
              </a:rPr>
              <a:t>主要针对直播</a:t>
            </a:r>
            <a:r>
              <a:rPr lang="en-US" altLang="zh-CN" sz="2800" dirty="0">
                <a:sym typeface="+mn-ea"/>
              </a:rPr>
              <a:t>/</a:t>
            </a:r>
            <a:r>
              <a:rPr lang="zh-CN" altLang="en-US" sz="2800" dirty="0">
                <a:sym typeface="+mn-ea"/>
              </a:rPr>
              <a:t>短视频平台审核指标的统计</a:t>
            </a:r>
            <a:endParaRPr lang="zh-CN" altLang="en-US" sz="2800" dirty="0"/>
          </a:p>
          <a:p>
            <a:pPr lvl="2"/>
            <a:r>
              <a:rPr lang="en-US" altLang="zh-CN" sz="2800" dirty="0">
                <a:sym typeface="+mn-ea"/>
              </a:rPr>
              <a:t>1</a:t>
            </a:r>
            <a:r>
              <a:rPr lang="zh-CN" altLang="en-US" sz="2800" dirty="0">
                <a:sym typeface="+mn-ea"/>
              </a:rPr>
              <a:t>：统计</a:t>
            </a:r>
            <a:r>
              <a:rPr lang="zh-CN" altLang="en-US" sz="2800" dirty="0">
                <a:sym typeface="+mn-ea"/>
              </a:rPr>
              <a:t>不同大区</a:t>
            </a:r>
            <a:r>
              <a:rPr lang="zh-CN" altLang="en-US" sz="2800" dirty="0">
                <a:sym typeface="+mn-ea"/>
              </a:rPr>
              <a:t>每</a:t>
            </a:r>
            <a:r>
              <a:rPr lang="en-US" altLang="zh-CN" sz="2800" dirty="0">
                <a:sym typeface="+mn-ea"/>
              </a:rPr>
              <a:t>1 min</a:t>
            </a:r>
            <a:r>
              <a:rPr lang="zh-CN" altLang="en-US" sz="2800" dirty="0">
                <a:sym typeface="+mn-ea"/>
              </a:rPr>
              <a:t>内过审</a:t>
            </a:r>
            <a:r>
              <a:rPr lang="en-US" altLang="zh-CN" sz="2800" dirty="0">
                <a:sym typeface="+mn-ea"/>
              </a:rPr>
              <a:t>(</a:t>
            </a:r>
            <a:r>
              <a:rPr lang="zh-CN" altLang="en-US" sz="2800" dirty="0">
                <a:sym typeface="+mn-ea"/>
              </a:rPr>
              <a:t>上架</a:t>
            </a:r>
            <a:r>
              <a:rPr lang="en-US" altLang="zh-CN" sz="2800" dirty="0">
                <a:sym typeface="+mn-ea"/>
              </a:rPr>
              <a:t>)</a:t>
            </a:r>
            <a:r>
              <a:rPr lang="zh-CN" altLang="en-US" sz="2800" dirty="0">
                <a:sym typeface="+mn-ea"/>
              </a:rPr>
              <a:t>的数据量</a:t>
            </a:r>
            <a:endParaRPr lang="zh-CN" altLang="en-US" sz="2800" dirty="0"/>
          </a:p>
          <a:p>
            <a:pPr lvl="2"/>
            <a:r>
              <a:rPr lang="en-US" altLang="zh-CN" sz="2800" dirty="0">
                <a:sym typeface="+mn-ea"/>
              </a:rPr>
              <a:t>2</a:t>
            </a:r>
            <a:r>
              <a:rPr lang="zh-CN" altLang="en-US" sz="2800" dirty="0">
                <a:sym typeface="+mn-ea"/>
              </a:rPr>
              <a:t>：统计</a:t>
            </a:r>
            <a:r>
              <a:rPr lang="zh-CN" altLang="en-US" sz="2800" dirty="0">
                <a:sym typeface="+mn-ea"/>
              </a:rPr>
              <a:t>不同大区</a:t>
            </a:r>
            <a:r>
              <a:rPr lang="zh-CN" altLang="en-US" sz="2800" dirty="0">
                <a:sym typeface="+mn-ea"/>
              </a:rPr>
              <a:t>每</a:t>
            </a:r>
            <a:r>
              <a:rPr lang="en-US" altLang="zh-CN" sz="2800" dirty="0">
                <a:sym typeface="+mn-ea"/>
              </a:rPr>
              <a:t>1 min</a:t>
            </a:r>
            <a:r>
              <a:rPr lang="zh-CN" altLang="en-US" sz="2800" dirty="0">
                <a:sym typeface="+mn-ea"/>
              </a:rPr>
              <a:t>内未过审</a:t>
            </a:r>
            <a:r>
              <a:rPr lang="en-US" altLang="zh-CN" sz="2800" dirty="0">
                <a:sym typeface="+mn-ea"/>
              </a:rPr>
              <a:t>(</a:t>
            </a:r>
            <a:r>
              <a:rPr lang="zh-CN" altLang="en-US" sz="2800" dirty="0">
                <a:sym typeface="+mn-ea"/>
              </a:rPr>
              <a:t>下架</a:t>
            </a:r>
            <a:r>
              <a:rPr lang="en-US" altLang="zh-CN" sz="2800" dirty="0">
                <a:sym typeface="+mn-ea"/>
              </a:rPr>
              <a:t>)</a:t>
            </a:r>
            <a:r>
              <a:rPr lang="zh-CN" altLang="en-US" sz="2800" dirty="0">
                <a:sym typeface="+mn-ea"/>
              </a:rPr>
              <a:t>的数据量</a:t>
            </a:r>
            <a:endParaRPr lang="zh-CN" altLang="en-US" sz="2800" dirty="0"/>
          </a:p>
          <a:p>
            <a:pPr lvl="2"/>
            <a:r>
              <a:rPr lang="en-US" altLang="zh-CN" sz="2800" dirty="0">
                <a:sym typeface="+mn-ea"/>
              </a:rPr>
              <a:t>3</a:t>
            </a:r>
            <a:r>
              <a:rPr lang="zh-CN" altLang="en-US" sz="2800" dirty="0">
                <a:sym typeface="+mn-ea"/>
              </a:rPr>
              <a:t>：统计不同大区每</a:t>
            </a:r>
            <a:r>
              <a:rPr lang="en-US" altLang="zh-CN" sz="2800" dirty="0">
                <a:sym typeface="+mn-ea"/>
              </a:rPr>
              <a:t>1 min</a:t>
            </a:r>
            <a:r>
              <a:rPr lang="zh-CN" altLang="en-US" sz="2800" dirty="0">
                <a:sym typeface="+mn-ea"/>
              </a:rPr>
              <a:t>内加黑名单的数据量</a:t>
            </a:r>
            <a:endParaRPr lang="en-US" altLang="zh-CN" sz="2800" dirty="0"/>
          </a:p>
          <a:p>
            <a:pPr lvl="2"/>
            <a:r>
              <a:rPr lang="en-US" altLang="zh-CN" sz="2800" dirty="0">
                <a:sym typeface="+mn-ea"/>
              </a:rPr>
              <a:t>...</a:t>
            </a:r>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架构图</a:t>
            </a:r>
            <a:endParaRPr lang="zh-CN" altLang="en-US"/>
          </a:p>
        </p:txBody>
      </p:sp>
      <p:pic>
        <p:nvPicPr>
          <p:cNvPr id="4" name="图片 3"/>
          <p:cNvPicPr>
            <a:picLocks noChangeAspect="1"/>
          </p:cNvPicPr>
          <p:nvPr/>
        </p:nvPicPr>
        <p:blipFill>
          <a:blip r:embed="rId1"/>
          <a:stretch>
            <a:fillRect/>
          </a:stretch>
        </p:blipFill>
        <p:spPr>
          <a:xfrm>
            <a:off x="838200" y="2064385"/>
            <a:ext cx="10687050" cy="380492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4605" y="3364230"/>
            <a:ext cx="12221845" cy="344043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480" y="3396615"/>
            <a:ext cx="12221845" cy="3481705"/>
          </a:xfrm>
          <a:prstGeom prst="rect">
            <a:avLst/>
          </a:prstGeom>
          <a:solidFill>
            <a:srgbClr val="216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85442" y="2074545"/>
            <a:ext cx="5674995" cy="1322070"/>
          </a:xfrm>
          <a:prstGeom prst="rect">
            <a:avLst/>
          </a:prstGeom>
          <a:noFill/>
        </p:spPr>
        <p:txBody>
          <a:bodyPr wrap="square" rtlCol="0">
            <a:spAutoFit/>
          </a:bodyPr>
          <a:lstStyle/>
          <a:p>
            <a:r>
              <a:rPr lang="en-US" altLang="zh-CN" sz="8000" b="1" dirty="0">
                <a:solidFill>
                  <a:srgbClr val="2169A7"/>
                </a:solidFill>
                <a:effectLst>
                  <a:reflection blurRad="6350" stA="53000" endA="300" endPos="35500" dir="5400000" sy="-90000" algn="bl" rotWithShape="0"/>
                </a:effectLst>
                <a:latin typeface="微软雅黑" panose="020B0503020204020204" charset="-122"/>
                <a:ea typeface="微软雅黑" panose="020B0503020204020204" charset="-122"/>
              </a:rPr>
              <a:t>Thank You!</a:t>
            </a:r>
            <a:endParaRPr lang="en-US" altLang="zh-CN" sz="8000" b="1" dirty="0">
              <a:solidFill>
                <a:srgbClr val="2169A7"/>
              </a:solidFill>
              <a:effectLst>
                <a:reflection blurRad="6350" stA="53000" endA="300" endPos="35500" dir="5400000" sy="-90000" algn="bl" rotWithShape="0"/>
              </a:effectLst>
              <a:latin typeface="微软雅黑" panose="020B0503020204020204" charset="-122"/>
              <a:ea typeface="微软雅黑" panose="020B0503020204020204" charset="-122"/>
            </a:endParaRPr>
          </a:p>
        </p:txBody>
      </p:sp>
      <p:pic>
        <p:nvPicPr>
          <p:cNvPr id="10" name="图片 9" descr="VCG21045f0a852"/>
          <p:cNvPicPr>
            <a:picLocks noChangeAspect="1"/>
          </p:cNvPicPr>
          <p:nvPr/>
        </p:nvPicPr>
        <p:blipFill>
          <a:blip r:embed="rId1"/>
          <a:srcRect l="498" t="5906" r="-498" b="1884"/>
          <a:stretch>
            <a:fillRect/>
          </a:stretch>
        </p:blipFill>
        <p:spPr>
          <a:xfrm>
            <a:off x="1839412" y="2053590"/>
            <a:ext cx="2374900" cy="2327910"/>
          </a:xfrm>
          <a:prstGeom prst="roundRect">
            <a:avLst>
              <a:gd name="adj" fmla="val 50000"/>
            </a:avLst>
          </a:prstGeom>
          <a:ln w="28575" cmpd="sng">
            <a:solidFill>
              <a:srgbClr val="2169A7"/>
            </a:solidFill>
            <a:prstDash val="solid"/>
          </a:ln>
        </p:spPr>
      </p:pic>
      <p:pic>
        <p:nvPicPr>
          <p:cNvPr id="3" name="图片 2" descr="未标题-1"/>
          <p:cNvPicPr>
            <a:picLocks noChangeAspect="1"/>
          </p:cNvPicPr>
          <p:nvPr/>
        </p:nvPicPr>
        <p:blipFill>
          <a:blip r:embed="rId2"/>
          <a:stretch>
            <a:fillRect/>
          </a:stretch>
        </p:blipFill>
        <p:spPr>
          <a:xfrm>
            <a:off x="5351507" y="3296920"/>
            <a:ext cx="4937125" cy="1729740"/>
          </a:xfrm>
          <a:prstGeom prst="rect">
            <a:avLst/>
          </a:prstGeom>
        </p:spPr>
      </p:pic>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DataStream API</a:t>
            </a:r>
            <a:r>
              <a:rPr lang="zh-CN" altLang="en-US">
                <a:sym typeface="+mn-ea"/>
              </a:rPr>
              <a:t>之</a:t>
            </a:r>
            <a:r>
              <a:rPr lang="en-US" altLang="zh-CN">
                <a:sym typeface="+mn-ea"/>
              </a:rPr>
              <a:t>Transformations</a:t>
            </a:r>
            <a:endParaRPr lang="zh-CN" altLang="en-US"/>
          </a:p>
        </p:txBody>
      </p:sp>
      <p:sp>
        <p:nvSpPr>
          <p:cNvPr id="3" name="文本占位符 2"/>
          <p:cNvSpPr>
            <a:spLocks noGrp="1"/>
          </p:cNvSpPr>
          <p:nvPr>
            <p:ph type="body" idx="15"/>
          </p:nvPr>
        </p:nvSpPr>
        <p:spPr/>
        <p:txBody>
          <a:bodyPr/>
          <a:p>
            <a:r>
              <a:rPr lang="zh-CN" altLang="en-US" sz="2400" dirty="0">
                <a:sym typeface="+mn-ea"/>
              </a:rPr>
              <a:t>map：输入一个元素，然后返回一个元素，中间可以做一些清洗转换等操作</a:t>
            </a:r>
            <a:endParaRPr lang="zh-CN" altLang="en-US" sz="2400" dirty="0"/>
          </a:p>
          <a:p>
            <a:r>
              <a:rPr lang="zh-CN" altLang="en-US" sz="2400" dirty="0">
                <a:sym typeface="+mn-ea"/>
              </a:rPr>
              <a:t>flatmap：输入一个元素，可以返回零个，一个或者多个元素</a:t>
            </a:r>
            <a:endParaRPr lang="zh-CN" altLang="en-US" sz="2400" dirty="0"/>
          </a:p>
          <a:p>
            <a:r>
              <a:rPr lang="zh-CN" altLang="en-US" sz="2400" dirty="0">
                <a:sym typeface="+mn-ea"/>
              </a:rPr>
              <a:t>filter：过滤函数，对传入的数据进行判断，符合条件的数据会被留下</a:t>
            </a:r>
            <a:endParaRPr lang="zh-CN" altLang="en-US" sz="2400" dirty="0"/>
          </a:p>
          <a:p>
            <a:r>
              <a:rPr lang="zh-CN" altLang="en-US" sz="2400" dirty="0">
                <a:sym typeface="+mn-ea"/>
              </a:rPr>
              <a:t>key</a:t>
            </a:r>
            <a:r>
              <a:rPr lang="en-US" altLang="zh-CN" sz="2400" dirty="0">
                <a:sym typeface="+mn-ea"/>
              </a:rPr>
              <a:t>B</a:t>
            </a:r>
            <a:r>
              <a:rPr lang="zh-CN" altLang="en-US" sz="2400" dirty="0">
                <a:sym typeface="+mn-ea"/>
              </a:rPr>
              <a:t>y：根据指定的key进行分组，相同key的数据会进入同一个分区【典型用法见备注】</a:t>
            </a:r>
            <a:endParaRPr lang="zh-CN" altLang="en-US" sz="2400" dirty="0"/>
          </a:p>
          <a:p>
            <a:r>
              <a:rPr lang="zh-CN" altLang="en-US" sz="2400" dirty="0">
                <a:sym typeface="+mn-ea"/>
              </a:rPr>
              <a:t>reduce：对数据进行聚合操作，结合当前元素和上一次reduce返回的值进行聚合操作，然后返回一个新的值</a:t>
            </a:r>
            <a:endParaRPr lang="zh-CN" altLang="en-US" sz="2400" dirty="0"/>
          </a:p>
          <a:p>
            <a:r>
              <a:rPr lang="zh-CN" altLang="en-US" sz="2400" dirty="0">
                <a:sym typeface="+mn-ea"/>
              </a:rPr>
              <a:t>aggregations：sum</a:t>
            </a:r>
            <a:r>
              <a:rPr lang="en-US" altLang="zh-CN" sz="2400" dirty="0">
                <a:sym typeface="+mn-ea"/>
              </a:rPr>
              <a:t>(),min(),max()</a:t>
            </a:r>
            <a:r>
              <a:rPr lang="zh-CN" altLang="en-US" sz="2400" dirty="0">
                <a:sym typeface="+mn-ea"/>
              </a:rPr>
              <a:t>等</a:t>
            </a:r>
            <a:endParaRPr lang="zh-CN" altLang="en-US" sz="2400" dirty="0"/>
          </a:p>
          <a:p>
            <a:r>
              <a:rPr lang="zh-CN" altLang="en-US" sz="2400" dirty="0">
                <a:sym typeface="+mn-ea"/>
              </a:rPr>
              <a:t>window：在后面单独详解</a:t>
            </a:r>
            <a:endParaRPr lang="zh-CN" altLang="en-US" sz="2400" dirty="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DataStream API</a:t>
            </a:r>
            <a:r>
              <a:rPr lang="zh-CN" altLang="en-US">
                <a:sym typeface="+mn-ea"/>
              </a:rPr>
              <a:t>之</a:t>
            </a:r>
            <a:r>
              <a:rPr lang="en-US" altLang="zh-CN">
                <a:sym typeface="+mn-ea"/>
              </a:rPr>
              <a:t>Transformations</a:t>
            </a:r>
            <a:endParaRPr lang="zh-CN" altLang="en-US"/>
          </a:p>
        </p:txBody>
      </p:sp>
      <p:sp>
        <p:nvSpPr>
          <p:cNvPr id="3" name="文本占位符 2"/>
          <p:cNvSpPr>
            <a:spLocks noGrp="1"/>
          </p:cNvSpPr>
          <p:nvPr>
            <p:ph type="body" idx="15"/>
          </p:nvPr>
        </p:nvSpPr>
        <p:spPr/>
        <p:txBody>
          <a:bodyPr/>
          <a:p>
            <a:r>
              <a:rPr lang="zh-CN" altLang="en-US" sz="2800" dirty="0">
                <a:sym typeface="+mn-ea"/>
              </a:rPr>
              <a:t>Union：合并多个流，新的流会包含所有流中的数据，但是union有一个限制，就是所有合并的流类型必须是一致的。</a:t>
            </a:r>
            <a:endParaRPr lang="zh-CN" altLang="en-US" sz="2800" dirty="0"/>
          </a:p>
          <a:p>
            <a:r>
              <a:rPr lang="zh-CN" altLang="en-US" sz="2800" dirty="0">
                <a:sym typeface="+mn-ea"/>
              </a:rPr>
              <a:t>Connect：和</a:t>
            </a:r>
            <a:r>
              <a:rPr lang="en-US" altLang="zh-CN" sz="2800" dirty="0">
                <a:sym typeface="+mn-ea"/>
              </a:rPr>
              <a:t>union</a:t>
            </a:r>
            <a:r>
              <a:rPr lang="zh-CN" altLang="en-US" sz="2800" dirty="0">
                <a:sym typeface="+mn-ea"/>
              </a:rPr>
              <a:t>类似，但是只能连接两个流，两个流的数据类型可以不同，会对两个流中的数据应用不同的处理方法。</a:t>
            </a:r>
            <a:endParaRPr lang="zh-CN" altLang="en-US" sz="2800" dirty="0"/>
          </a:p>
          <a:p>
            <a:pPr lvl="2"/>
            <a:r>
              <a:rPr lang="zh-CN" altLang="en-US" sz="2800" dirty="0">
                <a:sym typeface="+mn-ea"/>
              </a:rPr>
              <a:t>CoMap, CoFlatMap：</a:t>
            </a:r>
            <a:r>
              <a:rPr lang="zh-CN" altLang="en-US" sz="2800" dirty="0">
                <a:sym typeface="+mn-ea"/>
              </a:rPr>
              <a:t>在ConnectedStreams中需要使用这种函数，类似于</a:t>
            </a:r>
            <a:r>
              <a:rPr lang="en-US" altLang="zh-CN" sz="2800" dirty="0">
                <a:sym typeface="+mn-ea"/>
              </a:rPr>
              <a:t>map</a:t>
            </a:r>
            <a:r>
              <a:rPr lang="zh-CN" altLang="en-US" sz="2800" dirty="0">
                <a:sym typeface="+mn-ea"/>
              </a:rPr>
              <a:t>和</a:t>
            </a:r>
            <a:r>
              <a:rPr lang="en-US" altLang="zh-CN" sz="2800" dirty="0">
                <a:sym typeface="+mn-ea"/>
              </a:rPr>
              <a:t>flatmap</a:t>
            </a:r>
            <a:endParaRPr lang="zh-CN" altLang="en-US" sz="2800" dirty="0"/>
          </a:p>
          <a:p>
            <a:r>
              <a:rPr lang="zh-CN" altLang="en-US" sz="2800" dirty="0">
                <a:sym typeface="+mn-ea"/>
              </a:rPr>
              <a:t>Split：根据规则把一个数据流切分为多个流</a:t>
            </a:r>
            <a:endParaRPr lang="zh-CN" altLang="en-US" sz="2800" dirty="0"/>
          </a:p>
          <a:p>
            <a:pPr lvl="2"/>
            <a:r>
              <a:rPr lang="zh-CN" altLang="en-US" sz="2800" dirty="0">
                <a:sym typeface="+mn-ea"/>
              </a:rPr>
              <a:t>Select：和</a:t>
            </a:r>
            <a:r>
              <a:rPr lang="en-US" altLang="zh-CN" sz="2800" dirty="0">
                <a:sym typeface="+mn-ea"/>
              </a:rPr>
              <a:t>split</a:t>
            </a:r>
            <a:r>
              <a:rPr lang="zh-CN" altLang="en-US" sz="2800" dirty="0">
                <a:sym typeface="+mn-ea"/>
              </a:rPr>
              <a:t>配合使用，选择切分后的流</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DataStream API</a:t>
            </a:r>
            <a:r>
              <a:rPr lang="zh-CN" altLang="en-US">
                <a:sym typeface="+mn-ea"/>
              </a:rPr>
              <a:t>之</a:t>
            </a:r>
            <a:r>
              <a:rPr lang="en-US" altLang="zh-CN">
                <a:sym typeface="+mn-ea"/>
              </a:rPr>
              <a:t>partition</a:t>
            </a:r>
            <a:endParaRPr lang="zh-CN" altLang="en-US"/>
          </a:p>
        </p:txBody>
      </p:sp>
      <p:sp>
        <p:nvSpPr>
          <p:cNvPr id="3" name="文本占位符 2"/>
          <p:cNvSpPr>
            <a:spLocks noGrp="1"/>
          </p:cNvSpPr>
          <p:nvPr>
            <p:ph type="body" idx="15"/>
          </p:nvPr>
        </p:nvSpPr>
        <p:spPr/>
        <p:txBody>
          <a:bodyPr/>
          <a:p>
            <a:r>
              <a:rPr lang="zh-CN" altLang="en-US" sz="2400" dirty="0">
                <a:sym typeface="+mn-ea"/>
              </a:rPr>
              <a:t>Random partitioning：随机分区</a:t>
            </a:r>
            <a:endParaRPr lang="zh-CN" altLang="en-US" sz="2400" dirty="0"/>
          </a:p>
          <a:p>
            <a:pPr lvl="2"/>
            <a:r>
              <a:rPr lang="zh-CN" altLang="en-US" sz="2400" dirty="0">
                <a:sym typeface="+mn-ea"/>
              </a:rPr>
              <a:t>dataStream.shuffle()</a:t>
            </a:r>
            <a:endParaRPr lang="zh-CN" altLang="en-US" sz="2400" dirty="0"/>
          </a:p>
          <a:p>
            <a:r>
              <a:rPr lang="zh-CN" altLang="en-US" sz="2400" dirty="0">
                <a:sym typeface="+mn-ea"/>
              </a:rPr>
              <a:t>Rebalancing：</a:t>
            </a:r>
            <a:r>
              <a:rPr lang="zh-CN" altLang="en-US" sz="2400" dirty="0">
                <a:sym typeface="+mn-ea"/>
              </a:rPr>
              <a:t>对数据集进行再平衡，重分区，</a:t>
            </a:r>
            <a:r>
              <a:rPr lang="zh-CN" altLang="en-US" sz="2400" dirty="0">
                <a:solidFill>
                  <a:srgbClr val="FF0000"/>
                </a:solidFill>
                <a:sym typeface="+mn-ea"/>
              </a:rPr>
              <a:t>消除数据倾斜</a:t>
            </a:r>
            <a:endParaRPr lang="zh-CN" altLang="en-US" sz="2400" dirty="0"/>
          </a:p>
          <a:p>
            <a:pPr lvl="2"/>
            <a:r>
              <a:rPr lang="zh-CN" altLang="en-US" sz="2400" dirty="0">
                <a:sym typeface="+mn-ea"/>
              </a:rPr>
              <a:t>dataStream.rebalance()</a:t>
            </a:r>
            <a:endParaRPr lang="zh-CN" altLang="en-US" sz="2400" dirty="0"/>
          </a:p>
          <a:p>
            <a:r>
              <a:rPr lang="zh-CN" altLang="en-US" sz="2400" dirty="0">
                <a:sym typeface="+mn-ea"/>
              </a:rPr>
              <a:t>Rescaling：解释见备注</a:t>
            </a:r>
            <a:endParaRPr lang="zh-CN" altLang="en-US" sz="2400" dirty="0"/>
          </a:p>
          <a:p>
            <a:pPr lvl="2"/>
            <a:r>
              <a:rPr lang="zh-CN" altLang="en-US" sz="2400" dirty="0">
                <a:sym typeface="+mn-ea"/>
              </a:rPr>
              <a:t>dataStream.rescale()</a:t>
            </a:r>
            <a:endParaRPr lang="zh-CN" altLang="en-US" sz="2400" dirty="0"/>
          </a:p>
          <a:p>
            <a:r>
              <a:rPr lang="zh-CN" altLang="en-US" sz="2400" dirty="0">
                <a:sym typeface="+mn-ea"/>
              </a:rPr>
              <a:t>Custom partitioning：自定义分区</a:t>
            </a:r>
            <a:endParaRPr lang="zh-CN" altLang="en-US" sz="2400" dirty="0">
              <a:sym typeface="+mn-ea"/>
            </a:endParaRPr>
          </a:p>
          <a:p>
            <a:pPr lvl="2"/>
            <a:r>
              <a:rPr lang="zh-CN" altLang="en-US" sz="2400" dirty="0">
                <a:sym typeface="+mn-ea"/>
              </a:rPr>
              <a:t>自定义分区需要实现Partitioner接口</a:t>
            </a:r>
            <a:endParaRPr lang="zh-CN" altLang="en-US" sz="2400" dirty="0">
              <a:sym typeface="+mn-ea"/>
            </a:endParaRPr>
          </a:p>
          <a:p>
            <a:pPr lvl="2"/>
            <a:r>
              <a:rPr lang="zh-CN" altLang="en-US" sz="2400" dirty="0">
                <a:sym typeface="+mn-ea"/>
              </a:rPr>
              <a:t>dataStream.partitionCustom(partitioner, "someKey")</a:t>
            </a:r>
            <a:endParaRPr lang="zh-CN" altLang="en-US" sz="2400" dirty="0">
              <a:sym typeface="+mn-ea"/>
            </a:endParaRPr>
          </a:p>
          <a:p>
            <a:pPr lvl="2"/>
            <a:r>
              <a:rPr lang="zh-CN" altLang="en-US" sz="2400" dirty="0">
                <a:sym typeface="+mn-ea"/>
              </a:rPr>
              <a:t>或者dataStream.partitionCustom(partitioner, 0);</a:t>
            </a:r>
            <a:endParaRPr lang="zh-CN" altLang="en-US" sz="2400" dirty="0">
              <a:sym typeface="+mn-ea"/>
            </a:endParaRPr>
          </a:p>
          <a:p>
            <a:r>
              <a:rPr lang="zh-CN" altLang="en-US" sz="2400" dirty="0">
                <a:sym typeface="+mn-ea"/>
              </a:rPr>
              <a:t>Broadcasting：在</a:t>
            </a:r>
            <a:r>
              <a:rPr lang="zh-CN" altLang="en-US" sz="2400" dirty="0">
                <a:sym typeface="+mn-ea"/>
              </a:rPr>
              <a:t>后面单独详解</a:t>
            </a:r>
            <a:endParaRPr lang="zh-CN" altLang="en-US" sz="2400" dirty="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869565"/>
            <a:ext cx="10515600" cy="1325563"/>
          </a:xfrm>
        </p:spPr>
        <p:txBody>
          <a:bodyPr/>
          <a:p>
            <a:pPr algn="ctr"/>
            <a:r>
              <a:rPr lang="en-US" altLang="zh-CN">
                <a:sym typeface="+mn-ea"/>
              </a:rPr>
              <a:t>Sink</a:t>
            </a:r>
            <a:r>
              <a:rPr lang="zh-CN" altLang="en-US">
                <a:sym typeface="+mn-ea"/>
              </a:rPr>
              <a:t>部分详解</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DataStream API</a:t>
            </a:r>
            <a:r>
              <a:rPr lang="zh-CN" altLang="en-US">
                <a:sym typeface="+mn-ea"/>
              </a:rPr>
              <a:t>之</a:t>
            </a:r>
            <a:r>
              <a:rPr lang="en-US" altLang="zh-CN">
                <a:sym typeface="+mn-ea"/>
              </a:rPr>
              <a:t>Data Sink</a:t>
            </a:r>
            <a:endParaRPr lang="zh-CN" altLang="en-US"/>
          </a:p>
        </p:txBody>
      </p:sp>
      <p:sp>
        <p:nvSpPr>
          <p:cNvPr id="3" name="文本占位符 2"/>
          <p:cNvSpPr>
            <a:spLocks noGrp="1"/>
          </p:cNvSpPr>
          <p:nvPr>
            <p:ph type="body" idx="15"/>
          </p:nvPr>
        </p:nvSpPr>
        <p:spPr/>
        <p:txBody>
          <a:bodyPr/>
          <a:p>
            <a:r>
              <a:rPr lang="zh-CN" altLang="en-US" dirty="0">
                <a:sym typeface="+mn-ea"/>
              </a:rPr>
              <a:t>writeAsText()：将元素以字符串形式逐行写入，这些字符串通过调用每个元素的toString()方法来获取</a:t>
            </a:r>
            <a:endParaRPr lang="zh-CN" altLang="en-US" dirty="0"/>
          </a:p>
          <a:p>
            <a:r>
              <a:rPr lang="zh-CN" altLang="en-US" dirty="0">
                <a:sym typeface="+mn-ea"/>
              </a:rPr>
              <a:t>print() / printToErr()：打印每个元素的toString()方法的值到标准输出或者标准错误输出流中</a:t>
            </a:r>
            <a:endParaRPr lang="zh-CN" altLang="en-US" dirty="0"/>
          </a:p>
          <a:p>
            <a:r>
              <a:rPr lang="zh-CN" altLang="en-US" dirty="0">
                <a:sym typeface="+mn-ea"/>
              </a:rPr>
              <a:t>自定义输出addSink【</a:t>
            </a:r>
            <a:r>
              <a:rPr lang="en-US" altLang="zh-CN" dirty="0">
                <a:sym typeface="+mn-ea"/>
              </a:rPr>
              <a:t>kafka</a:t>
            </a:r>
            <a:r>
              <a:rPr lang="zh-CN" altLang="en-US" dirty="0">
                <a:sym typeface="+mn-ea"/>
              </a:rPr>
              <a:t>、</a:t>
            </a:r>
            <a:r>
              <a:rPr lang="en-US" altLang="zh-CN" dirty="0">
                <a:sym typeface="+mn-ea"/>
              </a:rPr>
              <a:t>redis</a:t>
            </a:r>
            <a:r>
              <a:rPr lang="zh-CN" altLang="en-US" dirty="0">
                <a:sym typeface="+mn-ea"/>
              </a:rPr>
              <a:t>】</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内置</a:t>
            </a:r>
            <a:r>
              <a:rPr lang="en-US" altLang="zh-CN">
                <a:sym typeface="+mn-ea"/>
              </a:rPr>
              <a:t>Connectors</a:t>
            </a:r>
            <a:endParaRPr lang="zh-CN" altLang="en-US"/>
          </a:p>
        </p:txBody>
      </p:sp>
      <p:sp>
        <p:nvSpPr>
          <p:cNvPr id="3" name="文本占位符 2"/>
          <p:cNvSpPr>
            <a:spLocks noGrp="1"/>
          </p:cNvSpPr>
          <p:nvPr>
            <p:ph type="body" idx="15"/>
          </p:nvPr>
        </p:nvSpPr>
        <p:spPr/>
        <p:txBody>
          <a:bodyPr/>
          <a:p>
            <a:r>
              <a:rPr lang="zh-CN" altLang="en-US" dirty="0">
                <a:solidFill>
                  <a:srgbClr val="FF0000"/>
                </a:solidFill>
                <a:sym typeface="+mn-ea"/>
              </a:rPr>
              <a:t>Apache Kafka (source/sink)</a:t>
            </a:r>
            <a:endParaRPr lang="zh-CN" altLang="en-US" dirty="0">
              <a:solidFill>
                <a:srgbClr val="FF0000"/>
              </a:solidFill>
            </a:endParaRPr>
          </a:p>
          <a:p>
            <a:r>
              <a:rPr lang="zh-CN" altLang="en-US" dirty="0">
                <a:sym typeface="+mn-ea"/>
              </a:rPr>
              <a:t>Apache Cassandra (sink)</a:t>
            </a:r>
            <a:endParaRPr lang="zh-CN" altLang="en-US" dirty="0"/>
          </a:p>
          <a:p>
            <a:r>
              <a:rPr lang="zh-CN" altLang="en-US" dirty="0">
                <a:sym typeface="+mn-ea"/>
              </a:rPr>
              <a:t>Elasticsearch (sink)</a:t>
            </a:r>
            <a:endParaRPr lang="zh-CN" altLang="en-US" dirty="0"/>
          </a:p>
          <a:p>
            <a:r>
              <a:rPr lang="zh-CN" altLang="en-US" dirty="0">
                <a:sym typeface="+mn-ea"/>
              </a:rPr>
              <a:t>Hadoop FileSystem (sink)</a:t>
            </a:r>
            <a:endParaRPr lang="zh-CN" altLang="en-US" dirty="0"/>
          </a:p>
          <a:p>
            <a:r>
              <a:rPr lang="zh-CN" altLang="en-US" dirty="0">
                <a:sym typeface="+mn-ea"/>
              </a:rPr>
              <a:t>RabbitMQ (source/sink)</a:t>
            </a:r>
            <a:endParaRPr lang="zh-CN" altLang="en-US" dirty="0"/>
          </a:p>
          <a:p>
            <a:r>
              <a:rPr lang="zh-CN" altLang="en-US" dirty="0">
                <a:sym typeface="+mn-ea"/>
              </a:rPr>
              <a:t>Apache ActiveMQ (source/sink)</a:t>
            </a:r>
            <a:endParaRPr lang="zh-CN" altLang="en-US" dirty="0"/>
          </a:p>
          <a:p>
            <a:r>
              <a:rPr lang="zh-CN" altLang="en-US" dirty="0">
                <a:solidFill>
                  <a:srgbClr val="FF0000"/>
                </a:solidFill>
                <a:sym typeface="+mn-ea"/>
              </a:rPr>
              <a:t>Redis (sink)</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Sink </a:t>
            </a:r>
            <a:r>
              <a:rPr lang="zh-CN" altLang="en-US">
                <a:sym typeface="+mn-ea"/>
              </a:rPr>
              <a:t>容错性保证</a:t>
            </a:r>
            <a:endParaRPr lang="zh-CN" altLang="en-US"/>
          </a:p>
        </p:txBody>
      </p:sp>
      <p:sp>
        <p:nvSpPr>
          <p:cNvPr id="3" name="文本占位符 2"/>
          <p:cNvSpPr>
            <a:spLocks noGrp="1"/>
          </p:cNvSpPr>
          <p:nvPr>
            <p:ph type="body" idx="15"/>
          </p:nvPr>
        </p:nvSpPr>
        <p:spPr/>
        <p:txBody>
          <a:bodyPr/>
          <a:p>
            <a:pPr marL="0" indent="0">
              <a:buNone/>
            </a:pPr>
            <a:r>
              <a:rPr lang="en-US" altLang="zh-CN"/>
              <a:t> </a:t>
            </a:r>
            <a:endParaRPr lang="en-US" altLang="zh-CN"/>
          </a:p>
        </p:txBody>
      </p:sp>
      <p:graphicFrame>
        <p:nvGraphicFramePr>
          <p:cNvPr id="4" name="表格 3"/>
          <p:cNvGraphicFramePr/>
          <p:nvPr/>
        </p:nvGraphicFramePr>
        <p:xfrm>
          <a:off x="1018858" y="2026920"/>
          <a:ext cx="10153650" cy="2743200"/>
        </p:xfrm>
        <a:graphic>
          <a:graphicData uri="http://schemas.openxmlformats.org/drawingml/2006/table">
            <a:tbl>
              <a:tblPr firstRow="1" bandRow="1">
                <a:tableStyleId>{46F890A9-2807-4EBB-B81D-B2AA78EC7F39}</a:tableStyleId>
              </a:tblPr>
              <a:tblGrid>
                <a:gridCol w="2828925"/>
                <a:gridCol w="3940175"/>
                <a:gridCol w="3384550"/>
              </a:tblGrid>
              <a:tr h="457200">
                <a:tc>
                  <a:txBody>
                    <a:bodyPr/>
                    <a:p>
                      <a:pPr>
                        <a:buNone/>
                      </a:pPr>
                      <a:r>
                        <a:rPr lang="en-US" altLang="zh-CN"/>
                        <a:t>Sink</a:t>
                      </a:r>
                      <a:endParaRPr lang="en-US" altLang="zh-CN"/>
                    </a:p>
                  </a:txBody>
                  <a:tcPr>
                    <a:solidFill>
                      <a:schemeClr val="accent1"/>
                    </a:solidFill>
                  </a:tcPr>
                </a:tc>
                <a:tc>
                  <a:txBody>
                    <a:bodyPr/>
                    <a:p>
                      <a:pPr>
                        <a:buNone/>
                      </a:pPr>
                      <a:r>
                        <a:rPr lang="zh-CN" altLang="en-US"/>
                        <a:t>语义保证</a:t>
                      </a:r>
                      <a:endParaRPr lang="zh-CN" altLang="en-US"/>
                    </a:p>
                  </a:txBody>
                  <a:tcPr>
                    <a:solidFill>
                      <a:schemeClr val="accent1"/>
                    </a:solidFill>
                  </a:tcPr>
                </a:tc>
                <a:tc>
                  <a:txBody>
                    <a:bodyPr/>
                    <a:p>
                      <a:pPr>
                        <a:buNone/>
                      </a:pPr>
                      <a:r>
                        <a:rPr lang="zh-CN" altLang="en-US"/>
                        <a:t>备注</a:t>
                      </a:r>
                      <a:endParaRPr lang="zh-CN" altLang="en-US"/>
                    </a:p>
                  </a:txBody>
                  <a:tcPr>
                    <a:solidFill>
                      <a:schemeClr val="accent1"/>
                    </a:solidFill>
                  </a:tcPr>
                </a:tc>
              </a:tr>
              <a:tr h="457200">
                <a:tc>
                  <a:txBody>
                    <a:bodyPr/>
                    <a:p>
                      <a:pPr>
                        <a:buNone/>
                      </a:pPr>
                      <a:r>
                        <a:rPr lang="en-US" altLang="zh-CN" sz="2400"/>
                        <a:t>hdfs</a:t>
                      </a:r>
                      <a:endParaRPr lang="en-US" altLang="zh-CN" sz="2400"/>
                    </a:p>
                  </a:txBody>
                  <a:tcPr/>
                </a:tc>
                <a:tc>
                  <a:txBody>
                    <a:bodyPr/>
                    <a:p>
                      <a:pPr>
                        <a:buNone/>
                      </a:pPr>
                      <a:r>
                        <a:rPr lang="en-US" altLang="zh-CN" sz="2400"/>
                        <a:t>exactly once</a:t>
                      </a:r>
                      <a:endParaRPr lang="en-US" altLang="zh-CN" sz="2400"/>
                    </a:p>
                  </a:txBody>
                  <a:tcPr/>
                </a:tc>
                <a:tc>
                  <a:txBody>
                    <a:bodyPr/>
                    <a:p>
                      <a:pPr>
                        <a:buNone/>
                      </a:pPr>
                      <a:endParaRPr lang="zh-CN" altLang="en-US" sz="2400"/>
                    </a:p>
                  </a:txBody>
                  <a:tcPr/>
                </a:tc>
              </a:tr>
              <a:tr h="381000">
                <a:tc>
                  <a:txBody>
                    <a:bodyPr/>
                    <a:p>
                      <a:pPr>
                        <a:buNone/>
                      </a:pPr>
                      <a:r>
                        <a:rPr lang="en-US" altLang="zh-CN" sz="2400"/>
                        <a:t>elasticsearch</a:t>
                      </a:r>
                      <a:endParaRPr lang="en-US" altLang="zh-CN" sz="2400"/>
                    </a:p>
                  </a:txBody>
                  <a:tcPr/>
                </a:tc>
                <a:tc>
                  <a:txBody>
                    <a:bodyPr/>
                    <a:p>
                      <a:pPr>
                        <a:buNone/>
                      </a:pPr>
                      <a:r>
                        <a:rPr lang="en-US" altLang="zh-CN" sz="2400"/>
                        <a:t>at least once</a:t>
                      </a:r>
                      <a:endParaRPr lang="en-US" altLang="zh-CN" sz="2400"/>
                    </a:p>
                  </a:txBody>
                  <a:tcPr/>
                </a:tc>
                <a:tc>
                  <a:txBody>
                    <a:bodyPr/>
                    <a:p>
                      <a:pPr>
                        <a:buNone/>
                      </a:pPr>
                      <a:endParaRPr lang="zh-CN" altLang="en-US" sz="2400"/>
                    </a:p>
                  </a:txBody>
                  <a:tcPr/>
                </a:tc>
              </a:tr>
              <a:tr h="381000">
                <a:tc>
                  <a:txBody>
                    <a:bodyPr/>
                    <a:p>
                      <a:pPr>
                        <a:buNone/>
                      </a:pPr>
                      <a:r>
                        <a:rPr lang="en-US" altLang="zh-CN" sz="2400"/>
                        <a:t>kafka produce</a:t>
                      </a:r>
                      <a:endParaRPr lang="en-US" altLang="zh-CN" sz="2400"/>
                    </a:p>
                  </a:txBody>
                  <a:tcPr/>
                </a:tc>
                <a:tc>
                  <a:txBody>
                    <a:bodyPr/>
                    <a:p>
                      <a:pPr>
                        <a:buNone/>
                      </a:pPr>
                      <a:r>
                        <a:rPr lang="en-US" altLang="zh-CN" sz="2400"/>
                        <a:t>at least once/exactly once</a:t>
                      </a:r>
                      <a:endParaRPr lang="en-US" altLang="zh-CN" sz="2400"/>
                    </a:p>
                  </a:txBody>
                  <a:tcPr/>
                </a:tc>
                <a:tc>
                  <a:txBody>
                    <a:bodyPr/>
                    <a:p>
                      <a:pPr>
                        <a:buNone/>
                      </a:pPr>
                      <a:r>
                        <a:rPr lang="zh-CN" altLang="en-US" sz="1400"/>
                        <a:t>Kafka 0.9 and 0.10提供</a:t>
                      </a:r>
                      <a:r>
                        <a:rPr lang="en-US" altLang="zh-CN" sz="1400">
                          <a:sym typeface="+mn-ea"/>
                        </a:rPr>
                        <a:t>at least once</a:t>
                      </a:r>
                      <a:endParaRPr lang="en-US" altLang="zh-CN" sz="1400">
                        <a:sym typeface="+mn-ea"/>
                      </a:endParaRPr>
                    </a:p>
                    <a:p>
                      <a:pPr>
                        <a:buNone/>
                      </a:pPr>
                      <a:r>
                        <a:rPr lang="en-US" altLang="zh-CN" sz="1400"/>
                        <a:t>Kafka 0.11</a:t>
                      </a:r>
                      <a:r>
                        <a:rPr lang="zh-CN" altLang="en-US" sz="1400"/>
                        <a:t>提供</a:t>
                      </a:r>
                      <a:r>
                        <a:rPr lang="en-US" altLang="zh-CN" sz="1400">
                          <a:sym typeface="+mn-ea"/>
                        </a:rPr>
                        <a:t>exactly once</a:t>
                      </a:r>
                      <a:endParaRPr lang="zh-CN" altLang="en-US" sz="2400"/>
                    </a:p>
                  </a:txBody>
                  <a:tcPr/>
                </a:tc>
              </a:tr>
              <a:tr h="381000">
                <a:tc>
                  <a:txBody>
                    <a:bodyPr/>
                    <a:p>
                      <a:pPr>
                        <a:buNone/>
                      </a:pPr>
                      <a:r>
                        <a:rPr lang="en-US" altLang="zh-CN" sz="2400"/>
                        <a:t>file</a:t>
                      </a:r>
                      <a:endParaRPr lang="en-US" altLang="zh-CN" sz="2400"/>
                    </a:p>
                  </a:txBody>
                  <a:tcPr/>
                </a:tc>
                <a:tc>
                  <a:txBody>
                    <a:bodyPr/>
                    <a:p>
                      <a:pPr>
                        <a:buNone/>
                      </a:pPr>
                      <a:r>
                        <a:rPr lang="en-US" altLang="zh-CN" sz="2400"/>
                        <a:t>at least once</a:t>
                      </a:r>
                      <a:endParaRPr lang="en-US" altLang="zh-CN" sz="2400"/>
                    </a:p>
                  </a:txBody>
                  <a:tcPr/>
                </a:tc>
                <a:tc>
                  <a:txBody>
                    <a:bodyPr/>
                    <a:p>
                      <a:pPr>
                        <a:buNone/>
                      </a:pPr>
                      <a:endParaRPr lang="zh-CN" altLang="en-US" sz="2400"/>
                    </a:p>
                  </a:txBody>
                  <a:tcPr/>
                </a:tc>
              </a:tr>
              <a:tr h="381000">
                <a:tc>
                  <a:txBody>
                    <a:bodyPr/>
                    <a:p>
                      <a:pPr>
                        <a:buNone/>
                      </a:pPr>
                      <a:r>
                        <a:rPr lang="en-US" altLang="zh-CN" sz="2400"/>
                        <a:t>redis</a:t>
                      </a:r>
                      <a:endParaRPr lang="en-US" altLang="zh-CN" sz="2400"/>
                    </a:p>
                  </a:txBody>
                  <a:tcPr/>
                </a:tc>
                <a:tc>
                  <a:txBody>
                    <a:bodyPr/>
                    <a:p>
                      <a:pPr>
                        <a:buNone/>
                      </a:pPr>
                      <a:r>
                        <a:rPr lang="en-US" altLang="zh-CN" sz="2400"/>
                        <a:t>at least once</a:t>
                      </a:r>
                      <a:endParaRPr lang="en-US" altLang="zh-CN" sz="2400"/>
                    </a:p>
                  </a:txBody>
                  <a:tcPr/>
                </a:tc>
                <a:tc>
                  <a:txBody>
                    <a:bodyPr/>
                    <a:p>
                      <a:pPr>
                        <a:buNone/>
                      </a:pPr>
                      <a:endParaRPr lang="zh-CN" altLang="en-US" sz="240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课程目录</a:t>
            </a:r>
            <a:endParaRPr lang="zh-CN" altLang="en-US" dirty="0"/>
          </a:p>
        </p:txBody>
      </p:sp>
      <p:sp>
        <p:nvSpPr>
          <p:cNvPr id="3" name="文本占位符 2"/>
          <p:cNvSpPr>
            <a:spLocks noGrp="1"/>
          </p:cNvSpPr>
          <p:nvPr>
            <p:ph type="body" idx="15"/>
          </p:nvPr>
        </p:nvSpPr>
        <p:spPr/>
        <p:txBody>
          <a:bodyPr/>
          <a:lstStyle/>
          <a:p>
            <a:r>
              <a:rPr lang="zh-CN" altLang="en-US" sz="2000">
                <a:sym typeface="+mn-ea"/>
              </a:rPr>
              <a:t>Flink DataStreamAPI</a:t>
            </a:r>
            <a:endParaRPr lang="zh-CN" altLang="en-US" sz="2000"/>
          </a:p>
          <a:p>
            <a:r>
              <a:rPr lang="zh-CN" altLang="en-US" sz="2000">
                <a:sym typeface="+mn-ea"/>
              </a:rPr>
              <a:t>Flink DataSetAPI</a:t>
            </a:r>
            <a:endParaRPr lang="zh-CN" altLang="en-US" sz="2000"/>
          </a:p>
          <a:p>
            <a:r>
              <a:rPr lang="zh-CN" altLang="en-US" sz="2000">
                <a:solidFill>
                  <a:schemeClr val="bg1">
                    <a:lumMod val="65000"/>
                  </a:schemeClr>
                </a:solidFill>
                <a:sym typeface="+mn-ea"/>
              </a:rPr>
              <a:t>Flink Table API &amp; SQL</a:t>
            </a:r>
            <a:endParaRPr lang="zh-CN" altLang="en-US" sz="2000"/>
          </a:p>
          <a:p>
            <a:r>
              <a:rPr lang="zh-CN" altLang="en-US" sz="2000">
                <a:sym typeface="+mn-ea"/>
              </a:rPr>
              <a:t>Flink 支持的DataType和序列化</a:t>
            </a:r>
            <a:endParaRPr lang="zh-CN" altLang="en-US" sz="2000"/>
          </a:p>
          <a:p>
            <a:r>
              <a:rPr lang="zh-CN" altLang="en-US" sz="2000">
                <a:sym typeface="+mn-ea"/>
              </a:rPr>
              <a:t>Flink Broadcast &amp; Accumulators &amp; Counters &amp;Distributed Cache</a:t>
            </a:r>
            <a:endParaRPr lang="zh-CN" altLang="en-US" sz="2000"/>
          </a:p>
          <a:p>
            <a:r>
              <a:rPr lang="zh-CN" altLang="en-US" sz="2000">
                <a:sym typeface="+mn-ea"/>
              </a:rPr>
              <a:t>Flink </a:t>
            </a:r>
            <a:r>
              <a:rPr lang="en-US" altLang="zh-CN" sz="2000">
                <a:sym typeface="+mn-ea"/>
              </a:rPr>
              <a:t>state(</a:t>
            </a:r>
            <a:r>
              <a:rPr lang="zh-CN" altLang="en-US" sz="2000">
                <a:sym typeface="+mn-ea"/>
              </a:rPr>
              <a:t>状态</a:t>
            </a:r>
            <a:r>
              <a:rPr lang="en-US" altLang="zh-CN" sz="2000">
                <a:sym typeface="+mn-ea"/>
              </a:rPr>
              <a:t>)</a:t>
            </a:r>
            <a:r>
              <a:rPr lang="zh-CN" altLang="en-US" sz="2000">
                <a:sym typeface="+mn-ea"/>
              </a:rPr>
              <a:t>管理与恢复</a:t>
            </a:r>
            <a:endParaRPr lang="zh-CN" altLang="en-US" sz="2000"/>
          </a:p>
          <a:p>
            <a:r>
              <a:rPr lang="zh-CN" altLang="en-US" sz="2000">
                <a:sym typeface="+mn-ea"/>
              </a:rPr>
              <a:t>Flink Window和Time详解</a:t>
            </a:r>
            <a:endParaRPr lang="zh-CN" altLang="en-US" sz="2000"/>
          </a:p>
          <a:p>
            <a:r>
              <a:rPr lang="en-US" altLang="zh-CN" sz="2000">
                <a:sym typeface="+mn-ea"/>
              </a:rPr>
              <a:t>Flink </a:t>
            </a:r>
            <a:r>
              <a:rPr lang="zh-CN" altLang="en-US" sz="2000">
                <a:sym typeface="+mn-ea"/>
              </a:rPr>
              <a:t>并行度详解</a:t>
            </a:r>
            <a:r>
              <a:rPr lang="en-US" altLang="zh-CN" sz="2000">
                <a:sym typeface="+mn-ea"/>
              </a:rPr>
              <a:t>(Parallel )</a:t>
            </a:r>
            <a:endParaRPr lang="zh-CN" altLang="en-US" sz="2000"/>
          </a:p>
          <a:p>
            <a:r>
              <a:rPr lang="zh-CN" altLang="en-US" sz="2000">
                <a:sym typeface="+mn-ea"/>
              </a:rPr>
              <a:t>Flink </a:t>
            </a:r>
            <a:r>
              <a:rPr lang="en-US" altLang="zh-CN" sz="2000">
                <a:sym typeface="+mn-ea"/>
              </a:rPr>
              <a:t>UI</a:t>
            </a:r>
            <a:r>
              <a:rPr lang="zh-CN" altLang="en-US" sz="2000">
                <a:sym typeface="+mn-ea"/>
              </a:rPr>
              <a:t>界面指标介绍</a:t>
            </a:r>
            <a:endParaRPr lang="zh-CN" altLang="en-US" sz="2000"/>
          </a:p>
          <a:p>
            <a:r>
              <a:rPr lang="en-US" altLang="zh-CN" sz="2000">
                <a:sym typeface="+mn-ea"/>
              </a:rPr>
              <a:t>Flink Kafka-Connector</a:t>
            </a:r>
            <a:r>
              <a:rPr sz="2000">
                <a:sym typeface="+mn-ea"/>
              </a:rPr>
              <a:t>详解</a:t>
            </a:r>
            <a:endParaRPr sz="2000">
              <a:sym typeface="+mn-ea"/>
            </a:endParaRPr>
          </a:p>
          <a:p>
            <a:r>
              <a:rPr lang="en-US" altLang="zh-CN" sz="2000">
                <a:sym typeface="+mn-ea"/>
              </a:rPr>
              <a:t>Flink </a:t>
            </a:r>
            <a:r>
              <a:rPr lang="zh-CN" altLang="en-US" sz="2000">
                <a:sym typeface="+mn-ea"/>
              </a:rPr>
              <a:t>生产环境主要</a:t>
            </a:r>
            <a:r>
              <a:rPr sz="2000">
                <a:sym typeface="+mn-ea"/>
              </a:rPr>
              <a:t>配置</a:t>
            </a:r>
            <a:endParaRPr lang="zh-CN" altLang="en-US" sz="2000"/>
          </a:p>
          <a:p>
            <a:r>
              <a:rPr lang="en-US" altLang="zh-CN" sz="2000">
                <a:sym typeface="+mn-ea"/>
              </a:rPr>
              <a:t>Flink </a:t>
            </a:r>
            <a:r>
              <a:rPr lang="zh-CN" altLang="en-US" sz="2000">
                <a:sym typeface="+mn-ea"/>
              </a:rPr>
              <a:t>实战案例开发</a:t>
            </a:r>
            <a:endParaRPr lang="zh-CN" altLang="en-US" sz="2000"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自定义</a:t>
            </a:r>
            <a:r>
              <a:rPr lang="en-US" altLang="zh-CN">
                <a:sym typeface="+mn-ea"/>
              </a:rPr>
              <a:t>sink</a:t>
            </a:r>
            <a:endParaRPr lang="zh-CN" altLang="en-US"/>
          </a:p>
        </p:txBody>
      </p:sp>
      <p:sp>
        <p:nvSpPr>
          <p:cNvPr id="3" name="文本占位符 2"/>
          <p:cNvSpPr>
            <a:spLocks noGrp="1"/>
          </p:cNvSpPr>
          <p:nvPr>
            <p:ph type="body" idx="15"/>
          </p:nvPr>
        </p:nvSpPr>
        <p:spPr/>
        <p:txBody>
          <a:bodyPr/>
          <a:p>
            <a:r>
              <a:rPr lang="zh-CN" altLang="en-US" sz="2800" dirty="0">
                <a:sym typeface="+mn-ea"/>
              </a:rPr>
              <a:t>实现自定义的</a:t>
            </a:r>
            <a:r>
              <a:rPr lang="en-US" altLang="zh-CN" sz="2800" dirty="0">
                <a:sym typeface="+mn-ea"/>
              </a:rPr>
              <a:t>sink</a:t>
            </a:r>
            <a:endParaRPr lang="zh-CN" altLang="en-US" sz="2800" dirty="0"/>
          </a:p>
          <a:p>
            <a:pPr lvl="2"/>
            <a:r>
              <a:rPr lang="zh-CN" altLang="en-US" sz="2800" dirty="0">
                <a:sym typeface="+mn-ea"/>
              </a:rPr>
              <a:t>实现SinkFunction接口</a:t>
            </a:r>
            <a:endParaRPr lang="zh-CN" altLang="en-US" sz="2800" dirty="0"/>
          </a:p>
          <a:p>
            <a:pPr lvl="2"/>
            <a:r>
              <a:rPr lang="zh-CN" altLang="en-US" sz="2800" dirty="0">
                <a:sym typeface="+mn-ea"/>
              </a:rPr>
              <a:t>或者继承RichSinkFunction</a:t>
            </a:r>
            <a:endParaRPr lang="zh-CN" altLang="en-US" sz="2800" dirty="0">
              <a:sym typeface="+mn-ea"/>
            </a:endParaRPr>
          </a:p>
          <a:p>
            <a:pPr lvl="0"/>
            <a:r>
              <a:rPr lang="zh-CN" altLang="en-US" sz="2800" dirty="0">
                <a:sym typeface="+mn-ea"/>
              </a:rPr>
              <a:t>参考org.apache.flink.streaming.connectors.redis.RedisSink</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02</a:t>
            </a:r>
            <a:endParaRPr lang="zh-CN" altLang="en-US" dirty="0"/>
          </a:p>
        </p:txBody>
      </p:sp>
      <p:sp>
        <p:nvSpPr>
          <p:cNvPr id="3" name="文本占位符 2"/>
          <p:cNvSpPr>
            <a:spLocks noGrp="1"/>
          </p:cNvSpPr>
          <p:nvPr>
            <p:ph type="body" idx="1"/>
          </p:nvPr>
        </p:nvSpPr>
        <p:spPr>
          <a:xfrm>
            <a:off x="4182110" y="3307080"/>
            <a:ext cx="6111421" cy="601345"/>
          </a:xfrm>
        </p:spPr>
        <p:txBody>
          <a:bodyPr>
            <a:noAutofit/>
          </a:bodyPr>
          <a:lstStyle/>
          <a:p>
            <a:r>
              <a:rPr sz="3600">
                <a:sym typeface="+mn-ea"/>
              </a:rPr>
              <a:t>Flink DataS</a:t>
            </a:r>
            <a:r>
              <a:rPr lang="en-US" altLang="zh-CN" sz="3600">
                <a:sym typeface="+mn-ea"/>
              </a:rPr>
              <a:t>et</a:t>
            </a:r>
            <a:r>
              <a:rPr sz="3600">
                <a:sym typeface="+mn-ea"/>
              </a:rPr>
              <a:t>API</a:t>
            </a:r>
            <a:endParaRPr lang="zh-CN" altLang="en-US" sz="3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766060"/>
            <a:ext cx="10515600" cy="1325563"/>
          </a:xfrm>
        </p:spPr>
        <p:txBody>
          <a:bodyPr/>
          <a:p>
            <a:pPr algn="ctr"/>
            <a:r>
              <a:rPr lang="en-US" altLang="zh-CN">
                <a:sym typeface="+mn-ea"/>
              </a:rPr>
              <a:t>DataSource</a:t>
            </a:r>
            <a:r>
              <a:rPr lang="zh-CN" altLang="en-US">
                <a:sym typeface="+mn-ea"/>
              </a:rPr>
              <a:t>部分详解</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DataSet API</a:t>
            </a:r>
            <a:r>
              <a:rPr lang="zh-CN" altLang="en-US">
                <a:sym typeface="+mn-ea"/>
              </a:rPr>
              <a:t>之</a:t>
            </a:r>
            <a:r>
              <a:rPr lang="en-US" altLang="zh-CN">
                <a:sym typeface="+mn-ea"/>
              </a:rPr>
              <a:t>Data Sources</a:t>
            </a:r>
            <a:endParaRPr lang="zh-CN" altLang="en-US"/>
          </a:p>
        </p:txBody>
      </p:sp>
      <p:sp>
        <p:nvSpPr>
          <p:cNvPr id="3" name="文本占位符 2"/>
          <p:cNvSpPr>
            <a:spLocks noGrp="1"/>
          </p:cNvSpPr>
          <p:nvPr>
            <p:ph type="body" idx="15"/>
          </p:nvPr>
        </p:nvSpPr>
        <p:spPr/>
        <p:txBody>
          <a:bodyPr/>
          <a:p>
            <a:r>
              <a:rPr lang="zh-CN" altLang="en-US" sz="2800" dirty="0">
                <a:sym typeface="+mn-ea"/>
              </a:rPr>
              <a:t>基于文件</a:t>
            </a:r>
            <a:endParaRPr lang="zh-CN" altLang="en-US" sz="2800" dirty="0"/>
          </a:p>
          <a:p>
            <a:pPr lvl="2"/>
            <a:r>
              <a:rPr lang="zh-CN" altLang="en-US" sz="2800" dirty="0">
                <a:sym typeface="+mn-ea"/>
              </a:rPr>
              <a:t>readTextFile(path)</a:t>
            </a:r>
            <a:endParaRPr lang="zh-CN" altLang="en-US" sz="2800" dirty="0"/>
          </a:p>
          <a:p>
            <a:r>
              <a:rPr lang="zh-CN" altLang="en-US" sz="2800" dirty="0">
                <a:sym typeface="+mn-ea"/>
              </a:rPr>
              <a:t>基于集合</a:t>
            </a:r>
            <a:endParaRPr lang="zh-CN" altLang="en-US" sz="2800" dirty="0"/>
          </a:p>
          <a:p>
            <a:pPr lvl="2"/>
            <a:r>
              <a:rPr lang="zh-CN" altLang="en-US" sz="2800" dirty="0">
                <a:sym typeface="+mn-ea"/>
              </a:rPr>
              <a:t>fromCollection(Collection)</a:t>
            </a:r>
            <a:endParaRPr lang="zh-CN" altLang="en-US" sz="2800" dirty="0"/>
          </a:p>
          <a:p>
            <a:pPr marL="0" indent="0">
              <a:buNone/>
            </a:pP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766060"/>
            <a:ext cx="10515600" cy="1325563"/>
          </a:xfrm>
        </p:spPr>
        <p:txBody>
          <a:bodyPr/>
          <a:p>
            <a:pPr algn="ctr"/>
            <a:r>
              <a:rPr lang="en-US" altLang="zh-CN">
                <a:sym typeface="+mn-ea"/>
              </a:rPr>
              <a:t>Transformations</a:t>
            </a:r>
            <a:r>
              <a:rPr lang="zh-CN" altLang="en-US">
                <a:sym typeface="+mn-ea"/>
              </a:rPr>
              <a:t>部分详解</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DataSet API</a:t>
            </a:r>
            <a:r>
              <a:rPr lang="zh-CN" altLang="en-US">
                <a:sym typeface="+mn-ea"/>
              </a:rPr>
              <a:t>之</a:t>
            </a:r>
            <a:r>
              <a:rPr lang="en-US" altLang="zh-CN">
                <a:sym typeface="+mn-ea"/>
              </a:rPr>
              <a:t>Transformations</a:t>
            </a:r>
            <a:endParaRPr lang="zh-CN" altLang="en-US"/>
          </a:p>
        </p:txBody>
      </p:sp>
      <p:sp>
        <p:nvSpPr>
          <p:cNvPr id="3" name="文本占位符 2"/>
          <p:cNvSpPr>
            <a:spLocks noGrp="1"/>
          </p:cNvSpPr>
          <p:nvPr>
            <p:ph type="body" idx="15"/>
          </p:nvPr>
        </p:nvSpPr>
        <p:spPr/>
        <p:txBody>
          <a:bodyPr/>
          <a:p>
            <a:r>
              <a:rPr lang="zh-CN" altLang="en-US" sz="2000" dirty="0">
                <a:sym typeface="+mn-ea"/>
              </a:rPr>
              <a:t>Map：输入一个元素，然后返回一个元素，中间可以做一些清洗转换等操作</a:t>
            </a:r>
            <a:endParaRPr lang="zh-CN" altLang="en-US" sz="2000" dirty="0"/>
          </a:p>
          <a:p>
            <a:r>
              <a:rPr lang="zh-CN" altLang="en-US" sz="2000" dirty="0">
                <a:sym typeface="+mn-ea"/>
              </a:rPr>
              <a:t>FlatMap：输入一个元素，可以返回零个，一个或者多个元素</a:t>
            </a:r>
            <a:endParaRPr lang="zh-CN" altLang="en-US" sz="2000" dirty="0"/>
          </a:p>
          <a:p>
            <a:r>
              <a:rPr lang="zh-CN" altLang="en-US" sz="2000" dirty="0">
                <a:solidFill>
                  <a:srgbClr val="FF0000"/>
                </a:solidFill>
                <a:sym typeface="+mn-ea"/>
              </a:rPr>
              <a:t>MapPartition</a:t>
            </a:r>
            <a:r>
              <a:rPr lang="zh-CN" altLang="en-US" sz="2000" dirty="0">
                <a:sym typeface="+mn-ea"/>
              </a:rPr>
              <a:t>：类似</a:t>
            </a:r>
            <a:r>
              <a:rPr lang="en-US" altLang="zh-CN" sz="2000" dirty="0">
                <a:sym typeface="+mn-ea"/>
              </a:rPr>
              <a:t>map</a:t>
            </a:r>
            <a:r>
              <a:rPr lang="zh-CN" altLang="en-US" sz="2000" dirty="0">
                <a:sym typeface="+mn-ea"/>
              </a:rPr>
              <a:t>，一次处理一个分区的数据【如果在进行</a:t>
            </a:r>
            <a:r>
              <a:rPr lang="en-US" altLang="zh-CN" sz="2000" dirty="0">
                <a:sym typeface="+mn-ea"/>
              </a:rPr>
              <a:t>map</a:t>
            </a:r>
            <a:r>
              <a:rPr lang="zh-CN" altLang="en-US" sz="2000" dirty="0">
                <a:sym typeface="+mn-ea"/>
              </a:rPr>
              <a:t>处理的时候需要获取第三方资源链接，建议使用</a:t>
            </a:r>
            <a:r>
              <a:rPr lang="en-US" altLang="zh-CN" sz="2000" dirty="0">
                <a:sym typeface="+mn-ea"/>
              </a:rPr>
              <a:t>MapPartition</a:t>
            </a:r>
            <a:r>
              <a:rPr lang="zh-CN" altLang="en-US" sz="2000" dirty="0">
                <a:sym typeface="+mn-ea"/>
              </a:rPr>
              <a:t>】</a:t>
            </a:r>
            <a:endParaRPr lang="zh-CN" altLang="en-US" sz="2000" dirty="0"/>
          </a:p>
          <a:p>
            <a:r>
              <a:rPr lang="zh-CN" altLang="en-US" sz="2000" dirty="0">
                <a:sym typeface="+mn-ea"/>
              </a:rPr>
              <a:t>Filter：过滤函数，对传入的数据进行判断，符合条件的数据会被留下</a:t>
            </a:r>
            <a:endParaRPr lang="zh-CN" altLang="en-US" sz="2000" dirty="0"/>
          </a:p>
          <a:p>
            <a:r>
              <a:rPr lang="zh-CN" altLang="en-US" sz="2000" dirty="0">
                <a:sym typeface="+mn-ea"/>
              </a:rPr>
              <a:t>Reduce：对数据进行聚合操作，结合当前元素和上一次reduce返回的值进行聚合操作，然后返回一个新的值</a:t>
            </a:r>
            <a:endParaRPr lang="zh-CN" altLang="en-US" sz="2000" dirty="0"/>
          </a:p>
          <a:p>
            <a:r>
              <a:rPr lang="zh-CN" altLang="en-US" sz="2000" dirty="0">
                <a:sym typeface="+mn-ea"/>
              </a:rPr>
              <a:t>Aggregate：</a:t>
            </a:r>
            <a:r>
              <a:rPr lang="en-US" altLang="zh-CN" sz="2000" dirty="0">
                <a:sym typeface="+mn-ea"/>
              </a:rPr>
              <a:t>sum</a:t>
            </a:r>
            <a:r>
              <a:rPr lang="zh-CN" altLang="en-US" sz="2000" dirty="0">
                <a:sym typeface="+mn-ea"/>
              </a:rPr>
              <a:t>、</a:t>
            </a:r>
            <a:r>
              <a:rPr lang="en-US" altLang="zh-CN" sz="2000" dirty="0">
                <a:sym typeface="+mn-ea"/>
              </a:rPr>
              <a:t>max</a:t>
            </a:r>
            <a:r>
              <a:rPr lang="zh-CN" altLang="en-US" sz="2000" dirty="0">
                <a:sym typeface="+mn-ea"/>
              </a:rPr>
              <a:t>、</a:t>
            </a:r>
            <a:r>
              <a:rPr lang="en-US" altLang="zh-CN" sz="2000" dirty="0">
                <a:sym typeface="+mn-ea"/>
              </a:rPr>
              <a:t>min</a:t>
            </a:r>
            <a:r>
              <a:rPr lang="zh-CN" altLang="en-US" sz="2000" dirty="0">
                <a:sym typeface="+mn-ea"/>
              </a:rPr>
              <a:t>等</a:t>
            </a:r>
            <a:endParaRPr lang="zh-CN" altLang="en-US" sz="2000" dirty="0"/>
          </a:p>
          <a:p>
            <a:r>
              <a:rPr lang="zh-CN" altLang="en-US" sz="2000" dirty="0">
                <a:solidFill>
                  <a:srgbClr val="FF0000"/>
                </a:solidFill>
                <a:sym typeface="+mn-ea"/>
              </a:rPr>
              <a:t>Distinct</a:t>
            </a:r>
            <a:r>
              <a:rPr lang="zh-CN" altLang="en-US" sz="2000" dirty="0">
                <a:sym typeface="+mn-ea"/>
              </a:rPr>
              <a:t>：返回一个数据集中去重之后的元素，data.distinct()</a:t>
            </a:r>
            <a:endParaRPr lang="zh-CN" altLang="en-US" sz="2000" dirty="0"/>
          </a:p>
          <a:p>
            <a:r>
              <a:rPr lang="zh-CN" altLang="en-US" sz="2000" dirty="0">
                <a:solidFill>
                  <a:srgbClr val="FF0000"/>
                </a:solidFill>
                <a:sym typeface="+mn-ea"/>
              </a:rPr>
              <a:t>Join</a:t>
            </a:r>
            <a:r>
              <a:rPr lang="zh-CN" altLang="en-US" sz="2000" dirty="0">
                <a:sym typeface="+mn-ea"/>
              </a:rPr>
              <a:t>：内连接</a:t>
            </a:r>
            <a:endParaRPr lang="zh-CN" altLang="en-US" sz="2000" dirty="0"/>
          </a:p>
          <a:p>
            <a:r>
              <a:rPr lang="zh-CN" altLang="en-US" sz="2000" dirty="0">
                <a:solidFill>
                  <a:srgbClr val="FF0000"/>
                </a:solidFill>
                <a:sym typeface="+mn-ea"/>
              </a:rPr>
              <a:t>OuterJoin</a:t>
            </a:r>
            <a:r>
              <a:rPr lang="zh-CN" altLang="en-US" sz="2000" dirty="0">
                <a:sym typeface="+mn-ea"/>
              </a:rPr>
              <a:t>：外链接</a:t>
            </a:r>
            <a:endParaRPr lang="zh-CN" altLang="en-US" sz="2000"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DataSet API</a:t>
            </a:r>
            <a:r>
              <a:rPr lang="zh-CN" altLang="en-US">
                <a:sym typeface="+mn-ea"/>
              </a:rPr>
              <a:t>之</a:t>
            </a:r>
            <a:r>
              <a:rPr lang="en-US" altLang="zh-CN">
                <a:sym typeface="+mn-ea"/>
              </a:rPr>
              <a:t>Transformations</a:t>
            </a:r>
            <a:endParaRPr lang="zh-CN" altLang="en-US"/>
          </a:p>
        </p:txBody>
      </p:sp>
      <p:sp>
        <p:nvSpPr>
          <p:cNvPr id="3" name="文本占位符 2"/>
          <p:cNvSpPr>
            <a:spLocks noGrp="1"/>
          </p:cNvSpPr>
          <p:nvPr>
            <p:ph type="body" idx="15"/>
          </p:nvPr>
        </p:nvSpPr>
        <p:spPr/>
        <p:txBody>
          <a:bodyPr/>
          <a:p>
            <a:r>
              <a:rPr lang="zh-CN" altLang="en-US" sz="2400" dirty="0">
                <a:solidFill>
                  <a:srgbClr val="FF0000"/>
                </a:solidFill>
                <a:sym typeface="+mn-ea"/>
              </a:rPr>
              <a:t>Cross</a:t>
            </a:r>
            <a:r>
              <a:rPr lang="zh-CN" altLang="en-US" sz="2400" dirty="0">
                <a:sym typeface="+mn-ea"/>
              </a:rPr>
              <a:t>：获取两个数据集的笛卡尔积</a:t>
            </a:r>
            <a:endParaRPr lang="zh-CN" altLang="en-US" sz="2400" dirty="0"/>
          </a:p>
          <a:p>
            <a:r>
              <a:rPr lang="zh-CN" altLang="en-US" sz="2400" dirty="0">
                <a:sym typeface="+mn-ea"/>
              </a:rPr>
              <a:t>Union：返回两个数据集的总和，数据类型需要一致</a:t>
            </a:r>
            <a:endParaRPr lang="zh-CN" altLang="en-US" sz="2400" dirty="0"/>
          </a:p>
          <a:p>
            <a:r>
              <a:rPr lang="zh-CN" altLang="en-US" sz="2400" dirty="0">
                <a:solidFill>
                  <a:srgbClr val="FF0000"/>
                </a:solidFill>
                <a:sym typeface="+mn-ea"/>
              </a:rPr>
              <a:t>First-n</a:t>
            </a:r>
            <a:r>
              <a:rPr lang="zh-CN" altLang="en-US" sz="2400" dirty="0">
                <a:sym typeface="+mn-ea"/>
              </a:rPr>
              <a:t>：获取集合中的前</a:t>
            </a:r>
            <a:r>
              <a:rPr lang="en-US" altLang="zh-CN" sz="2400" dirty="0">
                <a:sym typeface="+mn-ea"/>
              </a:rPr>
              <a:t>N</a:t>
            </a:r>
            <a:r>
              <a:rPr lang="zh-CN" altLang="en-US" sz="2400" dirty="0">
                <a:sym typeface="+mn-ea"/>
              </a:rPr>
              <a:t>个元素</a:t>
            </a:r>
            <a:endParaRPr lang="zh-CN" altLang="en-US" sz="2400" dirty="0"/>
          </a:p>
          <a:p>
            <a:r>
              <a:rPr lang="zh-CN" altLang="en-US" sz="2400" dirty="0">
                <a:solidFill>
                  <a:srgbClr val="FF0000"/>
                </a:solidFill>
                <a:sym typeface="+mn-ea"/>
              </a:rPr>
              <a:t>Sort Partition</a:t>
            </a:r>
            <a:r>
              <a:rPr lang="zh-CN" altLang="en-US" sz="2400" dirty="0">
                <a:sym typeface="+mn-ea"/>
              </a:rPr>
              <a:t>：在本地对数据集的所有分区进行排序，通过sortPartition()的链接调用来完成对多个字段的排序</a:t>
            </a:r>
            <a:endParaRPr lang="zh-CN" altLang="en-US" sz="2400" dirty="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DataSet API</a:t>
            </a:r>
            <a:r>
              <a:rPr lang="zh-CN" altLang="en-US">
                <a:sym typeface="+mn-ea"/>
              </a:rPr>
              <a:t>之</a:t>
            </a:r>
            <a:r>
              <a:rPr lang="en-US" altLang="zh-CN">
                <a:sym typeface="+mn-ea"/>
              </a:rPr>
              <a:t>partition</a:t>
            </a:r>
            <a:endParaRPr lang="zh-CN" altLang="en-US"/>
          </a:p>
        </p:txBody>
      </p:sp>
      <p:sp>
        <p:nvSpPr>
          <p:cNvPr id="3" name="文本占位符 2"/>
          <p:cNvSpPr>
            <a:spLocks noGrp="1"/>
          </p:cNvSpPr>
          <p:nvPr>
            <p:ph type="body" idx="15"/>
          </p:nvPr>
        </p:nvSpPr>
        <p:spPr/>
        <p:txBody>
          <a:bodyPr/>
          <a:p>
            <a:r>
              <a:rPr lang="zh-CN" altLang="en-US" sz="2800" dirty="0">
                <a:sym typeface="+mn-ea"/>
              </a:rPr>
              <a:t>Rebalance：对数据集进行再平衡，重分区，消除数据倾斜</a:t>
            </a:r>
            <a:endParaRPr lang="zh-CN" altLang="en-US" sz="2800" dirty="0"/>
          </a:p>
          <a:p>
            <a:r>
              <a:rPr lang="zh-CN" altLang="en-US" sz="2800" dirty="0">
                <a:sym typeface="+mn-ea"/>
              </a:rPr>
              <a:t>Hash-Partition：根据指定key的哈希值对数据集进行分区</a:t>
            </a:r>
            <a:endParaRPr lang="zh-CN" altLang="en-US" sz="2800" dirty="0"/>
          </a:p>
          <a:p>
            <a:pPr lvl="2"/>
            <a:r>
              <a:rPr lang="zh-CN" altLang="en-US" sz="2800" dirty="0">
                <a:sym typeface="+mn-ea"/>
              </a:rPr>
              <a:t>partitionByHash()</a:t>
            </a:r>
            <a:endParaRPr lang="zh-CN" altLang="en-US" sz="2800" dirty="0"/>
          </a:p>
          <a:p>
            <a:r>
              <a:rPr lang="zh-CN" altLang="en-US" sz="2800" dirty="0">
                <a:sym typeface="+mn-ea"/>
              </a:rPr>
              <a:t>Range-Partition：根据指定的key对数据集进行范围分区</a:t>
            </a:r>
            <a:endParaRPr lang="zh-CN" altLang="en-US" sz="2800" dirty="0"/>
          </a:p>
          <a:p>
            <a:pPr lvl="2"/>
            <a:r>
              <a:rPr lang="zh-CN" altLang="en-US" sz="2800" dirty="0">
                <a:sym typeface="+mn-ea"/>
              </a:rPr>
              <a:t>.partitionByRange()</a:t>
            </a:r>
            <a:endParaRPr lang="zh-CN" altLang="en-US" sz="2800" dirty="0"/>
          </a:p>
          <a:p>
            <a:r>
              <a:rPr lang="zh-CN" altLang="en-US" sz="2800" dirty="0">
                <a:sym typeface="+mn-ea"/>
              </a:rPr>
              <a:t>Custom Partitioning：自定义分区规则</a:t>
            </a:r>
            <a:endParaRPr lang="zh-CN" altLang="en-US" sz="2800" dirty="0"/>
          </a:p>
          <a:p>
            <a:pPr lvl="2"/>
            <a:r>
              <a:rPr lang="zh-CN" altLang="en-US" sz="2800" dirty="0">
                <a:sym typeface="+mn-ea"/>
              </a:rPr>
              <a:t>自定义分区需要实现Partitioner接口</a:t>
            </a:r>
            <a:endParaRPr lang="zh-CN" altLang="en-US" sz="2800" dirty="0">
              <a:sym typeface="+mn-ea"/>
            </a:endParaRPr>
          </a:p>
          <a:p>
            <a:pPr lvl="2"/>
            <a:r>
              <a:rPr lang="zh-CN" altLang="en-US" sz="2800" dirty="0">
                <a:sym typeface="+mn-ea"/>
              </a:rPr>
              <a:t>partitionCustom</a:t>
            </a:r>
            <a:r>
              <a:rPr lang="en-US" altLang="zh-CN" sz="2800" dirty="0">
                <a:sym typeface="+mn-ea"/>
              </a:rPr>
              <a:t>(</a:t>
            </a:r>
            <a:r>
              <a:rPr lang="zh-CN" altLang="en-US" sz="2800" dirty="0">
                <a:sym typeface="+mn-ea"/>
              </a:rPr>
              <a:t>partitioner, "someKey"</a:t>
            </a:r>
            <a:r>
              <a:rPr lang="en-US" altLang="zh-CN" sz="2800" dirty="0">
                <a:sym typeface="+mn-ea"/>
              </a:rPr>
              <a:t>)</a:t>
            </a:r>
            <a:endParaRPr lang="en-US" altLang="zh-CN" sz="2800" dirty="0"/>
          </a:p>
          <a:p>
            <a:pPr lvl="2"/>
            <a:r>
              <a:rPr lang="zh-CN" altLang="en-US" sz="2800" dirty="0">
                <a:sym typeface="+mn-ea"/>
              </a:rPr>
              <a:t>或者partitionCustom(partitioner, </a:t>
            </a:r>
            <a:r>
              <a:rPr lang="en-US" altLang="zh-CN" sz="2800" dirty="0">
                <a:sym typeface="+mn-ea"/>
              </a:rPr>
              <a:t>0</a:t>
            </a:r>
            <a:r>
              <a:rPr lang="zh-CN" altLang="en-US" sz="2800" dirty="0">
                <a:sym typeface="+mn-ea"/>
              </a:rPr>
              <a:t>)</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766060"/>
            <a:ext cx="10515600" cy="1325563"/>
          </a:xfrm>
        </p:spPr>
        <p:txBody>
          <a:bodyPr/>
          <a:p>
            <a:pPr algn="ctr"/>
            <a:r>
              <a:rPr lang="en-US" altLang="zh-CN">
                <a:sym typeface="+mn-ea"/>
              </a:rPr>
              <a:t>Sink</a:t>
            </a:r>
            <a:r>
              <a:rPr lang="zh-CN" altLang="en-US">
                <a:sym typeface="+mn-ea"/>
              </a:rPr>
              <a:t>部分详解</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DataSet API</a:t>
            </a:r>
            <a:r>
              <a:rPr lang="zh-CN" altLang="en-US">
                <a:sym typeface="+mn-ea"/>
              </a:rPr>
              <a:t>之</a:t>
            </a:r>
            <a:r>
              <a:rPr lang="en-US" altLang="zh-CN">
                <a:sym typeface="+mn-ea"/>
              </a:rPr>
              <a:t>Data sinks</a:t>
            </a:r>
            <a:endParaRPr lang="zh-CN" altLang="en-US"/>
          </a:p>
        </p:txBody>
      </p:sp>
      <p:sp>
        <p:nvSpPr>
          <p:cNvPr id="3" name="文本占位符 2"/>
          <p:cNvSpPr>
            <a:spLocks noGrp="1"/>
          </p:cNvSpPr>
          <p:nvPr>
            <p:ph type="body" idx="15"/>
          </p:nvPr>
        </p:nvSpPr>
        <p:spPr/>
        <p:txBody>
          <a:bodyPr/>
          <a:p>
            <a:r>
              <a:rPr lang="zh-CN" altLang="en-US" dirty="0">
                <a:sym typeface="+mn-ea"/>
              </a:rPr>
              <a:t>writeAsText()：将元素以字符串形式逐行写入，这些字符串通过调用每个元素的toString()方法来获取</a:t>
            </a:r>
            <a:endParaRPr lang="zh-CN" altLang="en-US" dirty="0"/>
          </a:p>
          <a:p>
            <a:r>
              <a:rPr lang="zh-CN" altLang="en-US" dirty="0">
                <a:sym typeface="+mn-ea"/>
              </a:rPr>
              <a:t>writeAsCsv()：将元组以逗号分隔写入文件中，行及字段之间的分隔是可配置的。每个字段的值来自对象的toString()方法</a:t>
            </a:r>
            <a:endParaRPr lang="zh-CN" altLang="en-US" dirty="0"/>
          </a:p>
          <a:p>
            <a:r>
              <a:rPr lang="zh-CN" altLang="en-US" dirty="0">
                <a:sym typeface="+mn-ea"/>
              </a:rPr>
              <a:t>print()：打印每个元素的toString()方法的值到标准输出或者标准错误输出流中</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API</a:t>
            </a:r>
            <a:r>
              <a:rPr lang="zh-CN" altLang="en-US">
                <a:sym typeface="+mn-ea"/>
              </a:rPr>
              <a:t>的抽象级别</a:t>
            </a:r>
            <a:endParaRPr lang="zh-CN" altLang="en-US"/>
          </a:p>
        </p:txBody>
      </p:sp>
      <p:pic>
        <p:nvPicPr>
          <p:cNvPr id="7" name="内容占位符 6"/>
          <p:cNvPicPr>
            <a:picLocks noChangeAspect="1"/>
          </p:cNvPicPr>
          <p:nvPr/>
        </p:nvPicPr>
        <p:blipFill>
          <a:blip r:embed="rId1"/>
          <a:stretch>
            <a:fillRect/>
          </a:stretch>
        </p:blipFill>
        <p:spPr>
          <a:xfrm>
            <a:off x="1505585" y="2164715"/>
            <a:ext cx="7343775" cy="31527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03</a:t>
            </a:r>
            <a:endParaRPr lang="zh-CN" altLang="en-US" dirty="0"/>
          </a:p>
        </p:txBody>
      </p:sp>
      <p:sp>
        <p:nvSpPr>
          <p:cNvPr id="3" name="文本占位符 2"/>
          <p:cNvSpPr>
            <a:spLocks noGrp="1"/>
          </p:cNvSpPr>
          <p:nvPr>
            <p:ph type="body" idx="1"/>
          </p:nvPr>
        </p:nvSpPr>
        <p:spPr>
          <a:xfrm>
            <a:off x="4182110" y="3307080"/>
            <a:ext cx="6111421" cy="601345"/>
          </a:xfrm>
        </p:spPr>
        <p:txBody>
          <a:bodyPr>
            <a:noAutofit/>
          </a:bodyPr>
          <a:lstStyle/>
          <a:p>
            <a:r>
              <a:rPr sz="3600">
                <a:sym typeface="+mn-ea"/>
              </a:rPr>
              <a:t>Flink Table API &amp; SQL</a:t>
            </a:r>
            <a:endParaRPr lang="zh-CN" altLang="en-US" sz="3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Table API &amp; SQL</a:t>
            </a:r>
            <a:endParaRPr lang="zh-CN" altLang="en-US"/>
          </a:p>
        </p:txBody>
      </p:sp>
      <p:sp>
        <p:nvSpPr>
          <p:cNvPr id="3" name="文本占位符 2"/>
          <p:cNvSpPr>
            <a:spLocks noGrp="1"/>
          </p:cNvSpPr>
          <p:nvPr>
            <p:ph type="body" idx="15"/>
          </p:nvPr>
        </p:nvSpPr>
        <p:spPr/>
        <p:txBody>
          <a:bodyPr/>
          <a:p>
            <a:r>
              <a:rPr lang="en-US" altLang="zh-CN" dirty="0">
                <a:sym typeface="+mn-ea"/>
              </a:rPr>
              <a:t>Flink</a:t>
            </a:r>
            <a:r>
              <a:rPr lang="zh-CN" altLang="en-US" dirty="0">
                <a:sym typeface="+mn-ea"/>
              </a:rPr>
              <a:t>针对流处理和批处理提供了相关的</a:t>
            </a:r>
            <a:r>
              <a:rPr lang="en-US" altLang="zh-CN" dirty="0">
                <a:sym typeface="+mn-ea"/>
              </a:rPr>
              <a:t>API-Table API</a:t>
            </a:r>
            <a:r>
              <a:rPr lang="zh-CN" altLang="en-US" dirty="0">
                <a:sym typeface="+mn-ea"/>
              </a:rPr>
              <a:t>和</a:t>
            </a:r>
            <a:r>
              <a:rPr lang="en-US" altLang="zh-CN" dirty="0">
                <a:sym typeface="+mn-ea"/>
              </a:rPr>
              <a:t>SQL</a:t>
            </a:r>
            <a:r>
              <a:rPr lang="zh-CN" altLang="en-US" dirty="0">
                <a:sym typeface="+mn-ea"/>
              </a:rPr>
              <a:t>。</a:t>
            </a:r>
            <a:endParaRPr lang="zh-CN" altLang="en-US" dirty="0"/>
          </a:p>
          <a:p>
            <a:r>
              <a:rPr lang="zh-CN" altLang="en-US" dirty="0">
                <a:sym typeface="+mn-ea"/>
              </a:rPr>
              <a:t>注意：目前</a:t>
            </a:r>
            <a:r>
              <a:rPr lang="en-US" altLang="zh-CN" dirty="0">
                <a:sym typeface="+mn-ea"/>
              </a:rPr>
              <a:t>Table API</a:t>
            </a:r>
            <a:r>
              <a:rPr lang="zh-CN" altLang="en-US" dirty="0">
                <a:sym typeface="+mn-ea"/>
              </a:rPr>
              <a:t>和</a:t>
            </a:r>
            <a:r>
              <a:rPr lang="en-US" altLang="zh-CN" dirty="0">
                <a:sym typeface="+mn-ea"/>
              </a:rPr>
              <a:t>SQL</a:t>
            </a:r>
            <a:r>
              <a:rPr lang="zh-CN" altLang="en-US" dirty="0">
                <a:sym typeface="+mn-ea"/>
              </a:rPr>
              <a:t>功能尚未全部完成，官方正在积极开发中。</a:t>
            </a:r>
            <a:endParaRPr lang="zh-CN" altLang="en-US" dirty="0"/>
          </a:p>
          <a:p>
            <a:r>
              <a:rPr lang="zh-CN" altLang="en-US" dirty="0">
                <a:sym typeface="+mn-ea"/>
              </a:rPr>
              <a:t>https://ci.apache.org/projects/flink/flink-docs-release-1.6/dev/table/</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04</a:t>
            </a:r>
            <a:endParaRPr lang="zh-CN" altLang="en-US" dirty="0"/>
          </a:p>
        </p:txBody>
      </p:sp>
      <p:sp>
        <p:nvSpPr>
          <p:cNvPr id="3" name="文本占位符 2"/>
          <p:cNvSpPr>
            <a:spLocks noGrp="1"/>
          </p:cNvSpPr>
          <p:nvPr>
            <p:ph type="body" idx="1"/>
          </p:nvPr>
        </p:nvSpPr>
        <p:spPr>
          <a:xfrm>
            <a:off x="4182110" y="3307080"/>
            <a:ext cx="6111421" cy="601345"/>
          </a:xfrm>
        </p:spPr>
        <p:txBody>
          <a:bodyPr>
            <a:noAutofit/>
          </a:bodyPr>
          <a:lstStyle/>
          <a:p>
            <a:r>
              <a:rPr sz="3200">
                <a:sym typeface="+mn-ea"/>
              </a:rPr>
              <a:t>Flink 支持的DataType和序列化</a:t>
            </a:r>
            <a:endParaRPr lang="zh-CN" altLang="en-US" sz="3200" dirty="0">
              <a:sym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Flink 支持的DataType</a:t>
            </a:r>
            <a:endParaRPr lang="zh-CN" altLang="en-US"/>
          </a:p>
        </p:txBody>
      </p:sp>
      <p:sp>
        <p:nvSpPr>
          <p:cNvPr id="3" name="文本占位符 2"/>
          <p:cNvSpPr>
            <a:spLocks noGrp="1"/>
          </p:cNvSpPr>
          <p:nvPr>
            <p:ph type="body" idx="15"/>
          </p:nvPr>
        </p:nvSpPr>
        <p:spPr/>
        <p:txBody>
          <a:bodyPr/>
          <a:p>
            <a:r>
              <a:rPr lang="zh-CN" altLang="en-US" sz="2400" dirty="0">
                <a:sym typeface="+mn-ea"/>
              </a:rPr>
              <a:t>Java Tuple 和 Scala </a:t>
            </a:r>
            <a:r>
              <a:rPr lang="en-US" altLang="zh-CN" sz="2400" dirty="0">
                <a:sym typeface="+mn-ea"/>
              </a:rPr>
              <a:t>c</a:t>
            </a:r>
            <a:r>
              <a:rPr lang="zh-CN" altLang="en-US" sz="2400" dirty="0">
                <a:sym typeface="+mn-ea"/>
              </a:rPr>
              <a:t>ase </a:t>
            </a:r>
            <a:r>
              <a:rPr lang="en-US" altLang="zh-CN" sz="2400" dirty="0">
                <a:sym typeface="+mn-ea"/>
              </a:rPr>
              <a:t>c</a:t>
            </a:r>
            <a:r>
              <a:rPr lang="zh-CN" altLang="en-US" sz="2400" dirty="0">
                <a:sym typeface="+mn-ea"/>
              </a:rPr>
              <a:t>lass</a:t>
            </a:r>
            <a:endParaRPr lang="zh-CN" altLang="en-US" sz="2400" dirty="0"/>
          </a:p>
          <a:p>
            <a:r>
              <a:rPr lang="zh-CN" altLang="en-US" sz="2400" dirty="0">
                <a:sym typeface="+mn-ea"/>
              </a:rPr>
              <a:t>Java POJOs：</a:t>
            </a:r>
            <a:r>
              <a:rPr lang="en-US" altLang="zh-CN" sz="2400" dirty="0">
                <a:sym typeface="+mn-ea"/>
              </a:rPr>
              <a:t>java</a:t>
            </a:r>
            <a:r>
              <a:rPr lang="zh-CN" altLang="en-US" sz="2400" dirty="0">
                <a:sym typeface="+mn-ea"/>
              </a:rPr>
              <a:t>实体类</a:t>
            </a:r>
            <a:endParaRPr lang="zh-CN" altLang="en-US" sz="2400" dirty="0"/>
          </a:p>
          <a:p>
            <a:r>
              <a:rPr lang="zh-CN" altLang="en-US" sz="2400" dirty="0">
                <a:sym typeface="+mn-ea"/>
              </a:rPr>
              <a:t>Primitive Types</a:t>
            </a:r>
            <a:endParaRPr lang="zh-CN" altLang="en-US" sz="2400" dirty="0"/>
          </a:p>
          <a:p>
            <a:pPr lvl="2"/>
            <a:r>
              <a:rPr lang="zh-CN" altLang="en-US" sz="2400" dirty="0">
                <a:sym typeface="+mn-ea"/>
              </a:rPr>
              <a:t>默认支持java和scala基本数据类型</a:t>
            </a:r>
            <a:endParaRPr lang="zh-CN" altLang="en-US" sz="2400" dirty="0"/>
          </a:p>
          <a:p>
            <a:r>
              <a:rPr lang="zh-CN" altLang="en-US" sz="2400" dirty="0">
                <a:sym typeface="+mn-ea"/>
              </a:rPr>
              <a:t>General Class Types</a:t>
            </a:r>
            <a:endParaRPr lang="zh-CN" altLang="en-US" sz="2400" dirty="0"/>
          </a:p>
          <a:p>
            <a:pPr lvl="2"/>
            <a:r>
              <a:rPr lang="zh-CN" altLang="en-US" sz="2400" dirty="0">
                <a:sym typeface="+mn-ea"/>
              </a:rPr>
              <a:t>默认支持大多数java和scala class</a:t>
            </a:r>
            <a:endParaRPr lang="zh-CN" altLang="en-US" sz="2400" dirty="0"/>
          </a:p>
          <a:p>
            <a:r>
              <a:rPr lang="zh-CN" altLang="en-US" sz="2400" dirty="0">
                <a:sym typeface="+mn-ea"/>
              </a:rPr>
              <a:t>Hadoop Writables</a:t>
            </a:r>
            <a:endParaRPr lang="zh-CN" altLang="en-US" sz="2400" dirty="0"/>
          </a:p>
          <a:p>
            <a:pPr lvl="2"/>
            <a:r>
              <a:rPr lang="zh-CN" altLang="en-US" sz="2400" dirty="0">
                <a:sym typeface="+mn-ea"/>
              </a:rPr>
              <a:t>支持</a:t>
            </a:r>
            <a:r>
              <a:rPr lang="en-US" altLang="zh-CN" sz="2400" dirty="0">
                <a:sym typeface="+mn-ea"/>
              </a:rPr>
              <a:t>hadoop</a:t>
            </a:r>
            <a:r>
              <a:rPr lang="zh-CN" altLang="en-US" sz="2400" dirty="0">
                <a:sym typeface="+mn-ea"/>
              </a:rPr>
              <a:t>中实现了org.apache.hadoop.Writable的数据类型</a:t>
            </a:r>
            <a:endParaRPr lang="zh-CN" altLang="en-US" sz="2400" dirty="0"/>
          </a:p>
          <a:p>
            <a:r>
              <a:rPr lang="zh-CN" altLang="en-US" sz="2400" dirty="0">
                <a:sym typeface="+mn-ea"/>
              </a:rPr>
              <a:t>Special Types</a:t>
            </a:r>
            <a:endParaRPr lang="zh-CN" altLang="en-US" sz="2400" dirty="0"/>
          </a:p>
          <a:p>
            <a:pPr lvl="2"/>
            <a:r>
              <a:rPr lang="zh-CN" altLang="en-US" sz="2400" dirty="0">
                <a:sym typeface="+mn-ea"/>
              </a:rPr>
              <a:t>例如scala中的Either Option 和Try</a:t>
            </a:r>
            <a:endParaRPr lang="zh-CN" altLang="en-US" sz="2400" dirty="0">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a:t>
            </a:r>
            <a:r>
              <a:rPr lang="zh-CN" altLang="en-US">
                <a:sym typeface="+mn-ea"/>
              </a:rPr>
              <a:t>的</a:t>
            </a:r>
            <a:r>
              <a:rPr>
                <a:sym typeface="+mn-ea"/>
              </a:rPr>
              <a:t>序列化</a:t>
            </a:r>
            <a:endParaRPr lang="zh-CN" altLang="en-US"/>
          </a:p>
        </p:txBody>
      </p:sp>
      <p:sp>
        <p:nvSpPr>
          <p:cNvPr id="3" name="文本占位符 2"/>
          <p:cNvSpPr>
            <a:spLocks noGrp="1"/>
          </p:cNvSpPr>
          <p:nvPr>
            <p:ph type="body" idx="15"/>
          </p:nvPr>
        </p:nvSpPr>
        <p:spPr/>
        <p:txBody>
          <a:bodyPr/>
          <a:p>
            <a:r>
              <a:rPr lang="zh-CN" altLang="en-US" sz="2400" dirty="0">
                <a:sym typeface="+mn-ea"/>
              </a:rPr>
              <a:t>Flink自带了针对诸如int，long，String等标准类型的序列化器</a:t>
            </a:r>
            <a:endParaRPr lang="zh-CN" altLang="en-US" sz="2400" dirty="0"/>
          </a:p>
          <a:p>
            <a:r>
              <a:rPr lang="zh-CN" altLang="en-US" sz="2400" dirty="0">
                <a:sym typeface="+mn-ea"/>
              </a:rPr>
              <a:t>针对</a:t>
            </a:r>
            <a:r>
              <a:rPr lang="en-US" altLang="zh-CN" sz="2400" dirty="0">
                <a:sym typeface="+mn-ea"/>
              </a:rPr>
              <a:t>Flink</a:t>
            </a:r>
            <a:r>
              <a:rPr lang="zh-CN" altLang="en-US" sz="2400" dirty="0">
                <a:sym typeface="+mn-ea"/>
              </a:rPr>
              <a:t>无法实现序列化的数据类型，我们可以交给</a:t>
            </a:r>
            <a:r>
              <a:rPr lang="en-US" altLang="zh-CN" sz="2400" dirty="0">
                <a:sym typeface="+mn-ea"/>
              </a:rPr>
              <a:t>Avro</a:t>
            </a:r>
            <a:r>
              <a:rPr lang="zh-CN" altLang="en-US" sz="2400" dirty="0">
                <a:sym typeface="+mn-ea"/>
              </a:rPr>
              <a:t>和</a:t>
            </a:r>
            <a:r>
              <a:rPr lang="en-US" altLang="zh-CN" sz="2400" dirty="0">
                <a:sym typeface="+mn-ea"/>
              </a:rPr>
              <a:t>Kryo</a:t>
            </a:r>
            <a:endParaRPr lang="en-US" altLang="zh-CN" sz="2400" dirty="0"/>
          </a:p>
          <a:p>
            <a:pPr lvl="2"/>
            <a:r>
              <a:rPr lang="zh-CN" altLang="en-US" sz="2400" dirty="0">
                <a:sym typeface="+mn-ea"/>
              </a:rPr>
              <a:t>使用方法：ExecutionEnvironment env = ExecutionEnvironment.getExecutionEnvironment();</a:t>
            </a:r>
            <a:endParaRPr lang="zh-CN" altLang="en-US" sz="2400" dirty="0"/>
          </a:p>
          <a:p>
            <a:pPr lvl="2"/>
            <a:r>
              <a:rPr lang="zh-CN" altLang="en-US" sz="2400" dirty="0">
                <a:sym typeface="+mn-ea"/>
              </a:rPr>
              <a:t>使用</a:t>
            </a:r>
            <a:r>
              <a:rPr lang="en-US" altLang="zh-CN" sz="2400" dirty="0">
                <a:sym typeface="+mn-ea"/>
              </a:rPr>
              <a:t>avro</a:t>
            </a:r>
            <a:r>
              <a:rPr lang="zh-CN" altLang="en-US" sz="2400" dirty="0">
                <a:sym typeface="+mn-ea"/>
              </a:rPr>
              <a:t>序列化：env.getConfig().enableForceAvro();</a:t>
            </a:r>
            <a:endParaRPr lang="zh-CN" altLang="en-US" sz="2400" dirty="0"/>
          </a:p>
          <a:p>
            <a:pPr lvl="2"/>
            <a:r>
              <a:rPr lang="zh-CN" altLang="en-US" sz="2400" dirty="0">
                <a:sym typeface="+mn-ea"/>
              </a:rPr>
              <a:t>使用</a:t>
            </a:r>
            <a:r>
              <a:rPr lang="en-US" altLang="zh-CN" sz="2400" dirty="0">
                <a:sym typeface="+mn-ea"/>
              </a:rPr>
              <a:t>kryo</a:t>
            </a:r>
            <a:r>
              <a:rPr lang="zh-CN" altLang="en-US" sz="2400" dirty="0">
                <a:sym typeface="+mn-ea"/>
              </a:rPr>
              <a:t>序列化：env.getConfig().enableForceKryo();</a:t>
            </a:r>
            <a:endParaRPr lang="zh-CN" altLang="en-US" sz="2400" dirty="0"/>
          </a:p>
          <a:p>
            <a:pPr lvl="2"/>
            <a:r>
              <a:rPr lang="zh-CN" altLang="en-US" sz="2400" dirty="0">
                <a:sym typeface="+mn-ea"/>
              </a:rPr>
              <a:t>使用自定义序列化：env.getConfig().addDefaultKryoSerializer(Class&lt;?&gt; type, Class&lt;? extends Serializer&lt;?&gt;&gt; serializerClass)</a:t>
            </a:r>
            <a:endParaRPr lang="zh-CN" altLang="en-US" sz="2400" dirty="0"/>
          </a:p>
          <a:p>
            <a:pPr lvl="2"/>
            <a:r>
              <a:rPr lang="zh-CN" altLang="en-US" sz="2400" dirty="0">
                <a:sym typeface="+mn-ea"/>
              </a:rPr>
              <a:t>https://ci.apache.org/projects/flink/flink-docs-release-1.6/dev/custom_serializers.html</a:t>
            </a:r>
            <a:endParaRPr lang="zh-CN" altLang="en-US" sz="2400" dirty="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05</a:t>
            </a:r>
            <a:endParaRPr lang="zh-CN" altLang="en-US" dirty="0"/>
          </a:p>
        </p:txBody>
      </p:sp>
      <p:sp>
        <p:nvSpPr>
          <p:cNvPr id="3" name="文本占位符 2"/>
          <p:cNvSpPr>
            <a:spLocks noGrp="1"/>
          </p:cNvSpPr>
          <p:nvPr>
            <p:ph type="body" idx="1"/>
          </p:nvPr>
        </p:nvSpPr>
        <p:spPr>
          <a:xfrm>
            <a:off x="4182110" y="3307080"/>
            <a:ext cx="6111421" cy="601345"/>
          </a:xfrm>
        </p:spPr>
        <p:txBody>
          <a:bodyPr>
            <a:noAutofit/>
          </a:bodyPr>
          <a:lstStyle/>
          <a:p>
            <a:r>
              <a:rPr>
                <a:sym typeface="+mn-ea"/>
              </a:rPr>
              <a:t>Flink Broadcast &amp; Accumulators &amp; Counters &amp;Distributed Cache</a:t>
            </a:r>
            <a:endParaRPr lang="zh-CN" altLang="en-US" dirty="0">
              <a:sym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DataStreaming </a:t>
            </a:r>
            <a:r>
              <a:rPr lang="zh-CN" altLang="en-US">
                <a:sym typeface="+mn-ea"/>
              </a:rPr>
              <a:t>中的</a:t>
            </a:r>
            <a:r>
              <a:rPr lang="en-US" altLang="zh-CN">
                <a:sym typeface="+mn-ea"/>
              </a:rPr>
              <a:t>Broadcast</a:t>
            </a:r>
            <a:endParaRPr lang="zh-CN" altLang="en-US"/>
          </a:p>
        </p:txBody>
      </p:sp>
      <p:sp>
        <p:nvSpPr>
          <p:cNvPr id="3" name="文本占位符 2"/>
          <p:cNvSpPr>
            <a:spLocks noGrp="1"/>
          </p:cNvSpPr>
          <p:nvPr>
            <p:ph type="body" idx="15"/>
          </p:nvPr>
        </p:nvSpPr>
        <p:spPr/>
        <p:txBody>
          <a:bodyPr/>
          <a:p>
            <a:r>
              <a:rPr lang="zh-CN" altLang="en-US" sz="2800" dirty="0">
                <a:sym typeface="+mn-ea"/>
              </a:rPr>
              <a:t>把元素广播给所有的分区，数据会被重复处理</a:t>
            </a:r>
            <a:endParaRPr lang="zh-CN" altLang="en-US" sz="2800" dirty="0">
              <a:sym typeface="+mn-ea"/>
            </a:endParaRPr>
          </a:p>
          <a:p>
            <a:pPr lvl="2"/>
            <a:r>
              <a:rPr lang="zh-CN" altLang="en-US" sz="2800" dirty="0">
                <a:sym typeface="+mn-ea"/>
              </a:rPr>
              <a:t>类似于</a:t>
            </a:r>
            <a:r>
              <a:rPr lang="en-US" altLang="zh-CN" sz="2800" dirty="0">
                <a:sym typeface="+mn-ea"/>
              </a:rPr>
              <a:t>storm</a:t>
            </a:r>
            <a:r>
              <a:rPr lang="zh-CN" altLang="en-US" sz="2800" dirty="0">
                <a:sym typeface="+mn-ea"/>
              </a:rPr>
              <a:t>中的</a:t>
            </a:r>
            <a:r>
              <a:rPr lang="en-US" altLang="zh-CN" sz="2800" dirty="0">
                <a:sym typeface="+mn-ea"/>
              </a:rPr>
              <a:t>allGrouping</a:t>
            </a:r>
            <a:endParaRPr lang="en-US" altLang="zh-CN" sz="2800" dirty="0">
              <a:sym typeface="+mn-ea"/>
            </a:endParaRPr>
          </a:p>
          <a:p>
            <a:pPr lvl="2"/>
            <a:r>
              <a:rPr lang="en-US" altLang="zh-CN" sz="2800" dirty="0">
                <a:sym typeface="+mn-ea"/>
              </a:rPr>
              <a:t>dataStream.broadcast()</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Flink Broadcast</a:t>
            </a:r>
            <a:r>
              <a:rPr lang="en-US" altLang="zh-CN">
                <a:sym typeface="+mn-ea"/>
              </a:rPr>
              <a:t>(</a:t>
            </a:r>
            <a:r>
              <a:rPr lang="zh-CN" altLang="en-US">
                <a:sym typeface="+mn-ea"/>
              </a:rPr>
              <a:t>广播变量</a:t>
            </a:r>
            <a:r>
              <a:rPr lang="en-US" altLang="zh-CN">
                <a:sym typeface="+mn-ea"/>
              </a:rPr>
              <a:t>)</a:t>
            </a:r>
            <a:endParaRPr lang="zh-CN" altLang="en-US"/>
          </a:p>
        </p:txBody>
      </p:sp>
      <p:sp>
        <p:nvSpPr>
          <p:cNvPr id="3" name="文本占位符 2"/>
          <p:cNvSpPr>
            <a:spLocks noGrp="1"/>
          </p:cNvSpPr>
          <p:nvPr>
            <p:ph type="body" idx="15"/>
          </p:nvPr>
        </p:nvSpPr>
        <p:spPr/>
        <p:txBody>
          <a:bodyPr/>
          <a:p>
            <a:r>
              <a:rPr lang="zh-CN" altLang="en-US" sz="1600" dirty="0">
                <a:sym typeface="+mn-ea"/>
              </a:rPr>
              <a:t>广播变量允许编程人员在每台机器上保持1个只读的缓存变量，而不是传送变量的副本给tasks</a:t>
            </a:r>
            <a:endParaRPr lang="zh-CN" altLang="en-US" sz="1600" dirty="0"/>
          </a:p>
          <a:p>
            <a:r>
              <a:rPr lang="zh-CN" altLang="en-US" sz="1600" dirty="0">
                <a:sym typeface="+mn-ea"/>
              </a:rPr>
              <a:t>广播变量创建后，它可以运行在集群中的任何function上，而不需要多次传递给集群节点。另外需要记住，不应该修改广播变量，这样才能确保每个节点获取到的值都是一致的</a:t>
            </a:r>
            <a:endParaRPr lang="zh-CN" altLang="en-US" sz="1600" dirty="0"/>
          </a:p>
          <a:p>
            <a:r>
              <a:rPr lang="zh-CN" altLang="en-US" sz="1600" dirty="0">
                <a:sym typeface="+mn-ea"/>
              </a:rPr>
              <a:t>一句话解释，可以理解为是一个公共的共享变量，我们可以把一个dataset 数据集广播出去，然后不同的</a:t>
            </a:r>
            <a:r>
              <a:rPr lang="en-US" altLang="zh-CN" sz="1600" dirty="0">
                <a:sym typeface="+mn-ea"/>
              </a:rPr>
              <a:t>task</a:t>
            </a:r>
            <a:r>
              <a:rPr lang="zh-CN" altLang="en-US" sz="1600" dirty="0">
                <a:sym typeface="+mn-ea"/>
              </a:rPr>
              <a:t>在节点上都能够获取到，这个数据在每个节点上只会存在一份。如果不使用broadcast，则在每个节点中的每个</a:t>
            </a:r>
            <a:r>
              <a:rPr lang="en-US" altLang="zh-CN" sz="1600" dirty="0">
                <a:sym typeface="+mn-ea"/>
              </a:rPr>
              <a:t>task</a:t>
            </a:r>
            <a:r>
              <a:rPr lang="zh-CN" altLang="en-US" sz="1600" dirty="0">
                <a:sym typeface="+mn-ea"/>
              </a:rPr>
              <a:t>中都需要拷贝一份dataset数据集，比较浪费内存(也就是一个节点中可能会存在多份dataset数据)。</a:t>
            </a:r>
            <a:endParaRPr lang="zh-CN" altLang="en-US" sz="1600" dirty="0"/>
          </a:p>
          <a:p>
            <a:r>
              <a:rPr lang="zh-CN" altLang="en-US" sz="1600" dirty="0">
                <a:sym typeface="+mn-ea"/>
              </a:rPr>
              <a:t>用法</a:t>
            </a:r>
            <a:endParaRPr lang="zh-CN" altLang="en-US" sz="1600" dirty="0"/>
          </a:p>
          <a:p>
            <a:pPr lvl="2"/>
            <a:r>
              <a:rPr lang="zh-CN" altLang="en-US" sz="1400" dirty="0">
                <a:sym typeface="+mn-ea"/>
              </a:rPr>
              <a:t>1：初始化数据</a:t>
            </a:r>
            <a:endParaRPr lang="zh-CN" altLang="en-US" sz="1400" dirty="0"/>
          </a:p>
          <a:p>
            <a:pPr lvl="3"/>
            <a:r>
              <a:rPr lang="zh-CN" altLang="en-US" sz="1400" dirty="0">
                <a:sym typeface="+mn-ea"/>
              </a:rPr>
              <a:t>DataSet&lt;Integer&gt; toBroadcast = env.fromElements(1, 2, 3)</a:t>
            </a:r>
            <a:r>
              <a:rPr lang="en-US" altLang="zh-CN" sz="1400" dirty="0">
                <a:sym typeface="+mn-ea"/>
              </a:rPr>
              <a:t>;</a:t>
            </a:r>
            <a:endParaRPr lang="zh-CN" altLang="en-US" sz="1400" dirty="0"/>
          </a:p>
          <a:p>
            <a:pPr lvl="2"/>
            <a:r>
              <a:rPr lang="zh-CN" altLang="en-US" sz="1400" dirty="0">
                <a:sym typeface="+mn-ea"/>
              </a:rPr>
              <a:t>2：广播数据</a:t>
            </a:r>
            <a:endParaRPr lang="zh-CN" altLang="en-US" sz="1400" dirty="0"/>
          </a:p>
          <a:p>
            <a:pPr lvl="3"/>
            <a:r>
              <a:rPr lang="zh-CN" altLang="en-US" sz="1400" dirty="0">
                <a:sym typeface="+mn-ea"/>
              </a:rPr>
              <a:t>.withBroadcastSet(toBroadcast, "broadcastSetName");</a:t>
            </a:r>
            <a:endParaRPr lang="zh-CN" altLang="en-US" sz="1400" dirty="0"/>
          </a:p>
          <a:p>
            <a:pPr lvl="2"/>
            <a:r>
              <a:rPr lang="zh-CN" altLang="en-US" sz="1400" dirty="0">
                <a:sym typeface="+mn-ea"/>
              </a:rPr>
              <a:t>3：获取数据</a:t>
            </a:r>
            <a:endParaRPr lang="zh-CN" altLang="en-US" sz="1400" dirty="0"/>
          </a:p>
          <a:p>
            <a:pPr lvl="3"/>
            <a:r>
              <a:rPr lang="zh-CN" altLang="en-US" sz="1400" dirty="0">
                <a:sym typeface="+mn-ea"/>
              </a:rPr>
              <a:t>Collection&lt;Integer&gt; broadcastSet = getRuntimeContext().getBroadcastVariable("broadcastSetName");</a:t>
            </a:r>
            <a:endParaRPr lang="zh-CN" altLang="en-US" sz="1600" dirty="0"/>
          </a:p>
          <a:p>
            <a:pPr lvl="0"/>
            <a:r>
              <a:rPr lang="zh-CN" altLang="en-US" sz="1600" dirty="0">
                <a:sym typeface="+mn-ea"/>
              </a:rPr>
              <a:t>注意：</a:t>
            </a:r>
            <a:endParaRPr lang="zh-CN" altLang="en-US" sz="1600" dirty="0"/>
          </a:p>
          <a:p>
            <a:pPr lvl="2"/>
            <a:r>
              <a:rPr lang="zh-CN" altLang="en-US" sz="1400" dirty="0">
                <a:sym typeface="+mn-ea"/>
              </a:rPr>
              <a:t>1：广播出去的变量存在于每个节点的内存中，所以这个数据集不能太大。因为广播出去的数据，会常驻内存，除非程序执行结束</a:t>
            </a:r>
            <a:endParaRPr lang="zh-CN" altLang="en-US" sz="1400" dirty="0"/>
          </a:p>
          <a:p>
            <a:pPr lvl="2"/>
            <a:r>
              <a:rPr lang="zh-CN" altLang="en-US" sz="1400" dirty="0">
                <a:sym typeface="+mn-ea"/>
              </a:rPr>
              <a:t>2：广播变量在初始化广播出去以后不支持修改，这样才能保证每个节点的数据都是一致的。</a:t>
            </a:r>
            <a:endParaRPr lang="zh-CN" altLang="en-US" sz="1400" dirty="0">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Accumulators &amp; Counters</a:t>
            </a:r>
            <a:endParaRPr lang="zh-CN" altLang="en-US"/>
          </a:p>
        </p:txBody>
      </p:sp>
      <p:sp>
        <p:nvSpPr>
          <p:cNvPr id="3" name="文本占位符 2"/>
          <p:cNvSpPr>
            <a:spLocks noGrp="1"/>
          </p:cNvSpPr>
          <p:nvPr>
            <p:ph type="body" idx="15"/>
          </p:nvPr>
        </p:nvSpPr>
        <p:spPr/>
        <p:txBody>
          <a:bodyPr/>
          <a:p>
            <a:r>
              <a:rPr lang="zh-CN" altLang="en-US" sz="1800" dirty="0">
                <a:sym typeface="+mn-ea"/>
              </a:rPr>
              <a:t>Accumulator即累加器，与Mapreduce counter的应用场景差不多，都能很好地观察task在运行期间的数据变化</a:t>
            </a:r>
            <a:endParaRPr lang="zh-CN" altLang="en-US" sz="1800" dirty="0"/>
          </a:p>
          <a:p>
            <a:r>
              <a:rPr lang="zh-CN" altLang="en-US" sz="1800" dirty="0">
                <a:sym typeface="+mn-ea"/>
              </a:rPr>
              <a:t>可以在Flink job任务中的算子函数中操作累加器，但是只能在任务执行结束之后才能获得累加器的最终结果。</a:t>
            </a:r>
            <a:endParaRPr lang="zh-CN" altLang="en-US" sz="1800" dirty="0"/>
          </a:p>
          <a:p>
            <a:r>
              <a:rPr lang="zh-CN" altLang="en-US" sz="1800" dirty="0">
                <a:sym typeface="+mn-ea"/>
              </a:rPr>
              <a:t>Counter是一个具体的累加器</a:t>
            </a:r>
            <a:r>
              <a:rPr lang="en-US" altLang="zh-CN" sz="1800" dirty="0">
                <a:sym typeface="+mn-ea"/>
              </a:rPr>
              <a:t>(</a:t>
            </a:r>
            <a:r>
              <a:rPr lang="en-US" altLang="zh-CN" sz="1800">
                <a:sym typeface="+mn-ea"/>
              </a:rPr>
              <a:t>Accumulator</a:t>
            </a:r>
            <a:r>
              <a:rPr lang="en-US" altLang="zh-CN" sz="1800" dirty="0">
                <a:sym typeface="+mn-ea"/>
              </a:rPr>
              <a:t>)</a:t>
            </a:r>
            <a:r>
              <a:rPr lang="zh-CN" altLang="en-US" sz="1800" dirty="0">
                <a:sym typeface="+mn-ea"/>
              </a:rPr>
              <a:t>实现</a:t>
            </a:r>
            <a:endParaRPr lang="zh-CN" altLang="en-US" sz="1800" dirty="0"/>
          </a:p>
          <a:p>
            <a:pPr lvl="2"/>
            <a:r>
              <a:rPr lang="zh-CN" altLang="en-US" sz="1800" dirty="0">
                <a:sym typeface="+mn-ea"/>
              </a:rPr>
              <a:t>IntCounter, LongCounter 和 DoubleCounter</a:t>
            </a:r>
            <a:endParaRPr lang="zh-CN" altLang="en-US" sz="1800" dirty="0"/>
          </a:p>
          <a:p>
            <a:r>
              <a:rPr lang="zh-CN" altLang="en-US" sz="1800" dirty="0">
                <a:sym typeface="+mn-ea"/>
              </a:rPr>
              <a:t>用法</a:t>
            </a:r>
            <a:endParaRPr lang="zh-CN" altLang="en-US" sz="1800" dirty="0"/>
          </a:p>
          <a:p>
            <a:pPr lvl="2"/>
            <a:r>
              <a:rPr lang="zh-CN" altLang="en-US" sz="1800" dirty="0">
                <a:sym typeface="+mn-ea"/>
              </a:rPr>
              <a:t>1：创建累加器</a:t>
            </a:r>
            <a:endParaRPr lang="zh-CN" altLang="en-US" sz="1800" dirty="0"/>
          </a:p>
          <a:p>
            <a:pPr lvl="3"/>
            <a:r>
              <a:rPr lang="zh-CN" altLang="en-US" dirty="0">
                <a:sym typeface="+mn-ea"/>
              </a:rPr>
              <a:t>private IntCounter numLines = new IntCounter(); </a:t>
            </a:r>
            <a:endParaRPr lang="zh-CN" altLang="en-US" dirty="0"/>
          </a:p>
          <a:p>
            <a:pPr lvl="2"/>
            <a:r>
              <a:rPr lang="zh-CN" altLang="en-US" sz="1800" dirty="0">
                <a:sym typeface="+mn-ea"/>
              </a:rPr>
              <a:t>2：注册累加器</a:t>
            </a:r>
            <a:endParaRPr lang="zh-CN" altLang="en-US" sz="1800" dirty="0"/>
          </a:p>
          <a:p>
            <a:pPr lvl="3"/>
            <a:r>
              <a:rPr lang="zh-CN" altLang="en-US" dirty="0">
                <a:sym typeface="+mn-ea"/>
              </a:rPr>
              <a:t>getRuntimeContext().addAccumulator("num-lines", this.numLines);</a:t>
            </a:r>
            <a:endParaRPr lang="zh-CN" altLang="en-US" dirty="0"/>
          </a:p>
          <a:p>
            <a:pPr lvl="2"/>
            <a:r>
              <a:rPr lang="zh-CN" altLang="en-US" sz="1800" dirty="0">
                <a:sym typeface="+mn-ea"/>
              </a:rPr>
              <a:t>3：使用累加器</a:t>
            </a:r>
            <a:endParaRPr lang="zh-CN" altLang="en-US" sz="1800" dirty="0"/>
          </a:p>
          <a:p>
            <a:pPr lvl="3"/>
            <a:r>
              <a:rPr lang="zh-CN" altLang="en-US" dirty="0">
                <a:sym typeface="+mn-ea"/>
              </a:rPr>
              <a:t>this.numLines.add(1); </a:t>
            </a:r>
            <a:endParaRPr lang="zh-CN" altLang="en-US" dirty="0"/>
          </a:p>
          <a:p>
            <a:pPr lvl="2"/>
            <a:r>
              <a:rPr lang="zh-CN" altLang="en-US" sz="1800" dirty="0">
                <a:sym typeface="+mn-ea"/>
              </a:rPr>
              <a:t>4：获取累加器的结果</a:t>
            </a:r>
            <a:endParaRPr lang="zh-CN" altLang="en-US" sz="1800" dirty="0"/>
          </a:p>
          <a:p>
            <a:pPr lvl="3"/>
            <a:r>
              <a:rPr lang="zh-CN" altLang="en-US" dirty="0">
                <a:sym typeface="+mn-ea"/>
              </a:rPr>
              <a:t>myJobExecutionResult.getAccumulatorResult("num-lines")</a:t>
            </a:r>
            <a:endParaRPr lang="zh-CN" altLang="en-US" dirty="0">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a:t>
            </a:r>
            <a:r>
              <a:rPr lang="zh-CN" altLang="en-US">
                <a:sym typeface="+mn-ea"/>
              </a:rPr>
              <a:t>Broadcast和</a:t>
            </a:r>
            <a:r>
              <a:rPr lang="en-US" altLang="zh-CN">
                <a:sym typeface="+mn-ea"/>
              </a:rPr>
              <a:t>Accumulators</a:t>
            </a:r>
            <a:r>
              <a:rPr lang="zh-CN" altLang="en-US">
                <a:sym typeface="+mn-ea"/>
              </a:rPr>
              <a:t>的区别</a:t>
            </a:r>
            <a:endParaRPr lang="zh-CN" altLang="en-US"/>
          </a:p>
        </p:txBody>
      </p:sp>
      <p:sp>
        <p:nvSpPr>
          <p:cNvPr id="3" name="文本占位符 2"/>
          <p:cNvSpPr>
            <a:spLocks noGrp="1"/>
          </p:cNvSpPr>
          <p:nvPr>
            <p:ph type="body" idx="15"/>
          </p:nvPr>
        </p:nvSpPr>
        <p:spPr/>
        <p:txBody>
          <a:bodyPr/>
          <a:p>
            <a:r>
              <a:rPr lang="zh-CN" altLang="en-US">
                <a:sym typeface="+mn-ea"/>
              </a:rPr>
              <a:t>Broadcast</a:t>
            </a:r>
            <a:r>
              <a:rPr lang="en-US" altLang="zh-CN">
                <a:sym typeface="+mn-ea"/>
              </a:rPr>
              <a:t>(</a:t>
            </a:r>
            <a:r>
              <a:rPr lang="zh-CN" altLang="en-US" dirty="0">
                <a:sym typeface="+mn-ea"/>
              </a:rPr>
              <a:t>广播变量</a:t>
            </a:r>
            <a:r>
              <a:rPr lang="en-US" altLang="zh-CN" dirty="0">
                <a:sym typeface="+mn-ea"/>
              </a:rPr>
              <a:t>)</a:t>
            </a:r>
            <a:r>
              <a:rPr lang="zh-CN" altLang="en-US" dirty="0">
                <a:sym typeface="+mn-ea"/>
              </a:rPr>
              <a:t>允许程序员将一个只读的变量缓存在每台机器上，而不用在任务之间传递变量。广播变量可以进行共享，但是不可以进行修改</a:t>
            </a:r>
            <a:endParaRPr lang="zh-CN" altLang="en-US" dirty="0"/>
          </a:p>
          <a:p>
            <a:r>
              <a:rPr lang="en-US" altLang="zh-CN">
                <a:sym typeface="+mn-ea"/>
              </a:rPr>
              <a:t>Accumulators(</a:t>
            </a:r>
            <a:r>
              <a:rPr lang="zh-CN" altLang="en-US" dirty="0">
                <a:sym typeface="+mn-ea"/>
              </a:rPr>
              <a:t>累加器</a:t>
            </a:r>
            <a:r>
              <a:rPr lang="en-US" altLang="zh-CN" dirty="0">
                <a:sym typeface="+mn-ea"/>
              </a:rPr>
              <a:t>)</a:t>
            </a:r>
            <a:r>
              <a:rPr lang="zh-CN" altLang="en-US" dirty="0">
                <a:sym typeface="+mn-ea"/>
              </a:rPr>
              <a:t>是可以在不同任务中对同一个变量进行累加操作。</a:t>
            </a:r>
            <a:endParaRPr lang="zh-CN" altLang="en-US" dirty="0"/>
          </a:p>
          <a:p>
            <a:pPr marL="0" indent="0">
              <a:buNone/>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API</a:t>
            </a:r>
            <a:r>
              <a:rPr lang="zh-CN" altLang="en-US">
                <a:sym typeface="+mn-ea"/>
              </a:rPr>
              <a:t>的抽象级别</a:t>
            </a:r>
            <a:endParaRPr lang="zh-CN" altLang="en-US"/>
          </a:p>
        </p:txBody>
      </p:sp>
      <p:pic>
        <p:nvPicPr>
          <p:cNvPr id="5" name="内容占位符 1"/>
          <p:cNvPicPr>
            <a:picLocks noChangeAspect="1"/>
          </p:cNvPicPr>
          <p:nvPr/>
        </p:nvPicPr>
        <p:blipFill>
          <a:blip r:embed="rId1"/>
          <a:stretch>
            <a:fillRect/>
          </a:stretch>
        </p:blipFill>
        <p:spPr>
          <a:xfrm>
            <a:off x="1844675" y="1800225"/>
            <a:ext cx="7548880" cy="403796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Flink Distributed Cache(</a:t>
            </a:r>
            <a:r>
              <a:rPr lang="zh-CN" altLang="en-US">
                <a:sym typeface="+mn-ea"/>
              </a:rPr>
              <a:t>分布式缓存</a:t>
            </a:r>
            <a:r>
              <a:rPr lang="en-US" altLang="zh-CN">
                <a:sym typeface="+mn-ea"/>
              </a:rPr>
              <a:t>)</a:t>
            </a:r>
            <a:endParaRPr lang="zh-CN" altLang="en-US"/>
          </a:p>
        </p:txBody>
      </p:sp>
      <p:sp>
        <p:nvSpPr>
          <p:cNvPr id="3" name="文本占位符 2"/>
          <p:cNvSpPr>
            <a:spLocks noGrp="1"/>
          </p:cNvSpPr>
          <p:nvPr>
            <p:ph type="body" idx="15"/>
          </p:nvPr>
        </p:nvSpPr>
        <p:spPr/>
        <p:txBody>
          <a:bodyPr/>
          <a:p>
            <a:r>
              <a:rPr lang="zh-CN" altLang="en-US" sz="2000" dirty="0">
                <a:sym typeface="+mn-ea"/>
              </a:rPr>
              <a:t>Flink提供了一个分布式缓存，类似于hadoop，可以使用户在并行函数中很方便的读取本地文件</a:t>
            </a:r>
            <a:endParaRPr lang="zh-CN" altLang="en-US" sz="2000" dirty="0"/>
          </a:p>
          <a:p>
            <a:r>
              <a:rPr lang="zh-CN" altLang="en-US" sz="2000" dirty="0">
                <a:sym typeface="+mn-ea"/>
              </a:rPr>
              <a:t>此缓存的工作机制如下：程序注册一个文件或者目录(本地或者远程文件系统，例如hdfs或者s3)，通过ExecutionEnvironment注册缓存文件并为它起一个名称。当程序执行，Flink自动将文件或者目录复制到所有</a:t>
            </a:r>
            <a:r>
              <a:rPr lang="en-US" altLang="zh-CN" sz="2000" dirty="0">
                <a:sym typeface="+mn-ea"/>
              </a:rPr>
              <a:t>taskmanager</a:t>
            </a:r>
            <a:r>
              <a:rPr lang="zh-CN" altLang="en-US" sz="2000" dirty="0">
                <a:sym typeface="+mn-ea"/>
              </a:rPr>
              <a:t>节点的本地文件系统，用户可以通过这个指定的名称查找文件或者目录，然后从</a:t>
            </a:r>
            <a:r>
              <a:rPr lang="en-US" altLang="zh-CN" sz="2000" dirty="0">
                <a:sym typeface="+mn-ea"/>
              </a:rPr>
              <a:t>taskmanager</a:t>
            </a:r>
            <a:r>
              <a:rPr lang="zh-CN" altLang="en-US" sz="2000" dirty="0">
                <a:sym typeface="+mn-ea"/>
              </a:rPr>
              <a:t>节点的本地文件系统访问它</a:t>
            </a:r>
            <a:endParaRPr lang="zh-CN" altLang="en-US" sz="2000" dirty="0"/>
          </a:p>
          <a:p>
            <a:r>
              <a:rPr lang="zh-CN" altLang="en-US" sz="2000" dirty="0">
                <a:sym typeface="+mn-ea"/>
              </a:rPr>
              <a:t>用法</a:t>
            </a:r>
            <a:endParaRPr lang="zh-CN" altLang="en-US" sz="2000" dirty="0"/>
          </a:p>
          <a:p>
            <a:pPr lvl="2"/>
            <a:r>
              <a:rPr lang="zh-CN" altLang="en-US" dirty="0">
                <a:sym typeface="+mn-ea"/>
              </a:rPr>
              <a:t>1：注册一个文件</a:t>
            </a:r>
            <a:endParaRPr lang="zh-CN" altLang="en-US" dirty="0"/>
          </a:p>
          <a:p>
            <a:pPr lvl="3"/>
            <a:r>
              <a:rPr lang="zh-CN" altLang="en-US" sz="2000" dirty="0">
                <a:sym typeface="+mn-ea"/>
              </a:rPr>
              <a:t>env.registerCachedFile("hdfs:///path/to/your/file", "hdfsFile")  </a:t>
            </a:r>
            <a:endParaRPr lang="zh-CN" altLang="en-US" sz="2000" dirty="0"/>
          </a:p>
          <a:p>
            <a:pPr lvl="2"/>
            <a:r>
              <a:rPr lang="zh-CN" altLang="en-US" dirty="0">
                <a:sym typeface="+mn-ea"/>
              </a:rPr>
              <a:t>2：访问数据</a:t>
            </a:r>
            <a:endParaRPr lang="zh-CN" altLang="en-US" dirty="0"/>
          </a:p>
          <a:p>
            <a:pPr lvl="3"/>
            <a:r>
              <a:rPr lang="zh-CN" altLang="en-US" sz="2000" dirty="0">
                <a:sym typeface="+mn-ea"/>
              </a:rPr>
              <a:t>File myFile = getRuntimeContext().getDistributedCache().getFile("hdfsFile");</a:t>
            </a:r>
            <a:endParaRPr lang="zh-CN" altLang="en-US" sz="2000" dirty="0">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06</a:t>
            </a:r>
            <a:endParaRPr lang="zh-CN" altLang="en-US" dirty="0"/>
          </a:p>
        </p:txBody>
      </p:sp>
      <p:sp>
        <p:nvSpPr>
          <p:cNvPr id="3" name="文本占位符 2"/>
          <p:cNvSpPr>
            <a:spLocks noGrp="1"/>
          </p:cNvSpPr>
          <p:nvPr>
            <p:ph type="body" idx="1"/>
          </p:nvPr>
        </p:nvSpPr>
        <p:spPr>
          <a:xfrm>
            <a:off x="4182110" y="3307080"/>
            <a:ext cx="6111421" cy="601345"/>
          </a:xfrm>
        </p:spPr>
        <p:txBody>
          <a:bodyPr>
            <a:noAutofit/>
          </a:bodyPr>
          <a:lstStyle/>
          <a:p>
            <a:r>
              <a:rPr lang="en-US" altLang="zh-CN" sz="3200">
                <a:sym typeface="+mn-ea"/>
              </a:rPr>
              <a:t>Flink 状态(State)管理与恢复</a:t>
            </a:r>
            <a:endParaRPr lang="en-US" altLang="zh-CN" sz="3200" dirty="0">
              <a:sym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状态</a:t>
            </a:r>
            <a:r>
              <a:rPr lang="en-US" altLang="zh-CN">
                <a:sym typeface="+mn-ea"/>
              </a:rPr>
              <a:t>(State)</a:t>
            </a:r>
            <a:endParaRPr lang="zh-CN" altLang="en-US"/>
          </a:p>
        </p:txBody>
      </p:sp>
      <p:sp>
        <p:nvSpPr>
          <p:cNvPr id="3" name="文本占位符 2"/>
          <p:cNvSpPr>
            <a:spLocks noGrp="1"/>
          </p:cNvSpPr>
          <p:nvPr>
            <p:ph type="body" idx="15"/>
          </p:nvPr>
        </p:nvSpPr>
        <p:spPr/>
        <p:txBody>
          <a:bodyPr/>
          <a:p>
            <a:r>
              <a:rPr lang="zh-CN" altLang="en-US" sz="2000" dirty="0">
                <a:sym typeface="+mn-ea"/>
              </a:rPr>
              <a:t>我们前面写的</a:t>
            </a:r>
            <a:r>
              <a:rPr lang="en-US" altLang="zh-CN" sz="2000" dirty="0">
                <a:sym typeface="+mn-ea"/>
              </a:rPr>
              <a:t>word count</a:t>
            </a:r>
            <a:r>
              <a:rPr lang="zh-CN" altLang="en-US" sz="2000" dirty="0">
                <a:sym typeface="+mn-ea"/>
              </a:rPr>
              <a:t>的例子，没有包含状态管理。如果一个task在处理过程中挂掉了，那么它在内存中的状态都会丢失，所有的数据都需要重新计算。从容错和消息处理的语义上(at least once, exactly once)，Flink引入了</a:t>
            </a:r>
            <a:r>
              <a:rPr lang="zh-CN" altLang="en-US" sz="2000" dirty="0">
                <a:solidFill>
                  <a:srgbClr val="FF0000"/>
                </a:solidFill>
                <a:sym typeface="+mn-ea"/>
              </a:rPr>
              <a:t>state和checkpoint</a:t>
            </a:r>
            <a:r>
              <a:rPr lang="zh-CN" altLang="en-US" sz="2000" dirty="0">
                <a:sym typeface="+mn-ea"/>
              </a:rPr>
              <a:t>。</a:t>
            </a:r>
            <a:endParaRPr lang="zh-CN" altLang="en-US" sz="2000" dirty="0"/>
          </a:p>
          <a:p>
            <a:r>
              <a:rPr lang="zh-CN" altLang="en-US" sz="2000" dirty="0">
                <a:sym typeface="+mn-ea"/>
              </a:rPr>
              <a:t>首先区分一下两个概念</a:t>
            </a:r>
            <a:endParaRPr lang="zh-CN" altLang="en-US" sz="2000" dirty="0"/>
          </a:p>
          <a:p>
            <a:pPr lvl="2"/>
            <a:r>
              <a:rPr lang="zh-CN" altLang="en-US" dirty="0">
                <a:sym typeface="+mn-ea"/>
              </a:rPr>
              <a:t>state一般指一个具体的task/operator的状态【</a:t>
            </a:r>
            <a:r>
              <a:rPr lang="en-US" altLang="zh-CN" dirty="0">
                <a:sym typeface="+mn-ea"/>
              </a:rPr>
              <a:t>state</a:t>
            </a:r>
            <a:r>
              <a:rPr lang="zh-CN" altLang="en-US" dirty="0">
                <a:sym typeface="+mn-ea"/>
              </a:rPr>
              <a:t>数据默认保存在</a:t>
            </a:r>
            <a:r>
              <a:rPr lang="en-US" altLang="zh-CN" dirty="0">
                <a:sym typeface="+mn-ea"/>
              </a:rPr>
              <a:t>java</a:t>
            </a:r>
            <a:r>
              <a:rPr lang="zh-CN" altLang="en-US" dirty="0">
                <a:sym typeface="+mn-ea"/>
              </a:rPr>
              <a:t>的堆内存中】</a:t>
            </a:r>
            <a:endParaRPr lang="zh-CN" altLang="en-US" dirty="0"/>
          </a:p>
          <a:p>
            <a:pPr lvl="2"/>
            <a:r>
              <a:rPr lang="zh-CN" altLang="en-US" dirty="0">
                <a:sym typeface="+mn-ea"/>
              </a:rPr>
              <a:t>而checkpoint</a:t>
            </a:r>
            <a:r>
              <a:rPr lang="zh-CN" altLang="en-US" dirty="0">
                <a:sym typeface="+mn-ea"/>
              </a:rPr>
              <a:t>【可以理解为checkpoint是把</a:t>
            </a:r>
            <a:r>
              <a:rPr lang="en-US" altLang="zh-CN" dirty="0">
                <a:sym typeface="+mn-ea"/>
              </a:rPr>
              <a:t>state</a:t>
            </a:r>
            <a:r>
              <a:rPr lang="zh-CN" altLang="en-US" dirty="0">
                <a:sym typeface="+mn-ea"/>
              </a:rPr>
              <a:t>数据持久化存储了】</a:t>
            </a:r>
            <a:r>
              <a:rPr lang="zh-CN" altLang="en-US" dirty="0">
                <a:sym typeface="+mn-ea"/>
              </a:rPr>
              <a:t>，则表示了一个Flink Job在一个特定时刻的一份全局状态快照，即包含了所有task/operator的状态</a:t>
            </a:r>
            <a:endParaRPr lang="zh-CN" altLang="en-US" dirty="0"/>
          </a:p>
          <a:p>
            <a:pPr lvl="2"/>
            <a:r>
              <a:rPr lang="zh-CN" altLang="en-US" dirty="0">
                <a:solidFill>
                  <a:srgbClr val="FF0000"/>
                </a:solidFill>
                <a:sym typeface="+mn-ea"/>
              </a:rPr>
              <a:t>注意：task是Flink中执行的基本单位。operator指算子</a:t>
            </a:r>
            <a:r>
              <a:rPr lang="en-US" altLang="zh-CN" dirty="0">
                <a:solidFill>
                  <a:srgbClr val="FF0000"/>
                </a:solidFill>
                <a:sym typeface="+mn-ea"/>
              </a:rPr>
              <a:t>(transformation)</a:t>
            </a:r>
            <a:r>
              <a:rPr lang="zh-CN" altLang="en-US" dirty="0">
                <a:solidFill>
                  <a:srgbClr val="FF0000"/>
                </a:solidFill>
                <a:sym typeface="+mn-ea"/>
              </a:rPr>
              <a:t>。</a:t>
            </a:r>
            <a:endParaRPr lang="zh-CN" altLang="en-US" dirty="0">
              <a:solidFill>
                <a:srgbClr val="FF0000"/>
              </a:solidFill>
            </a:endParaRPr>
          </a:p>
          <a:p>
            <a:pPr lvl="0"/>
            <a:r>
              <a:rPr lang="zh-CN" altLang="en-US" sz="2000" dirty="0">
                <a:sym typeface="+mn-ea"/>
              </a:rPr>
              <a:t>State可以被记录，在失败的情况下数据还可以恢复</a:t>
            </a:r>
            <a:endParaRPr lang="zh-CN" altLang="en-US" sz="2000" dirty="0"/>
          </a:p>
          <a:p>
            <a:pPr lvl="0"/>
            <a:r>
              <a:rPr lang="en-US" sz="2000" dirty="0">
                <a:sym typeface="+mn-ea"/>
              </a:rPr>
              <a:t>Flink</a:t>
            </a:r>
            <a:r>
              <a:rPr lang="zh-CN" altLang="en-US" sz="2000" dirty="0">
                <a:sym typeface="+mn-ea"/>
              </a:rPr>
              <a:t>中有两种基本类型的</a:t>
            </a:r>
            <a:r>
              <a:rPr lang="en-US" altLang="zh-CN" sz="2000" dirty="0">
                <a:sym typeface="+mn-ea"/>
              </a:rPr>
              <a:t>State</a:t>
            </a:r>
            <a:endParaRPr lang="en-US" altLang="zh-CN" sz="2000" dirty="0"/>
          </a:p>
          <a:p>
            <a:pPr lvl="2"/>
            <a:r>
              <a:rPr lang="en-US" altLang="zh-CN" dirty="0">
                <a:sym typeface="+mn-ea"/>
              </a:rPr>
              <a:t>Keyed State</a:t>
            </a:r>
            <a:endParaRPr lang="en-US" altLang="zh-CN" dirty="0"/>
          </a:p>
          <a:p>
            <a:pPr lvl="2"/>
            <a:r>
              <a:rPr lang="en-US" altLang="zh-CN" dirty="0">
                <a:sym typeface="+mn-ea"/>
              </a:rPr>
              <a:t>Operator State</a:t>
            </a:r>
            <a:endParaRPr lang="en-US" altLang="zh-CN" dirty="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状态</a:t>
            </a:r>
            <a:r>
              <a:rPr lang="en-US" altLang="zh-CN">
                <a:sym typeface="+mn-ea"/>
              </a:rPr>
              <a:t>(State)</a:t>
            </a:r>
            <a:endParaRPr lang="zh-CN" altLang="en-US"/>
          </a:p>
        </p:txBody>
      </p:sp>
      <p:sp>
        <p:nvSpPr>
          <p:cNvPr id="3" name="文本占位符 2"/>
          <p:cNvSpPr>
            <a:spLocks noGrp="1"/>
          </p:cNvSpPr>
          <p:nvPr>
            <p:ph type="body" idx="15"/>
          </p:nvPr>
        </p:nvSpPr>
        <p:spPr/>
        <p:txBody>
          <a:bodyPr/>
          <a:p>
            <a:r>
              <a:rPr lang="en-US" altLang="zh-CN" sz="2800" dirty="0">
                <a:sym typeface="+mn-ea"/>
              </a:rPr>
              <a:t>Keyed State和Operator State，可以以两种形式存在：</a:t>
            </a:r>
            <a:endParaRPr lang="en-US" altLang="zh-CN" sz="2800" dirty="0"/>
          </a:p>
          <a:p>
            <a:pPr lvl="2"/>
            <a:r>
              <a:rPr lang="en-US" altLang="zh-CN" sz="2800" dirty="0">
                <a:sym typeface="+mn-ea"/>
              </a:rPr>
              <a:t>原始状态(raw state)</a:t>
            </a:r>
            <a:endParaRPr lang="en-US" altLang="zh-CN" sz="2800" dirty="0"/>
          </a:p>
          <a:p>
            <a:pPr lvl="2"/>
            <a:r>
              <a:rPr lang="en-US" altLang="zh-CN" sz="2800" dirty="0">
                <a:solidFill>
                  <a:srgbClr val="FF0000"/>
                </a:solidFill>
                <a:sym typeface="+mn-ea"/>
              </a:rPr>
              <a:t>托管状态(managed state)</a:t>
            </a:r>
            <a:endParaRPr lang="en-US" altLang="zh-CN" sz="2800" dirty="0">
              <a:solidFill>
                <a:srgbClr val="FF0000"/>
              </a:solidFill>
            </a:endParaRPr>
          </a:p>
          <a:p>
            <a:pPr lvl="0"/>
            <a:r>
              <a:rPr lang="en-US" altLang="zh-CN" sz="2800" dirty="0">
                <a:sym typeface="+mn-ea"/>
              </a:rPr>
              <a:t>托管状态是由Flink框架管理的状态</a:t>
            </a:r>
            <a:endParaRPr lang="en-US" altLang="zh-CN" sz="2800" dirty="0"/>
          </a:p>
          <a:p>
            <a:pPr lvl="0"/>
            <a:r>
              <a:rPr lang="en-US" altLang="zh-CN" sz="2800" dirty="0">
                <a:sym typeface="+mn-ea"/>
              </a:rPr>
              <a:t>而原始状态，由用户自行管理状态具体的数据结构，框架在做checkpoint的时候，使用byte[]来读写状态内容，对其内部数据结构一无所知。</a:t>
            </a:r>
            <a:endParaRPr lang="en-US" altLang="zh-CN" sz="2800" dirty="0"/>
          </a:p>
          <a:p>
            <a:pPr lvl="0"/>
            <a:r>
              <a:rPr lang="zh-CN" altLang="en-US" sz="2800" dirty="0">
                <a:sym typeface="+mn-ea"/>
              </a:rPr>
              <a:t>通常在DataStream上的状态推荐使用托管的状态，当实现一个用户自定义的operator时，会使用到原始状态。</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State-</a:t>
            </a:r>
            <a:r>
              <a:rPr lang="en-US" altLang="zh-CN" dirty="0">
                <a:sym typeface="+mn-ea"/>
              </a:rPr>
              <a:t>Keyed State</a:t>
            </a:r>
            <a:endParaRPr lang="zh-CN" altLang="en-US"/>
          </a:p>
        </p:txBody>
      </p:sp>
      <p:sp>
        <p:nvSpPr>
          <p:cNvPr id="3" name="文本占位符 2"/>
          <p:cNvSpPr>
            <a:spLocks noGrp="1"/>
          </p:cNvSpPr>
          <p:nvPr>
            <p:ph type="body" idx="15"/>
          </p:nvPr>
        </p:nvSpPr>
        <p:spPr/>
        <p:txBody>
          <a:bodyPr/>
          <a:p>
            <a:r>
              <a:rPr lang="zh-CN" altLang="en-US" sz="2000" dirty="0">
                <a:sym typeface="+mn-ea"/>
              </a:rPr>
              <a:t>顾名思义，就是基于KeyedStream上的状态。这个状态是跟特定的key绑定的，对KeyedStream流上的每一个key，都对应一个state。</a:t>
            </a:r>
            <a:endParaRPr lang="zh-CN" altLang="en-US" sz="2000" dirty="0"/>
          </a:p>
          <a:p>
            <a:pPr lvl="2"/>
            <a:r>
              <a:rPr lang="en-US" altLang="zh-CN" dirty="0">
                <a:sym typeface="+mn-ea"/>
              </a:rPr>
              <a:t>stream.keyBy(…)</a:t>
            </a:r>
            <a:endParaRPr lang="en-US" altLang="zh-CN" dirty="0"/>
          </a:p>
          <a:p>
            <a:pPr lvl="0"/>
            <a:r>
              <a:rPr lang="zh-CN" altLang="en-US" sz="2000" dirty="0">
                <a:sym typeface="+mn-ea"/>
              </a:rPr>
              <a:t>保存</a:t>
            </a:r>
            <a:r>
              <a:rPr lang="en-US" altLang="zh-CN" sz="2000" dirty="0">
                <a:sym typeface="+mn-ea"/>
              </a:rPr>
              <a:t>state</a:t>
            </a:r>
            <a:r>
              <a:rPr lang="zh-CN" altLang="en-US" sz="2000" dirty="0">
                <a:sym typeface="+mn-ea"/>
              </a:rPr>
              <a:t>的数据结构</a:t>
            </a:r>
            <a:endParaRPr lang="en-US" altLang="zh-CN" sz="2000" dirty="0">
              <a:sym typeface="+mn-ea"/>
            </a:endParaRPr>
          </a:p>
          <a:p>
            <a:pPr lvl="2"/>
            <a:r>
              <a:rPr lang="en-US" altLang="zh-CN" dirty="0">
                <a:sym typeface="+mn-ea"/>
              </a:rPr>
              <a:t>ValueState&lt;T&gt;:即类型为T的单值状态。这个状态与对应的key绑定，是最简单的状态了。它可以通过update方法更新状态值，通过value()方法获取状态值</a:t>
            </a:r>
            <a:endParaRPr lang="en-US" altLang="zh-CN" dirty="0"/>
          </a:p>
          <a:p>
            <a:pPr lvl="2"/>
            <a:r>
              <a:rPr lang="en-US" altLang="zh-CN" dirty="0">
                <a:sym typeface="+mn-ea"/>
              </a:rPr>
              <a:t>ListState&lt;T&gt;:即key上的状态值为一个列表。可以通过add方法往列表中附加值；也可以通过get()方法返回一个Iterable&lt;T&gt;来遍历状态值</a:t>
            </a:r>
            <a:endParaRPr lang="en-US" altLang="zh-CN" dirty="0"/>
          </a:p>
          <a:p>
            <a:pPr lvl="2"/>
            <a:r>
              <a:rPr lang="en-US" altLang="zh-CN" dirty="0">
                <a:sym typeface="+mn-ea"/>
              </a:rPr>
              <a:t>ReducingState&lt;T&gt;:这种状态通过用户传入的reduceFunction，每次调用add方法添加值的时候，会调用reduceFunction，最后合并到一个单一的状态值</a:t>
            </a:r>
            <a:endParaRPr lang="en-US" altLang="zh-CN" dirty="0"/>
          </a:p>
          <a:p>
            <a:pPr lvl="2"/>
            <a:r>
              <a:rPr lang="en-US" altLang="zh-CN" dirty="0">
                <a:sym typeface="+mn-ea"/>
              </a:rPr>
              <a:t>MapState&lt;UK, UV&gt;:即状态值为一个map。用户通过put或putAll方法添加元素</a:t>
            </a:r>
            <a:endParaRPr lang="en-US" altLang="zh-CN" dirty="0"/>
          </a:p>
          <a:p>
            <a:pPr lvl="0"/>
            <a:r>
              <a:rPr lang="en-US" altLang="zh-CN" sz="2000" dirty="0">
                <a:sym typeface="+mn-ea"/>
              </a:rPr>
              <a:t>需要注意的是，以上所述的State对象，仅仅用于与状态进行交互（更新、删除、清空等），而真正的状态值，有可能是存在内存、磁盘、或者其他分布式存储系统中。相当于我们只是持有了这个状态的句柄</a:t>
            </a:r>
            <a:endParaRPr lang="en-US" altLang="zh-CN" sz="2000" dirty="0">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State-</a:t>
            </a:r>
            <a:r>
              <a:rPr lang="en-US" altLang="zh-CN" dirty="0">
                <a:sym typeface="+mn-ea"/>
              </a:rPr>
              <a:t>Keyed State</a:t>
            </a:r>
            <a:r>
              <a:rPr lang="zh-CN" altLang="en-US" dirty="0">
                <a:sym typeface="+mn-ea"/>
              </a:rPr>
              <a:t>例子</a:t>
            </a:r>
            <a:endParaRPr lang="zh-CN" altLang="en-US"/>
          </a:p>
        </p:txBody>
      </p:sp>
      <p:pic>
        <p:nvPicPr>
          <p:cNvPr id="6" name="内容占位符 5"/>
          <p:cNvPicPr>
            <a:picLocks noChangeAspect="1"/>
          </p:cNvPicPr>
          <p:nvPr/>
        </p:nvPicPr>
        <p:blipFill>
          <a:blip r:embed="rId1"/>
          <a:stretch>
            <a:fillRect/>
          </a:stretch>
        </p:blipFill>
        <p:spPr>
          <a:xfrm>
            <a:off x="2201545" y="518160"/>
            <a:ext cx="8048625" cy="607377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State-</a:t>
            </a:r>
            <a:r>
              <a:rPr lang="en-US" altLang="zh-CN" dirty="0">
                <a:sym typeface="+mn-ea"/>
              </a:rPr>
              <a:t>Operator State</a:t>
            </a:r>
            <a:endParaRPr lang="zh-CN" altLang="en-US"/>
          </a:p>
        </p:txBody>
      </p:sp>
      <p:sp>
        <p:nvSpPr>
          <p:cNvPr id="3" name="文本占位符 2"/>
          <p:cNvSpPr>
            <a:spLocks noGrp="1"/>
          </p:cNvSpPr>
          <p:nvPr>
            <p:ph type="body" idx="15"/>
          </p:nvPr>
        </p:nvSpPr>
        <p:spPr/>
        <p:txBody>
          <a:bodyPr/>
          <a:p>
            <a:r>
              <a:rPr lang="zh-CN" altLang="en-US" sz="2800" dirty="0">
                <a:sym typeface="+mn-ea"/>
              </a:rPr>
              <a:t>与</a:t>
            </a:r>
            <a:r>
              <a:rPr lang="en-US" altLang="zh-CN" sz="2800" dirty="0">
                <a:sym typeface="+mn-ea"/>
              </a:rPr>
              <a:t>Key</a:t>
            </a:r>
            <a:r>
              <a:rPr lang="zh-CN" altLang="en-US" sz="2800" dirty="0">
                <a:sym typeface="+mn-ea"/>
              </a:rPr>
              <a:t>无关的</a:t>
            </a:r>
            <a:r>
              <a:rPr lang="en-US" altLang="zh-CN" sz="2800" dirty="0">
                <a:sym typeface="+mn-ea"/>
              </a:rPr>
              <a:t>State</a:t>
            </a:r>
            <a:r>
              <a:rPr lang="zh-CN" altLang="en-US" sz="2800" dirty="0">
                <a:sym typeface="+mn-ea"/>
              </a:rPr>
              <a:t>，与</a:t>
            </a:r>
            <a:r>
              <a:rPr lang="en-US" altLang="zh-CN" sz="2800" dirty="0">
                <a:sym typeface="+mn-ea"/>
              </a:rPr>
              <a:t>Operator</a:t>
            </a:r>
            <a:r>
              <a:rPr lang="zh-CN" altLang="en-US" sz="2800" dirty="0">
                <a:sym typeface="+mn-ea"/>
              </a:rPr>
              <a:t>绑定的</a:t>
            </a:r>
            <a:r>
              <a:rPr lang="en-US" altLang="zh-CN" sz="2800" dirty="0">
                <a:sym typeface="+mn-ea"/>
              </a:rPr>
              <a:t>state</a:t>
            </a:r>
            <a:r>
              <a:rPr lang="zh-CN" altLang="en-US" sz="2800" dirty="0">
                <a:sym typeface="+mn-ea"/>
              </a:rPr>
              <a:t>，整个operator只对应一个state</a:t>
            </a:r>
            <a:endParaRPr lang="zh-CN" altLang="en-US" sz="2800" dirty="0">
              <a:sym typeface="+mn-ea"/>
            </a:endParaRPr>
          </a:p>
          <a:p>
            <a:r>
              <a:rPr lang="zh-CN" altLang="en-US" sz="2800" dirty="0">
                <a:sym typeface="+mn-ea"/>
              </a:rPr>
              <a:t>保存</a:t>
            </a:r>
            <a:r>
              <a:rPr lang="en-US" altLang="zh-CN" sz="2800" dirty="0">
                <a:sym typeface="+mn-ea"/>
              </a:rPr>
              <a:t>state</a:t>
            </a:r>
            <a:r>
              <a:rPr lang="zh-CN" altLang="en-US" sz="2800" dirty="0">
                <a:sym typeface="+mn-ea"/>
              </a:rPr>
              <a:t>的数据结构</a:t>
            </a:r>
            <a:endParaRPr lang="zh-CN" altLang="en-US" sz="2800" dirty="0">
              <a:sym typeface="+mn-ea"/>
            </a:endParaRPr>
          </a:p>
          <a:p>
            <a:pPr lvl="2"/>
            <a:r>
              <a:rPr lang="en-US" altLang="zh-CN" sz="2800" dirty="0">
                <a:sym typeface="+mn-ea"/>
              </a:rPr>
              <a:t>ListState&lt;T&gt;</a:t>
            </a:r>
            <a:endParaRPr lang="en-US" altLang="zh-CN" sz="2800" dirty="0">
              <a:sym typeface="+mn-ea"/>
            </a:endParaRPr>
          </a:p>
          <a:p>
            <a:pPr lvl="0"/>
            <a:r>
              <a:rPr lang="zh-CN" altLang="en-US" sz="2800" dirty="0">
                <a:sym typeface="+mn-ea"/>
              </a:rPr>
              <a:t>举例来说，Flink中的Kafka Connector，就使用了operator state。它会在每个connector实例中，保存该实例中消费topic的所有(partition, offset)映射</a:t>
            </a:r>
            <a:endParaRPr lang="zh-CN" altLang="en-US"/>
          </a:p>
        </p:txBody>
      </p:sp>
      <p:pic>
        <p:nvPicPr>
          <p:cNvPr id="4" name="图片 3"/>
          <p:cNvPicPr>
            <a:picLocks noChangeAspect="1"/>
          </p:cNvPicPr>
          <p:nvPr/>
        </p:nvPicPr>
        <p:blipFill>
          <a:blip r:embed="rId1"/>
          <a:stretch>
            <a:fillRect/>
          </a:stretch>
        </p:blipFill>
        <p:spPr>
          <a:xfrm>
            <a:off x="8511540" y="4764405"/>
            <a:ext cx="2037715" cy="14128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状态容错</a:t>
            </a:r>
            <a:endParaRPr lang="zh-CN" altLang="en-US"/>
          </a:p>
        </p:txBody>
      </p:sp>
      <p:sp>
        <p:nvSpPr>
          <p:cNvPr id="3" name="文本占位符 2"/>
          <p:cNvSpPr>
            <a:spLocks noGrp="1"/>
          </p:cNvSpPr>
          <p:nvPr>
            <p:ph type="body" idx="15"/>
          </p:nvPr>
        </p:nvSpPr>
        <p:spPr/>
        <p:txBody>
          <a:bodyPr/>
          <a:p>
            <a:r>
              <a:rPr lang="zh-CN" altLang="en-US" sz="2800" dirty="0">
                <a:sym typeface="+mn-ea"/>
              </a:rPr>
              <a:t>依靠</a:t>
            </a:r>
            <a:r>
              <a:rPr lang="en-US" altLang="zh-CN" sz="2800" dirty="0">
                <a:sym typeface="+mn-ea"/>
              </a:rPr>
              <a:t>checkPoint</a:t>
            </a:r>
            <a:r>
              <a:rPr lang="zh-CN" altLang="en-US" sz="2800" dirty="0">
                <a:sym typeface="+mn-ea"/>
              </a:rPr>
              <a:t>机制</a:t>
            </a:r>
            <a:endParaRPr lang="zh-CN" altLang="en-US" sz="2800" dirty="0"/>
          </a:p>
          <a:p>
            <a:r>
              <a:rPr lang="zh-CN" altLang="en-US" sz="2800" dirty="0">
                <a:sym typeface="+mn-ea"/>
              </a:rPr>
              <a:t>保证</a:t>
            </a:r>
            <a:r>
              <a:rPr lang="en-US" altLang="zh-CN" sz="2800" dirty="0">
                <a:sym typeface="+mn-ea"/>
              </a:rPr>
              <a:t>exactly-once</a:t>
            </a:r>
            <a:endParaRPr lang="en-US" altLang="zh-CN" sz="2800" dirty="0"/>
          </a:p>
          <a:p>
            <a:pPr lvl="2"/>
            <a:r>
              <a:rPr lang="zh-CN" altLang="en-US" sz="2800" dirty="0">
                <a:sym typeface="+mn-ea"/>
              </a:rPr>
              <a:t>只能保证</a:t>
            </a:r>
            <a:r>
              <a:rPr lang="en-US" altLang="zh-CN" sz="2800" dirty="0">
                <a:sym typeface="+mn-ea"/>
              </a:rPr>
              <a:t>Flink</a:t>
            </a:r>
            <a:r>
              <a:rPr lang="zh-CN" altLang="en-US" sz="2800" dirty="0">
                <a:sym typeface="+mn-ea"/>
              </a:rPr>
              <a:t>系统内的</a:t>
            </a:r>
            <a:r>
              <a:rPr lang="en-US" altLang="zh-CN" sz="2800" dirty="0">
                <a:sym typeface="+mn-ea"/>
              </a:rPr>
              <a:t>exactly-once</a:t>
            </a:r>
            <a:endParaRPr lang="en-US" altLang="zh-CN" sz="2800" dirty="0">
              <a:sym typeface="+mn-ea"/>
            </a:endParaRPr>
          </a:p>
          <a:p>
            <a:pPr lvl="2"/>
            <a:r>
              <a:rPr lang="zh-CN" altLang="en-US" sz="2800" dirty="0">
                <a:sym typeface="+mn-ea"/>
              </a:rPr>
              <a:t>对于</a:t>
            </a:r>
            <a:r>
              <a:rPr lang="en-US" altLang="zh-CN" sz="2800" dirty="0">
                <a:sym typeface="+mn-ea"/>
              </a:rPr>
              <a:t>source</a:t>
            </a:r>
            <a:r>
              <a:rPr lang="zh-CN" altLang="en-US" sz="2800" dirty="0">
                <a:sym typeface="+mn-ea"/>
              </a:rPr>
              <a:t>和</a:t>
            </a:r>
            <a:r>
              <a:rPr lang="en-US" altLang="zh-CN" sz="2800" dirty="0">
                <a:sym typeface="+mn-ea"/>
              </a:rPr>
              <a:t>sink</a:t>
            </a:r>
            <a:r>
              <a:rPr lang="zh-CN" altLang="en-US" sz="2800" dirty="0">
                <a:sym typeface="+mn-ea"/>
              </a:rPr>
              <a:t>需要依赖外部的组件一同保证</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状态容错</a:t>
            </a:r>
            <a:r>
              <a:rPr lang="en-US" altLang="zh-CN">
                <a:sym typeface="+mn-ea"/>
              </a:rPr>
              <a:t>-</a:t>
            </a:r>
            <a:r>
              <a:rPr lang="zh-CN" altLang="en-US">
                <a:sym typeface="+mn-ea"/>
              </a:rPr>
              <a:t>生成快照</a:t>
            </a:r>
            <a:endParaRPr lang="zh-CN" altLang="en-US"/>
          </a:p>
        </p:txBody>
      </p:sp>
      <p:pic>
        <p:nvPicPr>
          <p:cNvPr id="4" name="内容占位符 1"/>
          <p:cNvPicPr>
            <a:picLocks noChangeAspect="1"/>
          </p:cNvPicPr>
          <p:nvPr/>
        </p:nvPicPr>
        <p:blipFill>
          <a:blip r:embed="rId1"/>
          <a:stretch>
            <a:fillRect/>
          </a:stretch>
        </p:blipFill>
        <p:spPr>
          <a:xfrm>
            <a:off x="1344930" y="1760220"/>
            <a:ext cx="8805545" cy="447421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状态容错</a:t>
            </a:r>
            <a:r>
              <a:rPr lang="en-US" altLang="zh-CN">
                <a:sym typeface="+mn-ea"/>
              </a:rPr>
              <a:t>-</a:t>
            </a:r>
            <a:r>
              <a:rPr lang="zh-CN" altLang="en-US">
                <a:sym typeface="+mn-ea"/>
              </a:rPr>
              <a:t>恢复快照</a:t>
            </a:r>
            <a:endParaRPr lang="zh-CN" altLang="en-US"/>
          </a:p>
        </p:txBody>
      </p:sp>
      <p:pic>
        <p:nvPicPr>
          <p:cNvPr id="5" name="内容占位符 4"/>
          <p:cNvPicPr>
            <a:picLocks noChangeAspect="1"/>
          </p:cNvPicPr>
          <p:nvPr/>
        </p:nvPicPr>
        <p:blipFill>
          <a:blip r:embed="rId1"/>
          <a:stretch>
            <a:fillRect/>
          </a:stretch>
        </p:blipFill>
        <p:spPr>
          <a:xfrm>
            <a:off x="1329690" y="1786255"/>
            <a:ext cx="8317865" cy="43154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01</a:t>
            </a:r>
            <a:endParaRPr lang="zh-CN" altLang="en-US" dirty="0"/>
          </a:p>
        </p:txBody>
      </p:sp>
      <p:sp>
        <p:nvSpPr>
          <p:cNvPr id="3" name="文本占位符 2"/>
          <p:cNvSpPr>
            <a:spLocks noGrp="1"/>
          </p:cNvSpPr>
          <p:nvPr>
            <p:ph type="body" idx="1"/>
          </p:nvPr>
        </p:nvSpPr>
        <p:spPr>
          <a:xfrm>
            <a:off x="4182110" y="3307080"/>
            <a:ext cx="6111421" cy="601345"/>
          </a:xfrm>
        </p:spPr>
        <p:txBody>
          <a:bodyPr>
            <a:noAutofit/>
          </a:bodyPr>
          <a:lstStyle/>
          <a:p>
            <a:r>
              <a:rPr sz="3600">
                <a:sym typeface="+mn-ea"/>
              </a:rPr>
              <a:t>Flink DataStreamAPI</a:t>
            </a:r>
            <a:endParaRPr lang="zh-CN" altLang="en-US" sz="36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checkPoint</a:t>
            </a:r>
            <a:r>
              <a:rPr lang="zh-CN" altLang="en-US" dirty="0">
                <a:sym typeface="+mn-ea"/>
              </a:rPr>
              <a:t>简介</a:t>
            </a:r>
            <a:endParaRPr lang="zh-CN" altLang="en-US"/>
          </a:p>
        </p:txBody>
      </p:sp>
      <p:sp>
        <p:nvSpPr>
          <p:cNvPr id="3" name="文本占位符 2"/>
          <p:cNvSpPr>
            <a:spLocks noGrp="1"/>
          </p:cNvSpPr>
          <p:nvPr>
            <p:ph type="body" idx="15"/>
          </p:nvPr>
        </p:nvSpPr>
        <p:spPr/>
        <p:txBody>
          <a:bodyPr/>
          <a:p>
            <a:r>
              <a:rPr lang="zh-CN" altLang="en-US" sz="2400" dirty="0">
                <a:sym typeface="+mn-ea"/>
              </a:rPr>
              <a:t>为了保证</a:t>
            </a:r>
            <a:r>
              <a:rPr lang="en-US" altLang="zh-CN" sz="2400" dirty="0">
                <a:sym typeface="+mn-ea"/>
              </a:rPr>
              <a:t>state</a:t>
            </a:r>
            <a:r>
              <a:rPr lang="zh-CN" altLang="en-US" sz="2400" dirty="0">
                <a:sym typeface="+mn-ea"/>
              </a:rPr>
              <a:t>的容错性，</a:t>
            </a:r>
            <a:r>
              <a:rPr lang="en-US" altLang="zh-CN" sz="2400" dirty="0">
                <a:sym typeface="+mn-ea"/>
              </a:rPr>
              <a:t>Flink</a:t>
            </a:r>
            <a:r>
              <a:rPr lang="zh-CN" altLang="en-US" sz="2400" dirty="0">
                <a:sym typeface="+mn-ea"/>
              </a:rPr>
              <a:t>需要对</a:t>
            </a:r>
            <a:r>
              <a:rPr lang="en-US" altLang="zh-CN" sz="2400" dirty="0">
                <a:sym typeface="+mn-ea"/>
              </a:rPr>
              <a:t>state</a:t>
            </a:r>
            <a:r>
              <a:rPr lang="zh-CN" altLang="en-US" sz="2400" dirty="0">
                <a:sym typeface="+mn-ea"/>
              </a:rPr>
              <a:t>进行</a:t>
            </a:r>
            <a:r>
              <a:rPr lang="en-US" altLang="zh-CN" sz="2400" dirty="0">
                <a:sym typeface="+mn-ea"/>
              </a:rPr>
              <a:t>checkpoint</a:t>
            </a:r>
            <a:r>
              <a:rPr lang="zh-CN" altLang="en-US" sz="2400" dirty="0">
                <a:sym typeface="+mn-ea"/>
              </a:rPr>
              <a:t>。</a:t>
            </a:r>
            <a:endParaRPr sz="2400" dirty="0"/>
          </a:p>
          <a:p>
            <a:r>
              <a:rPr sz="2400" dirty="0">
                <a:sym typeface="+mn-ea"/>
              </a:rPr>
              <a:t>Checkpoint是Flink实现容错机制最核心的功能，它能够根据配置周期性地基于Stream中各个Operator</a:t>
            </a:r>
            <a:r>
              <a:rPr lang="en-US" sz="2400" dirty="0">
                <a:sym typeface="+mn-ea"/>
              </a:rPr>
              <a:t>/task</a:t>
            </a:r>
            <a:r>
              <a:rPr sz="2400" dirty="0">
                <a:sym typeface="+mn-ea"/>
              </a:rPr>
              <a:t>的状态来生成</a:t>
            </a:r>
            <a:r>
              <a:rPr lang="zh-CN" sz="2400" dirty="0">
                <a:sym typeface="+mn-ea"/>
              </a:rPr>
              <a:t>快照</a:t>
            </a:r>
            <a:r>
              <a:rPr sz="2400" dirty="0">
                <a:sym typeface="+mn-ea"/>
              </a:rPr>
              <a:t>，从而将这些状态数据定期持久化存储下来，当Flink程序一旦意外崩溃时，重新运行程序时可以有选择地从这些</a:t>
            </a:r>
            <a:r>
              <a:rPr lang="zh-CN" sz="2400" dirty="0">
                <a:sym typeface="+mn-ea"/>
              </a:rPr>
              <a:t>快照</a:t>
            </a:r>
            <a:r>
              <a:rPr sz="2400" dirty="0">
                <a:sym typeface="+mn-ea"/>
              </a:rPr>
              <a:t>进行恢复，从而修正因为故障带来的程序数据</a:t>
            </a:r>
            <a:r>
              <a:rPr lang="zh-CN" sz="2400" dirty="0">
                <a:sym typeface="+mn-ea"/>
              </a:rPr>
              <a:t>异常</a:t>
            </a:r>
            <a:endParaRPr lang="zh-CN" altLang="en-US" sz="2400" dirty="0"/>
          </a:p>
          <a:p>
            <a:r>
              <a:rPr lang="zh-CN" altLang="en-US" sz="2400" dirty="0">
                <a:sym typeface="+mn-ea"/>
              </a:rPr>
              <a:t>Flink的</a:t>
            </a:r>
            <a:r>
              <a:rPr lang="en-US" altLang="zh-CN" sz="2400" dirty="0">
                <a:sym typeface="+mn-ea"/>
              </a:rPr>
              <a:t>checkpoint</a:t>
            </a:r>
            <a:r>
              <a:rPr lang="zh-CN" altLang="en-US" sz="2400" dirty="0">
                <a:sym typeface="+mn-ea"/>
              </a:rPr>
              <a:t>机制可以与</a:t>
            </a:r>
            <a:r>
              <a:rPr lang="en-US" altLang="zh-CN" sz="2400" dirty="0">
                <a:sym typeface="+mn-ea"/>
              </a:rPr>
              <a:t>(stream</a:t>
            </a:r>
            <a:r>
              <a:rPr lang="zh-CN" altLang="en-US" sz="2400" dirty="0">
                <a:sym typeface="+mn-ea"/>
              </a:rPr>
              <a:t>和</a:t>
            </a:r>
            <a:r>
              <a:rPr lang="en-US" altLang="zh-CN" sz="2400" dirty="0">
                <a:sym typeface="+mn-ea"/>
              </a:rPr>
              <a:t>state)</a:t>
            </a:r>
            <a:r>
              <a:rPr lang="zh-CN" altLang="en-US" sz="2400" dirty="0">
                <a:sym typeface="+mn-ea"/>
              </a:rPr>
              <a:t>的持久化存储交互的前提：</a:t>
            </a:r>
            <a:endParaRPr lang="zh-CN" altLang="en-US" sz="2400" dirty="0"/>
          </a:p>
          <a:p>
            <a:pPr lvl="2"/>
            <a:r>
              <a:rPr lang="zh-CN" altLang="en-US" sz="2400" dirty="0">
                <a:sym typeface="+mn-ea"/>
              </a:rPr>
              <a:t>持久化的source，它需要支持在一定时间内</a:t>
            </a:r>
            <a:r>
              <a:rPr lang="zh-CN" altLang="en-US" sz="2400" dirty="0">
                <a:solidFill>
                  <a:srgbClr val="FF0000"/>
                </a:solidFill>
                <a:sym typeface="+mn-ea"/>
              </a:rPr>
              <a:t>重放</a:t>
            </a:r>
            <a:r>
              <a:rPr lang="zh-CN" altLang="en-US" sz="2400" dirty="0">
                <a:sym typeface="+mn-ea"/>
              </a:rPr>
              <a:t>事件。这种sources的典型例子是持久化的消息队列（比如Apache Kafka，RabbitMQ等）或文件系统（比如HDFS，S3，GFS等）</a:t>
            </a:r>
            <a:endParaRPr lang="zh-CN" altLang="en-US" sz="2400" dirty="0"/>
          </a:p>
          <a:p>
            <a:pPr lvl="2"/>
            <a:r>
              <a:rPr lang="zh-CN" altLang="en-US" sz="2400" dirty="0">
                <a:sym typeface="+mn-ea"/>
              </a:rPr>
              <a:t>用于</a:t>
            </a:r>
            <a:r>
              <a:rPr lang="en-US" altLang="zh-CN" sz="2400" dirty="0">
                <a:sym typeface="+mn-ea"/>
              </a:rPr>
              <a:t>state</a:t>
            </a:r>
            <a:r>
              <a:rPr lang="zh-CN" altLang="en-US" sz="2400" dirty="0">
                <a:sym typeface="+mn-ea"/>
              </a:rPr>
              <a:t>的</a:t>
            </a:r>
            <a:r>
              <a:rPr lang="zh-CN" altLang="en-US" sz="2400" dirty="0">
                <a:solidFill>
                  <a:srgbClr val="FF0000"/>
                </a:solidFill>
                <a:sym typeface="+mn-ea"/>
              </a:rPr>
              <a:t>持久化存储</a:t>
            </a:r>
            <a:r>
              <a:rPr lang="zh-CN" altLang="en-US" sz="2400" dirty="0">
                <a:sym typeface="+mn-ea"/>
              </a:rPr>
              <a:t>，例如分布式文件系统（比如HDFS，S3，GFS等）</a:t>
            </a:r>
            <a:endParaRPr lang="zh-CN" altLang="en-US" sz="2400" dirty="0">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checkPoint</a:t>
            </a:r>
            <a:r>
              <a:rPr lang="zh-CN" altLang="en-US" dirty="0">
                <a:sym typeface="+mn-ea"/>
              </a:rPr>
              <a:t>的配置</a:t>
            </a:r>
            <a:endParaRPr lang="zh-CN" altLang="en-US"/>
          </a:p>
        </p:txBody>
      </p:sp>
      <p:sp>
        <p:nvSpPr>
          <p:cNvPr id="3" name="文本占位符 2"/>
          <p:cNvSpPr>
            <a:spLocks noGrp="1"/>
          </p:cNvSpPr>
          <p:nvPr>
            <p:ph type="body" idx="15"/>
          </p:nvPr>
        </p:nvSpPr>
        <p:spPr/>
        <p:txBody>
          <a:bodyPr/>
          <a:p>
            <a:r>
              <a:rPr lang="zh-CN" altLang="en-US" dirty="0">
                <a:sym typeface="+mn-ea"/>
              </a:rPr>
              <a:t>默认</a:t>
            </a:r>
            <a:r>
              <a:rPr lang="en-US" altLang="zh-CN" dirty="0">
                <a:sym typeface="+mn-ea"/>
              </a:rPr>
              <a:t>checkpoint</a:t>
            </a:r>
            <a:r>
              <a:rPr lang="zh-CN" altLang="en-US" dirty="0">
                <a:sym typeface="+mn-ea"/>
              </a:rPr>
              <a:t>功能是</a:t>
            </a:r>
            <a:r>
              <a:rPr lang="en-US" altLang="zh-CN" dirty="0">
                <a:sym typeface="+mn-ea"/>
              </a:rPr>
              <a:t>disabled</a:t>
            </a:r>
            <a:r>
              <a:rPr lang="zh-CN" altLang="en-US" dirty="0">
                <a:sym typeface="+mn-ea"/>
              </a:rPr>
              <a:t>的，想要使用的时候需要先启用</a:t>
            </a:r>
            <a:endParaRPr lang="zh-CN" altLang="en-US" dirty="0">
              <a:sym typeface="+mn-ea"/>
            </a:endParaRPr>
          </a:p>
          <a:p>
            <a:r>
              <a:rPr lang="en-US" altLang="zh-CN" dirty="0">
                <a:sym typeface="+mn-ea"/>
              </a:rPr>
              <a:t>checkpoint</a:t>
            </a:r>
            <a:r>
              <a:rPr lang="zh-CN" altLang="en-US" dirty="0">
                <a:sym typeface="+mn-ea"/>
              </a:rPr>
              <a:t>开启之后，默认的</a:t>
            </a:r>
            <a:r>
              <a:rPr lang="en-US" altLang="zh-CN" dirty="0">
                <a:sym typeface="+mn-ea"/>
              </a:rPr>
              <a:t>checkPointMode</a:t>
            </a:r>
            <a:r>
              <a:rPr lang="zh-CN" altLang="en-US" dirty="0">
                <a:sym typeface="+mn-ea"/>
              </a:rPr>
              <a:t>是</a:t>
            </a:r>
            <a:r>
              <a:rPr lang="en-US" altLang="zh-CN" dirty="0">
                <a:sym typeface="+mn-ea"/>
              </a:rPr>
              <a:t>Exactly-once</a:t>
            </a:r>
            <a:endParaRPr lang="en-US" altLang="zh-CN" dirty="0">
              <a:sym typeface="+mn-ea"/>
            </a:endParaRPr>
          </a:p>
          <a:p>
            <a:r>
              <a:rPr lang="en-US" altLang="zh-CN" dirty="0">
                <a:sym typeface="+mn-ea"/>
              </a:rPr>
              <a:t>checkpoint</a:t>
            </a:r>
            <a:r>
              <a:rPr lang="zh-CN" altLang="en-US" dirty="0">
                <a:sym typeface="+mn-ea"/>
              </a:rPr>
              <a:t>的</a:t>
            </a:r>
            <a:r>
              <a:rPr lang="en-US" altLang="zh-CN" dirty="0">
                <a:sym typeface="+mn-ea"/>
              </a:rPr>
              <a:t>checkPointMode</a:t>
            </a:r>
            <a:r>
              <a:rPr lang="zh-CN" altLang="en-US" dirty="0">
                <a:sym typeface="+mn-ea"/>
              </a:rPr>
              <a:t>有两种，</a:t>
            </a:r>
            <a:r>
              <a:rPr lang="en-US" altLang="zh-CN" dirty="0">
                <a:sym typeface="+mn-ea"/>
              </a:rPr>
              <a:t>Exactly-once</a:t>
            </a:r>
            <a:r>
              <a:rPr lang="zh-CN" altLang="en-US" dirty="0">
                <a:sym typeface="+mn-ea"/>
              </a:rPr>
              <a:t>和</a:t>
            </a:r>
            <a:r>
              <a:rPr lang="en-US" altLang="zh-CN" dirty="0">
                <a:sym typeface="+mn-ea"/>
              </a:rPr>
              <a:t>At-least-once</a:t>
            </a:r>
            <a:endParaRPr lang="en-US" altLang="zh-CN" dirty="0">
              <a:sym typeface="+mn-ea"/>
            </a:endParaRPr>
          </a:p>
          <a:p>
            <a:r>
              <a:rPr lang="en-US" altLang="zh-CN" dirty="0">
                <a:sym typeface="+mn-ea"/>
              </a:rPr>
              <a:t>Exactly-once对于大多数应用来说是最合适的。At-least-once可能用在某些延迟超低的应用程序（始终延迟为几毫秒）</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checkPoint</a:t>
            </a:r>
            <a:r>
              <a:rPr lang="zh-CN" altLang="en-US" dirty="0">
                <a:sym typeface="+mn-ea"/>
              </a:rPr>
              <a:t>的配置</a:t>
            </a:r>
            <a:endParaRPr lang="zh-CN" altLang="en-US"/>
          </a:p>
        </p:txBody>
      </p:sp>
      <p:sp>
        <p:nvSpPr>
          <p:cNvPr id="3" name="文本占位符 2"/>
          <p:cNvSpPr>
            <a:spLocks noGrp="1"/>
          </p:cNvSpPr>
          <p:nvPr>
            <p:ph type="body" idx="15"/>
          </p:nvPr>
        </p:nvSpPr>
        <p:spPr/>
        <p:txBody>
          <a:bodyPr/>
          <a:p>
            <a:r>
              <a:rPr lang="zh-CN" altLang="en-US" sz="1200" dirty="0">
                <a:sym typeface="+mn-ea"/>
              </a:rPr>
              <a:t>默认</a:t>
            </a:r>
            <a:r>
              <a:rPr lang="en-US" altLang="zh-CN" sz="1200" dirty="0">
                <a:sym typeface="+mn-ea"/>
              </a:rPr>
              <a:t>checkpoint</a:t>
            </a:r>
            <a:r>
              <a:rPr lang="zh-CN" altLang="en-US" sz="1200" dirty="0">
                <a:sym typeface="+mn-ea"/>
              </a:rPr>
              <a:t>功能是</a:t>
            </a:r>
            <a:r>
              <a:rPr lang="en-US" altLang="zh-CN" sz="1200" dirty="0">
                <a:sym typeface="+mn-ea"/>
              </a:rPr>
              <a:t>disabled</a:t>
            </a:r>
            <a:r>
              <a:rPr lang="zh-CN" altLang="en-US" sz="1200" dirty="0">
                <a:sym typeface="+mn-ea"/>
              </a:rPr>
              <a:t>的，想要使用的时候需要先启用</a:t>
            </a:r>
            <a:endParaRPr lang="zh-CN" altLang="en-US" sz="1200" dirty="0"/>
          </a:p>
          <a:p>
            <a:pPr marL="991235" indent="0">
              <a:buNone/>
            </a:pPr>
            <a:r>
              <a:rPr lang="zh-CN" altLang="en-US" sz="1200" dirty="0">
                <a:sym typeface="+mn-ea"/>
              </a:rPr>
              <a:t>StreamExecutionEnvironment env = StreamExecutionEnvironment.getExecutionEnvironment();</a:t>
            </a:r>
            <a:endParaRPr lang="zh-CN" altLang="en-US" sz="1200" dirty="0"/>
          </a:p>
          <a:p>
            <a:pPr marL="991235" indent="0">
              <a:buNone/>
            </a:pPr>
            <a:r>
              <a:rPr lang="zh-CN" altLang="en-US" sz="1200" dirty="0">
                <a:sym typeface="+mn-ea"/>
              </a:rPr>
              <a:t>// 每隔1000 ms进行启动一个检查点【设置</a:t>
            </a:r>
            <a:r>
              <a:rPr lang="en-US" altLang="zh-CN" sz="1200" dirty="0">
                <a:sym typeface="+mn-ea"/>
              </a:rPr>
              <a:t>checkpoint</a:t>
            </a:r>
            <a:r>
              <a:rPr lang="zh-CN" altLang="en-US" sz="1200" dirty="0">
                <a:sym typeface="+mn-ea"/>
              </a:rPr>
              <a:t>的周期】</a:t>
            </a:r>
            <a:endParaRPr lang="zh-CN" altLang="en-US" sz="1200" dirty="0"/>
          </a:p>
          <a:p>
            <a:pPr marL="991235" indent="0">
              <a:buNone/>
            </a:pPr>
            <a:r>
              <a:rPr lang="zh-CN" altLang="en-US" sz="1200" dirty="0">
                <a:sym typeface="+mn-ea"/>
              </a:rPr>
              <a:t>env.enableCheckpointing(1000);</a:t>
            </a:r>
            <a:endParaRPr lang="zh-CN" altLang="en-US" sz="1200" dirty="0"/>
          </a:p>
          <a:p>
            <a:pPr marL="991235" indent="0">
              <a:buNone/>
            </a:pPr>
            <a:r>
              <a:rPr lang="zh-CN" altLang="en-US" sz="1200" dirty="0">
                <a:sym typeface="+mn-ea"/>
              </a:rPr>
              <a:t>// 高级选项：</a:t>
            </a:r>
            <a:endParaRPr lang="zh-CN" altLang="en-US" sz="1200" dirty="0"/>
          </a:p>
          <a:p>
            <a:pPr marL="991235" indent="0">
              <a:buNone/>
            </a:pPr>
            <a:r>
              <a:rPr lang="zh-CN" altLang="en-US" sz="1200" dirty="0">
                <a:sym typeface="+mn-ea"/>
              </a:rPr>
              <a:t>// 设置模式为exactly-once （这是默认值）</a:t>
            </a:r>
            <a:endParaRPr lang="zh-CN" altLang="en-US" sz="1200" dirty="0"/>
          </a:p>
          <a:p>
            <a:pPr marL="991235" indent="0">
              <a:buNone/>
            </a:pPr>
            <a:r>
              <a:rPr lang="zh-CN" altLang="en-US" sz="1200" dirty="0">
                <a:sym typeface="+mn-ea"/>
              </a:rPr>
              <a:t>env.getCheckpointConfig().setCheckpointingMode(CheckpointingMode.EXACTLY_ONCE);</a:t>
            </a:r>
            <a:endParaRPr lang="zh-CN" altLang="en-US" sz="1200" dirty="0"/>
          </a:p>
          <a:p>
            <a:pPr marL="991235" indent="0">
              <a:buNone/>
            </a:pPr>
            <a:r>
              <a:rPr lang="zh-CN" altLang="en-US" sz="1200" dirty="0">
                <a:sym typeface="+mn-ea"/>
              </a:rPr>
              <a:t>// 确保检查点之间有至少500 ms的间隔【</a:t>
            </a:r>
            <a:r>
              <a:rPr lang="en-US" altLang="zh-CN" sz="1200" dirty="0">
                <a:sym typeface="+mn-ea"/>
              </a:rPr>
              <a:t>checkpoint</a:t>
            </a:r>
            <a:r>
              <a:rPr lang="zh-CN" altLang="en-US" sz="1200" dirty="0">
                <a:sym typeface="+mn-ea"/>
              </a:rPr>
              <a:t>最小间隔】</a:t>
            </a:r>
            <a:endParaRPr lang="zh-CN" altLang="en-US" sz="1200" dirty="0"/>
          </a:p>
          <a:p>
            <a:pPr marL="991235" indent="0">
              <a:buNone/>
            </a:pPr>
            <a:r>
              <a:rPr lang="zh-CN" altLang="en-US" sz="1200" dirty="0">
                <a:sym typeface="+mn-ea"/>
              </a:rPr>
              <a:t>env.getCheckpointConfig().setMinPauseBetweenCheckpoints(500);</a:t>
            </a:r>
            <a:endParaRPr lang="zh-CN" altLang="en-US" sz="1200" dirty="0"/>
          </a:p>
          <a:p>
            <a:pPr marL="991235" indent="0">
              <a:buNone/>
            </a:pPr>
            <a:r>
              <a:rPr lang="zh-CN" altLang="en-US" sz="1200" dirty="0">
                <a:sym typeface="+mn-ea"/>
              </a:rPr>
              <a:t>// 检查点必须在一分钟内完成，或者被丢弃【</a:t>
            </a:r>
            <a:r>
              <a:rPr lang="en-US" altLang="zh-CN" sz="1200" dirty="0">
                <a:sym typeface="+mn-ea"/>
              </a:rPr>
              <a:t>checkpoint</a:t>
            </a:r>
            <a:r>
              <a:rPr lang="zh-CN" altLang="en-US" sz="1200" dirty="0">
                <a:sym typeface="+mn-ea"/>
              </a:rPr>
              <a:t>的超时时间】</a:t>
            </a:r>
            <a:endParaRPr lang="zh-CN" altLang="en-US" sz="1200" dirty="0"/>
          </a:p>
          <a:p>
            <a:pPr marL="991235" indent="0">
              <a:buNone/>
            </a:pPr>
            <a:r>
              <a:rPr lang="zh-CN" altLang="en-US" sz="1200" dirty="0">
                <a:sym typeface="+mn-ea"/>
              </a:rPr>
              <a:t>env.getCheckpointConfig().setCheckpointTimeout(60000);</a:t>
            </a:r>
            <a:endParaRPr lang="zh-CN" altLang="en-US" sz="1200" dirty="0"/>
          </a:p>
          <a:p>
            <a:pPr marL="991235" indent="0">
              <a:buNone/>
            </a:pPr>
            <a:r>
              <a:rPr lang="zh-CN" altLang="en-US" sz="1200" dirty="0">
                <a:sym typeface="+mn-ea"/>
              </a:rPr>
              <a:t>// 同一时间只允许进行一个检查点</a:t>
            </a:r>
            <a:endParaRPr lang="zh-CN" altLang="en-US" sz="1200" dirty="0"/>
          </a:p>
          <a:p>
            <a:pPr marL="991235" indent="0">
              <a:buNone/>
            </a:pPr>
            <a:r>
              <a:rPr lang="zh-CN" altLang="en-US" sz="1200" dirty="0">
                <a:sym typeface="+mn-ea"/>
              </a:rPr>
              <a:t>env.getCheckpointConfig().setMaxConcurrentCheckpoints(1);</a:t>
            </a:r>
            <a:endParaRPr lang="zh-CN" altLang="en-US" sz="1200" dirty="0"/>
          </a:p>
          <a:p>
            <a:pPr marL="991235" indent="0">
              <a:buNone/>
            </a:pPr>
            <a:r>
              <a:rPr lang="zh-CN" altLang="en-US" sz="1200" dirty="0">
                <a:sym typeface="+mn-ea"/>
              </a:rPr>
              <a:t>// 表示一旦Flink处理程序被cancel后，会保留Checkpoint数据，以便根据实际需要恢复到指定的Checkpoint【详细解释见备注】</a:t>
            </a:r>
            <a:endParaRPr lang="zh-CN" altLang="en-US" sz="1200" dirty="0"/>
          </a:p>
          <a:p>
            <a:pPr marL="991235" indent="0">
              <a:buNone/>
            </a:pPr>
            <a:r>
              <a:rPr lang="zh-CN" altLang="en-US" sz="1200" dirty="0">
                <a:sym typeface="+mn-ea"/>
              </a:rPr>
              <a:t>env.getCheckpointConfig().enableExternalizedCheckpoints(ExternalizedCheckpointCleanup.RETAIN_ON_CANCELLATION);</a:t>
            </a:r>
            <a:endParaRPr lang="zh-CN" altLang="en-US" sz="1200" dirty="0">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State Backend(</a:t>
            </a:r>
            <a:r>
              <a:rPr lang="zh-CN" altLang="en-US" dirty="0">
                <a:sym typeface="+mn-ea"/>
              </a:rPr>
              <a:t>状态的后端存储</a:t>
            </a:r>
            <a:r>
              <a:rPr lang="en-US" altLang="zh-CN" dirty="0">
                <a:sym typeface="+mn-ea"/>
              </a:rPr>
              <a:t>)</a:t>
            </a:r>
            <a:endParaRPr lang="en-US" altLang="zh-CN"/>
          </a:p>
        </p:txBody>
      </p:sp>
      <p:sp>
        <p:nvSpPr>
          <p:cNvPr id="3" name="文本占位符 2"/>
          <p:cNvSpPr>
            <a:spLocks noGrp="1"/>
          </p:cNvSpPr>
          <p:nvPr>
            <p:ph type="body" idx="15"/>
          </p:nvPr>
        </p:nvSpPr>
        <p:spPr/>
        <p:txBody>
          <a:bodyPr/>
          <a:p>
            <a:r>
              <a:rPr lang="en-US" altLang="zh-CN" sz="2800" dirty="0">
                <a:sym typeface="+mn-ea"/>
              </a:rPr>
              <a:t>默认情况下，state</a:t>
            </a:r>
            <a:r>
              <a:rPr lang="zh-CN" altLang="en-US" sz="2800" dirty="0">
                <a:sym typeface="+mn-ea"/>
              </a:rPr>
              <a:t>会</a:t>
            </a:r>
            <a:r>
              <a:rPr lang="en-US" altLang="zh-CN" sz="2800" dirty="0">
                <a:sym typeface="+mn-ea"/>
              </a:rPr>
              <a:t>保存在taskmanager</a:t>
            </a:r>
            <a:r>
              <a:rPr lang="zh-CN" altLang="en-US" sz="2800" dirty="0">
                <a:sym typeface="+mn-ea"/>
              </a:rPr>
              <a:t>的</a:t>
            </a:r>
            <a:r>
              <a:rPr lang="en-US" altLang="zh-CN" sz="2800" dirty="0">
                <a:sym typeface="+mn-ea"/>
              </a:rPr>
              <a:t>内存中，checkpoint</a:t>
            </a:r>
            <a:r>
              <a:rPr lang="zh-CN" altLang="en-US" sz="2800" dirty="0">
                <a:sym typeface="+mn-ea"/>
              </a:rPr>
              <a:t>会</a:t>
            </a:r>
            <a:r>
              <a:rPr lang="en-US" altLang="zh-CN" sz="2800" dirty="0">
                <a:sym typeface="+mn-ea"/>
              </a:rPr>
              <a:t>存储在JobManager的内存中</a:t>
            </a:r>
            <a:r>
              <a:rPr lang="zh-CN" altLang="en-US" sz="2800" dirty="0">
                <a:sym typeface="+mn-ea"/>
              </a:rPr>
              <a:t>。</a:t>
            </a:r>
            <a:endParaRPr lang="zh-CN" altLang="en-US" sz="2800" dirty="0"/>
          </a:p>
          <a:p>
            <a:r>
              <a:rPr lang="en-US" altLang="zh-CN" sz="2800" dirty="0">
                <a:sym typeface="+mn-ea"/>
              </a:rPr>
              <a:t>state </a:t>
            </a:r>
            <a:r>
              <a:rPr lang="zh-CN" altLang="en-US" sz="2800" dirty="0">
                <a:sym typeface="+mn-ea"/>
              </a:rPr>
              <a:t>和</a:t>
            </a:r>
            <a:r>
              <a:rPr lang="en-US" altLang="zh-CN" sz="2800" dirty="0">
                <a:sym typeface="+mn-ea"/>
              </a:rPr>
              <a:t>checkpoint</a:t>
            </a:r>
            <a:r>
              <a:rPr lang="zh-CN" altLang="en-US" sz="2800" dirty="0">
                <a:sym typeface="+mn-ea"/>
              </a:rPr>
              <a:t>的存储位置取决于</a:t>
            </a:r>
            <a:r>
              <a:rPr lang="en-US" altLang="zh-CN" sz="2800" dirty="0">
                <a:sym typeface="+mn-ea"/>
              </a:rPr>
              <a:t>State Backend</a:t>
            </a:r>
            <a:r>
              <a:rPr lang="zh-CN" altLang="en-US" sz="2800" dirty="0">
                <a:sym typeface="+mn-ea"/>
              </a:rPr>
              <a:t>的配置</a:t>
            </a:r>
            <a:endParaRPr lang="zh-CN" altLang="en-US" sz="2800" dirty="0">
              <a:sym typeface="+mn-ea"/>
            </a:endParaRPr>
          </a:p>
          <a:p>
            <a:pPr lvl="2"/>
            <a:r>
              <a:rPr lang="en-US" altLang="zh-CN" sz="2800" dirty="0">
                <a:sym typeface="+mn-ea"/>
              </a:rPr>
              <a:t>env</a:t>
            </a:r>
            <a:r>
              <a:rPr lang="zh-CN" altLang="en-US" sz="2800" dirty="0">
                <a:sym typeface="+mn-ea"/>
              </a:rPr>
              <a:t>.setStateBackend(…)</a:t>
            </a:r>
            <a:endParaRPr lang="zh-CN" altLang="en-US" sz="2800" dirty="0">
              <a:sym typeface="+mn-ea"/>
            </a:endParaRPr>
          </a:p>
          <a:p>
            <a:pPr lvl="0"/>
            <a:r>
              <a:rPr lang="zh-CN" altLang="en-US" sz="2800" dirty="0">
                <a:sym typeface="+mn-ea"/>
              </a:rPr>
              <a:t>一共有三种</a:t>
            </a:r>
            <a:r>
              <a:rPr lang="en-US" altLang="zh-CN" sz="2800" dirty="0">
                <a:sym typeface="+mn-ea"/>
              </a:rPr>
              <a:t>State Backend</a:t>
            </a:r>
            <a:endParaRPr lang="en-US" altLang="zh-CN" sz="2800" dirty="0">
              <a:sym typeface="+mn-ea"/>
            </a:endParaRPr>
          </a:p>
          <a:p>
            <a:pPr lvl="2"/>
            <a:r>
              <a:rPr lang="en-US" altLang="zh-CN" sz="2800" dirty="0">
                <a:sym typeface="+mn-ea"/>
              </a:rPr>
              <a:t>MemoryStateBackend</a:t>
            </a:r>
            <a:endParaRPr lang="en-US" altLang="zh-CN" sz="2800" dirty="0">
              <a:sym typeface="+mn-ea"/>
            </a:endParaRPr>
          </a:p>
          <a:p>
            <a:pPr lvl="2"/>
            <a:r>
              <a:rPr lang="en-US" altLang="zh-CN" sz="2800" dirty="0">
                <a:sym typeface="+mn-ea"/>
              </a:rPr>
              <a:t>FsStateBackend</a:t>
            </a:r>
            <a:endParaRPr lang="en-US" altLang="zh-CN" sz="2800" dirty="0">
              <a:sym typeface="+mn-ea"/>
            </a:endParaRPr>
          </a:p>
          <a:p>
            <a:pPr lvl="2"/>
            <a:r>
              <a:rPr lang="en-US" altLang="zh-CN" sz="2800" dirty="0">
                <a:solidFill>
                  <a:srgbClr val="FF0000"/>
                </a:solidFill>
                <a:sym typeface="+mn-ea"/>
              </a:rPr>
              <a:t>RocksDBStateBackend</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State Backend(</a:t>
            </a:r>
            <a:r>
              <a:rPr lang="zh-CN" altLang="en-US" dirty="0">
                <a:sym typeface="+mn-ea"/>
              </a:rPr>
              <a:t>状态的后端存储</a:t>
            </a:r>
            <a:r>
              <a:rPr lang="en-US" altLang="zh-CN" dirty="0">
                <a:sym typeface="+mn-ea"/>
              </a:rPr>
              <a:t>)</a:t>
            </a:r>
            <a:endParaRPr lang="zh-CN" altLang="en-US"/>
          </a:p>
        </p:txBody>
      </p:sp>
      <p:sp>
        <p:nvSpPr>
          <p:cNvPr id="3" name="文本占位符 2"/>
          <p:cNvSpPr>
            <a:spLocks noGrp="1"/>
          </p:cNvSpPr>
          <p:nvPr>
            <p:ph type="body" idx="15"/>
          </p:nvPr>
        </p:nvSpPr>
        <p:spPr/>
        <p:txBody>
          <a:bodyPr/>
          <a:p>
            <a:r>
              <a:rPr lang="en-US" altLang="zh-CN" sz="2000" dirty="0">
                <a:sym typeface="+mn-ea"/>
              </a:rPr>
              <a:t>MemoryStateBackend</a:t>
            </a:r>
            <a:endParaRPr lang="en-US" altLang="zh-CN" sz="2000" dirty="0">
              <a:sym typeface="+mn-ea"/>
            </a:endParaRPr>
          </a:p>
          <a:p>
            <a:pPr lvl="2"/>
            <a:r>
              <a:rPr lang="en-US" altLang="zh-CN" dirty="0">
                <a:sym typeface="+mn-ea"/>
              </a:rPr>
              <a:t>state</a:t>
            </a:r>
            <a:r>
              <a:rPr lang="zh-CN" altLang="en-US" dirty="0">
                <a:sym typeface="+mn-ea"/>
              </a:rPr>
              <a:t>数据保存在</a:t>
            </a:r>
            <a:r>
              <a:rPr lang="en-US" altLang="zh-CN" dirty="0">
                <a:sym typeface="+mn-ea"/>
              </a:rPr>
              <a:t>java</a:t>
            </a:r>
            <a:r>
              <a:rPr lang="zh-CN" altLang="en-US" dirty="0">
                <a:sym typeface="+mn-ea"/>
              </a:rPr>
              <a:t>堆内存中，执行</a:t>
            </a:r>
            <a:r>
              <a:rPr lang="en-US" altLang="zh-CN" dirty="0">
                <a:sym typeface="+mn-ea"/>
              </a:rPr>
              <a:t>checkpoint</a:t>
            </a:r>
            <a:r>
              <a:rPr lang="zh-CN" altLang="en-US" dirty="0">
                <a:sym typeface="+mn-ea"/>
              </a:rPr>
              <a:t>的时候，会把</a:t>
            </a:r>
            <a:r>
              <a:rPr lang="en-US" altLang="zh-CN" dirty="0">
                <a:sym typeface="+mn-ea"/>
              </a:rPr>
              <a:t>state</a:t>
            </a:r>
            <a:r>
              <a:rPr lang="zh-CN" altLang="en-US" dirty="0">
                <a:sym typeface="+mn-ea"/>
              </a:rPr>
              <a:t>的快照数据保存到</a:t>
            </a:r>
            <a:r>
              <a:rPr lang="en-US" altLang="zh-CN" dirty="0">
                <a:sym typeface="+mn-ea"/>
              </a:rPr>
              <a:t>jobmanager</a:t>
            </a:r>
            <a:r>
              <a:rPr lang="zh-CN" altLang="en-US" dirty="0">
                <a:sym typeface="+mn-ea"/>
              </a:rPr>
              <a:t>的内存中</a:t>
            </a:r>
            <a:endParaRPr lang="en-US" altLang="zh-CN" dirty="0">
              <a:sym typeface="+mn-ea"/>
            </a:endParaRPr>
          </a:p>
          <a:p>
            <a:pPr lvl="2"/>
            <a:r>
              <a:rPr lang="zh-CN" altLang="en-US" dirty="0">
                <a:sym typeface="+mn-ea"/>
              </a:rPr>
              <a:t>基于内存的state backend</a:t>
            </a:r>
            <a:r>
              <a:rPr lang="zh-CN" altLang="en-US" dirty="0">
                <a:sym typeface="+mn-ea"/>
              </a:rPr>
              <a:t>在生产环境下不建议使用</a:t>
            </a:r>
            <a:endParaRPr lang="zh-CN" altLang="en-US" dirty="0"/>
          </a:p>
          <a:p>
            <a:r>
              <a:rPr lang="en-US" altLang="zh-CN" sz="2000" dirty="0">
                <a:sym typeface="+mn-ea"/>
              </a:rPr>
              <a:t>FsStateBackend</a:t>
            </a:r>
            <a:endParaRPr lang="en-US" altLang="zh-CN" sz="2000" dirty="0">
              <a:sym typeface="+mn-ea"/>
            </a:endParaRPr>
          </a:p>
          <a:p>
            <a:pPr lvl="2"/>
            <a:r>
              <a:rPr lang="en-US" altLang="zh-CN" dirty="0">
                <a:sym typeface="+mn-ea"/>
              </a:rPr>
              <a:t>state</a:t>
            </a:r>
            <a:r>
              <a:rPr lang="zh-CN" altLang="en-US" dirty="0">
                <a:sym typeface="+mn-ea"/>
              </a:rPr>
              <a:t>数据保存在</a:t>
            </a:r>
            <a:r>
              <a:rPr lang="en-US" altLang="zh-CN" dirty="0">
                <a:sym typeface="+mn-ea"/>
              </a:rPr>
              <a:t>taskmanager</a:t>
            </a:r>
            <a:r>
              <a:rPr lang="zh-CN" altLang="en-US" dirty="0">
                <a:sym typeface="+mn-ea"/>
              </a:rPr>
              <a:t>的内存中，执行</a:t>
            </a:r>
            <a:r>
              <a:rPr lang="en-US" altLang="zh-CN" dirty="0">
                <a:sym typeface="+mn-ea"/>
              </a:rPr>
              <a:t>checkpoint</a:t>
            </a:r>
            <a:r>
              <a:rPr lang="zh-CN" altLang="en-US" dirty="0">
                <a:sym typeface="+mn-ea"/>
              </a:rPr>
              <a:t>的时候，会把</a:t>
            </a:r>
            <a:r>
              <a:rPr lang="en-US" altLang="zh-CN" dirty="0">
                <a:sym typeface="+mn-ea"/>
              </a:rPr>
              <a:t>state</a:t>
            </a:r>
            <a:r>
              <a:rPr lang="zh-CN" altLang="en-US" dirty="0">
                <a:sym typeface="+mn-ea"/>
              </a:rPr>
              <a:t>的快照数据保存到配置的文件系统中</a:t>
            </a:r>
            <a:endParaRPr lang="en-US" altLang="zh-CN" dirty="0">
              <a:sym typeface="+mn-ea"/>
            </a:endParaRPr>
          </a:p>
          <a:p>
            <a:pPr lvl="2"/>
            <a:r>
              <a:rPr lang="zh-CN" altLang="en-US" dirty="0">
                <a:sym typeface="+mn-ea"/>
              </a:rPr>
              <a:t>可以使用</a:t>
            </a:r>
            <a:r>
              <a:rPr lang="en-US" altLang="zh-CN" dirty="0">
                <a:sym typeface="+mn-ea"/>
              </a:rPr>
              <a:t>hdfs</a:t>
            </a:r>
            <a:r>
              <a:rPr lang="zh-CN" altLang="en-US" dirty="0">
                <a:sym typeface="+mn-ea"/>
              </a:rPr>
              <a:t>等分布式文件系统</a:t>
            </a:r>
            <a:endParaRPr lang="en-US" altLang="zh-CN" dirty="0">
              <a:sym typeface="+mn-ea"/>
            </a:endParaRPr>
          </a:p>
          <a:p>
            <a:r>
              <a:rPr lang="en-US" altLang="zh-CN" sz="2000" dirty="0">
                <a:solidFill>
                  <a:srgbClr val="FF0000"/>
                </a:solidFill>
                <a:sym typeface="+mn-ea"/>
              </a:rPr>
              <a:t>RocksDBStateBackend</a:t>
            </a:r>
            <a:endParaRPr lang="en-US" altLang="zh-CN" sz="2000" dirty="0">
              <a:solidFill>
                <a:srgbClr val="FF0000"/>
              </a:solidFill>
              <a:sym typeface="+mn-ea"/>
            </a:endParaRPr>
          </a:p>
          <a:p>
            <a:pPr lvl="2"/>
            <a:r>
              <a:rPr lang="zh-CN" altLang="en-US" dirty="0">
                <a:solidFill>
                  <a:srgbClr val="FF0000"/>
                </a:solidFill>
                <a:sym typeface="+mn-ea"/>
              </a:rPr>
              <a:t>RocksDB跟上面的都略有不同，它会在本地文件系统中维护状态，</a:t>
            </a:r>
            <a:r>
              <a:rPr lang="en-US" altLang="zh-CN" dirty="0">
                <a:solidFill>
                  <a:srgbClr val="FF0000"/>
                </a:solidFill>
                <a:sym typeface="+mn-ea"/>
              </a:rPr>
              <a:t>s</a:t>
            </a:r>
            <a:r>
              <a:rPr lang="zh-CN" altLang="en-US" dirty="0">
                <a:solidFill>
                  <a:srgbClr val="FF0000"/>
                </a:solidFill>
                <a:sym typeface="+mn-ea"/>
              </a:rPr>
              <a:t>tate会直接写入本地rocksdb中。同时它需要配置一个远端的filesystem uri（一般是HDFS），在做checkpoint的时候，会把本地的数据直接复制到filesystem中。fail over的时候从filesystem中恢复到本地</a:t>
            </a:r>
            <a:endParaRPr lang="zh-CN" altLang="en-US" dirty="0">
              <a:solidFill>
                <a:srgbClr val="FF0000"/>
              </a:solidFill>
              <a:sym typeface="+mn-ea"/>
            </a:endParaRPr>
          </a:p>
          <a:p>
            <a:pPr lvl="2"/>
            <a:r>
              <a:rPr lang="zh-CN" altLang="en-US" dirty="0">
                <a:solidFill>
                  <a:srgbClr val="FF0000"/>
                </a:solidFill>
                <a:sym typeface="+mn-ea"/>
              </a:rPr>
              <a:t>RocksDB克服了</a:t>
            </a:r>
            <a:r>
              <a:rPr lang="en-US" altLang="zh-CN" dirty="0">
                <a:solidFill>
                  <a:srgbClr val="FF0000"/>
                </a:solidFill>
                <a:sym typeface="+mn-ea"/>
              </a:rPr>
              <a:t>s</a:t>
            </a:r>
            <a:r>
              <a:rPr lang="zh-CN" altLang="en-US" dirty="0">
                <a:solidFill>
                  <a:srgbClr val="FF0000"/>
                </a:solidFill>
                <a:sym typeface="+mn-ea"/>
              </a:rPr>
              <a:t>tate受内存限制的缺点，同时又能够持久化到远端文件系统中，比较适合在生产中使用</a:t>
            </a:r>
            <a:endParaRPr lang="zh-CN" altLang="en-US" dirty="0">
              <a:solidFill>
                <a:srgbClr val="FF0000"/>
              </a:solidFill>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State Backend(</a:t>
            </a:r>
            <a:r>
              <a:rPr lang="zh-CN" altLang="en-US" dirty="0">
                <a:sym typeface="+mn-ea"/>
              </a:rPr>
              <a:t>状态的后端存储</a:t>
            </a:r>
            <a:r>
              <a:rPr lang="en-US" altLang="zh-CN" dirty="0">
                <a:sym typeface="+mn-ea"/>
              </a:rPr>
              <a:t>)</a:t>
            </a:r>
            <a:endParaRPr lang="zh-CN" altLang="en-US"/>
          </a:p>
        </p:txBody>
      </p:sp>
      <p:sp>
        <p:nvSpPr>
          <p:cNvPr id="3" name="文本占位符 2"/>
          <p:cNvSpPr>
            <a:spLocks noGrp="1"/>
          </p:cNvSpPr>
          <p:nvPr>
            <p:ph type="body" idx="15"/>
          </p:nvPr>
        </p:nvSpPr>
        <p:spPr/>
        <p:txBody>
          <a:bodyPr/>
          <a:p>
            <a:r>
              <a:rPr lang="zh-CN" altLang="en-US" sz="2000" dirty="0">
                <a:sym typeface="+mn-ea"/>
              </a:rPr>
              <a:t>修改</a:t>
            </a:r>
            <a:r>
              <a:rPr lang="en-US" altLang="zh-CN" sz="2000" dirty="0">
                <a:sym typeface="+mn-ea"/>
              </a:rPr>
              <a:t>State Backend</a:t>
            </a:r>
            <a:r>
              <a:rPr lang="zh-CN" altLang="en-US" sz="2000" dirty="0">
                <a:sym typeface="+mn-ea"/>
              </a:rPr>
              <a:t>的两种方式</a:t>
            </a:r>
            <a:endParaRPr lang="zh-CN" altLang="en-US" sz="2000" dirty="0">
              <a:sym typeface="+mn-ea"/>
            </a:endParaRPr>
          </a:p>
          <a:p>
            <a:r>
              <a:rPr lang="zh-CN" altLang="en-US" sz="2000" dirty="0">
                <a:sym typeface="+mn-ea"/>
              </a:rPr>
              <a:t>第一种：单任务调整</a:t>
            </a:r>
            <a:endParaRPr lang="zh-CN" altLang="en-US" sz="2000" dirty="0">
              <a:sym typeface="+mn-ea"/>
            </a:endParaRPr>
          </a:p>
          <a:p>
            <a:pPr lvl="2"/>
            <a:r>
              <a:rPr lang="zh-CN" altLang="en-US" dirty="0">
                <a:sym typeface="+mn-ea"/>
              </a:rPr>
              <a:t>修改当前任务代码</a:t>
            </a:r>
            <a:endParaRPr lang="zh-CN" altLang="en-US" dirty="0">
              <a:sym typeface="+mn-ea"/>
            </a:endParaRPr>
          </a:p>
          <a:p>
            <a:pPr lvl="2"/>
            <a:r>
              <a:rPr lang="zh-CN" altLang="en-US" dirty="0">
                <a:sym typeface="+mn-ea"/>
              </a:rPr>
              <a:t>env.setStateBackend(new FsStateBackend("hdfs://namenode:</a:t>
            </a:r>
            <a:r>
              <a:rPr lang="en-US" altLang="zh-CN" dirty="0">
                <a:sym typeface="+mn-ea"/>
              </a:rPr>
              <a:t>9000</a:t>
            </a:r>
            <a:r>
              <a:rPr lang="zh-CN" altLang="en-US" dirty="0">
                <a:sym typeface="+mn-ea"/>
              </a:rPr>
              <a:t>/flink/checkpoints"));</a:t>
            </a:r>
            <a:endParaRPr lang="zh-CN" altLang="en-US" dirty="0">
              <a:sym typeface="+mn-ea"/>
            </a:endParaRPr>
          </a:p>
          <a:p>
            <a:pPr lvl="2"/>
            <a:r>
              <a:rPr lang="zh-CN" altLang="en-US" dirty="0">
                <a:sym typeface="+mn-ea"/>
              </a:rPr>
              <a:t>或者new MemoryStateBackend()</a:t>
            </a:r>
            <a:endParaRPr lang="zh-CN" altLang="en-US" dirty="0">
              <a:sym typeface="+mn-ea"/>
            </a:endParaRPr>
          </a:p>
          <a:p>
            <a:pPr lvl="2"/>
            <a:r>
              <a:rPr lang="zh-CN" altLang="en-US" dirty="0">
                <a:sym typeface="+mn-ea"/>
              </a:rPr>
              <a:t>或者new RocksDBStateBackend(filebackend, </a:t>
            </a:r>
            <a:r>
              <a:rPr lang="zh-CN" altLang="en-US" dirty="0">
                <a:solidFill>
                  <a:srgbClr val="FF0000"/>
                </a:solidFill>
                <a:sym typeface="+mn-ea"/>
              </a:rPr>
              <a:t>true</a:t>
            </a:r>
            <a:r>
              <a:rPr lang="zh-CN" altLang="en-US" dirty="0">
                <a:sym typeface="+mn-ea"/>
              </a:rPr>
              <a:t>);【需要添加第三方依赖】</a:t>
            </a:r>
            <a:endParaRPr lang="zh-CN" altLang="en-US" dirty="0">
              <a:sym typeface="+mn-ea"/>
            </a:endParaRPr>
          </a:p>
          <a:p>
            <a:r>
              <a:rPr lang="zh-CN" altLang="en-US" sz="2000" dirty="0">
                <a:sym typeface="+mn-ea"/>
              </a:rPr>
              <a:t>第二种：全局调整</a:t>
            </a:r>
            <a:endParaRPr lang="zh-CN" altLang="en-US" sz="2000" dirty="0">
              <a:sym typeface="+mn-ea"/>
            </a:endParaRPr>
          </a:p>
          <a:p>
            <a:pPr lvl="2"/>
            <a:r>
              <a:rPr lang="zh-CN" altLang="en-US" dirty="0">
                <a:sym typeface="+mn-ea"/>
              </a:rPr>
              <a:t>修改flink-conf.yaml</a:t>
            </a:r>
            <a:endParaRPr lang="zh-CN" altLang="en-US" dirty="0">
              <a:sym typeface="+mn-ea"/>
            </a:endParaRPr>
          </a:p>
          <a:p>
            <a:pPr lvl="2"/>
            <a:r>
              <a:rPr lang="zh-CN" altLang="en-US" dirty="0">
                <a:sym typeface="+mn-ea"/>
              </a:rPr>
              <a:t>state.backend: filesystem</a:t>
            </a:r>
            <a:endParaRPr lang="zh-CN" altLang="en-US" dirty="0">
              <a:sym typeface="+mn-ea"/>
            </a:endParaRPr>
          </a:p>
          <a:p>
            <a:pPr lvl="2"/>
            <a:r>
              <a:rPr lang="zh-CN" altLang="en-US" dirty="0">
                <a:sym typeface="+mn-ea"/>
              </a:rPr>
              <a:t>state.checkpoints.dir: hdfs://namenode:</a:t>
            </a:r>
            <a:r>
              <a:rPr lang="en-US" altLang="zh-CN" dirty="0">
                <a:sym typeface="+mn-ea"/>
              </a:rPr>
              <a:t>9000</a:t>
            </a:r>
            <a:r>
              <a:rPr lang="zh-CN" altLang="en-US" dirty="0">
                <a:sym typeface="+mn-ea"/>
              </a:rPr>
              <a:t>/flink/checkpoints</a:t>
            </a:r>
            <a:endParaRPr lang="zh-CN" altLang="en-US" dirty="0">
              <a:sym typeface="+mn-ea"/>
            </a:endParaRPr>
          </a:p>
          <a:p>
            <a:pPr lvl="2"/>
            <a:r>
              <a:rPr lang="zh-CN" altLang="en-US" dirty="0">
                <a:sym typeface="+mn-ea"/>
              </a:rPr>
              <a:t>注意：</a:t>
            </a:r>
            <a:r>
              <a:rPr lang="en-US" altLang="zh-CN" dirty="0">
                <a:sym typeface="+mn-ea"/>
              </a:rPr>
              <a:t>state.backend</a:t>
            </a:r>
            <a:r>
              <a:rPr lang="zh-CN" altLang="en-US" dirty="0">
                <a:sym typeface="+mn-ea"/>
              </a:rPr>
              <a:t>的值可以是下面几种：</a:t>
            </a:r>
            <a:r>
              <a:rPr lang="zh-CN" altLang="en-US" dirty="0">
                <a:solidFill>
                  <a:srgbClr val="FF0000"/>
                </a:solidFill>
                <a:sym typeface="+mn-ea"/>
              </a:rPr>
              <a:t>jobmanager</a:t>
            </a:r>
            <a:r>
              <a:rPr lang="zh-CN" altLang="en-US" dirty="0">
                <a:sym typeface="+mn-ea"/>
              </a:rPr>
              <a:t>(MemoryStateBackend), </a:t>
            </a:r>
            <a:r>
              <a:rPr lang="zh-CN" altLang="en-US" dirty="0">
                <a:solidFill>
                  <a:srgbClr val="FF0000"/>
                </a:solidFill>
                <a:sym typeface="+mn-ea"/>
              </a:rPr>
              <a:t>filesystem</a:t>
            </a:r>
            <a:r>
              <a:rPr lang="zh-CN" altLang="en-US" dirty="0">
                <a:sym typeface="+mn-ea"/>
              </a:rPr>
              <a:t>(FsStateBackend), </a:t>
            </a:r>
            <a:r>
              <a:rPr lang="zh-CN" altLang="en-US" dirty="0">
                <a:solidFill>
                  <a:srgbClr val="FF0000"/>
                </a:solidFill>
                <a:sym typeface="+mn-ea"/>
              </a:rPr>
              <a:t>rocksdb</a:t>
            </a:r>
            <a:r>
              <a:rPr lang="zh-CN" altLang="en-US" dirty="0">
                <a:sym typeface="+mn-ea"/>
              </a:rPr>
              <a:t>(RocksDBStateBackend)</a:t>
            </a:r>
            <a:endParaRPr lang="zh-CN" altLang="en-US" dirty="0">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Restart Strategies(</a:t>
            </a:r>
            <a:r>
              <a:rPr lang="zh-CN" altLang="en-US">
                <a:sym typeface="+mn-ea"/>
              </a:rPr>
              <a:t>重启策略</a:t>
            </a:r>
            <a:r>
              <a:rPr lang="en-US" altLang="zh-CN">
                <a:sym typeface="+mn-ea"/>
              </a:rPr>
              <a:t>)</a:t>
            </a:r>
            <a:endParaRPr lang="zh-CN" altLang="en-US"/>
          </a:p>
        </p:txBody>
      </p:sp>
      <p:sp>
        <p:nvSpPr>
          <p:cNvPr id="3" name="文本占位符 2"/>
          <p:cNvSpPr>
            <a:spLocks noGrp="1"/>
          </p:cNvSpPr>
          <p:nvPr>
            <p:ph type="body" idx="15"/>
          </p:nvPr>
        </p:nvSpPr>
        <p:spPr/>
        <p:txBody>
          <a:bodyPr/>
          <a:p>
            <a:r>
              <a:rPr lang="en-US" altLang="zh-CN" sz="2000" dirty="0">
                <a:sym typeface="+mn-ea"/>
              </a:rPr>
              <a:t>Flink支持不同的重启策略，以在故障发生时控制作业如何重启</a:t>
            </a:r>
            <a:endParaRPr lang="en-US" altLang="zh-CN" sz="2000" dirty="0"/>
          </a:p>
          <a:p>
            <a:r>
              <a:rPr lang="en-US" altLang="zh-CN" sz="2000" dirty="0">
                <a:sym typeface="+mn-ea"/>
              </a:rPr>
              <a:t>集群在启动时会伴随一个默认的重启策略，在没有定义具体重启策略时会使用该默认策略。 如果在工作提交时</a:t>
            </a:r>
            <a:r>
              <a:rPr lang="zh-CN" altLang="en-US" sz="2000" dirty="0">
                <a:sym typeface="+mn-ea"/>
              </a:rPr>
              <a:t>指定了</a:t>
            </a:r>
            <a:r>
              <a:rPr lang="en-US" altLang="zh-CN" sz="2000" dirty="0">
                <a:sym typeface="+mn-ea"/>
              </a:rPr>
              <a:t>一个重启策略，该策略会覆盖集群的默认</a:t>
            </a:r>
            <a:r>
              <a:rPr lang="zh-CN" altLang="en-US" sz="2000" dirty="0">
                <a:sym typeface="+mn-ea"/>
              </a:rPr>
              <a:t>策略</a:t>
            </a:r>
            <a:endParaRPr lang="zh-CN" altLang="en-US" sz="2000" dirty="0"/>
          </a:p>
          <a:p>
            <a:r>
              <a:rPr lang="en-US" altLang="zh-CN" sz="2000" dirty="0">
                <a:sym typeface="+mn-ea"/>
              </a:rPr>
              <a:t>默认的重启策略可以通过 Flink 的配置文件 flink-conf.yaml 指定</a:t>
            </a:r>
            <a:r>
              <a:rPr lang="zh-CN" altLang="en-US" sz="2000" dirty="0">
                <a:sym typeface="+mn-ea"/>
              </a:rPr>
              <a:t>。配置参数 restart-strategy 定义了哪个策略被使用。</a:t>
            </a:r>
            <a:endParaRPr lang="zh-CN" altLang="en-US" sz="2000" dirty="0"/>
          </a:p>
          <a:p>
            <a:r>
              <a:rPr lang="zh-CN" altLang="en-US" sz="2000" dirty="0">
                <a:sym typeface="+mn-ea"/>
              </a:rPr>
              <a:t>常用的重启策略</a:t>
            </a:r>
            <a:endParaRPr lang="zh-CN" altLang="en-US" sz="2000" dirty="0"/>
          </a:p>
          <a:p>
            <a:pPr lvl="2"/>
            <a:r>
              <a:rPr lang="zh-CN" altLang="en-US" dirty="0">
                <a:sym typeface="+mn-ea"/>
              </a:rPr>
              <a:t>固定间隔 (Fixed delay)</a:t>
            </a:r>
            <a:endParaRPr lang="zh-CN" altLang="en-US" dirty="0"/>
          </a:p>
          <a:p>
            <a:pPr lvl="2"/>
            <a:r>
              <a:rPr lang="zh-CN" altLang="en-US" dirty="0">
                <a:sym typeface="+mn-ea"/>
              </a:rPr>
              <a:t>失败率 (Failure rate)</a:t>
            </a:r>
            <a:endParaRPr lang="zh-CN" altLang="en-US" dirty="0"/>
          </a:p>
          <a:p>
            <a:pPr lvl="2"/>
            <a:r>
              <a:rPr lang="zh-CN" altLang="en-US" dirty="0">
                <a:sym typeface="+mn-ea"/>
              </a:rPr>
              <a:t>无重启 (No restart)</a:t>
            </a:r>
            <a:endParaRPr lang="zh-CN" altLang="en-US" dirty="0"/>
          </a:p>
          <a:p>
            <a:r>
              <a:rPr lang="zh-CN" altLang="en-US" sz="2000" dirty="0">
                <a:solidFill>
                  <a:srgbClr val="FF0000"/>
                </a:solidFill>
                <a:sym typeface="+mn-ea"/>
              </a:rPr>
              <a:t>如果没有启用 checkpointing，则使用无重启 (no restart) 策略</a:t>
            </a:r>
            <a:r>
              <a:rPr lang="zh-CN" altLang="en-US" sz="2000" dirty="0">
                <a:sym typeface="+mn-ea"/>
              </a:rPr>
              <a:t>。 </a:t>
            </a:r>
            <a:endParaRPr lang="zh-CN" altLang="en-US" sz="2000" dirty="0"/>
          </a:p>
          <a:p>
            <a:r>
              <a:rPr lang="zh-CN" altLang="en-US" sz="2000" dirty="0">
                <a:solidFill>
                  <a:srgbClr val="FF0000"/>
                </a:solidFill>
                <a:sym typeface="+mn-ea"/>
              </a:rPr>
              <a:t>如果启用了 checkpointing，但没有配置重启策略，则使用固定间隔 (fixed-delay) 策略，其中 Integer.MAX_VALUE 参数是尝试重启次数</a:t>
            </a:r>
            <a:endParaRPr lang="zh-CN" altLang="en-US" sz="2000" dirty="0"/>
          </a:p>
          <a:p>
            <a:r>
              <a:rPr lang="zh-CN" altLang="en-US" sz="2000" dirty="0">
                <a:sym typeface="+mn-ea"/>
              </a:rPr>
              <a:t>重启策略可以在</a:t>
            </a:r>
            <a:r>
              <a:rPr lang="en-US" altLang="zh-CN" sz="2000" dirty="0">
                <a:sym typeface="+mn-ea"/>
              </a:rPr>
              <a:t>flink-conf.yaml</a:t>
            </a:r>
            <a:r>
              <a:rPr lang="zh-CN" altLang="en-US" sz="2000" dirty="0">
                <a:sym typeface="+mn-ea"/>
              </a:rPr>
              <a:t>中配置，表示全局的配置。也可以在应用代码中动态指定，会覆盖全局配置</a:t>
            </a:r>
            <a:endParaRPr lang="zh-CN" altLang="en-US" sz="2000" dirty="0">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重启策略之</a:t>
            </a:r>
            <a:r>
              <a:rPr lang="zh-CN" altLang="en-US" dirty="0">
                <a:sym typeface="+mn-ea"/>
              </a:rPr>
              <a:t>固定间隔 (Fixed delay)</a:t>
            </a:r>
            <a:endParaRPr lang="zh-CN" altLang="en-US"/>
          </a:p>
        </p:txBody>
      </p:sp>
      <p:sp>
        <p:nvSpPr>
          <p:cNvPr id="3" name="文本占位符 2"/>
          <p:cNvSpPr>
            <a:spLocks noGrp="1"/>
          </p:cNvSpPr>
          <p:nvPr>
            <p:ph type="body" idx="15"/>
          </p:nvPr>
        </p:nvSpPr>
        <p:spPr/>
        <p:txBody>
          <a:bodyPr/>
          <a:p>
            <a:r>
              <a:rPr lang="zh-CN" altLang="en-US" sz="2800" dirty="0">
                <a:sym typeface="+mn-ea"/>
              </a:rPr>
              <a:t>第一种：全局配置 </a:t>
            </a:r>
            <a:r>
              <a:rPr lang="en-US" altLang="zh-CN" sz="2800" dirty="0">
                <a:sym typeface="+mn-ea"/>
              </a:rPr>
              <a:t>flink-conf.yaml</a:t>
            </a:r>
            <a:endParaRPr lang="en-US" altLang="zh-CN" sz="2800" dirty="0"/>
          </a:p>
          <a:p>
            <a:pPr lvl="2"/>
            <a:r>
              <a:rPr lang="en-US" altLang="zh-CN" sz="2800" dirty="0">
                <a:sym typeface="+mn-ea"/>
              </a:rPr>
              <a:t>restart-strategy: fixed-delay</a:t>
            </a:r>
            <a:endParaRPr lang="en-US" altLang="zh-CN" sz="2800" dirty="0"/>
          </a:p>
          <a:p>
            <a:pPr lvl="2"/>
            <a:r>
              <a:rPr lang="en-US" altLang="zh-CN" sz="2800" dirty="0">
                <a:sym typeface="+mn-ea"/>
              </a:rPr>
              <a:t>restart-strategy.fixed-delay.attempts: 3</a:t>
            </a:r>
            <a:endParaRPr lang="en-US" altLang="zh-CN" sz="2800" dirty="0"/>
          </a:p>
          <a:p>
            <a:pPr lvl="2"/>
            <a:r>
              <a:rPr lang="en-US" altLang="zh-CN" sz="2800" dirty="0">
                <a:sym typeface="+mn-ea"/>
              </a:rPr>
              <a:t>restart-strategy.fixed-delay.delay: 10 s</a:t>
            </a:r>
            <a:endParaRPr lang="en-US" altLang="zh-CN" sz="2800" dirty="0"/>
          </a:p>
          <a:p>
            <a:pPr lvl="0"/>
            <a:r>
              <a:rPr lang="zh-CN" altLang="en-US" sz="2800" dirty="0">
                <a:sym typeface="+mn-ea"/>
              </a:rPr>
              <a:t>第二种：应用代码设置</a:t>
            </a:r>
            <a:endParaRPr lang="zh-CN" altLang="en-US" sz="2800" dirty="0"/>
          </a:p>
          <a:p>
            <a:pPr lvl="2"/>
            <a:r>
              <a:rPr lang="zh-CN" altLang="en-US" sz="2800" dirty="0">
                <a:sym typeface="+mn-ea"/>
              </a:rPr>
              <a:t>env.setRestartStrategy(RestartStrategies.fixedDelayRestart(</a:t>
            </a:r>
            <a:endParaRPr lang="zh-CN" altLang="en-US" sz="2800" dirty="0"/>
          </a:p>
          <a:p>
            <a:pPr lvl="2"/>
            <a:r>
              <a:rPr lang="zh-CN" altLang="en-US" sz="2800" dirty="0">
                <a:sym typeface="+mn-ea"/>
              </a:rPr>
              <a:t>  3, // 尝试重启的次数</a:t>
            </a:r>
            <a:endParaRPr lang="zh-CN" altLang="en-US" sz="2800" dirty="0"/>
          </a:p>
          <a:p>
            <a:pPr lvl="2"/>
            <a:r>
              <a:rPr lang="zh-CN" altLang="en-US" sz="2800" dirty="0">
                <a:sym typeface="+mn-ea"/>
              </a:rPr>
              <a:t>  Time.of(10, TimeUnit.SECONDS) // 间隔</a:t>
            </a:r>
            <a:endParaRPr lang="zh-CN" altLang="en-US" sz="2800" dirty="0"/>
          </a:p>
          <a:p>
            <a:pPr lvl="2"/>
            <a:r>
              <a:rPr lang="zh-CN" altLang="en-US" sz="2800" dirty="0">
                <a:sym typeface="+mn-ea"/>
              </a:rPr>
              <a:t>));</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重启策略之</a:t>
            </a:r>
            <a:r>
              <a:rPr lang="zh-CN" altLang="en-US" dirty="0">
                <a:sym typeface="+mn-ea"/>
              </a:rPr>
              <a:t>失败率 (Failure rate)</a:t>
            </a:r>
            <a:endParaRPr lang="zh-CN" altLang="en-US"/>
          </a:p>
        </p:txBody>
      </p:sp>
      <p:sp>
        <p:nvSpPr>
          <p:cNvPr id="3" name="文本占位符 2"/>
          <p:cNvSpPr>
            <a:spLocks noGrp="1"/>
          </p:cNvSpPr>
          <p:nvPr>
            <p:ph type="body" idx="15"/>
          </p:nvPr>
        </p:nvSpPr>
        <p:spPr/>
        <p:txBody>
          <a:bodyPr/>
          <a:p>
            <a:r>
              <a:rPr lang="zh-CN" altLang="en-US" sz="2400" dirty="0">
                <a:sym typeface="+mn-ea"/>
              </a:rPr>
              <a:t>第一种：全局配置 </a:t>
            </a:r>
            <a:r>
              <a:rPr lang="en-US" altLang="zh-CN" sz="2400" dirty="0">
                <a:sym typeface="+mn-ea"/>
              </a:rPr>
              <a:t>flink-conf.yaml</a:t>
            </a:r>
            <a:endParaRPr lang="en-US" altLang="zh-CN" sz="2400" dirty="0"/>
          </a:p>
          <a:p>
            <a:pPr lvl="2"/>
            <a:r>
              <a:rPr lang="en-US" altLang="zh-CN" sz="2400" dirty="0">
                <a:sym typeface="+mn-ea"/>
              </a:rPr>
              <a:t>restart-strategy: failure-rate</a:t>
            </a:r>
            <a:endParaRPr lang="en-US" altLang="zh-CN" sz="2400" dirty="0"/>
          </a:p>
          <a:p>
            <a:pPr lvl="2"/>
            <a:r>
              <a:rPr lang="en-US" altLang="zh-CN" sz="2400" dirty="0">
                <a:sym typeface="+mn-ea"/>
              </a:rPr>
              <a:t>restart-strategy.failure-rate.max-failures-per-interval: 3</a:t>
            </a:r>
            <a:endParaRPr lang="en-US" altLang="zh-CN" sz="2400" dirty="0"/>
          </a:p>
          <a:p>
            <a:pPr lvl="2"/>
            <a:r>
              <a:rPr lang="en-US" altLang="zh-CN" sz="2400" dirty="0">
                <a:sym typeface="+mn-ea"/>
              </a:rPr>
              <a:t>restart-strategy.failure-rate.failure-rate-interval: 5 min</a:t>
            </a:r>
            <a:endParaRPr lang="en-US" altLang="zh-CN" sz="2400" dirty="0"/>
          </a:p>
          <a:p>
            <a:pPr lvl="2"/>
            <a:r>
              <a:rPr lang="en-US" altLang="zh-CN" sz="2400" dirty="0">
                <a:sym typeface="+mn-ea"/>
              </a:rPr>
              <a:t>restart-strategy.failure-rate.delay: 10 s</a:t>
            </a:r>
            <a:endParaRPr lang="en-US" altLang="zh-CN" sz="2400" dirty="0"/>
          </a:p>
          <a:p>
            <a:pPr lvl="0"/>
            <a:r>
              <a:rPr lang="zh-CN" altLang="en-US" sz="2400" dirty="0">
                <a:sym typeface="+mn-ea"/>
              </a:rPr>
              <a:t>第二种：应用代码设置</a:t>
            </a:r>
            <a:endParaRPr lang="zh-CN" altLang="en-US" sz="2400" dirty="0"/>
          </a:p>
          <a:p>
            <a:pPr lvl="2"/>
            <a:r>
              <a:rPr lang="zh-CN" altLang="en-US" sz="2400" dirty="0">
                <a:sym typeface="+mn-ea"/>
              </a:rPr>
              <a:t>env.setRestartStrategy(RestartStrategies.failureRateRestart(</a:t>
            </a:r>
            <a:endParaRPr lang="zh-CN" altLang="en-US" sz="2400" dirty="0"/>
          </a:p>
          <a:p>
            <a:pPr lvl="2"/>
            <a:r>
              <a:rPr lang="zh-CN" altLang="en-US" sz="2400" dirty="0">
                <a:sym typeface="+mn-ea"/>
              </a:rPr>
              <a:t>  3, // 一个时间段内的最大失败次数</a:t>
            </a:r>
            <a:endParaRPr lang="zh-CN" altLang="en-US" sz="2400" dirty="0"/>
          </a:p>
          <a:p>
            <a:pPr lvl="2"/>
            <a:r>
              <a:rPr lang="zh-CN" altLang="en-US" sz="2400" dirty="0">
                <a:sym typeface="+mn-ea"/>
              </a:rPr>
              <a:t>  Time.of(5, TimeUnit.MINUTES), // 衡量失败次数的是时间段</a:t>
            </a:r>
            <a:endParaRPr lang="zh-CN" altLang="en-US" sz="2400" dirty="0"/>
          </a:p>
          <a:p>
            <a:pPr lvl="2"/>
            <a:r>
              <a:rPr lang="zh-CN" altLang="en-US" sz="2400" dirty="0">
                <a:sym typeface="+mn-ea"/>
              </a:rPr>
              <a:t>  Time.of(10, TimeUnit.SECONDS) // 间隔</a:t>
            </a:r>
            <a:endParaRPr lang="zh-CN" altLang="en-US" sz="2400" dirty="0"/>
          </a:p>
          <a:p>
            <a:pPr lvl="2"/>
            <a:r>
              <a:rPr lang="zh-CN" altLang="en-US" sz="2400" dirty="0">
                <a:sym typeface="+mn-ea"/>
              </a:rPr>
              <a:t>));</a:t>
            </a:r>
            <a:endParaRPr lang="zh-CN" altLang="en-US" sz="2400" dirty="0">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重启策略之</a:t>
            </a:r>
            <a:r>
              <a:rPr lang="zh-CN" altLang="en-US" dirty="0">
                <a:sym typeface="+mn-ea"/>
              </a:rPr>
              <a:t>无重启 (No restart)</a:t>
            </a:r>
            <a:endParaRPr lang="zh-CN" altLang="en-US"/>
          </a:p>
        </p:txBody>
      </p:sp>
      <p:sp>
        <p:nvSpPr>
          <p:cNvPr id="3" name="文本占位符 2"/>
          <p:cNvSpPr>
            <a:spLocks noGrp="1"/>
          </p:cNvSpPr>
          <p:nvPr>
            <p:ph type="body" idx="15"/>
          </p:nvPr>
        </p:nvSpPr>
        <p:spPr/>
        <p:txBody>
          <a:bodyPr/>
          <a:p>
            <a:r>
              <a:rPr lang="zh-CN" altLang="en-US" sz="2800" dirty="0">
                <a:sym typeface="+mn-ea"/>
              </a:rPr>
              <a:t>第一种：全局配置 </a:t>
            </a:r>
            <a:r>
              <a:rPr lang="en-US" altLang="zh-CN" sz="2800" dirty="0">
                <a:sym typeface="+mn-ea"/>
              </a:rPr>
              <a:t>flink-conf.yaml</a:t>
            </a:r>
            <a:endParaRPr lang="en-US" altLang="zh-CN" sz="2800" dirty="0"/>
          </a:p>
          <a:p>
            <a:pPr lvl="2"/>
            <a:r>
              <a:rPr lang="en-US" altLang="zh-CN" sz="2800" dirty="0">
                <a:sym typeface="+mn-ea"/>
              </a:rPr>
              <a:t>restart-strategy: none</a:t>
            </a:r>
            <a:endParaRPr lang="en-US" altLang="zh-CN" sz="2800" dirty="0"/>
          </a:p>
          <a:p>
            <a:pPr lvl="0"/>
            <a:r>
              <a:rPr lang="zh-CN" altLang="en-US" sz="2800" dirty="0">
                <a:sym typeface="+mn-ea"/>
              </a:rPr>
              <a:t>第二种：应用代码设置</a:t>
            </a:r>
            <a:endParaRPr lang="zh-CN" altLang="en-US" sz="2800" dirty="0"/>
          </a:p>
          <a:p>
            <a:pPr lvl="2"/>
            <a:r>
              <a:rPr lang="zh-CN" altLang="en-US" sz="2800" dirty="0">
                <a:sym typeface="+mn-ea"/>
              </a:rPr>
              <a:t>env.setRestartStrategy(RestartStrategies.noRestart());</a:t>
            </a:r>
            <a:endParaRPr lang="zh-CN" altLang="en-US" sz="2800" dirty="0"/>
          </a:p>
          <a:p>
            <a:pPr marL="0" indent="0">
              <a:buNone/>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766060"/>
            <a:ext cx="10515600" cy="1325563"/>
          </a:xfrm>
        </p:spPr>
        <p:txBody>
          <a:bodyPr/>
          <a:p>
            <a:pPr algn="ctr"/>
            <a:r>
              <a:rPr lang="en-US" altLang="zh-CN">
                <a:sym typeface="+mn-ea"/>
              </a:rPr>
              <a:t>DataSource</a:t>
            </a:r>
            <a:r>
              <a:rPr lang="zh-CN" altLang="en-US">
                <a:sym typeface="+mn-ea"/>
              </a:rPr>
              <a:t>部分详解</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07</a:t>
            </a:r>
            <a:endParaRPr lang="zh-CN" altLang="en-US" dirty="0"/>
          </a:p>
        </p:txBody>
      </p:sp>
      <p:sp>
        <p:nvSpPr>
          <p:cNvPr id="3" name="文本占位符 2"/>
          <p:cNvSpPr>
            <a:spLocks noGrp="1"/>
          </p:cNvSpPr>
          <p:nvPr>
            <p:ph type="body" idx="1"/>
          </p:nvPr>
        </p:nvSpPr>
        <p:spPr>
          <a:xfrm>
            <a:off x="4182110" y="3307080"/>
            <a:ext cx="6111421" cy="601345"/>
          </a:xfrm>
        </p:spPr>
        <p:txBody>
          <a:bodyPr>
            <a:noAutofit/>
          </a:bodyPr>
          <a:lstStyle/>
          <a:p>
            <a:r>
              <a:rPr lang="en-US" altLang="zh-CN" sz="3200">
                <a:sym typeface="+mn-ea"/>
              </a:rPr>
              <a:t>Flink Window和Time详解</a:t>
            </a:r>
            <a:endParaRPr lang="en-US" altLang="zh-CN" sz="3200" dirty="0">
              <a:sym typeface="+mn-e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Window(</a:t>
            </a:r>
            <a:r>
              <a:rPr lang="zh-CN" altLang="en-US">
                <a:sym typeface="+mn-ea"/>
              </a:rPr>
              <a:t>窗口</a:t>
            </a:r>
            <a:r>
              <a:rPr lang="en-US" altLang="zh-CN">
                <a:sym typeface="+mn-ea"/>
              </a:rPr>
              <a:t>)</a:t>
            </a:r>
            <a:endParaRPr lang="zh-CN" altLang="en-US"/>
          </a:p>
        </p:txBody>
      </p:sp>
      <p:sp>
        <p:nvSpPr>
          <p:cNvPr id="3" name="文本占位符 2"/>
          <p:cNvSpPr>
            <a:spLocks noGrp="1"/>
          </p:cNvSpPr>
          <p:nvPr>
            <p:ph type="body" idx="15"/>
          </p:nvPr>
        </p:nvSpPr>
        <p:spPr/>
        <p:txBody>
          <a:bodyPr/>
          <a:p>
            <a:r>
              <a:rPr lang="zh-CN" altLang="en-US" sz="2000" dirty="0">
                <a:sym typeface="+mn-ea"/>
              </a:rPr>
              <a:t>聚合事件（比如计数、求和）在流上的工作方式与批处理不同。</a:t>
            </a:r>
            <a:endParaRPr lang="zh-CN" altLang="en-US" sz="2000" dirty="0"/>
          </a:p>
          <a:p>
            <a:pPr lvl="2"/>
            <a:r>
              <a:rPr lang="zh-CN" altLang="en-US" dirty="0">
                <a:sym typeface="+mn-ea"/>
              </a:rPr>
              <a:t>比如，对流中的所有元素进行计数是不可能的，因为通常流是无限的（无界的）。所以，流上的聚合需要由 </a:t>
            </a:r>
            <a:r>
              <a:rPr lang="en-US" altLang="zh-CN" dirty="0">
                <a:sym typeface="+mn-ea"/>
              </a:rPr>
              <a:t>window</a:t>
            </a:r>
            <a:r>
              <a:rPr lang="zh-CN" altLang="en-US" dirty="0">
                <a:sym typeface="+mn-ea"/>
              </a:rPr>
              <a:t> 来划定范围，比如 “计算过去的5分钟” ，或者 “最后100个元素的和” 。</a:t>
            </a:r>
            <a:endParaRPr lang="zh-CN" altLang="en-US" dirty="0"/>
          </a:p>
          <a:p>
            <a:pPr lvl="2"/>
            <a:r>
              <a:rPr lang="en-US" altLang="zh-CN" dirty="0">
                <a:sym typeface="+mn-ea"/>
              </a:rPr>
              <a:t>window</a:t>
            </a:r>
            <a:r>
              <a:rPr lang="zh-CN" altLang="en-US" dirty="0">
                <a:sym typeface="+mn-ea"/>
              </a:rPr>
              <a:t>是一种可以把无限数据切割为有限数据块的手段</a:t>
            </a:r>
            <a:endParaRPr lang="zh-CN" altLang="en-US" dirty="0"/>
          </a:p>
          <a:p>
            <a:pPr lvl="0"/>
            <a:r>
              <a:rPr lang="zh-CN" altLang="en-US" sz="2000" dirty="0">
                <a:sym typeface="+mn-ea"/>
              </a:rPr>
              <a:t>窗口可以是 时间驱动的 【</a:t>
            </a:r>
            <a:r>
              <a:rPr lang="en-US" altLang="zh-CN" sz="2000" dirty="0">
                <a:solidFill>
                  <a:srgbClr val="FF0000"/>
                </a:solidFill>
                <a:sym typeface="+mn-ea"/>
              </a:rPr>
              <a:t>Time Window</a:t>
            </a:r>
            <a:r>
              <a:rPr lang="zh-CN" altLang="en-US" sz="2000" dirty="0">
                <a:sym typeface="+mn-ea"/>
              </a:rPr>
              <a:t>】（比如：每30秒）或者 数据驱动的【</a:t>
            </a:r>
            <a:r>
              <a:rPr lang="en-US" altLang="zh-CN" sz="2000" dirty="0">
                <a:solidFill>
                  <a:srgbClr val="FF0000"/>
                </a:solidFill>
                <a:sym typeface="+mn-ea"/>
              </a:rPr>
              <a:t>Count Window</a:t>
            </a:r>
            <a:r>
              <a:rPr lang="zh-CN" altLang="en-US" sz="2000" dirty="0">
                <a:sym typeface="+mn-ea"/>
              </a:rPr>
              <a:t>】 （比如：每100个元素）。</a:t>
            </a:r>
            <a:endParaRPr lang="zh-CN" altLang="en-US" sz="2000" dirty="0">
              <a:sym typeface="+mn-ea"/>
            </a:endParaRPr>
          </a:p>
        </p:txBody>
      </p:sp>
      <p:pic>
        <p:nvPicPr>
          <p:cNvPr id="4" name="图片 3"/>
          <p:cNvPicPr>
            <a:picLocks noChangeAspect="1"/>
          </p:cNvPicPr>
          <p:nvPr/>
        </p:nvPicPr>
        <p:blipFill>
          <a:blip r:embed="rId1"/>
          <a:stretch>
            <a:fillRect/>
          </a:stretch>
        </p:blipFill>
        <p:spPr>
          <a:xfrm>
            <a:off x="2232025" y="4290060"/>
            <a:ext cx="7727315" cy="152781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Window</a:t>
            </a:r>
            <a:r>
              <a:rPr lang="zh-CN" altLang="en-US">
                <a:sym typeface="+mn-ea"/>
              </a:rPr>
              <a:t>的类型</a:t>
            </a:r>
            <a:endParaRPr lang="zh-CN" altLang="en-US"/>
          </a:p>
        </p:txBody>
      </p:sp>
      <p:sp>
        <p:nvSpPr>
          <p:cNvPr id="3" name="文本占位符 2"/>
          <p:cNvSpPr>
            <a:spLocks noGrp="1"/>
          </p:cNvSpPr>
          <p:nvPr>
            <p:ph type="body" idx="15"/>
          </p:nvPr>
        </p:nvSpPr>
        <p:spPr/>
        <p:txBody>
          <a:bodyPr/>
          <a:p>
            <a:pPr lvl="0"/>
            <a:r>
              <a:rPr lang="zh-CN" altLang="en-US" sz="2800" dirty="0">
                <a:sym typeface="+mn-ea"/>
              </a:rPr>
              <a:t>窗口通常被区分为不同的类型</a:t>
            </a:r>
            <a:r>
              <a:rPr lang="en-US" altLang="zh-CN" sz="2800" dirty="0">
                <a:sym typeface="+mn-ea"/>
              </a:rPr>
              <a:t>:</a:t>
            </a:r>
            <a:endParaRPr lang="zh-CN" altLang="en-US" sz="2800" dirty="0"/>
          </a:p>
          <a:p>
            <a:pPr lvl="2"/>
            <a:r>
              <a:rPr lang="en-US" altLang="zh-CN" sz="2800" dirty="0">
                <a:sym typeface="+mn-ea"/>
              </a:rPr>
              <a:t>tumbling windows</a:t>
            </a:r>
            <a:r>
              <a:rPr lang="zh-CN" altLang="en-US" sz="2800" dirty="0">
                <a:sym typeface="+mn-ea"/>
              </a:rPr>
              <a:t>：滚动窗口 【没有重叠】 </a:t>
            </a:r>
            <a:endParaRPr lang="zh-CN" altLang="en-US" sz="2800" dirty="0"/>
          </a:p>
          <a:p>
            <a:pPr lvl="2"/>
            <a:r>
              <a:rPr lang="zh-CN" altLang="en-US" sz="2800" dirty="0">
                <a:sym typeface="+mn-ea"/>
              </a:rPr>
              <a:t>sliding windows：滑动窗口 【有重叠】</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Window</a:t>
            </a:r>
            <a:r>
              <a:rPr lang="zh-CN" altLang="en-US">
                <a:sym typeface="+mn-ea"/>
              </a:rPr>
              <a:t>的类型之</a:t>
            </a:r>
            <a:r>
              <a:rPr lang="en-US" altLang="zh-CN" dirty="0">
                <a:sym typeface="+mn-ea"/>
              </a:rPr>
              <a:t>tumbling windows</a:t>
            </a:r>
            <a:endParaRPr lang="zh-CN" altLang="en-US"/>
          </a:p>
        </p:txBody>
      </p:sp>
      <p:sp>
        <p:nvSpPr>
          <p:cNvPr id="3" name="文本占位符 2"/>
          <p:cNvSpPr>
            <a:spLocks noGrp="1"/>
          </p:cNvSpPr>
          <p:nvPr>
            <p:ph type="body" idx="15"/>
          </p:nvPr>
        </p:nvSpPr>
        <p:spPr/>
        <p:txBody>
          <a:bodyPr/>
          <a:p>
            <a:r>
              <a:rPr lang="en-US" altLang="zh-CN" dirty="0">
                <a:sym typeface="+mn-ea"/>
              </a:rPr>
              <a:t>tumbling windows</a:t>
            </a:r>
            <a:r>
              <a:rPr lang="zh-CN" altLang="en-US" dirty="0">
                <a:sym typeface="+mn-ea"/>
              </a:rPr>
              <a:t>：滚动窗口 【没有重叠】</a:t>
            </a:r>
            <a:endParaRPr lang="zh-CN" altLang="en-US" dirty="0">
              <a:sym typeface="+mn-ea"/>
            </a:endParaRPr>
          </a:p>
          <a:p>
            <a:pPr marL="0" indent="0">
              <a:buNone/>
            </a:pPr>
            <a:endParaRPr lang="zh-CN" altLang="en-US"/>
          </a:p>
        </p:txBody>
      </p:sp>
      <p:pic>
        <p:nvPicPr>
          <p:cNvPr id="6" name="图片 5"/>
          <p:cNvPicPr>
            <a:picLocks noChangeAspect="1"/>
          </p:cNvPicPr>
          <p:nvPr/>
        </p:nvPicPr>
        <p:blipFill>
          <a:blip r:embed="rId1"/>
          <a:stretch>
            <a:fillRect/>
          </a:stretch>
        </p:blipFill>
        <p:spPr>
          <a:xfrm>
            <a:off x="2174240" y="2530475"/>
            <a:ext cx="5744210" cy="364680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Window</a:t>
            </a:r>
            <a:r>
              <a:rPr lang="zh-CN" altLang="en-US">
                <a:sym typeface="+mn-ea"/>
              </a:rPr>
              <a:t>的类型之</a:t>
            </a:r>
            <a:r>
              <a:rPr lang="zh-CN" altLang="en-US" dirty="0">
                <a:sym typeface="+mn-ea"/>
              </a:rPr>
              <a:t>sliding windows</a:t>
            </a:r>
            <a:endParaRPr lang="zh-CN" altLang="en-US"/>
          </a:p>
        </p:txBody>
      </p:sp>
      <p:sp>
        <p:nvSpPr>
          <p:cNvPr id="3" name="文本占位符 2"/>
          <p:cNvSpPr>
            <a:spLocks noGrp="1"/>
          </p:cNvSpPr>
          <p:nvPr>
            <p:ph type="body" idx="15"/>
          </p:nvPr>
        </p:nvSpPr>
        <p:spPr/>
        <p:txBody>
          <a:bodyPr/>
          <a:p>
            <a:r>
              <a:rPr lang="zh-CN" altLang="en-US" dirty="0">
                <a:sym typeface="+mn-ea"/>
              </a:rPr>
              <a:t>sliding windows：滑动窗口 【有重叠】 </a:t>
            </a:r>
            <a:endParaRPr lang="zh-CN" altLang="en-US" dirty="0">
              <a:sym typeface="+mn-ea"/>
            </a:endParaRPr>
          </a:p>
          <a:p>
            <a:pPr marL="0" indent="0">
              <a:buNone/>
            </a:pPr>
            <a:endParaRPr lang="zh-CN" altLang="en-US"/>
          </a:p>
        </p:txBody>
      </p:sp>
      <p:pic>
        <p:nvPicPr>
          <p:cNvPr id="6" name="图片 5"/>
          <p:cNvPicPr>
            <a:picLocks noChangeAspect="1"/>
          </p:cNvPicPr>
          <p:nvPr/>
        </p:nvPicPr>
        <p:blipFill>
          <a:blip r:embed="rId1"/>
          <a:stretch>
            <a:fillRect/>
          </a:stretch>
        </p:blipFill>
        <p:spPr>
          <a:xfrm>
            <a:off x="1715135" y="2572385"/>
            <a:ext cx="5469255" cy="328866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Window</a:t>
            </a:r>
            <a:r>
              <a:rPr lang="zh-CN" altLang="en-US">
                <a:sym typeface="+mn-ea"/>
              </a:rPr>
              <a:t>类型汇总</a:t>
            </a:r>
            <a:endParaRPr lang="zh-CN" altLang="en-US"/>
          </a:p>
        </p:txBody>
      </p:sp>
      <p:pic>
        <p:nvPicPr>
          <p:cNvPr id="4" name="图片 3"/>
          <p:cNvPicPr>
            <a:picLocks noChangeAspect="1"/>
          </p:cNvPicPr>
          <p:nvPr/>
        </p:nvPicPr>
        <p:blipFill>
          <a:blip r:embed="rId1"/>
          <a:stretch>
            <a:fillRect/>
          </a:stretch>
        </p:blipFill>
        <p:spPr>
          <a:xfrm>
            <a:off x="1532890" y="1468120"/>
            <a:ext cx="6845300" cy="483108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TimeWindow</a:t>
            </a:r>
            <a:r>
              <a:rPr lang="zh-CN" altLang="en-US">
                <a:sym typeface="+mn-ea"/>
              </a:rPr>
              <a:t>的应用</a:t>
            </a:r>
            <a:endParaRPr lang="zh-CN" altLang="en-US"/>
          </a:p>
        </p:txBody>
      </p:sp>
      <p:pic>
        <p:nvPicPr>
          <p:cNvPr id="4" name="内容占位符 1"/>
          <p:cNvPicPr>
            <a:picLocks noChangeAspect="1"/>
          </p:cNvPicPr>
          <p:nvPr/>
        </p:nvPicPr>
        <p:blipFill>
          <a:blip r:embed="rId1"/>
          <a:stretch>
            <a:fillRect/>
          </a:stretch>
        </p:blipFill>
        <p:spPr>
          <a:xfrm>
            <a:off x="1268730" y="1770380"/>
            <a:ext cx="7185025" cy="390207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CountWindow</a:t>
            </a:r>
            <a:r>
              <a:rPr lang="zh-CN" altLang="en-US">
                <a:sym typeface="+mn-ea"/>
              </a:rPr>
              <a:t>的应用</a:t>
            </a:r>
            <a:endParaRPr lang="zh-CN" altLang="en-US"/>
          </a:p>
        </p:txBody>
      </p:sp>
      <p:pic>
        <p:nvPicPr>
          <p:cNvPr id="4" name="内容占位符 2"/>
          <p:cNvPicPr>
            <a:picLocks noChangeAspect="1"/>
          </p:cNvPicPr>
          <p:nvPr/>
        </p:nvPicPr>
        <p:blipFill>
          <a:blip r:embed="rId1"/>
          <a:stretch>
            <a:fillRect/>
          </a:stretch>
        </p:blipFill>
        <p:spPr>
          <a:xfrm>
            <a:off x="1263650" y="1830705"/>
            <a:ext cx="7892415" cy="424053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自定义</a:t>
            </a:r>
            <a:r>
              <a:rPr lang="en-US" altLang="zh-CN">
                <a:sym typeface="+mn-ea"/>
              </a:rPr>
              <a:t>Window</a:t>
            </a:r>
            <a:endParaRPr lang="zh-CN" altLang="en-US"/>
          </a:p>
        </p:txBody>
      </p:sp>
      <p:pic>
        <p:nvPicPr>
          <p:cNvPr id="4" name="图片 3"/>
          <p:cNvPicPr>
            <a:picLocks noChangeAspect="1"/>
          </p:cNvPicPr>
          <p:nvPr/>
        </p:nvPicPr>
        <p:blipFill>
          <a:blip r:embed="rId1"/>
          <a:stretch>
            <a:fillRect/>
          </a:stretch>
        </p:blipFill>
        <p:spPr>
          <a:xfrm>
            <a:off x="409575" y="1904365"/>
            <a:ext cx="6149340" cy="3310890"/>
          </a:xfrm>
          <a:prstGeom prst="rect">
            <a:avLst/>
          </a:prstGeom>
        </p:spPr>
      </p:pic>
      <p:pic>
        <p:nvPicPr>
          <p:cNvPr id="5" name="内容占位符 2"/>
          <p:cNvPicPr>
            <a:picLocks noChangeAspect="1"/>
          </p:cNvPicPr>
          <p:nvPr/>
        </p:nvPicPr>
        <p:blipFill>
          <a:blip r:embed="rId2"/>
          <a:stretch>
            <a:fillRect/>
          </a:stretch>
        </p:blipFill>
        <p:spPr>
          <a:xfrm>
            <a:off x="5591175" y="3504565"/>
            <a:ext cx="5851525" cy="1004570"/>
          </a:xfrm>
          <a:prstGeom prst="rect">
            <a:avLst/>
          </a:prstGeom>
        </p:spPr>
      </p:pic>
      <p:pic>
        <p:nvPicPr>
          <p:cNvPr id="6" name="图片 5"/>
          <p:cNvPicPr>
            <a:picLocks noChangeAspect="1"/>
          </p:cNvPicPr>
          <p:nvPr/>
        </p:nvPicPr>
        <p:blipFill>
          <a:blip r:embed="rId3"/>
          <a:stretch>
            <a:fillRect/>
          </a:stretch>
        </p:blipFill>
        <p:spPr>
          <a:xfrm>
            <a:off x="5591175" y="1511300"/>
            <a:ext cx="5845810" cy="96393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Window </a:t>
            </a:r>
            <a:r>
              <a:rPr lang="zh-CN" altLang="en-US">
                <a:sym typeface="+mn-ea"/>
              </a:rPr>
              <a:t>聚合分类</a:t>
            </a:r>
            <a:endParaRPr lang="zh-CN" altLang="en-US"/>
          </a:p>
        </p:txBody>
      </p:sp>
      <p:sp>
        <p:nvSpPr>
          <p:cNvPr id="3" name="文本占位符 2"/>
          <p:cNvSpPr>
            <a:spLocks noGrp="1"/>
          </p:cNvSpPr>
          <p:nvPr>
            <p:ph type="body" idx="15"/>
          </p:nvPr>
        </p:nvSpPr>
        <p:spPr/>
        <p:txBody>
          <a:bodyPr/>
          <a:p>
            <a:r>
              <a:rPr lang="zh-CN" altLang="en-US" dirty="0">
                <a:sym typeface="+mn-ea"/>
              </a:rPr>
              <a:t>增量聚合</a:t>
            </a:r>
            <a:endParaRPr lang="zh-CN" altLang="en-US" dirty="0"/>
          </a:p>
          <a:p>
            <a:r>
              <a:rPr lang="zh-CN" altLang="en-US" dirty="0">
                <a:sym typeface="+mn-ea"/>
              </a:rPr>
              <a:t>全量聚合</a:t>
            </a:r>
            <a:endParaRPr lang="zh-CN" altLang="en-US" dirty="0"/>
          </a:p>
          <a:p>
            <a:pPr marL="0"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DataStream API</a:t>
            </a:r>
            <a:r>
              <a:rPr lang="zh-CN" altLang="en-US">
                <a:sym typeface="+mn-ea"/>
              </a:rPr>
              <a:t>之</a:t>
            </a:r>
            <a:r>
              <a:rPr lang="en-US" altLang="zh-CN">
                <a:sym typeface="+mn-ea"/>
              </a:rPr>
              <a:t>Data Sources</a:t>
            </a:r>
            <a:endParaRPr lang="zh-CN" altLang="en-US"/>
          </a:p>
        </p:txBody>
      </p:sp>
      <p:sp>
        <p:nvSpPr>
          <p:cNvPr id="3" name="文本占位符 2"/>
          <p:cNvSpPr>
            <a:spLocks noGrp="1"/>
          </p:cNvSpPr>
          <p:nvPr>
            <p:ph type="body" idx="15"/>
          </p:nvPr>
        </p:nvSpPr>
        <p:spPr/>
        <p:txBody>
          <a:bodyPr/>
          <a:p>
            <a:r>
              <a:rPr lang="zh-CN" altLang="en-US" sz="2800" dirty="0">
                <a:sym typeface="+mn-ea"/>
              </a:rPr>
              <a:t>source是程序的数据源输入，你可以通过StreamExecutionEnvironment.addSource(sourceFunction)来为你的程序添加一个source。</a:t>
            </a:r>
            <a:endParaRPr lang="zh-CN" altLang="en-US" sz="2800" dirty="0"/>
          </a:p>
          <a:p>
            <a:r>
              <a:rPr lang="zh-CN" altLang="en-US" sz="2800" dirty="0">
                <a:sym typeface="+mn-ea"/>
              </a:rPr>
              <a:t>flink提供了大量的已经实现好的source方法，你也可以自定义source</a:t>
            </a:r>
            <a:endParaRPr lang="zh-CN" altLang="en-US" sz="2800" dirty="0"/>
          </a:p>
          <a:p>
            <a:pPr lvl="2"/>
            <a:r>
              <a:rPr lang="zh-CN" altLang="en-US" sz="2800" dirty="0">
                <a:sym typeface="+mn-ea"/>
              </a:rPr>
              <a:t>通过实现sourceFunction接口来自定义无并行度的source，</a:t>
            </a:r>
            <a:endParaRPr lang="zh-CN" altLang="en-US" sz="2800" dirty="0"/>
          </a:p>
          <a:p>
            <a:pPr lvl="2"/>
            <a:r>
              <a:rPr lang="zh-CN" altLang="en-US" sz="2800" dirty="0">
                <a:sym typeface="+mn-ea"/>
              </a:rPr>
              <a:t>或者你也可以通过实现ParallelSourceFunction 接口 or 继承RichParallelSourceFunction 来自定义有并行度的source。</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Window </a:t>
            </a:r>
            <a:r>
              <a:rPr lang="zh-CN" altLang="en-US">
                <a:sym typeface="+mn-ea"/>
              </a:rPr>
              <a:t>聚合分类之增量聚合</a:t>
            </a:r>
            <a:endParaRPr lang="zh-CN" altLang="en-US"/>
          </a:p>
        </p:txBody>
      </p:sp>
      <p:sp>
        <p:nvSpPr>
          <p:cNvPr id="3" name="文本占位符 2"/>
          <p:cNvSpPr>
            <a:spLocks noGrp="1"/>
          </p:cNvSpPr>
          <p:nvPr>
            <p:ph type="body" idx="15"/>
          </p:nvPr>
        </p:nvSpPr>
        <p:spPr/>
        <p:txBody>
          <a:bodyPr/>
          <a:p>
            <a:r>
              <a:rPr lang="zh-CN" altLang="en-US" sz="2800" dirty="0">
                <a:sym typeface="+mn-ea"/>
              </a:rPr>
              <a:t>增量聚合</a:t>
            </a:r>
            <a:endParaRPr lang="zh-CN" altLang="en-US" sz="2800" dirty="0"/>
          </a:p>
          <a:p>
            <a:pPr lvl="2"/>
            <a:r>
              <a:rPr lang="zh-CN" altLang="en-US" sz="2800" dirty="0">
                <a:sym typeface="+mn-ea"/>
              </a:rPr>
              <a:t>窗口中每进入一条数据，就进行一次计算</a:t>
            </a:r>
            <a:endParaRPr lang="zh-CN" altLang="en-US" sz="2800" dirty="0"/>
          </a:p>
          <a:p>
            <a:pPr lvl="2"/>
            <a:r>
              <a:rPr lang="en-US" altLang="zh-CN" sz="2800" dirty="0">
                <a:sym typeface="+mn-ea"/>
              </a:rPr>
              <a:t>reduce(reduceFunction)</a:t>
            </a:r>
            <a:endParaRPr lang="en-US" altLang="zh-CN" sz="2800" dirty="0"/>
          </a:p>
          <a:p>
            <a:pPr lvl="2"/>
            <a:r>
              <a:rPr lang="en-US" altLang="zh-CN" sz="2800" dirty="0">
                <a:sym typeface="+mn-ea"/>
              </a:rPr>
              <a:t>aggregate(aggregateFunction)</a:t>
            </a:r>
            <a:endParaRPr lang="en-US" altLang="zh-CN" sz="2800" dirty="0"/>
          </a:p>
          <a:p>
            <a:pPr lvl="2"/>
            <a:r>
              <a:rPr lang="en-US" altLang="zh-CN" sz="2800" dirty="0">
                <a:sym typeface="+mn-ea"/>
              </a:rPr>
              <a:t>sum(),min(),max()</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增量聚合状态变化过程</a:t>
            </a:r>
            <a:r>
              <a:rPr lang="en-US" altLang="zh-CN" dirty="0">
                <a:sym typeface="+mn-ea"/>
              </a:rPr>
              <a:t>-</a:t>
            </a:r>
            <a:r>
              <a:rPr lang="zh-CN" altLang="en-US" dirty="0">
                <a:sym typeface="+mn-ea"/>
              </a:rPr>
              <a:t>累加求和</a:t>
            </a:r>
            <a:endParaRPr lang="zh-CN" altLang="en-US"/>
          </a:p>
        </p:txBody>
      </p:sp>
      <p:pic>
        <p:nvPicPr>
          <p:cNvPr id="4" name="内容占位符 2"/>
          <p:cNvPicPr>
            <a:picLocks noChangeAspect="1"/>
          </p:cNvPicPr>
          <p:nvPr/>
        </p:nvPicPr>
        <p:blipFill>
          <a:blip r:embed="rId1"/>
          <a:stretch>
            <a:fillRect/>
          </a:stretch>
        </p:blipFill>
        <p:spPr>
          <a:xfrm>
            <a:off x="838200" y="1691005"/>
            <a:ext cx="7545705" cy="414782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reduce(reduceFunction)</a:t>
            </a:r>
            <a:endParaRPr lang="zh-CN" altLang="en-US"/>
          </a:p>
        </p:txBody>
      </p:sp>
      <p:pic>
        <p:nvPicPr>
          <p:cNvPr id="4" name="内容占位符 1"/>
          <p:cNvPicPr>
            <a:picLocks noChangeAspect="1"/>
          </p:cNvPicPr>
          <p:nvPr/>
        </p:nvPicPr>
        <p:blipFill>
          <a:blip r:embed="rId1"/>
          <a:stretch>
            <a:fillRect/>
          </a:stretch>
        </p:blipFill>
        <p:spPr>
          <a:xfrm>
            <a:off x="1033145" y="2006600"/>
            <a:ext cx="8444865" cy="220599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Window </a:t>
            </a:r>
            <a:r>
              <a:rPr lang="zh-CN" altLang="en-US">
                <a:sym typeface="+mn-ea"/>
              </a:rPr>
              <a:t>聚合分类之</a:t>
            </a:r>
            <a:r>
              <a:rPr lang="zh-CN" altLang="en-US" dirty="0">
                <a:sym typeface="+mn-ea"/>
              </a:rPr>
              <a:t>全量聚合</a:t>
            </a:r>
            <a:endParaRPr lang="zh-CN" altLang="en-US"/>
          </a:p>
        </p:txBody>
      </p:sp>
      <p:sp>
        <p:nvSpPr>
          <p:cNvPr id="3" name="文本占位符 2"/>
          <p:cNvSpPr>
            <a:spLocks noGrp="1"/>
          </p:cNvSpPr>
          <p:nvPr>
            <p:ph type="body" idx="15"/>
          </p:nvPr>
        </p:nvSpPr>
        <p:spPr/>
        <p:txBody>
          <a:bodyPr/>
          <a:p>
            <a:r>
              <a:rPr lang="zh-CN" altLang="en-US" sz="2800" dirty="0">
                <a:sym typeface="+mn-ea"/>
              </a:rPr>
              <a:t>全量聚合</a:t>
            </a:r>
            <a:endParaRPr lang="zh-CN" altLang="en-US" sz="2800" dirty="0"/>
          </a:p>
          <a:p>
            <a:pPr lvl="2"/>
            <a:r>
              <a:rPr lang="zh-CN" altLang="en-US" sz="2800" dirty="0">
                <a:sym typeface="+mn-ea"/>
              </a:rPr>
              <a:t>等属于窗口的数据到齐，才开始进行聚合计算【</a:t>
            </a:r>
            <a:r>
              <a:rPr lang="zh-CN" altLang="en-US" sz="2800" dirty="0">
                <a:solidFill>
                  <a:srgbClr val="FF0000"/>
                </a:solidFill>
                <a:sym typeface="+mn-ea"/>
              </a:rPr>
              <a:t>可以实现对窗口内的数据进行排序等需求</a:t>
            </a:r>
            <a:r>
              <a:rPr lang="zh-CN" altLang="en-US" sz="2800" dirty="0">
                <a:sym typeface="+mn-ea"/>
              </a:rPr>
              <a:t>】</a:t>
            </a:r>
            <a:endParaRPr lang="zh-CN" altLang="en-US" sz="2800" dirty="0"/>
          </a:p>
          <a:p>
            <a:pPr lvl="2"/>
            <a:r>
              <a:rPr lang="en-US" altLang="zh-CN" sz="2800" dirty="0">
                <a:sym typeface="+mn-ea"/>
              </a:rPr>
              <a:t>apply(windowFunction)</a:t>
            </a:r>
            <a:endParaRPr lang="en-US" altLang="zh-CN" sz="2800" dirty="0"/>
          </a:p>
          <a:p>
            <a:pPr lvl="2"/>
            <a:r>
              <a:rPr lang="en-US" altLang="zh-CN" sz="2800" dirty="0">
                <a:sym typeface="+mn-ea"/>
              </a:rPr>
              <a:t>process(processWindowFunction)</a:t>
            </a:r>
            <a:endParaRPr lang="en-US" altLang="zh-CN" sz="2800" dirty="0"/>
          </a:p>
          <a:p>
            <a:pPr lvl="0"/>
            <a:r>
              <a:rPr lang="en-US" altLang="zh-CN" sz="2800" dirty="0">
                <a:sym typeface="+mn-ea"/>
              </a:rPr>
              <a:t>processWindowFunction</a:t>
            </a:r>
            <a:r>
              <a:rPr lang="zh-CN" altLang="en-US" sz="2800" dirty="0">
                <a:sym typeface="+mn-ea"/>
              </a:rPr>
              <a:t>比</a:t>
            </a:r>
            <a:r>
              <a:rPr lang="en-US" altLang="zh-CN" sz="2800" dirty="0">
                <a:sym typeface="+mn-ea"/>
              </a:rPr>
              <a:t>windowFunction</a:t>
            </a:r>
            <a:r>
              <a:rPr lang="zh-CN" altLang="en-US" sz="2800" dirty="0">
                <a:sym typeface="+mn-ea"/>
              </a:rPr>
              <a:t>提供了更多的上下文信息。</a:t>
            </a: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全量聚合状态变化过程</a:t>
            </a:r>
            <a:r>
              <a:rPr lang="en-US" altLang="zh-CN" dirty="0">
                <a:sym typeface="+mn-ea"/>
              </a:rPr>
              <a:t>-</a:t>
            </a:r>
            <a:r>
              <a:rPr lang="zh-CN" altLang="en-US" dirty="0">
                <a:sym typeface="+mn-ea"/>
              </a:rPr>
              <a:t>求最大值</a:t>
            </a:r>
            <a:endParaRPr lang="zh-CN" altLang="en-US"/>
          </a:p>
        </p:txBody>
      </p:sp>
      <p:pic>
        <p:nvPicPr>
          <p:cNvPr id="7" name="内容占位符 6"/>
          <p:cNvPicPr>
            <a:picLocks noChangeAspect="1"/>
          </p:cNvPicPr>
          <p:nvPr/>
        </p:nvPicPr>
        <p:blipFill>
          <a:blip r:embed="rId1"/>
          <a:stretch>
            <a:fillRect/>
          </a:stretch>
        </p:blipFill>
        <p:spPr>
          <a:xfrm>
            <a:off x="838200" y="1691005"/>
            <a:ext cx="7534275" cy="427609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apply(windowFunction)</a:t>
            </a:r>
            <a:endParaRPr lang="zh-CN" altLang="en-US"/>
          </a:p>
        </p:txBody>
      </p:sp>
      <p:pic>
        <p:nvPicPr>
          <p:cNvPr id="4" name="图片 3"/>
          <p:cNvPicPr>
            <a:picLocks noChangeAspect="1"/>
          </p:cNvPicPr>
          <p:nvPr/>
        </p:nvPicPr>
        <p:blipFill>
          <a:blip r:embed="rId1"/>
          <a:stretch>
            <a:fillRect/>
          </a:stretch>
        </p:blipFill>
        <p:spPr>
          <a:xfrm>
            <a:off x="838200" y="1691005"/>
            <a:ext cx="6901815" cy="437261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process(processWindowFunction)</a:t>
            </a:r>
            <a:endParaRPr lang="zh-CN" altLang="en-US"/>
          </a:p>
        </p:txBody>
      </p:sp>
      <p:pic>
        <p:nvPicPr>
          <p:cNvPr id="6" name="图片 5"/>
          <p:cNvPicPr>
            <a:picLocks noChangeAspect="1"/>
          </p:cNvPicPr>
          <p:nvPr/>
        </p:nvPicPr>
        <p:blipFill>
          <a:blip r:embed="rId1"/>
          <a:stretch>
            <a:fillRect/>
          </a:stretch>
        </p:blipFill>
        <p:spPr>
          <a:xfrm>
            <a:off x="838200" y="1691005"/>
            <a:ext cx="9563735" cy="418147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process(processWindowFunction)</a:t>
            </a:r>
            <a:endParaRPr lang="zh-CN" altLang="en-US"/>
          </a:p>
        </p:txBody>
      </p:sp>
      <p:sp>
        <p:nvSpPr>
          <p:cNvPr id="3" name="文本占位符 2"/>
          <p:cNvSpPr>
            <a:spLocks noGrp="1"/>
          </p:cNvSpPr>
          <p:nvPr>
            <p:ph type="body" idx="15"/>
          </p:nvPr>
        </p:nvSpPr>
        <p:spPr/>
        <p:txBody>
          <a:bodyPr/>
          <a:p>
            <a:endParaRPr lang="zh-CN" altLang="en-US"/>
          </a:p>
        </p:txBody>
      </p:sp>
      <p:pic>
        <p:nvPicPr>
          <p:cNvPr id="4" name="图片 3"/>
          <p:cNvPicPr>
            <a:picLocks noChangeAspect="1"/>
          </p:cNvPicPr>
          <p:nvPr/>
        </p:nvPicPr>
        <p:blipFill>
          <a:blip r:embed="rId1"/>
          <a:stretch>
            <a:fillRect/>
          </a:stretch>
        </p:blipFill>
        <p:spPr>
          <a:xfrm>
            <a:off x="2744470" y="365125"/>
            <a:ext cx="6042660" cy="617601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Time</a:t>
            </a:r>
            <a:r>
              <a:rPr lang="zh-CN" altLang="en-US">
                <a:sym typeface="+mn-ea"/>
              </a:rPr>
              <a:t>介绍</a:t>
            </a:r>
            <a:endParaRPr lang="zh-CN" altLang="en-US"/>
          </a:p>
        </p:txBody>
      </p:sp>
      <p:sp>
        <p:nvSpPr>
          <p:cNvPr id="3" name="文本占位符 2"/>
          <p:cNvSpPr>
            <a:spLocks noGrp="1"/>
          </p:cNvSpPr>
          <p:nvPr>
            <p:ph type="body" idx="15"/>
          </p:nvPr>
        </p:nvSpPr>
        <p:spPr/>
        <p:txBody>
          <a:bodyPr/>
          <a:p>
            <a:r>
              <a:rPr lang="zh-CN" altLang="en-US" sz="2400" dirty="0">
                <a:sym typeface="+mn-ea"/>
              </a:rPr>
              <a:t>针对</a:t>
            </a:r>
            <a:r>
              <a:rPr lang="en-US" altLang="zh-CN" sz="2400" dirty="0">
                <a:sym typeface="+mn-ea"/>
              </a:rPr>
              <a:t>stream</a:t>
            </a:r>
            <a:r>
              <a:rPr lang="zh-CN" altLang="en-US" sz="2400" dirty="0">
                <a:sym typeface="+mn-ea"/>
              </a:rPr>
              <a:t>数据中的时间，可以分为以下三种</a:t>
            </a:r>
            <a:endParaRPr lang="zh-CN" altLang="en-US" sz="2400" dirty="0"/>
          </a:p>
          <a:p>
            <a:pPr lvl="2"/>
            <a:r>
              <a:rPr lang="zh-CN" altLang="en-US" sz="2400" dirty="0">
                <a:sym typeface="+mn-ea"/>
              </a:rPr>
              <a:t>Event Time：事件产生的时间，它通常由事件中的时间戳描述。</a:t>
            </a:r>
            <a:endParaRPr lang="zh-CN" altLang="en-US" sz="2400" dirty="0"/>
          </a:p>
          <a:p>
            <a:pPr lvl="2"/>
            <a:r>
              <a:rPr lang="zh-CN" altLang="en-US" sz="2400" dirty="0">
                <a:sym typeface="+mn-ea"/>
              </a:rPr>
              <a:t>Ingestion time：事件进入Flink的时间</a:t>
            </a:r>
            <a:endParaRPr lang="zh-CN" altLang="en-US" sz="2400" dirty="0"/>
          </a:p>
          <a:p>
            <a:pPr lvl="2"/>
            <a:r>
              <a:rPr lang="zh-CN" altLang="en-US" sz="2400" dirty="0">
                <a:sym typeface="+mn-ea"/>
              </a:rPr>
              <a:t>Processing Time：事件被处理时当前系统的时间</a:t>
            </a:r>
            <a:endParaRPr lang="zh-CN" altLang="en-US" sz="2400" dirty="0">
              <a:sym typeface="+mn-ea"/>
            </a:endParaRPr>
          </a:p>
        </p:txBody>
      </p:sp>
      <p:pic>
        <p:nvPicPr>
          <p:cNvPr id="7" name="图片 6"/>
          <p:cNvPicPr>
            <a:picLocks noChangeAspect="1"/>
          </p:cNvPicPr>
          <p:nvPr/>
        </p:nvPicPr>
        <p:blipFill>
          <a:blip r:embed="rId1"/>
          <a:stretch>
            <a:fillRect/>
          </a:stretch>
        </p:blipFill>
        <p:spPr>
          <a:xfrm>
            <a:off x="2479675" y="3606165"/>
            <a:ext cx="6483350" cy="303085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Time</a:t>
            </a:r>
            <a:r>
              <a:rPr lang="zh-CN" altLang="en-US">
                <a:sym typeface="+mn-ea"/>
              </a:rPr>
              <a:t>例子分析</a:t>
            </a:r>
            <a:endParaRPr lang="zh-CN" altLang="en-US"/>
          </a:p>
        </p:txBody>
      </p:sp>
      <p:sp>
        <p:nvSpPr>
          <p:cNvPr id="3" name="文本占位符 2"/>
          <p:cNvSpPr>
            <a:spLocks noGrp="1"/>
          </p:cNvSpPr>
          <p:nvPr>
            <p:ph type="body" idx="15"/>
          </p:nvPr>
        </p:nvSpPr>
        <p:spPr/>
        <p:txBody>
          <a:bodyPr/>
          <a:p>
            <a:r>
              <a:rPr lang="zh-CN" altLang="en-US" sz="2800" dirty="0">
                <a:sym typeface="+mn-ea"/>
              </a:rPr>
              <a:t>原始日志如下</a:t>
            </a:r>
            <a:endParaRPr lang="zh-CN" altLang="en-US" sz="2800" dirty="0"/>
          </a:p>
          <a:p>
            <a:pPr lvl="2"/>
            <a:r>
              <a:rPr lang="en-US" altLang="zh-CN" sz="2800" dirty="0">
                <a:solidFill>
                  <a:srgbClr val="FF0000"/>
                </a:solidFill>
                <a:sym typeface="+mn-ea"/>
              </a:rPr>
              <a:t>2018-10-10 10:00:01,134</a:t>
            </a:r>
            <a:r>
              <a:rPr lang="en-US" altLang="zh-CN" sz="2800" dirty="0">
                <a:sym typeface="+mn-ea"/>
              </a:rPr>
              <a:t> INFO executor.Executor: Finished task in state 0.0</a:t>
            </a:r>
            <a:endParaRPr lang="en-US" altLang="zh-CN" sz="2800" dirty="0"/>
          </a:p>
          <a:p>
            <a:pPr lvl="0"/>
            <a:r>
              <a:rPr lang="zh-CN" altLang="en-US" sz="2800" dirty="0">
                <a:sym typeface="+mn-ea"/>
              </a:rPr>
              <a:t>这条数据进入</a:t>
            </a:r>
            <a:r>
              <a:rPr lang="en-US" altLang="zh-CN" sz="2800" dirty="0">
                <a:sym typeface="+mn-ea"/>
              </a:rPr>
              <a:t>Flink</a:t>
            </a:r>
            <a:r>
              <a:rPr lang="zh-CN" altLang="en-US" sz="2800" dirty="0">
                <a:sym typeface="+mn-ea"/>
              </a:rPr>
              <a:t>的时间是</a:t>
            </a:r>
            <a:r>
              <a:rPr lang="en-US" altLang="zh-CN" sz="2800" dirty="0">
                <a:solidFill>
                  <a:srgbClr val="FF0000"/>
                </a:solidFill>
                <a:sym typeface="+mn-ea"/>
              </a:rPr>
              <a:t>2018-10-10 20:00:00,102</a:t>
            </a:r>
            <a:endParaRPr lang="en-US" altLang="zh-CN" sz="2800" dirty="0"/>
          </a:p>
          <a:p>
            <a:pPr lvl="0"/>
            <a:r>
              <a:rPr lang="zh-CN" altLang="en-US" sz="2800" dirty="0">
                <a:sym typeface="+mn-ea"/>
              </a:rPr>
              <a:t>到达</a:t>
            </a:r>
            <a:r>
              <a:rPr lang="en-US" altLang="zh-CN" sz="2800" dirty="0">
                <a:sym typeface="+mn-ea"/>
              </a:rPr>
              <a:t>window</a:t>
            </a:r>
            <a:r>
              <a:rPr lang="zh-CN" altLang="en-US" sz="2800" dirty="0">
                <a:sym typeface="+mn-ea"/>
              </a:rPr>
              <a:t>处理的时间为</a:t>
            </a:r>
            <a:r>
              <a:rPr lang="en-US" altLang="zh-CN" sz="2800" dirty="0">
                <a:solidFill>
                  <a:srgbClr val="FF0000"/>
                </a:solidFill>
                <a:sym typeface="+mn-ea"/>
              </a:rPr>
              <a:t>2018-10-10 20:00:01,100</a:t>
            </a:r>
            <a:r>
              <a:rPr lang="en-US" altLang="zh-CN" sz="2800" dirty="0">
                <a:sym typeface="+mn-ea"/>
              </a:rPr>
              <a:t> </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DataStream API</a:t>
            </a:r>
            <a:r>
              <a:rPr lang="zh-CN" altLang="en-US">
                <a:sym typeface="+mn-ea"/>
              </a:rPr>
              <a:t>之</a:t>
            </a:r>
            <a:r>
              <a:rPr lang="en-US" altLang="zh-CN">
                <a:sym typeface="+mn-ea"/>
              </a:rPr>
              <a:t>Data Sources</a:t>
            </a:r>
            <a:endParaRPr lang="zh-CN" altLang="en-US"/>
          </a:p>
        </p:txBody>
      </p:sp>
      <p:sp>
        <p:nvSpPr>
          <p:cNvPr id="3" name="文本占位符 2"/>
          <p:cNvSpPr>
            <a:spLocks noGrp="1"/>
          </p:cNvSpPr>
          <p:nvPr>
            <p:ph type="body" idx="15"/>
          </p:nvPr>
        </p:nvSpPr>
        <p:spPr/>
        <p:txBody>
          <a:bodyPr/>
          <a:p>
            <a:r>
              <a:rPr lang="zh-CN" altLang="en-US" sz="2000" dirty="0">
                <a:sym typeface="+mn-ea"/>
              </a:rPr>
              <a:t>基于文件</a:t>
            </a:r>
            <a:endParaRPr lang="zh-CN" altLang="en-US" sz="2000" dirty="0"/>
          </a:p>
          <a:p>
            <a:pPr lvl="2"/>
            <a:r>
              <a:rPr lang="zh-CN" altLang="en-US" dirty="0">
                <a:sym typeface="+mn-ea"/>
              </a:rPr>
              <a:t>readTextFile(path)</a:t>
            </a:r>
            <a:endParaRPr lang="zh-CN" altLang="en-US" dirty="0"/>
          </a:p>
          <a:p>
            <a:pPr lvl="2"/>
            <a:r>
              <a:rPr lang="zh-CN" altLang="en-US" dirty="0">
                <a:sym typeface="+mn-ea"/>
              </a:rPr>
              <a:t>读取文本文件，文件遵循TextInputFormat 读取规则，逐行读取并返回。</a:t>
            </a:r>
            <a:endParaRPr lang="zh-CN" altLang="en-US" dirty="0"/>
          </a:p>
          <a:p>
            <a:r>
              <a:rPr lang="zh-CN" altLang="en-US" sz="2000" dirty="0">
                <a:sym typeface="+mn-ea"/>
              </a:rPr>
              <a:t>基于socket</a:t>
            </a:r>
            <a:endParaRPr lang="zh-CN" altLang="en-US" sz="2000" dirty="0"/>
          </a:p>
          <a:p>
            <a:pPr lvl="2"/>
            <a:r>
              <a:rPr lang="zh-CN" altLang="en-US" dirty="0">
                <a:sym typeface="+mn-ea"/>
              </a:rPr>
              <a:t>socketTextStream</a:t>
            </a:r>
            <a:br>
              <a:rPr lang="zh-CN" altLang="en-US" dirty="0">
                <a:sym typeface="+mn-ea"/>
              </a:rPr>
            </a:br>
            <a:r>
              <a:rPr lang="zh-CN" altLang="en-US" dirty="0">
                <a:sym typeface="+mn-ea"/>
              </a:rPr>
              <a:t>从socker中读取数据，元素可以通过一个分隔符切开。</a:t>
            </a:r>
            <a:endParaRPr lang="zh-CN" altLang="en-US" dirty="0"/>
          </a:p>
          <a:p>
            <a:r>
              <a:rPr lang="zh-CN" altLang="en-US" sz="2000" dirty="0">
                <a:sym typeface="+mn-ea"/>
              </a:rPr>
              <a:t>基于集合</a:t>
            </a:r>
            <a:endParaRPr lang="zh-CN" altLang="en-US" sz="2000" dirty="0"/>
          </a:p>
          <a:p>
            <a:pPr lvl="2"/>
            <a:r>
              <a:rPr lang="zh-CN" altLang="en-US" dirty="0">
                <a:sym typeface="+mn-ea"/>
              </a:rPr>
              <a:t>fromCollection(Collection)</a:t>
            </a:r>
            <a:endParaRPr lang="zh-CN" altLang="en-US" dirty="0"/>
          </a:p>
          <a:p>
            <a:pPr lvl="2"/>
            <a:r>
              <a:rPr lang="zh-CN" altLang="en-US" dirty="0">
                <a:sym typeface="+mn-ea"/>
              </a:rPr>
              <a:t>通过java 的collection集合创建一个数据流，集合中的所有元素必须是相同类型的。</a:t>
            </a:r>
            <a:endParaRPr lang="zh-CN" altLang="en-US" dirty="0"/>
          </a:p>
          <a:p>
            <a:r>
              <a:rPr lang="zh-CN" altLang="en-US" sz="2000" dirty="0">
                <a:sym typeface="+mn-ea"/>
              </a:rPr>
              <a:t>自定义输入</a:t>
            </a:r>
            <a:endParaRPr lang="zh-CN" altLang="en-US" sz="2000" dirty="0"/>
          </a:p>
          <a:p>
            <a:pPr lvl="2"/>
            <a:r>
              <a:rPr lang="zh-CN" altLang="en-US" dirty="0">
                <a:sym typeface="+mn-ea"/>
              </a:rPr>
              <a:t>addSource 可以实现读取第三方数据源的数据</a:t>
            </a:r>
            <a:endParaRPr lang="zh-CN" altLang="en-US" dirty="0"/>
          </a:p>
          <a:p>
            <a:pPr lvl="2"/>
            <a:r>
              <a:rPr lang="zh-CN" altLang="en-US" dirty="0">
                <a:sym typeface="+mn-ea"/>
              </a:rPr>
              <a:t>系统内置提供了一批</a:t>
            </a:r>
            <a:r>
              <a:rPr lang="zh-CN" altLang="en-US" dirty="0">
                <a:sym typeface="+mn-ea"/>
              </a:rPr>
              <a:t>connectors，连接器会提供对应的</a:t>
            </a:r>
            <a:r>
              <a:rPr lang="en-US" altLang="zh-CN" dirty="0">
                <a:sym typeface="+mn-ea"/>
              </a:rPr>
              <a:t>source</a:t>
            </a:r>
            <a:r>
              <a:rPr lang="zh-CN" altLang="en-US" dirty="0">
                <a:sym typeface="+mn-ea"/>
              </a:rPr>
              <a:t>支持【</a:t>
            </a:r>
            <a:r>
              <a:rPr lang="en-US" altLang="zh-CN" dirty="0">
                <a:sym typeface="+mn-ea"/>
              </a:rPr>
              <a:t>kafka</a:t>
            </a:r>
            <a:r>
              <a:rPr lang="zh-CN" altLang="en-US" dirty="0">
                <a:sym typeface="+mn-ea"/>
              </a:rPr>
              <a:t>】</a:t>
            </a:r>
            <a:endParaRPr lang="zh-CN" altLang="en-US" dirty="0">
              <a:sym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Time</a:t>
            </a:r>
            <a:r>
              <a:rPr lang="zh-CN" altLang="en-US">
                <a:sym typeface="+mn-ea"/>
              </a:rPr>
              <a:t>例子分析</a:t>
            </a:r>
            <a:endParaRPr lang="zh-CN" altLang="en-US"/>
          </a:p>
        </p:txBody>
      </p:sp>
      <p:sp>
        <p:nvSpPr>
          <p:cNvPr id="3" name="文本占位符 2"/>
          <p:cNvSpPr>
            <a:spLocks noGrp="1"/>
          </p:cNvSpPr>
          <p:nvPr>
            <p:ph type="body" idx="15"/>
          </p:nvPr>
        </p:nvSpPr>
        <p:spPr/>
        <p:txBody>
          <a:bodyPr/>
          <a:p>
            <a:r>
              <a:rPr lang="zh-CN" altLang="en-US" dirty="0">
                <a:sym typeface="+mn-ea"/>
              </a:rPr>
              <a:t>如果我们想要统计每分钟内接口调用失败的错误日志个数，使用哪个时间才有意义？</a:t>
            </a: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设置</a:t>
            </a:r>
            <a:r>
              <a:rPr lang="en-US" altLang="zh-CN">
                <a:sym typeface="+mn-ea"/>
              </a:rPr>
              <a:t>Time</a:t>
            </a:r>
            <a:r>
              <a:rPr lang="zh-CN" altLang="en-US">
                <a:sym typeface="+mn-ea"/>
              </a:rPr>
              <a:t>类型</a:t>
            </a:r>
            <a:endParaRPr lang="zh-CN" altLang="en-US"/>
          </a:p>
        </p:txBody>
      </p:sp>
      <p:sp>
        <p:nvSpPr>
          <p:cNvPr id="3" name="文本占位符 2"/>
          <p:cNvSpPr>
            <a:spLocks noGrp="1"/>
          </p:cNvSpPr>
          <p:nvPr>
            <p:ph type="body" idx="15"/>
          </p:nvPr>
        </p:nvSpPr>
        <p:spPr/>
        <p:txBody>
          <a:bodyPr/>
          <a:p>
            <a:r>
              <a:rPr lang="en-US" altLang="zh-CN" dirty="0">
                <a:sym typeface="+mn-ea"/>
              </a:rPr>
              <a:t>Flink</a:t>
            </a:r>
            <a:r>
              <a:rPr lang="zh-CN" altLang="en-US" dirty="0">
                <a:sym typeface="+mn-ea"/>
              </a:rPr>
              <a:t>中，默认</a:t>
            </a:r>
            <a:r>
              <a:rPr lang="en-US" altLang="zh-CN" dirty="0">
                <a:sym typeface="+mn-ea"/>
              </a:rPr>
              <a:t>Time</a:t>
            </a:r>
            <a:r>
              <a:rPr lang="zh-CN" altLang="en-US" dirty="0">
                <a:sym typeface="+mn-ea"/>
              </a:rPr>
              <a:t>类似是ProcessingTime</a:t>
            </a:r>
            <a:endParaRPr lang="zh-CN" altLang="en-US" dirty="0"/>
          </a:p>
          <a:p>
            <a:r>
              <a:rPr lang="zh-CN" altLang="en-US" dirty="0">
                <a:sym typeface="+mn-ea"/>
              </a:rPr>
              <a:t>可以在代码中设置</a:t>
            </a:r>
            <a:endParaRPr lang="zh-CN" altLang="en-US"/>
          </a:p>
        </p:txBody>
      </p:sp>
      <p:pic>
        <p:nvPicPr>
          <p:cNvPr id="4" name="图片 3"/>
          <p:cNvPicPr>
            <a:picLocks noChangeAspect="1"/>
          </p:cNvPicPr>
          <p:nvPr/>
        </p:nvPicPr>
        <p:blipFill>
          <a:blip r:embed="rId1"/>
          <a:stretch>
            <a:fillRect/>
          </a:stretch>
        </p:blipFill>
        <p:spPr>
          <a:xfrm>
            <a:off x="1024255" y="3011170"/>
            <a:ext cx="8743315" cy="186372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EventTime和Watermarks</a:t>
            </a:r>
            <a:endParaRPr lang="zh-CN" altLang="en-US"/>
          </a:p>
        </p:txBody>
      </p:sp>
      <p:sp>
        <p:nvSpPr>
          <p:cNvPr id="3" name="文本占位符 2"/>
          <p:cNvSpPr>
            <a:spLocks noGrp="1"/>
          </p:cNvSpPr>
          <p:nvPr>
            <p:ph type="body" idx="15"/>
          </p:nvPr>
        </p:nvSpPr>
        <p:spPr/>
        <p:txBody>
          <a:bodyPr/>
          <a:p>
            <a:r>
              <a:rPr lang="zh-CN" altLang="en-US" dirty="0">
                <a:sym typeface="+mn-ea"/>
              </a:rPr>
              <a:t>在使用</a:t>
            </a:r>
            <a:r>
              <a:rPr lang="en-US" altLang="zh-CN" dirty="0">
                <a:sym typeface="+mn-ea"/>
              </a:rPr>
              <a:t>eventTime</a:t>
            </a:r>
            <a:r>
              <a:rPr lang="zh-CN" altLang="en-US" dirty="0">
                <a:sym typeface="+mn-ea"/>
              </a:rPr>
              <a:t>的时候如何处理乱序数据？</a:t>
            </a:r>
            <a:endParaRPr lang="zh-CN" altLang="en-US" dirty="0"/>
          </a:p>
          <a:p>
            <a:r>
              <a:rPr lang="zh-CN" altLang="en-US" dirty="0">
                <a:sym typeface="+mn-ea"/>
              </a:rPr>
              <a:t>我们知道，流处理从事件产生，到流经source，再到operator，中间是有一个过程和时间的。虽然大部分情况下，流到operator的数据都是按照事件产生的时间顺序来的，但是也不排除由于网络延迟等原因，导致乱序的产生，特别是使用</a:t>
            </a:r>
            <a:r>
              <a:rPr lang="en-US" altLang="zh-CN" dirty="0">
                <a:sym typeface="+mn-ea"/>
              </a:rPr>
              <a:t>kafka</a:t>
            </a:r>
            <a:r>
              <a:rPr lang="zh-CN" altLang="en-US" dirty="0">
                <a:sym typeface="+mn-ea"/>
              </a:rPr>
              <a:t>的话，多个分区的数据无法保证有序。所以在进行</a:t>
            </a:r>
            <a:r>
              <a:rPr lang="en-US" altLang="zh-CN" dirty="0">
                <a:sym typeface="+mn-ea"/>
              </a:rPr>
              <a:t>window</a:t>
            </a:r>
            <a:r>
              <a:rPr lang="zh-CN" altLang="en-US" dirty="0">
                <a:sym typeface="+mn-ea"/>
              </a:rPr>
              <a:t>计算的时候，我们又不能无限期的等下去，必须要有个机制来保证一个特定的时间后，必须触发window去进行计算了。这个特别的机制，就是watermark，watermark是用于处理乱序事件的。</a:t>
            </a:r>
            <a:endParaRPr lang="zh-CN" altLang="en-US" dirty="0"/>
          </a:p>
          <a:p>
            <a:r>
              <a:rPr lang="en-US" altLang="zh-CN" dirty="0">
                <a:sym typeface="+mn-ea"/>
              </a:rPr>
              <a:t>watermark</a:t>
            </a:r>
            <a:r>
              <a:rPr lang="zh-CN" altLang="en-US" dirty="0">
                <a:sym typeface="+mn-ea"/>
              </a:rPr>
              <a:t>可以翻译为水位线</a:t>
            </a:r>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有序的流的watermarks</a:t>
            </a:r>
            <a:endParaRPr lang="zh-CN" altLang="en-US"/>
          </a:p>
        </p:txBody>
      </p:sp>
      <p:pic>
        <p:nvPicPr>
          <p:cNvPr id="4" name="内容占位符 2"/>
          <p:cNvPicPr>
            <a:picLocks noChangeAspect="1"/>
          </p:cNvPicPr>
          <p:nvPr/>
        </p:nvPicPr>
        <p:blipFill>
          <a:blip r:embed="rId1"/>
          <a:stretch>
            <a:fillRect/>
          </a:stretch>
        </p:blipFill>
        <p:spPr>
          <a:xfrm>
            <a:off x="1191260" y="2052955"/>
            <a:ext cx="9115425" cy="230759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无序的流的</a:t>
            </a:r>
            <a:r>
              <a:rPr lang="zh-CN" altLang="en-US">
                <a:sym typeface="+mn-ea"/>
              </a:rPr>
              <a:t>watermarks</a:t>
            </a:r>
            <a:endParaRPr lang="zh-CN" altLang="en-US"/>
          </a:p>
        </p:txBody>
      </p:sp>
      <p:pic>
        <p:nvPicPr>
          <p:cNvPr id="4" name="内容占位符 1"/>
          <p:cNvPicPr>
            <a:picLocks noChangeAspect="1"/>
          </p:cNvPicPr>
          <p:nvPr/>
        </p:nvPicPr>
        <p:blipFill>
          <a:blip r:embed="rId1"/>
          <a:stretch>
            <a:fillRect/>
          </a:stretch>
        </p:blipFill>
        <p:spPr>
          <a:xfrm>
            <a:off x="1379855" y="2377440"/>
            <a:ext cx="8159115" cy="239776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多并行度流的</a:t>
            </a:r>
            <a:r>
              <a:rPr lang="zh-CN" altLang="en-US">
                <a:sym typeface="+mn-ea"/>
              </a:rPr>
              <a:t>watermarks</a:t>
            </a:r>
            <a:endParaRPr lang="zh-CN" altLang="en-US"/>
          </a:p>
        </p:txBody>
      </p:sp>
      <p:sp>
        <p:nvSpPr>
          <p:cNvPr id="3" name="文本占位符 2"/>
          <p:cNvSpPr>
            <a:spLocks noGrp="1"/>
          </p:cNvSpPr>
          <p:nvPr>
            <p:ph type="body" idx="15"/>
          </p:nvPr>
        </p:nvSpPr>
        <p:spPr/>
        <p:txBody>
          <a:bodyPr/>
          <a:p>
            <a:r>
              <a:rPr lang="zh-CN" altLang="en-US">
                <a:sym typeface="+mn-ea"/>
              </a:rPr>
              <a:t>注意：多并行度的情况下，</a:t>
            </a:r>
            <a:r>
              <a:rPr lang="en-US" altLang="zh-CN">
                <a:sym typeface="+mn-ea"/>
              </a:rPr>
              <a:t>watermark</a:t>
            </a:r>
            <a:r>
              <a:rPr lang="zh-CN" altLang="en-US">
                <a:solidFill>
                  <a:srgbClr val="FF0000"/>
                </a:solidFill>
                <a:sym typeface="+mn-ea"/>
              </a:rPr>
              <a:t>对齐</a:t>
            </a:r>
            <a:r>
              <a:rPr lang="zh-CN" altLang="en-US">
                <a:sym typeface="+mn-ea"/>
              </a:rPr>
              <a:t>会取所有</a:t>
            </a:r>
            <a:r>
              <a:rPr lang="en-US" altLang="zh-CN">
                <a:sym typeface="+mn-ea"/>
              </a:rPr>
              <a:t>channel</a:t>
            </a:r>
            <a:r>
              <a:rPr lang="zh-CN" altLang="en-US">
                <a:sym typeface="+mn-ea"/>
              </a:rPr>
              <a:t>最小的</a:t>
            </a:r>
            <a:r>
              <a:rPr lang="en-US" altLang="zh-CN">
                <a:sym typeface="+mn-ea"/>
              </a:rPr>
              <a:t>watermark</a:t>
            </a:r>
            <a:endParaRPr lang="en-US" altLang="zh-CN"/>
          </a:p>
          <a:p>
            <a:pPr marL="0" indent="0">
              <a:buNone/>
            </a:pPr>
            <a:endParaRPr lang="zh-CN" altLang="en-US"/>
          </a:p>
        </p:txBody>
      </p:sp>
      <p:pic>
        <p:nvPicPr>
          <p:cNvPr id="4" name="图片 3"/>
          <p:cNvPicPr>
            <a:picLocks noChangeAspect="1"/>
          </p:cNvPicPr>
          <p:nvPr/>
        </p:nvPicPr>
        <p:blipFill>
          <a:blip r:embed="rId1"/>
          <a:stretch>
            <a:fillRect/>
          </a:stretch>
        </p:blipFill>
        <p:spPr>
          <a:xfrm>
            <a:off x="1786255" y="2884805"/>
            <a:ext cx="8618855" cy="329247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watermarks的生成方式</a:t>
            </a:r>
            <a:endParaRPr lang="zh-CN" altLang="en-US"/>
          </a:p>
        </p:txBody>
      </p:sp>
      <p:sp>
        <p:nvSpPr>
          <p:cNvPr id="3" name="文本占位符 2"/>
          <p:cNvSpPr>
            <a:spLocks noGrp="1"/>
          </p:cNvSpPr>
          <p:nvPr>
            <p:ph type="body" idx="15"/>
          </p:nvPr>
        </p:nvSpPr>
        <p:spPr/>
        <p:txBody>
          <a:bodyPr/>
          <a:p>
            <a:r>
              <a:rPr lang="zh-CN" altLang="en-US" sz="1800" dirty="0">
                <a:sym typeface="+mn-ea"/>
              </a:rPr>
              <a:t>通常，在接收到source的数据后，应该立刻生成watermark；但是，也可以在source后，应用简单的map或者filter操作后，再生成watermark。</a:t>
            </a:r>
            <a:endParaRPr lang="zh-CN" altLang="en-US" sz="1800" dirty="0"/>
          </a:p>
          <a:p>
            <a:r>
              <a:rPr lang="zh-CN" altLang="en-US" sz="1800" dirty="0">
                <a:sym typeface="+mn-ea"/>
              </a:rPr>
              <a:t>注意：如果指定多次</a:t>
            </a:r>
            <a:r>
              <a:rPr lang="en-US" altLang="zh-CN" sz="1800" dirty="0">
                <a:sym typeface="+mn-ea"/>
              </a:rPr>
              <a:t>watermark</a:t>
            </a:r>
            <a:r>
              <a:rPr lang="zh-CN" altLang="en-US" sz="1800" dirty="0">
                <a:sym typeface="+mn-ea"/>
              </a:rPr>
              <a:t>，后面指定的会覆盖前面的值。</a:t>
            </a:r>
            <a:endParaRPr lang="zh-CN" altLang="en-US" sz="1800" dirty="0"/>
          </a:p>
          <a:p>
            <a:r>
              <a:rPr lang="zh-CN" altLang="en-US" sz="1800" dirty="0">
                <a:sym typeface="+mn-ea"/>
              </a:rPr>
              <a:t>生成方式</a:t>
            </a:r>
            <a:endParaRPr lang="zh-CN" altLang="en-US" sz="1800" dirty="0"/>
          </a:p>
          <a:p>
            <a:pPr lvl="2"/>
            <a:r>
              <a:rPr lang="zh-CN" altLang="en-US" sz="1800" dirty="0">
                <a:solidFill>
                  <a:srgbClr val="FF0000"/>
                </a:solidFill>
                <a:sym typeface="+mn-ea"/>
              </a:rPr>
              <a:t>With Periodic Watermarks</a:t>
            </a:r>
            <a:endParaRPr lang="zh-CN" altLang="en-US" sz="1800" dirty="0"/>
          </a:p>
          <a:p>
            <a:pPr lvl="3"/>
            <a:r>
              <a:rPr lang="zh-CN" altLang="en-US" dirty="0">
                <a:sym typeface="+mn-ea"/>
              </a:rPr>
              <a:t>周期性的触发</a:t>
            </a:r>
            <a:r>
              <a:rPr lang="en-US" altLang="zh-CN" dirty="0">
                <a:sym typeface="+mn-ea"/>
              </a:rPr>
              <a:t>watermark</a:t>
            </a:r>
            <a:r>
              <a:rPr lang="zh-CN" altLang="en-US" dirty="0">
                <a:sym typeface="+mn-ea"/>
              </a:rPr>
              <a:t>的生成和发送，默认是</a:t>
            </a:r>
            <a:r>
              <a:rPr lang="en-US" altLang="zh-CN" dirty="0">
                <a:sym typeface="+mn-ea"/>
              </a:rPr>
              <a:t>100ms</a:t>
            </a:r>
            <a:endParaRPr lang="en-US" altLang="zh-CN" dirty="0">
              <a:sym typeface="+mn-ea"/>
            </a:endParaRPr>
          </a:p>
          <a:p>
            <a:pPr lvl="3"/>
            <a:r>
              <a:rPr lang="en-US" altLang="zh-CN" dirty="0">
                <a:sym typeface="+mn-ea"/>
              </a:rPr>
              <a:t>每隔N秒自动向流里注入一个WATERMARK 时间间隔由ExecutionConfig.setAutoWatermarkInterval 决定. 每次调用getCurrentWatermark 方法, 如果得到的WATERMARK 不为空并且比之前的大就注入流中 </a:t>
            </a:r>
            <a:endParaRPr lang="en-US" altLang="zh-CN" dirty="0">
              <a:sym typeface="+mn-ea"/>
            </a:endParaRPr>
          </a:p>
          <a:p>
            <a:pPr lvl="3"/>
            <a:r>
              <a:rPr lang="zh-CN" altLang="en-US" dirty="0">
                <a:sym typeface="+mn-ea"/>
              </a:rPr>
              <a:t>可以定义一个最大允许乱序的时间，这种比较常用</a:t>
            </a:r>
            <a:endParaRPr lang="zh-CN" altLang="en-US" dirty="0"/>
          </a:p>
          <a:p>
            <a:pPr lvl="3"/>
            <a:r>
              <a:rPr lang="zh-CN" altLang="en-US" dirty="0">
                <a:sym typeface="+mn-ea"/>
              </a:rPr>
              <a:t>实现AssignerWithPeriodicWatermarks接口</a:t>
            </a:r>
            <a:endParaRPr lang="zh-CN" altLang="en-US" dirty="0"/>
          </a:p>
          <a:p>
            <a:pPr lvl="2"/>
            <a:r>
              <a:rPr lang="zh-CN" altLang="en-US" sz="1800" dirty="0">
                <a:sym typeface="+mn-ea"/>
              </a:rPr>
              <a:t>With Punctuated Watermarks</a:t>
            </a:r>
            <a:endParaRPr lang="zh-CN" altLang="en-US" sz="1800" dirty="0"/>
          </a:p>
          <a:p>
            <a:pPr lvl="3"/>
            <a:r>
              <a:rPr lang="zh-CN" altLang="en-US" dirty="0">
                <a:sym typeface="+mn-ea"/>
              </a:rPr>
              <a:t>基于某些事件触发</a:t>
            </a:r>
            <a:r>
              <a:rPr lang="en-US" altLang="zh-CN" dirty="0">
                <a:sym typeface="+mn-ea"/>
              </a:rPr>
              <a:t>watermark</a:t>
            </a:r>
            <a:r>
              <a:rPr lang="zh-CN" altLang="en-US" dirty="0">
                <a:sym typeface="+mn-ea"/>
              </a:rPr>
              <a:t>的生成和发送</a:t>
            </a:r>
            <a:endParaRPr lang="zh-CN" altLang="en-US" dirty="0"/>
          </a:p>
          <a:p>
            <a:pPr lvl="3"/>
            <a:r>
              <a:rPr lang="zh-CN" altLang="en-US" dirty="0">
                <a:sym typeface="+mn-ea"/>
              </a:rPr>
              <a:t>基于事件向流里注入一个WATERMARK，每一个元素都有机会判断是否生成一个WATERMARK. 如果得到的WATERMARK 不为空并且比之前的大就注入流中</a:t>
            </a:r>
            <a:endParaRPr lang="zh-CN" altLang="en-US" dirty="0"/>
          </a:p>
          <a:p>
            <a:pPr lvl="3"/>
            <a:r>
              <a:rPr lang="zh-CN" altLang="en-US" dirty="0">
                <a:sym typeface="+mn-ea"/>
              </a:rPr>
              <a:t>实现AssignerWithPunctuatedWatermarks接口</a:t>
            </a:r>
            <a:endParaRPr lang="zh-CN" altLang="en-US" dirty="0">
              <a:sym typeface="+mn-e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With Periodic Watermarks案例</a:t>
            </a:r>
            <a:endParaRPr lang="zh-CN" altLang="en-US"/>
          </a:p>
        </p:txBody>
      </p:sp>
      <p:sp>
        <p:nvSpPr>
          <p:cNvPr id="3" name="文本占位符 2"/>
          <p:cNvSpPr>
            <a:spLocks noGrp="1"/>
          </p:cNvSpPr>
          <p:nvPr>
            <p:ph type="body" idx="15"/>
          </p:nvPr>
        </p:nvSpPr>
        <p:spPr/>
        <p:txBody>
          <a:bodyPr/>
          <a:p>
            <a:r>
              <a:rPr lang="zh-CN" altLang="en-US" dirty="0">
                <a:sym typeface="+mn-ea"/>
              </a:rPr>
              <a:t>详细分析过程见</a:t>
            </a:r>
            <a:r>
              <a:rPr lang="en-US" altLang="zh-CN" dirty="0">
                <a:sym typeface="+mn-ea"/>
              </a:rPr>
              <a:t>&lt;&lt;EventTime和Watermarks案例分析.doc&gt;&gt;</a:t>
            </a:r>
            <a:endParaRPr lang="zh-CN" altLang="en-US" dirty="0"/>
          </a:p>
          <a:p>
            <a:r>
              <a:rPr lang="zh-CN" altLang="en-US" dirty="0">
                <a:sym typeface="+mn-ea"/>
              </a:rPr>
              <a:t>模拟测试数据见备注。</a:t>
            </a:r>
            <a:endParaRPr lang="zh-CN" altLang="en-US" dirty="0"/>
          </a:p>
          <a:p>
            <a:pPr marL="0" indent="0">
              <a:buNone/>
            </a:pP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With Periodic Watermarks案例总结</a:t>
            </a:r>
            <a:endParaRPr lang="zh-CN" altLang="en-US"/>
          </a:p>
        </p:txBody>
      </p:sp>
      <p:sp>
        <p:nvSpPr>
          <p:cNvPr id="3" name="文本占位符 2"/>
          <p:cNvSpPr>
            <a:spLocks noGrp="1"/>
          </p:cNvSpPr>
          <p:nvPr>
            <p:ph type="body" idx="15"/>
          </p:nvPr>
        </p:nvSpPr>
        <p:spPr/>
        <p:txBody>
          <a:bodyPr/>
          <a:p>
            <a:r>
              <a:rPr lang="zh-CN" altLang="en-US" sz="2800" dirty="0">
                <a:sym typeface="+mn-ea"/>
              </a:rPr>
              <a:t>Flink应该如何设置最大乱序时间</a:t>
            </a:r>
            <a:endParaRPr lang="zh-CN" altLang="en-US" sz="2800" dirty="0"/>
          </a:p>
          <a:p>
            <a:pPr lvl="2"/>
            <a:r>
              <a:rPr lang="zh-CN" altLang="en-US" sz="2800" dirty="0">
                <a:sym typeface="+mn-ea"/>
              </a:rPr>
              <a:t>这个要结合自己的业务以及数据情况去设置。如果maxOutOfOrdernes</a:t>
            </a:r>
            <a:r>
              <a:rPr lang="en-US" altLang="zh-CN" sz="2800" dirty="0">
                <a:sym typeface="+mn-ea"/>
              </a:rPr>
              <a:t>s</a:t>
            </a:r>
            <a:r>
              <a:rPr lang="zh-CN" altLang="en-US" sz="2800" dirty="0">
                <a:sym typeface="+mn-ea"/>
              </a:rPr>
              <a:t>设置的太小，而自身数据发送时由于网络等原因导致乱序或者late太多，那么最终的结果就是会有很多单条的数据在window中被触发，数据的正确性影响太大</a:t>
            </a:r>
            <a:endParaRPr lang="zh-CN" altLang="en-US" sz="2800" dirty="0"/>
          </a:p>
          <a:p>
            <a:pPr lvl="2"/>
            <a:r>
              <a:rPr lang="zh-CN" altLang="en-US" sz="2800" dirty="0">
                <a:sym typeface="+mn-ea"/>
              </a:rPr>
              <a:t>对于严重乱序的数据，需要严格统计数据最大延迟时间，才能保证计算的数据准确，延时设置太小会影响数据准确性，延时设置太大不仅影响数据的实时性，更加会加重Flink作业的负担，不是对eventTime要求特别严格的数据，尽量不要采用eventTime方式来处理，会有丢数据的风险。</a:t>
            </a: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82109" y="2465705"/>
            <a:ext cx="4754246" cy="701675"/>
          </a:xfrm>
        </p:spPr>
        <p:txBody>
          <a:bodyPr>
            <a:normAutofit/>
          </a:bodyPr>
          <a:lstStyle/>
          <a:p>
            <a:r>
              <a:rPr lang="en-US" altLang="zh-CN" dirty="0" smtClean="0"/>
              <a:t>Part 08</a:t>
            </a:r>
            <a:endParaRPr lang="zh-CN" altLang="en-US" dirty="0"/>
          </a:p>
        </p:txBody>
      </p:sp>
      <p:sp>
        <p:nvSpPr>
          <p:cNvPr id="3" name="文本占位符 2"/>
          <p:cNvSpPr>
            <a:spLocks noGrp="1"/>
          </p:cNvSpPr>
          <p:nvPr>
            <p:ph type="body" idx="1"/>
          </p:nvPr>
        </p:nvSpPr>
        <p:spPr>
          <a:xfrm>
            <a:off x="4182110" y="3307080"/>
            <a:ext cx="6111421" cy="601345"/>
          </a:xfrm>
        </p:spPr>
        <p:txBody>
          <a:bodyPr>
            <a:noAutofit/>
          </a:bodyPr>
          <a:lstStyle/>
          <a:p>
            <a:r>
              <a:rPr lang="en-US" altLang="zh-CN" sz="3200">
                <a:sym typeface="+mn-ea"/>
              </a:rPr>
              <a:t>Flink </a:t>
            </a:r>
            <a:r>
              <a:rPr sz="3200">
                <a:sym typeface="+mn-ea"/>
              </a:rPr>
              <a:t>并行度详解</a:t>
            </a:r>
            <a:r>
              <a:rPr lang="en-US" altLang="zh-CN" sz="3200">
                <a:sym typeface="+mn-ea"/>
              </a:rPr>
              <a:t>(Parallel)</a:t>
            </a:r>
            <a:endParaRPr lang="en-US" altLang="zh-CN" sz="3200" dirty="0">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内置</a:t>
            </a:r>
            <a:r>
              <a:rPr lang="en-US" altLang="zh-CN">
                <a:sym typeface="+mn-ea"/>
              </a:rPr>
              <a:t>Connectors</a:t>
            </a:r>
            <a:endParaRPr lang="zh-CN" altLang="en-US"/>
          </a:p>
        </p:txBody>
      </p:sp>
      <p:sp>
        <p:nvSpPr>
          <p:cNvPr id="3" name="文本占位符 2"/>
          <p:cNvSpPr>
            <a:spLocks noGrp="1"/>
          </p:cNvSpPr>
          <p:nvPr>
            <p:ph type="body" idx="15"/>
          </p:nvPr>
        </p:nvSpPr>
        <p:spPr/>
        <p:txBody>
          <a:bodyPr/>
          <a:p>
            <a:r>
              <a:rPr lang="zh-CN" altLang="en-US" dirty="0">
                <a:solidFill>
                  <a:srgbClr val="FF0000"/>
                </a:solidFill>
                <a:sym typeface="+mn-ea"/>
              </a:rPr>
              <a:t>Apache Kafka (source/sink)</a:t>
            </a:r>
            <a:endParaRPr lang="zh-CN" altLang="en-US" dirty="0"/>
          </a:p>
          <a:p>
            <a:r>
              <a:rPr lang="zh-CN" altLang="en-US" dirty="0">
                <a:sym typeface="+mn-ea"/>
              </a:rPr>
              <a:t>Apache Cassandra (sink)</a:t>
            </a:r>
            <a:endParaRPr lang="zh-CN" altLang="en-US" dirty="0"/>
          </a:p>
          <a:p>
            <a:r>
              <a:rPr lang="zh-CN" altLang="en-US" dirty="0">
                <a:sym typeface="+mn-ea"/>
              </a:rPr>
              <a:t>Elasticsearch (sink)</a:t>
            </a:r>
            <a:endParaRPr lang="zh-CN" altLang="en-US" dirty="0"/>
          </a:p>
          <a:p>
            <a:r>
              <a:rPr lang="zh-CN" altLang="en-US" dirty="0">
                <a:sym typeface="+mn-ea"/>
              </a:rPr>
              <a:t>Hadoop FileSystem (sink)</a:t>
            </a:r>
            <a:endParaRPr lang="zh-CN" altLang="en-US" dirty="0"/>
          </a:p>
          <a:p>
            <a:r>
              <a:rPr lang="zh-CN" altLang="en-US" dirty="0">
                <a:sym typeface="+mn-ea"/>
              </a:rPr>
              <a:t>RabbitMQ (source/sink)</a:t>
            </a:r>
            <a:endParaRPr lang="zh-CN" altLang="en-US" dirty="0"/>
          </a:p>
          <a:p>
            <a:r>
              <a:rPr lang="zh-CN" altLang="en-US" dirty="0">
                <a:sym typeface="+mn-ea"/>
              </a:rPr>
              <a:t>Apache ActiveMQ (source/sink)</a:t>
            </a:r>
            <a:endParaRPr lang="zh-CN" altLang="en-US" dirty="0"/>
          </a:p>
          <a:p>
            <a:r>
              <a:rPr lang="zh-CN" altLang="en-US" dirty="0">
                <a:sym typeface="+mn-ea"/>
              </a:rPr>
              <a:t>Redis (sink)</a:t>
            </a:r>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TaskManager</a:t>
            </a:r>
            <a:r>
              <a:rPr lang="zh-CN" altLang="en-US">
                <a:sym typeface="+mn-ea"/>
              </a:rPr>
              <a:t>与</a:t>
            </a:r>
            <a:r>
              <a:rPr lang="en-US" altLang="zh-CN">
                <a:sym typeface="+mn-ea"/>
              </a:rPr>
              <a:t>Slot</a:t>
            </a:r>
            <a:endParaRPr lang="zh-CN" altLang="en-US"/>
          </a:p>
        </p:txBody>
      </p:sp>
      <p:sp>
        <p:nvSpPr>
          <p:cNvPr id="3" name="文本占位符 2"/>
          <p:cNvSpPr>
            <a:spLocks noGrp="1"/>
          </p:cNvSpPr>
          <p:nvPr>
            <p:ph type="body" idx="15"/>
          </p:nvPr>
        </p:nvSpPr>
        <p:spPr/>
        <p:txBody>
          <a:bodyPr/>
          <a:p>
            <a:r>
              <a:rPr lang="zh-CN" altLang="en-US" dirty="0">
                <a:sym typeface="+mn-ea"/>
              </a:rPr>
              <a:t>Flink的每个TaskManager为集群提供</a:t>
            </a:r>
            <a:r>
              <a:rPr lang="en-US" altLang="zh-CN" dirty="0">
                <a:sym typeface="+mn-ea"/>
              </a:rPr>
              <a:t>solt</a:t>
            </a:r>
            <a:r>
              <a:rPr lang="zh-CN" altLang="en-US" dirty="0">
                <a:sym typeface="+mn-ea"/>
              </a:rPr>
              <a:t>。 </a:t>
            </a:r>
            <a:r>
              <a:rPr lang="en-US" altLang="zh-CN" dirty="0">
                <a:sym typeface="+mn-ea"/>
              </a:rPr>
              <a:t>solt</a:t>
            </a:r>
            <a:r>
              <a:rPr lang="zh-CN" altLang="en-US" dirty="0">
                <a:sym typeface="+mn-ea"/>
              </a:rPr>
              <a:t>的数量通常与每个TaskManager节点的可用CPU内核数成比例。一般情况下你的slot数是你每个节点的cpu的核数。</a:t>
            </a:r>
            <a:endParaRPr lang="zh-CN" altLang="en-US" dirty="0"/>
          </a:p>
          <a:p>
            <a:pPr marL="0" indent="0">
              <a:buNone/>
            </a:pPr>
            <a:endParaRPr lang="zh-CN" altLang="en-US"/>
          </a:p>
        </p:txBody>
      </p:sp>
      <p:pic>
        <p:nvPicPr>
          <p:cNvPr id="7" name="内容占位符 6"/>
          <p:cNvPicPr>
            <a:picLocks noChangeAspect="1"/>
          </p:cNvPicPr>
          <p:nvPr/>
        </p:nvPicPr>
        <p:blipFill>
          <a:blip r:embed="rId1"/>
          <a:stretch>
            <a:fillRect/>
          </a:stretch>
        </p:blipFill>
        <p:spPr>
          <a:xfrm>
            <a:off x="1856740" y="3119120"/>
            <a:ext cx="8004175" cy="284099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TaskManager</a:t>
            </a:r>
            <a:r>
              <a:rPr lang="zh-CN" altLang="en-US">
                <a:sym typeface="+mn-ea"/>
              </a:rPr>
              <a:t>与</a:t>
            </a:r>
            <a:r>
              <a:rPr lang="en-US" altLang="zh-CN">
                <a:sym typeface="+mn-ea"/>
              </a:rPr>
              <a:t>Slot</a:t>
            </a:r>
            <a:endParaRPr lang="zh-CN" altLang="en-US"/>
          </a:p>
        </p:txBody>
      </p:sp>
      <p:pic>
        <p:nvPicPr>
          <p:cNvPr id="4" name="内容占位符 1"/>
          <p:cNvPicPr>
            <a:picLocks noChangeAspect="1"/>
          </p:cNvPicPr>
          <p:nvPr/>
        </p:nvPicPr>
        <p:blipFill>
          <a:blip r:embed="rId1"/>
          <a:stretch>
            <a:fillRect/>
          </a:stretch>
        </p:blipFill>
        <p:spPr>
          <a:xfrm>
            <a:off x="1245870" y="1911350"/>
            <a:ext cx="8150225" cy="370967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并行度</a:t>
            </a:r>
            <a:r>
              <a:rPr lang="en-US" altLang="zh-CN">
                <a:sym typeface="+mn-ea"/>
              </a:rPr>
              <a:t>(Parallel)</a:t>
            </a:r>
            <a:endParaRPr lang="zh-CN" altLang="en-US"/>
          </a:p>
        </p:txBody>
      </p:sp>
      <p:sp>
        <p:nvSpPr>
          <p:cNvPr id="3" name="文本占位符 2"/>
          <p:cNvSpPr>
            <a:spLocks noGrp="1"/>
          </p:cNvSpPr>
          <p:nvPr>
            <p:ph type="body" idx="15"/>
          </p:nvPr>
        </p:nvSpPr>
        <p:spPr/>
        <p:txBody>
          <a:bodyPr/>
          <a:p>
            <a:r>
              <a:rPr lang="zh-CN" altLang="en-US" dirty="0">
                <a:sym typeface="+mn-ea"/>
              </a:rPr>
              <a:t>一个Flink程序由多个任务组成(</a:t>
            </a:r>
            <a:r>
              <a:rPr lang="en-US" altLang="zh-CN" dirty="0">
                <a:sym typeface="+mn-ea"/>
              </a:rPr>
              <a:t>source</a:t>
            </a:r>
            <a:r>
              <a:rPr lang="zh-CN" altLang="en-US" dirty="0">
                <a:sym typeface="+mn-ea"/>
              </a:rPr>
              <a:t>、</a:t>
            </a:r>
            <a:r>
              <a:rPr lang="en-US" altLang="zh-CN" dirty="0">
                <a:sym typeface="+mn-ea"/>
              </a:rPr>
              <a:t>transformation</a:t>
            </a:r>
            <a:r>
              <a:rPr lang="zh-CN" altLang="en-US" dirty="0">
                <a:sym typeface="+mn-ea"/>
              </a:rPr>
              <a:t>和 sink)。 一个任务由多个并行的实例</a:t>
            </a:r>
            <a:r>
              <a:rPr lang="en-US" altLang="zh-CN" dirty="0">
                <a:sym typeface="+mn-ea"/>
              </a:rPr>
              <a:t>(</a:t>
            </a:r>
            <a:r>
              <a:rPr lang="zh-CN" altLang="en-US" dirty="0">
                <a:sym typeface="+mn-ea"/>
              </a:rPr>
              <a:t>线程</a:t>
            </a:r>
            <a:r>
              <a:rPr lang="en-US" altLang="zh-CN" dirty="0">
                <a:sym typeface="+mn-ea"/>
              </a:rPr>
              <a:t>)</a:t>
            </a:r>
            <a:r>
              <a:rPr lang="zh-CN" altLang="en-US" dirty="0">
                <a:sym typeface="+mn-ea"/>
              </a:rPr>
              <a:t>来执行， 一个任务的并行实例</a:t>
            </a:r>
            <a:r>
              <a:rPr lang="en-US" altLang="zh-CN" dirty="0">
                <a:sym typeface="+mn-ea"/>
              </a:rPr>
              <a:t>(</a:t>
            </a:r>
            <a:r>
              <a:rPr lang="zh-CN" altLang="en-US" dirty="0">
                <a:sym typeface="+mn-ea"/>
              </a:rPr>
              <a:t>线程</a:t>
            </a:r>
            <a:r>
              <a:rPr lang="en-US" altLang="zh-CN" dirty="0">
                <a:sym typeface="+mn-ea"/>
              </a:rPr>
              <a:t>)</a:t>
            </a:r>
            <a:r>
              <a:rPr lang="zh-CN" altLang="en-US" dirty="0">
                <a:sym typeface="+mn-ea"/>
              </a:rPr>
              <a:t>数目就被称为该任务的并行度。</a:t>
            </a:r>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并行度</a:t>
            </a:r>
            <a:r>
              <a:rPr lang="en-US" altLang="zh-CN">
                <a:sym typeface="+mn-ea"/>
              </a:rPr>
              <a:t>(Parallel)</a:t>
            </a:r>
            <a:r>
              <a:rPr lang="zh-CN" altLang="en-US">
                <a:sym typeface="+mn-ea"/>
              </a:rPr>
              <a:t>的设置</a:t>
            </a:r>
            <a:endParaRPr lang="zh-CN" altLang="en-US"/>
          </a:p>
        </p:txBody>
      </p:sp>
      <p:sp>
        <p:nvSpPr>
          <p:cNvPr id="3" name="文本占位符 2"/>
          <p:cNvSpPr>
            <a:spLocks noGrp="1"/>
          </p:cNvSpPr>
          <p:nvPr>
            <p:ph type="body" idx="15"/>
          </p:nvPr>
        </p:nvSpPr>
        <p:spPr/>
        <p:txBody>
          <a:bodyPr/>
          <a:p>
            <a:r>
              <a:rPr lang="zh-CN" altLang="en-US" sz="2800" dirty="0">
                <a:sym typeface="+mn-ea"/>
              </a:rPr>
              <a:t>一个任务的并行度设置可以从多个层次指定</a:t>
            </a:r>
            <a:endParaRPr lang="zh-CN" altLang="en-US" sz="2800" dirty="0"/>
          </a:p>
          <a:p>
            <a:pPr lvl="2"/>
            <a:r>
              <a:rPr lang="zh-CN" altLang="en-US" sz="2800" dirty="0">
                <a:sym typeface="+mn-ea"/>
              </a:rPr>
              <a:t>Operator Level（算子层次）</a:t>
            </a:r>
            <a:endParaRPr lang="zh-CN" altLang="en-US" sz="2800" dirty="0"/>
          </a:p>
          <a:p>
            <a:pPr lvl="2"/>
            <a:r>
              <a:rPr lang="zh-CN" altLang="en-US" sz="2800" dirty="0">
                <a:sym typeface="+mn-ea"/>
              </a:rPr>
              <a:t>Execution Environment Level（执行环境层次）</a:t>
            </a:r>
            <a:endParaRPr lang="zh-CN" altLang="en-US" sz="2800" dirty="0"/>
          </a:p>
          <a:p>
            <a:pPr lvl="2"/>
            <a:r>
              <a:rPr lang="zh-CN" altLang="en-US" sz="2800" dirty="0">
                <a:sym typeface="+mn-ea"/>
              </a:rPr>
              <a:t>Client Level（客户端层次）</a:t>
            </a:r>
            <a:endParaRPr lang="zh-CN" altLang="en-US" sz="2800" dirty="0"/>
          </a:p>
          <a:p>
            <a:pPr lvl="2"/>
            <a:r>
              <a:rPr lang="zh-CN" altLang="en-US" sz="2800" dirty="0">
                <a:sym typeface="+mn-ea"/>
              </a:rPr>
              <a:t>System Level（系统层次）</a:t>
            </a: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并行度</a:t>
            </a:r>
            <a:r>
              <a:rPr lang="zh-CN" altLang="en-US">
                <a:sym typeface="+mn-ea"/>
              </a:rPr>
              <a:t>设置之</a:t>
            </a:r>
            <a:r>
              <a:rPr lang="zh-CN" altLang="en-US" dirty="0">
                <a:sym typeface="+mn-ea"/>
              </a:rPr>
              <a:t>Operator Level</a:t>
            </a:r>
            <a:endParaRPr lang="zh-CN" altLang="en-US"/>
          </a:p>
        </p:txBody>
      </p:sp>
      <p:sp>
        <p:nvSpPr>
          <p:cNvPr id="3" name="文本占位符 2"/>
          <p:cNvSpPr>
            <a:spLocks noGrp="1"/>
          </p:cNvSpPr>
          <p:nvPr>
            <p:ph type="body" idx="15"/>
          </p:nvPr>
        </p:nvSpPr>
        <p:spPr/>
        <p:txBody>
          <a:bodyPr/>
          <a:p>
            <a:r>
              <a:rPr lang="zh-CN" altLang="en-US">
                <a:sym typeface="+mn-ea"/>
              </a:rPr>
              <a:t>一个算子、数据源和sink的并行度可以通过调用 setParallelism()方法来指定</a:t>
            </a:r>
            <a:endParaRPr lang="zh-CN" altLang="en-US"/>
          </a:p>
          <a:p>
            <a:pPr marL="0" indent="0">
              <a:buNone/>
            </a:pPr>
            <a:endParaRPr lang="zh-CN" altLang="en-US"/>
          </a:p>
        </p:txBody>
      </p:sp>
      <p:pic>
        <p:nvPicPr>
          <p:cNvPr id="6" name="图片 5"/>
          <p:cNvPicPr>
            <a:picLocks noChangeAspect="1"/>
          </p:cNvPicPr>
          <p:nvPr/>
        </p:nvPicPr>
        <p:blipFill>
          <a:blip r:embed="rId1"/>
          <a:stretch>
            <a:fillRect/>
          </a:stretch>
        </p:blipFill>
        <p:spPr>
          <a:xfrm>
            <a:off x="1157605" y="2769870"/>
            <a:ext cx="8916035" cy="2907030"/>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并行度</a:t>
            </a:r>
            <a:r>
              <a:rPr lang="zh-CN" altLang="en-US">
                <a:sym typeface="+mn-ea"/>
              </a:rPr>
              <a:t>设置之</a:t>
            </a:r>
            <a:r>
              <a:rPr lang="zh-CN" altLang="en-US" dirty="0">
                <a:sym typeface="+mn-ea"/>
              </a:rPr>
              <a:t>Execution Environment Level</a:t>
            </a:r>
            <a:endParaRPr lang="en-US" altLang="zh-CN"/>
          </a:p>
        </p:txBody>
      </p:sp>
      <p:sp>
        <p:nvSpPr>
          <p:cNvPr id="3" name="文本占位符 2"/>
          <p:cNvSpPr>
            <a:spLocks noGrp="1"/>
          </p:cNvSpPr>
          <p:nvPr>
            <p:ph type="body" idx="15"/>
          </p:nvPr>
        </p:nvSpPr>
        <p:spPr/>
        <p:txBody>
          <a:bodyPr/>
          <a:p>
            <a:r>
              <a:rPr lang="zh-CN" altLang="en-US" sz="2800" dirty="0">
                <a:sym typeface="+mn-ea"/>
              </a:rPr>
              <a:t>执行环境</a:t>
            </a:r>
            <a:r>
              <a:rPr lang="en-US" altLang="zh-CN" sz="2800" dirty="0">
                <a:sym typeface="+mn-ea"/>
              </a:rPr>
              <a:t>(</a:t>
            </a:r>
            <a:r>
              <a:rPr lang="zh-CN" altLang="en-US" sz="2800" dirty="0">
                <a:sym typeface="+mn-ea"/>
              </a:rPr>
              <a:t>任务</a:t>
            </a:r>
            <a:r>
              <a:rPr lang="en-US" altLang="zh-CN" sz="2800" dirty="0">
                <a:sym typeface="+mn-ea"/>
              </a:rPr>
              <a:t>)</a:t>
            </a:r>
            <a:r>
              <a:rPr lang="zh-CN" altLang="en-US" sz="2800" dirty="0">
                <a:sym typeface="+mn-ea"/>
              </a:rPr>
              <a:t>的默认并行度可以通过调用setParallelism()方法指定。为了以并行度3来执行所有的算子、数据源和data sink， 可以通过如下的方式设置执行环境的并行度：</a:t>
            </a:r>
            <a:endParaRPr lang="zh-CN" altLang="en-US" sz="2800" dirty="0"/>
          </a:p>
          <a:p>
            <a:pPr lvl="2"/>
            <a:r>
              <a:rPr lang="zh-CN" altLang="en-US" sz="2800" dirty="0">
                <a:sym typeface="+mn-ea"/>
              </a:rPr>
              <a:t>执行环境的并行度可以通过显式设置算子的并行度而被重写</a:t>
            </a:r>
            <a:endParaRPr lang="zh-CN" altLang="en-US" sz="2800" dirty="0"/>
          </a:p>
          <a:p>
            <a:pPr marL="0" indent="0">
              <a:buNone/>
            </a:pPr>
            <a:endParaRPr lang="zh-CN" altLang="en-US"/>
          </a:p>
        </p:txBody>
      </p:sp>
      <p:pic>
        <p:nvPicPr>
          <p:cNvPr id="4" name="图片 3"/>
          <p:cNvPicPr>
            <a:picLocks noChangeAspect="1"/>
          </p:cNvPicPr>
          <p:nvPr/>
        </p:nvPicPr>
        <p:blipFill>
          <a:blip r:embed="rId1"/>
          <a:stretch>
            <a:fillRect/>
          </a:stretch>
        </p:blipFill>
        <p:spPr>
          <a:xfrm>
            <a:off x="1172845" y="3919220"/>
            <a:ext cx="9193530" cy="203581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并行度</a:t>
            </a:r>
            <a:r>
              <a:rPr lang="zh-CN" altLang="en-US">
                <a:sym typeface="+mn-ea"/>
              </a:rPr>
              <a:t>设置之</a:t>
            </a:r>
            <a:r>
              <a:rPr lang="zh-CN" altLang="en-US" dirty="0">
                <a:sym typeface="+mn-ea"/>
              </a:rPr>
              <a:t>Client Level</a:t>
            </a:r>
            <a:endParaRPr lang="zh-CN" altLang="en-US"/>
          </a:p>
        </p:txBody>
      </p:sp>
      <p:sp>
        <p:nvSpPr>
          <p:cNvPr id="3" name="文本占位符 2"/>
          <p:cNvSpPr>
            <a:spLocks noGrp="1"/>
          </p:cNvSpPr>
          <p:nvPr>
            <p:ph type="body" idx="15"/>
          </p:nvPr>
        </p:nvSpPr>
        <p:spPr/>
        <p:txBody>
          <a:bodyPr/>
          <a:p>
            <a:r>
              <a:rPr lang="zh-CN" altLang="en-US" dirty="0">
                <a:sym typeface="+mn-ea"/>
              </a:rPr>
              <a:t>并行度可以在客户端将job提交到Flink时设定。</a:t>
            </a:r>
            <a:endParaRPr lang="zh-CN" altLang="en-US" dirty="0"/>
          </a:p>
          <a:p>
            <a:r>
              <a:rPr lang="zh-CN" altLang="en-US" dirty="0">
                <a:sym typeface="+mn-ea"/>
              </a:rPr>
              <a:t>对于CLI客户端，可以通过-p参数指定并行度</a:t>
            </a:r>
            <a:endParaRPr lang="zh-CN" altLang="en-US" dirty="0"/>
          </a:p>
          <a:p>
            <a:r>
              <a:rPr lang="zh-CN" altLang="en-US" dirty="0">
                <a:sym typeface="+mn-ea"/>
              </a:rPr>
              <a:t>./bin/flink run </a:t>
            </a:r>
            <a:r>
              <a:rPr lang="zh-CN" altLang="en-US" dirty="0">
                <a:solidFill>
                  <a:srgbClr val="FF0000"/>
                </a:solidFill>
                <a:sym typeface="+mn-ea"/>
              </a:rPr>
              <a:t>-p 10</a:t>
            </a:r>
            <a:r>
              <a:rPr lang="zh-CN" altLang="en-US" dirty="0">
                <a:sym typeface="+mn-ea"/>
              </a:rPr>
              <a:t> WordCount-java.jar</a:t>
            </a:r>
            <a:endParaRPr lang="zh-CN" altLang="en-US" dirty="0"/>
          </a:p>
          <a:p>
            <a:pPr marL="0" indent="0">
              <a:buNone/>
            </a:pP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并行度</a:t>
            </a:r>
            <a:r>
              <a:rPr lang="zh-CN" altLang="en-US">
                <a:sym typeface="+mn-ea"/>
              </a:rPr>
              <a:t>设置之</a:t>
            </a:r>
            <a:r>
              <a:rPr lang="zh-CN" altLang="en-US" dirty="0">
                <a:sym typeface="+mn-ea"/>
              </a:rPr>
              <a:t>System Level</a:t>
            </a:r>
            <a:endParaRPr lang="zh-CN" altLang="en-US"/>
          </a:p>
        </p:txBody>
      </p:sp>
      <p:sp>
        <p:nvSpPr>
          <p:cNvPr id="3" name="文本占位符 2"/>
          <p:cNvSpPr>
            <a:spLocks noGrp="1"/>
          </p:cNvSpPr>
          <p:nvPr>
            <p:ph type="body" idx="15"/>
          </p:nvPr>
        </p:nvSpPr>
        <p:spPr/>
        <p:txBody>
          <a:bodyPr/>
          <a:p>
            <a:r>
              <a:rPr lang="zh-CN" altLang="en-US" dirty="0">
                <a:sym typeface="+mn-ea"/>
              </a:rPr>
              <a:t>在系统级可以通过设置flink-conf.yaml文件中的parallelism.default属性来指定所有执行环境的默认并行度</a:t>
            </a:r>
            <a:endParaRPr lang="zh-CN" altLang="en-US" dirty="0"/>
          </a:p>
          <a:p>
            <a:pPr marL="0" indent="0">
              <a:buNone/>
            </a:pPr>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2"/>
          <p:cNvPicPr>
            <a:picLocks noChangeAspect="1"/>
          </p:cNvPicPr>
          <p:nvPr/>
        </p:nvPicPr>
        <p:blipFill>
          <a:blip r:embed="rId1"/>
          <a:stretch>
            <a:fillRect/>
          </a:stretch>
        </p:blipFill>
        <p:spPr>
          <a:xfrm>
            <a:off x="2043430" y="661035"/>
            <a:ext cx="8105775" cy="553593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1"/>
          <p:cNvPicPr>
            <a:picLocks noChangeAspect="1"/>
          </p:cNvPicPr>
          <p:nvPr/>
        </p:nvPicPr>
        <p:blipFill>
          <a:blip r:embed="rId1"/>
          <a:stretch>
            <a:fillRect/>
          </a:stretch>
        </p:blipFill>
        <p:spPr>
          <a:xfrm>
            <a:off x="2655570" y="379095"/>
            <a:ext cx="7141210" cy="6160770"/>
          </a:xfrm>
          <a:prstGeom prst="rect">
            <a:avLst/>
          </a:prstGeom>
        </p:spPr>
      </p:pic>
    </p:spTree>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3651"/>
</p:tagLst>
</file>

<file path=ppt/tags/tag2.xml><?xml version="1.0" encoding="utf-8"?>
<p:tagLst xmlns:p="http://schemas.openxmlformats.org/presentationml/2006/main">
  <p:tag name="KSO_WM_TAG_VERSION" val="1.0"/>
  <p:tag name="KSO_WM_TEMPLATE_CATEGORY" val="basetag"/>
  <p:tag name="KSO_WM_TEMPLATE_INDEX" val="20163651"/>
</p:tagLst>
</file>

<file path=ppt/tags/tag3.xml><?xml version="1.0" encoding="utf-8"?>
<p:tagLst xmlns:p="http://schemas.openxmlformats.org/presentationml/2006/main">
  <p:tag name="KSO_WM_TAG_VERSION" val="1.0"/>
  <p:tag name="KSO_WM_TEMPLATE_CATEGORY" val="basetag"/>
  <p:tag name="KSO_WM_TEMPLATE_INDEX" val="20163651"/>
</p:tagLst>
</file>

<file path=ppt/tags/tag4.xml><?xml version="1.0" encoding="utf-8"?>
<p:tagLst xmlns:p="http://schemas.openxmlformats.org/presentationml/2006/main">
  <p:tag name="KSO_WM_TAG_VERSION" val="1.0"/>
  <p:tag name="KSO_WM_TEMPLATE_CATEGORY" val="basetag"/>
  <p:tag name="KSO_WM_TEMPLATE_INDEX" val="20163651"/>
</p:tagLst>
</file>

<file path=ppt/tags/tag5.xml><?xml version="1.0" encoding="utf-8"?>
<p:tagLst xmlns:p="http://schemas.openxmlformats.org/presentationml/2006/main">
  <p:tag name="KSO_WM_TEMPLATE_CATEGORY" val="basetag"/>
  <p:tag name="KSO_WM_TEMPLATE_INDEX" val="20163651"/>
  <p:tag name="KSO_WM_TAG_VERSION" val="1.0"/>
  <p:tag name="KSO_WM_BEAUTIFY_FLAG" val="#wm#"/>
  <p:tag name="KSO_WM_TEMPLATE_THUMBS_INDEX" val="1、5、6、7、9、11、19、23、27、29、34"/>
</p:tagLst>
</file>

<file path=ppt/tags/tag6.xml><?xml version="1.0" encoding="utf-8"?>
<p:tagLst xmlns:p="http://schemas.openxmlformats.org/presentationml/2006/main">
  <p:tag name="KSO_WM_TEMPLATE_CATEGORY" val="basetag"/>
  <p:tag name="KSO_WM_TEMPLATE_INDEX" val="20163651"/>
  <p:tag name="KSO_WM_TAG_VERSION" val="1.0"/>
  <p:tag name="KSO_WM_SLIDE_ID" val="basetag20163651_1"/>
  <p:tag name="KSO_WM_SLIDE_INDEX" val="1"/>
  <p:tag name="KSO_WM_SLIDE_ITEM_CNT" val="0"/>
  <p:tag name="KSO_WM_SLIDE_TYPE" val="title"/>
  <p:tag name="KSO_WM_BEAUTIFY_FLAG" val="#wm#"/>
  <p:tag name="KSO_WM_TEMPLATE_THUMBS_INDEX" val="1、5、6、7、9、11、19、23、27、29、34"/>
  <p:tag name="KSO_WM_SLIDE_MODEL_TYPE" val="cover"/>
</p:tagLst>
</file>

<file path=ppt/tags/tag7.xml><?xml version="1.0" encoding="utf-8"?>
<p:tagLst xmlns:p="http://schemas.openxmlformats.org/presentationml/2006/main">
  <p:tag name="KSO_WM_BEAUTIFY_FLAG" val="#wm#"/>
  <p:tag name="KSO_WM_TEMPLATE_CATEGORY" val="basetag"/>
  <p:tag name="KSO_WM_TEMPLATE_INDEX" val="20163651"/>
</p:tagLst>
</file>

<file path=ppt/theme/theme1.xml><?xml version="1.0" encoding="utf-8"?>
<a:theme xmlns:a="http://schemas.openxmlformats.org/drawingml/2006/main" name="徐葳">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17448</Words>
  <Application>WPS 演示</Application>
  <PresentationFormat>宽屏</PresentationFormat>
  <Paragraphs>870</Paragraphs>
  <Slides>122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122</vt:i4>
      </vt:variant>
    </vt:vector>
  </HeadingPairs>
  <TitlesOfParts>
    <vt:vector size="131" baseType="lpstr">
      <vt:lpstr>Arial</vt:lpstr>
      <vt:lpstr>宋体</vt:lpstr>
      <vt:lpstr>Wingdings</vt:lpstr>
      <vt:lpstr>黑体</vt:lpstr>
      <vt:lpstr>微软雅黑</vt:lpstr>
      <vt:lpstr>Wingdings</vt:lpstr>
      <vt:lpstr>Arial Unicode MS</vt:lpstr>
      <vt:lpstr>Calibri</vt:lpstr>
      <vt:lpstr>徐葳</vt:lpstr>
      <vt:lpstr>Flink课程            讲师：徐葳</vt:lpstr>
      <vt:lpstr>课程目录</vt:lpstr>
      <vt:lpstr>Flink API的抽象级别</vt:lpstr>
      <vt:lpstr>Flink API的抽象级别</vt:lpstr>
      <vt:lpstr>Part 01</vt:lpstr>
      <vt:lpstr>DataSource部分详解</vt:lpstr>
      <vt:lpstr>DataStream API之Data Sources</vt:lpstr>
      <vt:lpstr>DataStream API之Data Sources</vt:lpstr>
      <vt:lpstr>内置Connectors</vt:lpstr>
      <vt:lpstr>Source 容错性保证</vt:lpstr>
      <vt:lpstr>自定义source</vt:lpstr>
      <vt:lpstr>Transformations部分详解</vt:lpstr>
      <vt:lpstr>DataStream API之Transformations</vt:lpstr>
      <vt:lpstr>DataStream API之Transformations</vt:lpstr>
      <vt:lpstr>DataStream API之partition</vt:lpstr>
      <vt:lpstr>Sink部分详解</vt:lpstr>
      <vt:lpstr>DataStream API之Data Sink</vt:lpstr>
      <vt:lpstr>内置Connectors</vt:lpstr>
      <vt:lpstr>Sink 容错性保证</vt:lpstr>
      <vt:lpstr>自定义sink</vt:lpstr>
      <vt:lpstr>Part 02</vt:lpstr>
      <vt:lpstr>DataSource部分详解</vt:lpstr>
      <vt:lpstr>DataSet API之Data Sources</vt:lpstr>
      <vt:lpstr>Transformations部分详解</vt:lpstr>
      <vt:lpstr>DataSet API之Transformations</vt:lpstr>
      <vt:lpstr>DataSet API之Transformations</vt:lpstr>
      <vt:lpstr>DataSet API之partition</vt:lpstr>
      <vt:lpstr>Sink部分详解</vt:lpstr>
      <vt:lpstr>DataSet API之Data sinks</vt:lpstr>
      <vt:lpstr>Part 03</vt:lpstr>
      <vt:lpstr>Table API &amp; SQL</vt:lpstr>
      <vt:lpstr>Part 04</vt:lpstr>
      <vt:lpstr>Flink 支持的DataType</vt:lpstr>
      <vt:lpstr>Flink 的序列化</vt:lpstr>
      <vt:lpstr>Part 05</vt:lpstr>
      <vt:lpstr>DataStreaming 中的Broadcast</vt:lpstr>
      <vt:lpstr>Flink Broadcast(广播变量)</vt:lpstr>
      <vt:lpstr>Flink Accumulators &amp; Counters</vt:lpstr>
      <vt:lpstr>Flink Broadcast和Accumulators的区别</vt:lpstr>
      <vt:lpstr>Flink Distributed Cache(分布式缓存)</vt:lpstr>
      <vt:lpstr>Part 06</vt:lpstr>
      <vt:lpstr>状态(State)</vt:lpstr>
      <vt:lpstr>状态(State)</vt:lpstr>
      <vt:lpstr>State-Keyed State</vt:lpstr>
      <vt:lpstr>State-Keyed State例子</vt:lpstr>
      <vt:lpstr>State-Operator State</vt:lpstr>
      <vt:lpstr>状态容错</vt:lpstr>
      <vt:lpstr>状态容错-生成快照</vt:lpstr>
      <vt:lpstr>状态容错-恢复快照</vt:lpstr>
      <vt:lpstr>checkPoint简介</vt:lpstr>
      <vt:lpstr>checkPoint的配置</vt:lpstr>
      <vt:lpstr>checkPoint的配置</vt:lpstr>
      <vt:lpstr>State Backend(状态的后端存储)</vt:lpstr>
      <vt:lpstr>State Backend(状态的后端存储)</vt:lpstr>
      <vt:lpstr>State Backend(状态的后端存储)</vt:lpstr>
      <vt:lpstr>Restart Strategies(重启策略)</vt:lpstr>
      <vt:lpstr>重启策略之固定间隔 (Fixed delay)</vt:lpstr>
      <vt:lpstr>重启策略之失败率 (Failure rate)</vt:lpstr>
      <vt:lpstr>重启策略之无重启 (No restart)</vt:lpstr>
      <vt:lpstr>Part 07</vt:lpstr>
      <vt:lpstr>Window(窗口)</vt:lpstr>
      <vt:lpstr>Window的类型</vt:lpstr>
      <vt:lpstr>Window的类型之tumbling windows</vt:lpstr>
      <vt:lpstr>Window的类型之sliding windows</vt:lpstr>
      <vt:lpstr>Window类型汇总</vt:lpstr>
      <vt:lpstr>TimeWindow的应用</vt:lpstr>
      <vt:lpstr>CountWindow的应用</vt:lpstr>
      <vt:lpstr>自定义Window</vt:lpstr>
      <vt:lpstr>Window 聚合分类</vt:lpstr>
      <vt:lpstr>Window 聚合分类之增量聚合</vt:lpstr>
      <vt:lpstr>增量聚合状态变化过程-累加求和</vt:lpstr>
      <vt:lpstr>reduce(reduceFunction)</vt:lpstr>
      <vt:lpstr>Window 聚合分类之全量聚合</vt:lpstr>
      <vt:lpstr>全量聚合状态变化过程-求最大值</vt:lpstr>
      <vt:lpstr>apply(windowFunction)</vt:lpstr>
      <vt:lpstr>process(processWindowFunction)</vt:lpstr>
      <vt:lpstr>process(processWindowFunction)</vt:lpstr>
      <vt:lpstr>Time介绍</vt:lpstr>
      <vt:lpstr>Time例子分析</vt:lpstr>
      <vt:lpstr>Time例子分析</vt:lpstr>
      <vt:lpstr>设置Time类型</vt:lpstr>
      <vt:lpstr>EventTime和Watermarks</vt:lpstr>
      <vt:lpstr>有序的流的watermarks</vt:lpstr>
      <vt:lpstr>无序的流的watermarks</vt:lpstr>
      <vt:lpstr>多并行度流的watermarks</vt:lpstr>
      <vt:lpstr>watermarks的生成方式</vt:lpstr>
      <vt:lpstr>With Periodic Watermarks案例</vt:lpstr>
      <vt:lpstr>With Periodic Watermarks案例总结</vt:lpstr>
      <vt:lpstr>Part 08</vt:lpstr>
      <vt:lpstr>TaskManager与Slot</vt:lpstr>
      <vt:lpstr>TaskManager与Slot</vt:lpstr>
      <vt:lpstr>并行度(Parallel)</vt:lpstr>
      <vt:lpstr>并行度(Parallel)的设置</vt:lpstr>
      <vt:lpstr>并行度设置之Operator Level</vt:lpstr>
      <vt:lpstr>并行度设置之Execution Environment Level</vt:lpstr>
      <vt:lpstr>并行度设置之Client Level</vt:lpstr>
      <vt:lpstr>并行度设置之System Level</vt:lpstr>
      <vt:lpstr>PowerPoint 演示文稿</vt:lpstr>
      <vt:lpstr>PowerPoint 演示文稿</vt:lpstr>
      <vt:lpstr>Part 09</vt:lpstr>
      <vt:lpstr>UI界面指标详解</vt:lpstr>
      <vt:lpstr>Part 10</vt:lpstr>
      <vt:lpstr>Kafka-connector</vt:lpstr>
      <vt:lpstr>Kafka Consumer消费策略设置</vt:lpstr>
      <vt:lpstr>Kafka Consumer的容错</vt:lpstr>
      <vt:lpstr>动态加载Topic</vt:lpstr>
      <vt:lpstr>Kafka Consumers Offset 自动提交</vt:lpstr>
      <vt:lpstr>Kafka Producer</vt:lpstr>
      <vt:lpstr>Kafka Producer的容错-Kafka 0.9 and 0.10</vt:lpstr>
      <vt:lpstr>Kafka Producer的容错-Kafka 0.11</vt:lpstr>
      <vt:lpstr>注意：</vt:lpstr>
      <vt:lpstr>Part 11</vt:lpstr>
      <vt:lpstr>生产环境检查清单</vt:lpstr>
      <vt:lpstr>Part 12</vt:lpstr>
      <vt:lpstr>应用场景分析</vt:lpstr>
      <vt:lpstr>数据清洗【实时ETL】</vt:lpstr>
      <vt:lpstr>需求分析</vt:lpstr>
      <vt:lpstr>架构图</vt:lpstr>
      <vt:lpstr>数据报表</vt:lpstr>
      <vt:lpstr>需求分析</vt:lpstr>
      <vt:lpstr>架构图</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hadoop课程(v2.7.5)</dc:title>
  <dc:creator/>
  <cp:lastModifiedBy>徐葳</cp:lastModifiedBy>
  <cp:revision>574</cp:revision>
  <dcterms:created xsi:type="dcterms:W3CDTF">2015-05-05T08:02:00Z</dcterms:created>
  <dcterms:modified xsi:type="dcterms:W3CDTF">2019-06-12T14:05:49Z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ies>
</file>