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257" r:id="rId3"/>
    <p:sldId id="268" r:id="rId4"/>
    <p:sldId id="258" r:id="rId5"/>
    <p:sldId id="266" r:id="rId6"/>
    <p:sldId id="272" r:id="rId7"/>
    <p:sldId id="273" r:id="rId8"/>
    <p:sldId id="326" r:id="rId9"/>
    <p:sldId id="274" r:id="rId10"/>
    <p:sldId id="275" r:id="rId11"/>
    <p:sldId id="276" r:id="rId12"/>
    <p:sldId id="278" r:id="rId13"/>
    <p:sldId id="277" r:id="rId14"/>
    <p:sldId id="279" r:id="rId15"/>
    <p:sldId id="280" r:id="rId16"/>
    <p:sldId id="281" r:id="rId17"/>
    <p:sldId id="283" r:id="rId18"/>
    <p:sldId id="282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2" r:id="rId34"/>
    <p:sldId id="301" r:id="rId35"/>
    <p:sldId id="303" r:id="rId36"/>
    <p:sldId id="306" r:id="rId37"/>
    <p:sldId id="305" r:id="rId38"/>
    <p:sldId id="307" r:id="rId39"/>
    <p:sldId id="308" r:id="rId40"/>
    <p:sldId id="310" r:id="rId41"/>
    <p:sldId id="309" r:id="rId42"/>
    <p:sldId id="311" r:id="rId43"/>
    <p:sldId id="313" r:id="rId44"/>
    <p:sldId id="312" r:id="rId45"/>
    <p:sldId id="316" r:id="rId46"/>
    <p:sldId id="315" r:id="rId47"/>
    <p:sldId id="317" r:id="rId48"/>
    <p:sldId id="318" r:id="rId49"/>
    <p:sldId id="323" r:id="rId50"/>
    <p:sldId id="321" r:id="rId51"/>
    <p:sldId id="372" r:id="rId52"/>
    <p:sldId id="373" r:id="rId5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8" Type="http://schemas.openxmlformats.org/officeDocument/2006/relationships/tableStyles" Target="tableStyles.xml"/><Relationship Id="rId57" Type="http://schemas.openxmlformats.org/officeDocument/2006/relationships/viewProps" Target="viewProps.xml"/><Relationship Id="rId56" Type="http://schemas.openxmlformats.org/officeDocument/2006/relationships/presProps" Target="presProps.xml"/><Relationship Id="rId55" Type="http://schemas.openxmlformats.org/officeDocument/2006/relationships/handoutMaster" Target="handoutMasters/handoutMaster1.xml"/><Relationship Id="rId54" Type="http://schemas.openxmlformats.org/officeDocument/2006/relationships/notesMaster" Target="notesMasters/notesMaster1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3106738"/>
            <a:ext cx="12192000" cy="3751262"/>
          </a:xfrm>
          <a:prstGeom prst="rect">
            <a:avLst/>
          </a:prstGeom>
          <a:solidFill>
            <a:srgbClr val="216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971800" y="3447256"/>
            <a:ext cx="6415850" cy="1086803"/>
          </a:xfrm>
        </p:spPr>
        <p:txBody>
          <a:bodyPr anchor="ctr">
            <a:normAutofit/>
          </a:bodyPr>
          <a:lstStyle>
            <a:lvl1pPr algn="ctr">
              <a:defRPr sz="7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050536" y="4573034"/>
            <a:ext cx="7120128" cy="87217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编辑副标题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65C0E-7746-4B25-BBE9-E5DDC74B0323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5078730" y="6498590"/>
            <a:ext cx="20351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sz="120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CE23-6A48-4B71-BE35-623C397B9E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65C0E-7746-4B25-BBE9-E5DDC74B0323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372533"/>
            <a:ext cx="10515599" cy="576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CE23-6A48-4B71-BE35-623C397B9E6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65C0E-7746-4B25-BBE9-E5DDC74B03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7"/>
          <p:cNvGrpSpPr/>
          <p:nvPr userDrawn="1"/>
        </p:nvGrpSpPr>
        <p:grpSpPr bwMode="auto">
          <a:xfrm>
            <a:off x="2144713" y="2070100"/>
            <a:ext cx="7988300" cy="2717800"/>
            <a:chOff x="2621623" y="2070100"/>
            <a:chExt cx="7988320" cy="2717800"/>
          </a:xfrm>
        </p:grpSpPr>
        <p:sp>
          <p:nvSpPr>
            <p:cNvPr id="18" name="矩形 17"/>
            <p:cNvSpPr/>
            <p:nvPr/>
          </p:nvSpPr>
          <p:spPr>
            <a:xfrm>
              <a:off x="2621623" y="2070100"/>
              <a:ext cx="7988320" cy="27178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3190">
                <a:solidFill>
                  <a:prstClr val="white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747035" y="2209800"/>
              <a:ext cx="7737494" cy="2438400"/>
            </a:xfrm>
            <a:prstGeom prst="rect">
              <a:avLst/>
            </a:prstGeom>
            <a:solidFill>
              <a:srgbClr val="2169A7"/>
            </a:solidFill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3190">
                <a:solidFill>
                  <a:prstClr val="white"/>
                </a:solidFill>
                <a:ea typeface="宋体" panose="02010600030101010101" pitchFamily="2" charset="-122"/>
              </a:endParaRPr>
            </a:p>
          </p:txBody>
        </p:sp>
      </p:grpSp>
      <p:cxnSp>
        <p:nvCxnSpPr>
          <p:cNvPr id="20" name="直接连接符 19"/>
          <p:cNvCxnSpPr/>
          <p:nvPr userDrawn="1"/>
        </p:nvCxnSpPr>
        <p:spPr>
          <a:xfrm>
            <a:off x="4225925" y="2752725"/>
            <a:ext cx="0" cy="13525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任意多边形 20"/>
          <p:cNvSpPr>
            <a:spLocks noChangeAspect="1"/>
          </p:cNvSpPr>
          <p:nvPr userDrawn="1"/>
        </p:nvSpPr>
        <p:spPr>
          <a:xfrm>
            <a:off x="3065463" y="2960688"/>
            <a:ext cx="1092200" cy="949325"/>
          </a:xfrm>
          <a:custGeom>
            <a:avLst/>
            <a:gdLst>
              <a:gd name="connsiteX0" fmla="*/ 2136838 w 4244134"/>
              <a:gd name="connsiteY0" fmla="*/ 2537631 h 3693319"/>
              <a:gd name="connsiteX1" fmla="*/ 2299844 w 4244134"/>
              <a:gd name="connsiteY1" fmla="*/ 2700637 h 3693319"/>
              <a:gd name="connsiteX2" fmla="*/ 2462850 w 4244134"/>
              <a:gd name="connsiteY2" fmla="*/ 2537631 h 3693319"/>
              <a:gd name="connsiteX3" fmla="*/ 616723 w 4244134"/>
              <a:gd name="connsiteY3" fmla="*/ 1748051 h 3693319"/>
              <a:gd name="connsiteX4" fmla="*/ 2488723 w 4244134"/>
              <a:gd name="connsiteY4" fmla="*/ 1748051 h 3693319"/>
              <a:gd name="connsiteX5" fmla="*/ 2488723 w 4244134"/>
              <a:gd name="connsiteY5" fmla="*/ 1884677 h 3693319"/>
              <a:gd name="connsiteX6" fmla="*/ 616723 w 4244134"/>
              <a:gd name="connsiteY6" fmla="*/ 1884677 h 3693319"/>
              <a:gd name="connsiteX7" fmla="*/ 616723 w 4244134"/>
              <a:gd name="connsiteY7" fmla="*/ 1421574 h 3693319"/>
              <a:gd name="connsiteX8" fmla="*/ 2488723 w 4244134"/>
              <a:gd name="connsiteY8" fmla="*/ 1421574 h 3693319"/>
              <a:gd name="connsiteX9" fmla="*/ 2488723 w 4244134"/>
              <a:gd name="connsiteY9" fmla="*/ 1558200 h 3693319"/>
              <a:gd name="connsiteX10" fmla="*/ 616723 w 4244134"/>
              <a:gd name="connsiteY10" fmla="*/ 1558200 h 3693319"/>
              <a:gd name="connsiteX11" fmla="*/ 616723 w 4244134"/>
              <a:gd name="connsiteY11" fmla="*/ 1095097 h 3693319"/>
              <a:gd name="connsiteX12" fmla="*/ 2488723 w 4244134"/>
              <a:gd name="connsiteY12" fmla="*/ 1095097 h 3693319"/>
              <a:gd name="connsiteX13" fmla="*/ 2488723 w 4244134"/>
              <a:gd name="connsiteY13" fmla="*/ 1231723 h 3693319"/>
              <a:gd name="connsiteX14" fmla="*/ 616723 w 4244134"/>
              <a:gd name="connsiteY14" fmla="*/ 1231723 h 3693319"/>
              <a:gd name="connsiteX15" fmla="*/ 204718 w 4244134"/>
              <a:gd name="connsiteY15" fmla="*/ 204718 h 3693319"/>
              <a:gd name="connsiteX16" fmla="*/ 204718 w 4244134"/>
              <a:gd name="connsiteY16" fmla="*/ 3488601 h 3693319"/>
              <a:gd name="connsiteX17" fmla="*/ 2907082 w 4244134"/>
              <a:gd name="connsiteY17" fmla="*/ 3488601 h 3693319"/>
              <a:gd name="connsiteX18" fmla="*/ 2907082 w 4244134"/>
              <a:gd name="connsiteY18" fmla="*/ 3096000 h 3693319"/>
              <a:gd name="connsiteX19" fmla="*/ 2907082 w 4244134"/>
              <a:gd name="connsiteY19" fmla="*/ 2973318 h 3693319"/>
              <a:gd name="connsiteX20" fmla="*/ 2907082 w 4244134"/>
              <a:gd name="connsiteY20" fmla="*/ 2619924 h 3693319"/>
              <a:gd name="connsiteX21" fmla="*/ 2302633 w 4244134"/>
              <a:gd name="connsiteY21" fmla="*/ 3224372 h 3693319"/>
              <a:gd name="connsiteX22" fmla="*/ 2288873 w 4244134"/>
              <a:gd name="connsiteY22" fmla="*/ 3210611 h 3693319"/>
              <a:gd name="connsiteX23" fmla="*/ 2286083 w 4244134"/>
              <a:gd name="connsiteY23" fmla="*/ 3213400 h 3693319"/>
              <a:gd name="connsiteX24" fmla="*/ 1610314 w 4244134"/>
              <a:gd name="connsiteY24" fmla="*/ 2537631 h 3693319"/>
              <a:gd name="connsiteX25" fmla="*/ 616723 w 4244134"/>
              <a:gd name="connsiteY25" fmla="*/ 2537631 h 3693319"/>
              <a:gd name="connsiteX26" fmla="*/ 616723 w 4244134"/>
              <a:gd name="connsiteY26" fmla="*/ 2401005 h 3693319"/>
              <a:gd name="connsiteX27" fmla="*/ 1473688 w 4244134"/>
              <a:gd name="connsiteY27" fmla="*/ 2401005 h 3693319"/>
              <a:gd name="connsiteX28" fmla="*/ 1340342 w 4244134"/>
              <a:gd name="connsiteY28" fmla="*/ 2267659 h 3693319"/>
              <a:gd name="connsiteX29" fmla="*/ 1396846 w 4244134"/>
              <a:gd name="connsiteY29" fmla="*/ 2211154 h 3693319"/>
              <a:gd name="connsiteX30" fmla="*/ 616723 w 4244134"/>
              <a:gd name="connsiteY30" fmla="*/ 2211154 h 3693319"/>
              <a:gd name="connsiteX31" fmla="*/ 616723 w 4244134"/>
              <a:gd name="connsiteY31" fmla="*/ 2074528 h 3693319"/>
              <a:gd name="connsiteX32" fmla="*/ 1533472 w 4244134"/>
              <a:gd name="connsiteY32" fmla="*/ 2074528 h 3693319"/>
              <a:gd name="connsiteX33" fmla="*/ 1603604 w 4244134"/>
              <a:gd name="connsiteY33" fmla="*/ 2004396 h 3693319"/>
              <a:gd name="connsiteX34" fmla="*/ 1673735 w 4244134"/>
              <a:gd name="connsiteY34" fmla="*/ 2074528 h 3693319"/>
              <a:gd name="connsiteX35" fmla="*/ 2488723 w 4244134"/>
              <a:gd name="connsiteY35" fmla="*/ 2074528 h 3693319"/>
              <a:gd name="connsiteX36" fmla="*/ 2488723 w 4244134"/>
              <a:gd name="connsiteY36" fmla="*/ 2211154 h 3693319"/>
              <a:gd name="connsiteX37" fmla="*/ 1810361 w 4244134"/>
              <a:gd name="connsiteY37" fmla="*/ 2211154 h 3693319"/>
              <a:gd name="connsiteX38" fmla="*/ 2000212 w 4244134"/>
              <a:gd name="connsiteY38" fmla="*/ 2401005 h 3693319"/>
              <a:gd name="connsiteX39" fmla="*/ 2488723 w 4244134"/>
              <a:gd name="connsiteY39" fmla="*/ 2401005 h 3693319"/>
              <a:gd name="connsiteX40" fmla="*/ 2488723 w 4244134"/>
              <a:gd name="connsiteY40" fmla="*/ 2511758 h 3693319"/>
              <a:gd name="connsiteX41" fmla="*/ 2907082 w 4244134"/>
              <a:gd name="connsiteY41" fmla="*/ 2093399 h 3693319"/>
              <a:gd name="connsiteX42" fmla="*/ 2907082 w 4244134"/>
              <a:gd name="connsiteY42" fmla="*/ 204718 h 3693319"/>
              <a:gd name="connsiteX43" fmla="*/ 0 w 4244134"/>
              <a:gd name="connsiteY43" fmla="*/ 0 h 3693319"/>
              <a:gd name="connsiteX44" fmla="*/ 204718 w 4244134"/>
              <a:gd name="connsiteY44" fmla="*/ 0 h 3693319"/>
              <a:gd name="connsiteX45" fmla="*/ 204718 w 4244134"/>
              <a:gd name="connsiteY45" fmla="*/ 1 h 3693319"/>
              <a:gd name="connsiteX46" fmla="*/ 2907082 w 4244134"/>
              <a:gd name="connsiteY46" fmla="*/ 1 h 3693319"/>
              <a:gd name="connsiteX47" fmla="*/ 2907082 w 4244134"/>
              <a:gd name="connsiteY47" fmla="*/ 0 h 3693319"/>
              <a:gd name="connsiteX48" fmla="*/ 3111799 w 4244134"/>
              <a:gd name="connsiteY48" fmla="*/ 0 h 3693319"/>
              <a:gd name="connsiteX49" fmla="*/ 3111799 w 4244134"/>
              <a:gd name="connsiteY49" fmla="*/ 1888682 h 3693319"/>
              <a:gd name="connsiteX50" fmla="*/ 3980872 w 4244134"/>
              <a:gd name="connsiteY50" fmla="*/ 1019609 h 3693319"/>
              <a:gd name="connsiteX51" fmla="*/ 4244134 w 4244134"/>
              <a:gd name="connsiteY51" fmla="*/ 1282871 h 3693319"/>
              <a:gd name="connsiteX52" fmla="*/ 3111799 w 4244134"/>
              <a:gd name="connsiteY52" fmla="*/ 2415207 h 3693319"/>
              <a:gd name="connsiteX53" fmla="*/ 3111799 w 4244134"/>
              <a:gd name="connsiteY53" fmla="*/ 2973318 h 3693319"/>
              <a:gd name="connsiteX54" fmla="*/ 3111799 w 4244134"/>
              <a:gd name="connsiteY54" fmla="*/ 3096000 h 3693319"/>
              <a:gd name="connsiteX55" fmla="*/ 3111799 w 4244134"/>
              <a:gd name="connsiteY55" fmla="*/ 3693319 h 3693319"/>
              <a:gd name="connsiteX56" fmla="*/ 2907082 w 4244134"/>
              <a:gd name="connsiteY56" fmla="*/ 3693319 h 3693319"/>
              <a:gd name="connsiteX57" fmla="*/ 2907082 w 4244134"/>
              <a:gd name="connsiteY57" fmla="*/ 3693318 h 3693319"/>
              <a:gd name="connsiteX58" fmla="*/ 1 w 4244134"/>
              <a:gd name="connsiteY58" fmla="*/ 3693318 h 3693319"/>
              <a:gd name="connsiteX59" fmla="*/ 1 w 4244134"/>
              <a:gd name="connsiteY59" fmla="*/ 3636000 h 3693319"/>
              <a:gd name="connsiteX60" fmla="*/ 0 w 4244134"/>
              <a:gd name="connsiteY60" fmla="*/ 3636000 h 3693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4244134" h="3693319">
                <a:moveTo>
                  <a:pt x="2136838" y="2537631"/>
                </a:moveTo>
                <a:lnTo>
                  <a:pt x="2299844" y="2700637"/>
                </a:lnTo>
                <a:lnTo>
                  <a:pt x="2462850" y="2537631"/>
                </a:lnTo>
                <a:close/>
                <a:moveTo>
                  <a:pt x="616723" y="1748051"/>
                </a:moveTo>
                <a:lnTo>
                  <a:pt x="2488723" y="1748051"/>
                </a:lnTo>
                <a:lnTo>
                  <a:pt x="2488723" y="1884677"/>
                </a:lnTo>
                <a:lnTo>
                  <a:pt x="616723" y="1884677"/>
                </a:lnTo>
                <a:close/>
                <a:moveTo>
                  <a:pt x="616723" y="1421574"/>
                </a:moveTo>
                <a:lnTo>
                  <a:pt x="2488723" y="1421574"/>
                </a:lnTo>
                <a:lnTo>
                  <a:pt x="2488723" y="1558200"/>
                </a:lnTo>
                <a:lnTo>
                  <a:pt x="616723" y="1558200"/>
                </a:lnTo>
                <a:close/>
                <a:moveTo>
                  <a:pt x="616723" y="1095097"/>
                </a:moveTo>
                <a:lnTo>
                  <a:pt x="2488723" y="1095097"/>
                </a:lnTo>
                <a:lnTo>
                  <a:pt x="2488723" y="1231723"/>
                </a:lnTo>
                <a:lnTo>
                  <a:pt x="616723" y="1231723"/>
                </a:lnTo>
                <a:close/>
                <a:moveTo>
                  <a:pt x="204718" y="204718"/>
                </a:moveTo>
                <a:lnTo>
                  <a:pt x="204718" y="3488601"/>
                </a:lnTo>
                <a:lnTo>
                  <a:pt x="2907082" y="3488601"/>
                </a:lnTo>
                <a:lnTo>
                  <a:pt x="2907082" y="3096000"/>
                </a:lnTo>
                <a:lnTo>
                  <a:pt x="2907082" y="2973318"/>
                </a:lnTo>
                <a:lnTo>
                  <a:pt x="2907082" y="2619924"/>
                </a:lnTo>
                <a:lnTo>
                  <a:pt x="2302633" y="3224372"/>
                </a:lnTo>
                <a:lnTo>
                  <a:pt x="2288873" y="3210611"/>
                </a:lnTo>
                <a:lnTo>
                  <a:pt x="2286083" y="3213400"/>
                </a:lnTo>
                <a:lnTo>
                  <a:pt x="1610314" y="2537631"/>
                </a:lnTo>
                <a:lnTo>
                  <a:pt x="616723" y="2537631"/>
                </a:lnTo>
                <a:lnTo>
                  <a:pt x="616723" y="2401005"/>
                </a:lnTo>
                <a:lnTo>
                  <a:pt x="1473688" y="2401005"/>
                </a:lnTo>
                <a:lnTo>
                  <a:pt x="1340342" y="2267659"/>
                </a:lnTo>
                <a:lnTo>
                  <a:pt x="1396846" y="2211154"/>
                </a:lnTo>
                <a:lnTo>
                  <a:pt x="616723" y="2211154"/>
                </a:lnTo>
                <a:lnTo>
                  <a:pt x="616723" y="2074528"/>
                </a:lnTo>
                <a:lnTo>
                  <a:pt x="1533472" y="2074528"/>
                </a:lnTo>
                <a:lnTo>
                  <a:pt x="1603604" y="2004396"/>
                </a:lnTo>
                <a:lnTo>
                  <a:pt x="1673735" y="2074528"/>
                </a:lnTo>
                <a:lnTo>
                  <a:pt x="2488723" y="2074528"/>
                </a:lnTo>
                <a:lnTo>
                  <a:pt x="2488723" y="2211154"/>
                </a:lnTo>
                <a:lnTo>
                  <a:pt x="1810361" y="2211154"/>
                </a:lnTo>
                <a:lnTo>
                  <a:pt x="2000212" y="2401005"/>
                </a:lnTo>
                <a:lnTo>
                  <a:pt x="2488723" y="2401005"/>
                </a:lnTo>
                <a:lnTo>
                  <a:pt x="2488723" y="2511758"/>
                </a:lnTo>
                <a:lnTo>
                  <a:pt x="2907082" y="2093399"/>
                </a:lnTo>
                <a:lnTo>
                  <a:pt x="2907082" y="204718"/>
                </a:lnTo>
                <a:close/>
                <a:moveTo>
                  <a:pt x="0" y="0"/>
                </a:moveTo>
                <a:lnTo>
                  <a:pt x="204718" y="0"/>
                </a:lnTo>
                <a:lnTo>
                  <a:pt x="204718" y="1"/>
                </a:lnTo>
                <a:lnTo>
                  <a:pt x="2907082" y="1"/>
                </a:lnTo>
                <a:lnTo>
                  <a:pt x="2907082" y="0"/>
                </a:lnTo>
                <a:lnTo>
                  <a:pt x="3111799" y="0"/>
                </a:lnTo>
                <a:lnTo>
                  <a:pt x="3111799" y="1888682"/>
                </a:lnTo>
                <a:lnTo>
                  <a:pt x="3980872" y="1019609"/>
                </a:lnTo>
                <a:lnTo>
                  <a:pt x="4244134" y="1282871"/>
                </a:lnTo>
                <a:lnTo>
                  <a:pt x="3111799" y="2415207"/>
                </a:lnTo>
                <a:lnTo>
                  <a:pt x="3111799" y="2973318"/>
                </a:lnTo>
                <a:lnTo>
                  <a:pt x="3111799" y="3096000"/>
                </a:lnTo>
                <a:lnTo>
                  <a:pt x="3111799" y="3693319"/>
                </a:lnTo>
                <a:lnTo>
                  <a:pt x="2907082" y="3693319"/>
                </a:lnTo>
                <a:lnTo>
                  <a:pt x="2907082" y="3693318"/>
                </a:lnTo>
                <a:lnTo>
                  <a:pt x="1" y="3693318"/>
                </a:lnTo>
                <a:lnTo>
                  <a:pt x="1" y="3636000"/>
                </a:lnTo>
                <a:lnTo>
                  <a:pt x="0" y="3636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40250" y="3402267"/>
            <a:ext cx="3613150" cy="563308"/>
          </a:xfrm>
        </p:spPr>
        <p:txBody>
          <a:bodyPr anchor="b"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40250" y="4105275"/>
            <a:ext cx="4754372" cy="342516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65C0E-7746-4B25-BBE9-E5DDC74B0323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5078730" y="6498590"/>
            <a:ext cx="20351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sz="120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CE23-6A48-4B71-BE35-623C397B9E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65C0E-7746-4B25-BBE9-E5DDC74B03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57366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50067"/>
            <a:ext cx="5157787" cy="353959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57366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50067"/>
            <a:ext cx="5183188" cy="353959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CE23-6A48-4B71-BE35-623C397B9E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65C0E-7746-4B25-BBE9-E5DDC74B03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1147763"/>
            <a:ext cx="12192000" cy="4702175"/>
          </a:xfrm>
          <a:prstGeom prst="rect">
            <a:avLst/>
          </a:prstGeom>
          <a:solidFill>
            <a:srgbClr val="216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038600" y="2888869"/>
            <a:ext cx="7570534" cy="1325563"/>
          </a:xfrm>
        </p:spPr>
        <p:txBody>
          <a:bodyPr>
            <a:noAutofit/>
          </a:bodyPr>
          <a:lstStyle>
            <a:lvl1pPr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65C0E-7746-4B25-BBE9-E5DDC74B0323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框 2"/>
          <p:cNvSpPr txBox="1"/>
          <p:nvPr userDrawn="1"/>
        </p:nvSpPr>
        <p:spPr>
          <a:xfrm>
            <a:off x="5078730" y="6498590"/>
            <a:ext cx="20351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sz="120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角三角形 4"/>
          <p:cNvSpPr/>
          <p:nvPr userDrawn="1"/>
        </p:nvSpPr>
        <p:spPr>
          <a:xfrm>
            <a:off x="0" y="6215063"/>
            <a:ext cx="3235325" cy="642937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直角三角形 5"/>
          <p:cNvSpPr/>
          <p:nvPr userDrawn="1"/>
        </p:nvSpPr>
        <p:spPr>
          <a:xfrm flipH="1">
            <a:off x="8982075" y="6215063"/>
            <a:ext cx="3217863" cy="644525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65C0E-7746-4B25-BBE9-E5DDC74B0323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9" name="文本框 8"/>
          <p:cNvSpPr txBox="1"/>
          <p:nvPr userDrawn="1"/>
        </p:nvSpPr>
        <p:spPr>
          <a:xfrm>
            <a:off x="5078730" y="6498590"/>
            <a:ext cx="20351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sz="120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460736" y="365125"/>
            <a:ext cx="893064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9457944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CE23-6A48-4B71-BE35-623C397B9E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65C0E-7746-4B25-BBE9-E5DDC74B03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宋体" panose="02010600030101010101" pitchFamily="2" charset="-122"/>
              </a:defRPr>
            </a:lvl1pPr>
          </a:lstStyle>
          <a:p>
            <a:fld id="{B336CE23-6A48-4B71-BE35-623C397B9E6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宋体" panose="02010600030101010101" pitchFamily="2" charset="-122"/>
              </a:defRPr>
            </a:lvl1pPr>
          </a:lstStyle>
          <a:p>
            <a:fld id="{C4E65C0E-7746-4B25-BBE9-E5DDC74B0323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169A7"/>
          </a:solidFill>
          <a:latin typeface="+mj-lt"/>
          <a:ea typeface="宋体" panose="0201060003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3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2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8.xml"/><Relationship Id="rId1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2.xml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4.xml"/><Relationship Id="rId1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6.xml"/><Relationship Id="rId1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0.xml"/><Relationship Id="rId1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1.xml"/><Relationship Id="rId1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.xml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3.xml"/><Relationship Id="rId1" Type="http://schemas.openxmlformats.org/officeDocument/2006/relationships/image" Target="../media/image1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4.xml"/><Relationship Id="rId1" Type="http://schemas.openxmlformats.org/officeDocument/2006/relationships/image" Target="../media/image1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5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2.xml"/><Relationship Id="rId1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3.xml"/><Relationship Id="rId1" Type="http://schemas.openxmlformats.org/officeDocument/2006/relationships/image" Target="../media/image1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4.xml"/><Relationship Id="rId1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971800" y="3447415"/>
            <a:ext cx="6913245" cy="112585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Storm</a:t>
            </a:r>
            <a:r>
              <a:rPr lang="zh-CN" altLang="en-US" dirty="0"/>
              <a:t>课程</a:t>
            </a:r>
            <a:endParaRPr lang="zh-CN" alt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讲师：徐葳</a:t>
            </a: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20235" y="1004570"/>
            <a:ext cx="2618740" cy="12192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dirty="0">
                <a:sym typeface="+mn-ea"/>
              </a:rPr>
              <a:t>storm</a:t>
            </a:r>
            <a:r>
              <a:rPr lang="zh-CN" altLang="en-US" dirty="0">
                <a:sym typeface="+mn-ea"/>
              </a:rPr>
              <a:t>流处理拓扑</a:t>
            </a:r>
            <a:endParaRPr lang="zh-CN" altLang="en-US"/>
          </a:p>
        </p:txBody>
      </p:sp>
      <p:pic>
        <p:nvPicPr>
          <p:cNvPr id="20482" name="内容占位符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33345" y="2153285"/>
            <a:ext cx="6924675" cy="36957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文本框 9"/>
          <p:cNvSpPr txBox="1">
            <a:spLocks noChangeArrowheads="1"/>
          </p:cNvSpPr>
          <p:nvPr/>
        </p:nvSpPr>
        <p:spPr bwMode="auto">
          <a:xfrm>
            <a:off x="5762625" y="2789238"/>
            <a:ext cx="241617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Part  02</a:t>
            </a:r>
            <a:endParaRPr lang="zh-CN" altLang="en-US" sz="3600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2" name="TextBox 50"/>
          <p:cNvSpPr txBox="1">
            <a:spLocks noChangeArrowheads="1"/>
          </p:cNvSpPr>
          <p:nvPr/>
        </p:nvSpPr>
        <p:spPr bwMode="auto">
          <a:xfrm>
            <a:off x="4321175" y="3465513"/>
            <a:ext cx="301434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storm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实例开发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dirty="0">
                <a:sym typeface="+mn-ea"/>
              </a:rPr>
              <a:t>Storm开发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342900" indent="-34290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dirty="0">
                <a:sym typeface="+mn-ea"/>
              </a:rPr>
              <a:t>在eclipse中建立maven工程</a:t>
            </a:r>
            <a:endParaRPr lang="zh-CN" altLang="en-US" dirty="0"/>
          </a:p>
          <a:p>
            <a:pPr marL="342900" indent="-34290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dirty="0">
                <a:sym typeface="+mn-ea"/>
              </a:rPr>
              <a:t>在</a:t>
            </a:r>
            <a:r>
              <a:rPr lang="en-US" altLang="zh-CN" dirty="0">
                <a:sym typeface="+mn-ea"/>
              </a:rPr>
              <a:t>pom</a:t>
            </a:r>
            <a:r>
              <a:rPr lang="zh-CN" altLang="en-US" dirty="0">
                <a:sym typeface="+mn-ea"/>
              </a:rPr>
              <a:t>文件中增加一个依赖</a:t>
            </a:r>
            <a:endParaRPr lang="zh-CN" altLang="en-US" dirty="0"/>
          </a:p>
          <a:p>
            <a:pPr>
              <a:buNone/>
            </a:pPr>
            <a:r>
              <a:rPr lang="zh-CN" altLang="en-US" dirty="0">
                <a:sym typeface="+mn-ea"/>
              </a:rPr>
              <a:t>&lt;dependency&gt;</a:t>
            </a:r>
            <a:endParaRPr lang="zh-CN" altLang="en-US" dirty="0">
              <a:sym typeface="+mn-ea"/>
            </a:endParaRPr>
          </a:p>
          <a:p>
            <a:pPr>
              <a:buNone/>
            </a:pPr>
            <a:r>
              <a:rPr lang="zh-CN" altLang="en-US" dirty="0">
                <a:sym typeface="+mn-ea"/>
              </a:rPr>
              <a:t>    &lt;groupId&gt;org.apache.storm&lt;/groupId&gt;</a:t>
            </a:r>
            <a:endParaRPr lang="zh-CN" altLang="en-US" dirty="0">
              <a:sym typeface="+mn-ea"/>
            </a:endParaRPr>
          </a:p>
          <a:p>
            <a:pPr>
              <a:buNone/>
            </a:pPr>
            <a:r>
              <a:rPr lang="zh-CN" altLang="en-US" dirty="0">
                <a:sym typeface="+mn-ea"/>
              </a:rPr>
              <a:t>    &lt;artifactId&gt;storm-core&lt;/artifactId&gt;</a:t>
            </a:r>
            <a:endParaRPr lang="zh-CN" altLang="en-US" dirty="0">
              <a:sym typeface="+mn-ea"/>
            </a:endParaRPr>
          </a:p>
          <a:p>
            <a:pPr>
              <a:buNone/>
            </a:pPr>
            <a:r>
              <a:rPr lang="zh-CN" altLang="en-US" dirty="0">
                <a:sym typeface="+mn-ea"/>
              </a:rPr>
              <a:t>    &lt;version&gt;1.0.6&lt;/version&gt;</a:t>
            </a:r>
            <a:endParaRPr lang="zh-CN" altLang="en-US" dirty="0">
              <a:sym typeface="+mn-ea"/>
            </a:endParaRPr>
          </a:p>
          <a:p>
            <a:pPr>
              <a:buNone/>
            </a:pPr>
            <a:r>
              <a:rPr lang="zh-CN" altLang="en-US" dirty="0">
                <a:sym typeface="+mn-ea"/>
              </a:rPr>
              <a:t>    &lt;scope&gt;provided&lt;/scope&gt;</a:t>
            </a:r>
            <a:endParaRPr lang="zh-CN" altLang="en-US" dirty="0">
              <a:sym typeface="+mn-ea"/>
            </a:endParaRPr>
          </a:p>
          <a:p>
            <a:pPr>
              <a:buNone/>
            </a:pPr>
            <a:r>
              <a:rPr lang="zh-CN" altLang="en-US" dirty="0">
                <a:sym typeface="+mn-ea"/>
              </a:rPr>
              <a:t>&lt;/dependency&gt;</a:t>
            </a:r>
            <a:endParaRPr lang="zh-CN" altLang="en-US" dirty="0">
              <a:sym typeface="+mn-ea"/>
            </a:endParaRPr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dirty="0">
                <a:sym typeface="+mn-ea"/>
              </a:rPr>
              <a:t>storm</a:t>
            </a:r>
            <a:r>
              <a:rPr lang="zh-CN" altLang="en-US" dirty="0">
                <a:sym typeface="+mn-ea"/>
              </a:rPr>
              <a:t>实战</a:t>
            </a:r>
            <a:r>
              <a:rPr lang="en-US" altLang="zh-CN" dirty="0">
                <a:sym typeface="+mn-ea"/>
              </a:rPr>
              <a:t>-hello word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342900" indent="-342900" fontAlgn="base">
              <a:lnSpc>
                <a:spcPct val="90000"/>
              </a:lnSpc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strike="noStrike" noProof="1" dirty="0"/>
              <a:t>经典案例：</a:t>
            </a:r>
            <a:r>
              <a:rPr lang="en-US" altLang="zh-CN" dirty="0">
                <a:sym typeface="+mn-ea"/>
              </a:rPr>
              <a:t>hello word</a:t>
            </a:r>
            <a:endParaRPr lang="en-US" altLang="zh-CN" strike="noStrike" noProof="1" dirty="0"/>
          </a:p>
          <a:p>
            <a:pPr marL="800100" lvl="1" indent="-342900" fontAlgn="base">
              <a:lnSpc>
                <a:spcPct val="90000"/>
              </a:lnSpc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sz="2000" strike="noStrike" noProof="1" dirty="0"/>
              <a:t>对从</a:t>
            </a:r>
            <a:r>
              <a:rPr lang="en-US" altLang="zh-CN" sz="2000" strike="noStrike" noProof="1" dirty="0"/>
              <a:t>0</a:t>
            </a:r>
            <a:r>
              <a:rPr lang="zh-CN" altLang="en-US" sz="2000" strike="noStrike" noProof="1" dirty="0"/>
              <a:t>开始的递增数字进行累加求和，并且打印到控制台</a:t>
            </a:r>
            <a:endParaRPr lang="zh-CN" altLang="en-US" sz="2000" strike="noStrike" noProof="1" dirty="0"/>
          </a:p>
          <a:p>
            <a:pPr marL="342900" indent="-342900" fontAlgn="base">
              <a:lnSpc>
                <a:spcPct val="90000"/>
              </a:lnSpc>
              <a:buClr>
                <a:srgbClr val="4472C4"/>
              </a:buClr>
              <a:buFont typeface="Wingdings" panose="05000000000000000000" charset="0"/>
              <a:buChar char=""/>
            </a:pPr>
            <a:endParaRPr lang="zh-CN" altLang="en-US" strike="noStrike" noProof="1" dirty="0"/>
          </a:p>
          <a:p>
            <a:pPr marL="342900" indent="-342900" fontAlgn="base">
              <a:lnSpc>
                <a:spcPct val="90000"/>
              </a:lnSpc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dirty="0">
                <a:sym typeface="+mn-ea"/>
              </a:rPr>
              <a:t>核心类LocalCluster、Topology、TopologyBuilder、BaseRichSpout、BaseRichBolt</a:t>
            </a:r>
            <a:endParaRPr lang="zh-CN" altLang="en-US" strike="noStrike" noProof="1" dirty="0"/>
          </a:p>
          <a:p>
            <a:pPr marL="342900" indent="-342900" fontAlgn="base">
              <a:lnSpc>
                <a:spcPct val="90000"/>
              </a:lnSpc>
              <a:buClr>
                <a:srgbClr val="4472C4"/>
              </a:buClr>
              <a:buFont typeface="Wingdings" panose="05000000000000000000" charset="0"/>
              <a:buChar char=""/>
            </a:pPr>
            <a:endParaRPr lang="zh-CN" altLang="en-US" strike="noStrike" noProof="1" dirty="0"/>
          </a:p>
          <a:p>
            <a:pPr marL="342900" indent="-342900" fontAlgn="base">
              <a:lnSpc>
                <a:spcPct val="90000"/>
              </a:lnSpc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dirty="0">
                <a:sym typeface="+mn-ea"/>
              </a:rPr>
              <a:t>本地运行模式</a:t>
            </a:r>
            <a:endParaRPr lang="zh-CN" altLang="en-US" strike="noStrike" noProof="1" dirty="0"/>
          </a:p>
          <a:p>
            <a:pPr fontAlgn="base">
              <a:lnSpc>
                <a:spcPct val="90000"/>
              </a:lnSpc>
              <a:buNone/>
            </a:pPr>
            <a:r>
              <a:rPr lang="zh-CN" altLang="en-US" dirty="0">
                <a:solidFill>
                  <a:srgbClr val="FF3300"/>
                </a:solidFill>
                <a:sym typeface="+mn-ea"/>
              </a:rPr>
              <a:t>import backtype.storm.LocalCluster</a:t>
            </a:r>
            <a:endParaRPr lang="zh-CN" altLang="en-US" strike="noStrike" noProof="1" dirty="0">
              <a:solidFill>
                <a:srgbClr val="FF3300"/>
              </a:solidFill>
            </a:endParaRPr>
          </a:p>
          <a:p>
            <a:pPr fontAlgn="base">
              <a:lnSpc>
                <a:spcPct val="90000"/>
              </a:lnSpc>
              <a:buNone/>
            </a:pPr>
            <a:r>
              <a:rPr lang="zh-CN" altLang="en-US" dirty="0">
                <a:solidFill>
                  <a:srgbClr val="FF3300"/>
                </a:solidFill>
                <a:sym typeface="+mn-ea"/>
              </a:rPr>
              <a:t>LocalCluster cluster = new LocalCluster();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注意事项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342900" indent="-34290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en-US" altLang="zh-CN">
                <a:sym typeface="+mn-ea"/>
              </a:rPr>
              <a:t>spout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bolt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ID</a:t>
            </a:r>
            <a:r>
              <a:rPr lang="zh-CN" altLang="en-US">
                <a:sym typeface="+mn-ea"/>
              </a:rPr>
              <a:t>不能以</a:t>
            </a:r>
            <a:r>
              <a:rPr lang="en-US" altLang="zh-CN">
                <a:sym typeface="+mn-ea"/>
              </a:rPr>
              <a:t>__</a:t>
            </a:r>
            <a:r>
              <a:rPr lang="zh-CN" altLang="en-US">
                <a:sym typeface="+mn-ea"/>
              </a:rPr>
              <a:t>开头，这些是系统保留的</a:t>
            </a:r>
            <a:endParaRPr lang="zh-CN" altLang="en-US"/>
          </a:p>
          <a:p>
            <a:pPr marL="342900" indent="-34290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>
                <a:sym typeface="+mn-ea"/>
              </a:rPr>
              <a:t>在同一个</a:t>
            </a:r>
            <a:r>
              <a:rPr lang="en-US" altLang="zh-CN">
                <a:sym typeface="+mn-ea"/>
              </a:rPr>
              <a:t>topology</a:t>
            </a:r>
            <a:r>
              <a:rPr lang="zh-CN" altLang="en-US">
                <a:sym typeface="+mn-ea"/>
              </a:rPr>
              <a:t>内，所有的</a:t>
            </a:r>
            <a:r>
              <a:rPr lang="en-US" altLang="zh-CN">
                <a:sym typeface="+mn-ea"/>
              </a:rPr>
              <a:t>spout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bolt</a:t>
            </a:r>
            <a:r>
              <a:rPr lang="zh-CN" altLang="en-US">
                <a:sym typeface="+mn-ea"/>
              </a:rPr>
              <a:t>不能使用相同的</a:t>
            </a:r>
            <a:r>
              <a:rPr lang="en-US" altLang="zh-CN">
                <a:sym typeface="+mn-ea"/>
              </a:rPr>
              <a:t>ID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Storm</a:t>
            </a:r>
            <a:r>
              <a:rPr lang="zh-CN" altLang="en-US">
                <a:sym typeface="+mn-ea"/>
              </a:rPr>
              <a:t>组件解释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342900" indent="-342900" fontAlgn="base">
              <a:lnSpc>
                <a:spcPct val="100000"/>
              </a:lnSpc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dirty="0">
                <a:sym typeface="+mn-ea"/>
              </a:rPr>
              <a:t>Topolog</a:t>
            </a:r>
            <a:r>
              <a:rPr lang="en-US" altLang="zh-CN" dirty="0">
                <a:sym typeface="+mn-ea"/>
              </a:rPr>
              <a:t>y</a:t>
            </a:r>
            <a:r>
              <a:rPr lang="zh-CN" altLang="en-US" dirty="0">
                <a:sym typeface="+mn-ea"/>
              </a:rPr>
              <a:t> 用于封装一个实时计算应用程序的逻辑，类似于Hadoop的MapReduce Job</a:t>
            </a:r>
            <a:endParaRPr lang="zh-CN" altLang="en-US" strike="noStrike" noProof="1" dirty="0"/>
          </a:p>
          <a:p>
            <a:pPr marL="342900" indent="-342900" fontAlgn="base">
              <a:lnSpc>
                <a:spcPct val="100000"/>
              </a:lnSpc>
              <a:buClr>
                <a:srgbClr val="4472C4"/>
              </a:buClr>
              <a:buFont typeface="Wingdings" panose="05000000000000000000" charset="0"/>
              <a:buChar char=""/>
            </a:pPr>
            <a:endParaRPr lang="zh-CN" altLang="en-US" strike="noStrike" noProof="1" dirty="0"/>
          </a:p>
          <a:p>
            <a:pPr marL="342900" indent="-342900" fontAlgn="base">
              <a:lnSpc>
                <a:spcPct val="100000"/>
              </a:lnSpc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dirty="0">
                <a:sym typeface="+mn-ea"/>
              </a:rPr>
              <a:t>Stream 消息流，是一个没有边界的tuple序列，这些tuples会被以一种分布式的方式并行地创建和处理</a:t>
            </a:r>
            <a:endParaRPr lang="zh-CN" altLang="en-US" strike="noStrike" noProof="1" dirty="0"/>
          </a:p>
          <a:p>
            <a:pPr marL="342900" indent="-342900" fontAlgn="base">
              <a:lnSpc>
                <a:spcPct val="100000"/>
              </a:lnSpc>
              <a:buClr>
                <a:srgbClr val="4472C4"/>
              </a:buClr>
              <a:buFont typeface="Wingdings" panose="05000000000000000000" charset="0"/>
              <a:buChar char=""/>
            </a:pPr>
            <a:endParaRPr lang="zh-CN" altLang="en-US" strike="noStrike" noProof="1" dirty="0"/>
          </a:p>
          <a:p>
            <a:pPr marL="342900" indent="-342900" fontAlgn="base">
              <a:lnSpc>
                <a:spcPct val="100000"/>
              </a:lnSpc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dirty="0">
                <a:sym typeface="+mn-ea"/>
              </a:rPr>
              <a:t>Spouts 消息源，是数据生产者，他会从一个外部源读取数据并向topology里面面发出消息：tuple</a:t>
            </a:r>
            <a:endParaRPr lang="zh-CN" altLang="en-US" strike="noStrike" noProof="1" dirty="0"/>
          </a:p>
          <a:p>
            <a:pPr marL="342900" indent="-342900" fontAlgn="base">
              <a:lnSpc>
                <a:spcPct val="100000"/>
              </a:lnSpc>
              <a:buClr>
                <a:srgbClr val="4472C4"/>
              </a:buClr>
              <a:buFont typeface="Wingdings" panose="05000000000000000000" charset="0"/>
              <a:buChar char=""/>
            </a:pPr>
            <a:endParaRPr lang="zh-CN" altLang="en-US" strike="noStrike" noProof="1" dirty="0"/>
          </a:p>
          <a:p>
            <a:pPr marL="342900" indent="-342900" fontAlgn="base">
              <a:lnSpc>
                <a:spcPct val="100000"/>
              </a:lnSpc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dirty="0">
                <a:sym typeface="+mn-ea"/>
              </a:rPr>
              <a:t>Bolts 消息处理者，所有的消息处理逻辑被封装在bolts里面，处理输入的数据流并产生新的输出数据流,可执行过滤，聚合，查询数据库等操作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文本框 9"/>
          <p:cNvSpPr txBox="1">
            <a:spLocks noChangeArrowheads="1"/>
          </p:cNvSpPr>
          <p:nvPr/>
        </p:nvSpPr>
        <p:spPr bwMode="auto">
          <a:xfrm>
            <a:off x="5762625" y="2789238"/>
            <a:ext cx="241617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Part  03</a:t>
            </a:r>
            <a:endParaRPr lang="zh-CN" altLang="en-US" sz="3600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2" name="TextBox 50"/>
          <p:cNvSpPr txBox="1">
            <a:spLocks noChangeArrowheads="1"/>
          </p:cNvSpPr>
          <p:nvPr/>
        </p:nvSpPr>
        <p:spPr bwMode="auto">
          <a:xfrm>
            <a:off x="4321175" y="3465513"/>
            <a:ext cx="382714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storm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集群安装部署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Storm集群结构介绍</a:t>
            </a:r>
            <a:r>
              <a:rPr lang="en-US" altLang="zh-CN" dirty="0">
                <a:sym typeface="+mn-ea"/>
              </a:rPr>
              <a:t>-1</a:t>
            </a:r>
            <a:endParaRPr lang="en-US" alt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pPr marL="342900" indent="-342900">
              <a:lnSpc>
                <a:spcPct val="100000"/>
              </a:lnSpc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dirty="0">
                <a:sym typeface="+mn-ea"/>
              </a:rPr>
              <a:t>Storm集群表面类似Hadoop集群。但在Hadoop上你运行的是”MapReduce jobs”，在Storm上你运行的是”topologies”。”Jobs”和”topologies”是大不同的，一个关键不同是一个MapReduce的Job最终会结束，而一个topology永远处理消息（或直到你kill它）。</a:t>
            </a:r>
            <a:endParaRPr lang="zh-CN" altLang="en-US" dirty="0"/>
          </a:p>
          <a:p>
            <a:pPr marL="342900" indent="-342900">
              <a:lnSpc>
                <a:spcPct val="100000"/>
              </a:lnSpc>
              <a:buClr>
                <a:srgbClr val="4472C4"/>
              </a:buClr>
              <a:buFont typeface="Wingdings" panose="05000000000000000000" charset="0"/>
              <a:buChar char=""/>
            </a:pPr>
            <a:endParaRPr lang="zh-CN" altLang="en-US" dirty="0"/>
          </a:p>
          <a:p>
            <a:pPr marL="342900" indent="-342900">
              <a:lnSpc>
                <a:spcPct val="100000"/>
              </a:lnSpc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dirty="0">
                <a:sym typeface="+mn-ea"/>
              </a:rPr>
              <a:t>Storm集群有两种节点：控制（master）节点和工作者（worker）节点。</a:t>
            </a:r>
            <a:endParaRPr lang="zh-CN" altLang="en-US" dirty="0"/>
          </a:p>
          <a:p>
            <a:pPr marL="342900" indent="-342900">
              <a:lnSpc>
                <a:spcPct val="100000"/>
              </a:lnSpc>
              <a:buClr>
                <a:srgbClr val="4472C4"/>
              </a:buClr>
              <a:buFont typeface="Wingdings" panose="05000000000000000000" charset="0"/>
              <a:buChar char=""/>
            </a:pPr>
            <a:endParaRPr lang="zh-CN" altLang="en-US" dirty="0"/>
          </a:p>
          <a:p>
            <a:pPr marL="342900" indent="-342900">
              <a:lnSpc>
                <a:spcPct val="100000"/>
              </a:lnSpc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dirty="0">
                <a:sym typeface="+mn-ea"/>
              </a:rPr>
              <a:t>控制节点运行一个称之为”</a:t>
            </a:r>
            <a:r>
              <a:rPr lang="zh-CN" altLang="en-US" dirty="0">
                <a:solidFill>
                  <a:srgbClr val="FF3300"/>
                </a:solidFill>
                <a:sym typeface="+mn-ea"/>
              </a:rPr>
              <a:t>Nimbus</a:t>
            </a:r>
            <a:r>
              <a:rPr lang="zh-CN" altLang="en-US" dirty="0">
                <a:sym typeface="+mn-ea"/>
              </a:rPr>
              <a:t>”的后台程序，它类似于Had</a:t>
            </a:r>
            <a:r>
              <a:rPr lang="en-US" altLang="zh-CN" dirty="0">
                <a:sym typeface="+mn-ea"/>
              </a:rPr>
              <a:t>o</a:t>
            </a:r>
            <a:r>
              <a:rPr lang="zh-CN" altLang="en-US" dirty="0">
                <a:sym typeface="+mn-ea"/>
              </a:rPr>
              <a:t>op的”</a:t>
            </a:r>
            <a:r>
              <a:rPr lang="en-US" altLang="zh-CN" dirty="0">
                <a:sym typeface="+mn-ea"/>
              </a:rPr>
              <a:t>ResourceManager</a:t>
            </a:r>
            <a:r>
              <a:rPr lang="zh-CN" altLang="en-US" dirty="0">
                <a:sym typeface="+mn-ea"/>
              </a:rPr>
              <a:t>”。Nimbus负责在集群范围内分发代码、为worker节点分配任务和故障监测。</a:t>
            </a:r>
            <a:endParaRPr lang="en-US" altLang="zh-CN" dirty="0"/>
          </a:p>
          <a:p>
            <a:pPr marL="342900" indent="-342900">
              <a:lnSpc>
                <a:spcPct val="100000"/>
              </a:lnSpc>
              <a:buClr>
                <a:srgbClr val="4472C4"/>
              </a:buClr>
              <a:buFont typeface="Wingdings" panose="05000000000000000000" charset="0"/>
              <a:buChar char=""/>
            </a:pPr>
            <a:endParaRPr lang="zh-CN" altLang="en-US" dirty="0"/>
          </a:p>
          <a:p>
            <a:pPr marL="342900" indent="-342900">
              <a:lnSpc>
                <a:spcPct val="100000"/>
              </a:lnSpc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dirty="0">
                <a:sym typeface="+mn-ea"/>
              </a:rPr>
              <a:t>每个</a:t>
            </a:r>
            <a:r>
              <a:rPr lang="en-US" altLang="zh-CN" dirty="0">
                <a:sym typeface="+mn-ea"/>
              </a:rPr>
              <a:t>worker</a:t>
            </a:r>
            <a:r>
              <a:rPr lang="zh-CN" altLang="en-US" dirty="0">
                <a:sym typeface="+mn-ea"/>
              </a:rPr>
              <a:t>节点运行一个称之”</a:t>
            </a:r>
            <a:r>
              <a:rPr lang="zh-CN" altLang="en-US" dirty="0">
                <a:solidFill>
                  <a:srgbClr val="FF3300"/>
                </a:solidFill>
                <a:sym typeface="+mn-ea"/>
              </a:rPr>
              <a:t>Supervisor</a:t>
            </a:r>
            <a:r>
              <a:rPr lang="zh-CN" altLang="en-US" dirty="0">
                <a:sym typeface="+mn-ea"/>
              </a:rPr>
              <a:t>”的后台程序。它类似于</a:t>
            </a:r>
            <a:r>
              <a:rPr lang="en-US" altLang="zh-CN" dirty="0">
                <a:sym typeface="+mn-ea"/>
              </a:rPr>
              <a:t>hadoop</a:t>
            </a:r>
            <a:r>
              <a:rPr lang="zh-CN" altLang="en-US" dirty="0">
                <a:sym typeface="+mn-ea"/>
              </a:rPr>
              <a:t>的</a:t>
            </a:r>
            <a:r>
              <a:rPr lang="en-US" altLang="zh-CN" dirty="0">
                <a:sym typeface="+mn-ea"/>
              </a:rPr>
              <a:t>“NodeManager </a:t>
            </a:r>
            <a:r>
              <a:rPr lang="zh-CN" altLang="en-US" dirty="0">
                <a:sym typeface="+mn-ea"/>
              </a:rPr>
              <a:t>。</a:t>
            </a:r>
            <a:r>
              <a:rPr lang="en-US" altLang="zh-CN" dirty="0">
                <a:sym typeface="+mn-ea"/>
              </a:rPr>
              <a:t>”</a:t>
            </a:r>
            <a:r>
              <a:rPr lang="zh-CN" altLang="en-US" dirty="0">
                <a:sym typeface="+mn-ea"/>
              </a:rPr>
              <a:t>Supervisor监听分配给它所在机器的工作，基于Nimbus分配给它的事情来决定启动或停止工作者进程。每个工作者进程执行一个topology的子集（也就是一个子拓扑结构）；一个运行中的topology由许多跨多个机器的工作者进程组成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dirty="0">
                <a:sym typeface="+mn-ea"/>
              </a:rPr>
              <a:t>Storm集群结构介绍</a:t>
            </a:r>
            <a:r>
              <a:rPr lang="en-US" altLang="zh-CN" dirty="0">
                <a:sym typeface="+mn-ea"/>
              </a:rPr>
              <a:t>-2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342900" indent="-342900">
              <a:lnSpc>
                <a:spcPct val="100000"/>
              </a:lnSpc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en-US" altLang="zh-CN">
                <a:sym typeface="+mn-ea"/>
              </a:rPr>
              <a:t>  </a:t>
            </a:r>
            <a:r>
              <a:rPr lang="zh-CN" altLang="en-US">
                <a:sym typeface="+mn-ea"/>
              </a:rPr>
              <a:t>一个</a:t>
            </a:r>
            <a:r>
              <a:rPr lang="en-US" altLang="zh-CN">
                <a:sym typeface="+mn-ea"/>
              </a:rPr>
              <a:t>Zookeeper</a:t>
            </a:r>
            <a:r>
              <a:rPr lang="zh-CN" altLang="en-US">
                <a:sym typeface="+mn-ea"/>
              </a:rPr>
              <a:t>集群负责</a:t>
            </a:r>
            <a:r>
              <a:rPr lang="en-US" altLang="zh-CN">
                <a:sym typeface="+mn-ea"/>
              </a:rPr>
              <a:t>Nimbus</a:t>
            </a:r>
            <a:r>
              <a:rPr lang="zh-CN" altLang="en-US">
                <a:sym typeface="+mn-ea"/>
              </a:rPr>
              <a:t>和多个</a:t>
            </a:r>
            <a:r>
              <a:rPr lang="en-US" altLang="zh-CN">
                <a:sym typeface="+mn-ea"/>
              </a:rPr>
              <a:t>Supervisor</a:t>
            </a:r>
            <a:r>
              <a:rPr lang="zh-CN" altLang="en-US">
                <a:sym typeface="+mn-ea"/>
              </a:rPr>
              <a:t>之间的所有协调工作（一个完整的拓扑可能被分为多个子拓扑并由多个</a:t>
            </a:r>
            <a:r>
              <a:rPr lang="en-US" altLang="zh-CN">
                <a:sym typeface="+mn-ea"/>
              </a:rPr>
              <a:t>supervisor</a:t>
            </a:r>
            <a:r>
              <a:rPr lang="zh-CN" altLang="en-US">
                <a:sym typeface="+mn-ea"/>
              </a:rPr>
              <a:t>完成）。</a:t>
            </a:r>
            <a:endParaRPr lang="zh-CN" altLang="en-US"/>
          </a:p>
          <a:p>
            <a:pPr marL="342900" indent="-342900">
              <a:lnSpc>
                <a:spcPct val="100000"/>
              </a:lnSpc>
              <a:buClr>
                <a:srgbClr val="4472C4"/>
              </a:buClr>
              <a:buFont typeface="Wingdings" panose="05000000000000000000" charset="0"/>
              <a:buChar char=""/>
            </a:pPr>
            <a:endParaRPr lang="zh-CN" altLang="en-US"/>
          </a:p>
          <a:p>
            <a:pPr marL="342900" indent="-342900">
              <a:lnSpc>
                <a:spcPct val="100000"/>
              </a:lnSpc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>
                <a:sym typeface="+mn-ea"/>
              </a:rPr>
              <a:t>此外，</a:t>
            </a:r>
            <a:r>
              <a:rPr lang="en-US" altLang="zh-CN">
                <a:sym typeface="+mn-ea"/>
              </a:rPr>
              <a:t>Nimbus</a:t>
            </a:r>
            <a:r>
              <a:rPr lang="zh-CN" altLang="en-US">
                <a:sym typeface="+mn-ea"/>
              </a:rPr>
              <a:t>后台程序和</a:t>
            </a:r>
            <a:r>
              <a:rPr lang="en-US" altLang="zh-CN">
                <a:sym typeface="+mn-ea"/>
              </a:rPr>
              <a:t>Supervisor</a:t>
            </a:r>
            <a:r>
              <a:rPr lang="zh-CN" altLang="en-US">
                <a:sym typeface="+mn-ea"/>
              </a:rPr>
              <a:t>后台程序都是快速失败（</a:t>
            </a:r>
            <a:r>
              <a:rPr lang="en-US" altLang="zh-CN">
                <a:sym typeface="+mn-ea"/>
              </a:rPr>
              <a:t>fail-fast</a:t>
            </a:r>
            <a:r>
              <a:rPr lang="zh-CN" altLang="en-US">
                <a:sym typeface="+mn-ea"/>
              </a:rPr>
              <a:t>）和无状态的；所有状态维持在</a:t>
            </a:r>
            <a:r>
              <a:rPr lang="en-US" altLang="zh-CN">
                <a:sym typeface="+mn-ea"/>
              </a:rPr>
              <a:t>Zookeeper</a:t>
            </a:r>
            <a:r>
              <a:rPr lang="zh-CN" altLang="en-US">
                <a:sym typeface="+mn-ea"/>
              </a:rPr>
              <a:t>或本地磁盘。这意味着你可以</a:t>
            </a:r>
            <a:r>
              <a:rPr lang="en-US" altLang="zh-CN">
                <a:sym typeface="+mn-ea"/>
              </a:rPr>
              <a:t>kill -9</a:t>
            </a:r>
            <a:r>
              <a:rPr lang="zh-CN" altLang="en-US">
                <a:sym typeface="+mn-ea"/>
              </a:rPr>
              <a:t>杀掉</a:t>
            </a:r>
            <a:r>
              <a:rPr lang="en-US" altLang="zh-CN">
                <a:sym typeface="+mn-ea"/>
              </a:rPr>
              <a:t>nimbus</a:t>
            </a:r>
            <a:r>
              <a:rPr lang="zh-CN" altLang="en-US">
                <a:sym typeface="+mn-ea"/>
              </a:rPr>
              <a:t>进程和</a:t>
            </a:r>
            <a:r>
              <a:rPr lang="en-US" altLang="zh-CN">
                <a:sym typeface="+mn-ea"/>
              </a:rPr>
              <a:t>supervisor</a:t>
            </a:r>
            <a:r>
              <a:rPr lang="zh-CN" altLang="en-US">
                <a:sym typeface="+mn-ea"/>
              </a:rPr>
              <a:t>进程，然后重启，它们将恢复状态并继续工作，就像什么也没发生。这种设计使</a:t>
            </a:r>
            <a:r>
              <a:rPr lang="en-US" altLang="zh-CN">
                <a:sym typeface="+mn-ea"/>
              </a:rPr>
              <a:t>storm</a:t>
            </a:r>
            <a:r>
              <a:rPr lang="zh-CN" altLang="en-US">
                <a:sym typeface="+mn-ea"/>
              </a:rPr>
              <a:t>极其稳定。这种设计中</a:t>
            </a:r>
            <a:r>
              <a:rPr lang="en-US" altLang="zh-CN">
                <a:sym typeface="+mn-ea"/>
              </a:rPr>
              <a:t>Master</a:t>
            </a:r>
            <a:r>
              <a:rPr lang="zh-CN" altLang="en-US">
                <a:sym typeface="+mn-ea"/>
              </a:rPr>
              <a:t>并没有直接和</a:t>
            </a:r>
            <a:r>
              <a:rPr lang="en-US" altLang="zh-CN">
                <a:sym typeface="+mn-ea"/>
              </a:rPr>
              <a:t>worker</a:t>
            </a:r>
            <a:r>
              <a:rPr lang="zh-CN" altLang="en-US">
                <a:sym typeface="+mn-ea"/>
              </a:rPr>
              <a:t>通信，而是借助一个中介</a:t>
            </a:r>
            <a:r>
              <a:rPr lang="en-US" altLang="zh-CN">
                <a:sym typeface="+mn-ea"/>
              </a:rPr>
              <a:t>Zookeeper</a:t>
            </a:r>
            <a:r>
              <a:rPr lang="zh-CN" altLang="en-US">
                <a:sym typeface="+mn-ea"/>
              </a:rPr>
              <a:t>，这样一来可以分离</a:t>
            </a:r>
            <a:r>
              <a:rPr lang="en-US" altLang="zh-CN">
                <a:sym typeface="+mn-ea"/>
              </a:rPr>
              <a:t>master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worker</a:t>
            </a:r>
            <a:r>
              <a:rPr lang="zh-CN" altLang="en-US">
                <a:sym typeface="+mn-ea"/>
              </a:rPr>
              <a:t>的依赖，将状态信息存放在</a:t>
            </a:r>
            <a:r>
              <a:rPr lang="en-US" altLang="zh-CN">
                <a:sym typeface="+mn-ea"/>
              </a:rPr>
              <a:t>zookeeper</a:t>
            </a:r>
            <a:r>
              <a:rPr lang="zh-CN" altLang="en-US">
                <a:sym typeface="+mn-ea"/>
              </a:rPr>
              <a:t>集群内以快速回复任何失败的一方。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dirty="0">
                <a:sym typeface="+mn-ea"/>
              </a:rPr>
              <a:t>storm集群体系架构</a:t>
            </a:r>
            <a:endParaRPr lang="zh-CN" altLang="en-US"/>
          </a:p>
        </p:txBody>
      </p:sp>
      <p:pic>
        <p:nvPicPr>
          <p:cNvPr id="27650" name="内容占位符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03525" y="1825625"/>
            <a:ext cx="6584315" cy="435165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en-US" altLang="zh-CN"/>
              <a:t>storm</a:t>
            </a:r>
            <a:r>
              <a:rPr lang="zh-CN" altLang="en-US"/>
              <a:t>概述</a:t>
            </a:r>
            <a:endParaRPr lang="zh-CN" altLang="en-US"/>
          </a:p>
          <a:p>
            <a:pPr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en-US" altLang="zh-CN"/>
              <a:t>storm</a:t>
            </a:r>
            <a:r>
              <a:rPr lang="zh-CN" altLang="en-US"/>
              <a:t>实例开发</a:t>
            </a:r>
            <a:endParaRPr lang="zh-CN" altLang="en-US"/>
          </a:p>
          <a:p>
            <a:pPr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en-US" altLang="zh-CN"/>
              <a:t>storm</a:t>
            </a:r>
            <a:r>
              <a:rPr lang="zh-CN" altLang="en-US"/>
              <a:t>集群安装部署</a:t>
            </a:r>
            <a:endParaRPr lang="zh-CN" altLang="en-US"/>
          </a:p>
          <a:p>
            <a:pPr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en-US" altLang="zh-CN"/>
              <a:t>storm</a:t>
            </a:r>
            <a:r>
              <a:rPr lang="zh-CN" altLang="en-US"/>
              <a:t>核心之并行度</a:t>
            </a:r>
            <a:endParaRPr lang="zh-CN" altLang="en-US"/>
          </a:p>
          <a:p>
            <a:pPr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en-US" altLang="zh-CN"/>
              <a:t>storm</a:t>
            </a:r>
            <a:r>
              <a:rPr lang="zh-CN" altLang="en-US"/>
              <a:t>核心之流分组</a:t>
            </a:r>
            <a:endParaRPr lang="zh-CN" altLang="en-US"/>
          </a:p>
          <a:p>
            <a:pPr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en-US" altLang="zh-CN"/>
              <a:t>storm</a:t>
            </a:r>
            <a:r>
              <a:rPr lang="zh-CN" altLang="en-US"/>
              <a:t>可靠性详解</a:t>
            </a:r>
            <a:endParaRPr lang="zh-CN" altLang="en-US"/>
          </a:p>
          <a:p>
            <a:pPr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en-US" altLang="zh-CN"/>
              <a:t>storm</a:t>
            </a:r>
            <a:r>
              <a:rPr lang="zh-CN" altLang="en-US"/>
              <a:t>定时器</a:t>
            </a:r>
            <a:endParaRPr lang="zh-CN" altLang="en-US"/>
          </a:p>
          <a:p>
            <a:pPr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en-US" altLang="zh-CN"/>
              <a:t>stormUI</a:t>
            </a:r>
            <a:r>
              <a:rPr lang="zh-CN" altLang="en-US"/>
              <a:t>详解</a:t>
            </a:r>
            <a:endParaRPr lang="zh-CN" altLang="en-US"/>
          </a:p>
          <a:p>
            <a:pPr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en-US" altLang="zh-CN"/>
              <a:t>storm</a:t>
            </a:r>
            <a:r>
              <a:rPr lang="zh-CN" altLang="en-US"/>
              <a:t>优化</a:t>
            </a:r>
            <a:endParaRPr lang="zh-CN" altLang="en-US"/>
          </a:p>
          <a:p>
            <a:pPr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en-US" altLang="zh-CN"/>
              <a:t>storm</a:t>
            </a:r>
            <a:r>
              <a:rPr lang="zh-CN" altLang="en-US"/>
              <a:t>实战</a:t>
            </a:r>
            <a:r>
              <a:rPr lang="en-US" altLang="zh-CN"/>
              <a:t>-</a:t>
            </a:r>
            <a:r>
              <a:rPr lang="zh-CN" altLang="en-US">
                <a:sym typeface="+mn-ea"/>
              </a:rPr>
              <a:t>网站访客实时区域分布</a:t>
            </a:r>
            <a:endParaRPr lang="en-US" altLang="zh-CN"/>
          </a:p>
          <a:p>
            <a:pPr>
              <a:buClr>
                <a:srgbClr val="4472C4"/>
              </a:buClr>
              <a:buFont typeface="Wingdings" panose="05000000000000000000" charset="0"/>
              <a:buChar char=""/>
            </a:pP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课程目录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dirty="0">
                <a:sym typeface="+mn-ea"/>
              </a:rPr>
              <a:t>storm集群搭建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pPr marL="285750" indent="-28575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sz="2400" dirty="0">
                <a:sym typeface="+mn-ea"/>
              </a:rPr>
              <a:t>基础环境</a:t>
            </a:r>
            <a:endParaRPr lang="zh-CN" altLang="en-US" sz="2400" dirty="0"/>
          </a:p>
          <a:p>
            <a:pPr lvl="1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sz="2400" dirty="0">
                <a:sym typeface="+mn-ea"/>
              </a:rPr>
              <a:t>安装</a:t>
            </a:r>
            <a:r>
              <a:rPr lang="en-US" altLang="zh-CN" sz="2400" dirty="0">
                <a:sym typeface="+mn-ea"/>
              </a:rPr>
              <a:t>jdk1.8</a:t>
            </a:r>
            <a:endParaRPr lang="en-US" altLang="zh-CN" sz="2400" dirty="0"/>
          </a:p>
          <a:p>
            <a:pPr marL="285750" indent="-28575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sz="2400" dirty="0">
                <a:sym typeface="+mn-ea"/>
              </a:rPr>
              <a:t>安装zookeeper集群(要保证集群各个节点的时间保持一致)</a:t>
            </a:r>
            <a:endParaRPr lang="zh-CN" altLang="en-US" sz="2400" dirty="0"/>
          </a:p>
          <a:p>
            <a:pPr lvl="1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sz="2400" dirty="0">
                <a:sym typeface="+mn-ea"/>
              </a:rPr>
              <a:t>学习环境建议使用单机</a:t>
            </a:r>
            <a:r>
              <a:rPr lang="en-US" altLang="zh-CN" sz="2400" dirty="0">
                <a:sym typeface="+mn-ea"/>
              </a:rPr>
              <a:t>zookeeper</a:t>
            </a:r>
            <a:endParaRPr lang="en-US" altLang="zh-CN" sz="2400" dirty="0"/>
          </a:p>
          <a:p>
            <a:pPr marL="285750" indent="-28575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sz="2400" dirty="0">
                <a:sym typeface="+mn-ea"/>
              </a:rPr>
              <a:t>下载apache-storm-</a:t>
            </a:r>
            <a:r>
              <a:rPr lang="en-US" altLang="zh-CN" sz="2400" dirty="0">
                <a:sym typeface="+mn-ea"/>
              </a:rPr>
              <a:t>1.0.6</a:t>
            </a:r>
            <a:r>
              <a:rPr lang="zh-CN" altLang="en-US" sz="2400" dirty="0">
                <a:sym typeface="+mn-ea"/>
              </a:rPr>
              <a:t>.tar.gz</a:t>
            </a:r>
            <a:endParaRPr lang="zh-CN" altLang="en-US" sz="2400" dirty="0"/>
          </a:p>
          <a:p>
            <a:pPr lvl="1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sz="2400" dirty="0">
                <a:sym typeface="+mn-ea"/>
              </a:rPr>
              <a:t>下载地址：https://storm.apache.org/downloads.html</a:t>
            </a:r>
            <a:endParaRPr lang="zh-CN" altLang="en-US" sz="2400" dirty="0"/>
          </a:p>
          <a:p>
            <a:pPr marL="285750" indent="-28575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sz="2400" dirty="0">
                <a:sym typeface="+mn-ea"/>
              </a:rPr>
              <a:t>修改文件conf/storm.yaml</a:t>
            </a:r>
            <a:endParaRPr lang="zh-CN" altLang="en-US" sz="2400" dirty="0"/>
          </a:p>
          <a:p>
            <a:pPr lvl="1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sz="2400" dirty="0">
                <a:sym typeface="+mn-ea"/>
              </a:rPr>
              <a:t>注意：这个配置文件是</a:t>
            </a:r>
            <a:r>
              <a:rPr lang="en-US" altLang="zh-CN" sz="2400" dirty="0">
                <a:sym typeface="+mn-ea"/>
              </a:rPr>
              <a:t>yaml</a:t>
            </a:r>
            <a:r>
              <a:rPr lang="zh-CN" altLang="en-US" sz="2400" dirty="0">
                <a:sym typeface="+mn-ea"/>
              </a:rPr>
              <a:t>格式的，使用两个空格作为一级缩进是 YAML 的约定，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不能使用制表符（Tab）来代替</a:t>
            </a:r>
            <a:r>
              <a:rPr lang="zh-CN" altLang="en-US" sz="2400" dirty="0">
                <a:sym typeface="+mn-ea"/>
              </a:rPr>
              <a:t>。</a:t>
            </a:r>
            <a:endParaRPr lang="zh-CN" altLang="en-US" sz="2400" dirty="0"/>
          </a:p>
          <a:p>
            <a:pPr lvl="1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sz="2400" dirty="0">
                <a:sym typeface="+mn-ea"/>
              </a:rPr>
              <a:t>storm.zookeeper.servers【必填】：</a:t>
            </a:r>
            <a:r>
              <a:rPr lang="en-US" altLang="zh-CN" sz="2400" dirty="0">
                <a:sym typeface="+mn-ea"/>
              </a:rPr>
              <a:t>zookeeper</a:t>
            </a:r>
            <a:r>
              <a:rPr lang="zh-CN" altLang="en-US" sz="2400" dirty="0">
                <a:sym typeface="+mn-ea"/>
              </a:rPr>
              <a:t>集群的地址</a:t>
            </a:r>
            <a:endParaRPr lang="zh-CN" altLang="en-US" sz="2400" dirty="0"/>
          </a:p>
          <a:p>
            <a:pPr lvl="1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sz="2400" dirty="0">
                <a:sym typeface="+mn-ea"/>
              </a:rPr>
              <a:t>storm.local.dir【可选】: </a:t>
            </a:r>
            <a:r>
              <a:rPr lang="en-US" altLang="zh-CN" sz="2400" dirty="0">
                <a:sym typeface="+mn-ea"/>
              </a:rPr>
              <a:t>storm</a:t>
            </a:r>
            <a:r>
              <a:rPr lang="zh-CN" altLang="en-US" sz="2400" dirty="0">
                <a:sym typeface="+mn-ea"/>
              </a:rPr>
              <a:t>工作目录</a:t>
            </a:r>
            <a:endParaRPr lang="zh-CN" altLang="en-US" sz="2400" dirty="0"/>
          </a:p>
          <a:p>
            <a:pPr lvl="1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sz="2400" dirty="0">
                <a:sym typeface="+mn-ea"/>
              </a:rPr>
              <a:t>nimbus.seeds【必填】: 主节点</a:t>
            </a:r>
            <a:r>
              <a:rPr lang="en-US" altLang="zh-CN" sz="2400" dirty="0">
                <a:sym typeface="+mn-ea"/>
              </a:rPr>
              <a:t>hostname</a:t>
            </a:r>
            <a:r>
              <a:rPr lang="zh-CN" altLang="en-US" sz="2400" dirty="0">
                <a:sym typeface="+mn-ea"/>
              </a:rPr>
              <a:t>【不要填写</a:t>
            </a:r>
            <a:r>
              <a:rPr lang="en-US" altLang="zh-CN" sz="2400" dirty="0">
                <a:sym typeface="+mn-ea"/>
              </a:rPr>
              <a:t>ip</a:t>
            </a:r>
            <a:r>
              <a:rPr lang="zh-CN" altLang="en-US" sz="2400" dirty="0">
                <a:sym typeface="+mn-ea"/>
              </a:rPr>
              <a:t>】</a:t>
            </a:r>
            <a:endParaRPr lang="zh-CN" altLang="en-US" sz="2400" dirty="0"/>
          </a:p>
          <a:p>
            <a:pPr lvl="1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sz="2400" dirty="0">
                <a:sym typeface="+mn-ea"/>
              </a:rPr>
              <a:t>supervisor.slots.ports【可选】：主机可用的端口</a:t>
            </a:r>
            <a:endParaRPr lang="zh-CN" altLang="en-US" sz="2400" dirty="0"/>
          </a:p>
          <a:p>
            <a:pPr lvl="1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sz="2400" dirty="0">
                <a:sym typeface="+mn-ea"/>
              </a:rPr>
              <a:t>具体这几个参数的配置见下面备注信息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storm</a:t>
            </a:r>
            <a:r>
              <a:rPr lang="zh-CN" altLang="en-US"/>
              <a:t>集群启动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pPr marL="342900" indent="-342900">
              <a:lnSpc>
                <a:spcPct val="100000"/>
              </a:lnSpc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dirty="0">
                <a:sym typeface="+mn-ea"/>
              </a:rPr>
              <a:t>在两个主节点节点执行"nohup bin/storm nimbus &gt;/dev/null 2&gt;&amp;1 &amp;"启动Nimbus后台程序，并放到后台执行</a:t>
            </a:r>
            <a:endParaRPr lang="zh-CN" altLang="en-US" dirty="0"/>
          </a:p>
          <a:p>
            <a:pPr marL="342900" indent="-342900">
              <a:lnSpc>
                <a:spcPct val="100000"/>
              </a:lnSpc>
              <a:buClr>
                <a:srgbClr val="4472C4"/>
              </a:buClr>
              <a:buFont typeface="Wingdings" panose="05000000000000000000" charset="0"/>
              <a:buChar char=""/>
            </a:pPr>
            <a:endParaRPr lang="zh-CN" altLang="en-US" dirty="0"/>
          </a:p>
          <a:p>
            <a:pPr marL="342900" indent="-342900">
              <a:lnSpc>
                <a:spcPct val="100000"/>
              </a:lnSpc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dirty="0">
                <a:sym typeface="+mn-ea"/>
              </a:rPr>
              <a:t>在一个主节点节点执行"nohup bin/storm ui &gt;/dev/null 2&gt;&amp;1 &amp;"启动UI后台程序，并放到后台执行，启动后可以通过http://{nimbus host}:8080观察集群的worker资源使用情况、Topologies的运行状态等信息。</a:t>
            </a:r>
            <a:endParaRPr lang="zh-CN" altLang="en-US" dirty="0"/>
          </a:p>
          <a:p>
            <a:pPr marL="342900" indent="-342900">
              <a:lnSpc>
                <a:spcPct val="100000"/>
              </a:lnSpc>
              <a:buClr>
                <a:srgbClr val="4472C4"/>
              </a:buClr>
              <a:buFont typeface="Wingdings" panose="05000000000000000000" charset="0"/>
              <a:buChar char=""/>
            </a:pPr>
            <a:endParaRPr lang="zh-CN" altLang="en-US" dirty="0"/>
          </a:p>
          <a:p>
            <a:pPr marL="342900" indent="-342900">
              <a:lnSpc>
                <a:spcPct val="100000"/>
              </a:lnSpc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dirty="0">
                <a:sym typeface="+mn-ea"/>
              </a:rPr>
              <a:t>在所有从节点执行"nohup bin/storm supervisor &gt;/dev/null 2&gt;&amp;1 &amp;"启动Supervisor后台程序，并放到后台执行</a:t>
            </a:r>
            <a:endParaRPr lang="zh-CN" altLang="en-US" dirty="0"/>
          </a:p>
          <a:p>
            <a:pPr marL="342900" indent="-342900">
              <a:lnSpc>
                <a:spcPct val="100000"/>
              </a:lnSpc>
              <a:buClr>
                <a:srgbClr val="4472C4"/>
              </a:buClr>
              <a:buFont typeface="Wingdings" panose="05000000000000000000" charset="0"/>
              <a:buChar char=""/>
            </a:pPr>
            <a:endParaRPr lang="zh-CN" altLang="en-US" dirty="0"/>
          </a:p>
          <a:p>
            <a:pPr marL="342900" indent="-342900">
              <a:lnSpc>
                <a:spcPct val="100000"/>
              </a:lnSpc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dirty="0">
                <a:sym typeface="+mn-ea"/>
              </a:rPr>
              <a:t>在所有节点</a:t>
            </a:r>
            <a:r>
              <a:rPr lang="en-US" altLang="zh-CN" dirty="0">
                <a:sym typeface="+mn-ea"/>
              </a:rPr>
              <a:t>(</a:t>
            </a:r>
            <a:r>
              <a:rPr lang="zh-CN" altLang="en-US" dirty="0">
                <a:sym typeface="+mn-ea"/>
              </a:rPr>
              <a:t>主和从</a:t>
            </a:r>
            <a:r>
              <a:rPr lang="en-US" altLang="zh-CN" dirty="0">
                <a:sym typeface="+mn-ea"/>
              </a:rPr>
              <a:t>)</a:t>
            </a:r>
            <a:r>
              <a:rPr lang="zh-CN" altLang="en-US" dirty="0">
                <a:sym typeface="+mn-ea"/>
              </a:rPr>
              <a:t>执行"nohup bin/storm logviewer &gt;/dev/null 2&gt;&amp;1 &amp;"启动log后台程序，并放到后台执行。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集群代码写法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342900" indent="-342900">
              <a:lnSpc>
                <a:spcPct val="80000"/>
              </a:lnSpc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dirty="0">
                <a:sym typeface="+mn-ea"/>
              </a:rPr>
              <a:t>代码</a:t>
            </a:r>
            <a:endParaRPr lang="zh-CN" altLang="en-US" dirty="0">
              <a:sym typeface="+mn-ea"/>
            </a:endParaRPr>
          </a:p>
          <a:p>
            <a:pPr marL="800100" lvl="1" indent="-342900">
              <a:lnSpc>
                <a:spcPct val="80000"/>
              </a:lnSpc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dirty="0">
                <a:sym typeface="+mn-ea"/>
              </a:rPr>
              <a:t>StormSubmitter.submitTopology("mytopology", conf, topology);</a:t>
            </a:r>
            <a:endParaRPr lang="zh-CN" altLang="en-US" sz="2400" dirty="0"/>
          </a:p>
          <a:p>
            <a:pPr marL="342900" indent="-342900">
              <a:lnSpc>
                <a:spcPct val="80000"/>
              </a:lnSpc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sz="2400" dirty="0">
                <a:sym typeface="+mn-ea"/>
              </a:rPr>
              <a:t>提交</a:t>
            </a:r>
            <a:endParaRPr lang="zh-CN" altLang="en-US" sz="2400" dirty="0"/>
          </a:p>
          <a:p>
            <a:pPr lvl="1">
              <a:lnSpc>
                <a:spcPct val="80000"/>
              </a:lnSpc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sz="2000" dirty="0">
                <a:sym typeface="+mn-ea"/>
              </a:rPr>
              <a:t>storm jar mystorm.jar MyTopology arg1 arg2 arg3</a:t>
            </a:r>
            <a:endParaRPr lang="zh-CN" altLang="en-US" sz="2000" dirty="0"/>
          </a:p>
          <a:p>
            <a:pPr marL="342900" indent="-342900">
              <a:lnSpc>
                <a:spcPct val="80000"/>
              </a:lnSpc>
              <a:buClr>
                <a:srgbClr val="4472C4"/>
              </a:buClr>
              <a:buFont typeface="Wingdings" panose="05000000000000000000" charset="0"/>
              <a:buChar char=""/>
            </a:pPr>
            <a:endParaRPr lang="zh-CN" altLang="en-US" sz="2000" dirty="0"/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dirty="0">
                <a:sym typeface="+mn-ea"/>
              </a:rPr>
              <a:t>集群停止</a:t>
            </a:r>
            <a:r>
              <a:rPr lang="en-US" altLang="zh-CN" dirty="0">
                <a:sym typeface="+mn-ea"/>
              </a:rPr>
              <a:t>Topology</a:t>
            </a:r>
            <a:r>
              <a:rPr lang="zh-CN" altLang="en-US" dirty="0">
                <a:sym typeface="+mn-ea"/>
              </a:rPr>
              <a:t>作业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342900" indent="-34290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sz="2400" dirty="0">
                <a:sym typeface="+mn-ea"/>
              </a:rPr>
              <a:t>第一种</a:t>
            </a:r>
            <a:endParaRPr lang="zh-CN" altLang="en-US" sz="2400" dirty="0"/>
          </a:p>
          <a:p>
            <a:pPr lvl="1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sz="2400" dirty="0">
                <a:sym typeface="+mn-ea"/>
              </a:rPr>
              <a:t>先查询作业列表storm list</a:t>
            </a:r>
            <a:endParaRPr lang="zh-CN" altLang="en-US" sz="2400" dirty="0"/>
          </a:p>
          <a:p>
            <a:pPr lvl="1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sz="2400" dirty="0">
                <a:sym typeface="+mn-ea"/>
              </a:rPr>
              <a:t>然后在命令行下执行storm kill </a:t>
            </a:r>
            <a:r>
              <a:rPr lang="zh-CN" altLang="en-US" sz="2400" dirty="0">
                <a:solidFill>
                  <a:srgbClr val="FF3300"/>
                </a:solidFill>
                <a:sym typeface="+mn-ea"/>
              </a:rPr>
              <a:t>TopologyName</a:t>
            </a:r>
            <a:endParaRPr lang="zh-CN" altLang="en-US" sz="2400" dirty="0">
              <a:solidFill>
                <a:srgbClr val="FF3300"/>
              </a:solidFill>
            </a:endParaRPr>
          </a:p>
          <a:p>
            <a:pPr marL="342900" indent="-34290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sz="2400" dirty="0">
                <a:sym typeface="+mn-ea"/>
              </a:rPr>
              <a:t>第二种</a:t>
            </a:r>
            <a:endParaRPr lang="zh-CN" altLang="en-US" sz="2400" dirty="0"/>
          </a:p>
          <a:p>
            <a:pPr lvl="1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sz="2400" dirty="0">
                <a:sym typeface="+mn-ea"/>
              </a:rPr>
              <a:t>在storm ui上使用kill按钮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文本框 9"/>
          <p:cNvSpPr txBox="1">
            <a:spLocks noChangeArrowheads="1"/>
          </p:cNvSpPr>
          <p:nvPr/>
        </p:nvSpPr>
        <p:spPr bwMode="auto">
          <a:xfrm>
            <a:off x="5762625" y="2789238"/>
            <a:ext cx="241617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Part  04</a:t>
            </a:r>
            <a:endParaRPr lang="zh-CN" altLang="en-US" sz="3600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2" name="TextBox 50"/>
          <p:cNvSpPr txBox="1">
            <a:spLocks noChangeArrowheads="1"/>
          </p:cNvSpPr>
          <p:nvPr/>
        </p:nvSpPr>
        <p:spPr bwMode="auto">
          <a:xfrm>
            <a:off x="4321175" y="3465513"/>
            <a:ext cx="382714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storm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核心之并行度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并行度</a:t>
            </a:r>
            <a:endParaRPr lang="zh-CN" altLang="en-US"/>
          </a:p>
        </p:txBody>
      </p:sp>
      <p:pic>
        <p:nvPicPr>
          <p:cNvPr id="33795" name="图片 2355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59255" y="1691005"/>
            <a:ext cx="8753475" cy="43434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dirty="0">
                <a:sym typeface="+mn-ea"/>
              </a:rPr>
              <a:t>worker,executor,task解释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pPr marL="285750" indent="-285750">
              <a:lnSpc>
                <a:spcPct val="90000"/>
              </a:lnSpc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dirty="0">
                <a:sym typeface="+mn-ea"/>
              </a:rPr>
              <a:t>1个worker进程里面执行的都是1个topology的任务（注：</a:t>
            </a:r>
            <a:r>
              <a:rPr lang="zh-CN" altLang="en-US" dirty="0">
                <a:solidFill>
                  <a:srgbClr val="FF3300"/>
                </a:solidFill>
                <a:sym typeface="+mn-ea"/>
              </a:rPr>
              <a:t>不会出现1个worker为多个topology服务</a:t>
            </a:r>
            <a:r>
              <a:rPr lang="zh-CN" altLang="en-US" dirty="0">
                <a:sym typeface="+mn-ea"/>
              </a:rPr>
              <a:t>）。1个worker进程会启动1个或多个executor线程来执行1个topology的(spout或bolt组件)。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个</a:t>
            </a:r>
            <a:r>
              <a:rPr lang="en-US" altLang="zh-CN" dirty="0">
                <a:sym typeface="+mn-ea"/>
              </a:rPr>
              <a:t>topology</a:t>
            </a:r>
            <a:r>
              <a:rPr lang="zh-CN" altLang="en-US" dirty="0">
                <a:sym typeface="+mn-ea"/>
              </a:rPr>
              <a:t>会使用一个或者多个</a:t>
            </a:r>
            <a:r>
              <a:rPr lang="en-US" altLang="zh-CN" dirty="0">
                <a:sym typeface="+mn-ea"/>
              </a:rPr>
              <a:t>worker</a:t>
            </a:r>
            <a:r>
              <a:rPr lang="zh-CN" altLang="en-US" dirty="0">
                <a:sym typeface="+mn-ea"/>
              </a:rPr>
              <a:t>进程去执行任务。</a:t>
            </a:r>
            <a:endParaRPr lang="zh-CN" altLang="en-US" dirty="0"/>
          </a:p>
          <a:p>
            <a:pPr marL="285750" indent="-285750">
              <a:lnSpc>
                <a:spcPct val="90000"/>
              </a:lnSpc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dirty="0">
                <a:sym typeface="+mn-ea"/>
              </a:rPr>
              <a:t>executor是worker进程内部启动的一个单独线程。每个executor中会运行1个或者多个task（注：</a:t>
            </a:r>
            <a:r>
              <a:rPr lang="zh-CN" altLang="en-US" dirty="0">
                <a:solidFill>
                  <a:srgbClr val="FF3300"/>
                </a:solidFill>
                <a:sym typeface="+mn-ea"/>
              </a:rPr>
              <a:t>task可以是1个或多个，storm默认是1个</a:t>
            </a:r>
            <a:r>
              <a:rPr lang="en-US" altLang="zh-CN" dirty="0">
                <a:solidFill>
                  <a:srgbClr val="FF3300"/>
                </a:solidFill>
                <a:sym typeface="+mn-ea"/>
              </a:rPr>
              <a:t>(spout</a:t>
            </a:r>
            <a:r>
              <a:rPr lang="zh-CN" altLang="en-US" dirty="0">
                <a:solidFill>
                  <a:srgbClr val="FF3300"/>
                </a:solidFill>
                <a:sym typeface="+mn-ea"/>
              </a:rPr>
              <a:t>或</a:t>
            </a:r>
            <a:r>
              <a:rPr lang="en-US" altLang="zh-CN" dirty="0">
                <a:solidFill>
                  <a:srgbClr val="FF3300"/>
                </a:solidFill>
                <a:sym typeface="+mn-ea"/>
              </a:rPr>
              <a:t>bolt)</a:t>
            </a:r>
            <a:r>
              <a:rPr lang="zh-CN" altLang="en-US" dirty="0">
                <a:solidFill>
                  <a:srgbClr val="FF3300"/>
                </a:solidFill>
                <a:sym typeface="+mn-ea"/>
              </a:rPr>
              <a:t>只生成1个task，如果有多个，executor线程会循环调用所有task实例</a:t>
            </a:r>
            <a:r>
              <a:rPr lang="zh-CN" altLang="en-US" dirty="0">
                <a:sym typeface="+mn-ea"/>
              </a:rPr>
              <a:t>）。</a:t>
            </a:r>
            <a:endParaRPr lang="zh-CN" altLang="en-US" dirty="0"/>
          </a:p>
          <a:p>
            <a:pPr marL="285750" indent="-285750">
              <a:lnSpc>
                <a:spcPct val="90000"/>
              </a:lnSpc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dirty="0">
                <a:sym typeface="+mn-ea"/>
              </a:rPr>
              <a:t>task是最终运行spout或bolt中代码的执行单元（注：</a:t>
            </a:r>
            <a:r>
              <a:rPr lang="zh-CN" altLang="en-US" dirty="0">
                <a:solidFill>
                  <a:srgbClr val="FF3300"/>
                </a:solidFill>
                <a:sym typeface="+mn-ea"/>
              </a:rPr>
              <a:t>1个task即为spout或bolt的1个实例，executor线程在执行期间会调用该task的nextTuple或execute方法</a:t>
            </a:r>
            <a:r>
              <a:rPr lang="zh-CN" altLang="en-US" dirty="0">
                <a:sym typeface="+mn-ea"/>
              </a:rPr>
              <a:t>）。topology启动后，1个(spout或bolt)的task数目是固定不变的，但该</a:t>
            </a:r>
            <a:r>
              <a:rPr lang="zh-CN" altLang="en-US" dirty="0">
                <a:sym typeface="Arial" panose="020B0604020202020204" pitchFamily="34" charset="0"/>
              </a:rPr>
              <a:t>(spout或bolt)</a:t>
            </a:r>
            <a:r>
              <a:rPr lang="zh-CN" altLang="en-US" dirty="0">
                <a:sym typeface="+mn-ea"/>
              </a:rPr>
              <a:t>使用的executor线程数可以动态调整（例如：</a:t>
            </a:r>
            <a:r>
              <a:rPr lang="zh-CN" altLang="en-US" dirty="0">
                <a:solidFill>
                  <a:srgbClr val="FF3300"/>
                </a:solidFill>
                <a:sym typeface="+mn-ea"/>
              </a:rPr>
              <a:t>1个executor线程可以执行该</a:t>
            </a:r>
            <a:r>
              <a:rPr lang="zh-CN" altLang="en-US" dirty="0">
                <a:solidFill>
                  <a:srgbClr val="FF0000"/>
                </a:solidFill>
                <a:sym typeface="Arial" panose="020B0604020202020204" pitchFamily="34" charset="0"/>
              </a:rPr>
              <a:t>(spout或bolt)</a:t>
            </a:r>
            <a:r>
              <a:rPr lang="zh-CN" altLang="en-US" dirty="0">
                <a:solidFill>
                  <a:srgbClr val="FF3300"/>
                </a:solidFill>
                <a:sym typeface="+mn-ea"/>
              </a:rPr>
              <a:t>的1个或多个task实例</a:t>
            </a:r>
            <a:r>
              <a:rPr lang="zh-CN" altLang="en-US" dirty="0">
                <a:sym typeface="+mn-ea"/>
              </a:rPr>
              <a:t>）。这意味着，对于1个</a:t>
            </a:r>
            <a:r>
              <a:rPr lang="zh-CN" altLang="en-US" dirty="0">
                <a:sym typeface="Arial" panose="020B0604020202020204" pitchFamily="34" charset="0"/>
              </a:rPr>
              <a:t>(spout或bolt)</a:t>
            </a:r>
            <a:r>
              <a:rPr lang="zh-CN" altLang="en-US" dirty="0">
                <a:sym typeface="+mn-ea"/>
              </a:rPr>
              <a:t>存在这样的条件：#threads&lt;=#tasks（即：线程数小于等于task数目）。默认情况下task的数目等于executor线程数目，即1个executor线程只运行1个task。</a:t>
            </a:r>
            <a:endParaRPr lang="zh-CN" altLang="en-US" dirty="0"/>
          </a:p>
          <a:p>
            <a:pPr marL="285750" indent="-285750">
              <a:lnSpc>
                <a:spcPct val="90000"/>
              </a:lnSpc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dirty="0">
                <a:sym typeface="+mn-ea"/>
              </a:rPr>
              <a:t>默认情况下，一个supervisor节点最多可以启动4个worker进程，每一个topology默认占用一个worker进程，每个</a:t>
            </a:r>
            <a:r>
              <a:rPr lang="en-US" altLang="zh-CN" dirty="0">
                <a:sym typeface="+mn-ea"/>
              </a:rPr>
              <a:t>spout</a:t>
            </a:r>
            <a:r>
              <a:rPr lang="zh-CN" altLang="en-US" dirty="0">
                <a:sym typeface="+mn-ea"/>
              </a:rPr>
              <a:t>或者</a:t>
            </a:r>
            <a:r>
              <a:rPr lang="en-US" altLang="zh-CN" dirty="0">
                <a:sym typeface="+mn-ea"/>
              </a:rPr>
              <a:t>bolt</a:t>
            </a:r>
            <a:r>
              <a:rPr lang="zh-CN" altLang="en-US" dirty="0">
                <a:sym typeface="+mn-ea"/>
              </a:rPr>
              <a:t>会占用1个executor，每个executor启动1个task。</a:t>
            </a:r>
            <a:endParaRPr lang="zh-CN" altLang="en-US" dirty="0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dirty="0">
                <a:sym typeface="+mn-ea"/>
              </a:rPr>
              <a:t>提高</a:t>
            </a:r>
            <a:r>
              <a:rPr lang="en-US" altLang="zh-CN" dirty="0">
                <a:sym typeface="+mn-ea"/>
              </a:rPr>
              <a:t>storm</a:t>
            </a:r>
            <a:r>
              <a:rPr lang="zh-CN" altLang="en-US" dirty="0">
                <a:sym typeface="+mn-ea"/>
              </a:rPr>
              <a:t>组件并行度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pPr marL="342900" indent="-342900" fontAlgn="base">
              <a:lnSpc>
                <a:spcPct val="80000"/>
              </a:lnSpc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sz="2400" dirty="0">
                <a:sym typeface="+mn-ea"/>
              </a:rPr>
              <a:t>worker(slot)【间接】</a:t>
            </a:r>
            <a:endParaRPr lang="zh-CN" altLang="en-US" sz="2400" strike="noStrike" noProof="1" dirty="0"/>
          </a:p>
          <a:p>
            <a:pPr marL="802005" lvl="2" indent="-342900" fontAlgn="base">
              <a:lnSpc>
                <a:spcPct val="80000"/>
              </a:lnSpc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sz="2160" dirty="0">
                <a:sym typeface="+mn-ea"/>
              </a:rPr>
              <a:t>默认一个从节点上面最多可以启动4个worker进程，参数是supervisor.slots.port</a:t>
            </a:r>
            <a:r>
              <a:rPr lang="en-US" altLang="zh-CN" sz="2160" dirty="0">
                <a:sym typeface="+mn-ea"/>
              </a:rPr>
              <a:t>s</a:t>
            </a:r>
            <a:r>
              <a:rPr lang="zh-CN" altLang="en-US" sz="2160" dirty="0">
                <a:sym typeface="+mn-ea"/>
              </a:rPr>
              <a:t>。在storm配置文件中已经配置过了，默认是在strom-core.jar包中的defaults.yaml中配置的有。</a:t>
            </a:r>
            <a:endParaRPr lang="zh-CN" altLang="en-US" sz="2160" strike="noStrike" noProof="1" dirty="0"/>
          </a:p>
          <a:p>
            <a:pPr marL="802005" lvl="2" indent="-342900" fontAlgn="base">
              <a:lnSpc>
                <a:spcPct val="80000"/>
              </a:lnSpc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sz="2160" dirty="0">
                <a:sym typeface="+mn-ea"/>
              </a:rPr>
              <a:t>默认一个</a:t>
            </a:r>
            <a:r>
              <a:rPr lang="en-US" altLang="zh-CN" sz="2160" dirty="0">
                <a:sym typeface="+mn-ea"/>
              </a:rPr>
              <a:t>topology</a:t>
            </a:r>
            <a:r>
              <a:rPr lang="zh-CN" altLang="en-US" sz="2160" dirty="0">
                <a:sym typeface="+mn-ea"/>
              </a:rPr>
              <a:t>只使用一个worker进程，可以通过代码来设置使用多个worker进程。</a:t>
            </a:r>
            <a:endParaRPr lang="zh-CN" altLang="en-US" sz="2160" strike="noStrike" noProof="1" dirty="0"/>
          </a:p>
          <a:p>
            <a:pPr marL="802005" lvl="2" indent="-342900" fontAlgn="base">
              <a:lnSpc>
                <a:spcPct val="80000"/>
              </a:lnSpc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sz="2160" dirty="0">
                <a:sym typeface="+mn-ea"/>
              </a:rPr>
              <a:t>通过config.setNumWorkers(workers)设置</a:t>
            </a:r>
            <a:endParaRPr lang="en-US" altLang="zh-CN" sz="2160" strike="noStrike" noProof="1" dirty="0"/>
          </a:p>
          <a:p>
            <a:pPr marL="802005" lvl="2" indent="-342900" fontAlgn="base">
              <a:lnSpc>
                <a:spcPct val="80000"/>
              </a:lnSpc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sz="2160" dirty="0">
                <a:sym typeface="+mn-ea"/>
              </a:rPr>
              <a:t>如果worker使用完的话再提交topology就不会执行，会处于等待状态</a:t>
            </a:r>
            <a:endParaRPr lang="zh-CN" altLang="en-US" sz="2160" strike="noStrike" noProof="1" dirty="0"/>
          </a:p>
          <a:p>
            <a:pPr marL="802005" lvl="2" indent="-342900" fontAlgn="base">
              <a:lnSpc>
                <a:spcPct val="80000"/>
              </a:lnSpc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sz="2160" dirty="0">
                <a:sym typeface="+mn-ea"/>
              </a:rPr>
              <a:t>注意：worker之间通信是通过</a:t>
            </a:r>
            <a:r>
              <a:rPr lang="zh-CN" altLang="en-US" sz="2160" dirty="0">
                <a:solidFill>
                  <a:srgbClr val="FF0000"/>
                </a:solidFill>
                <a:sym typeface="+mn-ea"/>
              </a:rPr>
              <a:t>Netty </a:t>
            </a:r>
            <a:r>
              <a:rPr lang="zh-CN" altLang="en-US" sz="2160" dirty="0">
                <a:sym typeface="+mn-ea"/>
              </a:rPr>
              <a:t>进行通信的</a:t>
            </a:r>
            <a:endParaRPr lang="zh-CN" altLang="en-US" sz="2160" strike="noStrike" noProof="1" dirty="0"/>
          </a:p>
          <a:p>
            <a:pPr marL="342900" indent="-342900" fontAlgn="base">
              <a:lnSpc>
                <a:spcPct val="80000"/>
              </a:lnSpc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sz="2400" dirty="0">
                <a:sym typeface="+mn-ea"/>
              </a:rPr>
              <a:t>executor【直接】</a:t>
            </a:r>
            <a:endParaRPr lang="zh-CN" altLang="en-US" sz="2400" strike="noStrike" noProof="1" dirty="0"/>
          </a:p>
          <a:p>
            <a:pPr marL="802005" lvl="2" indent="-342900" fontAlgn="base">
              <a:lnSpc>
                <a:spcPct val="80000"/>
              </a:lnSpc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sz="2160" dirty="0">
                <a:sym typeface="+mn-ea"/>
              </a:rPr>
              <a:t>默认情况下一个executor运行一个task，可以通过在代码中设置</a:t>
            </a:r>
            <a:endParaRPr lang="zh-CN" altLang="en-US" sz="2160" strike="noStrike" noProof="1" dirty="0"/>
          </a:p>
          <a:p>
            <a:pPr marL="802005" lvl="2" indent="-342900" fontAlgn="base">
              <a:lnSpc>
                <a:spcPct val="80000"/>
              </a:lnSpc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sz="2160" dirty="0">
                <a:sym typeface="+mn-ea"/>
              </a:rPr>
              <a:t>builder.setSpout(id, spout, parallelism_hint);</a:t>
            </a:r>
            <a:endParaRPr lang="zh-CN" altLang="en-US" sz="2160" strike="noStrike" noProof="1" dirty="0"/>
          </a:p>
          <a:p>
            <a:pPr marL="802005" lvl="2" indent="-342900" fontAlgn="base">
              <a:lnSpc>
                <a:spcPct val="80000"/>
              </a:lnSpc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sz="2160" dirty="0">
                <a:sym typeface="+mn-ea"/>
              </a:rPr>
              <a:t>builder.setBolt(id, bolt, parallelism_hint);</a:t>
            </a:r>
            <a:endParaRPr lang="zh-CN" altLang="en-US" sz="2160" strike="noStrike" noProof="1" dirty="0"/>
          </a:p>
          <a:p>
            <a:pPr marL="342900" indent="-342900" fontAlgn="base">
              <a:lnSpc>
                <a:spcPct val="80000"/>
              </a:lnSpc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sz="2400" dirty="0">
                <a:sym typeface="+mn-ea"/>
              </a:rPr>
              <a:t>task【间接】</a:t>
            </a:r>
            <a:endParaRPr lang="zh-CN" altLang="en-US" sz="2400" strike="noStrike" noProof="1" dirty="0"/>
          </a:p>
          <a:p>
            <a:pPr marL="802005" lvl="2" indent="-342900" fontAlgn="base">
              <a:lnSpc>
                <a:spcPct val="80000"/>
              </a:lnSpc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sz="2160" dirty="0">
                <a:sym typeface="+mn-ea"/>
              </a:rPr>
              <a:t>通过boltDeclarer.setNumTasks(num);来设置实例的个数</a:t>
            </a:r>
            <a:endParaRPr lang="zh-CN" altLang="en-US" sz="2160" strike="noStrike" noProof="1" dirty="0"/>
          </a:p>
          <a:p>
            <a:pPr marL="802005" lvl="2" indent="-342900" fontAlgn="base">
              <a:lnSpc>
                <a:spcPct val="80000"/>
              </a:lnSpc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sz="2160" dirty="0">
                <a:sym typeface="+mn-ea"/>
              </a:rPr>
              <a:t>executor的数量会小于等于task的数量(为了rebalance)</a:t>
            </a:r>
            <a:endParaRPr lang="en-US" altLang="zh-CN" sz="2160" strike="noStrike" noProof="1" dirty="0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ym typeface="Arial" panose="020B0604020202020204" pitchFamily="34" charset="0"/>
              </a:rPr>
              <a:t>弹性计算</a:t>
            </a:r>
            <a:r>
              <a:rPr lang="en-US" altLang="zh-CN" dirty="0">
                <a:sym typeface="Arial" panose="020B0604020202020204" pitchFamily="34" charset="0"/>
              </a:rPr>
              <a:t>rebalance</a:t>
            </a:r>
            <a:endParaRPr lang="en-US" altLang="zh-CN" dirty="0"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342900" indent="-342900">
              <a:lnSpc>
                <a:spcPct val="90000"/>
              </a:lnSpc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dirty="0">
                <a:sym typeface="+mn-ea"/>
              </a:rPr>
              <a:t>前提是</a:t>
            </a:r>
            <a:r>
              <a:rPr lang="en-US" altLang="zh-CN" dirty="0">
                <a:sym typeface="+mn-ea"/>
              </a:rPr>
              <a:t>topology</a:t>
            </a:r>
            <a:r>
              <a:rPr lang="zh-CN" altLang="en-US" dirty="0">
                <a:sym typeface="+mn-ea"/>
              </a:rPr>
              <a:t>中</a:t>
            </a:r>
            <a:r>
              <a:rPr lang="en-US" altLang="zh-CN" dirty="0">
                <a:sym typeface="+mn-ea"/>
              </a:rPr>
              <a:t>task</a:t>
            </a:r>
            <a:r>
              <a:rPr lang="zh-CN" altLang="en-US" dirty="0">
                <a:sym typeface="+mn-ea"/>
              </a:rPr>
              <a:t>任务数大于线程数</a:t>
            </a:r>
            <a:endParaRPr lang="zh-CN" altLang="en-US" dirty="0"/>
          </a:p>
          <a:p>
            <a:pPr marL="342900" indent="-342900">
              <a:lnSpc>
                <a:spcPct val="90000"/>
              </a:lnSpc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dirty="0">
                <a:sym typeface="Arial" panose="020B0604020202020204" pitchFamily="34" charset="0"/>
              </a:rPr>
              <a:t>通过shell调整</a:t>
            </a:r>
            <a:endParaRPr lang="zh-CN" altLang="en-US" dirty="0">
              <a:sym typeface="Arial" panose="020B0604020202020204" pitchFamily="34" charset="0"/>
            </a:endParaRPr>
          </a:p>
          <a:p>
            <a:pPr marL="800100" lvl="1" indent="-342900">
              <a:lnSpc>
                <a:spcPct val="90000"/>
              </a:lnSpc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dirty="0">
                <a:solidFill>
                  <a:srgbClr val="FF3300"/>
                </a:solidFill>
                <a:sym typeface="Arial" panose="020B0604020202020204" pitchFamily="34" charset="0"/>
              </a:rPr>
              <a:t>storm rebalance mytopology -w 1</a:t>
            </a:r>
            <a:r>
              <a:rPr lang="en-US" altLang="zh-CN" dirty="0">
                <a:solidFill>
                  <a:srgbClr val="FF3300"/>
                </a:solidFill>
                <a:sym typeface="Arial" panose="020B0604020202020204" pitchFamily="34" charset="0"/>
              </a:rPr>
              <a:t>0</a:t>
            </a:r>
            <a:r>
              <a:rPr lang="zh-CN" altLang="en-US" dirty="0">
                <a:solidFill>
                  <a:srgbClr val="FF3300"/>
                </a:solidFill>
                <a:sym typeface="Arial" panose="020B0604020202020204" pitchFamily="34" charset="0"/>
              </a:rPr>
              <a:t> -n 5 -e blue-spout=3 -e yellow-bolt=10</a:t>
            </a:r>
            <a:endParaRPr lang="zh-CN" altLang="en-US" dirty="0">
              <a:solidFill>
                <a:srgbClr val="FF3300"/>
              </a:solidFill>
              <a:sym typeface="Arial" panose="020B0604020202020204" pitchFamily="34" charset="0"/>
            </a:endParaRPr>
          </a:p>
          <a:p>
            <a:pPr marL="800100" lvl="1" indent="-342900">
              <a:lnSpc>
                <a:spcPct val="90000"/>
              </a:lnSpc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dirty="0">
                <a:solidFill>
                  <a:srgbClr val="FF3300"/>
                </a:solidFill>
                <a:sym typeface="Arial" panose="020B0604020202020204" pitchFamily="34" charset="0"/>
              </a:rPr>
              <a:t>注意：acker数目运行时是不会变化的，所以多指定几个worker进程，acker线程数也不会增加。</a:t>
            </a:r>
            <a:endParaRPr lang="en-US" altLang="zh-CN" dirty="0">
              <a:solidFill>
                <a:srgbClr val="FF3300"/>
              </a:solidFill>
              <a:sym typeface="Arial" panose="020B0604020202020204" pitchFamily="34" charset="0"/>
            </a:endParaRPr>
          </a:p>
          <a:p>
            <a:pPr marL="800100" lvl="1" indent="-342900">
              <a:lnSpc>
                <a:spcPct val="90000"/>
              </a:lnSpc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en-US" altLang="zh-CN" dirty="0">
                <a:solidFill>
                  <a:srgbClr val="FF3300"/>
                </a:solidFill>
                <a:sym typeface="Arial" panose="020B0604020202020204" pitchFamily="34" charset="0"/>
              </a:rPr>
              <a:t>-w</a:t>
            </a:r>
            <a:r>
              <a:rPr lang="zh-CN" altLang="en-US" dirty="0">
                <a:solidFill>
                  <a:srgbClr val="FF3300"/>
                </a:solidFill>
                <a:sym typeface="Arial" panose="020B0604020202020204" pitchFamily="34" charset="0"/>
              </a:rPr>
              <a:t>：表示超时时间，</a:t>
            </a:r>
            <a:r>
              <a:rPr lang="en-US" altLang="zh-CN" dirty="0">
                <a:solidFill>
                  <a:srgbClr val="FF3300"/>
                </a:solidFill>
                <a:sym typeface="Arial" panose="020B0604020202020204" pitchFamily="34" charset="0"/>
              </a:rPr>
              <a:t>rebalance首先会在一个超时时间内注销掉拓扑，然后在整个集群中重新分配 worker。</a:t>
            </a:r>
            <a:endParaRPr lang="en-US" altLang="zh-CN" dirty="0">
              <a:solidFill>
                <a:srgbClr val="FF3300"/>
              </a:solidFill>
              <a:sym typeface="Arial" panose="020B0604020202020204" pitchFamily="34" charset="0"/>
            </a:endParaRPr>
          </a:p>
          <a:p>
            <a:pPr marL="800100" lvl="1" indent="-342900">
              <a:lnSpc>
                <a:spcPct val="90000"/>
              </a:lnSpc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en-US" altLang="zh-CN" dirty="0">
                <a:solidFill>
                  <a:srgbClr val="FF3300"/>
                </a:solidFill>
                <a:sym typeface="Arial" panose="020B0604020202020204" pitchFamily="34" charset="0"/>
              </a:rPr>
              <a:t>-n</a:t>
            </a:r>
            <a:r>
              <a:rPr lang="zh-CN" altLang="en-US" dirty="0">
                <a:solidFill>
                  <a:srgbClr val="FF3300"/>
                </a:solidFill>
                <a:sym typeface="Arial" panose="020B0604020202020204" pitchFamily="34" charset="0"/>
              </a:rPr>
              <a:t>：调整</a:t>
            </a:r>
            <a:r>
              <a:rPr lang="en-US" altLang="zh-CN" dirty="0">
                <a:solidFill>
                  <a:srgbClr val="FF3300"/>
                </a:solidFill>
                <a:sym typeface="Arial" panose="020B0604020202020204" pitchFamily="34" charset="0"/>
              </a:rPr>
              <a:t>worker</a:t>
            </a:r>
            <a:r>
              <a:rPr lang="zh-CN" altLang="en-US" dirty="0">
                <a:solidFill>
                  <a:srgbClr val="FF3300"/>
                </a:solidFill>
                <a:sym typeface="Arial" panose="020B0604020202020204" pitchFamily="34" charset="0"/>
              </a:rPr>
              <a:t>数量</a:t>
            </a:r>
            <a:endParaRPr lang="zh-CN" altLang="en-US" dirty="0">
              <a:solidFill>
                <a:srgbClr val="FF3300"/>
              </a:solidFill>
              <a:sym typeface="Arial" panose="020B0604020202020204" pitchFamily="34" charset="0"/>
            </a:endParaRPr>
          </a:p>
          <a:p>
            <a:pPr marL="800100" lvl="1" indent="-342900">
              <a:lnSpc>
                <a:spcPct val="90000"/>
              </a:lnSpc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en-US" altLang="zh-CN" dirty="0">
                <a:solidFill>
                  <a:srgbClr val="FF3300"/>
                </a:solidFill>
                <a:sym typeface="Arial" panose="020B0604020202020204" pitchFamily="34" charset="0"/>
              </a:rPr>
              <a:t>-e</a:t>
            </a:r>
            <a:r>
              <a:rPr lang="zh-CN" altLang="en-US" dirty="0">
                <a:solidFill>
                  <a:srgbClr val="FF3300"/>
                </a:solidFill>
                <a:sym typeface="Arial" panose="020B0604020202020204" pitchFamily="34" charset="0"/>
              </a:rPr>
              <a:t>：调整组件的并行度</a:t>
            </a:r>
            <a:endParaRPr lang="zh-CN" altLang="en-US" dirty="0">
              <a:solidFill>
                <a:srgbClr val="FF3300"/>
              </a:solidFill>
              <a:sym typeface="Arial" panose="020B0604020202020204" pitchFamily="34" charset="0"/>
            </a:endParaRPr>
          </a:p>
          <a:p>
            <a:pPr marL="800100" lvl="1" indent="-342900">
              <a:lnSpc>
                <a:spcPct val="90000"/>
              </a:lnSpc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dirty="0">
                <a:solidFill>
                  <a:srgbClr val="FF3300"/>
                </a:solidFill>
                <a:sym typeface="Arial" panose="020B0604020202020204" pitchFamily="34" charset="0"/>
              </a:rPr>
              <a:t>注意：</a:t>
            </a:r>
            <a:r>
              <a:rPr lang="en-US" altLang="zh-CN" dirty="0">
                <a:solidFill>
                  <a:srgbClr val="FF3300"/>
                </a:solidFill>
                <a:sym typeface="Arial" panose="020B0604020202020204" pitchFamily="34" charset="0"/>
              </a:rPr>
              <a:t>-n </a:t>
            </a:r>
            <a:r>
              <a:rPr lang="zh-CN" altLang="en-US" dirty="0">
                <a:solidFill>
                  <a:srgbClr val="FF3300"/>
                </a:solidFill>
                <a:sym typeface="Arial" panose="020B0604020202020204" pitchFamily="34" charset="0"/>
              </a:rPr>
              <a:t>和</a:t>
            </a:r>
            <a:r>
              <a:rPr lang="en-US" altLang="zh-CN" dirty="0">
                <a:solidFill>
                  <a:srgbClr val="FF3300"/>
                </a:solidFill>
                <a:sym typeface="Arial" panose="020B0604020202020204" pitchFamily="34" charset="0"/>
              </a:rPr>
              <a:t>-e </a:t>
            </a:r>
            <a:r>
              <a:rPr lang="zh-CN" altLang="en-US" dirty="0">
                <a:solidFill>
                  <a:srgbClr val="FF3300"/>
                </a:solidFill>
                <a:sym typeface="Arial" panose="020B0604020202020204" pitchFamily="34" charset="0"/>
              </a:rPr>
              <a:t>可以单独使用或者组合使用</a:t>
            </a:r>
            <a:endParaRPr lang="zh-CN" altLang="en-US" dirty="0">
              <a:solidFill>
                <a:srgbClr val="FF3300"/>
              </a:solidFill>
              <a:sym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dirty="0">
                <a:sym typeface="Arial" panose="020B0604020202020204" pitchFamily="34" charset="0"/>
              </a:rPr>
              <a:t>通过UI(不推荐使用)</a:t>
            </a:r>
            <a:endParaRPr lang="zh-CN" altLang="en-US" dirty="0">
              <a:sym typeface="Arial" panose="020B0604020202020204" pitchFamily="34" charset="0"/>
            </a:endParaRPr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官网并行度例子</a:t>
            </a:r>
            <a:endParaRPr lang="zh-CN" altLang="en-US"/>
          </a:p>
        </p:txBody>
      </p:sp>
      <p:pic>
        <p:nvPicPr>
          <p:cNvPr id="37891" name="图片 5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62200" y="1691005"/>
            <a:ext cx="7193280" cy="435165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文本框 9"/>
          <p:cNvSpPr txBox="1">
            <a:spLocks noChangeArrowheads="1"/>
          </p:cNvSpPr>
          <p:nvPr/>
        </p:nvSpPr>
        <p:spPr bwMode="auto">
          <a:xfrm>
            <a:off x="5762625" y="2789238"/>
            <a:ext cx="241617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Part  01</a:t>
            </a:r>
            <a:endParaRPr lang="zh-CN" altLang="en-US" sz="3600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2" name="TextBox 50"/>
          <p:cNvSpPr txBox="1">
            <a:spLocks noChangeArrowheads="1"/>
          </p:cNvSpPr>
          <p:nvPr/>
        </p:nvSpPr>
        <p:spPr bwMode="auto">
          <a:xfrm>
            <a:off x="4321175" y="3465513"/>
            <a:ext cx="220154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storm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并行度设置多少合适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342900" indent="-34290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>
                <a:sym typeface="+mn-ea"/>
              </a:rPr>
              <a:t>单</a:t>
            </a:r>
            <a:r>
              <a:rPr lang="en-US" altLang="zh-CN">
                <a:sym typeface="+mn-ea"/>
              </a:rPr>
              <a:t>spout</a:t>
            </a:r>
            <a:r>
              <a:rPr lang="zh-CN" altLang="en-US">
                <a:sym typeface="+mn-ea"/>
              </a:rPr>
              <a:t>每秒大概可以发送</a:t>
            </a:r>
            <a:r>
              <a:rPr lang="en-US" altLang="zh-CN">
                <a:sym typeface="+mn-ea"/>
              </a:rPr>
              <a:t>500</a:t>
            </a:r>
            <a:r>
              <a:rPr lang="zh-CN" altLang="en-US">
                <a:sym typeface="+mn-ea"/>
              </a:rPr>
              <a:t>个</a:t>
            </a:r>
            <a:r>
              <a:rPr lang="en-US" altLang="zh-CN">
                <a:sym typeface="+mn-ea"/>
              </a:rPr>
              <a:t>tuple</a:t>
            </a:r>
            <a:endParaRPr lang="en-US" altLang="zh-CN"/>
          </a:p>
          <a:p>
            <a:pPr marL="342900" indent="-34290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>
                <a:sym typeface="+mn-ea"/>
              </a:rPr>
              <a:t>单</a:t>
            </a:r>
            <a:r>
              <a:rPr lang="en-US" altLang="zh-CN">
                <a:sym typeface="+mn-ea"/>
              </a:rPr>
              <a:t>bolt</a:t>
            </a:r>
            <a:r>
              <a:rPr lang="zh-CN" altLang="en-US">
                <a:sym typeface="+mn-ea"/>
              </a:rPr>
              <a:t>每秒大概可以接收</a:t>
            </a:r>
            <a:r>
              <a:rPr lang="en-US" altLang="zh-CN">
                <a:sym typeface="+mn-ea"/>
              </a:rPr>
              <a:t>2000</a:t>
            </a:r>
            <a:r>
              <a:rPr lang="zh-CN" altLang="en-US">
                <a:sym typeface="+mn-ea"/>
              </a:rPr>
              <a:t>个</a:t>
            </a:r>
            <a:r>
              <a:rPr lang="en-US" altLang="zh-CN">
                <a:sym typeface="+mn-ea"/>
              </a:rPr>
              <a:t>tuple</a:t>
            </a:r>
            <a:endParaRPr lang="en-US" altLang="zh-CN"/>
          </a:p>
          <a:p>
            <a:pPr marL="342900" indent="-34290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>
                <a:sym typeface="+mn-ea"/>
              </a:rPr>
              <a:t>单</a:t>
            </a:r>
            <a:r>
              <a:rPr lang="en-US" altLang="zh-CN">
                <a:sym typeface="+mn-ea"/>
              </a:rPr>
              <a:t>acker</a:t>
            </a:r>
            <a:r>
              <a:rPr lang="zh-CN" altLang="en-US">
                <a:sym typeface="Arial" panose="020B0604020202020204" pitchFamily="34" charset="0"/>
              </a:rPr>
              <a:t>每秒大概可以接收</a:t>
            </a:r>
            <a:r>
              <a:rPr lang="en-US" altLang="zh-CN">
                <a:sym typeface="Arial" panose="020B0604020202020204" pitchFamily="34" charset="0"/>
              </a:rPr>
              <a:t>6000</a:t>
            </a:r>
            <a:r>
              <a:rPr lang="zh-CN" altLang="en-US">
                <a:sym typeface="Arial" panose="020B0604020202020204" pitchFamily="34" charset="0"/>
              </a:rPr>
              <a:t>个</a:t>
            </a:r>
            <a:r>
              <a:rPr lang="en-US" altLang="zh-CN">
                <a:sym typeface="Arial" panose="020B0604020202020204" pitchFamily="34" charset="0"/>
              </a:rPr>
              <a:t>tuple</a:t>
            </a:r>
            <a:endParaRPr lang="zh-CN" altLang="en-US"/>
          </a:p>
          <a:p>
            <a:pPr marL="342900" indent="-34290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>
                <a:sym typeface="+mn-ea"/>
              </a:rPr>
              <a:t>注意：上面指标仅作为参考，实际需要根据</a:t>
            </a:r>
            <a:r>
              <a:rPr lang="en-US" altLang="zh-CN">
                <a:sym typeface="+mn-ea"/>
              </a:rPr>
              <a:t>UI</a:t>
            </a:r>
            <a:r>
              <a:rPr lang="zh-CN" altLang="en-US">
                <a:sym typeface="+mn-ea"/>
              </a:rPr>
              <a:t>界面指标作为调整的依据。</a:t>
            </a:r>
            <a:endParaRPr lang="zh-CN" altLang="en-US">
              <a:sym typeface="+mn-ea"/>
            </a:endParaRPr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dirty="0">
                <a:sym typeface="+mn-ea"/>
              </a:rPr>
              <a:t>storm整体架构图</a:t>
            </a:r>
            <a:endParaRPr lang="zh-CN" altLang="en-US"/>
          </a:p>
        </p:txBody>
      </p:sp>
      <p:pic>
        <p:nvPicPr>
          <p:cNvPr id="39938" name="内容占位符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76095" y="1972310"/>
            <a:ext cx="8639175" cy="405765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文本框 9"/>
          <p:cNvSpPr txBox="1">
            <a:spLocks noChangeArrowheads="1"/>
          </p:cNvSpPr>
          <p:nvPr/>
        </p:nvSpPr>
        <p:spPr bwMode="auto">
          <a:xfrm>
            <a:off x="5762625" y="2789238"/>
            <a:ext cx="241617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Part  05</a:t>
            </a:r>
            <a:endParaRPr lang="zh-CN" altLang="en-US" sz="3600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2" name="TextBox 50"/>
          <p:cNvSpPr txBox="1">
            <a:spLocks noChangeArrowheads="1"/>
          </p:cNvSpPr>
          <p:nvPr/>
        </p:nvSpPr>
        <p:spPr bwMode="auto">
          <a:xfrm>
            <a:off x="4321175" y="3465513"/>
            <a:ext cx="382714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storm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核心之流分组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dirty="0">
                <a:sym typeface="+mn-ea"/>
              </a:rPr>
              <a:t>stream grouping</a:t>
            </a:r>
            <a:endParaRPr lang="zh-CN" altLang="en-US"/>
          </a:p>
        </p:txBody>
      </p:sp>
      <p:pic>
        <p:nvPicPr>
          <p:cNvPr id="40963" name="图片 3174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33220" y="1691005"/>
            <a:ext cx="8896985" cy="457644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stream grouping</a:t>
            </a:r>
            <a:r>
              <a:rPr lang="zh-CN" altLang="en-US">
                <a:sym typeface="+mn-ea"/>
              </a:rPr>
              <a:t>分类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marL="285750" indent="-28575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dirty="0">
                <a:sym typeface="+mn-ea"/>
              </a:rPr>
              <a:t>Shuffle Grouping: 随机分组， 随机派发stream里面的tuple， 保证bolt中的每个任务接收到的tuple数目相同.(它能实现较好的负载均衡)</a:t>
            </a:r>
            <a:endParaRPr lang="zh-CN" altLang="en-US" dirty="0"/>
          </a:p>
          <a:p>
            <a:pPr marL="285750" indent="-28575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dirty="0">
                <a:sym typeface="+mn-ea"/>
              </a:rPr>
              <a:t>Fields Grouping：按字段分组， 比如按userid来分组， 具有同样userid的tuple会被分到同一任务， 而不同的userid则会被分配到不同的任务</a:t>
            </a:r>
            <a:endParaRPr lang="zh-CN" altLang="en-US" dirty="0"/>
          </a:p>
          <a:p>
            <a:pPr marL="285750" indent="-28575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dirty="0">
                <a:sym typeface="+mn-ea"/>
              </a:rPr>
              <a:t>All Grouping： 广播发送,对于每一个tuple,Bolts中的所有任务都会收到.</a:t>
            </a:r>
            <a:endParaRPr lang="zh-CN" altLang="en-US" dirty="0"/>
          </a:p>
          <a:p>
            <a:pPr marL="285750" indent="-28575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dirty="0">
                <a:sym typeface="+mn-ea"/>
              </a:rPr>
              <a:t>Global Grouping: 全局分组，这个tuple被分配到storm中的一个bolt的其中一个task.再具体一点就是分配给id值最低的那个task.</a:t>
            </a:r>
            <a:endParaRPr lang="zh-CN" altLang="en-US" dirty="0"/>
          </a:p>
          <a:p>
            <a:pPr marL="285750" indent="-28575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dirty="0">
                <a:sym typeface="+mn-ea"/>
              </a:rPr>
              <a:t>Non Grouping: 随机分派，意思是说stream不关心到底谁会收到它的tuple.目前他和Shuffle grouping是一样的效果,</a:t>
            </a:r>
            <a:endParaRPr lang="zh-CN" altLang="en-US" dirty="0"/>
          </a:p>
          <a:p>
            <a:pPr marL="285750" indent="-28575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dirty="0">
                <a:sym typeface="+mn-ea"/>
              </a:rPr>
              <a:t>Direct Grouping: 直接分组,这是一种比较特别的分组方法，用这种分组意味着消息的发送者具体由消息接收者的哪个task处理这个消息.只有被声明为Direct Stream的消息流可以声明这种分组方法.而且这种消息tuple必须使用emitDirect方法来发射.消息处理者可以通过TopologyContext来或者处理它的消息的taskid (OutputCollector.emit方法也会返回taskid)</a:t>
            </a:r>
            <a:endParaRPr lang="zh-CN" altLang="en-US" dirty="0"/>
          </a:p>
          <a:p>
            <a:pPr marL="285750" indent="-28575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>
                <a:sym typeface="+mn-ea"/>
              </a:rPr>
              <a:t>localOrShuffleGrouping：</a:t>
            </a:r>
            <a:r>
              <a:rPr lang="zh-CN" altLang="en-US" dirty="0">
                <a:sym typeface="+mn-ea"/>
              </a:rPr>
              <a:t>指如果目标Bolt 中的一个或者多个Task 和当前产生数据的Task 在同一个Worker 进程里面，那么就走内部的线程间通信，将Tuple 直接发给在当前Worker 进程的目的Task。否则，同shuffleGrouping。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文本框 9"/>
          <p:cNvSpPr txBox="1">
            <a:spLocks noChangeArrowheads="1"/>
          </p:cNvSpPr>
          <p:nvPr/>
        </p:nvSpPr>
        <p:spPr bwMode="auto">
          <a:xfrm>
            <a:off x="5762625" y="2789238"/>
            <a:ext cx="241617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Part  06</a:t>
            </a:r>
            <a:endParaRPr lang="zh-CN" altLang="en-US" sz="3600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2" name="TextBox 50"/>
          <p:cNvSpPr txBox="1">
            <a:spLocks noChangeArrowheads="1"/>
          </p:cNvSpPr>
          <p:nvPr/>
        </p:nvSpPr>
        <p:spPr bwMode="auto">
          <a:xfrm>
            <a:off x="4321175" y="3465513"/>
            <a:ext cx="342074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storm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可靠性详解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dirty="0">
                <a:sym typeface="+mn-ea"/>
              </a:rPr>
              <a:t>storm的可靠性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pPr marL="342900" indent="-34290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sz="2400" dirty="0">
                <a:sym typeface="+mn-ea"/>
              </a:rPr>
              <a:t>worker进程死掉</a:t>
            </a:r>
            <a:endParaRPr lang="zh-CN" altLang="en-US" sz="2400" dirty="0"/>
          </a:p>
          <a:p>
            <a:pPr marL="342900" indent="-34290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sz="2400" dirty="0">
                <a:sym typeface="+mn-ea"/>
              </a:rPr>
              <a:t>supervisor进程死掉</a:t>
            </a:r>
            <a:endParaRPr lang="zh-CN" altLang="en-US" sz="2400" dirty="0"/>
          </a:p>
          <a:p>
            <a:pPr marL="342900" indent="-34290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sz="2400" dirty="0">
                <a:sym typeface="+mn-ea"/>
              </a:rPr>
              <a:t>nimbus进程死掉</a:t>
            </a:r>
            <a:endParaRPr lang="zh-CN" altLang="en-US" sz="2400" dirty="0"/>
          </a:p>
          <a:p>
            <a:pPr marL="342900" indent="-34290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sz="2400" dirty="0">
                <a:sym typeface="+mn-ea"/>
              </a:rPr>
              <a:t>节点宕机</a:t>
            </a:r>
            <a:endParaRPr lang="zh-CN" altLang="en-US" sz="2400" dirty="0"/>
          </a:p>
          <a:p>
            <a:pPr marL="342900" indent="-34290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en-US" altLang="zh-CN" sz="2400" dirty="0">
                <a:sym typeface="+mn-ea"/>
              </a:rPr>
              <a:t>(acker</a:t>
            </a:r>
            <a:r>
              <a:rPr lang="zh-CN" altLang="en-US" sz="2400" dirty="0">
                <a:sym typeface="+mn-ea"/>
              </a:rPr>
              <a:t>机制</a:t>
            </a:r>
            <a:r>
              <a:rPr lang="en-US" altLang="zh-CN" sz="2400" dirty="0">
                <a:sym typeface="+mn-ea"/>
              </a:rPr>
              <a:t>)</a:t>
            </a:r>
            <a:r>
              <a:rPr lang="zh-CN" altLang="en-US" sz="2400" dirty="0">
                <a:sym typeface="+mn-ea"/>
              </a:rPr>
              <a:t>ack/fail消息确认机制</a:t>
            </a:r>
            <a:r>
              <a:rPr lang="en-US" altLang="zh-CN" sz="2400" dirty="0">
                <a:sym typeface="+mn-ea"/>
              </a:rPr>
              <a:t>(</a:t>
            </a:r>
            <a:r>
              <a:rPr lang="zh-CN" altLang="en-US" sz="2400" dirty="0">
                <a:sym typeface="+mn-ea"/>
              </a:rPr>
              <a:t>确保一个</a:t>
            </a:r>
            <a:r>
              <a:rPr lang="en-US" altLang="zh-CN" sz="2400" dirty="0">
                <a:sym typeface="+mn-ea"/>
              </a:rPr>
              <a:t>tuple</a:t>
            </a:r>
            <a:r>
              <a:rPr lang="zh-CN" altLang="en-US" sz="2400" dirty="0">
                <a:sym typeface="+mn-ea"/>
              </a:rPr>
              <a:t>被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完全处理</a:t>
            </a:r>
            <a:r>
              <a:rPr lang="en-US" altLang="zh-CN" sz="2400" dirty="0">
                <a:sym typeface="+mn-ea"/>
              </a:rPr>
              <a:t>)</a:t>
            </a:r>
            <a:endParaRPr lang="en-US" altLang="zh-CN" sz="2400" dirty="0"/>
          </a:p>
          <a:p>
            <a:pPr lvl="1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sz="2400" dirty="0">
                <a:sym typeface="+mn-ea"/>
              </a:rPr>
              <a:t>在</a:t>
            </a:r>
            <a:r>
              <a:rPr lang="en-US" altLang="zh-CN" sz="2400" dirty="0">
                <a:sym typeface="+mn-ea"/>
              </a:rPr>
              <a:t>spout</a:t>
            </a:r>
            <a:r>
              <a:rPr lang="zh-CN" altLang="en-US" sz="2400" dirty="0">
                <a:sym typeface="+mn-ea"/>
              </a:rPr>
              <a:t>中发射</a:t>
            </a:r>
            <a:r>
              <a:rPr lang="en-US" altLang="zh-CN" sz="2400" dirty="0">
                <a:sym typeface="+mn-ea"/>
              </a:rPr>
              <a:t>tuple</a:t>
            </a:r>
            <a:r>
              <a:rPr lang="zh-CN" altLang="en-US" sz="2400" dirty="0">
                <a:sym typeface="+mn-ea"/>
              </a:rPr>
              <a:t>的时候需要同时发送</a:t>
            </a:r>
            <a:r>
              <a:rPr lang="en-US" altLang="zh-CN" sz="2400" dirty="0">
                <a:sym typeface="+mn-ea"/>
              </a:rPr>
              <a:t>messageid</a:t>
            </a:r>
            <a:r>
              <a:rPr lang="zh-CN" altLang="en-US" sz="2400" dirty="0">
                <a:sym typeface="+mn-ea"/>
              </a:rPr>
              <a:t>，这样才相当于开启了消息确认机制</a:t>
            </a:r>
            <a:endParaRPr lang="zh-CN" altLang="en-US" sz="2400" dirty="0"/>
          </a:p>
          <a:p>
            <a:pPr lvl="1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sz="2400" dirty="0">
                <a:sym typeface="+mn-ea"/>
              </a:rPr>
              <a:t> 如果你的topology里面的tuple比较多的话， 那么把acker的数量设置多一点</a:t>
            </a:r>
            <a:r>
              <a:rPr lang="en-US" altLang="zh-CN" sz="2400" dirty="0">
                <a:sym typeface="+mn-ea"/>
              </a:rPr>
              <a:t>,</a:t>
            </a:r>
            <a:r>
              <a:rPr lang="zh-CN" altLang="en-US" sz="2400" dirty="0">
                <a:sym typeface="+mn-ea"/>
              </a:rPr>
              <a:t>效率会高一点。</a:t>
            </a:r>
            <a:endParaRPr lang="zh-CN" altLang="en-US" sz="2400" dirty="0"/>
          </a:p>
          <a:p>
            <a:pPr lvl="1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sz="2400" dirty="0">
                <a:sym typeface="+mn-ea"/>
              </a:rPr>
              <a:t>通过config.setNumAckers</a:t>
            </a:r>
            <a:r>
              <a:rPr lang="en-US" altLang="zh-CN" sz="2400" dirty="0">
                <a:sym typeface="+mn-ea"/>
              </a:rPr>
              <a:t>(num)</a:t>
            </a:r>
            <a:r>
              <a:rPr lang="zh-CN" altLang="en-US" sz="2400" dirty="0">
                <a:sym typeface="+mn-ea"/>
              </a:rPr>
              <a:t>来设置一个topology里面的acker的数量，默认值是</a:t>
            </a:r>
            <a:r>
              <a:rPr lang="en-US" altLang="zh-CN" sz="2400" dirty="0">
                <a:sym typeface="+mn-ea"/>
              </a:rPr>
              <a:t>1</a:t>
            </a:r>
            <a:r>
              <a:rPr lang="zh-CN" altLang="en-US" sz="2400" dirty="0">
                <a:sym typeface="+mn-ea"/>
              </a:rPr>
              <a:t>。</a:t>
            </a:r>
            <a:endParaRPr lang="zh-CN" altLang="en-US" sz="2400" dirty="0"/>
          </a:p>
          <a:p>
            <a:pPr lvl="1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sz="2400" dirty="0">
                <a:sym typeface="+mn-ea"/>
              </a:rPr>
              <a:t>注意： acker用了特殊的算法，使得对于追踪每个spout tuple的状态所需要的内存量是恒定的（20 bytes) </a:t>
            </a:r>
            <a:endParaRPr lang="zh-CN" altLang="en-US" sz="2400" dirty="0"/>
          </a:p>
          <a:p>
            <a:pPr lvl="1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sz="2400" dirty="0">
                <a:sym typeface="+mn-ea"/>
              </a:rPr>
              <a:t>注意：如果一个</a:t>
            </a:r>
            <a:r>
              <a:rPr lang="en-US" altLang="zh-CN" sz="2400" dirty="0">
                <a:sym typeface="+mn-ea"/>
              </a:rPr>
              <a:t>tuple</a:t>
            </a:r>
            <a:r>
              <a:rPr lang="zh-CN" altLang="en-US" sz="2400" dirty="0">
                <a:sym typeface="+mn-ea"/>
              </a:rPr>
              <a:t>在指定的</a:t>
            </a:r>
            <a:r>
              <a:rPr lang="en-US" altLang="zh-CN" sz="2400" dirty="0">
                <a:sym typeface="+mn-ea"/>
              </a:rPr>
              <a:t>timeout(Config.TOPOLOGY_MESSAGE_TIMEOUT_SECS</a:t>
            </a:r>
            <a:r>
              <a:rPr lang="zh-CN" altLang="en-US" sz="2400" dirty="0">
                <a:sym typeface="+mn-ea"/>
              </a:rPr>
              <a:t>默认值为</a:t>
            </a:r>
            <a:r>
              <a:rPr lang="en-US" altLang="zh-CN" sz="2400" dirty="0">
                <a:sym typeface="+mn-ea"/>
              </a:rPr>
              <a:t>30</a:t>
            </a:r>
            <a:r>
              <a:rPr lang="zh-CN" altLang="en-US" sz="2400" dirty="0">
                <a:sym typeface="+mn-ea"/>
              </a:rPr>
              <a:t>秒</a:t>
            </a:r>
            <a:r>
              <a:rPr lang="en-US" altLang="zh-CN" sz="2400" dirty="0">
                <a:sym typeface="+mn-ea"/>
              </a:rPr>
              <a:t>)</a:t>
            </a:r>
            <a:r>
              <a:rPr lang="zh-CN" altLang="en-US" sz="2400" dirty="0">
                <a:sym typeface="+mn-ea"/>
              </a:rPr>
              <a:t>时间内没有被成功处理，那么这个tuple会被认为处理失败了。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46081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24685" y="365125"/>
            <a:ext cx="7751445" cy="62287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1924685" y="433705"/>
            <a:ext cx="258127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在storm里面一个tuple被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完全处理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的意思是： 这个tuple以及由这个tuple所衍生的所有的tuple都被成功处理。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47106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365125"/>
            <a:ext cx="10415270" cy="552704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文本框 9"/>
          <p:cNvSpPr txBox="1">
            <a:spLocks noChangeArrowheads="1"/>
          </p:cNvSpPr>
          <p:nvPr/>
        </p:nvSpPr>
        <p:spPr bwMode="auto">
          <a:xfrm>
            <a:off x="5762625" y="2789238"/>
            <a:ext cx="241617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Part  07</a:t>
            </a:r>
            <a:endParaRPr lang="zh-CN" altLang="en-US" sz="3600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2" name="TextBox 50"/>
          <p:cNvSpPr txBox="1">
            <a:spLocks noChangeArrowheads="1"/>
          </p:cNvSpPr>
          <p:nvPr/>
        </p:nvSpPr>
        <p:spPr bwMode="auto">
          <a:xfrm>
            <a:off x="4321175" y="3465513"/>
            <a:ext cx="260794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storm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定时器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45285" y="1064895"/>
            <a:ext cx="8447405" cy="47282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dirty="0">
                <a:sym typeface="+mn-ea"/>
              </a:rPr>
              <a:t>storm的定时任务</a:t>
            </a:r>
            <a:r>
              <a:rPr lang="en-US" altLang="zh-CN" dirty="0">
                <a:sym typeface="+mn-ea"/>
              </a:rPr>
              <a:t>-1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342900" indent="-342900" fontAlgn="base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sz="1600" dirty="0">
                <a:sym typeface="+mn-ea"/>
              </a:rPr>
              <a:t>可以每隔指定的时间将数据整合一次存入数据库。</a:t>
            </a:r>
            <a:endParaRPr lang="zh-CN" altLang="en-US" sz="1400" strike="noStrike" noProof="1" dirty="0">
              <a:sym typeface="+mn-ea"/>
            </a:endParaRPr>
          </a:p>
          <a:p>
            <a:pPr marL="342900" indent="-342900" fontAlgn="base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sz="1600" dirty="0">
                <a:sym typeface="+mn-ea"/>
              </a:rPr>
              <a:t>全局定时任务</a:t>
            </a:r>
            <a:endParaRPr lang="zh-CN" altLang="en-US" sz="1400" strike="noStrike" noProof="1" dirty="0">
              <a:sym typeface="+mn-ea"/>
            </a:endParaRPr>
          </a:p>
          <a:p>
            <a:pPr lvl="1" fontAlgn="base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sz="1600" dirty="0">
                <a:sym typeface="+mn-ea"/>
              </a:rPr>
              <a:t>1：在main中设置</a:t>
            </a:r>
            <a:endParaRPr lang="zh-CN" altLang="en-US" sz="1400" strike="noStrike" noProof="1" dirty="0">
              <a:sym typeface="+mn-ea"/>
            </a:endParaRPr>
          </a:p>
          <a:p>
            <a:pPr lvl="1" fontAlgn="base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sz="1600" dirty="0">
                <a:sym typeface="+mn-ea"/>
              </a:rPr>
              <a:t>conf.put(Config.TOPOLOGY_TICK_TUPLE_FREQ_SECS, 60);// 设置本Bolt定时发射数据</a:t>
            </a:r>
            <a:endParaRPr lang="zh-CN" altLang="en-US" sz="1400" strike="noStrike" noProof="1" dirty="0">
              <a:sym typeface="+mn-ea"/>
            </a:endParaRPr>
          </a:p>
          <a:p>
            <a:pPr lvl="1" fontAlgn="base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sz="1600" dirty="0">
                <a:sym typeface="+mn-ea"/>
              </a:rPr>
              <a:t>2：在bolt中使用下面代码判断是否是触发用的bolt</a:t>
            </a:r>
            <a:endParaRPr lang="zh-CN" altLang="en-US" sz="1400" strike="noStrike" noProof="1" dirty="0">
              <a:sym typeface="+mn-ea"/>
            </a:endParaRPr>
          </a:p>
          <a:p>
            <a:pPr lvl="1" fontAlgn="base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sz="1600" dirty="0">
                <a:sym typeface="+mn-ea"/>
              </a:rPr>
              <a:t>tuple.getSourceComponent().equals(Constants.SYSTEM_COMPONENT_ID)</a:t>
            </a:r>
            <a:endParaRPr lang="zh-CN" altLang="en-US" sz="1400" strike="noStrike" noProof="1" dirty="0">
              <a:sym typeface="+mn-ea"/>
            </a:endParaRPr>
          </a:p>
          <a:p>
            <a:pPr marL="344805" lvl="2" indent="-342900" fontAlgn="base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sz="1600" dirty="0">
                <a:solidFill>
                  <a:srgbClr val="FF0000"/>
                </a:solidFill>
                <a:sym typeface="+mn-ea"/>
              </a:rPr>
              <a:t>注意：</a:t>
            </a:r>
            <a:r>
              <a:rPr lang="en-US" altLang="zh-CN" sz="1600" dirty="0">
                <a:solidFill>
                  <a:srgbClr val="FF0000"/>
                </a:solidFill>
                <a:sym typeface="+mn-ea"/>
              </a:rPr>
              <a:t>storm</a:t>
            </a:r>
            <a:r>
              <a:rPr lang="zh-CN" altLang="en-US" sz="1600" dirty="0">
                <a:solidFill>
                  <a:srgbClr val="FF0000"/>
                </a:solidFill>
                <a:sym typeface="+mn-ea"/>
              </a:rPr>
              <a:t>会按照用户设置的时间间隔给拓扑中的所有</a:t>
            </a:r>
            <a:r>
              <a:rPr lang="en-US" altLang="zh-CN" sz="1600" dirty="0">
                <a:solidFill>
                  <a:srgbClr val="FF0000"/>
                </a:solidFill>
                <a:sym typeface="+mn-ea"/>
              </a:rPr>
              <a:t>bolt</a:t>
            </a:r>
            <a:r>
              <a:rPr lang="zh-CN" altLang="en-US" sz="1600" dirty="0">
                <a:solidFill>
                  <a:srgbClr val="FF0000"/>
                </a:solidFill>
                <a:sym typeface="+mn-ea"/>
              </a:rPr>
              <a:t>发送系统级别的</a:t>
            </a:r>
            <a:r>
              <a:rPr lang="en-US" altLang="zh-CN" sz="1600" dirty="0">
                <a:solidFill>
                  <a:srgbClr val="FF0000"/>
                </a:solidFill>
                <a:sym typeface="+mn-ea"/>
              </a:rPr>
              <a:t>tuple</a:t>
            </a:r>
            <a:r>
              <a:rPr lang="zh-CN" altLang="en-US" sz="1600" dirty="0">
                <a:solidFill>
                  <a:srgbClr val="FF0000"/>
                </a:solidFill>
                <a:sym typeface="+mn-ea"/>
              </a:rPr>
              <a:t>。</a:t>
            </a:r>
            <a:endParaRPr lang="zh-CN" altLang="en-US" sz="1400" strike="noStrike" noProof="1" dirty="0">
              <a:solidFill>
                <a:srgbClr val="FF0000"/>
              </a:solidFill>
              <a:sym typeface="+mn-ea"/>
            </a:endParaRPr>
          </a:p>
          <a:p>
            <a:pPr marL="344805" lvl="1" indent="-342900" fontAlgn="base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sz="1600" dirty="0">
                <a:sym typeface="+mn-ea"/>
              </a:rPr>
              <a:t>详细代码参考备注中的例子</a:t>
            </a:r>
            <a:endParaRPr lang="zh-CN" altLang="en-US" sz="1600" dirty="0">
              <a:sym typeface="+mn-ea"/>
            </a:endParaRPr>
          </a:p>
        </p:txBody>
      </p:sp>
      <p:pic>
        <p:nvPicPr>
          <p:cNvPr id="48131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7645" y="4196398"/>
            <a:ext cx="8247063" cy="2306637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dirty="0">
                <a:sym typeface="+mn-ea"/>
              </a:rPr>
              <a:t>storm的定时任务</a:t>
            </a:r>
            <a:r>
              <a:rPr lang="en-US" altLang="zh-CN" dirty="0">
                <a:sym typeface="+mn-ea"/>
              </a:rPr>
              <a:t>-2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342900" indent="-34290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注意：在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main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函数中设置定时器，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storm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会定时给拓扑中的所有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bolt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都发送系统级别的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tuple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。</a:t>
            </a:r>
            <a:endParaRPr lang="zh-CN" altLang="en-US" sz="2000" dirty="0">
              <a:solidFill>
                <a:srgbClr val="FF0000"/>
              </a:solidFill>
              <a:sym typeface="+mn-ea"/>
            </a:endParaRPr>
          </a:p>
          <a:p>
            <a:pPr marL="342900" indent="-34290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如果只需要给某一个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bolt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设置定时功能的话，只需要在这个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bolt</a:t>
            </a:r>
            <a:r>
              <a:rPr lang="zh-CN" altLang="en-US" sz="1800" dirty="0">
                <a:solidFill>
                  <a:srgbClr val="FF0000"/>
                </a:solidFill>
                <a:sym typeface="+mn-ea"/>
              </a:rPr>
              <a:t>中覆盖getComponentConfiguration方法，里面设置定时间隔即可。如图所示</a:t>
            </a:r>
            <a:endParaRPr lang="zh-CN" altLang="en-US" sz="1800" dirty="0">
              <a:solidFill>
                <a:srgbClr val="FF0000"/>
              </a:solidFill>
              <a:sym typeface="+mn-ea"/>
            </a:endParaRPr>
          </a:p>
          <a:p>
            <a:pPr marL="342900" indent="-342900">
              <a:buClr>
                <a:srgbClr val="4472C4"/>
              </a:buClr>
              <a:buFont typeface="Wingdings" panose="05000000000000000000" charset="0"/>
              <a:buChar char=""/>
            </a:pPr>
            <a:endParaRPr lang="zh-CN" altLang="en-US" sz="1800" dirty="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50179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7928" y="3594100"/>
            <a:ext cx="6084887" cy="136207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文本框 9"/>
          <p:cNvSpPr txBox="1">
            <a:spLocks noChangeArrowheads="1"/>
          </p:cNvSpPr>
          <p:nvPr/>
        </p:nvSpPr>
        <p:spPr bwMode="auto">
          <a:xfrm>
            <a:off x="5762625" y="2789238"/>
            <a:ext cx="241617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Part  08</a:t>
            </a:r>
            <a:endParaRPr lang="zh-CN" altLang="en-US" sz="3600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2" name="TextBox 50"/>
          <p:cNvSpPr txBox="1">
            <a:spLocks noChangeArrowheads="1"/>
          </p:cNvSpPr>
          <p:nvPr/>
        </p:nvSpPr>
        <p:spPr bwMode="auto">
          <a:xfrm>
            <a:off x="4321175" y="3465513"/>
            <a:ext cx="265366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stormUI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详解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dirty="0">
                <a:sym typeface="+mn-ea"/>
              </a:rPr>
              <a:t>stormui简介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pPr marL="285750" indent="-28575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sz="2400" dirty="0">
                <a:sym typeface="+mn-ea"/>
              </a:rPr>
              <a:t>deactive：未激活(暂停)</a:t>
            </a:r>
            <a:endParaRPr lang="zh-CN" altLang="en-US" sz="2400" dirty="0"/>
          </a:p>
          <a:p>
            <a:pPr marL="285750" indent="-28575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sz="2400" dirty="0">
                <a:sym typeface="+mn-ea"/>
              </a:rPr>
              <a:t>emitted: emitted tuple数</a:t>
            </a:r>
            <a:endParaRPr lang="zh-CN" altLang="en-US" sz="2400" dirty="0"/>
          </a:p>
          <a:p>
            <a:pPr marL="285750" indent="-28575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sz="2400" dirty="0">
                <a:sym typeface="+mn-ea"/>
              </a:rPr>
              <a:t>transferred: transferred tuple数</a:t>
            </a:r>
            <a:endParaRPr lang="zh-CN" altLang="en-US" sz="2400" dirty="0">
              <a:sym typeface="+mn-ea"/>
            </a:endParaRPr>
          </a:p>
          <a:p>
            <a:pPr marL="742950" lvl="1" indent="-28575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sz="2000" dirty="0">
                <a:sym typeface="+mn-ea"/>
              </a:rPr>
              <a:t>与emitted的区别：如果一个task，emitted一个tuple到2个task中，则 transferred tuple数是emitted tuple数的两倍</a:t>
            </a:r>
            <a:endParaRPr lang="zh-CN" altLang="en-US" sz="2000" dirty="0"/>
          </a:p>
          <a:p>
            <a:pPr marL="285750" indent="-28575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sz="2400" dirty="0">
                <a:sym typeface="+mn-ea"/>
              </a:rPr>
              <a:t>complete latency: spout emitting 一个tuple到spout ack这个tuple的平均时间</a:t>
            </a:r>
            <a:r>
              <a:rPr lang="en-US" altLang="zh-CN" sz="2400" dirty="0">
                <a:sym typeface="+mn-ea"/>
              </a:rPr>
              <a:t>(</a:t>
            </a:r>
            <a:r>
              <a:rPr lang="zh-CN" altLang="en-US" sz="2400" dirty="0">
                <a:sym typeface="+mn-ea"/>
              </a:rPr>
              <a:t>可以认为是</a:t>
            </a:r>
            <a:r>
              <a:rPr lang="en-US" altLang="zh-CN" sz="2400" dirty="0">
                <a:sym typeface="+mn-ea"/>
              </a:rPr>
              <a:t>tuple</a:t>
            </a:r>
            <a:r>
              <a:rPr lang="zh-CN" altLang="en-US" sz="2400" dirty="0">
                <a:sym typeface="+mn-ea"/>
              </a:rPr>
              <a:t>以及该</a:t>
            </a:r>
            <a:r>
              <a:rPr lang="en-US" altLang="zh-CN" sz="2400" dirty="0">
                <a:sym typeface="+mn-ea"/>
              </a:rPr>
              <a:t>tuple</a:t>
            </a:r>
            <a:r>
              <a:rPr lang="zh-CN" altLang="en-US" sz="2400" dirty="0">
                <a:sym typeface="+mn-ea"/>
              </a:rPr>
              <a:t>树的整个处理时间</a:t>
            </a:r>
            <a:r>
              <a:rPr lang="en-US" altLang="zh-CN" sz="2400" dirty="0">
                <a:sym typeface="+mn-ea"/>
              </a:rPr>
              <a:t>)</a:t>
            </a:r>
            <a:endParaRPr lang="en-US" altLang="zh-CN" sz="2400" dirty="0"/>
          </a:p>
          <a:p>
            <a:pPr marL="285750" indent="-28575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sz="2400" dirty="0">
                <a:sym typeface="+mn-ea"/>
              </a:rPr>
              <a:t>process latency:   bolt收到一个tuple到bolt ack这个tuple的平均时间，如果没有启动acker机制，那么值为0</a:t>
            </a:r>
            <a:endParaRPr lang="zh-CN" altLang="en-US" sz="2400" dirty="0"/>
          </a:p>
          <a:p>
            <a:pPr marL="285750" indent="-28575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sz="2400" dirty="0">
                <a:sym typeface="+mn-ea"/>
              </a:rPr>
              <a:t>execute latency：bolt处理一个tuple的平均时间，不包含acker操作，单位是毫秒</a:t>
            </a:r>
            <a:r>
              <a:rPr lang="en-US" altLang="zh-CN" sz="2400" dirty="0">
                <a:sym typeface="+mn-ea"/>
              </a:rPr>
              <a:t>(</a:t>
            </a:r>
            <a:r>
              <a:rPr lang="zh-CN" altLang="en-US" sz="2400" dirty="0">
                <a:sym typeface="+mn-ea"/>
              </a:rPr>
              <a:t>也就是bolt 执行 execute 方法的平均时间</a:t>
            </a:r>
            <a:r>
              <a:rPr lang="en-US" altLang="zh-CN" sz="2400" dirty="0">
                <a:sym typeface="+mn-ea"/>
              </a:rPr>
              <a:t>)</a:t>
            </a:r>
            <a:endParaRPr lang="en-US" altLang="zh-CN" sz="2400" dirty="0"/>
          </a:p>
          <a:p>
            <a:pPr marL="285750" indent="-28575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sz="2400" dirty="0">
                <a:sym typeface="+mn-ea"/>
              </a:rPr>
              <a:t>capacity：这个值越接近1，说明bolt或者</a:t>
            </a:r>
            <a:r>
              <a:rPr lang="en-US" altLang="zh-CN" sz="2400" dirty="0">
                <a:sym typeface="+mn-ea"/>
              </a:rPr>
              <a:t>spout</a:t>
            </a:r>
            <a:r>
              <a:rPr lang="zh-CN" altLang="en-US" sz="2400" dirty="0">
                <a:sym typeface="+mn-ea"/>
              </a:rPr>
              <a:t>基本一直在调用execute方法，说明并行度不够，需要扩展这个组件的executor数量。</a:t>
            </a: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(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调整组件并行度的依据</a:t>
            </a:r>
            <a:r>
              <a:rPr lang="en-US" altLang="zh-CN" sz="2400" dirty="0">
                <a:sym typeface="+mn-ea"/>
              </a:rPr>
              <a:t>)</a:t>
            </a:r>
            <a:endParaRPr lang="en-US" altLang="zh-CN" sz="2400" dirty="0"/>
          </a:p>
          <a:p>
            <a:pPr marL="285750" indent="-28575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sz="2400" dirty="0">
                <a:sym typeface="+mn-ea"/>
              </a:rPr>
              <a:t>总结：execute latency和proces latnecy是处理消息的时效性，而capacity则表示处理能力是否已经饱和，从这3个参数可以知道topology的瓶颈所在。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文本框 9"/>
          <p:cNvSpPr txBox="1">
            <a:spLocks noChangeArrowheads="1"/>
          </p:cNvSpPr>
          <p:nvPr/>
        </p:nvSpPr>
        <p:spPr bwMode="auto">
          <a:xfrm>
            <a:off x="5762625" y="2789238"/>
            <a:ext cx="241617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Part  09</a:t>
            </a:r>
            <a:endParaRPr lang="zh-CN" altLang="en-US" sz="3600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2" name="TextBox 50"/>
          <p:cNvSpPr txBox="1">
            <a:spLocks noChangeArrowheads="1"/>
          </p:cNvSpPr>
          <p:nvPr/>
        </p:nvSpPr>
        <p:spPr bwMode="auto">
          <a:xfrm>
            <a:off x="4321175" y="3465513"/>
            <a:ext cx="220154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storm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优化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dirty="0">
                <a:sym typeface="+mn-ea"/>
              </a:rPr>
              <a:t>storm优化</a:t>
            </a:r>
            <a:r>
              <a:rPr lang="en-US" altLang="zh-CN" dirty="0">
                <a:sym typeface="+mn-ea"/>
              </a:rPr>
              <a:t>-1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342900" indent="-34290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sz="2400" dirty="0">
                <a:sym typeface="+mn-ea"/>
              </a:rPr>
              <a:t>并行度</a:t>
            </a:r>
            <a:endParaRPr lang="zh-CN" altLang="en-US" sz="2400" dirty="0"/>
          </a:p>
          <a:p>
            <a:pPr marL="802005" lvl="2" indent="-34290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sz="2160" dirty="0">
                <a:sym typeface="+mn-ea"/>
              </a:rPr>
              <a:t>worker为storm提供工作进程，程序的并行度可以设置（包括spout和bolt的并行度，如果有acker的话还包括acker的并行度），并行度即为</a:t>
            </a:r>
            <a:r>
              <a:rPr lang="en-US" altLang="zh-CN" sz="2160" dirty="0">
                <a:sym typeface="+mn-ea"/>
              </a:rPr>
              <a:t>executor</a:t>
            </a:r>
            <a:r>
              <a:rPr lang="zh-CN" altLang="en-US" sz="2160" dirty="0">
                <a:sym typeface="+mn-ea"/>
              </a:rPr>
              <a:t>的数目。</a:t>
            </a:r>
            <a:endParaRPr lang="zh-CN" altLang="en-US" sz="2160" dirty="0"/>
          </a:p>
          <a:p>
            <a:pPr marL="802005" lvl="2" indent="-34290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sz="2160" dirty="0">
                <a:sym typeface="+mn-ea"/>
              </a:rPr>
              <a:t>一般而言  worker和</a:t>
            </a:r>
            <a:r>
              <a:rPr lang="en-US" altLang="zh-CN" sz="2160" dirty="0">
                <a:sym typeface="Arial" panose="020B0604020202020204" pitchFamily="34" charset="0"/>
              </a:rPr>
              <a:t>executor</a:t>
            </a:r>
            <a:r>
              <a:rPr lang="zh-CN" altLang="en-US" sz="2160" dirty="0">
                <a:sym typeface="+mn-ea"/>
              </a:rPr>
              <a:t>之间的比例,即1个worker包含10~15个左右,当然根据配置和应用需要测试优化。</a:t>
            </a:r>
            <a:endParaRPr lang="zh-CN" altLang="en-US" sz="2160" dirty="0"/>
          </a:p>
          <a:p>
            <a:pPr marL="342900" indent="-34290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sz="2400" dirty="0">
                <a:sym typeface="+mn-ea"/>
              </a:rPr>
              <a:t>worker</a:t>
            </a:r>
            <a:r>
              <a:rPr lang="en-US" altLang="zh-CN" sz="2400" dirty="0">
                <a:sym typeface="+mn-ea"/>
              </a:rPr>
              <a:t>(</a:t>
            </a:r>
            <a:r>
              <a:rPr lang="zh-CN" altLang="en-US" sz="2400" dirty="0">
                <a:sym typeface="+mn-ea"/>
              </a:rPr>
              <a:t>slot)</a:t>
            </a:r>
            <a:endParaRPr lang="zh-CN" altLang="en-US" sz="2400" dirty="0"/>
          </a:p>
          <a:p>
            <a:pPr marL="802005" lvl="2" indent="-34290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en-US" altLang="zh-CN" sz="2160">
                <a:sym typeface="Arial" panose="020B0604020202020204" pitchFamily="34" charset="0"/>
              </a:rPr>
              <a:t>CPU </a:t>
            </a:r>
            <a:r>
              <a:rPr lang="en-US" altLang="zh-CN" sz="2160" dirty="0">
                <a:sym typeface="Arial" panose="020B0604020202020204" pitchFamily="34" charset="0"/>
              </a:rPr>
              <a:t>16</a:t>
            </a:r>
            <a:r>
              <a:rPr lang="zh-CN" altLang="en-US" sz="2160" dirty="0">
                <a:sym typeface="Arial" panose="020B0604020202020204" pitchFamily="34" charset="0"/>
              </a:rPr>
              <a:t>核，建议配置</a:t>
            </a:r>
            <a:r>
              <a:rPr lang="en-US" altLang="zh-CN" sz="2160" dirty="0">
                <a:sym typeface="Arial" panose="020B0604020202020204" pitchFamily="34" charset="0"/>
              </a:rPr>
              <a:t>20</a:t>
            </a:r>
            <a:r>
              <a:rPr lang="zh-CN" altLang="en-US" sz="2160" dirty="0">
                <a:sym typeface="Arial" panose="020B0604020202020204" pitchFamily="34" charset="0"/>
              </a:rPr>
              <a:t>个</a:t>
            </a:r>
            <a:r>
              <a:rPr lang="en-US" altLang="zh-CN" sz="2160" dirty="0">
                <a:sym typeface="Arial" panose="020B0604020202020204" pitchFamily="34" charset="0"/>
              </a:rPr>
              <a:t>worker</a:t>
            </a:r>
            <a:r>
              <a:rPr lang="zh-CN" altLang="en-US" sz="2160" dirty="0">
                <a:sym typeface="Arial" panose="020B0604020202020204" pitchFamily="34" charset="0"/>
              </a:rPr>
              <a:t>。</a:t>
            </a:r>
            <a:r>
              <a:rPr lang="en-US" altLang="zh-CN" sz="2160" dirty="0">
                <a:sym typeface="Arial" panose="020B0604020202020204" pitchFamily="34" charset="0"/>
              </a:rPr>
              <a:t>CPU 24</a:t>
            </a:r>
            <a:r>
              <a:rPr lang="zh-CN" altLang="en-US" sz="2160" dirty="0">
                <a:sym typeface="Arial" panose="020B0604020202020204" pitchFamily="34" charset="0"/>
              </a:rPr>
              <a:t>或</a:t>
            </a:r>
            <a:r>
              <a:rPr lang="en-US" altLang="zh-CN" sz="2160" dirty="0">
                <a:sym typeface="Arial" panose="020B0604020202020204" pitchFamily="34" charset="0"/>
              </a:rPr>
              <a:t>32</a:t>
            </a:r>
            <a:r>
              <a:rPr lang="zh-CN" altLang="en-US" sz="2160" dirty="0">
                <a:sym typeface="Arial" panose="020B0604020202020204" pitchFamily="34" charset="0"/>
              </a:rPr>
              <a:t>核，</a:t>
            </a:r>
            <a:r>
              <a:rPr lang="en-US" altLang="zh-CN" sz="2160" dirty="0">
                <a:sym typeface="Arial" panose="020B0604020202020204" pitchFamily="34" charset="0"/>
              </a:rPr>
              <a:t>30</a:t>
            </a:r>
            <a:r>
              <a:rPr lang="zh-CN" altLang="en-US" sz="2160" dirty="0">
                <a:sym typeface="Arial" panose="020B0604020202020204" pitchFamily="34" charset="0"/>
              </a:rPr>
              <a:t>个</a:t>
            </a:r>
            <a:r>
              <a:rPr lang="en-US" altLang="zh-CN" sz="2160" dirty="0">
                <a:sym typeface="Arial" panose="020B0604020202020204" pitchFamily="34" charset="0"/>
              </a:rPr>
              <a:t>worker</a:t>
            </a:r>
            <a:endParaRPr lang="en-US" altLang="zh-CN" sz="2160" dirty="0">
              <a:sym typeface="Arial" panose="020B0604020202020204" pitchFamily="34" charset="0"/>
            </a:endParaRPr>
          </a:p>
          <a:p>
            <a:pPr marL="802005" lvl="2" indent="-34290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sz="2160" dirty="0">
                <a:sym typeface="+mn-ea"/>
              </a:rPr>
              <a:t>默认情况下，Storm启动worker进程时，JVM的最大内存是768，可以通过在Strom的配置文件storm.yaml中设置worker的启动参数 worker.childopts: "-Xmx2048m"</a:t>
            </a:r>
            <a:endParaRPr lang="zh-CN" altLang="en-US" sz="2160" dirty="0"/>
          </a:p>
          <a:p>
            <a:pPr marL="802005" lvl="2" indent="-34290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sz="2160" dirty="0">
                <a:sym typeface="+mn-ea"/>
              </a:rPr>
              <a:t>一个</a:t>
            </a:r>
            <a:r>
              <a:rPr lang="en-US" altLang="zh-CN" sz="2160" dirty="0">
                <a:sym typeface="+mn-ea"/>
              </a:rPr>
              <a:t>topology</a:t>
            </a:r>
            <a:r>
              <a:rPr lang="zh-CN" altLang="en-US" sz="2160" dirty="0">
                <a:sym typeface="+mn-ea"/>
              </a:rPr>
              <a:t>使用的</a:t>
            </a:r>
            <a:r>
              <a:rPr lang="en-US" altLang="zh-CN" sz="2160" dirty="0">
                <a:sym typeface="+mn-ea"/>
              </a:rPr>
              <a:t>worker</a:t>
            </a:r>
            <a:r>
              <a:rPr lang="zh-CN" altLang="en-US" sz="2160" dirty="0">
                <a:sym typeface="+mn-ea"/>
              </a:rPr>
              <a:t>数量，</a:t>
            </a:r>
            <a:r>
              <a:rPr lang="en-US" altLang="zh-CN" sz="2160" dirty="0">
                <a:sym typeface="+mn-ea"/>
              </a:rPr>
              <a:t>12</a:t>
            </a:r>
            <a:r>
              <a:rPr lang="zh-CN" altLang="en-US" sz="2160" dirty="0">
                <a:sym typeface="+mn-ea"/>
              </a:rPr>
              <a:t>个是比较合理的，这个时候吞吐量和整体性能最优。如果多增加</a:t>
            </a:r>
            <a:r>
              <a:rPr lang="en-US" altLang="zh-CN" sz="2160" dirty="0">
                <a:sym typeface="+mn-ea"/>
              </a:rPr>
              <a:t>worker</a:t>
            </a:r>
            <a:r>
              <a:rPr lang="zh-CN" altLang="en-US" sz="2160" dirty="0">
                <a:sym typeface="+mn-ea"/>
              </a:rPr>
              <a:t>进程的话，会将一些原本线程间的内存通信变为进程间的网络通信。</a:t>
            </a:r>
            <a:r>
              <a:rPr lang="en-US" altLang="zh-CN" sz="2160" dirty="0">
                <a:sym typeface="+mn-ea"/>
              </a:rPr>
              <a:t>(</a:t>
            </a:r>
            <a:r>
              <a:rPr lang="zh-CN" altLang="en-US" sz="2160" dirty="0">
                <a:sym typeface="+mn-ea"/>
              </a:rPr>
              <a:t>参考0.9.4.1jstorm性能测试.docx</a:t>
            </a:r>
            <a:r>
              <a:rPr lang="en-US" altLang="zh-CN" sz="2160" dirty="0">
                <a:sym typeface="+mn-ea"/>
              </a:rPr>
              <a:t>)</a:t>
            </a:r>
            <a:endParaRPr lang="en-US" altLang="zh-CN" sz="2160" dirty="0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dirty="0">
                <a:sym typeface="+mn-ea"/>
              </a:rPr>
              <a:t>storm优化</a:t>
            </a:r>
            <a:r>
              <a:rPr lang="en-US" altLang="zh-CN" dirty="0">
                <a:sym typeface="+mn-ea"/>
              </a:rPr>
              <a:t>-2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342900" indent="-34290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en-US" altLang="zh-CN" sz="2400" dirty="0">
                <a:sym typeface="+mn-ea"/>
              </a:rPr>
              <a:t>acker</a:t>
            </a:r>
            <a:r>
              <a:rPr lang="zh-CN" altLang="en-US" sz="2400" dirty="0">
                <a:sym typeface="+mn-ea"/>
              </a:rPr>
              <a:t>优化</a:t>
            </a:r>
            <a:endParaRPr lang="zh-CN" altLang="en-US" sz="2400" dirty="0"/>
          </a:p>
          <a:p>
            <a:pPr marL="802005" lvl="2" indent="-34290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sz="2160" dirty="0">
                <a:sym typeface="+mn-ea"/>
              </a:rPr>
              <a:t>如果可靠性对你来说不是那么重要，那么你可以通过不跟踪这些tuple树来获取更好的性能。不去跟踪消息的话会使得系统里面的消息数量减少一半， 因为对于每一个tuple都要发送一个ack消息。</a:t>
            </a:r>
            <a:endParaRPr lang="zh-CN" altLang="en-US" sz="2160" dirty="0"/>
          </a:p>
          <a:p>
            <a:pPr marL="802005" lvl="2" indent="-34290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sz="2160" dirty="0">
                <a:sym typeface="+mn-ea"/>
              </a:rPr>
              <a:t>有三种方法可以去掉可靠性。</a:t>
            </a:r>
            <a:endParaRPr lang="zh-CN" altLang="en-US" sz="2160" dirty="0">
              <a:sym typeface="+mn-ea"/>
            </a:endParaRPr>
          </a:p>
          <a:p>
            <a:pPr marL="1259205" lvl="3" indent="-34290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sz="2000" dirty="0">
                <a:sym typeface="+mn-ea"/>
              </a:rPr>
              <a:t>第一是把config.setNumAckers</a:t>
            </a:r>
            <a:r>
              <a:rPr lang="en-US" altLang="zh-CN" sz="2000" dirty="0">
                <a:sym typeface="+mn-ea"/>
              </a:rPr>
              <a:t>(0)</a:t>
            </a:r>
            <a:r>
              <a:rPr lang="zh-CN" altLang="en-US" sz="2000" dirty="0">
                <a:sym typeface="+mn-ea"/>
              </a:rPr>
              <a:t>设置为</a:t>
            </a:r>
            <a:r>
              <a:rPr lang="en-US" altLang="zh-CN" sz="2000" dirty="0">
                <a:sym typeface="+mn-ea"/>
              </a:rPr>
              <a:t>0</a:t>
            </a:r>
            <a:r>
              <a:rPr lang="zh-CN" altLang="en-US" sz="2000" dirty="0">
                <a:sym typeface="+mn-ea"/>
              </a:rPr>
              <a:t>，在这种情况下， storm会在spout发射一个tuple之后马上调用spout的ack方法。也就是说这个tuple树不会被跟踪。</a:t>
            </a:r>
            <a:endParaRPr lang="zh-CN" altLang="en-US" sz="2000" dirty="0">
              <a:sym typeface="+mn-ea"/>
            </a:endParaRPr>
          </a:p>
          <a:p>
            <a:pPr marL="1259205" lvl="3" indent="-34290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sz="2000" dirty="0">
                <a:sym typeface="+mn-ea"/>
              </a:rPr>
              <a:t>第二个方法是在tuple层面去掉可靠性。 你可以在发射tuple的时候不指定messageid来达到不跟踪spout中tuple的目的。</a:t>
            </a:r>
            <a:endParaRPr lang="zh-CN" altLang="en-US" sz="2000" dirty="0">
              <a:sym typeface="+mn-ea"/>
            </a:endParaRPr>
          </a:p>
          <a:p>
            <a:pPr marL="1259205" lvl="3" indent="-34290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sz="2000" dirty="0">
                <a:sym typeface="+mn-ea"/>
              </a:rPr>
              <a:t>最后一个方法是如果你对于一个tuple树里面的某一部分到底成不成功不是很关心，那么可以在发射这些tuple的时候unanchor它们</a:t>
            </a:r>
            <a:r>
              <a:rPr lang="en-US" altLang="zh-CN" sz="2000" dirty="0">
                <a:sym typeface="+mn-ea"/>
              </a:rPr>
              <a:t>(</a:t>
            </a:r>
            <a:r>
              <a:rPr lang="zh-CN" altLang="en-US" sz="2000" dirty="0">
                <a:sym typeface="Arial" panose="020B0604020202020204" pitchFamily="34" charset="0"/>
              </a:rPr>
              <a:t>anchor是锚定的意思，unanchor表示不把当前这个</a:t>
            </a:r>
            <a:r>
              <a:rPr lang="en-US" altLang="zh-CN" sz="2000" dirty="0">
                <a:sym typeface="Arial" panose="020B0604020202020204" pitchFamily="34" charset="0"/>
              </a:rPr>
              <a:t>tuple</a:t>
            </a:r>
            <a:r>
              <a:rPr lang="zh-CN" altLang="en-US" sz="2000" dirty="0">
                <a:sym typeface="Arial" panose="020B0604020202020204" pitchFamily="34" charset="0"/>
              </a:rPr>
              <a:t>包含到</a:t>
            </a:r>
            <a:r>
              <a:rPr lang="en-US" altLang="zh-CN" sz="2000" dirty="0">
                <a:sym typeface="Arial" panose="020B0604020202020204" pitchFamily="34" charset="0"/>
              </a:rPr>
              <a:t>tuple</a:t>
            </a:r>
            <a:r>
              <a:rPr lang="zh-CN" altLang="en-US" sz="2000" dirty="0">
                <a:sym typeface="Arial" panose="020B0604020202020204" pitchFamily="34" charset="0"/>
              </a:rPr>
              <a:t>树中，也就是说不跟踪这个消息了</a:t>
            </a:r>
            <a:r>
              <a:rPr lang="en-US" altLang="zh-CN" sz="2000" dirty="0">
                <a:sym typeface="+mn-ea"/>
              </a:rPr>
              <a:t>)</a:t>
            </a:r>
            <a:r>
              <a:rPr lang="zh-CN" altLang="en-US" sz="2000" dirty="0">
                <a:sym typeface="+mn-ea"/>
              </a:rPr>
              <a:t>。 这样这些tuple就不在tuple树里面， 也就不会被跟踪了。</a:t>
            </a:r>
            <a:endParaRPr lang="zh-CN" altLang="en-US" sz="2000"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dirty="0">
                <a:sym typeface="宋体" panose="02010600030101010101" pitchFamily="2" charset="-122"/>
              </a:rPr>
              <a:t>storm </a:t>
            </a:r>
            <a:r>
              <a:rPr lang="zh-CN" altLang="en-US" dirty="0">
                <a:sym typeface="宋体" panose="02010600030101010101" pitchFamily="2" charset="-122"/>
              </a:rPr>
              <a:t>雪崩问题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342900" indent="-34290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sz="2400" dirty="0">
                <a:sym typeface="Arial" panose="020B0604020202020204" pitchFamily="34" charset="0"/>
              </a:rPr>
              <a:t>原因</a:t>
            </a:r>
            <a:endParaRPr lang="zh-CN" altLang="en-US" sz="2400" dirty="0">
              <a:sym typeface="Arial" panose="020B0604020202020204" pitchFamily="34" charset="0"/>
            </a:endParaRPr>
          </a:p>
          <a:p>
            <a:pPr lvl="1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en-US" altLang="zh-CN" sz="2400" dirty="0">
                <a:sym typeface="Arial" panose="020B0604020202020204" pitchFamily="34" charset="0"/>
              </a:rPr>
              <a:t>spout</a:t>
            </a:r>
            <a:r>
              <a:rPr lang="zh-CN" altLang="en-US" sz="2400" dirty="0">
                <a:sym typeface="Arial" panose="020B0604020202020204" pitchFamily="34" charset="0"/>
              </a:rPr>
              <a:t>发送的速度大于</a:t>
            </a:r>
            <a:r>
              <a:rPr lang="en-US" altLang="zh-CN" sz="2400" dirty="0">
                <a:sym typeface="Arial" panose="020B0604020202020204" pitchFamily="34" charset="0"/>
              </a:rPr>
              <a:t>bolt</a:t>
            </a:r>
            <a:r>
              <a:rPr lang="zh-CN" altLang="en-US" sz="2400" dirty="0">
                <a:sym typeface="Arial" panose="020B0604020202020204" pitchFamily="34" charset="0"/>
              </a:rPr>
              <a:t>接收的速度，导致数据堆积，不断消耗内存，最终系统崩溃，并引起数据链上多节点</a:t>
            </a:r>
            <a:r>
              <a:rPr lang="en-US" altLang="zh-CN" sz="2400" dirty="0">
                <a:sym typeface="Arial" panose="020B0604020202020204" pitchFamily="34" charset="0"/>
              </a:rPr>
              <a:t>down</a:t>
            </a:r>
            <a:r>
              <a:rPr lang="zh-CN" altLang="en-US" sz="2400" dirty="0">
                <a:sym typeface="Arial" panose="020B0604020202020204" pitchFamily="34" charset="0"/>
              </a:rPr>
              <a:t>掉。</a:t>
            </a:r>
            <a:endParaRPr lang="zh-CN" altLang="en-US" sz="2400" dirty="0">
              <a:sym typeface="Arial" panose="020B0604020202020204" pitchFamily="34" charset="0"/>
            </a:endParaRPr>
          </a:p>
          <a:p>
            <a:pPr marL="342900" indent="-34290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sz="2400" dirty="0">
                <a:sym typeface="Arial" panose="020B0604020202020204" pitchFamily="34" charset="0"/>
              </a:rPr>
              <a:t>解决办法</a:t>
            </a:r>
            <a:endParaRPr lang="zh-CN" altLang="en-US" sz="2400" dirty="0">
              <a:sym typeface="Arial" panose="020B0604020202020204" pitchFamily="34" charset="0"/>
            </a:endParaRPr>
          </a:p>
          <a:p>
            <a:pPr lvl="1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sz="2400" dirty="0">
                <a:sym typeface="Arial" panose="020B0604020202020204" pitchFamily="34" charset="0"/>
              </a:rPr>
              <a:t>增加接收</a:t>
            </a:r>
            <a:r>
              <a:rPr lang="en-US" altLang="zh-CN" sz="2400" dirty="0">
                <a:sym typeface="Arial" panose="020B0604020202020204" pitchFamily="34" charset="0"/>
              </a:rPr>
              <a:t>bolt</a:t>
            </a:r>
            <a:r>
              <a:rPr lang="zh-CN" altLang="en-US" sz="2400" dirty="0">
                <a:sym typeface="Arial" panose="020B0604020202020204" pitchFamily="34" charset="0"/>
              </a:rPr>
              <a:t>的并发度</a:t>
            </a:r>
            <a:endParaRPr lang="zh-CN" altLang="en-US" sz="2400" dirty="0">
              <a:sym typeface="Arial" panose="020B0604020202020204" pitchFamily="34" charset="0"/>
            </a:endParaRPr>
          </a:p>
          <a:p>
            <a:pPr lvl="1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sz="2400" dirty="0">
                <a:sym typeface="Arial" panose="020B0604020202020204" pitchFamily="34" charset="0"/>
              </a:rPr>
              <a:t>可以通过topology.max.spout.pending来控制spout发送消息的速度，通过代码这样设置</a:t>
            </a:r>
            <a:r>
              <a:rPr lang="zh-CN" altLang="en-US" sz="2400" dirty="0">
                <a:sym typeface="宋体" panose="02010600030101010101" pitchFamily="2" charset="-122"/>
              </a:rPr>
              <a:t>config.setMaxSpoutPending(</a:t>
            </a:r>
            <a:r>
              <a:rPr lang="en-US" altLang="zh-CN" sz="2400" dirty="0">
                <a:sym typeface="宋体" panose="02010600030101010101" pitchFamily="2" charset="-122"/>
              </a:rPr>
              <a:t>num</a:t>
            </a:r>
            <a:r>
              <a:rPr lang="zh-CN" altLang="en-US" sz="2400" dirty="0">
                <a:sym typeface="宋体" panose="02010600030101010101" pitchFamily="2" charset="-122"/>
              </a:rPr>
              <a:t>);</a:t>
            </a:r>
            <a:endParaRPr lang="zh-CN" altLang="en-US" sz="2400" dirty="0">
              <a:sym typeface="宋体" panose="02010600030101010101" pitchFamily="2" charset="-122"/>
            </a:endParaRPr>
          </a:p>
          <a:p>
            <a:pPr lvl="2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sz="2400" dirty="0">
                <a:sym typeface="宋体" panose="02010600030101010101" pitchFamily="2" charset="-122"/>
              </a:rPr>
              <a:t>注意：这个参数表示，当下游的bolt还有topology.max.spout.pending 个 tuple 没有消费完时，</a:t>
            </a:r>
            <a:r>
              <a:rPr lang="en-US" altLang="zh-CN" sz="2400" dirty="0">
                <a:sym typeface="宋体" panose="02010600030101010101" pitchFamily="2" charset="-122"/>
              </a:rPr>
              <a:t>spout</a:t>
            </a:r>
            <a:r>
              <a:rPr lang="zh-CN" altLang="en-US" sz="2400" dirty="0">
                <a:sym typeface="宋体" panose="02010600030101010101" pitchFamily="2" charset="-122"/>
              </a:rPr>
              <a:t>会停止调用</a:t>
            </a:r>
            <a:r>
              <a:rPr lang="en-US" altLang="zh-CN" sz="2400" dirty="0">
                <a:sym typeface="宋体" panose="02010600030101010101" pitchFamily="2" charset="-122"/>
              </a:rPr>
              <a:t>nexttuple</a:t>
            </a:r>
            <a:r>
              <a:rPr lang="zh-CN" altLang="en-US" sz="2400" dirty="0">
                <a:sym typeface="宋体" panose="02010600030101010101" pitchFamily="2" charset="-122"/>
              </a:rPr>
              <a:t>方法发射数据。等待下游bolt去消费，当tuple 的个数少于topology.max.spout.pending个数时，spout 会继续发射数据</a:t>
            </a:r>
            <a:r>
              <a:rPr lang="en-US" altLang="zh-CN" sz="2400" dirty="0">
                <a:sym typeface="宋体" panose="02010600030101010101" pitchFamily="2" charset="-122"/>
              </a:rPr>
              <a:t>(</a:t>
            </a:r>
            <a:r>
              <a:rPr lang="en-US" altLang="zh-CN" sz="2400" dirty="0">
                <a:solidFill>
                  <a:srgbClr val="FF0000"/>
                </a:solidFill>
                <a:sym typeface="宋体" panose="02010600030101010101" pitchFamily="2" charset="-122"/>
              </a:rPr>
              <a:t>这个属性只对可靠消息处理有用</a:t>
            </a:r>
            <a:r>
              <a:rPr lang="zh-CN" altLang="en-US" sz="2400" dirty="0">
                <a:solidFill>
                  <a:srgbClr val="FF0000"/>
                </a:solidFill>
                <a:sym typeface="宋体" panose="02010600030101010101" pitchFamily="2" charset="-122"/>
              </a:rPr>
              <a:t>，也就是说需要启用</a:t>
            </a:r>
            <a:r>
              <a:rPr lang="en-US" altLang="zh-CN" sz="2400" dirty="0">
                <a:solidFill>
                  <a:srgbClr val="FF0000"/>
                </a:solidFill>
                <a:sym typeface="宋体" panose="02010600030101010101" pitchFamily="2" charset="-122"/>
              </a:rPr>
              <a:t>acker</a:t>
            </a:r>
            <a:r>
              <a:rPr lang="zh-CN" altLang="en-US" sz="2400" dirty="0">
                <a:solidFill>
                  <a:srgbClr val="FF0000"/>
                </a:solidFill>
                <a:sym typeface="宋体" panose="02010600030101010101" pitchFamily="2" charset="-122"/>
              </a:rPr>
              <a:t>消息确认机制，在</a:t>
            </a:r>
            <a:r>
              <a:rPr lang="en-US" altLang="zh-CN" sz="2400" dirty="0">
                <a:solidFill>
                  <a:srgbClr val="FF0000"/>
                </a:solidFill>
                <a:sym typeface="宋体" panose="02010600030101010101" pitchFamily="2" charset="-122"/>
              </a:rPr>
              <a:t>spout</a:t>
            </a:r>
            <a:r>
              <a:rPr lang="zh-CN" altLang="en-US" sz="2400" dirty="0">
                <a:solidFill>
                  <a:srgbClr val="FF0000"/>
                </a:solidFill>
                <a:sym typeface="宋体" panose="02010600030101010101" pitchFamily="2" charset="-122"/>
              </a:rPr>
              <a:t>中</a:t>
            </a:r>
            <a:r>
              <a:rPr lang="en-US" altLang="zh-CN" sz="2400" dirty="0">
                <a:solidFill>
                  <a:srgbClr val="FF0000"/>
                </a:solidFill>
                <a:sym typeface="宋体" panose="02010600030101010101" pitchFamily="2" charset="-122"/>
              </a:rPr>
              <a:t>emit</a:t>
            </a:r>
            <a:r>
              <a:rPr lang="zh-CN" altLang="en-US" sz="2400" dirty="0">
                <a:solidFill>
                  <a:srgbClr val="FF0000"/>
                </a:solidFill>
                <a:sym typeface="宋体" panose="02010600030101010101" pitchFamily="2" charset="-122"/>
              </a:rPr>
              <a:t>数据的时候需要带有</a:t>
            </a:r>
            <a:r>
              <a:rPr lang="en-US" altLang="zh-CN" sz="2400" dirty="0">
                <a:solidFill>
                  <a:srgbClr val="FF0000"/>
                </a:solidFill>
                <a:sym typeface="宋体" panose="02010600030101010101" pitchFamily="2" charset="-122"/>
              </a:rPr>
              <a:t>messageid</a:t>
            </a:r>
            <a:r>
              <a:rPr lang="en-US" altLang="zh-CN" sz="2400" dirty="0">
                <a:sym typeface="宋体" panose="02010600030101010101" pitchFamily="2" charset="-122"/>
              </a:rPr>
              <a:t>)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文本框 9"/>
          <p:cNvSpPr txBox="1">
            <a:spLocks noChangeArrowheads="1"/>
          </p:cNvSpPr>
          <p:nvPr/>
        </p:nvSpPr>
        <p:spPr bwMode="auto">
          <a:xfrm>
            <a:off x="5762625" y="2789238"/>
            <a:ext cx="241617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Part  10</a:t>
            </a:r>
            <a:endParaRPr lang="zh-CN" altLang="en-US" sz="3600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2" name="TextBox 50"/>
          <p:cNvSpPr txBox="1">
            <a:spLocks noChangeArrowheads="1"/>
          </p:cNvSpPr>
          <p:nvPr/>
        </p:nvSpPr>
        <p:spPr bwMode="auto">
          <a:xfrm>
            <a:off x="4321175" y="3465513"/>
            <a:ext cx="220154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storm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实战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实战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网站访客实时区域分布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98750" y="1612900"/>
            <a:ext cx="5624830" cy="47618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dirty="0">
                <a:sym typeface="+mn-ea"/>
              </a:rPr>
              <a:t>Storm简介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342900" indent="-342900">
              <a:lnSpc>
                <a:spcPct val="90000"/>
              </a:lnSpc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dirty="0">
                <a:sym typeface="+mn-ea"/>
              </a:rPr>
              <a:t>Storm是Twitter开源的一个</a:t>
            </a:r>
            <a:r>
              <a:rPr lang="zh-CN" altLang="en-US" dirty="0">
                <a:solidFill>
                  <a:srgbClr val="FF3300"/>
                </a:solidFill>
                <a:sym typeface="+mn-ea"/>
              </a:rPr>
              <a:t>实时</a:t>
            </a:r>
            <a:r>
              <a:rPr lang="zh-CN" altLang="en-US" dirty="0">
                <a:sym typeface="+mn-ea"/>
              </a:rPr>
              <a:t>数据处理框架。</a:t>
            </a:r>
            <a:endParaRPr lang="zh-CN" altLang="en-US" dirty="0"/>
          </a:p>
          <a:p>
            <a:pPr marL="342900" indent="-342900">
              <a:lnSpc>
                <a:spcPct val="90000"/>
              </a:lnSpc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dirty="0">
                <a:sym typeface="+mn-ea"/>
              </a:rPr>
              <a:t>Storm能实现</a:t>
            </a:r>
            <a:r>
              <a:rPr lang="zh-CN" altLang="en-US" dirty="0">
                <a:solidFill>
                  <a:srgbClr val="FF3300"/>
                </a:solidFill>
                <a:sym typeface="+mn-ea"/>
              </a:rPr>
              <a:t>高频数据和大规模数据</a:t>
            </a:r>
            <a:r>
              <a:rPr lang="zh-CN" altLang="en-US" dirty="0">
                <a:sym typeface="+mn-ea"/>
              </a:rPr>
              <a:t>的实时处理。</a:t>
            </a:r>
            <a:endParaRPr lang="zh-CN" altLang="en-US" dirty="0"/>
          </a:p>
          <a:p>
            <a:pPr marL="342900" indent="-342900">
              <a:lnSpc>
                <a:spcPct val="90000"/>
              </a:lnSpc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dirty="0">
                <a:sym typeface="+mn-ea"/>
              </a:rPr>
              <a:t>官网资料显示storm的一个节点1秒钟能够处理100万个100字节的消息(IntelE5645@2.4Ghz的CPU,24GB的内存)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dirty="0">
                <a:sym typeface="+mn-ea"/>
              </a:rPr>
              <a:t>storm中的日志注意事项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342900" indent="-342900" fontAlgn="base">
              <a:lnSpc>
                <a:spcPct val="80000"/>
              </a:lnSpc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sz="2000" dirty="0">
                <a:sym typeface="+mn-ea"/>
              </a:rPr>
              <a:t>在storm内 ，使用了logback做日志输出，logback和log4j作为两套slf4j-api日志框架的实现，不能共同使用，不然会报日志冲突的错误。</a:t>
            </a:r>
            <a:endParaRPr lang="zh-CN" altLang="en-US" sz="1800" strike="noStrike" noProof="1" dirty="0">
              <a:sym typeface="+mn-ea"/>
            </a:endParaRPr>
          </a:p>
          <a:p>
            <a:pPr marL="342900" indent="-342900" fontAlgn="base">
              <a:lnSpc>
                <a:spcPct val="80000"/>
              </a:lnSpc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sz="2000" dirty="0">
                <a:sym typeface="+mn-ea"/>
              </a:rPr>
              <a:t>如果在storm的topology中打包了log4j的相关jar包，提交到storm后，通常会冲突，导致topology运行失败。</a:t>
            </a:r>
            <a:endParaRPr lang="zh-CN" altLang="en-US" sz="1800" strike="noStrike" noProof="1" dirty="0">
              <a:sym typeface="+mn-ea"/>
            </a:endParaRPr>
          </a:p>
          <a:p>
            <a:pPr marL="342900" indent="-342900" fontAlgn="base">
              <a:lnSpc>
                <a:spcPct val="80000"/>
              </a:lnSpc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sz="2000" dirty="0">
                <a:sym typeface="+mn-ea"/>
              </a:rPr>
              <a:t>解决方案</a:t>
            </a:r>
            <a:endParaRPr lang="zh-CN" altLang="en-US" sz="1800" strike="noStrike" noProof="1" dirty="0">
              <a:sym typeface="+mn-ea"/>
            </a:endParaRPr>
          </a:p>
          <a:p>
            <a:pPr lvl="1" fontAlgn="base">
              <a:lnSpc>
                <a:spcPct val="80000"/>
              </a:lnSpc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dirty="0">
                <a:sym typeface="+mn-ea"/>
              </a:rPr>
              <a:t>如果引入的第三方jar包中包含了log4j相关的包，需要在pom中排除掉,如图所示</a:t>
            </a:r>
            <a:endParaRPr lang="zh-CN" altLang="en-US" sz="1800" strike="noStrike" noProof="1" dirty="0">
              <a:sym typeface="+mn-ea"/>
            </a:endParaRPr>
          </a:p>
          <a:p>
            <a:pPr marL="342900" indent="-342900">
              <a:buClr>
                <a:srgbClr val="4472C4"/>
              </a:buClr>
              <a:buFont typeface="Wingdings" panose="05000000000000000000" charset="0"/>
              <a:buChar char=""/>
            </a:pPr>
            <a:endParaRPr lang="zh-CN" altLang="en-US" sz="1800" strike="noStrike" noProof="1" dirty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1935" y="3749040"/>
            <a:ext cx="5009515" cy="23241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strom</a:t>
            </a:r>
            <a:r>
              <a:rPr lang="zh-CN" altLang="en-US">
                <a:sym typeface="+mn-ea"/>
              </a:rPr>
              <a:t>项目带依赖</a:t>
            </a:r>
            <a:r>
              <a:rPr lang="en-US" altLang="zh-CN">
                <a:sym typeface="+mn-ea"/>
              </a:rPr>
              <a:t>jar</a:t>
            </a:r>
            <a:r>
              <a:rPr lang="zh-CN" altLang="en-US">
                <a:sym typeface="+mn-ea"/>
              </a:rPr>
              <a:t>包注意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342900" indent="-34290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sz="2400">
                <a:sym typeface="+mn-ea"/>
              </a:rPr>
              <a:t>在对</a:t>
            </a:r>
            <a:r>
              <a:rPr lang="en-US" altLang="zh-CN" sz="2400">
                <a:sym typeface="+mn-ea"/>
              </a:rPr>
              <a:t>storm</a:t>
            </a:r>
            <a:r>
              <a:rPr lang="zh-CN" altLang="en-US" sz="2400">
                <a:sym typeface="+mn-ea"/>
              </a:rPr>
              <a:t>项目打带有依赖的</a:t>
            </a:r>
            <a:r>
              <a:rPr lang="en-US" altLang="zh-CN" sz="2400">
                <a:sym typeface="+mn-ea"/>
              </a:rPr>
              <a:t>jar</a:t>
            </a:r>
            <a:r>
              <a:rPr lang="zh-CN" altLang="en-US" sz="2400">
                <a:sym typeface="+mn-ea"/>
              </a:rPr>
              <a:t>包的时候注意，不要把</a:t>
            </a:r>
            <a:r>
              <a:rPr lang="en-US" altLang="zh-CN" sz="2400">
                <a:sym typeface="+mn-ea"/>
              </a:rPr>
              <a:t>storm-core</a:t>
            </a:r>
            <a:r>
              <a:rPr lang="zh-CN" altLang="en-US" sz="2400">
                <a:sym typeface="+mn-ea"/>
              </a:rPr>
              <a:t>的依赖打进去，否则在集群中运行会报错，提示有多个</a:t>
            </a:r>
            <a:r>
              <a:rPr lang="en-US" altLang="zh-CN" sz="2400">
                <a:sym typeface="+mn-ea"/>
              </a:rPr>
              <a:t>defaults.yaml</a:t>
            </a:r>
            <a:r>
              <a:rPr lang="zh-CN" altLang="en-US" sz="2400">
                <a:sym typeface="+mn-ea"/>
              </a:rPr>
              <a:t>文件。</a:t>
            </a:r>
            <a:endParaRPr lang="zh-CN" altLang="en-US" sz="2400"/>
          </a:p>
          <a:p>
            <a:pPr lvl="1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sz="2400">
                <a:sym typeface="+mn-ea"/>
              </a:rPr>
              <a:t>因为集群中有这个文件，</a:t>
            </a:r>
            <a:r>
              <a:rPr lang="en-US" altLang="zh-CN" sz="2400">
                <a:sym typeface="+mn-ea"/>
              </a:rPr>
              <a:t>storm-core</a:t>
            </a:r>
            <a:r>
              <a:rPr lang="zh-CN" altLang="en-US" sz="2400">
                <a:sym typeface="+mn-ea"/>
              </a:rPr>
              <a:t>中也带有这个文件。</a:t>
            </a:r>
            <a:endParaRPr lang="zh-CN" altLang="en-US" sz="2400"/>
          </a:p>
          <a:p>
            <a:pPr lvl="1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sz="2400">
                <a:sym typeface="+mn-ea"/>
              </a:rPr>
              <a:t>解决方案：在</a:t>
            </a:r>
            <a:r>
              <a:rPr lang="en-US" altLang="zh-CN" sz="2400">
                <a:sym typeface="+mn-ea"/>
              </a:rPr>
              <a:t>storm-core</a:t>
            </a:r>
            <a:r>
              <a:rPr lang="zh-CN" altLang="en-US" sz="2400">
                <a:sym typeface="+mn-ea"/>
              </a:rPr>
              <a:t>的</a:t>
            </a:r>
            <a:r>
              <a:rPr lang="en-US" altLang="zh-CN" sz="2400">
                <a:sym typeface="+mn-ea"/>
              </a:rPr>
              <a:t>maven</a:t>
            </a:r>
            <a:r>
              <a:rPr lang="zh-CN" altLang="en-US" sz="2400">
                <a:sym typeface="+mn-ea"/>
              </a:rPr>
              <a:t>配置文件内设置</a:t>
            </a:r>
            <a:r>
              <a:rPr lang="en-US" altLang="zh-CN" sz="2400">
                <a:sym typeface="+mn-ea"/>
              </a:rPr>
              <a:t>scope</a:t>
            </a:r>
            <a:r>
              <a:rPr lang="zh-CN" altLang="en-US" sz="2400">
                <a:sym typeface="+mn-ea"/>
              </a:rPr>
              <a:t>属性</a:t>
            </a:r>
            <a:endParaRPr lang="zh-CN" altLang="en-US" sz="2400"/>
          </a:p>
          <a:p>
            <a:pPr marL="342900" indent="-342900">
              <a:buClr>
                <a:srgbClr val="4472C4"/>
              </a:buClr>
              <a:buFont typeface="Wingdings" panose="05000000000000000000" charset="0"/>
              <a:buChar char=""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0195" y="3608070"/>
            <a:ext cx="4914265" cy="16192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dirty="0">
                <a:sym typeface="+mn-ea"/>
              </a:rPr>
              <a:t>hadoop(MapReduce)</a:t>
            </a:r>
            <a:r>
              <a:rPr lang="zh-CN" altLang="en-US" dirty="0">
                <a:sym typeface="+mn-ea"/>
              </a:rPr>
              <a:t>与</a:t>
            </a:r>
            <a:r>
              <a:rPr lang="en-US" altLang="zh-CN" dirty="0">
                <a:sym typeface="+mn-ea"/>
              </a:rPr>
              <a:t>storm</a:t>
            </a:r>
            <a:r>
              <a:rPr lang="zh-CN" altLang="en-US" dirty="0">
                <a:sym typeface="+mn-ea"/>
              </a:rPr>
              <a:t>比较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marL="342900" indent="-342900">
              <a:lnSpc>
                <a:spcPct val="100000"/>
              </a:lnSpc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dirty="0">
                <a:sym typeface="+mn-ea"/>
              </a:rPr>
              <a:t>数据来源：HADOOP处理的是HDFS上TB级别的数据(历史数据)，STORM是处理的是实时新增的某一笔数据(实时数据)；</a:t>
            </a:r>
            <a:endParaRPr lang="zh-CN" altLang="en-US" dirty="0">
              <a:sym typeface="+mn-ea"/>
            </a:endParaRPr>
          </a:p>
          <a:p>
            <a:pPr marL="342900" indent="-342900">
              <a:lnSpc>
                <a:spcPct val="100000"/>
              </a:lnSpc>
              <a:buClr>
                <a:srgbClr val="4472C4"/>
              </a:buClr>
              <a:buFont typeface="Wingdings" panose="05000000000000000000" charset="0"/>
              <a:buChar char=""/>
            </a:pPr>
            <a:endParaRPr lang="zh-CN" altLang="en-US" dirty="0"/>
          </a:p>
          <a:p>
            <a:pPr marL="342900" indent="-342900">
              <a:lnSpc>
                <a:spcPct val="100000"/>
              </a:lnSpc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dirty="0">
                <a:sym typeface="+mn-ea"/>
              </a:rPr>
              <a:t>处理过程：HADOOP是分MAP阶段到REDUCE阶段，STORM是由用户定义处理流程，流程中可以包含多个步骤，每个步骤可以是数据源(SPOUT)或处理逻辑(BOLT)；</a:t>
            </a:r>
            <a:endParaRPr lang="zh-CN" altLang="en-US" dirty="0">
              <a:sym typeface="+mn-ea"/>
            </a:endParaRPr>
          </a:p>
          <a:p>
            <a:pPr marL="342900" indent="-342900">
              <a:lnSpc>
                <a:spcPct val="100000"/>
              </a:lnSpc>
              <a:buClr>
                <a:srgbClr val="4472C4"/>
              </a:buClr>
              <a:buFont typeface="Wingdings" panose="05000000000000000000" charset="0"/>
              <a:buChar char=""/>
            </a:pPr>
            <a:endParaRPr lang="zh-CN" altLang="en-US" dirty="0"/>
          </a:p>
          <a:p>
            <a:pPr marL="342900" indent="-342900">
              <a:lnSpc>
                <a:spcPct val="100000"/>
              </a:lnSpc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dirty="0">
                <a:sym typeface="+mn-ea"/>
              </a:rPr>
              <a:t>是否结束：HADOOP最后是要结束的，STORM是没有结束状态，到最后一步时，就停在那，直到有新数据进入时再从头开始；</a:t>
            </a:r>
            <a:endParaRPr lang="zh-CN" altLang="en-US" dirty="0">
              <a:sym typeface="+mn-ea"/>
            </a:endParaRPr>
          </a:p>
          <a:p>
            <a:pPr marL="342900" indent="-342900">
              <a:lnSpc>
                <a:spcPct val="100000"/>
              </a:lnSpc>
              <a:buClr>
                <a:srgbClr val="4472C4"/>
              </a:buClr>
              <a:buFont typeface="Wingdings" panose="05000000000000000000" charset="0"/>
              <a:buChar char=""/>
            </a:pPr>
            <a:endParaRPr lang="zh-CN" altLang="en-US" dirty="0"/>
          </a:p>
          <a:p>
            <a:pPr marL="342900" indent="-342900">
              <a:lnSpc>
                <a:spcPct val="100000"/>
              </a:lnSpc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dirty="0">
                <a:sym typeface="+mn-ea"/>
              </a:rPr>
              <a:t>处理速度：HADOOP是以处理HDFS上TB级别数据为目的，处理速度慢，STORM是只要处理新增的某一笔数据即可，可以做到很快；</a:t>
            </a:r>
            <a:endParaRPr lang="zh-CN" altLang="en-US" dirty="0">
              <a:sym typeface="+mn-ea"/>
            </a:endParaRPr>
          </a:p>
          <a:p>
            <a:pPr marL="342900" indent="-342900">
              <a:lnSpc>
                <a:spcPct val="100000"/>
              </a:lnSpc>
              <a:buClr>
                <a:srgbClr val="4472C4"/>
              </a:buClr>
              <a:buFont typeface="Wingdings" panose="05000000000000000000" charset="0"/>
              <a:buChar char=""/>
            </a:pPr>
            <a:endParaRPr lang="zh-CN" altLang="en-US" dirty="0"/>
          </a:p>
          <a:p>
            <a:pPr marL="342900" indent="-342900">
              <a:lnSpc>
                <a:spcPct val="100000"/>
              </a:lnSpc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dirty="0">
                <a:sym typeface="+mn-ea"/>
              </a:rPr>
              <a:t>适用场景：HADOOP是在要处理</a:t>
            </a:r>
            <a:r>
              <a:rPr lang="zh-CN" altLang="en-US" dirty="0">
                <a:solidFill>
                  <a:srgbClr val="FF3300"/>
                </a:solidFill>
                <a:sym typeface="+mn-ea"/>
              </a:rPr>
              <a:t>批量数据</a:t>
            </a:r>
            <a:r>
              <a:rPr lang="zh-CN" altLang="en-US" dirty="0">
                <a:sym typeface="+mn-ea"/>
              </a:rPr>
              <a:t>时用的，不讲究时效性，STORM是要处理</a:t>
            </a:r>
            <a:r>
              <a:rPr lang="zh-CN" altLang="en-US" dirty="0">
                <a:solidFill>
                  <a:srgbClr val="FF3300"/>
                </a:solidFill>
                <a:sym typeface="+mn-ea"/>
              </a:rPr>
              <a:t>某一新增数据</a:t>
            </a:r>
            <a:r>
              <a:rPr lang="zh-CN" altLang="en-US" dirty="0">
                <a:sym typeface="+mn-ea"/>
              </a:rPr>
              <a:t>时用的，要讲时效性；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spark streaming</a:t>
            </a:r>
            <a:r>
              <a:rPr lang="zh-CN" altLang="en-US"/>
              <a:t>与</a:t>
            </a:r>
            <a:r>
              <a:rPr lang="en-US" altLang="zh-CN"/>
              <a:t>storm</a:t>
            </a:r>
            <a:r>
              <a:rPr lang="zh-CN" altLang="en-US"/>
              <a:t>比较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342900" indent="-34290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sz="1800"/>
              <a:t>计算模型：</a:t>
            </a:r>
            <a:r>
              <a:rPr lang="en-US" altLang="zh-CN" sz="1800"/>
              <a:t>spark streaming</a:t>
            </a:r>
            <a:r>
              <a:rPr lang="zh-CN" altLang="en-US" sz="1800"/>
              <a:t>是近实时处理数据，每隔一定时间处理一次。</a:t>
            </a:r>
            <a:r>
              <a:rPr lang="en-US" altLang="zh-CN" sz="1800"/>
              <a:t>storm</a:t>
            </a:r>
            <a:r>
              <a:rPr lang="zh-CN" altLang="en-US" sz="1800"/>
              <a:t>是纯实时处理数据，来一条，处理一条。</a:t>
            </a:r>
            <a:endParaRPr lang="zh-CN" altLang="en-US" sz="1800"/>
          </a:p>
          <a:p>
            <a:pPr marL="342900" indent="-342900">
              <a:buClr>
                <a:srgbClr val="4472C4"/>
              </a:buClr>
              <a:buFont typeface="Wingdings" panose="05000000000000000000" charset="0"/>
              <a:buChar char=""/>
            </a:pPr>
            <a:endParaRPr lang="zh-CN" altLang="en-US" sz="1800"/>
          </a:p>
          <a:p>
            <a:pPr marL="342900" indent="-34290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sz="1800"/>
              <a:t>实时计算延迟度：</a:t>
            </a:r>
            <a:r>
              <a:rPr lang="en-US" altLang="zh-CN" sz="1800"/>
              <a:t>spark streaming</a:t>
            </a:r>
            <a:r>
              <a:rPr lang="zh-CN" altLang="en-US" sz="1800"/>
              <a:t>可以支持秒级别，</a:t>
            </a:r>
            <a:r>
              <a:rPr lang="en-US" altLang="zh-CN" sz="1800"/>
              <a:t>storm</a:t>
            </a:r>
            <a:r>
              <a:rPr lang="zh-CN" altLang="en-US" sz="1800"/>
              <a:t>可以支持毫秒级别</a:t>
            </a:r>
            <a:endParaRPr lang="zh-CN" altLang="en-US" sz="1800"/>
          </a:p>
          <a:p>
            <a:pPr marL="342900" indent="-342900">
              <a:buClr>
                <a:srgbClr val="4472C4"/>
              </a:buClr>
              <a:buFont typeface="Wingdings" panose="05000000000000000000" charset="0"/>
              <a:buChar char=""/>
            </a:pPr>
            <a:endParaRPr lang="zh-CN" altLang="en-US" sz="1800"/>
          </a:p>
          <a:p>
            <a:pPr marL="342900" indent="-34290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sz="1800"/>
              <a:t>吞吐量：</a:t>
            </a:r>
            <a:r>
              <a:rPr lang="en-US" altLang="zh-CN" sz="1800">
                <a:sym typeface="+mn-ea"/>
              </a:rPr>
              <a:t>spark streaming</a:t>
            </a:r>
            <a:r>
              <a:rPr lang="zh-CN" altLang="en-US" sz="1800">
                <a:sym typeface="+mn-ea"/>
              </a:rPr>
              <a:t>因为是批量处理，所以吞吐量高，</a:t>
            </a:r>
            <a:r>
              <a:rPr lang="en-US" altLang="zh-CN" sz="1800">
                <a:sym typeface="+mn-ea"/>
              </a:rPr>
              <a:t>storm</a:t>
            </a:r>
            <a:r>
              <a:rPr lang="zh-CN" altLang="en-US" sz="1800">
                <a:sym typeface="+mn-ea"/>
              </a:rPr>
              <a:t>的吞吐量相对来说就没有那么高了。</a:t>
            </a:r>
            <a:endParaRPr lang="zh-CN" altLang="en-US" sz="1800">
              <a:sym typeface="+mn-ea"/>
            </a:endParaRPr>
          </a:p>
          <a:p>
            <a:pPr marL="342900" indent="-342900">
              <a:buClr>
                <a:srgbClr val="4472C4"/>
              </a:buClr>
              <a:buFont typeface="Wingdings" panose="05000000000000000000" charset="0"/>
              <a:buChar char=""/>
            </a:pPr>
            <a:endParaRPr lang="zh-CN" altLang="en-US" sz="1800">
              <a:sym typeface="+mn-ea"/>
            </a:endParaRPr>
          </a:p>
          <a:p>
            <a:pPr marL="342900" indent="-34290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sz="1800">
                <a:sym typeface="+mn-ea"/>
              </a:rPr>
              <a:t>动态调整并行度：</a:t>
            </a:r>
            <a:r>
              <a:rPr lang="en-US" altLang="zh-CN" sz="1800">
                <a:sym typeface="+mn-ea"/>
              </a:rPr>
              <a:t>spark streaming</a:t>
            </a:r>
            <a:r>
              <a:rPr lang="zh-CN" altLang="en-US" sz="1800">
                <a:sym typeface="+mn-ea"/>
              </a:rPr>
              <a:t>不支持，</a:t>
            </a:r>
            <a:r>
              <a:rPr lang="en-US" altLang="zh-CN" sz="1800">
                <a:sym typeface="+mn-ea"/>
              </a:rPr>
              <a:t>storm</a:t>
            </a:r>
            <a:r>
              <a:rPr lang="zh-CN" altLang="en-US" sz="1800">
                <a:sym typeface="+mn-ea"/>
              </a:rPr>
              <a:t>支持。</a:t>
            </a:r>
            <a:endParaRPr lang="zh-CN" altLang="en-US" sz="1800">
              <a:sym typeface="+mn-ea"/>
            </a:endParaRPr>
          </a:p>
          <a:p>
            <a:pPr marL="342900" indent="-342900">
              <a:buClr>
                <a:srgbClr val="4472C4"/>
              </a:buClr>
              <a:buFont typeface="Wingdings" panose="05000000000000000000" charset="0"/>
              <a:buChar char=""/>
            </a:pPr>
            <a:endParaRPr lang="zh-CN" altLang="en-US" sz="1800">
              <a:sym typeface="+mn-ea"/>
            </a:endParaRPr>
          </a:p>
          <a:p>
            <a:pPr marL="342900" indent="-34290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sz="1800">
                <a:sym typeface="+mn-ea"/>
              </a:rPr>
              <a:t>事务机制：</a:t>
            </a:r>
            <a:r>
              <a:rPr lang="en-US" altLang="zh-CN" sz="1800">
                <a:sym typeface="+mn-ea"/>
              </a:rPr>
              <a:t>spark streaming</a:t>
            </a:r>
            <a:r>
              <a:rPr lang="zh-CN" altLang="en-US" sz="1800">
                <a:sym typeface="+mn-ea"/>
              </a:rPr>
              <a:t>支持，但是不完善。</a:t>
            </a:r>
            <a:r>
              <a:rPr lang="en-US" altLang="zh-CN" sz="1800">
                <a:sym typeface="+mn-ea"/>
              </a:rPr>
              <a:t>storm</a:t>
            </a:r>
            <a:r>
              <a:rPr lang="zh-CN" altLang="en-US" sz="1800">
                <a:sym typeface="+mn-ea"/>
              </a:rPr>
              <a:t>支持的比较完善。</a:t>
            </a:r>
            <a:endParaRPr lang="zh-CN" altLang="en-US" sz="18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Storm</a:t>
            </a:r>
            <a:r>
              <a:rPr lang="zh-CN" altLang="en-US">
                <a:sym typeface="+mn-ea"/>
              </a:rPr>
              <a:t>的设计思想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pPr marL="285750" indent="-285750">
              <a:lnSpc>
                <a:spcPct val="100000"/>
              </a:lnSpc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dirty="0">
                <a:sym typeface="+mn-ea"/>
              </a:rPr>
              <a:t>Storm是对流</a:t>
            </a:r>
            <a:r>
              <a:rPr lang="zh-CN" altLang="en-US" dirty="0">
                <a:solidFill>
                  <a:srgbClr val="FF3300"/>
                </a:solidFill>
                <a:sym typeface="+mn-ea"/>
              </a:rPr>
              <a:t>Stream</a:t>
            </a:r>
            <a:r>
              <a:rPr lang="zh-CN" altLang="en-US" dirty="0">
                <a:sym typeface="+mn-ea"/>
              </a:rPr>
              <a:t>的抽象，流是一个不间断的无界的连续tuple。</a:t>
            </a:r>
            <a:endParaRPr lang="zh-CN" altLang="en-US" dirty="0"/>
          </a:p>
          <a:p>
            <a:pPr marL="285750" indent="-285750">
              <a:lnSpc>
                <a:spcPct val="100000"/>
              </a:lnSpc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dirty="0">
                <a:sym typeface="+mn-ea"/>
              </a:rPr>
              <a:t>Storm将流中元素抽象为</a:t>
            </a:r>
            <a:r>
              <a:rPr lang="zh-CN" altLang="en-US" dirty="0">
                <a:solidFill>
                  <a:srgbClr val="FF3300"/>
                </a:solidFill>
                <a:sym typeface="+mn-ea"/>
              </a:rPr>
              <a:t>Tuple</a:t>
            </a:r>
            <a:r>
              <a:rPr lang="zh-CN" altLang="en-US" dirty="0">
                <a:sym typeface="+mn-ea"/>
              </a:rPr>
              <a:t>，一个tuple就是一个值列表value list，list中的每个value都有一个name，并且该value可以是基本类型，字符类型，字节数组等，当然也可以是其他可序列化的类型。</a:t>
            </a:r>
            <a:endParaRPr lang="zh-CN" altLang="en-US" dirty="0"/>
          </a:p>
          <a:p>
            <a:pPr marL="285750" indent="-285750">
              <a:lnSpc>
                <a:spcPct val="100000"/>
              </a:lnSpc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dirty="0">
                <a:sym typeface="Arial" panose="020B0604020202020204" pitchFamily="34" charset="0"/>
              </a:rPr>
              <a:t>Storm认为每个stream都有一个stream源，也就是原始元组的源头，所以它将这个源头称为</a:t>
            </a:r>
            <a:r>
              <a:rPr lang="zh-CN" altLang="en-US" dirty="0">
                <a:solidFill>
                  <a:srgbClr val="FF3300"/>
                </a:solidFill>
                <a:sym typeface="Arial" panose="020B0604020202020204" pitchFamily="34" charset="0"/>
              </a:rPr>
              <a:t>Spout</a:t>
            </a:r>
            <a:r>
              <a:rPr lang="zh-CN" altLang="en-US" dirty="0">
                <a:sym typeface="Arial" panose="020B0604020202020204" pitchFamily="34" charset="0"/>
              </a:rPr>
              <a:t>。</a:t>
            </a:r>
            <a:endParaRPr lang="zh-CN" altLang="en-US" dirty="0">
              <a:sym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dirty="0">
                <a:sym typeface="Arial" panose="020B0604020202020204" pitchFamily="34" charset="0"/>
              </a:rPr>
              <a:t>有了源头即spout也就是有了stream，那么该如何处理stream内的tuple呢。将流的状态转换称为</a:t>
            </a:r>
            <a:r>
              <a:rPr lang="zh-CN" altLang="en-US" dirty="0">
                <a:solidFill>
                  <a:srgbClr val="FF3300"/>
                </a:solidFill>
                <a:sym typeface="Arial" panose="020B0604020202020204" pitchFamily="34" charset="0"/>
              </a:rPr>
              <a:t>Bolt</a:t>
            </a:r>
            <a:r>
              <a:rPr lang="zh-CN" altLang="en-US" dirty="0">
                <a:sym typeface="Arial" panose="020B0604020202020204" pitchFamily="34" charset="0"/>
              </a:rPr>
              <a:t>，bolt可以消费任意数量的输入流，只要将流方向导向该bolt，同时它也可以发送新的流给其他bolt使用，这样一来，只要打开特定的spout（管口）再将spout中流出的tuple导向特定的bolt，由bolt对导入的流做处理后再导向其他bolt或者目的地。   </a:t>
            </a:r>
            <a:endParaRPr lang="zh-CN" altLang="en-US" dirty="0">
              <a:sym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dirty="0">
                <a:sym typeface="Arial" panose="020B0604020202020204" pitchFamily="34" charset="0"/>
              </a:rPr>
              <a:t>以上处理过程统称为</a:t>
            </a:r>
            <a:r>
              <a:rPr lang="zh-CN" altLang="en-US" dirty="0">
                <a:solidFill>
                  <a:srgbClr val="FF3300"/>
                </a:solidFill>
                <a:sym typeface="Arial" panose="020B0604020202020204" pitchFamily="34" charset="0"/>
              </a:rPr>
              <a:t>Topology</a:t>
            </a:r>
            <a:r>
              <a:rPr lang="zh-CN" altLang="en-US" dirty="0">
                <a:sym typeface="Arial" panose="020B0604020202020204" pitchFamily="34" charset="0"/>
              </a:rPr>
              <a:t>即拓扑。拓扑是storm中最高层次的一个抽象概念，它可以被提交到storm集群执行，一个拓扑就是一个流转换图，图中每个节点是一个spout或者bolt，图中的边表示bolt订阅了哪些流，当spout或者bolt发送元组到流时，它就发送元组到每个订阅了该流的bolt（这就意味着不需要我们手工拉管道，只要预先</a:t>
            </a:r>
            <a:r>
              <a:rPr lang="zh-CN" altLang="en-US" dirty="0">
                <a:solidFill>
                  <a:srgbClr val="FF3300"/>
                </a:solidFill>
                <a:sym typeface="Arial" panose="020B0604020202020204" pitchFamily="34" charset="0"/>
              </a:rPr>
              <a:t>订阅</a:t>
            </a:r>
            <a:r>
              <a:rPr lang="zh-CN" altLang="en-US" dirty="0">
                <a:sym typeface="Arial" panose="020B0604020202020204" pitchFamily="34" charset="0"/>
              </a:rPr>
              <a:t>，spout就会将流发到适当bolt上）。</a:t>
            </a:r>
            <a:endParaRPr lang="zh-CN" altLang="en-US" dirty="0">
              <a:sym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dirty="0">
                <a:sym typeface="Arial" panose="020B0604020202020204" pitchFamily="34" charset="0"/>
              </a:rPr>
              <a:t>拓扑的每个节点都要说明它所发射出的元组的字段的name，其他节点只需要订阅该name就可以接收处理。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storm </a:t>
            </a:r>
            <a:r>
              <a:rPr lang="zh-CN" altLang="en-US">
                <a:sym typeface="+mn-ea"/>
              </a:rPr>
              <a:t>拓扑结构图</a:t>
            </a:r>
            <a:endParaRPr lang="zh-CN" altLang="en-US"/>
          </a:p>
        </p:txBody>
      </p:sp>
      <p:pic>
        <p:nvPicPr>
          <p:cNvPr id="19458" name="内容占位符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55165" y="1691005"/>
            <a:ext cx="8281670" cy="435165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3651"/>
</p:tagLst>
</file>

<file path=ppt/tags/tag10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51"/>
</p:tagLst>
</file>

<file path=ppt/tags/tag11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51"/>
</p:tagLst>
</file>

<file path=ppt/tags/tag12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51"/>
</p:tagLst>
</file>

<file path=ppt/tags/tag13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51"/>
</p:tagLst>
</file>

<file path=ppt/tags/tag14.xml><?xml version="1.0" encoding="utf-8"?>
<p:tagLst xmlns:p="http://schemas.openxmlformats.org/presentationml/2006/main">
  <p:tag name="KSO_WM_TEMPLATE_CATEGORY" val="basetag"/>
  <p:tag name="KSO_WM_TEMPLATE_INDEX" val="20163651"/>
  <p:tag name="KSO_WM_TAG_VERSION" val="1.0"/>
  <p:tag name="KSO_WM_SLIDE_ID" val="basetag20163651_7"/>
  <p:tag name="KSO_WM_SLIDE_INDEX" val="7"/>
  <p:tag name="KSO_WM_SLIDE_ITEM_CNT" val="0"/>
  <p:tag name="KSO_WM_SLIDE_TYPE" val="sectionTitle"/>
  <p:tag name="KSO_WM_BEAUTIFY_FLAG" val="#wm#"/>
</p:tagLst>
</file>

<file path=ppt/tags/tag15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51"/>
</p:tagLst>
</file>

<file path=ppt/tags/tag16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51"/>
</p:tagLst>
</file>

<file path=ppt/tags/tag17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51"/>
</p:tagLst>
</file>

<file path=ppt/tags/tag18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51"/>
</p:tagLst>
</file>

<file path=ppt/tags/tag19.xml><?xml version="1.0" encoding="utf-8"?>
<p:tagLst xmlns:p="http://schemas.openxmlformats.org/presentationml/2006/main">
  <p:tag name="KSO_WM_TEMPLATE_CATEGORY" val="basetag"/>
  <p:tag name="KSO_WM_TEMPLATE_INDEX" val="20163651"/>
  <p:tag name="KSO_WM_TAG_VERSION" val="1.0"/>
  <p:tag name="KSO_WM_SLIDE_ID" val="basetag20163651_7"/>
  <p:tag name="KSO_WM_SLIDE_INDEX" val="7"/>
  <p:tag name="KSO_WM_SLIDE_ITEM_CNT" val="0"/>
  <p:tag name="KSO_WM_SLIDE_TYPE" val="sectionTitle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3651"/>
</p:tagLst>
</file>

<file path=ppt/tags/tag20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51"/>
</p:tagLst>
</file>

<file path=ppt/tags/tag21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51"/>
</p:tagLst>
</file>

<file path=ppt/tags/tag22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51"/>
</p:tagLst>
</file>

<file path=ppt/tags/tag23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51"/>
</p:tagLst>
</file>

<file path=ppt/tags/tag24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51"/>
</p:tagLst>
</file>

<file path=ppt/tags/tag25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51"/>
</p:tagLst>
</file>

<file path=ppt/tags/tag26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51"/>
</p:tagLst>
</file>

<file path=ppt/tags/tag27.xml><?xml version="1.0" encoding="utf-8"?>
<p:tagLst xmlns:p="http://schemas.openxmlformats.org/presentationml/2006/main">
  <p:tag name="KSO_WM_TEMPLATE_CATEGORY" val="basetag"/>
  <p:tag name="KSO_WM_TEMPLATE_INDEX" val="20163651"/>
  <p:tag name="KSO_WM_TAG_VERSION" val="1.0"/>
  <p:tag name="KSO_WM_SLIDE_ID" val="basetag20163651_7"/>
  <p:tag name="KSO_WM_SLIDE_INDEX" val="7"/>
  <p:tag name="KSO_WM_SLIDE_ITEM_CNT" val="0"/>
  <p:tag name="KSO_WM_SLIDE_TYPE" val="sectionTitle"/>
  <p:tag name="KSO_WM_BEAUTIFY_FLAG" val="#wm#"/>
</p:tagLst>
</file>

<file path=ppt/tags/tag28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51"/>
</p:tagLst>
</file>

<file path=ppt/tags/tag29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51"/>
</p:tagLst>
</file>

<file path=ppt/tags/tag3.xml><?xml version="1.0" encoding="utf-8"?>
<p:tagLst xmlns:p="http://schemas.openxmlformats.org/presentationml/2006/main">
  <p:tag name="KSO_WM_TEMPLATE_CATEGORY" val="basetag"/>
  <p:tag name="KSO_WM_TEMPLATE_INDEX" val="20163651"/>
  <p:tag name="KSO_WM_TAG_VERSION" val="1.0"/>
  <p:tag name="KSO_WM_BEAUTIFY_FLAG" val="#wm#"/>
  <p:tag name="KSO_WM_TEMPLATE_THUMBS_INDEX" val="1、5、6、7、9、11、19、23、27、29、34"/>
</p:tagLst>
</file>

<file path=ppt/tags/tag30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51"/>
</p:tagLst>
</file>

<file path=ppt/tags/tag31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51"/>
</p:tagLst>
</file>

<file path=ppt/tags/tag32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51"/>
</p:tagLst>
</file>

<file path=ppt/tags/tag33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51"/>
</p:tagLst>
</file>

<file path=ppt/tags/tag34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51"/>
</p:tagLst>
</file>

<file path=ppt/tags/tag35.xml><?xml version="1.0" encoding="utf-8"?>
<p:tagLst xmlns:p="http://schemas.openxmlformats.org/presentationml/2006/main">
  <p:tag name="KSO_WM_TEMPLATE_CATEGORY" val="basetag"/>
  <p:tag name="KSO_WM_TEMPLATE_INDEX" val="20163651"/>
  <p:tag name="KSO_WM_TAG_VERSION" val="1.0"/>
  <p:tag name="KSO_WM_SLIDE_ID" val="basetag20163651_7"/>
  <p:tag name="KSO_WM_SLIDE_INDEX" val="7"/>
  <p:tag name="KSO_WM_SLIDE_ITEM_CNT" val="0"/>
  <p:tag name="KSO_WM_SLIDE_TYPE" val="sectionTitle"/>
  <p:tag name="KSO_WM_BEAUTIFY_FLAG" val="#wm#"/>
</p:tagLst>
</file>

<file path=ppt/tags/tag36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51"/>
</p:tagLst>
</file>

<file path=ppt/tags/tag37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51"/>
</p:tagLst>
</file>

<file path=ppt/tags/tag38.xml><?xml version="1.0" encoding="utf-8"?>
<p:tagLst xmlns:p="http://schemas.openxmlformats.org/presentationml/2006/main">
  <p:tag name="KSO_WM_TEMPLATE_CATEGORY" val="basetag"/>
  <p:tag name="KSO_WM_TEMPLATE_INDEX" val="20163651"/>
  <p:tag name="KSO_WM_TAG_VERSION" val="1.0"/>
  <p:tag name="KSO_WM_SLIDE_ID" val="basetag20163651_7"/>
  <p:tag name="KSO_WM_SLIDE_INDEX" val="7"/>
  <p:tag name="KSO_WM_SLIDE_ITEM_CNT" val="0"/>
  <p:tag name="KSO_WM_SLIDE_TYPE" val="sectionTitle"/>
  <p:tag name="KSO_WM_BEAUTIFY_FLAG" val="#wm#"/>
</p:tagLst>
</file>

<file path=ppt/tags/tag39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51"/>
</p:tagLst>
</file>

<file path=ppt/tags/tag4.xml><?xml version="1.0" encoding="utf-8"?>
<p:tagLst xmlns:p="http://schemas.openxmlformats.org/presentationml/2006/main">
  <p:tag name="KSO_WM_TEMPLATE_CATEGORY" val="basetag"/>
  <p:tag name="KSO_WM_TEMPLATE_INDEX" val="20163651"/>
  <p:tag name="KSO_WM_TAG_VERSION" val="1.0"/>
  <p:tag name="KSO_WM_SLIDE_ID" val="basetag20163651_1"/>
  <p:tag name="KSO_WM_SLIDE_INDEX" val="1"/>
  <p:tag name="KSO_WM_SLIDE_ITEM_CNT" val="0"/>
  <p:tag name="KSO_WM_SLIDE_TYPE" val="title"/>
  <p:tag name="KSO_WM_BEAUTIFY_FLAG" val="#wm#"/>
  <p:tag name="KSO_WM_TEMPLATE_THUMBS_INDEX" val="1、5、6、7、9、11、19、23、27、29、34"/>
</p:tagLst>
</file>

<file path=ppt/tags/tag40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51"/>
</p:tagLst>
</file>

<file path=ppt/tags/tag41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51"/>
</p:tagLst>
</file>

<file path=ppt/tags/tag42.xml><?xml version="1.0" encoding="utf-8"?>
<p:tagLst xmlns:p="http://schemas.openxmlformats.org/presentationml/2006/main">
  <p:tag name="KSO_WM_TEMPLATE_CATEGORY" val="basetag"/>
  <p:tag name="KSO_WM_TEMPLATE_INDEX" val="20163651"/>
  <p:tag name="KSO_WM_TAG_VERSION" val="1.0"/>
  <p:tag name="KSO_WM_SLIDE_ID" val="basetag20163651_7"/>
  <p:tag name="KSO_WM_SLIDE_INDEX" val="7"/>
  <p:tag name="KSO_WM_SLIDE_ITEM_CNT" val="0"/>
  <p:tag name="KSO_WM_SLIDE_TYPE" val="sectionTitle"/>
  <p:tag name="KSO_WM_BEAUTIFY_FLAG" val="#wm#"/>
</p:tagLst>
</file>

<file path=ppt/tags/tag43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51"/>
</p:tagLst>
</file>

<file path=ppt/tags/tag44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51"/>
</p:tagLst>
</file>

<file path=ppt/tags/tag45.xml><?xml version="1.0" encoding="utf-8"?>
<p:tagLst xmlns:p="http://schemas.openxmlformats.org/presentationml/2006/main">
  <p:tag name="KSO_WM_TEMPLATE_CATEGORY" val="basetag"/>
  <p:tag name="KSO_WM_TEMPLATE_INDEX" val="20163651"/>
  <p:tag name="KSO_WM_TAG_VERSION" val="1.0"/>
  <p:tag name="KSO_WM_SLIDE_ID" val="basetag20163651_7"/>
  <p:tag name="KSO_WM_SLIDE_INDEX" val="7"/>
  <p:tag name="KSO_WM_SLIDE_ITEM_CNT" val="0"/>
  <p:tag name="KSO_WM_SLIDE_TYPE" val="sectionTitle"/>
  <p:tag name="KSO_WM_BEAUTIFY_FLAG" val="#wm#"/>
</p:tagLst>
</file>

<file path=ppt/tags/tag46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51"/>
</p:tagLst>
</file>

<file path=ppt/tags/tag47.xml><?xml version="1.0" encoding="utf-8"?>
<p:tagLst xmlns:p="http://schemas.openxmlformats.org/presentationml/2006/main">
  <p:tag name="KSO_WM_TEMPLATE_CATEGORY" val="basetag"/>
  <p:tag name="KSO_WM_TEMPLATE_INDEX" val="20163651"/>
  <p:tag name="KSO_WM_TAG_VERSION" val="1.0"/>
  <p:tag name="KSO_WM_SLIDE_ID" val="basetag20163651_7"/>
  <p:tag name="KSO_WM_SLIDE_INDEX" val="7"/>
  <p:tag name="KSO_WM_SLIDE_ITEM_CNT" val="0"/>
  <p:tag name="KSO_WM_SLIDE_TYPE" val="sectionTitle"/>
  <p:tag name="KSO_WM_BEAUTIFY_FLAG" val="#wm#"/>
</p:tagLst>
</file>

<file path=ppt/tags/tag48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51"/>
</p:tagLst>
</file>

<file path=ppt/tags/tag49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51"/>
</p:tagLst>
</file>

<file path=ppt/tags/tag5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51"/>
</p:tagLst>
</file>

<file path=ppt/tags/tag50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51"/>
</p:tagLst>
</file>

<file path=ppt/tags/tag51.xml><?xml version="1.0" encoding="utf-8"?>
<p:tagLst xmlns:p="http://schemas.openxmlformats.org/presentationml/2006/main">
  <p:tag name="KSO_WM_TEMPLATE_CATEGORY" val="basetag"/>
  <p:tag name="KSO_WM_TEMPLATE_INDEX" val="20163651"/>
  <p:tag name="KSO_WM_TAG_VERSION" val="1.0"/>
  <p:tag name="KSO_WM_SLIDE_ID" val="basetag20163651_7"/>
  <p:tag name="KSO_WM_SLIDE_INDEX" val="7"/>
  <p:tag name="KSO_WM_SLIDE_ITEM_CNT" val="0"/>
  <p:tag name="KSO_WM_SLIDE_TYPE" val="sectionTitle"/>
  <p:tag name="KSO_WM_BEAUTIFY_FLAG" val="#wm#"/>
</p:tagLst>
</file>

<file path=ppt/tags/tag52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51"/>
</p:tagLst>
</file>

<file path=ppt/tags/tag53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51"/>
</p:tagLst>
</file>

<file path=ppt/tags/tag54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51"/>
</p:tagLst>
</file>

<file path=ppt/tags/tag6.xml><?xml version="1.0" encoding="utf-8"?>
<p:tagLst xmlns:p="http://schemas.openxmlformats.org/presentationml/2006/main">
  <p:tag name="KSO_WM_TEMPLATE_CATEGORY" val="basetag"/>
  <p:tag name="KSO_WM_TEMPLATE_INDEX" val="20163651"/>
  <p:tag name="KSO_WM_TAG_VERSION" val="1.0"/>
  <p:tag name="KSO_WM_SLIDE_ID" val="basetag20163651_7"/>
  <p:tag name="KSO_WM_SLIDE_INDEX" val="7"/>
  <p:tag name="KSO_WM_SLIDE_ITEM_CNT" val="0"/>
  <p:tag name="KSO_WM_SLIDE_TYPE" val="sectionTitle"/>
  <p:tag name="KSO_WM_BEAUTIFY_FLAG" val="#wm#"/>
</p:tagLst>
</file>

<file path=ppt/tags/tag7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51"/>
</p:tagLst>
</file>

<file path=ppt/tags/tag8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51"/>
</p:tagLst>
</file>

<file path=ppt/tags/tag9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51"/>
</p:tagLst>
</file>

<file path=ppt/theme/theme1.xml><?xml version="1.0" encoding="utf-8"?>
<a:theme xmlns:a="http://schemas.openxmlformats.org/drawingml/2006/main" name="徐葳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9693</Words>
  <Application>WPS 演示</Application>
  <PresentationFormat>宽屏</PresentationFormat>
  <Paragraphs>361</Paragraphs>
  <Slides>51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0" baseType="lpstr">
      <vt:lpstr>Arial</vt:lpstr>
      <vt:lpstr>宋体</vt:lpstr>
      <vt:lpstr>Wingdings</vt:lpstr>
      <vt:lpstr>Wingdings</vt:lpstr>
      <vt:lpstr>Calibri</vt:lpstr>
      <vt:lpstr>微软雅黑</vt:lpstr>
      <vt:lpstr>Arial Unicode MS</vt:lpstr>
      <vt:lpstr>黑体</vt:lpstr>
      <vt:lpstr>徐葳</vt:lpstr>
      <vt:lpstr>Storm课程</vt:lpstr>
      <vt:lpstr>课程目录</vt:lpstr>
      <vt:lpstr>PowerPoint 演示文稿</vt:lpstr>
      <vt:lpstr> </vt:lpstr>
      <vt:lpstr>Storm简介</vt:lpstr>
      <vt:lpstr>hadoop(MapReduce)与storm比较</vt:lpstr>
      <vt:lpstr>spark streaming与storm比较</vt:lpstr>
      <vt:lpstr>Storm的设计思想</vt:lpstr>
      <vt:lpstr>storm 拓扑结构图</vt:lpstr>
      <vt:lpstr>storm流处理拓扑</vt:lpstr>
      <vt:lpstr>PowerPoint 演示文稿</vt:lpstr>
      <vt:lpstr>Storm开发</vt:lpstr>
      <vt:lpstr>storm实战-hello word</vt:lpstr>
      <vt:lpstr>注意事项</vt:lpstr>
      <vt:lpstr>Storm组件解释</vt:lpstr>
      <vt:lpstr>PowerPoint 演示文稿</vt:lpstr>
      <vt:lpstr>Storm集群结构介绍-1</vt:lpstr>
      <vt:lpstr>Storm集群结构介绍-2</vt:lpstr>
      <vt:lpstr>storm集群体系架构</vt:lpstr>
      <vt:lpstr>storm集群搭建</vt:lpstr>
      <vt:lpstr>storm集群启动</vt:lpstr>
      <vt:lpstr>集群代码写法</vt:lpstr>
      <vt:lpstr>集群停止Topology作业</vt:lpstr>
      <vt:lpstr>PowerPoint 演示文稿</vt:lpstr>
      <vt:lpstr>并行度</vt:lpstr>
      <vt:lpstr>worker,executor,task解释</vt:lpstr>
      <vt:lpstr>提高storm组件并行度</vt:lpstr>
      <vt:lpstr>弹性计算rebalance</vt:lpstr>
      <vt:lpstr>官网并行度例子</vt:lpstr>
      <vt:lpstr>并行度设置多少合适</vt:lpstr>
      <vt:lpstr>storm整体架构图</vt:lpstr>
      <vt:lpstr>PowerPoint 演示文稿</vt:lpstr>
      <vt:lpstr>stream grouping</vt:lpstr>
      <vt:lpstr>stream grouping分类</vt:lpstr>
      <vt:lpstr>PowerPoint 演示文稿</vt:lpstr>
      <vt:lpstr>storm的可靠性</vt:lpstr>
      <vt:lpstr> </vt:lpstr>
      <vt:lpstr> </vt:lpstr>
      <vt:lpstr>PowerPoint 演示文稿</vt:lpstr>
      <vt:lpstr>storm的定时任务-1</vt:lpstr>
      <vt:lpstr>storm的定时任务-2</vt:lpstr>
      <vt:lpstr>PowerPoint 演示文稿</vt:lpstr>
      <vt:lpstr>stormui简介</vt:lpstr>
      <vt:lpstr>PowerPoint 演示文稿</vt:lpstr>
      <vt:lpstr>storm优化-1</vt:lpstr>
      <vt:lpstr>storm优化-2</vt:lpstr>
      <vt:lpstr>storm 雪崩问题</vt:lpstr>
      <vt:lpstr>PowerPoint 演示文稿</vt:lpstr>
      <vt:lpstr>实战-网站访客实时区域分布</vt:lpstr>
      <vt:lpstr>storm中的日志注意事项</vt:lpstr>
      <vt:lpstr>strom项目带依赖jar包注意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徐葳</cp:lastModifiedBy>
  <cp:revision>195</cp:revision>
  <dcterms:created xsi:type="dcterms:W3CDTF">2015-05-05T08:02:00Z</dcterms:created>
  <dcterms:modified xsi:type="dcterms:W3CDTF">2019-05-17T13:57:10Z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2052-11.1.0.8412</vt:lpwstr>
  </property>
</Properties>
</file>