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notesMasterIdLst>
    <p:notesMasterId r:id="rId9"/>
  </p:notesMasterIdLst>
  <p:sldIdLst>
    <p:sldId id="256" r:id="rId2"/>
    <p:sldId id="258" r:id="rId3"/>
    <p:sldId id="265" r:id="rId4"/>
    <p:sldId id="266" r:id="rId5"/>
    <p:sldId id="261" r:id="rId6"/>
    <p:sldId id="268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548" autoAdjust="0"/>
  </p:normalViewPr>
  <p:slideViewPr>
    <p:cSldViewPr snapToGrid="0" snapToObjects="1">
      <p:cViewPr>
        <p:scale>
          <a:sx n="134" d="100"/>
          <a:sy n="134" d="100"/>
        </p:scale>
        <p:origin x="-1288" y="-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4DBDE-4AB7-A642-9C68-D021F812BC6C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EB385-139F-5241-80D7-6C13722BC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5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EB385-139F-5241-80D7-6C13722BC0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0F71-B887-1042-BEE9-52FCD28A1EF1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0F71-B887-1042-BEE9-52FCD28A1EF1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0F71-B887-1042-BEE9-52FCD28A1EF1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0F71-B887-1042-BEE9-52FCD28A1EF1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0F71-B887-1042-BEE9-52FCD28A1EF1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0F71-B887-1042-BEE9-52FCD28A1EF1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0F71-B887-1042-BEE9-52FCD28A1EF1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0F71-B887-1042-BEE9-52FCD28A1EF1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0F71-B887-1042-BEE9-52FCD28A1EF1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0F71-B887-1042-BEE9-52FCD28A1EF1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0F71-B887-1042-BEE9-52FCD28A1EF1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172F7DB-865B-6F47-B490-9A32AAF6022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9360F71-B887-1042-BEE9-52FCD28A1EF1}" type="datetimeFigureOut">
              <a:rPr lang="en-US" smtClean="0"/>
              <a:t>11/09/17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919" y="776594"/>
            <a:ext cx="7857433" cy="2183596"/>
          </a:xfrm>
        </p:spPr>
        <p:txBody>
          <a:bodyPr/>
          <a:lstStyle/>
          <a:p>
            <a:pPr algn="ctr"/>
            <a:r>
              <a:rPr lang="en-US" dirty="0" smtClean="0"/>
              <a:t>Data Mining Course:   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383" y="3744079"/>
            <a:ext cx="6461760" cy="180170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Cam </a:t>
            </a:r>
            <a:r>
              <a:rPr lang="en-US" sz="3200" dirty="0" err="1">
                <a:solidFill>
                  <a:schemeClr val="tx2"/>
                </a:solidFill>
              </a:rPr>
              <a:t>Tu</a:t>
            </a:r>
            <a:r>
              <a:rPr lang="en-US" sz="3200" dirty="0">
                <a:solidFill>
                  <a:schemeClr val="tx2"/>
                </a:solidFill>
              </a:rPr>
              <a:t> Nguyen</a:t>
            </a:r>
          </a:p>
          <a:p>
            <a:pPr algn="ctr"/>
            <a:r>
              <a:rPr lang="en-US" sz="3200" dirty="0">
                <a:solidFill>
                  <a:schemeClr val="tx2"/>
                </a:solidFill>
              </a:rPr>
              <a:t/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zh-CN" altLang="en-US" sz="3200" dirty="0">
                <a:solidFill>
                  <a:schemeClr val="tx2"/>
                </a:solidFill>
              </a:rPr>
              <a:t>阮锦绣</a:t>
            </a:r>
            <a:r>
              <a:rPr lang="en-US" sz="3200" dirty="0">
                <a:solidFill>
                  <a:schemeClr val="tx2"/>
                </a:solidFill>
              </a:rPr>
              <a:t/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sz="3200" dirty="0">
              <a:solidFill>
                <a:schemeClr val="tx2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Software Institute, Nanjing University</a:t>
            </a:r>
          </a:p>
          <a:p>
            <a:pPr algn="ctr"/>
            <a:r>
              <a:rPr lang="en-US" dirty="0" err="1">
                <a:solidFill>
                  <a:srgbClr val="000000"/>
                </a:solidFill>
              </a:rPr>
              <a:t>nguyenct@lamda.nju.edu.cn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r>
              <a:rPr lang="en-US" dirty="0" err="1">
                <a:solidFill>
                  <a:srgbClr val="000000"/>
                </a:solidFill>
              </a:rPr>
              <a:t>ncamtu@gmail.com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9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Databases</a:t>
            </a:r>
          </a:p>
          <a:p>
            <a:r>
              <a:rPr lang="en-US" dirty="0" smtClean="0"/>
              <a:t>Algorithms:</a:t>
            </a:r>
          </a:p>
          <a:p>
            <a:pPr lvl="1"/>
            <a:r>
              <a:rPr lang="en-US" dirty="0" smtClean="0"/>
              <a:t>Dynamic Programming, basic data structures</a:t>
            </a:r>
          </a:p>
          <a:p>
            <a:r>
              <a:rPr lang="en-US" dirty="0" smtClean="0"/>
              <a:t>Basic statistics</a:t>
            </a:r>
          </a:p>
          <a:p>
            <a:pPr lvl="1"/>
            <a:r>
              <a:rPr lang="en-US" dirty="0" smtClean="0"/>
              <a:t>Fundamental distributions (Gaussian, Bernoulli distributions,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Regression</a:t>
            </a:r>
          </a:p>
          <a:p>
            <a:r>
              <a:rPr lang="en-US" dirty="0" smtClean="0"/>
              <a:t>Programming</a:t>
            </a:r>
          </a:p>
          <a:p>
            <a:pPr lvl="1"/>
            <a:r>
              <a:rPr lang="en-US" dirty="0" smtClean="0"/>
              <a:t>Your choice, but Java/Python will be very useful.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50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Course Outline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Fundamental: </a:t>
            </a:r>
          </a:p>
          <a:p>
            <a:pPr lvl="1"/>
            <a:r>
              <a:rPr lang="en-US" dirty="0" smtClean="0"/>
              <a:t>Data Exploration &amp; Preparation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Basic Algorithms: Decision Trees, KNN, Linear Models</a:t>
            </a:r>
          </a:p>
          <a:p>
            <a:pPr lvl="2"/>
            <a:r>
              <a:rPr lang="en-US" dirty="0" smtClean="0"/>
              <a:t>Evaluation: Cross-validation</a:t>
            </a:r>
          </a:p>
          <a:p>
            <a:pPr lvl="1"/>
            <a:r>
              <a:rPr lang="en-US" dirty="0" smtClean="0"/>
              <a:t>Clustering</a:t>
            </a:r>
          </a:p>
          <a:p>
            <a:pPr lvl="2"/>
            <a:r>
              <a:rPr lang="en-US" dirty="0" smtClean="0"/>
              <a:t>Basic Algorithms: K-means, Hierarchical Clustering; Example of Hierarchical Clustering; Incremental Clustering</a:t>
            </a:r>
          </a:p>
          <a:p>
            <a:pPr lvl="2"/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Association rules, Frequent items</a:t>
            </a:r>
          </a:p>
          <a:p>
            <a:pPr lvl="1"/>
            <a:r>
              <a:rPr lang="en-US" dirty="0" smtClean="0"/>
              <a:t>Outlier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9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Course Outline (2)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Special Topics</a:t>
            </a:r>
          </a:p>
          <a:p>
            <a:pPr lvl="1"/>
            <a:r>
              <a:rPr lang="en-US" dirty="0" smtClean="0"/>
              <a:t>Recommendation Systems</a:t>
            </a:r>
          </a:p>
          <a:p>
            <a:pPr lvl="1"/>
            <a:r>
              <a:rPr lang="en-US" dirty="0" smtClean="0"/>
              <a:t>Information Retrieval &amp; PageRank</a:t>
            </a:r>
          </a:p>
          <a:p>
            <a:pPr lvl="1"/>
            <a:r>
              <a:rPr lang="en-US" dirty="0" smtClean="0"/>
              <a:t>Text Mining &amp; Topic Analysis</a:t>
            </a:r>
          </a:p>
          <a:p>
            <a:pPr lvl="1"/>
            <a:r>
              <a:rPr lang="en-US" dirty="0" smtClean="0"/>
              <a:t>Introduction to Representation Learning</a:t>
            </a:r>
          </a:p>
          <a:p>
            <a:pPr lvl="2"/>
            <a:r>
              <a:rPr lang="en-US" dirty="0" smtClean="0"/>
              <a:t>Neural network &amp; Deep Learning</a:t>
            </a:r>
          </a:p>
          <a:p>
            <a:pPr lvl="1"/>
            <a:r>
              <a:rPr lang="en-US" dirty="0" smtClean="0"/>
              <a:t>Large Scale Data mining on Map-Reduce and/or Spark</a:t>
            </a:r>
          </a:p>
          <a:p>
            <a:pPr lvl="1"/>
            <a:r>
              <a:rPr lang="en-US" dirty="0" smtClean="0"/>
              <a:t>Large Scale Data mining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3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Possible </a:t>
            </a:r>
            <a:r>
              <a:rPr lang="en-US" sz="4400" dirty="0" smtClean="0"/>
              <a:t>Projects (10% credit bonus)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69614" cy="36881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Choose a dataset of interest, e.g. those from </a:t>
            </a:r>
            <a:r>
              <a:rPr lang="en-US" dirty="0" err="1" smtClean="0"/>
              <a:t>Kaggle.com</a:t>
            </a:r>
            <a:endParaRPr lang="en-US" dirty="0" smtClean="0"/>
          </a:p>
          <a:p>
            <a:pPr lvl="1"/>
            <a:r>
              <a:rPr lang="en-US" dirty="0" smtClean="0"/>
              <a:t>Perform data analysis and data mining.</a:t>
            </a:r>
          </a:p>
          <a:p>
            <a:pPr lvl="1"/>
            <a:r>
              <a:rPr lang="en-US" dirty="0" smtClean="0"/>
              <a:t>Write a short report (5-10 pages) on the result.</a:t>
            </a:r>
          </a:p>
          <a:p>
            <a:pPr lvl="1"/>
            <a:endParaRPr lang="en-US" dirty="0"/>
          </a:p>
          <a:p>
            <a:r>
              <a:rPr lang="en-US" dirty="0" smtClean="0"/>
              <a:t>Honor code: do not copy!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/>
          </a:p>
        </p:txBody>
      </p:sp>
      <p:pic>
        <p:nvPicPr>
          <p:cNvPr id="4" name="Picture 3" descr="Screen Shot 2017-09-11 at 11.01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244" y="1600200"/>
            <a:ext cx="5352564" cy="421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work: </a:t>
            </a:r>
          </a:p>
          <a:p>
            <a:pPr lvl="1"/>
            <a:r>
              <a:rPr lang="en-US" dirty="0" smtClean="0"/>
              <a:t>It is possible to work in team of 3-4 students</a:t>
            </a:r>
          </a:p>
          <a:p>
            <a:pPr lvl="1"/>
            <a:r>
              <a:rPr lang="en-US" dirty="0" smtClean="0"/>
              <a:t>Each student needs to </a:t>
            </a:r>
            <a:r>
              <a:rPr lang="en-US" smtClean="0"/>
              <a:t>have a clear </a:t>
            </a:r>
            <a:r>
              <a:rPr lang="en-US" dirty="0" smtClean="0"/>
              <a:t>role in the project.</a:t>
            </a:r>
          </a:p>
          <a:p>
            <a:pPr lvl="1"/>
            <a:endParaRPr lang="en-US" dirty="0"/>
          </a:p>
          <a:p>
            <a:r>
              <a:rPr lang="en-US" dirty="0" smtClean="0"/>
              <a:t>Registering for teams and projects</a:t>
            </a:r>
          </a:p>
          <a:p>
            <a:pPr lvl="1"/>
            <a:r>
              <a:rPr lang="en-US" dirty="0" smtClean="0"/>
              <a:t>Need to send out by October 1</a:t>
            </a:r>
            <a:r>
              <a:rPr lang="en-US" baseline="30000" dirty="0" smtClean="0"/>
              <a:t>st</a:t>
            </a:r>
            <a:r>
              <a:rPr lang="en-US" dirty="0" smtClean="0"/>
              <a:t> .</a:t>
            </a:r>
          </a:p>
          <a:p>
            <a:pPr lvl="1"/>
            <a:endParaRPr lang="en-US" dirty="0"/>
          </a:p>
          <a:p>
            <a:r>
              <a:rPr lang="en-US" dirty="0" smtClean="0"/>
              <a:t>Project report Due</a:t>
            </a:r>
          </a:p>
          <a:p>
            <a:pPr lvl="1"/>
            <a:r>
              <a:rPr lang="en-US" dirty="0" smtClean="0"/>
              <a:t>Possible dates: November 15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83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</a:t>
            </a:r>
            <a:endParaRPr lang="en-US" dirty="0"/>
          </a:p>
        </p:txBody>
      </p:sp>
      <p:pic>
        <p:nvPicPr>
          <p:cNvPr id="4" name="Picture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9"/>
            <a:ext cx="2312503" cy="2524911"/>
          </a:xfrm>
          <a:prstGeom prst="rect">
            <a:avLst/>
          </a:prstGeom>
        </p:spPr>
      </p:pic>
      <p:pic>
        <p:nvPicPr>
          <p:cNvPr id="5" name="Picture 4" descr="images (1)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95" y="1383943"/>
            <a:ext cx="2145748" cy="2558607"/>
          </a:xfrm>
          <a:prstGeom prst="rect">
            <a:avLst/>
          </a:prstGeom>
        </p:spPr>
      </p:pic>
      <p:pic>
        <p:nvPicPr>
          <p:cNvPr id="6" name="Picture 5" descr="images (2)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27" y="1383942"/>
            <a:ext cx="2117224" cy="25586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160528"/>
            <a:ext cx="2313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Mining: Concepts</a:t>
            </a:r>
            <a:br>
              <a:rPr lang="en-US" dirty="0" smtClean="0"/>
            </a:br>
            <a:r>
              <a:rPr lang="en-US" dirty="0" smtClean="0"/>
              <a:t>and Techniques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36113" y="4151051"/>
            <a:ext cx="278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Mining of Massive</a:t>
            </a:r>
            <a:br>
              <a:rPr lang="en-US" dirty="0" smtClean="0"/>
            </a:br>
            <a:r>
              <a:rPr lang="en-US" dirty="0" smtClean="0"/>
              <a:t> Datasets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64299" y="4189724"/>
            <a:ext cx="278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Mining: Practical Machine Learning Tools and Techniques.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64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15864</TotalTime>
  <Words>256</Words>
  <Application>Microsoft Macintosh PowerPoint</Application>
  <PresentationFormat>On-screen Show (4:3)</PresentationFormat>
  <Paragraphs>57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Data Mining Course:    Introduction</vt:lpstr>
      <vt:lpstr>Prerequisites</vt:lpstr>
      <vt:lpstr>Course Outline</vt:lpstr>
      <vt:lpstr>Course Outline (2)</vt:lpstr>
      <vt:lpstr>Possible Projects (10% credit bonus)</vt:lpstr>
      <vt:lpstr>Possible Projects</vt:lpstr>
      <vt:lpstr>Text Books</vt:lpstr>
    </vt:vector>
  </TitlesOfParts>
  <Company>NJU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Cam-Tu Nguyen</dc:creator>
  <cp:lastModifiedBy>Cam-Tu Nguyen</cp:lastModifiedBy>
  <cp:revision>83</cp:revision>
  <dcterms:created xsi:type="dcterms:W3CDTF">2016-08-24T04:06:38Z</dcterms:created>
  <dcterms:modified xsi:type="dcterms:W3CDTF">2017-09-12T02:05:14Z</dcterms:modified>
</cp:coreProperties>
</file>