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98" r:id="rId9"/>
    <p:sldId id="303" r:id="rId10"/>
    <p:sldId id="265" r:id="rId11"/>
    <p:sldId id="266" r:id="rId12"/>
    <p:sldId id="267" r:id="rId13"/>
    <p:sldId id="268" r:id="rId14"/>
    <p:sldId id="269" r:id="rId15"/>
    <p:sldId id="263" r:id="rId16"/>
    <p:sldId id="264" r:id="rId17"/>
    <p:sldId id="29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30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2" r:id="rId4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65FF7F"/>
    <a:srgbClr val="85F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2" autoAdjust="0"/>
    <p:restoredTop sz="60419" autoAdjust="0"/>
  </p:normalViewPr>
  <p:slideViewPr>
    <p:cSldViewPr snapToGrid="0" snapToObjects="1">
      <p:cViewPr>
        <p:scale>
          <a:sx n="99" d="100"/>
          <a:sy n="99" d="100"/>
        </p:scale>
        <p:origin x="-2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AD758-B623-1840-BAAE-2D3179EEA396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19ABB-2F34-904B-AB5E-D1012B6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DBDE-4AB7-A642-9C68-D021F812BC6C}" type="datetimeFigureOut">
              <a:rPr lang="en-US" smtClean="0"/>
              <a:t>08/11/17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B385-139F-5241-80D7-6C13722B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</a:t>
            </a:r>
            <a:r>
              <a:rPr lang="en-US" baseline="0" dirty="0" smtClean="0"/>
              <a:t> number of tuples of s search queries one time in the sample: s/10</a:t>
            </a:r>
          </a:p>
          <a:p>
            <a:r>
              <a:rPr lang="en-US" baseline="0" dirty="0" smtClean="0"/>
              <a:t>The number of search queries twice appears twice in sample: d/100; </a:t>
            </a:r>
          </a:p>
          <a:p>
            <a:r>
              <a:rPr lang="en-US" dirty="0" smtClean="0"/>
              <a:t>The number of search queries</a:t>
            </a:r>
            <a:r>
              <a:rPr lang="en-US" baseline="0" dirty="0" smtClean="0"/>
              <a:t> twice appears one in the sample: d*(1/10*9/10) = 9d/100</a:t>
            </a:r>
          </a:p>
          <a:p>
            <a:r>
              <a:rPr lang="en-US" baseline="0" dirty="0" smtClean="0"/>
              <a:t>The answer we can get from the sample is: </a:t>
            </a:r>
          </a:p>
          <a:p>
            <a:r>
              <a:rPr lang="en-US" baseline="0" dirty="0" smtClean="0"/>
              <a:t>d/100 / (s/10 + 9d/100) = d/(10s+9d)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r>
              <a:rPr lang="en-US" dirty="0" smtClean="0"/>
              <a:t>A false</a:t>
            </a:r>
            <a:r>
              <a:rPr lang="en-US" baseline="0" dirty="0" smtClean="0"/>
              <a:t> positive: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the hash functions map to positions with 1.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probability of one position is 1 = (fraction of 1)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Since the hash functions are “independent”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probability of a false positive = (fraction of 1)^# number of hash functions.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457200" lvl="1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E23-94EB-8C43-AEC0-5A7E76B3CDBF}" type="datetime1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77AB-C188-6D46-8AF1-F75BFBF1AE2E}" type="datetime1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993-792C-AA49-9F42-BEFA5298E62A}" type="datetime1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AF0-5429-244F-9201-39FB0974EC93}" type="datetime1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E940-7825-854F-A954-034D68CDDEC2}" type="datetime1">
              <a:rPr lang="en-US" smtClean="0"/>
              <a:t>08/11/17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84D6-A90D-334D-BEA4-074C63232DDF}" type="datetime1">
              <a:rPr lang="en-US" smtClean="0"/>
              <a:t>08/11/17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12B-C952-5547-BC90-E4A78377ACE5}" type="datetime1">
              <a:rPr lang="en-US" smtClean="0"/>
              <a:t>08/11/17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1E6E-C71D-EB46-B4F5-7D3E37879713}" type="datetime1">
              <a:rPr lang="en-US" smtClean="0"/>
              <a:t>08/11/17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BD5A-3685-3A4B-AD61-1BD51824DDC0}" type="datetime1">
              <a:rPr lang="en-US" smtClean="0"/>
              <a:t>08/11/17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BF7D-1E58-2542-B0E2-82CD743672CF}" type="datetime1">
              <a:rPr lang="en-US" smtClean="0"/>
              <a:t>08/11/17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F71D-2A70-FE44-AEAF-1B4766B51D6E}" type="datetime1">
              <a:rPr lang="en-US" smtClean="0"/>
              <a:t>08/11/17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5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888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D346F3-B7BE-064E-A60F-7D0B746E99A0}" type="datetime1">
              <a:rPr lang="en-US" smtClean="0"/>
              <a:t>08/11/17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19" y="776594"/>
            <a:ext cx="7857433" cy="2183596"/>
          </a:xfrm>
        </p:spPr>
        <p:txBody>
          <a:bodyPr/>
          <a:lstStyle/>
          <a:p>
            <a:pPr algn="ctr"/>
            <a:r>
              <a:rPr lang="en-US" sz="5400" dirty="0" smtClean="0"/>
              <a:t>Mining Data Streams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383" y="3744079"/>
            <a:ext cx="6461760" cy="1801708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Cam </a:t>
            </a:r>
            <a:r>
              <a:rPr lang="en-US" sz="3600" dirty="0" err="1">
                <a:solidFill>
                  <a:schemeClr val="tx2"/>
                </a:solidFill>
              </a:rPr>
              <a:t>Tu</a:t>
            </a:r>
            <a:r>
              <a:rPr lang="en-US" sz="3600" dirty="0">
                <a:solidFill>
                  <a:schemeClr val="tx2"/>
                </a:solidFill>
              </a:rPr>
              <a:t> Nguyen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阮锦绣</a:t>
            </a: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</a:rPr>
              <a:t>Software Institute, Nanjing University</a:t>
            </a:r>
          </a:p>
          <a:p>
            <a:pPr algn="ctr"/>
            <a:r>
              <a:rPr lang="en-US" sz="2200" dirty="0" err="1">
                <a:solidFill>
                  <a:srgbClr val="000000"/>
                </a:solidFill>
              </a:rPr>
              <a:t>nguyenct@lamda.nju.edu.cn</a:t>
            </a:r>
            <a:endParaRPr lang="en-US" sz="2200" dirty="0">
              <a:solidFill>
                <a:srgbClr val="000000"/>
              </a:solidFill>
            </a:endParaRPr>
          </a:p>
          <a:p>
            <a:pPr algn="ctr"/>
            <a:r>
              <a:rPr lang="en-US" sz="2200" dirty="0" err="1">
                <a:solidFill>
                  <a:srgbClr val="000000"/>
                </a:solidFill>
              </a:rPr>
              <a:t>ncamtu@gmail.com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509" y="71963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Objective: extract reliable samples from a stream.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A Motivating Example:</a:t>
            </a:r>
          </a:p>
          <a:p>
            <a:pPr lvl="1"/>
            <a:r>
              <a:rPr lang="en-US" dirty="0" smtClean="0"/>
              <a:t>A search engine receives a stream of queries, and it would like to study the behavior of typical users.</a:t>
            </a:r>
          </a:p>
          <a:p>
            <a:pPr lvl="1"/>
            <a:r>
              <a:rPr lang="en-US" dirty="0" smtClean="0"/>
              <a:t>The stream consists of tuples (user, query, time)</a:t>
            </a:r>
          </a:p>
          <a:p>
            <a:pPr lvl="1"/>
            <a:r>
              <a:rPr lang="en-US" dirty="0" smtClean="0"/>
              <a:t>Answer queries such as “What fraction of the typical user’s queries were repeated over the past month?”</a:t>
            </a:r>
          </a:p>
          <a:p>
            <a:pPr lvl="1"/>
            <a:r>
              <a:rPr lang="en-US" dirty="0" smtClean="0"/>
              <a:t>Assume that we wish to store only 1/10</a:t>
            </a:r>
            <a:r>
              <a:rPr lang="en-US" baseline="30000" dirty="0" smtClean="0"/>
              <a:t>th</a:t>
            </a:r>
            <a:r>
              <a:rPr lang="en-US" dirty="0" smtClean="0"/>
              <a:t> of the stream elements.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Obvious but not (quite) right approach</a:t>
            </a:r>
          </a:p>
          <a:p>
            <a:pPr lvl="1"/>
            <a:r>
              <a:rPr lang="en-US" dirty="0" smtClean="0"/>
              <a:t>Generate a random number between 0 and 9</a:t>
            </a:r>
          </a:p>
          <a:p>
            <a:pPr lvl="1"/>
            <a:r>
              <a:rPr lang="en-US" dirty="0" smtClean="0"/>
              <a:t>Store the tuple if the generated number is 0</a:t>
            </a:r>
          </a:p>
          <a:p>
            <a:pPr lvl="1"/>
            <a:r>
              <a:rPr lang="en-US" dirty="0" smtClean="0"/>
              <a:t>Counter example: suppose a user generates </a:t>
            </a:r>
            <a:r>
              <a:rPr lang="en-US" b="1" dirty="0" smtClean="0"/>
              <a:t>s</a:t>
            </a:r>
            <a:r>
              <a:rPr lang="en-US" dirty="0" smtClean="0"/>
              <a:t> queries </a:t>
            </a:r>
            <a:r>
              <a:rPr lang="en-US" dirty="0" smtClean="0"/>
              <a:t>one time </a:t>
            </a:r>
            <a:r>
              <a:rPr lang="en-US" dirty="0" smtClean="0"/>
              <a:t>and </a:t>
            </a:r>
            <a:r>
              <a:rPr lang="en-US" b="1" dirty="0" smtClean="0"/>
              <a:t>d </a:t>
            </a:r>
            <a:r>
              <a:rPr lang="en-US" dirty="0" smtClean="0"/>
              <a:t>search queries </a:t>
            </a:r>
            <a:r>
              <a:rPr lang="en-US" dirty="0" smtClean="0"/>
              <a:t>twice</a:t>
            </a:r>
            <a:r>
              <a:rPr lang="en-US" dirty="0" smtClean="0"/>
              <a:t>, and none is queried more than twice.</a:t>
            </a:r>
          </a:p>
          <a:p>
            <a:pPr lvl="2"/>
            <a:r>
              <a:rPr lang="en-US" dirty="0" smtClean="0"/>
              <a:t>Correct answer: d/(</a:t>
            </a:r>
            <a:r>
              <a:rPr lang="en-US" dirty="0" err="1" smtClean="0"/>
              <a:t>s+d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Answer we get with the above solution is d/(10s+19d)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Stream of tuples with keys </a:t>
            </a:r>
          </a:p>
          <a:p>
            <a:pPr lvl="2"/>
            <a:r>
              <a:rPr lang="en-US" dirty="0"/>
              <a:t>􏰠 Key is some subset of each tuple’s components </a:t>
            </a:r>
          </a:p>
          <a:p>
            <a:pPr lvl="2"/>
            <a:r>
              <a:rPr lang="en-US" dirty="0"/>
              <a:t>􏰠 E.g., tuple is (user, search, time); key is user </a:t>
            </a:r>
          </a:p>
          <a:p>
            <a:pPr lvl="2"/>
            <a:r>
              <a:rPr lang="en-US" dirty="0"/>
              <a:t>􏰠 Choice of key depends on application 􏰟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get a sample of size a/b </a:t>
            </a:r>
            <a:endParaRPr lang="en-US" dirty="0" smtClean="0"/>
          </a:p>
          <a:p>
            <a:pPr lvl="2"/>
            <a:r>
              <a:rPr lang="en-US" dirty="0" smtClean="0"/>
              <a:t>Hash </a:t>
            </a:r>
            <a:r>
              <a:rPr lang="en-US" dirty="0"/>
              <a:t>each tuple’s key uniformly into b </a:t>
            </a:r>
            <a:r>
              <a:rPr lang="en-US" dirty="0" smtClean="0"/>
              <a:t>buckets</a:t>
            </a:r>
          </a:p>
          <a:p>
            <a:pPr lvl="2"/>
            <a:r>
              <a:rPr lang="en-US" dirty="0" smtClean="0"/>
              <a:t> Pick </a:t>
            </a:r>
            <a:r>
              <a:rPr lang="en-US" dirty="0"/>
              <a:t>the tuple if its hash value is at most a 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With this solution: once a user is chosen, we save all the queries of that user. </a:t>
            </a:r>
            <a:endParaRPr lang="en-US" dirty="0"/>
          </a:p>
          <a:p>
            <a:pPr lvl="2"/>
            <a:r>
              <a:rPr lang="en-US" dirty="0" smtClean="0"/>
              <a:t>Unlike the strategy above, we keep tuples randomly</a:t>
            </a:r>
            <a:r>
              <a:rPr lang="en-US" dirty="0" smtClean="0">
                <a:sym typeface="Wingdings"/>
              </a:rPr>
              <a:t> wrong answers about the statistics of a typical user.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a fixed-size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need to maintain a sample of size exactly </a:t>
            </a:r>
            <a:r>
              <a:rPr lang="en-US" b="1" dirty="0"/>
              <a:t>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., main memory size </a:t>
            </a:r>
            <a:r>
              <a:rPr lang="en-US" dirty="0" smtClean="0"/>
              <a:t>constraint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Don’t </a:t>
            </a:r>
            <a:r>
              <a:rPr lang="en-US" dirty="0"/>
              <a:t>know length of stream in advance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fact, stream could be </a:t>
            </a:r>
            <a:r>
              <a:rPr lang="en-US" dirty="0" smtClean="0"/>
              <a:t>infinite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Suppose </a:t>
            </a:r>
            <a:r>
              <a:rPr lang="en-US" dirty="0"/>
              <a:t>at time t we have seen n items </a:t>
            </a:r>
            <a:endParaRPr lang="en-US" dirty="0" smtClean="0"/>
          </a:p>
          <a:p>
            <a:pPr lvl="1"/>
            <a:r>
              <a:rPr lang="en-US" b="1" dirty="0" smtClean="0"/>
              <a:t>Ensure each item is in sample with equal probability s/n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all the first s elements of the stream </a:t>
            </a:r>
          </a:p>
          <a:p>
            <a:r>
              <a:rPr lang="en-US" dirty="0" smtClean="0"/>
              <a:t>􏰟Suppose </a:t>
            </a:r>
            <a:r>
              <a:rPr lang="en-US" dirty="0"/>
              <a:t>we have seen n-1 elements, and now </a:t>
            </a:r>
            <a:r>
              <a:rPr lang="en-US" dirty="0" smtClean="0"/>
              <a:t>the </a:t>
            </a:r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baseline="-25000" dirty="0"/>
              <a:t> </a:t>
            </a:r>
            <a:r>
              <a:rPr lang="en-US" dirty="0"/>
              <a:t>element arrives (n &gt; 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probability s/n, pick the nth element, else </a:t>
            </a:r>
            <a:r>
              <a:rPr lang="en-US" dirty="0" smtClean="0"/>
              <a:t>discard it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pick the n</a:t>
            </a:r>
            <a:r>
              <a:rPr lang="en-US" baseline="30000" dirty="0"/>
              <a:t>th</a:t>
            </a:r>
            <a:r>
              <a:rPr lang="en-US" dirty="0"/>
              <a:t> element, then it replaces one of </a:t>
            </a:r>
            <a:r>
              <a:rPr lang="en-US" dirty="0" smtClean="0"/>
              <a:t>the </a:t>
            </a:r>
            <a:r>
              <a:rPr lang="en-US" dirty="0"/>
              <a:t>s elements in the sample, picked at </a:t>
            </a:r>
            <a:r>
              <a:rPr lang="en-US" dirty="0" smtClean="0"/>
              <a:t>random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Claim</a:t>
            </a:r>
            <a:r>
              <a:rPr lang="en-US" dirty="0"/>
              <a:t>: this algorithm maintains a sample with </a:t>
            </a:r>
            <a:r>
              <a:rPr lang="en-US" dirty="0" smtClean="0"/>
              <a:t>the </a:t>
            </a:r>
            <a:r>
              <a:rPr lang="en-US" dirty="0"/>
              <a:t>desired property </a:t>
            </a:r>
            <a:endParaRPr lang="en-US" dirty="0" smtClean="0"/>
          </a:p>
          <a:p>
            <a:pPr lvl="1"/>
            <a:r>
              <a:rPr lang="en-US" dirty="0" smtClean="0"/>
              <a:t>That is, on the stream with length n, all position have equal probability s/n of being chosen.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By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after n elements, the sample contains each element seen so far with probability s/n </a:t>
            </a:r>
          </a:p>
          <a:p>
            <a:r>
              <a:rPr lang="en-US" dirty="0" smtClean="0"/>
              <a:t>􏰟 </a:t>
            </a:r>
            <a:r>
              <a:rPr lang="en-US" dirty="0"/>
              <a:t>When we see element n+1, it gets picked with probability s/(n+1) </a:t>
            </a:r>
          </a:p>
          <a:p>
            <a:r>
              <a:rPr lang="en-US" dirty="0"/>
              <a:t>􏰟 For elements already in the sample, probability of remaining in the sample 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9094" y="5425412"/>
            <a:ext cx="2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(n+1)</a:t>
            </a:r>
            <a:r>
              <a:rPr lang="en-US" dirty="0" err="1" smtClean="0"/>
              <a:t>th</a:t>
            </a:r>
            <a:r>
              <a:rPr lang="en-US" dirty="0" smtClean="0"/>
              <a:t> position </a:t>
            </a:r>
            <a:br>
              <a:rPr lang="en-US" dirty="0" smtClean="0"/>
            </a:br>
            <a:r>
              <a:rPr lang="en-US" dirty="0" smtClean="0"/>
              <a:t>got picked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7223" y="5441685"/>
            <a:ext cx="2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(n+1)</a:t>
            </a:r>
            <a:r>
              <a:rPr lang="en-US" dirty="0" err="1" smtClean="0"/>
              <a:t>th</a:t>
            </a:r>
            <a:r>
              <a:rPr lang="en-US" dirty="0" smtClean="0"/>
              <a:t> position </a:t>
            </a:r>
            <a:br>
              <a:rPr lang="en-US" dirty="0" smtClean="0"/>
            </a:br>
            <a:r>
              <a:rPr lang="en-US" dirty="0" smtClean="0"/>
              <a:t>didn’t get picked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2333706" y="5092590"/>
            <a:ext cx="129497" cy="349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5259965" y="5092590"/>
            <a:ext cx="205612" cy="33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3" y="4174450"/>
            <a:ext cx="6696210" cy="7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useful model of stream processing is that queries are about a </a:t>
            </a:r>
            <a:r>
              <a:rPr lang="en-US" b="1" dirty="0" smtClean="0"/>
              <a:t>window </a:t>
            </a:r>
            <a:r>
              <a:rPr lang="en-US" dirty="0" smtClean="0"/>
              <a:t>of length N – the N most recent elements received.</a:t>
            </a:r>
          </a:p>
          <a:p>
            <a:pPr lvl="1"/>
            <a:r>
              <a:rPr lang="en-US" dirty="0" smtClean="0"/>
              <a:t>Alternative: elements received within a time interval T</a:t>
            </a:r>
          </a:p>
          <a:p>
            <a:pPr lvl="1"/>
            <a:endParaRPr lang="en-US" dirty="0"/>
          </a:p>
          <a:p>
            <a:r>
              <a:rPr lang="en-US" dirty="0" smtClean="0"/>
              <a:t>Interesting case: N is so large it can not be stored in main memory</a:t>
            </a:r>
          </a:p>
          <a:p>
            <a:pPr lvl="1"/>
            <a:r>
              <a:rPr lang="en-US" dirty="0" smtClean="0"/>
              <a:t>Or, there are so many streams that windows for all do not fit in main memory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3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5400"/>
            <a:ext cx="9017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90A0"/>
                </a:solidFill>
              </a:rPr>
              <a:t>The Stream Data Model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Sampling Data in a Stream</a:t>
            </a:r>
          </a:p>
          <a:p>
            <a:r>
              <a:rPr lang="en-US" dirty="0" smtClean="0"/>
              <a:t>Filtering Streams</a:t>
            </a:r>
          </a:p>
          <a:p>
            <a:r>
              <a:rPr lang="en-US" dirty="0" smtClean="0"/>
              <a:t>Counting Ones in a Window</a:t>
            </a:r>
          </a:p>
          <a:p>
            <a:r>
              <a:rPr lang="en-US" dirty="0" smtClean="0"/>
              <a:t>Clustering for Streams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Filtering</a:t>
            </a:r>
            <a:r>
              <a:rPr lang="en-US" dirty="0" smtClean="0"/>
              <a:t>: accept those tuples in the stream that meet a criterion.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6600"/>
                </a:solidFill>
              </a:rPr>
              <a:t>Criterion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property of the tuple that can be calculated (easy)</a:t>
            </a:r>
          </a:p>
          <a:p>
            <a:pPr lvl="1"/>
            <a:r>
              <a:rPr lang="en-US" dirty="0" smtClean="0"/>
              <a:t>Lookup for membership in a set, where the set is too large to store in the main memory (interesting)</a:t>
            </a:r>
          </a:p>
          <a:p>
            <a:pPr lvl="2"/>
            <a:r>
              <a:rPr lang="en-US" b="1" dirty="0" smtClean="0"/>
              <a:t>Bloom Filter</a:t>
            </a:r>
          </a:p>
          <a:p>
            <a:pPr lvl="2"/>
            <a:endParaRPr lang="en-US" b="1" dirty="0"/>
          </a:p>
          <a:p>
            <a:r>
              <a:rPr lang="en-US" dirty="0"/>
              <a:t>Motivating Examples</a:t>
            </a:r>
          </a:p>
          <a:p>
            <a:pPr lvl="1"/>
            <a:r>
              <a:rPr lang="en-US" dirty="0"/>
              <a:t>Filtered crawled </a:t>
            </a:r>
            <a:r>
              <a:rPr lang="en-US" dirty="0" err="1"/>
              <a:t>Urls</a:t>
            </a:r>
            <a:r>
              <a:rPr lang="en-US" dirty="0"/>
              <a:t> in Web Crawlers</a:t>
            </a:r>
          </a:p>
          <a:p>
            <a:pPr lvl="1"/>
            <a:r>
              <a:rPr lang="en-US" dirty="0"/>
              <a:t>Filtered emails in a blacklist.</a:t>
            </a:r>
          </a:p>
          <a:p>
            <a:pPr lvl="1"/>
            <a:r>
              <a:rPr lang="en-US" dirty="0"/>
              <a:t>Filtered malwares in a blacklist.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Streams: The 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A Bloom Filter consists of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 large array of </a:t>
            </a:r>
            <a:r>
              <a:rPr lang="en-US" b="1" dirty="0" smtClean="0"/>
              <a:t>n</a:t>
            </a:r>
            <a:r>
              <a:rPr lang="en-US" dirty="0" smtClean="0"/>
              <a:t> bits, initially all 0’s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 collection of hash functions h</a:t>
            </a:r>
            <a:r>
              <a:rPr lang="en-US" baseline="-25000" dirty="0" smtClean="0"/>
              <a:t>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. Each hash function maps “key” values to n buckets, corresponding to the </a:t>
            </a:r>
            <a:r>
              <a:rPr lang="en-US" b="1" dirty="0" smtClean="0"/>
              <a:t>n</a:t>
            </a:r>
            <a:r>
              <a:rPr lang="en-US" dirty="0" smtClean="0"/>
              <a:t> bits of the bit array.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 set S of m key values.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Lookup:</a:t>
            </a:r>
          </a:p>
          <a:p>
            <a:pPr lvl="1"/>
            <a:r>
              <a:rPr lang="en-US" dirty="0" smtClean="0"/>
              <a:t>Suppose element y appears in the stream, and we want to know if we have seen y before</a:t>
            </a:r>
          </a:p>
          <a:p>
            <a:pPr lvl="1"/>
            <a:r>
              <a:rPr lang="en-US" dirty="0" smtClean="0"/>
              <a:t>Compute h</a:t>
            </a:r>
            <a:r>
              <a:rPr lang="en-US" baseline="-25000" dirty="0" smtClean="0"/>
              <a:t>i</a:t>
            </a:r>
            <a:r>
              <a:rPr lang="en-US" dirty="0" smtClean="0"/>
              <a:t>(y) for each hash function 1&lt;=</a:t>
            </a:r>
            <a:r>
              <a:rPr lang="en-US" dirty="0" err="1" smtClean="0"/>
              <a:t>i</a:t>
            </a:r>
            <a:r>
              <a:rPr lang="en-US" dirty="0" smtClean="0"/>
              <a:t>&lt;=</a:t>
            </a:r>
            <a:r>
              <a:rPr lang="en-US" dirty="0" smtClean="0"/>
              <a:t>k, set the bit </a:t>
            </a:r>
            <a:r>
              <a:rPr lang="en-US" dirty="0"/>
              <a:t>number h</a:t>
            </a:r>
            <a:r>
              <a:rPr lang="en-US" baseline="-25000" dirty="0"/>
              <a:t>i</a:t>
            </a:r>
            <a:r>
              <a:rPr lang="en-US" dirty="0"/>
              <a:t>(y)  </a:t>
            </a:r>
            <a:r>
              <a:rPr lang="en-US" dirty="0" smtClean="0"/>
              <a:t>(from the left) of the bit array to 1. </a:t>
            </a:r>
            <a:endParaRPr lang="en-US" dirty="0" smtClean="0"/>
          </a:p>
          <a:p>
            <a:pPr lvl="1"/>
            <a:r>
              <a:rPr lang="en-US" dirty="0" smtClean="0"/>
              <a:t>If all the resulting bit positions are 1, say we have seen y before.</a:t>
            </a:r>
          </a:p>
          <a:p>
            <a:pPr lvl="2"/>
            <a:r>
              <a:rPr lang="en-US" dirty="0" smtClean="0"/>
              <a:t>False positive is </a:t>
            </a:r>
            <a:r>
              <a:rPr lang="en-US" dirty="0" smtClean="0"/>
              <a:t>possible due to collisions.</a:t>
            </a:r>
            <a:endParaRPr lang="en-US" dirty="0" smtClean="0"/>
          </a:p>
          <a:p>
            <a:pPr lvl="1"/>
            <a:r>
              <a:rPr lang="en-US" dirty="0" smtClean="0"/>
              <a:t>If at least one of these positions is 0, say we have not seen </a:t>
            </a:r>
            <a:r>
              <a:rPr lang="en-US" b="1" dirty="0" smtClean="0"/>
              <a:t>y </a:t>
            </a:r>
            <a:r>
              <a:rPr lang="en-US" dirty="0" smtClean="0"/>
              <a:t>before</a:t>
            </a:r>
          </a:p>
          <a:p>
            <a:pPr lvl="2"/>
            <a:r>
              <a:rPr lang="en-US" dirty="0" smtClean="0"/>
              <a:t>We are certainly </a:t>
            </a:r>
            <a:r>
              <a:rPr lang="en-US" dirty="0" smtClean="0"/>
              <a:t>right</a:t>
            </a:r>
            <a:r>
              <a:rPr lang="en-US" dirty="0" smtClean="0"/>
              <a:t>; false negative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data mining situations, we know the entire data set in advance</a:t>
            </a:r>
          </a:p>
          <a:p>
            <a:endParaRPr lang="en-US" dirty="0"/>
          </a:p>
          <a:p>
            <a:r>
              <a:rPr lang="en-US" dirty="0" smtClean="0"/>
              <a:t>Sometimes the input rate is controlled externally</a:t>
            </a:r>
          </a:p>
          <a:p>
            <a:pPr lvl="1"/>
            <a:r>
              <a:rPr lang="en-US" dirty="0" smtClean="0"/>
              <a:t>Google queries</a:t>
            </a:r>
          </a:p>
          <a:p>
            <a:pPr lvl="1"/>
            <a:r>
              <a:rPr lang="en-US" dirty="0" smtClean="0"/>
              <a:t>Twitter or Facebook status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Streams: Bloom Filter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n=11 bits for our filter</a:t>
            </a:r>
          </a:p>
          <a:p>
            <a:r>
              <a:rPr lang="en-US" dirty="0" smtClean="0"/>
              <a:t>Stream elements = integers</a:t>
            </a:r>
          </a:p>
          <a:p>
            <a:r>
              <a:rPr lang="en-US" dirty="0" smtClean="0"/>
              <a:t>Use two hash functions: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1(x) =</a:t>
            </a:r>
          </a:p>
          <a:p>
            <a:pPr lvl="2"/>
            <a:r>
              <a:rPr lang="en-US" dirty="0" smtClean="0"/>
              <a:t>Take odd-numbered bits from the right in the binary representation of x.</a:t>
            </a:r>
          </a:p>
          <a:p>
            <a:pPr lvl="2"/>
            <a:r>
              <a:rPr lang="en-US" dirty="0" smtClean="0"/>
              <a:t>Treat it as an integer z</a:t>
            </a:r>
          </a:p>
          <a:p>
            <a:pPr lvl="2"/>
            <a:r>
              <a:rPr lang="en-US" dirty="0" smtClean="0"/>
              <a:t>Result is z modulo 11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2(x)= same as h1(x) but take even-numbered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Streams: Bloom Filter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Lookup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Suppose we have the same Bloom Filter as before, and we have set the filter to 10100101010</a:t>
            </a:r>
          </a:p>
          <a:p>
            <a:pPr lvl="1"/>
            <a:r>
              <a:rPr lang="en-US" dirty="0" smtClean="0"/>
              <a:t>Query: have we seen y=118?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00800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=118=1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0 (in binary)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1(y)=14 modulo 11 = 3</a:t>
            </a:r>
          </a:p>
          <a:p>
            <a:pPr lvl="1"/>
            <a:r>
              <a:rPr lang="en-US" dirty="0" smtClean="0"/>
              <a:t>h2(y)=5 modulo 11=5</a:t>
            </a:r>
          </a:p>
          <a:p>
            <a:pPr lvl="1"/>
            <a:r>
              <a:rPr lang="en-US" dirty="0" smtClean="0"/>
              <a:t>Bit 5 is 1 but bit 3 is </a:t>
            </a:r>
            <a:r>
              <a:rPr lang="en-US" dirty="0" smtClean="0"/>
              <a:t>0 (from the left), </a:t>
            </a:r>
            <a:r>
              <a:rPr lang="en-US" dirty="0" smtClean="0"/>
              <a:t>so we are sure y is not in the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Streams: Bloom Filter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7" y="1762856"/>
            <a:ext cx="8301308" cy="4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1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Bloom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a false positive depends on the density of 1’s in the array and the number of hash functions.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=(fraction of 1’s)</a:t>
            </a:r>
            <a:r>
              <a:rPr lang="en-US" baseline="30000" dirty="0" smtClean="0">
                <a:solidFill>
                  <a:srgbClr val="008000"/>
                </a:solidFill>
              </a:rPr>
              <a:t># of hash functions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number of 1’s is approximately </a:t>
            </a:r>
            <a:r>
              <a:rPr lang="en-US" dirty="0" smtClean="0"/>
              <a:t>(</a:t>
            </a:r>
            <a:r>
              <a:rPr lang="en-US" i="1" dirty="0" smtClean="0"/>
              <a:t>the </a:t>
            </a:r>
            <a:r>
              <a:rPr lang="en-US" i="1" dirty="0" smtClean="0"/>
              <a:t>number of elements </a:t>
            </a:r>
            <a:r>
              <a:rPr lang="en-US" i="1" dirty="0" smtClean="0"/>
              <a:t>inserted) </a:t>
            </a:r>
            <a:r>
              <a:rPr lang="en-US" dirty="0" smtClean="0"/>
              <a:t>times </a:t>
            </a:r>
            <a:r>
              <a:rPr lang="en-US" dirty="0" smtClean="0"/>
              <a:t>(</a:t>
            </a:r>
            <a:r>
              <a:rPr lang="en-US" i="1" dirty="0" smtClean="0"/>
              <a:t>the </a:t>
            </a:r>
            <a:r>
              <a:rPr lang="en-US" i="1" dirty="0" smtClean="0"/>
              <a:t>number of hash </a:t>
            </a:r>
            <a:r>
              <a:rPr lang="en-US" i="1" dirty="0" smtClean="0"/>
              <a:t>functions).</a:t>
            </a:r>
            <a:endParaRPr lang="en-US" i="1" dirty="0" smtClean="0"/>
          </a:p>
          <a:p>
            <a:pPr lvl="1"/>
            <a:r>
              <a:rPr lang="en-US" dirty="0" smtClean="0"/>
              <a:t>But collisions lower that number slightly.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Bloom Filtering: Throwing Darts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random bits from 0 to 1 is like throwing </a:t>
            </a:r>
            <a:r>
              <a:rPr lang="en-US" b="1" dirty="0" smtClean="0"/>
              <a:t>d </a:t>
            </a:r>
            <a:r>
              <a:rPr lang="en-US" dirty="0" smtClean="0"/>
              <a:t>darts at </a:t>
            </a:r>
            <a:r>
              <a:rPr lang="en-US" b="1" dirty="0" smtClean="0"/>
              <a:t>t </a:t>
            </a:r>
            <a:r>
              <a:rPr lang="en-US" dirty="0" smtClean="0"/>
              <a:t>targets, at random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d=number of input elements times the number of hash functions.</a:t>
            </a:r>
          </a:p>
          <a:p>
            <a:pPr lvl="1"/>
            <a:r>
              <a:rPr lang="en-US" dirty="0" smtClean="0"/>
              <a:t>t=size of the bit array.</a:t>
            </a:r>
            <a:endParaRPr lang="en-US" dirty="0" smtClean="0"/>
          </a:p>
          <a:p>
            <a:r>
              <a:rPr lang="en-US" dirty="0" smtClean="0"/>
              <a:t>How many targets are hit by at least one dart?</a:t>
            </a:r>
          </a:p>
          <a:p>
            <a:pPr lvl="1"/>
            <a:r>
              <a:rPr lang="en-US" dirty="0" smtClean="0"/>
              <a:t>Probability a given target is hit by a given dart = 1/t</a:t>
            </a:r>
          </a:p>
          <a:p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 smtClean="0"/>
              <a:t>that none of </a:t>
            </a:r>
            <a:r>
              <a:rPr lang="en-US" b="1" dirty="0" smtClean="0"/>
              <a:t>d </a:t>
            </a:r>
            <a:r>
              <a:rPr lang="en-US" dirty="0" smtClean="0"/>
              <a:t>darts hit a given target is (1-1/t)</a:t>
            </a:r>
            <a:r>
              <a:rPr lang="en-US" baseline="30000" dirty="0" smtClean="0"/>
              <a:t>d </a:t>
            </a:r>
            <a:endParaRPr lang="en-US" baseline="30000" dirty="0" smtClean="0"/>
          </a:p>
          <a:p>
            <a:pPr lvl="1"/>
            <a:r>
              <a:rPr lang="en-US" dirty="0" smtClean="0"/>
              <a:t>Rewrite as (1-1/t)</a:t>
            </a:r>
            <a:r>
              <a:rPr lang="en-US" baseline="30000" dirty="0" smtClean="0"/>
              <a:t>t(d/t)</a:t>
            </a:r>
            <a:r>
              <a:rPr lang="en-US" dirty="0" smtClean="0"/>
              <a:t> ~= e</a:t>
            </a:r>
            <a:r>
              <a:rPr lang="en-US" baseline="30000" dirty="0" smtClean="0"/>
              <a:t>-d/</a:t>
            </a:r>
            <a:r>
              <a:rPr lang="en-US" baseline="30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si</a:t>
            </a:r>
            <a:r>
              <a:rPr lang="en-US" dirty="0" smtClean="0"/>
              <a:t>nce </a:t>
            </a:r>
            <a:r>
              <a:rPr lang="en-US" dirty="0" smtClean="0"/>
              <a:t>(1-1/t)</a:t>
            </a:r>
            <a:r>
              <a:rPr lang="en-US" baseline="30000" dirty="0" smtClean="0"/>
              <a:t>t</a:t>
            </a:r>
            <a:r>
              <a:rPr lang="en-US" dirty="0" smtClean="0"/>
              <a:t>~=1/e for t is large </a:t>
            </a:r>
            <a:endParaRPr lang="en-US" dirty="0" smtClean="0"/>
          </a:p>
          <a:p>
            <a:pPr lvl="1"/>
            <a:r>
              <a:rPr lang="en-US" dirty="0" smtClean="0"/>
              <a:t>= the fraction of zeros remaining in the bit array.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Bloom Filtering: Example of Throwing Darts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use an array of 1 billion bits, 5 hash functions, and we insert 100 million elements.</a:t>
            </a:r>
          </a:p>
          <a:p>
            <a:pPr lvl="1"/>
            <a:r>
              <a:rPr lang="en-US" dirty="0" smtClean="0"/>
              <a:t>That is, t=10</a:t>
            </a:r>
            <a:r>
              <a:rPr lang="en-US" baseline="30000" dirty="0" smtClean="0"/>
              <a:t>9</a:t>
            </a:r>
            <a:r>
              <a:rPr lang="en-US" dirty="0" smtClean="0"/>
              <a:t>, and d=5*10</a:t>
            </a:r>
            <a:r>
              <a:rPr lang="en-US" baseline="30000" dirty="0" smtClean="0"/>
              <a:t>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fraction of 0’s that remain will be e</a:t>
            </a:r>
            <a:r>
              <a:rPr lang="en-US" baseline="30000" dirty="0" smtClean="0"/>
              <a:t>-1/2</a:t>
            </a:r>
            <a:r>
              <a:rPr lang="en-US" dirty="0" smtClean="0"/>
              <a:t>=0.607</a:t>
            </a:r>
          </a:p>
          <a:p>
            <a:r>
              <a:rPr lang="en-US" dirty="0" smtClean="0"/>
              <a:t>Density of 1 = 0.393</a:t>
            </a:r>
          </a:p>
          <a:p>
            <a:r>
              <a:rPr lang="en-US" dirty="0" smtClean="0"/>
              <a:t>Probability of a false positive = (0.393)</a:t>
            </a:r>
            <a:r>
              <a:rPr lang="en-US" baseline="30000" dirty="0" smtClean="0"/>
              <a:t>5</a:t>
            </a:r>
            <a:r>
              <a:rPr lang="en-US" dirty="0" smtClean="0"/>
              <a:t>=0.00937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90A0"/>
                </a:solidFill>
              </a:rPr>
              <a:t>The Stream Data Model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Sampling Data in a Stream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Filtering Streams</a:t>
            </a:r>
          </a:p>
          <a:p>
            <a:r>
              <a:rPr lang="en-US" dirty="0" smtClean="0"/>
              <a:t>Counting Ones in a Window</a:t>
            </a:r>
          </a:p>
          <a:p>
            <a:r>
              <a:rPr lang="en-US" dirty="0" smtClean="0"/>
              <a:t>Clustering for Streams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 in a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show that if you insist on an exact sum or count of the elements in a window, you cannot use less space than the window itself.</a:t>
            </a:r>
          </a:p>
          <a:p>
            <a:r>
              <a:rPr lang="en-US" dirty="0" smtClean="0"/>
              <a:t>But if you are willing to accept an approximation, you can use much less space.</a:t>
            </a:r>
          </a:p>
          <a:p>
            <a:r>
              <a:rPr lang="en-US" dirty="0" smtClean="0"/>
              <a:t>We’ll consider the simple case of counting elements of a certain type as a special case.</a:t>
            </a:r>
          </a:p>
          <a:p>
            <a:r>
              <a:rPr lang="en-US" dirty="0" smtClean="0"/>
              <a:t>Sums are a fairly straightforward extension.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Problem: </a:t>
            </a:r>
            <a:r>
              <a:rPr lang="en-US" dirty="0" smtClean="0"/>
              <a:t>given a stream of 0’s and 1’s, be prepared to answer queries of the form “how many 1’s in the most recent k bits?” where k &lt;= N.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Naïve solution</a:t>
            </a:r>
            <a:r>
              <a:rPr lang="en-US" dirty="0" smtClean="0"/>
              <a:t>: store the most recent N bits.</a:t>
            </a:r>
          </a:p>
          <a:p>
            <a:r>
              <a:rPr lang="en-US" dirty="0" smtClean="0"/>
              <a:t>But answering the query will take O(k) time.</a:t>
            </a:r>
          </a:p>
          <a:p>
            <a:pPr lvl="1"/>
            <a:r>
              <a:rPr lang="en-US" dirty="0" smtClean="0"/>
              <a:t>Very possibly too much time.</a:t>
            </a:r>
          </a:p>
          <a:p>
            <a:r>
              <a:rPr lang="en-US" dirty="0" smtClean="0"/>
              <a:t>And the space requirements can be too great</a:t>
            </a:r>
          </a:p>
          <a:p>
            <a:pPr lvl="1"/>
            <a:r>
              <a:rPr lang="en-US" dirty="0" smtClean="0"/>
              <a:t>Especially if there are many streams to be managed in main memory at once or N is huge.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5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Bit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recent hits on URL’s belong to a site</a:t>
            </a:r>
          </a:p>
          <a:p>
            <a:r>
              <a:rPr lang="en-US" dirty="0" smtClean="0"/>
              <a:t>Stream is a sequence of URL’s</a:t>
            </a:r>
          </a:p>
          <a:p>
            <a:r>
              <a:rPr lang="en-US" dirty="0" smtClean="0"/>
              <a:t>Window size N=1 billion</a:t>
            </a:r>
          </a:p>
          <a:p>
            <a:r>
              <a:rPr lang="en-US" dirty="0" smtClean="0"/>
              <a:t>Think of the data as many streams – one for each URL</a:t>
            </a:r>
          </a:p>
          <a:p>
            <a:pPr lvl="1"/>
            <a:r>
              <a:rPr lang="en-US" dirty="0" smtClean="0"/>
              <a:t>Bit on the stream for URL x is 0 unless the actual stream has x.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Stream Data Model</a:t>
            </a:r>
          </a:p>
          <a:p>
            <a:r>
              <a:rPr lang="en-US" dirty="0" smtClean="0"/>
              <a:t>Sampling Data in a Stream</a:t>
            </a:r>
          </a:p>
          <a:p>
            <a:r>
              <a:rPr lang="en-US" dirty="0" smtClean="0"/>
              <a:t>Filtering Streams</a:t>
            </a:r>
          </a:p>
          <a:p>
            <a:r>
              <a:rPr lang="en-US" dirty="0" smtClean="0"/>
              <a:t>Counting Ones in a Window</a:t>
            </a:r>
          </a:p>
          <a:p>
            <a:r>
              <a:rPr lang="en-US" dirty="0" smtClean="0"/>
              <a:t>Clustering for Streams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DGIM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refers to the inventors</a:t>
            </a:r>
          </a:p>
          <a:p>
            <a:pPr lvl="1"/>
            <a:r>
              <a:rPr lang="en-US" dirty="0" err="1" smtClean="0"/>
              <a:t>Datar</a:t>
            </a:r>
            <a:r>
              <a:rPr lang="en-US" dirty="0" smtClean="0"/>
              <a:t>, </a:t>
            </a:r>
            <a:r>
              <a:rPr lang="en-US" dirty="0" err="1" smtClean="0"/>
              <a:t>Gionis</a:t>
            </a:r>
            <a:r>
              <a:rPr lang="en-US" dirty="0" smtClean="0"/>
              <a:t>, </a:t>
            </a:r>
            <a:r>
              <a:rPr lang="en-US" dirty="0" err="1" smtClean="0"/>
              <a:t>Indyk</a:t>
            </a:r>
            <a:r>
              <a:rPr lang="en-US" dirty="0" smtClean="0"/>
              <a:t>, and </a:t>
            </a:r>
            <a:r>
              <a:rPr lang="en-US" dirty="0" err="1" smtClean="0"/>
              <a:t>Motwani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Store only O(log</a:t>
            </a:r>
            <a:r>
              <a:rPr lang="en-US" baseline="30000" dirty="0" smtClean="0"/>
              <a:t>2</a:t>
            </a:r>
            <a:r>
              <a:rPr lang="en-US" dirty="0" smtClean="0"/>
              <a:t>N) bits per stream, where N is the window size.</a:t>
            </a:r>
          </a:p>
          <a:p>
            <a:endParaRPr lang="en-US" dirty="0" smtClean="0"/>
          </a:p>
          <a:p>
            <a:r>
              <a:rPr lang="en-US" dirty="0" smtClean="0"/>
              <a:t>Give approximate answer, never off by more than 50%.</a:t>
            </a:r>
          </a:p>
          <a:p>
            <a:pPr lvl="1"/>
            <a:r>
              <a:rPr lang="en-US" dirty="0" smtClean="0"/>
              <a:t>Error factor can be reduced to any epsilon &gt; 0, with more complicated and proportionally more stored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bit in the stream has a </a:t>
            </a:r>
            <a:r>
              <a:rPr lang="en-US" i="1" dirty="0" smtClean="0">
                <a:solidFill>
                  <a:srgbClr val="008000"/>
                </a:solidFill>
              </a:rPr>
              <a:t>timestamp</a:t>
            </a:r>
            <a:r>
              <a:rPr lang="en-US" i="1" dirty="0" smtClean="0"/>
              <a:t>, </a:t>
            </a:r>
            <a:r>
              <a:rPr lang="en-US" dirty="0" smtClean="0"/>
              <a:t>starting 0, 1, ..</a:t>
            </a:r>
          </a:p>
          <a:p>
            <a:endParaRPr lang="en-US" dirty="0" smtClean="0"/>
          </a:p>
          <a:p>
            <a:r>
              <a:rPr lang="en-US" dirty="0" smtClean="0"/>
              <a:t>Record timestamps modulo N (the window size), so we can represent any relevant timestamp in O(log</a:t>
            </a:r>
            <a:r>
              <a:rPr lang="en-US" baseline="-25000" dirty="0" smtClean="0"/>
              <a:t>2</a:t>
            </a:r>
            <a:r>
              <a:rPr lang="en-US" dirty="0" smtClean="0"/>
              <a:t>N)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bucket </a:t>
            </a:r>
            <a:r>
              <a:rPr lang="en-US" dirty="0" smtClean="0"/>
              <a:t>is a segment of the window; it is represented by a record consisting of</a:t>
            </a:r>
          </a:p>
          <a:p>
            <a:pPr lvl="1"/>
            <a:r>
              <a:rPr lang="en-US" dirty="0" smtClean="0"/>
              <a:t>The timestamp of its end O(</a:t>
            </a:r>
            <a:r>
              <a:rPr lang="en-US" dirty="0" err="1" smtClean="0"/>
              <a:t>logN</a:t>
            </a:r>
            <a:r>
              <a:rPr lang="en-US" dirty="0" smtClean="0"/>
              <a:t>) bits</a:t>
            </a:r>
          </a:p>
          <a:p>
            <a:pPr lvl="1"/>
            <a:r>
              <a:rPr lang="en-US" dirty="0" smtClean="0"/>
              <a:t>The number of 1’s between its beginning and end</a:t>
            </a:r>
          </a:p>
          <a:p>
            <a:pPr lvl="2"/>
            <a:r>
              <a:rPr lang="en-US" dirty="0" smtClean="0"/>
              <a:t>Number of 1’s = </a:t>
            </a:r>
            <a:r>
              <a:rPr lang="en-US" b="1" dirty="0" smtClean="0"/>
              <a:t>size </a:t>
            </a:r>
            <a:r>
              <a:rPr lang="en-US" dirty="0" smtClean="0"/>
              <a:t>of the bucket</a:t>
            </a:r>
          </a:p>
          <a:p>
            <a:pPr lvl="2"/>
            <a:endParaRPr lang="en-US" dirty="0"/>
          </a:p>
          <a:p>
            <a:r>
              <a:rPr lang="en-US" dirty="0" smtClean="0"/>
              <a:t>Constraint on bucket sizes: number of 1’s must be a power of 2.</a:t>
            </a:r>
          </a:p>
          <a:p>
            <a:pPr lvl="1"/>
            <a:r>
              <a:rPr lang="en-US" dirty="0" smtClean="0"/>
              <a:t>Thus, only O(</a:t>
            </a:r>
            <a:r>
              <a:rPr lang="en-US" dirty="0" err="1" smtClean="0"/>
              <a:t>loglogN</a:t>
            </a:r>
            <a:r>
              <a:rPr lang="en-US" dirty="0" smtClean="0"/>
              <a:t>) bits are required for this 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Stream by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Bucket requirements: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The right end of a bucket is always a position with a 1.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Every position with a 1 is in some bucket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Either one or two buckets any given size, up to some max size.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All sizes must be a power of 2.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Buckets do not overlap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Buckets are sorted by size: older buckets are not smaller than newer buckets</a:t>
            </a:r>
          </a:p>
          <a:p>
            <a:r>
              <a:rPr lang="en-US" dirty="0" smtClean="0"/>
              <a:t>Buckets disappear when their end-time is &gt; N time units in the past.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3" y="4490668"/>
            <a:ext cx="7800143" cy="22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bit comes in, drop the last (oldest) bucket if its end-time is prior to N time units before the current time.</a:t>
            </a:r>
          </a:p>
          <a:p>
            <a:r>
              <a:rPr lang="en-US" dirty="0" smtClean="0"/>
              <a:t>If the current bit is 0, no other changes are needed.</a:t>
            </a:r>
          </a:p>
          <a:p>
            <a:r>
              <a:rPr lang="en-US" dirty="0" smtClean="0"/>
              <a:t>If the current bit is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Create a new bucket of size 1, just for this bit</a:t>
            </a:r>
          </a:p>
          <a:p>
            <a:pPr lvl="2"/>
            <a:r>
              <a:rPr lang="en-US" dirty="0" smtClean="0"/>
              <a:t>End timestamp = current time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If there are now three buckets of size 1, combine the oldest two into a bucket of size 2.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If there are now three buckets of size 2, combine the oldest two into a bucket of size 4.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And so on….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1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Managing buckets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72" y="1269941"/>
            <a:ext cx="9144000" cy="51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0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estimate the number of 1’s in the most recent k&lt;=N bits</a:t>
            </a:r>
          </a:p>
          <a:p>
            <a:pPr lvl="1"/>
            <a:r>
              <a:rPr lang="en-US" dirty="0" smtClean="0"/>
              <a:t>Find the bucket </a:t>
            </a:r>
            <a:r>
              <a:rPr lang="en-US" b="1" dirty="0" smtClean="0"/>
              <a:t>b</a:t>
            </a:r>
            <a:r>
              <a:rPr lang="en-US" dirty="0" smtClean="0"/>
              <a:t> with the earliest timestamp that includes at least some of the </a:t>
            </a:r>
            <a:r>
              <a:rPr lang="en-US" b="1" dirty="0" smtClean="0"/>
              <a:t>k</a:t>
            </a:r>
            <a:r>
              <a:rPr lang="en-US" dirty="0" smtClean="0"/>
              <a:t> most recent bits.</a:t>
            </a:r>
          </a:p>
          <a:p>
            <a:pPr lvl="1"/>
            <a:r>
              <a:rPr lang="en-US" dirty="0" smtClean="0"/>
              <a:t>Estimate the number of 1’s to be the sum of the sizes of all the buckets more recent than bucket </a:t>
            </a:r>
            <a:r>
              <a:rPr lang="en-US" b="1" dirty="0" smtClean="0"/>
              <a:t>b</a:t>
            </a:r>
            <a:r>
              <a:rPr lang="en-US" dirty="0" smtClean="0"/>
              <a:t>, plus half the size of b itself.</a:t>
            </a:r>
          </a:p>
          <a:p>
            <a:r>
              <a:rPr lang="en-US" dirty="0" smtClean="0"/>
              <a:t>Example: k=10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7" y="3802092"/>
            <a:ext cx="7966923" cy="24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6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oldest bucket within the range has size 2</a:t>
            </a:r>
            <a:r>
              <a:rPr lang="en-US" baseline="30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by assuming 2</a:t>
            </a:r>
            <a:r>
              <a:rPr lang="en-US" baseline="30000" dirty="0" smtClean="0"/>
              <a:t>i-1</a:t>
            </a:r>
            <a:r>
              <a:rPr lang="en-US" dirty="0" smtClean="0"/>
              <a:t> of its 1’s are still within the window, we make the error at most </a:t>
            </a:r>
            <a:r>
              <a:rPr lang="en-US" dirty="0"/>
              <a:t>2</a:t>
            </a:r>
            <a:r>
              <a:rPr lang="en-US" baseline="30000" dirty="0"/>
              <a:t>i-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there is at least one bucket of each of the sizes less than 2</a:t>
            </a:r>
            <a:r>
              <a:rPr lang="en-US" baseline="30000" dirty="0" smtClean="0"/>
              <a:t>i</a:t>
            </a:r>
            <a:r>
              <a:rPr lang="en-US" dirty="0" smtClean="0"/>
              <a:t>, and at least 1 from the oldest bucket, the true sum is no less than 2</a:t>
            </a:r>
            <a:r>
              <a:rPr lang="en-US" baseline="30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the error is at most 50%.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one bucket in O(</a:t>
            </a:r>
            <a:r>
              <a:rPr lang="en-US" dirty="0" err="1" smtClean="0"/>
              <a:t>logN</a:t>
            </a:r>
            <a:r>
              <a:rPr lang="en-US" dirty="0" smtClean="0"/>
              <a:t>) bits</a:t>
            </a:r>
          </a:p>
          <a:p>
            <a:r>
              <a:rPr lang="en-US" dirty="0" smtClean="0"/>
              <a:t>No bucket can be of the size greater than N</a:t>
            </a:r>
          </a:p>
          <a:p>
            <a:r>
              <a:rPr lang="en-US" dirty="0" smtClean="0"/>
              <a:t>There are at most 2 buckets of the same size (in range 1 to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are at most 2logN buckets</a:t>
            </a:r>
          </a:p>
          <a:p>
            <a:r>
              <a:rPr lang="en-US" dirty="0" smtClean="0"/>
              <a:t>Thus, the space required is O(log</a:t>
            </a:r>
            <a:r>
              <a:rPr lang="en-US" baseline="30000" dirty="0" smtClean="0"/>
              <a:t>2</a:t>
            </a:r>
            <a:r>
              <a:rPr lang="en-US" dirty="0" smtClean="0"/>
              <a:t>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7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90A0"/>
                </a:solidFill>
              </a:rPr>
              <a:t>The Stream Data Model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Sampling Data in a Stream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Filtering Streams</a:t>
            </a:r>
          </a:p>
          <a:p>
            <a:r>
              <a:rPr lang="en-US" dirty="0" smtClean="0">
                <a:solidFill>
                  <a:srgbClr val="9D90A0"/>
                </a:solidFill>
              </a:rPr>
              <a:t>Counting Ones in a Window</a:t>
            </a:r>
          </a:p>
          <a:p>
            <a:r>
              <a:rPr lang="en-US" dirty="0" smtClean="0"/>
              <a:t>Clustering for Streams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Stream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tuples can enter rapid rate, at one or more number of streams</a:t>
            </a:r>
          </a:p>
          <a:p>
            <a:pPr lvl="1"/>
            <a:r>
              <a:rPr lang="en-US" dirty="0" smtClean="0"/>
              <a:t>Streams need not have the same data rates</a:t>
            </a:r>
          </a:p>
          <a:p>
            <a:pPr lvl="1"/>
            <a:r>
              <a:rPr lang="en-US" dirty="0" smtClean="0"/>
              <a:t>The time between elements of one stream need not to be uniform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Systems can not store the entire stream accessibly</a:t>
            </a:r>
          </a:p>
          <a:p>
            <a:endParaRPr lang="en-US" dirty="0" smtClean="0"/>
          </a:p>
          <a:p>
            <a:r>
              <a:rPr lang="en-US" dirty="0" smtClean="0"/>
              <a:t>How to make critical calculations about the stream using a limited amount of (primary or secondary) memory?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for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stream of data points in some space (Euclidean or non-Euclidean)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The centroids or </a:t>
            </a:r>
            <a:r>
              <a:rPr lang="en-US" dirty="0" err="1" smtClean="0"/>
              <a:t>clustroids</a:t>
            </a:r>
            <a:r>
              <a:rPr lang="en-US" dirty="0" smtClean="0"/>
              <a:t> (representative points of clusters) of the best clusters formed from the last m of the points, for any m&lt;=N.</a:t>
            </a:r>
          </a:p>
          <a:p>
            <a:pPr lvl="1"/>
            <a:endParaRPr lang="en-US" dirty="0"/>
          </a:p>
          <a:p>
            <a:r>
              <a:rPr lang="en-US" dirty="0" smtClean="0"/>
              <a:t>We will consider some possible solutions, depending on our assumptions about how clusters evolve in a 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3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BDMO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BDMO (for the authors, B. Babcock, M. </a:t>
            </a:r>
            <a:r>
              <a:rPr lang="en-US" dirty="0" err="1" smtClean="0"/>
              <a:t>Datar</a:t>
            </a:r>
            <a:r>
              <a:rPr lang="en-US" dirty="0" smtClean="0"/>
              <a:t>, </a:t>
            </a:r>
            <a:r>
              <a:rPr lang="en-US" dirty="0" err="1" smtClean="0"/>
              <a:t>R.Motwani</a:t>
            </a:r>
            <a:r>
              <a:rPr lang="en-US" dirty="0" smtClean="0"/>
              <a:t>, and </a:t>
            </a:r>
            <a:r>
              <a:rPr lang="en-US" dirty="0" err="1" smtClean="0"/>
              <a:t>L.O’Callaghan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BDMO algorithm builds on the methodology for counting ones in the stream (DGIM algorithm). The key similarities and differences are: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Like DGIM, the points of the stream are partitioned into, and summarized by </a:t>
            </a:r>
            <a:r>
              <a:rPr lang="en-US" b="1" dirty="0" smtClean="0"/>
              <a:t>buckets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Here, the </a:t>
            </a:r>
            <a:r>
              <a:rPr lang="en-US" b="1" dirty="0" smtClean="0"/>
              <a:t>size </a:t>
            </a:r>
            <a:r>
              <a:rPr lang="en-US" dirty="0" smtClean="0"/>
              <a:t>of a bucket is the number of points it represents, rather than the number of stream elements that are 1.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As before, the sizes of buckets obey the restriction that there are </a:t>
            </a:r>
            <a:r>
              <a:rPr lang="en-US" b="1" dirty="0" smtClean="0"/>
              <a:t>one or two of each size</a:t>
            </a:r>
            <a:r>
              <a:rPr lang="en-US" dirty="0" smtClean="0"/>
              <a:t>, up to some limit.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We do not assume that the sequence of allowable buckets sizes starts with 1. Rather, they are required only to form a sequence where each size is twice the previous size., e.g. 3, 6, 12, 24…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Bucket sizes are no decreasing as we go back in time.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BDMO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contents of a bucket:</a:t>
            </a:r>
          </a:p>
          <a:p>
            <a:pPr lvl="1"/>
            <a:r>
              <a:rPr lang="en-US" dirty="0" smtClean="0"/>
              <a:t>The size of the bucket</a:t>
            </a:r>
          </a:p>
          <a:p>
            <a:pPr lvl="1"/>
            <a:r>
              <a:rPr lang="en-US" dirty="0" smtClean="0"/>
              <a:t>The timestamp of the bucket</a:t>
            </a:r>
          </a:p>
          <a:p>
            <a:pPr lvl="1"/>
            <a:r>
              <a:rPr lang="en-US" dirty="0" smtClean="0"/>
              <a:t>A collection of records that represent the clusters into which the points of that bucket have been partitioned.</a:t>
            </a:r>
          </a:p>
          <a:p>
            <a:pPr lvl="2"/>
            <a:r>
              <a:rPr lang="en-US" dirty="0" smtClean="0"/>
              <a:t>The number of points in the cluster</a:t>
            </a:r>
          </a:p>
          <a:p>
            <a:pPr lvl="2"/>
            <a:r>
              <a:rPr lang="en-US" dirty="0" smtClean="0"/>
              <a:t>The centroid or </a:t>
            </a:r>
            <a:r>
              <a:rPr lang="en-US" dirty="0" err="1" smtClean="0"/>
              <a:t>clustroid</a:t>
            </a:r>
            <a:r>
              <a:rPr lang="en-US" dirty="0" smtClean="0"/>
              <a:t> of the cluster.</a:t>
            </a:r>
          </a:p>
          <a:p>
            <a:pPr lvl="2"/>
            <a:r>
              <a:rPr lang="en-US" dirty="0" smtClean="0"/>
              <a:t>Any other parameters needed to merge clusters and maintain approximations to the full set of parameters for the merged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smallest bucket size will be p times (a power of 2).</a:t>
            </a:r>
          </a:p>
          <a:p>
            <a:pPr lvl="1"/>
            <a:r>
              <a:rPr lang="en-US" dirty="0" smtClean="0"/>
              <a:t>Thus, every </a:t>
            </a:r>
            <a:r>
              <a:rPr lang="en-US" b="1" dirty="0" smtClean="0"/>
              <a:t>p </a:t>
            </a:r>
            <a:r>
              <a:rPr lang="en-US" dirty="0" smtClean="0"/>
              <a:t>stream elements, we create a bucket, with the most recent </a:t>
            </a:r>
            <a:r>
              <a:rPr lang="en-US" b="1" dirty="0" smtClean="0"/>
              <a:t>p </a:t>
            </a:r>
            <a:r>
              <a:rPr lang="en-US" dirty="0" smtClean="0"/>
              <a:t>points.</a:t>
            </a:r>
          </a:p>
          <a:p>
            <a:pPr lvl="1"/>
            <a:r>
              <a:rPr lang="en-US" dirty="0" smtClean="0"/>
              <a:t>The timestamp for each bucket is the timestamp of the most recent point in the bucket.</a:t>
            </a:r>
          </a:p>
          <a:p>
            <a:pPr lvl="1"/>
            <a:r>
              <a:rPr lang="en-US" dirty="0" smtClean="0"/>
              <a:t>Cluster points in the buckets (or leave them as one point as one cluster)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ompute the centroids or </a:t>
            </a:r>
            <a:r>
              <a:rPr lang="en-US" dirty="0" err="1" smtClean="0"/>
              <a:t>clustroids</a:t>
            </a:r>
            <a:r>
              <a:rPr lang="en-US" dirty="0" smtClean="0"/>
              <a:t> for the clusters &amp; count the points in each cluster.</a:t>
            </a:r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7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merging buckets in the problem of counting 1’s for streams.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If some bucket has a timestamp that is more than N time units prior to the current time, drop it.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If we have three buckets of size </a:t>
            </a:r>
            <a:r>
              <a:rPr lang="en-US" b="1" dirty="0" smtClean="0"/>
              <a:t>p, </a:t>
            </a:r>
            <a:r>
              <a:rPr lang="en-US" dirty="0" smtClean="0"/>
              <a:t>merge the oldest two of the three.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If there are now 3 buckets of size </a:t>
            </a:r>
            <a:r>
              <a:rPr lang="en-US" b="1" dirty="0" smtClean="0"/>
              <a:t>2p</a:t>
            </a:r>
            <a:r>
              <a:rPr lang="en-US" dirty="0" smtClean="0"/>
              <a:t>, merge the oldest two of the three.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If there are now 3 buckets of size 4p,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2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merge two consecutive buckets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The size of the new bucket is twice the sizes of the two buckets being merged.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The timestamp for the merged bucket is the timestamp of the more recent of the two consecutive buckets.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Consider merging clusters in 2 buckets (depending on the clustering algorithm)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8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Buckets: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algorithm: K-means in a Euclidean space.</a:t>
            </a:r>
          </a:p>
          <a:p>
            <a:r>
              <a:rPr lang="en-US" dirty="0" smtClean="0"/>
              <a:t>Clusters are represented by centroids, the #points in each cluster.</a:t>
            </a:r>
          </a:p>
          <a:p>
            <a:r>
              <a:rPr lang="en-US" dirty="0" smtClean="0"/>
              <a:t>We pick p=k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Problem: </a:t>
            </a:r>
            <a:r>
              <a:rPr lang="en-US" dirty="0" smtClean="0"/>
              <a:t>merging 2 buckets, each containing K clusters.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Solution</a:t>
            </a:r>
          </a:p>
          <a:p>
            <a:pPr lvl="1"/>
            <a:r>
              <a:rPr lang="en-US" dirty="0" smtClean="0"/>
              <a:t>Find the best matching from K clusters of the first bucket and K clusters from the second bucket.</a:t>
            </a:r>
          </a:p>
          <a:p>
            <a:pPr lvl="1"/>
            <a:r>
              <a:rPr lang="en-US" dirty="0" smtClean="0"/>
              <a:t>Best matching = minimum distance between centroids.</a:t>
            </a:r>
          </a:p>
          <a:p>
            <a:pPr lvl="1"/>
            <a:r>
              <a:rPr lang="en-US" dirty="0" smtClean="0"/>
              <a:t>To merge two clusters (c1, n1) and (c2, n2), we create a new cluster with n=n1+n2 points and the new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05" y="5626666"/>
            <a:ext cx="3123135" cy="103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8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Query</a:t>
            </a:r>
            <a:r>
              <a:rPr lang="en-US" dirty="0" smtClean="0"/>
              <a:t>: a request for the clusters of the most recent m points in the stream (m&lt;=N).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 the smallest set of buckets that cover </a:t>
            </a:r>
            <a:r>
              <a:rPr lang="en-US" b="1" dirty="0" smtClean="0"/>
              <a:t>m </a:t>
            </a:r>
            <a:r>
              <a:rPr lang="en-US" dirty="0" smtClean="0"/>
              <a:t>points.</a:t>
            </a:r>
          </a:p>
          <a:p>
            <a:pPr lvl="2"/>
            <a:r>
              <a:rPr lang="en-US" dirty="0" smtClean="0"/>
              <a:t>Those buckets may not contain more than 2m points.</a:t>
            </a:r>
          </a:p>
          <a:p>
            <a:pPr lvl="1"/>
            <a:r>
              <a:rPr lang="en-US" dirty="0" smtClean="0"/>
              <a:t>Assumption: the points between 2m and m+1 will not have radically different statistics from the most recent m points (for good approximation).</a:t>
            </a:r>
          </a:p>
          <a:p>
            <a:pPr lvl="1"/>
            <a:r>
              <a:rPr lang="en-US" dirty="0" smtClean="0"/>
              <a:t>Pool all the clusters from the selected buckets.</a:t>
            </a:r>
          </a:p>
          <a:p>
            <a:pPr lvl="2"/>
            <a:r>
              <a:rPr lang="en-US" dirty="0" smtClean="0"/>
              <a:t>For example: if you ask for K-clusters, we keep on merging until we reach K-clusters with the bucket-merging method in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8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Stream Data Model</a:t>
            </a:r>
          </a:p>
          <a:p>
            <a:r>
              <a:rPr lang="en-US" dirty="0" smtClean="0"/>
              <a:t>Sampling Data in a Stream</a:t>
            </a:r>
          </a:p>
          <a:p>
            <a:r>
              <a:rPr lang="en-US" dirty="0" smtClean="0"/>
              <a:t>Filtering Streams</a:t>
            </a:r>
          </a:p>
          <a:p>
            <a:r>
              <a:rPr lang="en-US" dirty="0" smtClean="0"/>
              <a:t>Counting Ones in a Window</a:t>
            </a:r>
          </a:p>
          <a:p>
            <a:r>
              <a:rPr lang="en-US" dirty="0" smtClean="0"/>
              <a:t>Clustering for Streams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2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Query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Ad-hoc queries</a:t>
            </a:r>
            <a:r>
              <a:rPr lang="en-US" dirty="0" smtClean="0"/>
              <a:t>: Normal queries asked one time about streams</a:t>
            </a:r>
          </a:p>
          <a:p>
            <a:pPr lvl="1"/>
            <a:r>
              <a:rPr lang="en-US" dirty="0" smtClean="0"/>
              <a:t>Example: what is the maximum value seen so far in stream S?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Standing queries</a:t>
            </a:r>
            <a:r>
              <a:rPr lang="en-US" dirty="0" smtClean="0"/>
              <a:t>: Queries that are, in principle, asked about the stream at all times</a:t>
            </a:r>
          </a:p>
          <a:p>
            <a:pPr lvl="1"/>
            <a:r>
              <a:rPr lang="en-US" dirty="0" smtClean="0"/>
              <a:t>Example: Report each new maximum value ever seen in stream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Mining query streams</a:t>
            </a:r>
          </a:p>
          <a:p>
            <a:pPr lvl="1"/>
            <a:r>
              <a:rPr lang="en-US" dirty="0" smtClean="0"/>
              <a:t>Google wants to know what queries are more frequent today than yesterday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Mining click streams</a:t>
            </a:r>
          </a:p>
          <a:p>
            <a:pPr lvl="1"/>
            <a:r>
              <a:rPr lang="en-US" dirty="0" smtClean="0"/>
              <a:t>Yahoo! Wants to know which of its pages are getting an unusual number of hits in the past hour	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IP packets can be monitored at a switch</a:t>
            </a:r>
          </a:p>
          <a:p>
            <a:pPr lvl="1"/>
            <a:r>
              <a:rPr lang="en-US" dirty="0" smtClean="0"/>
              <a:t>Gather information for optimal routing</a:t>
            </a:r>
          </a:p>
          <a:p>
            <a:pPr lvl="1"/>
            <a:r>
              <a:rPr lang="en-US" dirty="0" smtClean="0"/>
              <a:t>Detect of denial-of-service attacks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Mining surveillance data</a:t>
            </a:r>
          </a:p>
          <a:p>
            <a:pPr lvl="1"/>
            <a:r>
              <a:rPr lang="en-US" dirty="0" smtClean="0"/>
              <a:t>Each surveillance camera produces a stream of images at intervals like one second.</a:t>
            </a:r>
          </a:p>
          <a:p>
            <a:pPr lvl="1"/>
            <a:r>
              <a:rPr lang="en-US" dirty="0" smtClean="0"/>
              <a:t>Detect security threats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The Stream Data Model</a:t>
            </a:r>
          </a:p>
          <a:p>
            <a:r>
              <a:rPr lang="en-US" dirty="0" smtClean="0"/>
              <a:t>Sampling Data in a Stream</a:t>
            </a:r>
          </a:p>
          <a:p>
            <a:r>
              <a:rPr lang="en-US" dirty="0" smtClean="0"/>
              <a:t>Filtering Streams</a:t>
            </a:r>
          </a:p>
          <a:p>
            <a:r>
              <a:rPr lang="en-US" dirty="0" smtClean="0"/>
              <a:t>Counting Ones in a Window</a:t>
            </a:r>
          </a:p>
          <a:p>
            <a:r>
              <a:rPr lang="en-US" dirty="0" smtClean="0"/>
              <a:t>Clustering for Streams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Data in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Representative Sample</a:t>
            </a:r>
          </a:p>
          <a:p>
            <a:endParaRPr lang="en-US" dirty="0" smtClean="0"/>
          </a:p>
          <a:p>
            <a:r>
              <a:rPr lang="en-US" dirty="0" smtClean="0"/>
              <a:t>Sample with fixed size.</a:t>
            </a:r>
          </a:p>
          <a:p>
            <a:endParaRPr lang="en-US" dirty="0"/>
          </a:p>
          <a:p>
            <a:r>
              <a:rPr lang="en-US" dirty="0" smtClean="0"/>
              <a:t>Sliding windows: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ampling so that the sample has a fixed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43667</TotalTime>
  <Words>3418</Words>
  <Application>Microsoft Macintosh PowerPoint</Application>
  <PresentationFormat>On-screen Show (4:3)</PresentationFormat>
  <Paragraphs>398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Adjacency</vt:lpstr>
      <vt:lpstr>Mining Data Streams</vt:lpstr>
      <vt:lpstr>Data Streams </vt:lpstr>
      <vt:lpstr>Outline </vt:lpstr>
      <vt:lpstr>The Stream Model</vt:lpstr>
      <vt:lpstr>PowerPoint Presentation</vt:lpstr>
      <vt:lpstr>Two Forms of Query </vt:lpstr>
      <vt:lpstr>Applications</vt:lpstr>
      <vt:lpstr>Outline </vt:lpstr>
      <vt:lpstr>Sampling Data in a stream</vt:lpstr>
      <vt:lpstr>Representative Sample</vt:lpstr>
      <vt:lpstr>Representative Sample</vt:lpstr>
      <vt:lpstr>Maintaining a fixed-size sample</vt:lpstr>
      <vt:lpstr>Solution</vt:lpstr>
      <vt:lpstr>Proof: By induction</vt:lpstr>
      <vt:lpstr>Sliding Windows</vt:lpstr>
      <vt:lpstr>PowerPoint Presentation</vt:lpstr>
      <vt:lpstr>Outline </vt:lpstr>
      <vt:lpstr>Filtering Streams</vt:lpstr>
      <vt:lpstr>Filtering Streams: The Bloom Filter</vt:lpstr>
      <vt:lpstr>Filtering Streams: Bloom Filter Example </vt:lpstr>
      <vt:lpstr>Filtering Streams: Bloom Filter Example </vt:lpstr>
      <vt:lpstr>Filtering Streams: Bloom Filter Example </vt:lpstr>
      <vt:lpstr>Analysis of Bloom Filtering</vt:lpstr>
      <vt:lpstr>Analysis of Bloom Filtering: Throwing Darts</vt:lpstr>
      <vt:lpstr>Analysis of Bloom Filtering: Example of Throwing Darts</vt:lpstr>
      <vt:lpstr>Outline </vt:lpstr>
      <vt:lpstr>Counting Ones in a Window</vt:lpstr>
      <vt:lpstr>Counting Bits</vt:lpstr>
      <vt:lpstr>Example: Bit Counting</vt:lpstr>
      <vt:lpstr>DGIM Method</vt:lpstr>
      <vt:lpstr>Timestamps</vt:lpstr>
      <vt:lpstr>Buckets</vt:lpstr>
      <vt:lpstr>Representing a Stream by Buckets</vt:lpstr>
      <vt:lpstr>Updating Buckets</vt:lpstr>
      <vt:lpstr>Example: Managing buckets</vt:lpstr>
      <vt:lpstr>Querying </vt:lpstr>
      <vt:lpstr>Error Bound</vt:lpstr>
      <vt:lpstr>Space Requirement</vt:lpstr>
      <vt:lpstr>Outline </vt:lpstr>
      <vt:lpstr>Clustering for Streams</vt:lpstr>
      <vt:lpstr>BDMO algorithm</vt:lpstr>
      <vt:lpstr>BDMO algorithm</vt:lpstr>
      <vt:lpstr>Initializing Buckets</vt:lpstr>
      <vt:lpstr>Merging Buckets</vt:lpstr>
      <vt:lpstr>Merging Buckets</vt:lpstr>
      <vt:lpstr>Merging Buckets: Example </vt:lpstr>
      <vt:lpstr>Answering Queries</vt:lpstr>
      <vt:lpstr>Summary </vt:lpstr>
    </vt:vector>
  </TitlesOfParts>
  <Company>NJU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Cam-Tu Nguyen</dc:creator>
  <cp:lastModifiedBy>Cam-Tu Nguyen</cp:lastModifiedBy>
  <cp:revision>1316</cp:revision>
  <cp:lastPrinted>2016-09-29T02:30:27Z</cp:lastPrinted>
  <dcterms:created xsi:type="dcterms:W3CDTF">2016-08-24T04:06:38Z</dcterms:created>
  <dcterms:modified xsi:type="dcterms:W3CDTF">2017-11-08T14:47:16Z</dcterms:modified>
</cp:coreProperties>
</file>