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3" r:id="rId19"/>
    <p:sldId id="30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300" r:id="rId32"/>
    <p:sldId id="286" r:id="rId33"/>
    <p:sldId id="298" r:id="rId34"/>
    <p:sldId id="288" r:id="rId35"/>
    <p:sldId id="289" r:id="rId36"/>
    <p:sldId id="290" r:id="rId37"/>
    <p:sldId id="291" r:id="rId38"/>
    <p:sldId id="292" r:id="rId39"/>
    <p:sldId id="302" r:id="rId40"/>
    <p:sldId id="299" r:id="rId41"/>
    <p:sldId id="306" r:id="rId42"/>
    <p:sldId id="293" r:id="rId43"/>
    <p:sldId id="304" r:id="rId44"/>
    <p:sldId id="295" r:id="rId45"/>
    <p:sldId id="301" r:id="rId4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65FF7F"/>
    <a:srgbClr val="85F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2" autoAdjust="0"/>
    <p:restoredTop sz="87946" autoAdjust="0"/>
  </p:normalViewPr>
  <p:slideViewPr>
    <p:cSldViewPr snapToGrid="0" snapToObjects="1">
      <p:cViewPr>
        <p:scale>
          <a:sx n="99" d="100"/>
          <a:sy n="99" d="100"/>
        </p:scale>
        <p:origin x="-13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AD758-B623-1840-BAAE-2D3179EEA396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19ABB-2F34-904B-AB5E-D1012B6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DBDE-4AB7-A642-9C68-D021F812BC6C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B385-139F-5241-80D7-6C13722B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</a:t>
            </a:r>
            <a:r>
              <a:rPr lang="en-US" baseline="0" dirty="0" smtClean="0"/>
              <a:t> function: </a:t>
            </a:r>
          </a:p>
          <a:p>
            <a:r>
              <a:rPr lang="en-US" baseline="0" dirty="0" smtClean="0"/>
              <a:t>Rating prediction of user c for item s is a weighted sum of rating of similar users for item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Proof: Use the fact that </a:t>
            </a:r>
            <a:r>
              <a:rPr lang="en-US" dirty="0" err="1" smtClean="0"/>
              <a:t>h_i</a:t>
            </a:r>
            <a:r>
              <a:rPr lang="en-US" baseline="0" dirty="0" smtClean="0"/>
              <a:t> are independent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of hash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d(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&lt; d1</a:t>
            </a:r>
          </a:p>
          <a:p>
            <a:endParaRPr lang="en-US" baseline="0" dirty="0" smtClean="0"/>
          </a:p>
          <a:p>
            <a:r>
              <a:rPr lang="en-US" baseline="0" dirty="0" smtClean="0"/>
              <a:t>P(</a:t>
            </a:r>
            <a:r>
              <a:rPr lang="en-US" baseline="0" dirty="0" err="1" smtClean="0"/>
              <a:t>h_i</a:t>
            </a:r>
            <a:r>
              <a:rPr lang="en-US" baseline="0" dirty="0" smtClean="0"/>
              <a:t>(x)=</a:t>
            </a:r>
            <a:r>
              <a:rPr lang="en-US" baseline="0" dirty="0" err="1" smtClean="0"/>
              <a:t>h_i</a:t>
            </a:r>
            <a:r>
              <a:rPr lang="en-US" baseline="0" dirty="0" smtClean="0"/>
              <a:t>(y)) &gt;= p1</a:t>
            </a:r>
          </a:p>
          <a:p>
            <a:r>
              <a:rPr lang="en-US" baseline="0" dirty="0" smtClean="0"/>
              <a:t>P(h_1(x)=h_1(y), h_2(x)=h_2(y),,</a:t>
            </a:r>
            <a:r>
              <a:rPr lang="mr-IN" baseline="0" dirty="0" smtClean="0"/>
              <a:t>…</a:t>
            </a:r>
            <a:r>
              <a:rPr lang="en-US" baseline="0" dirty="0" smtClean="0"/>
              <a:t>)=\</a:t>
            </a:r>
            <a:r>
              <a:rPr lang="en-US" baseline="0" dirty="0" err="1" smtClean="0"/>
              <a:t>prod_i</a:t>
            </a:r>
            <a:r>
              <a:rPr lang="en-US" baseline="0" dirty="0" smtClean="0"/>
              <a:t> P(</a:t>
            </a:r>
            <a:r>
              <a:rPr lang="en-US" baseline="0" dirty="0" err="1" smtClean="0"/>
              <a:t>h_i</a:t>
            </a:r>
            <a:r>
              <a:rPr lang="en-US" baseline="0" dirty="0" smtClean="0"/>
              <a:t>(x)=</a:t>
            </a:r>
            <a:r>
              <a:rPr lang="en-US" baseline="0" dirty="0" err="1" smtClean="0"/>
              <a:t>h_i</a:t>
            </a:r>
            <a:r>
              <a:rPr lang="en-US" baseline="0" dirty="0" smtClean="0"/>
              <a:t>(y)) &gt;= (p1)^r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Or hash function:</a:t>
            </a:r>
          </a:p>
          <a:p>
            <a:r>
              <a:rPr lang="en-US" baseline="0" dirty="0" smtClean="0"/>
              <a:t>P(h(x)=h(y)) = 1-P(h_1(x)!=h_1(y), h_2(x)!=h_2(y),</a:t>
            </a:r>
            <a:r>
              <a:rPr lang="mr-IN" baseline="0" dirty="0" smtClean="0"/>
              <a:t>…</a:t>
            </a:r>
            <a:r>
              <a:rPr lang="en-US" baseline="0" dirty="0" smtClean="0"/>
              <a:t>) &gt;= 1-(1-p1)^b</a:t>
            </a:r>
          </a:p>
          <a:p>
            <a:r>
              <a:rPr lang="en-US" baseline="0" dirty="0" smtClean="0"/>
              <a:t>P(</a:t>
            </a:r>
            <a:r>
              <a:rPr lang="en-US" baseline="0" dirty="0" err="1" smtClean="0"/>
              <a:t>h_i</a:t>
            </a:r>
            <a:r>
              <a:rPr lang="en-US" baseline="0" dirty="0" smtClean="0"/>
              <a:t>(x)=</a:t>
            </a:r>
            <a:r>
              <a:rPr lang="en-US" baseline="0" dirty="0" err="1" smtClean="0"/>
              <a:t>h_i</a:t>
            </a:r>
            <a:r>
              <a:rPr lang="en-US" baseline="0" dirty="0" smtClean="0"/>
              <a:t>(y))&gt;=p1 </a:t>
            </a:r>
            <a:r>
              <a:rPr lang="en-US" baseline="0" dirty="0" smtClean="0">
                <a:sym typeface="Wingdings"/>
              </a:rPr>
              <a:t> P(</a:t>
            </a:r>
            <a:r>
              <a:rPr lang="en-US" baseline="0" dirty="0" err="1" smtClean="0">
                <a:sym typeface="Wingdings"/>
              </a:rPr>
              <a:t>h_i</a:t>
            </a:r>
            <a:r>
              <a:rPr lang="en-US" baseline="0" dirty="0" smtClean="0">
                <a:sym typeface="Wingdings"/>
              </a:rPr>
              <a:t>(x)!=</a:t>
            </a:r>
            <a:r>
              <a:rPr lang="en-US" baseline="0" dirty="0" err="1" smtClean="0">
                <a:sym typeface="Wingdings"/>
              </a:rPr>
              <a:t>h_i</a:t>
            </a:r>
            <a:r>
              <a:rPr lang="en-US" baseline="0" dirty="0" smtClean="0">
                <a:sym typeface="Wingdings"/>
              </a:rPr>
              <a:t>(y)) &lt;=1-p1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x.y</a:t>
            </a:r>
            <a:r>
              <a:rPr lang="en-US" baseline="0" dirty="0" smtClean="0"/>
              <a:t> = ||x|| ||y||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\theta</a:t>
            </a:r>
          </a:p>
          <a:p>
            <a:endParaRPr lang="en-US" dirty="0" smtClean="0"/>
          </a:p>
          <a:p>
            <a:r>
              <a:rPr lang="en-US" dirty="0" smtClean="0"/>
              <a:t>Red </a:t>
            </a:r>
            <a:r>
              <a:rPr lang="en-US" dirty="0" err="1" smtClean="0"/>
              <a:t>hyperplane</a:t>
            </a:r>
            <a:r>
              <a:rPr lang="en-US" dirty="0" smtClean="0"/>
              <a:t>: x and y are on</a:t>
            </a:r>
            <a:r>
              <a:rPr lang="en-US" baseline="0" dirty="0" smtClean="0"/>
              <a:t> two different half spaces</a:t>
            </a:r>
          </a:p>
          <a:p>
            <a:r>
              <a:rPr lang="en-US" baseline="0" dirty="0" smtClean="0"/>
              <a:t>Blue </a:t>
            </a:r>
            <a:r>
              <a:rPr lang="en-US" baseline="0" dirty="0" err="1" smtClean="0"/>
              <a:t>hyperplane</a:t>
            </a:r>
            <a:r>
              <a:rPr lang="en-US" baseline="0" dirty="0" smtClean="0"/>
              <a:t>: x and y are on the same half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9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 = 2^4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</a:t>
            </a:r>
            <a:r>
              <a:rPr lang="en-US" baseline="0" dirty="0" smtClean="0"/>
              <a:t> buckets from all the bands </a:t>
            </a:r>
            <a:r>
              <a:rPr lang="en-US" baseline="0" dirty="0" smtClean="0">
                <a:sym typeface="Wingdings"/>
              </a:rPr>
              <a:t> candidates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E23-94EB-8C43-AEC0-5A7E76B3CDBF}" type="datetime1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77AB-C188-6D46-8AF1-F75BFBF1AE2E}" type="datetime1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993-792C-AA49-9F42-BEFA5298E62A}" type="datetime1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AF0-5429-244F-9201-39FB0974EC93}" type="datetime1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E940-7825-854F-A954-034D68CDDEC2}" type="datetime1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84D6-A90D-334D-BEA4-074C63232DDF}" type="datetime1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12B-C952-5547-BC90-E4A78377ACE5}" type="datetime1">
              <a:rPr lang="en-US" smtClean="0"/>
              <a:t>15/11/17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1E6E-C71D-EB46-B4F5-7D3E37879713}" type="datetime1">
              <a:rPr lang="en-US" smtClean="0"/>
              <a:t>15/11/17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BD5A-3685-3A4B-AD61-1BD51824DDC0}" type="datetime1">
              <a:rPr lang="en-US" smtClean="0"/>
              <a:t>15/11/17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F7D-1E58-2542-B0E2-82CD743672CF}" type="datetime1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F71D-2A70-FE44-AEAF-1B4766B51D6E}" type="datetime1">
              <a:rPr lang="en-US" smtClean="0"/>
              <a:t>15/11/17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95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888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0D346F3-B7BE-064E-A60F-7D0B746E99A0}" type="datetime1">
              <a:rPr lang="en-US" smtClean="0"/>
              <a:t>15/11/17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919" y="776594"/>
            <a:ext cx="7857433" cy="2183596"/>
          </a:xfrm>
        </p:spPr>
        <p:txBody>
          <a:bodyPr/>
          <a:lstStyle/>
          <a:p>
            <a:pPr algn="ctr"/>
            <a:r>
              <a:rPr lang="en-US" sz="5400" dirty="0" smtClean="0"/>
              <a:t>Recommendation Systems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383" y="3744079"/>
            <a:ext cx="6461760" cy="1801708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Cam </a:t>
            </a:r>
            <a:r>
              <a:rPr lang="en-US" sz="3600" dirty="0" err="1">
                <a:solidFill>
                  <a:schemeClr val="tx2"/>
                </a:solidFill>
              </a:rPr>
              <a:t>Tu</a:t>
            </a:r>
            <a:r>
              <a:rPr lang="en-US" sz="3600" dirty="0">
                <a:solidFill>
                  <a:schemeClr val="tx2"/>
                </a:solidFill>
              </a:rPr>
              <a:t> Nguyen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</a:rPr>
              <a:t/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zh-CN" altLang="en-US" sz="3600" dirty="0">
                <a:solidFill>
                  <a:schemeClr val="tx2"/>
                </a:solidFill>
              </a:rPr>
              <a:t>阮锦绣</a:t>
            </a:r>
            <a:r>
              <a:rPr lang="en-US" sz="3600" dirty="0">
                <a:solidFill>
                  <a:schemeClr val="tx2"/>
                </a:solidFill>
              </a:rPr>
              <a:t/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  <a:p>
            <a:pPr algn="ctr"/>
            <a:r>
              <a:rPr lang="en-US" sz="2200" dirty="0">
                <a:solidFill>
                  <a:srgbClr val="000000"/>
                </a:solidFill>
              </a:rPr>
              <a:t>Software Institute, Nanjing University</a:t>
            </a:r>
          </a:p>
          <a:p>
            <a:pPr algn="ctr"/>
            <a:r>
              <a:rPr lang="en-US" sz="2200" dirty="0" err="1">
                <a:solidFill>
                  <a:srgbClr val="000000"/>
                </a:solidFill>
              </a:rPr>
              <a:t>nguyenct@lamda.nju.edu.cn</a:t>
            </a:r>
            <a:endParaRPr lang="en-US" sz="2200" dirty="0">
              <a:solidFill>
                <a:srgbClr val="000000"/>
              </a:solidFill>
            </a:endParaRPr>
          </a:p>
          <a:p>
            <a:pPr algn="ctr"/>
            <a:r>
              <a:rPr lang="en-US" sz="2200" dirty="0" err="1">
                <a:solidFill>
                  <a:srgbClr val="000000"/>
                </a:solidFill>
              </a:rPr>
              <a:t>ncamtu@gmail.com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509" y="71963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9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Recommendation Systems</a:t>
            </a:r>
          </a:p>
          <a:p>
            <a:r>
              <a:rPr lang="en-US" dirty="0" smtClean="0"/>
              <a:t>Main Approaches</a:t>
            </a:r>
            <a:endParaRPr lang="en-US" dirty="0"/>
          </a:p>
          <a:p>
            <a:pPr lvl="1"/>
            <a:r>
              <a:rPr lang="en-US" dirty="0" smtClean="0"/>
              <a:t>Content-Based Recommendations</a:t>
            </a:r>
          </a:p>
          <a:p>
            <a:pPr lvl="1"/>
            <a:r>
              <a:rPr lang="en-US" dirty="0" smtClean="0"/>
              <a:t>Collaborative Filtering</a:t>
            </a:r>
          </a:p>
          <a:p>
            <a:r>
              <a:rPr lang="en-US" dirty="0" smtClean="0"/>
              <a:t>Approximate Nearest Neighbor Search</a:t>
            </a:r>
          </a:p>
          <a:p>
            <a:pPr lvl="1"/>
            <a:r>
              <a:rPr lang="en-US" dirty="0" smtClean="0"/>
              <a:t>Locality Sensitive Hashing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item, create an item profile</a:t>
            </a:r>
          </a:p>
          <a:p>
            <a:endParaRPr lang="en-US" dirty="0" smtClean="0"/>
          </a:p>
          <a:p>
            <a:r>
              <a:rPr lang="en-US" dirty="0" smtClean="0"/>
              <a:t>Profile is a set of features/attributes</a:t>
            </a:r>
          </a:p>
          <a:p>
            <a:pPr lvl="1"/>
            <a:r>
              <a:rPr lang="en-US" dirty="0" smtClean="0"/>
              <a:t>Movies: author, title, actor, director, …</a:t>
            </a:r>
          </a:p>
          <a:p>
            <a:pPr lvl="1"/>
            <a:r>
              <a:rPr lang="en-US" dirty="0" smtClean="0"/>
              <a:t>Text: set of “important” words in document</a:t>
            </a:r>
          </a:p>
          <a:p>
            <a:pPr lvl="1"/>
            <a:r>
              <a:rPr lang="en-US" dirty="0" smtClean="0"/>
              <a:t>Music Product: artist, composer, and genre.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TF.IDF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pick important words?</a:t>
            </a:r>
          </a:p>
          <a:p>
            <a:pPr lvl="1"/>
            <a:r>
              <a:rPr lang="en-US" dirty="0" smtClean="0"/>
              <a:t>Use heuristic is TF.IDF (Term Frequency times Inverse Doc Frequency)</a:t>
            </a:r>
          </a:p>
          <a:p>
            <a:r>
              <a:rPr lang="en-US" dirty="0" smtClean="0"/>
              <a:t>TF.IDF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ij</a:t>
            </a:r>
            <a:r>
              <a:rPr lang="en-US" dirty="0" smtClean="0"/>
              <a:t> = frequency of term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in document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number of docs that mention term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N = total number of docs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TF.IDF score </a:t>
            </a:r>
          </a:p>
          <a:p>
            <a:r>
              <a:rPr lang="en-US" dirty="0" smtClean="0"/>
              <a:t>Doc profile = set of words with highest TF.IDF scores, together with their scores.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48" y="2757952"/>
            <a:ext cx="2442382" cy="761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524" y="5183821"/>
            <a:ext cx="2528174" cy="409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24" y="4293782"/>
            <a:ext cx="2039583" cy="5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Item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8000"/>
                </a:solidFill>
              </a:rPr>
              <a:t>Example</a:t>
            </a:r>
            <a:r>
              <a:rPr lang="en-US" dirty="0" smtClean="0"/>
              <a:t>: Suppose the only features of movies are the set of actors and the average rating. Consider two movies with five actors each.</a:t>
            </a:r>
          </a:p>
          <a:p>
            <a:pPr lvl="1"/>
            <a:r>
              <a:rPr lang="en-US" dirty="0" smtClean="0"/>
              <a:t>Two of the actors are in both movies</a:t>
            </a:r>
          </a:p>
          <a:p>
            <a:pPr lvl="1"/>
            <a:r>
              <a:rPr lang="en-US" dirty="0" smtClean="0"/>
              <a:t>One movie has an average rating of 3, and the other an average of 4.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Alpha</a:t>
            </a:r>
            <a:r>
              <a:rPr lang="en-US" dirty="0" smtClean="0"/>
              <a:t> is introduced as a scaling factor for the average rating feature.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Similarity between 2 items can be measured using </a:t>
            </a:r>
            <a:r>
              <a:rPr lang="en-US" b="1" dirty="0" smtClean="0"/>
              <a:t>cosine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72" y="3745105"/>
            <a:ext cx="5619182" cy="8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4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profiles and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profiles describe users’ preferences</a:t>
            </a:r>
          </a:p>
          <a:p>
            <a:r>
              <a:rPr lang="en-US" dirty="0" smtClean="0"/>
              <a:t>User profile possibilities</a:t>
            </a:r>
          </a:p>
          <a:p>
            <a:pPr lvl="1"/>
            <a:r>
              <a:rPr lang="en-US" dirty="0" smtClean="0"/>
              <a:t>Average of rated item profiles.</a:t>
            </a:r>
          </a:p>
          <a:p>
            <a:pPr lvl="1"/>
            <a:r>
              <a:rPr lang="en-US" dirty="0" smtClean="0"/>
              <a:t>Variation: normalize the utilities by subtracting the average value for a user. That way, we get negative weights for items with a below-average rating, and positive weights for items with above-average rating.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Recommending Items to Users Based on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user profile </a:t>
            </a:r>
            <a:r>
              <a:rPr lang="en-US" b="1" dirty="0" smtClean="0"/>
              <a:t>c </a:t>
            </a:r>
            <a:r>
              <a:rPr lang="en-US" dirty="0" smtClean="0"/>
              <a:t>and item profile </a:t>
            </a:r>
            <a:r>
              <a:rPr lang="en-US" b="1" dirty="0" smtClean="0"/>
              <a:t>s</a:t>
            </a:r>
          </a:p>
          <a:p>
            <a:pPr lvl="1"/>
            <a:r>
              <a:rPr lang="en-US" dirty="0" smtClean="0"/>
              <a:t>Estimate u(</a:t>
            </a:r>
            <a:r>
              <a:rPr lang="en-US" b="1" dirty="0" err="1" smtClean="0"/>
              <a:t>c,s</a:t>
            </a:r>
            <a:r>
              <a:rPr lang="en-US" b="1" dirty="0" smtClean="0"/>
              <a:t>) =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b="1" dirty="0" err="1" smtClean="0"/>
              <a:t>c,s</a:t>
            </a:r>
            <a:r>
              <a:rPr lang="en-US" b="1" dirty="0" smtClean="0"/>
              <a:t>)=</a:t>
            </a:r>
            <a:r>
              <a:rPr lang="en-US" b="1" dirty="0" err="1" smtClean="0"/>
              <a:t>c.s</a:t>
            </a:r>
            <a:r>
              <a:rPr lang="en-US" dirty="0" smtClean="0"/>
              <a:t>/(|</a:t>
            </a:r>
            <a:r>
              <a:rPr lang="en-US" b="1" dirty="0" smtClean="0"/>
              <a:t>c</a:t>
            </a:r>
            <a:r>
              <a:rPr lang="en-US" dirty="0" smtClean="0"/>
              <a:t>||</a:t>
            </a:r>
            <a:r>
              <a:rPr lang="en-US" b="1" dirty="0" smtClean="0"/>
              <a:t>s</a:t>
            </a:r>
            <a:r>
              <a:rPr lang="en-US" dirty="0" smtClean="0"/>
              <a:t>|)</a:t>
            </a:r>
            <a:endParaRPr lang="en-US" dirty="0"/>
          </a:p>
          <a:p>
            <a:pPr lvl="1"/>
            <a:r>
              <a:rPr lang="en-US" dirty="0" smtClean="0"/>
              <a:t>Need efficient method to find items with high utility</a:t>
            </a:r>
          </a:p>
          <a:p>
            <a:pPr lvl="2"/>
            <a:r>
              <a:rPr lang="en-US" dirty="0" smtClean="0"/>
              <a:t>Locality Sensitive Hashing (stay tune!)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content-based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appropriate features</a:t>
            </a:r>
          </a:p>
          <a:p>
            <a:pPr lvl="1"/>
            <a:r>
              <a:rPr lang="en-US" dirty="0" smtClean="0"/>
              <a:t>E.g., images, movies, music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Overspecialization </a:t>
            </a:r>
          </a:p>
          <a:p>
            <a:pPr lvl="1"/>
            <a:r>
              <a:rPr lang="en-US" dirty="0" smtClean="0"/>
              <a:t>Never </a:t>
            </a:r>
            <a:r>
              <a:rPr lang="en-US" dirty="0" smtClean="0"/>
              <a:t>recommend </a:t>
            </a:r>
            <a:r>
              <a:rPr lang="en-US" dirty="0" smtClean="0"/>
              <a:t>items outside user’s content profile</a:t>
            </a:r>
          </a:p>
          <a:p>
            <a:pPr lvl="1"/>
            <a:r>
              <a:rPr lang="en-US" dirty="0" smtClean="0"/>
              <a:t>People might have multiple interests</a:t>
            </a:r>
          </a:p>
          <a:p>
            <a:pPr lvl="1"/>
            <a:endParaRPr lang="en-US" dirty="0"/>
          </a:p>
          <a:p>
            <a:r>
              <a:rPr lang="en-US" dirty="0" smtClean="0"/>
              <a:t>Recommendations for new users</a:t>
            </a:r>
          </a:p>
          <a:p>
            <a:pPr lvl="1"/>
            <a:r>
              <a:rPr lang="en-US" dirty="0" smtClean="0"/>
              <a:t>How to build a profile?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9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user </a:t>
            </a:r>
            <a:r>
              <a:rPr lang="en-US" b="1" dirty="0" smtClean="0"/>
              <a:t>c</a:t>
            </a:r>
          </a:p>
          <a:p>
            <a:r>
              <a:rPr lang="en-US" dirty="0" smtClean="0"/>
              <a:t>Find set </a:t>
            </a:r>
            <a:r>
              <a:rPr lang="en-US" b="1" dirty="0" smtClean="0"/>
              <a:t>D</a:t>
            </a:r>
            <a:r>
              <a:rPr lang="en-US" dirty="0" smtClean="0"/>
              <a:t> of other users whose ratings are “similar” to c’s ratings</a:t>
            </a:r>
          </a:p>
          <a:p>
            <a:r>
              <a:rPr lang="en-US" dirty="0" smtClean="0"/>
              <a:t>Estimate user’s ratings based on ratings of users in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4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 smtClean="0"/>
              <a:t> be the vector of user x’s ratings</a:t>
            </a:r>
          </a:p>
          <a:p>
            <a:r>
              <a:rPr lang="en-US" dirty="0" smtClean="0"/>
              <a:t>Cosine similarity measure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Pearson correlation coefficient</a:t>
            </a:r>
          </a:p>
          <a:p>
            <a:pPr lvl="1"/>
            <a:r>
              <a:rPr lang="en-US" dirty="0" err="1" smtClean="0"/>
              <a:t>S</a:t>
            </a:r>
            <a:r>
              <a:rPr lang="en-US" baseline="-25000" dirty="0" err="1" smtClean="0"/>
              <a:t>xy</a:t>
            </a:r>
            <a:r>
              <a:rPr lang="en-US" dirty="0" smtClean="0"/>
              <a:t> = items rated by both users x and 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Other similarity measures: </a:t>
            </a:r>
            <a:r>
              <a:rPr lang="en-US" dirty="0" err="1" smtClean="0"/>
              <a:t>Jaccard</a:t>
            </a:r>
            <a:r>
              <a:rPr lang="en-US" dirty="0" smtClean="0"/>
              <a:t> Distance, etc.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42" y="3625315"/>
            <a:ext cx="5785388" cy="106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2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8" y="1420864"/>
            <a:ext cx="6743700" cy="18542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390082"/>
            <a:ext cx="7620000" cy="2539666"/>
          </a:xfrm>
        </p:spPr>
        <p:txBody>
          <a:bodyPr>
            <a:normAutofit/>
          </a:bodyPr>
          <a:lstStyle/>
          <a:p>
            <a:r>
              <a:rPr lang="en-US" b="1" dirty="0" smtClean="0"/>
              <a:t>Cosine Similarity</a:t>
            </a:r>
          </a:p>
          <a:p>
            <a:pPr lvl="1"/>
            <a:r>
              <a:rPr lang="en-US" dirty="0" smtClean="0"/>
              <a:t>We can treat blanks as a 0 value (it might be not the best choice)</a:t>
            </a:r>
          </a:p>
          <a:p>
            <a:pPr lvl="1"/>
            <a:r>
              <a:rPr lang="en-US" dirty="0" smtClean="0"/>
              <a:t>The cosine of the angle between A and B is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cosine of the angle between A and C is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04" y="4455720"/>
            <a:ext cx="4128333" cy="761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75" y="5690368"/>
            <a:ext cx="3936412" cy="7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</a:p>
          <a:p>
            <a:r>
              <a:rPr lang="en-US" dirty="0" smtClean="0"/>
              <a:t>Main Approaches</a:t>
            </a:r>
            <a:endParaRPr lang="en-US" dirty="0"/>
          </a:p>
          <a:p>
            <a:pPr lvl="1"/>
            <a:r>
              <a:rPr lang="en-US" dirty="0" smtClean="0"/>
              <a:t>Content-Based Recommendations</a:t>
            </a:r>
          </a:p>
          <a:p>
            <a:pPr lvl="1"/>
            <a:r>
              <a:rPr lang="en-US" dirty="0" smtClean="0"/>
              <a:t>Collaborative Filtering</a:t>
            </a:r>
          </a:p>
          <a:p>
            <a:r>
              <a:rPr lang="en-US" dirty="0" smtClean="0"/>
              <a:t>Approximate Nearest Neighbor Search</a:t>
            </a:r>
          </a:p>
          <a:p>
            <a:pPr lvl="1"/>
            <a:r>
              <a:rPr lang="en-US" dirty="0" smtClean="0"/>
              <a:t>Locality Sensitive Hashing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/>
              <a:t>D</a:t>
            </a:r>
            <a:r>
              <a:rPr lang="en-US" dirty="0" smtClean="0"/>
              <a:t> be the set of </a:t>
            </a:r>
            <a:r>
              <a:rPr lang="en-US" b="1" dirty="0" smtClean="0"/>
              <a:t>k </a:t>
            </a:r>
            <a:r>
              <a:rPr lang="en-US" dirty="0" smtClean="0"/>
              <a:t>users most similar to </a:t>
            </a:r>
            <a:r>
              <a:rPr lang="en-US" b="1" dirty="0" smtClean="0"/>
              <a:t>c</a:t>
            </a:r>
            <a:r>
              <a:rPr lang="en-US" dirty="0" smtClean="0"/>
              <a:t> who have rated item </a:t>
            </a:r>
            <a:r>
              <a:rPr lang="en-US" b="1" dirty="0" smtClean="0"/>
              <a:t>s</a:t>
            </a:r>
          </a:p>
          <a:p>
            <a:r>
              <a:rPr lang="en-US" dirty="0" smtClean="0"/>
              <a:t>Possibilities for prediction function (item s):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85" y="2832577"/>
            <a:ext cx="5978400" cy="11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3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Expensive step is finding k most similar customers</a:t>
            </a:r>
          </a:p>
          <a:p>
            <a:pPr lvl="1"/>
            <a:r>
              <a:rPr lang="en-US" dirty="0" smtClean="0"/>
              <a:t>For each user, O(|U|)</a:t>
            </a:r>
          </a:p>
          <a:p>
            <a:pPr lvl="1"/>
            <a:r>
              <a:rPr lang="en-US" dirty="0" smtClean="0"/>
              <a:t>How to make it faster? (Again, Locality Sensitive Hashing comes to rescue!)</a:t>
            </a:r>
          </a:p>
          <a:p>
            <a:pPr lvl="1"/>
            <a:endParaRPr lang="en-US" dirty="0"/>
          </a:p>
          <a:p>
            <a:r>
              <a:rPr lang="en-US" dirty="0" smtClean="0"/>
              <a:t>Too expensive to do at runtime</a:t>
            </a:r>
          </a:p>
          <a:p>
            <a:pPr lvl="1"/>
            <a:r>
              <a:rPr lang="en-US" dirty="0" smtClean="0"/>
              <a:t>Could pre-compute (e.g. using </a:t>
            </a:r>
            <a:r>
              <a:rPr lang="en-US" dirty="0" err="1" smtClean="0"/>
              <a:t>MapReduce</a:t>
            </a:r>
            <a:r>
              <a:rPr lang="en-US" dirty="0"/>
              <a:t> </a:t>
            </a:r>
            <a:r>
              <a:rPr lang="en-US" dirty="0" smtClean="0"/>
              <a:t>in offline mode)</a:t>
            </a:r>
          </a:p>
          <a:p>
            <a:endParaRPr lang="en-US" dirty="0" smtClean="0"/>
          </a:p>
          <a:p>
            <a:r>
              <a:rPr lang="en-US" dirty="0" smtClean="0"/>
              <a:t>Can use clustering, partitioning as alternatives, but quality degrades.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Item-Item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far: User-user collaborative filtering</a:t>
            </a:r>
          </a:p>
          <a:p>
            <a:r>
              <a:rPr lang="en-US" dirty="0" smtClean="0"/>
              <a:t>Another view</a:t>
            </a:r>
          </a:p>
          <a:p>
            <a:pPr lvl="1"/>
            <a:r>
              <a:rPr lang="en-US" dirty="0" smtClean="0"/>
              <a:t>For item s, find other similar items</a:t>
            </a:r>
          </a:p>
          <a:p>
            <a:pPr lvl="1"/>
            <a:r>
              <a:rPr lang="en-US" dirty="0" smtClean="0"/>
              <a:t>Estimate rating for item based on ratings for similar items</a:t>
            </a:r>
          </a:p>
          <a:p>
            <a:pPr lvl="1"/>
            <a:r>
              <a:rPr lang="en-US" dirty="0" smtClean="0"/>
              <a:t>Can use same similarity metrics and prediction functions as in user-user model.</a:t>
            </a:r>
          </a:p>
          <a:p>
            <a:pPr lvl="1"/>
            <a:endParaRPr lang="en-US" dirty="0"/>
          </a:p>
          <a:p>
            <a:r>
              <a:rPr lang="en-US" dirty="0" smtClean="0"/>
              <a:t>In practice, it has been observed that item-item often works better than user-user.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Collaborative Filtering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for any kind of item</a:t>
            </a:r>
          </a:p>
          <a:p>
            <a:pPr lvl="1"/>
            <a:r>
              <a:rPr lang="en-US" dirty="0" smtClean="0"/>
              <a:t>No feature selection needed</a:t>
            </a:r>
            <a:endParaRPr lang="en-US" dirty="0"/>
          </a:p>
          <a:p>
            <a:r>
              <a:rPr lang="en-US" dirty="0" smtClean="0"/>
              <a:t>New user problem</a:t>
            </a:r>
          </a:p>
          <a:p>
            <a:r>
              <a:rPr lang="en-US" dirty="0" smtClean="0"/>
              <a:t>New item problem</a:t>
            </a:r>
          </a:p>
          <a:p>
            <a:r>
              <a:rPr lang="en-US" dirty="0" err="1" smtClean="0"/>
              <a:t>Sparsity</a:t>
            </a:r>
            <a:r>
              <a:rPr lang="en-US" dirty="0" smtClean="0"/>
              <a:t> of rating matrix</a:t>
            </a:r>
          </a:p>
          <a:p>
            <a:pPr lvl="1"/>
            <a:r>
              <a:rPr lang="en-US" dirty="0" smtClean="0"/>
              <a:t>Cluster-based smoothing</a:t>
            </a:r>
          </a:p>
          <a:p>
            <a:pPr lvl="1"/>
            <a:r>
              <a:rPr lang="en-US" dirty="0" smtClean="0"/>
              <a:t>Add more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predictions with known ratings</a:t>
            </a:r>
          </a:p>
          <a:p>
            <a:pPr lvl="1"/>
            <a:r>
              <a:rPr lang="en-US" dirty="0" smtClean="0"/>
              <a:t>Root-mean-square error (RMSE)</a:t>
            </a:r>
          </a:p>
          <a:p>
            <a:pPr lvl="1"/>
            <a:endParaRPr lang="en-US" dirty="0"/>
          </a:p>
          <a:p>
            <a:r>
              <a:rPr lang="en-US" dirty="0" smtClean="0"/>
              <a:t>Another approach: 0/1 model</a:t>
            </a:r>
          </a:p>
          <a:p>
            <a:pPr lvl="1"/>
            <a:r>
              <a:rPr lang="en-US" dirty="0" smtClean="0"/>
              <a:t>Coverage</a:t>
            </a:r>
          </a:p>
          <a:p>
            <a:pPr lvl="2"/>
            <a:r>
              <a:rPr lang="en-US" dirty="0" smtClean="0"/>
              <a:t>Number of items/users for which system can make predictions</a:t>
            </a:r>
          </a:p>
          <a:p>
            <a:pPr lvl="1"/>
            <a:r>
              <a:rPr lang="en-US" dirty="0" smtClean="0"/>
              <a:t>Precision</a:t>
            </a:r>
          </a:p>
          <a:p>
            <a:pPr lvl="2"/>
            <a:r>
              <a:rPr lang="en-US" dirty="0" smtClean="0"/>
              <a:t>Accuracy of predictions</a:t>
            </a:r>
          </a:p>
          <a:p>
            <a:pPr lvl="1"/>
            <a:r>
              <a:rPr lang="en-US" dirty="0" smtClean="0"/>
              <a:t>Receiver operating characteristic (ROC)</a:t>
            </a:r>
          </a:p>
          <a:p>
            <a:pPr lvl="2"/>
            <a:r>
              <a:rPr lang="en-US" dirty="0" smtClean="0"/>
              <a:t>Tradeoff curve between false positives and false negatives.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problem that comes up in many settings</a:t>
            </a:r>
          </a:p>
          <a:p>
            <a:r>
              <a:rPr lang="en-US" dirty="0" smtClean="0"/>
              <a:t>Given a large number N of vectors in some high-dimensional space (M dimensions), find pairs of vectors that have high similarity</a:t>
            </a:r>
          </a:p>
          <a:p>
            <a:pPr lvl="1"/>
            <a:r>
              <a:rPr lang="en-US" dirty="0" smtClean="0"/>
              <a:t>E.g. User profiles, item profiles</a:t>
            </a:r>
          </a:p>
          <a:p>
            <a:pPr lvl="1"/>
            <a:endParaRPr lang="en-US" dirty="0"/>
          </a:p>
          <a:p>
            <a:r>
              <a:rPr lang="en-US" dirty="0" smtClean="0"/>
              <a:t>We need a method to solve this problem fast! (Locality Sensitive Hashing)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D90A0"/>
                </a:solidFill>
              </a:rPr>
              <a:t>Recommendation Systems</a:t>
            </a:r>
          </a:p>
          <a:p>
            <a:r>
              <a:rPr lang="en-US" dirty="0" smtClean="0">
                <a:solidFill>
                  <a:srgbClr val="9D90A0"/>
                </a:solidFill>
              </a:rPr>
              <a:t>Main Approaches</a:t>
            </a:r>
            <a:endParaRPr lang="en-US" dirty="0">
              <a:solidFill>
                <a:srgbClr val="9D90A0"/>
              </a:solidFill>
            </a:endParaRPr>
          </a:p>
          <a:p>
            <a:pPr lvl="1"/>
            <a:r>
              <a:rPr lang="en-US" dirty="0" smtClean="0">
                <a:solidFill>
                  <a:srgbClr val="9D90A0"/>
                </a:solidFill>
              </a:rPr>
              <a:t>Content-Based Recommendations</a:t>
            </a:r>
          </a:p>
          <a:p>
            <a:pPr lvl="1"/>
            <a:r>
              <a:rPr lang="en-US" dirty="0" smtClean="0">
                <a:solidFill>
                  <a:srgbClr val="9D90A0"/>
                </a:solidFill>
              </a:rPr>
              <a:t>Collaborative Filtering</a:t>
            </a:r>
          </a:p>
          <a:p>
            <a:r>
              <a:rPr lang="en-US" dirty="0" smtClean="0"/>
              <a:t>Near Neighbor Search in High Dimensional Data</a:t>
            </a:r>
          </a:p>
          <a:p>
            <a:pPr lvl="1"/>
            <a:r>
              <a:rPr lang="en-US" dirty="0" smtClean="0"/>
              <a:t>Locality Sensitive Hashing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6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Sensitive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Locality-sensitive (LS) family is a family of functions that can be combined to distinguish strongly between pairs at a low distance from pairs at a high distance.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Three conditions for a LS family function</a:t>
            </a:r>
          </a:p>
          <a:p>
            <a:pPr lvl="1"/>
            <a:r>
              <a:rPr lang="en-US" dirty="0" smtClean="0"/>
              <a:t>They must be more likely to make close pairs be candidate pairs than distant pairs</a:t>
            </a:r>
          </a:p>
          <a:p>
            <a:pPr lvl="1"/>
            <a:r>
              <a:rPr lang="en-US" dirty="0" smtClean="0"/>
              <a:t>They must be statistically independent</a:t>
            </a:r>
          </a:p>
          <a:p>
            <a:pPr lvl="1"/>
            <a:r>
              <a:rPr lang="en-US" dirty="0" smtClean="0"/>
              <a:t>They must be efficient, in two ways</a:t>
            </a:r>
          </a:p>
          <a:p>
            <a:pPr lvl="2"/>
            <a:r>
              <a:rPr lang="en-US" dirty="0" smtClean="0"/>
              <a:t>Serve to identify candidates pairs in time much less than the time it takes to look at all pairs.</a:t>
            </a:r>
          </a:p>
          <a:p>
            <a:pPr lvl="2"/>
            <a:r>
              <a:rPr lang="en-US" dirty="0" smtClean="0"/>
              <a:t>They must be combinable to build functions that are better at avoiding false positives and negatives.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)-sensitive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0" y="1484948"/>
            <a:ext cx="7258110" cy="49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2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Amplifying a LS-family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constructions:</a:t>
            </a:r>
          </a:p>
          <a:p>
            <a:pPr lvl="1"/>
            <a:r>
              <a:rPr lang="en-US" dirty="0" smtClean="0"/>
              <a:t>AND construction</a:t>
            </a:r>
          </a:p>
          <a:p>
            <a:pPr lvl="1"/>
            <a:r>
              <a:rPr lang="en-US" dirty="0" smtClean="0"/>
              <a:t>OR construction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AND of Hash functions</a:t>
            </a:r>
          </a:p>
          <a:p>
            <a:pPr lvl="1"/>
            <a:r>
              <a:rPr lang="en-US" dirty="0" smtClean="0"/>
              <a:t>Given family H, construct family H’ consisting of r functions from H</a:t>
            </a:r>
          </a:p>
          <a:p>
            <a:pPr lvl="1"/>
            <a:r>
              <a:rPr lang="en-US" dirty="0" smtClean="0"/>
              <a:t>For h=[h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h</a:t>
            </a:r>
            <a:r>
              <a:rPr lang="en-US" baseline="-25000" dirty="0" err="1" smtClean="0"/>
              <a:t>r</a:t>
            </a:r>
            <a:r>
              <a:rPr lang="en-US" dirty="0" smtClean="0"/>
              <a:t>] in H’, h(x)=h(y) if and only if h</a:t>
            </a:r>
            <a:r>
              <a:rPr lang="en-US" baseline="-25000" dirty="0" smtClean="0"/>
              <a:t>i</a:t>
            </a:r>
            <a:r>
              <a:rPr lang="en-US" dirty="0" smtClean="0"/>
              <a:t>(x)=h</a:t>
            </a:r>
            <a:r>
              <a:rPr lang="en-US" baseline="-25000" dirty="0" smtClean="0"/>
              <a:t>i</a:t>
            </a:r>
            <a:r>
              <a:rPr lang="en-US" dirty="0" smtClean="0"/>
              <a:t>(y) for all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Theorem: If H is (d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)-sensitive, then H’ is (d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r</a:t>
            </a:r>
            <a:r>
              <a:rPr lang="en-US" dirty="0" smtClean="0"/>
              <a:t>, 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r</a:t>
            </a:r>
            <a:r>
              <a:rPr lang="en-US" dirty="0" smtClean="0"/>
              <a:t>)-sensitive.</a:t>
            </a:r>
            <a:endParaRPr lang="en-US" dirty="0"/>
          </a:p>
          <a:p>
            <a:r>
              <a:rPr lang="en-US" b="1" dirty="0" smtClean="0">
                <a:solidFill>
                  <a:srgbClr val="FF6600"/>
                </a:solidFill>
              </a:rPr>
              <a:t>OR of Hash functions</a:t>
            </a:r>
          </a:p>
          <a:p>
            <a:pPr lvl="1"/>
            <a:r>
              <a:rPr lang="en-US" dirty="0" smtClean="0"/>
              <a:t>Given family H, construct family H’ consisting of b functions from H</a:t>
            </a:r>
          </a:p>
          <a:p>
            <a:pPr lvl="1"/>
            <a:r>
              <a:rPr lang="en-US" dirty="0" smtClean="0"/>
              <a:t>For h=[h1, …,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b</a:t>
            </a:r>
            <a:r>
              <a:rPr lang="en-US" dirty="0" smtClean="0"/>
              <a:t>] in H’, h(x)=h(y) if and only if h</a:t>
            </a:r>
            <a:r>
              <a:rPr lang="en-US" baseline="-25000" dirty="0" smtClean="0"/>
              <a:t>i</a:t>
            </a:r>
            <a:r>
              <a:rPr lang="en-US" dirty="0" smtClean="0"/>
              <a:t>(x)=h</a:t>
            </a:r>
            <a:r>
              <a:rPr lang="en-US" baseline="-25000" dirty="0" smtClean="0"/>
              <a:t>i</a:t>
            </a:r>
            <a:r>
              <a:rPr lang="en-US" dirty="0" smtClean="0"/>
              <a:t>(y) for </a:t>
            </a:r>
            <a:r>
              <a:rPr lang="en-US" b="1" dirty="0" smtClean="0"/>
              <a:t>some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Theorem: If H is (d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)-sensitive, then H’ is (d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1-(1-p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b</a:t>
            </a:r>
            <a:r>
              <a:rPr lang="en-US" dirty="0" smtClean="0"/>
              <a:t>, 1-(1-p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b</a:t>
            </a:r>
            <a:r>
              <a:rPr lang="en-US" dirty="0" smtClean="0"/>
              <a:t>)-sensitive.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888"/>
            <a:ext cx="6496217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Product Recommendations</a:t>
            </a:r>
          </a:p>
          <a:p>
            <a:pPr lvl="1"/>
            <a:r>
              <a:rPr lang="en-US" dirty="0" smtClean="0"/>
              <a:t>Online retailers such as Amazon, </a:t>
            </a:r>
            <a:r>
              <a:rPr lang="en-US" dirty="0" err="1" smtClean="0"/>
              <a:t>Alibaba</a:t>
            </a:r>
            <a:endParaRPr lang="en-US" dirty="0" smtClean="0"/>
          </a:p>
          <a:p>
            <a:pPr lvl="1"/>
            <a:r>
              <a:rPr lang="en-US" dirty="0" smtClean="0"/>
              <a:t>Return to users the products that they might like to buy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008000"/>
                </a:solidFill>
              </a:rPr>
              <a:t>Movie Recommendations</a:t>
            </a:r>
          </a:p>
          <a:p>
            <a:pPr lvl="1"/>
            <a:r>
              <a:rPr lang="en-US" dirty="0" smtClean="0"/>
              <a:t>Netflix offers its customers recommendations of movies they might like.</a:t>
            </a:r>
          </a:p>
          <a:p>
            <a:pPr lvl="1"/>
            <a:r>
              <a:rPr lang="en-US" dirty="0" smtClean="0"/>
              <a:t>The recommendations are based on ratings provided by users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3366FF"/>
                </a:solidFill>
              </a:rPr>
              <a:t>News Articles</a:t>
            </a:r>
          </a:p>
          <a:p>
            <a:pPr lvl="1"/>
            <a:r>
              <a:rPr lang="en-US" dirty="0" smtClean="0"/>
              <a:t>News services have attempted to identify articles of interest to readers ,based on the articles that they have read in the past.</a:t>
            </a:r>
          </a:p>
          <a:p>
            <a:endParaRPr lang="en-US" dirty="0"/>
          </a:p>
          <a:p>
            <a:r>
              <a:rPr lang="en-US" dirty="0" smtClean="0"/>
              <a:t>Other applications: blogs recommendations, video recommendations on </a:t>
            </a:r>
            <a:r>
              <a:rPr lang="en-US" dirty="0" err="1" smtClean="0"/>
              <a:t>Youtube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AND-OR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</a:t>
            </a:r>
            <a:r>
              <a:rPr lang="en-US" dirty="0" smtClean="0"/>
              <a:t>r-</a:t>
            </a:r>
            <a:r>
              <a:rPr lang="en-US" dirty="0"/>
              <a:t>way </a:t>
            </a:r>
            <a:r>
              <a:rPr lang="en-US" dirty="0" smtClean="0"/>
              <a:t>AND </a:t>
            </a:r>
            <a:r>
              <a:rPr lang="en-US" dirty="0"/>
              <a:t>construction followed by an </a:t>
            </a:r>
            <a:r>
              <a:rPr lang="en-US" dirty="0" smtClean="0"/>
              <a:t>b-</a:t>
            </a:r>
            <a:r>
              <a:rPr lang="en-US" dirty="0"/>
              <a:t>way </a:t>
            </a:r>
            <a:r>
              <a:rPr lang="en-US" dirty="0" smtClean="0"/>
              <a:t>OR construction</a:t>
            </a:r>
            <a:r>
              <a:rPr lang="en-US" dirty="0"/>
              <a:t>.</a:t>
            </a:r>
          </a:p>
          <a:p>
            <a:r>
              <a:rPr lang="en-US" dirty="0"/>
              <a:t>Transforms probability p into </a:t>
            </a:r>
            <a:r>
              <a:rPr lang="en-US" dirty="0" smtClean="0"/>
              <a:t>1</a:t>
            </a:r>
            <a:r>
              <a:rPr lang="en-US" dirty="0"/>
              <a:t>-(1-</a:t>
            </a:r>
            <a:r>
              <a:rPr lang="en-US" dirty="0" smtClean="0"/>
              <a:t>p</a:t>
            </a:r>
            <a:r>
              <a:rPr lang="en-US" baseline="30000" dirty="0" smtClean="0"/>
              <a:t>r</a:t>
            </a:r>
            <a:r>
              <a:rPr lang="en-US" dirty="0" smtClean="0"/>
              <a:t>)</a:t>
            </a:r>
            <a:r>
              <a:rPr lang="en-US" baseline="30000" dirty="0" smtClean="0"/>
              <a:t>b</a:t>
            </a:r>
            <a:r>
              <a:rPr lang="en-US" dirty="0" smtClean="0"/>
              <a:t>.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Example: </a:t>
            </a:r>
            <a:r>
              <a:rPr lang="en-US" dirty="0" smtClean="0"/>
              <a:t>Take H and construct H’ by the AND construction with r=4. Them from H’, construct H’’ by the OR construction with b=4.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AND-OR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Example: </a:t>
            </a:r>
            <a:r>
              <a:rPr lang="en-US" dirty="0" smtClean="0"/>
              <a:t>Take H and construct H’ by the AND construction with r=4. Them from H’, construct H’’ by the OR construction with b=4.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55" y="2715215"/>
            <a:ext cx="6432071" cy="39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0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OR-AND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b-way OR construction followed by an r-way AND construction.</a:t>
            </a:r>
          </a:p>
          <a:p>
            <a:r>
              <a:rPr lang="en-US" dirty="0" smtClean="0"/>
              <a:t>Transforms probability p into (1-(1-p)</a:t>
            </a:r>
            <a:r>
              <a:rPr lang="en-US" baseline="30000" dirty="0" smtClean="0"/>
              <a:t>b</a:t>
            </a:r>
            <a:r>
              <a:rPr lang="en-US" dirty="0" smtClean="0"/>
              <a:t>)</a:t>
            </a:r>
            <a:r>
              <a:rPr lang="en-US" baseline="30000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Example</a:t>
            </a:r>
            <a:r>
              <a:rPr lang="en-US" dirty="0" smtClean="0"/>
              <a:t>: Take H and construct H’ by the OR construction with b=4. Then from H’, construct H’’ by the AND construction with r =4.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OR-AND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64"/>
            <a:ext cx="7620000" cy="4800600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Example</a:t>
            </a:r>
            <a:r>
              <a:rPr lang="en-US" dirty="0" smtClean="0"/>
              <a:t>: Take H and construct H’ by the OR construction with b=4. Then from H’, construct H’’ by the AND construction with r =4.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93" y="2430749"/>
            <a:ext cx="6881315" cy="41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0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LS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any two distances x &lt; y</a:t>
            </a:r>
          </a:p>
          <a:p>
            <a:r>
              <a:rPr lang="en-US" dirty="0" smtClean="0"/>
              <a:t>Start with a (</a:t>
            </a:r>
            <a:r>
              <a:rPr lang="en-US" dirty="0" err="1" smtClean="0"/>
              <a:t>x,y</a:t>
            </a:r>
            <a:r>
              <a:rPr lang="en-US" dirty="0" smtClean="0"/>
              <a:t>, (1-x), (1-y))-sensitive family</a:t>
            </a:r>
          </a:p>
          <a:p>
            <a:r>
              <a:rPr lang="en-US" dirty="0" smtClean="0"/>
              <a:t>Apply constructions to produce (</a:t>
            </a:r>
            <a:r>
              <a:rPr lang="en-US" dirty="0" err="1" smtClean="0"/>
              <a:t>x,y</a:t>
            </a:r>
            <a:r>
              <a:rPr lang="en-US" dirty="0" smtClean="0"/>
              <a:t>, p, q)-sensitive family, where p is almost 1 and q is almost 0.</a:t>
            </a:r>
          </a:p>
          <a:p>
            <a:r>
              <a:rPr lang="en-US" dirty="0" smtClean="0"/>
              <a:t>The closer to 0 and 1 we get, the more hash functions must be used.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 for Cosine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Hyper planes</a:t>
            </a:r>
          </a:p>
          <a:p>
            <a:pPr lvl="1"/>
            <a:r>
              <a:rPr lang="en-US" dirty="0" smtClean="0"/>
              <a:t>Convert data matrix to signature matrix (each signature corresponds to one object). </a:t>
            </a:r>
            <a:endParaRPr lang="en-US" dirty="0"/>
          </a:p>
          <a:p>
            <a:pPr lvl="2"/>
            <a:r>
              <a:rPr lang="en-US" dirty="0" smtClean="0"/>
              <a:t>How?</a:t>
            </a:r>
            <a:endParaRPr lang="en-US" dirty="0" smtClean="0"/>
          </a:p>
          <a:p>
            <a:pPr lvl="1"/>
            <a:r>
              <a:rPr lang="en-US" dirty="0" smtClean="0"/>
              <a:t>A (d</a:t>
            </a:r>
            <a:r>
              <a:rPr lang="en-US" baseline="-25000" dirty="0" smtClean="0"/>
              <a:t>1</a:t>
            </a:r>
            <a:r>
              <a:rPr lang="en-US" dirty="0" smtClean="0"/>
              <a:t>,d</a:t>
            </a:r>
            <a:r>
              <a:rPr lang="en-US" baseline="-25000" dirty="0" smtClean="0"/>
              <a:t>2</a:t>
            </a:r>
            <a:r>
              <a:rPr lang="en-US" dirty="0" smtClean="0"/>
              <a:t>, (1-d</a:t>
            </a:r>
            <a:r>
              <a:rPr lang="en-US" baseline="-25000" dirty="0" smtClean="0"/>
              <a:t>1</a:t>
            </a:r>
            <a:r>
              <a:rPr lang="en-US" dirty="0" smtClean="0"/>
              <a:t>/180), (1-d</a:t>
            </a:r>
            <a:r>
              <a:rPr lang="en-US" baseline="-25000" dirty="0" smtClean="0"/>
              <a:t>2</a:t>
            </a:r>
            <a:r>
              <a:rPr lang="en-US" dirty="0" smtClean="0"/>
              <a:t>/180))-sensitive family for any 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Apply hashing to the signature matrix</a:t>
            </a:r>
          </a:p>
          <a:p>
            <a:pPr lvl="1"/>
            <a:r>
              <a:rPr lang="en-US" dirty="0" smtClean="0"/>
              <a:t>Objects in the same buckets are candidate pairs.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random vector v, which determines a hash function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v</a:t>
            </a:r>
            <a:r>
              <a:rPr lang="en-US" dirty="0" smtClean="0"/>
              <a:t> with two buckets</a:t>
            </a:r>
          </a:p>
          <a:p>
            <a:pPr lvl="1"/>
            <a:r>
              <a:rPr lang="en-US" dirty="0" err="1" smtClean="0"/>
              <a:t>h</a:t>
            </a:r>
            <a:r>
              <a:rPr lang="en-US" baseline="-25000" dirty="0" err="1" smtClean="0"/>
              <a:t>v</a:t>
            </a:r>
            <a:r>
              <a:rPr lang="en-US" dirty="0" smtClean="0"/>
              <a:t>(x) = +1 if </a:t>
            </a:r>
            <a:r>
              <a:rPr lang="en-US" dirty="0" err="1" smtClean="0"/>
              <a:t>v.x</a:t>
            </a:r>
            <a:r>
              <a:rPr lang="en-US" dirty="0" smtClean="0"/>
              <a:t> &gt; 0; -1 if </a:t>
            </a:r>
            <a:r>
              <a:rPr lang="en-US" dirty="0" err="1" smtClean="0"/>
              <a:t>v.x</a:t>
            </a:r>
            <a:r>
              <a:rPr lang="en-US" dirty="0" smtClean="0"/>
              <a:t> &lt; 0</a:t>
            </a:r>
          </a:p>
          <a:p>
            <a:pPr lvl="1"/>
            <a:endParaRPr lang="en-US" dirty="0"/>
          </a:p>
          <a:p>
            <a:r>
              <a:rPr lang="en-US" dirty="0" smtClean="0"/>
              <a:t>LS-family H = set of all functions derived from any vector.</a:t>
            </a:r>
          </a:p>
          <a:p>
            <a:r>
              <a:rPr lang="en-US" dirty="0" smtClean="0"/>
              <a:t>Claim: For points x and y</a:t>
            </a:r>
          </a:p>
          <a:p>
            <a:pPr lvl="1"/>
            <a:r>
              <a:rPr lang="en-US" dirty="0" smtClean="0"/>
              <a:t>P[h(x)=h(y)] = 1 – d(</a:t>
            </a:r>
            <a:r>
              <a:rPr lang="en-US" dirty="0" err="1" smtClean="0"/>
              <a:t>x,y</a:t>
            </a:r>
            <a:r>
              <a:rPr lang="en-US" dirty="0" smtClean="0"/>
              <a:t>)/180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Claim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9" y="1450779"/>
            <a:ext cx="8483305" cy="50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2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Sensitive Hashing for Cosine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Signatures for Cosine Distance</a:t>
            </a:r>
          </a:p>
          <a:p>
            <a:pPr lvl="1"/>
            <a:r>
              <a:rPr lang="en-US" dirty="0" smtClean="0"/>
              <a:t>Pick some number of random vectors, and hash your data for each vector.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suffices to consider only vectors consisting of +1 and -1 components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result is a signature (</a:t>
            </a:r>
            <a:r>
              <a:rPr lang="en-US" b="1" dirty="0" smtClean="0"/>
              <a:t>sketch) </a:t>
            </a:r>
            <a:r>
              <a:rPr lang="en-US" dirty="0" smtClean="0"/>
              <a:t>of +1 and -1’s for each data point.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Sensitive Hashing for Cosine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Example</a:t>
            </a:r>
            <a:r>
              <a:rPr lang="en-US" dirty="0" smtClean="0"/>
              <a:t>: Suppose our space is 4-dimensional space</a:t>
            </a:r>
          </a:p>
          <a:p>
            <a:pPr lvl="1"/>
            <a:r>
              <a:rPr lang="en-US" dirty="0" smtClean="0"/>
              <a:t>Consider two vectors x=[3,4,5,6] and y=[4,3,2,1]</a:t>
            </a:r>
          </a:p>
          <a:p>
            <a:pPr lvl="1"/>
            <a:r>
              <a:rPr lang="en-US" dirty="0" smtClean="0"/>
              <a:t>The cosine of the angle between x and y is 0.7875, or the angle between x and y is about 38 degrees.</a:t>
            </a:r>
          </a:p>
          <a:p>
            <a:pPr lvl="1"/>
            <a:r>
              <a:rPr lang="en-US" dirty="0" smtClean="0"/>
              <a:t>We pick 3 random vectors: v1=[+1, -1, +1, +1]; v2=[-1, +1, -1, +1], and v3=[+1, +1, -1, -1]. </a:t>
            </a:r>
            <a:endParaRPr lang="en-US" dirty="0"/>
          </a:p>
          <a:p>
            <a:pPr lvl="2"/>
            <a:r>
              <a:rPr lang="en-US" dirty="0" smtClean="0"/>
              <a:t>For the vector x=[3,4,5,6], the sketch is [+1,+1, -1]</a:t>
            </a:r>
          </a:p>
          <a:p>
            <a:pPr lvl="2"/>
            <a:r>
              <a:rPr lang="en-US" dirty="0" smtClean="0"/>
              <a:t>For the vector y=[4,3,2,1], the sketch is [+1, -1, +1]</a:t>
            </a:r>
          </a:p>
          <a:p>
            <a:pPr lvl="2"/>
            <a:r>
              <a:rPr lang="en-US" dirty="0" smtClean="0"/>
              <a:t>The sketches for x and y agree in 1/3 of the positions, we estimate the angle between them is 120 degrees. (</a:t>
            </a:r>
            <a:r>
              <a:rPr lang="en-US" b="1" dirty="0" smtClean="0"/>
              <a:t>not even close!)</a:t>
            </a:r>
          </a:p>
          <a:p>
            <a:pPr lvl="1"/>
            <a:r>
              <a:rPr lang="en-US" dirty="0" smtClean="0"/>
              <a:t>If we look at all 16 random vectors (why 16?)</a:t>
            </a:r>
          </a:p>
          <a:p>
            <a:pPr lvl="2"/>
            <a:r>
              <a:rPr lang="en-US" dirty="0" smtClean="0"/>
              <a:t>There are only 4 of v vectors where </a:t>
            </a:r>
            <a:r>
              <a:rPr lang="en-US" dirty="0" err="1" smtClean="0"/>
              <a:t>v.x</a:t>
            </a:r>
            <a:r>
              <a:rPr lang="en-US" dirty="0" smtClean="0"/>
              <a:t> and </a:t>
            </a:r>
            <a:r>
              <a:rPr lang="en-US" dirty="0" err="1" smtClean="0"/>
              <a:t>v.y</a:t>
            </a:r>
            <a:r>
              <a:rPr lang="en-US" dirty="0" smtClean="0"/>
              <a:t> have different signs.</a:t>
            </a:r>
          </a:p>
          <a:p>
            <a:pPr lvl="3"/>
            <a:r>
              <a:rPr lang="en-US" dirty="0" smtClean="0"/>
              <a:t>The vectors include v</a:t>
            </a:r>
            <a:r>
              <a:rPr lang="en-US" baseline="-25000" dirty="0" smtClean="0"/>
              <a:t>2</a:t>
            </a:r>
            <a:r>
              <a:rPr lang="en-US" dirty="0" smtClean="0"/>
              <a:t>, and v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The estimate of the angle would have been 180/4=45 degrees. (</a:t>
            </a:r>
            <a:r>
              <a:rPr lang="en-US" b="1" dirty="0" smtClean="0"/>
              <a:t>better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 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4" y="1167320"/>
            <a:ext cx="7214582" cy="54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1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Sensitive Hashing for Cosine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dirty="0" smtClean="0"/>
              <a:t>Main idea:</a:t>
            </a:r>
          </a:p>
          <a:p>
            <a:pPr lvl="1"/>
            <a:r>
              <a:rPr lang="en-US" dirty="0" smtClean="0"/>
              <a:t>Hash columns of signature matrix </a:t>
            </a:r>
            <a:r>
              <a:rPr lang="en-US" i="1" dirty="0" smtClean="0"/>
              <a:t>several times</a:t>
            </a:r>
          </a:p>
          <a:p>
            <a:pPr lvl="1"/>
            <a:r>
              <a:rPr lang="en-US" dirty="0" smtClean="0"/>
              <a:t>Arrange that (only) similar columns are likely to hash to the same bucket.</a:t>
            </a:r>
          </a:p>
          <a:p>
            <a:pPr lvl="1"/>
            <a:r>
              <a:rPr lang="en-US" dirty="0" smtClean="0"/>
              <a:t>Candidate pairs are those that hash at least once to the same bucket.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4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Sensitive Hashing for Cosine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LSH: Partition into bands</a:t>
            </a:r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64" y="2748252"/>
            <a:ext cx="4451559" cy="2645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8986" y="3177584"/>
            <a:ext cx="2622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Signature Matrix: </a:t>
            </a:r>
          </a:p>
          <a:p>
            <a:r>
              <a:rPr lang="en-US" dirty="0" smtClean="0"/>
              <a:t>#rows = # random vectors</a:t>
            </a:r>
          </a:p>
          <a:p>
            <a:r>
              <a:rPr lang="en-US" dirty="0" smtClean="0"/>
              <a:t>#columns = # data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0"/>
            <a:ext cx="847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2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into Bands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signature matrix </a:t>
            </a:r>
            <a:r>
              <a:rPr lang="en-US" b="1" dirty="0" smtClean="0"/>
              <a:t>M</a:t>
            </a:r>
            <a:r>
              <a:rPr lang="en-US" dirty="0" smtClean="0"/>
              <a:t> into </a:t>
            </a:r>
            <a:r>
              <a:rPr lang="en-US" b="1" dirty="0" smtClean="0"/>
              <a:t>b</a:t>
            </a:r>
            <a:r>
              <a:rPr lang="en-US" dirty="0" smtClean="0"/>
              <a:t> bands of </a:t>
            </a:r>
            <a:r>
              <a:rPr lang="en-US" b="1" dirty="0" smtClean="0"/>
              <a:t>r</a:t>
            </a:r>
            <a:r>
              <a:rPr lang="en-US" dirty="0" smtClean="0"/>
              <a:t> rows.</a:t>
            </a:r>
          </a:p>
          <a:p>
            <a:pPr lvl="1"/>
            <a:r>
              <a:rPr lang="en-US" dirty="0" smtClean="0"/>
              <a:t>Create one hash table per band.</a:t>
            </a:r>
          </a:p>
          <a:p>
            <a:r>
              <a:rPr lang="en-US" dirty="0" smtClean="0"/>
              <a:t>For each band, hash its portion of each column to its hash table</a:t>
            </a:r>
          </a:p>
          <a:p>
            <a:r>
              <a:rPr lang="en-US" b="1" i="1" dirty="0" smtClean="0"/>
              <a:t>Candidate pairs </a:t>
            </a:r>
            <a:r>
              <a:rPr lang="en-US" dirty="0" smtClean="0"/>
              <a:t>are columns that hash to the same bucket for &gt;= </a:t>
            </a:r>
            <a:r>
              <a:rPr lang="en-US" dirty="0" smtClean="0"/>
              <a:t>1 band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Tune </a:t>
            </a:r>
            <a:r>
              <a:rPr lang="en-US" b="1" dirty="0" smtClean="0"/>
              <a:t>b </a:t>
            </a:r>
            <a:r>
              <a:rPr lang="en-US" dirty="0" smtClean="0"/>
              <a:t>and </a:t>
            </a:r>
            <a:r>
              <a:rPr lang="en-US" b="1" dirty="0" smtClean="0"/>
              <a:t>r </a:t>
            </a:r>
            <a:r>
              <a:rPr lang="en-US" dirty="0" smtClean="0"/>
              <a:t>to catch most similar pairs, but few non-similar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1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LSH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LSH for </a:t>
            </a:r>
            <a:r>
              <a:rPr lang="en-US" dirty="0" err="1" smtClean="0"/>
              <a:t>Jaccard</a:t>
            </a:r>
            <a:r>
              <a:rPr lang="en-US" dirty="0" smtClean="0"/>
              <a:t> distance</a:t>
            </a:r>
          </a:p>
          <a:p>
            <a:r>
              <a:rPr lang="en-US" dirty="0" smtClean="0"/>
              <a:t>LSH for Euclidean distance</a:t>
            </a:r>
          </a:p>
          <a:p>
            <a:r>
              <a:rPr lang="en-US" dirty="0" smtClean="0"/>
              <a:t>LSH for Hamming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</a:p>
          <a:p>
            <a:r>
              <a:rPr lang="en-US" dirty="0" smtClean="0"/>
              <a:t>Main Approaches</a:t>
            </a:r>
            <a:endParaRPr lang="en-US" dirty="0"/>
          </a:p>
          <a:p>
            <a:pPr lvl="1"/>
            <a:r>
              <a:rPr lang="en-US" dirty="0" smtClean="0"/>
              <a:t>Content-Based Recommendations</a:t>
            </a:r>
          </a:p>
          <a:p>
            <a:pPr lvl="1"/>
            <a:r>
              <a:rPr lang="en-US" dirty="0" smtClean="0"/>
              <a:t>Collaborative Filtering</a:t>
            </a:r>
          </a:p>
          <a:p>
            <a:r>
              <a:rPr lang="en-US" dirty="0" smtClean="0"/>
              <a:t>Approximate Nearest Neighbor Search</a:t>
            </a:r>
          </a:p>
          <a:p>
            <a:pPr lvl="1"/>
            <a:r>
              <a:rPr lang="en-US" dirty="0" smtClean="0"/>
              <a:t>Locality Sensitive Hashing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Editorial</a:t>
            </a:r>
          </a:p>
          <a:p>
            <a:endParaRPr lang="en-US" dirty="0" smtClean="0"/>
          </a:p>
          <a:p>
            <a:r>
              <a:rPr lang="en-US" dirty="0" smtClean="0"/>
              <a:t>Simple aggregates</a:t>
            </a:r>
          </a:p>
          <a:p>
            <a:pPr lvl="1"/>
            <a:r>
              <a:rPr lang="en-US" dirty="0" smtClean="0"/>
              <a:t>Top 10, Most Popular, Recent Uploads</a:t>
            </a:r>
          </a:p>
          <a:p>
            <a:pPr lvl="1"/>
            <a:endParaRPr lang="en-US" dirty="0"/>
          </a:p>
          <a:p>
            <a:r>
              <a:rPr lang="en-US" dirty="0" smtClean="0"/>
              <a:t>Tailored to individual users</a:t>
            </a:r>
          </a:p>
          <a:p>
            <a:pPr lvl="1"/>
            <a:r>
              <a:rPr lang="en-US" dirty="0" smtClean="0"/>
              <a:t>Amazon, Netflix,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set of Customers</a:t>
            </a:r>
          </a:p>
          <a:p>
            <a:r>
              <a:rPr lang="en-US" dirty="0" smtClean="0"/>
              <a:t>S = set of Items</a:t>
            </a:r>
          </a:p>
          <a:p>
            <a:endParaRPr lang="en-US" dirty="0" smtClean="0"/>
          </a:p>
          <a:p>
            <a:r>
              <a:rPr lang="en-US" dirty="0" smtClean="0"/>
              <a:t>Utility function u: C x S </a:t>
            </a:r>
            <a:r>
              <a:rPr lang="en-US" dirty="0" smtClean="0">
                <a:sym typeface="Wingdings"/>
              </a:rPr>
              <a:t> R</a:t>
            </a:r>
          </a:p>
          <a:p>
            <a:pPr lvl="1"/>
            <a:r>
              <a:rPr lang="en-US" dirty="0" smtClean="0">
                <a:sym typeface="Wingdings"/>
              </a:rPr>
              <a:t>R = set of ratings</a:t>
            </a:r>
          </a:p>
          <a:p>
            <a:pPr lvl="1"/>
            <a:r>
              <a:rPr lang="en-US" dirty="0" smtClean="0">
                <a:sym typeface="Wingdings"/>
              </a:rPr>
              <a:t>R is a totally ordered set</a:t>
            </a:r>
          </a:p>
          <a:p>
            <a:pPr lvl="1"/>
            <a:r>
              <a:rPr lang="en-US" dirty="0" smtClean="0">
                <a:sym typeface="Wingdings"/>
              </a:rPr>
              <a:t>E.g., 0-5 starts, real number in [0,1]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4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34" y="1798600"/>
            <a:ext cx="6620246" cy="42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the Utility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Explicit</a:t>
            </a:r>
          </a:p>
          <a:p>
            <a:pPr lvl="1"/>
            <a:r>
              <a:rPr lang="en-US" dirty="0" smtClean="0"/>
              <a:t>Ask people to rate items</a:t>
            </a:r>
          </a:p>
          <a:p>
            <a:pPr lvl="1"/>
            <a:r>
              <a:rPr lang="en-US" dirty="0" smtClean="0"/>
              <a:t>Doesn’t work well in practice – people can’t be bothered. 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Implicit</a:t>
            </a:r>
          </a:p>
          <a:p>
            <a:pPr lvl="1"/>
            <a:r>
              <a:rPr lang="en-US" dirty="0" smtClean="0"/>
              <a:t>Learn ratings from user actions</a:t>
            </a:r>
          </a:p>
          <a:p>
            <a:pPr lvl="1"/>
            <a:r>
              <a:rPr lang="en-US" dirty="0" smtClean="0"/>
              <a:t>E.g., purchase implies high ratings</a:t>
            </a:r>
          </a:p>
          <a:p>
            <a:pPr lvl="1"/>
            <a:r>
              <a:rPr lang="en-US" dirty="0" smtClean="0"/>
              <a:t>What is about 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architectures for a recommendation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Content-based systems focus on properties of items</a:t>
            </a:r>
          </a:p>
          <a:p>
            <a:pPr lvl="1"/>
            <a:r>
              <a:rPr lang="en-US" dirty="0" smtClean="0"/>
              <a:t>Similarity of items is determined by measuring the similarity in their properties.</a:t>
            </a:r>
          </a:p>
          <a:p>
            <a:endParaRPr lang="en-US" dirty="0"/>
          </a:p>
          <a:p>
            <a:r>
              <a:rPr lang="en-US" dirty="0" smtClean="0"/>
              <a:t>Collaborative-Filtering systems focus on the relationship between users and items.</a:t>
            </a:r>
          </a:p>
          <a:p>
            <a:pPr lvl="1"/>
            <a:r>
              <a:rPr lang="en-US" dirty="0" smtClean="0"/>
              <a:t>Similarity of items is determined by the similarity of the ratings of those items by the users who have rated both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46294</TotalTime>
  <Words>2653</Words>
  <Application>Microsoft Macintosh PowerPoint</Application>
  <PresentationFormat>On-screen Show (4:3)</PresentationFormat>
  <Paragraphs>369</Paragraphs>
  <Slides>45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Adjacency</vt:lpstr>
      <vt:lpstr>Recommendation Systems</vt:lpstr>
      <vt:lpstr>Outline </vt:lpstr>
      <vt:lpstr>Recommendations</vt:lpstr>
      <vt:lpstr>The Long Tail</vt:lpstr>
      <vt:lpstr>Recommendation Types</vt:lpstr>
      <vt:lpstr>Formal Model </vt:lpstr>
      <vt:lpstr>Utility Matrix</vt:lpstr>
      <vt:lpstr>Populating the Utility Matrix</vt:lpstr>
      <vt:lpstr>Two basic architectures for a recommendation system </vt:lpstr>
      <vt:lpstr>Outline </vt:lpstr>
      <vt:lpstr>Item Profiles</vt:lpstr>
      <vt:lpstr>TF.IDF</vt:lpstr>
      <vt:lpstr>Representing Item Profiles</vt:lpstr>
      <vt:lpstr>User profiles and predictions</vt:lpstr>
      <vt:lpstr>Recommending Items to Users Based on Content</vt:lpstr>
      <vt:lpstr>Limitations of content-based approach</vt:lpstr>
      <vt:lpstr>Collaborative Filtering</vt:lpstr>
      <vt:lpstr>Similar Users</vt:lpstr>
      <vt:lpstr>Similar Users</vt:lpstr>
      <vt:lpstr>Rating predictions</vt:lpstr>
      <vt:lpstr>Complexity</vt:lpstr>
      <vt:lpstr>Item-Item Collaborative Filtering</vt:lpstr>
      <vt:lpstr>Pros and cons of Collaborative Filtering </vt:lpstr>
      <vt:lpstr>Evaluating Predictions</vt:lpstr>
      <vt:lpstr>Finding similar vectors</vt:lpstr>
      <vt:lpstr>Outline </vt:lpstr>
      <vt:lpstr>Locality Sensitive Functions</vt:lpstr>
      <vt:lpstr>A (d1, d2, p1, p2)-sensitive function</vt:lpstr>
      <vt:lpstr>Amplifying a LS-family</vt:lpstr>
      <vt:lpstr>AND-OR Composition</vt:lpstr>
      <vt:lpstr>AND-OR Composition</vt:lpstr>
      <vt:lpstr>OR-AND Composition</vt:lpstr>
      <vt:lpstr>OR-AND Composition</vt:lpstr>
      <vt:lpstr>Summary of LS families</vt:lpstr>
      <vt:lpstr>LSH for Cosine Distance</vt:lpstr>
      <vt:lpstr>Random Hyperplanes</vt:lpstr>
      <vt:lpstr>Proof of Claim</vt:lpstr>
      <vt:lpstr>Locality Sensitive Hashing for Cosine Distance</vt:lpstr>
      <vt:lpstr>Locality Sensitive Hashing for Cosine Distance</vt:lpstr>
      <vt:lpstr>Locality Sensitive Hashing for Cosine Distance</vt:lpstr>
      <vt:lpstr>Locality Sensitive Hashing for Cosine Distance</vt:lpstr>
      <vt:lpstr>PowerPoint Presentation</vt:lpstr>
      <vt:lpstr>Partition into Bands (cont.)</vt:lpstr>
      <vt:lpstr>Other LSH </vt:lpstr>
      <vt:lpstr>Summary </vt:lpstr>
    </vt:vector>
  </TitlesOfParts>
  <Company>NJU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Cam-Tu Nguyen</dc:creator>
  <cp:lastModifiedBy>Cam-Tu Nguyen</cp:lastModifiedBy>
  <cp:revision>1435</cp:revision>
  <cp:lastPrinted>2016-09-29T02:30:27Z</cp:lastPrinted>
  <dcterms:created xsi:type="dcterms:W3CDTF">2016-08-24T04:06:38Z</dcterms:created>
  <dcterms:modified xsi:type="dcterms:W3CDTF">2017-11-15T12:32:14Z</dcterms:modified>
</cp:coreProperties>
</file>