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</p:sldMasterIdLst>
  <p:notesMasterIdLst>
    <p:notesMasterId r:id="rId44"/>
  </p:notesMasterIdLst>
  <p:handoutMasterIdLst>
    <p:handoutMasterId r:id="rId45"/>
  </p:handoutMasterIdLst>
  <p:sldIdLst>
    <p:sldId id="468" r:id="rId2"/>
    <p:sldId id="423" r:id="rId3"/>
    <p:sldId id="424" r:id="rId4"/>
    <p:sldId id="478" r:id="rId5"/>
    <p:sldId id="425" r:id="rId6"/>
    <p:sldId id="479" r:id="rId7"/>
    <p:sldId id="480" r:id="rId8"/>
    <p:sldId id="426" r:id="rId9"/>
    <p:sldId id="428" r:id="rId10"/>
    <p:sldId id="429" r:id="rId11"/>
    <p:sldId id="430" r:id="rId12"/>
    <p:sldId id="481" r:id="rId13"/>
    <p:sldId id="431" r:id="rId14"/>
    <p:sldId id="469" r:id="rId15"/>
    <p:sldId id="432" r:id="rId16"/>
    <p:sldId id="433" r:id="rId17"/>
    <p:sldId id="434" r:id="rId18"/>
    <p:sldId id="435" r:id="rId19"/>
    <p:sldId id="437" r:id="rId20"/>
    <p:sldId id="438" r:id="rId21"/>
    <p:sldId id="439" r:id="rId22"/>
    <p:sldId id="440" r:id="rId23"/>
    <p:sldId id="441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7" r:id="rId38"/>
    <p:sldId id="458" r:id="rId39"/>
    <p:sldId id="459" r:id="rId40"/>
    <p:sldId id="460" r:id="rId41"/>
    <p:sldId id="464" r:id="rId42"/>
    <p:sldId id="46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0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9" autoAdjust="0"/>
    <p:restoredTop sz="79038" autoAdjust="0"/>
  </p:normalViewPr>
  <p:slideViewPr>
    <p:cSldViewPr>
      <p:cViewPr varScale="1">
        <p:scale>
          <a:sx n="55" d="100"/>
          <a:sy n="55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196E1C1-2F8F-4013-B4D8-AA52FB105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13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EE699B3-7FBB-47BE-9829-E2718B0E5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010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584868-049C-4C2D-A24A-848E05FB9911}" type="slidenum">
              <a:rPr lang="en-US" altLang="zh-CN" sz="1200" smtClean="0">
                <a:latin typeface="Times" pitchFamily="18" charset="0"/>
              </a:rPr>
              <a:pPr/>
              <a:t>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299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6BC27ED-29DC-4266-805B-149F88AD0F77}" type="slidenum">
              <a:rPr lang="en-US" altLang="zh-CN" sz="1200" smtClean="0">
                <a:latin typeface="Times" pitchFamily="18" charset="0"/>
              </a:rPr>
              <a:pPr/>
              <a:t>10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As_path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DV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CBB2D0F-C2E7-4922-9174-96EBF9DA13C9}" type="slidenum">
              <a:rPr lang="en-US" altLang="zh-CN" sz="1200" smtClean="0">
                <a:latin typeface="Times" pitchFamily="18" charset="0"/>
              </a:rPr>
              <a:pPr/>
              <a:t>11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9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Peer</a:t>
            </a:r>
            <a:r>
              <a:rPr lang="zh-CN" altLang="en-US" dirty="0" smtClean="0"/>
              <a:t>：虚连接，但如果不同步则可能实际不可达。可靠传输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CF3CE2-A396-4003-931C-10EA1F5E7617}" type="slidenum">
              <a:rPr lang="en-US" altLang="zh-CN" sz="1200" smtClean="0">
                <a:latin typeface="Times" pitchFamily="18" charset="0"/>
              </a:rPr>
              <a:pPr/>
              <a:t>12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5A6EB3A-2944-4094-9D10-70A7E0069C4A}" type="slidenum">
              <a:rPr lang="en-US" altLang="zh-CN" sz="1200" smtClean="0">
                <a:latin typeface="Times" pitchFamily="18" charset="0"/>
              </a:rPr>
              <a:pPr/>
              <a:t>13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1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解释同步问题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01F4DB-4A9F-4B20-80BE-FAD48B71378A}" type="slidenum">
              <a:rPr lang="en-US" altLang="zh-CN" sz="1200" smtClean="0">
                <a:latin typeface="Times" pitchFamily="18" charset="0"/>
              </a:rPr>
              <a:pPr/>
              <a:t>14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19BA1D7-B5EC-452F-BBFE-50B3AE37BE13}" type="slidenum">
              <a:rPr lang="en-US" altLang="zh-CN" sz="1200" smtClean="0">
                <a:latin typeface="Times" pitchFamily="18" charset="0"/>
              </a:rPr>
              <a:pPr/>
              <a:t>15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3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Update</a:t>
            </a:r>
            <a:r>
              <a:rPr lang="zh-CN" altLang="en-US" dirty="0" smtClean="0"/>
              <a:t>：增量更新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3F15490-5317-4B5F-B0C8-FDF03E9590F9}" type="slidenum">
              <a:rPr lang="en-US" altLang="zh-CN" sz="1200" smtClean="0">
                <a:latin typeface="Times" pitchFamily="18" charset="0"/>
              </a:rPr>
              <a:pPr/>
              <a:t>16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画一下状态机</a:t>
            </a:r>
            <a:endParaRPr lang="en-US" altLang="zh-CN" dirty="0" smtClean="0"/>
          </a:p>
          <a:p>
            <a:r>
              <a:rPr lang="en-US" altLang="zh-CN" dirty="0" smtClean="0"/>
              <a:t>idle</a:t>
            </a:r>
            <a:r>
              <a:rPr lang="zh-CN" altLang="en-US" dirty="0" smtClean="0"/>
              <a:t>启动后，发起一个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连接，并开始侦听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连接，即进入连接状态</a:t>
            </a:r>
            <a:endParaRPr lang="en-US" altLang="zh-CN" dirty="0" smtClean="0"/>
          </a:p>
          <a:p>
            <a:r>
              <a:rPr lang="en-US" altLang="zh-CN" dirty="0" smtClean="0"/>
              <a:t>Connect</a:t>
            </a:r>
            <a:r>
              <a:rPr lang="zh-CN" altLang="en-US" dirty="0" smtClean="0"/>
              <a:t>：等待连接完成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AC2713-183B-40F0-8687-57E08DC409FB}" type="slidenum">
              <a:rPr lang="en-US" altLang="zh-CN" sz="1200" smtClean="0">
                <a:latin typeface="Times" pitchFamily="18" charset="0"/>
              </a:rPr>
              <a:pPr/>
              <a:t>17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5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可能会在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之间变换，因为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连接没有生效。</a:t>
            </a:r>
            <a:endParaRPr lang="en-US" altLang="zh-CN" dirty="0" smtClean="0"/>
          </a:p>
          <a:p>
            <a:r>
              <a:rPr lang="en-US" altLang="zh-CN" dirty="0" smtClean="0"/>
              <a:t>Open sent</a:t>
            </a:r>
            <a:r>
              <a:rPr lang="zh-CN" altLang="en-US" dirty="0" smtClean="0"/>
              <a:t>：根据</a:t>
            </a:r>
            <a:r>
              <a:rPr lang="en-US" altLang="zh-CN" dirty="0" smtClean="0"/>
              <a:t>AS</a:t>
            </a:r>
            <a:r>
              <a:rPr lang="zh-CN" altLang="en-US" dirty="0" smtClean="0"/>
              <a:t>确定是</a:t>
            </a:r>
            <a:r>
              <a:rPr lang="en-US" altLang="zh-CN" dirty="0" smtClean="0"/>
              <a:t>IBGP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EBGP</a:t>
            </a:r>
            <a:r>
              <a:rPr lang="zh-CN" altLang="en-US" dirty="0" smtClean="0"/>
              <a:t>，待到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失效后，会退回到</a:t>
            </a:r>
            <a:r>
              <a:rPr lang="en-US" altLang="zh-CN" dirty="0" smtClean="0"/>
              <a:t>active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B771AC-6B09-4632-A9FF-130D8FDFFE4D}" type="slidenum">
              <a:rPr lang="en-US" altLang="zh-CN" sz="1200" smtClean="0">
                <a:latin typeface="Times" pitchFamily="18" charset="0"/>
              </a:rPr>
              <a:pPr/>
              <a:t>18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dirty="0" smtClean="0">
                <a:solidFill>
                  <a:srgbClr val="FF0000"/>
                </a:solidFill>
                <a:ea typeface="宋体" pitchFamily="2" charset="-122"/>
              </a:rPr>
              <a:t>Established</a:t>
            </a:r>
            <a:r>
              <a:rPr lang="zh-CN" altLang="en-US" sz="1200" b="1" dirty="0" smtClean="0">
                <a:solidFill>
                  <a:srgbClr val="FF0000"/>
                </a:solidFill>
                <a:ea typeface="宋体" pitchFamily="2" charset="-122"/>
              </a:rPr>
              <a:t>：开始交换路由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8E1EA9-3F1B-4BC1-A7D1-FF3D9F321566}" type="slidenum">
              <a:rPr lang="en-US" altLang="zh-CN" sz="1200" smtClean="0">
                <a:latin typeface="Times" pitchFamily="18" charset="0"/>
              </a:rPr>
              <a:pPr/>
              <a:t>19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7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ABDFE5E-AA16-4F3F-8CE0-3736882BB818}" type="slidenum">
              <a:rPr lang="en-US" altLang="zh-CN" sz="1200" smtClean="0">
                <a:latin typeface="Times" pitchFamily="18" charset="0"/>
              </a:rPr>
              <a:pPr/>
              <a:t>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EGP3</a:t>
            </a:r>
            <a:r>
              <a:rPr lang="zh-CN" altLang="en-US" dirty="0" smtClean="0"/>
              <a:t>不能处理路由环路和路由策略。所以被</a:t>
            </a:r>
            <a:r>
              <a:rPr lang="en-US" altLang="zh-CN" dirty="0" smtClean="0"/>
              <a:t>BGP4</a:t>
            </a:r>
            <a:r>
              <a:rPr lang="zh-CN" altLang="en-US" dirty="0" smtClean="0"/>
              <a:t>取代。</a:t>
            </a:r>
            <a:endParaRPr lang="en-US" altLang="zh-CN" dirty="0" smtClean="0"/>
          </a:p>
          <a:p>
            <a:r>
              <a:rPr lang="zh-CN" altLang="en-US" dirty="0" smtClean="0"/>
              <a:t>画第一页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6DFED60-9CA8-46C3-949A-9331F8B4315A}" type="slidenum">
              <a:rPr lang="en-US" altLang="zh-CN" sz="1200" smtClean="0">
                <a:latin typeface="Times" pitchFamily="18" charset="0"/>
              </a:rPr>
              <a:pPr/>
              <a:t>20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1A61D8B-50D7-4BDF-B455-799BD5B4FC24}" type="slidenum">
              <a:rPr lang="en-US" altLang="zh-CN" sz="1200" smtClean="0">
                <a:latin typeface="Times" pitchFamily="18" charset="0"/>
              </a:rPr>
              <a:pPr/>
              <a:t>21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报文里面的属性序列要是一样的，如果不一样要分成几个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报文。</a:t>
            </a:r>
            <a:endParaRPr lang="en-US" altLang="zh-CN" dirty="0" smtClean="0"/>
          </a:p>
          <a:p>
            <a:r>
              <a:rPr lang="en-US" altLang="zh-CN" dirty="0" smtClean="0"/>
              <a:t>NLRI:</a:t>
            </a:r>
            <a:r>
              <a:rPr lang="zh-CN" altLang="en-US" dirty="0" smtClean="0"/>
              <a:t>网络层可达信息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9C114D8-531A-42DF-BAAA-ABA7671912ED}" type="slidenum">
              <a:rPr lang="en-US" altLang="zh-CN" sz="1200" smtClean="0">
                <a:latin typeface="Times" pitchFamily="18" charset="0"/>
              </a:rPr>
              <a:pPr/>
              <a:t>22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为与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有关的数据，如出错的</a:t>
            </a:r>
            <a:r>
              <a:rPr lang="en-US" altLang="zh-CN" dirty="0" smtClean="0"/>
              <a:t>AS</a:t>
            </a:r>
            <a:r>
              <a:rPr lang="zh-CN" altLang="en-US" dirty="0" smtClean="0"/>
              <a:t>号等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3C97DE-340F-48AE-9BF5-905E6BA6EAD1}" type="slidenum">
              <a:rPr lang="en-US" altLang="zh-CN" sz="1200" smtClean="0">
                <a:latin typeface="Times" pitchFamily="18" charset="0"/>
              </a:rPr>
              <a:pPr/>
              <a:t>23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EAD837F-2C8E-4446-AEB4-8B6D040FEECF}" type="slidenum">
              <a:rPr lang="en-US" altLang="zh-CN" sz="1200" smtClean="0">
                <a:latin typeface="Times" pitchFamily="18" charset="0"/>
              </a:rPr>
              <a:pPr/>
              <a:t>24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dirty="0" smtClean="0">
                <a:ea typeface="宋体" pitchFamily="2" charset="-122"/>
              </a:rPr>
              <a:t>本页重点描述</a:t>
            </a:r>
            <a:r>
              <a:rPr lang="en-US" altLang="zh-CN" sz="1200" dirty="0" smtClean="0">
                <a:ea typeface="宋体" pitchFamily="2" charset="-122"/>
              </a:rPr>
              <a:t>path attributes field</a:t>
            </a:r>
            <a:r>
              <a:rPr lang="zh-CN" altLang="en-US" sz="1200" dirty="0" smtClean="0">
                <a:ea typeface="宋体" pitchFamily="2" charset="-122"/>
              </a:rPr>
              <a:t>的结构</a:t>
            </a:r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sz="1200" dirty="0" smtClean="0">
                <a:ea typeface="宋体" pitchFamily="2" charset="-122"/>
              </a:rPr>
              <a:t>Mandatory</a:t>
            </a:r>
            <a:r>
              <a:rPr lang="zh-CN" altLang="en-US" sz="1200" dirty="0" smtClean="0">
                <a:ea typeface="宋体" pitchFamily="2" charset="-122"/>
              </a:rPr>
              <a:t>：</a:t>
            </a:r>
            <a:r>
              <a:rPr lang="zh-CN" altLang="en-US" dirty="0" smtClean="0"/>
              <a:t>公认必遵属性</a:t>
            </a:r>
            <a:endParaRPr lang="en-US" altLang="zh-CN" dirty="0" smtClean="0"/>
          </a:p>
          <a:p>
            <a:r>
              <a:rPr lang="en-US" altLang="zh-CN" sz="1200" dirty="0" smtClean="0">
                <a:ea typeface="宋体" pitchFamily="2" charset="-122"/>
              </a:rPr>
              <a:t>Discretionary</a:t>
            </a:r>
            <a:r>
              <a:rPr lang="zh-CN" altLang="en-US" sz="1200" dirty="0" smtClean="0">
                <a:ea typeface="宋体" pitchFamily="2" charset="-122"/>
              </a:rPr>
              <a:t>：酌？</a:t>
            </a:r>
            <a:r>
              <a:rPr lang="zh-CN" altLang="en-US" dirty="0" smtClean="0"/>
              <a:t>公认自决</a:t>
            </a:r>
            <a:endParaRPr lang="en-US" altLang="zh-CN" sz="1200" dirty="0" smtClean="0">
              <a:ea typeface="宋体" pitchFamily="2" charset="-122"/>
            </a:endParaRPr>
          </a:p>
          <a:p>
            <a:r>
              <a:rPr lang="en-US" altLang="zh-CN" dirty="0" smtClean="0"/>
              <a:t>optional transitive</a:t>
            </a:r>
            <a:r>
              <a:rPr lang="zh-CN" altLang="en-US" dirty="0" smtClean="0"/>
              <a:t>：任选可传递</a:t>
            </a:r>
            <a:endParaRPr lang="en-US" altLang="zh-CN" dirty="0" smtClean="0"/>
          </a:p>
          <a:p>
            <a:r>
              <a:rPr lang="zh-CN" altLang="en-US" dirty="0" smtClean="0"/>
              <a:t>第三个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指示任选可传递属性中的信息是部分的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还是完整的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第四个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指示属性长度是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字节还是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字节。</a:t>
            </a:r>
            <a:endParaRPr lang="en-US" altLang="zh-CN" dirty="0" smtClean="0"/>
          </a:p>
          <a:p>
            <a:r>
              <a:rPr lang="zh-CN" altLang="en-US" dirty="0" smtClean="0"/>
              <a:t>标志位其他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位都置</a:t>
            </a:r>
            <a:r>
              <a:rPr lang="en-US" altLang="zh-CN" smtClean="0"/>
              <a:t>0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D70CCB-451F-4FA2-98F7-709ED1E2AE67}" type="slidenum">
              <a:rPr lang="en-US" altLang="zh-CN" sz="1200" smtClean="0">
                <a:latin typeface="Times" pitchFamily="18" charset="0"/>
              </a:rPr>
              <a:pPr/>
              <a:t>25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解释四个属性类型的差别</a:t>
            </a:r>
            <a:endParaRPr lang="en-US" altLang="zh-CN" dirty="0" smtClean="0"/>
          </a:p>
          <a:p>
            <a:r>
              <a:rPr lang="zh-CN" altLang="en-US" dirty="0" smtClean="0"/>
              <a:t>公认必遵属性：每条路由都必须携带的属性，如果没有则该路由为非法</a:t>
            </a:r>
            <a:endParaRPr lang="en-US" altLang="zh-CN" dirty="0" smtClean="0"/>
          </a:p>
          <a:p>
            <a:r>
              <a:rPr lang="zh-CN" altLang="en-US" dirty="0" smtClean="0"/>
              <a:t>公认自决属性：可携带可不携带的属性</a:t>
            </a:r>
            <a:endParaRPr lang="en-US" altLang="zh-CN" dirty="0" smtClean="0"/>
          </a:p>
          <a:p>
            <a:r>
              <a:rPr lang="zh-CN" altLang="en-US" dirty="0" smtClean="0"/>
              <a:t>任选可传递属性：老版本路由器不支持新版本的属性，但是转发</a:t>
            </a:r>
            <a:endParaRPr lang="en-US" altLang="zh-CN" dirty="0" smtClean="0"/>
          </a:p>
          <a:p>
            <a:r>
              <a:rPr lang="zh-CN" altLang="en-US" dirty="0" smtClean="0"/>
              <a:t>任选不可传递属性：路由器收到后如果不能识别则不作转发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38EFCED-AB85-4E6C-8E16-3C9DEEF8DA31}" type="slidenum">
              <a:rPr lang="en-US" altLang="zh-CN" sz="1200" smtClean="0">
                <a:latin typeface="Times" pitchFamily="18" charset="0"/>
              </a:rPr>
              <a:pPr/>
              <a:t>26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现在已用了</a:t>
            </a:r>
            <a:r>
              <a:rPr lang="en-US" altLang="zh-CN" dirty="0" smtClean="0"/>
              <a:t>16</a:t>
            </a:r>
            <a:r>
              <a:rPr lang="zh-CN" altLang="en-US" dirty="0" smtClean="0"/>
              <a:t>种属性，可扩展到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种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30A315-0B32-4E44-A176-507B9CF00AD8}" type="slidenum">
              <a:rPr lang="en-US" altLang="zh-CN" sz="1200" smtClean="0">
                <a:latin typeface="Times" pitchFamily="18" charset="0"/>
              </a:rPr>
              <a:pPr/>
              <a:t>27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5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起点属性：记录一条路由如何成为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en-US" altLang="zh-CN" dirty="0" smtClean="0">
                <a:ea typeface="宋体" pitchFamily="2" charset="-122"/>
              </a:rPr>
              <a:t>IGP</a:t>
            </a:r>
            <a:r>
              <a:rPr lang="zh-CN" altLang="en-US" dirty="0" smtClean="0">
                <a:ea typeface="宋体" pitchFamily="2" charset="-122"/>
              </a:rPr>
              <a:t>：路由发源地在</a:t>
            </a:r>
            <a:r>
              <a:rPr lang="en-US" altLang="zh-CN" dirty="0" smtClean="0">
                <a:ea typeface="宋体" pitchFamily="2" charset="-122"/>
              </a:rPr>
              <a:t>AS</a:t>
            </a:r>
            <a:r>
              <a:rPr lang="zh-CN" altLang="en-US" dirty="0" smtClean="0">
                <a:ea typeface="宋体" pitchFamily="2" charset="-122"/>
              </a:rPr>
              <a:t>内部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Incomplete</a:t>
            </a:r>
            <a:r>
              <a:rPr lang="zh-CN" altLang="en-US" dirty="0" smtClean="0">
                <a:ea typeface="宋体" pitchFamily="2" charset="-122"/>
              </a:rPr>
              <a:t>：路由由</a:t>
            </a:r>
            <a:r>
              <a:rPr lang="en-US" altLang="zh-CN" dirty="0" smtClean="0">
                <a:ea typeface="宋体" pitchFamily="2" charset="-122"/>
              </a:rPr>
              <a:t>redistribute</a:t>
            </a:r>
            <a:r>
              <a:rPr lang="zh-CN" altLang="en-US" dirty="0" smtClean="0">
                <a:ea typeface="宋体" pitchFamily="2" charset="-122"/>
              </a:rPr>
              <a:t>注入，路由起源未知，后来又发布到</a:t>
            </a:r>
            <a:r>
              <a:rPr lang="en-US" altLang="zh-CN" dirty="0" smtClean="0">
                <a:ea typeface="宋体" pitchFamily="2" charset="-122"/>
              </a:rPr>
              <a:t>BGP</a:t>
            </a:r>
            <a:r>
              <a:rPr lang="zh-CN" altLang="en-US" smtClean="0">
                <a:ea typeface="宋体" pitchFamily="2" charset="-122"/>
              </a:rPr>
              <a:t>中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EGP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通过某种外部网关协议如</a:t>
            </a:r>
            <a:r>
              <a:rPr lang="en-US" altLang="zh-CN" dirty="0" smtClean="0">
                <a:ea typeface="宋体" pitchFamily="2" charset="-122"/>
              </a:rPr>
              <a:t>BGP</a:t>
            </a:r>
            <a:r>
              <a:rPr lang="zh-CN" altLang="en-US" dirty="0" smtClean="0">
                <a:ea typeface="宋体" pitchFamily="2" charset="-122"/>
              </a:rPr>
              <a:t>发现</a:t>
            </a:r>
            <a:r>
              <a:rPr lang="zh-CN" altLang="en-US" dirty="0" smtClean="0">
                <a:ea typeface="宋体" pitchFamily="2" charset="-122"/>
              </a:rPr>
              <a:t>的路由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575D5E-1ABE-49D7-A369-0C03E44DEA2B}" type="slidenum">
              <a:rPr lang="en-US" altLang="zh-CN" sz="1200" smtClean="0">
                <a:latin typeface="Times" pitchFamily="18" charset="0"/>
              </a:rPr>
              <a:pPr/>
              <a:t>28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路由在传播中都经过哪些自治系统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顺序经过画图：</a:t>
            </a:r>
            <a:endParaRPr lang="en-US" altLang="zh-CN" dirty="0" smtClean="0"/>
          </a:p>
          <a:p>
            <a:r>
              <a:rPr lang="en-US" altLang="zh-CN" dirty="0" smtClean="0"/>
              <a:t>18.0.0.0/8</a:t>
            </a:r>
          </a:p>
          <a:p>
            <a:r>
              <a:rPr lang="en-US" altLang="zh-CN" dirty="0" smtClean="0"/>
              <a:t>AS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sequ</a:t>
            </a:r>
            <a:r>
              <a:rPr lang="en-US" altLang="zh-CN" baseline="0" dirty="0" smtClean="0"/>
              <a:t> 4 1   </a:t>
            </a:r>
            <a:r>
              <a:rPr lang="zh-CN" altLang="en-US" baseline="0" dirty="0" smtClean="0"/>
              <a:t>被选，因为较短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sequ</a:t>
            </a:r>
            <a:r>
              <a:rPr lang="en-US" altLang="zh-CN" baseline="0" dirty="0" smtClean="0"/>
              <a:t> 3 2 1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Set</a:t>
            </a:r>
            <a:r>
              <a:rPr lang="zh-CN" altLang="en-US" baseline="0" dirty="0" smtClean="0"/>
              <a:t>经过画图：</a:t>
            </a:r>
            <a:r>
              <a:rPr lang="en-US" altLang="zh-CN" baseline="0" dirty="0" smtClean="0"/>
              <a:t>18.1.0.0,18.2.0.0,18.1.0.0</a:t>
            </a:r>
            <a:r>
              <a:rPr lang="zh-CN" altLang="en-US" baseline="0" dirty="0" smtClean="0"/>
              <a:t>经过</a:t>
            </a:r>
            <a:r>
              <a:rPr lang="en-US" altLang="zh-CN" baseline="0" dirty="0" smtClean="0"/>
              <a:t>AS4</a:t>
            </a:r>
            <a:r>
              <a:rPr lang="zh-CN" altLang="en-US" baseline="0" dirty="0" smtClean="0"/>
              <a:t>被聚集为</a:t>
            </a:r>
            <a:r>
              <a:rPr lang="en-US" altLang="zh-CN" baseline="0" dirty="0" smtClean="0"/>
              <a:t>18.0.0.0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18.0.0.0/8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4{1 2 3}  	AS SET 4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AS SET 1 2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253B13-2577-4B83-B170-D315E2452093}" type="slidenum">
              <a:rPr lang="en-US" altLang="zh-CN" sz="1200" smtClean="0">
                <a:latin typeface="Times" pitchFamily="18" charset="0"/>
              </a:rPr>
              <a:pPr/>
              <a:t>29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不是路由器的下一跳，而是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的下一跳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3A92D94-0DD8-4733-B715-E0B4A3CC7ED9}" type="slidenum">
              <a:rPr lang="en-US" altLang="zh-CN" sz="1200" smtClean="0">
                <a:latin typeface="Times" pitchFamily="18" charset="0"/>
              </a:rPr>
              <a:pPr/>
              <a:t>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不同组织的路由安全策略可能会有冲突。</a:t>
            </a:r>
            <a:r>
              <a:rPr lang="en-US" altLang="zh-CN" dirty="0" smtClean="0"/>
              <a:t>AS</a:t>
            </a:r>
            <a:r>
              <a:rPr lang="zh-CN" altLang="en-US" dirty="0" smtClean="0"/>
              <a:t>中可以有多个</a:t>
            </a:r>
            <a:r>
              <a:rPr lang="en-US" altLang="zh-CN" dirty="0" smtClean="0"/>
              <a:t>IGPs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2B712B0-639C-40BC-AEC6-0C62429F9497}" type="slidenum">
              <a:rPr lang="en-US" altLang="zh-CN" sz="1200" smtClean="0">
                <a:latin typeface="Times" pitchFamily="18" charset="0"/>
              </a:rPr>
              <a:pPr/>
              <a:t>30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内部传输路由信息时不改变下一跳的值</a:t>
            </a:r>
            <a:endParaRPr lang="en-US" altLang="zh-CN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之间传输时如果其间没有直接到达的路径，则需要修改下一跳的值。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7C79DF-018B-4756-BAAB-1C99EA628644}" type="slidenum">
              <a:rPr lang="en-US" altLang="zh-CN" sz="1200" smtClean="0">
                <a:latin typeface="Times" pitchFamily="18" charset="0"/>
              </a:rPr>
              <a:pPr/>
              <a:t>31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AS</a:t>
            </a:r>
            <a:r>
              <a:rPr lang="zh-CN" altLang="en-US" dirty="0" smtClean="0"/>
              <a:t>有多个出口时，用来配置以选择路径。</a:t>
            </a:r>
            <a:endParaRPr lang="en-US" altLang="zh-CN" dirty="0" smtClean="0"/>
          </a:p>
          <a:p>
            <a:r>
              <a:rPr lang="zh-CN" altLang="en-US" dirty="0" smtClean="0"/>
              <a:t>画图，要走流量的</a:t>
            </a:r>
            <a:r>
              <a:rPr lang="en-US" altLang="zh-CN" dirty="0" smtClean="0"/>
              <a:t>AS</a:t>
            </a:r>
            <a:r>
              <a:rPr lang="zh-CN" altLang="en-US" dirty="0" smtClean="0"/>
              <a:t>之间路径配较低值，接受方比较（缺省同一个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）不同路由的</a:t>
            </a:r>
            <a:r>
              <a:rPr lang="en-US" altLang="zh-CN" dirty="0" smtClean="0"/>
              <a:t>MED</a:t>
            </a:r>
            <a:r>
              <a:rPr lang="zh-CN" altLang="en-US" dirty="0" smtClean="0"/>
              <a:t>值，其在</a:t>
            </a:r>
            <a:r>
              <a:rPr lang="en-US" altLang="zh-CN" dirty="0" smtClean="0"/>
              <a:t>AS</a:t>
            </a:r>
            <a:r>
              <a:rPr lang="zh-CN" altLang="en-US" dirty="0" smtClean="0"/>
              <a:t>内部都传播，但是不跨</a:t>
            </a:r>
            <a:r>
              <a:rPr lang="en-US" altLang="zh-CN" dirty="0" smtClean="0"/>
              <a:t>AS</a:t>
            </a:r>
            <a:r>
              <a:rPr lang="zh-CN" altLang="en-US" dirty="0" smtClean="0"/>
              <a:t>传播。不同</a:t>
            </a:r>
            <a:r>
              <a:rPr lang="en-US" altLang="zh-CN" dirty="0" smtClean="0"/>
              <a:t>AS</a:t>
            </a:r>
            <a:r>
              <a:rPr lang="zh-CN" altLang="en-US" dirty="0" smtClean="0"/>
              <a:t>来源的路径也可以比较，只要配上了：</a:t>
            </a:r>
            <a:r>
              <a:rPr lang="en-US" altLang="zh-CN" dirty="0" smtClean="0"/>
              <a:t>always-compare-med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7841EC2-1E63-4A0A-BF40-6CE027390102}" type="slidenum">
              <a:rPr lang="en-US" altLang="zh-CN" sz="1200" smtClean="0">
                <a:latin typeface="Times" pitchFamily="18" charset="0"/>
              </a:rPr>
              <a:pPr/>
              <a:t>32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只对本</a:t>
            </a:r>
            <a:r>
              <a:rPr lang="en-US" altLang="zh-CN" dirty="0" smtClean="0"/>
              <a:t>AS</a:t>
            </a:r>
            <a:r>
              <a:rPr lang="zh-CN" altLang="en-US" dirty="0" smtClean="0"/>
              <a:t>起作用，取值大的路由更优先。缺省为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用于本地局部施加影响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D939ED6-2FEB-4E85-8414-39A615135A73}" type="slidenum">
              <a:rPr lang="en-US" altLang="zh-CN" sz="1200" smtClean="0">
                <a:latin typeface="Times" pitchFamily="18" charset="0"/>
              </a:rPr>
              <a:pPr/>
              <a:t>33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发生在路由聚合时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A92484-7B16-477C-83CA-980D5E89ACB0}" type="slidenum">
              <a:rPr lang="en-US" altLang="zh-CN" sz="1200" smtClean="0">
                <a:latin typeface="Times" pitchFamily="18" charset="0"/>
              </a:rPr>
              <a:pPr/>
              <a:t>34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7CAD20-AE6B-4820-8EDD-34F5D7FB4F81}" type="slidenum">
              <a:rPr lang="en-US" altLang="zh-CN" sz="1200" smtClean="0">
                <a:latin typeface="Times" pitchFamily="18" charset="0"/>
              </a:rPr>
              <a:pPr/>
              <a:t>35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一组有相同性质的目的地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团体号：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No-export</a:t>
            </a:r>
            <a:r>
              <a:rPr lang="zh-CN" altLang="en-US" baseline="0" dirty="0" smtClean="0"/>
              <a:t>：不到联盟或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之外的路由器</a:t>
            </a:r>
            <a:endParaRPr lang="en-US" altLang="zh-CN" baseline="0" dirty="0" smtClean="0"/>
          </a:p>
          <a:p>
            <a:r>
              <a:rPr lang="en-US" altLang="zh-CN" baseline="0" dirty="0" smtClean="0"/>
              <a:t>No-advertise</a:t>
            </a:r>
            <a:r>
              <a:rPr lang="zh-CN" altLang="en-US" baseline="0" dirty="0" smtClean="0"/>
              <a:t>：不到所有别的</a:t>
            </a:r>
            <a:r>
              <a:rPr lang="en-US" altLang="zh-CN" baseline="0" dirty="0" smtClean="0"/>
              <a:t>BGP</a:t>
            </a:r>
            <a:r>
              <a:rPr lang="zh-CN" altLang="en-US" baseline="0" dirty="0" smtClean="0"/>
              <a:t>路由器</a:t>
            </a:r>
            <a:endParaRPr lang="en-US" altLang="zh-CN" baseline="0" dirty="0" smtClean="0"/>
          </a:p>
          <a:p>
            <a:r>
              <a:rPr lang="en-US" altLang="zh-CN" baseline="0" dirty="0" smtClean="0"/>
              <a:t>Local-AS</a:t>
            </a:r>
            <a:r>
              <a:rPr lang="zh-CN" altLang="en-US" baseline="0" dirty="0" smtClean="0"/>
              <a:t>：不到</a:t>
            </a:r>
            <a:r>
              <a:rPr lang="en-US" altLang="zh-CN" baseline="0" dirty="0" smtClean="0"/>
              <a:t>AS</a:t>
            </a:r>
            <a:r>
              <a:rPr lang="zh-CN" altLang="en-US" baseline="0" dirty="0" smtClean="0"/>
              <a:t>之外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611CBC-CF11-491D-8DE8-5BC5B594600B}" type="slidenum">
              <a:rPr lang="en-US" altLang="zh-CN" sz="1200" smtClean="0">
                <a:latin typeface="Times" pitchFamily="18" charset="0"/>
              </a:rPr>
              <a:pPr/>
              <a:t>36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39B195-0B9C-404F-ABE4-47A01603F0A3}" type="slidenum">
              <a:rPr lang="en-US" altLang="zh-CN" sz="1200" smtClean="0">
                <a:latin typeface="Times" pitchFamily="18" charset="0"/>
              </a:rPr>
              <a:pPr/>
              <a:t>37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5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FB22498-2258-4D14-A070-49D69380EB66}" type="slidenum">
              <a:rPr lang="en-US" altLang="zh-CN" sz="1200" smtClean="0">
                <a:latin typeface="Times" pitchFamily="18" charset="0"/>
              </a:rPr>
              <a:pPr/>
              <a:t>38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6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smtClean="0"/>
              <a:t>：本地路由优先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57E066E-B0A1-43C7-9CB8-068F5E284409}" type="slidenum">
              <a:rPr lang="en-US" altLang="zh-CN" sz="1200" smtClean="0">
                <a:latin typeface="Times" pitchFamily="18" charset="0"/>
              </a:rPr>
              <a:pPr/>
              <a:t>39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7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3F8B76F-299C-4CF5-8D37-338786F3EE5C}" type="slidenum">
              <a:rPr lang="en-US" altLang="zh-CN" sz="1200" smtClean="0">
                <a:latin typeface="Times" pitchFamily="18" charset="0"/>
              </a:rPr>
              <a:pPr/>
              <a:t>4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画图（第三页）表示其区别，说明：</a:t>
            </a:r>
            <a:endParaRPr lang="en-US" altLang="zh-CN" dirty="0" smtClean="0"/>
          </a:p>
          <a:p>
            <a:r>
              <a:rPr lang="zh-CN" altLang="en-US" dirty="0" smtClean="0"/>
              <a:t>多条路径时，只选最优的使用</a:t>
            </a:r>
            <a:endParaRPr lang="en-US" altLang="zh-CN" dirty="0" smtClean="0"/>
          </a:p>
          <a:p>
            <a:r>
              <a:rPr lang="zh-CN" altLang="en-US" dirty="0" smtClean="0"/>
              <a:t>只告知邻居自己使用的路由</a:t>
            </a:r>
            <a:endParaRPr lang="en-US" altLang="zh-CN" dirty="0" smtClean="0"/>
          </a:p>
          <a:p>
            <a:r>
              <a:rPr lang="en-US" altLang="zh-CN" dirty="0" smtClean="0"/>
              <a:t>BGP speaker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EBGP</a:t>
            </a:r>
            <a:r>
              <a:rPr lang="zh-CN" altLang="en-US" dirty="0" smtClean="0"/>
              <a:t>学习的路由告诉给</a:t>
            </a:r>
            <a:r>
              <a:rPr lang="en-US" altLang="zh-CN" dirty="0" smtClean="0"/>
              <a:t>EBGP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IBGP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BGP speaker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IBGP</a:t>
            </a:r>
            <a:r>
              <a:rPr lang="zh-CN" altLang="en-US" dirty="0" smtClean="0"/>
              <a:t>学习的路由不告诉给</a:t>
            </a:r>
            <a:r>
              <a:rPr lang="en-US" altLang="zh-CN" dirty="0" smtClean="0"/>
              <a:t>IBGP</a:t>
            </a:r>
            <a:r>
              <a:rPr lang="zh-CN" altLang="en-US" dirty="0" smtClean="0"/>
              <a:t>；是否告诉</a:t>
            </a:r>
            <a:r>
              <a:rPr lang="en-US" altLang="zh-CN" dirty="0" smtClean="0"/>
              <a:t>EBGP</a:t>
            </a:r>
            <a:r>
              <a:rPr lang="zh-CN" altLang="en-US" dirty="0" smtClean="0"/>
              <a:t>由同步情况来确定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同步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CD31DD1-D3B4-4C70-99B7-EB6B7BF9EF6B}" type="slidenum">
              <a:rPr lang="en-US" altLang="zh-CN" sz="1200" smtClean="0">
                <a:latin typeface="Times" pitchFamily="18" charset="0"/>
              </a:rPr>
              <a:pPr/>
              <a:t>40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8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6090882-0CC4-4E3A-9331-EE2FE01D1677}" type="slidenum">
              <a:rPr lang="en-US" altLang="zh-CN" sz="1200" smtClean="0">
                <a:latin typeface="Times" pitchFamily="18" charset="0"/>
              </a:rPr>
              <a:pPr/>
              <a:t>41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39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宋体" pitchFamily="2" charset="-122"/>
              </a:rPr>
              <a:t>crucial </a:t>
            </a:r>
            <a:r>
              <a:rPr lang="zh-CN" altLang="en-US" sz="1200" dirty="0" smtClean="0">
                <a:ea typeface="宋体" pitchFamily="2" charset="-122"/>
              </a:rPr>
              <a:t>：关键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E699B3-7FBB-47BE-9829-E2718B0E5F6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37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E6BDEB-1585-4F0E-BA2D-C9D2953BC2F5}" type="slidenum">
              <a:rPr lang="en-US" altLang="zh-CN" sz="1200" smtClean="0">
                <a:latin typeface="Times" pitchFamily="18" charset="0"/>
              </a:rPr>
              <a:pPr/>
              <a:t>5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dirty="0" smtClean="0">
                <a:ea typeface="宋体" pitchFamily="2" charset="-122"/>
              </a:rPr>
              <a:t>IANA: Internet</a:t>
            </a:r>
            <a:r>
              <a:rPr lang="en-US" altLang="zh-CN" sz="1200" baseline="0" dirty="0" smtClean="0">
                <a:ea typeface="宋体" pitchFamily="2" charset="-122"/>
              </a:rPr>
              <a:t> Assigned Numbers Authority.</a:t>
            </a:r>
          </a:p>
          <a:p>
            <a:r>
              <a:rPr lang="en-US" altLang="zh-CN" dirty="0" smtClean="0"/>
              <a:t>64512-65535 </a:t>
            </a:r>
            <a:r>
              <a:rPr lang="zh-CN" altLang="en-US" dirty="0" smtClean="0"/>
              <a:t>私用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FA9BFD-E4E6-4A2E-AE25-6CE992079B19}" type="slidenum">
              <a:rPr lang="en-US" altLang="zh-CN" sz="1200" smtClean="0">
                <a:latin typeface="Times" pitchFamily="18" charset="0"/>
              </a:rPr>
              <a:pPr/>
              <a:t>6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BE054ED-4BA3-41D8-84EB-2BBB5961963C}" type="slidenum">
              <a:rPr lang="en-US" altLang="zh-CN" sz="1200" smtClean="0">
                <a:latin typeface="Times" pitchFamily="18" charset="0"/>
              </a:rPr>
              <a:pPr/>
              <a:t>7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5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4EBE9BA-E9BD-43A7-BF15-1B0B33CDC7AC}" type="slidenum">
              <a:rPr lang="en-US" altLang="zh-CN" sz="1200" smtClean="0">
                <a:latin typeface="Times" pitchFamily="18" charset="0"/>
              </a:rPr>
              <a:pPr/>
              <a:t>8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Static</a:t>
            </a:r>
          </a:p>
          <a:p>
            <a:r>
              <a:rPr lang="en-US" altLang="zh-CN" dirty="0" smtClean="0"/>
              <a:t>IGP</a:t>
            </a:r>
            <a:r>
              <a:rPr lang="zh-CN" altLang="en-US" dirty="0" smtClean="0"/>
              <a:t>，由于本地网络稍复杂</a:t>
            </a:r>
            <a:endParaRPr lang="en-US" altLang="zh-CN" dirty="0" smtClean="0"/>
          </a:p>
          <a:p>
            <a:r>
              <a:rPr lang="zh-CN" altLang="en-US" dirty="0" smtClean="0"/>
              <a:t>由私有</a:t>
            </a:r>
            <a:r>
              <a:rPr lang="en-US" altLang="zh-CN" dirty="0" smtClean="0"/>
              <a:t>AS</a:t>
            </a:r>
            <a:r>
              <a:rPr lang="zh-CN" altLang="en-US" dirty="0" smtClean="0"/>
              <a:t>号配置单宿主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8239081-A74C-453C-9CCC-5729BC5B56AA}" type="slidenum">
              <a:rPr lang="en-US" altLang="zh-CN" sz="1200" smtClean="0">
                <a:latin typeface="Times" pitchFamily="18" charset="0"/>
              </a:rPr>
              <a:pPr/>
              <a:t>9</a:t>
            </a:fld>
            <a:endParaRPr lang="en-US" altLang="zh-CN" sz="1200" smtClean="0">
              <a:latin typeface="Times" pitchFamily="18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0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2051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2052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" name="Rectangle 2053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" name="Rectangle 2054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2055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Rectangle 2056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2057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Rectangle 2058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Rectangle 2059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6" name="Rectangle 2060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Rectangle 2061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" name="Rectangle 2062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9" name="Rectangle 2063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" name="Rectangle 2064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Rectangle 2065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Rectangle 2066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Rectangle 2067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Rectangle 2068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5" name="Rectangle 2069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" name="Rectangle 2070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7" name="Rectangle 2071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8" name="Rectangle 2072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Rectangle 2073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Rectangle 2074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Rectangle 2075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Rectangle 2076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Rectangle 2077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Rectangle 2078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Rectangle 2079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Rectangle 2080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Rectangle 2081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Rectangle 2082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Rectangle 2083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Rectangle 2084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" name="Rectangle 2085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2" name="Rectangle 2086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3" name="Rectangle 2087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4" name="Rectangle 2088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5" name="Rectangle 2089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6" name="Rectangle 2090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7" name="Rectangle 2091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8" name="Rectangle 2092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9" name="Rectangle 2093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0" name="Rectangle 2094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1" name="Rectangle 2095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2" name="Rectangle 2096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3" name="Rectangle 2097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4" name="Rectangle 2098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" name="Rectangle 2099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6" name="Rectangle 2100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" name="Rectangle 2101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8" name="Rectangle 2102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9" name="Rectangle 2103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0" name="Rectangle 2104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1" name="Rectangle 2105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2" name="Rectangle 2106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3" name="Rectangle 2107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4" name="Rectangle 2108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5" name="Rectangle 2109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6" name="Rectangle 2110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67" name="Rectangle 2111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Rectangle 2112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21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8" name="Rectangle 2114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325699" name="Rectangle 2115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762000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5700" name="Rectangle 21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211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21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21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CD0B5-0DEE-4D31-AE26-288EEF9768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9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BC754-8641-4FD4-AD9F-27FFC5B54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2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F28C-762D-46FC-838C-190E008162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28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FA421-5B98-42D6-B897-6D3384D8C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64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8924-97BF-443B-9A0A-4D65C591B6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319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5DD91-86BA-4F30-A3C3-96B8DBB0F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5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F832A-1DBA-4A6F-B6D1-D51BE4A762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712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722C-4C07-4F69-B5C6-80104499A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07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7D990-9454-454F-B86C-7C42BC7A0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183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813" y="4076700"/>
            <a:ext cx="8110537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05E8F-FC31-4A2C-A8E6-3BCAEC6E2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96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89268-9646-4076-BBFB-481199F44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19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7488-86E8-4D92-8C7C-3C7891B933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ACF0-37BB-43AF-B0E6-C39C56CA9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6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6717F-9137-44BB-8AB1-2DEA7852D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7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90C15-FB09-4F47-A0B0-3F81D04CE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AF259-D93A-4723-BD1A-745D061A8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75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99875-1881-4E65-A35C-29BFB02E9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6576-950E-4231-A5FC-9E4EE5131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87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E989C-59B4-4E78-A01E-5E718C567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6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32461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1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2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3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4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6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467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536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92088"/>
            <a:ext cx="8162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536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24675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6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13502057-101D-4D0D-888C-E721B5ADD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ftp.isi.edu/in-notes/rfc1771.t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Office_Excel_Workbook1.xls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Office_Excel_Workbook2.xls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ftp.isi.edu/in-notes/rfc1771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univercd/cc/td/doc/product/software/ios120/12cgcr/np1_c/1cprt1/1cbgp.ht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9463" y="1431925"/>
            <a:ext cx="7678737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</a:t>
            </a:r>
          </a:p>
        </p:txBody>
      </p:sp>
      <p:sp>
        <p:nvSpPr>
          <p:cNvPr id="741379" name="AutoShape 3" descr="CCNAa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33800" y="3810000"/>
            <a:ext cx="1447800" cy="1143000"/>
          </a:xfrm>
          <a:prstGeom prst="actionButtonBlank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800" b="1">
              <a:solidFill>
                <a:srgbClr val="C0C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Policy-Based Routing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BGP is a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policy-based routing</a:t>
            </a:r>
            <a:r>
              <a:rPr lang="en-US" altLang="zh-CN" sz="2400" dirty="0" smtClean="0">
                <a:ea typeface="宋体" pitchFamily="2" charset="-122"/>
              </a:rPr>
              <a:t> protocol.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Although it is considered an advanced distance vector routing protocol, BGP has many configurable path vectors (or attributes).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Network policy decisions define exactly how BGP routing information should be controlled as it passes from one AS to another.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>
                <a:ea typeface="宋体" pitchFamily="2" charset="-122"/>
              </a:rPr>
              <a:t>These policies can be quite complex, requiring the network administrator to be fully conversant in the way BGP operates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BGP: Using TCP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339138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BGP uses a TCP connection to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establish peer relationships with other BGP routers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transmit all BGP traffic.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Since TCP is required, the only protocol stack allowed on the Internet is TCP/IP.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Traffic from other stacks (e.g. IPX/SPX) must be translated into TCP/IP traffic at the ASBR before propagating to the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Segment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A BGP encapsulated segment </a:t>
            </a:r>
          </a:p>
          <a:p>
            <a:pPr lvl="1" eaLnBrk="1" hangingPunct="1"/>
            <a:r>
              <a:rPr lang="en-US" altLang="zh-CN" smtClean="0">
                <a:ea typeface="宋体" pitchFamily="2" charset="-122"/>
              </a:rPr>
              <a:t>Note: BGP uses TCP port number 179</a:t>
            </a:r>
          </a:p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3124200"/>
            <a:ext cx="8305800" cy="3048000"/>
            <a:chOff x="823" y="2818"/>
            <a:chExt cx="4114" cy="1306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823" y="3347"/>
            <a:ext cx="4114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Worksheet" r:id="rId4" imgW="5087127" imgH="960079" progId="Excel.Sheet.8">
                    <p:embed/>
                  </p:oleObj>
                </mc:Choice>
                <mc:Fallback>
                  <p:oleObj name="Worksheet" r:id="rId4" imgW="5087127" imgH="960079" progId="Excel.Shee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3347"/>
                          <a:ext cx="4114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379" y="2913"/>
              <a:ext cx="672" cy="20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5A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rgbClr val="000066"/>
                  </a:solidFill>
                  <a:latin typeface="Tahoma" pitchFamily="34" charset="0"/>
                  <a:ea typeface="宋体" pitchFamily="2" charset="-122"/>
                </a:rPr>
                <a:t>6 – TCP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17 - UDP</a:t>
              </a:r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 flipH="1">
              <a:off x="2323" y="3226"/>
              <a:ext cx="394" cy="412"/>
            </a:xfrm>
            <a:prstGeom prst="line">
              <a:avLst/>
            </a:prstGeom>
            <a:noFill/>
            <a:ln w="28575">
              <a:solidFill>
                <a:srgbClr val="5A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H="1">
              <a:off x="3700" y="3226"/>
              <a:ext cx="505" cy="528"/>
            </a:xfrm>
            <a:prstGeom prst="line">
              <a:avLst/>
            </a:prstGeom>
            <a:noFill/>
            <a:ln w="28575">
              <a:solidFill>
                <a:srgbClr val="5A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810" y="2818"/>
              <a:ext cx="777" cy="306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5A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rgbClr val="000066"/>
                  </a:solidFill>
                  <a:latin typeface="Tahoma" pitchFamily="34" charset="0"/>
                  <a:ea typeface="宋体" pitchFamily="2" charset="-122"/>
                </a:rPr>
                <a:t>179 – BGP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23 – Telnet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80 - HTTP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Operation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Once a TCP connection is established between two BGP peers, each will transmit an OPEN message to negotiate and confirm the BGP connection parameters.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Some of the parameters negotiated include: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BGP version number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Both peers must run the same version; can be negotiated if one peer is running an earlier version than BGPv4.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AS number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sender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AS number must match the receiving routers neighbor statement (more on this later).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Operation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Hold Time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The max. time to elapse without a keepalive; Two peers negotiate the smallest of their configured holdtimes.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BGP router ID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Sender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router ID must match the receiving router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neighbor statement (more on this later).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Chosen exactly like OSPF: highest active interface or highest loopback.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Operation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66150" cy="4724400"/>
          </a:xfrm>
        </p:spPr>
        <p:txBody>
          <a:bodyPr/>
          <a:lstStyle/>
          <a:p>
            <a:pPr marL="396875" indent="-396875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BGP peers uses four separate message types. These BGP packets, briefly described, are...</a:t>
            </a:r>
          </a:p>
          <a:p>
            <a:pPr marL="854075" lvl="1" indent="-3429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2000" u="sng" smtClean="0">
                <a:ea typeface="宋体" pitchFamily="2" charset="-122"/>
              </a:rPr>
              <a:t>OPEN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establishes the peer relationship; if disagreements, a NOTIFICATION is sent and connection does not get established.</a:t>
            </a:r>
          </a:p>
          <a:p>
            <a:pPr marL="854075" lvl="1" indent="-3429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2000" u="sng" smtClean="0">
                <a:ea typeface="宋体" pitchFamily="2" charset="-122"/>
              </a:rPr>
              <a:t>UPDATE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after the initial exchange of routing information, BGP only updates when there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a topology change.</a:t>
            </a:r>
          </a:p>
          <a:p>
            <a:pPr marL="854075" lvl="1" indent="-3429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2000" u="sng" smtClean="0">
                <a:ea typeface="宋体" pitchFamily="2" charset="-122"/>
              </a:rPr>
              <a:t>KEEPALIVE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interval negotiated during establishment phase; keeps peer relationship established.</a:t>
            </a:r>
          </a:p>
          <a:p>
            <a:pPr marL="854075" lvl="1" indent="-342900"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2000" u="sng" smtClean="0">
                <a:ea typeface="宋体" pitchFamily="2" charset="-122"/>
              </a:rPr>
              <a:t>NOTIFICATION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used when an error is found in a message received; returns the connection to idle.</a:t>
            </a:r>
            <a:endParaRPr lang="en-US" altLang="zh-CN" sz="2000" u="sng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Neighbor Negotiation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63000" cy="4038600"/>
          </a:xfrm>
        </p:spPr>
        <p:txBody>
          <a:bodyPr/>
          <a:lstStyle/>
          <a:p>
            <a:pPr marL="346075" indent="-346075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Neighbor negotiation: six distinct states</a:t>
            </a:r>
          </a:p>
          <a:p>
            <a:pPr marL="733425" lvl="1" indent="-2730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000" smtClean="0">
                <a:ea typeface="宋体" pitchFamily="2" charset="-122"/>
              </a:rPr>
              <a:t>: waiting for a start event</a:t>
            </a:r>
          </a:p>
          <a:p>
            <a:pPr marL="1138238" lvl="2" indent="-290513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system initializes a TCP connection and sets a local ConnectRetry timer.</a:t>
            </a:r>
          </a:p>
          <a:p>
            <a:pPr marL="733425" lvl="1" indent="-27305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Connect</a:t>
            </a:r>
            <a:r>
              <a:rPr lang="en-US" altLang="zh-CN" sz="2000" smtClean="0">
                <a:ea typeface="宋体" pitchFamily="2" charset="-122"/>
              </a:rPr>
              <a:t>: waiting for the TCP connection to be completed</a:t>
            </a:r>
          </a:p>
          <a:p>
            <a:pPr marL="1138238" lvl="2" indent="-290513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If successful: </a:t>
            </a:r>
          </a:p>
          <a:p>
            <a:pPr marL="1990725" lvl="3" indent="-342900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send an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</a:rPr>
              <a:t>OPEN</a:t>
            </a:r>
            <a:r>
              <a:rPr lang="en-US" altLang="zh-CN" smtClean="0">
                <a:ea typeface="宋体" pitchFamily="2" charset="-122"/>
              </a:rPr>
              <a:t> message</a:t>
            </a:r>
          </a:p>
          <a:p>
            <a:pPr marL="1990725" lvl="3" indent="-342900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move to the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Open Sent</a:t>
            </a:r>
            <a:r>
              <a:rPr lang="en-US" altLang="zh-CN" smtClean="0">
                <a:ea typeface="宋体" pitchFamily="2" charset="-122"/>
              </a:rPr>
              <a:t> state</a:t>
            </a:r>
          </a:p>
          <a:p>
            <a:pPr marL="1138238" lvl="2" indent="-290513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If fails:</a:t>
            </a:r>
          </a:p>
          <a:p>
            <a:pPr marL="1990725" lvl="3" indent="-342900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reset the ConnectRetry timer</a:t>
            </a:r>
          </a:p>
          <a:p>
            <a:pPr marL="1990725" lvl="3" indent="-342900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proceed to the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Active</a:t>
            </a:r>
            <a:r>
              <a:rPr lang="en-US" altLang="zh-CN" smtClean="0">
                <a:ea typeface="宋体" pitchFamily="2" charset="-122"/>
              </a:rPr>
              <a:t> state </a:t>
            </a:r>
          </a:p>
          <a:p>
            <a:pPr marL="1990725" lvl="3" indent="-342900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listen for a TCP connection initialized by a BGP peer</a:t>
            </a:r>
          </a:p>
          <a:p>
            <a:pPr marL="1138238" lvl="2" indent="-290513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If the ConnectRetry timer expires: reset it and again and try to initiate a TCP connection; state remains in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Active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marL="1138238" lvl="2" indent="-290513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Any other event will return the state to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BGP Neighbor Negotiation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89950" cy="4191000"/>
          </a:xfrm>
        </p:spPr>
        <p:txBody>
          <a:bodyPr/>
          <a:lstStyle/>
          <a:p>
            <a:pPr marL="571500" lvl="1" indent="-392113" eaLnBrk="1" hangingPunct="1">
              <a:buFont typeface="Wingdings" pitchFamily="2" charset="2"/>
              <a:buAutoNum type="arabicPeriod" startAt="3"/>
            </a:pP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Active</a:t>
            </a:r>
            <a:r>
              <a:rPr lang="en-US" altLang="zh-CN" sz="2000" smtClean="0">
                <a:ea typeface="宋体" pitchFamily="2" charset="-122"/>
              </a:rPr>
              <a:t>: system is trying to acquire a peer by initiating a TCP connection.</a:t>
            </a:r>
          </a:p>
          <a:p>
            <a:pPr marL="1066800" lvl="2" indent="-381000" eaLnBrk="1" hangingPunct="1"/>
            <a:r>
              <a:rPr lang="en-US" altLang="zh-CN" sz="2000" smtClean="0">
                <a:ea typeface="宋体" pitchFamily="2" charset="-122"/>
              </a:rPr>
              <a:t>If successful: send an 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OPEN</a:t>
            </a:r>
            <a:r>
              <a:rPr lang="en-US" altLang="zh-CN" sz="2000" smtClean="0">
                <a:ea typeface="宋体" pitchFamily="2" charset="-122"/>
              </a:rPr>
              <a:t> message and move to the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Open Sent</a:t>
            </a:r>
            <a:r>
              <a:rPr lang="en-US" altLang="zh-CN" sz="2000" smtClean="0">
                <a:ea typeface="宋体" pitchFamily="2" charset="-122"/>
              </a:rPr>
              <a:t> state</a:t>
            </a:r>
          </a:p>
          <a:p>
            <a:pPr marL="1066800" lvl="2" indent="-381000" eaLnBrk="1" hangingPunct="1"/>
            <a:r>
              <a:rPr lang="en-US" altLang="zh-CN" sz="2000" smtClean="0">
                <a:ea typeface="宋体" pitchFamily="2" charset="-122"/>
              </a:rPr>
              <a:t>If ConnectRetry timer expires: return to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Connect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marL="571500" lvl="1" indent="-392113" eaLnBrk="1" hangingPunct="1">
              <a:buFont typeface="Wingdings" pitchFamily="2" charset="2"/>
              <a:buAutoNum type="arabicPeriod" startAt="3"/>
            </a:pP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Open Sent</a:t>
            </a:r>
            <a:r>
              <a:rPr lang="en-US" altLang="zh-CN" sz="2000" smtClean="0">
                <a:ea typeface="宋体" pitchFamily="2" charset="-122"/>
              </a:rPr>
              <a:t>: Waiting for an 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OPEN</a:t>
            </a:r>
            <a:r>
              <a:rPr lang="en-US" altLang="zh-CN" sz="2000" smtClean="0">
                <a:ea typeface="宋体" pitchFamily="2" charset="-122"/>
              </a:rPr>
              <a:t> message from the peer</a:t>
            </a:r>
          </a:p>
          <a:p>
            <a:pPr marL="1066800" lvl="2" indent="-381000" eaLnBrk="1" hangingPunct="1"/>
            <a:r>
              <a:rPr lang="en-US" altLang="zh-CN" sz="2000" smtClean="0">
                <a:ea typeface="宋体" pitchFamily="2" charset="-122"/>
              </a:rPr>
              <a:t>When 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OPEN</a:t>
            </a:r>
            <a:r>
              <a:rPr lang="en-US" altLang="zh-CN" sz="2000" smtClean="0">
                <a:ea typeface="宋体" pitchFamily="2" charset="-122"/>
              </a:rPr>
              <a:t> is received, it is checked for errors (e.g. bad version, wrong AS #, etc.)</a:t>
            </a:r>
          </a:p>
          <a:p>
            <a:pPr marL="1066800" lvl="2" indent="-381000" eaLnBrk="1" hangingPunct="1"/>
            <a:r>
              <a:rPr lang="en-US" altLang="zh-CN" sz="2000" smtClean="0">
                <a:ea typeface="宋体" pitchFamily="2" charset="-122"/>
              </a:rPr>
              <a:t>If errors are detected, a 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smtClean="0">
                <a:ea typeface="宋体" pitchFamily="2" charset="-122"/>
              </a:rPr>
              <a:t> message is sent and the state is changed to </a:t>
            </a:r>
            <a:r>
              <a:rPr lang="en-US" altLang="zh-CN" sz="2000" b="1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000" smtClean="0">
                <a:ea typeface="宋体" pitchFamily="2" charset="-122"/>
              </a:rPr>
              <a:t>.</a:t>
            </a:r>
          </a:p>
          <a:p>
            <a:pPr marL="1066800" lvl="2" indent="-381000" eaLnBrk="1" hangingPunct="1"/>
            <a:r>
              <a:rPr lang="en-US" altLang="zh-CN" sz="2000" smtClean="0">
                <a:ea typeface="宋体" pitchFamily="2" charset="-122"/>
              </a:rPr>
              <a:t>If all is well, hold timer is negotiated and </a:t>
            </a:r>
            <a:r>
              <a:rPr lang="en-US" altLang="zh-CN" sz="2000" b="1" smtClean="0">
                <a:solidFill>
                  <a:schemeClr val="tx2"/>
                </a:solidFill>
                <a:ea typeface="宋体" pitchFamily="2" charset="-122"/>
              </a:rPr>
              <a:t>KEEPALIVES</a:t>
            </a:r>
            <a:r>
              <a:rPr lang="en-US" altLang="zh-CN" sz="2000" smtClean="0">
                <a:ea typeface="宋体" pitchFamily="2" charset="-122"/>
              </a:rPr>
              <a:t> are 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BGP Neighbor Negotiation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91600" cy="5105400"/>
          </a:xfrm>
        </p:spPr>
        <p:txBody>
          <a:bodyPr/>
          <a:lstStyle/>
          <a:p>
            <a:pPr marL="568325" lvl="1" indent="-446088" eaLnBrk="1" hangingPunct="1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Open Confirm</a:t>
            </a:r>
            <a:r>
              <a:rPr lang="en-US" altLang="zh-CN" sz="2000" dirty="0" smtClean="0">
                <a:ea typeface="宋体" pitchFamily="2" charset="-122"/>
              </a:rPr>
              <a:t>: waiting for either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KEEPALIVE</a:t>
            </a:r>
            <a:r>
              <a:rPr lang="en-US" altLang="zh-CN" sz="2000" dirty="0" smtClean="0">
                <a:ea typeface="宋体" pitchFamily="2" charset="-122"/>
              </a:rPr>
              <a:t> or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If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KEEPALIVE</a:t>
            </a:r>
            <a:r>
              <a:rPr lang="en-US" altLang="zh-CN" sz="2000" dirty="0" smtClean="0">
                <a:ea typeface="宋体" pitchFamily="2" charset="-122"/>
              </a:rPr>
              <a:t> is received: change to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Established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If the Hold Timer expires: send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 and returns the state to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Idle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If the system receives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: return to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Idle</a:t>
            </a:r>
          </a:p>
          <a:p>
            <a:pPr marL="568325" lvl="1" indent="-446088" eaLnBrk="1" hangingPunct="1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Established</a:t>
            </a:r>
            <a:r>
              <a:rPr lang="en-US" altLang="zh-CN" sz="2000" dirty="0" smtClean="0">
                <a:ea typeface="宋体" pitchFamily="2" charset="-122"/>
              </a:rPr>
              <a:t>: exchange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UPDATE</a:t>
            </a:r>
            <a:r>
              <a:rPr lang="en-US" altLang="zh-CN" sz="2000" dirty="0" smtClean="0">
                <a:ea typeface="宋体" pitchFamily="2" charset="-122"/>
              </a:rPr>
              <a:t>, KEEPALIVE, and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 messages with its peer.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If receives an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UPDATE</a:t>
            </a:r>
            <a:r>
              <a:rPr lang="en-US" altLang="zh-CN" sz="2000" dirty="0" smtClean="0">
                <a:ea typeface="宋体" pitchFamily="2" charset="-122"/>
              </a:rPr>
              <a:t> or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KEEPALIVE</a:t>
            </a:r>
            <a:r>
              <a:rPr lang="en-US" altLang="zh-CN" sz="2000" dirty="0" smtClean="0">
                <a:ea typeface="宋体" pitchFamily="2" charset="-122"/>
              </a:rPr>
              <a:t>: reset its Hold Timer unless the timer is set to zero.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If receive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 message: return to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 marL="914400" lvl="2" indent="-231775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The system sends a </a:t>
            </a:r>
            <a:r>
              <a:rPr lang="en-US" altLang="zh-CN" sz="2000" b="1" dirty="0" smtClean="0">
                <a:solidFill>
                  <a:schemeClr val="tx2"/>
                </a:solidFill>
                <a:ea typeface="宋体" pitchFamily="2" charset="-122"/>
              </a:rPr>
              <a:t>NOTIFICATION</a:t>
            </a:r>
            <a:r>
              <a:rPr lang="en-US" altLang="zh-CN" sz="2000" dirty="0" smtClean="0">
                <a:ea typeface="宋体" pitchFamily="2" charset="-122"/>
              </a:rPr>
              <a:t> message and returns the state to 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itchFamily="2" charset="-122"/>
              </a:rPr>
              <a:t>Idle</a:t>
            </a:r>
            <a:r>
              <a:rPr lang="en-US" altLang="zh-CN" sz="2000" dirty="0" smtClean="0">
                <a:ea typeface="宋体" pitchFamily="2" charset="-122"/>
              </a:rPr>
              <a:t> when...</a:t>
            </a:r>
          </a:p>
          <a:p>
            <a:pPr marL="1381125" lvl="3" indent="-342900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Hold Timer expires or</a:t>
            </a:r>
          </a:p>
          <a:p>
            <a:pPr marL="1381125" lvl="3" indent="-342900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An error is detected in a received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UPDATE</a:t>
            </a:r>
            <a:r>
              <a:rPr lang="en-US" altLang="zh-CN" dirty="0" smtClean="0">
                <a:ea typeface="宋体" pitchFamily="2" charset="-122"/>
              </a:rPr>
              <a:t>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BGP Packet Header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3352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All BGP messages contain the same required BGP packet header.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16 byte Marker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2 byte Length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1 byte Type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Data following the packet header can add 0 bytes up to an additional 4,077 bytes for a total acceptable length of 4096 bytes.</a:t>
            </a:r>
          </a:p>
        </p:txBody>
      </p:sp>
      <p:graphicFrame>
        <p:nvGraphicFramePr>
          <p:cNvPr id="894976" name="Object 0"/>
          <p:cNvGraphicFramePr>
            <a:graphicFrameLocks noChangeAspect="1"/>
          </p:cNvGraphicFramePr>
          <p:nvPr/>
        </p:nvGraphicFramePr>
        <p:xfrm>
          <a:off x="3352800" y="1828800"/>
          <a:ext cx="57912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Worksheet" r:id="rId4" imgW="5766756" imgH="3008271" progId="Excel.Sheet.8">
                  <p:embed/>
                </p:oleObj>
              </mc:Choice>
              <mc:Fallback>
                <p:oleObj name="Worksheet" r:id="rId4" imgW="5766756" imgH="3008271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828800"/>
                        <a:ext cx="57912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4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4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BGP Introduction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The Border Gateway Protocol (BGP, </a:t>
            </a:r>
            <a:r>
              <a:rPr lang="en-US" altLang="zh-CN" sz="2400" smtClean="0">
                <a:ea typeface="宋体" pitchFamily="2" charset="-122"/>
                <a:hlinkClick r:id="rId3" tooltip="Click to go there"/>
              </a:rPr>
              <a:t>RFC 1771</a:t>
            </a:r>
            <a:r>
              <a:rPr lang="en-US" altLang="zh-CN" sz="2400" smtClean="0">
                <a:ea typeface="宋体" pitchFamily="2" charset="-122"/>
              </a:rPr>
              <a:t>) is a highly scalable, powerful interdomain routing protocol used by: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corporate networks to connect to their ISPs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ISPs for connection with other ISPs.</a:t>
            </a:r>
            <a:endParaRPr lang="en-US" altLang="zh-CN" sz="2000" smtClean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The most recent implementation is BGPv4, which supports CIDR: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reduced the size of ISP backbone routing tables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>
                <a:ea typeface="宋体" pitchFamily="2" charset="-122"/>
              </a:rPr>
              <a:t>allowing the explosive expansion in the Internet since BGPv4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introduction in March 1995.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772400" cy="446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Type 1: OPEN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29718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smtClean="0">
                <a:ea typeface="宋体" pitchFamily="2" charset="-122"/>
              </a:rPr>
              <a:t>All the parameters must be agreed upon by the peers before session establishment can occur.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smtClean="0">
                <a:ea typeface="宋体" pitchFamily="2" charset="-122"/>
              </a:rPr>
              <a:t>The Optional Parameters can include things such as Authentication.</a:t>
            </a:r>
          </a:p>
        </p:txBody>
      </p:sp>
      <p:graphicFrame>
        <p:nvGraphicFramePr>
          <p:cNvPr id="896000" name="Object 0"/>
          <p:cNvGraphicFramePr>
            <a:graphicFrameLocks noChangeAspect="1"/>
          </p:cNvGraphicFramePr>
          <p:nvPr/>
        </p:nvGraphicFramePr>
        <p:xfrm>
          <a:off x="3200400" y="1828800"/>
          <a:ext cx="573246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Worksheet" r:id="rId4" imgW="5495849" imgH="3628949" progId="Excel.Sheet.8">
                  <p:embed/>
                </p:oleObj>
              </mc:Choice>
              <mc:Fallback>
                <p:oleObj name="Worksheet" r:id="rId4" imgW="5495849" imgH="3628949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573246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Type 2: UPDATE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6019800" cy="4902200"/>
          </a:xfrm>
        </p:spPr>
        <p:txBody>
          <a:bodyPr/>
          <a:lstStyle/>
          <a:p>
            <a:pPr marL="400050"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minimum length is 23 bytes.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19 bytes for the BGP packet header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2 bytes for Unfeasible Routes Length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2 bytes for Total Path Attributes Length 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Unfeasible Routes Length specifies the size, in bytes, of Withdrawn Routes.</a:t>
            </a:r>
          </a:p>
          <a:p>
            <a:pPr marL="742950"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Withdrawn routes are expressed in the length/prefix format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length is a byte specifying the prefix length in bits (CIDR notation)</a:t>
            </a:r>
          </a:p>
          <a:p>
            <a:pPr marL="1085850" lvl="3"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For example, 10.1.1.0/24 would have a length of 24 and a prefix of 10.1.1.0</a:t>
            </a:r>
          </a:p>
          <a:p>
            <a:pPr marL="400050"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Total Path Attributes Length specifies the size, in bytes, of Path Attributes.</a:t>
            </a:r>
          </a:p>
        </p:txBody>
      </p:sp>
      <p:graphicFrame>
        <p:nvGraphicFramePr>
          <p:cNvPr id="897024" name="Object 0"/>
          <p:cNvGraphicFramePr>
            <a:graphicFrameLocks noChangeAspect="1"/>
          </p:cNvGraphicFramePr>
          <p:nvPr/>
        </p:nvGraphicFramePr>
        <p:xfrm>
          <a:off x="5964238" y="1828800"/>
          <a:ext cx="3027362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Worksheet" r:id="rId4" imgW="2889684" imgH="3026664" progId="Excel.Sheet.8">
                  <p:embed/>
                </p:oleObj>
              </mc:Choice>
              <mc:Fallback>
                <p:oleObj name="Worksheet" r:id="rId4" imgW="2889684" imgH="3026664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1828800"/>
                        <a:ext cx="3027362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562600" y="5054600"/>
            <a:ext cx="3581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altLang="zh-CN">
                <a:ea typeface="宋体" pitchFamily="2" charset="-122"/>
              </a:rPr>
              <a:t> Network Layer Reachability Information (NLRI) contains a list of IP address prefixes reachable through the advertising router.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7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7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Type 3: NOTIFICATION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66150" cy="2989263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The NOTIFICATION message is sent whenever an error is detected and the BGP connection is then immediately closed.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Error Code: specifies the type of NOTIFICATION and the Subcode field provides more specific information about the nature of the reported error.</a:t>
            </a: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For example, Error code 2 with an Error subcode of 2 will translate as 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smtClean="0">
                <a:ea typeface="宋体" pitchFamily="2" charset="-122"/>
              </a:rPr>
              <a:t>Bad Peer AS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000" smtClean="0">
                <a:ea typeface="宋体" pitchFamily="2" charset="-122"/>
              </a:rPr>
              <a:t> meaning that you configured the wrong AS for the peer.</a:t>
            </a:r>
          </a:p>
        </p:txBody>
      </p:sp>
      <p:graphicFrame>
        <p:nvGraphicFramePr>
          <p:cNvPr id="898048" name="Object 0"/>
          <p:cNvGraphicFramePr>
            <a:graphicFrameLocks noChangeAspect="1"/>
          </p:cNvGraphicFramePr>
          <p:nvPr/>
        </p:nvGraphicFramePr>
        <p:xfrm>
          <a:off x="762000" y="4648200"/>
          <a:ext cx="8229600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Worksheet" r:id="rId4" imgW="5766756" imgH="1444807" progId="Excel.Sheet.8">
                  <p:embed/>
                </p:oleObj>
              </mc:Choice>
              <mc:Fallback>
                <p:oleObj name="Worksheet" r:id="rId4" imgW="5766756" imgH="1444807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8229600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8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8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Type 4: KEEPALIVE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It is simply a 19 byte BGP Packet Header.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The KEEPALIVE has no other data.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Keepalives are sent, by default, every 60 seconds.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In the Cisco IOS, the Hold Timer is 3 times the Keepalive interval.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Keepalives are used between peers once the connection has become fully negotiated and established.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smtClean="0">
                <a:ea typeface="宋体" pitchFamily="2" charset="-122"/>
              </a:rPr>
              <a:t>An UPDATE message will also reset the Hold Timer.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Path Attributes Overview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718550" cy="327025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The UPDATE message contains a list of path attributes for the route being advertised in the NLRI field: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The first 3 high order bits of the Attribute Flags field specify whether the attribute is well-known mandatory, well-known discretionary, optional transitive, or optional non-transitive. 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The fourth high order bit specifies the length of the Attribute code. The remaining bits are unspecified and are set to 0.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In the Cisco IOS, the Attribute Code contains 1 of 10 types; seven supported by all implementations of BGP and three Cisco-specific. </a:t>
            </a:r>
          </a:p>
        </p:txBody>
      </p:sp>
      <p:graphicFrame>
        <p:nvGraphicFramePr>
          <p:cNvPr id="8990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032033"/>
              </p:ext>
            </p:extLst>
          </p:nvPr>
        </p:nvGraphicFramePr>
        <p:xfrm>
          <a:off x="3124200" y="4953000"/>
          <a:ext cx="49371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工作表" r:id="rId4" imgW="2752857" imgH="942878" progId="Excel.Sheet.8">
                  <p:embed/>
                </p:oleObj>
              </mc:Choice>
              <mc:Fallback>
                <p:oleObj name="工作表" r:id="rId4" imgW="2752857" imgH="942878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53000"/>
                        <a:ext cx="4937125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9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9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Path Attributes Overview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Path Attributes are divided into four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Well-known Mandatory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attribute </a:t>
            </a:r>
            <a:r>
              <a:rPr lang="en-US" altLang="zh-CN" sz="2000" u="sng" smtClean="0">
                <a:ea typeface="宋体" pitchFamily="2" charset="-122"/>
              </a:rPr>
              <a:t>must be included</a:t>
            </a:r>
            <a:r>
              <a:rPr lang="en-US" altLang="zh-CN" sz="2000" smtClean="0">
                <a:ea typeface="宋体" pitchFamily="2" charset="-122"/>
              </a:rPr>
              <a:t> in all implementations of BGP; if missing in the UPDATE message, a NOTIFICATION error message is 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Well-known Discretionary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attribute is </a:t>
            </a:r>
            <a:r>
              <a:rPr lang="en-US" altLang="zh-CN" sz="2000" u="sng" smtClean="0">
                <a:ea typeface="宋体" pitchFamily="2" charset="-122"/>
              </a:rPr>
              <a:t>recognized</a:t>
            </a:r>
            <a:r>
              <a:rPr lang="en-US" altLang="zh-CN" sz="2000" smtClean="0">
                <a:ea typeface="宋体" pitchFamily="2" charset="-122"/>
              </a:rPr>
              <a:t> by all implementations of BGP but may not be sent in an UPDATE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Optional 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attribute </a:t>
            </a:r>
            <a:r>
              <a:rPr lang="en-US" altLang="zh-CN" sz="2000" u="sng" smtClean="0">
                <a:ea typeface="宋体" pitchFamily="2" charset="-122"/>
              </a:rPr>
              <a:t>may not be recognized</a:t>
            </a:r>
            <a:r>
              <a:rPr lang="en-US" altLang="zh-CN" sz="2000" smtClean="0">
                <a:ea typeface="宋体" pitchFamily="2" charset="-122"/>
              </a:rPr>
              <a:t> by all implementations of BGP but should be sent to BGP peers.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Optional 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attribute </a:t>
            </a:r>
            <a:r>
              <a:rPr lang="en-US" altLang="zh-CN" sz="2000" u="sng" smtClean="0">
                <a:ea typeface="宋体" pitchFamily="2" charset="-122"/>
              </a:rPr>
              <a:t>may not be recognized</a:t>
            </a:r>
            <a:r>
              <a:rPr lang="en-US" altLang="zh-CN" sz="2000" smtClean="0">
                <a:ea typeface="宋体" pitchFamily="2" charset="-122"/>
              </a:rPr>
              <a:t> by all implementations of BGP. If not recognized it is ignored.  Whether recognized or not, it is removed from UPDATE messages sent to BGP peers.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Path Attributes Overview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718550" cy="1133475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The 10 attributes used by the Cisco IOS are summarized below. </a:t>
            </a:r>
          </a:p>
        </p:txBody>
      </p:sp>
      <p:graphicFrame>
        <p:nvGraphicFramePr>
          <p:cNvPr id="900096" name="Object 0"/>
          <p:cNvGraphicFramePr>
            <a:graphicFrameLocks noChangeAspect="1"/>
          </p:cNvGraphicFramePr>
          <p:nvPr/>
        </p:nvGraphicFramePr>
        <p:xfrm>
          <a:off x="762000" y="2286000"/>
          <a:ext cx="80010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Worksheet" r:id="rId4" imgW="6343802" imgH="3933749" progId="Excel.Sheet.8">
                  <p:embed/>
                </p:oleObj>
              </mc:Choice>
              <mc:Fallback>
                <p:oleObj name="Worksheet" r:id="rId4" imgW="6343802" imgH="3933749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80010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ORIGIN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10538" cy="299561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ORIGIN: a well-known mandatory attribute</a:t>
            </a:r>
          </a:p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ORIGIN specifies how the advertising router learned about the route listed in the NLRI field.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In BGP decision-making process, preferring routes with a lower ORIGIN value.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Thus: IGP over EGP; EGP over Incomplete</a:t>
            </a:r>
          </a:p>
        </p:txBody>
      </p:sp>
      <p:graphicFrame>
        <p:nvGraphicFramePr>
          <p:cNvPr id="90112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813390"/>
              </p:ext>
            </p:extLst>
          </p:nvPr>
        </p:nvGraphicFramePr>
        <p:xfrm>
          <a:off x="1905000" y="4343400"/>
          <a:ext cx="5145088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工作表" r:id="rId4" imgW="3295708" imgH="1781292" progId="Excel.Sheet.8">
                  <p:embed/>
                </p:oleObj>
              </mc:Choice>
              <mc:Fallback>
                <p:oleObj name="工作表" r:id="rId4" imgW="3295708" imgH="1781292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145088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rgbClr val="5A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781800" y="5105400"/>
            <a:ext cx="1447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 lvl="1" algn="ctr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One byte 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AS_PATH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AS_PATH: a well-known mandatory attribute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AS_PATH is is composed of a sequence of AS path: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Path Segment Type (1 byte)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Value 1 = AS_SET: an </a:t>
            </a:r>
            <a:r>
              <a:rPr lang="en-US" altLang="zh-CN" sz="2000" u="sng" smtClean="0">
                <a:ea typeface="宋体" pitchFamily="2" charset="-122"/>
              </a:rPr>
              <a:t>unordered</a:t>
            </a:r>
            <a:r>
              <a:rPr lang="en-US" altLang="zh-CN" sz="2000" smtClean="0">
                <a:ea typeface="宋体" pitchFamily="2" charset="-122"/>
              </a:rPr>
              <a:t> set of ASes that the route has traversed is contained in the Path Segment Value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Value 2 = AS_SEQUENCE: an </a:t>
            </a:r>
            <a:r>
              <a:rPr lang="en-US" altLang="zh-CN" sz="2000" u="sng" smtClean="0">
                <a:ea typeface="宋体" pitchFamily="2" charset="-122"/>
              </a:rPr>
              <a:t>ordered</a:t>
            </a:r>
            <a:r>
              <a:rPr lang="en-US" altLang="zh-CN" sz="2000" smtClean="0">
                <a:ea typeface="宋体" pitchFamily="2" charset="-122"/>
              </a:rPr>
              <a:t> set of ASes that the route has traversed is contained in the Path Segment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Path Segment Length (1 byte)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specifies the number of ASes in the Path Segment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Path Segment Value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2 bytes for each AS the route has traversed (AS is a 16 bit number)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AS_PATH is similar to Hop Count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All other attributes being equal, BGP will choose the shortest AS_PATH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NEXT_HOP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NEXT_HOP: a well-known mandatory attribute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NEXT_HOP defines the IP address of the border router that should be used as the next hop.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For EBGP sessions the NEXT_HOP will be the advertising router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own IP address.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For IBGP sessions the NEXT_HOP of an EBGP route is advertised into the AS with the NEXT_HOP unchanged.</a:t>
            </a:r>
          </a:p>
          <a:p>
            <a:pPr lvl="2" eaLnBrk="1" hangingPunct="1"/>
            <a:r>
              <a:rPr lang="en-US" altLang="zh-CN" smtClean="0">
                <a:ea typeface="宋体" pitchFamily="2" charset="-122"/>
              </a:rPr>
              <a:t>Therefore, internal BGP routers must have a path to the external EBGP router either through an IGP or a static route.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Autonomous Systems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1910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400" smtClean="0">
                <a:ea typeface="宋体" pitchFamily="2" charset="-122"/>
              </a:rPr>
              <a:t>An 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autonomous system</a:t>
            </a:r>
            <a:r>
              <a:rPr lang="en-US" altLang="zh-CN" sz="2400" smtClean="0">
                <a:ea typeface="宋体" pitchFamily="2" charset="-122"/>
              </a:rPr>
              <a:t> is defined in </a:t>
            </a:r>
            <a:r>
              <a:rPr lang="en-US" altLang="zh-CN" sz="2400" smtClean="0">
                <a:ea typeface="宋体" pitchFamily="2" charset="-122"/>
                <a:hlinkClick r:id="rId3" tooltip="Click to go there"/>
              </a:rPr>
              <a:t>RFC 1771</a:t>
            </a:r>
            <a:r>
              <a:rPr lang="en-US" altLang="zh-CN" sz="2400" smtClean="0">
                <a:ea typeface="宋体" pitchFamily="2" charset="-122"/>
              </a:rPr>
              <a:t> as: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zh-CN" sz="2400" smtClean="0">
                <a:ea typeface="宋体" pitchFamily="2" charset="-122"/>
              </a:rPr>
              <a:t>a set of routers under a single technical administration, using and interior gateway protocol and common metrics to route packets within the AS, and using an exterior routing protocol to route packets to other 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91538" cy="49530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Routers A and C have established an EBGP session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The NEXT_HOP attribute for routes advertised between these peers is set to the remote peer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IP address</a:t>
            </a: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On A, the NEXT_HOP attribute for 150.10.0.0 is set to 10.10.20.2</a:t>
            </a: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On C, the NEXT_HOP attribute for 170.10.50.0 is set to 10.10.20.1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Routers A and B have established an IBGP session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On B, the NEXT_HOP attribute for the external route to 150.10.0.0 is not changed, i.e. 10.10.20.2 or C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IP address</a:t>
            </a:r>
          </a:p>
          <a:p>
            <a:pPr lvl="2" eaLnBrk="1" hangingPunct="1"/>
            <a:r>
              <a:rPr lang="en-US" altLang="zh-CN" sz="2000" smtClean="0">
                <a:ea typeface="宋体" pitchFamily="2" charset="-122"/>
              </a:rPr>
              <a:t>Remember: B </a:t>
            </a:r>
            <a:r>
              <a:rPr lang="en-US" altLang="zh-CN" sz="2000" u="sng" smtClean="0">
                <a:ea typeface="宋体" pitchFamily="2" charset="-122"/>
              </a:rPr>
              <a:t>must</a:t>
            </a:r>
            <a:r>
              <a:rPr lang="en-US" altLang="zh-CN" sz="2000" smtClean="0">
                <a:ea typeface="宋体" pitchFamily="2" charset="-122"/>
              </a:rPr>
              <a:t> have a route to 10.10.20.0 in its routing table or it will drop packets destined for 150.10.0.0 even though it knows about it through BGP.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675" y="104775"/>
            <a:ext cx="8382000" cy="1828800"/>
            <a:chOff x="759" y="3209"/>
            <a:chExt cx="3912" cy="892"/>
          </a:xfrm>
        </p:grpSpPr>
        <p:pic>
          <p:nvPicPr>
            <p:cNvPr id="166916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" y="3305"/>
              <a:ext cx="105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17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" y="3209"/>
              <a:ext cx="2041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5783" name="Freeform 7"/>
            <p:cNvSpPr>
              <a:spLocks/>
            </p:cNvSpPr>
            <p:nvPr/>
          </p:nvSpPr>
          <p:spPr bwMode="auto">
            <a:xfrm>
              <a:off x="2705" y="3645"/>
              <a:ext cx="1031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166919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" y="3574"/>
              <a:ext cx="42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20" name="Text Box 9"/>
            <p:cNvSpPr txBox="1">
              <a:spLocks noChangeArrowheads="1"/>
            </p:cNvSpPr>
            <p:nvPr/>
          </p:nvSpPr>
          <p:spPr bwMode="auto">
            <a:xfrm>
              <a:off x="4090" y="3408"/>
              <a:ext cx="49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AS 100</a:t>
              </a:r>
            </a:p>
          </p:txBody>
        </p:sp>
        <p:sp>
          <p:nvSpPr>
            <p:cNvPr id="166921" name="Text Box 10"/>
            <p:cNvSpPr txBox="1">
              <a:spLocks noChangeArrowheads="1"/>
            </p:cNvSpPr>
            <p:nvPr/>
          </p:nvSpPr>
          <p:spPr bwMode="auto">
            <a:xfrm>
              <a:off x="3851" y="3791"/>
              <a:ext cx="72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000" b="1">
                  <a:latin typeface="Tahoma" pitchFamily="34" charset="0"/>
                  <a:ea typeface="宋体" pitchFamily="2" charset="-122"/>
                </a:rPr>
                <a:t>150.10.0.0</a:t>
              </a:r>
            </a:p>
          </p:txBody>
        </p:sp>
        <p:sp>
          <p:nvSpPr>
            <p:cNvPr id="166922" name="Text Box 11"/>
            <p:cNvSpPr txBox="1">
              <a:spLocks noChangeArrowheads="1"/>
            </p:cNvSpPr>
            <p:nvPr/>
          </p:nvSpPr>
          <p:spPr bwMode="auto">
            <a:xfrm>
              <a:off x="2458" y="3786"/>
              <a:ext cx="7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000" b="1">
                  <a:latin typeface="Tahoma" pitchFamily="34" charset="0"/>
                  <a:ea typeface="宋体" pitchFamily="2" charset="-122"/>
                </a:rPr>
                <a:t>10.10.20.1</a:t>
              </a:r>
            </a:p>
          </p:txBody>
        </p:sp>
        <p:sp>
          <p:nvSpPr>
            <p:cNvPr id="166923" name="Text Box 12"/>
            <p:cNvSpPr txBox="1">
              <a:spLocks noChangeArrowheads="1"/>
            </p:cNvSpPr>
            <p:nvPr/>
          </p:nvSpPr>
          <p:spPr bwMode="auto">
            <a:xfrm>
              <a:off x="3076" y="3723"/>
              <a:ext cx="7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000" b="1">
                  <a:latin typeface="Tahoma" pitchFamily="34" charset="0"/>
                  <a:ea typeface="宋体" pitchFamily="2" charset="-122"/>
                </a:rPr>
                <a:t>10.10.20.2</a:t>
              </a:r>
            </a:p>
          </p:txBody>
        </p:sp>
        <p:sp>
          <p:nvSpPr>
            <p:cNvPr id="166924" name="Line 13"/>
            <p:cNvSpPr>
              <a:spLocks noChangeShapeType="1"/>
            </p:cNvSpPr>
            <p:nvPr/>
          </p:nvSpPr>
          <p:spPr bwMode="auto">
            <a:xfrm>
              <a:off x="1373" y="369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66925" name="Picture 1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7" y="3574"/>
              <a:ext cx="42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26" name="Picture 1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3574"/>
              <a:ext cx="42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927" name="Text Box 16"/>
            <p:cNvSpPr txBox="1">
              <a:spLocks noChangeArrowheads="1"/>
            </p:cNvSpPr>
            <p:nvPr/>
          </p:nvSpPr>
          <p:spPr bwMode="auto">
            <a:xfrm>
              <a:off x="1642" y="3225"/>
              <a:ext cx="49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AS 200</a:t>
              </a:r>
            </a:p>
          </p:txBody>
        </p:sp>
        <p:sp>
          <p:nvSpPr>
            <p:cNvPr id="166928" name="Line 17"/>
            <p:cNvSpPr>
              <a:spLocks noChangeShapeType="1"/>
            </p:cNvSpPr>
            <p:nvPr/>
          </p:nvSpPr>
          <p:spPr bwMode="auto">
            <a:xfrm>
              <a:off x="2843" y="3572"/>
              <a:ext cx="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29" name="Text Box 18"/>
            <p:cNvSpPr txBox="1">
              <a:spLocks noChangeArrowheads="1"/>
            </p:cNvSpPr>
            <p:nvPr/>
          </p:nvSpPr>
          <p:spPr bwMode="auto">
            <a:xfrm>
              <a:off x="2969" y="3342"/>
              <a:ext cx="49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EBGP</a:t>
              </a:r>
            </a:p>
          </p:txBody>
        </p:sp>
        <p:sp>
          <p:nvSpPr>
            <p:cNvPr id="166930" name="Line 19"/>
            <p:cNvSpPr>
              <a:spLocks noChangeShapeType="1"/>
            </p:cNvSpPr>
            <p:nvPr/>
          </p:nvSpPr>
          <p:spPr bwMode="auto">
            <a:xfrm>
              <a:off x="1488" y="3795"/>
              <a:ext cx="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31" name="Text Box 20"/>
            <p:cNvSpPr txBox="1">
              <a:spLocks noChangeArrowheads="1"/>
            </p:cNvSpPr>
            <p:nvPr/>
          </p:nvSpPr>
          <p:spPr bwMode="auto">
            <a:xfrm>
              <a:off x="1614" y="3818"/>
              <a:ext cx="490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IBGP</a:t>
              </a:r>
            </a:p>
          </p:txBody>
        </p:sp>
        <p:sp>
          <p:nvSpPr>
            <p:cNvPr id="166932" name="Text Box 21"/>
            <p:cNvSpPr txBox="1">
              <a:spLocks noChangeArrowheads="1"/>
            </p:cNvSpPr>
            <p:nvPr/>
          </p:nvSpPr>
          <p:spPr bwMode="auto">
            <a:xfrm>
              <a:off x="1499" y="3532"/>
              <a:ext cx="72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000" b="1">
                  <a:latin typeface="Tahoma" pitchFamily="34" charset="0"/>
                  <a:ea typeface="宋体" pitchFamily="2" charset="-122"/>
                </a:rPr>
                <a:t>170.10.50.0</a:t>
              </a:r>
            </a:p>
          </p:txBody>
        </p:sp>
        <p:sp>
          <p:nvSpPr>
            <p:cNvPr id="166933" name="Text Box 22"/>
            <p:cNvSpPr txBox="1">
              <a:spLocks noChangeArrowheads="1"/>
            </p:cNvSpPr>
            <p:nvPr/>
          </p:nvSpPr>
          <p:spPr bwMode="auto">
            <a:xfrm>
              <a:off x="2468" y="3656"/>
              <a:ext cx="21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6934" name="Text Box 23"/>
            <p:cNvSpPr txBox="1">
              <a:spLocks noChangeArrowheads="1"/>
            </p:cNvSpPr>
            <p:nvPr/>
          </p:nvSpPr>
          <p:spPr bwMode="auto">
            <a:xfrm>
              <a:off x="1038" y="3656"/>
              <a:ext cx="21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66935" name="Text Box 24"/>
            <p:cNvSpPr txBox="1">
              <a:spLocks noChangeArrowheads="1"/>
            </p:cNvSpPr>
            <p:nvPr/>
          </p:nvSpPr>
          <p:spPr bwMode="auto">
            <a:xfrm>
              <a:off x="3736" y="3656"/>
              <a:ext cx="21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MULTI_EXIT_DISC(MED)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4235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Multi-Exit Discriminator: an optional non-transitive attribute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MED specifies the preferred route external ASes should take into the local 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receiving router will not propagate the MED to any other BGP peers, but resets the MED attribute to zero.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MED can be used by an AS to influence the outbound decision of another 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The lower the value of the MED, the more preferred the route into the advertising 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>
                <a:ea typeface="宋体" pitchFamily="2" charset="-122"/>
              </a:rPr>
              <a:t>By default, the receiving router will only compare MEDs received from the same 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LOCAL_PREF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LOCAL_PREF: an well-known discretionary attribute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LOCAL_PREF is used by a BGP router to inform its IBGP peers the degree of preference for the advertised route.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Used to force IBGP peers to prefer one exit point over another when routing to a particular destination network.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Unlike the MED, the higher the LOCAL_PREF the more preferred the route.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smtClean="0">
                <a:ea typeface="宋体" pitchFamily="2" charset="-122"/>
              </a:rPr>
              <a:t>LOCAL_PREF is not advertised to EBGP peers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ATOMIC_AGGREGATE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94750" cy="4191000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en-US" altLang="zh-CN" sz="2400" smtClean="0">
                <a:ea typeface="宋体" pitchFamily="2" charset="-122"/>
              </a:rPr>
              <a:t>ATOMIC_AGGREGATE: a well-known discretionary attribute 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2400" smtClean="0">
                <a:ea typeface="宋体" pitchFamily="2" charset="-122"/>
              </a:rPr>
              <a:t>ATOMIC_AGGREGATE is used by a BGP router to alert BGP peers that multiple destinations have been grouped into a single update.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AGGREGATOR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8995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smtClean="0">
                <a:ea typeface="宋体" pitchFamily="2" charset="-122"/>
              </a:rPr>
              <a:t>AGGREGATOR: an optional transitive attribute.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smtClean="0">
                <a:ea typeface="宋体" pitchFamily="2" charset="-122"/>
              </a:rPr>
              <a:t>When configuring address aggregation, you can also configure the router to include its router ID and local AS number along with the supernet route.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smtClean="0">
                <a:ea typeface="宋体" pitchFamily="2" charset="-122"/>
              </a:rPr>
              <a:t>This attribute enables ISP administrators to determine which BGP router is responsible for a particular instance of aggregation.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smtClean="0">
                <a:ea typeface="宋体" pitchFamily="2" charset="-122"/>
              </a:rPr>
              <a:t>Tracing a supernet to its original "aggregator" may be necessary for troubleshooting purposes.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Cisco Defined Attributes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64235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The last three attributes are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COMMUNITY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optional transitive 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Used to apply one routing policy to all destinations that belong to the community.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ORIGINATOR_ID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optional non-transitive attribute that is beyond the scope of the BSCN exam.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Used by Route Reflectors to identify the originator of a route and eliminate routing loops.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CLUSTER_LIST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—</a:t>
            </a:r>
            <a:r>
              <a:rPr lang="en-US" altLang="zh-CN" sz="2000" smtClean="0">
                <a:ea typeface="宋体" pitchFamily="2" charset="-122"/>
              </a:rPr>
              <a:t>optional non-transitive attribute that is beyond the scope of the BSCN exam.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>
                <a:ea typeface="宋体" pitchFamily="2" charset="-122"/>
              </a:rPr>
              <a:t>It is used to specify a Cluster ID when multiple router reflectors are configured for redundancy purposes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</a:t>
            </a:r>
            <a:r>
              <a:rPr lang="en-US" altLang="zh-CN" sz="2000" b="1" u="sng" smtClean="0">
                <a:ea typeface="宋体" pitchFamily="2" charset="-122"/>
              </a:rPr>
              <a:t>NOTE</a:t>
            </a:r>
            <a:r>
              <a:rPr lang="en-US" altLang="zh-CN" sz="2000" smtClean="0">
                <a:ea typeface="宋体" pitchFamily="2" charset="-122"/>
              </a:rPr>
              <a:t>: Be sure to download Cisco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PDF file: </a:t>
            </a:r>
            <a:r>
              <a:rPr lang="en-US" altLang="zh-CN" sz="2000" smtClean="0">
                <a:ea typeface="宋体" pitchFamily="2" charset="-122"/>
                <a:hlinkClick r:id="rId3" tooltip="Click to go there"/>
              </a:rPr>
              <a:t>Configuring BGP</a:t>
            </a:r>
            <a:r>
              <a:rPr lang="en-US" altLang="zh-CN" sz="2000" smtClean="0">
                <a:ea typeface="宋体" pitchFamily="2" charset="-122"/>
              </a:rPr>
              <a:t>. It explains these attributes (and much more) in great detail.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One Last Attribute!!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A proprietary attribute of Cisco: WEIGHT.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This attribute is local to the router and is not propagated. Therefore, there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no Attribute Type Code.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Similar to LOCAL_PREF, the router will choose the path with the highest WEIGHT.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The value of the attribute is a 16 bit number from 0 to 65,535.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Paths that are originated by the router, by default, have a WEIGHT of 32,768 and all other paths have a WEIGHT of 0.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smtClean="0">
                <a:ea typeface="宋体" pitchFamily="2" charset="-122"/>
              </a:rPr>
              <a:t>You can see this attribute when issuing the </a:t>
            </a:r>
            <a:r>
              <a:rPr lang="en-US" altLang="zh-CN" sz="2000" b="1" smtClean="0">
                <a:latin typeface="Courier New" pitchFamily="49" charset="0"/>
                <a:ea typeface="宋体" pitchFamily="2" charset="-122"/>
              </a:rPr>
              <a:t>show ip bgp</a:t>
            </a:r>
            <a:r>
              <a:rPr lang="en-US" altLang="zh-CN" sz="2000" smtClean="0">
                <a:ea typeface="宋体" pitchFamily="2" charset="-122"/>
              </a:rPr>
              <a:t> command.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Attributes and BGP Decisions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How does BGP pick the best path?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In general, it works like this: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When BGP has multiple paths to the same destination, </a:t>
            </a:r>
            <a:r>
              <a:rPr lang="en-US" altLang="zh-CN" sz="2000" smtClean="0">
                <a:solidFill>
                  <a:srgbClr val="FF0000"/>
                </a:solidFill>
                <a:ea typeface="宋体" pitchFamily="2" charset="-122"/>
              </a:rPr>
              <a:t>only one path</a:t>
            </a:r>
            <a:r>
              <a:rPr lang="en-US" altLang="zh-CN" sz="2000" smtClean="0">
                <a:ea typeface="宋体" pitchFamily="2" charset="-122"/>
              </a:rPr>
              <a:t> can be selected.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Therefore, when BGP receives multiple routes to the same destination with the same path attributes specified, it will pick the best path based on how their values are weighted.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But what if the two routes do not specify the same path attributes?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For example, one route specifies a MED while the other route specifies only the well-known mandatory attributes.</a:t>
            </a:r>
          </a:p>
          <a:p>
            <a:pPr lvl="1" eaLnBrk="1" hangingPunct="1"/>
            <a:r>
              <a:rPr lang="en-US" altLang="zh-CN" sz="2000" smtClean="0">
                <a:ea typeface="宋体" pitchFamily="2" charset="-122"/>
              </a:rPr>
              <a:t>Unlike EIGRP and IGRP, there</a:t>
            </a:r>
            <a:r>
              <a:rPr lang="en-US" altLang="zh-CN" sz="20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000" smtClean="0">
                <a:ea typeface="宋体" pitchFamily="2" charset="-122"/>
              </a:rPr>
              <a:t>s no way to form a composite metric. Therefore, BGP evaluates each attribute in a specific order.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82663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Route Selection Decision Process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66150" cy="4191000"/>
          </a:xfrm>
        </p:spPr>
        <p:txBody>
          <a:bodyPr/>
          <a:lstStyle/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If an internal route is not synchronized and synchronization is enabled, do not consider it 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If the next hop address specified in the NEXT_HOP attribute is not reachable, do not consider it.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Choose the route with the highest WEIGHT (Cisco proprietary)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If WEIGHT is equal, choose the path with the highest LOCAL_PREF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If LOCAL_PREF is equal, choose the path originated by the local router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300" smtClean="0">
                <a:ea typeface="宋体" pitchFamily="2" charset="-122"/>
              </a:rPr>
              <a:t>If the local router did not originate one of the paths with equal LOCAL_PREF, then choose the path with the shortest number of AS hops indicated by the AS_PATH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2663"/>
            <a:ext cx="8348663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Route Selection Decision Process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15338" cy="4191000"/>
          </a:xfrm>
        </p:spPr>
        <p:txBody>
          <a:bodyPr/>
          <a:lstStyle/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routes have the same number of AS hops, choose the path based on the ORIGIN attribute: IGP over EGP; EGP over Incomplete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routes have the same ORGIN, choose the path with the lowest MED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MED is same or irrelevant, choose an EBGP path over an IBGP path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no routes through EBGP, choose the path with the lowest IGP metric to the BGP next hop.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only EBGP routes remain, then load balance if configured.</a:t>
            </a:r>
          </a:p>
          <a:p>
            <a:pPr marL="396875" indent="-396875" eaLnBrk="1" hangingPunct="1">
              <a:lnSpc>
                <a:spcPct val="90000"/>
              </a:lnSpc>
              <a:buFontTx/>
              <a:buAutoNum type="arabicPeriod" startAt="7"/>
            </a:pPr>
            <a:r>
              <a:rPr lang="en-US" altLang="zh-CN" sz="2400" smtClean="0">
                <a:ea typeface="宋体" pitchFamily="2" charset="-122"/>
              </a:rPr>
              <a:t>If no load balancing configured, the choose the route with the lowest BGP router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IBGP and EBGP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ISPs will often use BGP exclusively within and without its own 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When BGP is run inside an AS, it is called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internal BGP or IBGP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When BGP is run between </a:t>
            </a:r>
            <a:r>
              <a:rPr lang="en-US" altLang="zh-CN" dirty="0" err="1" smtClean="0">
                <a:ea typeface="宋体" pitchFamily="2" charset="-122"/>
              </a:rPr>
              <a:t>ASes</a:t>
            </a:r>
            <a:r>
              <a:rPr lang="en-US" altLang="zh-CN" dirty="0" smtClean="0">
                <a:ea typeface="宋体" pitchFamily="2" charset="-122"/>
              </a:rPr>
              <a:t>, it is called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external BGP or EBGP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Other </a:t>
            </a:r>
            <a:r>
              <a:rPr lang="en-US" altLang="zh-CN" sz="2800" dirty="0" err="1" smtClean="0">
                <a:ea typeface="宋体" pitchFamily="2" charset="-122"/>
              </a:rPr>
              <a:t>ASes</a:t>
            </a:r>
            <a:r>
              <a:rPr lang="en-US" altLang="zh-CN" sz="2800" dirty="0" smtClean="0">
                <a:ea typeface="宋体" pitchFamily="2" charset="-122"/>
              </a:rPr>
              <a:t> find BGP lacks flexibility as an IGP, so they will implement additional IGPs such as RIP or OSPF.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ea typeface="宋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7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70"/>
          <p:cNvGrpSpPr>
            <a:grpSpLocks/>
          </p:cNvGrpSpPr>
          <p:nvPr/>
        </p:nvGrpSpPr>
        <p:grpSpPr bwMode="auto">
          <a:xfrm>
            <a:off x="228600" y="304800"/>
            <a:ext cx="8915400" cy="6378575"/>
            <a:chOff x="324" y="855"/>
            <a:chExt cx="5121" cy="3365"/>
          </a:xfrm>
        </p:grpSpPr>
        <p:grpSp>
          <p:nvGrpSpPr>
            <p:cNvPr id="177155" name="Group 3"/>
            <p:cNvGrpSpPr>
              <a:grpSpLocks/>
            </p:cNvGrpSpPr>
            <p:nvPr/>
          </p:nvGrpSpPr>
          <p:grpSpPr bwMode="auto">
            <a:xfrm>
              <a:off x="347" y="871"/>
              <a:ext cx="3000" cy="1016"/>
              <a:chOff x="347" y="871"/>
              <a:chExt cx="3000" cy="1016"/>
            </a:xfrm>
          </p:grpSpPr>
          <p:sp>
            <p:nvSpPr>
              <p:cNvPr id="177214" name="AutoShape 4"/>
              <p:cNvSpPr>
                <a:spLocks noChangeArrowheads="1"/>
              </p:cNvSpPr>
              <p:nvPr/>
            </p:nvSpPr>
            <p:spPr bwMode="auto">
              <a:xfrm>
                <a:off x="347" y="871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Route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Synchronized?</a:t>
                </a:r>
              </a:p>
            </p:txBody>
          </p:sp>
          <p:sp>
            <p:nvSpPr>
              <p:cNvPr id="177215" name="AutoShape 5"/>
              <p:cNvSpPr>
                <a:spLocks noChangeArrowheads="1"/>
              </p:cNvSpPr>
              <p:nvPr/>
            </p:nvSpPr>
            <p:spPr bwMode="auto">
              <a:xfrm>
                <a:off x="1574" y="1576"/>
                <a:ext cx="530" cy="311"/>
              </a:xfrm>
              <a:prstGeom prst="flowChartProcess">
                <a:avLst/>
              </a:prstGeom>
              <a:solidFill>
                <a:schemeClr val="accent2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Do Not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Consider</a:t>
                </a:r>
              </a:p>
            </p:txBody>
          </p:sp>
          <p:cxnSp>
            <p:nvCxnSpPr>
              <p:cNvPr id="177216" name="AutoShape 6"/>
              <p:cNvCxnSpPr>
                <a:cxnSpLocks noChangeShapeType="1"/>
                <a:stCxn id="177214" idx="2"/>
                <a:endCxn id="177215" idx="1"/>
              </p:cNvCxnSpPr>
              <p:nvPr/>
            </p:nvCxnSpPr>
            <p:spPr bwMode="auto">
              <a:xfrm rot="16200000" flipH="1">
                <a:off x="1104" y="1317"/>
                <a:ext cx="334" cy="496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217" name="Text Box 7"/>
              <p:cNvSpPr txBox="1">
                <a:spLocks noChangeArrowheads="1"/>
              </p:cNvSpPr>
              <p:nvPr/>
            </p:nvSpPr>
            <p:spPr bwMode="auto">
              <a:xfrm>
                <a:off x="1030" y="1410"/>
                <a:ext cx="19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  <p:sp>
            <p:nvSpPr>
              <p:cNvPr id="177218" name="AutoShape 8"/>
              <p:cNvSpPr>
                <a:spLocks noChangeArrowheads="1"/>
              </p:cNvSpPr>
              <p:nvPr/>
            </p:nvSpPr>
            <p:spPr bwMode="auto">
              <a:xfrm>
                <a:off x="1996" y="871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Next Hop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Reachable?</a:t>
                </a:r>
              </a:p>
            </p:txBody>
          </p:sp>
          <p:cxnSp>
            <p:nvCxnSpPr>
              <p:cNvPr id="177219" name="AutoShape 9"/>
              <p:cNvCxnSpPr>
                <a:cxnSpLocks noChangeShapeType="1"/>
                <a:stCxn id="177214" idx="3"/>
                <a:endCxn id="177218" idx="1"/>
              </p:cNvCxnSpPr>
              <p:nvPr/>
            </p:nvCxnSpPr>
            <p:spPr bwMode="auto">
              <a:xfrm>
                <a:off x="1707" y="1127"/>
                <a:ext cx="28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220" name="Text Box 10"/>
              <p:cNvSpPr txBox="1">
                <a:spLocks noChangeArrowheads="1"/>
              </p:cNvSpPr>
              <p:nvPr/>
            </p:nvSpPr>
            <p:spPr bwMode="auto">
              <a:xfrm>
                <a:off x="1720" y="98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</p:grpSp>
        <p:grpSp>
          <p:nvGrpSpPr>
            <p:cNvPr id="177156" name="Group 11"/>
            <p:cNvGrpSpPr>
              <a:grpSpLocks/>
            </p:cNvGrpSpPr>
            <p:nvPr/>
          </p:nvGrpSpPr>
          <p:grpSpPr bwMode="auto">
            <a:xfrm>
              <a:off x="2165" y="855"/>
              <a:ext cx="3279" cy="877"/>
              <a:chOff x="2165" y="855"/>
              <a:chExt cx="3279" cy="877"/>
            </a:xfrm>
          </p:grpSpPr>
          <p:sp>
            <p:nvSpPr>
              <p:cNvPr id="177209" name="AutoShape 12"/>
              <p:cNvSpPr>
                <a:spLocks noChangeArrowheads="1"/>
              </p:cNvSpPr>
              <p:nvPr/>
            </p:nvSpPr>
            <p:spPr bwMode="auto">
              <a:xfrm>
                <a:off x="4093" y="871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Highest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WEIGHT?</a:t>
                </a:r>
              </a:p>
            </p:txBody>
          </p:sp>
          <p:cxnSp>
            <p:nvCxnSpPr>
              <p:cNvPr id="177210" name="AutoShape 13"/>
              <p:cNvCxnSpPr>
                <a:cxnSpLocks noChangeShapeType="1"/>
                <a:stCxn id="177218" idx="3"/>
                <a:endCxn id="177209" idx="0"/>
              </p:cNvCxnSpPr>
              <p:nvPr/>
            </p:nvCxnSpPr>
            <p:spPr bwMode="auto">
              <a:xfrm flipV="1">
                <a:off x="3356" y="855"/>
                <a:ext cx="1413" cy="272"/>
              </a:xfrm>
              <a:prstGeom prst="bentConnector4">
                <a:avLst>
                  <a:gd name="adj1" fmla="val 13375"/>
                  <a:gd name="adj2" fmla="val 149634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211" name="AutoShape 14"/>
              <p:cNvCxnSpPr>
                <a:cxnSpLocks noChangeShapeType="1"/>
                <a:stCxn id="177218" idx="2"/>
                <a:endCxn id="177215" idx="3"/>
              </p:cNvCxnSpPr>
              <p:nvPr/>
            </p:nvCxnSpPr>
            <p:spPr bwMode="auto">
              <a:xfrm rot="5400000">
                <a:off x="2252" y="1311"/>
                <a:ext cx="334" cy="507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212" name="Text Box 15"/>
              <p:cNvSpPr txBox="1">
                <a:spLocks noChangeArrowheads="1"/>
              </p:cNvSpPr>
              <p:nvPr/>
            </p:nvSpPr>
            <p:spPr bwMode="auto">
              <a:xfrm>
                <a:off x="3334" y="98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213" name="Text Box 16"/>
              <p:cNvSpPr txBox="1">
                <a:spLocks noChangeArrowheads="1"/>
              </p:cNvSpPr>
              <p:nvPr/>
            </p:nvSpPr>
            <p:spPr bwMode="auto">
              <a:xfrm>
                <a:off x="2487" y="1410"/>
                <a:ext cx="19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57" name="Group 17"/>
            <p:cNvGrpSpPr>
              <a:grpSpLocks/>
            </p:cNvGrpSpPr>
            <p:nvPr/>
          </p:nvGrpSpPr>
          <p:grpSpPr bwMode="auto">
            <a:xfrm>
              <a:off x="2387" y="983"/>
              <a:ext cx="3057" cy="1412"/>
              <a:chOff x="2387" y="983"/>
              <a:chExt cx="3057" cy="1412"/>
            </a:xfrm>
          </p:grpSpPr>
          <p:sp>
            <p:nvSpPr>
              <p:cNvPr id="177203" name="AutoShape 18"/>
              <p:cNvSpPr>
                <a:spLocks noChangeArrowheads="1"/>
              </p:cNvSpPr>
              <p:nvPr/>
            </p:nvSpPr>
            <p:spPr bwMode="auto">
              <a:xfrm>
                <a:off x="4093" y="1553"/>
                <a:ext cx="1351" cy="510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Highest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LOCAL_PREF?</a:t>
                </a:r>
              </a:p>
            </p:txBody>
          </p:sp>
          <p:sp>
            <p:nvSpPr>
              <p:cNvPr id="177204" name="AutoShape 19"/>
              <p:cNvSpPr>
                <a:spLocks noChangeArrowheads="1"/>
              </p:cNvSpPr>
              <p:nvPr/>
            </p:nvSpPr>
            <p:spPr bwMode="auto">
              <a:xfrm>
                <a:off x="2387" y="2084"/>
                <a:ext cx="1033" cy="311"/>
              </a:xfrm>
              <a:prstGeom prst="flowChartProcess">
                <a:avLst/>
              </a:prstGeom>
              <a:solidFill>
                <a:schemeClr val="accent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Install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Route</a:t>
                </a:r>
              </a:p>
            </p:txBody>
          </p:sp>
          <p:cxnSp>
            <p:nvCxnSpPr>
              <p:cNvPr id="177205" name="AutoShape 20"/>
              <p:cNvCxnSpPr>
                <a:cxnSpLocks noChangeShapeType="1"/>
                <a:stCxn id="177209" idx="2"/>
                <a:endCxn id="177203" idx="0"/>
              </p:cNvCxnSpPr>
              <p:nvPr/>
            </p:nvCxnSpPr>
            <p:spPr bwMode="auto">
              <a:xfrm>
                <a:off x="4769" y="1398"/>
                <a:ext cx="0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206" name="AutoShape 21"/>
              <p:cNvCxnSpPr>
                <a:cxnSpLocks noChangeShapeType="1"/>
                <a:stCxn id="177209" idx="1"/>
                <a:endCxn id="177204" idx="3"/>
              </p:cNvCxnSpPr>
              <p:nvPr/>
            </p:nvCxnSpPr>
            <p:spPr bwMode="auto">
              <a:xfrm rot="10800000" flipV="1">
                <a:off x="3429" y="1127"/>
                <a:ext cx="656" cy="1113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207" name="Text Box 22"/>
              <p:cNvSpPr txBox="1">
                <a:spLocks noChangeArrowheads="1"/>
              </p:cNvSpPr>
              <p:nvPr/>
            </p:nvSpPr>
            <p:spPr bwMode="auto">
              <a:xfrm>
                <a:off x="3789" y="98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208" name="Text Box 23"/>
              <p:cNvSpPr txBox="1">
                <a:spLocks noChangeArrowheads="1"/>
              </p:cNvSpPr>
              <p:nvPr/>
            </p:nvSpPr>
            <p:spPr bwMode="auto">
              <a:xfrm>
                <a:off x="4792" y="1410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58" name="Group 24"/>
            <p:cNvGrpSpPr>
              <a:grpSpLocks/>
            </p:cNvGrpSpPr>
            <p:nvPr/>
          </p:nvGrpSpPr>
          <p:grpSpPr bwMode="auto">
            <a:xfrm>
              <a:off x="3429" y="1673"/>
              <a:ext cx="2015" cy="1074"/>
              <a:chOff x="3429" y="1673"/>
              <a:chExt cx="2015" cy="1074"/>
            </a:xfrm>
          </p:grpSpPr>
          <p:sp>
            <p:nvSpPr>
              <p:cNvPr id="177198" name="AutoShape 25"/>
              <p:cNvSpPr>
                <a:spLocks noChangeArrowheads="1"/>
              </p:cNvSpPr>
              <p:nvPr/>
            </p:nvSpPr>
            <p:spPr bwMode="auto">
              <a:xfrm>
                <a:off x="4093" y="2238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Originated by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local router?</a:t>
                </a:r>
              </a:p>
            </p:txBody>
          </p:sp>
          <p:cxnSp>
            <p:nvCxnSpPr>
              <p:cNvPr id="177199" name="AutoShape 26"/>
              <p:cNvCxnSpPr>
                <a:cxnSpLocks noChangeShapeType="1"/>
                <a:stCxn id="177203" idx="2"/>
                <a:endCxn id="177198" idx="0"/>
              </p:cNvCxnSpPr>
              <p:nvPr/>
            </p:nvCxnSpPr>
            <p:spPr bwMode="auto">
              <a:xfrm>
                <a:off x="4769" y="2081"/>
                <a:ext cx="0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200" name="AutoShape 27"/>
              <p:cNvCxnSpPr>
                <a:cxnSpLocks noChangeShapeType="1"/>
              </p:cNvCxnSpPr>
              <p:nvPr/>
            </p:nvCxnSpPr>
            <p:spPr bwMode="auto">
              <a:xfrm rot="10800000" flipV="1">
                <a:off x="3429" y="1810"/>
                <a:ext cx="656" cy="430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201" name="Text Box 28"/>
              <p:cNvSpPr txBox="1">
                <a:spLocks noChangeArrowheads="1"/>
              </p:cNvSpPr>
              <p:nvPr/>
            </p:nvSpPr>
            <p:spPr bwMode="auto">
              <a:xfrm>
                <a:off x="3789" y="167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202" name="Text Box 29"/>
              <p:cNvSpPr txBox="1">
                <a:spLocks noChangeArrowheads="1"/>
              </p:cNvSpPr>
              <p:nvPr/>
            </p:nvSpPr>
            <p:spPr bwMode="auto">
              <a:xfrm>
                <a:off x="4792" y="2091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59" name="Group 30"/>
            <p:cNvGrpSpPr>
              <a:grpSpLocks/>
            </p:cNvGrpSpPr>
            <p:nvPr/>
          </p:nvGrpSpPr>
          <p:grpSpPr bwMode="auto">
            <a:xfrm>
              <a:off x="3429" y="2240"/>
              <a:ext cx="2015" cy="1189"/>
              <a:chOff x="3429" y="2240"/>
              <a:chExt cx="2015" cy="1189"/>
            </a:xfrm>
          </p:grpSpPr>
          <p:sp>
            <p:nvSpPr>
              <p:cNvPr id="177193" name="AutoShape 31"/>
              <p:cNvSpPr>
                <a:spLocks noChangeArrowheads="1"/>
              </p:cNvSpPr>
              <p:nvPr/>
            </p:nvSpPr>
            <p:spPr bwMode="auto">
              <a:xfrm>
                <a:off x="4093" y="2920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Shortest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AS_PATH?</a:t>
                </a:r>
              </a:p>
            </p:txBody>
          </p:sp>
          <p:cxnSp>
            <p:nvCxnSpPr>
              <p:cNvPr id="177194" name="AutoShape 32"/>
              <p:cNvCxnSpPr>
                <a:cxnSpLocks noChangeShapeType="1"/>
                <a:stCxn id="177198" idx="2"/>
                <a:endCxn id="177193" idx="0"/>
              </p:cNvCxnSpPr>
              <p:nvPr/>
            </p:nvCxnSpPr>
            <p:spPr bwMode="auto">
              <a:xfrm>
                <a:off x="4769" y="2764"/>
                <a:ext cx="0" cy="1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95" name="AutoShape 33"/>
              <p:cNvCxnSpPr>
                <a:cxnSpLocks noChangeShapeType="1"/>
                <a:stCxn id="177198" idx="1"/>
                <a:endCxn id="177204" idx="3"/>
              </p:cNvCxnSpPr>
              <p:nvPr/>
            </p:nvCxnSpPr>
            <p:spPr bwMode="auto">
              <a:xfrm rot="10800000">
                <a:off x="3429" y="2240"/>
                <a:ext cx="656" cy="253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96" name="Text Box 34"/>
              <p:cNvSpPr txBox="1">
                <a:spLocks noChangeArrowheads="1"/>
              </p:cNvSpPr>
              <p:nvPr/>
            </p:nvSpPr>
            <p:spPr bwMode="auto">
              <a:xfrm>
                <a:off x="3789" y="235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97" name="Text Box 35"/>
              <p:cNvSpPr txBox="1">
                <a:spLocks noChangeArrowheads="1"/>
              </p:cNvSpPr>
              <p:nvPr/>
            </p:nvSpPr>
            <p:spPr bwMode="auto">
              <a:xfrm>
                <a:off x="4792" y="2772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60" name="Group 36"/>
            <p:cNvGrpSpPr>
              <a:grpSpLocks/>
            </p:cNvGrpSpPr>
            <p:nvPr/>
          </p:nvGrpSpPr>
          <p:grpSpPr bwMode="auto">
            <a:xfrm>
              <a:off x="3429" y="2240"/>
              <a:ext cx="2016" cy="1871"/>
              <a:chOff x="3429" y="2240"/>
              <a:chExt cx="2016" cy="1871"/>
            </a:xfrm>
          </p:grpSpPr>
          <p:sp>
            <p:nvSpPr>
              <p:cNvPr id="177188" name="AutoShape 37"/>
              <p:cNvSpPr>
                <a:spLocks noChangeArrowheads="1"/>
              </p:cNvSpPr>
              <p:nvPr/>
            </p:nvSpPr>
            <p:spPr bwMode="auto">
              <a:xfrm>
                <a:off x="4094" y="3602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Lowest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ORIGIN?</a:t>
                </a:r>
              </a:p>
            </p:txBody>
          </p:sp>
          <p:cxnSp>
            <p:nvCxnSpPr>
              <p:cNvPr id="177189" name="AutoShape 38"/>
              <p:cNvCxnSpPr>
                <a:cxnSpLocks noChangeShapeType="1"/>
                <a:stCxn id="177193" idx="2"/>
                <a:endCxn id="177188" idx="0"/>
              </p:cNvCxnSpPr>
              <p:nvPr/>
            </p:nvCxnSpPr>
            <p:spPr bwMode="auto">
              <a:xfrm>
                <a:off x="4769" y="3447"/>
                <a:ext cx="1" cy="13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90" name="AutoShape 39"/>
              <p:cNvCxnSpPr>
                <a:cxnSpLocks noChangeShapeType="1"/>
                <a:stCxn id="177193" idx="1"/>
                <a:endCxn id="177204" idx="3"/>
              </p:cNvCxnSpPr>
              <p:nvPr/>
            </p:nvCxnSpPr>
            <p:spPr bwMode="auto">
              <a:xfrm rot="10800000">
                <a:off x="3429" y="2240"/>
                <a:ext cx="656" cy="936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91" name="Text Box 40"/>
              <p:cNvSpPr txBox="1">
                <a:spLocks noChangeArrowheads="1"/>
              </p:cNvSpPr>
              <p:nvPr/>
            </p:nvSpPr>
            <p:spPr bwMode="auto">
              <a:xfrm>
                <a:off x="3789" y="3034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92" name="Text Box 41"/>
              <p:cNvSpPr txBox="1">
                <a:spLocks noChangeArrowheads="1"/>
              </p:cNvSpPr>
              <p:nvPr/>
            </p:nvSpPr>
            <p:spPr bwMode="auto">
              <a:xfrm>
                <a:off x="4792" y="345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61" name="Group 42"/>
            <p:cNvGrpSpPr>
              <a:grpSpLocks/>
            </p:cNvGrpSpPr>
            <p:nvPr/>
          </p:nvGrpSpPr>
          <p:grpSpPr bwMode="auto">
            <a:xfrm>
              <a:off x="2230" y="2240"/>
              <a:ext cx="2744" cy="1980"/>
              <a:chOff x="2230" y="2240"/>
              <a:chExt cx="2744" cy="1980"/>
            </a:xfrm>
          </p:grpSpPr>
          <p:sp>
            <p:nvSpPr>
              <p:cNvPr id="177183" name="AutoShape 43"/>
              <p:cNvSpPr>
                <a:spLocks noChangeArrowheads="1"/>
              </p:cNvSpPr>
              <p:nvPr/>
            </p:nvSpPr>
            <p:spPr bwMode="auto">
              <a:xfrm>
                <a:off x="2230" y="3601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Lowest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MED?</a:t>
                </a:r>
              </a:p>
            </p:txBody>
          </p:sp>
          <p:cxnSp>
            <p:nvCxnSpPr>
              <p:cNvPr id="177184" name="AutoShape 44"/>
              <p:cNvCxnSpPr>
                <a:cxnSpLocks noChangeShapeType="1"/>
                <a:stCxn id="177188" idx="2"/>
                <a:endCxn id="177183" idx="2"/>
              </p:cNvCxnSpPr>
              <p:nvPr/>
            </p:nvCxnSpPr>
            <p:spPr bwMode="auto">
              <a:xfrm rot="5400000">
                <a:off x="3837" y="3197"/>
                <a:ext cx="1" cy="1864"/>
              </a:xfrm>
              <a:prstGeom prst="bentConnector3">
                <a:avLst>
                  <a:gd name="adj1" fmla="val 830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85" name="AutoShape 45"/>
              <p:cNvCxnSpPr>
                <a:cxnSpLocks noChangeShapeType="1"/>
                <a:stCxn id="177188" idx="1"/>
                <a:endCxn id="177204" idx="3"/>
              </p:cNvCxnSpPr>
              <p:nvPr/>
            </p:nvCxnSpPr>
            <p:spPr bwMode="auto">
              <a:xfrm rot="10800000">
                <a:off x="3429" y="2240"/>
                <a:ext cx="657" cy="1617"/>
              </a:xfrm>
              <a:prstGeom prst="bentConnector3">
                <a:avLst>
                  <a:gd name="adj1" fmla="val 49926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86" name="Text Box 46"/>
              <p:cNvSpPr txBox="1">
                <a:spLocks noChangeArrowheads="1"/>
              </p:cNvSpPr>
              <p:nvPr/>
            </p:nvSpPr>
            <p:spPr bwMode="auto">
              <a:xfrm>
                <a:off x="3789" y="3732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87" name="Text Box 47"/>
              <p:cNvSpPr txBox="1">
                <a:spLocks noChangeArrowheads="1"/>
              </p:cNvSpPr>
              <p:nvPr/>
            </p:nvSpPr>
            <p:spPr bwMode="auto">
              <a:xfrm>
                <a:off x="4783" y="4108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62" name="Group 48"/>
            <p:cNvGrpSpPr>
              <a:grpSpLocks/>
            </p:cNvGrpSpPr>
            <p:nvPr/>
          </p:nvGrpSpPr>
          <p:grpSpPr bwMode="auto">
            <a:xfrm>
              <a:off x="509" y="2434"/>
              <a:ext cx="2616" cy="1677"/>
              <a:chOff x="509" y="2434"/>
              <a:chExt cx="2616" cy="1677"/>
            </a:xfrm>
          </p:grpSpPr>
          <p:sp>
            <p:nvSpPr>
              <p:cNvPr id="177178" name="AutoShape 49"/>
              <p:cNvSpPr>
                <a:spLocks noChangeArrowheads="1"/>
              </p:cNvSpPr>
              <p:nvPr/>
            </p:nvSpPr>
            <p:spPr bwMode="auto">
              <a:xfrm>
                <a:off x="509" y="3602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Any EBGP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Paths?</a:t>
                </a:r>
              </a:p>
            </p:txBody>
          </p:sp>
          <p:cxnSp>
            <p:nvCxnSpPr>
              <p:cNvPr id="177179" name="AutoShape 50"/>
              <p:cNvCxnSpPr>
                <a:cxnSpLocks noChangeShapeType="1"/>
                <a:stCxn id="177183" idx="1"/>
                <a:endCxn id="177178" idx="3"/>
              </p:cNvCxnSpPr>
              <p:nvPr/>
            </p:nvCxnSpPr>
            <p:spPr bwMode="auto">
              <a:xfrm flipH="1">
                <a:off x="1870" y="3857"/>
                <a:ext cx="35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80" name="AutoShape 51"/>
              <p:cNvCxnSpPr>
                <a:cxnSpLocks noChangeShapeType="1"/>
                <a:stCxn id="177183" idx="0"/>
                <a:endCxn id="177204" idx="2"/>
              </p:cNvCxnSpPr>
              <p:nvPr/>
            </p:nvCxnSpPr>
            <p:spPr bwMode="auto">
              <a:xfrm rot="5400000" flipH="1">
                <a:off x="2329" y="3009"/>
                <a:ext cx="1151" cy="2"/>
              </a:xfrm>
              <a:prstGeom prst="bentConnector3">
                <a:avLst>
                  <a:gd name="adj1" fmla="val 49958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81" name="Text Box 52"/>
              <p:cNvSpPr txBox="1">
                <a:spLocks noChangeArrowheads="1"/>
              </p:cNvSpPr>
              <p:nvPr/>
            </p:nvSpPr>
            <p:spPr bwMode="auto">
              <a:xfrm>
                <a:off x="2934" y="3445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82" name="Text Box 53"/>
              <p:cNvSpPr txBox="1">
                <a:spLocks noChangeArrowheads="1"/>
              </p:cNvSpPr>
              <p:nvPr/>
            </p:nvSpPr>
            <p:spPr bwMode="auto">
              <a:xfrm>
                <a:off x="2025" y="3734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63" name="Group 54"/>
            <p:cNvGrpSpPr>
              <a:grpSpLocks/>
            </p:cNvGrpSpPr>
            <p:nvPr/>
          </p:nvGrpSpPr>
          <p:grpSpPr bwMode="auto">
            <a:xfrm>
              <a:off x="324" y="2083"/>
              <a:ext cx="2054" cy="1774"/>
              <a:chOff x="324" y="2083"/>
              <a:chExt cx="2054" cy="1774"/>
            </a:xfrm>
          </p:grpSpPr>
          <p:sp>
            <p:nvSpPr>
              <p:cNvPr id="177171" name="AutoShape 55"/>
              <p:cNvSpPr>
                <a:spLocks noChangeArrowheads="1"/>
              </p:cNvSpPr>
              <p:nvPr/>
            </p:nvSpPr>
            <p:spPr bwMode="auto">
              <a:xfrm>
                <a:off x="511" y="2853"/>
                <a:ext cx="1351" cy="509"/>
              </a:xfrm>
              <a:prstGeom prst="flowChartDecision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Load Balance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Enabled?</a:t>
                </a:r>
              </a:p>
            </p:txBody>
          </p:sp>
          <p:sp>
            <p:nvSpPr>
              <p:cNvPr id="177172" name="AutoShape 56"/>
              <p:cNvSpPr>
                <a:spLocks noChangeArrowheads="1"/>
              </p:cNvSpPr>
              <p:nvPr/>
            </p:nvSpPr>
            <p:spPr bwMode="auto">
              <a:xfrm>
                <a:off x="359" y="2083"/>
                <a:ext cx="603" cy="311"/>
              </a:xfrm>
              <a:prstGeom prst="flowChartProcess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Lowest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IGP Metric</a:t>
                </a:r>
              </a:p>
            </p:txBody>
          </p:sp>
          <p:cxnSp>
            <p:nvCxnSpPr>
              <p:cNvPr id="177173" name="AutoShape 57"/>
              <p:cNvCxnSpPr>
                <a:cxnSpLocks noChangeShapeType="1"/>
                <a:stCxn id="177178" idx="1"/>
                <a:endCxn id="177172" idx="1"/>
              </p:cNvCxnSpPr>
              <p:nvPr/>
            </p:nvCxnSpPr>
            <p:spPr bwMode="auto">
              <a:xfrm rot="10800000">
                <a:off x="365" y="2240"/>
                <a:ext cx="137" cy="1617"/>
              </a:xfrm>
              <a:prstGeom prst="bentConnector3">
                <a:avLst>
                  <a:gd name="adj1" fmla="val 198542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74" name="AutoShape 58"/>
              <p:cNvCxnSpPr>
                <a:cxnSpLocks noChangeShapeType="1"/>
                <a:stCxn id="177178" idx="0"/>
                <a:endCxn id="177171" idx="2"/>
              </p:cNvCxnSpPr>
              <p:nvPr/>
            </p:nvCxnSpPr>
            <p:spPr bwMode="auto">
              <a:xfrm flipV="1">
                <a:off x="1186" y="3380"/>
                <a:ext cx="1" cy="2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75" name="AutoShape 59"/>
              <p:cNvCxnSpPr>
                <a:cxnSpLocks noChangeShapeType="1"/>
                <a:stCxn id="177172" idx="3"/>
                <a:endCxn id="177204" idx="1"/>
              </p:cNvCxnSpPr>
              <p:nvPr/>
            </p:nvCxnSpPr>
            <p:spPr bwMode="auto">
              <a:xfrm>
                <a:off x="958" y="2240"/>
                <a:ext cx="142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76" name="Text Box 60"/>
              <p:cNvSpPr txBox="1">
                <a:spLocks noChangeArrowheads="1"/>
              </p:cNvSpPr>
              <p:nvPr/>
            </p:nvSpPr>
            <p:spPr bwMode="auto">
              <a:xfrm>
                <a:off x="1196" y="3480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77" name="Text Box 61"/>
              <p:cNvSpPr txBox="1">
                <a:spLocks noChangeArrowheads="1"/>
              </p:cNvSpPr>
              <p:nvPr/>
            </p:nvSpPr>
            <p:spPr bwMode="auto">
              <a:xfrm>
                <a:off x="324" y="373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  <p:grpSp>
          <p:nvGrpSpPr>
            <p:cNvPr id="177164" name="Group 62"/>
            <p:cNvGrpSpPr>
              <a:grpSpLocks/>
            </p:cNvGrpSpPr>
            <p:nvPr/>
          </p:nvGrpSpPr>
          <p:grpSpPr bwMode="auto">
            <a:xfrm>
              <a:off x="1187" y="2240"/>
              <a:ext cx="1717" cy="1019"/>
              <a:chOff x="1187" y="2240"/>
              <a:chExt cx="1717" cy="1019"/>
            </a:xfrm>
          </p:grpSpPr>
          <p:sp>
            <p:nvSpPr>
              <p:cNvPr id="177165" name="AutoShape 63"/>
              <p:cNvSpPr>
                <a:spLocks noChangeArrowheads="1"/>
              </p:cNvSpPr>
              <p:nvPr/>
            </p:nvSpPr>
            <p:spPr bwMode="auto">
              <a:xfrm>
                <a:off x="2026" y="2948"/>
                <a:ext cx="689" cy="311"/>
              </a:xfrm>
              <a:prstGeom prst="flowChartProcess">
                <a:avLst/>
              </a:prstGeom>
              <a:solidFill>
                <a:schemeClr val="bg1"/>
              </a:solidFill>
              <a:ln w="28575" algn="ctr">
                <a:solidFill>
                  <a:srgbClr val="5A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Lowest BGP</a:t>
                </a:r>
              </a:p>
              <a:p>
                <a:pPr algn="ctr">
                  <a:spcBef>
                    <a:spcPct val="2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Router ID</a:t>
                </a:r>
              </a:p>
            </p:txBody>
          </p:sp>
          <p:cxnSp>
            <p:nvCxnSpPr>
              <p:cNvPr id="177166" name="AutoShape 64"/>
              <p:cNvCxnSpPr>
                <a:cxnSpLocks noChangeShapeType="1"/>
                <a:stCxn id="177171" idx="3"/>
                <a:endCxn id="177165" idx="1"/>
              </p:cNvCxnSpPr>
              <p:nvPr/>
            </p:nvCxnSpPr>
            <p:spPr bwMode="auto">
              <a:xfrm flipV="1">
                <a:off x="1871" y="3104"/>
                <a:ext cx="174" cy="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67" name="AutoShape 65"/>
              <p:cNvCxnSpPr>
                <a:cxnSpLocks noChangeShapeType="1"/>
                <a:stCxn id="177165" idx="0"/>
                <a:endCxn id="177204" idx="2"/>
              </p:cNvCxnSpPr>
              <p:nvPr/>
            </p:nvCxnSpPr>
            <p:spPr bwMode="auto">
              <a:xfrm rot="-5400000">
                <a:off x="2390" y="2416"/>
                <a:ext cx="496" cy="532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7168" name="AutoShape 66"/>
              <p:cNvCxnSpPr>
                <a:cxnSpLocks noChangeShapeType="1"/>
                <a:stCxn id="177171" idx="0"/>
                <a:endCxn id="177204" idx="1"/>
              </p:cNvCxnSpPr>
              <p:nvPr/>
            </p:nvCxnSpPr>
            <p:spPr bwMode="auto">
              <a:xfrm rot="-5400000">
                <a:off x="1484" y="1943"/>
                <a:ext cx="597" cy="1191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7169" name="Text Box 67"/>
              <p:cNvSpPr txBox="1">
                <a:spLocks noChangeArrowheads="1"/>
              </p:cNvSpPr>
              <p:nvPr/>
            </p:nvSpPr>
            <p:spPr bwMode="auto">
              <a:xfrm>
                <a:off x="1196" y="2713"/>
                <a:ext cx="191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Yes</a:t>
                </a:r>
              </a:p>
            </p:txBody>
          </p:sp>
          <p:sp>
            <p:nvSpPr>
              <p:cNvPr id="177170" name="Text Box 68"/>
              <p:cNvSpPr txBox="1">
                <a:spLocks noChangeArrowheads="1"/>
              </p:cNvSpPr>
              <p:nvPr/>
            </p:nvSpPr>
            <p:spPr bwMode="auto">
              <a:xfrm>
                <a:off x="1829" y="2967"/>
                <a:ext cx="19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No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4843463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itchFamily="2" charset="-122"/>
              </a:rPr>
              <a:t>Synchronization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718550" cy="2238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The synchronization rule states: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A BGP router can not advertise routes learned from an IBGP peer to other BGP peers unless the local router also has learned about the route via an IGP protocol.</a:t>
            </a: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Router B would continue to send traffic for 10.10.10.0 to Router C, but Router C cannot route the traffic to Router A because it has not learned about 10.10.10.0 via an IGP. This situation is called a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2000" dirty="0" smtClean="0">
                <a:ea typeface="宋体" pitchFamily="2" charset="-122"/>
              </a:rPr>
              <a:t>black hole.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”</a:t>
            </a:r>
            <a:endParaRPr lang="en-US" altLang="zh-CN" sz="2000" dirty="0" smtClean="0">
              <a:ea typeface="宋体" pitchFamily="2" charset="-122"/>
            </a:endParaRPr>
          </a:p>
          <a:p>
            <a:pPr marL="692150" lvl="1" indent="-234950" eaLnBrk="1" hangingPunct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Router C can learn about the route in one of three ways:</a:t>
            </a:r>
          </a:p>
          <a:p>
            <a:pPr marL="1368425" lvl="3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Directly connected (not possible in graphic below)</a:t>
            </a:r>
          </a:p>
          <a:p>
            <a:pPr marL="1368425" lvl="3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Statically configured</a:t>
            </a:r>
          </a:p>
          <a:p>
            <a:pPr marL="1368425" lvl="3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Dynamic IGP routing protocol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066800"/>
            <a:ext cx="8305800" cy="1997075"/>
            <a:chOff x="567" y="3004"/>
            <a:chExt cx="4788" cy="1258"/>
          </a:xfrm>
        </p:grpSpPr>
        <p:pic>
          <p:nvPicPr>
            <p:cNvPr id="178181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" y="3004"/>
              <a:ext cx="2041" cy="1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1142" name="Freeform 6"/>
            <p:cNvSpPr>
              <a:spLocks/>
            </p:cNvSpPr>
            <p:nvPr/>
          </p:nvSpPr>
          <p:spPr bwMode="auto">
            <a:xfrm>
              <a:off x="3851" y="3806"/>
              <a:ext cx="50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8183" name="Group 7"/>
            <p:cNvGrpSpPr>
              <a:grpSpLocks/>
            </p:cNvGrpSpPr>
            <p:nvPr/>
          </p:nvGrpSpPr>
          <p:grpSpPr bwMode="auto">
            <a:xfrm>
              <a:off x="4303" y="3474"/>
              <a:ext cx="1052" cy="748"/>
              <a:chOff x="3157" y="3313"/>
              <a:chExt cx="1052" cy="748"/>
            </a:xfrm>
          </p:grpSpPr>
          <p:pic>
            <p:nvPicPr>
              <p:cNvPr id="178208" name="Picture 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" y="3313"/>
                <a:ext cx="1052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209" name="Text Box 9"/>
              <p:cNvSpPr txBox="1">
                <a:spLocks noChangeArrowheads="1"/>
              </p:cNvSpPr>
              <p:nvPr/>
            </p:nvSpPr>
            <p:spPr bwMode="auto">
              <a:xfrm>
                <a:off x="3479" y="3449"/>
                <a:ext cx="4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Tahoma" pitchFamily="34" charset="0"/>
                    <a:ea typeface="宋体" pitchFamily="2" charset="-122"/>
                  </a:rPr>
                  <a:t>AS 300</a:t>
                </a:r>
              </a:p>
            </p:txBody>
          </p:sp>
          <p:sp>
            <p:nvSpPr>
              <p:cNvPr id="178210" name="Text Box 10"/>
              <p:cNvSpPr txBox="1">
                <a:spLocks noChangeArrowheads="1"/>
              </p:cNvSpPr>
              <p:nvPr/>
            </p:nvSpPr>
            <p:spPr bwMode="auto">
              <a:xfrm>
                <a:off x="3362" y="3763"/>
                <a:ext cx="72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000" b="1">
                    <a:latin typeface="Tahoma" pitchFamily="34" charset="0"/>
                    <a:ea typeface="宋体" pitchFamily="2" charset="-122"/>
                  </a:rPr>
                  <a:t>150.10.0.0</a:t>
                </a:r>
              </a:p>
            </p:txBody>
          </p:sp>
        </p:grpSp>
        <p:sp>
          <p:nvSpPr>
            <p:cNvPr id="178184" name="Line 11"/>
            <p:cNvSpPr>
              <a:spLocks noChangeShapeType="1"/>
            </p:cNvSpPr>
            <p:nvPr/>
          </p:nvSpPr>
          <p:spPr bwMode="auto">
            <a:xfrm flipV="1">
              <a:off x="2475" y="3307"/>
              <a:ext cx="485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pic>
          <p:nvPicPr>
            <p:cNvPr id="178185" name="Picture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3" y="3735"/>
              <a:ext cx="42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186" name="Text Box 13"/>
            <p:cNvSpPr txBox="1">
              <a:spLocks noChangeArrowheads="1"/>
            </p:cNvSpPr>
            <p:nvPr/>
          </p:nvSpPr>
          <p:spPr bwMode="auto">
            <a:xfrm>
              <a:off x="2788" y="3386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AS 200</a:t>
              </a:r>
            </a:p>
          </p:txBody>
        </p:sp>
        <p:sp>
          <p:nvSpPr>
            <p:cNvPr id="178187" name="Line 14"/>
            <p:cNvSpPr>
              <a:spLocks noChangeShapeType="1"/>
            </p:cNvSpPr>
            <p:nvPr/>
          </p:nvSpPr>
          <p:spPr bwMode="auto">
            <a:xfrm>
              <a:off x="3929" y="3716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88" name="Text Box 15"/>
            <p:cNvSpPr txBox="1">
              <a:spLocks noChangeArrowheads="1"/>
            </p:cNvSpPr>
            <p:nvPr/>
          </p:nvSpPr>
          <p:spPr bwMode="auto">
            <a:xfrm>
              <a:off x="3906" y="3512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EBGP</a:t>
              </a:r>
            </a:p>
          </p:txBody>
        </p:sp>
        <p:sp>
          <p:nvSpPr>
            <p:cNvPr id="178189" name="Line 16"/>
            <p:cNvSpPr>
              <a:spLocks noChangeShapeType="1"/>
            </p:cNvSpPr>
            <p:nvPr/>
          </p:nvSpPr>
          <p:spPr bwMode="auto">
            <a:xfrm>
              <a:off x="2634" y="3875"/>
              <a:ext cx="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90" name="Text Box 17"/>
            <p:cNvSpPr txBox="1">
              <a:spLocks noChangeArrowheads="1"/>
            </p:cNvSpPr>
            <p:nvPr/>
          </p:nvSpPr>
          <p:spPr bwMode="auto">
            <a:xfrm>
              <a:off x="2760" y="3898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IBGP</a:t>
              </a:r>
            </a:p>
          </p:txBody>
        </p:sp>
        <p:sp>
          <p:nvSpPr>
            <p:cNvPr id="178191" name="Text Box 18"/>
            <p:cNvSpPr txBox="1">
              <a:spLocks noChangeArrowheads="1"/>
            </p:cNvSpPr>
            <p:nvPr/>
          </p:nvSpPr>
          <p:spPr bwMode="auto">
            <a:xfrm>
              <a:off x="2645" y="3693"/>
              <a:ext cx="7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000" b="1">
                  <a:latin typeface="Tahoma" pitchFamily="34" charset="0"/>
                  <a:ea typeface="宋体" pitchFamily="2" charset="-122"/>
                </a:rPr>
                <a:t>170.10.50.0</a:t>
              </a:r>
            </a:p>
          </p:txBody>
        </p:sp>
        <p:sp>
          <p:nvSpPr>
            <p:cNvPr id="178192" name="Text Box 19"/>
            <p:cNvSpPr txBox="1">
              <a:spLocks noChangeArrowheads="1"/>
            </p:cNvSpPr>
            <p:nvPr/>
          </p:nvSpPr>
          <p:spPr bwMode="auto">
            <a:xfrm>
              <a:off x="3614" y="3817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solidFill>
                    <a:schemeClr val="bg1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78193" name="Line 20"/>
            <p:cNvSpPr>
              <a:spLocks noChangeShapeType="1"/>
            </p:cNvSpPr>
            <p:nvPr/>
          </p:nvSpPr>
          <p:spPr bwMode="auto">
            <a:xfrm flipH="1" flipV="1">
              <a:off x="3062" y="3305"/>
              <a:ext cx="485" cy="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78194" name="Group 21"/>
            <p:cNvGrpSpPr>
              <a:grpSpLocks/>
            </p:cNvGrpSpPr>
            <p:nvPr/>
          </p:nvGrpSpPr>
          <p:grpSpPr bwMode="auto">
            <a:xfrm>
              <a:off x="2806" y="3089"/>
              <a:ext cx="427" cy="274"/>
              <a:chOff x="3632" y="3574"/>
              <a:chExt cx="427" cy="274"/>
            </a:xfrm>
          </p:grpSpPr>
          <p:pic>
            <p:nvPicPr>
              <p:cNvPr id="178206" name="Picture 2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2" y="3574"/>
                <a:ext cx="42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207" name="Text Box 23"/>
              <p:cNvSpPr txBox="1">
                <a:spLocks noChangeArrowheads="1"/>
              </p:cNvSpPr>
              <p:nvPr/>
            </p:nvSpPr>
            <p:spPr bwMode="auto">
              <a:xfrm>
                <a:off x="3736" y="3656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78195" name="Text Box 24"/>
            <p:cNvSpPr txBox="1">
              <a:spLocks noChangeArrowheads="1"/>
            </p:cNvSpPr>
            <p:nvPr/>
          </p:nvSpPr>
          <p:spPr bwMode="auto">
            <a:xfrm>
              <a:off x="3120" y="3058"/>
              <a:ext cx="7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>
                  <a:latin typeface="Tahoma" pitchFamily="34" charset="0"/>
                  <a:ea typeface="宋体" pitchFamily="2" charset="-122"/>
                </a:rPr>
                <a:t>Non-BGP Router</a:t>
              </a:r>
            </a:p>
          </p:txBody>
        </p:sp>
        <p:grpSp>
          <p:nvGrpSpPr>
            <p:cNvPr id="178196" name="Group 25"/>
            <p:cNvGrpSpPr>
              <a:grpSpLocks/>
            </p:cNvGrpSpPr>
            <p:nvPr/>
          </p:nvGrpSpPr>
          <p:grpSpPr bwMode="auto">
            <a:xfrm>
              <a:off x="567" y="3474"/>
              <a:ext cx="1052" cy="748"/>
              <a:chOff x="3157" y="3313"/>
              <a:chExt cx="1052" cy="748"/>
            </a:xfrm>
          </p:grpSpPr>
          <p:pic>
            <p:nvPicPr>
              <p:cNvPr id="178203" name="Picture 2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7" y="3313"/>
                <a:ext cx="1052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204" name="Text Box 27"/>
              <p:cNvSpPr txBox="1">
                <a:spLocks noChangeArrowheads="1"/>
              </p:cNvSpPr>
              <p:nvPr/>
            </p:nvSpPr>
            <p:spPr bwMode="auto">
              <a:xfrm>
                <a:off x="3479" y="3449"/>
                <a:ext cx="4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latin typeface="Tahoma" pitchFamily="34" charset="0"/>
                    <a:ea typeface="宋体" pitchFamily="2" charset="-122"/>
                  </a:rPr>
                  <a:t>AS 100</a:t>
                </a:r>
              </a:p>
            </p:txBody>
          </p:sp>
          <p:sp>
            <p:nvSpPr>
              <p:cNvPr id="178205" name="Text Box 28"/>
              <p:cNvSpPr txBox="1">
                <a:spLocks noChangeArrowheads="1"/>
              </p:cNvSpPr>
              <p:nvPr/>
            </p:nvSpPr>
            <p:spPr bwMode="auto">
              <a:xfrm>
                <a:off x="3362" y="3763"/>
                <a:ext cx="72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000" b="1">
                    <a:latin typeface="Tahoma" pitchFamily="34" charset="0"/>
                    <a:ea typeface="宋体" pitchFamily="2" charset="-122"/>
                  </a:rPr>
                  <a:t>10.10.10.0</a:t>
                </a:r>
              </a:p>
            </p:txBody>
          </p:sp>
        </p:grpSp>
        <p:sp>
          <p:nvSpPr>
            <p:cNvPr id="731165" name="Freeform 29"/>
            <p:cNvSpPr>
              <a:spLocks/>
            </p:cNvSpPr>
            <p:nvPr/>
          </p:nvSpPr>
          <p:spPr bwMode="auto">
            <a:xfrm>
              <a:off x="1581" y="3806"/>
              <a:ext cx="508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8" y="0"/>
                </a:cxn>
                <a:cxn ang="0">
                  <a:pos x="912" y="96"/>
                </a:cxn>
                <a:cxn ang="0">
                  <a:pos x="2016" y="96"/>
                </a:cxn>
              </a:cxnLst>
              <a:rect l="0" t="0" r="r" b="b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rgbClr val="CF0E3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78198" name="Group 30"/>
            <p:cNvGrpSpPr>
              <a:grpSpLocks/>
            </p:cNvGrpSpPr>
            <p:nvPr/>
          </p:nvGrpSpPr>
          <p:grpSpPr bwMode="auto">
            <a:xfrm>
              <a:off x="2100" y="3735"/>
              <a:ext cx="427" cy="274"/>
              <a:chOff x="1809" y="3591"/>
              <a:chExt cx="427" cy="274"/>
            </a:xfrm>
          </p:grpSpPr>
          <p:pic>
            <p:nvPicPr>
              <p:cNvPr id="178201" name="Picture 3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9" y="3591"/>
                <a:ext cx="427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202" name="Text Box 32"/>
              <p:cNvSpPr txBox="1">
                <a:spLocks noChangeArrowheads="1"/>
              </p:cNvSpPr>
              <p:nvPr/>
            </p:nvSpPr>
            <p:spPr bwMode="auto">
              <a:xfrm>
                <a:off x="1916" y="3673"/>
                <a:ext cx="2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SzPct val="80000"/>
                </a:pPr>
                <a:r>
                  <a:rPr lang="en-US" altLang="zh-CN" sz="1400" b="1">
                    <a:solidFill>
                      <a:schemeClr val="bg1"/>
                    </a:solidFill>
                    <a:latin typeface="Tahoma" pitchFamily="34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178199" name="Line 33"/>
            <p:cNvSpPr>
              <a:spLocks noChangeShapeType="1"/>
            </p:cNvSpPr>
            <p:nvPr/>
          </p:nvSpPr>
          <p:spPr bwMode="auto">
            <a:xfrm>
              <a:off x="1564" y="3716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8200" name="Text Box 34"/>
            <p:cNvSpPr txBox="1">
              <a:spLocks noChangeArrowheads="1"/>
            </p:cNvSpPr>
            <p:nvPr/>
          </p:nvSpPr>
          <p:spPr bwMode="auto">
            <a:xfrm>
              <a:off x="1541" y="3512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Pct val="80000"/>
              </a:pPr>
              <a:r>
                <a:rPr lang="en-US" altLang="zh-CN" sz="1400" b="1">
                  <a:latin typeface="Tahoma" pitchFamily="34" charset="0"/>
                  <a:ea typeface="宋体" pitchFamily="2" charset="-122"/>
                </a:rPr>
                <a:t>EBGP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Overriding Synchronization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 smtClean="0">
                <a:ea typeface="宋体" pitchFamily="2" charset="-122"/>
              </a:rPr>
              <a:t>As seen in the previous slide, synchronization is absolutely crucial in some situations.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However, synchronization can be safely turned off if...</a:t>
            </a:r>
          </a:p>
          <a:p>
            <a:pPr lvl="2" eaLnBrk="1" hangingPunct="1"/>
            <a:r>
              <a:rPr lang="en-US" altLang="zh-CN" sz="2000" dirty="0" smtClean="0">
                <a:ea typeface="宋体" pitchFamily="2" charset="-122"/>
              </a:rPr>
              <a:t>All transit routers in the AS are running fully meshed IBGP</a:t>
            </a:r>
          </a:p>
          <a:p>
            <a:pPr lvl="3" eaLnBrk="1" hangingPunct="1"/>
            <a:r>
              <a:rPr lang="en-US" altLang="zh-CN" dirty="0" smtClean="0">
                <a:ea typeface="宋体" pitchFamily="2" charset="-122"/>
              </a:rPr>
              <a:t>In the previous graphic, the two transit routers are not physically connected. </a:t>
            </a:r>
          </a:p>
          <a:p>
            <a:pPr lvl="2" eaLnBrk="1" hangingPunct="1">
              <a:buFontTx/>
              <a:buNone/>
            </a:pPr>
            <a:r>
              <a:rPr lang="en-US" altLang="zh-CN" sz="2000" dirty="0" smtClean="0">
                <a:ea typeface="宋体" pitchFamily="2" charset="-122"/>
              </a:rPr>
              <a:t>or..</a:t>
            </a:r>
          </a:p>
          <a:p>
            <a:pPr lvl="2" eaLnBrk="1" hangingPunct="1"/>
            <a:r>
              <a:rPr lang="en-US" altLang="zh-CN" sz="2000" dirty="0" smtClean="0">
                <a:ea typeface="宋体" pitchFamily="2" charset="-122"/>
              </a:rPr>
              <a:t>The AS is a non-transit AS</a:t>
            </a:r>
          </a:p>
          <a:p>
            <a:pPr lvl="1" eaLnBrk="1" hangingPunct="1"/>
            <a:r>
              <a:rPr lang="en-US" altLang="zh-CN" sz="2000" dirty="0" smtClean="0">
                <a:ea typeface="宋体" pitchFamily="2" charset="-122"/>
              </a:rPr>
              <a:t>In the Cisco IOS, synchronization is on by default. To turn it off, use the </a:t>
            </a:r>
            <a:r>
              <a:rPr lang="en-US" altLang="zh-CN" sz="2000" b="1" dirty="0" smtClean="0">
                <a:latin typeface="Courier New" pitchFamily="49" charset="0"/>
                <a:ea typeface="宋体" pitchFamily="2" charset="-122"/>
              </a:rPr>
              <a:t>no synchronization</a:t>
            </a:r>
            <a:r>
              <a:rPr lang="en-US" altLang="zh-CN" sz="2000" dirty="0" smtClean="0">
                <a:ea typeface="宋体" pitchFamily="2" charset="-122"/>
              </a:rPr>
              <a:t> routing command.</a:t>
            </a:r>
          </a:p>
          <a:p>
            <a:pPr eaLnBrk="1" hangingPunct="1"/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AS Number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10538" cy="4191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pitchFamily="2" charset="-122"/>
              </a:rPr>
              <a:t>The AS number: a 16 bit field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Like public IP addresses, you must obtain a public AS from either your service provider or directly from IANA.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Like private IP addresses, there is also a range of private AS numbers that any AS can use to route between itself and its ISP.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Like NAT</a:t>
            </a: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dirty="0" smtClean="0">
                <a:ea typeface="宋体" pitchFamily="2" charset="-122"/>
              </a:rPr>
              <a:t>s stripping of private IPs, the ISP will strip the private AS number and apply a public AS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AS Number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8534400" cy="41910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When the AS number used is private, the first six high order bits in the AS field will all be set to 1.</a:t>
            </a:r>
          </a:p>
          <a:p>
            <a:pPr eaLnBrk="1" hangingPunct="1"/>
            <a:endParaRPr lang="zh-CN" altLang="en-US" sz="2800" smtClean="0">
              <a:ea typeface="宋体" pitchFamily="2" charset="-122"/>
            </a:endParaRPr>
          </a:p>
        </p:txBody>
      </p:sp>
      <p:graphicFrame>
        <p:nvGraphicFramePr>
          <p:cNvPr id="8560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" y="3352800"/>
          <a:ext cx="8839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工作表" r:id="rId4" imgW="6715125" imgH="1533525" progId="Excel.Sheet.8">
                  <p:embed/>
                </p:oleObj>
              </mc:Choice>
              <mc:Fallback>
                <p:oleObj name="工作表" r:id="rId4" imgW="6715125" imgH="153352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52800"/>
                        <a:ext cx="8839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98525"/>
            <a:ext cx="8882063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AS and External Connections(I)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02335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An AS can be classified by number of connections to ISPs: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u="sng" dirty="0" smtClean="0">
                <a:ea typeface="宋体" pitchFamily="2" charset="-122"/>
              </a:rPr>
              <a:t>Single-homed AS:</a:t>
            </a:r>
            <a:r>
              <a:rPr lang="en-US" altLang="zh-CN" sz="2400" dirty="0" smtClean="0">
                <a:ea typeface="宋体" pitchFamily="2" charset="-122"/>
              </a:rPr>
              <a:t> has one exit to the ISP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u="sng" dirty="0" smtClean="0">
                <a:ea typeface="宋体" pitchFamily="2" charset="-122"/>
              </a:rPr>
              <a:t>Multi-homed AS</a:t>
            </a:r>
            <a:r>
              <a:rPr lang="en-US" altLang="zh-CN" sz="2400" dirty="0" smtClean="0">
                <a:ea typeface="宋体" pitchFamily="2" charset="-122"/>
              </a:rPr>
              <a:t>: has multiple exits to the ISP(s) and can be further classified as...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ea typeface="宋体" pitchFamily="2" charset="-122"/>
              </a:rPr>
              <a:t>Non-transit </a:t>
            </a:r>
            <a:r>
              <a:rPr lang="en-US" altLang="zh-CN" dirty="0" err="1" smtClean="0">
                <a:ea typeface="宋体" pitchFamily="2" charset="-122"/>
              </a:rPr>
              <a:t>ASes</a:t>
            </a:r>
            <a:r>
              <a:rPr lang="en-US" altLang="zh-CN" dirty="0" smtClean="0">
                <a:ea typeface="宋体" pitchFamily="2" charset="-122"/>
              </a:rPr>
              <a:t>: do not allow routing of traffic from one ISP connection to another ISP connection.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dirty="0" smtClean="0">
                <a:ea typeface="宋体" pitchFamily="2" charset="-122"/>
              </a:rPr>
              <a:t>Transit </a:t>
            </a:r>
            <a:r>
              <a:rPr lang="en-US" altLang="zh-CN" dirty="0" err="1" smtClean="0">
                <a:ea typeface="宋体" pitchFamily="2" charset="-122"/>
              </a:rPr>
              <a:t>ASes</a:t>
            </a:r>
            <a:r>
              <a:rPr lang="en-US" altLang="zh-CN" dirty="0" smtClean="0">
                <a:ea typeface="宋体" pitchFamily="2" charset="-122"/>
              </a:rPr>
              <a:t>: allow traffic to be routed from an external AS, through the local AS, to another AS.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23090"/>
            <a:ext cx="6248400" cy="427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74725"/>
            <a:ext cx="8882063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AS and External Connections(II)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A </a:t>
            </a:r>
            <a:r>
              <a:rPr lang="en-US" altLang="zh-CN" sz="2400" u="sng" smtClean="0">
                <a:ea typeface="宋体" pitchFamily="2" charset="-122"/>
              </a:rPr>
              <a:t>Single-homed AS</a:t>
            </a:r>
            <a:endParaRPr lang="en-US" altLang="zh-CN" sz="2400" smtClean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BGP is not required in a single-homed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Instead of BGP, the AS will set a default route to the ISP and the ISP will set static routes to all the AS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internal networks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A </a:t>
            </a:r>
            <a:r>
              <a:rPr lang="en-US" altLang="zh-CN" sz="2400" u="sng" smtClean="0">
                <a:ea typeface="宋体" pitchFamily="2" charset="-122"/>
              </a:rPr>
              <a:t>Multi-homed AS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Non-transit ASes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This would be the desired configuration for a multi-homed corporate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ea typeface="宋体" pitchFamily="2" charset="-122"/>
              </a:rPr>
              <a:t>Transit ASes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ISPs are multi-homed transit ASes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itchFamily="2" charset="-122"/>
              </a:rPr>
              <a:t>Routing of transit traffic is done by routers configured as IBGP routers; also called </a:t>
            </a:r>
            <a:r>
              <a:rPr lang="en-US" altLang="zh-CN" i="1" smtClean="0">
                <a:solidFill>
                  <a:srgbClr val="FF0000"/>
                </a:solidFill>
                <a:ea typeface="宋体" pitchFamily="2" charset="-122"/>
              </a:rPr>
              <a:t>transit routers</a:t>
            </a:r>
            <a:r>
              <a:rPr lang="en-US" altLang="zh-CN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922338"/>
            <a:ext cx="8162925" cy="70167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When to Use BGP?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>
                <a:ea typeface="宋体" pitchFamily="2" charset="-122"/>
              </a:rPr>
              <a:t>When not to use BGP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local AS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routing policy does not differ from the external AS</a:t>
            </a:r>
            <a:r>
              <a:rPr lang="en-US" altLang="zh-CN" sz="2400" smtClean="0">
                <a:latin typeface="Tahoma" pitchFamily="34" charset="0"/>
                <a:ea typeface="宋体" pitchFamily="2" charset="-122"/>
              </a:rPr>
              <a:t>’</a:t>
            </a:r>
            <a:r>
              <a:rPr lang="en-US" altLang="zh-CN" sz="2400" smtClean="0">
                <a:ea typeface="宋体" pitchFamily="2" charset="-122"/>
              </a:rPr>
              <a:t>s (ISP).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AS is a single-homed AS</a:t>
            </a:r>
          </a:p>
          <a:p>
            <a:pPr eaLnBrk="1" hangingPunct="1"/>
            <a:r>
              <a:rPr lang="en-US" altLang="zh-CN" sz="2400" smtClean="0">
                <a:ea typeface="宋体" pitchFamily="2" charset="-122"/>
              </a:rPr>
              <a:t>When to use BGP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AS is a transit AS for other ASes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AS has multiple connections to other ASes</a:t>
            </a:r>
          </a:p>
          <a:p>
            <a:pPr lvl="1" eaLnBrk="1" hangingPunct="1"/>
            <a:r>
              <a:rPr lang="en-US" altLang="zh-CN" sz="2400" smtClean="0">
                <a:ea typeface="宋体" pitchFamily="2" charset="-122"/>
              </a:rPr>
              <a:t>The flow of traffic entering and leaving the AS must be manipulated with policy-based routing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8431</TotalTime>
  <Words>3989</Words>
  <Application>Microsoft Office PowerPoint</Application>
  <PresentationFormat>全屏显示(4:3)</PresentationFormat>
  <Paragraphs>453</Paragraphs>
  <Slides>42</Slides>
  <Notes>42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5" baseType="lpstr">
      <vt:lpstr>Bold Stripes</vt:lpstr>
      <vt:lpstr>工作表</vt:lpstr>
      <vt:lpstr>Worksheet</vt:lpstr>
      <vt:lpstr>BGP</vt:lpstr>
      <vt:lpstr>BGP Introduction</vt:lpstr>
      <vt:lpstr>Autonomous Systems</vt:lpstr>
      <vt:lpstr>IBGP and EBGP</vt:lpstr>
      <vt:lpstr>AS Number</vt:lpstr>
      <vt:lpstr>Private AS Number</vt:lpstr>
      <vt:lpstr>AS and External Connections(I)</vt:lpstr>
      <vt:lpstr>AS and External Connections(II)</vt:lpstr>
      <vt:lpstr>When to Use BGP?</vt:lpstr>
      <vt:lpstr>Policy-Based Routing</vt:lpstr>
      <vt:lpstr>BGP: Using TCP</vt:lpstr>
      <vt:lpstr>BGP Segment</vt:lpstr>
      <vt:lpstr>BGP Operation</vt:lpstr>
      <vt:lpstr>BGP Operation</vt:lpstr>
      <vt:lpstr>BGP Operation</vt:lpstr>
      <vt:lpstr>BGP Neighbor Negotiation</vt:lpstr>
      <vt:lpstr>BGP Neighbor Negotiation</vt:lpstr>
      <vt:lpstr>BGP Neighbor Negotiation</vt:lpstr>
      <vt:lpstr>The BGP Packet Header</vt:lpstr>
      <vt:lpstr>Type 1: OPEN</vt:lpstr>
      <vt:lpstr>Type 2: UPDATE</vt:lpstr>
      <vt:lpstr>Type 3: NOTIFICATION</vt:lpstr>
      <vt:lpstr>Type 4: KEEPALIVE</vt:lpstr>
      <vt:lpstr>Path Attributes Overview</vt:lpstr>
      <vt:lpstr>Path Attributes Overview</vt:lpstr>
      <vt:lpstr>Path Attributes Overview</vt:lpstr>
      <vt:lpstr>ORIGIN</vt:lpstr>
      <vt:lpstr>AS_PATH</vt:lpstr>
      <vt:lpstr>NEXT_HOP</vt:lpstr>
      <vt:lpstr>PowerPoint 演示文稿</vt:lpstr>
      <vt:lpstr>MULTI_EXIT_DISC(MED)</vt:lpstr>
      <vt:lpstr>LOCAL_PREF</vt:lpstr>
      <vt:lpstr>ATOMIC_AGGREGATE</vt:lpstr>
      <vt:lpstr>AGGREGATOR</vt:lpstr>
      <vt:lpstr>Cisco Defined Attributes</vt:lpstr>
      <vt:lpstr>One Last Attribute!!</vt:lpstr>
      <vt:lpstr>Attributes and BGP Decisions</vt:lpstr>
      <vt:lpstr>Route Selection Decision Process</vt:lpstr>
      <vt:lpstr>Route Selection Decision Process</vt:lpstr>
      <vt:lpstr>PowerPoint 演示文稿</vt:lpstr>
      <vt:lpstr>Synchronization</vt:lpstr>
      <vt:lpstr>Overriding Synchronization</vt:lpstr>
    </vt:vector>
  </TitlesOfParts>
  <Company>Mesa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1:  Media, Connections, and Collisions Chapter 5</dc:title>
  <dc:creator>Shepherd Junior High</dc:creator>
  <cp:lastModifiedBy>ufeng</cp:lastModifiedBy>
  <cp:revision>435</cp:revision>
  <dcterms:created xsi:type="dcterms:W3CDTF">2001-06-15T16:31:04Z</dcterms:created>
  <dcterms:modified xsi:type="dcterms:W3CDTF">2013-11-04T07:47:43Z</dcterms:modified>
</cp:coreProperties>
</file>