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75"/>
  </p:notesMasterIdLst>
  <p:handoutMasterIdLst>
    <p:handoutMasterId r:id="rId76"/>
  </p:handoutMasterIdLst>
  <p:sldIdLst>
    <p:sldId id="318" r:id="rId2"/>
    <p:sldId id="320" r:id="rId3"/>
    <p:sldId id="321" r:id="rId4"/>
    <p:sldId id="322" r:id="rId5"/>
    <p:sldId id="323" r:id="rId6"/>
    <p:sldId id="324" r:id="rId7"/>
    <p:sldId id="325" r:id="rId8"/>
    <p:sldId id="509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400" r:id="rId19"/>
    <p:sldId id="504" r:id="rId20"/>
    <p:sldId id="394" r:id="rId21"/>
    <p:sldId id="505" r:id="rId22"/>
    <p:sldId id="408" r:id="rId23"/>
    <p:sldId id="402" r:id="rId24"/>
    <p:sldId id="403" r:id="rId25"/>
    <p:sldId id="343" r:id="rId26"/>
    <p:sldId id="406" r:id="rId27"/>
    <p:sldId id="404" r:id="rId28"/>
    <p:sldId id="510" r:id="rId29"/>
    <p:sldId id="344" r:id="rId30"/>
    <p:sldId id="511" r:id="rId31"/>
    <p:sldId id="512" r:id="rId32"/>
    <p:sldId id="513" r:id="rId33"/>
    <p:sldId id="514" r:id="rId34"/>
    <p:sldId id="521" r:id="rId35"/>
    <p:sldId id="522" r:id="rId36"/>
    <p:sldId id="523" r:id="rId37"/>
    <p:sldId id="515" r:id="rId38"/>
    <p:sldId id="516" r:id="rId39"/>
    <p:sldId id="517" r:id="rId40"/>
    <p:sldId id="518" r:id="rId41"/>
    <p:sldId id="519" r:id="rId42"/>
    <p:sldId id="520" r:id="rId43"/>
    <p:sldId id="411" r:id="rId44"/>
    <p:sldId id="396" r:id="rId45"/>
    <p:sldId id="397" r:id="rId46"/>
    <p:sldId id="399" r:id="rId47"/>
    <p:sldId id="508" r:id="rId48"/>
    <p:sldId id="356" r:id="rId49"/>
    <p:sldId id="359" r:id="rId50"/>
    <p:sldId id="472" r:id="rId51"/>
    <p:sldId id="473" r:id="rId52"/>
    <p:sldId id="474" r:id="rId53"/>
    <p:sldId id="360" r:id="rId54"/>
    <p:sldId id="381" r:id="rId55"/>
    <p:sldId id="361" r:id="rId56"/>
    <p:sldId id="362" r:id="rId57"/>
    <p:sldId id="420" r:id="rId58"/>
    <p:sldId id="363" r:id="rId59"/>
    <p:sldId id="364" r:id="rId60"/>
    <p:sldId id="524" r:id="rId61"/>
    <p:sldId id="365" r:id="rId62"/>
    <p:sldId id="525" r:id="rId63"/>
    <p:sldId id="366" r:id="rId64"/>
    <p:sldId id="526" r:id="rId65"/>
    <p:sldId id="413" r:id="rId66"/>
    <p:sldId id="470" r:id="rId67"/>
    <p:sldId id="471" r:id="rId68"/>
    <p:sldId id="367" r:id="rId69"/>
    <p:sldId id="368" r:id="rId70"/>
    <p:sldId id="414" r:id="rId71"/>
    <p:sldId id="369" r:id="rId72"/>
    <p:sldId id="372" r:id="rId73"/>
    <p:sldId id="421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0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9" autoAdjust="0"/>
    <p:restoredTop sz="72680" autoAdjust="0"/>
  </p:normalViewPr>
  <p:slideViewPr>
    <p:cSldViewPr>
      <p:cViewPr varScale="1">
        <p:scale>
          <a:sx n="54" d="100"/>
          <a:sy n="54" d="100"/>
        </p:scale>
        <p:origin x="16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3339CF80-4CFB-4787-B4E0-C8AC4B137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1015905-8C5F-48FC-895A-30008CDCA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13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BC5BE51-C16A-48EC-A4C1-4546C45A9DE2}" type="slidenum">
              <a:rPr lang="en-US" altLang="zh-CN" sz="1200" smtClean="0">
                <a:latin typeface="Times" pitchFamily="18" charset="0"/>
              </a:rPr>
              <a:pPr/>
              <a:t>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435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EA811C-A162-47C3-B353-66CE91DF3D3F}" type="slidenum">
              <a:rPr lang="en-US" altLang="zh-CN" sz="1200" smtClean="0">
                <a:latin typeface="Times" pitchFamily="18" charset="0"/>
              </a:rPr>
              <a:pPr/>
              <a:t>10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/>
              <a:t>链路状态数据库的描述包括：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/>
              <a:t>链路状态类型、通告路由器的地址、链路成本、一个序列号码。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/>
              <a:t>链路状态描述网络结构：路由器有几个接口，分别是什么链路状态、连接目的路由器，拓扑方式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altLang="zh-CN" dirty="0" smtClean="0"/>
              <a:t>10</a:t>
            </a:r>
            <a:r>
              <a:rPr lang="zh-CN" altLang="en-US" dirty="0" smtClean="0"/>
              <a:t>：网络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cost </a:t>
            </a:r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altLang="zh-CN" dirty="0" smtClean="0"/>
              <a:t>11</a:t>
            </a:r>
            <a:r>
              <a:rPr lang="zh-CN" altLang="en-US" dirty="0" smtClean="0"/>
              <a:t>：网络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，类型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；另一个路由器的接口</a:t>
            </a:r>
          </a:p>
        </p:txBody>
      </p:sp>
      <p:sp>
        <p:nvSpPr>
          <p:cNvPr id="2345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7732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623D98D-ECF6-40A0-B762-4858B1C9FC9A}" type="slidenum">
              <a:rPr lang="en-US" altLang="zh-CN" sz="1200" smtClean="0">
                <a:latin typeface="Times" pitchFamily="18" charset="0"/>
              </a:rPr>
              <a:pPr/>
              <a:t>11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661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094B087-2B7F-4877-B93F-67785BDA6A4F}" type="slidenum">
              <a:rPr lang="en-US" altLang="zh-CN" sz="1200" smtClean="0">
                <a:latin typeface="Times" pitchFamily="18" charset="0"/>
              </a:rPr>
              <a:pPr/>
              <a:t>12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6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en-US" smtClean="0"/>
          </a:p>
        </p:txBody>
      </p:sp>
      <p:sp>
        <p:nvSpPr>
          <p:cNvPr id="2365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9226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9BCB98C-16C0-4403-AF7F-D5BAE5BC86DF}" type="slidenum">
              <a:rPr lang="en-US" altLang="zh-CN" sz="1200" smtClean="0">
                <a:latin typeface="Times" pitchFamily="18" charset="0"/>
              </a:rPr>
              <a:pPr/>
              <a:t>13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84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DE3D3FB-E323-4FE0-896B-89B2AF148371}" type="slidenum">
              <a:rPr lang="en-US" altLang="zh-CN" sz="1200" smtClean="0">
                <a:latin typeface="Times" pitchFamily="18" charset="0"/>
              </a:rPr>
              <a:pPr/>
              <a:t>14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altLang="zh-CN" b="1" dirty="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Adjacencies database</a:t>
            </a:r>
            <a:r>
              <a:rPr lang="zh-CN" altLang="en-US" b="1" dirty="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：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路由器都试图与同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网段的所有路由器双向通信。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/>
              <a:t>什么样的路由器才能是邻居？</a:t>
            </a:r>
          </a:p>
        </p:txBody>
      </p:sp>
      <p:sp>
        <p:nvSpPr>
          <p:cNvPr id="2385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92091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37543EC-CF21-41E9-BAF7-2133E8A9738F}" type="slidenum">
              <a:rPr lang="en-US" altLang="zh-CN" sz="1200" smtClean="0">
                <a:latin typeface="Times" pitchFamily="18" charset="0"/>
              </a:rPr>
              <a:pPr/>
              <a:t>15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en-US" smtClean="0"/>
          </a:p>
        </p:txBody>
      </p:sp>
      <p:sp>
        <p:nvSpPr>
          <p:cNvPr id="239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855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04998E9-D4EB-4DA8-8E50-C9A172D48861}" type="slidenum">
              <a:rPr lang="en-US" altLang="zh-CN" sz="1200" smtClean="0">
                <a:latin typeface="Times" pitchFamily="18" charset="0"/>
              </a:rPr>
              <a:pPr/>
              <a:t>16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0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en-US" smtClean="0"/>
          </a:p>
        </p:txBody>
      </p:sp>
      <p:sp>
        <p:nvSpPr>
          <p:cNvPr id="2406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36277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BBAD42-A0AA-432F-BA32-D6B125CCCD8A}" type="slidenum">
              <a:rPr lang="en-US" altLang="zh-CN" sz="1200" smtClean="0">
                <a:latin typeface="Times" pitchFamily="18" charset="0"/>
              </a:rPr>
              <a:pPr/>
              <a:t>17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1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en-US" smtClean="0"/>
          </a:p>
        </p:txBody>
      </p:sp>
      <p:sp>
        <p:nvSpPr>
          <p:cNvPr id="241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769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2545B98-F2F7-494D-9B70-D26AC94931A0}" type="slidenum">
              <a:rPr lang="en-US" altLang="zh-CN" sz="1200" smtClean="0">
                <a:latin typeface="Times" pitchFamily="18" charset="0"/>
              </a:rPr>
              <a:pPr/>
              <a:t>18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26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04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报文不转发，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置一，防止黑洞，不会有拓扑不知道的情况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15905-8C5F-48FC-895A-30008CDCA9A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90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6286D58-31D9-4F96-91FE-CC6661919A30}" type="slidenum">
              <a:rPr lang="en-US" altLang="zh-CN" sz="1200" smtClean="0">
                <a:latin typeface="Times" pitchFamily="18" charset="0"/>
              </a:rPr>
              <a:pPr/>
              <a:t>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73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Open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Rfc1131  version1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Rfc1247 </a:t>
            </a:r>
            <a:r>
              <a:rPr lang="en-US" altLang="zh-CN" dirty="0" smtClean="0"/>
              <a:t>V2; 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 rfc2740(OSPF for IPv6); </a:t>
            </a:r>
            <a:r>
              <a:rPr lang="da-DK" altLang="zh-CN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RFC 5340 OSPF for IPv6 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RIP</a:t>
            </a:r>
            <a:r>
              <a:rPr lang="zh-CN" altLang="en-US" dirty="0" smtClean="0"/>
              <a:t>的对比，体系化设计，多区域的划分，减少开销提高性能</a:t>
            </a:r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台的规模，密码的要求</a:t>
            </a:r>
            <a:endParaRPr lang="en-US" altLang="zh-CN" dirty="0" smtClean="0"/>
          </a:p>
          <a:p>
            <a:r>
              <a:rPr lang="zh-CN" altLang="en-US" dirty="0" smtClean="0"/>
              <a:t>组播比广播的优点：设备性能损耗小</a:t>
            </a:r>
          </a:p>
        </p:txBody>
      </p:sp>
    </p:spTree>
    <p:extLst>
      <p:ext uri="{BB962C8B-B14F-4D97-AF65-F5344CB8AC3E}">
        <p14:creationId xmlns:p14="http://schemas.microsoft.com/office/powerpoint/2010/main" val="1324748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E0F401-3DA2-4857-9D1C-E60E7519A83E}" type="slidenum">
              <a:rPr lang="en-US" altLang="zh-CN" sz="1200" smtClean="0">
                <a:latin typeface="Times" pitchFamily="18" charset="0"/>
              </a:rPr>
              <a:pPr/>
              <a:t>20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r>
              <a:rPr lang="en-US" altLang="zh-CN" dirty="0" smtClean="0"/>
              <a:t>Hello</a:t>
            </a:r>
            <a:r>
              <a:rPr lang="zh-CN" altLang="en-US" dirty="0" smtClean="0"/>
              <a:t>：与邻居建立和维持邻居关系；</a:t>
            </a:r>
            <a:endParaRPr lang="en-US" altLang="zh-CN" dirty="0" smtClean="0"/>
          </a:p>
          <a:p>
            <a:pPr marL="112713" indent="-112713" defTabSz="1020763"/>
            <a:r>
              <a:rPr lang="en-US" altLang="zh-CN" sz="1200" dirty="0" smtClean="0">
                <a:solidFill>
                  <a:schemeClr val="tx2"/>
                </a:solidFill>
                <a:ea typeface="宋体" charset="-122"/>
              </a:rPr>
              <a:t>DBD</a:t>
            </a:r>
            <a:r>
              <a:rPr lang="zh-CN" altLang="en-US" sz="1200" dirty="0" smtClean="0">
                <a:solidFill>
                  <a:schemeClr val="tx2"/>
                </a:solidFill>
                <a:ea typeface="宋体" charset="-122"/>
              </a:rPr>
              <a:t>：一个</a:t>
            </a:r>
            <a:r>
              <a:rPr lang="en-US" altLang="zh-CN" sz="1200" dirty="0" smtClean="0">
                <a:solidFill>
                  <a:schemeClr val="tx2"/>
                </a:solidFill>
                <a:ea typeface="宋体" charset="-122"/>
              </a:rPr>
              <a:t>OSPF</a:t>
            </a:r>
            <a:r>
              <a:rPr lang="zh-CN" altLang="en-US" sz="1200" dirty="0" smtClean="0">
                <a:solidFill>
                  <a:schemeClr val="tx2"/>
                </a:solidFill>
                <a:ea typeface="宋体" charset="-122"/>
              </a:rPr>
              <a:t>路由器的链路状态数据库</a:t>
            </a:r>
            <a:endParaRPr lang="en-US" altLang="zh-CN" sz="1200" dirty="0" smtClean="0">
              <a:solidFill>
                <a:schemeClr val="tx2"/>
              </a:solidFill>
              <a:ea typeface="宋体" charset="-122"/>
            </a:endParaRPr>
          </a:p>
          <a:p>
            <a:pPr marL="112713" marR="0" lvl="1" indent="-112713" algn="l" defTabSz="10207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LSR</a:t>
            </a:r>
            <a:r>
              <a:rPr lang="zh-CN" altLang="en-US" sz="1200" dirty="0" smtClean="0">
                <a:solidFill>
                  <a:schemeClr val="tx2"/>
                </a:solidFill>
                <a:ea typeface="宋体" charset="-122"/>
              </a:rPr>
              <a:t>：请求链路状态数据库</a:t>
            </a:r>
            <a:r>
              <a:rPr lang="zh-CN" altLang="en-US" sz="1200" dirty="0" smtClean="0">
                <a:solidFill>
                  <a:schemeClr val="tx1"/>
                </a:solidFill>
                <a:ea typeface="+mn-ea"/>
              </a:rPr>
              <a:t>中的具体条目</a:t>
            </a:r>
            <a:endParaRPr lang="en-US" altLang="zh-CN" sz="1200" dirty="0" smtClean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054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rip30</a:t>
            </a:r>
            <a:r>
              <a:rPr lang="zh-CN" altLang="en-US" dirty="0" smtClean="0"/>
              <a:t>秒的功能之一，但更加高效</a:t>
            </a:r>
            <a:endParaRPr lang="en-US" altLang="zh-CN" dirty="0" smtClean="0"/>
          </a:p>
          <a:p>
            <a:r>
              <a:rPr lang="zh-CN" altLang="en-US" dirty="0" smtClean="0"/>
              <a:t>信息包含在下一页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15905-8C5F-48FC-895A-30008CDCA9A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09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4C74D8-86AB-4574-942D-9D252C88124D}" type="slidenum">
              <a:rPr lang="en-US" altLang="zh-CN" sz="1200" smtClean="0">
                <a:latin typeface="Times" pitchFamily="18" charset="0"/>
              </a:rPr>
              <a:pPr/>
              <a:t>22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47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Router ID</a:t>
            </a:r>
            <a:r>
              <a:rPr lang="zh-CN" altLang="en-US" sz="2400" dirty="0" smtClean="0">
                <a:ea typeface="宋体" pitchFamily="2" charset="-122"/>
              </a:rPr>
              <a:t>：路由器的最大</a:t>
            </a:r>
            <a:r>
              <a:rPr lang="en-US" altLang="zh-CN" sz="2400" dirty="0" smtClean="0">
                <a:ea typeface="宋体" pitchFamily="2" charset="-122"/>
              </a:rPr>
              <a:t>UP</a:t>
            </a:r>
            <a:r>
              <a:rPr lang="zh-CN" altLang="en-US" sz="2400" dirty="0" smtClean="0">
                <a:ea typeface="宋体" pitchFamily="2" charset="-122"/>
              </a:rPr>
              <a:t>地址（那个接口可以不在</a:t>
            </a:r>
            <a:r>
              <a:rPr lang="en-US" altLang="zh-CN" sz="2400" dirty="0" smtClean="0">
                <a:ea typeface="宋体" pitchFamily="2" charset="-122"/>
              </a:rPr>
              <a:t>OSPF</a:t>
            </a:r>
            <a:r>
              <a:rPr lang="zh-CN" altLang="en-US" sz="2400" dirty="0" smtClean="0">
                <a:ea typeface="宋体" pitchFamily="2" charset="-122"/>
              </a:rPr>
              <a:t>网络），也可以分配回路地址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 dirty="0" smtClean="0">
                <a:ea typeface="宋体" pitchFamily="2" charset="-122"/>
              </a:rPr>
              <a:t>区域号为</a:t>
            </a:r>
            <a:r>
              <a:rPr lang="en-US" altLang="zh-CN" sz="2400" dirty="0" smtClean="0">
                <a:ea typeface="宋体" pitchFamily="2" charset="-122"/>
              </a:rPr>
              <a:t>32</a:t>
            </a:r>
            <a:r>
              <a:rPr lang="zh-CN" altLang="en-US" sz="2400" dirty="0" smtClean="0">
                <a:ea typeface="宋体" pitchFamily="2" charset="-122"/>
              </a:rPr>
              <a:t>比特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 err="1" smtClean="0">
                <a:ea typeface="宋体" pitchFamily="2" charset="-122"/>
              </a:rPr>
              <a:t>Autype</a:t>
            </a:r>
            <a:r>
              <a:rPr lang="en-US" altLang="zh-CN" sz="2400" dirty="0" smtClean="0">
                <a:ea typeface="宋体" pitchFamily="2" charset="-122"/>
              </a:rPr>
              <a:t>: 0,</a:t>
            </a:r>
            <a:r>
              <a:rPr lang="zh-CN" altLang="en-US" sz="2400" dirty="0" smtClean="0">
                <a:ea typeface="宋体" pitchFamily="2" charset="-122"/>
              </a:rPr>
              <a:t>不检验；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，简单口令，最长</a:t>
            </a:r>
            <a:r>
              <a:rPr lang="en-US" altLang="zh-CN" sz="2400" dirty="0" smtClean="0">
                <a:ea typeface="宋体" pitchFamily="2" charset="-122"/>
              </a:rPr>
              <a:t>64</a:t>
            </a:r>
            <a:r>
              <a:rPr lang="zh-CN" altLang="en-US" sz="2400" dirty="0" smtClean="0">
                <a:ea typeface="宋体" pitchFamily="2" charset="-122"/>
              </a:rPr>
              <a:t>位口令；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en-US" altLang="zh-CN" sz="2400" dirty="0" smtClean="0">
                <a:ea typeface="宋体" pitchFamily="2" charset="-122"/>
              </a:rPr>
              <a:t>MD5</a:t>
            </a:r>
            <a:r>
              <a:rPr lang="zh-CN" altLang="en-US" sz="2400" dirty="0" smtClean="0">
                <a:ea typeface="宋体" pitchFamily="2" charset="-122"/>
              </a:rPr>
              <a:t>验证，</a:t>
            </a:r>
            <a:r>
              <a:rPr lang="en-US" altLang="zh-CN" sz="2400" dirty="0" err="1" smtClean="0">
                <a:ea typeface="宋体" pitchFamily="2" charset="-122"/>
              </a:rPr>
              <a:t>KeyID</a:t>
            </a:r>
            <a:r>
              <a:rPr lang="zh-CN" altLang="en-US" sz="2400" dirty="0" smtClean="0">
                <a:ea typeface="宋体" pitchFamily="2" charset="-122"/>
              </a:rPr>
              <a:t>、验证数据长度和一个不减小的加密序列号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 dirty="0" smtClean="0">
                <a:ea typeface="宋体" pitchFamily="2" charset="-122"/>
              </a:rPr>
              <a:t>认证：由于是组播地址</a:t>
            </a:r>
            <a:r>
              <a:rPr lang="en-US" altLang="zh-CN" sz="2400" dirty="0" smtClean="0">
                <a:ea typeface="宋体" pitchFamily="2" charset="-122"/>
              </a:rPr>
              <a:t>224.0.0.5</a:t>
            </a:r>
            <a:r>
              <a:rPr lang="zh-CN" altLang="en-US" sz="2400" dirty="0" smtClean="0">
                <a:ea typeface="宋体" pitchFamily="2" charset="-122"/>
              </a:rPr>
              <a:t>，一般为加密的认证类型。</a:t>
            </a:r>
            <a:r>
              <a:rPr lang="en-US" altLang="zh-CN" sz="2400" dirty="0" smtClean="0">
                <a:ea typeface="宋体" pitchFamily="2" charset="-122"/>
              </a:rPr>
              <a:t>01005E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OSPF Hello Intervals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en-US" altLang="zh-CN" sz="2400" dirty="0" smtClean="0">
                <a:ea typeface="宋体" pitchFamily="2" charset="-122"/>
              </a:rPr>
              <a:t>30 seconds for NBMA segments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OSPF Dead Intervals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en-US" altLang="zh-CN" sz="2400" dirty="0" smtClean="0">
                <a:ea typeface="宋体" pitchFamily="2" charset="-122"/>
              </a:rPr>
              <a:t>Default time is 4 times  the hello interval</a:t>
            </a:r>
          </a:p>
          <a:p>
            <a:pPr>
              <a:lnSpc>
                <a:spcPct val="85000"/>
              </a:lnSpc>
            </a:pPr>
            <a:r>
              <a:rPr lang="zh-CN" altLang="en-US" sz="2400" dirty="0" smtClean="0">
                <a:ea typeface="宋体" pitchFamily="2" charset="-122"/>
              </a:rPr>
              <a:t>网络掩码表示只能在一个网段</a:t>
            </a:r>
            <a:r>
              <a:rPr lang="en-US" altLang="zh-CN" sz="2400" dirty="0" smtClean="0">
                <a:ea typeface="宋体" pitchFamily="2" charset="-122"/>
              </a:rPr>
              <a:t>??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244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06306CC-77F6-4709-B8D7-EA1EBD60E9C0}" type="slidenum">
              <a:rPr lang="en-US" altLang="zh-CN" sz="1200" smtClean="0">
                <a:latin typeface="Times" pitchFamily="18" charset="0"/>
              </a:rPr>
              <a:pPr/>
              <a:t>23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67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减少通信量：打招呼的例子</a:t>
            </a:r>
            <a:endParaRPr lang="en-US" altLang="zh-CN" dirty="0" smtClean="0"/>
          </a:p>
          <a:p>
            <a:pPr marL="112713" indent="-112713" defTabSz="1020763"/>
            <a:r>
              <a:rPr lang="en-US" altLang="zh-CN" sz="1000" dirty="0" smtClean="0"/>
              <a:t>DR : Designated Routers &gt;&gt;</a:t>
            </a:r>
          </a:p>
          <a:p>
            <a:pPr marL="482600" lvl="1" indent="-120650" defTabSz="1020763"/>
            <a:r>
              <a:rPr lang="en-US" altLang="zh-CN" sz="1000" dirty="0" smtClean="0"/>
              <a:t>Reduce OSPF traffic on </a:t>
            </a:r>
            <a:r>
              <a:rPr lang="en-US" altLang="zh-CN" sz="1000" dirty="0" err="1" smtClean="0"/>
              <a:t>Multiaccess</a:t>
            </a:r>
            <a:r>
              <a:rPr lang="en-US" altLang="zh-CN" sz="1000" dirty="0" smtClean="0"/>
              <a:t> Links</a:t>
            </a:r>
          </a:p>
          <a:p>
            <a:pPr marL="482600" lvl="1" indent="-120650" defTabSz="1020763"/>
            <a:r>
              <a:rPr lang="en-US" altLang="zh-CN" sz="1000" dirty="0" smtClean="0"/>
              <a:t>Store and Distribute neighbors LSDBs</a:t>
            </a:r>
          </a:p>
          <a:p>
            <a:pPr marL="482600" lvl="1" indent="-120650" defTabSz="1020763"/>
            <a:r>
              <a:rPr lang="en-US" altLang="zh-CN" sz="1000" dirty="0" smtClean="0"/>
              <a:t>BDR exist as a backup for redundancy.</a:t>
            </a:r>
          </a:p>
          <a:p>
            <a:pPr marL="112713" indent="-112713" defTabSz="1020763"/>
            <a:endParaRPr lang="en-US" altLang="zh-CN" sz="1000" dirty="0" smtClean="0"/>
          </a:p>
          <a:p>
            <a:pPr marL="112713" indent="-112713" defTabSz="1020763"/>
            <a:r>
              <a:rPr lang="en-US" altLang="zh-CN" sz="1000" dirty="0" smtClean="0"/>
              <a:t>DR election:</a:t>
            </a:r>
          </a:p>
          <a:p>
            <a:pPr marL="482600" lvl="1" indent="-120650" defTabSz="1020763"/>
            <a:r>
              <a:rPr lang="en-US" altLang="zh-CN" sz="1000" dirty="0" smtClean="0"/>
              <a:t>OSPF Priority is used in the selection : 1 </a:t>
            </a:r>
            <a:r>
              <a:rPr lang="en-US" altLang="zh-CN" sz="1000" dirty="0" smtClean="0">
                <a:latin typeface="Arial" charset="0"/>
              </a:rPr>
              <a:t>–</a:t>
            </a:r>
            <a:r>
              <a:rPr lang="en-US" altLang="zh-CN" sz="1000" dirty="0" smtClean="0"/>
              <a:t> 255, default = 1, 0 for </a:t>
            </a:r>
            <a:r>
              <a:rPr lang="en-US" altLang="zh-CN" sz="1000" dirty="0" err="1" smtClean="0"/>
              <a:t>noncandidate</a:t>
            </a:r>
            <a:endParaRPr lang="en-US" altLang="zh-CN" sz="1000" dirty="0" smtClean="0"/>
          </a:p>
          <a:p>
            <a:pPr marL="482600" lvl="1" indent="-120650" defTabSz="1020763"/>
            <a:r>
              <a:rPr lang="en-US" altLang="zh-CN" sz="1000" dirty="0" smtClean="0"/>
              <a:t>If priorities are the same, higher Loopback IP address.</a:t>
            </a:r>
          </a:p>
          <a:p>
            <a:pPr marL="482600" lvl="1" indent="-120650" defTabSz="1020763"/>
            <a:r>
              <a:rPr lang="en-US" altLang="zh-CN" sz="1000" dirty="0" smtClean="0"/>
              <a:t>In case of no existing Loopbacks highest IP address of interfaces are used.</a:t>
            </a:r>
          </a:p>
          <a:p>
            <a:pPr marL="112713" indent="-112713" defTabSz="1020763"/>
            <a:endParaRPr lang="en-US" altLang="zh-CN" sz="1000" dirty="0" smtClean="0"/>
          </a:p>
          <a:p>
            <a:pPr marL="112713" indent="-112713" defTabSz="1020763"/>
            <a:r>
              <a:rPr lang="en-US" altLang="zh-CN" sz="1000" dirty="0" smtClean="0">
                <a:latin typeface="Helvetica" pitchFamily="34" charset="0"/>
              </a:rPr>
              <a:t>OSPF Order of events:</a:t>
            </a:r>
          </a:p>
          <a:p>
            <a:pPr marL="482600" lvl="1" indent="-120650" defTabSz="1020763"/>
            <a:r>
              <a:rPr lang="en-US" altLang="zh-CN" sz="1000" dirty="0" smtClean="0">
                <a:latin typeface="Helvetica" pitchFamily="34" charset="0"/>
              </a:rPr>
              <a:t>Establish router adjacencies</a:t>
            </a:r>
          </a:p>
          <a:p>
            <a:pPr marL="482600" lvl="1" indent="-120650" defTabSz="1020763"/>
            <a:r>
              <a:rPr lang="en-US" altLang="zh-CN" sz="1000" dirty="0" smtClean="0">
                <a:latin typeface="Helvetica" pitchFamily="34" charset="0"/>
              </a:rPr>
              <a:t>Elect a </a:t>
            </a:r>
            <a:r>
              <a:rPr lang="en-US" altLang="zh-CN" sz="1000" dirty="0" smtClean="0">
                <a:solidFill>
                  <a:schemeClr val="accent2"/>
                </a:solidFill>
                <a:latin typeface="Helvetica" pitchFamily="34" charset="0"/>
              </a:rPr>
              <a:t>Designated Router</a:t>
            </a:r>
          </a:p>
          <a:p>
            <a:pPr marL="482600" lvl="1" indent="-120650" defTabSz="1020763"/>
            <a:r>
              <a:rPr lang="en-US" altLang="zh-CN" sz="1000" dirty="0" smtClean="0">
                <a:latin typeface="Helvetica" pitchFamily="34" charset="0"/>
              </a:rPr>
              <a:t>Discover Routes</a:t>
            </a:r>
          </a:p>
          <a:p>
            <a:pPr marL="482600" lvl="1" indent="-120650" defTabSz="1020763"/>
            <a:r>
              <a:rPr lang="en-US" altLang="zh-CN" sz="1000" dirty="0" smtClean="0">
                <a:latin typeface="Helvetica" pitchFamily="34" charset="0"/>
              </a:rPr>
              <a:t>Select appropriate routes</a:t>
            </a:r>
          </a:p>
          <a:p>
            <a:pPr marL="482600" lvl="1" indent="-120650" defTabSz="1020763"/>
            <a:r>
              <a:rPr lang="en-US" altLang="zh-CN" sz="1000" dirty="0" smtClean="0">
                <a:latin typeface="Helvetica" pitchFamily="34" charset="0"/>
              </a:rPr>
              <a:t>Maintain routing info</a:t>
            </a:r>
          </a:p>
          <a:p>
            <a:pPr marL="482600" lvl="1" indent="-120650" defTabSz="1020763"/>
            <a:r>
              <a:rPr lang="en-US" altLang="zh-CN" sz="1000" dirty="0" smtClean="0">
                <a:latin typeface="Helvetica" pitchFamily="34" charset="0"/>
              </a:rPr>
              <a:t>Relies on IP packets for delivery of routing information (uses protocol number 89)</a:t>
            </a:r>
            <a:endParaRPr lang="en-AU" altLang="zh-CN" sz="1000" dirty="0" smtClean="0">
              <a:latin typeface="Helvetica" pitchFamily="34" charset="0"/>
            </a:endParaRPr>
          </a:p>
          <a:p>
            <a:pPr marL="112713" indent="-112713" defTabSz="1020763"/>
            <a:endParaRPr lang="zh-CN" altLang="en-US" sz="1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9200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8B5DA5D-30F9-495F-8E45-2F9BF8710DAE}" type="slidenum">
              <a:rPr lang="en-US" altLang="zh-CN" sz="1200" smtClean="0">
                <a:latin typeface="Times" pitchFamily="18" charset="0"/>
              </a:rPr>
              <a:pPr/>
              <a:t>24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marR="0" indent="-112713" algn="l" defTabSz="10207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/>
              <a:t>一个</a:t>
            </a:r>
            <a:r>
              <a:rPr lang="en-US" altLang="zh-CN" sz="1000" dirty="0" smtClean="0"/>
              <a:t>OSPF</a:t>
            </a:r>
            <a:r>
              <a:rPr lang="zh-CN" altLang="en-US" sz="1000" dirty="0" smtClean="0"/>
              <a:t>域有多个</a:t>
            </a:r>
            <a:r>
              <a:rPr lang="en-US" altLang="zh-CN" sz="1000" dirty="0" smtClean="0"/>
              <a:t>IP</a:t>
            </a:r>
            <a:r>
              <a:rPr lang="zh-CN" altLang="en-US" sz="1000" dirty="0" smtClean="0"/>
              <a:t>网段，所以有多个</a:t>
            </a:r>
            <a:r>
              <a:rPr lang="en-US" altLang="zh-CN" sz="1000" dirty="0" smtClean="0"/>
              <a:t>DR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61833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0E9A5C-B7E8-46D5-A267-38A253535421}" type="slidenum">
              <a:rPr lang="en-US" altLang="zh-CN" sz="1200" smtClean="0">
                <a:latin typeface="Times" pitchFamily="18" charset="0"/>
              </a:rPr>
              <a:pPr/>
              <a:t>25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88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4627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03504DB-1B1F-4C4E-9F94-F1D1FD9F2CB1}" type="slidenum">
              <a:rPr lang="en-US" altLang="zh-CN" sz="1200" smtClean="0">
                <a:latin typeface="Times" pitchFamily="18" charset="0"/>
              </a:rPr>
              <a:pPr/>
              <a:t>26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98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DR</a:t>
            </a:r>
            <a:r>
              <a:rPr lang="zh-CN" altLang="en-US" dirty="0" smtClean="0"/>
              <a:t>用来保证网段内的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一致</a:t>
            </a:r>
          </a:p>
        </p:txBody>
      </p:sp>
    </p:spTree>
    <p:extLst>
      <p:ext uri="{BB962C8B-B14F-4D97-AF65-F5344CB8AC3E}">
        <p14:creationId xmlns:p14="http://schemas.microsoft.com/office/powerpoint/2010/main" val="3189548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CF9756-289A-4346-84F6-23567DD9EAFC}" type="slidenum">
              <a:rPr lang="en-US" altLang="zh-CN" sz="1200" smtClean="0">
                <a:latin typeface="Times" pitchFamily="18" charset="0"/>
              </a:rPr>
              <a:pPr/>
              <a:t>27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2577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2B25948-736C-4E2C-B080-E35264D57442}" type="slidenum">
              <a:rPr lang="en-US" altLang="zh-CN" sz="1200" smtClean="0">
                <a:latin typeface="Times" pitchFamily="18" charset="0"/>
              </a:rPr>
              <a:pPr/>
              <a:t>28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1703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F552F6C-DB1C-4D9A-9555-DFD7FC7ABE8B}" type="slidenum">
              <a:rPr lang="en-US" altLang="zh-CN" sz="1200" smtClean="0">
                <a:latin typeface="Times" pitchFamily="18" charset="0"/>
              </a:rPr>
              <a:pPr/>
              <a:t>29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zh-CN" altLang="en-US" dirty="0" smtClean="0"/>
              <a:t>双向关系之后，路由器需要决定和谁建立邻居关系，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网络，则直接建立邻居关系，进入</a:t>
            </a:r>
            <a:r>
              <a:rPr lang="en-US" altLang="zh-CN" dirty="0" err="1" smtClean="0"/>
              <a:t>ExStart</a:t>
            </a:r>
            <a:r>
              <a:rPr lang="zh-CN" altLang="en-US" dirty="0" smtClean="0"/>
              <a:t>（准启动）；</a:t>
            </a:r>
            <a:endParaRPr lang="en-US" altLang="zh-CN" dirty="0" smtClean="0"/>
          </a:p>
          <a:p>
            <a:r>
              <a:rPr lang="zh-CN" altLang="en-US" dirty="0" smtClean="0"/>
              <a:t>如果是多路访问网络，则需要进屋</a:t>
            </a:r>
            <a:r>
              <a:rPr lang="en-US" altLang="zh-CN" dirty="0" smtClean="0"/>
              <a:t>DR</a:t>
            </a:r>
            <a:r>
              <a:rPr lang="zh-CN" altLang="en-US" dirty="0" smtClean="0"/>
              <a:t>选举过程，除非已经选举过了</a:t>
            </a:r>
          </a:p>
        </p:txBody>
      </p:sp>
    </p:spTree>
    <p:extLst>
      <p:ext uri="{BB962C8B-B14F-4D97-AF65-F5344CB8AC3E}">
        <p14:creationId xmlns:p14="http://schemas.microsoft.com/office/powerpoint/2010/main" val="274618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EB70DC6-7C5D-4EA7-B472-854BED9CA276}" type="slidenum">
              <a:rPr lang="en-US" altLang="zh-CN" sz="1200" smtClean="0">
                <a:latin typeface="Times" pitchFamily="18" charset="0"/>
              </a:rPr>
              <a:pPr/>
              <a:t>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83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没有跳数限制</a:t>
            </a:r>
            <a:endParaRPr lang="en-US" altLang="zh-CN" dirty="0" smtClean="0"/>
          </a:p>
          <a:p>
            <a:r>
              <a:rPr lang="zh-CN" altLang="en-US" dirty="0" smtClean="0"/>
              <a:t>成本作为度量值，速率增大而减小</a:t>
            </a:r>
          </a:p>
        </p:txBody>
      </p:sp>
    </p:spTree>
    <p:extLst>
      <p:ext uri="{BB962C8B-B14F-4D97-AF65-F5344CB8AC3E}">
        <p14:creationId xmlns:p14="http://schemas.microsoft.com/office/powerpoint/2010/main" val="374458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D900991-A551-4022-A81B-987C899D24C0}" type="slidenum">
              <a:rPr lang="en-US" altLang="zh-CN" sz="1200" smtClean="0">
                <a:latin typeface="Times" pitchFamily="18" charset="0"/>
              </a:rPr>
              <a:pPr/>
              <a:t>30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00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5512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2116FC-9AF7-4FCB-A142-1C8CD4771D44}" type="slidenum">
              <a:rPr lang="en-US" altLang="zh-CN" sz="1200" smtClean="0">
                <a:latin typeface="Times" pitchFamily="18" charset="0"/>
              </a:rPr>
              <a:pPr/>
              <a:t>31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11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9579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AADFE13-06DE-4900-B749-BACADAD11AA3}" type="slidenum">
              <a:rPr lang="en-US" altLang="zh-CN" sz="1200" smtClean="0">
                <a:latin typeface="Times" pitchFamily="18" charset="0"/>
              </a:rPr>
              <a:pPr/>
              <a:t>32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2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3213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F3A7550-CD1F-46D8-B5AF-509C40493715}" type="slidenum">
              <a:rPr lang="en-US" altLang="zh-CN" sz="1200" smtClean="0">
                <a:latin typeface="Times" pitchFamily="18" charset="0"/>
              </a:rPr>
              <a:pPr/>
              <a:t>33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3198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CBF114-D8C0-4103-B393-CD949F614E7A}" type="slidenum">
              <a:rPr lang="en-US" altLang="zh-CN" sz="1200" smtClean="0">
                <a:latin typeface="Times" pitchFamily="18" charset="0"/>
              </a:rPr>
              <a:pPr/>
              <a:t>34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/>
              <a:t>链路状态数据库的描述包括：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/>
              <a:t>链路状态类型、通告路由器的地址、链路成本、一个序列号码。</a:t>
            </a:r>
          </a:p>
          <a:p>
            <a:r>
              <a:rPr lang="zh-CN" altLang="en-US" dirty="0" smtClean="0"/>
              <a:t>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的包发送信息，类型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的包来确认。</a:t>
            </a:r>
            <a:endParaRPr lang="en-US" altLang="zh-CN" dirty="0" smtClean="0"/>
          </a:p>
          <a:p>
            <a:r>
              <a:rPr lang="zh-CN" altLang="en-US" dirty="0" smtClean="0"/>
              <a:t>先只发送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的头部，从而减少通讯量</a:t>
            </a:r>
          </a:p>
        </p:txBody>
      </p:sp>
    </p:spTree>
    <p:extLst>
      <p:ext uri="{BB962C8B-B14F-4D97-AF65-F5344CB8AC3E}">
        <p14:creationId xmlns:p14="http://schemas.microsoft.com/office/powerpoint/2010/main" val="304658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5E8E38-A1D9-47ED-8AA2-6ABAB7615AFF}" type="slidenum">
              <a:rPr lang="en-US" altLang="zh-CN" sz="1200" smtClean="0">
                <a:latin typeface="Times" pitchFamily="18" charset="0"/>
              </a:rPr>
              <a:pPr/>
              <a:t>35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zh-CN" altLang="en-US" dirty="0" smtClean="0"/>
              <a:t>根据汇总可能会需要具体的条目</a:t>
            </a:r>
            <a:endParaRPr lang="en-US" altLang="zh-CN" dirty="0" smtClean="0"/>
          </a:p>
          <a:p>
            <a:r>
              <a:rPr lang="zh-CN" altLang="en-US" dirty="0" smtClean="0"/>
              <a:t>之后</a:t>
            </a:r>
            <a:r>
              <a:rPr lang="en-US" altLang="zh-CN" sz="1200" dirty="0" smtClean="0">
                <a:ea typeface="宋体" pitchFamily="2" charset="-122"/>
              </a:rPr>
              <a:t>Choose appropriate routes</a:t>
            </a:r>
            <a:r>
              <a:rPr lang="zh-CN" altLang="en-US" sz="1200" dirty="0" smtClean="0">
                <a:ea typeface="宋体" pitchFamily="2" charset="-122"/>
              </a:rPr>
              <a:t>，</a:t>
            </a:r>
            <a:r>
              <a:rPr lang="en-US" altLang="zh-CN" sz="1200" dirty="0" err="1" smtClean="0">
                <a:ea typeface="宋体" pitchFamily="2" charset="-122"/>
              </a:rPr>
              <a:t>maitain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689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可靠传输：确认和超时重传 </a:t>
            </a:r>
            <a:endParaRPr lang="en-US" altLang="zh-CN" dirty="0" smtClean="0"/>
          </a:p>
          <a:p>
            <a:r>
              <a:rPr lang="en-US" altLang="zh-CN" dirty="0" smtClean="0"/>
              <a:t>DD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database </a:t>
            </a:r>
            <a:r>
              <a:rPr lang="zh-CN" altLang="en-US" dirty="0" smtClean="0"/>
              <a:t>描述 </a:t>
            </a:r>
            <a:endParaRPr lang="en-US" altLang="zh-CN" dirty="0" smtClean="0"/>
          </a:p>
          <a:p>
            <a:r>
              <a:rPr lang="en-US" altLang="zh-CN" dirty="0" smtClean="0"/>
              <a:t>full</a:t>
            </a:r>
            <a:r>
              <a:rPr lang="zh-CN" altLang="en-US" dirty="0" smtClean="0"/>
              <a:t>以后新收到的报文直接</a:t>
            </a:r>
            <a:r>
              <a:rPr lang="en-US" altLang="zh-CN" dirty="0" err="1" smtClean="0"/>
              <a:t>lsu</a:t>
            </a:r>
            <a:r>
              <a:rPr lang="zh-CN" altLang="en-US" dirty="0" smtClean="0"/>
              <a:t>给对方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15905-8C5F-48FC-895A-30008CDCA9A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09912AB-8BC5-416E-A74A-4118E4AA87FD}" type="slidenum">
              <a:rPr lang="en-US" altLang="zh-CN" sz="1200" smtClean="0">
                <a:latin typeface="Times" pitchFamily="18" charset="0"/>
              </a:rPr>
              <a:pPr/>
              <a:t>37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41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2460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7833FCD-B53F-4BE4-8635-C87B41EE3743}" type="slidenum">
              <a:rPr lang="en-US" altLang="zh-CN" sz="1200" smtClean="0">
                <a:latin typeface="Times" pitchFamily="18" charset="0"/>
              </a:rPr>
              <a:pPr/>
              <a:t>38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52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2492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7C6014-2F0D-4A29-A5FA-33234A1FD830}" type="slidenum">
              <a:rPr lang="en-US" altLang="zh-CN" sz="1200" smtClean="0">
                <a:latin typeface="Times" pitchFamily="18" charset="0"/>
              </a:rPr>
              <a:pPr/>
              <a:t>39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882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F9F482-6DBF-4860-A629-B348D17572F3}" type="slidenum">
              <a:rPr lang="en-US" altLang="zh-CN" sz="1200" smtClean="0">
                <a:latin typeface="Times" pitchFamily="18" charset="0"/>
              </a:rPr>
              <a:pPr/>
              <a:t>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9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Sequence and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!!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341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9D8B3B0-94BB-4116-AAB4-1C43EB4F7648}" type="slidenum">
              <a:rPr lang="en-US" altLang="zh-CN" sz="1200" smtClean="0">
                <a:latin typeface="Times" pitchFamily="18" charset="0"/>
              </a:rPr>
              <a:pPr/>
              <a:t>40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altLang="zh-CN" dirty="0" smtClean="0"/>
              <a:t>LSA</a:t>
            </a:r>
            <a:r>
              <a:rPr lang="zh-CN" altLang="en-US" dirty="0" smtClean="0"/>
              <a:t>有序列号，从而来确保更新能够进行。</a:t>
            </a:r>
          </a:p>
        </p:txBody>
      </p:sp>
    </p:spTree>
    <p:extLst>
      <p:ext uri="{BB962C8B-B14F-4D97-AF65-F5344CB8AC3E}">
        <p14:creationId xmlns:p14="http://schemas.microsoft.com/office/powerpoint/2010/main" val="4107407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568F40-E479-4F0C-BE0A-208D1CF91AB8}" type="slidenum">
              <a:rPr lang="en-US" altLang="zh-CN" sz="1200" smtClean="0">
                <a:latin typeface="Times" pitchFamily="18" charset="0"/>
              </a:rPr>
              <a:pPr/>
              <a:t>41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8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zh-CN" altLang="en-US" dirty="0" smtClean="0"/>
              <a:t>为了确保同步，每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分钟还会对每条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记录扩散一次，其序列号都加</a:t>
            </a:r>
            <a:r>
              <a:rPr lang="en-US" altLang="zh-CN" dirty="0" smtClean="0"/>
              <a:t>1.</a:t>
            </a:r>
            <a:endParaRPr lang="zh-CN" altLang="en-US" dirty="0" smtClean="0"/>
          </a:p>
        </p:txBody>
      </p:sp>
      <p:sp>
        <p:nvSpPr>
          <p:cNvPr id="268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336550"/>
            <a:ext cx="4910138" cy="3683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8988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9B726E-E457-4C42-B5A8-FFFA53598D86}" type="slidenum">
              <a:rPr lang="en-US" altLang="zh-CN" sz="1200" smtClean="0">
                <a:latin typeface="Times" pitchFamily="18" charset="0"/>
              </a:rPr>
              <a:pPr/>
              <a:t>42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69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24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9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336550"/>
            <a:ext cx="4910138" cy="3683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69195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82CD71-0CD1-4753-B8A6-5C959EA89C64}" type="slidenum">
              <a:rPr lang="en-US" altLang="zh-CN" sz="1200" smtClean="0">
                <a:latin typeface="Times" pitchFamily="18" charset="0"/>
              </a:rPr>
              <a:pPr/>
              <a:t>43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289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AE6872B-BA5E-4719-B74D-5F29F3013D41}" type="slidenum">
              <a:rPr lang="en-US" altLang="zh-CN" sz="1200" smtClean="0">
                <a:latin typeface="Times" pitchFamily="18" charset="0"/>
              </a:rPr>
              <a:pPr/>
              <a:t>44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963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489DFF-65A1-4C8C-B12D-B7C2006F43A6}" type="slidenum">
              <a:rPr lang="en-US" altLang="zh-CN" sz="1200" smtClean="0">
                <a:latin typeface="Times" pitchFamily="18" charset="0"/>
              </a:rPr>
              <a:pPr/>
              <a:t>45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70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预启动：建立主从关系</a:t>
            </a:r>
          </a:p>
        </p:txBody>
      </p:sp>
    </p:spTree>
    <p:extLst>
      <p:ext uri="{BB962C8B-B14F-4D97-AF65-F5344CB8AC3E}">
        <p14:creationId xmlns:p14="http://schemas.microsoft.com/office/powerpoint/2010/main" val="21393901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59BE903-A1EC-4F0B-83E1-34D8A72BC48E}" type="slidenum">
              <a:rPr lang="en-US" altLang="zh-CN" sz="1200" smtClean="0">
                <a:latin typeface="Times" pitchFamily="18" charset="0"/>
              </a:rPr>
              <a:pPr/>
              <a:t>46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交换：互发送</a:t>
            </a:r>
            <a:r>
              <a:rPr lang="en-US" altLang="zh-CN" dirty="0" smtClean="0"/>
              <a:t>DBD</a:t>
            </a:r>
          </a:p>
          <a:p>
            <a:r>
              <a:rPr lang="zh-CN" altLang="en-US" dirty="0" smtClean="0"/>
              <a:t>加载：交换</a:t>
            </a:r>
            <a:r>
              <a:rPr lang="en-US" altLang="zh-CN" dirty="0" smtClean="0"/>
              <a:t>LSR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LSU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LSDB</a:t>
            </a:r>
          </a:p>
          <a:p>
            <a:r>
              <a:rPr lang="zh-CN" altLang="en-US" dirty="0" smtClean="0"/>
              <a:t>完全邻接：</a:t>
            </a:r>
          </a:p>
        </p:txBody>
      </p:sp>
    </p:spTree>
    <p:extLst>
      <p:ext uri="{BB962C8B-B14F-4D97-AF65-F5344CB8AC3E}">
        <p14:creationId xmlns:p14="http://schemas.microsoft.com/office/powerpoint/2010/main" val="12643313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E539DA2-515F-4609-9284-2415568102EB}" type="slidenum">
              <a:rPr lang="en-US" altLang="zh-CN" sz="1200" smtClean="0">
                <a:latin typeface="Times" pitchFamily="18" charset="0"/>
              </a:rPr>
              <a:pPr/>
              <a:t>48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6587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010696D-2C42-45F3-89AF-DD2ABD97EE35}" type="slidenum">
              <a:rPr lang="en-US" altLang="zh-CN" sz="1200" smtClean="0">
                <a:latin typeface="Times" pitchFamily="18" charset="0"/>
              </a:rPr>
              <a:pPr/>
              <a:t>49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1000</a:t>
            </a:r>
            <a:r>
              <a:rPr lang="zh-CN" altLang="en-US" sz="2000" dirty="0" smtClean="0">
                <a:ea typeface="宋体" pitchFamily="2" charset="-122"/>
              </a:rPr>
              <a:t>多台路由器会带来的规模问题和动荡（导致协议不能实际应用）。即使硬件升级也不能解决</a:t>
            </a:r>
            <a:endParaRPr lang="en-US" altLang="zh-CN" sz="2000" dirty="0" smtClean="0">
              <a:ea typeface="宋体" pitchFamily="2" charset="-122"/>
            </a:endParaRPr>
          </a:p>
          <a:p>
            <a:pPr marL="112713" indent="-112713" defTabSz="1020763"/>
            <a:r>
              <a:rPr lang="zh-CN" altLang="en-US" sz="2000" dirty="0" smtClean="0"/>
              <a:t>区域划分要有路由聚合策略，运营商获得的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一般是连续的</a:t>
            </a:r>
            <a:endParaRPr lang="en-US" altLang="zh-CN" sz="20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386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9127D10-8440-42A5-B7F8-AC14520F80EE}" type="slidenum">
              <a:rPr lang="en-US" altLang="zh-CN" sz="1200" smtClean="0">
                <a:latin typeface="Times" pitchFamily="18" charset="0"/>
              </a:rPr>
              <a:pPr/>
              <a:t>50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画图解释区域之间的</a:t>
            </a:r>
            <a:r>
              <a:rPr lang="en-US" altLang="zh-CN" dirty="0" smtClean="0"/>
              <a:t>DV</a:t>
            </a:r>
            <a:r>
              <a:rPr lang="zh-CN" altLang="en-US" dirty="0" smtClean="0"/>
              <a:t>模式，</a:t>
            </a:r>
            <a:r>
              <a:rPr lang="en-US" altLang="zh-CN" dirty="0" smtClean="0"/>
              <a:t>ABR</a:t>
            </a:r>
            <a:r>
              <a:rPr lang="zh-CN" altLang="en-US" dirty="0" smtClean="0"/>
              <a:t>转告路由的方法，由此可能产生回路。所以必须都联系</a:t>
            </a:r>
            <a:r>
              <a:rPr lang="en-US" altLang="zh-CN" dirty="0" smtClean="0"/>
              <a:t>area0</a:t>
            </a:r>
            <a:r>
              <a:rPr lang="zh-CN" altLang="en-US" dirty="0" smtClean="0"/>
              <a:t>，直径最大为</a:t>
            </a:r>
            <a:r>
              <a:rPr lang="en-US" altLang="zh-CN" dirty="0" smtClean="0"/>
              <a:t>3.ABR</a:t>
            </a:r>
            <a:r>
              <a:rPr lang="zh-CN" altLang="en-US" dirty="0" smtClean="0"/>
              <a:t>都在</a:t>
            </a:r>
            <a:r>
              <a:rPr lang="en-US" altLang="zh-CN" dirty="0" smtClean="0"/>
              <a:t>area0</a:t>
            </a:r>
            <a:r>
              <a:rPr lang="zh-CN" altLang="en-US" dirty="0" smtClean="0"/>
              <a:t>之中。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解释路由项对应的路由器变化的情况；通过所有的</a:t>
            </a:r>
            <a:r>
              <a:rPr lang="en-US" altLang="zh-CN" dirty="0" smtClean="0"/>
              <a:t>ABR</a:t>
            </a:r>
            <a:r>
              <a:rPr lang="zh-CN" altLang="en-US" dirty="0" smtClean="0"/>
              <a:t>在一个区域来避免这个问题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1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4621013-977D-4C39-9064-F44822B9FB44}" type="slidenum">
              <a:rPr lang="en-US" altLang="zh-CN" sz="1200" smtClean="0">
                <a:latin typeface="Times" pitchFamily="18" charset="0"/>
              </a:rPr>
              <a:pPr/>
              <a:t>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94057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0B99567-780B-4A39-BD3A-89DD1CCA2C37}" type="slidenum">
              <a:rPr lang="en-US" altLang="zh-CN" sz="1200" smtClean="0">
                <a:latin typeface="Times" pitchFamily="18" charset="0"/>
              </a:rPr>
              <a:pPr/>
              <a:t>51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2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72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marR="0" indent="-112713" algn="l" defTabSz="10207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OSPF has to have at least one Area (Area 0 ). This area is the </a:t>
            </a:r>
            <a:r>
              <a:rPr lang="en-US" altLang="zh-CN" dirty="0" err="1" smtClean="0"/>
              <a:t>bacbone</a:t>
            </a:r>
            <a:r>
              <a:rPr lang="en-US" altLang="zh-CN" dirty="0" smtClean="0"/>
              <a:t> which all the other areas must be connected to.</a:t>
            </a:r>
          </a:p>
          <a:p>
            <a:pPr marL="112713" indent="-112713" defTabSz="1020763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285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761082D-7288-479D-A263-0926026F2796}" type="slidenum">
              <a:rPr lang="en-US" altLang="zh-CN" sz="1200" smtClean="0">
                <a:latin typeface="Times" pitchFamily="18" charset="0"/>
              </a:rPr>
              <a:pPr/>
              <a:t>52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r>
              <a:rPr lang="en-US" altLang="zh-CN" dirty="0" smtClean="0"/>
              <a:t>ABR: Area border Routers are routers that have interfaces in more than one area, generally between Area 0 and other areas.</a:t>
            </a:r>
          </a:p>
          <a:p>
            <a:pPr marL="112713" indent="-112713" defTabSz="1020763"/>
            <a:r>
              <a:rPr lang="en-US" altLang="zh-CN" dirty="0" smtClean="0"/>
              <a:t>OSPF</a:t>
            </a:r>
            <a:r>
              <a:rPr lang="zh-CN" altLang="en-US" dirty="0" smtClean="0"/>
              <a:t>是以路由器作为区域边界的划分，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是以网段作为划分。类似于中国棋类和国际棋类的区别。</a:t>
            </a:r>
            <a:endParaRPr lang="en-US" altLang="zh-CN" dirty="0" smtClean="0"/>
          </a:p>
          <a:p>
            <a:pPr marL="112713" indent="-112713" defTabSz="1020763"/>
            <a:r>
              <a:rPr lang="zh-CN" altLang="en-US" dirty="0" smtClean="0"/>
              <a:t>区域划分要有路由聚合策略，运营商获得的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一般是连续的</a:t>
            </a:r>
            <a:endParaRPr lang="en-US" altLang="zh-CN" dirty="0" smtClean="0"/>
          </a:p>
          <a:p>
            <a:pPr marL="112713" indent="-112713" defTabSz="1020763"/>
            <a:r>
              <a:rPr lang="zh-CN" altLang="en-US" dirty="0" smtClean="0"/>
              <a:t>区域间的路由是</a:t>
            </a:r>
            <a:r>
              <a:rPr lang="en-US" altLang="zh-CN" dirty="0" smtClean="0"/>
              <a:t>DV</a:t>
            </a:r>
            <a:r>
              <a:rPr lang="zh-CN" altLang="en-US" dirty="0" smtClean="0"/>
              <a:t>算法的，都连接</a:t>
            </a:r>
            <a:r>
              <a:rPr lang="en-US" altLang="zh-CN" dirty="0" smtClean="0"/>
              <a:t>area0</a:t>
            </a:r>
            <a:r>
              <a:rPr lang="zh-CN" altLang="en-US" dirty="0" smtClean="0"/>
              <a:t>则可以避免，解释路由项对应的路由器变化的情况；通过所有的</a:t>
            </a:r>
            <a:r>
              <a:rPr lang="en-US" altLang="zh-CN" dirty="0" smtClean="0"/>
              <a:t>ABR</a:t>
            </a:r>
            <a:r>
              <a:rPr lang="zh-CN" altLang="en-US" dirty="0" smtClean="0"/>
              <a:t>在一个区域来避免这个问题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8580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8570631-492A-40D5-851C-F3B2C07719D5}" type="slidenum">
              <a:rPr lang="en-US" altLang="zh-CN" sz="1200" smtClean="0">
                <a:latin typeface="Times" pitchFamily="18" charset="0"/>
              </a:rPr>
              <a:pPr/>
              <a:t>53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000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315C61-7168-444C-BF34-6108DAB7C308}" type="slidenum">
              <a:rPr lang="en-US" altLang="zh-CN" sz="1200" smtClean="0">
                <a:latin typeface="Times" pitchFamily="18" charset="0"/>
              </a:rPr>
              <a:pPr/>
              <a:t>54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353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1DB784A-544E-4E8D-A02A-C07256AC9AE6}" type="slidenum">
              <a:rPr lang="en-US" altLang="zh-CN" sz="1200" smtClean="0">
                <a:latin typeface="Times" pitchFamily="18" charset="0"/>
              </a:rPr>
              <a:pPr/>
              <a:t>55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An OSPF router can be multiple types, as seen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9743033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197CF18-1D79-404E-94CE-86E3F7FCE73B}" type="slidenum">
              <a:rPr lang="en-US" altLang="zh-CN" sz="1200" smtClean="0">
                <a:latin typeface="Times" pitchFamily="18" charset="0"/>
              </a:rPr>
              <a:pPr/>
              <a:t>56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8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每台路由器的连接区域不要多于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251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326AD1-ED3F-4A92-953A-62A5519E8A2D}" type="slidenum">
              <a:rPr lang="en-US" altLang="zh-CN" sz="1200" smtClean="0">
                <a:latin typeface="Times" pitchFamily="18" charset="0"/>
              </a:rPr>
              <a:pPr/>
              <a:t>57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98952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C3F5F7B-FC96-403E-BE9F-686C8564DAEA}" type="slidenum">
              <a:rPr lang="en-US" altLang="zh-CN" sz="1200" smtClean="0">
                <a:latin typeface="Times" pitchFamily="18" charset="0"/>
              </a:rPr>
              <a:pPr/>
              <a:t>58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0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70724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E376CB-92B6-4987-A483-DD36FBDBC256}" type="slidenum">
              <a:rPr lang="en-US" altLang="zh-CN" sz="1200" smtClean="0">
                <a:latin typeface="Times" pitchFamily="18" charset="0"/>
              </a:rPr>
              <a:pPr/>
              <a:t>59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1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类：特定网络上的一组路由器，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DR</a:t>
            </a:r>
            <a:r>
              <a:rPr lang="zh-CN" altLang="en-US" dirty="0" smtClean="0"/>
              <a:t>的接口地址</a:t>
            </a:r>
          </a:p>
        </p:txBody>
      </p:sp>
    </p:spTree>
    <p:extLst>
      <p:ext uri="{BB962C8B-B14F-4D97-AF65-F5344CB8AC3E}">
        <p14:creationId xmlns:p14="http://schemas.microsoft.com/office/powerpoint/2010/main" val="5364460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Type3</a:t>
            </a:r>
            <a:r>
              <a:rPr lang="zh-CN" altLang="en-US" dirty="0" smtClean="0"/>
              <a:t>每一个</a:t>
            </a:r>
            <a:r>
              <a:rPr lang="en-US" altLang="zh-CN" dirty="0" err="1" smtClean="0"/>
              <a:t>lsa</a:t>
            </a:r>
            <a:r>
              <a:rPr lang="zh-CN" altLang="en-US" dirty="0" smtClean="0"/>
              <a:t>对应一条路由：网段、掩码、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。头部是自己的</a:t>
            </a:r>
            <a:r>
              <a:rPr lang="en-US" altLang="zh-CN" dirty="0" err="1" smtClean="0"/>
              <a:t>RouterID</a:t>
            </a:r>
            <a:r>
              <a:rPr lang="zh-CN" altLang="en-US" dirty="0" smtClean="0"/>
              <a:t>。区域内路由器看待外部路由类似于在</a:t>
            </a:r>
            <a:r>
              <a:rPr lang="en-US" altLang="zh-CN" dirty="0" smtClean="0"/>
              <a:t>ABR</a:t>
            </a:r>
            <a:r>
              <a:rPr lang="zh-CN" altLang="en-US" dirty="0" smtClean="0"/>
              <a:t>下面再挂若干个路由。</a:t>
            </a:r>
            <a:endParaRPr lang="en-US" altLang="zh-CN" dirty="0" smtClean="0"/>
          </a:p>
          <a:p>
            <a:r>
              <a:rPr lang="zh-CN" altLang="en-US" dirty="0" smtClean="0"/>
              <a:t>减少原来的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信息，减少计算、隔离拓扑变化，直接路由操作。</a:t>
            </a:r>
            <a:endParaRPr lang="en-US" altLang="zh-CN" dirty="0" smtClean="0"/>
          </a:p>
          <a:p>
            <a:r>
              <a:rPr lang="en-US" altLang="zh-CN" dirty="0" smtClean="0"/>
              <a:t>Type 4</a:t>
            </a:r>
            <a:r>
              <a:rPr lang="zh-CN" altLang="en-US" dirty="0" smtClean="0"/>
              <a:t>描述前往</a:t>
            </a:r>
            <a:r>
              <a:rPr lang="en-US" altLang="zh-CN" dirty="0" smtClean="0"/>
              <a:t>ASBR</a:t>
            </a:r>
            <a:r>
              <a:rPr lang="zh-CN" altLang="en-US" dirty="0" smtClean="0"/>
              <a:t>的路由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15905-8C5F-48FC-895A-30008CDCA9A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45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A37E8B3-8B55-4A3D-BD01-6D94265D6ECA}" type="slidenum">
              <a:rPr lang="en-US" altLang="zh-CN" sz="1200" smtClean="0">
                <a:latin typeface="Times" pitchFamily="18" charset="0"/>
              </a:rPr>
              <a:pPr/>
              <a:t>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2400" cy="3924300"/>
          </a:xfrm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305300"/>
            <a:ext cx="5988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/>
            <a:r>
              <a:rPr lang="en-US" altLang="zh-CN" dirty="0" smtClean="0"/>
              <a:t>OSPF chooses the best path based on bandwidth and therefore the T3 link are chosen.</a:t>
            </a:r>
          </a:p>
          <a:p>
            <a:pPr marL="112713" indent="-112713" defTabSz="1020763"/>
            <a:r>
              <a:rPr lang="en-US" altLang="zh-CN" dirty="0" smtClean="0"/>
              <a:t>RIP in the other hand uses Hop count and chooses the path that has the minimum number of hops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5043463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3A67A0E-F794-4295-BBCB-FA60701EEB75}" type="slidenum">
              <a:rPr lang="en-US" altLang="zh-CN" sz="1200" smtClean="0">
                <a:latin typeface="Times" pitchFamily="18" charset="0"/>
              </a:rPr>
              <a:pPr/>
              <a:t>61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2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前往</a:t>
            </a:r>
            <a:r>
              <a:rPr lang="en-US" altLang="zh-CN" dirty="0" smtClean="0"/>
              <a:t>AS</a:t>
            </a:r>
            <a:r>
              <a:rPr lang="zh-CN" altLang="en-US" dirty="0" smtClean="0"/>
              <a:t>外部的路由，解释其和</a:t>
            </a:r>
            <a:r>
              <a:rPr lang="en-US" altLang="zh-CN" dirty="0" smtClean="0"/>
              <a:t>Type3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r>
              <a:rPr lang="en-US" altLang="zh-CN" dirty="0" smtClean="0"/>
              <a:t>ASBR</a:t>
            </a:r>
            <a:r>
              <a:rPr lang="zh-CN" altLang="en-US" dirty="0" smtClean="0"/>
              <a:t>引入路由也只是概述，对应为第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。并且要传递到整个自治系统。</a:t>
            </a:r>
            <a:endParaRPr lang="en-US" altLang="zh-CN" dirty="0" smtClean="0"/>
          </a:p>
          <a:p>
            <a:r>
              <a:rPr lang="zh-CN" altLang="en-US" dirty="0" smtClean="0"/>
              <a:t>但是其他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的路由不知道</a:t>
            </a:r>
            <a:r>
              <a:rPr lang="en-US" altLang="zh-CN" dirty="0" smtClean="0"/>
              <a:t>ASBR</a:t>
            </a:r>
            <a:r>
              <a:rPr lang="zh-CN" altLang="en-US" dirty="0" smtClean="0"/>
              <a:t>的地址，所以相应的</a:t>
            </a:r>
            <a:r>
              <a:rPr lang="en-US" altLang="zh-CN" dirty="0" smtClean="0"/>
              <a:t>ABR</a:t>
            </a:r>
            <a:r>
              <a:rPr lang="zh-CN" altLang="en-US" dirty="0" smtClean="0"/>
              <a:t>会生成第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来告示</a:t>
            </a:r>
            <a:r>
              <a:rPr lang="en-US" altLang="zh-CN" dirty="0" smtClean="0"/>
              <a:t>ASBR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r>
              <a:rPr lang="zh-CN" altLang="en-US" dirty="0" smtClean="0"/>
              <a:t>之所以这么麻烦不用第三类的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来解决问题，是为了避免自环。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AS</a:t>
            </a:r>
            <a:r>
              <a:rPr lang="zh-CN" altLang="en-US" dirty="0" smtClean="0"/>
              <a:t>外部的路由可能是错误的，无法根本解决，只能标示之。</a:t>
            </a:r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区域内和区域间的路由优先级较高，</a:t>
            </a:r>
            <a:r>
              <a:rPr lang="en-US" altLang="zh-CN" dirty="0" smtClean="0"/>
              <a:t>AS</a:t>
            </a:r>
            <a:r>
              <a:rPr lang="zh-CN" altLang="en-US" dirty="0" smtClean="0"/>
              <a:t>外部的则会较低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5153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Type6</a:t>
            </a:r>
            <a:r>
              <a:rPr lang="zh-CN" altLang="en-US" dirty="0" smtClean="0"/>
              <a:t>：用于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的多播应用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15905-8C5F-48FC-895A-30008CDCA9A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232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4FE373-880B-4E5A-9917-133BEEC205E4}" type="slidenum">
              <a:rPr lang="en-US" altLang="zh-CN" sz="1200" smtClean="0">
                <a:latin typeface="Times" pitchFamily="18" charset="0"/>
              </a:rPr>
              <a:pPr/>
              <a:t>63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Stub</a:t>
            </a:r>
            <a:r>
              <a:rPr lang="zh-CN" altLang="en-US" dirty="0" smtClean="0"/>
              <a:t>：只和一个区域相连。故区域外和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外的路由可以由缺省路由代替。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595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LSA1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路由器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Router 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描述路由器的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直连链路状态信息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。由每个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发起路由器通告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，只在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本区域内传递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，不会超过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②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LSA2 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网络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Network 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描述本区域内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BMA/NBMA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（串行连接信息不会在此出现）的网络信息以及连接到此网络的路由器。由本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BMA/NBMA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网络的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DR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或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BDR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通告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，只在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本区域传递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③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网络汇总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Network summary 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描述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区域间路由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（在路由表中以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 IA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标识）。原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所描述的路由信息会由所在区域的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将其转换为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可以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传播到整个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的所有区域（特殊区域除外）。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由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通告。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注意：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每穿越一个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ADV Router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都会发生改变，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ADV Router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转变为最后一次穿越的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路由器。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④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LSA5 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自治系统外部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Autonomous system external 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没有看错，这里是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，我们先讲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再反过来看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描述的是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区域以外的路由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RIP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EIGRP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BGP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等等）。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由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ASBR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所通告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可以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传播到整个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的所有区域（特殊区域除外）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注意：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的通告路由器在穿越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的时候是不会改变的。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⑤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LSA4  ASBR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汇总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ASBR summary LSA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所承载的内容是：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ASBR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Router-ID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其实就是图中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（通告路由器）将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R11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Router-ID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信息转换为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在整个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域中泛洪传播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（由于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的通告路由器在穿越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的时候不会改变，如图中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在穿越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到达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时，通告路由器不改变仍然是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R11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，因此除了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和其他区域都不知道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R11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的信息。此时就需要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和其他区域提供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R11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的信息，可以这么说，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是为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所服务的）。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⑥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的特殊区域：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Stub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末梢区域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Stub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区域中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只有域内和域间路由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只允许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3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进入本区域，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4/5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不允许进入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。配置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Stub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区域后会在区域内自动的生成一条默认路由（以便访问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中其他区域的网络）。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⑦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的特殊区域：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Total Stub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绝对末梢区域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Total Stub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中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只有本区域内的路由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LSA3/4/5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均不允许进入本区域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。配置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Total Stub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后会在区域内自动的生成一条默认路由（以便访问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中其他区域的网络）。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⑧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的特殊区域：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次末梢区域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区域中允许存在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ASBR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，所以也就可以引入外部路由。这个外部路由在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区域内以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存在。当此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路由离开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区域进入别的区域时，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会进行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向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的转换（如图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6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所示）。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本区域只允许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进入，禁止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LSA4/5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的进入。所以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此区域有域内、域间和外部路由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配置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区域需要在区域内手工的创建一条默认路由（以便访问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中其他区域的网络）。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# router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x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# area 6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default-information-originate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⑨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的特殊区域：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Total NSSA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绝对次末梢区域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区域中允许存在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ASBR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，所以也就可以引入外部路由。这个外部路由在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区域内以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存在。当此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路由离开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区域进入别的区域时，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NSSA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ABR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会进行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向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 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的转换（如图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Area 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所示）。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本区域禁止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LSA3/4/5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进入，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只有本区域内路由和外部路由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。配置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Total NSSA Area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后会在区域内自动的生成一条默认路由（以便访问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OSPF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中其他区域的网络）。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15905-8C5F-48FC-895A-30008CDCA9A8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945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7C5CF3C-B4E8-448E-8674-E33E00731DBC}" type="slidenum">
              <a:rPr lang="en-US" altLang="zh-CN" sz="1200" smtClean="0">
                <a:latin typeface="Times" pitchFamily="18" charset="0"/>
              </a:rPr>
              <a:pPr/>
              <a:t>65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所以有</a:t>
            </a:r>
            <a:r>
              <a:rPr lang="en-US" altLang="zh-CN" sz="1200" dirty="0" smtClean="0">
                <a:ea typeface="宋体" pitchFamily="2" charset="-122"/>
              </a:rPr>
              <a:t>Not-So-Stubby Areas </a:t>
            </a:r>
            <a:r>
              <a:rPr lang="zh-CN" altLang="en-US" sz="1200" dirty="0" smtClean="0">
                <a:ea typeface="宋体" pitchFamily="2" charset="-122"/>
              </a:rPr>
              <a:t>是因为该区域是末节，所以不允许有</a:t>
            </a:r>
            <a:r>
              <a:rPr lang="en-US" altLang="zh-CN" sz="1200" dirty="0" smtClean="0">
                <a:ea typeface="宋体" pitchFamily="2" charset="-122"/>
              </a:rPr>
              <a:t>type5</a:t>
            </a:r>
            <a:r>
              <a:rPr lang="en-US" altLang="zh-CN" sz="1200" baseline="0" dirty="0" smtClean="0">
                <a:ea typeface="宋体" pitchFamily="2" charset="-122"/>
              </a:rPr>
              <a:t> </a:t>
            </a:r>
            <a:r>
              <a:rPr lang="zh-CN" altLang="en-US" sz="1200" baseline="0" dirty="0" smtClean="0">
                <a:ea typeface="宋体" pitchFamily="2" charset="-122"/>
              </a:rPr>
              <a:t>的报文，从而需要设计</a:t>
            </a:r>
            <a:r>
              <a:rPr lang="en-US" altLang="zh-CN" sz="1200" baseline="0" dirty="0" smtClean="0">
                <a:ea typeface="宋体" pitchFamily="2" charset="-122"/>
              </a:rPr>
              <a:t>type7</a:t>
            </a:r>
            <a:r>
              <a:rPr lang="zh-CN" altLang="en-US" sz="1200" baseline="0" dirty="0" smtClean="0">
                <a:ea typeface="宋体" pitchFamily="2" charset="-122"/>
              </a:rPr>
              <a:t>的报文。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8227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A5965A-E0B4-410E-A74B-83347A5008EA}" type="slidenum">
              <a:rPr lang="en-US" altLang="zh-CN" sz="1200" smtClean="0">
                <a:latin typeface="Times" pitchFamily="18" charset="0"/>
              </a:rPr>
              <a:pPr/>
              <a:t>66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8292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13818E-1F85-4F67-9E9B-11EDC31707E7}" type="slidenum">
              <a:rPr lang="en-US" altLang="zh-CN" sz="1200" smtClean="0">
                <a:latin typeface="Times" pitchFamily="18" charset="0"/>
              </a:rPr>
              <a:pPr/>
              <a:t>67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1174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18D5A2E-63FA-4148-89E2-486FE6099BC2}" type="slidenum">
              <a:rPr lang="en-US" altLang="zh-CN" sz="1200" smtClean="0">
                <a:latin typeface="Times" pitchFamily="18" charset="0"/>
              </a:rPr>
              <a:pPr/>
              <a:t>68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899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7FCBC80-6DAC-4CD7-BF45-FF66DFA7641F}" type="slidenum">
              <a:rPr lang="en-US" altLang="zh-CN" sz="1200" smtClean="0">
                <a:latin typeface="Times" pitchFamily="18" charset="0"/>
              </a:rPr>
              <a:pPr/>
              <a:t>69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20786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88EB4D-63C9-42C9-A054-229550E09485}" type="slidenum">
              <a:rPr lang="en-US" altLang="zh-CN" sz="1200" smtClean="0">
                <a:latin typeface="Times" pitchFamily="18" charset="0"/>
              </a:rPr>
              <a:pPr/>
              <a:t>70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 smtClean="0">
                <a:ea typeface="宋体" pitchFamily="2" charset="-122"/>
              </a:rPr>
              <a:t>assimilate </a:t>
            </a:r>
            <a:r>
              <a:rPr lang="zh-CN" altLang="en-US" sz="1200" dirty="0" smtClean="0">
                <a:ea typeface="宋体" pitchFamily="2" charset="-122"/>
              </a:rPr>
              <a:t>：吸收</a:t>
            </a:r>
            <a:endParaRPr lang="en-US" altLang="zh-CN" sz="1200" dirty="0" smtClean="0">
              <a:ea typeface="宋体" pitchFamily="2" charset="-122"/>
            </a:endParaRPr>
          </a:p>
          <a:p>
            <a:r>
              <a:rPr lang="en-US" altLang="zh-CN" sz="1200" dirty="0" smtClean="0">
                <a:ea typeface="宋体" pitchFamily="2" charset="-122"/>
              </a:rPr>
              <a:t>propagate </a:t>
            </a:r>
            <a:r>
              <a:rPr lang="zh-CN" altLang="en-US" sz="1200" smtClean="0">
                <a:ea typeface="宋体" pitchFamily="2" charset="-122"/>
              </a:rPr>
              <a:t>：传播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44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4F45396-4A08-459C-AD23-FBBBA077C6CC}" type="slidenum">
              <a:rPr lang="en-US" altLang="zh-CN" sz="1200" smtClean="0">
                <a:latin typeface="Times" pitchFamily="18" charset="0"/>
              </a:rPr>
              <a:pPr/>
              <a:t>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24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35975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B87939E-F4D1-4891-8ED5-24C6B6ABB376}" type="slidenum">
              <a:rPr lang="en-US" altLang="zh-CN" sz="1200" smtClean="0">
                <a:latin typeface="Times" pitchFamily="18" charset="0"/>
              </a:rPr>
              <a:pPr/>
              <a:t>71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30887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88A9B0-5429-420A-8CCD-DFDB445A5114}" type="slidenum">
              <a:rPr lang="en-US" altLang="zh-CN" sz="1200" smtClean="0">
                <a:latin typeface="Times" pitchFamily="18" charset="0"/>
              </a:rPr>
              <a:pPr/>
              <a:t>72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Contiguous </a:t>
            </a:r>
            <a:r>
              <a:rPr lang="zh-CN" altLang="en-US" dirty="0" smtClean="0">
                <a:ea typeface="宋体" pitchFamily="2" charset="-122"/>
              </a:rPr>
              <a:t>：邻近的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9108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E153DE8-3C95-47AA-AEE4-2C709B8AEBA4}" type="slidenum">
              <a:rPr lang="en-US" altLang="zh-CN" sz="1200" smtClean="0">
                <a:latin typeface="Times" pitchFamily="18" charset="0"/>
              </a:rPr>
              <a:pPr/>
              <a:t>73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92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ABR</a:t>
            </a:r>
            <a:r>
              <a:rPr lang="zh-CN" altLang="en-US" dirty="0" smtClean="0"/>
              <a:t>之间跨过的区域不是</a:t>
            </a:r>
            <a:r>
              <a:rPr lang="en-US" altLang="zh-CN" dirty="0" smtClean="0"/>
              <a:t>area0</a:t>
            </a:r>
            <a:r>
              <a:rPr lang="zh-CN" altLang="en-US" dirty="0" smtClean="0"/>
              <a:t>的时候，在其上配置虚连接，使得其间直接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，直接把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种报文传递起来。虚连接的时候报文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可以大于</a:t>
            </a:r>
            <a:r>
              <a:rPr lang="en-US" altLang="zh-CN" dirty="0" smtClean="0"/>
              <a:t>1.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ABR</a:t>
            </a:r>
            <a:r>
              <a:rPr lang="zh-CN" altLang="en-US" dirty="0" smtClean="0"/>
              <a:t>直接通讯，所以可以避免路由自环。</a:t>
            </a:r>
          </a:p>
        </p:txBody>
      </p:sp>
    </p:spTree>
    <p:extLst>
      <p:ext uri="{BB962C8B-B14F-4D97-AF65-F5344CB8AC3E}">
        <p14:creationId xmlns:p14="http://schemas.microsoft.com/office/powerpoint/2010/main" val="419706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C2DA886-FF90-47A1-B4B1-A953855CE8DB}" type="slidenum">
              <a:rPr lang="en-US" altLang="zh-CN" sz="1200" smtClean="0">
                <a:latin typeface="Times" pitchFamily="18" charset="0"/>
              </a:rPr>
              <a:pPr/>
              <a:t>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457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接口自动识别三种类型的网络，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类型时不需要</a:t>
            </a:r>
            <a:r>
              <a:rPr lang="en-US" altLang="zh-CN" dirty="0" smtClean="0"/>
              <a:t>DR</a:t>
            </a:r>
            <a:r>
              <a:rPr lang="zh-CN" altLang="en-US" dirty="0" smtClean="0"/>
              <a:t>选举</a:t>
            </a:r>
            <a:endParaRPr lang="en-US" altLang="zh-CN" dirty="0" smtClean="0"/>
          </a:p>
          <a:p>
            <a:r>
              <a:rPr lang="zh-CN" altLang="en-US" dirty="0" smtClean="0"/>
              <a:t>点对多点是一种特有的情况，只有当</a:t>
            </a:r>
            <a:r>
              <a:rPr lang="en-US" altLang="zh-CN" dirty="0" smtClean="0"/>
              <a:t>NBMA</a:t>
            </a:r>
            <a:r>
              <a:rPr lang="zh-CN" altLang="en-US" smtClean="0"/>
              <a:t>不是全部点都有效时，才会手工地配置点对多点的模式。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1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8B4DAF2-2487-493C-A30F-A42AE5F90153}" type="slidenum">
              <a:rPr lang="en-US" altLang="zh-CN" sz="1200" smtClean="0">
                <a:latin typeface="Times" pitchFamily="18" charset="0"/>
              </a:rPr>
              <a:pPr/>
              <a:t>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altLang="zh-CN" dirty="0" smtClean="0"/>
              <a:t>OSPF</a:t>
            </a:r>
            <a:r>
              <a:rPr lang="zh-CN" altLang="en-US" dirty="0" smtClean="0"/>
              <a:t>把下层链路抽象划分为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、单一路由器；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、点对点连接；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对多不广播连接（帧中继）；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、多路复用（以太、</a:t>
            </a:r>
            <a:r>
              <a:rPr lang="en-US" altLang="zh-CN" dirty="0" smtClean="0"/>
              <a:t>x25</a:t>
            </a:r>
            <a:r>
              <a:rPr lang="zh-CN" altLang="en-US" dirty="0" smtClean="0"/>
              <a:t>虚电路）。</a:t>
            </a:r>
          </a:p>
        </p:txBody>
      </p:sp>
      <p:sp>
        <p:nvSpPr>
          <p:cNvPr id="233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457200"/>
            <a:ext cx="4064000" cy="3048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739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2051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2052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" name="Rectangle 2053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" name="Rectangle 2054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2055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Rectangle 2056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2057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Rectangle 2058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Rectangle 2059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Rectangle 2060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Rectangle 2061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" name="Rectangle 2062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" name="Rectangle 2063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" name="Rectangle 2064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Rectangle 2065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Rectangle 2066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Rectangle 2067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Rectangle 2068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" name="Rectangle 2069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Rectangle 2070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7" name="Rectangle 2071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8" name="Rectangle 2072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Rectangle 2073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Rectangle 2074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Rectangle 2075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Rectangle 2076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Rectangle 2077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Rectangle 2078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Rectangle 2079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Rectangle 2080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Rectangle 2081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Rectangle 2082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Rectangle 2083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Rectangle 2084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" name="Rectangle 2085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Rectangle 2086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Rectangle 2087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" name="Rectangle 2088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5" name="Rectangle 2089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6" name="Rectangle 2090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7" name="Rectangle 2091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8" name="Rectangle 2092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9" name="Rectangle 2093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0" name="Rectangle 2094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" name="Rectangle 2095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2" name="Rectangle 2096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" name="Rectangle 2097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4" name="Rectangle 2098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Rectangle 2099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" name="Rectangle 2100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Rectangle 2101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8" name="Rectangle 2102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Rectangle 2103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Rectangle 2104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Rectangle 2105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" name="Rectangle 2106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" name="Rectangle 2107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Rectangle 2108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5" name="Rectangle 2109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6" name="Rectangle 2110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7" name="Rectangle 2111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Rectangle 2112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21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8" name="Rectangle 2114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325699" name="Rectangle 2115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762000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5700" name="Rectangle 21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211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21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21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7867-FEBF-442C-B81C-B4806ABCD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67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31D1B-7F39-4866-B6A2-7339F691F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3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7DBE0-47D5-42F9-8EA8-1C2CE9E36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89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6913F-B09A-401A-A810-6CDD872B0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86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2813" y="40767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CF6FB-C78D-4938-AC78-82B2CEFF4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7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D65DB-2163-49D9-849B-12E0142A3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09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1BBCE-9D9E-4107-B706-09988D26C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36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905000"/>
            <a:ext cx="39782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4076700"/>
            <a:ext cx="39782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F453-4BB9-4787-8291-8A8029E27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707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8F408-134E-4738-BC81-E72B9CC3A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189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813" y="40767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9AD8-243A-4C40-835B-822FBED94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360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F7D3F-DF3E-4C89-B46D-2C87B3426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6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B368E-1D54-4F53-8BF9-B195FB250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5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6164-157F-4C05-B63A-4E80AEE6E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60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02F4-68D1-434F-A48C-D1B3B92B6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44D8-BF06-4A79-8B08-82F69A08B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0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D8F5-55B9-44BA-B652-FA136C61D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2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2DF9F-193A-460C-9F11-FA2BE6477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82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02FDE-FCC7-40E2-85CE-19852B972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5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4A5C2-15B6-468D-A1B6-8073BBBB6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32461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36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536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467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7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0FD64BEA-70E7-409F-A912-DB6241669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5.x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wmf"/><Relationship Id="rId4" Type="http://schemas.openxmlformats.org/officeDocument/2006/relationships/image" Target="../media/image2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Single-Area OSPF</a:t>
            </a:r>
          </a:p>
        </p:txBody>
      </p:sp>
      <p:sp>
        <p:nvSpPr>
          <p:cNvPr id="518148" name="AutoShape 4" descr="CCNAa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76600" y="3352800"/>
            <a:ext cx="1311275" cy="1128713"/>
          </a:xfrm>
          <a:prstGeom prst="actionButtonBlank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 b="1">
              <a:solidFill>
                <a:srgbClr val="C0C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6586538" y="1773238"/>
            <a:ext cx="1871662" cy="817562"/>
            <a:chOff x="4272" y="1056"/>
            <a:chExt cx="1035" cy="432"/>
          </a:xfrm>
        </p:grpSpPr>
        <p:sp>
          <p:nvSpPr>
            <p:cNvPr id="80917" name="Rectangle 3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0918" name="Line 4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19" name="Line 5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0438" name="Freeform 6"/>
          <p:cNvSpPr>
            <a:spLocks/>
          </p:cNvSpPr>
          <p:nvPr/>
        </p:nvSpPr>
        <p:spPr bwMode="auto">
          <a:xfrm rot="-2735422">
            <a:off x="962819" y="39346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0439" name="Line 7"/>
          <p:cNvSpPr>
            <a:spLocks noChangeShapeType="1"/>
          </p:cNvSpPr>
          <p:nvPr/>
        </p:nvSpPr>
        <p:spPr bwMode="auto">
          <a:xfrm>
            <a:off x="5486400" y="28400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5181600" y="25352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 flipH="1" flipV="1">
            <a:off x="4724400" y="20780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0442" name="Line 10"/>
          <p:cNvSpPr>
            <a:spLocks noChangeShapeType="1"/>
          </p:cNvSpPr>
          <p:nvPr/>
        </p:nvSpPr>
        <p:spPr bwMode="auto">
          <a:xfrm flipV="1">
            <a:off x="2971800" y="23066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0443" name="Line 11"/>
          <p:cNvSpPr>
            <a:spLocks noChangeShapeType="1"/>
          </p:cNvSpPr>
          <p:nvPr/>
        </p:nvSpPr>
        <p:spPr bwMode="auto">
          <a:xfrm>
            <a:off x="2752725" y="35290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0905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242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1797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256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8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1702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9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799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0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0986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1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52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2" name="Line 19"/>
          <p:cNvSpPr>
            <a:spLocks noChangeShapeType="1"/>
          </p:cNvSpPr>
          <p:nvPr/>
        </p:nvSpPr>
        <p:spPr bwMode="auto">
          <a:xfrm>
            <a:off x="3352800" y="24717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13" name="Rectangle 20"/>
          <p:cNvSpPr>
            <a:spLocks noChangeArrowheads="1"/>
          </p:cNvSpPr>
          <p:nvPr/>
        </p:nvSpPr>
        <p:spPr bwMode="auto">
          <a:xfrm>
            <a:off x="2627313" y="2195513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0914" name="Line 21"/>
          <p:cNvSpPr>
            <a:spLocks noChangeShapeType="1"/>
          </p:cNvSpPr>
          <p:nvPr/>
        </p:nvSpPr>
        <p:spPr bwMode="auto">
          <a:xfrm>
            <a:off x="3200400" y="2611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15" name="Text Box 22"/>
          <p:cNvSpPr txBox="1">
            <a:spLocks noChangeArrowheads="1"/>
          </p:cNvSpPr>
          <p:nvPr/>
        </p:nvSpPr>
        <p:spPr bwMode="auto">
          <a:xfrm>
            <a:off x="1187450" y="5445125"/>
            <a:ext cx="72707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Link-State</a:t>
            </a:r>
            <a:r>
              <a:rPr lang="en-US" altLang="zh-CN" b="1">
                <a:latin typeface="Arial" charset="0"/>
                <a:ea typeface="宋体" pitchFamily="2" charset="-122"/>
              </a:rPr>
              <a:t>: The status of a link between two routers. </a:t>
            </a:r>
            <a:r>
              <a:rPr lang="en-AU" altLang="zh-CN" b="1">
                <a:latin typeface="Arial" charset="0"/>
                <a:ea typeface="宋体" pitchFamily="2" charset="-122"/>
              </a:rPr>
              <a:t>This status includes information about a router's interface and its relationship to neighbouring routers.</a:t>
            </a:r>
            <a:endParaRPr lang="en-US" altLang="zh-CN" b="1">
              <a:latin typeface="Arial" charset="0"/>
              <a:ea typeface="宋体" pitchFamily="2" charset="-122"/>
            </a:endParaRPr>
          </a:p>
        </p:txBody>
      </p:sp>
      <p:sp>
        <p:nvSpPr>
          <p:cNvPr id="80916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3238"/>
            <a:ext cx="7467600" cy="49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6586538" y="1628775"/>
            <a:ext cx="1643062" cy="685800"/>
            <a:chOff x="4272" y="1056"/>
            <a:chExt cx="1035" cy="432"/>
          </a:xfrm>
        </p:grpSpPr>
        <p:sp>
          <p:nvSpPr>
            <p:cNvPr id="81944" name="Rectangle 3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1945" name="Line 4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6" name="Line 5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486" name="Freeform 6"/>
          <p:cNvSpPr>
            <a:spLocks/>
          </p:cNvSpPr>
          <p:nvPr/>
        </p:nvSpPr>
        <p:spPr bwMode="auto">
          <a:xfrm rot="-2735422">
            <a:off x="962819" y="37901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5486400" y="26955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>
            <a:off x="5181600" y="23907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 flipH="1" flipV="1">
            <a:off x="4724400" y="19335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 flipV="1">
            <a:off x="2971800" y="21621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2491" name="Line 11"/>
          <p:cNvSpPr>
            <a:spLocks noChangeShapeType="1"/>
          </p:cNvSpPr>
          <p:nvPr/>
        </p:nvSpPr>
        <p:spPr bwMode="auto">
          <a:xfrm>
            <a:off x="2752725" y="33845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1929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797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0353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811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2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257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3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354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4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9542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5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07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6" name="Line 19"/>
          <p:cNvSpPr>
            <a:spLocks noChangeShapeType="1"/>
          </p:cNvSpPr>
          <p:nvPr/>
        </p:nvSpPr>
        <p:spPr bwMode="auto">
          <a:xfrm>
            <a:off x="3352800" y="23272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937" name="Rectangle 20"/>
          <p:cNvSpPr>
            <a:spLocks noChangeArrowheads="1"/>
          </p:cNvSpPr>
          <p:nvPr/>
        </p:nvSpPr>
        <p:spPr bwMode="auto">
          <a:xfrm>
            <a:off x="2700338" y="2051050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1938" name="Line 21"/>
          <p:cNvSpPr>
            <a:spLocks noChangeShapeType="1"/>
          </p:cNvSpPr>
          <p:nvPr/>
        </p:nvSpPr>
        <p:spPr bwMode="auto">
          <a:xfrm>
            <a:off x="3200400" y="24669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39" name="Rectangle 22"/>
          <p:cNvSpPr>
            <a:spLocks noChangeArrowheads="1"/>
          </p:cNvSpPr>
          <p:nvPr/>
        </p:nvSpPr>
        <p:spPr bwMode="auto">
          <a:xfrm>
            <a:off x="4178300" y="25431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10</a:t>
            </a:r>
          </a:p>
        </p:txBody>
      </p:sp>
      <p:sp>
        <p:nvSpPr>
          <p:cNvPr id="81940" name="Rectangle 23"/>
          <p:cNvSpPr>
            <a:spLocks noChangeArrowheads="1"/>
          </p:cNvSpPr>
          <p:nvPr/>
        </p:nvSpPr>
        <p:spPr bwMode="auto">
          <a:xfrm>
            <a:off x="5181600" y="36099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6</a:t>
            </a:r>
          </a:p>
        </p:txBody>
      </p:sp>
      <p:sp>
        <p:nvSpPr>
          <p:cNvPr id="81941" name="Rectangle 24"/>
          <p:cNvSpPr>
            <a:spLocks noChangeArrowheads="1"/>
          </p:cNvSpPr>
          <p:nvPr/>
        </p:nvSpPr>
        <p:spPr bwMode="auto">
          <a:xfrm>
            <a:off x="685800" y="3276600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1785</a:t>
            </a:r>
          </a:p>
        </p:txBody>
      </p:sp>
      <p:sp>
        <p:nvSpPr>
          <p:cNvPr id="81942" name="Text Box 25"/>
          <p:cNvSpPr txBox="1">
            <a:spLocks noChangeArrowheads="1"/>
          </p:cNvSpPr>
          <p:nvPr/>
        </p:nvSpPr>
        <p:spPr bwMode="auto">
          <a:xfrm>
            <a:off x="1403350" y="5300663"/>
            <a:ext cx="6553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Cost</a:t>
            </a:r>
            <a:r>
              <a:rPr lang="en-US" altLang="zh-CN" b="1">
                <a:latin typeface="Arial" charset="0"/>
                <a:ea typeface="宋体" pitchFamily="2" charset="-122"/>
              </a:rPr>
              <a:t>: The value assigned to a link. Rather than hops, link-state protocols assign a cost to a link, which is based on the bandwidth of the link (transmission speed).</a:t>
            </a:r>
          </a:p>
        </p:txBody>
      </p:sp>
      <p:sp>
        <p:nvSpPr>
          <p:cNvPr id="81943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>
            <a:off x="3200400" y="24669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6586538" y="1628775"/>
            <a:ext cx="1643062" cy="685800"/>
            <a:chOff x="4272" y="1056"/>
            <a:chExt cx="1035" cy="432"/>
          </a:xfrm>
        </p:grpSpPr>
        <p:sp>
          <p:nvSpPr>
            <p:cNvPr id="82971" name="Rectangle 4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2972" name="Line 5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3" name="Line 6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3511" name="Freeform 7"/>
          <p:cNvSpPr>
            <a:spLocks/>
          </p:cNvSpPr>
          <p:nvPr/>
        </p:nvSpPr>
        <p:spPr bwMode="auto">
          <a:xfrm rot="-2735422">
            <a:off x="962819" y="37901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3512" name="Line 8"/>
          <p:cNvSpPr>
            <a:spLocks noChangeShapeType="1"/>
          </p:cNvSpPr>
          <p:nvPr/>
        </p:nvSpPr>
        <p:spPr bwMode="auto">
          <a:xfrm>
            <a:off x="5486400" y="26955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513" name="Line 9"/>
          <p:cNvSpPr>
            <a:spLocks noChangeShapeType="1"/>
          </p:cNvSpPr>
          <p:nvPr/>
        </p:nvSpPr>
        <p:spPr bwMode="auto">
          <a:xfrm>
            <a:off x="5181600" y="23907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514" name="Line 10"/>
          <p:cNvSpPr>
            <a:spLocks noChangeShapeType="1"/>
          </p:cNvSpPr>
          <p:nvPr/>
        </p:nvSpPr>
        <p:spPr bwMode="auto">
          <a:xfrm flipH="1" flipV="1">
            <a:off x="4724400" y="19335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515" name="Line 11"/>
          <p:cNvSpPr>
            <a:spLocks noChangeShapeType="1"/>
          </p:cNvSpPr>
          <p:nvPr/>
        </p:nvSpPr>
        <p:spPr bwMode="auto">
          <a:xfrm flipV="1">
            <a:off x="2971800" y="21621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516" name="Line 12"/>
          <p:cNvSpPr>
            <a:spLocks noChangeShapeType="1"/>
          </p:cNvSpPr>
          <p:nvPr/>
        </p:nvSpPr>
        <p:spPr bwMode="auto">
          <a:xfrm>
            <a:off x="2752725" y="33845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2954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797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5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0353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6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811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7" name="Picture 1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257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8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354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9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9542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60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07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1" name="Line 20"/>
          <p:cNvSpPr>
            <a:spLocks noChangeShapeType="1"/>
          </p:cNvSpPr>
          <p:nvPr/>
        </p:nvSpPr>
        <p:spPr bwMode="auto">
          <a:xfrm>
            <a:off x="3352800" y="23272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962" name="Rectangle 21"/>
          <p:cNvSpPr>
            <a:spLocks noChangeArrowheads="1"/>
          </p:cNvSpPr>
          <p:nvPr/>
        </p:nvSpPr>
        <p:spPr bwMode="auto">
          <a:xfrm>
            <a:off x="2700338" y="20510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2963" name="Rectangle 22"/>
          <p:cNvSpPr>
            <a:spLocks noChangeArrowheads="1"/>
          </p:cNvSpPr>
          <p:nvPr/>
        </p:nvSpPr>
        <p:spPr bwMode="auto">
          <a:xfrm>
            <a:off x="666750" y="2405063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916EC3"/>
                </a:solidFill>
                <a:latin typeface="Helvetica" pitchFamily="34" charset="0"/>
                <a:ea typeface="宋体" pitchFamily="2" charset="-122"/>
              </a:rPr>
              <a:t>Area 1</a:t>
            </a:r>
          </a:p>
        </p:txBody>
      </p:sp>
      <p:sp>
        <p:nvSpPr>
          <p:cNvPr id="82964" name="Freeform 23"/>
          <p:cNvSpPr>
            <a:spLocks/>
          </p:cNvSpPr>
          <p:nvPr/>
        </p:nvSpPr>
        <p:spPr bwMode="auto">
          <a:xfrm>
            <a:off x="1143000" y="2149475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965" name="Rectangle 24"/>
          <p:cNvSpPr>
            <a:spLocks noChangeArrowheads="1"/>
          </p:cNvSpPr>
          <p:nvPr/>
        </p:nvSpPr>
        <p:spPr bwMode="auto">
          <a:xfrm>
            <a:off x="7196138" y="2781300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Area 0</a:t>
            </a:r>
          </a:p>
        </p:txBody>
      </p:sp>
      <p:sp>
        <p:nvSpPr>
          <p:cNvPr id="82966" name="Rectangle 25"/>
          <p:cNvSpPr>
            <a:spLocks noChangeArrowheads="1"/>
          </p:cNvSpPr>
          <p:nvPr/>
        </p:nvSpPr>
        <p:spPr bwMode="auto">
          <a:xfrm>
            <a:off x="4178300" y="25431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10</a:t>
            </a:r>
          </a:p>
        </p:txBody>
      </p:sp>
      <p:sp>
        <p:nvSpPr>
          <p:cNvPr id="82967" name="Rectangle 26"/>
          <p:cNvSpPr>
            <a:spLocks noChangeArrowheads="1"/>
          </p:cNvSpPr>
          <p:nvPr/>
        </p:nvSpPr>
        <p:spPr bwMode="auto">
          <a:xfrm>
            <a:off x="5181600" y="36099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6</a:t>
            </a:r>
          </a:p>
        </p:txBody>
      </p:sp>
      <p:sp>
        <p:nvSpPr>
          <p:cNvPr id="82968" name="Rectangle 27"/>
          <p:cNvSpPr>
            <a:spLocks noChangeArrowheads="1"/>
          </p:cNvSpPr>
          <p:nvPr/>
        </p:nvSpPr>
        <p:spPr bwMode="auto">
          <a:xfrm>
            <a:off x="177800" y="3597275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1785</a:t>
            </a:r>
          </a:p>
        </p:txBody>
      </p:sp>
      <p:sp>
        <p:nvSpPr>
          <p:cNvPr id="82969" name="Text Box 28"/>
          <p:cNvSpPr txBox="1">
            <a:spLocks noChangeArrowheads="1"/>
          </p:cNvSpPr>
          <p:nvPr/>
        </p:nvSpPr>
        <p:spPr bwMode="auto">
          <a:xfrm>
            <a:off x="827088" y="5300663"/>
            <a:ext cx="74898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Area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: A collection of networks and routers that has the same area identification.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Each router within an area has the same link-state information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. A router within an area is called an internal router.</a:t>
            </a:r>
          </a:p>
        </p:txBody>
      </p:sp>
      <p:sp>
        <p:nvSpPr>
          <p:cNvPr id="82970" name="Rectangle 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0" y="1828800"/>
            <a:ext cx="8686800" cy="472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00400" y="351631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04800" y="243840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Autonomous System</a:t>
            </a:r>
          </a:p>
        </p:txBody>
      </p:sp>
      <p:grpSp>
        <p:nvGrpSpPr>
          <p:cNvPr id="83973" name="Group 5"/>
          <p:cNvGrpSpPr>
            <a:grpSpLocks/>
          </p:cNvGrpSpPr>
          <p:nvPr/>
        </p:nvGrpSpPr>
        <p:grpSpPr bwMode="auto">
          <a:xfrm>
            <a:off x="6586538" y="2678113"/>
            <a:ext cx="1643062" cy="685800"/>
            <a:chOff x="4272" y="1056"/>
            <a:chExt cx="1035" cy="432"/>
          </a:xfrm>
        </p:grpSpPr>
        <p:sp>
          <p:nvSpPr>
            <p:cNvPr id="83996" name="Rectangle 6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3997" name="Line 7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8" name="Line 8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5561" name="Freeform 9"/>
          <p:cNvSpPr>
            <a:spLocks/>
          </p:cNvSpPr>
          <p:nvPr/>
        </p:nvSpPr>
        <p:spPr bwMode="auto">
          <a:xfrm rot="-2735422">
            <a:off x="962819" y="483949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5486400" y="374491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>
            <a:off x="5181600" y="344011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564" name="Line 12"/>
          <p:cNvSpPr>
            <a:spLocks noChangeShapeType="1"/>
          </p:cNvSpPr>
          <p:nvPr/>
        </p:nvSpPr>
        <p:spPr bwMode="auto">
          <a:xfrm flipH="1" flipV="1">
            <a:off x="4724400" y="298291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 flipV="1">
            <a:off x="2971800" y="321151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566" name="Line 14"/>
          <p:cNvSpPr>
            <a:spLocks noChangeShapeType="1"/>
          </p:cNvSpPr>
          <p:nvPr/>
        </p:nvSpPr>
        <p:spPr bwMode="auto">
          <a:xfrm>
            <a:off x="2752725" y="443388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3980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12908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1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40846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2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83051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3" name="Picture 1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07511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4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47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5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00355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6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011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7" name="Line 22"/>
          <p:cNvSpPr>
            <a:spLocks noChangeShapeType="1"/>
          </p:cNvSpPr>
          <p:nvPr/>
        </p:nvSpPr>
        <p:spPr bwMode="auto">
          <a:xfrm>
            <a:off x="3352800" y="337661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88" name="Rectangle 23"/>
          <p:cNvSpPr>
            <a:spLocks noChangeArrowheads="1"/>
          </p:cNvSpPr>
          <p:nvPr/>
        </p:nvSpPr>
        <p:spPr bwMode="auto">
          <a:xfrm>
            <a:off x="2627313" y="3100388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3989" name="Rectangle 24"/>
          <p:cNvSpPr>
            <a:spLocks noChangeArrowheads="1"/>
          </p:cNvSpPr>
          <p:nvPr/>
        </p:nvSpPr>
        <p:spPr bwMode="auto">
          <a:xfrm>
            <a:off x="666750" y="345440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916EC3"/>
                </a:solidFill>
                <a:latin typeface="Helvetica" pitchFamily="34" charset="0"/>
                <a:ea typeface="宋体" pitchFamily="2" charset="-122"/>
              </a:rPr>
              <a:t>Area 1</a:t>
            </a:r>
          </a:p>
        </p:txBody>
      </p:sp>
      <p:sp>
        <p:nvSpPr>
          <p:cNvPr id="83990" name="Freeform 25"/>
          <p:cNvSpPr>
            <a:spLocks/>
          </p:cNvSpPr>
          <p:nvPr/>
        </p:nvSpPr>
        <p:spPr bwMode="auto">
          <a:xfrm>
            <a:off x="1143000" y="319881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3991" name="Rectangle 26"/>
          <p:cNvSpPr>
            <a:spLocks noChangeArrowheads="1"/>
          </p:cNvSpPr>
          <p:nvPr/>
        </p:nvSpPr>
        <p:spPr bwMode="auto">
          <a:xfrm>
            <a:off x="7196138" y="383063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Area 0</a:t>
            </a:r>
          </a:p>
        </p:txBody>
      </p:sp>
      <p:sp>
        <p:nvSpPr>
          <p:cNvPr id="83992" name="Rectangle 27"/>
          <p:cNvSpPr>
            <a:spLocks noChangeArrowheads="1"/>
          </p:cNvSpPr>
          <p:nvPr/>
        </p:nvSpPr>
        <p:spPr bwMode="auto">
          <a:xfrm>
            <a:off x="177800" y="464661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1785</a:t>
            </a:r>
          </a:p>
        </p:txBody>
      </p:sp>
      <p:sp>
        <p:nvSpPr>
          <p:cNvPr id="83993" name="Rectangle 28"/>
          <p:cNvSpPr>
            <a:spLocks noChangeArrowheads="1"/>
          </p:cNvSpPr>
          <p:nvPr/>
        </p:nvSpPr>
        <p:spPr bwMode="auto">
          <a:xfrm>
            <a:off x="4178300" y="359251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10</a:t>
            </a:r>
          </a:p>
        </p:txBody>
      </p:sp>
      <p:sp>
        <p:nvSpPr>
          <p:cNvPr id="83994" name="Rectangle 29"/>
          <p:cNvSpPr>
            <a:spLocks noChangeArrowheads="1"/>
          </p:cNvSpPr>
          <p:nvPr/>
        </p:nvSpPr>
        <p:spPr bwMode="auto">
          <a:xfrm>
            <a:off x="5181600" y="465931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6</a:t>
            </a:r>
          </a:p>
        </p:txBody>
      </p:sp>
      <p:sp>
        <p:nvSpPr>
          <p:cNvPr id="83995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/>
          <p:cNvSpPr>
            <a:spLocks noChangeArrowheads="1"/>
          </p:cNvSpPr>
          <p:nvPr/>
        </p:nvSpPr>
        <p:spPr bwMode="auto">
          <a:xfrm>
            <a:off x="152400" y="1928813"/>
            <a:ext cx="8686800" cy="363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39750" y="196215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Autonomous System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200400" y="27606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106738" y="3751263"/>
            <a:ext cx="1587" cy="107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2105025" y="4838700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057400" y="4797425"/>
            <a:ext cx="19351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/>
          <a:p>
            <a:pPr algn="ctr" defTabSz="1028700" eaLnBrk="0" hangingPunct="0"/>
            <a:r>
              <a:rPr lang="en-US" altLang="zh-CN" sz="1800" b="1" dirty="0" err="1">
                <a:latin typeface="Helvetica" pitchFamily="34" charset="0"/>
                <a:ea typeface="宋体" pitchFamily="2" charset="-122"/>
              </a:rPr>
              <a:t>Neighborship</a:t>
            </a:r>
            <a:r>
              <a:rPr lang="en-US" altLang="zh-CN" sz="1800" b="1" dirty="0">
                <a:latin typeface="Helvetica" pitchFamily="34" charset="0"/>
                <a:ea typeface="宋体" pitchFamily="2" charset="-122"/>
              </a:rPr>
              <a:t> </a:t>
            </a:r>
          </a:p>
          <a:p>
            <a:pPr algn="ctr" defTabSz="1028700" eaLnBrk="0" hangingPunct="0"/>
            <a:r>
              <a:rPr lang="en-US" altLang="zh-CN" sz="1800" b="1" dirty="0">
                <a:latin typeface="Helvetica" pitchFamily="34" charset="0"/>
                <a:ea typeface="宋体" pitchFamily="2" charset="-122"/>
              </a:rPr>
              <a:t>Database</a:t>
            </a:r>
          </a:p>
          <a:p>
            <a:pPr algn="ctr" defTabSz="1028700" eaLnBrk="0" hangingPunct="0"/>
            <a:r>
              <a:rPr lang="en-US" altLang="zh-CN" sz="1800" b="1" dirty="0">
                <a:latin typeface="Helvetica" pitchFamily="34" charset="0"/>
                <a:ea typeface="宋体" pitchFamily="2" charset="-122"/>
              </a:rPr>
              <a:t>Lists Neighbors</a:t>
            </a:r>
            <a:endParaRPr lang="en-US" altLang="zh-CN" sz="1800" b="1" i="1" dirty="0">
              <a:latin typeface="Helvetica" pitchFamily="34" charset="0"/>
              <a:ea typeface="宋体" pitchFamily="2" charset="-122"/>
            </a:endParaRPr>
          </a:p>
        </p:txBody>
      </p:sp>
      <p:grpSp>
        <p:nvGrpSpPr>
          <p:cNvPr id="85000" name="Group 8"/>
          <p:cNvGrpSpPr>
            <a:grpSpLocks/>
          </p:cNvGrpSpPr>
          <p:nvPr/>
        </p:nvGrpSpPr>
        <p:grpSpPr bwMode="auto">
          <a:xfrm>
            <a:off x="6586538" y="1922463"/>
            <a:ext cx="1643062" cy="685800"/>
            <a:chOff x="4272" y="1056"/>
            <a:chExt cx="1035" cy="432"/>
          </a:xfrm>
        </p:grpSpPr>
        <p:sp>
          <p:nvSpPr>
            <p:cNvPr id="85024" name="Rectangle 9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5025" name="Line 10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6" name="Line 11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6588" name="Freeform 12"/>
          <p:cNvSpPr>
            <a:spLocks/>
          </p:cNvSpPr>
          <p:nvPr/>
        </p:nvSpPr>
        <p:spPr bwMode="auto">
          <a:xfrm rot="-2735422">
            <a:off x="962819" y="408384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>
            <a:off x="5486400" y="298926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590" name="Line 14"/>
          <p:cNvSpPr>
            <a:spLocks noChangeShapeType="1"/>
          </p:cNvSpPr>
          <p:nvPr/>
        </p:nvSpPr>
        <p:spPr bwMode="auto">
          <a:xfrm>
            <a:off x="5181600" y="268446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591" name="Line 15"/>
          <p:cNvSpPr>
            <a:spLocks noChangeShapeType="1"/>
          </p:cNvSpPr>
          <p:nvPr/>
        </p:nvSpPr>
        <p:spPr bwMode="auto">
          <a:xfrm flipH="1" flipV="1">
            <a:off x="4724400" y="22272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592" name="Line 16"/>
          <p:cNvSpPr>
            <a:spLocks noChangeShapeType="1"/>
          </p:cNvSpPr>
          <p:nvPr/>
        </p:nvSpPr>
        <p:spPr bwMode="auto">
          <a:xfrm flipV="1">
            <a:off x="2971800" y="24558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593" name="Line 17"/>
          <p:cNvSpPr>
            <a:spLocks noChangeShapeType="1"/>
          </p:cNvSpPr>
          <p:nvPr/>
        </p:nvSpPr>
        <p:spPr bwMode="auto">
          <a:xfrm>
            <a:off x="2752725" y="367823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5007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37343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8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32898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9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0748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0" name="Picture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31946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1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291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2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24790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13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8446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4" name="Line 25"/>
          <p:cNvSpPr>
            <a:spLocks noChangeShapeType="1"/>
          </p:cNvSpPr>
          <p:nvPr/>
        </p:nvSpPr>
        <p:spPr bwMode="auto">
          <a:xfrm>
            <a:off x="3352800" y="2620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5015" name="Rectangle 26"/>
          <p:cNvSpPr>
            <a:spLocks noChangeArrowheads="1"/>
          </p:cNvSpPr>
          <p:nvPr/>
        </p:nvSpPr>
        <p:spPr bwMode="auto">
          <a:xfrm>
            <a:off x="2627313" y="23939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5016" name="Rectangle 27"/>
          <p:cNvSpPr>
            <a:spLocks noChangeArrowheads="1"/>
          </p:cNvSpPr>
          <p:nvPr/>
        </p:nvSpPr>
        <p:spPr bwMode="auto">
          <a:xfrm>
            <a:off x="666750" y="269875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916EC3"/>
                </a:solidFill>
                <a:latin typeface="Helvetica" pitchFamily="34" charset="0"/>
                <a:ea typeface="宋体" pitchFamily="2" charset="-122"/>
              </a:rPr>
              <a:t>Area 1</a:t>
            </a:r>
          </a:p>
        </p:txBody>
      </p:sp>
      <p:sp>
        <p:nvSpPr>
          <p:cNvPr id="85017" name="Freeform 28"/>
          <p:cNvSpPr>
            <a:spLocks/>
          </p:cNvSpPr>
          <p:nvPr/>
        </p:nvSpPr>
        <p:spPr bwMode="auto">
          <a:xfrm>
            <a:off x="1143000" y="244316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18" name="Rectangle 29"/>
          <p:cNvSpPr>
            <a:spLocks noChangeArrowheads="1"/>
          </p:cNvSpPr>
          <p:nvPr/>
        </p:nvSpPr>
        <p:spPr bwMode="auto">
          <a:xfrm>
            <a:off x="7196138" y="384333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Area 0</a:t>
            </a:r>
          </a:p>
        </p:txBody>
      </p:sp>
      <p:sp>
        <p:nvSpPr>
          <p:cNvPr id="85019" name="Rectangle 30"/>
          <p:cNvSpPr>
            <a:spLocks noChangeArrowheads="1"/>
          </p:cNvSpPr>
          <p:nvPr/>
        </p:nvSpPr>
        <p:spPr bwMode="auto">
          <a:xfrm>
            <a:off x="4178300" y="283686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10</a:t>
            </a:r>
          </a:p>
        </p:txBody>
      </p:sp>
      <p:sp>
        <p:nvSpPr>
          <p:cNvPr id="85020" name="Rectangle 31"/>
          <p:cNvSpPr>
            <a:spLocks noChangeArrowheads="1"/>
          </p:cNvSpPr>
          <p:nvPr/>
        </p:nvSpPr>
        <p:spPr bwMode="auto">
          <a:xfrm>
            <a:off x="5181600" y="390366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6</a:t>
            </a:r>
          </a:p>
        </p:txBody>
      </p:sp>
      <p:sp>
        <p:nvSpPr>
          <p:cNvPr id="85021" name="Rectangle 32"/>
          <p:cNvSpPr>
            <a:spLocks noChangeArrowheads="1"/>
          </p:cNvSpPr>
          <p:nvPr/>
        </p:nvSpPr>
        <p:spPr bwMode="auto">
          <a:xfrm>
            <a:off x="177800" y="389096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1785</a:t>
            </a:r>
          </a:p>
        </p:txBody>
      </p:sp>
      <p:sp>
        <p:nvSpPr>
          <p:cNvPr id="85022" name="Text Box 33"/>
          <p:cNvSpPr txBox="1">
            <a:spLocks noChangeArrowheads="1"/>
          </p:cNvSpPr>
          <p:nvPr/>
        </p:nvSpPr>
        <p:spPr bwMode="auto">
          <a:xfrm>
            <a:off x="538163" y="6022975"/>
            <a:ext cx="82819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Adjacencies database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: A listing of all the neighbors to which a router has established a bi-directional communication.</a:t>
            </a:r>
          </a:p>
        </p:txBody>
      </p:sp>
      <p:sp>
        <p:nvSpPr>
          <p:cNvPr id="85023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152400" y="1905000"/>
            <a:ext cx="8686800" cy="3743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11188" y="1982788"/>
            <a:ext cx="25431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Autonomous System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3200400" y="2682875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021" name="Freeform 5"/>
          <p:cNvSpPr>
            <a:spLocks/>
          </p:cNvSpPr>
          <p:nvPr/>
        </p:nvSpPr>
        <p:spPr bwMode="auto">
          <a:xfrm>
            <a:off x="3200400" y="3687763"/>
            <a:ext cx="1670050" cy="1039812"/>
          </a:xfrm>
          <a:custGeom>
            <a:avLst/>
            <a:gdLst>
              <a:gd name="T0" fmla="*/ 0 w 1052"/>
              <a:gd name="T1" fmla="*/ 0 h 511"/>
              <a:gd name="T2" fmla="*/ 0 w 1052"/>
              <a:gd name="T3" fmla="*/ 2147483647 h 511"/>
              <a:gd name="T4" fmla="*/ 2147483647 w 1052"/>
              <a:gd name="T5" fmla="*/ 2147483647 h 511"/>
              <a:gd name="T6" fmla="*/ 2147483647 w 1052"/>
              <a:gd name="T7" fmla="*/ 2147483647 h 511"/>
              <a:gd name="T8" fmla="*/ 0 60000 65536"/>
              <a:gd name="T9" fmla="*/ 0 60000 65536"/>
              <a:gd name="T10" fmla="*/ 0 60000 65536"/>
              <a:gd name="T11" fmla="*/ 0 60000 65536"/>
              <a:gd name="T12" fmla="*/ 0 w 1052"/>
              <a:gd name="T13" fmla="*/ 0 h 511"/>
              <a:gd name="T14" fmla="*/ 1052 w 1052"/>
              <a:gd name="T15" fmla="*/ 511 h 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2" h="511">
                <a:moveTo>
                  <a:pt x="0" y="0"/>
                </a:moveTo>
                <a:lnTo>
                  <a:pt x="0" y="297"/>
                </a:lnTo>
                <a:lnTo>
                  <a:pt x="1052" y="297"/>
                </a:lnTo>
                <a:lnTo>
                  <a:pt x="1050" y="51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4073525" y="4725988"/>
            <a:ext cx="2000250" cy="928687"/>
            <a:chOff x="2300" y="2629"/>
            <a:chExt cx="1120" cy="520"/>
          </a:xfrm>
        </p:grpSpPr>
        <p:sp>
          <p:nvSpPr>
            <p:cNvPr id="538631" name="AutoShape 7"/>
            <p:cNvSpPr>
              <a:spLocks noChangeArrowheads="1"/>
            </p:cNvSpPr>
            <p:nvPr/>
          </p:nvSpPr>
          <p:spPr bwMode="auto">
            <a:xfrm>
              <a:off x="2300" y="2636"/>
              <a:ext cx="1120" cy="496"/>
            </a:xfrm>
            <a:prstGeom prst="roundRect">
              <a:avLst>
                <a:gd name="adj" fmla="val 12495"/>
              </a:avLst>
            </a:prstGeom>
            <a:solidFill>
              <a:srgbClr val="E3BE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77327" tIns="113412" rIns="77327" bIns="113412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6054" name="Rectangle 8"/>
            <p:cNvSpPr>
              <a:spLocks noChangeArrowheads="1"/>
            </p:cNvSpPr>
            <p:nvPr/>
          </p:nvSpPr>
          <p:spPr bwMode="auto">
            <a:xfrm>
              <a:off x="2306" y="2629"/>
              <a:ext cx="10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27" tIns="113412" rIns="77327" bIns="113412"/>
            <a:lstStyle/>
            <a:p>
              <a:pPr algn="ctr" defTabSz="1028700" eaLnBrk="0" hangingPunct="0"/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Topology </a:t>
              </a:r>
            </a:p>
            <a:p>
              <a:pPr algn="ctr" defTabSz="1028700" eaLnBrk="0" hangingPunct="0"/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Database</a:t>
              </a:r>
            </a:p>
            <a:p>
              <a:pPr algn="ctr" defTabSz="1028700" eaLnBrk="0" hangingPunct="0"/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Lists All Routes</a:t>
              </a:r>
              <a:endParaRPr lang="en-US" altLang="zh-CN" sz="1800" b="1" i="1">
                <a:latin typeface="Helvetica" pitchFamily="34" charset="0"/>
                <a:ea typeface="宋体" pitchFamily="2" charset="-122"/>
              </a:endParaRPr>
            </a:p>
          </p:txBody>
        </p:sp>
      </p:grpSp>
      <p:sp>
        <p:nvSpPr>
          <p:cNvPr id="86023" name="Line 9"/>
          <p:cNvSpPr>
            <a:spLocks noChangeShapeType="1"/>
          </p:cNvSpPr>
          <p:nvPr/>
        </p:nvSpPr>
        <p:spPr bwMode="auto">
          <a:xfrm>
            <a:off x="3106738" y="3673475"/>
            <a:ext cx="1587" cy="107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8634" name="AutoShape 10"/>
          <p:cNvSpPr>
            <a:spLocks noChangeArrowheads="1"/>
          </p:cNvSpPr>
          <p:nvPr/>
        </p:nvSpPr>
        <p:spPr bwMode="auto">
          <a:xfrm>
            <a:off x="2105025" y="4760913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6025" name="Rectangle 11"/>
          <p:cNvSpPr>
            <a:spLocks noChangeArrowheads="1"/>
          </p:cNvSpPr>
          <p:nvPr/>
        </p:nvSpPr>
        <p:spPr bwMode="auto">
          <a:xfrm>
            <a:off x="2057400" y="4719638"/>
            <a:ext cx="193516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/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Neighborship 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Database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Lists Neighbors</a:t>
            </a:r>
            <a:endParaRPr lang="en-US" altLang="zh-CN" sz="1800" b="1" i="1">
              <a:latin typeface="Helvetica" pitchFamily="34" charset="0"/>
              <a:ea typeface="宋体" pitchFamily="2" charset="-122"/>
            </a:endParaRPr>
          </a:p>
        </p:txBody>
      </p:sp>
      <p:grpSp>
        <p:nvGrpSpPr>
          <p:cNvPr id="86026" name="Group 12"/>
          <p:cNvGrpSpPr>
            <a:grpSpLocks/>
          </p:cNvGrpSpPr>
          <p:nvPr/>
        </p:nvGrpSpPr>
        <p:grpSpPr bwMode="auto">
          <a:xfrm>
            <a:off x="6586538" y="1844675"/>
            <a:ext cx="1643062" cy="685800"/>
            <a:chOff x="4272" y="1056"/>
            <a:chExt cx="1035" cy="432"/>
          </a:xfrm>
        </p:grpSpPr>
        <p:sp>
          <p:nvSpPr>
            <p:cNvPr id="86050" name="Rectangle 13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6051" name="Line 14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2" name="Line 15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8640" name="Freeform 16"/>
          <p:cNvSpPr>
            <a:spLocks/>
          </p:cNvSpPr>
          <p:nvPr/>
        </p:nvSpPr>
        <p:spPr bwMode="auto">
          <a:xfrm rot="-2735422">
            <a:off x="962819" y="40060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>
            <a:off x="5486400" y="29114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642" name="Line 18"/>
          <p:cNvSpPr>
            <a:spLocks noChangeShapeType="1"/>
          </p:cNvSpPr>
          <p:nvPr/>
        </p:nvSpPr>
        <p:spPr bwMode="auto">
          <a:xfrm>
            <a:off x="5181600" y="26066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 flipV="1">
            <a:off x="4724400" y="21494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V="1">
            <a:off x="2971800" y="23780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2752725" y="36004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6033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956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4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512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5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970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6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416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7" name="Picture 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513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8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701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9" name="Picture 2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66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40" name="Line 29"/>
          <p:cNvSpPr>
            <a:spLocks noChangeShapeType="1"/>
          </p:cNvSpPr>
          <p:nvPr/>
        </p:nvSpPr>
        <p:spPr bwMode="auto">
          <a:xfrm>
            <a:off x="3352800" y="25431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041" name="Rectangle 30"/>
          <p:cNvSpPr>
            <a:spLocks noChangeArrowheads="1"/>
          </p:cNvSpPr>
          <p:nvPr/>
        </p:nvSpPr>
        <p:spPr bwMode="auto">
          <a:xfrm>
            <a:off x="2627313" y="23431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6042" name="Rectangle 31"/>
          <p:cNvSpPr>
            <a:spLocks noChangeArrowheads="1"/>
          </p:cNvSpPr>
          <p:nvPr/>
        </p:nvSpPr>
        <p:spPr bwMode="auto">
          <a:xfrm>
            <a:off x="666750" y="2620963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916EC3"/>
                </a:solidFill>
                <a:latin typeface="Helvetica" pitchFamily="34" charset="0"/>
                <a:ea typeface="宋体" pitchFamily="2" charset="-122"/>
              </a:rPr>
              <a:t>Area 1</a:t>
            </a:r>
          </a:p>
        </p:txBody>
      </p:sp>
      <p:sp>
        <p:nvSpPr>
          <p:cNvPr id="86043" name="Freeform 32"/>
          <p:cNvSpPr>
            <a:spLocks/>
          </p:cNvSpPr>
          <p:nvPr/>
        </p:nvSpPr>
        <p:spPr bwMode="auto">
          <a:xfrm>
            <a:off x="1143000" y="2365375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44" name="Rectangle 33"/>
          <p:cNvSpPr>
            <a:spLocks noChangeArrowheads="1"/>
          </p:cNvSpPr>
          <p:nvPr/>
        </p:nvSpPr>
        <p:spPr bwMode="auto">
          <a:xfrm>
            <a:off x="7196138" y="2740025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Area 0</a:t>
            </a:r>
          </a:p>
        </p:txBody>
      </p:sp>
      <p:sp>
        <p:nvSpPr>
          <p:cNvPr id="86045" name="Rectangle 34"/>
          <p:cNvSpPr>
            <a:spLocks noChangeArrowheads="1"/>
          </p:cNvSpPr>
          <p:nvPr/>
        </p:nvSpPr>
        <p:spPr bwMode="auto">
          <a:xfrm>
            <a:off x="177800" y="3813175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1785</a:t>
            </a:r>
          </a:p>
        </p:txBody>
      </p:sp>
      <p:sp>
        <p:nvSpPr>
          <p:cNvPr id="86046" name="Rectangle 35"/>
          <p:cNvSpPr>
            <a:spLocks noChangeArrowheads="1"/>
          </p:cNvSpPr>
          <p:nvPr/>
        </p:nvSpPr>
        <p:spPr bwMode="auto">
          <a:xfrm>
            <a:off x="4178300" y="27590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10</a:t>
            </a:r>
          </a:p>
        </p:txBody>
      </p:sp>
      <p:sp>
        <p:nvSpPr>
          <p:cNvPr id="86047" name="Rectangle 36"/>
          <p:cNvSpPr>
            <a:spLocks noChangeArrowheads="1"/>
          </p:cNvSpPr>
          <p:nvPr/>
        </p:nvSpPr>
        <p:spPr bwMode="auto">
          <a:xfrm>
            <a:off x="5181600" y="38258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6</a:t>
            </a:r>
          </a:p>
        </p:txBody>
      </p:sp>
      <p:sp>
        <p:nvSpPr>
          <p:cNvPr id="86048" name="Text Box 37"/>
          <p:cNvSpPr txBox="1">
            <a:spLocks noChangeArrowheads="1"/>
          </p:cNvSpPr>
          <p:nvPr/>
        </p:nvSpPr>
        <p:spPr bwMode="auto">
          <a:xfrm>
            <a:off x="323850" y="5715000"/>
            <a:ext cx="86772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Link-state database (or topology database)</a:t>
            </a:r>
            <a:r>
              <a:rPr lang="en-US" altLang="zh-CN" b="1">
                <a:latin typeface="Arial" charset="0"/>
                <a:ea typeface="宋体" pitchFamily="2" charset="-122"/>
              </a:rPr>
              <a:t>: A list of information about all other routers in the internetwork. It shows the internetwork topology.</a:t>
            </a:r>
          </a:p>
        </p:txBody>
      </p:sp>
      <p:sp>
        <p:nvSpPr>
          <p:cNvPr id="86049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52400" y="1851025"/>
            <a:ext cx="8686800" cy="3273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04800" y="2003425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Autonomous System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3200400" y="27225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5" name="Freeform 5"/>
          <p:cNvSpPr>
            <a:spLocks/>
          </p:cNvSpPr>
          <p:nvPr/>
        </p:nvSpPr>
        <p:spPr bwMode="auto">
          <a:xfrm>
            <a:off x="3276600" y="3751263"/>
            <a:ext cx="3927475" cy="1028700"/>
          </a:xfrm>
          <a:custGeom>
            <a:avLst/>
            <a:gdLst>
              <a:gd name="T0" fmla="*/ 0 w 2474"/>
              <a:gd name="T1" fmla="*/ 0 h 648"/>
              <a:gd name="T2" fmla="*/ 0 w 2474"/>
              <a:gd name="T3" fmla="*/ 2147483647 h 648"/>
              <a:gd name="T4" fmla="*/ 2147483647 w 2474"/>
              <a:gd name="T5" fmla="*/ 2147483647 h 648"/>
              <a:gd name="T6" fmla="*/ 2147483647 w 2474"/>
              <a:gd name="T7" fmla="*/ 2147483647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474"/>
              <a:gd name="T13" fmla="*/ 0 h 648"/>
              <a:gd name="T14" fmla="*/ 2474 w 2474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4" h="648">
                <a:moveTo>
                  <a:pt x="0" y="0"/>
                </a:moveTo>
                <a:lnTo>
                  <a:pt x="0" y="335"/>
                </a:lnTo>
                <a:lnTo>
                  <a:pt x="2474" y="335"/>
                </a:lnTo>
                <a:lnTo>
                  <a:pt x="2474" y="6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40678" name="AutoShape 6"/>
          <p:cNvSpPr>
            <a:spLocks noChangeArrowheads="1"/>
          </p:cNvSpPr>
          <p:nvPr/>
        </p:nvSpPr>
        <p:spPr bwMode="auto">
          <a:xfrm>
            <a:off x="6189663" y="4784725"/>
            <a:ext cx="2087562" cy="885825"/>
          </a:xfrm>
          <a:prstGeom prst="roundRect">
            <a:avLst>
              <a:gd name="adj" fmla="val 12495"/>
            </a:avLst>
          </a:prstGeom>
          <a:solidFill>
            <a:srgbClr val="C1CE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6993" tIns="127589" rIns="86993" bIns="127589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6184900" y="4840288"/>
            <a:ext cx="213836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27589">
            <a:spAutoFit/>
          </a:bodyPr>
          <a:lstStyle/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Routing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Table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Lists Best Routes</a:t>
            </a:r>
            <a:endParaRPr lang="en-US" altLang="zh-CN" sz="1800" b="1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87048" name="Freeform 8"/>
          <p:cNvSpPr>
            <a:spLocks/>
          </p:cNvSpPr>
          <p:nvPr/>
        </p:nvSpPr>
        <p:spPr bwMode="auto">
          <a:xfrm>
            <a:off x="3200400" y="3727450"/>
            <a:ext cx="1670050" cy="1039813"/>
          </a:xfrm>
          <a:custGeom>
            <a:avLst/>
            <a:gdLst>
              <a:gd name="T0" fmla="*/ 0 w 1052"/>
              <a:gd name="T1" fmla="*/ 0 h 511"/>
              <a:gd name="T2" fmla="*/ 0 w 1052"/>
              <a:gd name="T3" fmla="*/ 2147483647 h 511"/>
              <a:gd name="T4" fmla="*/ 2147483647 w 1052"/>
              <a:gd name="T5" fmla="*/ 2147483647 h 511"/>
              <a:gd name="T6" fmla="*/ 2147483647 w 1052"/>
              <a:gd name="T7" fmla="*/ 2147483647 h 511"/>
              <a:gd name="T8" fmla="*/ 0 60000 65536"/>
              <a:gd name="T9" fmla="*/ 0 60000 65536"/>
              <a:gd name="T10" fmla="*/ 0 60000 65536"/>
              <a:gd name="T11" fmla="*/ 0 60000 65536"/>
              <a:gd name="T12" fmla="*/ 0 w 1052"/>
              <a:gd name="T13" fmla="*/ 0 h 511"/>
              <a:gd name="T14" fmla="*/ 1052 w 1052"/>
              <a:gd name="T15" fmla="*/ 511 h 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2" h="511">
                <a:moveTo>
                  <a:pt x="0" y="0"/>
                </a:moveTo>
                <a:lnTo>
                  <a:pt x="0" y="297"/>
                </a:lnTo>
                <a:lnTo>
                  <a:pt x="1052" y="297"/>
                </a:lnTo>
                <a:lnTo>
                  <a:pt x="1050" y="51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40681" name="AutoShape 9"/>
          <p:cNvSpPr>
            <a:spLocks noChangeArrowheads="1"/>
          </p:cNvSpPr>
          <p:nvPr/>
        </p:nvSpPr>
        <p:spPr bwMode="auto">
          <a:xfrm>
            <a:off x="4073525" y="4778375"/>
            <a:ext cx="2000250" cy="885825"/>
          </a:xfrm>
          <a:prstGeom prst="roundRect">
            <a:avLst>
              <a:gd name="adj" fmla="val 12495"/>
            </a:avLst>
          </a:prstGeom>
          <a:solidFill>
            <a:srgbClr val="E3BE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77327" tIns="113412" rIns="77327" bIns="11341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4084638" y="4765675"/>
            <a:ext cx="19335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27" tIns="113412" rIns="77327" bIns="113412"/>
          <a:lstStyle/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Topology 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Database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Lists All Routes</a:t>
            </a:r>
            <a:endParaRPr lang="en-US" altLang="zh-CN" sz="1800" b="1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3106738" y="3713163"/>
            <a:ext cx="1587" cy="107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0684" name="AutoShape 12"/>
          <p:cNvSpPr>
            <a:spLocks noChangeArrowheads="1"/>
          </p:cNvSpPr>
          <p:nvPr/>
        </p:nvSpPr>
        <p:spPr bwMode="auto">
          <a:xfrm>
            <a:off x="2105025" y="4800600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057400" y="4759325"/>
            <a:ext cx="19351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/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Neighborship 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Database</a:t>
            </a:r>
          </a:p>
          <a:p>
            <a:pPr algn="ctr"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Lists Neighbors</a:t>
            </a:r>
            <a:endParaRPr lang="en-US" altLang="zh-CN" sz="1800" b="1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178300" y="279876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77800" y="385286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1785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5181600" y="386556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  <a:ea typeface="宋体" pitchFamily="2" charset="-122"/>
              </a:rPr>
              <a:t>Cost = 6</a:t>
            </a:r>
          </a:p>
        </p:txBody>
      </p:sp>
      <p:grpSp>
        <p:nvGrpSpPr>
          <p:cNvPr id="87057" name="Group 17"/>
          <p:cNvGrpSpPr>
            <a:grpSpLocks/>
          </p:cNvGrpSpPr>
          <p:nvPr/>
        </p:nvGrpSpPr>
        <p:grpSpPr bwMode="auto">
          <a:xfrm>
            <a:off x="6586538" y="1884363"/>
            <a:ext cx="1643062" cy="685800"/>
            <a:chOff x="4272" y="1056"/>
            <a:chExt cx="1035" cy="432"/>
          </a:xfrm>
        </p:grpSpPr>
        <p:sp>
          <p:nvSpPr>
            <p:cNvPr id="87078" name="Rectangle 18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  <a:ea typeface="宋体" pitchFamily="2" charset="-122"/>
                </a:rPr>
                <a:t>Neighbors</a:t>
              </a:r>
            </a:p>
          </p:txBody>
        </p:sp>
        <p:sp>
          <p:nvSpPr>
            <p:cNvPr id="87079" name="Line 19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0" name="Line 20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0693" name="Freeform 21"/>
          <p:cNvSpPr>
            <a:spLocks/>
          </p:cNvSpPr>
          <p:nvPr/>
        </p:nvSpPr>
        <p:spPr bwMode="auto">
          <a:xfrm rot="-2735422">
            <a:off x="962819" y="404574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5486400" y="295116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0695" name="Line 23"/>
          <p:cNvSpPr>
            <a:spLocks noChangeShapeType="1"/>
          </p:cNvSpPr>
          <p:nvPr/>
        </p:nvSpPr>
        <p:spPr bwMode="auto">
          <a:xfrm>
            <a:off x="5181600" y="264636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0696" name="Line 24"/>
          <p:cNvSpPr>
            <a:spLocks noChangeShapeType="1"/>
          </p:cNvSpPr>
          <p:nvPr/>
        </p:nvSpPr>
        <p:spPr bwMode="auto">
          <a:xfrm flipH="1" flipV="1">
            <a:off x="4724400" y="21891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0697" name="Line 25"/>
          <p:cNvSpPr>
            <a:spLocks noChangeShapeType="1"/>
          </p:cNvSpPr>
          <p:nvPr/>
        </p:nvSpPr>
        <p:spPr bwMode="auto">
          <a:xfrm flipV="1">
            <a:off x="2971800" y="24177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0698" name="Line 26"/>
          <p:cNvSpPr>
            <a:spLocks noChangeShapeType="1"/>
          </p:cNvSpPr>
          <p:nvPr/>
        </p:nvSpPr>
        <p:spPr bwMode="auto">
          <a:xfrm>
            <a:off x="2752725" y="364013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7064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33533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65" name="Picture 2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9088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66" name="Picture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0367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67" name="Picture 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8136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68" name="Picture 3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910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69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20980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70" name="Picture 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4636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71" name="Line 34"/>
          <p:cNvSpPr>
            <a:spLocks noChangeShapeType="1"/>
          </p:cNvSpPr>
          <p:nvPr/>
        </p:nvSpPr>
        <p:spPr bwMode="auto">
          <a:xfrm>
            <a:off x="3352800" y="25828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2" name="Rectangle 35"/>
          <p:cNvSpPr>
            <a:spLocks noChangeArrowheads="1"/>
          </p:cNvSpPr>
          <p:nvPr/>
        </p:nvSpPr>
        <p:spPr bwMode="auto">
          <a:xfrm>
            <a:off x="2700338" y="2316163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87073" name="Rectangle 36"/>
          <p:cNvSpPr>
            <a:spLocks noChangeArrowheads="1"/>
          </p:cNvSpPr>
          <p:nvPr/>
        </p:nvSpPr>
        <p:spPr bwMode="auto">
          <a:xfrm>
            <a:off x="666750" y="266065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916EC3"/>
                </a:solidFill>
                <a:latin typeface="Helvetica" pitchFamily="34" charset="0"/>
                <a:ea typeface="宋体" pitchFamily="2" charset="-122"/>
              </a:rPr>
              <a:t>Area 1</a:t>
            </a:r>
          </a:p>
        </p:txBody>
      </p:sp>
      <p:sp>
        <p:nvSpPr>
          <p:cNvPr id="87074" name="Freeform 37"/>
          <p:cNvSpPr>
            <a:spLocks/>
          </p:cNvSpPr>
          <p:nvPr/>
        </p:nvSpPr>
        <p:spPr bwMode="auto">
          <a:xfrm>
            <a:off x="1143000" y="240506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7075" name="Rectangle 38"/>
          <p:cNvSpPr>
            <a:spLocks noChangeArrowheads="1"/>
          </p:cNvSpPr>
          <p:nvPr/>
        </p:nvSpPr>
        <p:spPr bwMode="auto">
          <a:xfrm>
            <a:off x="7196138" y="303688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Area 0</a:t>
            </a:r>
          </a:p>
        </p:txBody>
      </p:sp>
      <p:sp>
        <p:nvSpPr>
          <p:cNvPr id="87076" name="Text Box 39"/>
          <p:cNvSpPr txBox="1">
            <a:spLocks noChangeArrowheads="1"/>
          </p:cNvSpPr>
          <p:nvPr/>
        </p:nvSpPr>
        <p:spPr bwMode="auto">
          <a:xfrm>
            <a:off x="381000" y="5791200"/>
            <a:ext cx="87487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Routing table</a:t>
            </a:r>
            <a:r>
              <a:rPr lang="en-US" altLang="zh-CN" b="1">
                <a:latin typeface="Arial" charset="0"/>
                <a:ea typeface="宋体" pitchFamily="2" charset="-122"/>
              </a:rPr>
              <a:t>: The routing table, which is sometimes know as the forwarding database, is generated when an algorithm is run on the link-state database. The routing table for each router is unique.</a:t>
            </a:r>
          </a:p>
        </p:txBody>
      </p:sp>
      <p:sp>
        <p:nvSpPr>
          <p:cNvPr id="87077" name="Rectangle 4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Freeform 2"/>
          <p:cNvSpPr>
            <a:spLocks/>
          </p:cNvSpPr>
          <p:nvPr/>
        </p:nvSpPr>
        <p:spPr bwMode="auto">
          <a:xfrm rot="-2735422">
            <a:off x="962819" y="3990181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2723" name="Line 3"/>
          <p:cNvSpPr>
            <a:spLocks noChangeShapeType="1"/>
          </p:cNvSpPr>
          <p:nvPr/>
        </p:nvSpPr>
        <p:spPr bwMode="auto">
          <a:xfrm>
            <a:off x="5486400" y="2895600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2724" name="Line 4"/>
          <p:cNvSpPr>
            <a:spLocks noChangeShapeType="1"/>
          </p:cNvSpPr>
          <p:nvPr/>
        </p:nvSpPr>
        <p:spPr bwMode="auto">
          <a:xfrm>
            <a:off x="5181600" y="25908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2725" name="Line 5"/>
          <p:cNvSpPr>
            <a:spLocks noChangeShapeType="1"/>
          </p:cNvSpPr>
          <p:nvPr/>
        </p:nvSpPr>
        <p:spPr bwMode="auto">
          <a:xfrm flipH="1" flipV="1">
            <a:off x="4724400" y="2133600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V="1">
            <a:off x="2971800" y="2362200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2752725" y="3584575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88072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79775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353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4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812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5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25800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6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354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7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54238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8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0800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35" name="Text Box 15"/>
          <p:cNvSpPr txBox="1">
            <a:spLocks noChangeArrowheads="1"/>
          </p:cNvSpPr>
          <p:nvPr/>
        </p:nvSpPr>
        <p:spPr bwMode="auto">
          <a:xfrm>
            <a:off x="827088" y="4941888"/>
            <a:ext cx="7777162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AU" b="1" dirty="0">
                <a:solidFill>
                  <a:schemeClr val="tx2"/>
                </a:solidFill>
                <a:latin typeface="Arial" charset="0"/>
                <a:ea typeface="宋体" charset="-122"/>
              </a:rPr>
              <a:t>Designated Router (DR)</a:t>
            </a:r>
            <a:r>
              <a:rPr lang="en-AU" sz="1800" b="1" i="1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AU" altLang="zh-CN" sz="1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AU" b="1" dirty="0">
                <a:latin typeface="Arial" charset="0"/>
                <a:ea typeface="宋体" charset="-122"/>
              </a:rPr>
              <a:t>One router on an </a:t>
            </a:r>
            <a:r>
              <a:rPr lang="en-AU" b="1" dirty="0">
                <a:solidFill>
                  <a:srgbClr val="FF0000"/>
                </a:solidFill>
                <a:latin typeface="Arial" charset="0"/>
                <a:ea typeface="宋体" charset="-122"/>
              </a:rPr>
              <a:t>OSPF </a:t>
            </a:r>
            <a:r>
              <a:rPr lang="en-AU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multiaccess</a:t>
            </a:r>
            <a:r>
              <a:rPr lang="en-AU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network</a:t>
            </a:r>
            <a:r>
              <a:rPr lang="en-AU" b="1" dirty="0">
                <a:latin typeface="Arial" charset="0"/>
                <a:ea typeface="宋体" charset="-122"/>
              </a:rPr>
              <a:t> that is elected to represent all the routers in that network. Each OSPF network has a DR and BDR. </a:t>
            </a:r>
            <a:endParaRPr lang="en-AU" altLang="zh-CN" b="1" dirty="0">
              <a:latin typeface="Arial" charset="0"/>
              <a:ea typeface="宋体" charset="-122"/>
            </a:endParaRPr>
          </a:p>
          <a:p>
            <a:pPr eaLnBrk="0" hangingPunct="0">
              <a:defRPr/>
            </a:pPr>
            <a:r>
              <a:rPr lang="en-AU" b="1" dirty="0">
                <a:solidFill>
                  <a:schemeClr val="tx2"/>
                </a:solidFill>
                <a:latin typeface="Arial" charset="0"/>
                <a:ea typeface="宋体" charset="-122"/>
              </a:rPr>
              <a:t>Backup Designated Router (BDR)</a:t>
            </a:r>
            <a:r>
              <a:rPr lang="en-AU" sz="1800" b="1" i="1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AU" altLang="zh-CN" sz="1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AU" b="1" dirty="0">
                <a:latin typeface="Arial" charset="0"/>
                <a:ea typeface="宋体" charset="-122"/>
              </a:rPr>
              <a:t>A standby router that becomes the DR, if the original DR fails.</a:t>
            </a:r>
            <a:r>
              <a:rPr lang="en-AU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 </a:t>
            </a:r>
            <a:endParaRPr lang="en-US" altLang="zh-CN" b="1" dirty="0">
              <a:latin typeface="Arial" charset="0"/>
              <a:ea typeface="宋体" charset="-122"/>
            </a:endParaRPr>
          </a:p>
        </p:txBody>
      </p:sp>
      <p:sp>
        <p:nvSpPr>
          <p:cNvPr id="542736" name="Text Box 16"/>
          <p:cNvSpPr txBox="1">
            <a:spLocks noChangeArrowheads="1"/>
          </p:cNvSpPr>
          <p:nvPr/>
        </p:nvSpPr>
        <p:spPr bwMode="auto">
          <a:xfrm>
            <a:off x="4427538" y="2263775"/>
            <a:ext cx="4762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DR</a:t>
            </a:r>
          </a:p>
        </p:txBody>
      </p:sp>
      <p:sp>
        <p:nvSpPr>
          <p:cNvPr id="542737" name="Text Box 17"/>
          <p:cNvSpPr txBox="1">
            <a:spLocks noChangeArrowheads="1"/>
          </p:cNvSpPr>
          <p:nvPr/>
        </p:nvSpPr>
        <p:spPr bwMode="auto">
          <a:xfrm>
            <a:off x="6300788" y="3487738"/>
            <a:ext cx="641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BDR</a:t>
            </a:r>
          </a:p>
        </p:txBody>
      </p:sp>
      <p:sp>
        <p:nvSpPr>
          <p:cNvPr id="88082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85800" y="1981200"/>
            <a:ext cx="403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>
                <a:ea typeface="宋体" pitchFamily="2" charset="-122"/>
              </a:rPr>
              <a:t> Who is DR?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>
                <a:ea typeface="宋体" pitchFamily="2" charset="-122"/>
              </a:rPr>
              <a:t> Priority + Router ID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914400" y="3048000"/>
            <a:ext cx="1379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0-255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Default:1</a:t>
            </a:r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1371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73063"/>
            <a:ext cx="8162925" cy="1250950"/>
          </a:xfrm>
        </p:spPr>
        <p:txBody>
          <a:bodyPr/>
          <a:lstStyle/>
          <a:p>
            <a:pPr defTabSz="814388" eaLnBrk="1" hangingPunct="1"/>
            <a:r>
              <a:rPr lang="en-US" altLang="zh-CN" sz="3600" smtClean="0">
                <a:ea typeface="宋体" pitchFamily="2" charset="-122"/>
              </a:rPr>
              <a:t>Set up the </a:t>
            </a:r>
            <a:r>
              <a:rPr lang="en-US" altLang="zh-CN" sz="4000" smtClean="0">
                <a:ea typeface="宋体" pitchFamily="2" charset="-122"/>
              </a:rPr>
              <a:t>Adjacency </a:t>
            </a:r>
            <a:r>
              <a:rPr lang="en-US" altLang="zh-CN" sz="3600" smtClean="0">
                <a:ea typeface="宋体" pitchFamily="2" charset="-122"/>
              </a:rPr>
              <a:t>Relationships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2895600"/>
          <a:ext cx="4495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位图图像" r:id="rId4" imgW="3790476" imgH="1809524" progId="Paint.Picture">
                  <p:embed/>
                </p:oleObj>
              </mc:Choice>
              <mc:Fallback>
                <p:oleObj name="位图图像" r:id="rId4" imgW="3790476" imgH="18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4495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2819400"/>
          <a:ext cx="4038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位图图像" r:id="rId6" imgW="4334480" imgH="2066667" progId="Paint.Picture">
                  <p:embed/>
                </p:oleObj>
              </mc:Choice>
              <mc:Fallback>
                <p:oleObj name="位图图像" r:id="rId6" imgW="4334480" imgH="20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4038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0896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800" b="1">
                <a:latin typeface="Arial" charset="0"/>
                <a:ea typeface="宋体" pitchFamily="2" charset="-122"/>
              </a:rPr>
              <a:t>The shortest path algorithm calculates a loop-free topology using the node as the starting point and examining in turn information it has about adjacent nodes. </a:t>
            </a:r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4800600" y="3810000"/>
            <a:ext cx="533400" cy="287338"/>
          </a:xfrm>
          <a:prstGeom prst="rightArrow">
            <a:avLst>
              <a:gd name="adj1" fmla="val 50000"/>
              <a:gd name="adj2" fmla="val 46409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410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5486400"/>
          <a:ext cx="800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位图图像" r:id="rId8" imgW="4447619" imgH="790476" progId="Paint.Picture">
                  <p:embed/>
                </p:oleObj>
              </mc:Choice>
              <mc:Fallback>
                <p:oleObj name="位图图像" r:id="rId8" imgW="4447619" imgH="7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8001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8"/>
          <p:cNvSpPr>
            <a:spLocks/>
          </p:cNvSpPr>
          <p:nvPr/>
        </p:nvSpPr>
        <p:spPr bwMode="auto">
          <a:xfrm>
            <a:off x="4800600" y="2819400"/>
            <a:ext cx="1066800" cy="685800"/>
          </a:xfrm>
          <a:prstGeom prst="borderCallout2">
            <a:avLst>
              <a:gd name="adj1" fmla="val 16667"/>
              <a:gd name="adj2" fmla="val 107144"/>
              <a:gd name="adj3" fmla="val 16667"/>
              <a:gd name="adj4" fmla="val 123662"/>
              <a:gd name="adj5" fmla="val 15741"/>
              <a:gd name="adj6" fmla="val 140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025" tIns="36512" rIns="73025" bIns="36512"/>
          <a:lstStyle/>
          <a:p>
            <a:pPr algn="ctr" eaLnBrk="0" hangingPunct="0"/>
            <a:r>
              <a:rPr lang="en-US" altLang="zh-CN" sz="1800" b="1">
                <a:latin typeface="Arial" charset="0"/>
                <a:ea typeface="宋体" pitchFamily="2" charset="-122"/>
              </a:rPr>
              <a:t>starting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525463"/>
            <a:ext cx="8350250" cy="76993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OSPF Message Encapsulation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70075"/>
            <a:ext cx="4475163" cy="4835525"/>
          </a:xfrm>
        </p:spPr>
        <p:txBody>
          <a:bodyPr/>
          <a:lstStyle/>
          <a:p>
            <a:r>
              <a:rPr lang="en-US" altLang="zh-CN" sz="2000" smtClean="0">
                <a:ea typeface="宋体" pitchFamily="2" charset="-122"/>
              </a:rPr>
              <a:t>OSPF packet type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	There exist 5 types</a:t>
            </a:r>
          </a:p>
          <a:p>
            <a:r>
              <a:rPr lang="en-US" altLang="zh-CN" sz="2000" smtClean="0">
                <a:ea typeface="宋体" pitchFamily="2" charset="-122"/>
              </a:rPr>
              <a:t>OSPF packet header </a:t>
            </a:r>
          </a:p>
          <a:p>
            <a:pPr lvl="1"/>
            <a:r>
              <a:rPr lang="en-US" altLang="zh-CN" sz="2000" smtClean="0">
                <a:solidFill>
                  <a:srgbClr val="0066FF"/>
                </a:solidFill>
                <a:ea typeface="宋体" pitchFamily="2" charset="-122"/>
              </a:rPr>
              <a:t>	Contains</a:t>
            </a:r>
            <a:r>
              <a:rPr lang="en-US" altLang="zh-CN" sz="2000" smtClean="0">
                <a:ea typeface="宋体" pitchFamily="2" charset="-122"/>
              </a:rPr>
              <a:t> - Router ID and 	area ID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 and </a:t>
            </a:r>
            <a:r>
              <a:rPr lang="en-US" altLang="zh-CN" sz="2000" smtClean="0">
                <a:ea typeface="宋体" pitchFamily="2" charset="-122"/>
              </a:rPr>
              <a:t>Type code for 	OSPF packet type</a:t>
            </a:r>
          </a:p>
          <a:p>
            <a:r>
              <a:rPr lang="en-US" altLang="zh-CN" sz="2000" smtClean="0">
                <a:ea typeface="宋体" pitchFamily="2" charset="-122"/>
              </a:rPr>
              <a:t>IP packet header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en-US" altLang="zh-CN" sz="2000" smtClean="0">
                <a:solidFill>
                  <a:srgbClr val="0066FF"/>
                </a:solidFill>
                <a:ea typeface="宋体" pitchFamily="2" charset="-122"/>
              </a:rPr>
              <a:t>Contains</a:t>
            </a:r>
            <a:r>
              <a:rPr lang="en-US" altLang="zh-CN" sz="2000" smtClean="0">
                <a:ea typeface="宋体" pitchFamily="2" charset="-122"/>
              </a:rPr>
              <a:t> - Source IP 	 	address, Destination IP 	address, &amp; Protocol field 	set to 89 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1846263"/>
            <a:ext cx="406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Overview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8137525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Open Shortest Path First (OSPF) is a 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link-state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 routing protocol based on 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open 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standards. </a:t>
            </a:r>
          </a:p>
          <a:p>
            <a:pPr>
              <a:buClr>
                <a:srgbClr val="000099"/>
              </a:buClr>
              <a:buFont typeface="Wingdings" pitchFamily="2" charset="2"/>
              <a:buChar char="n"/>
            </a:pPr>
            <a:endParaRPr lang="en-US" altLang="zh-CN" sz="2400" b="1" dirty="0">
              <a:latin typeface="Arial" charset="0"/>
              <a:ea typeface="宋体" pitchFamily="2" charset="-122"/>
            </a:endParaRPr>
          </a:p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It is described in several standards of the Internet Engineering Task Force (IETF). The most recent description is RFC 2328. </a:t>
            </a:r>
          </a:p>
          <a:p>
            <a:pPr>
              <a:buClr>
                <a:srgbClr val="000099"/>
              </a:buClr>
              <a:buFont typeface="Wingdings" pitchFamily="2" charset="2"/>
              <a:buChar char="n"/>
            </a:pPr>
            <a:endParaRPr lang="en-US" altLang="zh-CN" sz="2400" b="1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OSPF is becoming the preferred IGP protocol when compared with RIPv1 and RIPv2 because it is scalable.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dirty="0" smtClean="0">
                <a:ea typeface="宋体" pitchFamily="2" charset="-122"/>
              </a:rPr>
              <a:t>OSPF Packets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43138"/>
            <a:ext cx="8216900" cy="4157662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charset="-122"/>
              </a:rPr>
              <a:t>There are 5 types of OSPF routing protocol packets</a:t>
            </a:r>
          </a:p>
          <a:p>
            <a:pPr marL="627063" lvl="1" indent="0" defTabSz="814388" eaLnBrk="1" hangingPunct="1">
              <a:lnSpc>
                <a:spcPct val="85000"/>
              </a:lnSpc>
              <a:defRPr/>
            </a:pPr>
            <a:endParaRPr lang="en-US" altLang="zh-CN" sz="1800" i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marL="627063" lvl="1" indent="0" defTabSz="814388" eaLnBrk="1" hangingPunct="1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lang="en-US" altLang="zh-CN" sz="2000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Function					Name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Hello						Hello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Database Description			DBD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Link-State Request				LSR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Link-State Update				LSU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Link-State Acknowledgement		</a:t>
            </a:r>
            <a:r>
              <a:rPr lang="en-US" altLang="zh-CN" sz="2000" dirty="0" err="1" smtClean="0">
                <a:solidFill>
                  <a:schemeClr val="tx2"/>
                </a:solidFill>
                <a:ea typeface="宋体" charset="-122"/>
              </a:rPr>
              <a:t>LSAck</a:t>
            </a:r>
            <a:endParaRPr lang="en-US" altLang="zh-CN" sz="2000" dirty="0" smtClean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678359"/>
            <a:ext cx="82978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defTabSz="814388" eaLnBrk="1" hangingPunct="1"/>
            <a:r>
              <a:rPr lang="en-US" altLang="zh-CN" dirty="0">
                <a:ea typeface="宋体" pitchFamily="2" charset="-122"/>
              </a:rPr>
              <a:t>Purpose of Hello Packet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2781"/>
            <a:ext cx="8229600" cy="3325019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Discover OSPF neighbors &amp; establish adjacencies</a:t>
            </a:r>
          </a:p>
          <a:p>
            <a:pPr>
              <a:lnSpc>
                <a:spcPct val="75000"/>
              </a:lnSpc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Advertise guidelines on which routers must agree to become neighbors</a:t>
            </a:r>
          </a:p>
          <a:p>
            <a:pPr>
              <a:lnSpc>
                <a:spcPct val="75000"/>
              </a:lnSpc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Used by multi-access networks to elect a </a:t>
            </a:r>
            <a:r>
              <a:rPr lang="en-US" altLang="zh-CN" sz="2800" b="1" dirty="0" smtClean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esignated </a:t>
            </a:r>
            <a:r>
              <a:rPr lang="en-US" altLang="zh-CN" sz="2800" b="1" dirty="0" smtClean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outer and a </a:t>
            </a:r>
            <a:r>
              <a:rPr lang="en-US" altLang="zh-CN" sz="2800" b="1" dirty="0" smtClean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ackup </a:t>
            </a:r>
            <a:r>
              <a:rPr lang="en-US" altLang="zh-CN" sz="2800" b="1" dirty="0" smtClean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esignated </a:t>
            </a:r>
            <a:r>
              <a:rPr lang="en-US" altLang="zh-CN" sz="2800" b="1" dirty="0" smtClean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outer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09" y="1905000"/>
            <a:ext cx="719783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33400"/>
            <a:ext cx="8162925" cy="769441"/>
          </a:xfrm>
        </p:spPr>
        <p:txBody>
          <a:bodyPr/>
          <a:lstStyle/>
          <a:p>
            <a:pPr defTabSz="814388" eaLnBrk="1" hangingPunct="1"/>
            <a:r>
              <a:rPr lang="en-US" altLang="zh-CN" dirty="0">
                <a:ea typeface="宋体" pitchFamily="2" charset="-122"/>
              </a:rPr>
              <a:t>Hello Packet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91400" cy="529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DR &amp; BDR</a:t>
            </a:r>
          </a:p>
        </p:txBody>
      </p:sp>
      <p:pic>
        <p:nvPicPr>
          <p:cNvPr id="512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686800" cy="3124200"/>
          </a:xfrm>
          <a:noFill/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04800" y="5029200"/>
            <a:ext cx="80772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1800" b="1">
                <a:latin typeface="Arial" charset="0"/>
                <a:ea typeface="宋体" pitchFamily="2" charset="-122"/>
              </a:rPr>
              <a:t>Each router then forms adjacency with DR and BDR</a:t>
            </a:r>
          </a:p>
        </p:txBody>
      </p:sp>
      <p:graphicFrame>
        <p:nvGraphicFramePr>
          <p:cNvPr id="5122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5562600" y="0"/>
          <a:ext cx="35814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位图图像" r:id="rId5" imgW="3629532" imgH="2314286" progId="Paint.Picture">
                  <p:embed/>
                </p:oleObj>
              </mc:Choice>
              <mc:Fallback>
                <p:oleObj name="位图图像" r:id="rId5" imgW="3629532" imgH="2314286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0"/>
                        <a:ext cx="358140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304800" y="5411788"/>
            <a:ext cx="85344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1800" b="1">
                <a:latin typeface="Arial" charset="0"/>
                <a:ea typeface="宋体" charset="-122"/>
              </a:rPr>
              <a:t>The DR sends link-state information to all other routers on the segment using the multicast address of</a:t>
            </a:r>
            <a:r>
              <a:rPr lang="en-US" altLang="zh-CN" sz="1800" b="1">
                <a:solidFill>
                  <a:schemeClr val="accent2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charset="-122"/>
              </a:rPr>
              <a:t>224.0.0.5</a:t>
            </a:r>
            <a:r>
              <a:rPr lang="en-US" altLang="zh-CN" sz="1800" b="1">
                <a:latin typeface="Arial" charset="0"/>
                <a:ea typeface="宋体" charset="-122"/>
              </a:rPr>
              <a:t> for all OSPF routers.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1800" b="1">
                <a:latin typeface="Arial" charset="0"/>
                <a:ea typeface="宋体" charset="-122"/>
              </a:rPr>
              <a:t>To ensure that both the DR and the BDR see the link states all routers send on the segment, the multicast address for all designated routers, </a:t>
            </a: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charset="-122"/>
              </a:rPr>
              <a:t>224.0.0.6</a:t>
            </a:r>
            <a:r>
              <a:rPr lang="en-US" altLang="zh-CN" sz="1800" b="1">
                <a:latin typeface="Arial" charset="0"/>
                <a:ea typeface="宋体" charset="-122"/>
              </a:rPr>
              <a:t>, is used.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827088" y="2852738"/>
            <a:ext cx="7921625" cy="381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pPr algn="ctr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0483" name="Oval 3" descr="Diagonal brick"/>
          <p:cNvSpPr>
            <a:spLocks noChangeArrowheads="1"/>
          </p:cNvSpPr>
          <p:nvPr/>
        </p:nvSpPr>
        <p:spPr bwMode="auto">
          <a:xfrm>
            <a:off x="1870075" y="4754563"/>
            <a:ext cx="3433763" cy="1870075"/>
          </a:xfrm>
          <a:prstGeom prst="ellipse">
            <a:avLst/>
          </a:prstGeom>
          <a:pattFill prst="diagBrick">
            <a:fgClr>
              <a:srgbClr val="FFFF00"/>
            </a:fgClr>
            <a:bgClr>
              <a:srgbClr val="FFFFFF"/>
            </a:bgClr>
          </a:patt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0484" name="Oval 4" descr="60%"/>
          <p:cNvSpPr>
            <a:spLocks noChangeArrowheads="1"/>
          </p:cNvSpPr>
          <p:nvPr/>
        </p:nvSpPr>
        <p:spPr bwMode="auto">
          <a:xfrm>
            <a:off x="1422400" y="3332163"/>
            <a:ext cx="7142163" cy="1412875"/>
          </a:xfrm>
          <a:prstGeom prst="ellipse">
            <a:avLst/>
          </a:prstGeom>
          <a:pattFill prst="pct60">
            <a:fgClr>
              <a:srgbClr val="FFFF00">
                <a:alpha val="50195"/>
              </a:srgbClr>
            </a:fgClr>
            <a:bgClr>
              <a:srgbClr val="FFFFFF">
                <a:alpha val="50195"/>
              </a:srgbClr>
            </a:bgClr>
          </a:patt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95237" name="Picture 5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58467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6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5849938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9" name="Picture 7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314325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0" name="Picture 8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45259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Picture 9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416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2" name="Picture 10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3" name="Picture 11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450850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30388" y="4962525"/>
            <a:ext cx="2362200" cy="914400"/>
            <a:chOff x="1153" y="3126"/>
            <a:chExt cx="1488" cy="576"/>
          </a:xfrm>
        </p:grpSpPr>
        <p:sp>
          <p:nvSpPr>
            <p:cNvPr id="95261" name="Text Box 13"/>
            <p:cNvSpPr txBox="1">
              <a:spLocks noChangeArrowheads="1"/>
            </p:cNvSpPr>
            <p:nvPr/>
          </p:nvSpPr>
          <p:spPr bwMode="auto">
            <a:xfrm>
              <a:off x="1153" y="3483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660066"/>
                  </a:solidFill>
                  <a:latin typeface="Arial" charset="0"/>
                  <a:ea typeface="宋体" pitchFamily="2" charset="-122"/>
                </a:rPr>
                <a:t>DR</a:t>
              </a:r>
            </a:p>
          </p:txBody>
        </p:sp>
        <p:sp>
          <p:nvSpPr>
            <p:cNvPr id="95262" name="Text Box 14"/>
            <p:cNvSpPr txBox="1">
              <a:spLocks noChangeArrowheads="1"/>
            </p:cNvSpPr>
            <p:nvPr/>
          </p:nvSpPr>
          <p:spPr bwMode="auto">
            <a:xfrm>
              <a:off x="2238" y="3126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660066"/>
                  </a:solidFill>
                  <a:latin typeface="Arial" charset="0"/>
                  <a:ea typeface="宋体" pitchFamily="2" charset="-122"/>
                </a:rPr>
                <a:t>BDR</a:t>
              </a:r>
            </a:p>
          </p:txBody>
        </p:sp>
      </p:grpSp>
      <p:sp>
        <p:nvSpPr>
          <p:cNvPr id="9524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in Multi-Access media</a:t>
            </a:r>
          </a:p>
        </p:txBody>
      </p:sp>
      <p:sp>
        <p:nvSpPr>
          <p:cNvPr id="95246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7886700" cy="971550"/>
          </a:xfrm>
          <a:noFill/>
        </p:spPr>
        <p:txBody>
          <a:bodyPr/>
          <a:lstStyle/>
          <a:p>
            <a:pPr marL="288925" indent="-288925" defTabSz="814388" eaLnBrk="1" hangingPunct="1"/>
            <a:r>
              <a:rPr lang="en-US" altLang="zh-CN" sz="2600" smtClean="0">
                <a:ea typeface="宋体" pitchFamily="2" charset="-122"/>
              </a:rPr>
              <a:t>Giga/Fast/Ethernet, FDDI, Token Ring</a:t>
            </a:r>
            <a:endParaRPr lang="en-US" altLang="zh-CN" sz="2600" smtClean="0">
              <a:solidFill>
                <a:srgbClr val="660066"/>
              </a:solidFill>
              <a:ea typeface="宋体" pitchFamily="2" charset="-122"/>
            </a:endParaRPr>
          </a:p>
        </p:txBody>
      </p:sp>
      <p:sp>
        <p:nvSpPr>
          <p:cNvPr id="95247" name="Line 17"/>
          <p:cNvSpPr>
            <a:spLocks noChangeShapeType="1"/>
          </p:cNvSpPr>
          <p:nvPr/>
        </p:nvSpPr>
        <p:spPr bwMode="auto">
          <a:xfrm flipV="1">
            <a:off x="2019300" y="4130675"/>
            <a:ext cx="5775325" cy="142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48" name="Line 18"/>
          <p:cNvSpPr>
            <a:spLocks noChangeShapeType="1"/>
          </p:cNvSpPr>
          <p:nvPr/>
        </p:nvSpPr>
        <p:spPr bwMode="auto">
          <a:xfrm flipV="1">
            <a:off x="2035175" y="5411788"/>
            <a:ext cx="3054350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49" name="Line 19"/>
          <p:cNvSpPr>
            <a:spLocks noChangeShapeType="1"/>
          </p:cNvSpPr>
          <p:nvPr/>
        </p:nvSpPr>
        <p:spPr bwMode="auto">
          <a:xfrm flipH="1">
            <a:off x="2416175" y="364490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 flipH="1">
            <a:off x="4894263" y="365125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1" name="Line 21"/>
          <p:cNvSpPr>
            <a:spLocks noChangeShapeType="1"/>
          </p:cNvSpPr>
          <p:nvPr/>
        </p:nvSpPr>
        <p:spPr bwMode="auto">
          <a:xfrm flipH="1">
            <a:off x="3592513" y="4138613"/>
            <a:ext cx="0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2" name="Line 22"/>
          <p:cNvSpPr>
            <a:spLocks noChangeShapeType="1"/>
          </p:cNvSpPr>
          <p:nvPr/>
        </p:nvSpPr>
        <p:spPr bwMode="auto">
          <a:xfrm flipH="1">
            <a:off x="7316788" y="363855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3" name="Line 23"/>
          <p:cNvSpPr>
            <a:spLocks noChangeShapeType="1"/>
          </p:cNvSpPr>
          <p:nvPr/>
        </p:nvSpPr>
        <p:spPr bwMode="auto">
          <a:xfrm>
            <a:off x="4799013" y="5411788"/>
            <a:ext cx="3175" cy="441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4" name="Line 24"/>
          <p:cNvSpPr>
            <a:spLocks noChangeShapeType="1"/>
          </p:cNvSpPr>
          <p:nvPr/>
        </p:nvSpPr>
        <p:spPr bwMode="auto">
          <a:xfrm>
            <a:off x="2436813" y="5411788"/>
            <a:ext cx="3175" cy="441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5" name="Line 25"/>
          <p:cNvSpPr>
            <a:spLocks noChangeShapeType="1"/>
          </p:cNvSpPr>
          <p:nvPr/>
        </p:nvSpPr>
        <p:spPr bwMode="auto">
          <a:xfrm>
            <a:off x="3590925" y="5022850"/>
            <a:ext cx="3175" cy="3794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95256" name="Line 26"/>
          <p:cNvSpPr>
            <a:spLocks noChangeShapeType="1"/>
          </p:cNvSpPr>
          <p:nvPr/>
        </p:nvSpPr>
        <p:spPr bwMode="auto">
          <a:xfrm flipH="1">
            <a:off x="6089650" y="4121150"/>
            <a:ext cx="0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937125" y="3606800"/>
            <a:ext cx="1893888" cy="969963"/>
            <a:chOff x="3110" y="2272"/>
            <a:chExt cx="1193" cy="611"/>
          </a:xfrm>
        </p:grpSpPr>
        <p:sp>
          <p:nvSpPr>
            <p:cNvPr id="95259" name="Text Box 28"/>
            <p:cNvSpPr txBox="1">
              <a:spLocks noChangeArrowheads="1"/>
            </p:cNvSpPr>
            <p:nvPr/>
          </p:nvSpPr>
          <p:spPr bwMode="auto">
            <a:xfrm>
              <a:off x="3110" y="2272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660066"/>
                  </a:solidFill>
                  <a:latin typeface="Arial" charset="0"/>
                  <a:ea typeface="宋体" pitchFamily="2" charset="-122"/>
                </a:rPr>
                <a:t>DR</a:t>
              </a:r>
            </a:p>
          </p:txBody>
        </p:sp>
        <p:sp>
          <p:nvSpPr>
            <p:cNvPr id="95260" name="Text Box 29"/>
            <p:cNvSpPr txBox="1">
              <a:spLocks noChangeArrowheads="1"/>
            </p:cNvSpPr>
            <p:nvPr/>
          </p:nvSpPr>
          <p:spPr bwMode="auto">
            <a:xfrm>
              <a:off x="3900" y="2664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660066"/>
                  </a:solidFill>
                  <a:latin typeface="Arial" charset="0"/>
                  <a:ea typeface="宋体" pitchFamily="2" charset="-122"/>
                </a:rPr>
                <a:t>BDR</a:t>
              </a:r>
            </a:p>
          </p:txBody>
        </p:sp>
      </p:grpSp>
      <p:sp>
        <p:nvSpPr>
          <p:cNvPr id="95258" name="Rectangle 30"/>
          <p:cNvSpPr>
            <a:spLocks noChangeArrowheads="1"/>
          </p:cNvSpPr>
          <p:nvPr/>
        </p:nvSpPr>
        <p:spPr bwMode="auto">
          <a:xfrm>
            <a:off x="395288" y="2565400"/>
            <a:ext cx="7302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animBg="1"/>
      <p:bldP spid="6604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Router ID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74088" cy="4724400"/>
          </a:xfrm>
        </p:spPr>
        <p:txBody>
          <a:bodyPr/>
          <a:lstStyle/>
          <a:p>
            <a:pPr lvl="1" eaLnBrk="1" hangingPunct="1">
              <a:buSzPct val="60000"/>
            </a:pPr>
            <a:r>
              <a:rPr lang="en-US" altLang="zh-CN" sz="2000" dirty="0" smtClean="0">
                <a:ea typeface="宋体" pitchFamily="2" charset="-122"/>
              </a:rPr>
              <a:t>A loopback IP address</a:t>
            </a:r>
          </a:p>
          <a:p>
            <a:pPr lvl="1" eaLnBrk="1" hangingPunct="1">
              <a:buSzPct val="60000"/>
            </a:pPr>
            <a:r>
              <a:rPr lang="en-US" altLang="zh-CN" sz="2000" dirty="0" smtClean="0">
                <a:ea typeface="宋体" pitchFamily="2" charset="-122"/>
              </a:rPr>
              <a:t>If the absence of loopback IP address, the highest-value address interface IP</a:t>
            </a:r>
          </a:p>
          <a:p>
            <a:pPr lvl="1" eaLnBrk="1" hangingPunct="1">
              <a:buSzPct val="60000"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If the interface goes down</a:t>
            </a:r>
            <a:r>
              <a:rPr lang="en-US" altLang="zh-CN" sz="2000" dirty="0" smtClean="0">
                <a:ea typeface="宋体" pitchFamily="2" charset="-122"/>
              </a:rPr>
              <a:t>, the router must re-establishing adjacency and </a:t>
            </a:r>
            <a:r>
              <a:rPr lang="en-US" altLang="zh-CN" sz="2000" dirty="0" err="1" smtClean="0">
                <a:ea typeface="宋体" pitchFamily="2" charset="-122"/>
              </a:rPr>
              <a:t>readvertising</a:t>
            </a:r>
            <a:r>
              <a:rPr lang="en-US" altLang="zh-CN" sz="2000" dirty="0" smtClean="0">
                <a:ea typeface="宋体" pitchFamily="2" charset="-122"/>
              </a:rPr>
              <a:t> LSA</a:t>
            </a:r>
          </a:p>
          <a:p>
            <a:pPr lvl="1" eaLnBrk="1" hangingPunct="1">
              <a:buSzPct val="60000"/>
            </a:pPr>
            <a:r>
              <a:rPr lang="en-US" altLang="zh-CN" sz="2000" dirty="0" smtClean="0">
                <a:ea typeface="宋体" pitchFamily="2" charset="-122"/>
              </a:rPr>
              <a:t>Why a loopback address has higher priority than other addresses?</a:t>
            </a:r>
          </a:p>
          <a:p>
            <a:pPr lvl="2" eaLnBrk="1" hangingPunct="1">
              <a:buSzPct val="60000"/>
            </a:pPr>
            <a:r>
              <a:rPr lang="en-US" altLang="zh-CN" sz="2000" dirty="0" smtClean="0">
                <a:ea typeface="宋体" pitchFamily="2" charset="-122"/>
              </a:rPr>
              <a:t>To avoid too many recalculating operations</a:t>
            </a:r>
          </a:p>
          <a:p>
            <a:pPr lvl="3" eaLnBrk="1" hangingPunct="1">
              <a:buSzPct val="60000"/>
            </a:pPr>
            <a:r>
              <a:rPr lang="en-US" altLang="zh-CN" dirty="0" smtClean="0">
                <a:ea typeface="宋体" pitchFamily="2" charset="-122"/>
              </a:rPr>
              <a:t>A loopback interface will never be down in case the router is up</a:t>
            </a:r>
          </a:p>
          <a:p>
            <a:pPr lvl="2" eaLnBrk="1" hangingPunct="1"/>
            <a:r>
              <a:rPr lang="en-US" altLang="zh-CN" sz="2000" dirty="0" smtClean="0">
                <a:ea typeface="宋体" pitchFamily="2" charset="-122"/>
              </a:rPr>
              <a:t> By manipulating loopback addresses, you can specify which router would be the 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dirty="0" smtClean="0">
                <a:ea typeface="宋体" pitchFamily="2" charset="-122"/>
              </a:rPr>
              <a:t>master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dirty="0" smtClean="0">
                <a:ea typeface="宋体" pitchFamily="2" charset="-122"/>
              </a:rPr>
              <a:t> and which would be the 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dirty="0" smtClean="0">
                <a:ea typeface="宋体" pitchFamily="2" charset="-122"/>
              </a:rPr>
              <a:t>slave.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22325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DR/BDR Election</a:t>
            </a:r>
          </a:p>
        </p:txBody>
      </p:sp>
      <p:sp>
        <p:nvSpPr>
          <p:cNvPr id="9728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11138" y="2133600"/>
            <a:ext cx="8932862" cy="4787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The roles of DR/BDR in multiaccess networks drastically reduces the amount of network traffic devoted to establishing adjacencies.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Non-DR/BDR routers, called DRothers, only establish adjacencies with the DR &amp; BDR (see graphic).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On all multiaccess networks, a DR is elected using Hello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The DR has two main functions: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Establish adjacencies with every other router on the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Act as spokesperson for all LSA activity; other routers will multicast LSA updates to the DR/BDR pair.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On all multiaccess networks, a BDR is also elected.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If only the DR existed, it would be a single point of failure.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The BDR mirrors the DR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functions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The BDR becomes the DR if the DR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0"/>
            <a:ext cx="3352800" cy="2163763"/>
            <a:chOff x="3388" y="1172"/>
            <a:chExt cx="2192" cy="1508"/>
          </a:xfrm>
        </p:grpSpPr>
        <p:pic>
          <p:nvPicPr>
            <p:cNvPr id="9728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" y="1172"/>
              <a:ext cx="2192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3428" y="248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latin typeface="Arial" charset="0"/>
                  <a:ea typeface="宋体" pitchFamily="2" charset="-122"/>
                </a:rPr>
                <a:t>DRother</a:t>
              </a:r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4223" y="2489"/>
              <a:ext cx="53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latin typeface="Arial" charset="0"/>
                  <a:ea typeface="宋体" pitchFamily="2" charset="-122"/>
                </a:rPr>
                <a:t>DRother</a:t>
              </a:r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5022" y="2488"/>
              <a:ext cx="5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latin typeface="Arial" charset="0"/>
                  <a:ea typeface="宋体" pitchFamily="2" charset="-122"/>
                </a:rPr>
                <a:t>DRother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operation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16900" cy="4572000"/>
          </a:xfrm>
        </p:spPr>
        <p:txBody>
          <a:bodyPr/>
          <a:lstStyle/>
          <a:p>
            <a:pPr marL="288925" indent="-288925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OSPF uses neighbor adjacencies to gain full knowledge of the network.</a:t>
            </a:r>
          </a:p>
          <a:p>
            <a:pPr marL="288925" indent="-288925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OSPF operation include five steps:</a:t>
            </a:r>
          </a:p>
          <a:p>
            <a:pPr marL="627063" lvl="1" indent="0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Step1: Set up the adjacency relationships</a:t>
            </a:r>
          </a:p>
          <a:p>
            <a:pPr marL="627063" lvl="1" indent="0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Step2: Elect DR and BDR (if needed)</a:t>
            </a:r>
          </a:p>
          <a:p>
            <a:pPr marL="627063" lvl="1" indent="0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Step3: Discover the routes</a:t>
            </a:r>
          </a:p>
          <a:p>
            <a:pPr marL="627063" lvl="1" indent="0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Step4: Choose appropriate routes</a:t>
            </a:r>
          </a:p>
          <a:p>
            <a:pPr marL="627063" lvl="1" indent="0" defTabSz="814388" eaLnBrk="1" hangingPunct="1">
              <a:lnSpc>
                <a:spcPct val="95000"/>
              </a:lnSpc>
            </a:pPr>
            <a:r>
              <a:rPr lang="en-US" altLang="zh-CN" sz="2400" dirty="0" smtClean="0">
                <a:ea typeface="宋体" pitchFamily="2" charset="-122"/>
              </a:rPr>
              <a:t>Step5: Maintain the route information</a:t>
            </a:r>
          </a:p>
          <a:p>
            <a:pPr marL="288925" indent="-288925" defTabSz="814388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OSPF has seven states. Briefly, they are:</a:t>
            </a:r>
          </a:p>
          <a:p>
            <a:pPr marL="627063" lvl="1" indent="0" defTabSz="814388" eaLnBrk="1" hangingPunct="1">
              <a:lnSpc>
                <a:spcPct val="80000"/>
              </a:lnSpc>
            </a:pPr>
            <a:r>
              <a:rPr lang="en-US" altLang="zh-CN" sz="2400" dirty="0" err="1" smtClean="0">
                <a:ea typeface="宋体" pitchFamily="2" charset="-122"/>
              </a:rPr>
              <a:t>Init</a:t>
            </a:r>
            <a:r>
              <a:rPr lang="en-US" altLang="zh-CN" sz="2400" dirty="0" smtClean="0">
                <a:ea typeface="宋体" pitchFamily="2" charset="-122"/>
              </a:rPr>
              <a:t>, 2Way, Ex Start, Exchange, Loading, Full</a:t>
            </a:r>
          </a:p>
          <a:p>
            <a:pPr marL="288925" indent="-288925" defTabSz="814388"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pPr defTabSz="814388" eaLnBrk="1" hangingPunct="1"/>
            <a:r>
              <a:rPr lang="en-US" altLang="zh-CN" dirty="0" smtClean="0">
                <a:ea typeface="宋体" pitchFamily="2" charset="-122"/>
              </a:rPr>
              <a:t>OSPF Steps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43138"/>
            <a:ext cx="8216900" cy="4157662"/>
          </a:xfrm>
        </p:spPr>
        <p:txBody>
          <a:bodyPr/>
          <a:lstStyle/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400" dirty="0" smtClean="0">
                <a:ea typeface="宋体" pitchFamily="2" charset="-122"/>
              </a:rPr>
              <a:t>Step1: Set up the adjacency relationships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400" dirty="0" smtClean="0">
                <a:ea typeface="宋体" pitchFamily="2" charset="-122"/>
              </a:rPr>
              <a:t>Step2: Elect DR and BDR (if needed)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400" dirty="0" smtClean="0">
                <a:ea typeface="宋体" pitchFamily="2" charset="-122"/>
              </a:rPr>
              <a:t>Step3: Discover the routes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400" dirty="0" smtClean="0">
                <a:ea typeface="宋体" pitchFamily="2" charset="-122"/>
              </a:rPr>
              <a:t>Step4: Choose appropriate routes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400" dirty="0" smtClean="0">
                <a:ea typeface="宋体" pitchFamily="2" charset="-122"/>
              </a:rPr>
              <a:t>Step5: Maintain the route information </a:t>
            </a:r>
          </a:p>
        </p:txBody>
      </p:sp>
    </p:spTree>
    <p:extLst>
      <p:ext uri="{BB962C8B-B14F-4D97-AF65-F5344CB8AC3E}">
        <p14:creationId xmlns:p14="http://schemas.microsoft.com/office/powerpoint/2010/main" val="31322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/>
          <p:cNvSpPr>
            <a:spLocks noChangeShapeType="1"/>
          </p:cNvSpPr>
          <p:nvPr/>
        </p:nvSpPr>
        <p:spPr bwMode="auto">
          <a:xfrm flipH="1">
            <a:off x="2157413" y="5187950"/>
            <a:ext cx="424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068388" y="4754563"/>
            <a:ext cx="51339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I am router ID 172.16.5.2, and I see 172.16.5.1.</a:t>
            </a: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1236663" y="5430838"/>
            <a:ext cx="2671762" cy="928687"/>
            <a:chOff x="779" y="3078"/>
            <a:chExt cx="1683" cy="585"/>
          </a:xfrm>
        </p:grpSpPr>
        <p:sp>
          <p:nvSpPr>
            <p:cNvPr id="557061" name="AutoShape 5"/>
            <p:cNvSpPr>
              <a:spLocks noChangeArrowheads="1"/>
            </p:cNvSpPr>
            <p:nvPr/>
          </p:nvSpPr>
          <p:spPr bwMode="auto">
            <a:xfrm>
              <a:off x="779" y="3110"/>
              <a:ext cx="1683" cy="522"/>
            </a:xfrm>
            <a:prstGeom prst="roundRect">
              <a:avLst>
                <a:gd name="adj" fmla="val 12495"/>
              </a:avLst>
            </a:prstGeom>
            <a:solidFill>
              <a:srgbClr val="B4E6A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9357" name="Rectangle 6"/>
            <p:cNvSpPr>
              <a:spLocks noChangeArrowheads="1"/>
            </p:cNvSpPr>
            <p:nvPr/>
          </p:nvSpPr>
          <p:spPr bwMode="auto">
            <a:xfrm>
              <a:off x="870" y="3078"/>
              <a:ext cx="1482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ctr" defTabSz="1028700" eaLnBrk="0" hangingPunct="0"/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Router A</a:t>
              </a:r>
            </a:p>
            <a:p>
              <a:pPr algn="ctr" defTabSz="1028700" eaLnBrk="0" hangingPunct="0"/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Neighbors List</a:t>
              </a:r>
            </a:p>
            <a:p>
              <a:pPr algn="ctr" defTabSz="1028700" eaLnBrk="0" hangingPunct="0"/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172.16.5.2/24, int E0</a:t>
              </a:r>
            </a:p>
          </p:txBody>
        </p:sp>
      </p:grpSp>
      <p:grpSp>
        <p:nvGrpSpPr>
          <p:cNvPr id="99333" name="Group 7"/>
          <p:cNvGrpSpPr>
            <a:grpSpLocks/>
          </p:cNvGrpSpPr>
          <p:nvPr/>
        </p:nvGrpSpPr>
        <p:grpSpPr bwMode="auto">
          <a:xfrm>
            <a:off x="5094288" y="3738563"/>
            <a:ext cx="2771775" cy="942975"/>
            <a:chOff x="3209" y="2012"/>
            <a:chExt cx="1746" cy="594"/>
          </a:xfrm>
        </p:grpSpPr>
        <p:sp>
          <p:nvSpPr>
            <p:cNvPr id="557064" name="AutoShape 8"/>
            <p:cNvSpPr>
              <a:spLocks noChangeArrowheads="1"/>
            </p:cNvSpPr>
            <p:nvPr/>
          </p:nvSpPr>
          <p:spPr bwMode="auto">
            <a:xfrm>
              <a:off x="3209" y="2012"/>
              <a:ext cx="1746" cy="594"/>
            </a:xfrm>
            <a:prstGeom prst="roundRect">
              <a:avLst>
                <a:gd name="adj" fmla="val 124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9355" name="Rectangle 9"/>
            <p:cNvSpPr>
              <a:spLocks noChangeArrowheads="1"/>
            </p:cNvSpPr>
            <p:nvPr/>
          </p:nvSpPr>
          <p:spPr bwMode="auto">
            <a:xfrm>
              <a:off x="3313" y="2019"/>
              <a:ext cx="1482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ctr" defTabSz="1028700" eaLnBrk="0" hangingPunct="0"/>
              <a:r>
                <a:rPr lang="en-US" altLang="zh-CN" sz="1800" b="1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Router B</a:t>
              </a:r>
            </a:p>
            <a:p>
              <a:pPr algn="ctr" defTabSz="1028700" eaLnBrk="0" hangingPunct="0"/>
              <a:r>
                <a:rPr lang="en-US" altLang="zh-CN" sz="1800" b="1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Neighbors List</a:t>
              </a:r>
            </a:p>
            <a:p>
              <a:pPr algn="ctr" defTabSz="1028700" eaLnBrk="0" hangingPunct="0"/>
              <a:r>
                <a:rPr lang="en-US" altLang="zh-CN" sz="1800" b="1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172.16.5.1/24, int E1</a:t>
              </a:r>
            </a:p>
          </p:txBody>
        </p:sp>
      </p:grpSp>
      <p:sp>
        <p:nvSpPr>
          <p:cNvPr id="99334" name="Line 10"/>
          <p:cNvSpPr>
            <a:spLocks noChangeShapeType="1"/>
          </p:cNvSpPr>
          <p:nvPr/>
        </p:nvSpPr>
        <p:spPr bwMode="auto">
          <a:xfrm>
            <a:off x="2468563" y="3305175"/>
            <a:ext cx="424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Rectangle 11"/>
          <p:cNvSpPr>
            <a:spLocks noChangeArrowheads="1"/>
          </p:cNvSpPr>
          <p:nvPr/>
        </p:nvSpPr>
        <p:spPr bwMode="auto">
          <a:xfrm>
            <a:off x="1522413" y="2906713"/>
            <a:ext cx="48037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hangingPunct="0"/>
            <a:r>
              <a:rPr lang="en-US" altLang="zh-CN" sz="1800" b="1">
                <a:latin typeface="Helvetica" pitchFamily="34" charset="0"/>
                <a:ea typeface="宋体" pitchFamily="2" charset="-122"/>
              </a:rPr>
              <a:t>I am router ID 172.16.5.1 and I see  no one.</a:t>
            </a:r>
          </a:p>
        </p:txBody>
      </p:sp>
      <p:grpSp>
        <p:nvGrpSpPr>
          <p:cNvPr id="99336" name="Group 12"/>
          <p:cNvGrpSpPr>
            <a:grpSpLocks/>
          </p:cNvGrpSpPr>
          <p:nvPr/>
        </p:nvGrpSpPr>
        <p:grpSpPr bwMode="auto">
          <a:xfrm>
            <a:off x="3779838" y="2611438"/>
            <a:ext cx="1179512" cy="317500"/>
            <a:chOff x="2381" y="1302"/>
            <a:chExt cx="743" cy="200"/>
          </a:xfrm>
        </p:grpSpPr>
        <p:sp>
          <p:nvSpPr>
            <p:cNvPr id="557069" name="Rectangle 13"/>
            <p:cNvSpPr>
              <a:spLocks noChangeArrowheads="1"/>
            </p:cNvSpPr>
            <p:nvPr/>
          </p:nvSpPr>
          <p:spPr bwMode="auto">
            <a:xfrm>
              <a:off x="2381" y="1310"/>
              <a:ext cx="702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9353" name="Rectangle 1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383" y="1302"/>
              <a:ext cx="74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  <a:ea typeface="宋体" pitchFamily="2" charset="-122"/>
                </a:rPr>
                <a:t>Down State</a:t>
              </a:r>
            </a:p>
          </p:txBody>
        </p:sp>
      </p:grpSp>
      <p:grpSp>
        <p:nvGrpSpPr>
          <p:cNvPr id="99337" name="Group 15"/>
          <p:cNvGrpSpPr>
            <a:grpSpLocks/>
          </p:cNvGrpSpPr>
          <p:nvPr/>
        </p:nvGrpSpPr>
        <p:grpSpPr bwMode="auto">
          <a:xfrm>
            <a:off x="3894138" y="3425825"/>
            <a:ext cx="957262" cy="317500"/>
            <a:chOff x="2453" y="1815"/>
            <a:chExt cx="603" cy="200"/>
          </a:xfrm>
        </p:grpSpPr>
        <p:sp>
          <p:nvSpPr>
            <p:cNvPr id="557072" name="Rectangle 16"/>
            <p:cNvSpPr>
              <a:spLocks noChangeArrowheads="1"/>
            </p:cNvSpPr>
            <p:nvPr/>
          </p:nvSpPr>
          <p:spPr bwMode="auto">
            <a:xfrm>
              <a:off x="2453" y="1823"/>
              <a:ext cx="549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9351" name="Rectangle 1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55" y="1815"/>
              <a:ext cx="60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  <a:ea typeface="宋体" pitchFamily="2" charset="-122"/>
                </a:rPr>
                <a:t>Init State</a:t>
              </a:r>
            </a:p>
          </p:txBody>
        </p:sp>
      </p:grpSp>
      <p:grpSp>
        <p:nvGrpSpPr>
          <p:cNvPr id="99338" name="Group 18"/>
          <p:cNvGrpSpPr>
            <a:grpSpLocks/>
          </p:cNvGrpSpPr>
          <p:nvPr/>
        </p:nvGrpSpPr>
        <p:grpSpPr bwMode="auto">
          <a:xfrm>
            <a:off x="3683000" y="6426200"/>
            <a:ext cx="1471613" cy="317500"/>
            <a:chOff x="2320" y="3705"/>
            <a:chExt cx="927" cy="200"/>
          </a:xfrm>
        </p:grpSpPr>
        <p:sp>
          <p:nvSpPr>
            <p:cNvPr id="557075" name="Rectangle 19"/>
            <p:cNvSpPr>
              <a:spLocks noChangeArrowheads="1"/>
            </p:cNvSpPr>
            <p:nvPr/>
          </p:nvSpPr>
          <p:spPr bwMode="auto">
            <a:xfrm>
              <a:off x="2345" y="3713"/>
              <a:ext cx="873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9349" name="Rectangle 20"/>
            <p:cNvSpPr>
              <a:spLocks noChangeArrowheads="1"/>
            </p:cNvSpPr>
            <p:nvPr/>
          </p:nvSpPr>
          <p:spPr bwMode="auto">
            <a:xfrm>
              <a:off x="2320" y="3705"/>
              <a:ext cx="92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  <a:ea typeface="宋体" pitchFamily="2" charset="-122"/>
                  <a:hlinkClick r:id="rId3" action="ppaction://hlinksldjump"/>
                </a:rPr>
                <a:t>Two-Way State</a:t>
              </a:r>
              <a:endParaRPr lang="en-US" altLang="zh-CN" sz="1400" b="1">
                <a:latin typeface="Helvetica" pitchFamily="34" charset="0"/>
                <a:ea typeface="宋体" pitchFamily="2" charset="-122"/>
              </a:endParaRPr>
            </a:p>
          </p:txBody>
        </p:sp>
      </p:grpSp>
      <p:grpSp>
        <p:nvGrpSpPr>
          <p:cNvPr id="99339" name="Group 21"/>
          <p:cNvGrpSpPr>
            <a:grpSpLocks/>
          </p:cNvGrpSpPr>
          <p:nvPr/>
        </p:nvGrpSpPr>
        <p:grpSpPr bwMode="auto">
          <a:xfrm>
            <a:off x="1757363" y="1981200"/>
            <a:ext cx="5329237" cy="790575"/>
            <a:chOff x="1107" y="905"/>
            <a:chExt cx="3357" cy="498"/>
          </a:xfrm>
        </p:grpSpPr>
        <p:sp>
          <p:nvSpPr>
            <p:cNvPr id="557078" name="Line 22"/>
            <p:cNvSpPr>
              <a:spLocks noChangeShapeType="1"/>
            </p:cNvSpPr>
            <p:nvPr/>
          </p:nvSpPr>
          <p:spPr bwMode="auto">
            <a:xfrm>
              <a:off x="1485" y="1145"/>
              <a:ext cx="24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9342" name="Picture 2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" y="953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343" name="Picture 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" y="953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44" name="Rectangle 25"/>
            <p:cNvSpPr>
              <a:spLocks noChangeArrowheads="1"/>
            </p:cNvSpPr>
            <p:nvPr/>
          </p:nvSpPr>
          <p:spPr bwMode="auto">
            <a:xfrm>
              <a:off x="1672" y="905"/>
              <a:ext cx="10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172.16.5.1/24</a:t>
              </a:r>
            </a:p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E0</a:t>
              </a:r>
            </a:p>
          </p:txBody>
        </p:sp>
        <p:sp>
          <p:nvSpPr>
            <p:cNvPr id="99345" name="Rectangle 26"/>
            <p:cNvSpPr>
              <a:spLocks noChangeArrowheads="1"/>
            </p:cNvSpPr>
            <p:nvPr/>
          </p:nvSpPr>
          <p:spPr bwMode="auto">
            <a:xfrm>
              <a:off x="2924" y="905"/>
              <a:ext cx="10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172.16.5.2/24</a:t>
              </a:r>
            </a:p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sz="1800" b="1">
                  <a:latin typeface="Helvetica" pitchFamily="34" charset="0"/>
                  <a:ea typeface="宋体" pitchFamily="2" charset="-122"/>
                </a:rPr>
                <a:t>E1</a:t>
              </a:r>
            </a:p>
          </p:txBody>
        </p:sp>
        <p:sp>
          <p:nvSpPr>
            <p:cNvPr id="99346" name="Rectangle 27"/>
            <p:cNvSpPr>
              <a:spLocks noChangeArrowheads="1"/>
            </p:cNvSpPr>
            <p:nvPr/>
          </p:nvSpPr>
          <p:spPr bwMode="auto">
            <a:xfrm>
              <a:off x="1275" y="1092"/>
              <a:ext cx="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99347" name="Rectangle 28"/>
            <p:cNvSpPr>
              <a:spLocks noChangeArrowheads="1"/>
            </p:cNvSpPr>
            <p:nvPr/>
          </p:nvSpPr>
          <p:spPr bwMode="auto">
            <a:xfrm>
              <a:off x="4072" y="1096"/>
              <a:ext cx="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99340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741144"/>
            <a:ext cx="8458200" cy="646331"/>
          </a:xfrm>
        </p:spPr>
        <p:txBody>
          <a:bodyPr/>
          <a:lstStyle/>
          <a:p>
            <a:pPr defTabSz="814388" eaLnBrk="1" hangingPunct="1"/>
            <a:r>
              <a:rPr lang="en-US" altLang="zh-CN" sz="3600" dirty="0">
                <a:ea typeface="宋体" pitchFamily="2" charset="-122"/>
              </a:rPr>
              <a:t>Set up the adjacency relationships</a:t>
            </a:r>
            <a:endParaRPr lang="en-US" altLang="zh-CN" sz="3600" dirty="0" smtClean="0"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Routing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69300" cy="4648200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The state of the link is a description of an interface and the relationship to its neighboring routers. 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The collection of link-states forms a link-state database, sometimes called a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topological database</a:t>
            </a:r>
            <a:r>
              <a:rPr lang="en-US" altLang="zh-CN" sz="2400" dirty="0" smtClean="0">
                <a:ea typeface="宋体" pitchFamily="2" charset="-122"/>
              </a:rPr>
              <a:t>. 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Link-state routers do this by applying the </a:t>
            </a:r>
            <a:r>
              <a:rPr lang="en-US" altLang="zh-CN" sz="2400" dirty="0" err="1" smtClean="0">
                <a:ea typeface="宋体" pitchFamily="2" charset="-122"/>
              </a:rPr>
              <a:t>Dijkstra</a:t>
            </a:r>
            <a:r>
              <a:rPr lang="en-US" altLang="zh-CN" sz="2400" dirty="0" smtClean="0">
                <a:ea typeface="宋体" pitchFamily="2" charset="-122"/>
              </a:rPr>
              <a:t> shortest path first (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SPF</a:t>
            </a:r>
            <a:r>
              <a:rPr lang="en-US" altLang="zh-CN" sz="2400" dirty="0" smtClean="0">
                <a:ea typeface="宋体" pitchFamily="2" charset="-122"/>
              </a:rPr>
              <a:t>) algorithm against the link-state database to build the shortest path first tree, with the local router as the root. 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The link-state database is used to calculate the best paths through the network. The best paths are then selected from the SPF tree and placed in the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routing table</a:t>
            </a:r>
            <a:r>
              <a:rPr lang="en-US" altLang="zh-CN" sz="2400" dirty="0" smtClean="0"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044575"/>
            <a:ext cx="8162925" cy="5794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Step 1: Establish Router Adjacencies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If routers discover they are on a multiaccess network (broadcast or nonbroadcast), they enter the DR/BDR election process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If point-to-point or point-to-multipoint, no DR/BDR is elected.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If the DR/BDR fields in the hello packet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s header is already occupied (i.e. a DR/BDR pair already exists), no DR/BDR election occurs.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If no election is necessary, routers enter the ExStart state, skipping Step 2.</a:t>
            </a:r>
          </a:p>
        </p:txBody>
      </p:sp>
    </p:spTree>
    <p:extLst>
      <p:ext uri="{BB962C8B-B14F-4D97-AF65-F5344CB8AC3E}">
        <p14:creationId xmlns:p14="http://schemas.microsoft.com/office/powerpoint/2010/main" val="22080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Step 2: Elect a DR and a BDR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4235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Electing a DR and a BDR depends on a number of factors.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If no other router is on the network, the router becomes the DR until it fails. The next router to 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smtClean="0">
                <a:ea typeface="宋体" pitchFamily="2" charset="-122"/>
              </a:rPr>
              <a:t>come up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400" smtClean="0">
                <a:ea typeface="宋体" pitchFamily="2" charset="-122"/>
              </a:rPr>
              <a:t> on the multiaccess network will be the BDR.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The BDR becomes the DR if the DR fails.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If a new OSPF router joins the network with a higher priority or router ID, the DR and BDR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do not change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It would become the new BDR only if the current DR failed or the new DR only if the current DR </a:t>
            </a:r>
            <a:r>
              <a:rPr lang="en-US" altLang="zh-CN" sz="2400" u="sng" smtClean="0">
                <a:ea typeface="宋体" pitchFamily="2" charset="-122"/>
              </a:rPr>
              <a:t>and</a:t>
            </a:r>
            <a:r>
              <a:rPr lang="en-US" altLang="zh-CN" sz="2400" smtClean="0">
                <a:ea typeface="宋体" pitchFamily="2" charset="-122"/>
              </a:rPr>
              <a:t> BDR failed.</a:t>
            </a:r>
          </a:p>
        </p:txBody>
      </p:sp>
    </p:spTree>
    <p:extLst>
      <p:ext uri="{BB962C8B-B14F-4D97-AF65-F5344CB8AC3E}">
        <p14:creationId xmlns:p14="http://schemas.microsoft.com/office/powerpoint/2010/main" val="10769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Step 2: Elect a DR and a BDR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70950" cy="419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If multiple routers (two or more) come online simultaneously, then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…</a:t>
            </a:r>
            <a:endParaRPr lang="en-US" altLang="zh-CN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The router with the highest configured priority becomes the DR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Priority of zero means 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smtClean="0">
                <a:ea typeface="宋体" pitchFamily="2" charset="-122"/>
              </a:rPr>
              <a:t>never DR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40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If there is a tie, then the router with the highest router ID becomes the DR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Router ID is the highest loopback or highest interface IP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Router with second highest priority or highest router ID becomes the BDR</a:t>
            </a:r>
          </a:p>
        </p:txBody>
      </p:sp>
    </p:spTree>
    <p:extLst>
      <p:ext uri="{BB962C8B-B14F-4D97-AF65-F5344CB8AC3E}">
        <p14:creationId xmlns:p14="http://schemas.microsoft.com/office/powerpoint/2010/main" val="3649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Step 3: Discover Routes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This is the process previously explained in the ExStart to Full State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Routers either determine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master/slave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relationship on point-to-point links or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…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DR/BDR in multiaccess networks exchange LSAs and all DRothers send the DR/BDR their Type 2 DBDs.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If necessary, a router may enter the loading state by sending a LSR requesting more information</a:t>
            </a: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All routers must wait in Loading State until the requesting router is fully updated.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Routers now enter the Full State before calculating the SPF algorithm.</a:t>
            </a:r>
          </a:p>
        </p:txBody>
      </p:sp>
    </p:spTree>
    <p:extLst>
      <p:ext uri="{BB962C8B-B14F-4D97-AF65-F5344CB8AC3E}">
        <p14:creationId xmlns:p14="http://schemas.microsoft.com/office/powerpoint/2010/main" val="26499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0"/>
          <p:cNvSpPr>
            <a:spLocks noGrp="1" noChangeArrowheads="1"/>
          </p:cNvSpPr>
          <p:nvPr>
            <p:ph type="title"/>
          </p:nvPr>
        </p:nvSpPr>
        <p:spPr>
          <a:xfrm>
            <a:off x="609600" y="755789"/>
            <a:ext cx="8305800" cy="707886"/>
          </a:xfrm>
        </p:spPr>
        <p:txBody>
          <a:bodyPr/>
          <a:lstStyle/>
          <a:p>
            <a:pPr defTabSz="814388" eaLnBrk="1" hangingPunct="1"/>
            <a:r>
              <a:rPr lang="en-US" altLang="zh-CN" sz="4000" dirty="0">
                <a:ea typeface="宋体" pitchFamily="2" charset="-122"/>
              </a:rPr>
              <a:t>Discover the routes</a:t>
            </a:r>
            <a:endParaRPr lang="en-US" altLang="zh-CN" sz="4000" dirty="0" smtClean="0">
              <a:ea typeface="宋体" pitchFamily="2" charset="-122"/>
              <a:cs typeface="Arial" charset="0"/>
            </a:endParaRPr>
          </a:p>
        </p:txBody>
      </p:sp>
      <p:grpSp>
        <p:nvGrpSpPr>
          <p:cNvPr id="100355" name="Group 63"/>
          <p:cNvGrpSpPr>
            <a:grpSpLocks/>
          </p:cNvGrpSpPr>
          <p:nvPr/>
        </p:nvGrpSpPr>
        <p:grpSpPr bwMode="auto">
          <a:xfrm>
            <a:off x="612775" y="1892300"/>
            <a:ext cx="8132763" cy="4813300"/>
            <a:chOff x="386" y="1192"/>
            <a:chExt cx="5123" cy="3032"/>
          </a:xfrm>
        </p:grpSpPr>
        <p:grpSp>
          <p:nvGrpSpPr>
            <p:cNvPr id="100356" name="Group 2"/>
            <p:cNvGrpSpPr>
              <a:grpSpLocks/>
            </p:cNvGrpSpPr>
            <p:nvPr/>
          </p:nvGrpSpPr>
          <p:grpSpPr bwMode="auto">
            <a:xfrm>
              <a:off x="528" y="3150"/>
              <a:ext cx="4267" cy="1074"/>
              <a:chOff x="528" y="3054"/>
              <a:chExt cx="4267" cy="1074"/>
            </a:xfrm>
          </p:grpSpPr>
          <p:sp>
            <p:nvSpPr>
              <p:cNvPr id="100391" name="Rectangle 3"/>
              <p:cNvSpPr>
                <a:spLocks noChangeArrowheads="1"/>
              </p:cNvSpPr>
              <p:nvPr/>
            </p:nvSpPr>
            <p:spPr bwMode="auto">
              <a:xfrm>
                <a:off x="808" y="3281"/>
                <a:ext cx="3210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Here is a summary of my link-state database.</a:t>
                </a:r>
              </a:p>
            </p:txBody>
          </p:sp>
          <p:sp>
            <p:nvSpPr>
              <p:cNvPr id="100392" name="Line 4"/>
              <p:cNvSpPr>
                <a:spLocks noChangeShapeType="1"/>
              </p:cNvSpPr>
              <p:nvPr/>
            </p:nvSpPr>
            <p:spPr bwMode="auto">
              <a:xfrm>
                <a:off x="4553" y="3509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3" name="Line 5"/>
              <p:cNvSpPr>
                <a:spLocks noChangeShapeType="1"/>
              </p:cNvSpPr>
              <p:nvPr/>
            </p:nvSpPr>
            <p:spPr bwMode="auto">
              <a:xfrm>
                <a:off x="4543" y="3428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4" name="Line 6"/>
              <p:cNvSpPr>
                <a:spLocks noChangeShapeType="1"/>
              </p:cNvSpPr>
              <p:nvPr/>
            </p:nvSpPr>
            <p:spPr bwMode="auto">
              <a:xfrm>
                <a:off x="4537" y="3356"/>
                <a:ext cx="1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5" name="Rectangle 7"/>
              <p:cNvSpPr>
                <a:spLocks noChangeArrowheads="1"/>
              </p:cNvSpPr>
              <p:nvPr/>
            </p:nvSpPr>
            <p:spPr bwMode="auto">
              <a:xfrm>
                <a:off x="4182" y="3130"/>
                <a:ext cx="290" cy="1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96" name="Rectangle 8"/>
              <p:cNvSpPr>
                <a:spLocks noChangeArrowheads="1"/>
              </p:cNvSpPr>
              <p:nvPr/>
            </p:nvSpPr>
            <p:spPr bwMode="auto">
              <a:xfrm>
                <a:off x="4100" y="3260"/>
                <a:ext cx="459" cy="2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97" name="Line 9"/>
              <p:cNvSpPr>
                <a:spLocks noChangeShapeType="1"/>
              </p:cNvSpPr>
              <p:nvPr/>
            </p:nvSpPr>
            <p:spPr bwMode="auto">
              <a:xfrm flipH="1">
                <a:off x="4327" y="3263"/>
                <a:ext cx="229" cy="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8" name="Rectangle 10"/>
              <p:cNvSpPr>
                <a:spLocks noChangeArrowheads="1"/>
              </p:cNvSpPr>
              <p:nvPr/>
            </p:nvSpPr>
            <p:spPr bwMode="auto">
              <a:xfrm>
                <a:off x="4166" y="3383"/>
                <a:ext cx="36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DBD</a:t>
                </a:r>
              </a:p>
            </p:txBody>
          </p:sp>
          <p:sp>
            <p:nvSpPr>
              <p:cNvPr id="100399" name="Rectangle 11"/>
              <p:cNvSpPr>
                <a:spLocks noChangeArrowheads="1"/>
              </p:cNvSpPr>
              <p:nvPr/>
            </p:nvSpPr>
            <p:spPr bwMode="auto">
              <a:xfrm>
                <a:off x="4200" y="3153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0400" name="Line 12"/>
              <p:cNvSpPr>
                <a:spLocks noChangeShapeType="1"/>
              </p:cNvSpPr>
              <p:nvPr/>
            </p:nvSpPr>
            <p:spPr bwMode="auto">
              <a:xfrm>
                <a:off x="4098" y="3264"/>
                <a:ext cx="229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01" name="Line 13"/>
              <p:cNvSpPr>
                <a:spLocks noChangeShapeType="1"/>
              </p:cNvSpPr>
              <p:nvPr/>
            </p:nvSpPr>
            <p:spPr bwMode="auto">
              <a:xfrm flipH="1">
                <a:off x="783" y="3552"/>
                <a:ext cx="31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9118" name="Rectangle 14"/>
              <p:cNvSpPr>
                <a:spLocks noChangeArrowheads="1"/>
              </p:cNvSpPr>
              <p:nvPr/>
            </p:nvSpPr>
            <p:spPr bwMode="auto">
              <a:xfrm>
                <a:off x="2435" y="3062"/>
                <a:ext cx="873" cy="171"/>
              </a:xfrm>
              <a:prstGeom prst="rect">
                <a:avLst/>
              </a:prstGeom>
              <a:solidFill>
                <a:srgbClr val="E3B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3584" tIns="51793" rIns="103584" bIns="51793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403" name="Rectangle 15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2410" y="3054"/>
                <a:ext cx="961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400" b="1">
                    <a:latin typeface="Helvetica" pitchFamily="34" charset="0"/>
                    <a:ea typeface="宋体" pitchFamily="2" charset="-122"/>
                  </a:rPr>
                  <a:t>Exchange State</a:t>
                </a:r>
              </a:p>
            </p:txBody>
          </p:sp>
          <p:sp>
            <p:nvSpPr>
              <p:cNvPr id="100404" name="Line 16"/>
              <p:cNvSpPr>
                <a:spLocks noChangeShapeType="1"/>
              </p:cNvSpPr>
              <p:nvPr/>
            </p:nvSpPr>
            <p:spPr bwMode="auto">
              <a:xfrm>
                <a:off x="1296" y="4128"/>
                <a:ext cx="30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05" name="Rectangle 17"/>
              <p:cNvSpPr>
                <a:spLocks noChangeArrowheads="1"/>
              </p:cNvSpPr>
              <p:nvPr/>
            </p:nvSpPr>
            <p:spPr bwMode="auto">
              <a:xfrm>
                <a:off x="1243" y="3848"/>
                <a:ext cx="3210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Here is a summary of my link-state database.</a:t>
                </a:r>
              </a:p>
            </p:txBody>
          </p:sp>
          <p:grpSp>
            <p:nvGrpSpPr>
              <p:cNvPr id="100406" name="Group 18"/>
              <p:cNvGrpSpPr>
                <a:grpSpLocks/>
              </p:cNvGrpSpPr>
              <p:nvPr/>
            </p:nvGrpSpPr>
            <p:grpSpPr bwMode="auto">
              <a:xfrm>
                <a:off x="528" y="3686"/>
                <a:ext cx="688" cy="415"/>
                <a:chOff x="469" y="3095"/>
                <a:chExt cx="612" cy="369"/>
              </a:xfrm>
            </p:grpSpPr>
            <p:sp>
              <p:nvSpPr>
                <p:cNvPr id="10040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69" y="3424"/>
                  <a:ext cx="21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0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548" y="3352"/>
                  <a:ext cx="16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0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99" y="3288"/>
                  <a:ext cx="13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10" name="Rectangle 22"/>
                <p:cNvSpPr>
                  <a:spLocks noChangeArrowheads="1"/>
                </p:cNvSpPr>
                <p:nvPr/>
              </p:nvSpPr>
              <p:spPr bwMode="auto">
                <a:xfrm>
                  <a:off x="759" y="3095"/>
                  <a:ext cx="266" cy="1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0411" name="Rectangle 23"/>
                <p:cNvSpPr>
                  <a:spLocks noChangeArrowheads="1"/>
                </p:cNvSpPr>
                <p:nvPr/>
              </p:nvSpPr>
              <p:spPr bwMode="auto">
                <a:xfrm>
                  <a:off x="673" y="3210"/>
                  <a:ext cx="408" cy="25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041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69" y="3214"/>
                  <a:ext cx="211" cy="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13" name="Rectangle 25"/>
                <p:cNvSpPr>
                  <a:spLocks noChangeArrowheads="1"/>
                </p:cNvSpPr>
                <p:nvPr/>
              </p:nvSpPr>
              <p:spPr bwMode="auto">
                <a:xfrm>
                  <a:off x="714" y="3292"/>
                  <a:ext cx="313" cy="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pPr defTabSz="165100" eaLnBrk="0" hangingPunct="0"/>
                  <a:r>
                    <a:rPr lang="en-US" altLang="zh-CN" sz="1700" b="1">
                      <a:latin typeface="Helvetica" pitchFamily="34" charset="0"/>
                      <a:ea typeface="宋体" pitchFamily="2" charset="-122"/>
                    </a:rPr>
                    <a:t>DBD</a:t>
                  </a:r>
                </a:p>
              </p:txBody>
            </p:sp>
            <p:sp>
              <p:nvSpPr>
                <p:cNvPr id="10041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7" y="3115"/>
                  <a:ext cx="213" cy="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pPr defTabSz="165100" eaLnBrk="0" hangingPunct="0"/>
                  <a:r>
                    <a:rPr lang="en-US" altLang="zh-CN" sz="300" b="1">
                      <a:latin typeface="Helvetica" pitchFamily="34" charset="0"/>
                      <a:ea typeface="宋体" pitchFamily="2" charset="-122"/>
                    </a:rPr>
                    <a:t>afadjfjorqpoeru</a:t>
                  </a:r>
                </a:p>
                <a:p>
                  <a:pPr defTabSz="165100" eaLnBrk="0" hangingPunct="0"/>
                  <a:r>
                    <a:rPr lang="en-US" altLang="zh-CN" sz="300" b="1">
                      <a:latin typeface="Helvetica" pitchFamily="34" charset="0"/>
                      <a:ea typeface="宋体" pitchFamily="2" charset="-122"/>
                    </a:rPr>
                    <a:t>39547439070713</a:t>
                  </a:r>
                </a:p>
              </p:txBody>
            </p:sp>
            <p:sp>
              <p:nvSpPr>
                <p:cNvPr id="100415" name="Line 27"/>
                <p:cNvSpPr>
                  <a:spLocks noChangeShapeType="1"/>
                </p:cNvSpPr>
                <p:nvPr/>
              </p:nvSpPr>
              <p:spPr bwMode="auto">
                <a:xfrm>
                  <a:off x="673" y="3210"/>
                  <a:ext cx="202" cy="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6211" tIns="24110" rIns="46211" bIns="2411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0357" name="Group 28"/>
            <p:cNvGrpSpPr>
              <a:grpSpLocks/>
            </p:cNvGrpSpPr>
            <p:nvPr/>
          </p:nvGrpSpPr>
          <p:grpSpPr bwMode="auto">
            <a:xfrm>
              <a:off x="683" y="1192"/>
              <a:ext cx="4826" cy="1905"/>
              <a:chOff x="683" y="927"/>
              <a:chExt cx="4826" cy="1905"/>
            </a:xfrm>
          </p:grpSpPr>
          <p:sp>
            <p:nvSpPr>
              <p:cNvPr id="559133" name="Line 29"/>
              <p:cNvSpPr>
                <a:spLocks noChangeShapeType="1"/>
              </p:cNvSpPr>
              <p:nvPr/>
            </p:nvSpPr>
            <p:spPr bwMode="auto">
              <a:xfrm flipV="1">
                <a:off x="1506" y="1290"/>
                <a:ext cx="0" cy="3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9134" name="Freeform 30"/>
              <p:cNvSpPr>
                <a:spLocks noChangeArrowheads="1"/>
              </p:cNvSpPr>
              <p:nvPr/>
            </p:nvSpPr>
            <p:spPr bwMode="auto">
              <a:xfrm>
                <a:off x="1494" y="1164"/>
                <a:ext cx="2868" cy="444"/>
              </a:xfrm>
              <a:custGeom>
                <a:avLst/>
                <a:gdLst/>
                <a:ahLst/>
                <a:cxnLst>
                  <a:cxn ang="0">
                    <a:pos x="0" y="441"/>
                  </a:cxn>
                  <a:cxn ang="0">
                    <a:pos x="2868" y="444"/>
                  </a:cxn>
                  <a:cxn ang="0">
                    <a:pos x="2868" y="0"/>
                  </a:cxn>
                </a:cxnLst>
                <a:rect l="0" t="0" r="r" b="b"/>
                <a:pathLst>
                  <a:path w="2868" h="444">
                    <a:moveTo>
                      <a:pt x="0" y="441"/>
                    </a:moveTo>
                    <a:lnTo>
                      <a:pt x="2868" y="444"/>
                    </a:lnTo>
                    <a:lnTo>
                      <a:pt x="2868" y="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pic>
            <p:nvPicPr>
              <p:cNvPr id="100362" name="Picture 3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" y="954"/>
                <a:ext cx="585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363" name="Rectangle 32"/>
              <p:cNvSpPr>
                <a:spLocks noChangeArrowheads="1"/>
              </p:cNvSpPr>
              <p:nvPr/>
            </p:nvSpPr>
            <p:spPr bwMode="auto">
              <a:xfrm>
                <a:off x="683" y="1238"/>
                <a:ext cx="810" cy="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algn="r"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E0</a:t>
                </a:r>
              </a:p>
              <a:p>
                <a:pPr algn="r"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172.16.5.1</a:t>
                </a:r>
              </a:p>
            </p:txBody>
          </p:sp>
          <p:pic>
            <p:nvPicPr>
              <p:cNvPr id="100364" name="Picture 3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4" y="927"/>
                <a:ext cx="585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365" name="Rectangle 34"/>
              <p:cNvSpPr>
                <a:spLocks noChangeArrowheads="1"/>
              </p:cNvSpPr>
              <p:nvPr/>
            </p:nvSpPr>
            <p:spPr bwMode="auto">
              <a:xfrm>
                <a:off x="4174" y="1043"/>
                <a:ext cx="338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solidFill>
                      <a:schemeClr val="bg1"/>
                    </a:solidFill>
                    <a:latin typeface="Helvetica" pitchFamily="34" charset="0"/>
                    <a:ea typeface="宋体" pitchFamily="2" charset="-122"/>
                  </a:rPr>
                  <a:t>DR</a:t>
                </a:r>
              </a:p>
            </p:txBody>
          </p:sp>
          <p:sp>
            <p:nvSpPr>
              <p:cNvPr id="100366" name="Rectangle 35"/>
              <p:cNvSpPr>
                <a:spLocks noChangeArrowheads="1"/>
              </p:cNvSpPr>
              <p:nvPr/>
            </p:nvSpPr>
            <p:spPr bwMode="auto">
              <a:xfrm>
                <a:off x="4327" y="1238"/>
                <a:ext cx="811" cy="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3584" tIns="51793" rIns="103584" bIns="51793">
                <a:spAutoFit/>
              </a:bodyPr>
              <a:lstStyle/>
              <a:p>
                <a:pPr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E0</a:t>
                </a:r>
              </a:p>
              <a:p>
                <a:pPr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172.16.5.2</a:t>
                </a:r>
              </a:p>
            </p:txBody>
          </p:sp>
          <p:sp>
            <p:nvSpPr>
              <p:cNvPr id="100367" name="Line 36"/>
              <p:cNvSpPr>
                <a:spLocks noChangeShapeType="1"/>
              </p:cNvSpPr>
              <p:nvPr/>
            </p:nvSpPr>
            <p:spPr bwMode="auto">
              <a:xfrm flipH="1">
                <a:off x="765" y="2811"/>
                <a:ext cx="31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8" name="Rectangle 37"/>
              <p:cNvSpPr>
                <a:spLocks noChangeArrowheads="1"/>
              </p:cNvSpPr>
              <p:nvPr/>
            </p:nvSpPr>
            <p:spPr bwMode="auto">
              <a:xfrm>
                <a:off x="853" y="2405"/>
                <a:ext cx="2994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No, I will start exchange because I have a </a:t>
                </a:r>
              </a:p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higher router ID.</a:t>
                </a:r>
              </a:p>
            </p:txBody>
          </p:sp>
          <p:sp>
            <p:nvSpPr>
              <p:cNvPr id="100369" name="Line 38"/>
              <p:cNvSpPr>
                <a:spLocks noChangeShapeType="1"/>
              </p:cNvSpPr>
              <p:nvPr/>
            </p:nvSpPr>
            <p:spPr bwMode="auto">
              <a:xfrm>
                <a:off x="1620" y="2253"/>
                <a:ext cx="32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0" name="Rectangle 39"/>
              <p:cNvSpPr>
                <a:spLocks noChangeArrowheads="1"/>
              </p:cNvSpPr>
              <p:nvPr/>
            </p:nvSpPr>
            <p:spPr bwMode="auto">
              <a:xfrm>
                <a:off x="1546" y="1982"/>
                <a:ext cx="396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I will start exchange because I have router ID 172.16.5.1.</a:t>
                </a:r>
              </a:p>
            </p:txBody>
          </p:sp>
          <p:sp>
            <p:nvSpPr>
              <p:cNvPr id="100371" name="Line 40"/>
              <p:cNvSpPr>
                <a:spLocks noChangeShapeType="1"/>
              </p:cNvSpPr>
              <p:nvPr/>
            </p:nvSpPr>
            <p:spPr bwMode="auto">
              <a:xfrm flipH="1">
                <a:off x="807" y="2217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2" name="Line 41"/>
              <p:cNvSpPr>
                <a:spLocks noChangeShapeType="1"/>
              </p:cNvSpPr>
              <p:nvPr/>
            </p:nvSpPr>
            <p:spPr bwMode="auto">
              <a:xfrm flipH="1">
                <a:off x="896" y="2136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3" name="Line 42"/>
              <p:cNvSpPr>
                <a:spLocks noChangeShapeType="1"/>
              </p:cNvSpPr>
              <p:nvPr/>
            </p:nvSpPr>
            <p:spPr bwMode="auto">
              <a:xfrm flipH="1">
                <a:off x="953" y="2064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4" name="Rectangle 43"/>
              <p:cNvSpPr>
                <a:spLocks noChangeArrowheads="1"/>
              </p:cNvSpPr>
              <p:nvPr/>
            </p:nvSpPr>
            <p:spPr bwMode="auto">
              <a:xfrm>
                <a:off x="1133" y="1847"/>
                <a:ext cx="299" cy="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75" name="Rectangle 44"/>
              <p:cNvSpPr>
                <a:spLocks noChangeArrowheads="1"/>
              </p:cNvSpPr>
              <p:nvPr/>
            </p:nvSpPr>
            <p:spPr bwMode="auto">
              <a:xfrm>
                <a:off x="1036" y="1976"/>
                <a:ext cx="459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76" name="Line 45"/>
              <p:cNvSpPr>
                <a:spLocks noChangeShapeType="1"/>
              </p:cNvSpPr>
              <p:nvPr/>
            </p:nvSpPr>
            <p:spPr bwMode="auto">
              <a:xfrm flipH="1">
                <a:off x="1257" y="1981"/>
                <a:ext cx="237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7" name="Rectangle 46"/>
              <p:cNvSpPr>
                <a:spLocks noChangeArrowheads="1"/>
              </p:cNvSpPr>
              <p:nvPr/>
            </p:nvSpPr>
            <p:spPr bwMode="auto">
              <a:xfrm>
                <a:off x="1086" y="2069"/>
                <a:ext cx="40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Hello</a:t>
                </a:r>
              </a:p>
            </p:txBody>
          </p:sp>
          <p:sp>
            <p:nvSpPr>
              <p:cNvPr id="100378" name="Rectangle 47"/>
              <p:cNvSpPr>
                <a:spLocks noChangeArrowheads="1"/>
              </p:cNvSpPr>
              <p:nvPr/>
            </p:nvSpPr>
            <p:spPr bwMode="auto">
              <a:xfrm>
                <a:off x="1153" y="1869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0379" name="Line 48"/>
              <p:cNvSpPr>
                <a:spLocks noChangeShapeType="1"/>
              </p:cNvSpPr>
              <p:nvPr/>
            </p:nvSpPr>
            <p:spPr bwMode="auto">
              <a:xfrm>
                <a:off x="1036" y="1976"/>
                <a:ext cx="227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0" name="Line 49"/>
              <p:cNvSpPr>
                <a:spLocks noChangeShapeType="1"/>
              </p:cNvSpPr>
              <p:nvPr/>
            </p:nvSpPr>
            <p:spPr bwMode="auto">
              <a:xfrm>
                <a:off x="4535" y="2768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1" name="Line 50"/>
              <p:cNvSpPr>
                <a:spLocks noChangeShapeType="1"/>
              </p:cNvSpPr>
              <p:nvPr/>
            </p:nvSpPr>
            <p:spPr bwMode="auto">
              <a:xfrm>
                <a:off x="4525" y="2687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2" name="Line 51"/>
              <p:cNvSpPr>
                <a:spLocks noChangeShapeType="1"/>
              </p:cNvSpPr>
              <p:nvPr/>
            </p:nvSpPr>
            <p:spPr bwMode="auto">
              <a:xfrm>
                <a:off x="4519" y="2615"/>
                <a:ext cx="1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3" name="Rectangle 52"/>
              <p:cNvSpPr>
                <a:spLocks noChangeArrowheads="1"/>
              </p:cNvSpPr>
              <p:nvPr/>
            </p:nvSpPr>
            <p:spPr bwMode="auto">
              <a:xfrm>
                <a:off x="4164" y="2389"/>
                <a:ext cx="290" cy="1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84" name="Rectangle 53"/>
              <p:cNvSpPr>
                <a:spLocks noChangeArrowheads="1"/>
              </p:cNvSpPr>
              <p:nvPr/>
            </p:nvSpPr>
            <p:spPr bwMode="auto">
              <a:xfrm>
                <a:off x="4082" y="2519"/>
                <a:ext cx="459" cy="2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85" name="Line 54"/>
              <p:cNvSpPr>
                <a:spLocks noChangeShapeType="1"/>
              </p:cNvSpPr>
              <p:nvPr/>
            </p:nvSpPr>
            <p:spPr bwMode="auto">
              <a:xfrm flipH="1">
                <a:off x="4309" y="2522"/>
                <a:ext cx="229" cy="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6" name="Rectangle 55"/>
              <p:cNvSpPr>
                <a:spLocks noChangeArrowheads="1"/>
              </p:cNvSpPr>
              <p:nvPr/>
            </p:nvSpPr>
            <p:spPr bwMode="auto">
              <a:xfrm>
                <a:off x="4119" y="2633"/>
                <a:ext cx="40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Hello</a:t>
                </a:r>
              </a:p>
            </p:txBody>
          </p:sp>
          <p:sp>
            <p:nvSpPr>
              <p:cNvPr id="100387" name="Rectangle 56"/>
              <p:cNvSpPr>
                <a:spLocks noChangeArrowheads="1"/>
              </p:cNvSpPr>
              <p:nvPr/>
            </p:nvSpPr>
            <p:spPr bwMode="auto">
              <a:xfrm>
                <a:off x="4182" y="2412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0388" name="Line 57"/>
              <p:cNvSpPr>
                <a:spLocks noChangeShapeType="1"/>
              </p:cNvSpPr>
              <p:nvPr/>
            </p:nvSpPr>
            <p:spPr bwMode="auto">
              <a:xfrm>
                <a:off x="4080" y="2523"/>
                <a:ext cx="229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9162" name="Rectangle 58"/>
              <p:cNvSpPr>
                <a:spLocks noChangeArrowheads="1"/>
              </p:cNvSpPr>
              <p:nvPr/>
            </p:nvSpPr>
            <p:spPr bwMode="auto">
              <a:xfrm>
                <a:off x="2507" y="1736"/>
                <a:ext cx="746" cy="171"/>
              </a:xfrm>
              <a:prstGeom prst="rect">
                <a:avLst/>
              </a:prstGeom>
              <a:solidFill>
                <a:srgbClr val="E3B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3584" tIns="51793" rIns="103584" bIns="51793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390" name="Rectangle 59">
                <a:hlinkClick r:id="rId5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2482" y="1728"/>
                <a:ext cx="81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400" b="1">
                    <a:latin typeface="Helvetica" pitchFamily="34" charset="0"/>
                    <a:ea typeface="宋体" pitchFamily="2" charset="-122"/>
                  </a:rPr>
                  <a:t>Exstart State</a:t>
                </a:r>
              </a:p>
            </p:txBody>
          </p:sp>
        </p:grpSp>
        <p:sp>
          <p:nvSpPr>
            <p:cNvPr id="100358" name="Text Box 61"/>
            <p:cNvSpPr txBox="1">
              <a:spLocks noChangeArrowheads="1"/>
            </p:cNvSpPr>
            <p:nvPr/>
          </p:nvSpPr>
          <p:spPr bwMode="auto">
            <a:xfrm>
              <a:off x="386" y="1309"/>
              <a:ext cx="79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  <a:ea typeface="宋体" pitchFamily="2" charset="-122"/>
                </a:rPr>
                <a:t>Priority:1</a:t>
              </a:r>
            </a:p>
          </p:txBody>
        </p:sp>
        <p:sp>
          <p:nvSpPr>
            <p:cNvPr id="100359" name="Text Box 62"/>
            <p:cNvSpPr txBox="1">
              <a:spLocks noChangeArrowheads="1"/>
            </p:cNvSpPr>
            <p:nvPr/>
          </p:nvSpPr>
          <p:spPr bwMode="auto">
            <a:xfrm>
              <a:off x="4656" y="1296"/>
              <a:ext cx="79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charset="0"/>
                  <a:ea typeface="宋体" pitchFamily="2" charset="-122"/>
                </a:rPr>
                <a:t>Priority:1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8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71"/>
          <p:cNvGrpSpPr>
            <a:grpSpLocks/>
          </p:cNvGrpSpPr>
          <p:nvPr/>
        </p:nvGrpSpPr>
        <p:grpSpPr bwMode="auto">
          <a:xfrm>
            <a:off x="809625" y="1905000"/>
            <a:ext cx="7288213" cy="4935538"/>
            <a:chOff x="510" y="1200"/>
            <a:chExt cx="4591" cy="3109"/>
          </a:xfrm>
        </p:grpSpPr>
        <p:grpSp>
          <p:nvGrpSpPr>
            <p:cNvPr id="101380" name="Group 2"/>
            <p:cNvGrpSpPr>
              <a:grpSpLocks/>
            </p:cNvGrpSpPr>
            <p:nvPr/>
          </p:nvGrpSpPr>
          <p:grpSpPr bwMode="auto">
            <a:xfrm>
              <a:off x="2581" y="4109"/>
              <a:ext cx="632" cy="200"/>
              <a:chOff x="2581" y="3965"/>
              <a:chExt cx="632" cy="200"/>
            </a:xfrm>
          </p:grpSpPr>
          <p:sp>
            <p:nvSpPr>
              <p:cNvPr id="561155" name="Rectangle 3"/>
              <p:cNvSpPr>
                <a:spLocks noChangeArrowheads="1"/>
              </p:cNvSpPr>
              <p:nvPr/>
            </p:nvSpPr>
            <p:spPr bwMode="auto">
              <a:xfrm>
                <a:off x="2597" y="3973"/>
                <a:ext cx="604" cy="171"/>
              </a:xfrm>
              <a:prstGeom prst="rect">
                <a:avLst/>
              </a:prstGeom>
              <a:solidFill>
                <a:srgbClr val="E3B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3584" tIns="51793" rIns="103584" bIns="51793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47" name="Rectangle 4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2581" y="3965"/>
                <a:ext cx="63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400" b="1">
                    <a:latin typeface="Helvetica" pitchFamily="34" charset="0"/>
                    <a:ea typeface="宋体" pitchFamily="2" charset="-122"/>
                  </a:rPr>
                  <a:t>Full State</a:t>
                </a:r>
              </a:p>
            </p:txBody>
          </p:sp>
        </p:grpSp>
        <p:grpSp>
          <p:nvGrpSpPr>
            <p:cNvPr id="101381" name="Group 5"/>
            <p:cNvGrpSpPr>
              <a:grpSpLocks/>
            </p:cNvGrpSpPr>
            <p:nvPr/>
          </p:nvGrpSpPr>
          <p:grpSpPr bwMode="auto">
            <a:xfrm>
              <a:off x="537" y="2553"/>
              <a:ext cx="4383" cy="1556"/>
              <a:chOff x="537" y="2409"/>
              <a:chExt cx="4383" cy="1556"/>
            </a:xfrm>
          </p:grpSpPr>
          <p:sp>
            <p:nvSpPr>
              <p:cNvPr id="101411" name="Line 6"/>
              <p:cNvSpPr>
                <a:spLocks noChangeShapeType="1"/>
              </p:cNvSpPr>
              <p:nvPr/>
            </p:nvSpPr>
            <p:spPr bwMode="auto">
              <a:xfrm>
                <a:off x="1323" y="2917"/>
                <a:ext cx="350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2" name="Rectangle 7"/>
              <p:cNvSpPr>
                <a:spLocks noChangeArrowheads="1"/>
              </p:cNvSpPr>
              <p:nvPr/>
            </p:nvSpPr>
            <p:spPr bwMode="auto">
              <a:xfrm>
                <a:off x="1267" y="2646"/>
                <a:ext cx="36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I need the complete entry for network 172.16.6.0/24.</a:t>
                </a:r>
              </a:p>
            </p:txBody>
          </p:sp>
          <p:sp>
            <p:nvSpPr>
              <p:cNvPr id="101413" name="Rectangle 8"/>
              <p:cNvSpPr>
                <a:spLocks noChangeArrowheads="1"/>
              </p:cNvSpPr>
              <p:nvPr/>
            </p:nvSpPr>
            <p:spPr bwMode="auto">
              <a:xfrm>
                <a:off x="1074" y="3168"/>
                <a:ext cx="304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Here is the entry for network 172.16.6.0/24.</a:t>
                </a:r>
              </a:p>
            </p:txBody>
          </p:sp>
          <p:sp>
            <p:nvSpPr>
              <p:cNvPr id="101414" name="Rectangle 9"/>
              <p:cNvSpPr>
                <a:spLocks noChangeArrowheads="1"/>
              </p:cNvSpPr>
              <p:nvPr/>
            </p:nvSpPr>
            <p:spPr bwMode="auto">
              <a:xfrm>
                <a:off x="1288" y="3726"/>
                <a:ext cx="199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Thanks for the information!</a:t>
                </a:r>
              </a:p>
            </p:txBody>
          </p:sp>
          <p:sp>
            <p:nvSpPr>
              <p:cNvPr id="101415" name="Line 10"/>
              <p:cNvSpPr>
                <a:spLocks noChangeShapeType="1"/>
              </p:cNvSpPr>
              <p:nvPr/>
            </p:nvSpPr>
            <p:spPr bwMode="auto">
              <a:xfrm flipH="1">
                <a:off x="537" y="2881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6" name="Line 11"/>
              <p:cNvSpPr>
                <a:spLocks noChangeShapeType="1"/>
              </p:cNvSpPr>
              <p:nvPr/>
            </p:nvSpPr>
            <p:spPr bwMode="auto">
              <a:xfrm flipH="1">
                <a:off x="626" y="2800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7" name="Line 12"/>
              <p:cNvSpPr>
                <a:spLocks noChangeShapeType="1"/>
              </p:cNvSpPr>
              <p:nvPr/>
            </p:nvSpPr>
            <p:spPr bwMode="auto">
              <a:xfrm flipH="1">
                <a:off x="683" y="2728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8" name="Rectangle 13"/>
              <p:cNvSpPr>
                <a:spLocks noChangeArrowheads="1"/>
              </p:cNvSpPr>
              <p:nvPr/>
            </p:nvSpPr>
            <p:spPr bwMode="auto">
              <a:xfrm>
                <a:off x="863" y="2511"/>
                <a:ext cx="299" cy="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19" name="Rectangle 14"/>
              <p:cNvSpPr>
                <a:spLocks noChangeArrowheads="1"/>
              </p:cNvSpPr>
              <p:nvPr/>
            </p:nvSpPr>
            <p:spPr bwMode="auto">
              <a:xfrm>
                <a:off x="766" y="2640"/>
                <a:ext cx="459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20" name="Line 15"/>
              <p:cNvSpPr>
                <a:spLocks noChangeShapeType="1"/>
              </p:cNvSpPr>
              <p:nvPr/>
            </p:nvSpPr>
            <p:spPr bwMode="auto">
              <a:xfrm flipH="1">
                <a:off x="987" y="2645"/>
                <a:ext cx="237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1" name="Rectangle 16"/>
              <p:cNvSpPr>
                <a:spLocks noChangeArrowheads="1"/>
              </p:cNvSpPr>
              <p:nvPr/>
            </p:nvSpPr>
            <p:spPr bwMode="auto">
              <a:xfrm>
                <a:off x="843" y="2733"/>
                <a:ext cx="32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700" b="1">
                    <a:latin typeface="Helvetica" pitchFamily="34" charset="0"/>
                    <a:ea typeface="宋体" pitchFamily="2" charset="-122"/>
                  </a:rPr>
                  <a:t>LSR</a:t>
                </a:r>
              </a:p>
            </p:txBody>
          </p:sp>
          <p:sp>
            <p:nvSpPr>
              <p:cNvPr id="101422" name="Rectangle 17"/>
              <p:cNvSpPr>
                <a:spLocks noChangeArrowheads="1"/>
              </p:cNvSpPr>
              <p:nvPr/>
            </p:nvSpPr>
            <p:spPr bwMode="auto">
              <a:xfrm>
                <a:off x="883" y="2533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1423" name="Line 18"/>
              <p:cNvSpPr>
                <a:spLocks noChangeShapeType="1"/>
              </p:cNvSpPr>
              <p:nvPr/>
            </p:nvSpPr>
            <p:spPr bwMode="auto">
              <a:xfrm>
                <a:off x="766" y="2640"/>
                <a:ext cx="227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4" name="Line 19"/>
              <p:cNvSpPr>
                <a:spLocks noChangeShapeType="1"/>
              </p:cNvSpPr>
              <p:nvPr/>
            </p:nvSpPr>
            <p:spPr bwMode="auto">
              <a:xfrm flipH="1">
                <a:off x="546" y="3907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5" name="Line 20"/>
              <p:cNvSpPr>
                <a:spLocks noChangeShapeType="1"/>
              </p:cNvSpPr>
              <p:nvPr/>
            </p:nvSpPr>
            <p:spPr bwMode="auto">
              <a:xfrm flipH="1">
                <a:off x="635" y="3826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6" name="Line 21"/>
              <p:cNvSpPr>
                <a:spLocks noChangeShapeType="1"/>
              </p:cNvSpPr>
              <p:nvPr/>
            </p:nvSpPr>
            <p:spPr bwMode="auto">
              <a:xfrm flipH="1">
                <a:off x="692" y="3754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7" name="Rectangle 22"/>
              <p:cNvSpPr>
                <a:spLocks noChangeArrowheads="1"/>
              </p:cNvSpPr>
              <p:nvPr/>
            </p:nvSpPr>
            <p:spPr bwMode="auto">
              <a:xfrm>
                <a:off x="872" y="3537"/>
                <a:ext cx="299" cy="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28" name="Rectangle 23"/>
              <p:cNvSpPr>
                <a:spLocks noChangeArrowheads="1"/>
              </p:cNvSpPr>
              <p:nvPr/>
            </p:nvSpPr>
            <p:spPr bwMode="auto">
              <a:xfrm>
                <a:off x="775" y="3666"/>
                <a:ext cx="459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29" name="Line 24"/>
              <p:cNvSpPr>
                <a:spLocks noChangeShapeType="1"/>
              </p:cNvSpPr>
              <p:nvPr/>
            </p:nvSpPr>
            <p:spPr bwMode="auto">
              <a:xfrm flipH="1">
                <a:off x="996" y="3671"/>
                <a:ext cx="237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0" name="Rectangle 25"/>
              <p:cNvSpPr>
                <a:spLocks noChangeArrowheads="1"/>
              </p:cNvSpPr>
              <p:nvPr/>
            </p:nvSpPr>
            <p:spPr bwMode="auto">
              <a:xfrm>
                <a:off x="789" y="3759"/>
                <a:ext cx="47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700" b="1">
                    <a:latin typeface="Helvetica" pitchFamily="34" charset="0"/>
                    <a:ea typeface="宋体" pitchFamily="2" charset="-122"/>
                  </a:rPr>
                  <a:t>LSAck</a:t>
                </a:r>
              </a:p>
            </p:txBody>
          </p:sp>
          <p:sp>
            <p:nvSpPr>
              <p:cNvPr id="101431" name="Rectangle 26"/>
              <p:cNvSpPr>
                <a:spLocks noChangeArrowheads="1"/>
              </p:cNvSpPr>
              <p:nvPr/>
            </p:nvSpPr>
            <p:spPr bwMode="auto">
              <a:xfrm>
                <a:off x="892" y="3559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1432" name="Line 27"/>
              <p:cNvSpPr>
                <a:spLocks noChangeShapeType="1"/>
              </p:cNvSpPr>
              <p:nvPr/>
            </p:nvSpPr>
            <p:spPr bwMode="auto">
              <a:xfrm>
                <a:off x="775" y="3666"/>
                <a:ext cx="227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3" name="Line 28"/>
              <p:cNvSpPr>
                <a:spLocks noChangeShapeType="1"/>
              </p:cNvSpPr>
              <p:nvPr/>
            </p:nvSpPr>
            <p:spPr bwMode="auto">
              <a:xfrm>
                <a:off x="4678" y="3403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4" name="Line 29"/>
              <p:cNvSpPr>
                <a:spLocks noChangeShapeType="1"/>
              </p:cNvSpPr>
              <p:nvPr/>
            </p:nvSpPr>
            <p:spPr bwMode="auto">
              <a:xfrm>
                <a:off x="4641" y="3322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5" name="Line 30"/>
              <p:cNvSpPr>
                <a:spLocks noChangeShapeType="1"/>
              </p:cNvSpPr>
              <p:nvPr/>
            </p:nvSpPr>
            <p:spPr bwMode="auto">
              <a:xfrm>
                <a:off x="4626" y="3250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6" name="Rectangle 31"/>
              <p:cNvSpPr>
                <a:spLocks noChangeArrowheads="1"/>
              </p:cNvSpPr>
              <p:nvPr/>
            </p:nvSpPr>
            <p:spPr bwMode="auto">
              <a:xfrm>
                <a:off x="4294" y="3033"/>
                <a:ext cx="299" cy="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37" name="Rectangle 32"/>
              <p:cNvSpPr>
                <a:spLocks noChangeArrowheads="1"/>
              </p:cNvSpPr>
              <p:nvPr/>
            </p:nvSpPr>
            <p:spPr bwMode="auto">
              <a:xfrm>
                <a:off x="4231" y="3162"/>
                <a:ext cx="459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38" name="Line 33"/>
              <p:cNvSpPr>
                <a:spLocks noChangeShapeType="1"/>
              </p:cNvSpPr>
              <p:nvPr/>
            </p:nvSpPr>
            <p:spPr bwMode="auto">
              <a:xfrm>
                <a:off x="4232" y="3167"/>
                <a:ext cx="238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9" name="Rectangle 34"/>
              <p:cNvSpPr>
                <a:spLocks noChangeArrowheads="1"/>
              </p:cNvSpPr>
              <p:nvPr/>
            </p:nvSpPr>
            <p:spPr bwMode="auto">
              <a:xfrm flipH="1">
                <a:off x="4309" y="3255"/>
                <a:ext cx="32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700" b="1">
                    <a:latin typeface="Helvetica" pitchFamily="34" charset="0"/>
                    <a:ea typeface="宋体" pitchFamily="2" charset="-122"/>
                  </a:rPr>
                  <a:t>LSU</a:t>
                </a:r>
              </a:p>
            </p:txBody>
          </p:sp>
          <p:sp>
            <p:nvSpPr>
              <p:cNvPr id="101440" name="Rectangle 35"/>
              <p:cNvSpPr>
                <a:spLocks noChangeArrowheads="1"/>
              </p:cNvSpPr>
              <p:nvPr/>
            </p:nvSpPr>
            <p:spPr bwMode="auto">
              <a:xfrm flipH="1">
                <a:off x="4313" y="3055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1441" name="Line 36"/>
              <p:cNvSpPr>
                <a:spLocks noChangeShapeType="1"/>
              </p:cNvSpPr>
              <p:nvPr/>
            </p:nvSpPr>
            <p:spPr bwMode="auto">
              <a:xfrm flipH="1">
                <a:off x="4463" y="3162"/>
                <a:ext cx="227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42" name="Line 37"/>
              <p:cNvSpPr>
                <a:spLocks noChangeShapeType="1"/>
              </p:cNvSpPr>
              <p:nvPr/>
            </p:nvSpPr>
            <p:spPr bwMode="auto">
              <a:xfrm>
                <a:off x="1332" y="3943"/>
                <a:ext cx="31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43" name="Line 38"/>
              <p:cNvSpPr>
                <a:spLocks noChangeShapeType="1"/>
              </p:cNvSpPr>
              <p:nvPr/>
            </p:nvSpPr>
            <p:spPr bwMode="auto">
              <a:xfrm flipH="1">
                <a:off x="1035" y="3430"/>
                <a:ext cx="30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1191" name="Rectangle 39"/>
              <p:cNvSpPr>
                <a:spLocks noChangeArrowheads="1"/>
              </p:cNvSpPr>
              <p:nvPr/>
            </p:nvSpPr>
            <p:spPr bwMode="auto">
              <a:xfrm>
                <a:off x="2429" y="2409"/>
                <a:ext cx="927" cy="171"/>
              </a:xfrm>
              <a:prstGeom prst="rect">
                <a:avLst/>
              </a:prstGeom>
              <a:solidFill>
                <a:srgbClr val="E3B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103584" tIns="51793" rIns="103584" bIns="51793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45" name="Rectangle 40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2449" y="2410"/>
                <a:ext cx="86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400" b="1">
                    <a:latin typeface="Helvetica" pitchFamily="34" charset="0"/>
                    <a:ea typeface="宋体" pitchFamily="2" charset="-122"/>
                  </a:rPr>
                  <a:t>Loading State</a:t>
                </a:r>
              </a:p>
            </p:txBody>
          </p:sp>
        </p:grpSp>
        <p:grpSp>
          <p:nvGrpSpPr>
            <p:cNvPr id="101382" name="Group 41"/>
            <p:cNvGrpSpPr>
              <a:grpSpLocks/>
            </p:cNvGrpSpPr>
            <p:nvPr/>
          </p:nvGrpSpPr>
          <p:grpSpPr bwMode="auto">
            <a:xfrm>
              <a:off x="510" y="1200"/>
              <a:ext cx="4591" cy="1277"/>
              <a:chOff x="510" y="1056"/>
              <a:chExt cx="4591" cy="1277"/>
            </a:xfrm>
          </p:grpSpPr>
          <p:sp>
            <p:nvSpPr>
              <p:cNvPr id="561194" name="Line 42"/>
              <p:cNvSpPr>
                <a:spLocks noChangeShapeType="1"/>
              </p:cNvSpPr>
              <p:nvPr/>
            </p:nvSpPr>
            <p:spPr bwMode="auto">
              <a:xfrm flipV="1">
                <a:off x="1413" y="1383"/>
                <a:ext cx="0" cy="325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lIns="131099" tIns="65550" rIns="131099" bIns="6555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195" name="Line 43"/>
              <p:cNvSpPr>
                <a:spLocks noChangeShapeType="1"/>
              </p:cNvSpPr>
              <p:nvPr/>
            </p:nvSpPr>
            <p:spPr bwMode="auto">
              <a:xfrm flipV="1">
                <a:off x="4212" y="1383"/>
                <a:ext cx="0" cy="325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lIns="131099" tIns="65550" rIns="131099" bIns="6555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196" name="Line 44"/>
              <p:cNvSpPr>
                <a:spLocks noChangeShapeType="1"/>
              </p:cNvSpPr>
              <p:nvPr/>
            </p:nvSpPr>
            <p:spPr bwMode="auto">
              <a:xfrm>
                <a:off x="1404" y="1699"/>
                <a:ext cx="2817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lIns="131099" tIns="65550" rIns="131099" bIns="6555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pic>
            <p:nvPicPr>
              <p:cNvPr id="101386" name="Picture 4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1056"/>
                <a:ext cx="585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387" name="Rectangle 46"/>
              <p:cNvSpPr>
                <a:spLocks noChangeArrowheads="1"/>
              </p:cNvSpPr>
              <p:nvPr/>
            </p:nvSpPr>
            <p:spPr bwMode="auto">
              <a:xfrm>
                <a:off x="539" y="1359"/>
                <a:ext cx="846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1099" tIns="65550" rIns="131099" bIns="65550">
                <a:spAutoFit/>
              </a:bodyPr>
              <a:lstStyle/>
              <a:p>
                <a:pPr algn="r"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E0</a:t>
                </a:r>
              </a:p>
              <a:p>
                <a:pPr algn="r"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172.16.5.1</a:t>
                </a:r>
              </a:p>
            </p:txBody>
          </p:sp>
          <p:pic>
            <p:nvPicPr>
              <p:cNvPr id="101388" name="Picture 4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" y="1056"/>
                <a:ext cx="585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389" name="Rectangle 48"/>
              <p:cNvSpPr>
                <a:spLocks noChangeArrowheads="1"/>
              </p:cNvSpPr>
              <p:nvPr/>
            </p:nvSpPr>
            <p:spPr bwMode="auto">
              <a:xfrm>
                <a:off x="4255" y="1359"/>
                <a:ext cx="846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1099" tIns="65550" rIns="131099" bIns="65550">
                <a:spAutoFit/>
              </a:bodyPr>
              <a:lstStyle/>
              <a:p>
                <a:pPr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E0</a:t>
                </a:r>
                <a:br>
                  <a:rPr lang="en-US" altLang="zh-CN" sz="1800" b="1">
                    <a:latin typeface="Helvetica" pitchFamily="34" charset="0"/>
                    <a:ea typeface="宋体" pitchFamily="2" charset="-122"/>
                  </a:rPr>
                </a:br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172.16.5.2</a:t>
                </a:r>
              </a:p>
            </p:txBody>
          </p:sp>
          <p:sp>
            <p:nvSpPr>
              <p:cNvPr id="101390" name="Rectangle 49"/>
              <p:cNvSpPr>
                <a:spLocks noChangeArrowheads="1"/>
              </p:cNvSpPr>
              <p:nvPr/>
            </p:nvSpPr>
            <p:spPr bwMode="auto">
              <a:xfrm>
                <a:off x="1801" y="2039"/>
                <a:ext cx="199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/>
                <a:r>
                  <a:rPr lang="en-US" altLang="zh-CN" sz="1800" b="1">
                    <a:latin typeface="Helvetica" pitchFamily="34" charset="0"/>
                    <a:ea typeface="宋体" pitchFamily="2" charset="-122"/>
                  </a:rPr>
                  <a:t>Thanks for the information!</a:t>
                </a:r>
              </a:p>
            </p:txBody>
          </p:sp>
          <p:sp>
            <p:nvSpPr>
              <p:cNvPr id="101391" name="Line 50"/>
              <p:cNvSpPr>
                <a:spLocks noChangeShapeType="1"/>
              </p:cNvSpPr>
              <p:nvPr/>
            </p:nvSpPr>
            <p:spPr bwMode="auto">
              <a:xfrm flipH="1">
                <a:off x="510" y="2221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392" name="Line 51"/>
              <p:cNvSpPr>
                <a:spLocks noChangeShapeType="1"/>
              </p:cNvSpPr>
              <p:nvPr/>
            </p:nvSpPr>
            <p:spPr bwMode="auto">
              <a:xfrm flipH="1">
                <a:off x="599" y="2140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393" name="Line 52"/>
              <p:cNvSpPr>
                <a:spLocks noChangeShapeType="1"/>
              </p:cNvSpPr>
              <p:nvPr/>
            </p:nvSpPr>
            <p:spPr bwMode="auto">
              <a:xfrm flipH="1">
                <a:off x="656" y="2068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394" name="Rectangle 53"/>
              <p:cNvSpPr>
                <a:spLocks noChangeArrowheads="1"/>
              </p:cNvSpPr>
              <p:nvPr/>
            </p:nvSpPr>
            <p:spPr bwMode="auto">
              <a:xfrm>
                <a:off x="836" y="1850"/>
                <a:ext cx="299" cy="1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395" name="Rectangle 54"/>
              <p:cNvSpPr>
                <a:spLocks noChangeArrowheads="1"/>
              </p:cNvSpPr>
              <p:nvPr/>
            </p:nvSpPr>
            <p:spPr bwMode="auto">
              <a:xfrm>
                <a:off x="739" y="1980"/>
                <a:ext cx="459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396" name="Line 55"/>
              <p:cNvSpPr>
                <a:spLocks noChangeShapeType="1"/>
              </p:cNvSpPr>
              <p:nvPr/>
            </p:nvSpPr>
            <p:spPr bwMode="auto">
              <a:xfrm flipH="1">
                <a:off x="960" y="1984"/>
                <a:ext cx="237" cy="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397" name="Rectangle 56"/>
              <p:cNvSpPr>
                <a:spLocks noChangeArrowheads="1"/>
              </p:cNvSpPr>
              <p:nvPr/>
            </p:nvSpPr>
            <p:spPr bwMode="auto">
              <a:xfrm>
                <a:off x="737" y="2081"/>
                <a:ext cx="48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pPr defTabSz="165100" eaLnBrk="0" hangingPunct="0"/>
                <a:r>
                  <a:rPr lang="en-US" altLang="zh-CN" sz="1700" b="1">
                    <a:latin typeface="Helvetica" pitchFamily="34" charset="0"/>
                    <a:ea typeface="宋体" pitchFamily="2" charset="-122"/>
                  </a:rPr>
                  <a:t>LSAck</a:t>
                </a:r>
              </a:p>
            </p:txBody>
          </p:sp>
          <p:sp>
            <p:nvSpPr>
              <p:cNvPr id="101398" name="Rectangle 57"/>
              <p:cNvSpPr>
                <a:spLocks noChangeArrowheads="1"/>
              </p:cNvSpPr>
              <p:nvPr/>
            </p:nvSpPr>
            <p:spPr bwMode="auto">
              <a:xfrm>
                <a:off x="856" y="1873"/>
                <a:ext cx="24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1399" name="Line 58"/>
              <p:cNvSpPr>
                <a:spLocks noChangeShapeType="1"/>
              </p:cNvSpPr>
              <p:nvPr/>
            </p:nvSpPr>
            <p:spPr bwMode="auto">
              <a:xfrm>
                <a:off x="739" y="1980"/>
                <a:ext cx="228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00" name="Line 59"/>
              <p:cNvSpPr>
                <a:spLocks noChangeShapeType="1"/>
              </p:cNvSpPr>
              <p:nvPr/>
            </p:nvSpPr>
            <p:spPr bwMode="auto">
              <a:xfrm>
                <a:off x="1296" y="2256"/>
                <a:ext cx="29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1" name="Line 60"/>
              <p:cNvSpPr>
                <a:spLocks noChangeShapeType="1"/>
              </p:cNvSpPr>
              <p:nvPr/>
            </p:nvSpPr>
            <p:spPr bwMode="auto">
              <a:xfrm>
                <a:off x="4797" y="2265"/>
                <a:ext cx="2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2" name="Line 61"/>
              <p:cNvSpPr>
                <a:spLocks noChangeShapeType="1"/>
              </p:cNvSpPr>
              <p:nvPr/>
            </p:nvSpPr>
            <p:spPr bwMode="auto">
              <a:xfrm>
                <a:off x="4760" y="2184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3" name="Line 62"/>
              <p:cNvSpPr>
                <a:spLocks noChangeShapeType="1"/>
              </p:cNvSpPr>
              <p:nvPr/>
            </p:nvSpPr>
            <p:spPr bwMode="auto">
              <a:xfrm>
                <a:off x="4745" y="2112"/>
                <a:ext cx="1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4" name="Rectangle 63"/>
              <p:cNvSpPr>
                <a:spLocks noChangeArrowheads="1"/>
              </p:cNvSpPr>
              <p:nvPr/>
            </p:nvSpPr>
            <p:spPr bwMode="auto">
              <a:xfrm>
                <a:off x="4413" y="1895"/>
                <a:ext cx="300" cy="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05" name="Rectangle 64"/>
              <p:cNvSpPr>
                <a:spLocks noChangeArrowheads="1"/>
              </p:cNvSpPr>
              <p:nvPr/>
            </p:nvSpPr>
            <p:spPr bwMode="auto">
              <a:xfrm>
                <a:off x="4350" y="2024"/>
                <a:ext cx="459" cy="28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1406" name="Line 65"/>
              <p:cNvSpPr>
                <a:spLocks noChangeShapeType="1"/>
              </p:cNvSpPr>
              <p:nvPr/>
            </p:nvSpPr>
            <p:spPr bwMode="auto">
              <a:xfrm>
                <a:off x="4352" y="2029"/>
                <a:ext cx="237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7" name="Rectangle 66"/>
              <p:cNvSpPr>
                <a:spLocks noChangeArrowheads="1"/>
              </p:cNvSpPr>
              <p:nvPr/>
            </p:nvSpPr>
            <p:spPr bwMode="auto">
              <a:xfrm flipH="1">
                <a:off x="4346" y="2144"/>
                <a:ext cx="47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1700" b="1">
                    <a:latin typeface="Helvetica" pitchFamily="34" charset="0"/>
                    <a:ea typeface="宋体" pitchFamily="2" charset="-122"/>
                  </a:rPr>
                  <a:t>LSAck</a:t>
                </a:r>
              </a:p>
            </p:txBody>
          </p:sp>
          <p:sp>
            <p:nvSpPr>
              <p:cNvPr id="101408" name="Rectangle 67"/>
              <p:cNvSpPr>
                <a:spLocks noChangeArrowheads="1"/>
              </p:cNvSpPr>
              <p:nvPr/>
            </p:nvSpPr>
            <p:spPr bwMode="auto">
              <a:xfrm flipH="1">
                <a:off x="4432" y="1917"/>
                <a:ext cx="23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1076" tIns="21431" rIns="41076" bIns="21431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  <a:ea typeface="宋体" pitchFamily="2" charset="-122"/>
                  </a:rPr>
                  <a:t>39547439070713</a:t>
                </a:r>
              </a:p>
            </p:txBody>
          </p:sp>
          <p:sp>
            <p:nvSpPr>
              <p:cNvPr id="101409" name="Line 68"/>
              <p:cNvSpPr>
                <a:spLocks noChangeShapeType="1"/>
              </p:cNvSpPr>
              <p:nvPr/>
            </p:nvSpPr>
            <p:spPr bwMode="auto">
              <a:xfrm flipH="1">
                <a:off x="4582" y="2024"/>
                <a:ext cx="227" cy="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0" name="Rectangle 69"/>
              <p:cNvSpPr>
                <a:spLocks noChangeArrowheads="1"/>
              </p:cNvSpPr>
              <p:nvPr/>
            </p:nvSpPr>
            <p:spPr bwMode="auto">
              <a:xfrm>
                <a:off x="4064" y="1163"/>
                <a:ext cx="338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hangingPunct="0">
                  <a:lnSpc>
                    <a:spcPct val="125000"/>
                  </a:lnSpc>
                </a:pPr>
                <a:r>
                  <a:rPr lang="en-US" altLang="zh-CN" sz="1800" b="1">
                    <a:solidFill>
                      <a:schemeClr val="bg1"/>
                    </a:solidFill>
                    <a:latin typeface="Helvetica" pitchFamily="34" charset="0"/>
                    <a:ea typeface="宋体" pitchFamily="2" charset="-122"/>
                  </a:rPr>
                  <a:t>DR</a:t>
                </a:r>
              </a:p>
            </p:txBody>
          </p:sp>
        </p:grpSp>
      </p:grpSp>
      <p:sp>
        <p:nvSpPr>
          <p:cNvPr id="101379" name="Rectangle 70"/>
          <p:cNvSpPr>
            <a:spLocks noGrp="1" noChangeArrowheads="1"/>
          </p:cNvSpPr>
          <p:nvPr>
            <p:ph type="title"/>
          </p:nvPr>
        </p:nvSpPr>
        <p:spPr>
          <a:xfrm>
            <a:off x="685800" y="679589"/>
            <a:ext cx="8458200" cy="707886"/>
          </a:xfrm>
        </p:spPr>
        <p:txBody>
          <a:bodyPr/>
          <a:lstStyle/>
          <a:p>
            <a:pPr defTabSz="814388" eaLnBrk="1" hangingPunct="1"/>
            <a:r>
              <a:rPr lang="en-US" altLang="zh-CN" sz="4000" dirty="0">
                <a:ea typeface="宋体" pitchFamily="2" charset="-122"/>
              </a:rPr>
              <a:t>Discover the routes</a:t>
            </a:r>
            <a:endParaRPr lang="en-US" altLang="zh-CN" sz="4000" dirty="0" smtClean="0"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6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95" y="2060848"/>
            <a:ext cx="675753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4. Select Appropriate Routes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SPF Algorithm is now calculated in parallel with every other router on the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Remember: All routers must have identical link-state databases before this can occur.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SPF uses cost as its 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SPF adds up the cost for each path from itself to the 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algorithm builds a tree with the router as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OSPF then installs the least cost path in the routing table (also called the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forwarding table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Up to 4 equal cost paths will be installed for load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To avoid repeated calculations of the SPF because of a flapping route, change the default holddown timer (10 seconds) with the </a:t>
            </a: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timers spf</a:t>
            </a:r>
            <a:r>
              <a:rPr lang="en-US" altLang="zh-CN" sz="2000" smtClean="0">
                <a:ea typeface="宋体" pitchFamily="2" charset="-122"/>
              </a:rPr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26092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5. Maintain Routing Information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regular exchange of Hellos is the mechanism OSPF uses to detect a new neighbor or a downed neighbor.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Hello packets are sent at different default intervals depending on the type of network.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For links with speeds T1 (1.544 Mbps) or greater, hellos are sent every 10 second: </a:t>
            </a:r>
            <a:r>
              <a:rPr lang="en-US" altLang="zh-CN" sz="2000" b="1" smtClean="0">
                <a:ea typeface="宋体" pitchFamily="2" charset="-122"/>
              </a:rPr>
              <a:t>broadcast multiaccess and point-to-point links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For links with less than a T1, hellos are sent every 30 seconds: </a:t>
            </a:r>
            <a:r>
              <a:rPr lang="en-US" altLang="zh-CN" sz="2000" b="1" smtClean="0">
                <a:ea typeface="宋体" pitchFamily="2" charset="-122"/>
              </a:rPr>
              <a:t>nonbroadcast multiaccess links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dead interval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is four times the hello interval.</a:t>
            </a:r>
          </a:p>
        </p:txBody>
      </p:sp>
    </p:spTree>
    <p:extLst>
      <p:ext uri="{BB962C8B-B14F-4D97-AF65-F5344CB8AC3E}">
        <p14:creationId xmlns:p14="http://schemas.microsoft.com/office/powerpoint/2010/main" val="22727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44500" y="5791200"/>
            <a:ext cx="8226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Router A tells all OSPF DRs on 224.0.0.6</a:t>
            </a: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733800" y="4448175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28" name="Freeform 4"/>
          <p:cNvSpPr>
            <a:spLocks/>
          </p:cNvSpPr>
          <p:nvPr/>
        </p:nvSpPr>
        <p:spPr bwMode="auto">
          <a:xfrm>
            <a:off x="5695950" y="4314825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 flipV="1">
            <a:off x="3886200" y="3076575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>
            <a:off x="4191000" y="31623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71" name="Group 7"/>
          <p:cNvGrpSpPr>
            <a:grpSpLocks/>
          </p:cNvGrpSpPr>
          <p:nvPr/>
        </p:nvGrpSpPr>
        <p:grpSpPr bwMode="auto">
          <a:xfrm>
            <a:off x="1371600" y="3962400"/>
            <a:ext cx="614363" cy="985838"/>
            <a:chOff x="816" y="1864"/>
            <a:chExt cx="344" cy="552"/>
          </a:xfrm>
        </p:grpSpPr>
        <p:sp>
          <p:nvSpPr>
            <p:cNvPr id="113701" name="Rectangle 8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3702" name="Rectangle 9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113672" name="Rectangle 10"/>
          <p:cNvSpPr>
            <a:spLocks noChangeArrowheads="1"/>
          </p:cNvSpPr>
          <p:nvPr/>
        </p:nvSpPr>
        <p:spPr bwMode="auto">
          <a:xfrm>
            <a:off x="1314450" y="2295525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Link-State Change</a:t>
            </a:r>
          </a:p>
        </p:txBody>
      </p:sp>
      <p:sp>
        <p:nvSpPr>
          <p:cNvPr id="113673" name="Rectangle 11"/>
          <p:cNvSpPr>
            <a:spLocks noChangeArrowheads="1"/>
          </p:cNvSpPr>
          <p:nvPr/>
        </p:nvSpPr>
        <p:spPr bwMode="auto">
          <a:xfrm>
            <a:off x="2667000" y="4397375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674" name="Rectangle 12"/>
          <p:cNvSpPr>
            <a:spLocks noChangeArrowheads="1"/>
          </p:cNvSpPr>
          <p:nvPr/>
        </p:nvSpPr>
        <p:spPr bwMode="auto">
          <a:xfrm>
            <a:off x="2657475" y="31003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3675" name="Line 13"/>
          <p:cNvSpPr>
            <a:spLocks noChangeShapeType="1"/>
          </p:cNvSpPr>
          <p:nvPr/>
        </p:nvSpPr>
        <p:spPr bwMode="auto">
          <a:xfrm flipH="1">
            <a:off x="2162175" y="328453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6" name="Line 14"/>
          <p:cNvSpPr>
            <a:spLocks noChangeShapeType="1"/>
          </p:cNvSpPr>
          <p:nvPr/>
        </p:nvSpPr>
        <p:spPr bwMode="auto">
          <a:xfrm flipH="1">
            <a:off x="2162175" y="3425825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7" name="Line 15"/>
          <p:cNvSpPr>
            <a:spLocks noChangeShapeType="1"/>
          </p:cNvSpPr>
          <p:nvPr/>
        </p:nvSpPr>
        <p:spPr bwMode="auto">
          <a:xfrm flipH="1">
            <a:off x="2162175" y="357981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8" name="Line 16"/>
          <p:cNvSpPr>
            <a:spLocks noChangeShapeType="1"/>
          </p:cNvSpPr>
          <p:nvPr/>
        </p:nvSpPr>
        <p:spPr bwMode="auto">
          <a:xfrm flipH="1">
            <a:off x="2162175" y="372110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9" name="Line 17"/>
          <p:cNvSpPr>
            <a:spLocks noChangeShapeType="1"/>
          </p:cNvSpPr>
          <p:nvPr/>
        </p:nvSpPr>
        <p:spPr bwMode="auto">
          <a:xfrm flipH="1">
            <a:off x="2162175" y="386238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Line 18"/>
          <p:cNvSpPr>
            <a:spLocks noChangeShapeType="1"/>
          </p:cNvSpPr>
          <p:nvPr/>
        </p:nvSpPr>
        <p:spPr bwMode="auto">
          <a:xfrm flipH="1">
            <a:off x="2162175" y="401478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Line 19"/>
          <p:cNvSpPr>
            <a:spLocks noChangeShapeType="1"/>
          </p:cNvSpPr>
          <p:nvPr/>
        </p:nvSpPr>
        <p:spPr bwMode="auto">
          <a:xfrm flipH="1">
            <a:off x="2162175" y="4156075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Line 20"/>
          <p:cNvSpPr>
            <a:spLocks noChangeShapeType="1"/>
          </p:cNvSpPr>
          <p:nvPr/>
        </p:nvSpPr>
        <p:spPr bwMode="auto">
          <a:xfrm flipH="1">
            <a:off x="2162175" y="429736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3" name="Line 21"/>
          <p:cNvSpPr>
            <a:spLocks noChangeShapeType="1"/>
          </p:cNvSpPr>
          <p:nvPr/>
        </p:nvSpPr>
        <p:spPr bwMode="auto">
          <a:xfrm flipH="1">
            <a:off x="1905000" y="4419600"/>
            <a:ext cx="793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4" name="Line 22"/>
          <p:cNvSpPr>
            <a:spLocks noChangeShapeType="1"/>
          </p:cNvSpPr>
          <p:nvPr/>
        </p:nvSpPr>
        <p:spPr bwMode="auto">
          <a:xfrm flipH="1">
            <a:off x="2162175" y="459263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3965575" y="3875088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686" name="Rectangle 24"/>
          <p:cNvSpPr>
            <a:spLocks noChangeArrowheads="1"/>
          </p:cNvSpPr>
          <p:nvPr/>
        </p:nvSpPr>
        <p:spPr bwMode="auto">
          <a:xfrm>
            <a:off x="4014788" y="3919538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3687" name="Group 25"/>
          <p:cNvGrpSpPr>
            <a:grpSpLocks/>
          </p:cNvGrpSpPr>
          <p:nvPr/>
        </p:nvGrpSpPr>
        <p:grpSpPr bwMode="auto">
          <a:xfrm>
            <a:off x="3582988" y="3725863"/>
            <a:ext cx="347662" cy="409575"/>
            <a:chOff x="2006" y="1729"/>
            <a:chExt cx="195" cy="229"/>
          </a:xfrm>
        </p:grpSpPr>
        <p:sp>
          <p:nvSpPr>
            <p:cNvPr id="113699" name="Oval 26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3700" name="Rectangle 27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13688" name="Line 28"/>
          <p:cNvSpPr>
            <a:spLocks noChangeShapeType="1"/>
          </p:cNvSpPr>
          <p:nvPr/>
        </p:nvSpPr>
        <p:spPr bwMode="auto">
          <a:xfrm>
            <a:off x="4800600" y="2466975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9" name="Line 29"/>
          <p:cNvSpPr>
            <a:spLocks noChangeShapeType="1"/>
          </p:cNvSpPr>
          <p:nvPr/>
        </p:nvSpPr>
        <p:spPr bwMode="auto">
          <a:xfrm>
            <a:off x="4800600" y="4371975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0" name="Line 30"/>
          <p:cNvSpPr>
            <a:spLocks noChangeShapeType="1"/>
          </p:cNvSpPr>
          <p:nvPr/>
        </p:nvSpPr>
        <p:spPr bwMode="auto">
          <a:xfrm>
            <a:off x="4800600" y="2695575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3691" name="Picture 3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884488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2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27513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3" name="Picture 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4062413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4" name="Picture 3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424113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59" name="Rectangle 35"/>
          <p:cNvSpPr>
            <a:spLocks noChangeArrowheads="1"/>
          </p:cNvSpPr>
          <p:nvPr/>
        </p:nvSpPr>
        <p:spPr bwMode="auto">
          <a:xfrm>
            <a:off x="5872163" y="261937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  <a:t>DR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3405188" y="44005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A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5886450" y="4284663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B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13698" name="Rectangle 3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763000" cy="11430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Maintaining Routing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8095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z="3200" smtClean="0">
                <a:ea typeface="宋体" pitchFamily="2" charset="-122"/>
                <a:cs typeface="Arial" charset="0"/>
              </a:rPr>
              <a:t>Advantages and Disadvantages of Link-State Routing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Line 2"/>
          <p:cNvSpPr>
            <a:spLocks noChangeShapeType="1"/>
          </p:cNvSpPr>
          <p:nvPr/>
        </p:nvSpPr>
        <p:spPr bwMode="auto">
          <a:xfrm flipH="1">
            <a:off x="4318000" y="2489200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5000625" y="2746375"/>
            <a:ext cx="0" cy="1128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4951413" y="2549525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967288" y="2562225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5440363" y="1905000"/>
            <a:ext cx="347662" cy="409575"/>
            <a:chOff x="3046" y="817"/>
            <a:chExt cx="195" cy="229"/>
          </a:xfrm>
        </p:grpSpPr>
        <p:sp>
          <p:nvSpPr>
            <p:cNvPr id="114732" name="Oval 7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4733" name="Rectangle 8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14695" name="Rectangle 9"/>
          <p:cNvSpPr>
            <a:spLocks noChangeArrowheads="1"/>
          </p:cNvSpPr>
          <p:nvPr/>
        </p:nvSpPr>
        <p:spPr bwMode="auto">
          <a:xfrm>
            <a:off x="444500" y="5156200"/>
            <a:ext cx="82264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Router A tells all OSPF DRs on 224.0.0.6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DR tells others on 224.0.0.5</a:t>
            </a:r>
          </a:p>
        </p:txBody>
      </p:sp>
      <p:sp>
        <p:nvSpPr>
          <p:cNvPr id="114696" name="Line 10"/>
          <p:cNvSpPr>
            <a:spLocks noChangeShapeType="1"/>
          </p:cNvSpPr>
          <p:nvPr/>
        </p:nvSpPr>
        <p:spPr bwMode="auto">
          <a:xfrm>
            <a:off x="3733800" y="42560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83" name="Freeform 11"/>
          <p:cNvSpPr>
            <a:spLocks/>
          </p:cNvSpPr>
          <p:nvPr/>
        </p:nvSpPr>
        <p:spPr bwMode="auto">
          <a:xfrm>
            <a:off x="5695950" y="4122738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4698" name="Line 12"/>
          <p:cNvSpPr>
            <a:spLocks noChangeShapeType="1"/>
          </p:cNvSpPr>
          <p:nvPr/>
        </p:nvSpPr>
        <p:spPr bwMode="auto">
          <a:xfrm flipV="1">
            <a:off x="3886200" y="2884488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Line 13"/>
          <p:cNvSpPr>
            <a:spLocks noChangeShapeType="1"/>
          </p:cNvSpPr>
          <p:nvPr/>
        </p:nvSpPr>
        <p:spPr bwMode="auto">
          <a:xfrm>
            <a:off x="4191000" y="2970213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700" name="Group 14"/>
          <p:cNvGrpSpPr>
            <a:grpSpLocks/>
          </p:cNvGrpSpPr>
          <p:nvPr/>
        </p:nvGrpSpPr>
        <p:grpSpPr bwMode="auto">
          <a:xfrm>
            <a:off x="1457325" y="3775075"/>
            <a:ext cx="614363" cy="985838"/>
            <a:chOff x="816" y="1864"/>
            <a:chExt cx="344" cy="552"/>
          </a:xfrm>
        </p:grpSpPr>
        <p:sp>
          <p:nvSpPr>
            <p:cNvPr id="114730" name="Rectangle 15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4731" name="Rectangle 16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114701" name="Rectangle 17"/>
          <p:cNvSpPr>
            <a:spLocks noChangeArrowheads="1"/>
          </p:cNvSpPr>
          <p:nvPr/>
        </p:nvSpPr>
        <p:spPr bwMode="auto">
          <a:xfrm>
            <a:off x="1314450" y="2103438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Link-State Change</a:t>
            </a:r>
          </a:p>
        </p:txBody>
      </p:sp>
      <p:sp>
        <p:nvSpPr>
          <p:cNvPr id="114702" name="Rectangle 18"/>
          <p:cNvSpPr>
            <a:spLocks noChangeArrowheads="1"/>
          </p:cNvSpPr>
          <p:nvPr/>
        </p:nvSpPr>
        <p:spPr bwMode="auto">
          <a:xfrm>
            <a:off x="2682875" y="4229100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4703" name="Rectangle 19"/>
          <p:cNvSpPr>
            <a:spLocks noChangeArrowheads="1"/>
          </p:cNvSpPr>
          <p:nvPr/>
        </p:nvSpPr>
        <p:spPr bwMode="auto">
          <a:xfrm>
            <a:off x="2657475" y="2908300"/>
            <a:ext cx="25400" cy="1703388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4704" name="Line 20"/>
          <p:cNvSpPr>
            <a:spLocks noChangeShapeType="1"/>
          </p:cNvSpPr>
          <p:nvPr/>
        </p:nvSpPr>
        <p:spPr bwMode="auto">
          <a:xfrm flipH="1">
            <a:off x="2162175" y="309245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5" name="Line 21"/>
          <p:cNvSpPr>
            <a:spLocks noChangeShapeType="1"/>
          </p:cNvSpPr>
          <p:nvPr/>
        </p:nvSpPr>
        <p:spPr bwMode="auto">
          <a:xfrm flipH="1">
            <a:off x="2162175" y="323373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6" name="Line 22"/>
          <p:cNvSpPr>
            <a:spLocks noChangeShapeType="1"/>
          </p:cNvSpPr>
          <p:nvPr/>
        </p:nvSpPr>
        <p:spPr bwMode="auto">
          <a:xfrm flipH="1">
            <a:off x="2162175" y="3387725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7" name="Line 23"/>
          <p:cNvSpPr>
            <a:spLocks noChangeShapeType="1"/>
          </p:cNvSpPr>
          <p:nvPr/>
        </p:nvSpPr>
        <p:spPr bwMode="auto">
          <a:xfrm flipH="1">
            <a:off x="2162175" y="352901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8" name="Line 24"/>
          <p:cNvSpPr>
            <a:spLocks noChangeShapeType="1"/>
          </p:cNvSpPr>
          <p:nvPr/>
        </p:nvSpPr>
        <p:spPr bwMode="auto">
          <a:xfrm flipH="1">
            <a:off x="2162175" y="367030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9" name="Line 25"/>
          <p:cNvSpPr>
            <a:spLocks noChangeShapeType="1"/>
          </p:cNvSpPr>
          <p:nvPr/>
        </p:nvSpPr>
        <p:spPr bwMode="auto">
          <a:xfrm flipH="1">
            <a:off x="2162175" y="382270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0" name="Line 26"/>
          <p:cNvSpPr>
            <a:spLocks noChangeShapeType="1"/>
          </p:cNvSpPr>
          <p:nvPr/>
        </p:nvSpPr>
        <p:spPr bwMode="auto">
          <a:xfrm flipH="1">
            <a:off x="2162175" y="396398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1" name="Line 27"/>
          <p:cNvSpPr>
            <a:spLocks noChangeShapeType="1"/>
          </p:cNvSpPr>
          <p:nvPr/>
        </p:nvSpPr>
        <p:spPr bwMode="auto">
          <a:xfrm flipH="1">
            <a:off x="2162175" y="4105275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2" name="Line 28"/>
          <p:cNvSpPr>
            <a:spLocks noChangeShapeType="1"/>
          </p:cNvSpPr>
          <p:nvPr/>
        </p:nvSpPr>
        <p:spPr bwMode="auto">
          <a:xfrm flipH="1">
            <a:off x="1857375" y="4246563"/>
            <a:ext cx="793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3" name="Line 29"/>
          <p:cNvSpPr>
            <a:spLocks noChangeShapeType="1"/>
          </p:cNvSpPr>
          <p:nvPr/>
        </p:nvSpPr>
        <p:spPr bwMode="auto">
          <a:xfrm flipH="1">
            <a:off x="2162175" y="440055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3965575" y="3683000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4715" name="Rectangle 31"/>
          <p:cNvSpPr>
            <a:spLocks noChangeArrowheads="1"/>
          </p:cNvSpPr>
          <p:nvPr/>
        </p:nvSpPr>
        <p:spPr bwMode="auto">
          <a:xfrm>
            <a:off x="4014788" y="3727450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4716" name="Group 32"/>
          <p:cNvGrpSpPr>
            <a:grpSpLocks/>
          </p:cNvGrpSpPr>
          <p:nvPr/>
        </p:nvGrpSpPr>
        <p:grpSpPr bwMode="auto">
          <a:xfrm>
            <a:off x="3582988" y="3533775"/>
            <a:ext cx="347662" cy="409575"/>
            <a:chOff x="2006" y="1729"/>
            <a:chExt cx="195" cy="229"/>
          </a:xfrm>
        </p:grpSpPr>
        <p:sp>
          <p:nvSpPr>
            <p:cNvPr id="114728" name="Oval 33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4729" name="Rectangle 34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14717" name="Line 35"/>
          <p:cNvSpPr>
            <a:spLocks noChangeShapeType="1"/>
          </p:cNvSpPr>
          <p:nvPr/>
        </p:nvSpPr>
        <p:spPr bwMode="auto">
          <a:xfrm>
            <a:off x="4800600" y="2274888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8" name="Line 36"/>
          <p:cNvSpPr>
            <a:spLocks noChangeShapeType="1"/>
          </p:cNvSpPr>
          <p:nvPr/>
        </p:nvSpPr>
        <p:spPr bwMode="auto">
          <a:xfrm>
            <a:off x="4800600" y="4179888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9" name="Line 37"/>
          <p:cNvSpPr>
            <a:spLocks noChangeShapeType="1"/>
          </p:cNvSpPr>
          <p:nvPr/>
        </p:nvSpPr>
        <p:spPr bwMode="auto">
          <a:xfrm>
            <a:off x="4800600" y="2503488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4720" name="Picture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692400"/>
            <a:ext cx="7508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21" name="Picture 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5425"/>
            <a:ext cx="774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22" name="Picture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870325"/>
            <a:ext cx="7572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23" name="Picture 4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32025"/>
            <a:ext cx="7572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6314" name="Rectangle 42"/>
          <p:cNvSpPr>
            <a:spLocks noChangeArrowheads="1"/>
          </p:cNvSpPr>
          <p:nvPr/>
        </p:nvSpPr>
        <p:spPr bwMode="auto">
          <a:xfrm>
            <a:off x="5872163" y="242728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  <a:t>DR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3405188" y="4208463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A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6316" name="Rectangle 44"/>
          <p:cNvSpPr>
            <a:spLocks noChangeArrowheads="1"/>
          </p:cNvSpPr>
          <p:nvPr/>
        </p:nvSpPr>
        <p:spPr bwMode="auto">
          <a:xfrm>
            <a:off x="5886450" y="409257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B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14727" name="Rectangle 4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991600" cy="9906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Maintaining Routing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1941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Line 2"/>
          <p:cNvSpPr>
            <a:spLocks noChangeShapeType="1"/>
          </p:cNvSpPr>
          <p:nvPr/>
        </p:nvSpPr>
        <p:spPr bwMode="auto">
          <a:xfrm>
            <a:off x="6000750" y="4024313"/>
            <a:ext cx="933450" cy="919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6192838" y="4267200"/>
            <a:ext cx="585787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242050" y="4305300"/>
            <a:ext cx="642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5717" name="Group 5"/>
          <p:cNvGrpSpPr>
            <a:grpSpLocks/>
          </p:cNvGrpSpPr>
          <p:nvPr/>
        </p:nvGrpSpPr>
        <p:grpSpPr bwMode="auto">
          <a:xfrm>
            <a:off x="6369050" y="3768725"/>
            <a:ext cx="347663" cy="409575"/>
            <a:chOff x="3566" y="1945"/>
            <a:chExt cx="195" cy="229"/>
          </a:xfrm>
        </p:grpSpPr>
        <p:sp>
          <p:nvSpPr>
            <p:cNvPr id="115762" name="Oval 6"/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5763" name="Rectangle 7"/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115718" name="Line 8"/>
          <p:cNvSpPr>
            <a:spLocks noChangeShapeType="1"/>
          </p:cNvSpPr>
          <p:nvPr/>
        </p:nvSpPr>
        <p:spPr bwMode="auto">
          <a:xfrm flipH="1">
            <a:off x="4318000" y="2443163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9" name="Line 9"/>
          <p:cNvSpPr>
            <a:spLocks noChangeShapeType="1"/>
          </p:cNvSpPr>
          <p:nvPr/>
        </p:nvSpPr>
        <p:spPr bwMode="auto">
          <a:xfrm>
            <a:off x="5000625" y="2700338"/>
            <a:ext cx="0" cy="1128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4951413" y="2503488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5721" name="Rectangle 11"/>
          <p:cNvSpPr>
            <a:spLocks noChangeArrowheads="1"/>
          </p:cNvSpPr>
          <p:nvPr/>
        </p:nvSpPr>
        <p:spPr bwMode="auto">
          <a:xfrm>
            <a:off x="4967288" y="2516188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5722" name="Group 12"/>
          <p:cNvGrpSpPr>
            <a:grpSpLocks/>
          </p:cNvGrpSpPr>
          <p:nvPr/>
        </p:nvGrpSpPr>
        <p:grpSpPr bwMode="auto">
          <a:xfrm>
            <a:off x="5440363" y="1858963"/>
            <a:ext cx="347662" cy="409575"/>
            <a:chOff x="3046" y="817"/>
            <a:chExt cx="195" cy="229"/>
          </a:xfrm>
        </p:grpSpPr>
        <p:sp>
          <p:nvSpPr>
            <p:cNvPr id="115760" name="Oval 13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5761" name="Rectangle 14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15723" name="Line 15"/>
          <p:cNvSpPr>
            <a:spLocks noChangeShapeType="1"/>
          </p:cNvSpPr>
          <p:nvPr/>
        </p:nvSpPr>
        <p:spPr bwMode="auto">
          <a:xfrm>
            <a:off x="3733800" y="421005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36" name="Freeform 16"/>
          <p:cNvSpPr>
            <a:spLocks/>
          </p:cNvSpPr>
          <p:nvPr/>
        </p:nvSpPr>
        <p:spPr bwMode="auto">
          <a:xfrm>
            <a:off x="5695950" y="4076700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5725" name="Line 17"/>
          <p:cNvSpPr>
            <a:spLocks noChangeShapeType="1"/>
          </p:cNvSpPr>
          <p:nvPr/>
        </p:nvSpPr>
        <p:spPr bwMode="auto">
          <a:xfrm flipV="1">
            <a:off x="3886200" y="2838450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6" name="Line 18"/>
          <p:cNvSpPr>
            <a:spLocks noChangeShapeType="1"/>
          </p:cNvSpPr>
          <p:nvPr/>
        </p:nvSpPr>
        <p:spPr bwMode="auto">
          <a:xfrm>
            <a:off x="4191000" y="29241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5727" name="Group 19"/>
          <p:cNvGrpSpPr>
            <a:grpSpLocks/>
          </p:cNvGrpSpPr>
          <p:nvPr/>
        </p:nvGrpSpPr>
        <p:grpSpPr bwMode="auto">
          <a:xfrm>
            <a:off x="1457325" y="3729038"/>
            <a:ext cx="614363" cy="985837"/>
            <a:chOff x="816" y="1864"/>
            <a:chExt cx="344" cy="552"/>
          </a:xfrm>
        </p:grpSpPr>
        <p:sp>
          <p:nvSpPr>
            <p:cNvPr id="115758" name="Rectangle 20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5759" name="Rectangle 21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115728" name="Rectangle 22"/>
          <p:cNvSpPr>
            <a:spLocks noChangeArrowheads="1"/>
          </p:cNvSpPr>
          <p:nvPr/>
        </p:nvSpPr>
        <p:spPr bwMode="auto">
          <a:xfrm>
            <a:off x="1314450" y="2057400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Link-State Change</a:t>
            </a:r>
          </a:p>
        </p:txBody>
      </p:sp>
      <p:sp>
        <p:nvSpPr>
          <p:cNvPr id="115729" name="Rectangle 23"/>
          <p:cNvSpPr>
            <a:spLocks noChangeArrowheads="1"/>
          </p:cNvSpPr>
          <p:nvPr/>
        </p:nvSpPr>
        <p:spPr bwMode="auto">
          <a:xfrm>
            <a:off x="2682875" y="4183063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5730" name="Rectangle 24"/>
          <p:cNvSpPr>
            <a:spLocks noChangeArrowheads="1"/>
          </p:cNvSpPr>
          <p:nvPr/>
        </p:nvSpPr>
        <p:spPr bwMode="auto">
          <a:xfrm>
            <a:off x="2657475" y="2862263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5731" name="Line 25"/>
          <p:cNvSpPr>
            <a:spLocks noChangeShapeType="1"/>
          </p:cNvSpPr>
          <p:nvPr/>
        </p:nvSpPr>
        <p:spPr bwMode="auto">
          <a:xfrm flipH="1">
            <a:off x="2162175" y="304641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2" name="Line 26"/>
          <p:cNvSpPr>
            <a:spLocks noChangeShapeType="1"/>
          </p:cNvSpPr>
          <p:nvPr/>
        </p:nvSpPr>
        <p:spPr bwMode="auto">
          <a:xfrm flipH="1">
            <a:off x="2162175" y="318770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3" name="Line 27"/>
          <p:cNvSpPr>
            <a:spLocks noChangeShapeType="1"/>
          </p:cNvSpPr>
          <p:nvPr/>
        </p:nvSpPr>
        <p:spPr bwMode="auto">
          <a:xfrm flipH="1">
            <a:off x="2162175" y="334168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4" name="Line 28"/>
          <p:cNvSpPr>
            <a:spLocks noChangeShapeType="1"/>
          </p:cNvSpPr>
          <p:nvPr/>
        </p:nvSpPr>
        <p:spPr bwMode="auto">
          <a:xfrm flipH="1">
            <a:off x="2162175" y="3482975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5" name="Line 29"/>
          <p:cNvSpPr>
            <a:spLocks noChangeShapeType="1"/>
          </p:cNvSpPr>
          <p:nvPr/>
        </p:nvSpPr>
        <p:spPr bwMode="auto">
          <a:xfrm flipH="1">
            <a:off x="2162175" y="362426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6" name="Line 30"/>
          <p:cNvSpPr>
            <a:spLocks noChangeShapeType="1"/>
          </p:cNvSpPr>
          <p:nvPr/>
        </p:nvSpPr>
        <p:spPr bwMode="auto">
          <a:xfrm flipH="1">
            <a:off x="2162175" y="377666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7" name="Line 31"/>
          <p:cNvSpPr>
            <a:spLocks noChangeShapeType="1"/>
          </p:cNvSpPr>
          <p:nvPr/>
        </p:nvSpPr>
        <p:spPr bwMode="auto">
          <a:xfrm flipH="1">
            <a:off x="2162175" y="391795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8" name="Line 32"/>
          <p:cNvSpPr>
            <a:spLocks noChangeShapeType="1"/>
          </p:cNvSpPr>
          <p:nvPr/>
        </p:nvSpPr>
        <p:spPr bwMode="auto">
          <a:xfrm flipH="1">
            <a:off x="2162175" y="405923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9" name="Line 33"/>
          <p:cNvSpPr>
            <a:spLocks noChangeShapeType="1"/>
          </p:cNvSpPr>
          <p:nvPr/>
        </p:nvSpPr>
        <p:spPr bwMode="auto">
          <a:xfrm flipH="1">
            <a:off x="1857375" y="4200525"/>
            <a:ext cx="79375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40" name="Line 34"/>
          <p:cNvSpPr>
            <a:spLocks noChangeShapeType="1"/>
          </p:cNvSpPr>
          <p:nvPr/>
        </p:nvSpPr>
        <p:spPr bwMode="auto">
          <a:xfrm flipH="1">
            <a:off x="2162175" y="435451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55" name="Rectangle 35"/>
          <p:cNvSpPr>
            <a:spLocks noChangeArrowheads="1"/>
          </p:cNvSpPr>
          <p:nvPr/>
        </p:nvSpPr>
        <p:spPr bwMode="auto">
          <a:xfrm>
            <a:off x="3965575" y="3636963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5742" name="Rectangle 36"/>
          <p:cNvSpPr>
            <a:spLocks noChangeArrowheads="1"/>
          </p:cNvSpPr>
          <p:nvPr/>
        </p:nvSpPr>
        <p:spPr bwMode="auto">
          <a:xfrm>
            <a:off x="4014788" y="3681413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5743" name="Group 37"/>
          <p:cNvGrpSpPr>
            <a:grpSpLocks/>
          </p:cNvGrpSpPr>
          <p:nvPr/>
        </p:nvGrpSpPr>
        <p:grpSpPr bwMode="auto">
          <a:xfrm>
            <a:off x="3582988" y="3487738"/>
            <a:ext cx="347662" cy="409575"/>
            <a:chOff x="2006" y="1729"/>
            <a:chExt cx="195" cy="229"/>
          </a:xfrm>
        </p:grpSpPr>
        <p:sp>
          <p:nvSpPr>
            <p:cNvPr id="115756" name="Oval 38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5757" name="Rectangle 39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15744" name="Line 40"/>
          <p:cNvSpPr>
            <a:spLocks noChangeShapeType="1"/>
          </p:cNvSpPr>
          <p:nvPr/>
        </p:nvSpPr>
        <p:spPr bwMode="auto">
          <a:xfrm>
            <a:off x="4800600" y="222885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45" name="Line 41"/>
          <p:cNvSpPr>
            <a:spLocks noChangeShapeType="1"/>
          </p:cNvSpPr>
          <p:nvPr/>
        </p:nvSpPr>
        <p:spPr bwMode="auto">
          <a:xfrm>
            <a:off x="4800600" y="41338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46" name="Line 42"/>
          <p:cNvSpPr>
            <a:spLocks noChangeShapeType="1"/>
          </p:cNvSpPr>
          <p:nvPr/>
        </p:nvSpPr>
        <p:spPr bwMode="auto">
          <a:xfrm>
            <a:off x="4800600" y="245745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5747" name="Picture 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646363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48" name="Picture 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89388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49" name="Picture 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824288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50" name="Picture 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185988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8367" name="Rectangle 47"/>
          <p:cNvSpPr>
            <a:spLocks noChangeArrowheads="1"/>
          </p:cNvSpPr>
          <p:nvPr/>
        </p:nvSpPr>
        <p:spPr bwMode="auto">
          <a:xfrm>
            <a:off x="5872163" y="23812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  <a:t>DR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568368" name="Rectangle 48"/>
          <p:cNvSpPr>
            <a:spLocks noChangeArrowheads="1"/>
          </p:cNvSpPr>
          <p:nvPr/>
        </p:nvSpPr>
        <p:spPr bwMode="auto">
          <a:xfrm>
            <a:off x="3405188" y="416242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A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8369" name="Rectangle 49"/>
          <p:cNvSpPr>
            <a:spLocks noChangeArrowheads="1"/>
          </p:cNvSpPr>
          <p:nvPr/>
        </p:nvSpPr>
        <p:spPr bwMode="auto">
          <a:xfrm>
            <a:off x="5886450" y="404653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B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15754" name="Rectangle 50"/>
          <p:cNvSpPr>
            <a:spLocks noChangeArrowheads="1"/>
          </p:cNvSpPr>
          <p:nvPr/>
        </p:nvSpPr>
        <p:spPr bwMode="auto">
          <a:xfrm>
            <a:off x="444500" y="5110163"/>
            <a:ext cx="82264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Router A tells all OSPF DRs on 224.0.0.6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DR tells others on 224.0.0.5</a:t>
            </a:r>
          </a:p>
        </p:txBody>
      </p:sp>
      <p:sp>
        <p:nvSpPr>
          <p:cNvPr id="115755" name="Rectangle 51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839200" cy="11430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Maintaining Routing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96468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AutoShape 2"/>
          <p:cNvSpPr>
            <a:spLocks noChangeArrowheads="1"/>
          </p:cNvSpPr>
          <p:nvPr/>
        </p:nvSpPr>
        <p:spPr bwMode="auto">
          <a:xfrm>
            <a:off x="6237288" y="2835275"/>
            <a:ext cx="2500312" cy="7508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lIns="111480" tIns="157930" rIns="111480" bIns="157930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354763" y="2747963"/>
            <a:ext cx="22796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/>
          <a:p>
            <a:pPr defTabSz="1028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I need to update </a:t>
            </a:r>
          </a:p>
          <a:p>
            <a:pPr defTabSz="1028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my routing table.</a:t>
            </a:r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6051550" y="2992438"/>
            <a:ext cx="300038" cy="35718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1480" tIns="157930" rIns="111480" bIns="157930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026150" y="2859088"/>
            <a:ext cx="350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/>
          <a:p>
            <a:pPr defTabSz="1028700" eaLnBrk="0" hangingPunct="0"/>
            <a:r>
              <a:rPr lang="en-US" altLang="zh-CN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6000750" y="4100513"/>
            <a:ext cx="933450" cy="919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6192838" y="4343400"/>
            <a:ext cx="585787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6242050" y="4381500"/>
            <a:ext cx="642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6745" name="Group 9"/>
          <p:cNvGrpSpPr>
            <a:grpSpLocks/>
          </p:cNvGrpSpPr>
          <p:nvPr/>
        </p:nvGrpSpPr>
        <p:grpSpPr bwMode="auto">
          <a:xfrm>
            <a:off x="6369050" y="3844925"/>
            <a:ext cx="347663" cy="409575"/>
            <a:chOff x="3566" y="1945"/>
            <a:chExt cx="195" cy="229"/>
          </a:xfrm>
        </p:grpSpPr>
        <p:sp>
          <p:nvSpPr>
            <p:cNvPr id="116789" name="Oval 10"/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6790" name="Rectangle 11"/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116746" name="Line 12"/>
          <p:cNvSpPr>
            <a:spLocks noChangeShapeType="1"/>
          </p:cNvSpPr>
          <p:nvPr/>
        </p:nvSpPr>
        <p:spPr bwMode="auto">
          <a:xfrm flipH="1">
            <a:off x="4318000" y="2519363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Line 13"/>
          <p:cNvSpPr>
            <a:spLocks noChangeShapeType="1"/>
          </p:cNvSpPr>
          <p:nvPr/>
        </p:nvSpPr>
        <p:spPr bwMode="auto">
          <a:xfrm>
            <a:off x="5000625" y="2776538"/>
            <a:ext cx="0" cy="1128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82" name="Rectangle 14"/>
          <p:cNvSpPr>
            <a:spLocks noChangeArrowheads="1"/>
          </p:cNvSpPr>
          <p:nvPr/>
        </p:nvSpPr>
        <p:spPr bwMode="auto">
          <a:xfrm>
            <a:off x="4951413" y="2579688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6749" name="Rectangle 15"/>
          <p:cNvSpPr>
            <a:spLocks noChangeArrowheads="1"/>
          </p:cNvSpPr>
          <p:nvPr/>
        </p:nvSpPr>
        <p:spPr bwMode="auto">
          <a:xfrm>
            <a:off x="4967288" y="2592388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6750" name="Group 16"/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116787" name="Oval 17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6788" name="Rectangle 18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16751" name="Line 19"/>
          <p:cNvSpPr>
            <a:spLocks noChangeShapeType="1"/>
          </p:cNvSpPr>
          <p:nvPr/>
        </p:nvSpPr>
        <p:spPr bwMode="auto">
          <a:xfrm>
            <a:off x="3733800" y="428625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88" name="Freeform 20"/>
          <p:cNvSpPr>
            <a:spLocks/>
          </p:cNvSpPr>
          <p:nvPr/>
        </p:nvSpPr>
        <p:spPr bwMode="auto">
          <a:xfrm>
            <a:off x="5695950" y="4152900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6753" name="Line 21"/>
          <p:cNvSpPr>
            <a:spLocks noChangeShapeType="1"/>
          </p:cNvSpPr>
          <p:nvPr/>
        </p:nvSpPr>
        <p:spPr bwMode="auto">
          <a:xfrm flipV="1">
            <a:off x="3886200" y="2914650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4" name="Line 22"/>
          <p:cNvSpPr>
            <a:spLocks noChangeShapeType="1"/>
          </p:cNvSpPr>
          <p:nvPr/>
        </p:nvSpPr>
        <p:spPr bwMode="auto">
          <a:xfrm>
            <a:off x="4191000" y="30003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755" name="Group 23"/>
          <p:cNvGrpSpPr>
            <a:grpSpLocks/>
          </p:cNvGrpSpPr>
          <p:nvPr/>
        </p:nvGrpSpPr>
        <p:grpSpPr bwMode="auto">
          <a:xfrm>
            <a:off x="1457325" y="3805238"/>
            <a:ext cx="614363" cy="985837"/>
            <a:chOff x="816" y="1864"/>
            <a:chExt cx="344" cy="552"/>
          </a:xfrm>
        </p:grpSpPr>
        <p:sp>
          <p:nvSpPr>
            <p:cNvPr id="116785" name="Rectangle 24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6786" name="Rectangle 25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116756" name="Rectangle 26"/>
          <p:cNvSpPr>
            <a:spLocks noChangeArrowheads="1"/>
          </p:cNvSpPr>
          <p:nvPr/>
        </p:nvSpPr>
        <p:spPr bwMode="auto">
          <a:xfrm>
            <a:off x="1314450" y="2133600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Link-State Change</a:t>
            </a:r>
          </a:p>
        </p:txBody>
      </p:sp>
      <p:sp>
        <p:nvSpPr>
          <p:cNvPr id="116757" name="Rectangle 27"/>
          <p:cNvSpPr>
            <a:spLocks noChangeArrowheads="1"/>
          </p:cNvSpPr>
          <p:nvPr/>
        </p:nvSpPr>
        <p:spPr bwMode="auto">
          <a:xfrm>
            <a:off x="2682875" y="4259263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6758" name="Rectangle 28"/>
          <p:cNvSpPr>
            <a:spLocks noChangeArrowheads="1"/>
          </p:cNvSpPr>
          <p:nvPr/>
        </p:nvSpPr>
        <p:spPr bwMode="auto">
          <a:xfrm>
            <a:off x="2657475" y="2938463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6759" name="Line 29"/>
          <p:cNvSpPr>
            <a:spLocks noChangeShapeType="1"/>
          </p:cNvSpPr>
          <p:nvPr/>
        </p:nvSpPr>
        <p:spPr bwMode="auto">
          <a:xfrm flipH="1">
            <a:off x="2162175" y="312261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0" name="Line 30"/>
          <p:cNvSpPr>
            <a:spLocks noChangeShapeType="1"/>
          </p:cNvSpPr>
          <p:nvPr/>
        </p:nvSpPr>
        <p:spPr bwMode="auto">
          <a:xfrm flipH="1">
            <a:off x="2162175" y="326390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1" name="Line 31"/>
          <p:cNvSpPr>
            <a:spLocks noChangeShapeType="1"/>
          </p:cNvSpPr>
          <p:nvPr/>
        </p:nvSpPr>
        <p:spPr bwMode="auto">
          <a:xfrm flipH="1">
            <a:off x="2162175" y="341788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2" name="Line 32"/>
          <p:cNvSpPr>
            <a:spLocks noChangeShapeType="1"/>
          </p:cNvSpPr>
          <p:nvPr/>
        </p:nvSpPr>
        <p:spPr bwMode="auto">
          <a:xfrm flipH="1">
            <a:off x="2162175" y="3559175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3" name="Line 33"/>
          <p:cNvSpPr>
            <a:spLocks noChangeShapeType="1"/>
          </p:cNvSpPr>
          <p:nvPr/>
        </p:nvSpPr>
        <p:spPr bwMode="auto">
          <a:xfrm flipH="1">
            <a:off x="2162175" y="370046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4" name="Line 34"/>
          <p:cNvSpPr>
            <a:spLocks noChangeShapeType="1"/>
          </p:cNvSpPr>
          <p:nvPr/>
        </p:nvSpPr>
        <p:spPr bwMode="auto">
          <a:xfrm flipH="1">
            <a:off x="2162175" y="3852863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5" name="Line 35"/>
          <p:cNvSpPr>
            <a:spLocks noChangeShapeType="1"/>
          </p:cNvSpPr>
          <p:nvPr/>
        </p:nvSpPr>
        <p:spPr bwMode="auto">
          <a:xfrm flipH="1">
            <a:off x="2162175" y="3994150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6" name="Line 36"/>
          <p:cNvSpPr>
            <a:spLocks noChangeShapeType="1"/>
          </p:cNvSpPr>
          <p:nvPr/>
        </p:nvSpPr>
        <p:spPr bwMode="auto">
          <a:xfrm flipH="1">
            <a:off x="2162175" y="4135438"/>
            <a:ext cx="4889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7" name="Line 37"/>
          <p:cNvSpPr>
            <a:spLocks noChangeShapeType="1"/>
          </p:cNvSpPr>
          <p:nvPr/>
        </p:nvSpPr>
        <p:spPr bwMode="auto">
          <a:xfrm flipH="1">
            <a:off x="1857375" y="4276725"/>
            <a:ext cx="793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07" name="Rectangle 39"/>
          <p:cNvSpPr>
            <a:spLocks noChangeArrowheads="1"/>
          </p:cNvSpPr>
          <p:nvPr/>
        </p:nvSpPr>
        <p:spPr bwMode="auto">
          <a:xfrm>
            <a:off x="3965575" y="3713163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6769" name="Rectangle 40"/>
          <p:cNvSpPr>
            <a:spLocks noChangeArrowheads="1"/>
          </p:cNvSpPr>
          <p:nvPr/>
        </p:nvSpPr>
        <p:spPr bwMode="auto">
          <a:xfrm>
            <a:off x="4014788" y="3757613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sz="18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LSU</a:t>
            </a:r>
          </a:p>
        </p:txBody>
      </p:sp>
      <p:grpSp>
        <p:nvGrpSpPr>
          <p:cNvPr id="116770" name="Group 41"/>
          <p:cNvGrpSpPr>
            <a:grpSpLocks/>
          </p:cNvGrpSpPr>
          <p:nvPr/>
        </p:nvGrpSpPr>
        <p:grpSpPr bwMode="auto">
          <a:xfrm>
            <a:off x="3582988" y="3563938"/>
            <a:ext cx="347662" cy="409575"/>
            <a:chOff x="2006" y="1729"/>
            <a:chExt cx="195" cy="229"/>
          </a:xfrm>
        </p:grpSpPr>
        <p:sp>
          <p:nvSpPr>
            <p:cNvPr id="116783" name="Oval 42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6784" name="Rectangle 43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16771" name="Line 44"/>
          <p:cNvSpPr>
            <a:spLocks noChangeShapeType="1"/>
          </p:cNvSpPr>
          <p:nvPr/>
        </p:nvSpPr>
        <p:spPr bwMode="auto">
          <a:xfrm>
            <a:off x="4800600" y="230505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2" name="Line 45"/>
          <p:cNvSpPr>
            <a:spLocks noChangeShapeType="1"/>
          </p:cNvSpPr>
          <p:nvPr/>
        </p:nvSpPr>
        <p:spPr bwMode="auto">
          <a:xfrm>
            <a:off x="4800600" y="42100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3" name="Line 46"/>
          <p:cNvSpPr>
            <a:spLocks noChangeShapeType="1"/>
          </p:cNvSpPr>
          <p:nvPr/>
        </p:nvSpPr>
        <p:spPr bwMode="auto">
          <a:xfrm>
            <a:off x="4800600" y="253365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6774" name="Picture 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722563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5" name="Picture 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5588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6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900488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7" name="Picture 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62188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419" name="Rectangle 51"/>
          <p:cNvSpPr>
            <a:spLocks noChangeArrowheads="1"/>
          </p:cNvSpPr>
          <p:nvPr/>
        </p:nvSpPr>
        <p:spPr bwMode="auto">
          <a:xfrm>
            <a:off x="5872163" y="24574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  <a:t>DR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570420" name="Rectangle 52"/>
          <p:cNvSpPr>
            <a:spLocks noChangeArrowheads="1"/>
          </p:cNvSpPr>
          <p:nvPr/>
        </p:nvSpPr>
        <p:spPr bwMode="auto">
          <a:xfrm>
            <a:off x="3405188" y="423862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A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70421" name="Rectangle 53"/>
          <p:cNvSpPr>
            <a:spLocks noChangeArrowheads="1"/>
          </p:cNvSpPr>
          <p:nvPr/>
        </p:nvSpPr>
        <p:spPr bwMode="auto">
          <a:xfrm>
            <a:off x="5886450" y="412273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B</a:t>
            </a:r>
            <a:br>
              <a:rPr lang="en-US" altLang="zh-CN" sz="1800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sz="1800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16781" name="Rectangle 54"/>
          <p:cNvSpPr>
            <a:spLocks noChangeArrowheads="1"/>
          </p:cNvSpPr>
          <p:nvPr/>
        </p:nvSpPr>
        <p:spPr bwMode="auto">
          <a:xfrm>
            <a:off x="444500" y="5186363"/>
            <a:ext cx="82264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Router A tells all OSPF DRs on 224.0.0.6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  <a:ea typeface="宋体" pitchFamily="2" charset="-122"/>
              </a:rPr>
              <a:t>DR tells others on 224.0.0.5</a:t>
            </a:r>
          </a:p>
        </p:txBody>
      </p:sp>
      <p:sp>
        <p:nvSpPr>
          <p:cNvPr id="116782" name="Rectangle 55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501062" cy="1431925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Maintaining Routing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02824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State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16900" cy="4157663"/>
          </a:xfrm>
        </p:spPr>
        <p:txBody>
          <a:bodyPr/>
          <a:lstStyle/>
          <a:p>
            <a:pPr marL="288925" indent="-288925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OSPF has seven states:</a:t>
            </a:r>
          </a:p>
          <a:p>
            <a:pPr marL="627063" lvl="1" indent="0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Init</a:t>
            </a:r>
          </a:p>
          <a:p>
            <a:pPr marL="627063" lvl="1" indent="0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2Way</a:t>
            </a:r>
          </a:p>
          <a:p>
            <a:pPr marL="627063" lvl="1" indent="0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Ex Start</a:t>
            </a:r>
          </a:p>
          <a:p>
            <a:pPr marL="627063" lvl="1" indent="0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Exchange</a:t>
            </a:r>
          </a:p>
          <a:p>
            <a:pPr marL="627063" lvl="1" indent="0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Loading</a:t>
            </a:r>
          </a:p>
          <a:p>
            <a:pPr marL="627063" lvl="1" indent="0" defTabSz="814388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Down, Init and 2Way States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Before an OSPF router discovers any neighbors, it is in the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  <a:hlinkClick r:id="rId3" action="ppaction://hlinksldjump"/>
              </a:rPr>
              <a:t>Down State</a:t>
            </a:r>
            <a:r>
              <a:rPr lang="en-US" altLang="zh-CN" sz="2000" smtClean="0">
                <a:ea typeface="宋体" pitchFamily="2" charset="-122"/>
              </a:rPr>
              <a:t>.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 router enters the </a:t>
            </a:r>
            <a:r>
              <a:rPr lang="en-US" altLang="zh-CN" sz="2000" b="1" u="sng" smtClean="0">
                <a:solidFill>
                  <a:schemeClr val="tx2"/>
                </a:solidFill>
                <a:ea typeface="宋体" pitchFamily="2" charset="-122"/>
                <a:hlinkClick r:id="rId3" action="ppaction://hlinksldjump"/>
              </a:rPr>
              <a:t>Init State</a:t>
            </a:r>
            <a:r>
              <a:rPr lang="en-US" altLang="zh-CN" sz="2000" smtClean="0">
                <a:ea typeface="宋体" pitchFamily="2" charset="-122"/>
                <a:hlinkClick r:id="rId3" action="ppaction://hlinksldjump"/>
              </a:rPr>
              <a:t> </a:t>
            </a:r>
            <a:r>
              <a:rPr lang="en-US" altLang="zh-CN" sz="2000" smtClean="0">
                <a:ea typeface="宋体" pitchFamily="2" charset="-122"/>
              </a:rPr>
              <a:t>when it hears another router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Type 1 Hello packet for the first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Every hello packet includes a list of the sender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known OSPF neighbors regardless of what state the sender has established with that neighbor.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Since Hello packets are sent at regular intervals, both routers will, on the next exchange of Hellos, list the newly discovered neighbor in the Hello packet.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Once a router sees its own ID in the Hello packet sent by the neighbor, the routers move to </a:t>
            </a:r>
            <a:r>
              <a:rPr lang="en-US" altLang="zh-CN" sz="2000" b="1" u="sng" smtClean="0">
                <a:solidFill>
                  <a:schemeClr val="tx2"/>
                </a:solidFill>
                <a:ea typeface="宋体" pitchFamily="2" charset="-122"/>
                <a:hlinkClick r:id="rId3" action="ppaction://hlinksldjump"/>
              </a:rPr>
              <a:t>2Way State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routers can now begin to exchange Type 2 DBD and Type 5 LSAck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ExStart State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89950" cy="4191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The routers now enter the </a:t>
            </a:r>
            <a:r>
              <a:rPr lang="en-US" altLang="zh-CN" sz="2400" b="1" u="sng" dirty="0" err="1" smtClean="0">
                <a:solidFill>
                  <a:schemeClr val="tx2"/>
                </a:solidFill>
                <a:ea typeface="宋体" pitchFamily="2" charset="-122"/>
                <a:hlinkClick r:id="rId3" action="ppaction://hlinksldjump"/>
              </a:rPr>
              <a:t>ExStart</a:t>
            </a:r>
            <a:r>
              <a:rPr lang="en-US" altLang="zh-CN" sz="2400" b="1" u="sng" dirty="0" smtClean="0">
                <a:solidFill>
                  <a:schemeClr val="tx2"/>
                </a:solidFill>
                <a:ea typeface="宋体" pitchFamily="2" charset="-122"/>
                <a:hlinkClick r:id="rId3" action="ppaction://hlinksldjump"/>
              </a:rPr>
              <a:t> State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This is the beginning of an adjacency relationship.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On point-to-point links, routers exchange hello packets to determine which one will be the 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dirty="0" smtClean="0">
                <a:ea typeface="宋体" pitchFamily="2" charset="-122"/>
              </a:rPr>
              <a:t>master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400" dirty="0" smtClean="0">
                <a:ea typeface="宋体" pitchFamily="2" charset="-122"/>
              </a:rPr>
              <a:t> in the Exchange State.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In a </a:t>
            </a:r>
            <a:r>
              <a:rPr lang="en-US" altLang="zh-CN" dirty="0" err="1" smtClean="0">
                <a:ea typeface="宋体" pitchFamily="2" charset="-122"/>
              </a:rPr>
              <a:t>multiaccess</a:t>
            </a:r>
            <a:r>
              <a:rPr lang="en-US" altLang="zh-CN" dirty="0" smtClean="0">
                <a:ea typeface="宋体" pitchFamily="2" charset="-122"/>
              </a:rPr>
              <a:t> network, routers elect a DR/BDR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If the priority are equal, The highest Router ID wins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Exchange, Loading, &amp; Full States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71855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During the </a:t>
            </a:r>
            <a:r>
              <a:rPr lang="en-US" altLang="zh-CN" sz="2000" b="1" u="sng" smtClean="0">
                <a:solidFill>
                  <a:schemeClr val="tx2"/>
                </a:solidFill>
                <a:ea typeface="宋体" pitchFamily="2" charset="-122"/>
                <a:hlinkClick r:id="rId3" action="ppaction://hlinksldjump"/>
              </a:rPr>
              <a:t>Exchange State</a:t>
            </a:r>
            <a:r>
              <a:rPr lang="en-US" altLang="zh-CN" sz="2000" smtClean="0">
                <a:ea typeface="宋体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Master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router sends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Slave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a Type 2 DBD; then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Slave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router sends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Master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a Type 2 DBD.  Both routers acknowledge receipt with a Type 5 LSAck.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DBD packets describe a summary of each router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Link-State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If any links received in the DBD are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news,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the routers enter the Loading State; otherwise, they go to Full.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During the </a:t>
            </a:r>
            <a:r>
              <a:rPr lang="en-US" altLang="zh-CN" sz="2000" b="1" u="sng" smtClean="0">
                <a:solidFill>
                  <a:schemeClr val="tx2"/>
                </a:solidFill>
                <a:ea typeface="宋体" pitchFamily="2" charset="-122"/>
                <a:hlinkClick r:id="rId4" action="ppaction://hlinksldjump"/>
              </a:rPr>
              <a:t>Loading State</a:t>
            </a:r>
            <a:r>
              <a:rPr lang="en-US" altLang="zh-CN" sz="2000" smtClean="0">
                <a:ea typeface="宋体" pitchFamily="2" charset="-122"/>
              </a:rPr>
              <a:t>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Router who received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news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sends a Type 3 LSR which asks for more specific information about the new link than was contained in the summary Type 2 DBD.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The receiving router responds with a Type 4 LSU which is then acknowledged with a Type 5 LSAck.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Routers enter </a:t>
            </a:r>
            <a:r>
              <a:rPr lang="en-US" altLang="zh-CN" sz="2000" b="1" u="sng" smtClean="0">
                <a:solidFill>
                  <a:schemeClr val="tx2"/>
                </a:solidFill>
                <a:ea typeface="宋体" pitchFamily="2" charset="-122"/>
                <a:hlinkClick r:id="rId4" action="ppaction://hlinksldjump"/>
              </a:rPr>
              <a:t>Full State</a:t>
            </a:r>
            <a:r>
              <a:rPr lang="en-US" altLang="zh-CN" sz="2000" smtClean="0">
                <a:ea typeface="宋体" pitchFamily="2" charset="-122"/>
                <a:hlinkClick r:id="rId4" action="ppaction://hlinksldjump"/>
              </a:rPr>
              <a:t> </a:t>
            </a:r>
            <a:r>
              <a:rPr lang="en-US" altLang="zh-CN" sz="2000" smtClean="0">
                <a:ea typeface="宋体" pitchFamily="2" charset="-122"/>
              </a:rPr>
              <a:t>and can now both calculate the SPF algorithm (Dijkstra) in parallel.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u="sng" smtClean="0">
                <a:ea typeface="宋体" pitchFamily="2" charset="-122"/>
              </a:rPr>
              <a:t>Note</a:t>
            </a:r>
            <a:r>
              <a:rPr lang="en-US" altLang="zh-CN" sz="2000" smtClean="0">
                <a:ea typeface="宋体" pitchFamily="2" charset="-122"/>
              </a:rPr>
              <a:t>: This will not occur until both routers have </a:t>
            </a:r>
            <a:r>
              <a:rPr lang="en-US" altLang="zh-CN" sz="2000" u="sng" smtClean="0">
                <a:ea typeface="宋体" pitchFamily="2" charset="-122"/>
              </a:rPr>
              <a:t>identical</a:t>
            </a:r>
            <a:r>
              <a:rPr lang="en-US" altLang="zh-CN" sz="2000" smtClean="0">
                <a:ea typeface="宋体" pitchFamily="2" charset="-122"/>
              </a:rPr>
              <a:t> link-state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的邻居状态机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5000"/>
            <a:ext cx="6768752" cy="434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12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431925"/>
            <a:ext cx="7678737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Multiarea OSPF</a:t>
            </a:r>
          </a:p>
        </p:txBody>
      </p:sp>
      <p:sp>
        <p:nvSpPr>
          <p:cNvPr id="603140" name="AutoShape 4" descr="CCNAa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733800" y="3810000"/>
            <a:ext cx="1447800" cy="1143000"/>
          </a:xfrm>
          <a:prstGeom prst="actionButtonBlank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 b="1">
              <a:solidFill>
                <a:srgbClr val="C0C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Scalability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261350" cy="4191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If the area has more than 50 routers, you should divide the single area into multiple areas. Why?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Reduce memory usage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All routing information must be stored in RAM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Reduce CPU usage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Each time a topology change occurs, all area routers must recalculate the SPF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Take advantage of route summarization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Summarizing an area</a:t>
            </a:r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dirty="0" smtClean="0">
                <a:ea typeface="宋体" pitchFamily="2" charset="-122"/>
              </a:rPr>
              <a:t>s networks yields more efficient routing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vs. RIP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1295400" cy="4114800"/>
          </a:xfrm>
          <a:noFill/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endParaRPr lang="zh-CN" altLang="en-US" sz="3300" smtClean="0">
              <a:solidFill>
                <a:schemeClr val="accent2"/>
              </a:solidFill>
              <a:ea typeface="宋体" pitchFamily="2" charset="-122"/>
            </a:endParaRP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  <a:ea typeface="宋体" pitchFamily="2" charset="-122"/>
              </a:rPr>
              <a:t>OSPF</a:t>
            </a:r>
            <a:r>
              <a:rPr lang="en-US" altLang="zh-CN" sz="3300" smtClean="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3300" smtClean="0">
              <a:solidFill>
                <a:schemeClr val="accent2"/>
              </a:solidFill>
              <a:ea typeface="宋体" pitchFamily="2" charset="-122"/>
            </a:endParaRPr>
          </a:p>
          <a:p>
            <a:pPr marL="288925" indent="-288925" defTabSz="814388"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3300" smtClean="0">
              <a:solidFill>
                <a:schemeClr val="accent2"/>
              </a:solidFill>
              <a:ea typeface="宋体" pitchFamily="2" charset="-122"/>
            </a:endParaRP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3300" smtClean="0">
                <a:solidFill>
                  <a:srgbClr val="006600"/>
                </a:solidFill>
                <a:ea typeface="宋体" pitchFamily="2" charset="-122"/>
              </a:rPr>
              <a:t>  RIP</a:t>
            </a:r>
            <a:r>
              <a:rPr lang="en-US" altLang="zh-CN" sz="3300" smtClean="0">
                <a:solidFill>
                  <a:srgbClr val="6FBED1"/>
                </a:solidFill>
                <a:ea typeface="宋体" pitchFamily="2" charset="-122"/>
              </a:rPr>
              <a:t> </a:t>
            </a: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2613025" y="2179638"/>
            <a:ext cx="56927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Uses Metrics such as Bandwidth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Appropriate for Large Networks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Can further subdivide a network into areas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Supports VLSM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Fast convergence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Supports equal-cost multipath</a:t>
            </a:r>
            <a:endParaRPr lang="en-AU" altLang="zh-CN" sz="2100" b="1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2667000" y="4495800"/>
            <a:ext cx="50958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100" b="1">
                <a:solidFill>
                  <a:srgbClr val="006600"/>
                </a:solidFill>
                <a:latin typeface="Arial" charset="0"/>
                <a:ea typeface="宋体" pitchFamily="2" charset="-122"/>
              </a:rPr>
              <a:t>Uses Hop Count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charset="0"/>
                <a:ea typeface="宋体" pitchFamily="2" charset="-122"/>
              </a:rPr>
              <a:t>Designed for Small Networks (15 hops)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charset="0"/>
                <a:ea typeface="宋体" pitchFamily="2" charset="-122"/>
              </a:rPr>
              <a:t>Flat hierarchy design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charset="0"/>
                <a:ea typeface="宋体" pitchFamily="2" charset="-122"/>
              </a:rPr>
              <a:t>None VLSM (for RIP v1)</a:t>
            </a:r>
            <a:endParaRPr lang="en-AU" altLang="zh-CN" sz="2100" b="1">
              <a:solidFill>
                <a:srgbClr val="0066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3270" name="AutoShape 6"/>
          <p:cNvSpPr>
            <a:spLocks/>
          </p:cNvSpPr>
          <p:nvPr/>
        </p:nvSpPr>
        <p:spPr bwMode="auto">
          <a:xfrm>
            <a:off x="2265363" y="2252663"/>
            <a:ext cx="241300" cy="2205037"/>
          </a:xfrm>
          <a:prstGeom prst="leftBrace">
            <a:avLst>
              <a:gd name="adj1" fmla="val 76151"/>
              <a:gd name="adj2" fmla="val 3110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3271" name="AutoShape 7"/>
          <p:cNvSpPr>
            <a:spLocks/>
          </p:cNvSpPr>
          <p:nvPr/>
        </p:nvSpPr>
        <p:spPr bwMode="auto">
          <a:xfrm>
            <a:off x="2262188" y="4559300"/>
            <a:ext cx="241300" cy="1319213"/>
          </a:xfrm>
          <a:prstGeom prst="leftBrace">
            <a:avLst>
              <a:gd name="adj1" fmla="val 45559"/>
              <a:gd name="adj2" fmla="val 39356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endParaRPr lang="zh-CN" altLang="en-US" sz="1800">
              <a:solidFill>
                <a:schemeClr val="hlink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utoUpdateAnimBg="0"/>
      <p:bldP spid="523269" grpId="0" autoUpdateAnimBg="0"/>
      <p:bldP spid="523270" grpId="0" animBg="1"/>
      <p:bldP spid="52327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Areas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45488" cy="3922713"/>
          </a:xfrm>
        </p:spPr>
        <p:txBody>
          <a:bodyPr/>
          <a:lstStyle/>
          <a:p>
            <a:pPr marL="288925" indent="-288925" defTabSz="814388" eaLnBrk="1" hangingPunct="1"/>
            <a:r>
              <a:rPr lang="en-US" altLang="zh-CN" smtClean="0">
                <a:ea typeface="宋体" pitchFamily="2" charset="-122"/>
              </a:rPr>
              <a:t>A single area is assigned the number 0 and is known as area 0. </a:t>
            </a:r>
          </a:p>
          <a:p>
            <a:pPr marL="288925" indent="-288925" defTabSz="814388" eaLnBrk="1" hangingPunct="1"/>
            <a:r>
              <a:rPr lang="en-US" altLang="zh-CN" smtClean="0">
                <a:ea typeface="宋体" pitchFamily="2" charset="-122"/>
              </a:rPr>
              <a:t>In multi-area OSPF networks, all areas are required to connect to area 0. Area 0 is also called the backbone area.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Areas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43138"/>
            <a:ext cx="8140700" cy="3263900"/>
          </a:xfrm>
        </p:spPr>
        <p:txBody>
          <a:bodyPr/>
          <a:lstStyle/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900" smtClean="0">
                <a:ea typeface="宋体" pitchFamily="2" charset="-122"/>
              </a:rPr>
              <a:t>OSPF uses a 2 level hierarchical model</a:t>
            </a:r>
          </a:p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900" smtClean="0">
                <a:ea typeface="宋体" pitchFamily="2" charset="-122"/>
              </a:rPr>
              <a:t>Areas are defined with a 32 bits number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500" smtClean="0">
                <a:ea typeface="宋体" pitchFamily="2" charset="-122"/>
              </a:rPr>
              <a:t>Can be either in IP format or single decimal value: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500" smtClean="0">
                <a:ea typeface="宋体" pitchFamily="2" charset="-122"/>
              </a:rPr>
              <a:t>Area 0  or Area 0.0.0.0</a:t>
            </a:r>
          </a:p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900" smtClean="0">
                <a:ea typeface="宋体" pitchFamily="2" charset="-122"/>
              </a:rPr>
              <a:t>All areas must be connected to Area 0 (Backbone)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41600" y="2033588"/>
            <a:ext cx="4440238" cy="1879600"/>
            <a:chOff x="1664" y="1158"/>
            <a:chExt cx="2797" cy="1184"/>
          </a:xfrm>
        </p:grpSpPr>
        <p:sp>
          <p:nvSpPr>
            <p:cNvPr id="120894" name="Oval 3"/>
            <p:cNvSpPr>
              <a:spLocks noChangeArrowheads="1"/>
            </p:cNvSpPr>
            <p:nvPr/>
          </p:nvSpPr>
          <p:spPr bwMode="auto">
            <a:xfrm>
              <a:off x="1664" y="1549"/>
              <a:ext cx="2797" cy="793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95" name="Text Box 4"/>
            <p:cNvSpPr txBox="1">
              <a:spLocks noChangeArrowheads="1"/>
            </p:cNvSpPr>
            <p:nvPr/>
          </p:nvSpPr>
          <p:spPr bwMode="auto">
            <a:xfrm>
              <a:off x="2528" y="1158"/>
              <a:ext cx="109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Area 0 (Backbone)</a:t>
              </a:r>
            </a:p>
          </p:txBody>
        </p:sp>
      </p:grpSp>
      <p:grpSp>
        <p:nvGrpSpPr>
          <p:cNvPr id="120835" name="Group 6"/>
          <p:cNvGrpSpPr>
            <a:grpSpLocks/>
          </p:cNvGrpSpPr>
          <p:nvPr/>
        </p:nvGrpSpPr>
        <p:grpSpPr bwMode="auto">
          <a:xfrm>
            <a:off x="755650" y="2255838"/>
            <a:ext cx="7894638" cy="4060825"/>
            <a:chOff x="466" y="1297"/>
            <a:chExt cx="4973" cy="2558"/>
          </a:xfrm>
        </p:grpSpPr>
        <p:pic>
          <p:nvPicPr>
            <p:cNvPr id="120865" name="Picture 7" descr="router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" y="3615"/>
              <a:ext cx="4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66" name="Picture 8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" y="1388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67" name="Picture 9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1594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68" name="Picture 10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" y="1604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69" name="Picture 11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" y="1795"/>
              <a:ext cx="4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70" name="Picture 12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" y="2245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71" name="Picture 13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" y="1372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72" name="Picture 14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" y="2687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73" name="Picture 15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" y="2982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74" name="Picture 16" descr="router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" y="3605"/>
              <a:ext cx="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75" name="Line 17"/>
            <p:cNvSpPr>
              <a:spLocks noChangeShapeType="1"/>
            </p:cNvSpPr>
            <p:nvPr/>
          </p:nvSpPr>
          <p:spPr bwMode="auto">
            <a:xfrm>
              <a:off x="1794" y="2044"/>
              <a:ext cx="1702" cy="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76" name="Line 18"/>
            <p:cNvSpPr>
              <a:spLocks noChangeShapeType="1"/>
            </p:cNvSpPr>
            <p:nvPr/>
          </p:nvSpPr>
          <p:spPr bwMode="auto">
            <a:xfrm>
              <a:off x="2566" y="3416"/>
              <a:ext cx="1702" cy="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77" name="Line 19"/>
            <p:cNvSpPr>
              <a:spLocks noChangeShapeType="1"/>
            </p:cNvSpPr>
            <p:nvPr/>
          </p:nvSpPr>
          <p:spPr bwMode="auto">
            <a:xfrm>
              <a:off x="2011" y="1841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78" name="Line 20"/>
            <p:cNvSpPr>
              <a:spLocks noChangeShapeType="1"/>
            </p:cNvSpPr>
            <p:nvPr/>
          </p:nvSpPr>
          <p:spPr bwMode="auto">
            <a:xfrm>
              <a:off x="2583" y="2047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79" name="Line 21"/>
            <p:cNvSpPr>
              <a:spLocks noChangeShapeType="1"/>
            </p:cNvSpPr>
            <p:nvPr/>
          </p:nvSpPr>
          <p:spPr bwMode="auto">
            <a:xfrm>
              <a:off x="3304" y="1855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0" name="Line 22"/>
            <p:cNvSpPr>
              <a:spLocks noChangeShapeType="1"/>
            </p:cNvSpPr>
            <p:nvPr/>
          </p:nvSpPr>
          <p:spPr bwMode="auto">
            <a:xfrm>
              <a:off x="3419" y="3225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1" name="Line 23"/>
            <p:cNvSpPr>
              <a:spLocks noChangeShapeType="1"/>
            </p:cNvSpPr>
            <p:nvPr/>
          </p:nvSpPr>
          <p:spPr bwMode="auto">
            <a:xfrm>
              <a:off x="2762" y="3415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2" name="Line 24"/>
            <p:cNvSpPr>
              <a:spLocks noChangeShapeType="1"/>
            </p:cNvSpPr>
            <p:nvPr/>
          </p:nvSpPr>
          <p:spPr bwMode="auto">
            <a:xfrm>
              <a:off x="4096" y="3420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3" name="Line 25"/>
            <p:cNvSpPr>
              <a:spLocks noChangeShapeType="1"/>
            </p:cNvSpPr>
            <p:nvPr/>
          </p:nvSpPr>
          <p:spPr bwMode="auto">
            <a:xfrm>
              <a:off x="469" y="1418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4" name="Line 26"/>
            <p:cNvSpPr>
              <a:spLocks noChangeShapeType="1"/>
            </p:cNvSpPr>
            <p:nvPr/>
          </p:nvSpPr>
          <p:spPr bwMode="auto">
            <a:xfrm>
              <a:off x="1014" y="2934"/>
              <a:ext cx="0" cy="1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5" name="Line 27"/>
            <p:cNvSpPr>
              <a:spLocks noChangeShapeType="1"/>
            </p:cNvSpPr>
            <p:nvPr/>
          </p:nvSpPr>
          <p:spPr bwMode="auto">
            <a:xfrm rot="5400000">
              <a:off x="1012" y="2983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6" name="Line 28"/>
            <p:cNvSpPr>
              <a:spLocks noChangeShapeType="1"/>
            </p:cNvSpPr>
            <p:nvPr/>
          </p:nvSpPr>
          <p:spPr bwMode="auto">
            <a:xfrm rot="5400000">
              <a:off x="563" y="1419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87" name="Freeform 29"/>
            <p:cNvSpPr>
              <a:spLocks/>
            </p:cNvSpPr>
            <p:nvPr/>
          </p:nvSpPr>
          <p:spPr bwMode="auto">
            <a:xfrm>
              <a:off x="1061" y="1517"/>
              <a:ext cx="741" cy="197"/>
            </a:xfrm>
            <a:custGeom>
              <a:avLst/>
              <a:gdLst>
                <a:gd name="T0" fmla="*/ 0 w 741"/>
                <a:gd name="T1" fmla="*/ 0 h 197"/>
                <a:gd name="T2" fmla="*/ 434 w 741"/>
                <a:gd name="T3" fmla="*/ 86 h 197"/>
                <a:gd name="T4" fmla="*/ 324 w 741"/>
                <a:gd name="T5" fmla="*/ 120 h 197"/>
                <a:gd name="T6" fmla="*/ 741 w 741"/>
                <a:gd name="T7" fmla="*/ 19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97"/>
                <a:gd name="T14" fmla="*/ 741 w 741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97">
                  <a:moveTo>
                    <a:pt x="0" y="0"/>
                  </a:moveTo>
                  <a:lnTo>
                    <a:pt x="434" y="86"/>
                  </a:lnTo>
                  <a:lnTo>
                    <a:pt x="324" y="120"/>
                  </a:lnTo>
                  <a:lnTo>
                    <a:pt x="741" y="197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88" name="Freeform 30"/>
            <p:cNvSpPr>
              <a:spLocks/>
            </p:cNvSpPr>
            <p:nvPr/>
          </p:nvSpPr>
          <p:spPr bwMode="auto">
            <a:xfrm>
              <a:off x="3504" y="1727"/>
              <a:ext cx="741" cy="197"/>
            </a:xfrm>
            <a:custGeom>
              <a:avLst/>
              <a:gdLst>
                <a:gd name="T0" fmla="*/ 0 w 741"/>
                <a:gd name="T1" fmla="*/ 0 h 197"/>
                <a:gd name="T2" fmla="*/ 434 w 741"/>
                <a:gd name="T3" fmla="*/ 86 h 197"/>
                <a:gd name="T4" fmla="*/ 324 w 741"/>
                <a:gd name="T5" fmla="*/ 120 h 197"/>
                <a:gd name="T6" fmla="*/ 741 w 741"/>
                <a:gd name="T7" fmla="*/ 19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97"/>
                <a:gd name="T14" fmla="*/ 741 w 741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97">
                  <a:moveTo>
                    <a:pt x="0" y="0"/>
                  </a:moveTo>
                  <a:lnTo>
                    <a:pt x="434" y="86"/>
                  </a:lnTo>
                  <a:lnTo>
                    <a:pt x="324" y="120"/>
                  </a:lnTo>
                  <a:lnTo>
                    <a:pt x="741" y="197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89" name="Freeform 31"/>
            <p:cNvSpPr>
              <a:spLocks/>
            </p:cNvSpPr>
            <p:nvPr/>
          </p:nvSpPr>
          <p:spPr bwMode="auto">
            <a:xfrm>
              <a:off x="1210" y="2431"/>
              <a:ext cx="1176" cy="382"/>
            </a:xfrm>
            <a:custGeom>
              <a:avLst/>
              <a:gdLst>
                <a:gd name="T0" fmla="*/ 1176 w 1176"/>
                <a:gd name="T1" fmla="*/ 0 h 382"/>
                <a:gd name="T2" fmla="*/ 591 w 1176"/>
                <a:gd name="T3" fmla="*/ 208 h 382"/>
                <a:gd name="T4" fmla="*/ 668 w 1176"/>
                <a:gd name="T5" fmla="*/ 122 h 382"/>
                <a:gd name="T6" fmla="*/ 0 w 1176"/>
                <a:gd name="T7" fmla="*/ 382 h 3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6"/>
                <a:gd name="T13" fmla="*/ 0 h 382"/>
                <a:gd name="T14" fmla="*/ 1176 w 1176"/>
                <a:gd name="T15" fmla="*/ 382 h 3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6" h="382">
                  <a:moveTo>
                    <a:pt x="1176" y="0"/>
                  </a:moveTo>
                  <a:lnTo>
                    <a:pt x="591" y="208"/>
                  </a:lnTo>
                  <a:lnTo>
                    <a:pt x="668" y="122"/>
                  </a:lnTo>
                  <a:lnTo>
                    <a:pt x="0" y="382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90" name="Line 32"/>
            <p:cNvSpPr>
              <a:spLocks noChangeShapeType="1"/>
            </p:cNvSpPr>
            <p:nvPr/>
          </p:nvSpPr>
          <p:spPr bwMode="auto">
            <a:xfrm rot="5400000">
              <a:off x="4390" y="1737"/>
              <a:ext cx="886" cy="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91" name="Line 33"/>
            <p:cNvSpPr>
              <a:spLocks noChangeShapeType="1"/>
            </p:cNvSpPr>
            <p:nvPr/>
          </p:nvSpPr>
          <p:spPr bwMode="auto">
            <a:xfrm rot="5400000">
              <a:off x="4738" y="1824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92" name="Line 34"/>
            <p:cNvSpPr>
              <a:spLocks noChangeShapeType="1"/>
            </p:cNvSpPr>
            <p:nvPr/>
          </p:nvSpPr>
          <p:spPr bwMode="auto">
            <a:xfrm rot="5400000">
              <a:off x="4938" y="1406"/>
              <a:ext cx="0" cy="19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120893" name="Freeform 35"/>
            <p:cNvSpPr>
              <a:spLocks/>
            </p:cNvSpPr>
            <p:nvPr/>
          </p:nvSpPr>
          <p:spPr bwMode="auto">
            <a:xfrm>
              <a:off x="2724" y="2467"/>
              <a:ext cx="602" cy="519"/>
            </a:xfrm>
            <a:custGeom>
              <a:avLst/>
              <a:gdLst>
                <a:gd name="T0" fmla="*/ 0 w 602"/>
                <a:gd name="T1" fmla="*/ 0 h 519"/>
                <a:gd name="T2" fmla="*/ 358 w 602"/>
                <a:gd name="T3" fmla="*/ 272 h 519"/>
                <a:gd name="T4" fmla="*/ 244 w 602"/>
                <a:gd name="T5" fmla="*/ 255 h 519"/>
                <a:gd name="T6" fmla="*/ 602 w 602"/>
                <a:gd name="T7" fmla="*/ 519 h 5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2"/>
                <a:gd name="T13" fmla="*/ 0 h 519"/>
                <a:gd name="T14" fmla="*/ 602 w 602"/>
                <a:gd name="T15" fmla="*/ 519 h 5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2" h="519">
                  <a:moveTo>
                    <a:pt x="0" y="0"/>
                  </a:moveTo>
                  <a:lnTo>
                    <a:pt x="358" y="272"/>
                  </a:lnTo>
                  <a:lnTo>
                    <a:pt x="244" y="255"/>
                  </a:lnTo>
                  <a:lnTo>
                    <a:pt x="602" y="519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0836" name="Rectangle 36"/>
          <p:cNvSpPr>
            <a:spLocks noGrp="1" noChangeArrowheads="1"/>
          </p:cNvSpPr>
          <p:nvPr>
            <p:ph type="title" sz="quarter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Areas example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878138" y="2046288"/>
            <a:ext cx="4564062" cy="2046287"/>
            <a:chOff x="1813" y="1166"/>
            <a:chExt cx="2875" cy="1289"/>
          </a:xfrm>
        </p:grpSpPr>
        <p:sp>
          <p:nvSpPr>
            <p:cNvPr id="120860" name="Text Box 38"/>
            <p:cNvSpPr txBox="1">
              <a:spLocks noChangeArrowheads="1"/>
            </p:cNvSpPr>
            <p:nvPr/>
          </p:nvSpPr>
          <p:spPr bwMode="auto">
            <a:xfrm>
              <a:off x="4234" y="2275"/>
              <a:ext cx="4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70153"/>
                  </a:solidFill>
                  <a:latin typeface="Arial" charset="0"/>
                  <a:ea typeface="宋体" pitchFamily="2" charset="-122"/>
                </a:rPr>
                <a:t>ABR</a:t>
              </a:r>
            </a:p>
          </p:txBody>
        </p:sp>
        <p:sp>
          <p:nvSpPr>
            <p:cNvPr id="120861" name="Text Box 39"/>
            <p:cNvSpPr txBox="1">
              <a:spLocks noChangeArrowheads="1"/>
            </p:cNvSpPr>
            <p:nvPr/>
          </p:nvSpPr>
          <p:spPr bwMode="auto">
            <a:xfrm>
              <a:off x="1813" y="1166"/>
              <a:ext cx="4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70153"/>
                  </a:solidFill>
                  <a:latin typeface="Arial" charset="0"/>
                  <a:ea typeface="宋体" pitchFamily="2" charset="-122"/>
                </a:rPr>
                <a:t>ABR</a:t>
              </a:r>
            </a:p>
          </p:txBody>
        </p:sp>
        <p:sp>
          <p:nvSpPr>
            <p:cNvPr id="120862" name="Line 40"/>
            <p:cNvSpPr>
              <a:spLocks noChangeShapeType="1"/>
            </p:cNvSpPr>
            <p:nvPr/>
          </p:nvSpPr>
          <p:spPr bwMode="auto">
            <a:xfrm>
              <a:off x="2067" y="1338"/>
              <a:ext cx="0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20863" name="Line 41"/>
            <p:cNvSpPr>
              <a:spLocks noChangeShapeType="1"/>
            </p:cNvSpPr>
            <p:nvPr/>
          </p:nvSpPr>
          <p:spPr bwMode="auto">
            <a:xfrm flipH="1" flipV="1">
              <a:off x="3597" y="2361"/>
              <a:ext cx="710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20864" name="Line 42"/>
            <p:cNvSpPr>
              <a:spLocks noChangeShapeType="1"/>
            </p:cNvSpPr>
            <p:nvPr/>
          </p:nvSpPr>
          <p:spPr bwMode="auto">
            <a:xfrm flipV="1">
              <a:off x="4454" y="2080"/>
              <a:ext cx="0" cy="1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855663" y="3870325"/>
            <a:ext cx="3155950" cy="1676400"/>
            <a:chOff x="539" y="2315"/>
            <a:chExt cx="1988" cy="1056"/>
          </a:xfrm>
        </p:grpSpPr>
        <p:sp>
          <p:nvSpPr>
            <p:cNvPr id="120858" name="Oval 44"/>
            <p:cNvSpPr>
              <a:spLocks noChangeArrowheads="1"/>
            </p:cNvSpPr>
            <p:nvPr/>
          </p:nvSpPr>
          <p:spPr bwMode="auto">
            <a:xfrm rot="-878568">
              <a:off x="542" y="2315"/>
              <a:ext cx="1985" cy="737"/>
            </a:xfrm>
            <a:prstGeom prst="ellipse">
              <a:avLst/>
            </a:prstGeom>
            <a:solidFill>
              <a:srgbClr val="993366">
                <a:alpha val="20000"/>
              </a:srgbClr>
            </a:solidFill>
            <a:ln w="19050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59" name="Text Box 45"/>
            <p:cNvSpPr txBox="1">
              <a:spLocks noChangeArrowheads="1"/>
            </p:cNvSpPr>
            <p:nvPr/>
          </p:nvSpPr>
          <p:spPr bwMode="auto">
            <a:xfrm>
              <a:off x="539" y="3152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Arial" charset="0"/>
                  <a:ea typeface="宋体" pitchFamily="2" charset="-122"/>
                </a:rPr>
                <a:t>Area 2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84200" y="1843088"/>
            <a:ext cx="2563813" cy="1266825"/>
            <a:chOff x="368" y="1038"/>
            <a:chExt cx="1615" cy="798"/>
          </a:xfrm>
        </p:grpSpPr>
        <p:sp>
          <p:nvSpPr>
            <p:cNvPr id="120856" name="Oval 47"/>
            <p:cNvSpPr>
              <a:spLocks noChangeArrowheads="1"/>
            </p:cNvSpPr>
            <p:nvPr/>
          </p:nvSpPr>
          <p:spPr bwMode="auto">
            <a:xfrm rot="239790">
              <a:off x="368" y="1259"/>
              <a:ext cx="1615" cy="577"/>
            </a:xfrm>
            <a:prstGeom prst="ellipse">
              <a:avLst/>
            </a:prstGeom>
            <a:solidFill>
              <a:srgbClr val="00FFFF">
                <a:alpha val="20000"/>
              </a:srgbClr>
            </a:solidFill>
            <a:ln w="19050" algn="ctr">
              <a:solidFill>
                <a:srgbClr val="00008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57" name="Text Box 48"/>
            <p:cNvSpPr txBox="1">
              <a:spLocks noChangeArrowheads="1"/>
            </p:cNvSpPr>
            <p:nvPr/>
          </p:nvSpPr>
          <p:spPr bwMode="auto">
            <a:xfrm>
              <a:off x="570" y="1038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5442FE"/>
                  </a:solidFill>
                  <a:latin typeface="Arial" charset="0"/>
                  <a:ea typeface="宋体" pitchFamily="2" charset="-122"/>
                </a:rPr>
                <a:t>Area 1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505200" y="3962400"/>
            <a:ext cx="5105400" cy="2749550"/>
            <a:chOff x="2207" y="2387"/>
            <a:chExt cx="3216" cy="1732"/>
          </a:xfrm>
        </p:grpSpPr>
        <p:sp>
          <p:nvSpPr>
            <p:cNvPr id="120854" name="Oval 50"/>
            <p:cNvSpPr>
              <a:spLocks noChangeArrowheads="1"/>
            </p:cNvSpPr>
            <p:nvPr/>
          </p:nvSpPr>
          <p:spPr bwMode="auto">
            <a:xfrm rot="-4288605">
              <a:off x="2492" y="2102"/>
              <a:ext cx="1732" cy="2302"/>
            </a:xfrm>
            <a:prstGeom prst="ellipse">
              <a:avLst/>
            </a:prstGeom>
            <a:solidFill>
              <a:srgbClr val="00CCFF">
                <a:alpha val="20000"/>
              </a:srgbClr>
            </a:solidFill>
            <a:ln w="19050" algn="ctr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55" name="Text Box 51"/>
            <p:cNvSpPr txBox="1">
              <a:spLocks noChangeArrowheads="1"/>
            </p:cNvSpPr>
            <p:nvPr/>
          </p:nvSpPr>
          <p:spPr bwMode="auto">
            <a:xfrm>
              <a:off x="4329" y="3856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663300"/>
                  </a:solidFill>
                  <a:latin typeface="Arial" charset="0"/>
                  <a:ea typeface="宋体" pitchFamily="2" charset="-122"/>
                </a:rPr>
                <a:t>Area 3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085013" y="2100263"/>
            <a:ext cx="1757362" cy="2257425"/>
            <a:chOff x="4463" y="1200"/>
            <a:chExt cx="1107" cy="1422"/>
          </a:xfrm>
        </p:grpSpPr>
        <p:sp>
          <p:nvSpPr>
            <p:cNvPr id="120852" name="Oval 53"/>
            <p:cNvSpPr>
              <a:spLocks noChangeArrowheads="1"/>
            </p:cNvSpPr>
            <p:nvPr/>
          </p:nvSpPr>
          <p:spPr bwMode="auto">
            <a:xfrm rot="5400000">
              <a:off x="4415" y="1248"/>
              <a:ext cx="1185" cy="1089"/>
            </a:xfrm>
            <a:prstGeom prst="ellipse">
              <a:avLst/>
            </a:prstGeom>
            <a:solidFill>
              <a:srgbClr val="00FF00">
                <a:alpha val="20000"/>
              </a:srgbClr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853" name="Text Box 54"/>
            <p:cNvSpPr txBox="1">
              <a:spLocks noChangeArrowheads="1"/>
            </p:cNvSpPr>
            <p:nvPr/>
          </p:nvSpPr>
          <p:spPr bwMode="auto">
            <a:xfrm>
              <a:off x="4476" y="2403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16B65E"/>
                  </a:solidFill>
                  <a:latin typeface="Arial" charset="0"/>
                  <a:ea typeface="宋体" pitchFamily="2" charset="-122"/>
                </a:rPr>
                <a:t>Area 4</a:t>
              </a:r>
            </a:p>
          </p:txBody>
        </p:sp>
      </p:grpSp>
      <p:sp>
        <p:nvSpPr>
          <p:cNvPr id="120842" name="Line 55"/>
          <p:cNvSpPr>
            <a:spLocks noChangeShapeType="1"/>
          </p:cNvSpPr>
          <p:nvPr/>
        </p:nvSpPr>
        <p:spPr bwMode="auto">
          <a:xfrm>
            <a:off x="1752600" y="2590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3" name="Line 56"/>
          <p:cNvSpPr>
            <a:spLocks noChangeShapeType="1"/>
          </p:cNvSpPr>
          <p:nvPr/>
        </p:nvSpPr>
        <p:spPr bwMode="auto">
          <a:xfrm flipV="1">
            <a:off x="1905000" y="40386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4" name="Line 57"/>
          <p:cNvSpPr>
            <a:spLocks noChangeShapeType="1"/>
          </p:cNvSpPr>
          <p:nvPr/>
        </p:nvSpPr>
        <p:spPr bwMode="auto">
          <a:xfrm>
            <a:off x="4343400" y="4114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5" name="Line 58"/>
          <p:cNvSpPr>
            <a:spLocks noChangeShapeType="1"/>
          </p:cNvSpPr>
          <p:nvPr/>
        </p:nvSpPr>
        <p:spPr bwMode="auto">
          <a:xfrm flipH="1">
            <a:off x="4419600" y="5334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6" name="Line 59"/>
          <p:cNvSpPr>
            <a:spLocks noChangeShapeType="1"/>
          </p:cNvSpPr>
          <p:nvPr/>
        </p:nvSpPr>
        <p:spPr bwMode="auto">
          <a:xfrm>
            <a:off x="5486400" y="5334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7" name="Line 60"/>
          <p:cNvSpPr>
            <a:spLocks noChangeShapeType="1"/>
          </p:cNvSpPr>
          <p:nvPr/>
        </p:nvSpPr>
        <p:spPr bwMode="auto">
          <a:xfrm flipH="1">
            <a:off x="4267200" y="3276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8" name="Line 61"/>
          <p:cNvSpPr>
            <a:spLocks noChangeShapeType="1"/>
          </p:cNvSpPr>
          <p:nvPr/>
        </p:nvSpPr>
        <p:spPr bwMode="auto">
          <a:xfrm>
            <a:off x="3276600" y="3124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9" name="Line 62"/>
          <p:cNvSpPr>
            <a:spLocks noChangeShapeType="1"/>
          </p:cNvSpPr>
          <p:nvPr/>
        </p:nvSpPr>
        <p:spPr bwMode="auto">
          <a:xfrm>
            <a:off x="3505200" y="2895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0" name="Line 63"/>
          <p:cNvSpPr>
            <a:spLocks noChangeShapeType="1"/>
          </p:cNvSpPr>
          <p:nvPr/>
        </p:nvSpPr>
        <p:spPr bwMode="auto">
          <a:xfrm>
            <a:off x="5562600" y="2971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1" name="Line 64"/>
          <p:cNvSpPr>
            <a:spLocks noChangeShapeType="1"/>
          </p:cNvSpPr>
          <p:nvPr/>
        </p:nvSpPr>
        <p:spPr bwMode="auto">
          <a:xfrm flipV="1">
            <a:off x="73914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Problem &amp; Solution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905000"/>
            <a:ext cx="848995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u="sng" dirty="0" smtClean="0">
                <a:ea typeface="宋体" pitchFamily="2" charset="-122"/>
              </a:rPr>
              <a:t>Problem</a:t>
            </a:r>
            <a:r>
              <a:rPr lang="en-US" altLang="zh-CN" sz="2800" b="1" dirty="0" smtClean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Large OSPF networks demand router resources and create huge routing tables and link-state databases.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u="sng" dirty="0" smtClean="0">
                <a:ea typeface="宋体" pitchFamily="2" charset="-122"/>
              </a:rPr>
              <a:t>Solution</a:t>
            </a:r>
            <a:r>
              <a:rPr lang="en-US" altLang="zh-CN" sz="2800" b="1" dirty="0" smtClean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Separate OSPF into hierarchical areas of no more than 50 routers that can exchange summary information with other areas.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Scalability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37550" cy="4191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 smtClean="0">
                <a:ea typeface="宋体" pitchFamily="2" charset="-122"/>
              </a:rPr>
              <a:t>However, moving from single to </a:t>
            </a:r>
            <a:r>
              <a:rPr lang="en-US" altLang="zh-CN" sz="2800" dirty="0" err="1" smtClean="0">
                <a:ea typeface="宋体" pitchFamily="2" charset="-122"/>
              </a:rPr>
              <a:t>multiarea</a:t>
            </a:r>
            <a:r>
              <a:rPr lang="en-US" altLang="zh-CN" sz="2800" dirty="0" smtClean="0">
                <a:ea typeface="宋体" pitchFamily="2" charset="-122"/>
              </a:rPr>
              <a:t> OSPF adds complexity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err="1" smtClean="0">
                <a:ea typeface="宋体" pitchFamily="2" charset="-122"/>
              </a:rPr>
              <a:t>Multiarea</a:t>
            </a:r>
            <a:r>
              <a:rPr lang="en-US" altLang="zh-CN" dirty="0" smtClean="0">
                <a:ea typeface="宋体" pitchFamily="2" charset="-122"/>
              </a:rPr>
              <a:t> OSPF is difficult to design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OSPF </a:t>
            </a:r>
            <a:r>
              <a:rPr lang="en-US" altLang="zh-CN" dirty="0" err="1">
                <a:ea typeface="宋体" pitchFamily="2" charset="-122"/>
              </a:rPr>
              <a:t>Multiarea</a:t>
            </a:r>
            <a:r>
              <a:rPr lang="en-US" altLang="zh-CN" dirty="0">
                <a:ea typeface="宋体" pitchFamily="2" charset="-122"/>
              </a:rPr>
              <a:t> Router </a:t>
            </a:r>
            <a:r>
              <a:rPr lang="en-US" altLang="zh-CN" dirty="0" smtClean="0">
                <a:ea typeface="宋体" pitchFamily="2" charset="-122"/>
              </a:rPr>
              <a:t>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Different areas 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Special LSA 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Various configurations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Router Types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7095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Where a router</a:t>
            </a:r>
            <a:r>
              <a:rPr lang="en-US" altLang="zh-CN" sz="2800" dirty="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s OSPF interfaces are located in a topology determines its role: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u="sng" dirty="0" smtClean="0">
                <a:ea typeface="宋体" pitchFamily="2" charset="-122"/>
              </a:rPr>
              <a:t>Internal</a:t>
            </a:r>
            <a:r>
              <a:rPr lang="en-US" altLang="zh-CN" b="1" dirty="0" smtClean="0">
                <a:ea typeface="宋体" pitchFamily="2" charset="-122"/>
              </a:rPr>
              <a:t>:</a:t>
            </a:r>
            <a:r>
              <a:rPr lang="en-US" altLang="zh-CN" dirty="0" smtClean="0">
                <a:ea typeface="宋体" pitchFamily="2" charset="-122"/>
              </a:rPr>
              <a:t> all interfaces are within the same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u="sng" dirty="0" smtClean="0">
                <a:ea typeface="宋体" pitchFamily="2" charset="-122"/>
              </a:rPr>
              <a:t>Backbone</a:t>
            </a:r>
            <a:r>
              <a:rPr lang="en-US" altLang="zh-CN" b="1" dirty="0" smtClean="0">
                <a:ea typeface="宋体" pitchFamily="2" charset="-122"/>
              </a:rPr>
              <a:t>:</a:t>
            </a:r>
            <a:r>
              <a:rPr lang="en-US" altLang="zh-CN" dirty="0" smtClean="0">
                <a:ea typeface="宋体" pitchFamily="2" charset="-122"/>
              </a:rPr>
              <a:t> at least one interface attached to the backbone (area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u="sng" dirty="0" smtClean="0">
                <a:ea typeface="宋体" pitchFamily="2" charset="-122"/>
              </a:rPr>
              <a:t>Area Border Router (ABR)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interfaces attached to multiple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u="sng" dirty="0" smtClean="0">
                <a:ea typeface="宋体" pitchFamily="2" charset="-122"/>
              </a:rPr>
              <a:t>AS Boundary Router (ASBR)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at least one interface attached to another autonomous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7620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Router Types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08125" y="1827213"/>
            <a:ext cx="6369050" cy="4802187"/>
            <a:chOff x="950" y="921"/>
            <a:chExt cx="4012" cy="3025"/>
          </a:xfrm>
        </p:grpSpPr>
        <p:sp>
          <p:nvSpPr>
            <p:cNvPr id="125978" name="Oval 4"/>
            <p:cNvSpPr>
              <a:spLocks noChangeArrowheads="1"/>
            </p:cNvSpPr>
            <p:nvPr/>
          </p:nvSpPr>
          <p:spPr bwMode="auto">
            <a:xfrm>
              <a:off x="950" y="1978"/>
              <a:ext cx="1738" cy="1968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979" name="Oval 5"/>
            <p:cNvSpPr>
              <a:spLocks noChangeArrowheads="1"/>
            </p:cNvSpPr>
            <p:nvPr/>
          </p:nvSpPr>
          <p:spPr bwMode="auto">
            <a:xfrm>
              <a:off x="2821" y="2179"/>
              <a:ext cx="1941" cy="1248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9286" name="Freeform 6"/>
            <p:cNvSpPr>
              <a:spLocks/>
            </p:cNvSpPr>
            <p:nvPr/>
          </p:nvSpPr>
          <p:spPr bwMode="auto">
            <a:xfrm rot="16200000">
              <a:off x="3498" y="1803"/>
              <a:ext cx="666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508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25981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" y="2883"/>
              <a:ext cx="4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82" name="Picture 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" y="2882"/>
              <a:ext cx="4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83" name="Picture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" y="2095"/>
              <a:ext cx="4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84" name="Picture 1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" y="921"/>
              <a:ext cx="1023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5985" name="AutoShape 11"/>
            <p:cNvCxnSpPr>
              <a:cxnSpLocks noChangeShapeType="1"/>
            </p:cNvCxnSpPr>
            <p:nvPr/>
          </p:nvCxnSpPr>
          <p:spPr bwMode="auto">
            <a:xfrm flipV="1">
              <a:off x="2900" y="2225"/>
              <a:ext cx="672" cy="6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6" name="AutoShape 12"/>
            <p:cNvCxnSpPr>
              <a:cxnSpLocks noChangeShapeType="1"/>
            </p:cNvCxnSpPr>
            <p:nvPr/>
          </p:nvCxnSpPr>
          <p:spPr bwMode="auto">
            <a:xfrm>
              <a:off x="3120" y="3012"/>
              <a:ext cx="1402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7" name="AutoShape 13"/>
            <p:cNvCxnSpPr>
              <a:cxnSpLocks noChangeShapeType="1"/>
            </p:cNvCxnSpPr>
            <p:nvPr/>
          </p:nvCxnSpPr>
          <p:spPr bwMode="auto">
            <a:xfrm flipH="1" flipV="1">
              <a:off x="4012" y="2225"/>
              <a:ext cx="730" cy="6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5988" name="Picture 1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2251"/>
              <a:ext cx="4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8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" y="2915"/>
              <a:ext cx="46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90" name="Picture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3566"/>
              <a:ext cx="4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5991" name="AutoShape 17"/>
            <p:cNvCxnSpPr>
              <a:cxnSpLocks noChangeShapeType="1"/>
            </p:cNvCxnSpPr>
            <p:nvPr/>
          </p:nvCxnSpPr>
          <p:spPr bwMode="auto">
            <a:xfrm flipH="1">
              <a:off x="2021" y="3012"/>
              <a:ext cx="659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92" name="AutoShape 18"/>
            <p:cNvCxnSpPr>
              <a:cxnSpLocks noChangeShapeType="1"/>
            </p:cNvCxnSpPr>
            <p:nvPr/>
          </p:nvCxnSpPr>
          <p:spPr bwMode="auto">
            <a:xfrm>
              <a:off x="1790" y="3113"/>
              <a:ext cx="0" cy="4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93" name="AutoShape 19"/>
            <p:cNvCxnSpPr>
              <a:cxnSpLocks noChangeShapeType="1"/>
            </p:cNvCxnSpPr>
            <p:nvPr/>
          </p:nvCxnSpPr>
          <p:spPr bwMode="auto">
            <a:xfrm flipV="1">
              <a:off x="1790" y="2510"/>
              <a:ext cx="0" cy="4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94" name="Text Box 20"/>
            <p:cNvSpPr txBox="1">
              <a:spLocks noChangeArrowheads="1"/>
            </p:cNvSpPr>
            <p:nvPr/>
          </p:nvSpPr>
          <p:spPr bwMode="auto">
            <a:xfrm>
              <a:off x="3485" y="1075"/>
              <a:ext cx="72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Another AS or ISP</a:t>
              </a:r>
            </a:p>
          </p:txBody>
        </p:sp>
        <p:sp>
          <p:nvSpPr>
            <p:cNvPr id="125995" name="Text Box 21"/>
            <p:cNvSpPr txBox="1">
              <a:spLocks noChangeArrowheads="1"/>
            </p:cNvSpPr>
            <p:nvPr/>
          </p:nvSpPr>
          <p:spPr bwMode="auto">
            <a:xfrm>
              <a:off x="3447" y="2525"/>
              <a:ext cx="7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Backbone Area 0</a:t>
              </a:r>
            </a:p>
          </p:txBody>
        </p:sp>
        <p:sp>
          <p:nvSpPr>
            <p:cNvPr id="125996" name="Text Box 22"/>
            <p:cNvSpPr txBox="1">
              <a:spLocks noChangeArrowheads="1"/>
            </p:cNvSpPr>
            <p:nvPr/>
          </p:nvSpPr>
          <p:spPr bwMode="auto">
            <a:xfrm>
              <a:off x="951" y="2841"/>
              <a:ext cx="6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Area 1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056063" y="4824413"/>
            <a:ext cx="1736725" cy="1652587"/>
            <a:chOff x="2555" y="2988"/>
            <a:chExt cx="1094" cy="1041"/>
          </a:xfrm>
        </p:grpSpPr>
        <p:grpSp>
          <p:nvGrpSpPr>
            <p:cNvPr id="125974" name="Group 24"/>
            <p:cNvGrpSpPr>
              <a:grpSpLocks/>
            </p:cNvGrpSpPr>
            <p:nvPr/>
          </p:nvGrpSpPr>
          <p:grpSpPr bwMode="auto">
            <a:xfrm>
              <a:off x="2555" y="3141"/>
              <a:ext cx="1094" cy="888"/>
              <a:chOff x="2555" y="3141"/>
              <a:chExt cx="1094" cy="888"/>
            </a:xfrm>
          </p:grpSpPr>
          <p:sp>
            <p:nvSpPr>
              <p:cNvPr id="125976" name="Text Box 25"/>
              <p:cNvSpPr txBox="1">
                <a:spLocks noChangeArrowheads="1"/>
              </p:cNvSpPr>
              <p:nvPr/>
            </p:nvSpPr>
            <p:spPr bwMode="auto">
              <a:xfrm>
                <a:off x="2555" y="3723"/>
                <a:ext cx="1094" cy="306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200" b="1">
                    <a:latin typeface="Tahoma" pitchFamily="34" charset="0"/>
                    <a:ea typeface="宋体" pitchFamily="2" charset="-122"/>
                  </a:rPr>
                  <a:t>Area Border Router &amp; Backbone Router</a:t>
                </a:r>
              </a:p>
            </p:txBody>
          </p:sp>
          <p:cxnSp>
            <p:nvCxnSpPr>
              <p:cNvPr id="125977" name="AutoShape 26"/>
              <p:cNvCxnSpPr>
                <a:cxnSpLocks noChangeShapeType="1"/>
                <a:stCxn id="125976" idx="0"/>
              </p:cNvCxnSpPr>
              <p:nvPr/>
            </p:nvCxnSpPr>
            <p:spPr bwMode="auto">
              <a:xfrm flipH="1" flipV="1">
                <a:off x="2900" y="3141"/>
                <a:ext cx="202" cy="573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5975" name="Text Box 27"/>
            <p:cNvSpPr txBox="1">
              <a:spLocks noChangeArrowheads="1"/>
            </p:cNvSpPr>
            <p:nvPr/>
          </p:nvSpPr>
          <p:spPr bwMode="auto">
            <a:xfrm>
              <a:off x="2683" y="2988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ABR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09913" y="2227263"/>
            <a:ext cx="3262312" cy="1624012"/>
            <a:chOff x="1959" y="1352"/>
            <a:chExt cx="2055" cy="1023"/>
          </a:xfrm>
        </p:grpSpPr>
        <p:grpSp>
          <p:nvGrpSpPr>
            <p:cNvPr id="125970" name="Group 29"/>
            <p:cNvGrpSpPr>
              <a:grpSpLocks/>
            </p:cNvGrpSpPr>
            <p:nvPr/>
          </p:nvGrpSpPr>
          <p:grpSpPr bwMode="auto">
            <a:xfrm>
              <a:off x="1959" y="1352"/>
              <a:ext cx="1613" cy="873"/>
              <a:chOff x="1959" y="1352"/>
              <a:chExt cx="1613" cy="873"/>
            </a:xfrm>
          </p:grpSpPr>
          <p:sp>
            <p:nvSpPr>
              <p:cNvPr id="125972" name="Text Box 30"/>
              <p:cNvSpPr txBox="1">
                <a:spLocks noChangeArrowheads="1"/>
              </p:cNvSpPr>
              <p:nvPr/>
            </p:nvSpPr>
            <p:spPr bwMode="auto">
              <a:xfrm>
                <a:off x="1959" y="1352"/>
                <a:ext cx="1133" cy="306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200" b="1">
                    <a:latin typeface="Tahoma" pitchFamily="34" charset="0"/>
                    <a:ea typeface="宋体" pitchFamily="2" charset="-122"/>
                  </a:rPr>
                  <a:t>AS Boundary Router &amp; Backbone Router</a:t>
                </a:r>
              </a:p>
            </p:txBody>
          </p:sp>
          <p:cxnSp>
            <p:nvCxnSpPr>
              <p:cNvPr id="125973" name="AutoShape 31"/>
              <p:cNvCxnSpPr>
                <a:cxnSpLocks noChangeShapeType="1"/>
                <a:stCxn id="125972" idx="2"/>
              </p:cNvCxnSpPr>
              <p:nvPr/>
            </p:nvCxnSpPr>
            <p:spPr bwMode="auto">
              <a:xfrm>
                <a:off x="2526" y="1667"/>
                <a:ext cx="1046" cy="558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5971" name="Text Box 32"/>
            <p:cNvSpPr txBox="1">
              <a:spLocks noChangeArrowheads="1"/>
            </p:cNvSpPr>
            <p:nvPr/>
          </p:nvSpPr>
          <p:spPr bwMode="auto">
            <a:xfrm>
              <a:off x="3589" y="2202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ASBR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043738" y="4833938"/>
            <a:ext cx="1736725" cy="1614487"/>
            <a:chOff x="4437" y="2994"/>
            <a:chExt cx="1094" cy="1017"/>
          </a:xfrm>
        </p:grpSpPr>
        <p:grpSp>
          <p:nvGrpSpPr>
            <p:cNvPr id="125966" name="Group 34"/>
            <p:cNvGrpSpPr>
              <a:grpSpLocks/>
            </p:cNvGrpSpPr>
            <p:nvPr/>
          </p:nvGrpSpPr>
          <p:grpSpPr bwMode="auto">
            <a:xfrm>
              <a:off x="4437" y="3142"/>
              <a:ext cx="1094" cy="869"/>
              <a:chOff x="4437" y="3142"/>
              <a:chExt cx="1094" cy="869"/>
            </a:xfrm>
          </p:grpSpPr>
          <p:sp>
            <p:nvSpPr>
              <p:cNvPr id="125968" name="Text Box 35"/>
              <p:cNvSpPr txBox="1">
                <a:spLocks noChangeArrowheads="1"/>
              </p:cNvSpPr>
              <p:nvPr/>
            </p:nvSpPr>
            <p:spPr bwMode="auto">
              <a:xfrm>
                <a:off x="4437" y="3705"/>
                <a:ext cx="1094" cy="306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200" b="1">
                    <a:latin typeface="Tahoma" pitchFamily="34" charset="0"/>
                    <a:ea typeface="宋体" pitchFamily="2" charset="-122"/>
                  </a:rPr>
                  <a:t>Internal Router &amp; Backbone Router</a:t>
                </a:r>
              </a:p>
            </p:txBody>
          </p:sp>
          <p:cxnSp>
            <p:nvCxnSpPr>
              <p:cNvPr id="125969" name="AutoShape 36"/>
              <p:cNvCxnSpPr>
                <a:cxnSpLocks noChangeShapeType="1"/>
                <a:stCxn id="125968" idx="0"/>
              </p:cNvCxnSpPr>
              <p:nvPr/>
            </p:nvCxnSpPr>
            <p:spPr bwMode="auto">
              <a:xfrm flipH="1" flipV="1">
                <a:off x="4742" y="3142"/>
                <a:ext cx="242" cy="554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5967" name="Text Box 37"/>
            <p:cNvSpPr txBox="1">
              <a:spLocks noChangeArrowheads="1"/>
            </p:cNvSpPr>
            <p:nvPr/>
          </p:nvSpPr>
          <p:spPr bwMode="auto">
            <a:xfrm>
              <a:off x="4543" y="2994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BBR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52425" y="3824288"/>
            <a:ext cx="2847975" cy="2370137"/>
            <a:chOff x="222" y="2358"/>
            <a:chExt cx="1794" cy="1493"/>
          </a:xfrm>
        </p:grpSpPr>
        <p:grpSp>
          <p:nvGrpSpPr>
            <p:cNvPr id="125960" name="Group 39"/>
            <p:cNvGrpSpPr>
              <a:grpSpLocks/>
            </p:cNvGrpSpPr>
            <p:nvPr/>
          </p:nvGrpSpPr>
          <p:grpSpPr bwMode="auto">
            <a:xfrm>
              <a:off x="222" y="2381"/>
              <a:ext cx="1348" cy="1315"/>
              <a:chOff x="222" y="2381"/>
              <a:chExt cx="1348" cy="1315"/>
            </a:xfrm>
          </p:grpSpPr>
          <p:sp>
            <p:nvSpPr>
              <p:cNvPr id="125963" name="Text Box 40"/>
              <p:cNvSpPr txBox="1">
                <a:spLocks noChangeArrowheads="1"/>
              </p:cNvSpPr>
              <p:nvPr/>
            </p:nvSpPr>
            <p:spPr bwMode="auto">
              <a:xfrm>
                <a:off x="222" y="2706"/>
                <a:ext cx="546" cy="306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200" b="1">
                    <a:latin typeface="Tahoma" pitchFamily="34" charset="0"/>
                    <a:ea typeface="宋体" pitchFamily="2" charset="-122"/>
                  </a:rPr>
                  <a:t>Internal Routers</a:t>
                </a:r>
              </a:p>
            </p:txBody>
          </p:sp>
          <p:cxnSp>
            <p:nvCxnSpPr>
              <p:cNvPr id="125964" name="AutoShape 41"/>
              <p:cNvCxnSpPr>
                <a:cxnSpLocks noChangeShapeType="1"/>
                <a:stCxn id="125963" idx="3"/>
              </p:cNvCxnSpPr>
              <p:nvPr/>
            </p:nvCxnSpPr>
            <p:spPr bwMode="auto">
              <a:xfrm>
                <a:off x="777" y="2859"/>
                <a:ext cx="793" cy="837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5" name="AutoShape 42"/>
              <p:cNvCxnSpPr>
                <a:cxnSpLocks noChangeShapeType="1"/>
                <a:stCxn id="125963" idx="3"/>
              </p:cNvCxnSpPr>
              <p:nvPr/>
            </p:nvCxnSpPr>
            <p:spPr bwMode="auto">
              <a:xfrm flipV="1">
                <a:off x="777" y="2381"/>
                <a:ext cx="793" cy="478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5961" name="Text Box 43"/>
            <p:cNvSpPr txBox="1">
              <a:spLocks noChangeArrowheads="1"/>
            </p:cNvSpPr>
            <p:nvPr/>
          </p:nvSpPr>
          <p:spPr bwMode="auto">
            <a:xfrm>
              <a:off x="1591" y="3678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IR</a:t>
              </a:r>
            </a:p>
          </p:txBody>
        </p:sp>
        <p:sp>
          <p:nvSpPr>
            <p:cNvPr id="125962" name="Text Box 44"/>
            <p:cNvSpPr txBox="1">
              <a:spLocks noChangeArrowheads="1"/>
            </p:cNvSpPr>
            <p:nvPr/>
          </p:nvSpPr>
          <p:spPr bwMode="auto">
            <a:xfrm>
              <a:off x="1591" y="2358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ABRs and ASBRs do not require any special configurations.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If a router has interfaces configured in more than one OSPF area, then it is an ABR.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If a router has at least one interface configured on an external network, it is an ASBR.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Routers with all interfaces configured in the same area are Internal Routers.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What makes an ABR or ASBR?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Packet Types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OSPF Packet Types Review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Type 1: Hello Packet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dirty="0" smtClean="0">
                <a:ea typeface="宋体" pitchFamily="2" charset="-122"/>
              </a:rPr>
              <a:t>neighbor discovery/maintenance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Type 2: DBD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dirty="0" smtClean="0">
                <a:ea typeface="宋体" pitchFamily="2" charset="-122"/>
              </a:rPr>
              <a:t>Summary of Link-State Database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Type 3: LSR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dirty="0" smtClean="0">
                <a:ea typeface="宋体" pitchFamily="2" charset="-122"/>
              </a:rPr>
              <a:t>Request for more specifics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Type 4: LSU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dirty="0" smtClean="0">
                <a:ea typeface="宋体" pitchFamily="2" charset="-122"/>
              </a:rPr>
              <a:t>Response to LSR; also called an </a:t>
            </a:r>
            <a:r>
              <a:rPr lang="en-US" altLang="zh-CN" sz="2000" b="1" dirty="0" smtClean="0">
                <a:ea typeface="宋体" pitchFamily="2" charset="-122"/>
              </a:rPr>
              <a:t>LSA</a:t>
            </a:r>
            <a:r>
              <a:rPr lang="en-US" altLang="zh-CN" sz="2000" dirty="0" smtClean="0">
                <a:ea typeface="宋体" pitchFamily="2" charset="-122"/>
              </a:rPr>
              <a:t> when sent to 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dirty="0" smtClean="0">
                <a:ea typeface="宋体" pitchFamily="2" charset="-122"/>
              </a:rPr>
              <a:t>announce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dirty="0" smtClean="0">
                <a:ea typeface="宋体" pitchFamily="2" charset="-122"/>
              </a:rPr>
              <a:t> a topology change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Type 5: </a:t>
            </a:r>
            <a:r>
              <a:rPr lang="en-US" altLang="zh-CN" sz="2000" dirty="0" err="1" smtClean="0">
                <a:ea typeface="宋体" pitchFamily="2" charset="-122"/>
              </a:rPr>
              <a:t>LSAck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dirty="0" smtClean="0">
                <a:ea typeface="宋体" pitchFamily="2" charset="-122"/>
              </a:rPr>
              <a:t>acknowledges receipt of other Types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Type 4: LSU contains LSAs whether it is response to an LSR or is initiated by the router detecting a change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ea typeface="宋体" pitchFamily="2" charset="-122"/>
              </a:rPr>
              <a:t>LSAs are further divided into 7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OSPF LSA Types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20113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LSAs are what an OSPF router uses to build the link-state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By issuing the command, 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show 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ip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</a:rPr>
              <a:t>ospf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</a:rPr>
              <a:t> database</a:t>
            </a:r>
            <a:r>
              <a:rPr lang="en-US" altLang="zh-CN" sz="2400" dirty="0" smtClean="0">
                <a:ea typeface="宋体" pitchFamily="2" charset="-122"/>
              </a:rPr>
              <a:t>, you can see the following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ea typeface="宋体" pitchFamily="2" charset="-122"/>
              </a:rPr>
              <a:t>Type 1: Router Link Entry</a:t>
            </a:r>
            <a:r>
              <a:rPr lang="en-US" altLang="zh-CN" sz="2400" dirty="0" smtClean="0">
                <a:ea typeface="宋体" pitchFamily="2" charset="-122"/>
              </a:rPr>
              <a:t> (designated by an 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dirty="0" smtClean="0">
                <a:ea typeface="宋体" pitchFamily="2" charset="-122"/>
              </a:rPr>
              <a:t>O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400" dirty="0" smtClean="0">
                <a:ea typeface="宋体" pitchFamily="2" charset="-122"/>
              </a:rPr>
              <a:t> in the routing table)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Generated by a router for each area it belongs to and is flooded only within that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ea typeface="宋体" pitchFamily="2" charset="-122"/>
              </a:rPr>
              <a:t>Type 2: Network Link Entry</a:t>
            </a:r>
            <a:r>
              <a:rPr lang="en-US" altLang="zh-CN" sz="2400" dirty="0" smtClean="0">
                <a:ea typeface="宋体" pitchFamily="2" charset="-122"/>
              </a:rPr>
              <a:t> (designated by an 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dirty="0" smtClean="0">
                <a:ea typeface="宋体" pitchFamily="2" charset="-122"/>
              </a:rPr>
              <a:t>O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400" dirty="0" smtClean="0">
                <a:ea typeface="宋体" pitchFamily="2" charset="-122"/>
              </a:rPr>
              <a:t> in the routing table)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Generated by DRs on </a:t>
            </a:r>
            <a:r>
              <a:rPr lang="en-US" altLang="zh-CN" dirty="0" err="1" smtClean="0">
                <a:ea typeface="宋体" pitchFamily="2" charset="-122"/>
              </a:rPr>
              <a:t>multiaccess</a:t>
            </a:r>
            <a:r>
              <a:rPr lang="en-US" altLang="zh-CN" dirty="0" smtClean="0">
                <a:ea typeface="宋体" pitchFamily="2" charset="-122"/>
              </a:rPr>
              <a:t> networks describing the routers belonging to that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vs. RIP (cont.)</a:t>
            </a:r>
          </a:p>
        </p:txBody>
      </p:sp>
      <p:pic>
        <p:nvPicPr>
          <p:cNvPr id="77827" name="Picture 3" descr="OSPF x RI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113" y="2549525"/>
            <a:ext cx="8101012" cy="4154488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16038" y="2741613"/>
            <a:ext cx="6411912" cy="1150937"/>
            <a:chOff x="829" y="1727"/>
            <a:chExt cx="4039" cy="725"/>
          </a:xfrm>
        </p:grpSpPr>
        <p:sp>
          <p:nvSpPr>
            <p:cNvPr id="77835" name="Line 5"/>
            <p:cNvSpPr>
              <a:spLocks noChangeShapeType="1"/>
            </p:cNvSpPr>
            <p:nvPr/>
          </p:nvSpPr>
          <p:spPr bwMode="auto">
            <a:xfrm flipV="1">
              <a:off x="829" y="1890"/>
              <a:ext cx="633" cy="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77836" name="Line 6"/>
            <p:cNvSpPr>
              <a:spLocks noChangeShapeType="1"/>
            </p:cNvSpPr>
            <p:nvPr/>
          </p:nvSpPr>
          <p:spPr bwMode="auto">
            <a:xfrm>
              <a:off x="2148" y="1727"/>
              <a:ext cx="1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77837" name="Line 7"/>
            <p:cNvSpPr>
              <a:spLocks noChangeShapeType="1"/>
            </p:cNvSpPr>
            <p:nvPr/>
          </p:nvSpPr>
          <p:spPr bwMode="auto">
            <a:xfrm>
              <a:off x="4254" y="1924"/>
              <a:ext cx="614" cy="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77988" y="5287963"/>
            <a:ext cx="5648325" cy="852487"/>
            <a:chOff x="1057" y="3331"/>
            <a:chExt cx="3558" cy="537"/>
          </a:xfrm>
        </p:grpSpPr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>
              <a:off x="1057" y="3341"/>
              <a:ext cx="1152" cy="48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3456" y="3331"/>
              <a:ext cx="1159" cy="5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</p:grp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57200" y="2590800"/>
            <a:ext cx="23066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latin typeface="Arial" charset="0"/>
                <a:ea typeface="宋体" pitchFamily="2" charset="-122"/>
              </a:rPr>
              <a:t>OSPF Chosen Path</a:t>
            </a: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609600" y="5867400"/>
            <a:ext cx="2154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Arial" charset="0"/>
                <a:ea typeface="宋体" pitchFamily="2" charset="-122"/>
              </a:rPr>
              <a:t>RIP Chosen Path</a:t>
            </a:r>
          </a:p>
        </p:txBody>
      </p:sp>
      <p:sp>
        <p:nvSpPr>
          <p:cNvPr id="77832" name="Text Box 13"/>
          <p:cNvSpPr txBox="1">
            <a:spLocks noChangeArrowheads="1"/>
          </p:cNvSpPr>
          <p:nvPr/>
        </p:nvSpPr>
        <p:spPr bwMode="auto">
          <a:xfrm>
            <a:off x="990600" y="2057400"/>
            <a:ext cx="55483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What is the Best Path from A to 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3" grpId="0" autoUpdateAnimBg="0"/>
      <p:bldP spid="52532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OSPF LSA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Type 3 &amp; Type 4: Summary Link Entry</a:t>
            </a:r>
            <a:r>
              <a:rPr lang="en-US" altLang="zh-CN" sz="2800" dirty="0">
                <a:ea typeface="宋体" pitchFamily="2" charset="-122"/>
              </a:rPr>
              <a:t> (designated by an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800" dirty="0">
                <a:ea typeface="宋体" pitchFamily="2" charset="-122"/>
              </a:rPr>
              <a:t>IA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dirty="0">
                <a:ea typeface="宋体" pitchFamily="2" charset="-122"/>
              </a:rPr>
              <a:t> for </a:t>
            </a:r>
            <a:r>
              <a:rPr lang="en-US" altLang="zh-CN" sz="2800" dirty="0" err="1">
                <a:ea typeface="宋体" pitchFamily="2" charset="-122"/>
              </a:rPr>
              <a:t>interarea</a:t>
            </a:r>
            <a:r>
              <a:rPr lang="en-US" altLang="zh-CN" sz="2800" dirty="0">
                <a:ea typeface="宋体" pitchFamily="2" charset="-122"/>
              </a:rPr>
              <a:t> route in the routing table)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(3) Originated by ABRs describing a summary of a non-backbone area and is flooded to other ABRs on the backbone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(4) Originated by ABRs describing the reachability of ASBR and is flooded to other ABRs on the backbone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29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LSA Types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94750" cy="4191000"/>
          </a:xfrm>
        </p:spPr>
        <p:txBody>
          <a:bodyPr/>
          <a:lstStyle/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Type 5: AS External Link Entry (designated by either an 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dirty="0" smtClean="0">
                <a:ea typeface="宋体" pitchFamily="2" charset="-122"/>
              </a:rPr>
              <a:t>E1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400" dirty="0" smtClean="0">
                <a:ea typeface="宋体" pitchFamily="2" charset="-122"/>
              </a:rPr>
              <a:t> or an 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400" dirty="0" smtClean="0">
                <a:ea typeface="宋体" pitchFamily="2" charset="-122"/>
              </a:rPr>
              <a:t>E2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400" dirty="0" smtClean="0">
                <a:ea typeface="宋体" pitchFamily="2" charset="-122"/>
              </a:rPr>
              <a:t> in the routing table)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Originated by ASBRs describing routes external to the AS and flooded throughout the AS except into stub and totally stubby areas (defined later)</a:t>
            </a:r>
          </a:p>
          <a:p>
            <a:pPr lvl="3" eaLnBrk="1" hangingPunct="1"/>
            <a:r>
              <a:rPr lang="en-US" altLang="zh-CN" sz="2400" dirty="0" smtClean="0">
                <a:ea typeface="宋体" pitchFamily="2" charset="-122"/>
              </a:rPr>
              <a:t>E1: Adds the cost of each link within the AS to the cost of the external link as the Type 5 LSA is flooded</a:t>
            </a:r>
          </a:p>
          <a:p>
            <a:pPr lvl="3" eaLnBrk="1" hangingPunct="1"/>
            <a:r>
              <a:rPr lang="en-US" altLang="zh-CN" sz="2400" dirty="0" smtClean="0">
                <a:ea typeface="宋体" pitchFamily="2" charset="-122"/>
              </a:rPr>
              <a:t>E2: The cost to reach the external link DOES NOT change as the LSA is flooded throughout the AS (default setting on ASBRs)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OSPF LSA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Type 6: NOT USED BY CISCO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Type 7: AS External Link Entry (designated by either an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800" dirty="0">
                <a:ea typeface="宋体" pitchFamily="2" charset="-122"/>
              </a:rPr>
              <a:t>N1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dirty="0">
                <a:ea typeface="宋体" pitchFamily="2" charset="-122"/>
              </a:rPr>
              <a:t> or an 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800" dirty="0">
                <a:ea typeface="宋体" pitchFamily="2" charset="-122"/>
              </a:rPr>
              <a:t>N2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dirty="0">
                <a:ea typeface="宋体" pitchFamily="2" charset="-122"/>
              </a:rPr>
              <a:t> in the routing table)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Originate by ASBRs connected to NSSAs (defined later) and can be translated into E1 or E2 by ABRs.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51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Area Types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71855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Standard and Backbone Areas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Standard Areas can accept all link updates and route summaries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Backbone Areas serve as the transit to other internal areas and external areas; have all the capabilities of a Standard Area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Stub Areas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Does not accept external Type 5 summaries; uses the default route for external connectivity;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http://www.link-hope.com/zero/ospf_l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99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94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Area Types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Totally Stubby Areas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Does not accept external Type 5 or summary Type 3 LSAs; Sends all </a:t>
            </a:r>
            <a:r>
              <a:rPr lang="en-US" altLang="zh-CN" sz="2400" dirty="0" err="1" smtClean="0">
                <a:ea typeface="宋体" pitchFamily="2" charset="-122"/>
              </a:rPr>
              <a:t>interarea</a:t>
            </a:r>
            <a:r>
              <a:rPr lang="en-US" altLang="zh-CN" sz="2400" dirty="0" smtClean="0">
                <a:ea typeface="宋体" pitchFamily="2" charset="-122"/>
              </a:rPr>
              <a:t> and external traffic to default route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Not-So-Stubby Areas (NSSA)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NSSAs connect an AS system to the backbone. The ASBR forwards a Type 7 External link summary through the NSSA to the ABR attached to the backbone. The ABR then converts the Type 7 into a Type 5.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Stub and Totally Stubby Areas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4648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Criteria to qualify: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Single exit point out of the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Area not needed for a virtual link to connect other areas to the backbone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No ASBR internal to the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Area is not the backbone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u="sng" smtClean="0">
                <a:ea typeface="宋体" pitchFamily="2" charset="-122"/>
              </a:rPr>
              <a:t>Note1</a:t>
            </a:r>
            <a:r>
              <a:rPr lang="en-US" altLang="zh-CN" sz="2000" smtClean="0">
                <a:ea typeface="宋体" pitchFamily="2" charset="-122"/>
              </a:rPr>
              <a:t>: Totally Stubby is Cisco-specific and is recommended unless area has non-Cisco routers.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u="sng" smtClean="0">
                <a:ea typeface="宋体" pitchFamily="2" charset="-122"/>
              </a:rPr>
              <a:t>Note2</a:t>
            </a:r>
            <a:r>
              <a:rPr lang="en-US" altLang="zh-CN" sz="2000" smtClean="0">
                <a:ea typeface="宋体" pitchFamily="2" charset="-122"/>
              </a:rPr>
              <a:t>: Stub/Totally Stubby areas are usually created by hub-and-spoke topologies.</a:t>
            </a:r>
            <a:endParaRPr lang="en-US" altLang="zh-CN" sz="2000" u="sng" smtClean="0">
              <a:ea typeface="宋体" pitchFamily="2" charset="-122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4984750" y="2695575"/>
            <a:ext cx="4006850" cy="2408238"/>
            <a:chOff x="2968" y="1698"/>
            <a:chExt cx="2524" cy="1517"/>
          </a:xfrm>
        </p:grpSpPr>
        <p:sp>
          <p:nvSpPr>
            <p:cNvPr id="133125" name="Oval 1029"/>
            <p:cNvSpPr>
              <a:spLocks noChangeArrowheads="1"/>
            </p:cNvSpPr>
            <p:nvPr/>
          </p:nvSpPr>
          <p:spPr bwMode="auto">
            <a:xfrm>
              <a:off x="4367" y="1698"/>
              <a:ext cx="1125" cy="90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126" name="Text Box 1030"/>
            <p:cNvSpPr txBox="1">
              <a:spLocks noChangeArrowheads="1"/>
            </p:cNvSpPr>
            <p:nvPr/>
          </p:nvSpPr>
          <p:spPr bwMode="auto">
            <a:xfrm>
              <a:off x="4717" y="1783"/>
              <a:ext cx="6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Totally Stubby</a:t>
              </a:r>
            </a:p>
          </p:txBody>
        </p:sp>
        <p:sp>
          <p:nvSpPr>
            <p:cNvPr id="133127" name="Oval 1031"/>
            <p:cNvSpPr>
              <a:spLocks noChangeArrowheads="1"/>
            </p:cNvSpPr>
            <p:nvPr/>
          </p:nvSpPr>
          <p:spPr bwMode="auto">
            <a:xfrm>
              <a:off x="4482" y="2585"/>
              <a:ext cx="978" cy="63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128" name="Oval 1032"/>
            <p:cNvSpPr>
              <a:spLocks noChangeArrowheads="1"/>
            </p:cNvSpPr>
            <p:nvPr/>
          </p:nvSpPr>
          <p:spPr bwMode="auto">
            <a:xfrm>
              <a:off x="3089" y="1995"/>
              <a:ext cx="1125" cy="90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3129" name="Picture 10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1893"/>
              <a:ext cx="32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3130" name="AutoShape 1034"/>
            <p:cNvCxnSpPr>
              <a:cxnSpLocks noChangeShapeType="1"/>
            </p:cNvCxnSpPr>
            <p:nvPr/>
          </p:nvCxnSpPr>
          <p:spPr bwMode="auto">
            <a:xfrm flipV="1">
              <a:off x="3115" y="1990"/>
              <a:ext cx="391" cy="6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31" name="AutoShape 1035"/>
            <p:cNvCxnSpPr>
              <a:cxnSpLocks noChangeShapeType="1"/>
            </p:cNvCxnSpPr>
            <p:nvPr/>
          </p:nvCxnSpPr>
          <p:spPr bwMode="auto">
            <a:xfrm>
              <a:off x="3262" y="2689"/>
              <a:ext cx="776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32" name="AutoShape 1036"/>
            <p:cNvCxnSpPr>
              <a:cxnSpLocks noChangeShapeType="1"/>
            </p:cNvCxnSpPr>
            <p:nvPr/>
          </p:nvCxnSpPr>
          <p:spPr bwMode="auto">
            <a:xfrm flipH="1" flipV="1">
              <a:off x="3835" y="1990"/>
              <a:ext cx="356" cy="6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133" name="Text Box 1037"/>
            <p:cNvSpPr txBox="1">
              <a:spLocks noChangeArrowheads="1"/>
            </p:cNvSpPr>
            <p:nvPr/>
          </p:nvSpPr>
          <p:spPr bwMode="auto">
            <a:xfrm>
              <a:off x="3307" y="2257"/>
              <a:ext cx="7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Backbone Area 0</a:t>
              </a:r>
            </a:p>
          </p:txBody>
        </p:sp>
        <p:sp>
          <p:nvSpPr>
            <p:cNvPr id="743438" name="Freeform 1038"/>
            <p:cNvSpPr>
              <a:spLocks/>
            </p:cNvSpPr>
            <p:nvPr/>
          </p:nvSpPr>
          <p:spPr bwMode="auto">
            <a:xfrm rot="11456683">
              <a:off x="4145" y="2802"/>
              <a:ext cx="6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3135" name="Picture 103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" y="2826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36" name="Text Box 1040"/>
            <p:cNvSpPr txBox="1">
              <a:spLocks noChangeArrowheads="1"/>
            </p:cNvSpPr>
            <p:nvPr/>
          </p:nvSpPr>
          <p:spPr bwMode="auto">
            <a:xfrm>
              <a:off x="4943" y="2659"/>
              <a:ext cx="4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Stub</a:t>
              </a:r>
            </a:p>
          </p:txBody>
        </p:sp>
        <p:pic>
          <p:nvPicPr>
            <p:cNvPr id="133137" name="Picture 104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1" y="2158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3442" name="Freeform 1042"/>
            <p:cNvSpPr>
              <a:spLocks/>
            </p:cNvSpPr>
            <p:nvPr/>
          </p:nvSpPr>
          <p:spPr bwMode="auto">
            <a:xfrm rot="8550558">
              <a:off x="4087" y="2465"/>
              <a:ext cx="652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3139" name="Picture 10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" y="260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40" name="Picture 104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" y="2602"/>
              <a:ext cx="3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98525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NSSAs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4953000" cy="4648200"/>
          </a:xfrm>
        </p:spPr>
        <p:txBody>
          <a:bodyPr/>
          <a:lstStyle/>
          <a:p>
            <a:pPr marL="400050"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Not-so-Stubby Areas allow you to get all the benefits of a stub area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routing table reduction when the area has an external network attached to it (e.g. the RIP network below)</a:t>
            </a:r>
          </a:p>
          <a:p>
            <a:pPr marL="400050"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The ASBR internal to the NSSA cannot pass Type 5 summary LSAs in a stub configuration. But it can send Type 7 summary LSAs.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6" y="3429003"/>
            <a:ext cx="4191006" cy="3251203"/>
            <a:chOff x="2841" y="2167"/>
            <a:chExt cx="2683" cy="2048"/>
          </a:xfrm>
        </p:grpSpPr>
        <p:sp>
          <p:nvSpPr>
            <p:cNvPr id="744453" name="Freeform 5"/>
            <p:cNvSpPr>
              <a:spLocks/>
            </p:cNvSpPr>
            <p:nvPr/>
          </p:nvSpPr>
          <p:spPr bwMode="auto">
            <a:xfrm rot="10800000">
              <a:off x="3377" y="3543"/>
              <a:ext cx="363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4150" name="Oval 6"/>
            <p:cNvSpPr>
              <a:spLocks noChangeArrowheads="1"/>
            </p:cNvSpPr>
            <p:nvPr/>
          </p:nvSpPr>
          <p:spPr bwMode="auto">
            <a:xfrm>
              <a:off x="4542" y="2261"/>
              <a:ext cx="853" cy="908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415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" y="2876"/>
              <a:ext cx="3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52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" y="2167"/>
              <a:ext cx="32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4153" name="AutoShape 9"/>
            <p:cNvCxnSpPr>
              <a:cxnSpLocks noChangeShapeType="1"/>
            </p:cNvCxnSpPr>
            <p:nvPr/>
          </p:nvCxnSpPr>
          <p:spPr bwMode="auto">
            <a:xfrm flipV="1">
              <a:off x="4568" y="2264"/>
              <a:ext cx="251" cy="6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54" name="AutoShape 10"/>
            <p:cNvCxnSpPr>
              <a:cxnSpLocks noChangeShapeType="1"/>
            </p:cNvCxnSpPr>
            <p:nvPr/>
          </p:nvCxnSpPr>
          <p:spPr bwMode="auto">
            <a:xfrm>
              <a:off x="4715" y="2963"/>
              <a:ext cx="504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55" name="AutoShape 11"/>
            <p:cNvCxnSpPr>
              <a:cxnSpLocks noChangeShapeType="1"/>
            </p:cNvCxnSpPr>
            <p:nvPr/>
          </p:nvCxnSpPr>
          <p:spPr bwMode="auto">
            <a:xfrm flipH="1" flipV="1">
              <a:off x="5148" y="2264"/>
              <a:ext cx="224" cy="6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4620" y="2531"/>
              <a:ext cx="7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Backbone Area 0</a:t>
              </a:r>
            </a:p>
          </p:txBody>
        </p:sp>
        <p:sp>
          <p:nvSpPr>
            <p:cNvPr id="134157" name="Oval 13"/>
            <p:cNvSpPr>
              <a:spLocks noChangeArrowheads="1"/>
            </p:cNvSpPr>
            <p:nvPr/>
          </p:nvSpPr>
          <p:spPr bwMode="auto">
            <a:xfrm>
              <a:off x="3698" y="2996"/>
              <a:ext cx="1205" cy="1219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4158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" y="3132"/>
              <a:ext cx="31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5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3516"/>
              <a:ext cx="32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60" name="Picture 1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885"/>
              <a:ext cx="3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4161" name="AutoShape 17"/>
            <p:cNvCxnSpPr>
              <a:cxnSpLocks noChangeShapeType="1"/>
            </p:cNvCxnSpPr>
            <p:nvPr/>
          </p:nvCxnSpPr>
          <p:spPr bwMode="auto">
            <a:xfrm flipH="1">
              <a:off x="4400" y="3049"/>
              <a:ext cx="168" cy="5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62" name="AutoShape 18"/>
            <p:cNvCxnSpPr>
              <a:cxnSpLocks noChangeShapeType="1"/>
            </p:cNvCxnSpPr>
            <p:nvPr/>
          </p:nvCxnSpPr>
          <p:spPr bwMode="auto">
            <a:xfrm>
              <a:off x="4240" y="3653"/>
              <a:ext cx="1" cy="2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63" name="AutoShape 19"/>
            <p:cNvCxnSpPr>
              <a:cxnSpLocks noChangeShapeType="1"/>
            </p:cNvCxnSpPr>
            <p:nvPr/>
          </p:nvCxnSpPr>
          <p:spPr bwMode="auto">
            <a:xfrm flipV="1">
              <a:off x="4240" y="3319"/>
              <a:ext cx="1" cy="1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4164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" y="3496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4165" name="AutoShape 21"/>
            <p:cNvCxnSpPr>
              <a:cxnSpLocks noChangeShapeType="1"/>
            </p:cNvCxnSpPr>
            <p:nvPr/>
          </p:nvCxnSpPr>
          <p:spPr bwMode="auto">
            <a:xfrm flipV="1">
              <a:off x="3989" y="3585"/>
              <a:ext cx="91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4166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" y="3353"/>
              <a:ext cx="62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67" name="Text Box 23"/>
            <p:cNvSpPr txBox="1">
              <a:spLocks noChangeArrowheads="1"/>
            </p:cNvSpPr>
            <p:nvPr/>
          </p:nvSpPr>
          <p:spPr bwMode="auto">
            <a:xfrm>
              <a:off x="2990" y="3392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RIP</a:t>
              </a:r>
            </a:p>
          </p:txBody>
        </p:sp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4321" y="3647"/>
              <a:ext cx="5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NSSA 1</a:t>
              </a:r>
            </a:p>
          </p:txBody>
        </p:sp>
        <p:pic>
          <p:nvPicPr>
            <p:cNvPr id="134169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" y="287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70" name="Rectangle 26"/>
            <p:cNvSpPr>
              <a:spLocks noChangeArrowheads="1"/>
            </p:cNvSpPr>
            <p:nvPr/>
          </p:nvSpPr>
          <p:spPr bwMode="auto">
            <a:xfrm>
              <a:off x="3590" y="3524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SzPct val="80000"/>
              </a:pPr>
              <a:r>
                <a:rPr lang="en-US" altLang="zh-CN" sz="1600" b="1" dirty="0">
                  <a:latin typeface="Tahoma" pitchFamily="34" charset="0"/>
                  <a:ea typeface="宋体" pitchFamily="2" charset="-122"/>
                </a:rPr>
                <a:t>ASBR</a:t>
              </a:r>
            </a:p>
          </p:txBody>
        </p:sp>
        <p:sp>
          <p:nvSpPr>
            <p:cNvPr id="134171" name="Rectangle 27"/>
            <p:cNvSpPr>
              <a:spLocks noChangeArrowheads="1"/>
            </p:cNvSpPr>
            <p:nvPr/>
          </p:nvSpPr>
          <p:spPr bwMode="auto">
            <a:xfrm>
              <a:off x="4369" y="2885"/>
              <a:ext cx="3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ABR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" y="1293813"/>
            <a:ext cx="7677150" cy="4405312"/>
            <a:chOff x="72" y="815"/>
            <a:chExt cx="4836" cy="2775"/>
          </a:xfrm>
        </p:grpSpPr>
        <p:sp>
          <p:nvSpPr>
            <p:cNvPr id="135194" name="Oval 3"/>
            <p:cNvSpPr>
              <a:spLocks noChangeArrowheads="1"/>
            </p:cNvSpPr>
            <p:nvPr/>
          </p:nvSpPr>
          <p:spPr bwMode="auto">
            <a:xfrm>
              <a:off x="3783" y="1628"/>
              <a:ext cx="1125" cy="90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14404" name="Freeform 4"/>
            <p:cNvSpPr>
              <a:spLocks/>
            </p:cNvSpPr>
            <p:nvPr/>
          </p:nvSpPr>
          <p:spPr bwMode="auto">
            <a:xfrm rot="10800000">
              <a:off x="608" y="2918"/>
              <a:ext cx="359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196" name="Text Box 5"/>
            <p:cNvSpPr txBox="1">
              <a:spLocks noChangeArrowheads="1"/>
            </p:cNvSpPr>
            <p:nvPr/>
          </p:nvSpPr>
          <p:spPr bwMode="auto">
            <a:xfrm>
              <a:off x="4133" y="1713"/>
              <a:ext cx="6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Totally Stubby</a:t>
              </a:r>
            </a:p>
          </p:txBody>
        </p:sp>
        <p:sp>
          <p:nvSpPr>
            <p:cNvPr id="135197" name="Oval 6"/>
            <p:cNvSpPr>
              <a:spLocks noChangeArrowheads="1"/>
            </p:cNvSpPr>
            <p:nvPr/>
          </p:nvSpPr>
          <p:spPr bwMode="auto">
            <a:xfrm>
              <a:off x="1244" y="815"/>
              <a:ext cx="1664" cy="1404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198" name="Oval 7"/>
            <p:cNvSpPr>
              <a:spLocks noChangeArrowheads="1"/>
            </p:cNvSpPr>
            <p:nvPr/>
          </p:nvSpPr>
          <p:spPr bwMode="auto">
            <a:xfrm>
              <a:off x="3758" y="2865"/>
              <a:ext cx="978" cy="63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5199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" y="1450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09" name="Freeform 9"/>
            <p:cNvSpPr>
              <a:spLocks/>
            </p:cNvSpPr>
            <p:nvPr/>
          </p:nvSpPr>
          <p:spPr bwMode="auto">
            <a:xfrm rot="39344172">
              <a:off x="2849" y="1594"/>
              <a:ext cx="691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201" name="Oval 10"/>
            <p:cNvSpPr>
              <a:spLocks noChangeArrowheads="1"/>
            </p:cNvSpPr>
            <p:nvPr/>
          </p:nvSpPr>
          <p:spPr bwMode="auto">
            <a:xfrm>
              <a:off x="2373" y="1933"/>
              <a:ext cx="1125" cy="90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5202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" y="2540"/>
              <a:ext cx="3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03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" y="1831"/>
              <a:ext cx="32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204" name="AutoShape 13"/>
            <p:cNvCxnSpPr>
              <a:cxnSpLocks noChangeShapeType="1"/>
            </p:cNvCxnSpPr>
            <p:nvPr/>
          </p:nvCxnSpPr>
          <p:spPr bwMode="auto">
            <a:xfrm flipV="1">
              <a:off x="2399" y="1928"/>
              <a:ext cx="391" cy="6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05" name="AutoShape 14"/>
            <p:cNvCxnSpPr>
              <a:cxnSpLocks noChangeShapeType="1"/>
            </p:cNvCxnSpPr>
            <p:nvPr/>
          </p:nvCxnSpPr>
          <p:spPr bwMode="auto">
            <a:xfrm>
              <a:off x="2546" y="2627"/>
              <a:ext cx="776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06" name="AutoShape 15"/>
            <p:cNvCxnSpPr>
              <a:cxnSpLocks noChangeShapeType="1"/>
            </p:cNvCxnSpPr>
            <p:nvPr/>
          </p:nvCxnSpPr>
          <p:spPr bwMode="auto">
            <a:xfrm flipH="1" flipV="1">
              <a:off x="3119" y="1928"/>
              <a:ext cx="356" cy="6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207" name="Text Box 16"/>
            <p:cNvSpPr txBox="1">
              <a:spLocks noChangeArrowheads="1"/>
            </p:cNvSpPr>
            <p:nvPr/>
          </p:nvSpPr>
          <p:spPr bwMode="auto">
            <a:xfrm>
              <a:off x="2591" y="2195"/>
              <a:ext cx="7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Backbone Area 0</a:t>
              </a:r>
            </a:p>
          </p:txBody>
        </p:sp>
        <p:pic>
          <p:nvPicPr>
            <p:cNvPr id="135208" name="Picture 1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" y="837"/>
              <a:ext cx="817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09" name="Oval 18"/>
            <p:cNvSpPr>
              <a:spLocks noChangeArrowheads="1"/>
            </p:cNvSpPr>
            <p:nvPr/>
          </p:nvSpPr>
          <p:spPr bwMode="auto">
            <a:xfrm>
              <a:off x="1061" y="2371"/>
              <a:ext cx="1322" cy="1219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5210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" y="2507"/>
              <a:ext cx="31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11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" y="2891"/>
              <a:ext cx="32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1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" y="3260"/>
              <a:ext cx="3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213" name="AutoShape 22"/>
            <p:cNvCxnSpPr>
              <a:cxnSpLocks noChangeShapeType="1"/>
            </p:cNvCxnSpPr>
            <p:nvPr/>
          </p:nvCxnSpPr>
          <p:spPr bwMode="auto">
            <a:xfrm flipH="1">
              <a:off x="1810" y="2713"/>
              <a:ext cx="589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14" name="AutoShape 23"/>
            <p:cNvCxnSpPr>
              <a:cxnSpLocks noChangeShapeType="1"/>
            </p:cNvCxnSpPr>
            <p:nvPr/>
          </p:nvCxnSpPr>
          <p:spPr bwMode="auto">
            <a:xfrm>
              <a:off x="1650" y="3028"/>
              <a:ext cx="1" cy="2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15" name="AutoShape 24"/>
            <p:cNvCxnSpPr>
              <a:cxnSpLocks noChangeShapeType="1"/>
            </p:cNvCxnSpPr>
            <p:nvPr/>
          </p:nvCxnSpPr>
          <p:spPr bwMode="auto">
            <a:xfrm flipV="1">
              <a:off x="1650" y="2694"/>
              <a:ext cx="1" cy="1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5216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2871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217" name="AutoShape 26"/>
            <p:cNvCxnSpPr>
              <a:cxnSpLocks noChangeShapeType="1"/>
            </p:cNvCxnSpPr>
            <p:nvPr/>
          </p:nvCxnSpPr>
          <p:spPr bwMode="auto">
            <a:xfrm flipV="1">
              <a:off x="1220" y="2960"/>
              <a:ext cx="270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5218" name="Picture 2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" y="2728"/>
              <a:ext cx="62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9" name="Text Box 28"/>
            <p:cNvSpPr txBox="1">
              <a:spLocks noChangeArrowheads="1"/>
            </p:cNvSpPr>
            <p:nvPr/>
          </p:nvSpPr>
          <p:spPr bwMode="auto">
            <a:xfrm>
              <a:off x="3226" y="97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ISP</a:t>
              </a:r>
            </a:p>
          </p:txBody>
        </p:sp>
        <p:sp>
          <p:nvSpPr>
            <p:cNvPr id="135220" name="Text Box 29"/>
            <p:cNvSpPr txBox="1">
              <a:spLocks noChangeArrowheads="1"/>
            </p:cNvSpPr>
            <p:nvPr/>
          </p:nvSpPr>
          <p:spPr bwMode="auto">
            <a:xfrm>
              <a:off x="221" y="2767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RIP</a:t>
              </a:r>
            </a:p>
          </p:txBody>
        </p:sp>
        <p:sp>
          <p:nvSpPr>
            <p:cNvPr id="135221" name="Text Box 30"/>
            <p:cNvSpPr txBox="1">
              <a:spLocks noChangeArrowheads="1"/>
            </p:cNvSpPr>
            <p:nvPr/>
          </p:nvSpPr>
          <p:spPr bwMode="auto">
            <a:xfrm>
              <a:off x="1841" y="2999"/>
              <a:ext cx="4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NSSA</a:t>
              </a:r>
            </a:p>
          </p:txBody>
        </p:sp>
        <p:sp>
          <p:nvSpPr>
            <p:cNvPr id="614431" name="Freeform 31"/>
            <p:cNvSpPr>
              <a:spLocks/>
            </p:cNvSpPr>
            <p:nvPr/>
          </p:nvSpPr>
          <p:spPr bwMode="auto">
            <a:xfrm rot="13161335">
              <a:off x="3490" y="2869"/>
              <a:ext cx="63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5223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3106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24" name="Text Box 33"/>
            <p:cNvSpPr txBox="1">
              <a:spLocks noChangeArrowheads="1"/>
            </p:cNvSpPr>
            <p:nvPr/>
          </p:nvSpPr>
          <p:spPr bwMode="auto">
            <a:xfrm>
              <a:off x="4219" y="2939"/>
              <a:ext cx="4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Stub</a:t>
              </a:r>
            </a:p>
          </p:txBody>
        </p:sp>
        <p:pic>
          <p:nvPicPr>
            <p:cNvPr id="135225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088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35" name="Freeform 35"/>
            <p:cNvSpPr>
              <a:spLocks/>
            </p:cNvSpPr>
            <p:nvPr/>
          </p:nvSpPr>
          <p:spPr bwMode="auto">
            <a:xfrm rot="8550558">
              <a:off x="3503" y="2395"/>
              <a:ext cx="652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35227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" y="990"/>
              <a:ext cx="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28" name="Picture 3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" y="1482"/>
              <a:ext cx="31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29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" y="1876"/>
              <a:ext cx="3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230" name="AutoShape 39"/>
            <p:cNvCxnSpPr>
              <a:cxnSpLocks noChangeShapeType="1"/>
            </p:cNvCxnSpPr>
            <p:nvPr/>
          </p:nvCxnSpPr>
          <p:spPr bwMode="auto">
            <a:xfrm flipH="1" flipV="1">
              <a:off x="2328" y="1550"/>
              <a:ext cx="462" cy="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31" name="AutoShape 40"/>
            <p:cNvCxnSpPr>
              <a:cxnSpLocks noChangeShapeType="1"/>
            </p:cNvCxnSpPr>
            <p:nvPr/>
          </p:nvCxnSpPr>
          <p:spPr bwMode="auto">
            <a:xfrm>
              <a:off x="2170" y="1617"/>
              <a:ext cx="7" cy="25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32" name="AutoShape 41"/>
            <p:cNvCxnSpPr>
              <a:cxnSpLocks noChangeShapeType="1"/>
            </p:cNvCxnSpPr>
            <p:nvPr/>
          </p:nvCxnSpPr>
          <p:spPr bwMode="auto">
            <a:xfrm flipV="1">
              <a:off x="2170" y="1164"/>
              <a:ext cx="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233" name="Text Box 42"/>
            <p:cNvSpPr txBox="1">
              <a:spLocks noChangeArrowheads="1"/>
            </p:cNvSpPr>
            <p:nvPr/>
          </p:nvSpPr>
          <p:spPr bwMode="auto">
            <a:xfrm>
              <a:off x="1315" y="1064"/>
              <a:ext cx="71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Standard Area</a:t>
              </a:r>
            </a:p>
          </p:txBody>
        </p:sp>
        <p:pic>
          <p:nvPicPr>
            <p:cNvPr id="135234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" y="254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235" name="AutoShape 44"/>
            <p:cNvCxnSpPr>
              <a:cxnSpLocks noChangeShapeType="1"/>
            </p:cNvCxnSpPr>
            <p:nvPr/>
          </p:nvCxnSpPr>
          <p:spPr bwMode="auto">
            <a:xfrm>
              <a:off x="1721" y="1540"/>
              <a:ext cx="291" cy="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5171" name="Rectangle 45"/>
          <p:cNvSpPr>
            <a:spLocks noGrp="1" noChangeArrowheads="1"/>
          </p:cNvSpPr>
          <p:nvPr>
            <p:ph type="title"/>
          </p:nvPr>
        </p:nvSpPr>
        <p:spPr>
          <a:xfrm>
            <a:off x="871538" y="4572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LSA Types Overview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88938" y="3095625"/>
            <a:ext cx="1847850" cy="1462088"/>
            <a:chOff x="245" y="1950"/>
            <a:chExt cx="1164" cy="921"/>
          </a:xfrm>
        </p:grpSpPr>
        <p:sp>
          <p:nvSpPr>
            <p:cNvPr id="135192" name="Text Box 47"/>
            <p:cNvSpPr txBox="1">
              <a:spLocks noChangeArrowheads="1"/>
            </p:cNvSpPr>
            <p:nvPr/>
          </p:nvSpPr>
          <p:spPr bwMode="auto">
            <a:xfrm>
              <a:off x="245" y="1950"/>
              <a:ext cx="1164" cy="53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ASBR forwards Type 7 LSA throughout NSSA to update OSPF routers about the RIP network</a:t>
              </a:r>
            </a:p>
          </p:txBody>
        </p:sp>
        <p:cxnSp>
          <p:nvCxnSpPr>
            <p:cNvPr id="135193" name="AutoShape 48"/>
            <p:cNvCxnSpPr>
              <a:cxnSpLocks noChangeShapeType="1"/>
              <a:stCxn id="135192" idx="2"/>
            </p:cNvCxnSpPr>
            <p:nvPr/>
          </p:nvCxnSpPr>
          <p:spPr bwMode="auto">
            <a:xfrm>
              <a:off x="827" y="2495"/>
              <a:ext cx="240" cy="376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032125" y="4306888"/>
            <a:ext cx="1419225" cy="1943100"/>
            <a:chOff x="1910" y="2713"/>
            <a:chExt cx="894" cy="1224"/>
          </a:xfrm>
        </p:grpSpPr>
        <p:sp>
          <p:nvSpPr>
            <p:cNvPr id="135190" name="Text Box 50"/>
            <p:cNvSpPr txBox="1">
              <a:spLocks noChangeArrowheads="1"/>
            </p:cNvSpPr>
            <p:nvPr/>
          </p:nvSpPr>
          <p:spPr bwMode="auto">
            <a:xfrm>
              <a:off x="1910" y="3286"/>
              <a:ext cx="894" cy="65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ABR translates Type 7 into Type 5 and forwards throughout Backbone Area</a:t>
              </a:r>
            </a:p>
          </p:txBody>
        </p:sp>
        <p:cxnSp>
          <p:nvCxnSpPr>
            <p:cNvPr id="135191" name="AutoShape 51"/>
            <p:cNvCxnSpPr>
              <a:cxnSpLocks noChangeShapeType="1"/>
              <a:stCxn id="135190" idx="0"/>
            </p:cNvCxnSpPr>
            <p:nvPr/>
          </p:nvCxnSpPr>
          <p:spPr bwMode="auto">
            <a:xfrm flipV="1">
              <a:off x="2357" y="2713"/>
              <a:ext cx="42" cy="564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50825" y="1852613"/>
            <a:ext cx="1995488" cy="668337"/>
            <a:chOff x="158" y="1167"/>
            <a:chExt cx="1257" cy="421"/>
          </a:xfrm>
        </p:grpSpPr>
        <p:sp>
          <p:nvSpPr>
            <p:cNvPr id="135188" name="Text Box 53"/>
            <p:cNvSpPr txBox="1">
              <a:spLocks noChangeArrowheads="1"/>
            </p:cNvSpPr>
            <p:nvPr/>
          </p:nvSpPr>
          <p:spPr bwMode="auto">
            <a:xfrm>
              <a:off x="158" y="1167"/>
              <a:ext cx="1031" cy="42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DR originates Type 2 to flood within Standard Area</a:t>
              </a:r>
            </a:p>
          </p:txBody>
        </p:sp>
        <p:cxnSp>
          <p:nvCxnSpPr>
            <p:cNvPr id="135189" name="AutoShape 54"/>
            <p:cNvCxnSpPr>
              <a:cxnSpLocks noChangeShapeType="1"/>
              <a:stCxn id="135188" idx="3"/>
            </p:cNvCxnSpPr>
            <p:nvPr/>
          </p:nvCxnSpPr>
          <p:spPr bwMode="auto">
            <a:xfrm>
              <a:off x="1198" y="1378"/>
              <a:ext cx="217" cy="162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877050" y="5073650"/>
            <a:ext cx="1897063" cy="1438275"/>
            <a:chOff x="4332" y="3196"/>
            <a:chExt cx="1195" cy="906"/>
          </a:xfrm>
        </p:grpSpPr>
        <p:sp>
          <p:nvSpPr>
            <p:cNvPr id="135186" name="Text Box 56"/>
            <p:cNvSpPr txBox="1">
              <a:spLocks noChangeArrowheads="1"/>
            </p:cNvSpPr>
            <p:nvPr/>
          </p:nvSpPr>
          <p:spPr bwMode="auto">
            <a:xfrm>
              <a:off x="4610" y="3336"/>
              <a:ext cx="917" cy="76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Stub router receives default route and Type 3 Interarea summaries from its ABR.</a:t>
              </a:r>
            </a:p>
          </p:txBody>
        </p:sp>
        <p:cxnSp>
          <p:nvCxnSpPr>
            <p:cNvPr id="135187" name="AutoShape 57"/>
            <p:cNvCxnSpPr>
              <a:cxnSpLocks noChangeShapeType="1"/>
              <a:stCxn id="135186" idx="1"/>
            </p:cNvCxnSpPr>
            <p:nvPr/>
          </p:nvCxnSpPr>
          <p:spPr bwMode="auto">
            <a:xfrm flipH="1" flipV="1">
              <a:off x="4332" y="3196"/>
              <a:ext cx="269" cy="523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973888" y="3387725"/>
            <a:ext cx="1738312" cy="668338"/>
            <a:chOff x="4393" y="2134"/>
            <a:chExt cx="1095" cy="421"/>
          </a:xfrm>
        </p:grpSpPr>
        <p:sp>
          <p:nvSpPr>
            <p:cNvPr id="135184" name="Text Box 59"/>
            <p:cNvSpPr txBox="1">
              <a:spLocks noChangeArrowheads="1"/>
            </p:cNvSpPr>
            <p:nvPr/>
          </p:nvSpPr>
          <p:spPr bwMode="auto">
            <a:xfrm>
              <a:off x="4706" y="2134"/>
              <a:ext cx="782" cy="42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NO LSAs. Only default route to ABR.</a:t>
              </a:r>
            </a:p>
          </p:txBody>
        </p:sp>
        <p:cxnSp>
          <p:nvCxnSpPr>
            <p:cNvPr id="135185" name="AutoShape 60"/>
            <p:cNvCxnSpPr>
              <a:cxnSpLocks noChangeShapeType="1"/>
              <a:stCxn id="135184" idx="1"/>
            </p:cNvCxnSpPr>
            <p:nvPr/>
          </p:nvCxnSpPr>
          <p:spPr bwMode="auto">
            <a:xfrm flipH="1" flipV="1">
              <a:off x="4393" y="2178"/>
              <a:ext cx="304" cy="167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4951413" y="1733550"/>
            <a:ext cx="2846387" cy="1327150"/>
            <a:chOff x="3119" y="1092"/>
            <a:chExt cx="1793" cy="836"/>
          </a:xfrm>
        </p:grpSpPr>
        <p:sp>
          <p:nvSpPr>
            <p:cNvPr id="135182" name="Text Box 62"/>
            <p:cNvSpPr txBox="1">
              <a:spLocks noChangeArrowheads="1"/>
            </p:cNvSpPr>
            <p:nvPr/>
          </p:nvSpPr>
          <p:spPr bwMode="auto">
            <a:xfrm>
              <a:off x="3946" y="1092"/>
              <a:ext cx="966" cy="53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ASBR generates Type 5 external route and floods through Backbone.</a:t>
              </a:r>
            </a:p>
          </p:txBody>
        </p:sp>
        <p:cxnSp>
          <p:nvCxnSpPr>
            <p:cNvPr id="135183" name="AutoShape 63"/>
            <p:cNvCxnSpPr>
              <a:cxnSpLocks noChangeShapeType="1"/>
              <a:stCxn id="135182" idx="1"/>
            </p:cNvCxnSpPr>
            <p:nvPr/>
          </p:nvCxnSpPr>
          <p:spPr bwMode="auto">
            <a:xfrm flipH="1">
              <a:off x="3119" y="1360"/>
              <a:ext cx="818" cy="568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660900" y="4497388"/>
            <a:ext cx="1600200" cy="1922462"/>
            <a:chOff x="2936" y="2833"/>
            <a:chExt cx="1008" cy="1211"/>
          </a:xfrm>
        </p:grpSpPr>
        <p:sp>
          <p:nvSpPr>
            <p:cNvPr id="135180" name="Text Box 65"/>
            <p:cNvSpPr txBox="1">
              <a:spLocks noChangeArrowheads="1"/>
            </p:cNvSpPr>
            <p:nvPr/>
          </p:nvSpPr>
          <p:spPr bwMode="auto">
            <a:xfrm>
              <a:off x="2964" y="3508"/>
              <a:ext cx="980" cy="53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200">
                  <a:latin typeface="Tahoma" pitchFamily="34" charset="0"/>
                  <a:ea typeface="宋体" pitchFamily="2" charset="-122"/>
                </a:rPr>
                <a:t>All Backbone routers generate Type 3 &amp; 4 and flood to each other.</a:t>
              </a:r>
            </a:p>
          </p:txBody>
        </p:sp>
        <p:cxnSp>
          <p:nvCxnSpPr>
            <p:cNvPr id="135181" name="AutoShape 66"/>
            <p:cNvCxnSpPr>
              <a:cxnSpLocks noChangeShapeType="1"/>
              <a:stCxn id="135180" idx="0"/>
              <a:endCxn id="135201" idx="4"/>
            </p:cNvCxnSpPr>
            <p:nvPr/>
          </p:nvCxnSpPr>
          <p:spPr bwMode="auto">
            <a:xfrm flipH="1" flipV="1">
              <a:off x="2936" y="2833"/>
              <a:ext cx="518" cy="666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467" name="Text Box 67"/>
          <p:cNvSpPr txBox="1">
            <a:spLocks noChangeArrowheads="1"/>
          </p:cNvSpPr>
          <p:nvPr/>
        </p:nvSpPr>
        <p:spPr bwMode="auto">
          <a:xfrm>
            <a:off x="425450" y="5722938"/>
            <a:ext cx="1670050" cy="66833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Pct val="80000"/>
            </a:pPr>
            <a:r>
              <a:rPr lang="en-US" altLang="zh-CN" sz="1200">
                <a:latin typeface="Tahoma" pitchFamily="34" charset="0"/>
                <a:ea typeface="宋体" pitchFamily="2" charset="-122"/>
              </a:rPr>
              <a:t>All OSPF routers generate Type 1 and flood in their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Flooding LSUs to Other Areas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10538" cy="41910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sz="2800" u="sng" dirty="0" smtClean="0">
                <a:ea typeface="宋体" pitchFamily="2" charset="-122"/>
              </a:rPr>
              <a:t>Intra</a:t>
            </a:r>
            <a:r>
              <a:rPr lang="en-US" altLang="zh-CN" sz="2800" dirty="0" smtClean="0">
                <a:ea typeface="宋体" pitchFamily="2" charset="-122"/>
              </a:rPr>
              <a:t>-area routing only requires Type 1 &amp; Type 2 LSUs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800" dirty="0" smtClean="0">
                <a:ea typeface="宋体" pitchFamily="2" charset="-122"/>
              </a:rPr>
              <a:t>To facilitate </a:t>
            </a:r>
            <a:r>
              <a:rPr lang="en-US" altLang="zh-CN" sz="2800" u="sng" dirty="0" smtClean="0">
                <a:ea typeface="宋体" pitchFamily="2" charset="-122"/>
              </a:rPr>
              <a:t>inter</a:t>
            </a:r>
            <a:r>
              <a:rPr lang="en-US" altLang="zh-CN" sz="2800" dirty="0" smtClean="0">
                <a:ea typeface="宋体" pitchFamily="2" charset="-122"/>
              </a:rPr>
              <a:t>-area routing, ABRs use Type 3 &amp; Type 4 LSUs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Feature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4838" cy="2952750"/>
          </a:xfrm>
        </p:spPr>
        <p:txBody>
          <a:bodyPr/>
          <a:lstStyle/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OSPF overcomes these limitations and proves to be a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robust </a:t>
            </a:r>
            <a:r>
              <a:rPr lang="en-US" altLang="zh-CN" sz="2400" smtClean="0">
                <a:ea typeface="宋体" pitchFamily="2" charset="-122"/>
              </a:rPr>
              <a:t>and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scalable</a:t>
            </a:r>
            <a:r>
              <a:rPr lang="en-US" altLang="zh-CN" sz="2400" smtClean="0">
                <a:ea typeface="宋体" pitchFamily="2" charset="-122"/>
              </a:rPr>
              <a:t> routing protocol suitable for the networks of today. </a:t>
            </a:r>
          </a:p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Large OSPF networks use a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hierarchical</a:t>
            </a:r>
            <a:r>
              <a:rPr lang="en-US" altLang="zh-CN" sz="240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design</a:t>
            </a:r>
            <a:r>
              <a:rPr lang="en-US" altLang="zh-CN" sz="2400" smtClean="0">
                <a:ea typeface="宋体" pitchFamily="2" charset="-122"/>
              </a:rPr>
              <a:t>. 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11550"/>
            <a:ext cx="3887788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Flooding LSUs to Other Areas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Rules for inter-area LSU propagation: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An Area must be synchronized (all area routers have the same link-state database and have calculated their SPF algorithm) before the ABR can send LSU summaries to other ABRs.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The ABR sends Type 3 and Type 4 LSUs out all interfaces attached to the backbone; These LSUs can be reduced by summarizing routes of contiguous addresses.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Receiving ABRs assimilate the LSUs and propagate them to their internal routers according to the area</a:t>
            </a:r>
            <a:r>
              <a:rPr lang="en-US" altLang="zh-CN" sz="2400" dirty="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dirty="0" smtClean="0">
                <a:ea typeface="宋体" pitchFamily="2" charset="-122"/>
              </a:rPr>
              <a:t>s properties.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Updating the Routing Table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When a router calculates its SPF algorithm, it does so in a logical sequence: 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Intra-area routes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closest routes learned from Type 1 and Type 2 LSAs are calculated first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Inter-area routes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internal routes within the same OSPF AS learned from Type 3 and Type 4 LSAs are calculated next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External routes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learned from Type 5 LSAs originated by the ASBR are calculated last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This progression insures that intra-area routes are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believed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over inter-area routes; consequently, inter-area routes are believed over external routes.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Summarizing Routes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With appropriate IP addressing design, ABRs can summarize the internal networks of an area into one address.</a:t>
            </a:r>
          </a:p>
          <a:p>
            <a:pPr lvl="1" eaLnBrk="1" hangingPunct="1"/>
            <a:r>
              <a:rPr lang="en-US" altLang="zh-CN" u="sng" dirty="0" smtClean="0">
                <a:ea typeface="宋体" pitchFamily="2" charset="-122"/>
              </a:rPr>
              <a:t>Remember</a:t>
            </a:r>
            <a:r>
              <a:rPr lang="en-US" altLang="zh-CN" dirty="0" smtClean="0">
                <a:ea typeface="宋体" pitchFamily="2" charset="-122"/>
              </a:rPr>
              <a:t>: Contiguous IP addressing allows you to </a:t>
            </a:r>
            <a:r>
              <a:rPr lang="en-US" altLang="zh-CN" dirty="0" err="1" smtClean="0">
                <a:ea typeface="宋体" pitchFamily="2" charset="-122"/>
              </a:rPr>
              <a:t>supernet</a:t>
            </a:r>
            <a:r>
              <a:rPr lang="en-US" altLang="zh-CN" dirty="0" smtClean="0">
                <a:ea typeface="宋体" pitchFamily="2" charset="-122"/>
              </a:rPr>
              <a:t> your subnets into one routing table entry.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Virtual Links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110538" cy="2895600"/>
          </a:xfrm>
        </p:spPr>
        <p:txBody>
          <a:bodyPr/>
          <a:lstStyle/>
          <a:p>
            <a:pPr eaLnBrk="1" hangingPunct="1"/>
            <a:r>
              <a:rPr lang="en-US" altLang="zh-CN" sz="1600" dirty="0" smtClean="0">
                <a:ea typeface="宋体" pitchFamily="2" charset="-122"/>
              </a:rPr>
              <a:t>To ensure reachability within an OSPF internetwork, all areas must be connected to the backbone.</a:t>
            </a:r>
          </a:p>
          <a:p>
            <a:pPr lvl="1" eaLnBrk="1" hangingPunct="1"/>
            <a:r>
              <a:rPr lang="en-US" altLang="zh-CN" sz="1600" dirty="0" smtClean="0">
                <a:ea typeface="宋体" pitchFamily="2" charset="-122"/>
              </a:rPr>
              <a:t>However, sometimes an area is added that does not have physical connectivity to the backbone (e.g. when two companies merge).</a:t>
            </a:r>
          </a:p>
          <a:p>
            <a:pPr lvl="1" eaLnBrk="1" hangingPunct="1"/>
            <a:r>
              <a:rPr lang="en-US" altLang="zh-CN" sz="1600" dirty="0" smtClean="0">
                <a:ea typeface="宋体" pitchFamily="2" charset="-122"/>
              </a:rPr>
              <a:t>Cisco has a </a:t>
            </a:r>
            <a:r>
              <a:rPr lang="en-US" altLang="zh-CN" sz="16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1600" dirty="0" smtClean="0">
                <a:ea typeface="宋体" pitchFamily="2" charset="-122"/>
              </a:rPr>
              <a:t>work-around</a:t>
            </a:r>
            <a:r>
              <a:rPr lang="en-US" altLang="zh-CN" sz="1600" dirty="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1600" dirty="0" smtClean="0">
                <a:ea typeface="宋体" pitchFamily="2" charset="-122"/>
              </a:rPr>
              <a:t> for this situation. Configure a virtual link between the ABR of the new area and the ABR connected to the backbone. On each ABR</a:t>
            </a:r>
            <a:r>
              <a:rPr lang="en-US" altLang="zh-CN" sz="1600" dirty="0" smtClean="0">
                <a:latin typeface="Tahoma" pitchFamily="34" charset="0"/>
                <a:ea typeface="宋体" pitchFamily="2" charset="-122"/>
              </a:rPr>
              <a:t>…</a:t>
            </a:r>
            <a:endParaRPr lang="en-US" altLang="zh-CN" sz="1600" dirty="0" smtClean="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600" b="1" dirty="0" smtClean="0">
                <a:latin typeface="Courier New" pitchFamily="49" charset="0"/>
                <a:ea typeface="宋体" pitchFamily="2" charset="-122"/>
              </a:rPr>
              <a:t>Router(</a:t>
            </a:r>
            <a:r>
              <a:rPr lang="en-US" altLang="zh-CN" sz="1600" b="1" dirty="0" err="1" smtClean="0">
                <a:latin typeface="Courier New" pitchFamily="49" charset="0"/>
                <a:ea typeface="宋体" pitchFamily="2" charset="-122"/>
              </a:rPr>
              <a:t>config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</a:rPr>
              <a:t>-router)#area </a:t>
            </a:r>
            <a:r>
              <a:rPr lang="en-US" altLang="zh-CN" sz="1600" b="1" i="1" dirty="0" smtClean="0">
                <a:latin typeface="Courier New" pitchFamily="49" charset="0"/>
                <a:ea typeface="宋体" pitchFamily="2" charset="-122"/>
              </a:rPr>
              <a:t>area-id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</a:rPr>
              <a:t> virtual-link </a:t>
            </a:r>
            <a:r>
              <a:rPr lang="en-US" altLang="zh-CN" sz="1600" b="1" i="1" dirty="0" smtClean="0">
                <a:latin typeface="Courier New" pitchFamily="49" charset="0"/>
                <a:ea typeface="宋体" pitchFamily="2" charset="-122"/>
              </a:rPr>
              <a:t>router-id</a:t>
            </a:r>
            <a:endParaRPr lang="en-US" altLang="zh-CN" sz="1600" b="1" dirty="0" smtClean="0">
              <a:latin typeface="Courier New" pitchFamily="49" charset="0"/>
              <a:ea typeface="宋体" pitchFamily="2" charset="-122"/>
            </a:endParaRPr>
          </a:p>
          <a:p>
            <a:pPr lvl="1" eaLnBrk="1" hangingPunct="1"/>
            <a:r>
              <a:rPr lang="en-US" altLang="zh-CN" sz="1600" dirty="0" smtClean="0">
                <a:ea typeface="宋体" pitchFamily="2" charset="-122"/>
              </a:rPr>
              <a:t>The router-id is the virtual link neighbor</a:t>
            </a:r>
            <a:r>
              <a:rPr lang="en-US" altLang="zh-CN" sz="1600" dirty="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1600" dirty="0" smtClean="0">
                <a:ea typeface="宋体" pitchFamily="2" charset="-122"/>
              </a:rPr>
              <a:t>s id.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4200" y="4500563"/>
            <a:ext cx="8034338" cy="2357437"/>
            <a:chOff x="473" y="2610"/>
            <a:chExt cx="5061" cy="1485"/>
          </a:xfrm>
        </p:grpSpPr>
        <p:sp>
          <p:nvSpPr>
            <p:cNvPr id="140293" name="Oval 5"/>
            <p:cNvSpPr>
              <a:spLocks noChangeArrowheads="1"/>
            </p:cNvSpPr>
            <p:nvPr/>
          </p:nvSpPr>
          <p:spPr bwMode="auto">
            <a:xfrm>
              <a:off x="1961" y="2652"/>
              <a:ext cx="1531" cy="1404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40294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" y="3287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3665" y="2712"/>
              <a:ext cx="1740" cy="900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4029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" y="3311"/>
              <a:ext cx="3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297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" y="2610"/>
              <a:ext cx="32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0298" name="AutoShape 10"/>
            <p:cNvCxnSpPr>
              <a:cxnSpLocks noChangeShapeType="1"/>
            </p:cNvCxnSpPr>
            <p:nvPr/>
          </p:nvCxnSpPr>
          <p:spPr bwMode="auto">
            <a:xfrm flipV="1">
              <a:off x="3621" y="2707"/>
              <a:ext cx="788" cy="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299" name="AutoShape 11"/>
            <p:cNvCxnSpPr>
              <a:cxnSpLocks noChangeShapeType="1"/>
            </p:cNvCxnSpPr>
            <p:nvPr/>
          </p:nvCxnSpPr>
          <p:spPr bwMode="auto">
            <a:xfrm>
              <a:off x="3774" y="3397"/>
              <a:ext cx="1455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00" name="AutoShape 12"/>
            <p:cNvCxnSpPr>
              <a:cxnSpLocks noChangeShapeType="1"/>
            </p:cNvCxnSpPr>
            <p:nvPr/>
          </p:nvCxnSpPr>
          <p:spPr bwMode="auto">
            <a:xfrm flipH="1" flipV="1">
              <a:off x="4738" y="2707"/>
              <a:ext cx="644" cy="6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01" name="Text Box 13"/>
            <p:cNvSpPr txBox="1">
              <a:spLocks noChangeArrowheads="1"/>
            </p:cNvSpPr>
            <p:nvPr/>
          </p:nvSpPr>
          <p:spPr bwMode="auto">
            <a:xfrm>
              <a:off x="4249" y="2974"/>
              <a:ext cx="7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600" b="1">
                  <a:latin typeface="Tahoma" pitchFamily="34" charset="0"/>
                  <a:ea typeface="宋体" pitchFamily="2" charset="-122"/>
                </a:rPr>
                <a:t>Backbone Area 0</a:t>
              </a:r>
            </a:p>
          </p:txBody>
        </p:sp>
        <p:pic>
          <p:nvPicPr>
            <p:cNvPr id="140302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" y="3307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303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" y="2827"/>
              <a:ext cx="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304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3319"/>
              <a:ext cx="31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305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" y="3713"/>
              <a:ext cx="3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0306" name="AutoShape 18"/>
            <p:cNvCxnSpPr>
              <a:cxnSpLocks noChangeShapeType="1"/>
            </p:cNvCxnSpPr>
            <p:nvPr/>
          </p:nvCxnSpPr>
          <p:spPr bwMode="auto">
            <a:xfrm flipH="1" flipV="1">
              <a:off x="2873" y="3387"/>
              <a:ext cx="595" cy="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07" name="AutoShape 19"/>
            <p:cNvCxnSpPr>
              <a:cxnSpLocks noChangeShapeType="1"/>
            </p:cNvCxnSpPr>
            <p:nvPr/>
          </p:nvCxnSpPr>
          <p:spPr bwMode="auto">
            <a:xfrm>
              <a:off x="2715" y="3454"/>
              <a:ext cx="7" cy="25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08" name="AutoShape 20"/>
            <p:cNvCxnSpPr>
              <a:cxnSpLocks noChangeShapeType="1"/>
            </p:cNvCxnSpPr>
            <p:nvPr/>
          </p:nvCxnSpPr>
          <p:spPr bwMode="auto">
            <a:xfrm flipV="1">
              <a:off x="2715" y="3001"/>
              <a:ext cx="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740" y="3454"/>
              <a:ext cx="6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80000"/>
              </a:pPr>
              <a:r>
                <a:rPr lang="en-US" altLang="zh-CN" sz="1200" b="1">
                  <a:latin typeface="Tahoma" pitchFamily="34" charset="0"/>
                  <a:ea typeface="宋体" pitchFamily="2" charset="-122"/>
                </a:rPr>
                <a:t>Area 1</a:t>
              </a:r>
            </a:p>
          </p:txBody>
        </p:sp>
        <p:cxnSp>
          <p:nvCxnSpPr>
            <p:cNvPr id="140310" name="AutoShape 22"/>
            <p:cNvCxnSpPr>
              <a:cxnSpLocks noChangeShapeType="1"/>
            </p:cNvCxnSpPr>
            <p:nvPr/>
          </p:nvCxnSpPr>
          <p:spPr bwMode="auto">
            <a:xfrm>
              <a:off x="2266" y="3377"/>
              <a:ext cx="291" cy="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3271" y="2639"/>
              <a:ext cx="436" cy="2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ABR</a:t>
              </a:r>
            </a:p>
          </p:txBody>
        </p:sp>
        <p:cxnSp>
          <p:nvCxnSpPr>
            <p:cNvPr id="140312" name="AutoShape 24"/>
            <p:cNvCxnSpPr>
              <a:cxnSpLocks noChangeShapeType="1"/>
              <a:stCxn id="140311" idx="2"/>
            </p:cNvCxnSpPr>
            <p:nvPr/>
          </p:nvCxnSpPr>
          <p:spPr bwMode="auto">
            <a:xfrm>
              <a:off x="3489" y="2858"/>
              <a:ext cx="132" cy="449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13" name="Oval 25"/>
            <p:cNvSpPr>
              <a:spLocks noChangeArrowheads="1"/>
            </p:cNvSpPr>
            <p:nvPr/>
          </p:nvSpPr>
          <p:spPr bwMode="auto">
            <a:xfrm>
              <a:off x="474" y="2652"/>
              <a:ext cx="1492" cy="1404"/>
            </a:xfrm>
            <a:prstGeom prst="ellipse">
              <a:avLst/>
            </a:prstGeom>
            <a:solidFill>
              <a:srgbClr val="FFE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40314" name="Picture 2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3287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315" name="Picture 2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" y="2827"/>
              <a:ext cx="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316" name="Picture 2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" y="3319"/>
              <a:ext cx="31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317" name="Picture 2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" y="3713"/>
              <a:ext cx="3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0318" name="AutoShape 30"/>
            <p:cNvCxnSpPr>
              <a:cxnSpLocks noChangeShapeType="1"/>
            </p:cNvCxnSpPr>
            <p:nvPr/>
          </p:nvCxnSpPr>
          <p:spPr bwMode="auto">
            <a:xfrm flipH="1">
              <a:off x="1386" y="3377"/>
              <a:ext cx="574" cy="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9" name="AutoShape 31"/>
            <p:cNvCxnSpPr>
              <a:cxnSpLocks noChangeShapeType="1"/>
            </p:cNvCxnSpPr>
            <p:nvPr/>
          </p:nvCxnSpPr>
          <p:spPr bwMode="auto">
            <a:xfrm>
              <a:off x="1228" y="3454"/>
              <a:ext cx="7" cy="25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0" name="AutoShape 32"/>
            <p:cNvCxnSpPr>
              <a:cxnSpLocks noChangeShapeType="1"/>
            </p:cNvCxnSpPr>
            <p:nvPr/>
          </p:nvCxnSpPr>
          <p:spPr bwMode="auto">
            <a:xfrm flipV="1">
              <a:off x="1228" y="3001"/>
              <a:ext cx="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1" name="AutoShape 33"/>
            <p:cNvCxnSpPr>
              <a:cxnSpLocks noChangeShapeType="1"/>
            </p:cNvCxnSpPr>
            <p:nvPr/>
          </p:nvCxnSpPr>
          <p:spPr bwMode="auto">
            <a:xfrm>
              <a:off x="779" y="3377"/>
              <a:ext cx="291" cy="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22" name="Text Box 34"/>
            <p:cNvSpPr txBox="1">
              <a:spLocks noChangeArrowheads="1"/>
            </p:cNvSpPr>
            <p:nvPr/>
          </p:nvSpPr>
          <p:spPr bwMode="auto">
            <a:xfrm>
              <a:off x="1230" y="3469"/>
              <a:ext cx="6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80000"/>
              </a:pPr>
              <a:r>
                <a:rPr lang="en-US" altLang="zh-CN" sz="1200" b="1">
                  <a:latin typeface="Tahoma" pitchFamily="34" charset="0"/>
                  <a:ea typeface="宋体" pitchFamily="2" charset="-122"/>
                </a:rPr>
                <a:t>New Area</a:t>
              </a:r>
            </a:p>
          </p:txBody>
        </p:sp>
        <p:sp>
          <p:nvSpPr>
            <p:cNvPr id="140323" name="Text Box 35"/>
            <p:cNvSpPr txBox="1">
              <a:spLocks noChangeArrowheads="1"/>
            </p:cNvSpPr>
            <p:nvPr/>
          </p:nvSpPr>
          <p:spPr bwMode="auto">
            <a:xfrm>
              <a:off x="1723" y="3885"/>
              <a:ext cx="436" cy="2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ABR</a:t>
              </a:r>
            </a:p>
          </p:txBody>
        </p:sp>
        <p:cxnSp>
          <p:nvCxnSpPr>
            <p:cNvPr id="140324" name="AutoShape 36"/>
            <p:cNvCxnSpPr>
              <a:cxnSpLocks noChangeShapeType="1"/>
              <a:stCxn id="140323" idx="0"/>
            </p:cNvCxnSpPr>
            <p:nvPr/>
          </p:nvCxnSpPr>
          <p:spPr bwMode="auto">
            <a:xfrm flipV="1">
              <a:off x="1941" y="3467"/>
              <a:ext cx="172" cy="409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ea typeface="宋体" pitchFamily="2" charset="-122"/>
              </a:rPr>
              <a:t>OSPF Network Types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7818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70008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>
                <a:latin typeface="Arial" charset="0"/>
                <a:ea typeface="宋体" pitchFamily="2" charset="-122"/>
              </a:rPr>
              <a:t>Broadcast multi-access, such as Ethernet </a:t>
            </a:r>
          </a:p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>
                <a:latin typeface="Arial" charset="0"/>
                <a:ea typeface="宋体" pitchFamily="2" charset="-122"/>
              </a:rPr>
              <a:t>Point-to-point networks </a:t>
            </a:r>
          </a:p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>
                <a:latin typeface="Arial" charset="0"/>
                <a:ea typeface="宋体" pitchFamily="2" charset="-122"/>
              </a:rPr>
              <a:t>Nonbroadcast multi-access (NBMA)</a:t>
            </a:r>
          </a:p>
        </p:txBody>
      </p:sp>
    </p:spTree>
    <p:extLst>
      <p:ext uri="{BB962C8B-B14F-4D97-AF65-F5344CB8AC3E}">
        <p14:creationId xmlns:p14="http://schemas.microsoft.com/office/powerpoint/2010/main" val="13131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Freeform 2"/>
          <p:cNvSpPr>
            <a:spLocks/>
          </p:cNvSpPr>
          <p:nvPr/>
        </p:nvSpPr>
        <p:spPr bwMode="auto">
          <a:xfrm rot="-2735422">
            <a:off x="962819" y="39981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5486400" y="29035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5181600" y="25987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 flipH="1" flipV="1">
            <a:off x="4724400" y="21415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V="1">
            <a:off x="2971800" y="23701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8391" name="Line 7"/>
          <p:cNvSpPr>
            <a:spLocks noChangeShapeType="1"/>
          </p:cNvSpPr>
          <p:nvPr/>
        </p:nvSpPr>
        <p:spPr bwMode="auto">
          <a:xfrm>
            <a:off x="2752725" y="35925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/>
          </a:p>
        </p:txBody>
      </p:sp>
      <p:pic>
        <p:nvPicPr>
          <p:cNvPr id="7988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877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432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891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337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621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6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87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352800" y="25352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2627313" y="2259013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  <a:ea typeface="宋体" pitchFamily="2" charset="-122"/>
              </a:rPr>
              <a:t>Link</a:t>
            </a: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200400" y="26749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8402" name="Text Box 18"/>
          <p:cNvSpPr txBox="1">
            <a:spLocks noChangeArrowheads="1"/>
          </p:cNvSpPr>
          <p:nvPr/>
        </p:nvSpPr>
        <p:spPr bwMode="auto">
          <a:xfrm>
            <a:off x="165100" y="5445125"/>
            <a:ext cx="89789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b="1">
                <a:solidFill>
                  <a:schemeClr val="tx2"/>
                </a:solidFill>
                <a:latin typeface="Arial" charset="0"/>
                <a:ea typeface="宋体" charset="-122"/>
              </a:rPr>
              <a:t>Link</a:t>
            </a:r>
            <a:r>
              <a:rPr lang="en-US" altLang="zh-CN" b="1">
                <a:latin typeface="Arial" charset="0"/>
                <a:ea typeface="宋体" charset="-122"/>
              </a:rPr>
              <a:t>: </a:t>
            </a:r>
            <a:r>
              <a:rPr lang="en-AU" b="1">
                <a:latin typeface="Arial" charset="0"/>
                <a:ea typeface="宋体" charset="-122"/>
              </a:rPr>
              <a:t>A physical and electrical connection between two network devices.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           </a:t>
            </a:r>
            <a:r>
              <a:rPr lang="en-US" altLang="zh-CN" b="1">
                <a:latin typeface="Arial" charset="0"/>
                <a:ea typeface="宋体" charset="-122"/>
              </a:rPr>
              <a:t>An interface on a router</a:t>
            </a:r>
          </a:p>
        </p:txBody>
      </p:sp>
      <p:sp>
        <p:nvSpPr>
          <p:cNvPr id="7989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OSPF Terminology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15" y="1948331"/>
            <a:ext cx="6705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8239</TotalTime>
  <Words>5406</Words>
  <Application>Microsoft Office PowerPoint</Application>
  <PresentationFormat>全屏显示(4:3)</PresentationFormat>
  <Paragraphs>740</Paragraphs>
  <Slides>73</Slides>
  <Notes>72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宋体</vt:lpstr>
      <vt:lpstr>Arial</vt:lpstr>
      <vt:lpstr>Courier New</vt:lpstr>
      <vt:lpstr>Helvetica</vt:lpstr>
      <vt:lpstr>Tahoma</vt:lpstr>
      <vt:lpstr>Times</vt:lpstr>
      <vt:lpstr>Verdana</vt:lpstr>
      <vt:lpstr>Wingdings</vt:lpstr>
      <vt:lpstr>Bold Stripes</vt:lpstr>
      <vt:lpstr>位图图像</vt:lpstr>
      <vt:lpstr>Single-Area OSPF</vt:lpstr>
      <vt:lpstr>OSPF Overview</vt:lpstr>
      <vt:lpstr>Routing Information</vt:lpstr>
      <vt:lpstr>Advantages and Disadvantages of Link-State Routing</vt:lpstr>
      <vt:lpstr>OSPF vs. RIP</vt:lpstr>
      <vt:lpstr>OSPF vs. RIP (cont.)</vt:lpstr>
      <vt:lpstr>OSPF Feature</vt:lpstr>
      <vt:lpstr>OSPF Network Types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Set up the Adjacency Relationships</vt:lpstr>
      <vt:lpstr>OSPF Message Encapsulation</vt:lpstr>
      <vt:lpstr>OSPF Packets</vt:lpstr>
      <vt:lpstr>Purpose of Hello Packet</vt:lpstr>
      <vt:lpstr>Hello Packet</vt:lpstr>
      <vt:lpstr>DR &amp; BDR</vt:lpstr>
      <vt:lpstr>OSPF in Multi-Access media</vt:lpstr>
      <vt:lpstr>Router ID</vt:lpstr>
      <vt:lpstr>DR/BDR Election</vt:lpstr>
      <vt:lpstr>OSPF operation</vt:lpstr>
      <vt:lpstr>OSPF Steps</vt:lpstr>
      <vt:lpstr>Set up the adjacency relationships</vt:lpstr>
      <vt:lpstr>Step 1: Establish Router Adjacencies</vt:lpstr>
      <vt:lpstr>Step 2: Elect a DR and a BDR</vt:lpstr>
      <vt:lpstr>Step 2: Elect a DR and a BDR</vt:lpstr>
      <vt:lpstr>Step 3: Discover Routes</vt:lpstr>
      <vt:lpstr>Discover the routes</vt:lpstr>
      <vt:lpstr>Discover the routes</vt:lpstr>
      <vt:lpstr>PowerPoint 演示文稿</vt:lpstr>
      <vt:lpstr>4. Select Appropriate Routes</vt:lpstr>
      <vt:lpstr>5. Maintain Routing Information</vt:lpstr>
      <vt:lpstr>Maintaining Routing Information</vt:lpstr>
      <vt:lpstr>Maintaining Routing Information</vt:lpstr>
      <vt:lpstr>Maintaining Routing Information</vt:lpstr>
      <vt:lpstr>Maintaining Routing Information</vt:lpstr>
      <vt:lpstr>OSPF State</vt:lpstr>
      <vt:lpstr>Down, Init and 2Way States</vt:lpstr>
      <vt:lpstr>ExStart State</vt:lpstr>
      <vt:lpstr>Exchange, Loading, &amp; Full States</vt:lpstr>
      <vt:lpstr>OSPF的邻居状态机</vt:lpstr>
      <vt:lpstr>Multiarea OSPF</vt:lpstr>
      <vt:lpstr>OSPF Scalability</vt:lpstr>
      <vt:lpstr>OSPF Areas</vt:lpstr>
      <vt:lpstr>OSPF Areas</vt:lpstr>
      <vt:lpstr>OSPF Areas example</vt:lpstr>
      <vt:lpstr>Problem &amp; Solution</vt:lpstr>
      <vt:lpstr>OSPF Scalability</vt:lpstr>
      <vt:lpstr>OSPF Router Types</vt:lpstr>
      <vt:lpstr>OSPF Router Types</vt:lpstr>
      <vt:lpstr>What makes an ABR or ASBR?</vt:lpstr>
      <vt:lpstr>OSPF Packet Types</vt:lpstr>
      <vt:lpstr>OSPF LSA Types</vt:lpstr>
      <vt:lpstr>OSPF LSA Types</vt:lpstr>
      <vt:lpstr>OSPF LSA Types</vt:lpstr>
      <vt:lpstr>OSPF LSA Types</vt:lpstr>
      <vt:lpstr>OSPF Area Types</vt:lpstr>
      <vt:lpstr>PowerPoint 演示文稿</vt:lpstr>
      <vt:lpstr>OSPF Area Types</vt:lpstr>
      <vt:lpstr>Stub and Totally Stubby Areas</vt:lpstr>
      <vt:lpstr>NSSAs</vt:lpstr>
      <vt:lpstr>LSA Types Overview</vt:lpstr>
      <vt:lpstr>Flooding LSUs to Other Areas</vt:lpstr>
      <vt:lpstr>Flooding LSUs to Other Areas</vt:lpstr>
      <vt:lpstr>Updating the Routing Table</vt:lpstr>
      <vt:lpstr>Summarizing Routes</vt:lpstr>
      <vt:lpstr>Virtual Links</vt:lpstr>
    </vt:vector>
  </TitlesOfParts>
  <Company>Mesa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1:  Media, Connections, and Collisions Chapter 5</dc:title>
  <dc:creator>Shepherd Junior High</dc:creator>
  <cp:lastModifiedBy>john</cp:lastModifiedBy>
  <cp:revision>468</cp:revision>
  <dcterms:created xsi:type="dcterms:W3CDTF">2001-06-15T16:31:04Z</dcterms:created>
  <dcterms:modified xsi:type="dcterms:W3CDTF">2015-10-14T01:59:40Z</dcterms:modified>
</cp:coreProperties>
</file>