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</p:sldMasterIdLst>
  <p:notesMasterIdLst>
    <p:notesMasterId r:id="rId82"/>
  </p:notesMasterIdLst>
  <p:handoutMasterIdLst>
    <p:handoutMasterId r:id="rId83"/>
  </p:handoutMasterIdLst>
  <p:sldIdLst>
    <p:sldId id="265" r:id="rId2"/>
    <p:sldId id="266" r:id="rId3"/>
    <p:sldId id="315" r:id="rId4"/>
    <p:sldId id="269" r:id="rId5"/>
    <p:sldId id="272" r:id="rId6"/>
    <p:sldId id="273" r:id="rId7"/>
    <p:sldId id="532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41" r:id="rId19"/>
    <p:sldId id="542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3" r:id="rId41"/>
    <p:sldId id="317" r:id="rId42"/>
    <p:sldId id="482" r:id="rId43"/>
    <p:sldId id="483" r:id="rId44"/>
    <p:sldId id="485" r:id="rId45"/>
    <p:sldId id="487" r:id="rId46"/>
    <p:sldId id="496" r:id="rId47"/>
    <p:sldId id="497" r:id="rId48"/>
    <p:sldId id="498" r:id="rId49"/>
    <p:sldId id="499" r:id="rId50"/>
    <p:sldId id="500" r:id="rId51"/>
    <p:sldId id="501" r:id="rId52"/>
    <p:sldId id="489" r:id="rId53"/>
    <p:sldId id="490" r:id="rId54"/>
    <p:sldId id="491" r:id="rId55"/>
    <p:sldId id="492" r:id="rId56"/>
    <p:sldId id="493" r:id="rId57"/>
    <p:sldId id="494" r:id="rId58"/>
    <p:sldId id="495" r:id="rId59"/>
    <p:sldId id="293" r:id="rId60"/>
    <p:sldId id="294" r:id="rId61"/>
    <p:sldId id="476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475" r:id="rId74"/>
    <p:sldId id="311" r:id="rId75"/>
    <p:sldId id="312" r:id="rId76"/>
    <p:sldId id="313" r:id="rId77"/>
    <p:sldId id="314" r:id="rId78"/>
    <p:sldId id="477" r:id="rId79"/>
    <p:sldId id="503" r:id="rId80"/>
    <p:sldId id="502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0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79592" autoAdjust="0"/>
  </p:normalViewPr>
  <p:slideViewPr>
    <p:cSldViewPr>
      <p:cViewPr varScale="1">
        <p:scale>
          <a:sx n="59" d="100"/>
          <a:sy n="59" d="100"/>
        </p:scale>
        <p:origin x="14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0F5FB58-9318-41B0-A7E6-3637CC7C2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71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1F36E5A2-D4E2-4D87-8A73-2800582CDF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303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AEE667B-81F8-4C4D-A62B-3A2D87A06BB6}" type="slidenum">
              <a:rPr lang="en-US" altLang="zh-CN" sz="1200" smtClean="0">
                <a:latin typeface="Times" pitchFamily="18" charset="0"/>
              </a:rPr>
              <a:pPr/>
              <a:t>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04373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0B07A-B345-4C9B-8427-11CF3FD645BF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8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D69E-7CED-49E6-957C-521B32F29238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algorithms for 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各种状况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07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9934-A2F8-4CBF-AEB3-BA4243321E6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安全认证问题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31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62073-A7A4-4AC6-B2E9-0C94584AB51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2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08C3FD7-82BD-4FAB-8714-3D9086FF96AC}" type="slidenum">
              <a:rPr lang="en-US" altLang="zh-CN" sz="1200" smtClean="0">
                <a:latin typeface="Times" pitchFamily="18" charset="0"/>
              </a:rPr>
              <a:pPr/>
              <a:t>18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426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57637E6-5D65-4073-BA84-A3D898F348B4}" type="slidenum">
              <a:rPr lang="en-US" altLang="zh-CN" sz="1200" smtClean="0">
                <a:latin typeface="Times" pitchFamily="18" charset="0"/>
              </a:rPr>
              <a:pPr/>
              <a:t>19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969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E1C9BB3-A7ED-42C2-81F0-0204C4879DED}" type="slidenum">
              <a:rPr lang="en-US" altLang="zh-CN" sz="1200" smtClean="0">
                <a:latin typeface="Times" pitchFamily="18" charset="0"/>
              </a:rPr>
              <a:pPr/>
              <a:t>20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33640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A5AF1B7-FA68-44BA-864B-4776F645873B}" type="slidenum">
              <a:rPr lang="en-US" altLang="zh-CN" sz="1200" smtClean="0">
                <a:latin typeface="Times" pitchFamily="18" charset="0"/>
              </a:rPr>
              <a:pPr/>
              <a:t>21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6055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852B66-F336-42A8-BA4F-EFD487C28506}" type="slidenum">
              <a:rPr lang="en-US" altLang="zh-CN" sz="1200" smtClean="0">
                <a:latin typeface="Times" pitchFamily="18" charset="0"/>
              </a:rPr>
              <a:pPr/>
              <a:t>22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4190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AE759D5-CAED-491A-A8C5-453327E82290}" type="slidenum">
              <a:rPr lang="en-US" altLang="zh-CN" sz="1200" smtClean="0">
                <a:latin typeface="Times" pitchFamily="18" charset="0"/>
              </a:rPr>
              <a:pPr/>
              <a:t>23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832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BA41263-84FF-483C-AAAA-841763FCC5BB}" type="slidenum">
              <a:rPr lang="en-US" altLang="zh-CN" sz="1200" smtClean="0">
                <a:latin typeface="Times" pitchFamily="18" charset="0"/>
              </a:rPr>
              <a:pPr/>
              <a:t>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429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415B226-28D5-49D7-A7ED-B4148A2A27B1}" type="slidenum">
              <a:rPr lang="en-US" altLang="zh-CN" sz="1200" smtClean="0">
                <a:latin typeface="Times" pitchFamily="18" charset="0"/>
              </a:rPr>
              <a:pPr/>
              <a:t>24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6977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9484F96-21EE-4A9D-83C0-630CC56F7D81}" type="slidenum">
              <a:rPr lang="en-US" altLang="zh-CN" sz="1200" smtClean="0">
                <a:latin typeface="Times" pitchFamily="18" charset="0"/>
              </a:rPr>
              <a:pPr/>
              <a:t>25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259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A044180-CEE6-4D3C-8DC2-96E74F52F8BF}" type="slidenum">
              <a:rPr lang="en-US" altLang="zh-CN" sz="1200" smtClean="0">
                <a:latin typeface="Times" pitchFamily="18" charset="0"/>
              </a:rPr>
              <a:pPr/>
              <a:t>26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6024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34E7D-942A-444C-ABB8-6633720536B5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74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AD24D-D2E1-4744-8029-A5A4B7BDD748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51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46B31-6E95-4057-8F5F-E3D423B6EC5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81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97632-007C-4611-B3B0-159C0A0515F5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7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1891A-0A8F-4721-885F-4D44E5036AB4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14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70A12-9659-49FF-B1B5-817F7BDC4A3F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1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D6E2E-F548-4511-8AAD-3A53A390336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5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8206931-DDF4-4EF8-A4E9-A80571209917}" type="slidenum">
              <a:rPr lang="en-US" altLang="zh-CN" sz="1200" smtClean="0">
                <a:latin typeface="Times" pitchFamily="18" charset="0"/>
              </a:rPr>
              <a:pPr/>
              <a:t>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432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最优</a:t>
            </a:r>
            <a:r>
              <a:rPr lang="en-US" altLang="zh-CN" dirty="0" smtClean="0"/>
              <a:t>-</a:t>
            </a:r>
            <a:r>
              <a:rPr lang="zh-CN" altLang="en-US" dirty="0" smtClean="0"/>
              <a:t>终端</a:t>
            </a:r>
          </a:p>
        </p:txBody>
      </p:sp>
    </p:spTree>
    <p:extLst>
      <p:ext uri="{BB962C8B-B14F-4D97-AF65-F5344CB8AC3E}">
        <p14:creationId xmlns:p14="http://schemas.microsoft.com/office/powerpoint/2010/main" val="3446173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5555B-9E3B-438C-BDD8-9E7E5536446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42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31253-7C4A-453B-B022-B3D1D6AD2BE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67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8AA01-065A-4639-AAA8-D2F888A43185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1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FD371-BD22-413B-9ED5-84578AF9CD89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29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AEE667B-81F8-4C4D-A62B-3A2D87A06BB6}" type="slidenum">
              <a:rPr lang="en-US" altLang="zh-CN" sz="1200" smtClean="0">
                <a:latin typeface="Times" pitchFamily="18" charset="0"/>
              </a:rPr>
              <a:pPr/>
              <a:t>40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44228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655E4B6-1E8C-4597-BD80-6B684F1A52B7}" type="slidenum">
              <a:rPr lang="en-US" altLang="zh-CN" sz="1200" smtClean="0">
                <a:latin typeface="Times" pitchFamily="18" charset="0"/>
              </a:rPr>
              <a:pPr/>
              <a:t>41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8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1601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1992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面临的问题：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耗尽。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类地址处于耗尽的边缘；随着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的发展，更多的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网地址连接到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，致使路由表快速加大。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6E5A2-D4E2-4D87-8A73-2800582CDFD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739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类网络代表巨大的浪费与低效。</a:t>
            </a:r>
            <a:endParaRPr lang="en-US" altLang="zh-CN" dirty="0" smtClean="0"/>
          </a:p>
          <a:p>
            <a:r>
              <a:rPr lang="en-US" altLang="zh-CN" dirty="0" smtClean="0"/>
              <a:t>224.0.0.5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OSPF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224.0.0.6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224.0.0.9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RIPv2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224.0.0.10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EIGRP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6E5A2-D4E2-4D87-8A73-2800582CDFD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912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5C7CFF2-093D-4D58-A572-4A73C587091A}" type="slidenum">
              <a:rPr lang="en-US" altLang="zh-CN" sz="1200" smtClean="0">
                <a:latin typeface="Times" pitchFamily="18" charset="0"/>
              </a:rPr>
              <a:pPr/>
              <a:t>46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996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0116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4A02862-C692-4CB8-9C17-6344D1488683}" type="slidenum">
              <a:rPr lang="en-US" altLang="zh-CN" sz="1200" smtClean="0">
                <a:latin typeface="Times" pitchFamily="18" charset="0"/>
              </a:rPr>
              <a:pPr/>
              <a:t>47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0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059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E29B474-A004-4F8C-8651-68FA1CA8C8DB}" type="slidenum">
              <a:rPr lang="en-US" altLang="zh-CN" sz="1200" smtClean="0">
                <a:latin typeface="Times" pitchFamily="18" charset="0"/>
              </a:rPr>
              <a:pPr/>
              <a:t>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1815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C5C0EB6-E9B8-4F96-8BEB-E2B4BF372BFD}" type="slidenum">
              <a:rPr lang="en-US" altLang="zh-CN" sz="1200" smtClean="0">
                <a:latin typeface="Times" pitchFamily="18" charset="0"/>
              </a:rPr>
              <a:pPr/>
              <a:t>48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17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538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9C6F112-36F4-486C-BA43-4D0C4E917C97}" type="slidenum">
              <a:rPr lang="en-US" altLang="zh-CN" sz="1200" smtClean="0">
                <a:latin typeface="Times" pitchFamily="18" charset="0"/>
              </a:rPr>
              <a:pPr/>
              <a:t>49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2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9437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A4ABD78-E3DB-4AFA-8E40-4543B35FE49F}" type="slidenum">
              <a:rPr lang="en-US" altLang="zh-CN" sz="1200" smtClean="0">
                <a:latin typeface="Times" pitchFamily="18" charset="0"/>
              </a:rPr>
              <a:pPr/>
              <a:t>50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3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9342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707EBE7-D16C-4EE6-A975-3B335D058D8C}" type="slidenum">
              <a:rPr lang="en-US" altLang="zh-CN" sz="1200" smtClean="0">
                <a:latin typeface="Times" pitchFamily="18" charset="0"/>
              </a:rPr>
              <a:pPr/>
              <a:t>51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4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54503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D4491E6-EDBB-4D8E-93B0-4DCC9DFEFE8C}" type="slidenum">
              <a:rPr lang="en-US" altLang="zh-CN" sz="1200" smtClean="0">
                <a:latin typeface="Times" pitchFamily="18" charset="0"/>
              </a:rPr>
              <a:pPr/>
              <a:t>59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58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25654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CCE409-A430-4913-B473-572CDB83317C}" type="slidenum">
              <a:rPr lang="en-US" altLang="zh-CN" sz="1200" smtClean="0">
                <a:latin typeface="Times" pitchFamily="18" charset="0"/>
              </a:rPr>
              <a:pPr/>
              <a:t>60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6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8507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F7996B-BE3D-4978-9911-F99CA53BFDFD}" type="slidenum">
              <a:rPr lang="en-US" altLang="zh-CN" sz="1200" smtClean="0">
                <a:latin typeface="Times" pitchFamily="18" charset="0"/>
              </a:rPr>
              <a:pPr/>
              <a:t>61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59947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585508E-7E47-410B-ABD4-F53ED54EC068}" type="slidenum">
              <a:rPr lang="en-US" altLang="zh-CN" sz="1200" smtClean="0">
                <a:latin typeface="Times" pitchFamily="18" charset="0"/>
              </a:rPr>
              <a:pPr/>
              <a:t>62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8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04014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0AD7F17-8E55-46A8-A67B-5FD06C0F843D}" type="slidenum">
              <a:rPr lang="en-US" altLang="zh-CN" sz="1200" smtClean="0">
                <a:latin typeface="Times" pitchFamily="18" charset="0"/>
              </a:rPr>
              <a:pPr/>
              <a:t>63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099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3435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13DAC70-7117-453B-B359-CF364066A543}" type="slidenum">
              <a:rPr lang="en-US" altLang="zh-CN" sz="1200" smtClean="0">
                <a:latin typeface="Times" pitchFamily="18" charset="0"/>
              </a:rPr>
              <a:pPr/>
              <a:t>64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0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988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E0DCCC9-9BF0-4553-9772-03C050DA211A}" type="slidenum">
              <a:rPr lang="en-US" altLang="zh-CN" sz="1200" smtClean="0">
                <a:latin typeface="Times" pitchFamily="18" charset="0"/>
              </a:rPr>
              <a:pPr/>
              <a:t>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无掩码？</a:t>
            </a:r>
          </a:p>
        </p:txBody>
      </p:sp>
    </p:spTree>
    <p:extLst>
      <p:ext uri="{BB962C8B-B14F-4D97-AF65-F5344CB8AC3E}">
        <p14:creationId xmlns:p14="http://schemas.microsoft.com/office/powerpoint/2010/main" val="42780093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0E2DF6E-66C2-490C-A438-7BBA3EB55D3E}" type="slidenum">
              <a:rPr lang="en-US" altLang="zh-CN" sz="1200" smtClean="0">
                <a:latin typeface="Times" pitchFamily="18" charset="0"/>
              </a:rPr>
              <a:pPr/>
              <a:t>65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1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72834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FD884BE-CE49-407F-9BF5-4E7FA24FC66A}" type="slidenum">
              <a:rPr lang="en-US" altLang="zh-CN" sz="1200" smtClean="0">
                <a:latin typeface="Times" pitchFamily="18" charset="0"/>
              </a:rPr>
              <a:pPr/>
              <a:t>66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78066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2E5DC9B-6CEF-4B8C-89E6-71976EA9C1CB}" type="slidenum">
              <a:rPr lang="en-US" altLang="zh-CN" sz="1200" smtClean="0">
                <a:latin typeface="Times" pitchFamily="18" charset="0"/>
              </a:rPr>
              <a:pPr/>
              <a:t>67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977004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6627B73-A803-46BB-986F-22CDD3DC0D64}" type="slidenum">
              <a:rPr lang="en-US" altLang="zh-CN" sz="1200" smtClean="0">
                <a:latin typeface="Times" pitchFamily="18" charset="0"/>
              </a:rPr>
              <a:pPr/>
              <a:t>68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5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577896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5D26BED-02A7-4CE7-BEAA-EE16B4D99CD2}" type="slidenum">
              <a:rPr lang="en-US" altLang="zh-CN" sz="1200" smtClean="0">
                <a:latin typeface="Times" pitchFamily="18" charset="0"/>
              </a:rPr>
              <a:pPr/>
              <a:t>69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95835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A5BB102-EBDB-460E-81DB-8C84194828E4}" type="slidenum">
              <a:rPr lang="en-US" altLang="zh-CN" sz="1200" smtClean="0">
                <a:latin typeface="Times" pitchFamily="18" charset="0"/>
              </a:rPr>
              <a:pPr/>
              <a:t>70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45355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4B50D0F-303B-40CD-A612-95550B37D9DE}" type="slidenum">
              <a:rPr lang="en-US" altLang="zh-CN" sz="1200" smtClean="0">
                <a:latin typeface="Times" pitchFamily="18" charset="0"/>
              </a:rPr>
              <a:pPr/>
              <a:t>71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93784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70084CA-B11F-4DBD-B1B6-88A01D46373C}" type="slidenum">
              <a:rPr lang="en-US" altLang="zh-CN" sz="1200" smtClean="0">
                <a:latin typeface="Times" pitchFamily="18" charset="0"/>
              </a:rPr>
              <a:pPr/>
              <a:t>72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191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09399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B3D1D0-EBBA-4057-997E-72FA0D7703C2}" type="slidenum">
              <a:rPr lang="en-US" altLang="zh-CN" sz="1200" smtClean="0">
                <a:latin typeface="Times" pitchFamily="18" charset="0"/>
              </a:rPr>
              <a:pPr/>
              <a:t>73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69714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95901C8-418B-47B5-9540-BD3950741827}" type="slidenum">
              <a:rPr lang="en-US" altLang="zh-CN" sz="1200" smtClean="0">
                <a:latin typeface="Times" pitchFamily="18" charset="0"/>
              </a:rPr>
              <a:pPr/>
              <a:t>74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418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15FDE40-A48B-4F4C-8D40-C254EA93AD0A}" type="slidenum">
              <a:rPr lang="en-US" altLang="zh-CN" sz="1200" smtClean="0">
                <a:latin typeface="Times" pitchFamily="18" charset="0"/>
              </a:rPr>
              <a:pPr/>
              <a:t>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8269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6208DCE-4C35-40AF-9455-E838FA1B6BEC}" type="slidenum">
              <a:rPr lang="en-US" altLang="zh-CN" sz="1200" smtClean="0">
                <a:latin typeface="Times" pitchFamily="18" charset="0"/>
              </a:rPr>
              <a:pPr/>
              <a:t>75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56214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A87D400-3519-4C3B-AA2C-336C4DB978B5}" type="slidenum">
              <a:rPr lang="en-US" altLang="zh-CN" sz="1200" smtClean="0">
                <a:latin typeface="Times" pitchFamily="18" charset="0"/>
              </a:rPr>
              <a:pPr/>
              <a:t>76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18520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6C81652-577F-4144-B48D-453CC57B821C}" type="slidenum">
              <a:rPr lang="en-US" altLang="zh-CN" sz="1200" smtClean="0">
                <a:latin typeface="Times" pitchFamily="18" charset="0"/>
              </a:rPr>
              <a:pPr/>
              <a:t>77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34812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31B9E8-EF17-4746-B66E-E766600B984B}" type="slidenum">
              <a:rPr lang="en-US" altLang="zh-CN" sz="1200" smtClean="0">
                <a:latin typeface="Times" pitchFamily="18" charset="0"/>
              </a:rPr>
              <a:pPr/>
              <a:t>78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99586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另外两端属于一个网段：同长度的子网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或者直接是不同主类</a:t>
            </a:r>
            <a:endParaRPr lang="en-US" altLang="zh-CN" b="1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6E5A2-D4E2-4D87-8A73-2800582CDFDD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3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AEE667B-81F8-4C4D-A62B-3A2D87A06BB6}" type="slidenum">
              <a:rPr lang="en-US" altLang="zh-CN" sz="1200" smtClean="0">
                <a:latin typeface="Times" pitchFamily="18" charset="0"/>
              </a:rPr>
              <a:pPr/>
              <a:t>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942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084C9-B667-4F52-A428-5F4D61C1FD6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2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1F32C-5CCF-4BB0-9208-62AAE967B67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的机制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18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0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2051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2052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" name="Rectangle 2053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" name="Rectangle 2054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2055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Rectangle 2056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2057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Rectangle 2058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" name="Rectangle 2059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Rectangle 2060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Rectangle 2061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" name="Rectangle 2062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" name="Rectangle 2063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" name="Rectangle 2064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" name="Rectangle 2065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Rectangle 2066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" name="Rectangle 2067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" name="Rectangle 2068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" name="Rectangle 2069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" name="Rectangle 2070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7" name="Rectangle 2071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8" name="Rectangle 2072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Rectangle 2073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Rectangle 2074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Rectangle 2075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Rectangle 2076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Rectangle 2077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Rectangle 2078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Rectangle 2079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Rectangle 2080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Rectangle 2081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" name="Rectangle 2082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" name="Rectangle 2083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" name="Rectangle 2084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" name="Rectangle 2085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" name="Rectangle 2086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3" name="Rectangle 2087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" name="Rectangle 2088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5" name="Rectangle 2089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6" name="Rectangle 2090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7" name="Rectangle 2091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8" name="Rectangle 2092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9" name="Rectangle 2093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0" name="Rectangle 2094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" name="Rectangle 2095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2" name="Rectangle 2096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3" name="Rectangle 2097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4" name="Rectangle 2098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" name="Rectangle 2099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" name="Rectangle 2100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" name="Rectangle 2101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8" name="Rectangle 2102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9" name="Rectangle 2103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0" name="Rectangle 2104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" name="Rectangle 2105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" name="Rectangle 2106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" name="Rectangle 2107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" name="Rectangle 2108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5" name="Rectangle 2109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6" name="Rectangle 2110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7" name="Rectangle 2111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Rectangle 2112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21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8" name="Rectangle 2114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325699" name="Rectangle 2115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762000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5700" name="Rectangle 21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211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21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21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BBD8C-F819-4E5B-A5A7-5847E055F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98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EFB-98BF-4484-B889-0D79BF4E3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8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78A2B-29AE-4370-8281-7199B15B1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911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4056C-F460-4912-BF51-E660E90DE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84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2813" y="40767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E7B88-B1F8-4DE9-A820-53B7AE81B0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34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1159F-B8DC-4462-A6BD-05E7544B2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8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EA472-9736-4688-8430-4F8A10014F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48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905000"/>
            <a:ext cx="3978275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4076700"/>
            <a:ext cx="3978275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5A70F-46BB-4DE3-9507-E52892B75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7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742D-7748-4C9A-9361-EAAA5B6BE5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22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813" y="40767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F72E-AB30-428E-A8F4-B9B0B3EC4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67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37A06-7CBA-4B3D-B322-0DDD33625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13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7FE0-2EA3-41BC-9954-1609A00C5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C1512-C4EB-4B4E-9C23-C6DF10C2B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4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C2977-005A-4810-B5A9-7B7B5AF13D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8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EA666-21A1-4198-801A-ABD4A02A2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1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76BE8-0034-464F-9AC9-8E5A47732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7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E9A05-EE39-4C51-B97D-60ECDAF23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60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41375-8053-45A3-A93C-058B9388D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4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951D-C3D6-4B5F-B8E8-A63F2A83E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25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32461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536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536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467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7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8857064C-5DE3-4686-9661-4463D8C0C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4.png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0.png"/><Relationship Id="rId4" Type="http://schemas.openxmlformats.org/officeDocument/2006/relationships/oleObject" Target="../embeddings/oleObject3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4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Routing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685800" y="19050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What is Routing?</a:t>
            </a: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altLang="zh-CN" sz="2800" b="1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  <a:cs typeface="Arial" charset="0"/>
              </a:rPr>
              <a:t>Dynamic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cs typeface="Arial" charset="0"/>
              </a:rPr>
              <a:t>Routing Protocols</a:t>
            </a: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altLang="zh-CN" sz="2800" b="1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  <a:cs typeface="Arial" charset="0"/>
              </a:rPr>
              <a:t>VLSM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cs typeface="Arial" charset="0"/>
              </a:rPr>
              <a:t>and CIDR: Route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  <a:cs typeface="Arial" charset="0"/>
              </a:rPr>
              <a:t>Aggregation</a:t>
            </a:r>
            <a:endParaRPr lang="en-US" altLang="zh-CN" sz="2800" b="1" dirty="0">
              <a:latin typeface="宋体" pitchFamily="2" charset="-122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utoUpdateAnimBg="0"/>
      <p:bldP spid="329731" grpId="0" build="p" bldLvl="3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9575"/>
            <a:ext cx="8532812" cy="57467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The development of dynamic routing protocol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48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" y="1828800"/>
            <a:ext cx="65690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6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632838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Functions of Dynamic Routing Protocols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4975"/>
            <a:ext cx="7940675" cy="5076825"/>
          </a:xfrm>
        </p:spPr>
        <p:txBody>
          <a:bodyPr/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Dynamically share information between routers</a:t>
            </a:r>
          </a:p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Automatically update routing table when topology changes</a:t>
            </a:r>
          </a:p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Determine best path to a destination.</a:t>
            </a:r>
          </a:p>
        </p:txBody>
      </p:sp>
      <p:pic>
        <p:nvPicPr>
          <p:cNvPr id="101377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3552825"/>
            <a:ext cx="3636962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7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79413"/>
            <a:ext cx="8145462" cy="666750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The purpose of a dynamic routing protocols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81175"/>
            <a:ext cx="7940675" cy="507682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Discover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remote networks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Maintaining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up-to-date routing information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Choosing the best path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to destination networks</a:t>
            </a:r>
          </a:p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Ability to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find a new best path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if the current path is no longer available</a:t>
            </a:r>
          </a:p>
        </p:txBody>
      </p:sp>
      <p:pic>
        <p:nvPicPr>
          <p:cNvPr id="1197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962400"/>
            <a:ext cx="825658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79413"/>
            <a:ext cx="8145462" cy="606425"/>
          </a:xfrm>
        </p:spPr>
        <p:txBody>
          <a:bodyPr/>
          <a:lstStyle/>
          <a:p>
            <a:r>
              <a:rPr lang="en-US" altLang="zh-CN" sz="3200" b="1">
                <a:latin typeface="宋体" pitchFamily="2" charset="-122"/>
                <a:ea typeface="宋体" pitchFamily="2" charset="-122"/>
              </a:rPr>
              <a:t>Components of a routing protocol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4975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Algorithm</a:t>
            </a:r>
          </a:p>
          <a:p>
            <a:pPr lvl="1"/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In the case of a routing protocol algorithms are used for facilitating routing information and best path determination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Routing protocol messages</a:t>
            </a:r>
          </a:p>
          <a:p>
            <a:pPr lvl="1"/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These are messages for discovering neighbors and exchange of routing information</a:t>
            </a:r>
          </a:p>
        </p:txBody>
      </p:sp>
      <p:pic>
        <p:nvPicPr>
          <p:cNvPr id="1199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4724400"/>
            <a:ext cx="6507163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15350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Dynamic Routing Protocols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857375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Advantages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of static routing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It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can backup multiple interfaces/networks on a router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Easy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to configure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No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extra resources are needed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More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secure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Disadvantages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of static routing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Network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changes require manual reconfiguration 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Does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not scale well in large topologies</a:t>
            </a:r>
          </a:p>
        </p:txBody>
      </p:sp>
    </p:spTree>
    <p:extLst>
      <p:ext uri="{BB962C8B-B14F-4D97-AF65-F5344CB8AC3E}">
        <p14:creationId xmlns:p14="http://schemas.microsoft.com/office/powerpoint/2010/main" val="38178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0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1" y="838200"/>
            <a:ext cx="8469313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3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5138" y="2676525"/>
            <a:ext cx="7708900" cy="9715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 b="1" dirty="0">
                <a:solidFill>
                  <a:srgbClr val="708CA1"/>
                </a:solidFill>
                <a:latin typeface="宋体" pitchFamily="2" charset="-122"/>
                <a:ea typeface="宋体" pitchFamily="2" charset="-122"/>
              </a:rPr>
              <a:t>Classifying Routing Protocols</a:t>
            </a:r>
            <a:endParaRPr lang="zh-CN" altLang="en-US" sz="4000" b="1" dirty="0">
              <a:solidFill>
                <a:srgbClr val="708CA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3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536000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Classifying Routing Protocols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4975"/>
            <a:ext cx="7954962" cy="507682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Dynamic routing protocols are 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grouped according to characteristics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.  </a:t>
            </a:r>
          </a:p>
          <a:p>
            <a:pPr lvl="1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-RIP</a:t>
            </a:r>
          </a:p>
          <a:p>
            <a:pPr lvl="1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-IGRP</a:t>
            </a:r>
          </a:p>
          <a:p>
            <a:pPr lvl="1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-EIGRP</a:t>
            </a:r>
          </a:p>
          <a:p>
            <a:pPr lvl="1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-OSPF</a:t>
            </a:r>
          </a:p>
          <a:p>
            <a:pPr lvl="1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-IS-IS</a:t>
            </a:r>
          </a:p>
          <a:p>
            <a:pPr lvl="1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-BGP</a:t>
            </a:r>
          </a:p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Autonomous System is a group of routers under the control of a single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authority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1888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754312"/>
            <a:ext cx="453707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9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433388"/>
            <a:ext cx="8162925" cy="119062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宋体" pitchFamily="2" charset="-122"/>
                <a:ea typeface="宋体" pitchFamily="2" charset="-122"/>
                <a:cs typeface="Arial" charset="0"/>
              </a:rPr>
              <a:t>Classification #1:</a:t>
            </a:r>
            <a:r>
              <a:rPr lang="en-US" altLang="zh-CN" sz="36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</a:t>
            </a:r>
            <a:r>
              <a:rPr lang="en-US" altLang="zh-CN" sz="36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  <a:cs typeface="Arial" charset="0"/>
              </a:rPr>
              <a:t>Static and Dynamic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382000" cy="441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S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tatic routes: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The network administrator manually enter the routing information in the router. </a:t>
            </a:r>
          </a:p>
          <a:p>
            <a:pPr eaLnBrk="1" hangingPunct="1"/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D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ynamic routes: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Routers can learn the information from each other on the fly.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Using 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routing protocol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 to update routing information.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RIP, IGRP, EIGRP, OSPF …</a:t>
            </a:r>
          </a:p>
        </p:txBody>
      </p:sp>
    </p:spTree>
    <p:extLst>
      <p:ext uri="{BB962C8B-B14F-4D97-AF65-F5344CB8AC3E}">
        <p14:creationId xmlns:p14="http://schemas.microsoft.com/office/powerpoint/2010/main" val="20623672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宋体" pitchFamily="2" charset="-122"/>
                <a:ea typeface="宋体" pitchFamily="2" charset="-122"/>
                <a:cs typeface="Arial" charset="0"/>
              </a:rPr>
              <a:t>Classification #2:</a:t>
            </a:r>
            <a:r>
              <a:rPr lang="en-US" altLang="zh-CN" sz="4000" b="1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</a:t>
            </a:r>
            <a:r>
              <a:rPr lang="en-US" altLang="zh-CN" sz="4000" b="1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  <a:cs typeface="Arial" charset="0"/>
              </a:rPr>
              <a:t>IGP and EGP</a:t>
            </a:r>
            <a:r>
              <a:rPr lang="en-US" altLang="zh-CN" sz="4000" b="1" smtClean="0">
                <a:latin typeface="宋体" pitchFamily="2" charset="-122"/>
                <a:ea typeface="宋体" pitchFamily="2" charset="-122"/>
                <a:cs typeface="Arial" charset="0"/>
              </a:rPr>
              <a:t> 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Dynamic routes.</a:t>
            </a:r>
          </a:p>
          <a:p>
            <a:pPr eaLnBrk="1" hangingPunct="1"/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I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nterior 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G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ateway 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P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rotocols (RIP, IGRP, EIGRP, OSPF): 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Be used within an autonomous system, a network of routers under one administration, like a corporate network, a school district's network, or a government agency's network.</a:t>
            </a:r>
          </a:p>
          <a:p>
            <a:pPr eaLnBrk="1" hangingPunct="1"/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E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xterior 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G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ateway 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P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rotocols (EGP, BGP):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Be used to route packets between autonomous systems.</a:t>
            </a:r>
          </a:p>
        </p:txBody>
      </p:sp>
    </p:spTree>
    <p:extLst>
      <p:ext uri="{BB962C8B-B14F-4D97-AF65-F5344CB8AC3E}">
        <p14:creationId xmlns:p14="http://schemas.microsoft.com/office/powerpoint/2010/main" val="37738360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What is Routing?</a:t>
            </a:r>
          </a:p>
        </p:txBody>
      </p:sp>
      <p:pic>
        <p:nvPicPr>
          <p:cNvPr id="19460" name="Picture 6" descr="04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563880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Cloud"/>
          <p:cNvSpPr>
            <a:spLocks noChangeAspect="1" noEditPoints="1" noChangeArrowheads="1"/>
          </p:cNvSpPr>
          <p:nvPr/>
        </p:nvSpPr>
        <p:spPr bwMode="auto">
          <a:xfrm>
            <a:off x="381000" y="1752600"/>
            <a:ext cx="5181600" cy="4800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rPr>
              <a:t>   </a:t>
            </a:r>
            <a:r>
              <a:rPr lang="en-US" altLang="zh-CN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rPr>
              <a:t>IGP</a:t>
            </a:r>
          </a:p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altLang="zh-CN" sz="4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rPr>
              <a:t> 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IGP vs. EGP </a:t>
            </a: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533400" y="2133600"/>
          <a:ext cx="8305800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Bitmap Image" r:id="rId4" imgW="5649114" imgH="2914286" progId="Paint.Picture">
                  <p:embed/>
                </p:oleObj>
              </mc:Choice>
              <mc:Fallback>
                <p:oleObj name="Bitmap Image" r:id="rId4" imgW="5649114" imgH="2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305800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5715000" y="3103563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rPr>
              <a:t>EGP</a:t>
            </a:r>
          </a:p>
        </p:txBody>
      </p:sp>
    </p:spTree>
    <p:extLst>
      <p:ext uri="{BB962C8B-B14F-4D97-AF65-F5344CB8AC3E}">
        <p14:creationId xmlns:p14="http://schemas.microsoft.com/office/powerpoint/2010/main" val="15706127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0" grpId="0" animBg="1" autoUpdateAnimBg="0"/>
      <p:bldP spid="4679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宋体" pitchFamily="2" charset="-122"/>
                <a:ea typeface="宋体" pitchFamily="2" charset="-122"/>
                <a:cs typeface="Arial" charset="0"/>
              </a:rPr>
              <a:t>Classification </a:t>
            </a:r>
            <a:r>
              <a:rPr lang="en-US" altLang="zh-CN" sz="4000" b="1" dirty="0" smtClean="0">
                <a:latin typeface="宋体" pitchFamily="2" charset="-122"/>
                <a:ea typeface="宋体" pitchFamily="2" charset="-122"/>
                <a:cs typeface="Arial" charset="0"/>
              </a:rPr>
              <a:t>#3:</a:t>
            </a:r>
            <a:r>
              <a:rPr lang="en-US" altLang="zh-CN" sz="40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  <a:cs typeface="Arial" charset="0"/>
              </a:rPr>
              <a:t> </a:t>
            </a:r>
            <a:r>
              <a:rPr lang="en-US" altLang="zh-CN" sz="4000" b="1" dirty="0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  <a:cs typeface="Arial" charset="0"/>
              </a:rPr>
              <a:t>DVP and LSP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D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istance-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V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ector 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P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rotocols (RIP, IGRP):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View network topology from </a:t>
            </a:r>
            <a:r>
              <a:rPr lang="en-US" altLang="zh-CN" sz="20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neighbor’s perspective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Add </a:t>
            </a:r>
            <a:r>
              <a:rPr lang="en-US" altLang="zh-CN" sz="20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distance vectors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 from router to router.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Frequent, periodic updates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Pass </a:t>
            </a:r>
            <a:r>
              <a:rPr lang="en-US" altLang="zh-CN" sz="20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copy of routing tables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 to neighbor routers.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L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ink 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S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tate </a:t>
            </a:r>
            <a:r>
              <a:rPr lang="en-US" altLang="zh-CN" sz="24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P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  <a:cs typeface="Arial" charset="0"/>
              </a:rPr>
              <a:t>rotocols (OSPF):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Gets common view of </a:t>
            </a:r>
            <a:r>
              <a:rPr lang="en-US" altLang="zh-CN" sz="20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entire network topology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Calculates the shortest path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 to other routers.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Event-triggered updates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Passes </a:t>
            </a:r>
            <a:r>
              <a:rPr lang="en-US" altLang="zh-CN" sz="20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link state routing updates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  <a:cs typeface="Arial" charset="0"/>
              </a:rPr>
              <a:t> to other routers.</a:t>
            </a:r>
          </a:p>
        </p:txBody>
      </p:sp>
    </p:spTree>
    <p:extLst>
      <p:ext uri="{BB962C8B-B14F-4D97-AF65-F5344CB8AC3E}">
        <p14:creationId xmlns:p14="http://schemas.microsoft.com/office/powerpoint/2010/main" val="33663783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Arial" charset="0"/>
              </a:rPr>
              <a:t>Distance vector routing</a:t>
            </a:r>
          </a:p>
        </p:txBody>
      </p:sp>
      <p:pic>
        <p:nvPicPr>
          <p:cNvPr id="472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1338"/>
            <a:ext cx="8305800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990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Link state routing</a:t>
            </a:r>
          </a:p>
        </p:txBody>
      </p:sp>
      <p:pic>
        <p:nvPicPr>
          <p:cNvPr id="474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19313"/>
            <a:ext cx="76200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7596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22338"/>
            <a:ext cx="8348663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宋体" pitchFamily="2" charset="-122"/>
                <a:ea typeface="宋体" pitchFamily="2" charset="-122"/>
                <a:cs typeface="Arial" charset="0"/>
              </a:rPr>
              <a:t>RIP(Route Information Protocol)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Most popular.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Interior Gateway Protocol.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Distance Vector Protocol.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Only metric is number of hops.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Maximum number of hops is 15.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Updates every 30 seconds.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Doesn’t always select fastest path.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Generates lots of network traffic.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  <a:cs typeface="Arial" charset="0"/>
              </a:rPr>
              <a:t>RIP v2 is an improved version of RIP v1</a:t>
            </a:r>
          </a:p>
        </p:txBody>
      </p:sp>
    </p:spTree>
    <p:extLst>
      <p:ext uri="{BB962C8B-B14F-4D97-AF65-F5344CB8AC3E}">
        <p14:creationId xmlns:p14="http://schemas.microsoft.com/office/powerpoint/2010/main" val="32109266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554163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latin typeface="宋体" pitchFamily="2" charset="-122"/>
                <a:ea typeface="宋体" pitchFamily="2" charset="-122"/>
                <a:cs typeface="Arial" charset="0"/>
              </a:rPr>
              <a:t>IGRP (Interior Gateway Route Protocol) and EIGRP (Enhanced Gateway Route Protocol)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Cisco proprietary.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Interior Gateway Protocol.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Distance Vector Protocol.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Metric is compose of bandwidth, load, delay and reliability.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Maximum number of hops is 255.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Updates every 90 seconds.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EIGRP is an advanced version of IGRP, that is hybrid routing protocol.</a:t>
            </a:r>
          </a:p>
        </p:txBody>
      </p:sp>
    </p:spTree>
    <p:extLst>
      <p:ext uri="{BB962C8B-B14F-4D97-AF65-F5344CB8AC3E}">
        <p14:creationId xmlns:p14="http://schemas.microsoft.com/office/powerpoint/2010/main" val="12035329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>
                <a:latin typeface="宋体" pitchFamily="2" charset="-122"/>
                <a:ea typeface="宋体" pitchFamily="2" charset="-122"/>
                <a:cs typeface="Arial" charset="0"/>
              </a:rPr>
              <a:t>OSPF(Open Shortest Path First)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O</a:t>
            </a: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pen </a:t>
            </a:r>
            <a:r>
              <a:rPr lang="en-US" altLang="zh-CN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S</a:t>
            </a: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hortest </a:t>
            </a:r>
            <a:r>
              <a:rPr lang="en-US" altLang="zh-CN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P</a:t>
            </a: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ath </a:t>
            </a:r>
            <a:r>
              <a:rPr lang="en-US" altLang="zh-CN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F</a:t>
            </a:r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irst.</a:t>
            </a:r>
          </a:p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Interior Gateway Protocol.</a:t>
            </a:r>
          </a:p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Link State Protocol.</a:t>
            </a:r>
          </a:p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Metric is compose of cost, speed, traffic, reliability, and security.</a:t>
            </a:r>
          </a:p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Event-triggered updates</a:t>
            </a:r>
          </a:p>
        </p:txBody>
      </p:sp>
    </p:spTree>
    <p:extLst>
      <p:ext uri="{BB962C8B-B14F-4D97-AF65-F5344CB8AC3E}">
        <p14:creationId xmlns:p14="http://schemas.microsoft.com/office/powerpoint/2010/main" val="991385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602675"/>
            <a:ext cx="8145462" cy="584775"/>
          </a:xfrm>
        </p:spPr>
        <p:txBody>
          <a:bodyPr/>
          <a:lstStyle/>
          <a:p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Classful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VS. Classless </a:t>
            </a:r>
          </a:p>
        </p:txBody>
      </p:sp>
      <p:sp>
        <p:nvSpPr>
          <p:cNvPr id="121344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1781175"/>
            <a:ext cx="4357687" cy="4348163"/>
          </a:xfrm>
        </p:spPr>
        <p:txBody>
          <a:bodyPr/>
          <a:lstStyle/>
          <a:p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Classful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routing protocols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Do NOT  send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subnet mask in routing updates</a:t>
            </a:r>
          </a:p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Classless routing protocols</a:t>
            </a:r>
          </a:p>
          <a:p>
            <a:pPr lvl="1"/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Do send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subnet mask in </a:t>
            </a:r>
          </a:p>
          <a:p>
            <a:pPr marL="457200" lvl="1" indent="0"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routing updates.</a:t>
            </a:r>
          </a:p>
        </p:txBody>
      </p:sp>
      <p:sp>
        <p:nvSpPr>
          <p:cNvPr id="1213448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000">
              <a:ea typeface="宋体" charset="-122"/>
            </a:endParaRPr>
          </a:p>
        </p:txBody>
      </p:sp>
      <p:pic>
        <p:nvPicPr>
          <p:cNvPr id="12134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422400"/>
            <a:ext cx="4344988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1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29638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Convergence</a:t>
            </a:r>
          </a:p>
        </p:txBody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28775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Convergence is defined as when all routers’ routing tables are at 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a state of consistency</a:t>
            </a:r>
          </a:p>
        </p:txBody>
      </p:sp>
      <p:pic>
        <p:nvPicPr>
          <p:cNvPr id="1215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971800"/>
            <a:ext cx="5915025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8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2676525"/>
            <a:ext cx="5981700" cy="971550"/>
          </a:xfrm>
        </p:spPr>
        <p:txBody>
          <a:bodyPr/>
          <a:lstStyle/>
          <a:p>
            <a:r>
              <a:rPr lang="en-US" altLang="zh-CN" sz="4000" b="1">
                <a:solidFill>
                  <a:srgbClr val="708CA1"/>
                </a:solidFill>
                <a:latin typeface="宋体" pitchFamily="2" charset="-122"/>
                <a:ea typeface="宋体" pitchFamily="2" charset="-122"/>
              </a:rPr>
              <a:t>Metric</a:t>
            </a:r>
            <a:endParaRPr lang="zh-CN" altLang="en-US" sz="4000" b="1">
              <a:solidFill>
                <a:srgbClr val="708CA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1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26" descr="04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027"/>
          <p:cNvSpPr>
            <a:spLocks noChangeArrowheads="1"/>
          </p:cNvSpPr>
          <p:nvPr/>
        </p:nvSpPr>
        <p:spPr bwMode="auto">
          <a:xfrm>
            <a:off x="3165475" y="173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4" name="Rectangle 1028"/>
          <p:cNvSpPr>
            <a:spLocks noChangeArrowheads="1"/>
          </p:cNvSpPr>
          <p:nvPr/>
        </p:nvSpPr>
        <p:spPr bwMode="auto">
          <a:xfrm>
            <a:off x="5181600" y="0"/>
            <a:ext cx="3962400" cy="396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router generally relays a packet from one data link to another, using two basic functions, a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path determination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function and a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switching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function. </a:t>
            </a:r>
          </a:p>
          <a:p>
            <a:pPr eaLnBrk="0" hangingPunct="0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5" name="Rectangle 1029"/>
          <p:cNvSpPr>
            <a:spLocks noChangeArrowheads="1"/>
          </p:cNvSpPr>
          <p:nvPr/>
        </p:nvSpPr>
        <p:spPr bwMode="auto">
          <a:xfrm>
            <a:off x="3165475" y="192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6" name="Rectangle 1030"/>
          <p:cNvSpPr>
            <a:spLocks noChangeArrowheads="1"/>
          </p:cNvSpPr>
          <p:nvPr/>
        </p:nvSpPr>
        <p:spPr bwMode="auto">
          <a:xfrm>
            <a:off x="381000" y="3657600"/>
            <a:ext cx="8763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SzPct val="140000"/>
              <a:buFontTx/>
              <a:buBlip>
                <a:blip r:embed="rId4"/>
              </a:buBlip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router uses the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network portion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of the address to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make path selections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to pass the packet to the next router along the path. </a:t>
            </a:r>
          </a:p>
          <a:p>
            <a:pPr>
              <a:buSzPct val="140000"/>
              <a:buFontTx/>
              <a:buBlip>
                <a:blip r:embed="rId4"/>
              </a:buBlip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switching function allows a router to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accept a packet on one interface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forward it through a second interface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</a:t>
            </a:r>
          </a:p>
          <a:p>
            <a:pPr>
              <a:buSzPct val="140000"/>
              <a:buFontTx/>
              <a:buBlip>
                <a:blip r:embed="rId4"/>
              </a:buBlip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path determination function enables the router to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select the most appropriate interface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for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forwarding a packet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</a:t>
            </a:r>
          </a:p>
          <a:p>
            <a:pPr>
              <a:buSzPct val="140000"/>
              <a:buFontTx/>
              <a:buBlip>
                <a:blip r:embed="rId4"/>
              </a:buBlip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node portion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of the address is used by the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final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router (the router connected to the destination network) to deliver the packet to the correct host.  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5050"/>
            <a:ext cx="8145463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Routing Protocols Metrics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28775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Metric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lvl="1"/>
            <a:r>
              <a:rPr lang="en-US" altLang="zh-CN" sz="2200" b="1" dirty="0">
                <a:latin typeface="宋体" pitchFamily="2" charset="-122"/>
                <a:ea typeface="宋体" pitchFamily="2" charset="-122"/>
              </a:rPr>
              <a:t>A value used by a routing protocol to determine which routes are better than others.</a:t>
            </a:r>
          </a:p>
        </p:txBody>
      </p:sp>
      <p:pic>
        <p:nvPicPr>
          <p:cNvPr id="1190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035300"/>
            <a:ext cx="424815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4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602675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Routing Protocols Metrics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81175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Metrics used in IP routing protocols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Bandwidth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Cost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Delay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Hop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count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Load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Reliability 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26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14587"/>
            <a:ext cx="5554662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9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253425"/>
            <a:ext cx="8145463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Routing Protocols Metrics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04975"/>
            <a:ext cx="3913187" cy="5153025"/>
          </a:xfrm>
        </p:spPr>
        <p:txBody>
          <a:bodyPr/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The Metric Field in the Routing Table</a:t>
            </a:r>
          </a:p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Metric used for each routing protocol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RIP :hop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count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IGRP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&amp; EIGRP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Bandwidth (used by default), Delay (used by default), Load, Reliability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IS-IS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&amp;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OSPF: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Cost, Bandwidth (Cisco’s implementation)</a:t>
            </a:r>
          </a:p>
        </p:txBody>
      </p:sp>
      <p:pic>
        <p:nvPicPr>
          <p:cNvPr id="12247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7" y="1941512"/>
            <a:ext cx="459105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47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7" y="3873500"/>
            <a:ext cx="47990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47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619250"/>
            <a:ext cx="27273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57200"/>
            <a:ext cx="8145462" cy="60642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Load balancing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4975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This is the ability of a router to distribute packets among multiple same cost paths</a:t>
            </a:r>
          </a:p>
        </p:txBody>
      </p:sp>
      <p:grpSp>
        <p:nvGrpSpPr>
          <p:cNvPr id="1222664" name="Group 8"/>
          <p:cNvGrpSpPr>
            <a:grpSpLocks/>
          </p:cNvGrpSpPr>
          <p:nvPr/>
        </p:nvGrpSpPr>
        <p:grpSpPr bwMode="auto">
          <a:xfrm>
            <a:off x="2190750" y="3702050"/>
            <a:ext cx="5276850" cy="3079750"/>
            <a:chOff x="1471" y="2046"/>
            <a:chExt cx="3233" cy="1900"/>
          </a:xfrm>
        </p:grpSpPr>
        <p:pic>
          <p:nvPicPr>
            <p:cNvPr id="122266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046"/>
              <a:ext cx="3233" cy="1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2662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" y="3511"/>
              <a:ext cx="2613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226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3282950"/>
            <a:ext cx="406082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315200" cy="97155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708CA1"/>
                </a:solidFill>
                <a:latin typeface="宋体" pitchFamily="2" charset="-122"/>
                <a:ea typeface="宋体" pitchFamily="2" charset="-122"/>
              </a:rPr>
              <a:t>Administrative Distance</a:t>
            </a:r>
            <a:endParaRPr lang="zh-CN" altLang="en-US" sz="4000" b="1" dirty="0">
              <a:solidFill>
                <a:srgbClr val="708CA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3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493138"/>
            <a:ext cx="8145463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Administrative Distance of a Route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4975"/>
            <a:ext cx="7940675" cy="5076825"/>
          </a:xfrm>
        </p:spPr>
        <p:txBody>
          <a:bodyPr/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Purpose of a metric</a:t>
            </a:r>
          </a:p>
          <a:p>
            <a:pPr lvl="1"/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It’s a calculated value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used to determine the best path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to a destination</a:t>
            </a:r>
          </a:p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Purpose of Administrative Distance</a:t>
            </a:r>
          </a:p>
          <a:p>
            <a:pPr lvl="1"/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It’s a numeric value that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specifies the preference of a particular route </a:t>
            </a:r>
          </a:p>
        </p:txBody>
      </p:sp>
      <p:pic>
        <p:nvPicPr>
          <p:cNvPr id="1192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4208463"/>
            <a:ext cx="5716588" cy="25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1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23300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Administrative Distance of a Route</a:t>
            </a: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4975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Identifying the Administrative Distance (AD) in a routing table</a:t>
            </a:r>
          </a:p>
          <a:p>
            <a:pPr lvl="1"/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It is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the first number in the brackets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in the routing table</a:t>
            </a:r>
          </a:p>
        </p:txBody>
      </p:sp>
      <p:pic>
        <p:nvPicPr>
          <p:cNvPr id="12288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719512"/>
            <a:ext cx="4649788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0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3581400"/>
            <a:ext cx="397351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5162550"/>
            <a:ext cx="3948112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601088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Administrative Distance of a Route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4975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Dynamic Routing Protocols</a:t>
            </a:r>
          </a:p>
        </p:txBody>
      </p:sp>
      <p:pic>
        <p:nvPicPr>
          <p:cNvPr id="1230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649537"/>
            <a:ext cx="3594100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0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523300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Administrative Distance of a Route</a:t>
            </a:r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81175"/>
            <a:ext cx="7940675" cy="5076825"/>
          </a:xfrm>
        </p:spPr>
        <p:txBody>
          <a:bodyPr/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Directly connected routes</a:t>
            </a:r>
          </a:p>
          <a:p>
            <a:pPr lvl="1"/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Have a default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AD of 0</a:t>
            </a:r>
          </a:p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Static Routes</a:t>
            </a:r>
          </a:p>
          <a:p>
            <a:pPr lvl="1"/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Administrative distance of a static route has a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default value of 1</a:t>
            </a:r>
          </a:p>
        </p:txBody>
      </p:sp>
      <p:pic>
        <p:nvPicPr>
          <p:cNvPr id="1232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0" y="4191000"/>
            <a:ext cx="8056562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3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569338"/>
            <a:ext cx="8145462" cy="584775"/>
          </a:xfrm>
        </p:spPr>
        <p:txBody>
          <a:bodyPr/>
          <a:lstStyle/>
          <a:p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Administrative Distance of a Route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76400"/>
            <a:ext cx="7940675" cy="5076825"/>
          </a:xfrm>
        </p:spPr>
        <p:txBody>
          <a:bodyPr/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Directly connected routes</a:t>
            </a:r>
          </a:p>
          <a:p>
            <a:pPr lvl="1"/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Immediately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appear in the routing table as soon as the interface is configured</a:t>
            </a:r>
          </a:p>
        </p:txBody>
      </p:sp>
      <p:pic>
        <p:nvPicPr>
          <p:cNvPr id="12349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3124200"/>
            <a:ext cx="8270875" cy="363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Arial" charset="0"/>
              </a:rPr>
              <a:t>Network protocol operation</a:t>
            </a:r>
          </a:p>
        </p:txBody>
      </p:sp>
      <p:pic>
        <p:nvPicPr>
          <p:cNvPr id="447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848600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Routing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685800" y="1905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dirty="0">
                <a:latin typeface="Arial" charset="0"/>
                <a:ea typeface="宋体" pitchFamily="2" charset="-122"/>
                <a:cs typeface="Arial" charset="0"/>
              </a:rPr>
              <a:t>What is Routing?</a:t>
            </a: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altLang="zh-CN" sz="2800" dirty="0">
              <a:latin typeface="Arial" charset="0"/>
              <a:ea typeface="宋体" pitchFamily="2" charset="-122"/>
              <a:cs typeface="Arial" charset="0"/>
            </a:endParaRP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dirty="0" smtClean="0">
                <a:latin typeface="Arial" charset="0"/>
                <a:ea typeface="宋体" pitchFamily="2" charset="-122"/>
                <a:cs typeface="Arial" charset="0"/>
              </a:rPr>
              <a:t>Dynamic </a:t>
            </a:r>
            <a:r>
              <a:rPr lang="en-US" altLang="zh-CN" sz="2800" dirty="0">
                <a:latin typeface="Arial" charset="0"/>
                <a:ea typeface="宋体" pitchFamily="2" charset="-122"/>
                <a:cs typeface="Arial" charset="0"/>
              </a:rPr>
              <a:t>Routing Protocols</a:t>
            </a: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altLang="zh-CN" sz="2800" dirty="0">
              <a:latin typeface="Arial" charset="0"/>
              <a:ea typeface="宋体" pitchFamily="2" charset="-122"/>
              <a:cs typeface="Arial" charset="0"/>
            </a:endParaRP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V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LSM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and CIDR: Route Aggregation</a:t>
            </a:r>
          </a:p>
        </p:txBody>
      </p:sp>
    </p:spTree>
    <p:extLst>
      <p:ext uri="{BB962C8B-B14F-4D97-AF65-F5344CB8AC3E}">
        <p14:creationId xmlns:p14="http://schemas.microsoft.com/office/powerpoint/2010/main" val="5153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utoUpdateAnimBg="0"/>
      <p:bldP spid="329731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839200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宋体" pitchFamily="2" charset="-122"/>
                <a:ea typeface="宋体" pitchFamily="2" charset="-122"/>
              </a:rPr>
              <a:t>VLSM and CIDR: Route Aggregation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410200"/>
            <a:ext cx="12954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04_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563880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11150"/>
            <a:ext cx="8145462" cy="574675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Introduction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812925"/>
            <a:ext cx="8291512" cy="4892675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Prior to 1981, IP addresses used only the first 8 bits to specify the network portion of the address</a:t>
            </a:r>
          </a:p>
          <a:p>
            <a:pPr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In 1981, RFC 791 modified the IPv4 32-bit address to allow for three different classes</a:t>
            </a:r>
          </a:p>
          <a:p>
            <a:pPr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IP address space was depleting rapidly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the Internet Engineering Task Force (IETF) introduced Classless Inter-Domain Routing (CIDR)</a:t>
            </a:r>
          </a:p>
          <a:p>
            <a:pPr lvl="3" eaLnBrk="1" hangingPunct="1">
              <a:buFontTx/>
              <a:buChar char="–"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CIDR uses Variable Length Subnet Masking (VLSM) to help conserve address space.</a:t>
            </a:r>
          </a:p>
          <a:p>
            <a:pPr lvl="3" eaLnBrk="1" hangingPunct="1">
              <a:buFontTx/>
              <a:buChar char="–"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VLSM is simply subnetting a subnet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152400"/>
            <a:ext cx="8145462" cy="1371600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and Classless IP Addressing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2198688"/>
            <a:ext cx="8085137" cy="4430712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Classful IP addressing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As of January 2007, there are over 433 million hosts on internet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Initiatives to conserve IPv4 address space include: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		-VLSM &amp; CIDR notation (1993, RFC 1519)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		-Network Address Translation (1994, RFC 1631)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		-Private Addressing (1996, RFC 1918)</a:t>
            </a:r>
          </a:p>
        </p:txBody>
      </p:sp>
      <p:pic>
        <p:nvPicPr>
          <p:cNvPr id="1219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1816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12725"/>
            <a:ext cx="8145462" cy="131127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and Classless IP Addressing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Classes of IP addresses are identified by the decimal number of the 1st octet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		Class A address begin with a </a:t>
            </a:r>
            <a:r>
              <a:rPr lang="en-US" altLang="zh-CN" sz="21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 bit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			Range of class A addresses = 0.0.0.0 to 127.255.255.255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		Class B address begin with a </a:t>
            </a:r>
            <a:r>
              <a:rPr lang="en-US" altLang="zh-CN" sz="21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 bit and a </a:t>
            </a:r>
            <a:r>
              <a:rPr lang="en-US" altLang="zh-CN" sz="21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 bit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			Range of class B addresses = 128.0.0.0 to 191.255.255.255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		Class C addresses begin with </a:t>
            </a:r>
            <a:r>
              <a:rPr lang="en-US" altLang="zh-CN" sz="21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two 1</a:t>
            </a: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 bits &amp; a </a:t>
            </a:r>
            <a:r>
              <a:rPr lang="en-US" altLang="zh-CN" sz="21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 bit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100" b="1" smtClean="0">
                <a:latin typeface="宋体" pitchFamily="2" charset="-122"/>
                <a:ea typeface="宋体" pitchFamily="2" charset="-122"/>
              </a:rPr>
              <a:t>			Range of class C addresses = 192.0.0.0 to 223.255.255.255.</a:t>
            </a:r>
          </a:p>
        </p:txBody>
      </p:sp>
      <p:pic>
        <p:nvPicPr>
          <p:cNvPr id="1221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270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84175"/>
            <a:ext cx="8145462" cy="12160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and Classless IP Addressing</a:t>
            </a:r>
          </a:p>
        </p:txBody>
      </p:sp>
      <p:pic>
        <p:nvPicPr>
          <p:cNvPr id="3789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00" y="1809750"/>
            <a:ext cx="8116888" cy="4895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Routing &amp; VLSM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Classful routing 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Classful routing protocols require that a single network use the same subnet mask.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Example: network 192.168.187.0 must use just one subnet mask such as 255.255.255.0.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VLSM — Variable-Length Subnet Masks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VLSM is simply a feature that allows a single autonomous system to have networks with different subnet masks.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VLSM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26135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With VLSM, a network administrator can use a long mask on networks with few hosts, and a short mask on subnets with many hosts.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If a routing protocol allows VLSM: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use a 30-bit subnet mask on network connections, 255.255.255.252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a 24-bit mask for user networks, 255.255.255.0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Or, even a 22-bit mask, 255.255.252.0, for networks with up to 1000 users.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Why use the VLSM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202613" cy="41148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VLSM allows an organization to use more than one subnet mask within the same network address space. </a:t>
            </a:r>
          </a:p>
          <a:p>
            <a:pPr eaLnBrk="1" hangingPunct="1"/>
            <a:r>
              <a:rPr lang="en-US" altLang="zh-CN" sz="2800" b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Implementing VLSM is often referred to as "subnetting a subnet", and can be used to maximize addressing efficiency. 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VLSM is one of the modifications that has helped to bridge the gap between IPv4 and IPv6.</a:t>
            </a:r>
            <a:endParaRPr lang="zh-CN" altLang="en-GB" sz="2800" b="1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VLSM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AU" altLang="zh-CN" sz="2400" b="1" smtClean="0">
                <a:latin typeface="宋体" pitchFamily="2" charset="-122"/>
                <a:ea typeface="宋体" pitchFamily="2" charset="-122"/>
              </a:rPr>
              <a:t>Efficient use of IP addresses 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Better</a:t>
            </a:r>
            <a:r>
              <a:rPr lang="en-AU" altLang="zh-CN" sz="2400" b="1" smtClean="0">
                <a:latin typeface="宋体" pitchFamily="2" charset="-122"/>
                <a:ea typeface="宋体" pitchFamily="2" charset="-122"/>
              </a:rPr>
              <a:t> route 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aggregation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Support VLSM Routing Protocol: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Open Shortest Path First (OSPF),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Integrated Intermediate System to Intermediate System (Integrated IS-IS),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Enhanced Interior Gateway Routing Protocol (EIGRP),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RIP v2,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Static routing.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4704" y="838200"/>
            <a:ext cx="7848600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宋体" pitchFamily="2" charset="-122"/>
                <a:ea typeface="宋体" pitchFamily="2" charset="-122"/>
                <a:cs typeface="Arial" charset="0"/>
              </a:rPr>
              <a:t>Addressing of a routable protocol</a:t>
            </a:r>
          </a:p>
        </p:txBody>
      </p:sp>
      <p:pic>
        <p:nvPicPr>
          <p:cNvPr id="453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4350"/>
            <a:ext cx="7848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A Waste of Space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In the past, it has been recommended that the first and last subnet not be used. But we can used the Subnet 0 from Cisco IOS ver12.0.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From IOS ver12.0, the Cisco router use subnet zero by default.  </a:t>
            </a: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command:  </a:t>
            </a:r>
            <a:br>
              <a:rPr lang="en-US" altLang="zh-CN" sz="2800" b="1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router(config)#no ip subnet-zero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A Waste of Space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10538" cy="3886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192.168.187. </a:t>
            </a:r>
            <a:r>
              <a:rPr lang="zh-CN" altLang="en-US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000</a:t>
            </a:r>
            <a:r>
              <a:rPr lang="zh-CN" alt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b="1" u="sng" smtClean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*****</a:t>
            </a:r>
          </a:p>
          <a:p>
            <a:pPr eaLnBrk="1" hangingPunct="1">
              <a:defRPr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255.255.255.224 (1110 0000)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175"/>
            <a:ext cx="59055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924175"/>
            <a:ext cx="485933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4724400" y="2590800"/>
            <a:ext cx="1223963" cy="360363"/>
          </a:xfrm>
          <a:prstGeom prst="wedgeRectCallout">
            <a:avLst>
              <a:gd name="adj1" fmla="val -100324"/>
              <a:gd name="adj2" fmla="val -62333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/>
          <a:lstStyle/>
          <a:p>
            <a:r>
              <a:rPr lang="en-US" altLang="zh-CN">
                <a:solidFill>
                  <a:schemeClr val="hlink"/>
                </a:solidFill>
                <a:latin typeface="Tahoma" pitchFamily="34" charset="0"/>
                <a:ea typeface="宋体" pitchFamily="2" charset="-122"/>
              </a:rPr>
              <a:t>Host-id</a:t>
            </a: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33400" y="2590800"/>
            <a:ext cx="1223963" cy="360363"/>
          </a:xfrm>
          <a:prstGeom prst="wedgeRectCallout">
            <a:avLst>
              <a:gd name="adj1" fmla="val 110699"/>
              <a:gd name="adj2" fmla="val -6806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/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subnet-id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80988"/>
            <a:ext cx="8145463" cy="1243012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and Classless IP Addressing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2244725"/>
            <a:ext cx="8158162" cy="392747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Routing Updates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		-Recall that </a:t>
            </a:r>
            <a:r>
              <a:rPr lang="en-US" altLang="zh-CN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classful routing protocols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 (i.e. RIPv1) 	</a:t>
            </a:r>
            <a:r>
              <a:rPr lang="en-US" altLang="zh-CN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do not send subnet masks 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in their routing updates. The reason is that the Subnet mask is	directly related to the network address</a:t>
            </a:r>
          </a:p>
        </p:txBody>
      </p:sp>
      <p:pic>
        <p:nvPicPr>
          <p:cNvPr id="1224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507163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84175"/>
            <a:ext cx="8145462" cy="11398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and Classless IP Addressing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39925"/>
            <a:ext cx="8596312" cy="50704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Classless Inter-domain Routing (CIDR – RFC 1517)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Advantage of CIDR :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More efficient use of IPv4 address space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Route summarization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Requires subnet mask to be included in routing update  because address class is meaningless Recall purpose of a subnet mask: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To determine the network and host portion of an IP address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			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246063"/>
            <a:ext cx="8145462" cy="1277937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and Classless IP Addressing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866900"/>
            <a:ext cx="8591550" cy="44577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Classless IP Addressing</a:t>
            </a:r>
          </a:p>
          <a:p>
            <a:pPr eaLnBrk="1" hangingPunct="1"/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CIDR &amp; Route Summarization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		-Variable Length Subnet Masking (VLSM)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		-Allows a subnet to be further sub-netted 			according to individual needs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		-Prefix Aggregation a.k.a. Route Summarization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		-CIDR allows for routes to be summarized as a single route</a:t>
            </a:r>
          </a:p>
          <a:p>
            <a:pPr lvl="1" eaLnBrk="1" hangingPunct="1"/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b="1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26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49164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85750"/>
            <a:ext cx="8145462" cy="139065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and Classless IP Addressing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938338"/>
            <a:ext cx="7940675" cy="4614862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Classless Routing Protocol</a:t>
            </a:r>
          </a:p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Characteristics of classless routing protocols: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			-Routing updates include the subnet mask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			-Supports VLSM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			Supports Route Summarization</a:t>
            </a:r>
          </a:p>
        </p:txBody>
      </p:sp>
      <p:pic>
        <p:nvPicPr>
          <p:cNvPr id="1227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62579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228600"/>
            <a:ext cx="8145462" cy="128111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Classful and Classless IP Addressing</a:t>
            </a:r>
          </a:p>
        </p:txBody>
      </p:sp>
      <p:graphicFrame>
        <p:nvGraphicFramePr>
          <p:cNvPr id="1228888" name="Group 88"/>
          <p:cNvGraphicFramePr>
            <a:graphicFrameLocks noGrp="1"/>
          </p:cNvGraphicFramePr>
          <p:nvPr>
            <p:ph type="tbl" idx="1"/>
          </p:nvPr>
        </p:nvGraphicFramePr>
        <p:xfrm>
          <a:off x="620713" y="2300288"/>
          <a:ext cx="7912100" cy="4121151"/>
        </p:xfrm>
        <a:graphic>
          <a:graphicData uri="http://schemas.openxmlformats.org/drawingml/2006/table">
            <a:tbl>
              <a:tblPr/>
              <a:tblGrid>
                <a:gridCol w="1579562"/>
                <a:gridCol w="1930400"/>
                <a:gridCol w="1622425"/>
                <a:gridCol w="2779713"/>
              </a:tblGrid>
              <a:tr h="2215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Routing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Protocol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Routing updates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Include subnet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Mask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Supports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VLSM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Ability to send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Supernet routes        </a:t>
                      </a:r>
                      <a:endParaRPr kumimoji="0" lang="en-US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Classful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Classless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7" name="Rectangle 86"/>
          <p:cNvSpPr>
            <a:spLocks noChangeArrowheads="1"/>
          </p:cNvSpPr>
          <p:nvPr/>
        </p:nvSpPr>
        <p:spPr bwMode="auto">
          <a:xfrm>
            <a:off x="655638" y="1801813"/>
            <a:ext cx="79406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altLang="zh-CN">
                <a:ea typeface="宋体" pitchFamily="2" charset="-122"/>
              </a:rPr>
              <a:t>Classless Routing Protocol</a:t>
            </a: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22263"/>
            <a:ext cx="8145463" cy="820737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VLSM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939925"/>
            <a:ext cx="8461375" cy="43846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Classful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routing 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only allows for one subnet mask for all networks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VLSM &amp; classless routing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This is the process of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subnetting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a subnet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More than one subnet mask can be used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More efficient use of IP addresses as compared 	to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classful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IP addressing</a:t>
            </a:r>
          </a:p>
        </p:txBody>
      </p:sp>
      <p:pic>
        <p:nvPicPr>
          <p:cNvPr id="12308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7150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425450"/>
            <a:ext cx="8145463" cy="74136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VLSM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475" y="1758950"/>
            <a:ext cx="4606925" cy="5099050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VLSM – the process of </a:t>
            </a:r>
            <a:r>
              <a:rPr lang="en-US" altLang="zh-CN" sz="24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sub-netting a subnet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to fit your needs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	-Example: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	Subnet 10.1.0.0</a:t>
            </a:r>
            <a:r>
              <a:rPr lang="en-US" altLang="zh-CN" sz="24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/16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, 8    more bits are borrowed again, to create 256 subnets with a </a:t>
            </a:r>
            <a:r>
              <a:rPr lang="en-US" altLang="zh-CN" sz="2400" b="1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/24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mask.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	-Mask allows for 254 host addresses per subnet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	-Subnets range from:  10.1.0.0 / 24 to 10.1.255.0 / 24</a:t>
            </a:r>
          </a:p>
        </p:txBody>
      </p:sp>
      <p:pic>
        <p:nvPicPr>
          <p:cNvPr id="51204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827213"/>
            <a:ext cx="4224338" cy="46497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How to use the VLSM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323850" y="1557338"/>
            <a:ext cx="6192838" cy="5327650"/>
            <a:chOff x="528" y="720"/>
            <a:chExt cx="4752" cy="3428"/>
          </a:xfrm>
        </p:grpSpPr>
        <p:pic>
          <p:nvPicPr>
            <p:cNvPr id="52230" name="Picture 4" descr="sub-subnets-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20"/>
              <a:ext cx="4752" cy="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1" name="Line 5"/>
            <p:cNvSpPr>
              <a:spLocks noChangeShapeType="1"/>
            </p:cNvSpPr>
            <p:nvPr/>
          </p:nvSpPr>
          <p:spPr bwMode="auto">
            <a:xfrm>
              <a:off x="1728" y="2304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2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148263" y="1557338"/>
            <a:ext cx="3744912" cy="5300662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subnetting a subnet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 eaLnBrk="1" hangingPunct="1"/>
            <a:endParaRPr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192.168.187.192</a:t>
            </a:r>
            <a:br>
              <a:rPr lang="en-US" altLang="zh-CN" sz="2800" b="1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(110 </a:t>
            </a:r>
            <a:r>
              <a:rPr lang="en-US" altLang="zh-CN" sz="2800" b="1" u="sng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000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00)</a:t>
            </a:r>
          </a:p>
          <a:p>
            <a:pPr eaLnBrk="1" hangingPunct="1"/>
            <a:endParaRPr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en-US" altLang="zh-CN" sz="2800" b="1" smtClean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255.255.255.252</a:t>
            </a:r>
            <a:br>
              <a:rPr lang="en-US" altLang="zh-CN" sz="2800" b="1" smtClean="0">
                <a:latin typeface="宋体" pitchFamily="2" charset="-122"/>
                <a:ea typeface="宋体" pitchFamily="2" charset="-122"/>
              </a:rPr>
            </a:b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(1111 1100)</a:t>
            </a:r>
          </a:p>
        </p:txBody>
      </p:sp>
      <p:sp>
        <p:nvSpPr>
          <p:cNvPr id="52229" name="AutoShape 7"/>
          <p:cNvSpPr>
            <a:spLocks noChangeArrowheads="1"/>
          </p:cNvSpPr>
          <p:nvPr/>
        </p:nvSpPr>
        <p:spPr bwMode="auto">
          <a:xfrm>
            <a:off x="6248400" y="4419600"/>
            <a:ext cx="2376488" cy="360363"/>
          </a:xfrm>
          <a:prstGeom prst="wedgeRectCallout">
            <a:avLst>
              <a:gd name="adj1" fmla="val -25819"/>
              <a:gd name="adj2" fmla="val -187005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/>
          <a:lstStyle/>
          <a:p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VLSM subnet id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  <a:cs typeface="Arial" charset="0"/>
              </a:rPr>
              <a:t>Routing table</a:t>
            </a:r>
          </a:p>
        </p:txBody>
      </p:sp>
      <p:pic>
        <p:nvPicPr>
          <p:cNvPr id="455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33563"/>
            <a:ext cx="7772400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5684" name="Group 4"/>
          <p:cNvGraphicFramePr>
            <a:graphicFrameLocks noGrp="1"/>
          </p:cNvGraphicFramePr>
          <p:nvPr/>
        </p:nvGraphicFramePr>
        <p:xfrm>
          <a:off x="3124200" y="4267200"/>
          <a:ext cx="3505200" cy="1600200"/>
        </p:xfrm>
        <a:graphic>
          <a:graphicData uri="http://schemas.openxmlformats.org/drawingml/2006/table">
            <a:tbl>
              <a:tblPr/>
              <a:tblGrid>
                <a:gridCol w="2514600"/>
                <a:gridCol w="990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131.108.1.0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131.108.2.0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131.108.3.0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How to use the VLSM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838200" y="1828800"/>
          <a:ext cx="6645275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位图图像" r:id="rId4" imgW="4390476" imgH="2886478" progId="Paint.Picture">
                  <p:embed/>
                </p:oleObj>
              </mc:Choice>
              <mc:Fallback>
                <p:oleObj name="位图图像" r:id="rId4" imgW="4390476" imgH="288647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6645275" cy="472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Exercise</a:t>
            </a:r>
            <a:endParaRPr lang="zh-CN" altLang="en-US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8077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Exercise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A class C address of 192.168.10.0/24 has been allocated.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Perth, Sydney, and Singapore have a WAN connection to Kuala Lumpur (KL).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Perth requires 60 hosts.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KL requires 28 hosts.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Sydney and Singapore each require 12 hosts.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To calculate VLSM subnets and the respective hosts allocate the largest requirements first from the address range. Requirements levels should be listed from the largest to the smallest.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Exercise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Step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In this example Perth requires 60 hosts.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Use 6 bits since 2</a:t>
            </a:r>
            <a:r>
              <a:rPr lang="en-US" altLang="zh-CN" sz="2400" b="1" baseline="3000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– 2 = 62 usable host addresses. Thus 2 bits will be used from the 4th Octet to represent the extended-network-prefix of /26 and the remaining 6 bits will be used for host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Applying VLSM on address 192.168.10.0/24 gives: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192.168.10.</a:t>
            </a:r>
            <a:r>
              <a:rPr lang="en-US" altLang="zh-CN" sz="2400" b="1" u="sng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00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hh hhhh /26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255.255.255.192 (1100 0000)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8690" name="Group 2"/>
          <p:cNvGraphicFramePr>
            <a:graphicFrameLocks noGrp="1"/>
          </p:cNvGraphicFramePr>
          <p:nvPr>
            <p:ph sz="half" idx="4294967295"/>
          </p:nvPr>
        </p:nvGraphicFramePr>
        <p:xfrm>
          <a:off x="250825" y="260350"/>
          <a:ext cx="8569325" cy="6434138"/>
        </p:xfrm>
        <a:graphic>
          <a:graphicData uri="http://schemas.openxmlformats.org/drawingml/2006/table">
            <a:tbl>
              <a:tblPr/>
              <a:tblGrid>
                <a:gridCol w="2376488"/>
                <a:gridCol w="2808287"/>
                <a:gridCol w="3384550"/>
              </a:tblGrid>
              <a:tr h="316388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192.168.10.0/24（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Subnetted）</a:t>
                      </a:r>
                    </a:p>
                  </a:txBody>
                  <a:tcPr marL="73025" marR="73025" marT="36512" marB="365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192.168.10.0/26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00 0000)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Perth (60 hosts)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192.168.10.0/26 (Network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192.168.10.1/26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192.168.10.2/26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……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192.168.10.61/26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192.168.10.62/26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192.168.10.63/26(Broadcast Address)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4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192.168.10.64/26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00 0000)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 （Subnetted）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12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192.168.10.128/26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00 0000)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12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192.168.10.192/26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00 0000)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6341" name="AutoShape 21"/>
          <p:cNvSpPr>
            <a:spLocks noChangeArrowheads="1"/>
          </p:cNvSpPr>
          <p:nvPr/>
        </p:nvSpPr>
        <p:spPr bwMode="auto">
          <a:xfrm>
            <a:off x="5724525" y="4114800"/>
            <a:ext cx="2232025" cy="533400"/>
          </a:xfrm>
          <a:prstGeom prst="rightArrow">
            <a:avLst>
              <a:gd name="adj1" fmla="val 50000"/>
              <a:gd name="adj2" fmla="val 10461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algn="ctr"/>
            <a:r>
              <a:rPr lang="en-US" altLang="zh-CN" sz="1600" b="1">
                <a:solidFill>
                  <a:srgbClr val="CCFF66"/>
                </a:solidFill>
                <a:latin typeface="Tahoma" pitchFamily="34" charset="0"/>
                <a:ea typeface="宋体" pitchFamily="2" charset="-122"/>
              </a:rPr>
              <a:t>See next slide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Exercise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Step 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KL requires 28 hosts. The next available address after 192.168.10.63/26 is 192.168.10.64/26.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Since 28 hosts are required, 5 bits will be needed for the host addresses, 2</a:t>
            </a:r>
            <a:r>
              <a:rPr lang="en-US" altLang="zh-CN" sz="2400" b="1" baseline="3000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–2 = 30 usable host addresses.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Thus 5 bits will be required to represent the hosts and 3 bits will be used to represent the extended-network prefix of /27.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Applying VLSM on address 192.168.10.64/26 gives: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192.168.10.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010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hhhhh /27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255.255.255.224 (1110 0000)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766" name="Group 30"/>
          <p:cNvGraphicFramePr>
            <a:graphicFrameLocks noGrp="1"/>
          </p:cNvGraphicFramePr>
          <p:nvPr>
            <p:ph idx="1"/>
          </p:nvPr>
        </p:nvGraphicFramePr>
        <p:xfrm>
          <a:off x="179388" y="180975"/>
          <a:ext cx="8713787" cy="6222999"/>
        </p:xfrm>
        <a:graphic>
          <a:graphicData uri="http://schemas.openxmlformats.org/drawingml/2006/table">
            <a:tbl>
              <a:tblPr/>
              <a:tblGrid>
                <a:gridCol w="2030412"/>
                <a:gridCol w="2794000"/>
                <a:gridCol w="3889375"/>
              </a:tblGrid>
              <a:tr h="2305287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From 192.168.10.64/26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6" marB="365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192.168.10.64/27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0 0000)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KL  (28 hosts)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192.168.10.64/27  (Network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192.168.10.65/27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192.168.10.66/27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192.168.10.94/27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192.168.10.95/27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192.168.10.96/27  (Broadcast Address)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430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192.168.10.96/27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0 0000)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 （Subnetted）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74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192.168.10.128/27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0 0000)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74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192.168.10.160/27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0 0000)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74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192.168.10.192/27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0 0000)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74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192.168.10.224/27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0 0000)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6" marB="365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58395" name="AutoShape 27"/>
          <p:cNvSpPr>
            <a:spLocks noChangeArrowheads="1"/>
          </p:cNvSpPr>
          <p:nvPr/>
        </p:nvSpPr>
        <p:spPr bwMode="auto">
          <a:xfrm>
            <a:off x="6372225" y="2781300"/>
            <a:ext cx="2232025" cy="576263"/>
          </a:xfrm>
          <a:prstGeom prst="rightArrow">
            <a:avLst>
              <a:gd name="adj1" fmla="val 50000"/>
              <a:gd name="adj2" fmla="val 96832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algn="ctr"/>
            <a:r>
              <a:rPr lang="en-US" altLang="zh-CN" sz="1600" b="1">
                <a:solidFill>
                  <a:srgbClr val="CCFF66"/>
                </a:solidFill>
                <a:latin typeface="Tahoma" pitchFamily="34" charset="0"/>
                <a:ea typeface="宋体" pitchFamily="2" charset="-122"/>
              </a:rPr>
              <a:t>See next slide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Exercise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110538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Step 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Now Sydney and Singapore require 12 hosts each. The next available address starts from192.168.10.96/27.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Since 12 hosts are required, 4 bits will be needed for the host addresses, 2</a:t>
            </a:r>
            <a:r>
              <a:rPr lang="en-US" altLang="zh-CN" sz="2400" b="1" baseline="3000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= 16, 16 – 2 = 14 usable addresses.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Thus 4 bits are required to represent the hosts and 4 bits for the extended-network-prefix of /28.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Applying VLSM on address 192.168.10.96/27 gives: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192.168.10.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0110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hhhh /28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255.255.255.240 (1111 0000)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1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02814" name="Group 30"/>
          <p:cNvGraphicFramePr>
            <a:graphicFrameLocks noGrp="1"/>
          </p:cNvGraphicFramePr>
          <p:nvPr>
            <p:ph idx="1"/>
          </p:nvPr>
        </p:nvGraphicFramePr>
        <p:xfrm>
          <a:off x="250825" y="404813"/>
          <a:ext cx="8569325" cy="6484936"/>
        </p:xfrm>
        <a:graphic>
          <a:graphicData uri="http://schemas.openxmlformats.org/drawingml/2006/table">
            <a:tbl>
              <a:tblPr/>
              <a:tblGrid>
                <a:gridCol w="2232025"/>
                <a:gridCol w="2520950"/>
                <a:gridCol w="3816350"/>
              </a:tblGrid>
              <a:tr h="2383549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From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192.168.10.96/27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4" marB="365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192.168.10.96/28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Sydney(12 hosts)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192.168.10.96/28 (Network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192.168.10.97/28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192.168.10.98/28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192.168.10.109/28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192.168.10.110/28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   192.168.10.111/28 (Broadcast Address)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196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192.168.10.112/28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Singapore (12 hosts)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192.168.10.112/28 (Network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192.168.10.113/28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192.168.10.114/28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……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192.168.10.126/28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192.168.10.127/28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192.168.10.128/28(Broadcast Address)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9858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192.168.10.128/28</a:t>
                      </a: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 （Subnetted）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377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192.168.10.144/28</a:t>
                      </a: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377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...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3968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192.168.10.240/28</a:t>
                      </a: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4" marB="365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60444" name="AutoShape 28"/>
          <p:cNvSpPr>
            <a:spLocks noChangeArrowheads="1"/>
          </p:cNvSpPr>
          <p:nvPr/>
        </p:nvSpPr>
        <p:spPr bwMode="auto">
          <a:xfrm>
            <a:off x="5105400" y="5105400"/>
            <a:ext cx="2232025" cy="609600"/>
          </a:xfrm>
          <a:prstGeom prst="rightArrow">
            <a:avLst>
              <a:gd name="adj1" fmla="val 50000"/>
              <a:gd name="adj2" fmla="val 9153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 algn="ctr"/>
            <a:r>
              <a:rPr lang="en-US" altLang="zh-CN" sz="1600" b="1">
                <a:solidFill>
                  <a:srgbClr val="CCFF66"/>
                </a:solidFill>
                <a:latin typeface="Tahoma" pitchFamily="34" charset="0"/>
                <a:ea typeface="宋体" pitchFamily="2" charset="-122"/>
              </a:rPr>
              <a:t>See next slide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Exercise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19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Step 4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Now allocate addresses for the WAN links. Remember that each WAN link will require two IP addresses. The next available subnet is 192.168.10.128/28.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Since 2 network addresses are required for each WAN link, 2 bits will be needed for host addresses, 2</a:t>
            </a:r>
            <a:r>
              <a:rPr lang="en-US" altLang="zh-CN" sz="2400" b="1" baseline="3000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–2 = 2 usable addresses.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Thus 2 bits are required to represent the links and 6 bits for the extended-network-prefix of /30.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Applying VLSM on 192.168.10.128/28 gives: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192.168.10.</a:t>
            </a:r>
            <a:r>
              <a:rPr lang="en-US" altLang="zh-CN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011000</a:t>
            </a:r>
            <a:r>
              <a:rPr lang="en-US" altLang="zh-CN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hh /30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255.255.255.252 (1111 1100)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sz="4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Routing</a:t>
            </a: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685800" y="1905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  <a:cs typeface="Arial" charset="0"/>
              </a:rPr>
              <a:t>What is Routing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  <a:cs typeface="Arial" charset="0"/>
              </a:rPr>
              <a:t>?</a:t>
            </a: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altLang="zh-CN" sz="2800" b="1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" charset="0"/>
              </a:rPr>
              <a:t>Dynamic Routing Protocols</a:t>
            </a: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altLang="zh-CN" sz="2800" b="1" dirty="0">
              <a:latin typeface="宋体" pitchFamily="2" charset="-122"/>
              <a:ea typeface="宋体" pitchFamily="2" charset="-122"/>
              <a:cs typeface="Arial" charset="0"/>
            </a:endParaRPr>
          </a:p>
          <a:p>
            <a:pPr marL="338138" indent="-338138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  <a:cs typeface="Arial" charset="0"/>
              </a:rPr>
              <a:t>VLSM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  <a:cs typeface="Arial" charset="0"/>
              </a:rPr>
              <a:t>and CIDR: Route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  <a:cs typeface="Arial" charset="0"/>
              </a:rPr>
              <a:t>Aggregation</a:t>
            </a:r>
            <a:endParaRPr lang="en-US" altLang="zh-CN" sz="2800" b="1" dirty="0">
              <a:latin typeface="宋体" pitchFamily="2" charset="-122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utoUpdateAnimBg="0"/>
      <p:bldP spid="329731" grpId="0" build="p" bldLvl="3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834" name="Group 2"/>
          <p:cNvGraphicFramePr>
            <a:graphicFrameLocks noGrp="1"/>
          </p:cNvGraphicFramePr>
          <p:nvPr>
            <p:ph idx="1"/>
          </p:nvPr>
        </p:nvGraphicFramePr>
        <p:xfrm>
          <a:off x="323850" y="404813"/>
          <a:ext cx="8569325" cy="6192838"/>
        </p:xfrm>
        <a:graphic>
          <a:graphicData uri="http://schemas.openxmlformats.org/drawingml/2006/table">
            <a:tbl>
              <a:tblPr/>
              <a:tblGrid>
                <a:gridCol w="2303463"/>
                <a:gridCol w="2449512"/>
                <a:gridCol w="3816350"/>
              </a:tblGrid>
              <a:tr h="162560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From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192.168.10.128/28</a:t>
                      </a:r>
                    </a:p>
                  </a:txBody>
                  <a:tcPr marL="73025" marR="73025" marT="36512" marB="365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192.168.10.128/30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Perth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KL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192.168.10.128/30 (Network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192.168.10.129/30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192.168.10.130/30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192.168.10.131/30 (Broadcast Address)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1625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192.168.10.132/30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Sydney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KL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192.168.10.132/30(Network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192.168.10.133/30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192.168.10.134/30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192.168.10.135/30(Broadcast Address)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1625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192.168.10.136/30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Singapore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–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KL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192.168.10.136/30 (Network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192.168.10.137/30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192.168.10.138/30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192.168.10.139/30 (Broadcast Address) 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192.168.10.140/30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39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192.168.10.144/30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…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charset="-122"/>
                        </a:rPr>
                        <a:t>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Unused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Exercise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pic>
        <p:nvPicPr>
          <p:cNvPr id="63492" name="Picture 4" descr="samp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73250"/>
            <a:ext cx="7316788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It is important to remember that only unused subnets can be further subnetted.</a:t>
            </a:r>
          </a:p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If any address from a subnet is used, that subnet cannot be further subnetted.</a:t>
            </a:r>
          </a:p>
          <a:p>
            <a:pPr eaLnBrk="1" hangingPunct="1"/>
            <a:endParaRPr lang="zh-CN" altLang="en-US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62000" y="609600"/>
            <a:ext cx="5486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Exercise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Question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If you want to distribute 192.168.</a:t>
            </a:r>
            <a:r>
              <a:rPr lang="en-US" altLang="zh-TW" sz="2400" b="1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.0/24 to these hosts and routers</a:t>
            </a:r>
            <a:r>
              <a:rPr lang="en-US" altLang="zh-TW" sz="2400" b="1" smtClean="0">
                <a:latin typeface="宋体" pitchFamily="2" charset="-122"/>
                <a:ea typeface="宋体" pitchFamily="2" charset="-122"/>
              </a:rPr>
              <a:t> (with NLSM)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, and divide the network into </a:t>
            </a:r>
            <a:r>
              <a:rPr lang="en-US" altLang="zh-TW" sz="2400" b="1" smtClean="0">
                <a:latin typeface="宋体" pitchFamily="2" charset="-122"/>
                <a:ea typeface="宋体" pitchFamily="2" charset="-122"/>
              </a:rPr>
              <a:t>several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subnets</a:t>
            </a:r>
            <a:r>
              <a:rPr lang="en-US" altLang="zh-TW" sz="2400" b="1" smtClean="0">
                <a:latin typeface="宋体" pitchFamily="2" charset="-122"/>
                <a:ea typeface="宋体" pitchFamily="2" charset="-122"/>
              </a:rPr>
              <a:t> using as few addresses as you can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, please give the result. (zero subnet is allowed)</a:t>
            </a:r>
            <a:endParaRPr lang="zh-CN" altLang="en-US" sz="2400" b="1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5540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4275138"/>
            <a:ext cx="804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4275138"/>
            <a:ext cx="804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943475"/>
            <a:ext cx="8048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Line 8"/>
          <p:cNvSpPr>
            <a:spLocks noChangeShapeType="1"/>
          </p:cNvSpPr>
          <p:nvPr/>
        </p:nvSpPr>
        <p:spPr bwMode="auto">
          <a:xfrm>
            <a:off x="4010025" y="4386263"/>
            <a:ext cx="966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Line 9"/>
          <p:cNvSpPr>
            <a:spLocks noChangeShapeType="1"/>
          </p:cNvSpPr>
          <p:nvPr/>
        </p:nvSpPr>
        <p:spPr bwMode="auto">
          <a:xfrm>
            <a:off x="3687763" y="4608513"/>
            <a:ext cx="482600" cy="334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5" name="Line 10"/>
          <p:cNvSpPr>
            <a:spLocks noChangeShapeType="1"/>
          </p:cNvSpPr>
          <p:nvPr/>
        </p:nvSpPr>
        <p:spPr bwMode="auto">
          <a:xfrm flipV="1">
            <a:off x="5781675" y="4052888"/>
            <a:ext cx="806450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>
            <a:off x="2398713" y="4052888"/>
            <a:ext cx="806450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 flipV="1">
            <a:off x="2882900" y="5165725"/>
            <a:ext cx="1127125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5548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3717925"/>
            <a:ext cx="482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9" name="Picture 1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3889375"/>
            <a:ext cx="4841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0" name="Picture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4164013"/>
            <a:ext cx="482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1" name="Picture 1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218113"/>
            <a:ext cx="482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2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5389563"/>
            <a:ext cx="4841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3" name="Picture 1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664200"/>
            <a:ext cx="482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4" name="Picture 1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3657600"/>
            <a:ext cx="482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5" name="Picture 2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3829050"/>
            <a:ext cx="482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56" name="Picture 2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4103688"/>
            <a:ext cx="4841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7" name="Text Box 22"/>
          <p:cNvSpPr txBox="1">
            <a:spLocks noChangeArrowheads="1"/>
          </p:cNvSpPr>
          <p:nvPr/>
        </p:nvSpPr>
        <p:spPr bwMode="auto">
          <a:xfrm>
            <a:off x="3365500" y="3940175"/>
            <a:ext cx="644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n-US" altLang="zh-CN" sz="1800">
                <a:latin typeface="Times New Roman" pitchFamily="18" charset="0"/>
                <a:ea typeface="宋体" pitchFamily="2" charset="-122"/>
              </a:rPr>
              <a:t>RTA</a:t>
            </a:r>
          </a:p>
        </p:txBody>
      </p:sp>
      <p:sp>
        <p:nvSpPr>
          <p:cNvPr id="65558" name="Text Box 23"/>
          <p:cNvSpPr txBox="1">
            <a:spLocks noChangeArrowheads="1"/>
          </p:cNvSpPr>
          <p:nvPr/>
        </p:nvSpPr>
        <p:spPr bwMode="auto">
          <a:xfrm>
            <a:off x="4976813" y="3940175"/>
            <a:ext cx="644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n-US" altLang="zh-CN" sz="1800">
                <a:latin typeface="Times New Roman" pitchFamily="18" charset="0"/>
                <a:ea typeface="宋体" pitchFamily="2" charset="-122"/>
              </a:rPr>
              <a:t>RTB</a:t>
            </a:r>
          </a:p>
        </p:txBody>
      </p:sp>
      <p:sp>
        <p:nvSpPr>
          <p:cNvPr id="65559" name="Text Box 24"/>
          <p:cNvSpPr txBox="1">
            <a:spLocks noChangeArrowheads="1"/>
          </p:cNvSpPr>
          <p:nvPr/>
        </p:nvSpPr>
        <p:spPr bwMode="auto">
          <a:xfrm>
            <a:off x="4170363" y="4608513"/>
            <a:ext cx="6445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n-US" altLang="zh-CN" sz="1800">
                <a:latin typeface="Times New Roman" pitchFamily="18" charset="0"/>
                <a:ea typeface="宋体" pitchFamily="2" charset="-122"/>
              </a:rPr>
              <a:t>RTC</a:t>
            </a:r>
          </a:p>
        </p:txBody>
      </p:sp>
      <p:sp>
        <p:nvSpPr>
          <p:cNvPr id="65560" name="Text Box 26"/>
          <p:cNvSpPr txBox="1">
            <a:spLocks noChangeArrowheads="1"/>
          </p:cNvSpPr>
          <p:nvPr/>
        </p:nvSpPr>
        <p:spPr bwMode="auto">
          <a:xfrm>
            <a:off x="2133600" y="4495800"/>
            <a:ext cx="1625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zh-TW" altLang="en-US" sz="1800">
                <a:latin typeface="Times New Roman" pitchFamily="18" charset="0"/>
                <a:ea typeface="PMingLiU" pitchFamily="18" charset="-120"/>
              </a:rPr>
              <a:t>12 </a:t>
            </a:r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hosts</a:t>
            </a:r>
          </a:p>
        </p:txBody>
      </p:sp>
      <p:sp>
        <p:nvSpPr>
          <p:cNvPr id="65561" name="Text Box 27"/>
          <p:cNvSpPr txBox="1">
            <a:spLocks noChangeArrowheads="1"/>
          </p:cNvSpPr>
          <p:nvPr/>
        </p:nvSpPr>
        <p:spPr bwMode="auto">
          <a:xfrm>
            <a:off x="2895600" y="5638800"/>
            <a:ext cx="1625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en-US" altLang="zh-CN" sz="1800">
                <a:latin typeface="Times New Roman" pitchFamily="18" charset="0"/>
                <a:ea typeface="PMingLiU" pitchFamily="18" charset="-120"/>
              </a:rPr>
              <a:t>29</a:t>
            </a:r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 hosts</a:t>
            </a:r>
          </a:p>
        </p:txBody>
      </p:sp>
      <p:sp>
        <p:nvSpPr>
          <p:cNvPr id="65562" name="Text Box 28"/>
          <p:cNvSpPr txBox="1">
            <a:spLocks noChangeArrowheads="1"/>
          </p:cNvSpPr>
          <p:nvPr/>
        </p:nvSpPr>
        <p:spPr bwMode="auto">
          <a:xfrm>
            <a:off x="5715000" y="4572000"/>
            <a:ext cx="1625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zh-TW" altLang="en-US" sz="1800">
                <a:latin typeface="Times New Roman" pitchFamily="18" charset="0"/>
                <a:ea typeface="PMingLiU" pitchFamily="18" charset="-120"/>
              </a:rPr>
              <a:t>25 </a:t>
            </a:r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hosts</a:t>
            </a:r>
          </a:p>
        </p:txBody>
      </p:sp>
      <p:sp>
        <p:nvSpPr>
          <p:cNvPr id="65563" name="Line 29"/>
          <p:cNvSpPr>
            <a:spLocks noChangeShapeType="1"/>
          </p:cNvSpPr>
          <p:nvPr/>
        </p:nvSpPr>
        <p:spPr bwMode="auto">
          <a:xfrm>
            <a:off x="4824413" y="5072063"/>
            <a:ext cx="1806575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5564" name="Picture 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5043488"/>
            <a:ext cx="4826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5" name="Picture 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5214938"/>
            <a:ext cx="4841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6" name="Picture 3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5489575"/>
            <a:ext cx="482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67" name="Text Box 33"/>
          <p:cNvSpPr txBox="1">
            <a:spLocks noChangeArrowheads="1"/>
          </p:cNvSpPr>
          <p:nvPr/>
        </p:nvSpPr>
        <p:spPr bwMode="auto">
          <a:xfrm>
            <a:off x="5105400" y="5562600"/>
            <a:ext cx="1625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/>
            <a:r>
              <a:rPr lang="zh-TW" altLang="en-US" sz="1800">
                <a:latin typeface="Times New Roman" pitchFamily="18" charset="0"/>
                <a:ea typeface="PMingLiU" pitchFamily="18" charset="-120"/>
              </a:rPr>
              <a:t>3</a:t>
            </a:r>
            <a:r>
              <a:rPr lang="en-US" altLang="zh-CN" sz="1800">
                <a:latin typeface="Times New Roman" pitchFamily="18" charset="0"/>
                <a:ea typeface="PMingLiU" pitchFamily="18" charset="-120"/>
              </a:rPr>
              <a:t>1</a:t>
            </a:r>
            <a:r>
              <a:rPr lang="en-US" altLang="zh-TW" sz="1800">
                <a:latin typeface="Times New Roman" pitchFamily="18" charset="0"/>
                <a:ea typeface="PMingLiU" pitchFamily="18" charset="-120"/>
              </a:rPr>
              <a:t> hosts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28600" y="3200400"/>
            <a:ext cx="8313738" cy="3262313"/>
            <a:chOff x="144" y="2016"/>
            <a:chExt cx="5237" cy="2055"/>
          </a:xfrm>
        </p:grpSpPr>
        <p:sp>
          <p:nvSpPr>
            <p:cNvPr id="65569" name="Text Box 34"/>
            <p:cNvSpPr txBox="1">
              <a:spLocks noChangeArrowheads="1"/>
            </p:cNvSpPr>
            <p:nvPr/>
          </p:nvSpPr>
          <p:spPr bwMode="auto">
            <a:xfrm>
              <a:off x="3264" y="3744"/>
              <a:ext cx="1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itchFamily="2" charset="-122"/>
                </a:rPr>
                <a:t>192.168.1.0/26</a:t>
              </a:r>
            </a:p>
          </p:txBody>
        </p:sp>
        <p:sp>
          <p:nvSpPr>
            <p:cNvPr id="65570" name="Text Box 35"/>
            <p:cNvSpPr txBox="1">
              <a:spLocks noChangeArrowheads="1"/>
            </p:cNvSpPr>
            <p:nvPr/>
          </p:nvSpPr>
          <p:spPr bwMode="auto">
            <a:xfrm>
              <a:off x="4032" y="2016"/>
              <a:ext cx="1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itchFamily="2" charset="-122"/>
                </a:rPr>
                <a:t>192.168.1.96/27</a:t>
              </a:r>
            </a:p>
          </p:txBody>
        </p:sp>
        <p:sp>
          <p:nvSpPr>
            <p:cNvPr id="65571" name="Text Box 36"/>
            <p:cNvSpPr txBox="1">
              <a:spLocks noChangeArrowheads="1"/>
            </p:cNvSpPr>
            <p:nvPr/>
          </p:nvSpPr>
          <p:spPr bwMode="auto">
            <a:xfrm>
              <a:off x="720" y="3840"/>
              <a:ext cx="1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itchFamily="2" charset="-122"/>
                </a:rPr>
                <a:t>192.168.1.64/27</a:t>
              </a:r>
            </a:p>
          </p:txBody>
        </p:sp>
        <p:sp>
          <p:nvSpPr>
            <p:cNvPr id="65572" name="Text Box 37"/>
            <p:cNvSpPr txBox="1">
              <a:spLocks noChangeArrowheads="1"/>
            </p:cNvSpPr>
            <p:nvPr/>
          </p:nvSpPr>
          <p:spPr bwMode="auto">
            <a:xfrm>
              <a:off x="144" y="2112"/>
              <a:ext cx="14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itchFamily="2" charset="-122"/>
                </a:rPr>
                <a:t>192.168.1.128/28</a:t>
              </a:r>
            </a:p>
          </p:txBody>
        </p:sp>
        <p:sp>
          <p:nvSpPr>
            <p:cNvPr id="65573" name="Text Box 38"/>
            <p:cNvSpPr txBox="1">
              <a:spLocks noChangeArrowheads="1"/>
            </p:cNvSpPr>
            <p:nvPr/>
          </p:nvSpPr>
          <p:spPr bwMode="auto">
            <a:xfrm>
              <a:off x="2352" y="2208"/>
              <a:ext cx="14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itchFamily="2" charset="-122"/>
                </a:rPr>
                <a:t>192.168.1.144/30</a:t>
              </a:r>
            </a:p>
          </p:txBody>
        </p:sp>
        <p:sp>
          <p:nvSpPr>
            <p:cNvPr id="65574" name="Text Box 39"/>
            <p:cNvSpPr txBox="1">
              <a:spLocks noChangeArrowheads="1"/>
            </p:cNvSpPr>
            <p:nvPr/>
          </p:nvSpPr>
          <p:spPr bwMode="auto">
            <a:xfrm>
              <a:off x="1152" y="2976"/>
              <a:ext cx="14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zh-CN" altLang="en-US" sz="1800">
                  <a:ea typeface="宋体" pitchFamily="2" charset="-122"/>
                </a:rPr>
                <a:t>192.168.1.148/30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Route Aggregation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The use of Classless InterDomain Routing (CIDR) and VLSM not only prevents address waste, but also promotes route aggregation, or summarization. </a:t>
            </a:r>
          </a:p>
          <a:p>
            <a:pPr eaLnBrk="1" hangingPunct="1"/>
            <a:endParaRPr lang="zh-CN" altLang="en-US" sz="2000" b="1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762000" y="2924175"/>
            <a:ext cx="7777163" cy="3933825"/>
            <a:chOff x="566" y="1396"/>
            <a:chExt cx="4718" cy="2442"/>
          </a:xfrm>
        </p:grpSpPr>
        <p:pic>
          <p:nvPicPr>
            <p:cNvPr id="665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1396"/>
              <a:ext cx="4673" cy="2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5057" y="3113"/>
              <a:ext cx="227" cy="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宋体" pitchFamily="2" charset="-122"/>
                <a:ea typeface="宋体" pitchFamily="2" charset="-122"/>
              </a:rPr>
              <a:t>Route Summarization Sample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85800" y="1806575"/>
          <a:ext cx="845820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位图图像" r:id="rId4" imgW="6638095" imgH="4191585" progId="Paint.Picture">
                  <p:embed/>
                </p:oleObj>
              </mc:Choice>
              <mc:Fallback>
                <p:oleObj name="位图图像" r:id="rId4" imgW="6638095" imgH="419158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06575"/>
                        <a:ext cx="8458200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267200" y="56388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6553200" y="3733800"/>
            <a:ext cx="1752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Working it out</a:t>
            </a:r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0" y="2057400"/>
            <a:ext cx="9372600" cy="3386138"/>
            <a:chOff x="521" y="1207"/>
            <a:chExt cx="4966" cy="2133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2539" y="1241"/>
              <a:ext cx="29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600">
                  <a:ea typeface="宋体" pitchFamily="2" charset="-122"/>
                </a:rPr>
                <a:t>200.199.001100 00.</a:t>
              </a:r>
              <a:r>
                <a:rPr lang="en-US" altLang="zh-CN" sz="2600">
                  <a:solidFill>
                    <a:schemeClr val="tx2"/>
                  </a:solidFill>
                  <a:ea typeface="宋体" pitchFamily="2" charset="-122"/>
                </a:rPr>
                <a:t>hhhhhhhh</a:t>
              </a:r>
            </a:p>
          </p:txBody>
        </p:sp>
        <p:sp>
          <p:nvSpPr>
            <p:cNvPr id="67590" name="Rectangle 5"/>
            <p:cNvSpPr>
              <a:spLocks noChangeArrowheads="1"/>
            </p:cNvSpPr>
            <p:nvPr/>
          </p:nvSpPr>
          <p:spPr bwMode="auto">
            <a:xfrm>
              <a:off x="2537" y="1563"/>
              <a:ext cx="2948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600">
                  <a:ea typeface="宋体" pitchFamily="2" charset="-122"/>
                </a:rPr>
                <a:t>200.199.001100 01.</a:t>
              </a:r>
              <a:r>
                <a:rPr lang="en-US" altLang="zh-CN" sz="2600">
                  <a:solidFill>
                    <a:schemeClr val="tx2"/>
                  </a:solidFill>
                  <a:ea typeface="宋体" pitchFamily="2" charset="-122"/>
                </a:rPr>
                <a:t>hhhhhhhh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600">
                  <a:ea typeface="宋体" pitchFamily="2" charset="-122"/>
                </a:rPr>
                <a:t>200.199.001100 10.</a:t>
              </a:r>
              <a:r>
                <a:rPr lang="en-US" altLang="zh-CN" sz="2600">
                  <a:solidFill>
                    <a:schemeClr val="tx2"/>
                  </a:solidFill>
                  <a:ea typeface="宋体" pitchFamily="2" charset="-122"/>
                </a:rPr>
                <a:t>hhhhhhhh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600">
                  <a:ea typeface="宋体" pitchFamily="2" charset="-122"/>
                </a:rPr>
                <a:t>200.199.001100 11.</a:t>
              </a:r>
              <a:r>
                <a:rPr lang="en-US" altLang="zh-CN" sz="2600">
                  <a:solidFill>
                    <a:schemeClr val="tx2"/>
                  </a:solidFill>
                  <a:ea typeface="宋体" pitchFamily="2" charset="-122"/>
                </a:rPr>
                <a:t>hhhhhhhh</a:t>
              </a:r>
            </a:p>
          </p:txBody>
        </p:sp>
        <p:sp>
          <p:nvSpPr>
            <p:cNvPr id="67591" name="Line 6"/>
            <p:cNvSpPr>
              <a:spLocks noChangeShapeType="1"/>
            </p:cNvSpPr>
            <p:nvPr/>
          </p:nvSpPr>
          <p:spPr bwMode="auto">
            <a:xfrm flipV="1">
              <a:off x="657" y="2560"/>
              <a:ext cx="4681" cy="8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67592" name="Rectangle 7"/>
            <p:cNvSpPr>
              <a:spLocks noChangeArrowheads="1"/>
            </p:cNvSpPr>
            <p:nvPr/>
          </p:nvSpPr>
          <p:spPr bwMode="auto">
            <a:xfrm>
              <a:off x="2537" y="2649"/>
              <a:ext cx="294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600">
                  <a:solidFill>
                    <a:schemeClr val="folHlink"/>
                  </a:solidFill>
                  <a:ea typeface="宋体" pitchFamily="2" charset="-122"/>
                </a:rPr>
                <a:t>255.255.111111 00.00000000</a:t>
              </a:r>
            </a:p>
          </p:txBody>
        </p:sp>
        <p:sp>
          <p:nvSpPr>
            <p:cNvPr id="67593" name="Rectangle 8"/>
            <p:cNvSpPr>
              <a:spLocks noChangeArrowheads="1"/>
            </p:cNvSpPr>
            <p:nvPr/>
          </p:nvSpPr>
          <p:spPr bwMode="auto">
            <a:xfrm>
              <a:off x="521" y="3067"/>
              <a:ext cx="478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600" b="1">
                  <a:solidFill>
                    <a:schemeClr val="hlink"/>
                  </a:solidFill>
                  <a:ea typeface="宋体" pitchFamily="2" charset="-122"/>
                </a:rPr>
                <a:t>Summarized Address     200.199.48.0 / 22</a:t>
              </a:r>
            </a:p>
          </p:txBody>
        </p:sp>
        <p:sp>
          <p:nvSpPr>
            <p:cNvPr id="67594" name="Line 9"/>
            <p:cNvSpPr>
              <a:spLocks noChangeShapeType="1"/>
            </p:cNvSpPr>
            <p:nvPr/>
          </p:nvSpPr>
          <p:spPr bwMode="auto">
            <a:xfrm flipH="1">
              <a:off x="4105" y="1207"/>
              <a:ext cx="4" cy="18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3025" tIns="36512" rIns="73025" bIns="36512"/>
            <a:lstStyle/>
            <a:p>
              <a:endParaRPr lang="zh-CN" altLang="en-US"/>
            </a:p>
          </p:txBody>
        </p:sp>
        <p:sp>
          <p:nvSpPr>
            <p:cNvPr id="67595" name="Rectangle 10"/>
            <p:cNvSpPr>
              <a:spLocks noChangeArrowheads="1"/>
            </p:cNvSpPr>
            <p:nvPr/>
          </p:nvSpPr>
          <p:spPr bwMode="auto">
            <a:xfrm>
              <a:off x="523" y="1230"/>
              <a:ext cx="203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2600">
                  <a:ea typeface="宋体" pitchFamily="2" charset="-122"/>
                </a:rPr>
                <a:t>200.199.48.0 /24</a:t>
              </a:r>
            </a:p>
          </p:txBody>
        </p:sp>
        <p:sp>
          <p:nvSpPr>
            <p:cNvPr id="67596" name="Rectangle 11"/>
            <p:cNvSpPr>
              <a:spLocks noChangeArrowheads="1"/>
            </p:cNvSpPr>
            <p:nvPr/>
          </p:nvSpPr>
          <p:spPr bwMode="auto">
            <a:xfrm>
              <a:off x="521" y="1552"/>
              <a:ext cx="2223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2600">
                  <a:ea typeface="宋体" pitchFamily="2" charset="-122"/>
                </a:rPr>
                <a:t>200.199.49.0 /24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2600">
                  <a:ea typeface="宋体" pitchFamily="2" charset="-122"/>
                </a:rPr>
                <a:t>200.199.50.0 /24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2600">
                  <a:ea typeface="宋体" pitchFamily="2" charset="-122"/>
                </a:rPr>
                <a:t>200.199.51.0 /24</a:t>
              </a:r>
            </a:p>
          </p:txBody>
        </p:sp>
      </p:grpSp>
      <p:sp>
        <p:nvSpPr>
          <p:cNvPr id="67588" name="Line 12"/>
          <p:cNvSpPr>
            <a:spLocks noChangeShapeType="1"/>
          </p:cNvSpPr>
          <p:nvPr/>
        </p:nvSpPr>
        <p:spPr bwMode="auto">
          <a:xfrm>
            <a:off x="6705600" y="1981200"/>
            <a:ext cx="0" cy="289560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Route Aggregation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193088" cy="4114800"/>
          </a:xfrm>
        </p:spPr>
        <p:txBody>
          <a:bodyPr/>
          <a:lstStyle/>
          <a:p>
            <a:pPr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Advantages: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Reduction of the number of Routing Table entries.</a:t>
            </a:r>
          </a:p>
          <a:p>
            <a:pPr lvl="1"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May be used to isolate Topological changes</a:t>
            </a:r>
          </a:p>
          <a:p>
            <a:pPr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For aggregation to work properly, carefully assign addresses in a hierarchical fashion so that summarized addresses will share the same high-order bits. </a:t>
            </a:r>
          </a:p>
          <a:p>
            <a:pPr eaLnBrk="1" hangingPunct="1"/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VLSM allows for the aggregation of routes and increases flexibly by basing the aggregation entirely on </a:t>
            </a:r>
            <a:r>
              <a:rPr lang="en-US" altLang="zh-CN" sz="24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the higher-order bits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u="sng" smtClean="0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shared on the left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, even if the networks are not contiguous.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Exercise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13750" cy="4191000"/>
          </a:xfrm>
        </p:spPr>
        <p:txBody>
          <a:bodyPr/>
          <a:lstStyle/>
          <a:p>
            <a:pPr marL="609600" indent="-609600" eaLnBrk="1" hangingPunct="1"/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What are the best aggregated routes sent on the link A, B, C, D, E? And why?</a:t>
            </a:r>
            <a:endParaRPr lang="zh-CN" altLang="en-US" b="1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69636" name="Group 33"/>
          <p:cNvGrpSpPr>
            <a:grpSpLocks/>
          </p:cNvGrpSpPr>
          <p:nvPr/>
        </p:nvGrpSpPr>
        <p:grpSpPr bwMode="auto">
          <a:xfrm>
            <a:off x="1279525" y="3687763"/>
            <a:ext cx="6999288" cy="2895600"/>
            <a:chOff x="806" y="2323"/>
            <a:chExt cx="4409" cy="1824"/>
          </a:xfrm>
        </p:grpSpPr>
        <p:pic>
          <p:nvPicPr>
            <p:cNvPr id="69637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688"/>
              <a:ext cx="48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8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3174"/>
              <a:ext cx="48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9" name="Picture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3660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3158" y="2803"/>
              <a:ext cx="124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 flipV="1">
              <a:off x="3206" y="328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 flipV="1">
              <a:off x="3158" y="3475"/>
              <a:ext cx="432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9643" name="Picture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" y="3187"/>
              <a:ext cx="48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2139" y="2445"/>
              <a:ext cx="549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2139" y="2809"/>
              <a:ext cx="5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 flipV="1">
              <a:off x="2139" y="2809"/>
              <a:ext cx="549" cy="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139" y="3660"/>
              <a:ext cx="549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 flipV="1">
              <a:off x="2139" y="3782"/>
              <a:ext cx="549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2029" y="3295"/>
              <a:ext cx="6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821" y="2323"/>
              <a:ext cx="12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202.102.32.32/27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51" name="Text Box 19"/>
            <p:cNvSpPr txBox="1">
              <a:spLocks noChangeArrowheads="1"/>
            </p:cNvSpPr>
            <p:nvPr/>
          </p:nvSpPr>
          <p:spPr bwMode="auto">
            <a:xfrm>
              <a:off x="806" y="2654"/>
              <a:ext cx="12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202.102.32.64/28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52" name="Text Box 20"/>
            <p:cNvSpPr txBox="1">
              <a:spLocks noChangeArrowheads="1"/>
            </p:cNvSpPr>
            <p:nvPr/>
          </p:nvSpPr>
          <p:spPr bwMode="auto">
            <a:xfrm>
              <a:off x="821" y="2931"/>
              <a:ext cx="120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202.102.32.96/28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821" y="3174"/>
              <a:ext cx="120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202.102.32.136/29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54" name="Text Box 22"/>
            <p:cNvSpPr txBox="1">
              <a:spLocks noChangeArrowheads="1"/>
            </p:cNvSpPr>
            <p:nvPr/>
          </p:nvSpPr>
          <p:spPr bwMode="auto">
            <a:xfrm>
              <a:off x="837" y="3482"/>
              <a:ext cx="120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202.102.32.144/29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55" name="Text Box 23"/>
            <p:cNvSpPr txBox="1">
              <a:spLocks noChangeArrowheads="1"/>
            </p:cNvSpPr>
            <p:nvPr/>
          </p:nvSpPr>
          <p:spPr bwMode="auto">
            <a:xfrm>
              <a:off x="852" y="3782"/>
              <a:ext cx="12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202.102.32.152/29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V="1">
              <a:off x="3926" y="3331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9657" name="Picture 2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" y="3139"/>
              <a:ext cx="48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58" name="Line 27"/>
            <p:cNvSpPr>
              <a:spLocks noChangeShapeType="1"/>
            </p:cNvSpPr>
            <p:nvPr/>
          </p:nvSpPr>
          <p:spPr bwMode="auto">
            <a:xfrm>
              <a:off x="4790" y="328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Text Box 28"/>
            <p:cNvSpPr txBox="1">
              <a:spLocks noChangeArrowheads="1"/>
            </p:cNvSpPr>
            <p:nvPr/>
          </p:nvSpPr>
          <p:spPr bwMode="auto">
            <a:xfrm>
              <a:off x="3676" y="2445"/>
              <a:ext cx="33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60" name="Text Box 29"/>
            <p:cNvSpPr txBox="1">
              <a:spLocks noChangeArrowheads="1"/>
            </p:cNvSpPr>
            <p:nvPr/>
          </p:nvSpPr>
          <p:spPr bwMode="auto">
            <a:xfrm>
              <a:off x="3347" y="2931"/>
              <a:ext cx="32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B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61" name="Text Box 30"/>
            <p:cNvSpPr txBox="1">
              <a:spLocks noChangeArrowheads="1"/>
            </p:cNvSpPr>
            <p:nvPr/>
          </p:nvSpPr>
          <p:spPr bwMode="auto">
            <a:xfrm>
              <a:off x="3302" y="3619"/>
              <a:ext cx="329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C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62" name="Text Box 31"/>
            <p:cNvSpPr txBox="1">
              <a:spLocks noChangeArrowheads="1"/>
            </p:cNvSpPr>
            <p:nvPr/>
          </p:nvSpPr>
          <p:spPr bwMode="auto">
            <a:xfrm>
              <a:off x="4022" y="3427"/>
              <a:ext cx="329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D</a:t>
              </a:r>
              <a:endParaRPr lang="en-US" altLang="zh-CN" sz="1800">
                <a:ea typeface="宋体" pitchFamily="2" charset="-122"/>
              </a:endParaRPr>
            </a:p>
          </p:txBody>
        </p:sp>
        <p:sp>
          <p:nvSpPr>
            <p:cNvPr id="69663" name="Text Box 32"/>
            <p:cNvSpPr txBox="1">
              <a:spLocks noChangeArrowheads="1"/>
            </p:cNvSpPr>
            <p:nvPr/>
          </p:nvSpPr>
          <p:spPr bwMode="auto">
            <a:xfrm>
              <a:off x="4886" y="3331"/>
              <a:ext cx="329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E</a:t>
              </a:r>
              <a:endParaRPr lang="en-US" altLang="zh-CN" sz="180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769937"/>
          </a:xfrm>
        </p:spPr>
        <p:txBody>
          <a:bodyPr/>
          <a:lstStyle/>
          <a:p>
            <a:pPr algn="ctr"/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不连续子网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源于同一主类的网络，被属于不同主类网络的子网隔开</a:t>
            </a:r>
            <a:endParaRPr lang="en-US" altLang="zh-CN" b="1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RIPv1</a:t>
            </a:r>
          </a:p>
          <a:p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RIPv2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EIGRP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：主类别边界上的路由归纳</a:t>
            </a:r>
            <a:endParaRPr lang="en-US" altLang="zh-CN" b="1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no auto –summary</a:t>
            </a:r>
          </a:p>
          <a:p>
            <a:pPr>
              <a:buFont typeface="Wingdings" pitchFamily="2" charset="2"/>
              <a:buNone/>
            </a:pP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b="1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746250"/>
            <a:ext cx="8229600" cy="33591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Dynamic Routing Protocols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Classifying Routing Protocols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Metric 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Administrative Distance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462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4902200"/>
            <a:ext cx="4745038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3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162925" cy="769938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IP Unnumbered </a:t>
            </a:r>
            <a:endParaRPr lang="zh-CN" altLang="en-US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912813" y="1905000"/>
            <a:ext cx="8110537" cy="4724400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点对点串行线路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避免不连续子网问题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另外两端属于一个网段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无法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ping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，安全控制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Interface e0</a:t>
            </a:r>
          </a:p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Ip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add 168.71.5.1 255.255.255.0</a:t>
            </a:r>
          </a:p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Interface s0</a:t>
            </a:r>
          </a:p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Ip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unnumbered e0</a:t>
            </a:r>
            <a:endParaRPr lang="zh-CN" altLang="en-US" b="1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219950" cy="97155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708CA1"/>
                </a:solidFill>
                <a:latin typeface="宋体" pitchFamily="2" charset="-122"/>
                <a:ea typeface="宋体" pitchFamily="2" charset="-122"/>
              </a:rPr>
              <a:t>Dynamic Routing Protocols</a:t>
            </a:r>
            <a:endParaRPr lang="zh-CN" altLang="en-US" sz="4000" b="1" dirty="0">
              <a:solidFill>
                <a:srgbClr val="708CA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0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7308</TotalTime>
  <Words>3017</Words>
  <Application>Microsoft Office PowerPoint</Application>
  <PresentationFormat>全屏显示(4:3)</PresentationFormat>
  <Paragraphs>594</Paragraphs>
  <Slides>80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3" baseType="lpstr">
      <vt:lpstr>PMingLiU</vt:lpstr>
      <vt:lpstr>宋体</vt:lpstr>
      <vt:lpstr>Arial</vt:lpstr>
      <vt:lpstr>Arial Black</vt:lpstr>
      <vt:lpstr>Tahoma</vt:lpstr>
      <vt:lpstr>Times</vt:lpstr>
      <vt:lpstr>Times New Roman</vt:lpstr>
      <vt:lpstr>Verdana</vt:lpstr>
      <vt:lpstr>Wingdings</vt:lpstr>
      <vt:lpstr>Wingdings 3</vt:lpstr>
      <vt:lpstr>Bold Stripes</vt:lpstr>
      <vt:lpstr>Bitmap Image</vt:lpstr>
      <vt:lpstr>位图图像</vt:lpstr>
      <vt:lpstr>PowerPoint 演示文稿</vt:lpstr>
      <vt:lpstr>What is Routing?</vt:lpstr>
      <vt:lpstr>PowerPoint 演示文稿</vt:lpstr>
      <vt:lpstr>Network protocol operation</vt:lpstr>
      <vt:lpstr>Addressing of a routable protocol</vt:lpstr>
      <vt:lpstr>Routing table</vt:lpstr>
      <vt:lpstr>PowerPoint 演示文稿</vt:lpstr>
      <vt:lpstr>PowerPoint 演示文稿</vt:lpstr>
      <vt:lpstr>Dynamic Routing Protocols</vt:lpstr>
      <vt:lpstr>The development of dynamic routing protocol</vt:lpstr>
      <vt:lpstr>Functions of Dynamic Routing Protocols</vt:lpstr>
      <vt:lpstr>The purpose of a dynamic routing protocols</vt:lpstr>
      <vt:lpstr>Components of a routing protocol</vt:lpstr>
      <vt:lpstr>Dynamic Routing Protocols</vt:lpstr>
      <vt:lpstr>PowerPoint 演示文稿</vt:lpstr>
      <vt:lpstr>Classifying Routing Protocols</vt:lpstr>
      <vt:lpstr>Classifying Routing Protocols</vt:lpstr>
      <vt:lpstr>Classification #1: Static and Dynamic</vt:lpstr>
      <vt:lpstr>Classification #2: IGP and EGP </vt:lpstr>
      <vt:lpstr>IGP vs. EGP </vt:lpstr>
      <vt:lpstr>Classification #3: DVP and LSP</vt:lpstr>
      <vt:lpstr>Distance vector routing</vt:lpstr>
      <vt:lpstr>Link state routing</vt:lpstr>
      <vt:lpstr>RIP(Route Information Protocol) </vt:lpstr>
      <vt:lpstr>IGRP (Interior Gateway Route Protocol) and EIGRP (Enhanced Gateway Route Protocol) </vt:lpstr>
      <vt:lpstr>OSPF(Open Shortest Path First)</vt:lpstr>
      <vt:lpstr>Classful  VS. Classless </vt:lpstr>
      <vt:lpstr>Convergence</vt:lpstr>
      <vt:lpstr>Metric</vt:lpstr>
      <vt:lpstr>Routing Protocols Metrics</vt:lpstr>
      <vt:lpstr>Routing Protocols Metrics</vt:lpstr>
      <vt:lpstr>Routing Protocols Metrics</vt:lpstr>
      <vt:lpstr>Load balancing</vt:lpstr>
      <vt:lpstr>Administrative Distance</vt:lpstr>
      <vt:lpstr>Administrative Distance of a Route</vt:lpstr>
      <vt:lpstr>Administrative Distance of a Route</vt:lpstr>
      <vt:lpstr>Administrative Distance of a Route</vt:lpstr>
      <vt:lpstr>Administrative Distance of a Route</vt:lpstr>
      <vt:lpstr>Administrative Distance of a Route</vt:lpstr>
      <vt:lpstr>PowerPoint 演示文稿</vt:lpstr>
      <vt:lpstr>VLSM and CIDR: Route Aggregation</vt:lpstr>
      <vt:lpstr>Introduction</vt:lpstr>
      <vt:lpstr>Classful and Classless IP Addressing </vt:lpstr>
      <vt:lpstr>Classful and Classless IP Addressing</vt:lpstr>
      <vt:lpstr>Classful and Classless IP Addressing</vt:lpstr>
      <vt:lpstr>Classful Routing &amp; VLSM</vt:lpstr>
      <vt:lpstr>VLSM</vt:lpstr>
      <vt:lpstr>Why use the VLSM </vt:lpstr>
      <vt:lpstr>VLSM</vt:lpstr>
      <vt:lpstr>A Waste of Space</vt:lpstr>
      <vt:lpstr>A Waste of Space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VLSM</vt:lpstr>
      <vt:lpstr>VLSM</vt:lpstr>
      <vt:lpstr>How to use the VLSM</vt:lpstr>
      <vt:lpstr>How to use the VLSM</vt:lpstr>
      <vt:lpstr>Exercise</vt:lpstr>
      <vt:lpstr>Exercise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Question</vt:lpstr>
      <vt:lpstr>Route Aggregation</vt:lpstr>
      <vt:lpstr>Route Summarization Sample</vt:lpstr>
      <vt:lpstr>Working it out</vt:lpstr>
      <vt:lpstr>Route Aggregation</vt:lpstr>
      <vt:lpstr>Exercise </vt:lpstr>
      <vt:lpstr>不连续子网</vt:lpstr>
      <vt:lpstr>IP Unnumbered </vt:lpstr>
    </vt:vector>
  </TitlesOfParts>
  <Company>Mesa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1:  Media, Connections, and Collisions Chapter 5</dc:title>
  <dc:creator>Shepherd Junior High</dc:creator>
  <cp:lastModifiedBy>soft</cp:lastModifiedBy>
  <cp:revision>412</cp:revision>
  <dcterms:created xsi:type="dcterms:W3CDTF">2001-06-15T16:31:04Z</dcterms:created>
  <dcterms:modified xsi:type="dcterms:W3CDTF">2016-09-29T01:56:22Z</dcterms:modified>
</cp:coreProperties>
</file>