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56.xml" ContentType="application/vnd.openxmlformats-officedocument.presentationml.slide+xml"/>
  <Override PartName="/ppt/slides/slide102.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9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9.xml" ContentType="application/vnd.openxmlformats-officedocument.presentationml.slide+xml"/>
  <Override PartName="/ppt/slides/slide105.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04.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99.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_rels/slide82.xml.rels" ContentType="application/vnd.openxmlformats-package.relationships+xml"/>
  <Override PartName="/ppt/slides/_rels/slide17.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81.xml.rels" ContentType="application/vnd.openxmlformats-package.relationships+xml"/>
  <Override PartName="/ppt/slides/_rels/slide16.xml.rels" ContentType="application/vnd.openxmlformats-package.relationships+xml"/>
  <Override PartName="/ppt/slides/_rels/slide46.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107.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91.xml.rels" ContentType="application/vnd.openxmlformats-package.relationships+xml"/>
  <Override PartName="/ppt/slides/_rels/slide104.xml.rels" ContentType="application/vnd.openxmlformats-package.relationships+xml"/>
  <Override PartName="/ppt/slides/_rels/slide27.xml.rels" ContentType="application/vnd.openxmlformats-package.relationships+xml"/>
  <Override PartName="/ppt/slides/_rels/slide92.xml.rels" ContentType="application/vnd.openxmlformats-package.relationships+xml"/>
  <Override PartName="/ppt/slides/_rels/slide105.xml.rels" ContentType="application/vnd.openxmlformats-package.relationships+xml"/>
  <Override PartName="/ppt/slides/_rels/slide14.xml.rels" ContentType="application/vnd.openxmlformats-package.relationships+xml"/>
  <Override PartName="/ppt/slides/_rels/slide93.xml.rels" ContentType="application/vnd.openxmlformats-package.relationships+xml"/>
  <Override PartName="/ppt/slides/_rels/slide106.xml.rels" ContentType="application/vnd.openxmlformats-package.relationships+xml"/>
  <Override PartName="/ppt/slides/_rels/slide28.xml.rels" ContentType="application/vnd.openxmlformats-package.relationships+xml"/>
  <Override PartName="/ppt/slides/_rels/slide98.xml.rels" ContentType="application/vnd.openxmlformats-package.relationships+xml"/>
  <Override PartName="/ppt/slides/_rels/slide5.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77.xml.rels" ContentType="application/vnd.openxmlformats-package.relationships+xml"/>
  <Override PartName="/ppt/slides/_rels/slide89.xml.rels" ContentType="application/vnd.openxmlformats-package.relationships+xml"/>
  <Override PartName="/ppt/slides/_rels/slide79.xml.rels" ContentType="application/vnd.openxmlformats-package.relationships+xml"/>
  <Override PartName="/ppt/slides/_rels/slide78.xml.rels" ContentType="application/vnd.openxmlformats-package.relationships+xml"/>
  <Override PartName="/ppt/slides/_rels/slide95.xml.rels" ContentType="application/vnd.openxmlformats-package.relationships+xml"/>
  <Override PartName="/ppt/slides/_rels/slide108.xml.rels" ContentType="application/vnd.openxmlformats-package.relationships+xml"/>
  <Override PartName="/ppt/slides/_rels/slide2.xml.rels" ContentType="application/vnd.openxmlformats-package.relationships+xml"/>
  <Override PartName="/ppt/slides/_rels/slide96.xml.rels" ContentType="application/vnd.openxmlformats-package.relationships+xml"/>
  <Override PartName="/ppt/slides/_rels/slide109.xml.rels" ContentType="application/vnd.openxmlformats-package.relationships+xml"/>
  <Override PartName="/ppt/slides/_rels/slide3.xml.rels" ContentType="application/vnd.openxmlformats-package.relationships+xml"/>
  <Override PartName="/ppt/slides/_rels/slide110.xml.rels" ContentType="application/vnd.openxmlformats-package.relationships+xml"/>
  <Override PartName="/ppt/slides/_rels/slide32.xml.rels" ContentType="application/vnd.openxmlformats-package.relationships+xml"/>
  <Override PartName="/ppt/slides/_rels/slide97.xml.rels" ContentType="application/vnd.openxmlformats-package.relationships+xml"/>
  <Override PartName="/ppt/slides/_rels/slide4.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22.xml.rels" ContentType="application/vnd.openxmlformats-package.relationships+xml"/>
  <Override PartName="/ppt/slides/_rels/slide100.xml.rels" ContentType="application/vnd.openxmlformats-package.relationships+xml"/>
  <Override PartName="/ppt/slides/_rels/slide36.xml.rels" ContentType="application/vnd.openxmlformats-package.relationships+xml"/>
  <Override PartName="/ppt/slides/_rels/slide23.xml.rels" ContentType="application/vnd.openxmlformats-package.relationships+xml"/>
  <Override PartName="/ppt/slides/_rels/slide101.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24.xml.rels" ContentType="application/vnd.openxmlformats-package.relationships+xml"/>
  <Override PartName="/ppt/slides/_rels/slide102.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84.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83.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90.xml.rels" ContentType="application/vnd.openxmlformats-package.relationships+xml"/>
  <Override PartName="/ppt/slides/_rels/slide103.xml.rels" ContentType="application/vnd.openxmlformats-package.relationships+xml"/>
  <Override PartName="/ppt/slides/_rels/slide25.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111.xml.rels" ContentType="application/vnd.openxmlformats-package.relationships+xml"/>
  <Override PartName="/ppt/slides/_rels/slide33.xml.rels" ContentType="application/vnd.openxmlformats-package.relationships+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5.xml" ContentType="application/vnd.openxmlformats-officedocument.presentationml.slide+xml"/>
  <Override PartName="/ppt/slides/slide66.xml" ContentType="application/vnd.openxmlformats-officedocument.presentationml.slide+xml"/>
  <Override PartName="/ppt/slides/slide109.xml" ContentType="application/vnd.openxmlformats-officedocument.presentationml.slide+xml"/>
  <Override PartName="/ppt/slides/slide46.xml" ContentType="application/vnd.openxmlformats-officedocument.presentationml.slide+xml"/>
  <Override PartName="/ppt/slides/slide111.xml" ContentType="application/vnd.openxmlformats-officedocument.presentationml.slide+xml"/>
  <Override PartName="/ppt/slides/slide65.xml" ContentType="application/vnd.openxmlformats-officedocument.presentationml.slide+xml"/>
  <Override PartName="/ppt/slides/slide108.xml" ContentType="application/vnd.openxmlformats-officedocument.presentationml.slide+xml"/>
  <Override PartName="/ppt/slides/slide110.xml" ContentType="application/vnd.openxmlformats-officedocument.presentationml.slide+xml"/>
  <Override PartName="/ppt/slides/slide64.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63.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95.xml" ContentType="application/vnd.openxmlformats-officedocument.presentationml.slide+xml"/>
  <Override PartName="/ppt/slides/slide8.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3.xml" ContentType="application/vnd.openxmlformats-officedocument.presentationml.slide+xml"/>
  <Override PartName="/ppt/slides/slide98.xml" ContentType="application/vnd.openxmlformats-officedocument.presentationml.slide+xml"/>
  <Override PartName="/ppt/slides/slide60.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1.xml" ContentType="application/vnd.openxmlformats-officedocument.presentationml.slide+xml"/>
  <Override PartName="/ppt/slides/slide96.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9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slide" Target="slides/slide64.xml"/><Relationship Id="rId77" Type="http://schemas.openxmlformats.org/officeDocument/2006/relationships/slide" Target="slides/slide65.xml"/><Relationship Id="rId78" Type="http://schemas.openxmlformats.org/officeDocument/2006/relationships/slide" Target="slides/slide66.xml"/><Relationship Id="rId79" Type="http://schemas.openxmlformats.org/officeDocument/2006/relationships/slide" Target="slides/slide67.xml"/><Relationship Id="rId80" Type="http://schemas.openxmlformats.org/officeDocument/2006/relationships/slide" Target="slides/slide68.xml"/><Relationship Id="rId81" Type="http://schemas.openxmlformats.org/officeDocument/2006/relationships/slide" Target="slides/slide69.xml"/><Relationship Id="rId82" Type="http://schemas.openxmlformats.org/officeDocument/2006/relationships/slide" Target="slides/slide70.xml"/><Relationship Id="rId83" Type="http://schemas.openxmlformats.org/officeDocument/2006/relationships/slide" Target="slides/slide71.xml"/><Relationship Id="rId84" Type="http://schemas.openxmlformats.org/officeDocument/2006/relationships/slide" Target="slides/slide72.xml"/><Relationship Id="rId85" Type="http://schemas.openxmlformats.org/officeDocument/2006/relationships/slide" Target="slides/slide73.xml"/><Relationship Id="rId86" Type="http://schemas.openxmlformats.org/officeDocument/2006/relationships/slide" Target="slides/slide74.xml"/><Relationship Id="rId87" Type="http://schemas.openxmlformats.org/officeDocument/2006/relationships/slide" Target="slides/slide75.xml"/><Relationship Id="rId88" Type="http://schemas.openxmlformats.org/officeDocument/2006/relationships/slide" Target="slides/slide76.xml"/><Relationship Id="rId89" Type="http://schemas.openxmlformats.org/officeDocument/2006/relationships/slide" Target="slides/slide77.xml"/><Relationship Id="rId90" Type="http://schemas.openxmlformats.org/officeDocument/2006/relationships/slide" Target="slides/slide78.xml"/><Relationship Id="rId91" Type="http://schemas.openxmlformats.org/officeDocument/2006/relationships/slide" Target="slides/slide79.xml"/><Relationship Id="rId92" Type="http://schemas.openxmlformats.org/officeDocument/2006/relationships/slide" Target="slides/slide80.xml"/><Relationship Id="rId93" Type="http://schemas.openxmlformats.org/officeDocument/2006/relationships/slide" Target="slides/slide81.xml"/><Relationship Id="rId94" Type="http://schemas.openxmlformats.org/officeDocument/2006/relationships/slide" Target="slides/slide82.xml"/><Relationship Id="rId95" Type="http://schemas.openxmlformats.org/officeDocument/2006/relationships/slide" Target="slides/slide83.xml"/><Relationship Id="rId96" Type="http://schemas.openxmlformats.org/officeDocument/2006/relationships/slide" Target="slides/slide84.xml"/><Relationship Id="rId97" Type="http://schemas.openxmlformats.org/officeDocument/2006/relationships/slide" Target="slides/slide85.xml"/><Relationship Id="rId98" Type="http://schemas.openxmlformats.org/officeDocument/2006/relationships/slide" Target="slides/slide86.xml"/><Relationship Id="rId99" Type="http://schemas.openxmlformats.org/officeDocument/2006/relationships/slide" Target="slides/slide87.xml"/><Relationship Id="rId100" Type="http://schemas.openxmlformats.org/officeDocument/2006/relationships/slide" Target="slides/slide88.xml"/><Relationship Id="rId101" Type="http://schemas.openxmlformats.org/officeDocument/2006/relationships/slide" Target="slides/slide89.xml"/><Relationship Id="rId102" Type="http://schemas.openxmlformats.org/officeDocument/2006/relationships/slide" Target="slides/slide90.xml"/><Relationship Id="rId103" Type="http://schemas.openxmlformats.org/officeDocument/2006/relationships/slide" Target="slides/slide91.xml"/><Relationship Id="rId104" Type="http://schemas.openxmlformats.org/officeDocument/2006/relationships/slide" Target="slides/slide92.xml"/><Relationship Id="rId105" Type="http://schemas.openxmlformats.org/officeDocument/2006/relationships/slide" Target="slides/slide93.xml"/><Relationship Id="rId106" Type="http://schemas.openxmlformats.org/officeDocument/2006/relationships/slide" Target="slides/slide94.xml"/><Relationship Id="rId107" Type="http://schemas.openxmlformats.org/officeDocument/2006/relationships/slide" Target="slides/slide95.xml"/><Relationship Id="rId108" Type="http://schemas.openxmlformats.org/officeDocument/2006/relationships/slide" Target="slides/slide96.xml"/><Relationship Id="rId109" Type="http://schemas.openxmlformats.org/officeDocument/2006/relationships/slide" Target="slides/slide97.xml"/><Relationship Id="rId110" Type="http://schemas.openxmlformats.org/officeDocument/2006/relationships/slide" Target="slides/slide98.xml"/><Relationship Id="rId111" Type="http://schemas.openxmlformats.org/officeDocument/2006/relationships/slide" Target="slides/slide99.xml"/><Relationship Id="rId112" Type="http://schemas.openxmlformats.org/officeDocument/2006/relationships/slide" Target="slides/slide100.xml"/><Relationship Id="rId113" Type="http://schemas.openxmlformats.org/officeDocument/2006/relationships/slide" Target="slides/slide101.xml"/><Relationship Id="rId114" Type="http://schemas.openxmlformats.org/officeDocument/2006/relationships/slide" Target="slides/slide102.xml"/><Relationship Id="rId115" Type="http://schemas.openxmlformats.org/officeDocument/2006/relationships/slide" Target="slides/slide103.xml"/><Relationship Id="rId116" Type="http://schemas.openxmlformats.org/officeDocument/2006/relationships/slide" Target="slides/slide104.xml"/><Relationship Id="rId117" Type="http://schemas.openxmlformats.org/officeDocument/2006/relationships/slide" Target="slides/slide105.xml"/><Relationship Id="rId118" Type="http://schemas.openxmlformats.org/officeDocument/2006/relationships/slide" Target="slides/slide106.xml"/><Relationship Id="rId119" Type="http://schemas.openxmlformats.org/officeDocument/2006/relationships/slide" Target="slides/slide107.xml"/><Relationship Id="rId120" Type="http://schemas.openxmlformats.org/officeDocument/2006/relationships/slide" Target="slides/slide108.xml"/><Relationship Id="rId121" Type="http://schemas.openxmlformats.org/officeDocument/2006/relationships/slide" Target="slides/slide109.xml"/><Relationship Id="rId122" Type="http://schemas.openxmlformats.org/officeDocument/2006/relationships/slide" Target="slides/slide110.xml"/><Relationship Id="rId123" Type="http://schemas.openxmlformats.org/officeDocument/2006/relationships/slide" Target="slides/slide111.xml"/><Relationship Id="rId1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9"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1"/>
          </p:nvPr>
        </p:nvSpPr>
        <p:spPr/>
        <p:txBody>
          <a:bodyPr/>
          <a:p>
            <a:fld id="{184690A5-21B7-47F3-8DF6-9D9A3A43A46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1B69BB4F-F245-4CCB-BDF7-055AC7DA59F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131818BD-A3D6-4A64-9C07-9D7AC009DCA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246CDC7-6553-4470-8936-DA8DA8FF7C2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8886FDC-55CC-40FE-9363-4C850290E90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5824A63-DAD8-49E6-A083-6CE15DC0717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11"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 name="PlaceHolder 3"/>
          <p:cNvSpPr>
            <a:spLocks noGrp="1"/>
          </p:cNvSpPr>
          <p:nvPr>
            <p:ph type="sldNum" idx="5"/>
          </p:nvPr>
        </p:nvSpPr>
        <p:spPr/>
        <p:txBody>
          <a:bodyPr/>
          <a:p>
            <a:fld id="{25871809-B0DC-471C-ABE9-13D6C61AB7C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0"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 name="PlaceHolder 4"/>
          <p:cNvSpPr>
            <a:spLocks noGrp="1"/>
          </p:cNvSpPr>
          <p:nvPr>
            <p:ph type="sldNum" idx="6"/>
          </p:nvPr>
        </p:nvSpPr>
        <p:spPr/>
        <p:txBody>
          <a:bodyPr/>
          <a:p>
            <a:fld id="{74DD007E-7734-4491-A2E6-1BD9263A28E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824040" y="1613880"/>
            <a:ext cx="4255200" cy="187272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 name="PlaceHolder 2"/>
          <p:cNvSpPr>
            <a:spLocks noGrp="1"/>
          </p:cNvSpPr>
          <p:nvPr>
            <p:ph type="sldNum" idx="7"/>
          </p:nvPr>
        </p:nvSpPr>
        <p:spPr/>
        <p:txBody>
          <a:bodyPr/>
          <a:p>
            <a:fld id="{E31DC762-438B-4B6D-B6F4-052972DF0AF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770307B2-9072-41E6-86E7-977AE6ACE9A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A1BFC6E-512F-4596-8502-DB419BD30B8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0" name="Google Shape;10;p2"/>
          <p:cNvGrpSpPr/>
          <p:nvPr/>
        </p:nvGrpSpPr>
        <p:grpSpPr>
          <a:xfrm>
            <a:off x="7342920" y="3409560"/>
            <a:ext cx="1691280" cy="1732320"/>
            <a:chOff x="7342920" y="3409560"/>
            <a:chExt cx="1691280" cy="1732320"/>
          </a:xfrm>
        </p:grpSpPr>
        <p:grpSp>
          <p:nvGrpSpPr>
            <p:cNvPr id="1" name="Google Shape;11;p2"/>
            <p:cNvGrpSpPr/>
            <p:nvPr/>
          </p:nvGrpSpPr>
          <p:grpSpPr>
            <a:xfrm>
              <a:off x="7342920" y="4453560"/>
              <a:ext cx="316440" cy="688320"/>
              <a:chOff x="7342920" y="4453560"/>
              <a:chExt cx="316440" cy="688320"/>
            </a:xfrm>
          </p:grpSpPr>
          <p:sp>
            <p:nvSpPr>
              <p:cNvPr id="2" name="Google Shape;12;p2"/>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 name="Google Shape;13;p2"/>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4" name="Google Shape;14;p2"/>
            <p:cNvGrpSpPr/>
            <p:nvPr/>
          </p:nvGrpSpPr>
          <p:grpSpPr>
            <a:xfrm>
              <a:off x="7801200" y="4105800"/>
              <a:ext cx="316440" cy="1036080"/>
              <a:chOff x="7801200" y="4105800"/>
              <a:chExt cx="316440" cy="1036080"/>
            </a:xfrm>
          </p:grpSpPr>
          <p:sp>
            <p:nvSpPr>
              <p:cNvPr id="5" name="Google Shape;15;p2"/>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 name="Google Shape;16;p2"/>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 name="Google Shape;17;p2"/>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8" name="Google Shape;18;p2"/>
            <p:cNvGrpSpPr/>
            <p:nvPr/>
          </p:nvGrpSpPr>
          <p:grpSpPr>
            <a:xfrm>
              <a:off x="8259480" y="3757680"/>
              <a:ext cx="316440" cy="1384200"/>
              <a:chOff x="8259480" y="3757680"/>
              <a:chExt cx="316440" cy="1384200"/>
            </a:xfrm>
          </p:grpSpPr>
          <p:sp>
            <p:nvSpPr>
              <p:cNvPr id="9" name="Google Shape;19;p2"/>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 name="Google Shape;20;p2"/>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 name="Google Shape;21;p2"/>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 name="Google Shape;22;p2"/>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3" name="Google Shape;23;p2"/>
            <p:cNvGrpSpPr/>
            <p:nvPr/>
          </p:nvGrpSpPr>
          <p:grpSpPr>
            <a:xfrm>
              <a:off x="8717760" y="3409560"/>
              <a:ext cx="316440" cy="1732320"/>
              <a:chOff x="8717760" y="3409560"/>
              <a:chExt cx="316440" cy="1732320"/>
            </a:xfrm>
          </p:grpSpPr>
          <p:sp>
            <p:nvSpPr>
              <p:cNvPr id="14" name="Google Shape;24;p2"/>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 name="Google Shape;25;p2"/>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 name="Google Shape;26;p2"/>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 name="Google Shape;27;p2"/>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8" name="Google Shape;28;p2"/>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grpSp>
        <p:nvGrpSpPr>
          <p:cNvPr id="19" name="Google Shape;29;p2"/>
          <p:cNvGrpSpPr/>
          <p:nvPr/>
        </p:nvGrpSpPr>
        <p:grpSpPr>
          <a:xfrm>
            <a:off x="5043600" y="0"/>
            <a:ext cx="3813840" cy="3839040"/>
            <a:chOff x="5043600" y="0"/>
            <a:chExt cx="3813840" cy="3839040"/>
          </a:xfrm>
        </p:grpSpPr>
        <p:sp>
          <p:nvSpPr>
            <p:cNvPr id="20" name="Google Shape;30;p2"/>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1" name="Google Shape;31;p2"/>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nvGrpSpPr>
            <p:cNvPr id="22" name="Google Shape;32;p2"/>
            <p:cNvGrpSpPr/>
            <p:nvPr/>
          </p:nvGrpSpPr>
          <p:grpSpPr>
            <a:xfrm>
              <a:off x="7648200" y="2704320"/>
              <a:ext cx="634680" cy="634680"/>
              <a:chOff x="7648200" y="2704320"/>
              <a:chExt cx="634680" cy="634680"/>
            </a:xfrm>
          </p:grpSpPr>
          <p:sp>
            <p:nvSpPr>
              <p:cNvPr id="23" name="Google Shape;33;p2"/>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4" name="Google Shape;34;p2"/>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 name="Google Shape;35;p2"/>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6" name="Google Shape;36;p2"/>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nvGrpSpPr>
            <p:cNvPr id="27" name="Google Shape;37;p2"/>
            <p:cNvGrpSpPr/>
            <p:nvPr/>
          </p:nvGrpSpPr>
          <p:grpSpPr>
            <a:xfrm>
              <a:off x="7952760" y="179640"/>
              <a:ext cx="872640" cy="872640"/>
              <a:chOff x="7952760" y="179640"/>
              <a:chExt cx="872640" cy="872640"/>
            </a:xfrm>
          </p:grpSpPr>
          <p:sp>
            <p:nvSpPr>
              <p:cNvPr id="28" name="Google Shape;38;p2"/>
              <p:cNvSpPr/>
              <p:nvPr/>
            </p:nvSpPr>
            <p:spPr>
              <a:xfrm rot="12952800">
                <a:off x="8076600" y="303120"/>
                <a:ext cx="624960" cy="6249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9" name="Google Shape;39;p2"/>
              <p:cNvSpPr/>
              <p:nvPr/>
            </p:nvSpPr>
            <p:spPr>
              <a:xfrm rot="12952800">
                <a:off x="8076600" y="30312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30" name="Google Shape;40;p2"/>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1" name="Google Shape;41;p2"/>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2" name="Google Shape;42;p2"/>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3" name="Google Shape;43;p2"/>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4" name="Google Shape;44;p2"/>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5" name="Google Shape;45;p2"/>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36"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buNone/>
            </a:pPr>
            <a:r>
              <a:rPr b="0" lang="es-ES" sz="3600" spc="-1" strike="noStrike">
                <a:solidFill>
                  <a:srgbClr val="000000"/>
                </a:solidFill>
                <a:latin typeface="Arial"/>
              </a:rPr>
              <a:t>Pulse para editar el formato </a:t>
            </a:r>
            <a:r>
              <a:rPr b="0" lang="es-ES" sz="3600" spc="-1" strike="noStrike">
                <a:solidFill>
                  <a:srgbClr val="000000"/>
                </a:solidFill>
                <a:latin typeface="Arial"/>
              </a:rPr>
              <a:t>del texto de título</a:t>
            </a:r>
            <a:endParaRPr b="0" lang="es-ES" sz="3600" spc="-1" strike="noStrike">
              <a:solidFill>
                <a:srgbClr val="000000"/>
              </a:solidFill>
              <a:latin typeface="Arial"/>
            </a:endParaRPr>
          </a:p>
        </p:txBody>
      </p:sp>
      <p:sp>
        <p:nvSpPr>
          <p:cNvPr id="37" name="PlaceHolder 2"/>
          <p:cNvSpPr>
            <a:spLocks noGrp="1"/>
          </p:cNvSpPr>
          <p:nvPr>
            <p:ph type="sldNum" idx="1"/>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5A4EF6E9-AC18-45FD-AB8F-4C2D43A183A1}"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49" name="Google Shape;128;p9"/>
          <p:cNvGrpSpPr/>
          <p:nvPr/>
        </p:nvGrpSpPr>
        <p:grpSpPr>
          <a:xfrm>
            <a:off x="626040" y="299520"/>
            <a:ext cx="999000" cy="999000"/>
            <a:chOff x="626040" y="299520"/>
            <a:chExt cx="999000" cy="999000"/>
          </a:xfrm>
        </p:grpSpPr>
        <p:sp>
          <p:nvSpPr>
            <p:cNvPr id="250" name="Google Shape;129;p9"/>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1" name="Google Shape;130;p9"/>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2" name="PlaceHolder 1"/>
          <p:cNvSpPr>
            <a:spLocks noGrp="1"/>
          </p:cNvSpPr>
          <p:nvPr>
            <p:ph type="title"/>
          </p:nvPr>
        </p:nvSpPr>
        <p:spPr>
          <a:xfrm>
            <a:off x="1303920" y="598680"/>
            <a:ext cx="3430080" cy="1989720"/>
          </a:xfrm>
          <a:prstGeom prst="rect">
            <a:avLst/>
          </a:prstGeom>
          <a:noFill/>
          <a:ln w="9360">
            <a:solidFill>
              <a:schemeClr val="lt1"/>
            </a:solidFill>
            <a:round/>
          </a:ln>
        </p:spPr>
        <p:txBody>
          <a:bodyPr lIns="91440" rIns="91440" tIns="91440" bIns="91440" anchor="t">
            <a:noAutofit/>
          </a:bodyPr>
          <a:p>
            <a:pPr indent="0">
              <a:buNone/>
            </a:pPr>
            <a:r>
              <a:rPr b="0" lang="es-ES" sz="2800" spc="-1" strike="noStrike">
                <a:solidFill>
                  <a:srgbClr val="000000"/>
                </a:solidFill>
                <a:latin typeface="Arial"/>
              </a:rPr>
              <a:t>Pulse para </a:t>
            </a:r>
            <a:r>
              <a:rPr b="0" lang="es-ES" sz="2800" spc="-1" strike="noStrike">
                <a:solidFill>
                  <a:srgbClr val="000000"/>
                </a:solidFill>
                <a:latin typeface="Arial"/>
              </a:rPr>
              <a:t>editar el </a:t>
            </a:r>
            <a:r>
              <a:rPr b="0" lang="es-ES" sz="2800" spc="-1" strike="noStrike">
                <a:solidFill>
                  <a:srgbClr val="000000"/>
                </a:solidFill>
                <a:latin typeface="Arial"/>
              </a:rPr>
              <a:t>formato del </a:t>
            </a:r>
            <a:r>
              <a:rPr b="0" lang="es-ES" sz="2800" spc="-1" strike="noStrike">
                <a:solidFill>
                  <a:srgbClr val="000000"/>
                </a:solidFill>
                <a:latin typeface="Arial"/>
              </a:rPr>
              <a:t>texto de título</a:t>
            </a:r>
            <a:endParaRPr b="0" lang="es-ES" sz="2800" spc="-1" strike="noStrike">
              <a:solidFill>
                <a:srgbClr val="000000"/>
              </a:solidFill>
              <a:latin typeface="Arial"/>
            </a:endParaRPr>
          </a:p>
        </p:txBody>
      </p:sp>
      <p:sp>
        <p:nvSpPr>
          <p:cNvPr id="253" name="PlaceHolder 2"/>
          <p:cNvSpPr>
            <a:spLocks noGrp="1"/>
          </p:cNvSpPr>
          <p:nvPr>
            <p:ph type="body"/>
          </p:nvPr>
        </p:nvSpPr>
        <p:spPr>
          <a:xfrm>
            <a:off x="4903560" y="660960"/>
            <a:ext cx="3430080" cy="3870360"/>
          </a:xfrm>
          <a:prstGeom prst="rect">
            <a:avLst/>
          </a:prstGeom>
          <a:noFill/>
          <a:ln w="9360">
            <a:solidFill>
              <a:schemeClr val="lt1"/>
            </a:solidFill>
            <a:round/>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4" name="PlaceHolder 3"/>
          <p:cNvSpPr>
            <a:spLocks noGrp="1"/>
          </p:cNvSpPr>
          <p:nvPr>
            <p:ph type="sldNum" idx="10"/>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1D1766CC-AE99-4F14-BCF0-F008F0C9B788}"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5" name="Google Shape;136;p10"/>
          <p:cNvGrpSpPr/>
          <p:nvPr/>
        </p:nvGrpSpPr>
        <p:grpSpPr>
          <a:xfrm>
            <a:off x="713520" y="3847320"/>
            <a:ext cx="825120" cy="825120"/>
            <a:chOff x="713520" y="3847320"/>
            <a:chExt cx="825120" cy="825120"/>
          </a:xfrm>
        </p:grpSpPr>
        <p:sp>
          <p:nvSpPr>
            <p:cNvPr id="256" name="Google Shape;137;p10"/>
            <p:cNvSpPr/>
            <p:nvPr/>
          </p:nvSpPr>
          <p:spPr>
            <a:xfrm rot="16200000">
              <a:off x="880920" y="4014720"/>
              <a:ext cx="490320" cy="49032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7" name="Google Shape;138;p10"/>
            <p:cNvSpPr/>
            <p:nvPr/>
          </p:nvSpPr>
          <p:spPr>
            <a:xfrm rot="16200000">
              <a:off x="713520" y="3847320"/>
              <a:ext cx="825120" cy="82512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8" name="PlaceHolder 1"/>
          <p:cNvSpPr>
            <a:spLocks noGrp="1"/>
          </p:cNvSpPr>
          <p:nvPr>
            <p:ph type="body"/>
          </p:nvPr>
        </p:nvSpPr>
        <p:spPr>
          <a:xfrm>
            <a:off x="1303920" y="4138920"/>
            <a:ext cx="5842800" cy="5346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9" name="PlaceHolder 2"/>
          <p:cNvSpPr>
            <a:spLocks noGrp="1"/>
          </p:cNvSpPr>
          <p:nvPr>
            <p:ph type="sldNum" idx="11"/>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E582245C-62CB-46BD-A6F5-3EAA51CBD8AE}"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41" name="Google Shape;142;p11"/>
          <p:cNvGrpSpPr/>
          <p:nvPr/>
        </p:nvGrpSpPr>
        <p:grpSpPr>
          <a:xfrm>
            <a:off x="0" y="4099320"/>
            <a:ext cx="9143640" cy="1044000"/>
            <a:chOff x="0" y="4099320"/>
            <a:chExt cx="9143640" cy="1044000"/>
          </a:xfrm>
        </p:grpSpPr>
        <p:grpSp>
          <p:nvGrpSpPr>
            <p:cNvPr id="42" name="Google Shape;143;p11"/>
            <p:cNvGrpSpPr/>
            <p:nvPr/>
          </p:nvGrpSpPr>
          <p:grpSpPr>
            <a:xfrm>
              <a:off x="0" y="4309200"/>
              <a:ext cx="231120" cy="834120"/>
              <a:chOff x="0" y="4309200"/>
              <a:chExt cx="231120" cy="834120"/>
            </a:xfrm>
          </p:grpSpPr>
          <p:sp>
            <p:nvSpPr>
              <p:cNvPr id="43" name="Google Shape;144;p11"/>
              <p:cNvSpPr/>
              <p:nvPr/>
            </p:nvSpPr>
            <p:spPr>
              <a:xfrm flipH="1">
                <a:off x="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44" name="Google Shape;145;p11"/>
              <p:cNvSpPr/>
              <p:nvPr/>
            </p:nvSpPr>
            <p:spPr>
              <a:xfrm flipH="1">
                <a:off x="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45" name="Google Shape;146;p11"/>
              <p:cNvSpPr/>
              <p:nvPr/>
            </p:nvSpPr>
            <p:spPr>
              <a:xfrm flipH="1">
                <a:off x="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46" name="Google Shape;147;p11"/>
              <p:cNvSpPr/>
              <p:nvPr/>
            </p:nvSpPr>
            <p:spPr>
              <a:xfrm flipH="1">
                <a:off x="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47" name="Google Shape;148;p11"/>
            <p:cNvGrpSpPr/>
            <p:nvPr/>
          </p:nvGrpSpPr>
          <p:grpSpPr>
            <a:xfrm>
              <a:off x="371520" y="4099320"/>
              <a:ext cx="231120" cy="1044000"/>
              <a:chOff x="371520" y="4099320"/>
              <a:chExt cx="231120" cy="1044000"/>
            </a:xfrm>
          </p:grpSpPr>
          <p:sp>
            <p:nvSpPr>
              <p:cNvPr id="48" name="Google Shape;149;p11"/>
              <p:cNvSpPr/>
              <p:nvPr/>
            </p:nvSpPr>
            <p:spPr>
              <a:xfrm flipH="1">
                <a:off x="371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49" name="Google Shape;150;p11"/>
              <p:cNvSpPr/>
              <p:nvPr/>
            </p:nvSpPr>
            <p:spPr>
              <a:xfrm flipH="1">
                <a:off x="371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0" name="Google Shape;151;p11"/>
              <p:cNvSpPr/>
              <p:nvPr/>
            </p:nvSpPr>
            <p:spPr>
              <a:xfrm flipH="1">
                <a:off x="371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1" name="Google Shape;152;p11"/>
              <p:cNvSpPr/>
              <p:nvPr/>
            </p:nvSpPr>
            <p:spPr>
              <a:xfrm flipH="1">
                <a:off x="3715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2" name="Google Shape;153;p11"/>
              <p:cNvSpPr/>
              <p:nvPr/>
            </p:nvSpPr>
            <p:spPr>
              <a:xfrm flipH="1">
                <a:off x="371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53" name="Google Shape;154;p11"/>
            <p:cNvGrpSpPr/>
            <p:nvPr/>
          </p:nvGrpSpPr>
          <p:grpSpPr>
            <a:xfrm>
              <a:off x="742680" y="4309200"/>
              <a:ext cx="231120" cy="834120"/>
              <a:chOff x="742680" y="4309200"/>
              <a:chExt cx="231120" cy="834120"/>
            </a:xfrm>
          </p:grpSpPr>
          <p:sp>
            <p:nvSpPr>
              <p:cNvPr id="54" name="Google Shape;155;p11"/>
              <p:cNvSpPr/>
              <p:nvPr/>
            </p:nvSpPr>
            <p:spPr>
              <a:xfrm flipH="1">
                <a:off x="7426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5" name="Google Shape;156;p11"/>
              <p:cNvSpPr/>
              <p:nvPr/>
            </p:nvSpPr>
            <p:spPr>
              <a:xfrm flipH="1">
                <a:off x="7426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6" name="Google Shape;157;p11"/>
              <p:cNvSpPr/>
              <p:nvPr/>
            </p:nvSpPr>
            <p:spPr>
              <a:xfrm flipH="1">
                <a:off x="7426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57" name="Google Shape;158;p11"/>
              <p:cNvSpPr/>
              <p:nvPr/>
            </p:nvSpPr>
            <p:spPr>
              <a:xfrm flipH="1">
                <a:off x="7426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58" name="Google Shape;159;p11"/>
            <p:cNvGrpSpPr/>
            <p:nvPr/>
          </p:nvGrpSpPr>
          <p:grpSpPr>
            <a:xfrm>
              <a:off x="1114200" y="4519080"/>
              <a:ext cx="231120" cy="624240"/>
              <a:chOff x="1114200" y="4519080"/>
              <a:chExt cx="231120" cy="624240"/>
            </a:xfrm>
          </p:grpSpPr>
          <p:sp>
            <p:nvSpPr>
              <p:cNvPr id="59" name="Google Shape;160;p11"/>
              <p:cNvSpPr/>
              <p:nvPr/>
            </p:nvSpPr>
            <p:spPr>
              <a:xfrm flipH="1">
                <a:off x="11142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0" name="Google Shape;161;p11"/>
              <p:cNvSpPr/>
              <p:nvPr/>
            </p:nvSpPr>
            <p:spPr>
              <a:xfrm flipH="1">
                <a:off x="11142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1" name="Google Shape;162;p11"/>
              <p:cNvSpPr/>
              <p:nvPr/>
            </p:nvSpPr>
            <p:spPr>
              <a:xfrm flipH="1">
                <a:off x="11142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62" name="Google Shape;163;p11"/>
            <p:cNvGrpSpPr/>
            <p:nvPr/>
          </p:nvGrpSpPr>
          <p:grpSpPr>
            <a:xfrm>
              <a:off x="1856880" y="4099320"/>
              <a:ext cx="231120" cy="1044000"/>
              <a:chOff x="1856880" y="4099320"/>
              <a:chExt cx="231120" cy="1044000"/>
            </a:xfrm>
          </p:grpSpPr>
          <p:sp>
            <p:nvSpPr>
              <p:cNvPr id="63" name="Google Shape;164;p11"/>
              <p:cNvSpPr/>
              <p:nvPr/>
            </p:nvSpPr>
            <p:spPr>
              <a:xfrm flipH="1">
                <a:off x="18568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4" name="Google Shape;165;p11"/>
              <p:cNvSpPr/>
              <p:nvPr/>
            </p:nvSpPr>
            <p:spPr>
              <a:xfrm flipH="1">
                <a:off x="18568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5" name="Google Shape;166;p11"/>
              <p:cNvSpPr/>
              <p:nvPr/>
            </p:nvSpPr>
            <p:spPr>
              <a:xfrm flipH="1">
                <a:off x="18568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6" name="Google Shape;167;p11"/>
              <p:cNvSpPr/>
              <p:nvPr/>
            </p:nvSpPr>
            <p:spPr>
              <a:xfrm flipH="1">
                <a:off x="185688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67" name="Google Shape;168;p11"/>
              <p:cNvSpPr/>
              <p:nvPr/>
            </p:nvSpPr>
            <p:spPr>
              <a:xfrm flipH="1">
                <a:off x="18568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68" name="Google Shape;169;p11"/>
            <p:cNvGrpSpPr/>
            <p:nvPr/>
          </p:nvGrpSpPr>
          <p:grpSpPr>
            <a:xfrm>
              <a:off x="2228040" y="4309200"/>
              <a:ext cx="231120" cy="834120"/>
              <a:chOff x="2228040" y="4309200"/>
              <a:chExt cx="231120" cy="834120"/>
            </a:xfrm>
          </p:grpSpPr>
          <p:sp>
            <p:nvSpPr>
              <p:cNvPr id="69" name="Google Shape;170;p11"/>
              <p:cNvSpPr/>
              <p:nvPr/>
            </p:nvSpPr>
            <p:spPr>
              <a:xfrm flipH="1">
                <a:off x="22280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0" name="Google Shape;171;p11"/>
              <p:cNvSpPr/>
              <p:nvPr/>
            </p:nvSpPr>
            <p:spPr>
              <a:xfrm flipH="1">
                <a:off x="22280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1" name="Google Shape;172;p11"/>
              <p:cNvSpPr/>
              <p:nvPr/>
            </p:nvSpPr>
            <p:spPr>
              <a:xfrm flipH="1">
                <a:off x="22280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2" name="Google Shape;173;p11"/>
              <p:cNvSpPr/>
              <p:nvPr/>
            </p:nvSpPr>
            <p:spPr>
              <a:xfrm flipH="1">
                <a:off x="22280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73" name="Google Shape;174;p11"/>
            <p:cNvGrpSpPr/>
            <p:nvPr/>
          </p:nvGrpSpPr>
          <p:grpSpPr>
            <a:xfrm>
              <a:off x="2599560" y="4519080"/>
              <a:ext cx="231120" cy="624240"/>
              <a:chOff x="2599560" y="4519080"/>
              <a:chExt cx="231120" cy="624240"/>
            </a:xfrm>
          </p:grpSpPr>
          <p:sp>
            <p:nvSpPr>
              <p:cNvPr id="74" name="Google Shape;175;p11"/>
              <p:cNvSpPr/>
              <p:nvPr/>
            </p:nvSpPr>
            <p:spPr>
              <a:xfrm flipH="1">
                <a:off x="25995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5" name="Google Shape;176;p11"/>
              <p:cNvSpPr/>
              <p:nvPr/>
            </p:nvSpPr>
            <p:spPr>
              <a:xfrm flipH="1">
                <a:off x="25995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6" name="Google Shape;177;p11"/>
              <p:cNvSpPr/>
              <p:nvPr/>
            </p:nvSpPr>
            <p:spPr>
              <a:xfrm flipH="1">
                <a:off x="25995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77" name="Google Shape;178;p11"/>
            <p:cNvGrpSpPr/>
            <p:nvPr/>
          </p:nvGrpSpPr>
          <p:grpSpPr>
            <a:xfrm>
              <a:off x="3342240" y="4099320"/>
              <a:ext cx="231120" cy="1044000"/>
              <a:chOff x="3342240" y="4099320"/>
              <a:chExt cx="231120" cy="1044000"/>
            </a:xfrm>
          </p:grpSpPr>
          <p:sp>
            <p:nvSpPr>
              <p:cNvPr id="78" name="Google Shape;179;p11"/>
              <p:cNvSpPr/>
              <p:nvPr/>
            </p:nvSpPr>
            <p:spPr>
              <a:xfrm flipH="1">
                <a:off x="33422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79" name="Google Shape;180;p11"/>
              <p:cNvSpPr/>
              <p:nvPr/>
            </p:nvSpPr>
            <p:spPr>
              <a:xfrm flipH="1">
                <a:off x="33422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0" name="Google Shape;181;p11"/>
              <p:cNvSpPr/>
              <p:nvPr/>
            </p:nvSpPr>
            <p:spPr>
              <a:xfrm flipH="1">
                <a:off x="33422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1" name="Google Shape;182;p11"/>
              <p:cNvSpPr/>
              <p:nvPr/>
            </p:nvSpPr>
            <p:spPr>
              <a:xfrm flipH="1">
                <a:off x="334224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2" name="Google Shape;183;p11"/>
              <p:cNvSpPr/>
              <p:nvPr/>
            </p:nvSpPr>
            <p:spPr>
              <a:xfrm flipH="1">
                <a:off x="33422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83" name="Google Shape;184;p11"/>
            <p:cNvGrpSpPr/>
            <p:nvPr/>
          </p:nvGrpSpPr>
          <p:grpSpPr>
            <a:xfrm>
              <a:off x="3713400" y="4309200"/>
              <a:ext cx="231120" cy="834120"/>
              <a:chOff x="3713400" y="4309200"/>
              <a:chExt cx="231120" cy="834120"/>
            </a:xfrm>
          </p:grpSpPr>
          <p:sp>
            <p:nvSpPr>
              <p:cNvPr id="84" name="Google Shape;185;p11"/>
              <p:cNvSpPr/>
              <p:nvPr/>
            </p:nvSpPr>
            <p:spPr>
              <a:xfrm flipH="1">
                <a:off x="37134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5" name="Google Shape;186;p11"/>
              <p:cNvSpPr/>
              <p:nvPr/>
            </p:nvSpPr>
            <p:spPr>
              <a:xfrm flipH="1">
                <a:off x="37134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6" name="Google Shape;187;p11"/>
              <p:cNvSpPr/>
              <p:nvPr/>
            </p:nvSpPr>
            <p:spPr>
              <a:xfrm flipH="1">
                <a:off x="37134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87" name="Google Shape;188;p11"/>
              <p:cNvSpPr/>
              <p:nvPr/>
            </p:nvSpPr>
            <p:spPr>
              <a:xfrm flipH="1">
                <a:off x="37134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88" name="Google Shape;189;p11"/>
            <p:cNvGrpSpPr/>
            <p:nvPr/>
          </p:nvGrpSpPr>
          <p:grpSpPr>
            <a:xfrm>
              <a:off x="1485360" y="4309200"/>
              <a:ext cx="231120" cy="834120"/>
              <a:chOff x="1485360" y="4309200"/>
              <a:chExt cx="231120" cy="834120"/>
            </a:xfrm>
          </p:grpSpPr>
          <p:sp>
            <p:nvSpPr>
              <p:cNvPr id="89" name="Google Shape;190;p11"/>
              <p:cNvSpPr/>
              <p:nvPr/>
            </p:nvSpPr>
            <p:spPr>
              <a:xfrm flipH="1">
                <a:off x="14853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0" name="Google Shape;191;p11"/>
              <p:cNvSpPr/>
              <p:nvPr/>
            </p:nvSpPr>
            <p:spPr>
              <a:xfrm flipH="1">
                <a:off x="14853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1" name="Google Shape;192;p11"/>
              <p:cNvSpPr/>
              <p:nvPr/>
            </p:nvSpPr>
            <p:spPr>
              <a:xfrm flipH="1">
                <a:off x="14853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2" name="Google Shape;193;p11"/>
              <p:cNvSpPr/>
              <p:nvPr/>
            </p:nvSpPr>
            <p:spPr>
              <a:xfrm flipH="1">
                <a:off x="14853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93" name="Google Shape;194;p11"/>
            <p:cNvGrpSpPr/>
            <p:nvPr/>
          </p:nvGrpSpPr>
          <p:grpSpPr>
            <a:xfrm>
              <a:off x="4084920" y="4519080"/>
              <a:ext cx="231120" cy="624240"/>
              <a:chOff x="4084920" y="4519080"/>
              <a:chExt cx="231120" cy="624240"/>
            </a:xfrm>
          </p:grpSpPr>
          <p:sp>
            <p:nvSpPr>
              <p:cNvPr id="94" name="Google Shape;195;p11"/>
              <p:cNvSpPr/>
              <p:nvPr/>
            </p:nvSpPr>
            <p:spPr>
              <a:xfrm flipH="1">
                <a:off x="40849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5" name="Google Shape;196;p11"/>
              <p:cNvSpPr/>
              <p:nvPr/>
            </p:nvSpPr>
            <p:spPr>
              <a:xfrm flipH="1">
                <a:off x="40849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6" name="Google Shape;197;p11"/>
              <p:cNvSpPr/>
              <p:nvPr/>
            </p:nvSpPr>
            <p:spPr>
              <a:xfrm flipH="1">
                <a:off x="40849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97" name="Google Shape;198;p11"/>
            <p:cNvGrpSpPr/>
            <p:nvPr/>
          </p:nvGrpSpPr>
          <p:grpSpPr>
            <a:xfrm>
              <a:off x="2970720" y="4309200"/>
              <a:ext cx="231120" cy="834120"/>
              <a:chOff x="2970720" y="4309200"/>
              <a:chExt cx="231120" cy="834120"/>
            </a:xfrm>
          </p:grpSpPr>
          <p:sp>
            <p:nvSpPr>
              <p:cNvPr id="98" name="Google Shape;199;p11"/>
              <p:cNvSpPr/>
              <p:nvPr/>
            </p:nvSpPr>
            <p:spPr>
              <a:xfrm flipH="1">
                <a:off x="29707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99" name="Google Shape;200;p11"/>
              <p:cNvSpPr/>
              <p:nvPr/>
            </p:nvSpPr>
            <p:spPr>
              <a:xfrm flipH="1">
                <a:off x="29707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0" name="Google Shape;201;p11"/>
              <p:cNvSpPr/>
              <p:nvPr/>
            </p:nvSpPr>
            <p:spPr>
              <a:xfrm flipH="1">
                <a:off x="29707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1" name="Google Shape;202;p11"/>
              <p:cNvSpPr/>
              <p:nvPr/>
            </p:nvSpPr>
            <p:spPr>
              <a:xfrm flipH="1">
                <a:off x="29707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02" name="Google Shape;203;p11"/>
            <p:cNvGrpSpPr/>
            <p:nvPr/>
          </p:nvGrpSpPr>
          <p:grpSpPr>
            <a:xfrm>
              <a:off x="4456080" y="4309200"/>
              <a:ext cx="231120" cy="834120"/>
              <a:chOff x="4456080" y="4309200"/>
              <a:chExt cx="231120" cy="834120"/>
            </a:xfrm>
          </p:grpSpPr>
          <p:sp>
            <p:nvSpPr>
              <p:cNvPr id="103" name="Google Shape;204;p11"/>
              <p:cNvSpPr/>
              <p:nvPr/>
            </p:nvSpPr>
            <p:spPr>
              <a:xfrm flipH="1">
                <a:off x="44560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4" name="Google Shape;205;p11"/>
              <p:cNvSpPr/>
              <p:nvPr/>
            </p:nvSpPr>
            <p:spPr>
              <a:xfrm flipH="1">
                <a:off x="44560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5" name="Google Shape;206;p11"/>
              <p:cNvSpPr/>
              <p:nvPr/>
            </p:nvSpPr>
            <p:spPr>
              <a:xfrm flipH="1">
                <a:off x="44560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6" name="Google Shape;207;p11"/>
              <p:cNvSpPr/>
              <p:nvPr/>
            </p:nvSpPr>
            <p:spPr>
              <a:xfrm flipH="1">
                <a:off x="44560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07" name="Google Shape;208;p11"/>
            <p:cNvGrpSpPr/>
            <p:nvPr/>
          </p:nvGrpSpPr>
          <p:grpSpPr>
            <a:xfrm>
              <a:off x="4827600" y="4099320"/>
              <a:ext cx="231120" cy="1044000"/>
              <a:chOff x="4827600" y="4099320"/>
              <a:chExt cx="231120" cy="1044000"/>
            </a:xfrm>
          </p:grpSpPr>
          <p:sp>
            <p:nvSpPr>
              <p:cNvPr id="108" name="Google Shape;209;p11"/>
              <p:cNvSpPr/>
              <p:nvPr/>
            </p:nvSpPr>
            <p:spPr>
              <a:xfrm flipH="1">
                <a:off x="48276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09" name="Google Shape;210;p11"/>
              <p:cNvSpPr/>
              <p:nvPr/>
            </p:nvSpPr>
            <p:spPr>
              <a:xfrm flipH="1">
                <a:off x="48276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0" name="Google Shape;211;p11"/>
              <p:cNvSpPr/>
              <p:nvPr/>
            </p:nvSpPr>
            <p:spPr>
              <a:xfrm flipH="1">
                <a:off x="48276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1" name="Google Shape;212;p11"/>
              <p:cNvSpPr/>
              <p:nvPr/>
            </p:nvSpPr>
            <p:spPr>
              <a:xfrm flipH="1">
                <a:off x="482760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2" name="Google Shape;213;p11"/>
              <p:cNvSpPr/>
              <p:nvPr/>
            </p:nvSpPr>
            <p:spPr>
              <a:xfrm flipH="1">
                <a:off x="48276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13" name="Google Shape;214;p11"/>
            <p:cNvGrpSpPr/>
            <p:nvPr/>
          </p:nvGrpSpPr>
          <p:grpSpPr>
            <a:xfrm>
              <a:off x="5199120" y="4309200"/>
              <a:ext cx="231120" cy="834120"/>
              <a:chOff x="5199120" y="4309200"/>
              <a:chExt cx="231120" cy="834120"/>
            </a:xfrm>
          </p:grpSpPr>
          <p:sp>
            <p:nvSpPr>
              <p:cNvPr id="114" name="Google Shape;215;p11"/>
              <p:cNvSpPr/>
              <p:nvPr/>
            </p:nvSpPr>
            <p:spPr>
              <a:xfrm flipH="1">
                <a:off x="51991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5" name="Google Shape;216;p11"/>
              <p:cNvSpPr/>
              <p:nvPr/>
            </p:nvSpPr>
            <p:spPr>
              <a:xfrm flipH="1">
                <a:off x="51991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6" name="Google Shape;217;p11"/>
              <p:cNvSpPr/>
              <p:nvPr/>
            </p:nvSpPr>
            <p:spPr>
              <a:xfrm flipH="1">
                <a:off x="51991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17" name="Google Shape;218;p11"/>
              <p:cNvSpPr/>
              <p:nvPr/>
            </p:nvSpPr>
            <p:spPr>
              <a:xfrm flipH="1">
                <a:off x="51991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18" name="Google Shape;219;p11"/>
            <p:cNvGrpSpPr/>
            <p:nvPr/>
          </p:nvGrpSpPr>
          <p:grpSpPr>
            <a:xfrm>
              <a:off x="5570280" y="4519080"/>
              <a:ext cx="231120" cy="624240"/>
              <a:chOff x="5570280" y="4519080"/>
              <a:chExt cx="231120" cy="624240"/>
            </a:xfrm>
          </p:grpSpPr>
          <p:sp>
            <p:nvSpPr>
              <p:cNvPr id="119" name="Google Shape;220;p11"/>
              <p:cNvSpPr/>
              <p:nvPr/>
            </p:nvSpPr>
            <p:spPr>
              <a:xfrm flipH="1">
                <a:off x="55702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0" name="Google Shape;221;p11"/>
              <p:cNvSpPr/>
              <p:nvPr/>
            </p:nvSpPr>
            <p:spPr>
              <a:xfrm flipH="1">
                <a:off x="55702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1" name="Google Shape;222;p11"/>
              <p:cNvSpPr/>
              <p:nvPr/>
            </p:nvSpPr>
            <p:spPr>
              <a:xfrm flipH="1">
                <a:off x="55702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22" name="Google Shape;223;p11"/>
            <p:cNvGrpSpPr/>
            <p:nvPr/>
          </p:nvGrpSpPr>
          <p:grpSpPr>
            <a:xfrm>
              <a:off x="5941800" y="4309200"/>
              <a:ext cx="231120" cy="834120"/>
              <a:chOff x="5941800" y="4309200"/>
              <a:chExt cx="231120" cy="834120"/>
            </a:xfrm>
          </p:grpSpPr>
          <p:sp>
            <p:nvSpPr>
              <p:cNvPr id="123" name="Google Shape;224;p11"/>
              <p:cNvSpPr/>
              <p:nvPr/>
            </p:nvSpPr>
            <p:spPr>
              <a:xfrm flipH="1">
                <a:off x="59418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4" name="Google Shape;225;p11"/>
              <p:cNvSpPr/>
              <p:nvPr/>
            </p:nvSpPr>
            <p:spPr>
              <a:xfrm flipH="1">
                <a:off x="59418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5" name="Google Shape;226;p11"/>
              <p:cNvSpPr/>
              <p:nvPr/>
            </p:nvSpPr>
            <p:spPr>
              <a:xfrm flipH="1">
                <a:off x="59418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6" name="Google Shape;227;p11"/>
              <p:cNvSpPr/>
              <p:nvPr/>
            </p:nvSpPr>
            <p:spPr>
              <a:xfrm flipH="1">
                <a:off x="59418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27" name="Google Shape;228;p11"/>
            <p:cNvGrpSpPr/>
            <p:nvPr/>
          </p:nvGrpSpPr>
          <p:grpSpPr>
            <a:xfrm>
              <a:off x="6312960" y="4099320"/>
              <a:ext cx="231120" cy="1044000"/>
              <a:chOff x="6312960" y="4099320"/>
              <a:chExt cx="231120" cy="1044000"/>
            </a:xfrm>
          </p:grpSpPr>
          <p:sp>
            <p:nvSpPr>
              <p:cNvPr id="128" name="Google Shape;229;p11"/>
              <p:cNvSpPr/>
              <p:nvPr/>
            </p:nvSpPr>
            <p:spPr>
              <a:xfrm flipH="1">
                <a:off x="63129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29" name="Google Shape;230;p11"/>
              <p:cNvSpPr/>
              <p:nvPr/>
            </p:nvSpPr>
            <p:spPr>
              <a:xfrm flipH="1">
                <a:off x="63129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0" name="Google Shape;231;p11"/>
              <p:cNvSpPr/>
              <p:nvPr/>
            </p:nvSpPr>
            <p:spPr>
              <a:xfrm flipH="1">
                <a:off x="63129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1" name="Google Shape;232;p11"/>
              <p:cNvSpPr/>
              <p:nvPr/>
            </p:nvSpPr>
            <p:spPr>
              <a:xfrm flipH="1">
                <a:off x="631296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2" name="Google Shape;233;p11"/>
              <p:cNvSpPr/>
              <p:nvPr/>
            </p:nvSpPr>
            <p:spPr>
              <a:xfrm flipH="1">
                <a:off x="63129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33" name="Google Shape;234;p11"/>
            <p:cNvGrpSpPr/>
            <p:nvPr/>
          </p:nvGrpSpPr>
          <p:grpSpPr>
            <a:xfrm>
              <a:off x="6684480" y="4309200"/>
              <a:ext cx="231120" cy="834120"/>
              <a:chOff x="6684480" y="4309200"/>
              <a:chExt cx="231120" cy="834120"/>
            </a:xfrm>
          </p:grpSpPr>
          <p:sp>
            <p:nvSpPr>
              <p:cNvPr id="134" name="Google Shape;235;p11"/>
              <p:cNvSpPr/>
              <p:nvPr/>
            </p:nvSpPr>
            <p:spPr>
              <a:xfrm flipH="1">
                <a:off x="66844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5" name="Google Shape;236;p11"/>
              <p:cNvSpPr/>
              <p:nvPr/>
            </p:nvSpPr>
            <p:spPr>
              <a:xfrm flipH="1">
                <a:off x="66844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6" name="Google Shape;237;p11"/>
              <p:cNvSpPr/>
              <p:nvPr/>
            </p:nvSpPr>
            <p:spPr>
              <a:xfrm flipH="1">
                <a:off x="66844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37" name="Google Shape;238;p11"/>
              <p:cNvSpPr/>
              <p:nvPr/>
            </p:nvSpPr>
            <p:spPr>
              <a:xfrm flipH="1">
                <a:off x="66844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38" name="Google Shape;239;p11"/>
            <p:cNvGrpSpPr/>
            <p:nvPr/>
          </p:nvGrpSpPr>
          <p:grpSpPr>
            <a:xfrm>
              <a:off x="7055640" y="4519080"/>
              <a:ext cx="231120" cy="624240"/>
              <a:chOff x="7055640" y="4519080"/>
              <a:chExt cx="231120" cy="624240"/>
            </a:xfrm>
          </p:grpSpPr>
          <p:sp>
            <p:nvSpPr>
              <p:cNvPr id="139" name="Google Shape;240;p11"/>
              <p:cNvSpPr/>
              <p:nvPr/>
            </p:nvSpPr>
            <p:spPr>
              <a:xfrm flipH="1">
                <a:off x="70556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0" name="Google Shape;241;p11"/>
              <p:cNvSpPr/>
              <p:nvPr/>
            </p:nvSpPr>
            <p:spPr>
              <a:xfrm flipH="1">
                <a:off x="70556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1" name="Google Shape;242;p11"/>
              <p:cNvSpPr/>
              <p:nvPr/>
            </p:nvSpPr>
            <p:spPr>
              <a:xfrm flipH="1">
                <a:off x="70556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42" name="Google Shape;243;p11"/>
            <p:cNvGrpSpPr/>
            <p:nvPr/>
          </p:nvGrpSpPr>
          <p:grpSpPr>
            <a:xfrm>
              <a:off x="7798320" y="4099320"/>
              <a:ext cx="231120" cy="1044000"/>
              <a:chOff x="7798320" y="4099320"/>
              <a:chExt cx="231120" cy="1044000"/>
            </a:xfrm>
          </p:grpSpPr>
          <p:sp>
            <p:nvSpPr>
              <p:cNvPr id="143" name="Google Shape;244;p11"/>
              <p:cNvSpPr/>
              <p:nvPr/>
            </p:nvSpPr>
            <p:spPr>
              <a:xfrm flipH="1">
                <a:off x="77983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4" name="Google Shape;245;p11"/>
              <p:cNvSpPr/>
              <p:nvPr/>
            </p:nvSpPr>
            <p:spPr>
              <a:xfrm flipH="1">
                <a:off x="77983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5" name="Google Shape;246;p11"/>
              <p:cNvSpPr/>
              <p:nvPr/>
            </p:nvSpPr>
            <p:spPr>
              <a:xfrm flipH="1">
                <a:off x="77983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6" name="Google Shape;247;p11"/>
              <p:cNvSpPr/>
              <p:nvPr/>
            </p:nvSpPr>
            <p:spPr>
              <a:xfrm flipH="1">
                <a:off x="77983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47" name="Google Shape;248;p11"/>
              <p:cNvSpPr/>
              <p:nvPr/>
            </p:nvSpPr>
            <p:spPr>
              <a:xfrm flipH="1">
                <a:off x="77983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48" name="Google Shape;249;p11"/>
            <p:cNvGrpSpPr/>
            <p:nvPr/>
          </p:nvGrpSpPr>
          <p:grpSpPr>
            <a:xfrm>
              <a:off x="8169840" y="4309200"/>
              <a:ext cx="231120" cy="834120"/>
              <a:chOff x="8169840" y="4309200"/>
              <a:chExt cx="231120" cy="834120"/>
            </a:xfrm>
          </p:grpSpPr>
          <p:sp>
            <p:nvSpPr>
              <p:cNvPr id="149" name="Google Shape;250;p11"/>
              <p:cNvSpPr/>
              <p:nvPr/>
            </p:nvSpPr>
            <p:spPr>
              <a:xfrm flipH="1">
                <a:off x="81698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0" name="Google Shape;251;p11"/>
              <p:cNvSpPr/>
              <p:nvPr/>
            </p:nvSpPr>
            <p:spPr>
              <a:xfrm flipH="1">
                <a:off x="81698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1" name="Google Shape;252;p11"/>
              <p:cNvSpPr/>
              <p:nvPr/>
            </p:nvSpPr>
            <p:spPr>
              <a:xfrm flipH="1">
                <a:off x="81698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2" name="Google Shape;253;p11"/>
              <p:cNvSpPr/>
              <p:nvPr/>
            </p:nvSpPr>
            <p:spPr>
              <a:xfrm flipH="1">
                <a:off x="81698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53" name="Google Shape;254;p11"/>
            <p:cNvGrpSpPr/>
            <p:nvPr/>
          </p:nvGrpSpPr>
          <p:grpSpPr>
            <a:xfrm>
              <a:off x="7427160" y="4309200"/>
              <a:ext cx="231120" cy="834120"/>
              <a:chOff x="7427160" y="4309200"/>
              <a:chExt cx="231120" cy="834120"/>
            </a:xfrm>
          </p:grpSpPr>
          <p:sp>
            <p:nvSpPr>
              <p:cNvPr id="154" name="Google Shape;255;p11"/>
              <p:cNvSpPr/>
              <p:nvPr/>
            </p:nvSpPr>
            <p:spPr>
              <a:xfrm flipH="1">
                <a:off x="74271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5" name="Google Shape;256;p11"/>
              <p:cNvSpPr/>
              <p:nvPr/>
            </p:nvSpPr>
            <p:spPr>
              <a:xfrm flipH="1">
                <a:off x="74271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6" name="Google Shape;257;p11"/>
              <p:cNvSpPr/>
              <p:nvPr/>
            </p:nvSpPr>
            <p:spPr>
              <a:xfrm flipH="1">
                <a:off x="74271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57" name="Google Shape;258;p11"/>
              <p:cNvSpPr/>
              <p:nvPr/>
            </p:nvSpPr>
            <p:spPr>
              <a:xfrm flipH="1">
                <a:off x="74271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58" name="Google Shape;259;p11"/>
            <p:cNvGrpSpPr/>
            <p:nvPr/>
          </p:nvGrpSpPr>
          <p:grpSpPr>
            <a:xfrm>
              <a:off x="8541000" y="4519080"/>
              <a:ext cx="231120" cy="624240"/>
              <a:chOff x="8541000" y="4519080"/>
              <a:chExt cx="231120" cy="624240"/>
            </a:xfrm>
          </p:grpSpPr>
          <p:sp>
            <p:nvSpPr>
              <p:cNvPr id="159" name="Google Shape;260;p11"/>
              <p:cNvSpPr/>
              <p:nvPr/>
            </p:nvSpPr>
            <p:spPr>
              <a:xfrm flipH="1">
                <a:off x="85410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0" name="Google Shape;261;p11"/>
              <p:cNvSpPr/>
              <p:nvPr/>
            </p:nvSpPr>
            <p:spPr>
              <a:xfrm flipH="1">
                <a:off x="85410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1" name="Google Shape;262;p11"/>
              <p:cNvSpPr/>
              <p:nvPr/>
            </p:nvSpPr>
            <p:spPr>
              <a:xfrm flipH="1">
                <a:off x="85410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62" name="Google Shape;263;p11"/>
            <p:cNvGrpSpPr/>
            <p:nvPr/>
          </p:nvGrpSpPr>
          <p:grpSpPr>
            <a:xfrm>
              <a:off x="8912520" y="4309200"/>
              <a:ext cx="231120" cy="834120"/>
              <a:chOff x="8912520" y="4309200"/>
              <a:chExt cx="231120" cy="834120"/>
            </a:xfrm>
          </p:grpSpPr>
          <p:sp>
            <p:nvSpPr>
              <p:cNvPr id="163" name="Google Shape;264;p11"/>
              <p:cNvSpPr/>
              <p:nvPr/>
            </p:nvSpPr>
            <p:spPr>
              <a:xfrm flipH="1">
                <a:off x="8912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4" name="Google Shape;265;p11"/>
              <p:cNvSpPr/>
              <p:nvPr/>
            </p:nvSpPr>
            <p:spPr>
              <a:xfrm flipH="1">
                <a:off x="8912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5" name="Google Shape;266;p11"/>
              <p:cNvSpPr/>
              <p:nvPr/>
            </p:nvSpPr>
            <p:spPr>
              <a:xfrm flipH="1">
                <a:off x="8912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66" name="Google Shape;267;p11"/>
              <p:cNvSpPr/>
              <p:nvPr/>
            </p:nvSpPr>
            <p:spPr>
              <a:xfrm flipH="1">
                <a:off x="8912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ffffff"/>
                  </a:solidFill>
                  <a:latin typeface="Arial"/>
                </a:endParaRPr>
              </a:p>
            </p:txBody>
          </p:sp>
        </p:grpSp>
      </p:grpSp>
      <p:sp>
        <p:nvSpPr>
          <p:cNvPr id="167" name="PlaceHolder 1"/>
          <p:cNvSpPr>
            <a:spLocks noGrp="1"/>
          </p:cNvSpPr>
          <p:nvPr>
            <p:ph type="title"/>
          </p:nvPr>
        </p:nvSpPr>
        <p:spPr>
          <a:xfrm>
            <a:off x="1388520" y="772560"/>
            <a:ext cx="6366600" cy="1863000"/>
          </a:xfrm>
          <a:prstGeom prst="rect">
            <a:avLst/>
          </a:prstGeom>
          <a:noFill/>
          <a:ln w="0">
            <a:noFill/>
          </a:ln>
        </p:spPr>
        <p:txBody>
          <a:bodyPr lIns="91440" rIns="91440" tIns="91440" bIns="91440" anchor="ctr">
            <a:noAutofit/>
          </a:bodyPr>
          <a:p>
            <a:pPr indent="0" algn="ctr">
              <a:lnSpc>
                <a:spcPct val="100000"/>
              </a:lnSpc>
              <a:buNone/>
            </a:pPr>
            <a:r>
              <a:rPr b="1" lang="es-ES" sz="8000" spc="-1" strike="noStrike">
                <a:solidFill>
                  <a:schemeClr val="lt1"/>
                </a:solidFill>
                <a:latin typeface="Maven Pro"/>
                <a:ea typeface="Maven Pro"/>
              </a:rPr>
              <a:t>xx</a:t>
            </a:r>
            <a:r>
              <a:rPr b="1" lang="es-ES" sz="8000" spc="-1" strike="noStrike">
                <a:solidFill>
                  <a:schemeClr val="lt1"/>
                </a:solidFill>
                <a:latin typeface="Maven Pro"/>
                <a:ea typeface="Maven Pro"/>
              </a:rPr>
              <a:t>%</a:t>
            </a:r>
            <a:endParaRPr b="0" lang="es-ES" sz="8000" spc="-1" strike="noStrike">
              <a:solidFill>
                <a:srgbClr val="000000"/>
              </a:solidFill>
              <a:latin typeface="Arial"/>
            </a:endParaRPr>
          </a:p>
        </p:txBody>
      </p:sp>
      <p:sp>
        <p:nvSpPr>
          <p:cNvPr id="168" name="PlaceHolder 2"/>
          <p:cNvSpPr>
            <a:spLocks noGrp="1"/>
          </p:cNvSpPr>
          <p:nvPr>
            <p:ph type="body"/>
          </p:nvPr>
        </p:nvSpPr>
        <p:spPr>
          <a:xfrm>
            <a:off x="1388520" y="2712240"/>
            <a:ext cx="6366600" cy="111096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169" name="PlaceHolder 3"/>
          <p:cNvSpPr>
            <a:spLocks noGrp="1"/>
          </p:cNvSpPr>
          <p:nvPr>
            <p:ph type="sldNum" idx="2"/>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F5619118-25E0-4643-9829-393A0B0DD7E2}"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0" name="PlaceHolder 1"/>
          <p:cNvSpPr>
            <a:spLocks noGrp="1"/>
          </p:cNvSpPr>
          <p:nvPr>
            <p:ph type="sldNum" idx="3"/>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9484B1C3-E2CD-47A5-AA58-812C007219CB}"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71" name="Google Shape;50;p3"/>
          <p:cNvGrpSpPr/>
          <p:nvPr/>
        </p:nvGrpSpPr>
        <p:grpSpPr>
          <a:xfrm>
            <a:off x="147240" y="3600"/>
            <a:ext cx="1232640" cy="1384200"/>
            <a:chOff x="147240" y="3600"/>
            <a:chExt cx="1232640" cy="1384200"/>
          </a:xfrm>
        </p:grpSpPr>
        <p:grpSp>
          <p:nvGrpSpPr>
            <p:cNvPr id="172" name="Google Shape;51;p3"/>
            <p:cNvGrpSpPr/>
            <p:nvPr/>
          </p:nvGrpSpPr>
          <p:grpSpPr>
            <a:xfrm>
              <a:off x="1063440" y="3600"/>
              <a:ext cx="316440" cy="688320"/>
              <a:chOff x="1063440" y="3600"/>
              <a:chExt cx="316440" cy="688320"/>
            </a:xfrm>
          </p:grpSpPr>
          <p:sp>
            <p:nvSpPr>
              <p:cNvPr id="173" name="Google Shape;52;p3"/>
              <p:cNvSpPr/>
              <p:nvPr/>
            </p:nvSpPr>
            <p:spPr>
              <a:xfrm rot="10800000">
                <a:off x="10634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4" name="Google Shape;53;p3"/>
              <p:cNvSpPr/>
              <p:nvPr/>
            </p:nvSpPr>
            <p:spPr>
              <a:xfrm rot="10800000">
                <a:off x="10634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75" name="Google Shape;54;p3"/>
            <p:cNvGrpSpPr/>
            <p:nvPr/>
          </p:nvGrpSpPr>
          <p:grpSpPr>
            <a:xfrm>
              <a:off x="605160" y="3600"/>
              <a:ext cx="316440" cy="1036440"/>
              <a:chOff x="605160" y="3600"/>
              <a:chExt cx="316440" cy="1036440"/>
            </a:xfrm>
          </p:grpSpPr>
          <p:sp>
            <p:nvSpPr>
              <p:cNvPr id="176" name="Google Shape;55;p3"/>
              <p:cNvSpPr/>
              <p:nvPr/>
            </p:nvSpPr>
            <p:spPr>
              <a:xfrm rot="10800000">
                <a:off x="60516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7" name="Google Shape;56;p3"/>
              <p:cNvSpPr/>
              <p:nvPr/>
            </p:nvSpPr>
            <p:spPr>
              <a:xfrm rot="10800000">
                <a:off x="60516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8" name="Google Shape;57;p3"/>
              <p:cNvSpPr/>
              <p:nvPr/>
            </p:nvSpPr>
            <p:spPr>
              <a:xfrm rot="10800000">
                <a:off x="60516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79" name="Google Shape;58;p3"/>
            <p:cNvGrpSpPr/>
            <p:nvPr/>
          </p:nvGrpSpPr>
          <p:grpSpPr>
            <a:xfrm>
              <a:off x="147240" y="3600"/>
              <a:ext cx="316440" cy="1384200"/>
              <a:chOff x="147240" y="3600"/>
              <a:chExt cx="316440" cy="1384200"/>
            </a:xfrm>
          </p:grpSpPr>
          <p:sp>
            <p:nvSpPr>
              <p:cNvPr id="180" name="Google Shape;59;p3"/>
              <p:cNvSpPr/>
              <p:nvPr/>
            </p:nvSpPr>
            <p:spPr>
              <a:xfrm rot="10800000">
                <a:off x="1472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81" name="Google Shape;60;p3"/>
              <p:cNvSpPr/>
              <p:nvPr/>
            </p:nvSpPr>
            <p:spPr>
              <a:xfrm rot="10800000">
                <a:off x="147240" y="360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82" name="Google Shape;61;p3"/>
              <p:cNvSpPr/>
              <p:nvPr/>
            </p:nvSpPr>
            <p:spPr>
              <a:xfrm rot="10800000">
                <a:off x="14724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83" name="Google Shape;62;p3"/>
              <p:cNvSpPr/>
              <p:nvPr/>
            </p:nvSpPr>
            <p:spPr>
              <a:xfrm rot="10800000">
                <a:off x="1472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grpSp>
        <p:nvGrpSpPr>
          <p:cNvPr id="184" name="Google Shape;63;p3"/>
          <p:cNvGrpSpPr/>
          <p:nvPr/>
        </p:nvGrpSpPr>
        <p:grpSpPr>
          <a:xfrm>
            <a:off x="6775200" y="2904120"/>
            <a:ext cx="2185920" cy="2239200"/>
            <a:chOff x="6775200" y="2904120"/>
            <a:chExt cx="2185920" cy="2239200"/>
          </a:xfrm>
        </p:grpSpPr>
        <p:grpSp>
          <p:nvGrpSpPr>
            <p:cNvPr id="185" name="Google Shape;64;p3"/>
            <p:cNvGrpSpPr/>
            <p:nvPr/>
          </p:nvGrpSpPr>
          <p:grpSpPr>
            <a:xfrm>
              <a:off x="6775200" y="4253760"/>
              <a:ext cx="409320" cy="889560"/>
              <a:chOff x="6775200" y="4253760"/>
              <a:chExt cx="409320" cy="889560"/>
            </a:xfrm>
          </p:grpSpPr>
          <p:sp>
            <p:nvSpPr>
              <p:cNvPr id="186" name="Google Shape;65;p3"/>
              <p:cNvSpPr/>
              <p:nvPr/>
            </p:nvSpPr>
            <p:spPr>
              <a:xfrm>
                <a:off x="67752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87" name="Google Shape;66;p3"/>
              <p:cNvSpPr/>
              <p:nvPr/>
            </p:nvSpPr>
            <p:spPr>
              <a:xfrm>
                <a:off x="67752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88" name="Google Shape;67;p3"/>
            <p:cNvGrpSpPr/>
            <p:nvPr/>
          </p:nvGrpSpPr>
          <p:grpSpPr>
            <a:xfrm>
              <a:off x="7367400" y="3804120"/>
              <a:ext cx="409320" cy="1339200"/>
              <a:chOff x="7367400" y="3804120"/>
              <a:chExt cx="409320" cy="1339200"/>
            </a:xfrm>
          </p:grpSpPr>
          <p:sp>
            <p:nvSpPr>
              <p:cNvPr id="189" name="Google Shape;68;p3"/>
              <p:cNvSpPr/>
              <p:nvPr/>
            </p:nvSpPr>
            <p:spPr>
              <a:xfrm>
                <a:off x="73674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0" name="Google Shape;69;p3"/>
              <p:cNvSpPr/>
              <p:nvPr/>
            </p:nvSpPr>
            <p:spPr>
              <a:xfrm>
                <a:off x="73674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1" name="Google Shape;70;p3"/>
              <p:cNvSpPr/>
              <p:nvPr/>
            </p:nvSpPr>
            <p:spPr>
              <a:xfrm>
                <a:off x="73674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92" name="Google Shape;71;p3"/>
            <p:cNvGrpSpPr/>
            <p:nvPr/>
          </p:nvGrpSpPr>
          <p:grpSpPr>
            <a:xfrm>
              <a:off x="7959600" y="3354120"/>
              <a:ext cx="409320" cy="1789200"/>
              <a:chOff x="7959600" y="3354120"/>
              <a:chExt cx="409320" cy="1789200"/>
            </a:xfrm>
          </p:grpSpPr>
          <p:sp>
            <p:nvSpPr>
              <p:cNvPr id="193" name="Google Shape;72;p3"/>
              <p:cNvSpPr/>
              <p:nvPr/>
            </p:nvSpPr>
            <p:spPr>
              <a:xfrm>
                <a:off x="79596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4" name="Google Shape;73;p3"/>
              <p:cNvSpPr/>
              <p:nvPr/>
            </p:nvSpPr>
            <p:spPr>
              <a:xfrm>
                <a:off x="79596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5" name="Google Shape;74;p3"/>
              <p:cNvSpPr/>
              <p:nvPr/>
            </p:nvSpPr>
            <p:spPr>
              <a:xfrm>
                <a:off x="79596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6" name="Google Shape;75;p3"/>
              <p:cNvSpPr/>
              <p:nvPr/>
            </p:nvSpPr>
            <p:spPr>
              <a:xfrm>
                <a:off x="79596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197" name="Google Shape;76;p3"/>
            <p:cNvGrpSpPr/>
            <p:nvPr/>
          </p:nvGrpSpPr>
          <p:grpSpPr>
            <a:xfrm>
              <a:off x="8551800" y="2904120"/>
              <a:ext cx="409320" cy="2239200"/>
              <a:chOff x="8551800" y="2904120"/>
              <a:chExt cx="409320" cy="2239200"/>
            </a:xfrm>
          </p:grpSpPr>
          <p:sp>
            <p:nvSpPr>
              <p:cNvPr id="198" name="Google Shape;77;p3"/>
              <p:cNvSpPr/>
              <p:nvPr/>
            </p:nvSpPr>
            <p:spPr>
              <a:xfrm>
                <a:off x="85518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99" name="Google Shape;78;p3"/>
              <p:cNvSpPr/>
              <p:nvPr/>
            </p:nvSpPr>
            <p:spPr>
              <a:xfrm>
                <a:off x="85518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00" name="Google Shape;79;p3"/>
              <p:cNvSpPr/>
              <p:nvPr/>
            </p:nvSpPr>
            <p:spPr>
              <a:xfrm>
                <a:off x="85518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01" name="Google Shape;80;p3"/>
              <p:cNvSpPr/>
              <p:nvPr/>
            </p:nvSpPr>
            <p:spPr>
              <a:xfrm>
                <a:off x="8551800" y="2904120"/>
                <a:ext cx="409320" cy="22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02" name="Google Shape;81;p3"/>
              <p:cNvSpPr/>
              <p:nvPr/>
            </p:nvSpPr>
            <p:spPr>
              <a:xfrm>
                <a:off x="85518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sp>
        <p:nvSpPr>
          <p:cNvPr id="203" name="PlaceHolder 1"/>
          <p:cNvSpPr>
            <a:spLocks noGrp="1"/>
          </p:cNvSpPr>
          <p:nvPr>
            <p:ph type="title"/>
          </p:nvPr>
        </p:nvSpPr>
        <p:spPr>
          <a:xfrm>
            <a:off x="824040" y="1613880"/>
            <a:ext cx="5857560" cy="1872720"/>
          </a:xfrm>
          <a:prstGeom prst="rect">
            <a:avLst/>
          </a:prstGeom>
          <a:noFill/>
          <a:ln w="0">
            <a:noFill/>
          </a:ln>
        </p:spPr>
        <p:txBody>
          <a:bodyPr lIns="91440" rIns="91440" tIns="91440" bIns="91440" anchor="ctr">
            <a:noAutofit/>
          </a:bodyPr>
          <a:p>
            <a:pPr indent="0">
              <a:buNone/>
            </a:pPr>
            <a:r>
              <a:rPr b="0" lang="es-ES" sz="3600" spc="-1" strike="noStrike">
                <a:solidFill>
                  <a:srgbClr val="000000"/>
                </a:solidFill>
                <a:latin typeface="Arial"/>
              </a:rPr>
              <a:t>Pulse </a:t>
            </a:r>
            <a:r>
              <a:rPr b="0" lang="es-ES" sz="3600" spc="-1" strike="noStrike">
                <a:solidFill>
                  <a:srgbClr val="000000"/>
                </a:solidFill>
                <a:latin typeface="Arial"/>
              </a:rPr>
              <a:t>para </a:t>
            </a:r>
            <a:r>
              <a:rPr b="0" lang="es-ES" sz="3600" spc="-1" strike="noStrike">
                <a:solidFill>
                  <a:srgbClr val="000000"/>
                </a:solidFill>
                <a:latin typeface="Arial"/>
              </a:rPr>
              <a:t>editar </a:t>
            </a:r>
            <a:r>
              <a:rPr b="0" lang="es-ES" sz="3600" spc="-1" strike="noStrike">
                <a:solidFill>
                  <a:srgbClr val="000000"/>
                </a:solidFill>
                <a:latin typeface="Arial"/>
              </a:rPr>
              <a:t>el </a:t>
            </a:r>
            <a:r>
              <a:rPr b="0" lang="es-ES" sz="3600" spc="-1" strike="noStrike">
                <a:solidFill>
                  <a:srgbClr val="000000"/>
                </a:solidFill>
                <a:latin typeface="Arial"/>
              </a:rPr>
              <a:t>format</a:t>
            </a:r>
            <a:r>
              <a:rPr b="0" lang="es-ES" sz="3600" spc="-1" strike="noStrike">
                <a:solidFill>
                  <a:srgbClr val="000000"/>
                </a:solidFill>
                <a:latin typeface="Arial"/>
              </a:rPr>
              <a:t>o del </a:t>
            </a:r>
            <a:r>
              <a:rPr b="0" lang="es-ES" sz="3600" spc="-1" strike="noStrike">
                <a:solidFill>
                  <a:srgbClr val="000000"/>
                </a:solidFill>
                <a:latin typeface="Arial"/>
              </a:rPr>
              <a:t>texto </a:t>
            </a:r>
            <a:r>
              <a:rPr b="0" lang="es-ES" sz="3600" spc="-1" strike="noStrike">
                <a:solidFill>
                  <a:srgbClr val="000000"/>
                </a:solidFill>
                <a:latin typeface="Arial"/>
              </a:rPr>
              <a:t>de </a:t>
            </a:r>
            <a:r>
              <a:rPr b="0" lang="es-ES" sz="3600" spc="-1" strike="noStrike">
                <a:solidFill>
                  <a:srgbClr val="000000"/>
                </a:solidFill>
                <a:latin typeface="Arial"/>
              </a:rPr>
              <a:t>título</a:t>
            </a:r>
            <a:endParaRPr b="0" lang="es-ES" sz="3600" spc="-1" strike="noStrike">
              <a:solidFill>
                <a:srgbClr val="000000"/>
              </a:solidFill>
              <a:latin typeface="Arial"/>
            </a:endParaRPr>
          </a:p>
        </p:txBody>
      </p:sp>
      <p:sp>
        <p:nvSpPr>
          <p:cNvPr id="204" name="PlaceHolder 2"/>
          <p:cNvSpPr>
            <a:spLocks noGrp="1"/>
          </p:cNvSpPr>
          <p:nvPr>
            <p:ph type="sldNum" idx="4"/>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5C5D4F56-C782-4D98-BEF0-0F865EDBEF30}"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05" name="Google Shape;85;p4"/>
          <p:cNvGrpSpPr/>
          <p:nvPr/>
        </p:nvGrpSpPr>
        <p:grpSpPr>
          <a:xfrm>
            <a:off x="626040" y="299520"/>
            <a:ext cx="999000" cy="999000"/>
            <a:chOff x="626040" y="299520"/>
            <a:chExt cx="999000" cy="999000"/>
          </a:xfrm>
        </p:grpSpPr>
        <p:sp>
          <p:nvSpPr>
            <p:cNvPr id="206" name="Google Shape;86;p4"/>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07" name="Google Shape;87;p4"/>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08"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Autofit/>
          </a:bodyPr>
          <a:p>
            <a:pPr indent="0">
              <a:buNone/>
            </a:pPr>
            <a:r>
              <a:rPr b="0" lang="es-ES" sz="2800" spc="-1" strike="noStrike">
                <a:solidFill>
                  <a:srgbClr val="000000"/>
                </a:solidFill>
                <a:latin typeface="Arial"/>
              </a:rPr>
              <a:t>Pulse </a:t>
            </a:r>
            <a:r>
              <a:rPr b="0" lang="es-ES" sz="2800" spc="-1" strike="noStrike">
                <a:solidFill>
                  <a:srgbClr val="000000"/>
                </a:solidFill>
                <a:latin typeface="Arial"/>
              </a:rPr>
              <a:t>para </a:t>
            </a:r>
            <a:r>
              <a:rPr b="0" lang="es-ES" sz="2800" spc="-1" strike="noStrike">
                <a:solidFill>
                  <a:srgbClr val="000000"/>
                </a:solidFill>
                <a:latin typeface="Arial"/>
              </a:rPr>
              <a:t>editar el </a:t>
            </a:r>
            <a:r>
              <a:rPr b="0" lang="es-ES" sz="2800" spc="-1" strike="noStrike">
                <a:solidFill>
                  <a:srgbClr val="000000"/>
                </a:solidFill>
                <a:latin typeface="Arial"/>
              </a:rPr>
              <a:t>formato </a:t>
            </a:r>
            <a:r>
              <a:rPr b="0" lang="es-ES" sz="2800" spc="-1" strike="noStrike">
                <a:solidFill>
                  <a:srgbClr val="000000"/>
                </a:solidFill>
                <a:latin typeface="Arial"/>
              </a:rPr>
              <a:t>del texto </a:t>
            </a:r>
            <a:r>
              <a:rPr b="0" lang="es-ES" sz="2800" spc="-1" strike="noStrike">
                <a:solidFill>
                  <a:srgbClr val="000000"/>
                </a:solidFill>
                <a:latin typeface="Arial"/>
              </a:rPr>
              <a:t>de título</a:t>
            </a:r>
            <a:endParaRPr b="0" lang="es-ES" sz="2800" spc="-1" strike="noStrike">
              <a:solidFill>
                <a:srgbClr val="000000"/>
              </a:solidFill>
              <a:latin typeface="Arial"/>
            </a:endParaRPr>
          </a:p>
        </p:txBody>
      </p:sp>
      <p:sp>
        <p:nvSpPr>
          <p:cNvPr id="209" name="PlaceHolder 2"/>
          <p:cNvSpPr>
            <a:spLocks noGrp="1"/>
          </p:cNvSpPr>
          <p:nvPr>
            <p:ph type="body"/>
          </p:nvPr>
        </p:nvSpPr>
        <p:spPr>
          <a:xfrm>
            <a:off x="1303920" y="1990080"/>
            <a:ext cx="7030080" cy="2541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0" name="PlaceHolder 3"/>
          <p:cNvSpPr>
            <a:spLocks noGrp="1"/>
          </p:cNvSpPr>
          <p:nvPr>
            <p:ph type="sldNum" idx="5"/>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89759B5B-8866-41C1-921C-F8421319AD49}"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3" name="Google Shape;92;p5"/>
          <p:cNvGrpSpPr/>
          <p:nvPr/>
        </p:nvGrpSpPr>
        <p:grpSpPr>
          <a:xfrm>
            <a:off x="626040" y="299520"/>
            <a:ext cx="999000" cy="999000"/>
            <a:chOff x="626040" y="299520"/>
            <a:chExt cx="999000" cy="999000"/>
          </a:xfrm>
        </p:grpSpPr>
        <p:sp>
          <p:nvSpPr>
            <p:cNvPr id="214" name="Google Shape;93;p5"/>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15" name="Google Shape;94;p5"/>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1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Autofit/>
          </a:bodyPr>
          <a:p>
            <a:pPr indent="0">
              <a:buNone/>
            </a:pPr>
            <a:r>
              <a:rPr b="0" lang="es-ES" sz="2800" spc="-1" strike="noStrike">
                <a:solidFill>
                  <a:srgbClr val="000000"/>
                </a:solidFill>
                <a:latin typeface="Arial"/>
              </a:rPr>
              <a:t>Pulse </a:t>
            </a:r>
            <a:r>
              <a:rPr b="0" lang="es-ES" sz="2800" spc="-1" strike="noStrike">
                <a:solidFill>
                  <a:srgbClr val="000000"/>
                </a:solidFill>
                <a:latin typeface="Arial"/>
              </a:rPr>
              <a:t>para </a:t>
            </a:r>
            <a:r>
              <a:rPr b="0" lang="es-ES" sz="2800" spc="-1" strike="noStrike">
                <a:solidFill>
                  <a:srgbClr val="000000"/>
                </a:solidFill>
                <a:latin typeface="Arial"/>
              </a:rPr>
              <a:t>editar el </a:t>
            </a:r>
            <a:r>
              <a:rPr b="0" lang="es-ES" sz="2800" spc="-1" strike="noStrike">
                <a:solidFill>
                  <a:srgbClr val="000000"/>
                </a:solidFill>
                <a:latin typeface="Arial"/>
              </a:rPr>
              <a:t>formato </a:t>
            </a:r>
            <a:r>
              <a:rPr b="0" lang="es-ES" sz="2800" spc="-1" strike="noStrike">
                <a:solidFill>
                  <a:srgbClr val="000000"/>
                </a:solidFill>
                <a:latin typeface="Arial"/>
              </a:rPr>
              <a:t>del texto </a:t>
            </a:r>
            <a:r>
              <a:rPr b="0" lang="es-ES" sz="2800" spc="-1" strike="noStrike">
                <a:solidFill>
                  <a:srgbClr val="000000"/>
                </a:solidFill>
                <a:latin typeface="Arial"/>
              </a:rPr>
              <a:t>de título</a:t>
            </a:r>
            <a:endParaRPr b="0" lang="es-ES" sz="2800" spc="-1" strike="noStrike">
              <a:solidFill>
                <a:srgbClr val="000000"/>
              </a:solidFill>
              <a:latin typeface="Arial"/>
            </a:endParaRPr>
          </a:p>
        </p:txBody>
      </p:sp>
      <p:sp>
        <p:nvSpPr>
          <p:cNvPr id="217" name="PlaceHolder 2"/>
          <p:cNvSpPr>
            <a:spLocks noGrp="1"/>
          </p:cNvSpPr>
          <p:nvPr>
            <p:ph type="body"/>
          </p:nvPr>
        </p:nvSpPr>
        <p:spPr>
          <a:xfrm>
            <a:off x="1303920" y="1990080"/>
            <a:ext cx="3430080" cy="2541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8" name="PlaceHolder 3"/>
          <p:cNvSpPr>
            <a:spLocks noGrp="1"/>
          </p:cNvSpPr>
          <p:nvPr>
            <p:ph type="body"/>
          </p:nvPr>
        </p:nvSpPr>
        <p:spPr>
          <a:xfrm>
            <a:off x="4903560" y="1990080"/>
            <a:ext cx="3430080" cy="2541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9" name="PlaceHolder 4"/>
          <p:cNvSpPr>
            <a:spLocks noGrp="1"/>
          </p:cNvSpPr>
          <p:nvPr>
            <p:ph type="sldNum" idx="6"/>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F279DAB2-904C-4585-9CE1-04C2CB473F1F}"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3" name="Google Shape;100;p6"/>
          <p:cNvGrpSpPr/>
          <p:nvPr/>
        </p:nvGrpSpPr>
        <p:grpSpPr>
          <a:xfrm>
            <a:off x="626040" y="299520"/>
            <a:ext cx="999000" cy="999000"/>
            <a:chOff x="626040" y="299520"/>
            <a:chExt cx="999000" cy="999000"/>
          </a:xfrm>
        </p:grpSpPr>
        <p:sp>
          <p:nvSpPr>
            <p:cNvPr id="224" name="Google Shape;101;p6"/>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25" name="Google Shape;102;p6"/>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2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Autofit/>
          </a:bodyPr>
          <a:p>
            <a:pPr indent="0">
              <a:buNone/>
            </a:pPr>
            <a:r>
              <a:rPr b="0" lang="es-ES" sz="2800" spc="-1" strike="noStrike">
                <a:solidFill>
                  <a:srgbClr val="000000"/>
                </a:solidFill>
                <a:latin typeface="Arial"/>
              </a:rPr>
              <a:t>Pulse </a:t>
            </a:r>
            <a:r>
              <a:rPr b="0" lang="es-ES" sz="2800" spc="-1" strike="noStrike">
                <a:solidFill>
                  <a:srgbClr val="000000"/>
                </a:solidFill>
                <a:latin typeface="Arial"/>
              </a:rPr>
              <a:t>para </a:t>
            </a:r>
            <a:r>
              <a:rPr b="0" lang="es-ES" sz="2800" spc="-1" strike="noStrike">
                <a:solidFill>
                  <a:srgbClr val="000000"/>
                </a:solidFill>
                <a:latin typeface="Arial"/>
              </a:rPr>
              <a:t>editar el </a:t>
            </a:r>
            <a:r>
              <a:rPr b="0" lang="es-ES" sz="2800" spc="-1" strike="noStrike">
                <a:solidFill>
                  <a:srgbClr val="000000"/>
                </a:solidFill>
                <a:latin typeface="Arial"/>
              </a:rPr>
              <a:t>formato </a:t>
            </a:r>
            <a:r>
              <a:rPr b="0" lang="es-ES" sz="2800" spc="-1" strike="noStrike">
                <a:solidFill>
                  <a:srgbClr val="000000"/>
                </a:solidFill>
                <a:latin typeface="Arial"/>
              </a:rPr>
              <a:t>del texto </a:t>
            </a:r>
            <a:r>
              <a:rPr b="0" lang="es-ES" sz="2800" spc="-1" strike="noStrike">
                <a:solidFill>
                  <a:srgbClr val="000000"/>
                </a:solidFill>
                <a:latin typeface="Arial"/>
              </a:rPr>
              <a:t>de título</a:t>
            </a:r>
            <a:endParaRPr b="0" lang="es-ES" sz="2800" spc="-1" strike="noStrike">
              <a:solidFill>
                <a:srgbClr val="000000"/>
              </a:solidFill>
              <a:latin typeface="Arial"/>
            </a:endParaRPr>
          </a:p>
        </p:txBody>
      </p:sp>
      <p:sp>
        <p:nvSpPr>
          <p:cNvPr id="227" name="PlaceHolder 2"/>
          <p:cNvSpPr>
            <a:spLocks noGrp="1"/>
          </p:cNvSpPr>
          <p:nvPr>
            <p:ph type="sldNum" idx="7"/>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F4F6DFBD-F1A2-49A2-B3BF-88467DA37412}"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106;p7"/>
          <p:cNvGrpSpPr/>
          <p:nvPr/>
        </p:nvGrpSpPr>
        <p:grpSpPr>
          <a:xfrm>
            <a:off x="626040" y="299520"/>
            <a:ext cx="999000" cy="999000"/>
            <a:chOff x="626040" y="299520"/>
            <a:chExt cx="999000" cy="999000"/>
          </a:xfrm>
        </p:grpSpPr>
        <p:sp>
          <p:nvSpPr>
            <p:cNvPr id="230" name="Google Shape;107;p7"/>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31" name="Google Shape;108;p7"/>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32" name="PlaceHolder 1"/>
          <p:cNvSpPr>
            <a:spLocks noGrp="1"/>
          </p:cNvSpPr>
          <p:nvPr>
            <p:ph type="title"/>
          </p:nvPr>
        </p:nvSpPr>
        <p:spPr>
          <a:xfrm>
            <a:off x="1303920" y="598680"/>
            <a:ext cx="3311640" cy="1589760"/>
          </a:xfrm>
          <a:prstGeom prst="rect">
            <a:avLst/>
          </a:prstGeom>
          <a:noFill/>
          <a:ln w="0">
            <a:noFill/>
          </a:ln>
        </p:spPr>
        <p:txBody>
          <a:bodyPr lIns="91440" rIns="91440" tIns="91440" bIns="91440" anchor="t">
            <a:noAutofit/>
          </a:bodyPr>
          <a:p>
            <a:pPr indent="0">
              <a:buNone/>
            </a:pPr>
            <a:r>
              <a:rPr b="0" lang="es-ES" sz="2800" spc="-1" strike="noStrike">
                <a:solidFill>
                  <a:srgbClr val="000000"/>
                </a:solidFill>
                <a:latin typeface="Arial"/>
              </a:rPr>
              <a:t>Pulse para </a:t>
            </a:r>
            <a:r>
              <a:rPr b="0" lang="es-ES" sz="2800" spc="-1" strike="noStrike">
                <a:solidFill>
                  <a:srgbClr val="000000"/>
                </a:solidFill>
                <a:latin typeface="Arial"/>
              </a:rPr>
              <a:t>editar el </a:t>
            </a:r>
            <a:r>
              <a:rPr b="0" lang="es-ES" sz="2800" spc="-1" strike="noStrike">
                <a:solidFill>
                  <a:srgbClr val="000000"/>
                </a:solidFill>
                <a:latin typeface="Arial"/>
              </a:rPr>
              <a:t>formato del </a:t>
            </a:r>
            <a:r>
              <a:rPr b="0" lang="es-ES" sz="2800" spc="-1" strike="noStrike">
                <a:solidFill>
                  <a:srgbClr val="000000"/>
                </a:solidFill>
                <a:latin typeface="Arial"/>
              </a:rPr>
              <a:t>texto de título</a:t>
            </a:r>
            <a:endParaRPr b="0" lang="es-ES" sz="2800" spc="-1" strike="noStrike">
              <a:solidFill>
                <a:srgbClr val="000000"/>
              </a:solidFill>
              <a:latin typeface="Arial"/>
            </a:endParaRPr>
          </a:p>
        </p:txBody>
      </p:sp>
      <p:sp>
        <p:nvSpPr>
          <p:cNvPr id="233" name="PlaceHolder 2"/>
          <p:cNvSpPr>
            <a:spLocks noGrp="1"/>
          </p:cNvSpPr>
          <p:nvPr>
            <p:ph type="body"/>
          </p:nvPr>
        </p:nvSpPr>
        <p:spPr>
          <a:xfrm>
            <a:off x="1303920" y="2309760"/>
            <a:ext cx="3311640" cy="22215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34" name="PlaceHolder 3"/>
          <p:cNvSpPr>
            <a:spLocks noGrp="1"/>
          </p:cNvSpPr>
          <p:nvPr>
            <p:ph type="sldNum" idx="8"/>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FBDFEFCF-15BD-48AD-B2F0-958D8A96CD3C}"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35" name="Google Shape;113;p8"/>
          <p:cNvGrpSpPr/>
          <p:nvPr/>
        </p:nvGrpSpPr>
        <p:grpSpPr>
          <a:xfrm>
            <a:off x="6866640" y="1800"/>
            <a:ext cx="2267280" cy="2601000"/>
            <a:chOff x="6866640" y="1800"/>
            <a:chExt cx="2267280" cy="2601000"/>
          </a:xfrm>
        </p:grpSpPr>
        <p:grpSp>
          <p:nvGrpSpPr>
            <p:cNvPr id="236" name="Google Shape;114;p8"/>
            <p:cNvGrpSpPr/>
            <p:nvPr/>
          </p:nvGrpSpPr>
          <p:grpSpPr>
            <a:xfrm>
              <a:off x="7144200" y="1800"/>
              <a:ext cx="1989720" cy="1989720"/>
              <a:chOff x="7144200" y="1800"/>
              <a:chExt cx="1989720" cy="1989720"/>
            </a:xfrm>
          </p:grpSpPr>
          <p:sp>
            <p:nvSpPr>
              <p:cNvPr id="237" name="Google Shape;115;p8"/>
              <p:cNvSpPr/>
              <p:nvPr/>
            </p:nvSpPr>
            <p:spPr>
              <a:xfrm rot="12952200">
                <a:off x="7670520" y="528120"/>
                <a:ext cx="936720" cy="9367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38" name="Google Shape;116;p8"/>
              <p:cNvSpPr/>
              <p:nvPr/>
            </p:nvSpPr>
            <p:spPr>
              <a:xfrm rot="12952200">
                <a:off x="7670520" y="528120"/>
                <a:ext cx="936720" cy="93672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39" name="Google Shape;117;p8"/>
              <p:cNvSpPr/>
              <p:nvPr/>
            </p:nvSpPr>
            <p:spPr>
              <a:xfrm rot="12951000">
                <a:off x="7426440" y="284040"/>
                <a:ext cx="1425240" cy="14248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240" name="Google Shape;118;p8"/>
            <p:cNvGrpSpPr/>
            <p:nvPr/>
          </p:nvGrpSpPr>
          <p:grpSpPr>
            <a:xfrm>
              <a:off x="8283600" y="1807920"/>
              <a:ext cx="794520" cy="794880"/>
              <a:chOff x="8283600" y="1807920"/>
              <a:chExt cx="794520" cy="794880"/>
            </a:xfrm>
          </p:grpSpPr>
          <p:sp>
            <p:nvSpPr>
              <p:cNvPr id="241" name="Google Shape;119;p8"/>
              <p:cNvSpPr/>
              <p:nvPr/>
            </p:nvSpPr>
            <p:spPr>
              <a:xfrm rot="2152200">
                <a:off x="8395920" y="1920600"/>
                <a:ext cx="569160" cy="5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42" name="Google Shape;120;p8"/>
              <p:cNvSpPr/>
              <p:nvPr/>
            </p:nvSpPr>
            <p:spPr>
              <a:xfrm rot="2150400">
                <a:off x="8484480" y="200844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43" name="Google Shape;121;p8"/>
              <p:cNvSpPr/>
              <p:nvPr/>
            </p:nvSpPr>
            <p:spPr>
              <a:xfrm rot="2150400">
                <a:off x="8484480" y="200844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nvGrpSpPr>
            <p:cNvPr id="244" name="Google Shape;122;p8"/>
            <p:cNvGrpSpPr/>
            <p:nvPr/>
          </p:nvGrpSpPr>
          <p:grpSpPr>
            <a:xfrm>
              <a:off x="6866640" y="118800"/>
              <a:ext cx="548280" cy="548280"/>
              <a:chOff x="6866640" y="118800"/>
              <a:chExt cx="548280" cy="548280"/>
            </a:xfrm>
          </p:grpSpPr>
          <p:sp>
            <p:nvSpPr>
              <p:cNvPr id="245" name="Google Shape;123;p8"/>
              <p:cNvSpPr/>
              <p:nvPr/>
            </p:nvSpPr>
            <p:spPr>
              <a:xfrm rot="2150400">
                <a:off x="6944400" y="19656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46" name="Google Shape;124;p8"/>
              <p:cNvSpPr/>
              <p:nvPr/>
            </p:nvSpPr>
            <p:spPr>
              <a:xfrm rot="2150400">
                <a:off x="6944400" y="19656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grpSp>
      <p:sp>
        <p:nvSpPr>
          <p:cNvPr id="247" name="PlaceHolder 1"/>
          <p:cNvSpPr>
            <a:spLocks noGrp="1"/>
          </p:cNvSpPr>
          <p:nvPr>
            <p:ph type="title"/>
          </p:nvPr>
        </p:nvSpPr>
        <p:spPr>
          <a:xfrm>
            <a:off x="824040" y="763560"/>
            <a:ext cx="5857560" cy="3573000"/>
          </a:xfrm>
          <a:prstGeom prst="rect">
            <a:avLst/>
          </a:prstGeom>
          <a:noFill/>
          <a:ln w="0">
            <a:noFill/>
          </a:ln>
        </p:spPr>
        <p:txBody>
          <a:bodyPr lIns="91440" rIns="91440" tIns="91440" bIns="91440" anchor="ctr">
            <a:noAutofit/>
          </a:bodyPr>
          <a:p>
            <a:pPr indent="0">
              <a:buNone/>
            </a:pPr>
            <a:r>
              <a:rPr b="0" lang="es-ES" sz="3600" spc="-1" strike="noStrike">
                <a:solidFill>
                  <a:srgbClr val="000000"/>
                </a:solidFill>
                <a:latin typeface="Arial"/>
              </a:rPr>
              <a:t>Pulse para </a:t>
            </a:r>
            <a:r>
              <a:rPr b="0" lang="es-ES" sz="3600" spc="-1" strike="noStrike">
                <a:solidFill>
                  <a:srgbClr val="000000"/>
                </a:solidFill>
                <a:latin typeface="Arial"/>
              </a:rPr>
              <a:t>editar el </a:t>
            </a:r>
            <a:r>
              <a:rPr b="0" lang="es-ES" sz="3600" spc="-1" strike="noStrike">
                <a:solidFill>
                  <a:srgbClr val="000000"/>
                </a:solidFill>
                <a:latin typeface="Arial"/>
              </a:rPr>
              <a:t>formato </a:t>
            </a:r>
            <a:r>
              <a:rPr b="0" lang="es-ES" sz="3600" spc="-1" strike="noStrike">
                <a:solidFill>
                  <a:srgbClr val="000000"/>
                </a:solidFill>
                <a:latin typeface="Arial"/>
              </a:rPr>
              <a:t>del texto </a:t>
            </a:r>
            <a:r>
              <a:rPr b="0" lang="es-ES" sz="3600" spc="-1" strike="noStrike">
                <a:solidFill>
                  <a:srgbClr val="000000"/>
                </a:solidFill>
                <a:latin typeface="Arial"/>
              </a:rPr>
              <a:t>de título</a:t>
            </a:r>
            <a:endParaRPr b="0" lang="es-ES" sz="3600" spc="-1" strike="noStrike">
              <a:solidFill>
                <a:srgbClr val="000000"/>
              </a:solidFill>
              <a:latin typeface="Arial"/>
            </a:endParaRPr>
          </a:p>
        </p:txBody>
      </p:sp>
      <p:sp>
        <p:nvSpPr>
          <p:cNvPr id="248" name="PlaceHolder 2"/>
          <p:cNvSpPr>
            <a:spLocks noGrp="1"/>
          </p:cNvSpPr>
          <p:nvPr>
            <p:ph type="sldNum" idx="9"/>
          </p:nvPr>
        </p:nvSpPr>
        <p:spPr>
          <a:xfrm>
            <a:off x="8451000" y="47368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3F6B1F78-6A05-4766-9649-89165E73FE1D}"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https://www.freecodecamp.org/espanol/news/que-es-hoisting-alzar-en-javascript/" TargetMode="Externa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hyperlink" Target="https://developer.mozilla.org/es/docs/Web/JavaScript/Guide/Regular_Expressions#special-word-boundary" TargetMode="External"/><Relationship Id="rId2" Type="http://schemas.openxmlformats.org/officeDocument/2006/relationships/hyperlink" Target="https://developer.mozilla.org/es/docs/Web/JavaScript/Guide/Regular_Expressions#special-negated-character-set" TargetMode="External"/><Relationship Id="rId3"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s://developer.mozilla.org/es/docs/Web/JavaScript/Guide/Regular_Expressions#usando_parentesis"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hyperlink" Target="https://developer.mozilla.org/en-US/docs/JavaScript/Guide/Values,_variables,_and_literals#Unicode_escape_sequences" TargetMode="External"/><Relationship Id="rId2" Type="http://schemas.openxmlformats.org/officeDocument/2006/relationships/hyperlink" Target="http://www.ecma-international.org/ecma-262/5.1/#sec-15.10.2.6" TargetMode="External"/><Relationship Id="rId3"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developer.mozilla.org/en-US/docs/JavaScript/Guide/Values,_variables,_and_literals#Unicode_escape_sequences" TargetMode="External"/><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hyperlink" Target="https://www.w3schools.com/jsreF/jsref_tojson.asp" TargetMode="External"/><Relationship Id="rId2" Type="http://schemas.openxmlformats.org/officeDocument/2006/relationships/hyperlink" Target="https://www.w3schools.com/jsreF/jsref_tojson.asp" TargetMode="External"/><Relationship Id="rId3"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Javascrip</a:t>
            </a:r>
            <a:r>
              <a:rPr b="1" lang="es" sz="3600" spc="-1" strike="noStrike">
                <a:solidFill>
                  <a:schemeClr val="lt1"/>
                </a:solidFill>
                <a:latin typeface="Maven Pro"/>
                <a:ea typeface="Maven Pro"/>
              </a:rPr>
              <a:t>t. </a:t>
            </a:r>
            <a:r>
              <a:rPr b="1" lang="es" sz="3600" spc="-1" strike="noStrike">
                <a:solidFill>
                  <a:schemeClr val="lt1"/>
                </a:solidFill>
                <a:latin typeface="Maven Pro"/>
                <a:ea typeface="Maven Pro"/>
              </a:rPr>
              <a:t>Sintaxis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Tipos datos</a:t>
            </a:r>
            <a:endParaRPr b="0" lang="es-ES" sz="2400" spc="-1" strike="noStrike">
              <a:solidFill>
                <a:srgbClr val="000000"/>
              </a:solidFill>
              <a:latin typeface="Arial"/>
            </a:endParaRPr>
          </a:p>
        </p:txBody>
      </p:sp>
      <p:graphicFrame>
        <p:nvGraphicFramePr>
          <p:cNvPr id="275" name="Google Shape;328;p22"/>
          <p:cNvGraphicFramePr/>
          <p:nvPr/>
        </p:nvGraphicFramePr>
        <p:xfrm>
          <a:off x="281880" y="748800"/>
          <a:ext cx="8654760" cy="4155120"/>
        </p:xfrm>
        <a:graphic>
          <a:graphicData uri="http://schemas.openxmlformats.org/drawingml/2006/table">
            <a:tbl>
              <a:tblPr/>
              <a:tblGrid>
                <a:gridCol w="1276920"/>
                <a:gridCol w="7377840"/>
              </a:tblGrid>
              <a:tr h="230760">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Nombre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354600">
                <a:tc>
                  <a:txBody>
                    <a:bodyPr lIns="75960" rIns="75960" tIns="18000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Boolean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18000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true y false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3459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null</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Una palabra clave especial que denota un valor null. Como JavaScript es case-sensitive, null no es lo mismo que null, NULL, o cualquier otra variante.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45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undefined</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Una propiedad de alto nivel cuyo valor no es definido.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45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Number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42 o 3.14159</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45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String</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"Hola"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17280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Array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latin typeface="Arial"/>
                          <a:ea typeface="Arial"/>
                        </a:rPr>
                        <a:t>Una estructura que te permite almacenar varios valores en una sola referencia.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19904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Symbol</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Un Symbol es un tipo de dato primitivo en cuyos casos son únicos e inmutables. En algunos lenguajes de programación son también llamados atoms(átomos).</a:t>
                      </a:r>
                      <a:endParaRPr b="0" lang="es-ES" sz="1000" spc="-1" strike="noStrike">
                        <a:solidFill>
                          <a:srgbClr val="ffffff"/>
                        </a:solidFill>
                        <a:latin typeface="Arial"/>
                      </a:endParaRPr>
                    </a:p>
                    <a:p>
                      <a:pPr>
                        <a:lnSpc>
                          <a:spcPct val="150000"/>
                        </a:lnSpc>
                        <a:tabLst>
                          <a:tab algn="l" pos="0"/>
                        </a:tabLst>
                      </a:pPr>
                      <a:r>
                        <a:rPr b="0" lang="es" sz="800" spc="-1" strike="noStrike">
                          <a:solidFill>
                            <a:srgbClr val="569cd6"/>
                          </a:solidFill>
                          <a:latin typeface="Courier New"/>
                          <a:ea typeface="Courier New"/>
                        </a:rPr>
                        <a:t>const</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symbol1</a:t>
                      </a:r>
                      <a:r>
                        <a:rPr b="0" lang="es" sz="800" spc="-1" strike="noStrike">
                          <a:solidFill>
                            <a:srgbClr val="d4d4d4"/>
                          </a:solidFill>
                          <a:latin typeface="Courier New"/>
                          <a:ea typeface="Courier New"/>
                        </a:rPr>
                        <a:t> = </a:t>
                      </a:r>
                      <a:r>
                        <a:rPr b="0" lang="es" sz="800" spc="-1" strike="noStrike">
                          <a:solidFill>
                            <a:srgbClr val="4ec9b0"/>
                          </a:solidFill>
                          <a:latin typeface="Courier New"/>
                          <a:ea typeface="Courier New"/>
                        </a:rPr>
                        <a:t>Symbol</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569cd6"/>
                          </a:solidFill>
                          <a:latin typeface="Courier New"/>
                          <a:ea typeface="Courier New"/>
                        </a:rPr>
                        <a:t>const</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symbol2</a:t>
                      </a:r>
                      <a:r>
                        <a:rPr b="0" lang="es" sz="800" spc="-1" strike="noStrike">
                          <a:solidFill>
                            <a:srgbClr val="d4d4d4"/>
                          </a:solidFill>
                          <a:latin typeface="Courier New"/>
                          <a:ea typeface="Courier New"/>
                        </a:rPr>
                        <a:t> = </a:t>
                      </a:r>
                      <a:r>
                        <a:rPr b="0" lang="es" sz="800" spc="-1" strike="noStrike">
                          <a:solidFill>
                            <a:srgbClr val="4ec9b0"/>
                          </a:solidFill>
                          <a:latin typeface="Courier New"/>
                          <a:ea typeface="Courier New"/>
                        </a:rPr>
                        <a:t>Symbol</a:t>
                      </a:r>
                      <a:r>
                        <a:rPr b="0" lang="es" sz="800" spc="-1" strike="noStrike">
                          <a:solidFill>
                            <a:srgbClr val="d4d4d4"/>
                          </a:solidFill>
                          <a:latin typeface="Courier New"/>
                          <a:ea typeface="Courier New"/>
                        </a:rPr>
                        <a:t>(</a:t>
                      </a:r>
                      <a:r>
                        <a:rPr b="0" lang="es" sz="800" spc="-1" strike="noStrike">
                          <a:solidFill>
                            <a:srgbClr val="b5cea8"/>
                          </a:solidFill>
                          <a:latin typeface="Courier New"/>
                          <a:ea typeface="Courier New"/>
                        </a:rPr>
                        <a:t>42</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569cd6"/>
                          </a:solidFill>
                          <a:latin typeface="Courier New"/>
                          <a:ea typeface="Courier New"/>
                        </a:rPr>
                        <a:t>const</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symbol3</a:t>
                      </a:r>
                      <a:r>
                        <a:rPr b="0" lang="es" sz="800" spc="-1" strike="noStrike">
                          <a:solidFill>
                            <a:srgbClr val="d4d4d4"/>
                          </a:solidFill>
                          <a:latin typeface="Courier New"/>
                          <a:ea typeface="Courier New"/>
                        </a:rPr>
                        <a:t> = </a:t>
                      </a:r>
                      <a:r>
                        <a:rPr b="0" lang="es" sz="800" spc="-1" strike="noStrike">
                          <a:solidFill>
                            <a:srgbClr val="4ec9b0"/>
                          </a:solidFill>
                          <a:latin typeface="Courier New"/>
                          <a:ea typeface="Courier New"/>
                        </a:rPr>
                        <a:t>Symbol</a:t>
                      </a:r>
                      <a:r>
                        <a:rPr b="0" lang="es" sz="800" spc="-1" strike="noStrike">
                          <a:solidFill>
                            <a:srgbClr val="d4d4d4"/>
                          </a:solidFill>
                          <a:latin typeface="Courier New"/>
                          <a:ea typeface="Courier New"/>
                        </a:rPr>
                        <a:t>(</a:t>
                      </a:r>
                      <a:r>
                        <a:rPr b="0" lang="es" sz="800" spc="-1" strike="noStrike">
                          <a:solidFill>
                            <a:srgbClr val="ce9178"/>
                          </a:solidFill>
                          <a:latin typeface="Courier New"/>
                          <a:ea typeface="Courier New"/>
                        </a:rPr>
                        <a:t>'foo'</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4ec9b0"/>
                          </a:solidFill>
                          <a:latin typeface="Courier New"/>
                          <a:ea typeface="Courier New"/>
                        </a:rPr>
                        <a:t>console</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log</a:t>
                      </a:r>
                      <a:r>
                        <a:rPr b="0" lang="es" sz="800" spc="-1" strike="noStrike">
                          <a:solidFill>
                            <a:srgbClr val="d4d4d4"/>
                          </a:solidFill>
                          <a:latin typeface="Courier New"/>
                          <a:ea typeface="Courier New"/>
                        </a:rPr>
                        <a:t>(</a:t>
                      </a:r>
                      <a:r>
                        <a:rPr b="0" lang="es" sz="800" spc="-1" strike="noStrike">
                          <a:solidFill>
                            <a:srgbClr val="569cd6"/>
                          </a:solidFill>
                          <a:latin typeface="Courier New"/>
                          <a:ea typeface="Courier New"/>
                        </a:rPr>
                        <a:t>typeof</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symbol1</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6a9955"/>
                          </a:solidFill>
                          <a:latin typeface="Courier New"/>
                          <a:ea typeface="Courier New"/>
                        </a:rPr>
                        <a:t>// expected output: "symbol"</a:t>
                      </a:r>
                      <a:endParaRPr b="0" lang="es-ES" sz="800" spc="-1" strike="noStrike">
                        <a:solidFill>
                          <a:srgbClr val="ffffff"/>
                        </a:solidFill>
                        <a:latin typeface="Arial"/>
                      </a:endParaRPr>
                    </a:p>
                    <a:p>
                      <a:pPr>
                        <a:lnSpc>
                          <a:spcPct val="150000"/>
                        </a:lnSpc>
                        <a:tabLst>
                          <a:tab algn="l" pos="0"/>
                        </a:tabLst>
                      </a:pPr>
                      <a:r>
                        <a:rPr b="0" lang="es" sz="800" spc="-1" strike="noStrike">
                          <a:solidFill>
                            <a:srgbClr val="4ec9b0"/>
                          </a:solidFill>
                          <a:latin typeface="Courier New"/>
                          <a:ea typeface="Courier New"/>
                        </a:rPr>
                        <a:t>console</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log</a:t>
                      </a:r>
                      <a:r>
                        <a:rPr b="0" lang="es" sz="800" spc="-1" strike="noStrike">
                          <a:solidFill>
                            <a:srgbClr val="d4d4d4"/>
                          </a:solidFill>
                          <a:latin typeface="Courier New"/>
                          <a:ea typeface="Courier New"/>
                        </a:rPr>
                        <a:t>(</a:t>
                      </a:r>
                      <a:r>
                        <a:rPr b="0" lang="es" sz="800" spc="-1" strike="noStrike">
                          <a:solidFill>
                            <a:srgbClr val="9cdcfe"/>
                          </a:solidFill>
                          <a:latin typeface="Courier New"/>
                          <a:ea typeface="Courier New"/>
                        </a:rPr>
                        <a:t>symbol3</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toString</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6a9955"/>
                          </a:solidFill>
                          <a:latin typeface="Courier New"/>
                          <a:ea typeface="Courier New"/>
                        </a:rPr>
                        <a:t>// expected output: "Symbol(foo)"</a:t>
                      </a:r>
                      <a:endParaRPr b="0" lang="es-ES" sz="800" spc="-1" strike="noStrike">
                        <a:solidFill>
                          <a:srgbClr val="ffffff"/>
                        </a:solidFill>
                        <a:latin typeface="Arial"/>
                      </a:endParaRPr>
                    </a:p>
                    <a:p>
                      <a:pPr>
                        <a:lnSpc>
                          <a:spcPct val="150000"/>
                        </a:lnSpc>
                        <a:tabLst>
                          <a:tab algn="l" pos="0"/>
                        </a:tabLst>
                      </a:pPr>
                      <a:r>
                        <a:rPr b="0" lang="es" sz="800" spc="-1" strike="noStrike">
                          <a:solidFill>
                            <a:srgbClr val="4ec9b0"/>
                          </a:solidFill>
                          <a:latin typeface="Courier New"/>
                          <a:ea typeface="Courier New"/>
                        </a:rPr>
                        <a:t>console</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log</a:t>
                      </a:r>
                      <a:r>
                        <a:rPr b="0" lang="es" sz="800" spc="-1" strike="noStrike">
                          <a:solidFill>
                            <a:srgbClr val="d4d4d4"/>
                          </a:solidFill>
                          <a:latin typeface="Courier New"/>
                          <a:ea typeface="Courier New"/>
                        </a:rPr>
                        <a:t>(</a:t>
                      </a:r>
                      <a:r>
                        <a:rPr b="0" lang="es" sz="800" spc="-1" strike="noStrike">
                          <a:solidFill>
                            <a:srgbClr val="4ec9b0"/>
                          </a:solidFill>
                          <a:latin typeface="Courier New"/>
                          <a:ea typeface="Courier New"/>
                        </a:rPr>
                        <a:t>Symbol</a:t>
                      </a:r>
                      <a:r>
                        <a:rPr b="0" lang="es" sz="800" spc="-1" strike="noStrike">
                          <a:solidFill>
                            <a:srgbClr val="d4d4d4"/>
                          </a:solidFill>
                          <a:latin typeface="Courier New"/>
                          <a:ea typeface="Courier New"/>
                        </a:rPr>
                        <a:t>(</a:t>
                      </a:r>
                      <a:r>
                        <a:rPr b="0" lang="es" sz="800" spc="-1" strike="noStrike">
                          <a:solidFill>
                            <a:srgbClr val="ce9178"/>
                          </a:solidFill>
                          <a:latin typeface="Courier New"/>
                          <a:ea typeface="Courier New"/>
                        </a:rPr>
                        <a:t>'foo'</a:t>
                      </a:r>
                      <a:r>
                        <a:rPr b="0" lang="es" sz="800" spc="-1" strike="noStrike">
                          <a:solidFill>
                            <a:srgbClr val="d4d4d4"/>
                          </a:solidFill>
                          <a:latin typeface="Courier New"/>
                          <a:ea typeface="Courier New"/>
                        </a:rPr>
                        <a:t>) === </a:t>
                      </a:r>
                      <a:r>
                        <a:rPr b="0" lang="es" sz="800" spc="-1" strike="noStrike">
                          <a:solidFill>
                            <a:srgbClr val="4ec9b0"/>
                          </a:solidFill>
                          <a:latin typeface="Courier New"/>
                          <a:ea typeface="Courier New"/>
                        </a:rPr>
                        <a:t>Symbol</a:t>
                      </a:r>
                      <a:r>
                        <a:rPr b="0" lang="es" sz="800" spc="-1" strike="noStrike">
                          <a:solidFill>
                            <a:srgbClr val="d4d4d4"/>
                          </a:solidFill>
                          <a:latin typeface="Courier New"/>
                          <a:ea typeface="Courier New"/>
                        </a:rPr>
                        <a:t>(</a:t>
                      </a:r>
                      <a:r>
                        <a:rPr b="0" lang="es" sz="800" spc="-1" strike="noStrike">
                          <a:solidFill>
                            <a:srgbClr val="ce9178"/>
                          </a:solidFill>
                          <a:latin typeface="Courier New"/>
                          <a:ea typeface="Courier New"/>
                        </a:rPr>
                        <a:t>'foo'</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6a9955"/>
                          </a:solidFill>
                          <a:latin typeface="Courier New"/>
                          <a:ea typeface="Courier New"/>
                        </a:rPr>
                        <a:t>// expected output: false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161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Object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El Object se refiere a una estructura de datos que contiene datos e instrucciones para trabajar con los datos. Básicamente cualquier cosa.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multi-anidadas.</a:t>
            </a:r>
            <a:endParaRPr b="0" lang="es-ES" sz="2400" spc="-1" strike="noStrike">
              <a:solidFill>
                <a:srgbClr val="000000"/>
              </a:solidFill>
              <a:latin typeface="Arial"/>
            </a:endParaRPr>
          </a:p>
        </p:txBody>
      </p:sp>
      <p:sp>
        <p:nvSpPr>
          <p:cNvPr id="496" name="Google Shape;906;p112"/>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Se puede llamar a la función externa y especificar argumentos para ambas, tanto para la función externa como para la interna: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497" name="Google Shape;907;p112"/>
          <p:cNvSpPr/>
          <p:nvPr/>
        </p:nvSpPr>
        <p:spPr>
          <a:xfrm>
            <a:off x="2176560" y="1636200"/>
            <a:ext cx="4699440" cy="2974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A</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B</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y</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C</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z</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914400" indent="457200">
              <a:lnSpc>
                <a:spcPct val="150000"/>
              </a:lnSpc>
              <a:tabLst>
                <a:tab algn="l" pos="0"/>
              </a:tabLst>
            </a:pPr>
            <a:r>
              <a:rPr b="0" lang="es" sz="1200" spc="-1" strike="noStrike">
                <a:solidFill>
                  <a:srgbClr val="4ec9b0"/>
                </a:solidFill>
                <a:latin typeface="Courier New"/>
                <a:ea typeface="Courier New"/>
              </a:rPr>
              <a:t>console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log</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y</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z</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dcdcaa"/>
                </a:solidFill>
                <a:latin typeface="Courier New"/>
                <a:ea typeface="Courier New"/>
              </a:rPr>
              <a:t>C</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B</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2</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A</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1</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registra 6 (1 + 2 + 3)</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0">
                                  <p:stCondLst>
                                    <p:cond delay="0"/>
                                  </p:stCondLst>
                                  <p:childTnLst>
                                    <p:set>
                                      <p:cBhvr>
                                        <p:cTn id="172" dur="1" fill="hold">
                                          <p:stCondLst>
                                            <p:cond delay="0"/>
                                          </p:stCondLst>
                                        </p:cTn>
                                        <p:tgtEl>
                                          <p:spTgt spid="497"/>
                                        </p:tgtEl>
                                        <p:attrNameLst>
                                          <p:attrName>style.visibility</p:attrName>
                                        </p:attrNameLst>
                                      </p:cBhvr>
                                      <p:to>
                                        <p:strVal val="visible"/>
                                      </p:to>
                                    </p:set>
                                    <p:animEffect filter="fade" transition="in">
                                      <p:cBhvr additive="repl">
                                        <p:cTn id="173"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Clausuras.</a:t>
            </a:r>
            <a:endParaRPr b="0" lang="es-ES" sz="2400" spc="-1" strike="noStrike">
              <a:solidFill>
                <a:srgbClr val="000000"/>
              </a:solidFill>
              <a:latin typeface="Arial"/>
            </a:endParaRPr>
          </a:p>
        </p:txBody>
      </p:sp>
      <p:sp>
        <p:nvSpPr>
          <p:cNvPr id="499" name="Google Shape;913;p113"/>
          <p:cNvSpPr/>
          <p:nvPr/>
        </p:nvSpPr>
        <p:spPr>
          <a:xfrm>
            <a:off x="671400" y="338760"/>
            <a:ext cx="7726680" cy="215352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Las clausuras (informalmente llamadas cierres) son una de las características más poderosas de JavaScript. JavaScript permite debido al anidamiento de funciones y concesiones a la función interna, el acceso total a todas las variables y funciones definidas dentro de la función externa (y a todas las variables y funciones a las cuales la función externa tiene acceso). Sin embargo, la función externa no tiene acceso a las variables y funciones definidas dentro de la función interna.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500" name="Google Shape;914;p113"/>
          <p:cNvSpPr/>
          <p:nvPr/>
        </p:nvSpPr>
        <p:spPr>
          <a:xfrm>
            <a:off x="1052640" y="2093400"/>
            <a:ext cx="6892560" cy="2488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dcdcaa"/>
                </a:solidFill>
                <a:latin typeface="Courier New"/>
                <a:ea typeface="Courier New"/>
              </a:rPr>
              <a:t>pet</a:t>
            </a:r>
            <a:r>
              <a:rPr b="0" lang="es" sz="1000" spc="-1" strike="noStrike">
                <a:solidFill>
                  <a:srgbClr val="d4d4d4"/>
                </a:solidFill>
                <a:latin typeface="Courier New"/>
                <a:ea typeface="Courier New"/>
              </a:rPr>
              <a:t> = </a:t>
            </a:r>
            <a:r>
              <a:rPr b="0" lang="es" sz="1000" spc="-1" strike="noStrike">
                <a:solidFill>
                  <a:srgbClr val="569cd6"/>
                </a:solidFill>
                <a:latin typeface="Courier New"/>
                <a:ea typeface="Courier New"/>
              </a:rPr>
              <a:t>function</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name</a:t>
            </a:r>
            <a:r>
              <a:rPr b="0" lang="es" sz="1000" spc="-1" strike="noStrike">
                <a:solidFill>
                  <a:srgbClr val="d4d4d4"/>
                </a:solidFill>
                <a:latin typeface="Courier New"/>
                <a:ea typeface="Courier New"/>
              </a:rPr>
              <a:t>) { </a:t>
            </a:r>
            <a:r>
              <a:rPr b="0" lang="es" sz="1000" spc="-1" strike="noStrike">
                <a:solidFill>
                  <a:srgbClr val="608b4e"/>
                </a:solidFill>
                <a:latin typeface="Courier New"/>
                <a:ea typeface="Courier New"/>
              </a:rPr>
              <a:t>// La función externa define una variable llamada "name"</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dcdcaa"/>
                </a:solidFill>
                <a:latin typeface="Courier New"/>
                <a:ea typeface="Courier New"/>
              </a:rPr>
              <a:t>getName</a:t>
            </a:r>
            <a:r>
              <a:rPr b="0" lang="es" sz="1000" spc="-1" strike="noStrike">
                <a:solidFill>
                  <a:srgbClr val="d4d4d4"/>
                </a:solidFill>
                <a:latin typeface="Courier New"/>
                <a:ea typeface="Courier New"/>
              </a:rPr>
              <a:t> = </a:t>
            </a:r>
            <a:r>
              <a:rPr b="0" lang="es" sz="1000" spc="-1" strike="noStrike">
                <a:solidFill>
                  <a:srgbClr val="569cd6"/>
                </a:solidFill>
                <a:latin typeface="Courier New"/>
                <a:ea typeface="Courier New"/>
              </a:rPr>
              <a:t>function</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a:p>
            <a:pPr marL="457200" indent="457200">
              <a:lnSpc>
                <a:spcPct val="150000"/>
              </a:lnSpc>
              <a:tabLst>
                <a:tab algn="l" pos="0"/>
              </a:tabLst>
            </a:pPr>
            <a:r>
              <a:rPr b="0" lang="es" sz="1000" spc="-1" strike="noStrike">
                <a:solidFill>
                  <a:srgbClr val="c586c0"/>
                </a:solidFill>
                <a:latin typeface="Courier New"/>
                <a:ea typeface="Courier New"/>
              </a:rPr>
              <a:t>return</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name</a:t>
            </a:r>
            <a:r>
              <a:rPr b="0" lang="es" sz="1000" spc="-1" strike="noStrike">
                <a:solidFill>
                  <a:srgbClr val="d4d4d4"/>
                </a:solidFill>
                <a:latin typeface="Courier New"/>
                <a:ea typeface="Courier New"/>
              </a:rPr>
              <a:t>; </a:t>
            </a:r>
            <a:r>
              <a:rPr b="0" lang="es" sz="1000" spc="-1" strike="noStrike">
                <a:solidFill>
                  <a:srgbClr val="608b4e"/>
                </a:solidFill>
                <a:latin typeface="Courier New"/>
                <a:ea typeface="Courier New"/>
              </a:rPr>
              <a:t>// La función interna tiene acceso a la variable "name".</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c586c0"/>
                </a:solidFill>
                <a:latin typeface="Courier New"/>
                <a:ea typeface="Courier New"/>
              </a:rPr>
              <a:t>return</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getName</a:t>
            </a:r>
            <a:r>
              <a:rPr b="0" lang="es" sz="1000" spc="-1" strike="noStrike">
                <a:solidFill>
                  <a:srgbClr val="d4d4d4"/>
                </a:solidFill>
                <a:latin typeface="Courier New"/>
                <a:ea typeface="Courier New"/>
              </a:rPr>
              <a:t>; </a:t>
            </a:r>
            <a:r>
              <a:rPr b="0" lang="es" sz="1000" spc="-1" strike="noStrike">
                <a:solidFill>
                  <a:srgbClr val="608b4e"/>
                </a:solidFill>
                <a:latin typeface="Courier New"/>
                <a:ea typeface="Courier New"/>
              </a:rPr>
              <a:t>// Devolver la función interna.</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9cdcfe"/>
                </a:solidFill>
                <a:latin typeface="Courier New"/>
                <a:ea typeface="Courier New"/>
              </a:rPr>
              <a:t>myPet</a:t>
            </a:r>
            <a:r>
              <a:rPr b="0" lang="es" sz="1000" spc="-1" strike="noStrike">
                <a:solidFill>
                  <a:srgbClr val="d4d4d4"/>
                </a:solidFill>
                <a:latin typeface="Courier New"/>
                <a:ea typeface="Courier New"/>
              </a:rPr>
              <a:t> = </a:t>
            </a:r>
            <a:r>
              <a:rPr b="0" lang="es" sz="1000" spc="-1" strike="noStrike">
                <a:solidFill>
                  <a:srgbClr val="dcdcaa"/>
                </a:solidFill>
                <a:latin typeface="Courier New"/>
                <a:ea typeface="Courier New"/>
              </a:rPr>
              <a:t>pet</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"Vivie"</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cdcaa"/>
                </a:solidFill>
                <a:latin typeface="Courier New"/>
                <a:ea typeface="Courier New"/>
              </a:rPr>
              <a:t>myPet</a:t>
            </a:r>
            <a:r>
              <a:rPr b="0" lang="es" sz="1000" spc="-1" strike="noStrike">
                <a:solidFill>
                  <a:srgbClr val="d4d4d4"/>
                </a:solidFill>
                <a:latin typeface="Courier New"/>
                <a:ea typeface="Courier New"/>
              </a:rPr>
              <a:t>(); </a:t>
            </a:r>
            <a:r>
              <a:rPr b="0" lang="es" sz="1000" spc="-1" strike="noStrike">
                <a:solidFill>
                  <a:srgbClr val="608b4e"/>
                </a:solidFill>
                <a:latin typeface="Courier New"/>
                <a:ea typeface="Courier New"/>
              </a:rPr>
              <a:t>// Devuelve "Vivie"</a:t>
            </a:r>
            <a:endParaRPr b="0" lang="es-ES" sz="10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fill="hold">
                      <p:stCondLst>
                        <p:cond delay="indefinite"/>
                      </p:stCondLst>
                      <p:childTnLst>
                        <p:par>
                          <p:cTn id="177" fill="hold">
                            <p:stCondLst>
                              <p:cond delay="0"/>
                            </p:stCondLst>
                            <p:childTnLst>
                              <p:par>
                                <p:cTn id="178" nodeType="clickEffect" fill="hold" presetClass="entr" presetID="10">
                                  <p:stCondLst>
                                    <p:cond delay="0"/>
                                  </p:stCondLst>
                                  <p:childTnLst>
                                    <p:set>
                                      <p:cBhvr>
                                        <p:cTn id="179" dur="1" fill="hold">
                                          <p:stCondLst>
                                            <p:cond delay="0"/>
                                          </p:stCondLst>
                                        </p:cTn>
                                        <p:tgtEl>
                                          <p:spTgt spid="500"/>
                                        </p:tgtEl>
                                        <p:attrNameLst>
                                          <p:attrName>style.visibility</p:attrName>
                                        </p:attrNameLst>
                                      </p:cBhvr>
                                      <p:to>
                                        <p:strVal val="visible"/>
                                      </p:to>
                                    </p:set>
                                    <p:animEffect filter="fade" transition="in">
                                      <p:cBhvr additive="repl">
                                        <p:cTn id="180"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Clausuras</a:t>
            </a:r>
            <a:endParaRPr b="0" lang="es-ES" sz="2400" spc="-1" strike="noStrike">
              <a:solidFill>
                <a:srgbClr val="000000"/>
              </a:solidFill>
              <a:latin typeface="Arial"/>
            </a:endParaRPr>
          </a:p>
        </p:txBody>
      </p:sp>
      <p:sp>
        <p:nvSpPr>
          <p:cNvPr id="502" name="Google Shape;920;p114"/>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Puede ser retornado un objeto que contiene métodos para manipular las variables internas de la función externa.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503" name="Google Shape;921;p114"/>
          <p:cNvSpPr/>
          <p:nvPr/>
        </p:nvSpPr>
        <p:spPr>
          <a:xfrm>
            <a:off x="299520" y="1352160"/>
            <a:ext cx="8449560" cy="36176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800" spc="-1" strike="noStrike">
                <a:solidFill>
                  <a:srgbClr val="569cd6"/>
                </a:solidFill>
                <a:latin typeface="Courier New"/>
                <a:ea typeface="Courier New"/>
              </a:rPr>
              <a:t>var</a:t>
            </a:r>
            <a:r>
              <a:rPr b="0" lang="es" sz="800" spc="-1" strike="noStrike">
                <a:solidFill>
                  <a:srgbClr val="d4d4d4"/>
                </a:solidFill>
                <a:latin typeface="Courier New"/>
                <a:ea typeface="Courier New"/>
              </a:rPr>
              <a:t> </a:t>
            </a:r>
            <a:r>
              <a:rPr b="0" lang="es" sz="800" spc="-1" strike="noStrike">
                <a:solidFill>
                  <a:srgbClr val="dcdcaa"/>
                </a:solidFill>
                <a:latin typeface="Courier New"/>
                <a:ea typeface="Courier New"/>
              </a:rPr>
              <a:t>createPet</a:t>
            </a:r>
            <a:r>
              <a:rPr b="0" lang="es" sz="800" spc="-1" strike="noStrike">
                <a:solidFill>
                  <a:srgbClr val="d4d4d4"/>
                </a:solidFill>
                <a:latin typeface="Courier New"/>
                <a:ea typeface="Courier New"/>
              </a:rPr>
              <a:t> = </a:t>
            </a:r>
            <a:r>
              <a:rPr b="0" lang="es" sz="800" spc="-1" strike="noStrike">
                <a:solidFill>
                  <a:srgbClr val="569cd6"/>
                </a:solidFill>
                <a:latin typeface="Courier New"/>
                <a:ea typeface="Courier New"/>
              </a:rPr>
              <a:t>function</a:t>
            </a:r>
            <a:r>
              <a:rPr b="0" lang="es" sz="800" spc="-1" strike="noStrike">
                <a:solidFill>
                  <a:srgbClr val="d4d4d4"/>
                </a:solidFill>
                <a:latin typeface="Courier New"/>
                <a:ea typeface="Courier New"/>
              </a:rPr>
              <a:t>(</a:t>
            </a:r>
            <a:r>
              <a:rPr b="0" lang="es" sz="800" spc="-1" strike="noStrike">
                <a:solidFill>
                  <a:srgbClr val="9cdcfe"/>
                </a:solidFill>
                <a:latin typeface="Courier New"/>
                <a:ea typeface="Courier New"/>
              </a:rPr>
              <a:t>name</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a:lnSpc>
                <a:spcPct val="150000"/>
              </a:lnSpc>
              <a:tabLst>
                <a:tab algn="l" pos="0"/>
              </a:tabLst>
            </a:pPr>
            <a:r>
              <a:rPr b="0" lang="es" sz="800" spc="-1" strike="noStrike">
                <a:solidFill>
                  <a:srgbClr val="569cd6"/>
                </a:solidFill>
                <a:latin typeface="Courier New"/>
                <a:ea typeface="Courier New"/>
              </a:rPr>
              <a:t>var</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sex</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c586c0"/>
                </a:solidFill>
                <a:latin typeface="Courier New"/>
                <a:ea typeface="Courier New"/>
              </a:rPr>
              <a:t>return</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457200" indent="457200">
              <a:lnSpc>
                <a:spcPct val="150000"/>
              </a:lnSpc>
              <a:tabLst>
                <a:tab algn="l" pos="0"/>
              </a:tabLst>
            </a:pPr>
            <a:r>
              <a:rPr b="0" lang="es" sz="800" spc="-1" strike="noStrike">
                <a:solidFill>
                  <a:srgbClr val="dcdcaa"/>
                </a:solidFill>
                <a:latin typeface="Courier New"/>
                <a:ea typeface="Courier New"/>
              </a:rPr>
              <a:t>setName</a:t>
            </a:r>
            <a:r>
              <a:rPr b="0" lang="es" sz="800" spc="-1" strike="noStrike">
                <a:solidFill>
                  <a:srgbClr val="9cdcfe"/>
                </a:solidFill>
                <a:latin typeface="Courier New"/>
                <a:ea typeface="Courier New"/>
              </a:rPr>
              <a:t>:</a:t>
            </a:r>
            <a:r>
              <a:rPr b="0" lang="es" sz="800" spc="-1" strike="noStrike">
                <a:solidFill>
                  <a:srgbClr val="d4d4d4"/>
                </a:solidFill>
                <a:latin typeface="Courier New"/>
                <a:ea typeface="Courier New"/>
              </a:rPr>
              <a:t> </a:t>
            </a:r>
            <a:r>
              <a:rPr b="0" lang="es" sz="800" spc="-1" strike="noStrike">
                <a:solidFill>
                  <a:srgbClr val="569cd6"/>
                </a:solidFill>
                <a:latin typeface="Courier New"/>
                <a:ea typeface="Courier New"/>
              </a:rPr>
              <a:t>function</a:t>
            </a:r>
            <a:r>
              <a:rPr b="0" lang="es" sz="800" spc="-1" strike="noStrike">
                <a:solidFill>
                  <a:srgbClr val="d4d4d4"/>
                </a:solidFill>
                <a:latin typeface="Courier New"/>
                <a:ea typeface="Courier New"/>
              </a:rPr>
              <a:t>(</a:t>
            </a:r>
            <a:r>
              <a:rPr b="0" lang="es" sz="800" spc="-1" strike="noStrike">
                <a:solidFill>
                  <a:srgbClr val="9cdcfe"/>
                </a:solidFill>
                <a:latin typeface="Courier New"/>
                <a:ea typeface="Courier New"/>
              </a:rPr>
              <a:t>newName</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914400" indent="457200">
              <a:lnSpc>
                <a:spcPct val="150000"/>
              </a:lnSpc>
              <a:tabLst>
                <a:tab algn="l" pos="0"/>
              </a:tabLst>
            </a:pPr>
            <a:r>
              <a:rPr b="0" lang="es" sz="800" spc="-1" strike="noStrike">
                <a:solidFill>
                  <a:srgbClr val="9cdcfe"/>
                </a:solidFill>
                <a:latin typeface="Courier New"/>
                <a:ea typeface="Courier New"/>
              </a:rPr>
              <a:t>name</a:t>
            </a:r>
            <a:r>
              <a:rPr b="0" lang="es" sz="800" spc="-1" strike="noStrike">
                <a:solidFill>
                  <a:srgbClr val="d4d4d4"/>
                </a:solidFill>
                <a:latin typeface="Courier New"/>
                <a:ea typeface="Courier New"/>
              </a:rPr>
              <a:t> = </a:t>
            </a:r>
            <a:r>
              <a:rPr b="0" lang="es" sz="800" spc="-1" strike="noStrike">
                <a:solidFill>
                  <a:srgbClr val="9cdcfe"/>
                </a:solidFill>
                <a:latin typeface="Courier New"/>
                <a:ea typeface="Courier New"/>
              </a:rPr>
              <a:t>newName</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457200" indent="457200">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457200" indent="457200">
              <a:lnSpc>
                <a:spcPct val="150000"/>
              </a:lnSpc>
              <a:tabLst>
                <a:tab algn="l" pos="0"/>
              </a:tabLst>
            </a:pPr>
            <a:r>
              <a:rPr b="0" lang="es" sz="800" spc="-1" strike="noStrike">
                <a:solidFill>
                  <a:srgbClr val="dcdcaa"/>
                </a:solidFill>
                <a:latin typeface="Courier New"/>
                <a:ea typeface="Courier New"/>
              </a:rPr>
              <a:t>getName</a:t>
            </a:r>
            <a:r>
              <a:rPr b="0" lang="es" sz="800" spc="-1" strike="noStrike">
                <a:solidFill>
                  <a:srgbClr val="9cdcfe"/>
                </a:solidFill>
                <a:latin typeface="Courier New"/>
                <a:ea typeface="Courier New"/>
              </a:rPr>
              <a:t>:</a:t>
            </a:r>
            <a:r>
              <a:rPr b="0" lang="es" sz="800" spc="-1" strike="noStrike">
                <a:solidFill>
                  <a:srgbClr val="d4d4d4"/>
                </a:solidFill>
                <a:latin typeface="Courier New"/>
                <a:ea typeface="Courier New"/>
              </a:rPr>
              <a:t> </a:t>
            </a:r>
            <a:r>
              <a:rPr b="0" lang="es" sz="800" spc="-1" strike="noStrike">
                <a:solidFill>
                  <a:srgbClr val="569cd6"/>
                </a:solidFill>
                <a:latin typeface="Courier New"/>
                <a:ea typeface="Courier New"/>
              </a:rPr>
              <a:t>function</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914400" indent="457200">
              <a:lnSpc>
                <a:spcPct val="150000"/>
              </a:lnSpc>
              <a:tabLst>
                <a:tab algn="l" pos="0"/>
              </a:tabLst>
            </a:pPr>
            <a:r>
              <a:rPr b="0" lang="es" sz="800" spc="-1" strike="noStrike">
                <a:solidFill>
                  <a:srgbClr val="c586c0"/>
                </a:solidFill>
                <a:latin typeface="Courier New"/>
                <a:ea typeface="Courier New"/>
              </a:rPr>
              <a:t>return</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name</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914400">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914400">
              <a:lnSpc>
                <a:spcPct val="150000"/>
              </a:lnSpc>
              <a:tabLst>
                <a:tab algn="l" pos="0"/>
              </a:tabLst>
            </a:pPr>
            <a:r>
              <a:rPr b="0" lang="es" sz="800" spc="-1" strike="noStrike">
                <a:solidFill>
                  <a:srgbClr val="dcdcaa"/>
                </a:solidFill>
                <a:latin typeface="Courier New"/>
                <a:ea typeface="Courier New"/>
              </a:rPr>
              <a:t>getSex</a:t>
            </a:r>
            <a:r>
              <a:rPr b="0" lang="es" sz="800" spc="-1" strike="noStrike">
                <a:solidFill>
                  <a:srgbClr val="9cdcfe"/>
                </a:solidFill>
                <a:latin typeface="Courier New"/>
                <a:ea typeface="Courier New"/>
              </a:rPr>
              <a:t>:</a:t>
            </a:r>
            <a:r>
              <a:rPr b="0" lang="es" sz="800" spc="-1" strike="noStrike">
                <a:solidFill>
                  <a:srgbClr val="d4d4d4"/>
                </a:solidFill>
                <a:latin typeface="Courier New"/>
                <a:ea typeface="Courier New"/>
              </a:rPr>
              <a:t> </a:t>
            </a:r>
            <a:r>
              <a:rPr b="0" lang="es" sz="800" spc="-1" strike="noStrike">
                <a:solidFill>
                  <a:srgbClr val="569cd6"/>
                </a:solidFill>
                <a:latin typeface="Courier New"/>
                <a:ea typeface="Courier New"/>
              </a:rPr>
              <a:t>function</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914400" indent="457200">
              <a:lnSpc>
                <a:spcPct val="150000"/>
              </a:lnSpc>
              <a:tabLst>
                <a:tab algn="l" pos="0"/>
              </a:tabLst>
            </a:pPr>
            <a:r>
              <a:rPr b="0" lang="es" sz="800" spc="-1" strike="noStrike">
                <a:solidFill>
                  <a:srgbClr val="c586c0"/>
                </a:solidFill>
                <a:latin typeface="Courier New"/>
                <a:ea typeface="Courier New"/>
              </a:rPr>
              <a:t>return</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sex</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914400">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457200" indent="457200">
              <a:lnSpc>
                <a:spcPct val="150000"/>
              </a:lnSpc>
              <a:tabLst>
                <a:tab algn="l" pos="0"/>
              </a:tabLst>
            </a:pPr>
            <a:r>
              <a:rPr b="0" lang="es" sz="800" spc="-1" strike="noStrike">
                <a:solidFill>
                  <a:srgbClr val="dcdcaa"/>
                </a:solidFill>
                <a:latin typeface="Courier New"/>
                <a:ea typeface="Courier New"/>
              </a:rPr>
              <a:t>setSex</a:t>
            </a:r>
            <a:r>
              <a:rPr b="0" lang="es" sz="800" spc="-1" strike="noStrike">
                <a:solidFill>
                  <a:srgbClr val="9cdcfe"/>
                </a:solidFill>
                <a:latin typeface="Courier New"/>
                <a:ea typeface="Courier New"/>
              </a:rPr>
              <a:t>:</a:t>
            </a:r>
            <a:r>
              <a:rPr b="0" lang="es" sz="800" spc="-1" strike="noStrike">
                <a:solidFill>
                  <a:srgbClr val="d4d4d4"/>
                </a:solidFill>
                <a:latin typeface="Courier New"/>
                <a:ea typeface="Courier New"/>
              </a:rPr>
              <a:t> </a:t>
            </a:r>
            <a:r>
              <a:rPr b="0" lang="es" sz="800" spc="-1" strike="noStrike">
                <a:solidFill>
                  <a:srgbClr val="569cd6"/>
                </a:solidFill>
                <a:latin typeface="Courier New"/>
                <a:ea typeface="Courier New"/>
              </a:rPr>
              <a:t>function</a:t>
            </a:r>
            <a:r>
              <a:rPr b="0" lang="es" sz="800" spc="-1" strike="noStrike">
                <a:solidFill>
                  <a:srgbClr val="d4d4d4"/>
                </a:solidFill>
                <a:latin typeface="Courier New"/>
                <a:ea typeface="Courier New"/>
              </a:rPr>
              <a:t>(</a:t>
            </a:r>
            <a:r>
              <a:rPr b="0" lang="es" sz="800" spc="-1" strike="noStrike">
                <a:solidFill>
                  <a:srgbClr val="9cdcfe"/>
                </a:solidFill>
                <a:latin typeface="Courier New"/>
                <a:ea typeface="Courier New"/>
              </a:rPr>
              <a:t>newSex</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914400" indent="457200">
              <a:lnSpc>
                <a:spcPct val="150000"/>
              </a:lnSpc>
              <a:tabLst>
                <a:tab algn="l" pos="0"/>
              </a:tabLst>
            </a:pPr>
            <a:r>
              <a:rPr b="0" lang="es" sz="800" spc="-1" strike="noStrike">
                <a:solidFill>
                  <a:srgbClr val="c586c0"/>
                </a:solidFill>
                <a:latin typeface="Courier New"/>
                <a:ea typeface="Courier New"/>
              </a:rPr>
              <a:t>if</a:t>
            </a:r>
            <a:r>
              <a:rPr b="0" lang="es" sz="800" spc="-1" strike="noStrike">
                <a:solidFill>
                  <a:srgbClr val="d4d4d4"/>
                </a:solidFill>
                <a:latin typeface="Courier New"/>
                <a:ea typeface="Courier New"/>
              </a:rPr>
              <a:t>(</a:t>
            </a:r>
            <a:r>
              <a:rPr b="0" lang="es" sz="800" spc="-1" strike="noStrike">
                <a:solidFill>
                  <a:srgbClr val="569cd6"/>
                </a:solidFill>
                <a:latin typeface="Courier New"/>
                <a:ea typeface="Courier New"/>
              </a:rPr>
              <a:t>typeof</a:t>
            </a:r>
            <a:r>
              <a:rPr b="0" lang="es" sz="800" spc="-1" strike="noStrike">
                <a:solidFill>
                  <a:srgbClr val="d4d4d4"/>
                </a:solidFill>
                <a:latin typeface="Courier New"/>
                <a:ea typeface="Courier New"/>
              </a:rPr>
              <a:t> </a:t>
            </a:r>
            <a:r>
              <a:rPr b="0" lang="es" sz="800" spc="-1" strike="noStrike">
                <a:solidFill>
                  <a:srgbClr val="9cdcfe"/>
                </a:solidFill>
                <a:latin typeface="Courier New"/>
                <a:ea typeface="Courier New"/>
              </a:rPr>
              <a:t>newSex</a:t>
            </a:r>
            <a:r>
              <a:rPr b="0" lang="es" sz="800" spc="-1" strike="noStrike">
                <a:solidFill>
                  <a:srgbClr val="d4d4d4"/>
                </a:solidFill>
                <a:latin typeface="Courier New"/>
                <a:ea typeface="Courier New"/>
              </a:rPr>
              <a:t> == </a:t>
            </a:r>
            <a:r>
              <a:rPr b="0" lang="es" sz="800" spc="-1" strike="noStrike">
                <a:solidFill>
                  <a:srgbClr val="ce9178"/>
                </a:solidFill>
                <a:latin typeface="Courier New"/>
                <a:ea typeface="Courier New"/>
              </a:rPr>
              <a:t>"string"</a:t>
            </a:r>
            <a:r>
              <a:rPr b="0" lang="es" sz="800" spc="-1" strike="noStrike">
                <a:solidFill>
                  <a:srgbClr val="d4d4d4"/>
                </a:solidFill>
                <a:latin typeface="Courier New"/>
                <a:ea typeface="Courier New"/>
              </a:rPr>
              <a:t> &amp;&amp; (</a:t>
            </a:r>
            <a:r>
              <a:rPr b="0" lang="es" sz="800" spc="-1" strike="noStrike">
                <a:solidFill>
                  <a:srgbClr val="9cdcfe"/>
                </a:solidFill>
                <a:latin typeface="Courier New"/>
                <a:ea typeface="Courier New"/>
              </a:rPr>
              <a:t>newSex</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toLowerCase</a:t>
            </a:r>
            <a:r>
              <a:rPr b="0" lang="es" sz="800" spc="-1" strike="noStrike">
                <a:solidFill>
                  <a:srgbClr val="d4d4d4"/>
                </a:solidFill>
                <a:latin typeface="Courier New"/>
                <a:ea typeface="Courier New"/>
              </a:rPr>
              <a:t>() == </a:t>
            </a:r>
            <a:r>
              <a:rPr b="0" lang="es" sz="800" spc="-1" strike="noStrike">
                <a:solidFill>
                  <a:srgbClr val="ce9178"/>
                </a:solidFill>
                <a:latin typeface="Courier New"/>
                <a:ea typeface="Courier New"/>
              </a:rPr>
              <a:t>"male"</a:t>
            </a:r>
            <a:r>
              <a:rPr b="0" lang="es" sz="800" spc="-1" strike="noStrike">
                <a:solidFill>
                  <a:srgbClr val="d4d4d4"/>
                </a:solidFill>
                <a:latin typeface="Courier New"/>
                <a:ea typeface="Courier New"/>
              </a:rPr>
              <a:t> || </a:t>
            </a:r>
            <a:r>
              <a:rPr b="0" lang="es" sz="800" spc="-1" strike="noStrike">
                <a:solidFill>
                  <a:srgbClr val="9cdcfe"/>
                </a:solidFill>
                <a:latin typeface="Courier New"/>
                <a:ea typeface="Courier New"/>
              </a:rPr>
              <a:t>newSex</a:t>
            </a:r>
            <a:r>
              <a:rPr b="0" lang="es" sz="800" spc="-1" strike="noStrike">
                <a:solidFill>
                  <a:srgbClr val="d4d4d4"/>
                </a:solidFill>
                <a:latin typeface="Courier New"/>
                <a:ea typeface="Courier New"/>
              </a:rPr>
              <a:t>.</a:t>
            </a:r>
            <a:r>
              <a:rPr b="0" lang="es" sz="800" spc="-1" strike="noStrike">
                <a:solidFill>
                  <a:srgbClr val="dcdcaa"/>
                </a:solidFill>
                <a:latin typeface="Courier New"/>
                <a:ea typeface="Courier New"/>
              </a:rPr>
              <a:t>toLowerCase</a:t>
            </a:r>
            <a:r>
              <a:rPr b="0" lang="es" sz="800" spc="-1" strike="noStrike">
                <a:solidFill>
                  <a:srgbClr val="d4d4d4"/>
                </a:solidFill>
                <a:latin typeface="Courier New"/>
                <a:ea typeface="Courier New"/>
              </a:rPr>
              <a:t>() == </a:t>
            </a:r>
            <a:r>
              <a:rPr b="0" lang="es" sz="800" spc="-1" strike="noStrike">
                <a:solidFill>
                  <a:srgbClr val="ce9178"/>
                </a:solidFill>
                <a:latin typeface="Courier New"/>
                <a:ea typeface="Courier New"/>
              </a:rPr>
              <a:t>"female"</a:t>
            </a:r>
            <a:r>
              <a:rPr b="0" lang="es" sz="800" spc="-1" strike="noStrike">
                <a:solidFill>
                  <a:srgbClr val="d4d4d4"/>
                </a:solidFill>
                <a:latin typeface="Courier New"/>
                <a:ea typeface="Courier New"/>
              </a:rPr>
              <a:t>)) {</a:t>
            </a:r>
            <a:endParaRPr b="0" lang="es-ES" sz="800" spc="-1" strike="noStrike">
              <a:solidFill>
                <a:srgbClr val="ffffff"/>
              </a:solidFill>
              <a:latin typeface="Arial"/>
            </a:endParaRPr>
          </a:p>
          <a:p>
            <a:pPr marL="1371600" indent="457200">
              <a:lnSpc>
                <a:spcPct val="150000"/>
              </a:lnSpc>
              <a:tabLst>
                <a:tab algn="l" pos="0"/>
              </a:tabLst>
            </a:pPr>
            <a:r>
              <a:rPr b="0" lang="es" sz="800" spc="-1" strike="noStrike">
                <a:solidFill>
                  <a:srgbClr val="9cdcfe"/>
                </a:solidFill>
                <a:latin typeface="Courier New"/>
                <a:ea typeface="Courier New"/>
              </a:rPr>
              <a:t>sex</a:t>
            </a:r>
            <a:r>
              <a:rPr b="0" lang="es" sz="800" spc="-1" strike="noStrike">
                <a:solidFill>
                  <a:srgbClr val="d4d4d4"/>
                </a:solidFill>
                <a:latin typeface="Courier New"/>
                <a:ea typeface="Courier New"/>
              </a:rPr>
              <a:t> = </a:t>
            </a:r>
            <a:r>
              <a:rPr b="0" lang="es" sz="800" spc="-1" strike="noStrike">
                <a:solidFill>
                  <a:srgbClr val="9cdcfe"/>
                </a:solidFill>
                <a:latin typeface="Courier New"/>
                <a:ea typeface="Courier New"/>
              </a:rPr>
              <a:t>newSex</a:t>
            </a: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914400" indent="457200">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marL="457200" indent="457200">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a:p>
            <a:pPr>
              <a:lnSpc>
                <a:spcPct val="150000"/>
              </a:lnSpc>
              <a:tabLst>
                <a:tab algn="l" pos="0"/>
              </a:tabLst>
            </a:pPr>
            <a:r>
              <a:rPr b="0" lang="es" sz="800" spc="-1" strike="noStrike">
                <a:solidFill>
                  <a:srgbClr val="d4d4d4"/>
                </a:solidFill>
                <a:latin typeface="Courier New"/>
                <a:ea typeface="Courier New"/>
              </a:rPr>
              <a:t>}</a:t>
            </a:r>
            <a:endParaRPr b="0" lang="es-ES" sz="8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0">
                                  <p:stCondLst>
                                    <p:cond delay="0"/>
                                  </p:stCondLst>
                                  <p:childTnLst>
                                    <p:set>
                                      <p:cBhvr>
                                        <p:cTn id="186" dur="1" fill="hold">
                                          <p:stCondLst>
                                            <p:cond delay="0"/>
                                          </p:stCondLst>
                                        </p:cTn>
                                        <p:tgtEl>
                                          <p:spTgt spid="503"/>
                                        </p:tgtEl>
                                        <p:attrNameLst>
                                          <p:attrName>style.visibility</p:attrName>
                                        </p:attrNameLst>
                                      </p:cBhvr>
                                      <p:to>
                                        <p:strVal val="visible"/>
                                      </p:to>
                                    </p:set>
                                    <p:animEffect filter="fade" transition="in">
                                      <p:cBhvr additive="repl">
                                        <p:cTn id="187"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Clausuras</a:t>
            </a:r>
            <a:endParaRPr b="0" lang="es-ES" sz="2400" spc="-1" strike="noStrike">
              <a:solidFill>
                <a:srgbClr val="000000"/>
              </a:solidFill>
              <a:latin typeface="Arial"/>
            </a:endParaRPr>
          </a:p>
        </p:txBody>
      </p:sp>
      <p:sp>
        <p:nvSpPr>
          <p:cNvPr id="505" name="Google Shape;927;p115"/>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En el código anterior, la variable name de la función externa es accesible desde las funciones internas, y no hay otra forma de acceder a las variables internas excepto a través de las funciones internas.</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506" name="Google Shape;928;p115"/>
          <p:cNvSpPr/>
          <p:nvPr/>
        </p:nvSpPr>
        <p:spPr>
          <a:xfrm>
            <a:off x="2398680" y="1743480"/>
            <a:ext cx="4272120" cy="22874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createPet</a:t>
            </a:r>
            <a:r>
              <a:rPr b="0" lang="es" sz="1200" spc="-1" strike="noStrike">
                <a:solidFill>
                  <a:srgbClr val="d4d4d4"/>
                </a:solidFill>
                <a:latin typeface="Courier New"/>
                <a:ea typeface="Courier New"/>
              </a:rPr>
              <a:t>(</a:t>
            </a:r>
            <a:r>
              <a:rPr b="0" lang="es" sz="1200" spc="-1" strike="noStrike">
                <a:solidFill>
                  <a:srgbClr val="ce9178"/>
                </a:solidFill>
                <a:latin typeface="Courier New"/>
                <a:ea typeface="Courier New"/>
              </a:rPr>
              <a:t>"Vivie"</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getName</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Vivie</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setName</a:t>
            </a:r>
            <a:r>
              <a:rPr b="0" lang="es" sz="1200" spc="-1" strike="noStrike">
                <a:solidFill>
                  <a:srgbClr val="d4d4d4"/>
                </a:solidFill>
                <a:latin typeface="Courier New"/>
                <a:ea typeface="Courier New"/>
              </a:rPr>
              <a:t>(</a:t>
            </a:r>
            <a:r>
              <a:rPr b="0" lang="es" sz="1200" spc="-1" strike="noStrike">
                <a:solidFill>
                  <a:srgbClr val="ce9178"/>
                </a:solidFill>
                <a:latin typeface="Courier New"/>
                <a:ea typeface="Courier New"/>
              </a:rPr>
              <a:t>"Oliver"</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setSex</a:t>
            </a:r>
            <a:r>
              <a:rPr b="0" lang="es" sz="1200" spc="-1" strike="noStrike">
                <a:solidFill>
                  <a:srgbClr val="d4d4d4"/>
                </a:solidFill>
                <a:latin typeface="Courier New"/>
                <a:ea typeface="Courier New"/>
              </a:rPr>
              <a:t>(</a:t>
            </a:r>
            <a:r>
              <a:rPr b="0" lang="es" sz="1200" spc="-1" strike="noStrike">
                <a:solidFill>
                  <a:srgbClr val="ce9178"/>
                </a:solidFill>
                <a:latin typeface="Courier New"/>
                <a:ea typeface="Courier New"/>
              </a:rPr>
              <a:t>"male"</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getSex</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male</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pet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getName</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Oliver</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88" dur="indefinite" restart="never" nodeType="tmRoot">
          <p:childTnLst>
            <p:seq>
              <p:cTn id="189" dur="indefinite" nodeType="mainSeq">
                <p:childTnLst>
                  <p:par>
                    <p:cTn id="190" fill="hold">
                      <p:stCondLst>
                        <p:cond delay="indefinite"/>
                      </p:stCondLst>
                      <p:childTnLst>
                        <p:par>
                          <p:cTn id="191" fill="hold">
                            <p:stCondLst>
                              <p:cond delay="0"/>
                            </p:stCondLst>
                            <p:childTnLst>
                              <p:par>
                                <p:cTn id="192" nodeType="clickEffect" fill="hold" presetClass="entr" presetID="10">
                                  <p:stCondLst>
                                    <p:cond delay="0"/>
                                  </p:stCondLst>
                                  <p:childTnLst>
                                    <p:set>
                                      <p:cBhvr>
                                        <p:cTn id="193" dur="1" fill="hold">
                                          <p:stCondLst>
                                            <p:cond delay="0"/>
                                          </p:stCondLst>
                                        </p:cTn>
                                        <p:tgtEl>
                                          <p:spTgt spid="506"/>
                                        </p:tgtEl>
                                        <p:attrNameLst>
                                          <p:attrName>style.visibility</p:attrName>
                                        </p:attrNameLst>
                                      </p:cBhvr>
                                      <p:to>
                                        <p:strVal val="visible"/>
                                      </p:to>
                                    </p:set>
                                    <p:animEffect filter="fade" transition="in">
                                      <p:cBhvr additive="repl">
                                        <p:cTn id="194"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multi-anidadas. Conflicto de nombres</a:t>
            </a:r>
            <a:endParaRPr b="0" lang="es-ES" sz="2400" spc="-1" strike="noStrike">
              <a:solidFill>
                <a:srgbClr val="000000"/>
              </a:solidFill>
              <a:latin typeface="Arial"/>
            </a:endParaRPr>
          </a:p>
        </p:txBody>
      </p:sp>
      <p:sp>
        <p:nvSpPr>
          <p:cNvPr id="508" name="Google Shape;934;p116"/>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Cuando dos argumentos o variables en los ámbitos de un cierre tienen el mismo nombre, ocurre un </a:t>
            </a:r>
            <a:r>
              <a:rPr b="0" lang="es" sz="1200" spc="-1" strike="noStrike" u="sng">
                <a:solidFill>
                  <a:srgbClr val="ffffff"/>
                </a:solidFill>
                <a:uFillTx/>
                <a:latin typeface="Verdana"/>
                <a:ea typeface="Verdana"/>
              </a:rPr>
              <a:t>conflicto de nombre</a:t>
            </a:r>
            <a:r>
              <a:rPr b="0" lang="es" sz="1200" spc="-1" strike="noStrike">
                <a:solidFill>
                  <a:srgbClr val="ffffff"/>
                </a:solidFill>
                <a:latin typeface="Verdana"/>
                <a:ea typeface="Verdana"/>
              </a:rPr>
              <a:t>.</a:t>
            </a:r>
            <a:endParaRPr b="0" lang="es-ES" sz="1200" spc="-1" strike="noStrike">
              <a:solidFill>
                <a:srgbClr val="ffffff"/>
              </a:solidFill>
              <a:latin typeface="Arial"/>
            </a:endParaRPr>
          </a:p>
          <a:p>
            <a:pPr>
              <a:lnSpc>
                <a:spcPct val="115000"/>
              </a:lnSpc>
              <a:spcBef>
                <a:spcPts val="499"/>
              </a:spcBef>
              <a:tabLst>
                <a:tab algn="l" pos="0"/>
              </a:tabLst>
            </a:pPr>
            <a:r>
              <a:rPr b="0" lang="es" sz="1200" spc="-1" strike="noStrike">
                <a:solidFill>
                  <a:srgbClr val="ffffff"/>
                </a:solidFill>
                <a:latin typeface="Verdana"/>
                <a:ea typeface="Verdana"/>
              </a:rPr>
              <a:t>Los ámbitos más internos siempre tienen preferencia.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509" name="Google Shape;935;p116"/>
          <p:cNvSpPr/>
          <p:nvPr/>
        </p:nvSpPr>
        <p:spPr>
          <a:xfrm>
            <a:off x="2176560" y="1636200"/>
            <a:ext cx="4699440" cy="25588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outside</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10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inside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inside</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result</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outside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20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
        <p:nvSpPr>
          <p:cNvPr id="510" name="Google Shape;936;p116"/>
          <p:cNvSpPr/>
          <p:nvPr/>
        </p:nvSpPr>
        <p:spPr>
          <a:xfrm>
            <a:off x="2429640" y="4305240"/>
            <a:ext cx="4209840" cy="4906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s" sz="1400" spc="-1" strike="noStrike">
                <a:solidFill>
                  <a:srgbClr val="ffffff"/>
                </a:solidFill>
                <a:latin typeface="Arial"/>
                <a:ea typeface="Arial"/>
              </a:rPr>
              <a:t>¿Qué vale </a:t>
            </a:r>
            <a:r>
              <a:rPr b="0" i="1" lang="es" sz="1400" spc="-1" strike="noStrike">
                <a:solidFill>
                  <a:srgbClr val="ffffff"/>
                </a:solidFill>
                <a:latin typeface="Arial"/>
                <a:ea typeface="Arial"/>
              </a:rPr>
              <a:t>result</a:t>
            </a:r>
            <a:r>
              <a:rPr b="0" lang="es" sz="1400" spc="-1" strike="noStrike">
                <a:solidFill>
                  <a:srgbClr val="ffffff"/>
                </a:solidFill>
                <a:latin typeface="Arial"/>
                <a:ea typeface="Arial"/>
              </a:rPr>
              <a:t>?</a:t>
            </a:r>
            <a:endParaRPr b="0" lang="es-ES" sz="1400" spc="-1" strike="noStrike">
              <a:solidFill>
                <a:srgbClr val="ffffff"/>
              </a:solidFill>
              <a:latin typeface="Arial"/>
            </a:endParaRPr>
          </a:p>
        </p:txBody>
      </p:sp>
      <p:sp>
        <p:nvSpPr>
          <p:cNvPr id="511" name="Google Shape;937;p116"/>
          <p:cNvSpPr/>
          <p:nvPr/>
        </p:nvSpPr>
        <p:spPr>
          <a:xfrm>
            <a:off x="2421360" y="4552560"/>
            <a:ext cx="4209840" cy="4906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s" sz="1400" spc="-1" strike="noStrike">
                <a:solidFill>
                  <a:srgbClr val="ffffff"/>
                </a:solidFill>
                <a:latin typeface="Arial"/>
                <a:ea typeface="Arial"/>
              </a:rPr>
              <a:t>20</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0">
                                  <p:stCondLst>
                                    <p:cond delay="0"/>
                                  </p:stCondLst>
                                  <p:childTnLst>
                                    <p:set>
                                      <p:cBhvr>
                                        <p:cTn id="200" dur="1" fill="hold">
                                          <p:stCondLst>
                                            <p:cond delay="0"/>
                                          </p:stCondLst>
                                        </p:cTn>
                                        <p:tgtEl>
                                          <p:spTgt spid="509"/>
                                        </p:tgtEl>
                                        <p:attrNameLst>
                                          <p:attrName>style.visibility</p:attrName>
                                        </p:attrNameLst>
                                      </p:cBhvr>
                                      <p:to>
                                        <p:strVal val="visible"/>
                                      </p:to>
                                    </p:set>
                                    <p:animEffect filter="fade" transition="in">
                                      <p:cBhvr additive="repl">
                                        <p:cTn id="201" dur="1000"/>
                                        <p:tgtEl>
                                          <p:spTgt spid="509"/>
                                        </p:tgtEl>
                                      </p:cBhvr>
                                    </p:animEffec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10">
                                  <p:stCondLst>
                                    <p:cond delay="0"/>
                                  </p:stCondLst>
                                  <p:childTnLst>
                                    <p:set>
                                      <p:cBhvr>
                                        <p:cTn id="205" dur="1" fill="hold">
                                          <p:stCondLst>
                                            <p:cond delay="0"/>
                                          </p:stCondLst>
                                        </p:cTn>
                                        <p:tgtEl>
                                          <p:spTgt spid="510"/>
                                        </p:tgtEl>
                                        <p:attrNameLst>
                                          <p:attrName>style.visibility</p:attrName>
                                        </p:attrNameLst>
                                      </p:cBhvr>
                                      <p:to>
                                        <p:strVal val="visible"/>
                                      </p:to>
                                    </p:set>
                                    <p:animEffect filter="fade" transition="in">
                                      <p:cBhvr additive="repl">
                                        <p:cTn id="206" dur="1000"/>
                                        <p:tgtEl>
                                          <p:spTgt spid="510"/>
                                        </p:tgtEl>
                                      </p:cBhvr>
                                    </p:animEffec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0">
                                  <p:stCondLst>
                                    <p:cond delay="0"/>
                                  </p:stCondLst>
                                  <p:childTnLst>
                                    <p:set>
                                      <p:cBhvr>
                                        <p:cTn id="210" dur="1" fill="hold">
                                          <p:stCondLst>
                                            <p:cond delay="0"/>
                                          </p:stCondLst>
                                        </p:cTn>
                                        <p:tgtEl>
                                          <p:spTgt spid="511"/>
                                        </p:tgtEl>
                                        <p:attrNameLst>
                                          <p:attrName>style.visibility</p:attrName>
                                        </p:attrNameLst>
                                      </p:cBhvr>
                                      <p:to>
                                        <p:strVal val="visible"/>
                                      </p:to>
                                    </p:set>
                                    <p:animEffect filter="fade" transition="in">
                                      <p:cBhvr additive="repl">
                                        <p:cTn id="211"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a:t>
            </a:r>
            <a:r>
              <a:rPr b="1" i="1" lang="es" sz="2400" spc="-1" strike="noStrike">
                <a:solidFill>
                  <a:schemeClr val="lt1"/>
                </a:solidFill>
                <a:latin typeface="Maven Pro"/>
                <a:ea typeface="Maven Pro"/>
              </a:rPr>
              <a:t>arguments</a:t>
            </a:r>
            <a:r>
              <a:rPr b="1" lang="es" sz="2400" spc="-1" strike="noStrike">
                <a:solidFill>
                  <a:schemeClr val="lt1"/>
                </a:solidFill>
                <a:latin typeface="Maven Pro"/>
                <a:ea typeface="Maven Pro"/>
              </a:rPr>
              <a:t>[]</a:t>
            </a:r>
            <a:endParaRPr b="0" lang="es-ES" sz="2400" spc="-1" strike="noStrike">
              <a:solidFill>
                <a:srgbClr val="000000"/>
              </a:solidFill>
              <a:latin typeface="Arial"/>
            </a:endParaRPr>
          </a:p>
        </p:txBody>
      </p:sp>
      <p:sp>
        <p:nvSpPr>
          <p:cNvPr id="513" name="Google Shape;943;p117"/>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spcAft>
                <a:spcPts val="499"/>
              </a:spcAft>
              <a:tabLst>
                <a:tab algn="l" pos="0"/>
              </a:tabLst>
            </a:pPr>
            <a:r>
              <a:rPr b="0" lang="es" sz="1200" spc="-1" strike="noStrike">
                <a:solidFill>
                  <a:srgbClr val="ffffff"/>
                </a:solidFill>
                <a:latin typeface="Verdana"/>
                <a:ea typeface="Verdana"/>
              </a:rPr>
              <a:t>Los argumentos de una función son mantenidos en un array. Dentro de una función, los argumentos pasados a la misma pueden ser direccionados de la siguiente forma:</a:t>
            </a:r>
            <a:endParaRPr b="0" lang="es-ES" sz="1200" spc="-1" strike="noStrike">
              <a:solidFill>
                <a:srgbClr val="ffffff"/>
              </a:solidFill>
              <a:latin typeface="Arial"/>
            </a:endParaRPr>
          </a:p>
        </p:txBody>
      </p:sp>
      <p:sp>
        <p:nvSpPr>
          <p:cNvPr id="514" name="Google Shape;944;p117"/>
          <p:cNvSpPr/>
          <p:nvPr/>
        </p:nvSpPr>
        <p:spPr>
          <a:xfrm>
            <a:off x="2398680" y="2511000"/>
            <a:ext cx="4272120" cy="6829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ffd966"/>
                </a:solidFill>
                <a:latin typeface="Courier New"/>
                <a:ea typeface="Courier New"/>
              </a:rPr>
              <a:t>arguments</a:t>
            </a:r>
            <a:r>
              <a:rPr b="0" lang="es" sz="1200" spc="-1" strike="noStrike">
                <a:solidFill>
                  <a:srgbClr val="569cd6"/>
                </a:solidFill>
                <a:latin typeface="Courier New"/>
                <a:ea typeface="Courier New"/>
              </a:rPr>
              <a:t>[i]</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arrow</a:t>
            </a:r>
            <a:endParaRPr b="0" lang="es-ES" sz="2400" spc="-1" strike="noStrike">
              <a:solidFill>
                <a:srgbClr val="000000"/>
              </a:solidFill>
              <a:latin typeface="Arial"/>
            </a:endParaRPr>
          </a:p>
        </p:txBody>
      </p:sp>
      <p:sp>
        <p:nvSpPr>
          <p:cNvPr id="516" name="Google Shape;950;p118"/>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spcAft>
                <a:spcPts val="499"/>
              </a:spcAft>
              <a:tabLst>
                <a:tab algn="l" pos="0"/>
              </a:tabLst>
            </a:pPr>
            <a:r>
              <a:rPr b="0" lang="es" sz="1200" spc="-1" strike="noStrike">
                <a:solidFill>
                  <a:srgbClr val="ffffff"/>
                </a:solidFill>
                <a:latin typeface="Verdana"/>
                <a:ea typeface="Verdana"/>
              </a:rPr>
              <a:t>Los argumentos de una función son mantenidos en un array. Dentro de una función, los argumentos pasados a la misma pueden ser direccionados de la siguiente forma:</a:t>
            </a:r>
            <a:endParaRPr b="0" lang="es-ES" sz="1200" spc="-1" strike="noStrike">
              <a:solidFill>
                <a:srgbClr val="ffffff"/>
              </a:solidFill>
              <a:latin typeface="Arial"/>
            </a:endParaRPr>
          </a:p>
        </p:txBody>
      </p:sp>
      <p:sp>
        <p:nvSpPr>
          <p:cNvPr id="517" name="Google Shape;951;p118"/>
          <p:cNvSpPr/>
          <p:nvPr/>
        </p:nvSpPr>
        <p:spPr>
          <a:xfrm>
            <a:off x="880920" y="1622520"/>
            <a:ext cx="7382160" cy="32889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param1</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param2</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paramN</a:t>
            </a: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sentencias</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param1</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param2</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paramN</a:t>
            </a: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expresion</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Equivalente a: () =&gt; { return expresion;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Los paréntesis son opcionales cuando sólo dispone de un argumento: singleParam =&gt; { statements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singleParam</a:t>
            </a: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sentencias</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singleParam</a:t>
            </a: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sentencias</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Una función sin argumentos requiere paréntesis:</a:t>
            </a:r>
            <a:endParaRPr b="0" lang="es-ES" sz="1000" spc="-1" strike="noStrike">
              <a:solidFill>
                <a:srgbClr val="ffffff"/>
              </a:solidFill>
              <a:latin typeface="Arial"/>
            </a:endParaRPr>
          </a:p>
          <a:p>
            <a:pPr>
              <a:lnSpc>
                <a:spcPct val="150000"/>
              </a:lnSpc>
              <a:tabLst>
                <a:tab algn="l" pos="0"/>
              </a:tabLst>
            </a:pP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sentencias</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ffffff"/>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ce9178"/>
                </a:solidFill>
                <a:latin typeface="Courier New"/>
                <a:ea typeface="Courier New"/>
              </a:rPr>
              <a:t>"Hydrogen"</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"Helium"</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"Lithium"</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"Beryl­lium"</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a2</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map</a:t>
            </a:r>
            <a:r>
              <a:rPr b="0" lang="es" sz="1000" spc="-1" strike="noStrike">
                <a:solidFill>
                  <a:srgbClr val="d4d4d4"/>
                </a:solidFill>
                <a:latin typeface="Courier New"/>
                <a:ea typeface="Courier New"/>
              </a:rPr>
              <a:t>(</a:t>
            </a:r>
            <a:r>
              <a:rPr b="0" lang="es" sz="1000" spc="-1" strike="noStrike">
                <a:solidFill>
                  <a:srgbClr val="569cd6"/>
                </a:solidFill>
                <a:latin typeface="Courier New"/>
                <a:ea typeface="Courier New"/>
              </a:rPr>
              <a:t>function</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s</a:t>
            </a:r>
            <a:r>
              <a:rPr b="0" lang="es" sz="1000" spc="-1" strike="noStrike">
                <a:solidFill>
                  <a:srgbClr val="d4d4d4"/>
                </a:solidFill>
                <a:latin typeface="Courier New"/>
                <a:ea typeface="Courier New"/>
              </a:rPr>
              <a:t>){ </a:t>
            </a:r>
            <a:r>
              <a:rPr b="0" lang="es" sz="1000" spc="-1" strike="noStrike">
                <a:solidFill>
                  <a:srgbClr val="c586c0"/>
                </a:solidFill>
                <a:latin typeface="Courier New"/>
                <a:ea typeface="Courier New"/>
              </a:rPr>
              <a:t>return</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s</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length</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a3</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map</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s</a:t>
            </a:r>
            <a:r>
              <a:rPr b="0" lang="es" sz="1000" spc="-1" strike="noStrike">
                <a:solidFill>
                  <a:srgbClr val="d4d4d4"/>
                </a:solidFill>
                <a:latin typeface="Courier New"/>
                <a:ea typeface="Courier New"/>
              </a:rPr>
              <a:t> </a:t>
            </a:r>
            <a:r>
              <a:rPr b="0" lang="es" sz="1000" spc="-1" strike="noStrike">
                <a:solidFill>
                  <a:srgbClr val="569cd6"/>
                </a:solidFill>
                <a:latin typeface="Courier New"/>
                <a:ea typeface="Courier New"/>
              </a:rPr>
              <a:t>=&gt;</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s</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length</a:t>
            </a:r>
            <a:r>
              <a:rPr b="0" lang="es" sz="1000" spc="-1" strike="noStrike">
                <a:solidFill>
                  <a:srgbClr val="d4d4d4"/>
                </a:solidFill>
                <a:latin typeface="Courier New"/>
                <a:ea typeface="Courier New"/>
              </a:rPr>
              <a:t> );</a:t>
            </a:r>
            <a:endParaRPr b="0" lang="es-E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predefinidas</a:t>
            </a:r>
            <a:endParaRPr b="0" lang="es-ES" sz="2400" spc="-1" strike="noStrike">
              <a:solidFill>
                <a:srgbClr val="000000"/>
              </a:solidFill>
              <a:latin typeface="Arial"/>
            </a:endParaRPr>
          </a:p>
        </p:txBody>
      </p:sp>
      <p:sp>
        <p:nvSpPr>
          <p:cNvPr id="519" name="Google Shape;957;p119"/>
          <p:cNvSpPr/>
          <p:nvPr/>
        </p:nvSpPr>
        <p:spPr>
          <a:xfrm>
            <a:off x="1710000" y="933480"/>
            <a:ext cx="572400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JavaScript tiene varias funciones predefinidas de nivel superior:</a:t>
            </a:r>
            <a:br>
              <a:rPr sz="1200"/>
            </a:br>
            <a:endParaRPr b="0" lang="es-ES" sz="1200" spc="-1" strike="noStrike">
              <a:solidFill>
                <a:srgbClr val="ffffff"/>
              </a:solidFill>
              <a:latin typeface="Arial"/>
            </a:endParaRPr>
          </a:p>
          <a:p>
            <a:pPr marL="457200" indent="-304920">
              <a:lnSpc>
                <a:spcPct val="115000"/>
              </a:lnSpc>
              <a:spcBef>
                <a:spcPts val="499"/>
              </a:spcBef>
              <a:buClr>
                <a:srgbClr val="ffffff"/>
              </a:buClr>
              <a:buFont typeface="Verdana"/>
              <a:buChar char="●"/>
              <a:tabLst>
                <a:tab algn="l" pos="0"/>
              </a:tabLst>
            </a:pPr>
            <a:r>
              <a:rPr b="0" lang="es" sz="1200" spc="-1" strike="noStrike">
                <a:solidFill>
                  <a:srgbClr val="ffffff"/>
                </a:solidFill>
                <a:latin typeface="Verdana"/>
                <a:ea typeface="Verdana"/>
              </a:rPr>
              <a:t>eval</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isFinite</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isNaN</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parseInt</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parseFloat</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Number</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String</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Excepciones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Throw</a:t>
            </a:r>
            <a:endParaRPr b="0" lang="es-ES" sz="2400" spc="-1" strike="noStrike">
              <a:solidFill>
                <a:srgbClr val="000000"/>
              </a:solidFill>
              <a:latin typeface="Arial"/>
            </a:endParaRPr>
          </a:p>
        </p:txBody>
      </p:sp>
      <p:sp>
        <p:nvSpPr>
          <p:cNvPr id="522" name="Google Shape;968;p121"/>
          <p:cNvSpPr/>
          <p:nvPr/>
        </p:nvSpPr>
        <p:spPr>
          <a:xfrm>
            <a:off x="671400" y="536040"/>
            <a:ext cx="7726680" cy="77940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499"/>
              </a:spcAft>
              <a:tabLst>
                <a:tab algn="l" pos="0"/>
              </a:tabLst>
            </a:pPr>
            <a:r>
              <a:rPr b="0" lang="es" sz="1200" spc="-1" strike="noStrike">
                <a:solidFill>
                  <a:srgbClr val="ffffff"/>
                </a:solidFill>
                <a:latin typeface="Verdana"/>
                <a:ea typeface="Verdana"/>
              </a:rPr>
              <a:t>Lanzamiento de excepciones.</a:t>
            </a:r>
            <a:endParaRPr b="0" lang="es-ES" sz="1200" spc="-1" strike="noStrike">
              <a:solidFill>
                <a:srgbClr val="ffffff"/>
              </a:solidFill>
              <a:latin typeface="Arial"/>
            </a:endParaRPr>
          </a:p>
        </p:txBody>
      </p:sp>
      <p:sp>
        <p:nvSpPr>
          <p:cNvPr id="523" name="Google Shape;969;p121"/>
          <p:cNvSpPr/>
          <p:nvPr/>
        </p:nvSpPr>
        <p:spPr>
          <a:xfrm>
            <a:off x="898920" y="1665360"/>
            <a:ext cx="7053120" cy="18122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c586c0"/>
                </a:solidFill>
                <a:latin typeface="Courier New"/>
                <a:ea typeface="Courier New"/>
              </a:rPr>
              <a:t>throw</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"Error2"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Tipo string</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throw</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42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Tipo número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throw</a:t>
            </a:r>
            <a:r>
              <a:rPr b="0" lang="es" sz="1500" spc="-1" strike="noStrike">
                <a:solidFill>
                  <a:srgbClr val="d4d4d4"/>
                </a:solidFill>
                <a:latin typeface="Courier New"/>
                <a:ea typeface="Courier New"/>
              </a:rPr>
              <a:t> </a:t>
            </a:r>
            <a:r>
              <a:rPr b="0" lang="es" sz="1500" spc="-1" strike="noStrike">
                <a:solidFill>
                  <a:srgbClr val="569cd6"/>
                </a:solidFill>
                <a:latin typeface="Courier New"/>
                <a:ea typeface="Courier New"/>
              </a:rPr>
              <a:t>true</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Tipo booleano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throw</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toString</a:t>
            </a:r>
            <a:r>
              <a:rPr b="0" lang="es" sz="1500" spc="-1" strike="noStrike">
                <a:solidFill>
                  <a:srgbClr val="9cdcfe"/>
                </a:solidFill>
                <a:latin typeface="Courier New"/>
                <a:ea typeface="Courier New"/>
              </a:rPr>
              <a:t>:</a:t>
            </a:r>
            <a:r>
              <a:rPr b="0" lang="es" sz="1500" spc="-1" strike="noStrike">
                <a:solidFill>
                  <a:srgbClr val="d4d4d4"/>
                </a:solidFill>
                <a:latin typeface="Courier New"/>
                <a:ea typeface="Courier New"/>
              </a:rPr>
              <a:t> </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 </a:t>
            </a: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"¡Soy un objeto!"</a:t>
            </a:r>
            <a:r>
              <a:rPr b="0" lang="es" sz="1500" spc="-1" strike="noStrike">
                <a:solidFill>
                  <a:srgbClr val="d4d4d4"/>
                </a:solidFill>
                <a:latin typeface="Courier New"/>
                <a:ea typeface="Courier New"/>
              </a:rPr>
              <a:t>; } };</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Declaraciones</a:t>
            </a:r>
            <a:endParaRPr b="0" lang="es-ES" sz="2400" spc="-1" strike="noStrike">
              <a:solidFill>
                <a:srgbClr val="000000"/>
              </a:solidFill>
              <a:latin typeface="Arial"/>
            </a:endParaRPr>
          </a:p>
        </p:txBody>
      </p:sp>
      <p:graphicFrame>
        <p:nvGraphicFramePr>
          <p:cNvPr id="277" name="Google Shape;334;p23"/>
          <p:cNvGraphicFramePr/>
          <p:nvPr/>
        </p:nvGraphicFramePr>
        <p:xfrm>
          <a:off x="1208880" y="772560"/>
          <a:ext cx="6725520" cy="1211040"/>
        </p:xfrm>
        <a:graphic>
          <a:graphicData uri="http://schemas.openxmlformats.org/drawingml/2006/table">
            <a:tbl>
              <a:tblPr/>
              <a:tblGrid>
                <a:gridCol w="992160"/>
                <a:gridCol w="5733360"/>
              </a:tblGrid>
              <a:tr h="169920">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Nombre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212400">
                <a:tc>
                  <a:txBody>
                    <a:bodyPr lIns="75960" rIns="75960" tIns="18000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var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18000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Declara una variable, inicializándola opcionalmente a un valor.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25488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let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Declara una variable local en un </a:t>
                      </a:r>
                      <a:r>
                        <a:rPr b="0" lang="es" sz="1000" spc="-1" strike="noStrike" u="sng">
                          <a:solidFill>
                            <a:srgbClr val="333333"/>
                          </a:solidFill>
                          <a:highlight>
                            <a:srgbClr val="ffffff"/>
                          </a:highlight>
                          <a:uFillTx/>
                          <a:latin typeface="Arial"/>
                          <a:ea typeface="Arial"/>
                        </a:rPr>
                        <a:t>bloque de ámbito</a:t>
                      </a:r>
                      <a:r>
                        <a:rPr b="0" lang="es" sz="1000" spc="-1" strike="noStrike">
                          <a:solidFill>
                            <a:srgbClr val="333333"/>
                          </a:solidFill>
                          <a:highlight>
                            <a:srgbClr val="ffffff"/>
                          </a:highlight>
                          <a:latin typeface="Arial"/>
                          <a:ea typeface="Arial"/>
                        </a:rPr>
                        <a:t>, inicializándola opcionalmente a un valor.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380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const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3300"/>
                        </a:spcAft>
                        <a:tabLst>
                          <a:tab algn="l" pos="0"/>
                        </a:tabLst>
                      </a:pPr>
                      <a:r>
                        <a:rPr b="0" lang="es" sz="1000" spc="-1" strike="noStrike">
                          <a:solidFill>
                            <a:srgbClr val="333333"/>
                          </a:solidFill>
                          <a:highlight>
                            <a:srgbClr val="ffffff"/>
                          </a:highlight>
                          <a:latin typeface="Arial"/>
                          <a:ea typeface="Arial"/>
                        </a:rPr>
                        <a:t>Declara una constante de solo lectura en un bloque de </a:t>
                      </a:r>
                      <a:r>
                        <a:rPr b="0" lang="es" sz="1000" spc="-1" strike="noStrike" u="sng">
                          <a:solidFill>
                            <a:srgbClr val="333333"/>
                          </a:solidFill>
                          <a:highlight>
                            <a:srgbClr val="ffffff"/>
                          </a:highlight>
                          <a:uFillTx/>
                          <a:latin typeface="Arial"/>
                          <a:ea typeface="Arial"/>
                        </a:rPr>
                        <a:t>ámbito</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try … catch</a:t>
            </a:r>
            <a:endParaRPr b="0" lang="es-ES" sz="2400" spc="-1" strike="noStrike">
              <a:solidFill>
                <a:srgbClr val="000000"/>
              </a:solidFill>
              <a:latin typeface="Arial"/>
            </a:endParaRPr>
          </a:p>
        </p:txBody>
      </p:sp>
      <p:sp>
        <p:nvSpPr>
          <p:cNvPr id="525" name="Google Shape;975;p122"/>
          <p:cNvSpPr/>
          <p:nvPr/>
        </p:nvSpPr>
        <p:spPr>
          <a:xfrm>
            <a:off x="562320" y="543240"/>
            <a:ext cx="7726680" cy="77940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499"/>
              </a:spcAft>
              <a:tabLst>
                <a:tab algn="l" pos="0"/>
              </a:tabLst>
            </a:pPr>
            <a:r>
              <a:rPr b="0" lang="es" sz="1200" spc="-1" strike="noStrike">
                <a:solidFill>
                  <a:srgbClr val="ffffff"/>
                </a:solidFill>
                <a:latin typeface="Verdana"/>
                <a:ea typeface="Verdana"/>
              </a:rPr>
              <a:t>Marca un bloque de instrucciones a intentar que pueden causar alguna excepción, y declarar una o más respuestas en caso de que una excepción sea arrojada.</a:t>
            </a:r>
            <a:endParaRPr b="0" lang="es-ES" sz="1200" spc="-1" strike="noStrike">
              <a:solidFill>
                <a:srgbClr val="ffffff"/>
              </a:solidFill>
              <a:latin typeface="Arial"/>
            </a:endParaRPr>
          </a:p>
        </p:txBody>
      </p:sp>
      <p:sp>
        <p:nvSpPr>
          <p:cNvPr id="526" name="Google Shape;976;p122"/>
          <p:cNvSpPr/>
          <p:nvPr/>
        </p:nvSpPr>
        <p:spPr>
          <a:xfrm>
            <a:off x="898920" y="1191600"/>
            <a:ext cx="7053120" cy="32889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900" spc="-1" strike="noStrike">
                <a:solidFill>
                  <a:srgbClr val="569cd6"/>
                </a:solidFill>
                <a:latin typeface="Courier New"/>
                <a:ea typeface="Courier New"/>
              </a:rPr>
              <a:t>function</a:t>
            </a:r>
            <a:r>
              <a:rPr b="0" lang="es" sz="900" spc="-1" strike="noStrike">
                <a:solidFill>
                  <a:srgbClr val="d4d4d4"/>
                </a:solidFill>
                <a:latin typeface="Courier New"/>
                <a:ea typeface="Courier New"/>
              </a:rPr>
              <a:t> </a:t>
            </a:r>
            <a:r>
              <a:rPr b="0" lang="es" sz="900" spc="-1" strike="noStrike">
                <a:solidFill>
                  <a:srgbClr val="dcdcaa"/>
                </a:solidFill>
                <a:latin typeface="Courier New"/>
                <a:ea typeface="Courier New"/>
              </a:rPr>
              <a:t>getMonthName</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mo</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a:lnSpc>
                <a:spcPct val="150000"/>
              </a:lnSpc>
              <a:tabLst>
                <a:tab algn="l" pos="0"/>
              </a:tabLst>
            </a:pPr>
            <a:r>
              <a:rPr b="0" lang="es" sz="900" spc="-1" strike="noStrike">
                <a:solidFill>
                  <a:srgbClr val="9cdcfe"/>
                </a:solidFill>
                <a:latin typeface="Courier New"/>
                <a:ea typeface="Courier New"/>
              </a:rPr>
              <a:t>mo</a:t>
            </a:r>
            <a:r>
              <a:rPr b="0" lang="es" sz="900" spc="-1" strike="noStrike">
                <a:solidFill>
                  <a:srgbClr val="d4d4d4"/>
                </a:solidFill>
                <a:latin typeface="Courier New"/>
                <a:ea typeface="Courier New"/>
              </a:rPr>
              <a:t> = </a:t>
            </a:r>
            <a:r>
              <a:rPr b="0" lang="es" sz="900" spc="-1" strike="noStrike">
                <a:solidFill>
                  <a:srgbClr val="9cdcfe"/>
                </a:solidFill>
                <a:latin typeface="Courier New"/>
                <a:ea typeface="Courier New"/>
              </a:rPr>
              <a:t>mo</a:t>
            </a:r>
            <a:r>
              <a:rPr b="0" lang="es" sz="900" spc="-1" strike="noStrike">
                <a:solidFill>
                  <a:srgbClr val="d4d4d4"/>
                </a:solidFill>
                <a:latin typeface="Courier New"/>
                <a:ea typeface="Courier New"/>
              </a:rPr>
              <a:t>-</a:t>
            </a:r>
            <a:r>
              <a:rPr b="0" lang="es" sz="900" spc="-1" strike="noStrike">
                <a:solidFill>
                  <a:srgbClr val="b5cea8"/>
                </a:solidFill>
                <a:latin typeface="Courier New"/>
                <a:ea typeface="Courier New"/>
              </a:rPr>
              <a:t>1</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 Ajusta el indice del arreglo para el arreglo de meses (1=Jan, 12=Dec)</a:t>
            </a:r>
            <a:endParaRPr b="0" lang="es-ES" sz="900" spc="-1" strike="noStrike">
              <a:solidFill>
                <a:srgbClr val="ffffff"/>
              </a:solidFill>
              <a:latin typeface="Arial"/>
            </a:endParaRPr>
          </a:p>
          <a:p>
            <a:pPr>
              <a:lnSpc>
                <a:spcPct val="150000"/>
              </a:lnSpc>
              <a:tabLst>
                <a:tab algn="l" pos="0"/>
              </a:tabLst>
            </a:pPr>
            <a:r>
              <a:rPr b="0" lang="es" sz="900" spc="-1" strike="noStrike">
                <a:solidFill>
                  <a:srgbClr val="569cd6"/>
                </a:solidFill>
                <a:latin typeface="Courier New"/>
                <a:ea typeface="Courier New"/>
              </a:rPr>
              <a:t>var</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months</a:t>
            </a:r>
            <a:r>
              <a:rPr b="0" lang="es" sz="900" spc="-1" strike="noStrike">
                <a:solidFill>
                  <a:srgbClr val="d4d4d4"/>
                </a:solidFill>
                <a:latin typeface="Courier New"/>
                <a:ea typeface="Courier New"/>
              </a:rPr>
              <a:t> = [</a:t>
            </a:r>
            <a:r>
              <a:rPr b="0" lang="es" sz="900" spc="-1" strike="noStrike">
                <a:solidFill>
                  <a:srgbClr val="ce9178"/>
                </a:solidFill>
                <a:latin typeface="Courier New"/>
                <a:ea typeface="Courier New"/>
              </a:rPr>
              <a:t>"Jan"</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"Feb"</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"Mar"</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"Apr"</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"May"</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"Jun"</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"Jul"</a:t>
            </a:r>
            <a:r>
              <a:rPr b="0" lang="es" sz="900" spc="-1" strike="noStrike">
                <a:solidFill>
                  <a:srgbClr val="d4d4d4"/>
                </a:solidFill>
                <a:latin typeface="Courier New"/>
                <a:ea typeface="Courier New"/>
              </a:rPr>
              <a:t>, </a:t>
            </a:r>
            <a:r>
              <a:rPr b="0" lang="es" sz="900" spc="-1" strike="noStrike">
                <a:solidFill>
                  <a:srgbClr val="ce9178"/>
                </a:solidFill>
                <a:latin typeface="Courier New"/>
                <a:ea typeface="Courier New"/>
              </a:rPr>
              <a:t>"Aug"</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"Sep"</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"Oct"</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"Nov"</a:t>
            </a:r>
            <a:r>
              <a:rPr b="0" lang="es" sz="900" spc="-1" strike="noStrike">
                <a:solidFill>
                  <a:srgbClr val="d4d4d4"/>
                </a:solidFill>
                <a:latin typeface="Courier New"/>
                <a:ea typeface="Courier New"/>
              </a:rPr>
              <a:t>,</a:t>
            </a:r>
            <a:r>
              <a:rPr b="0" lang="es" sz="900" spc="-1" strike="noStrike">
                <a:solidFill>
                  <a:srgbClr val="ce9178"/>
                </a:solidFill>
                <a:latin typeface="Courier New"/>
                <a:ea typeface="Courier New"/>
              </a:rPr>
              <a:t>"Dec"</a:t>
            </a: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c586c0"/>
                </a:solidFill>
                <a:latin typeface="Courier New"/>
                <a:ea typeface="Courier New"/>
              </a:rPr>
              <a:t>if</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months</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mo</a:t>
            </a:r>
            <a:r>
              <a:rPr b="0" lang="es" sz="900" spc="-1" strike="noStrike">
                <a:solidFill>
                  <a:srgbClr val="d4d4d4"/>
                </a:solidFill>
                <a:latin typeface="Courier New"/>
                <a:ea typeface="Courier New"/>
              </a:rPr>
              <a:t>] != </a:t>
            </a:r>
            <a:r>
              <a:rPr b="0" lang="es" sz="900" spc="-1" strike="noStrike">
                <a:solidFill>
                  <a:srgbClr val="569cd6"/>
                </a:solidFill>
                <a:latin typeface="Courier New"/>
                <a:ea typeface="Courier New"/>
              </a:rPr>
              <a:t>null</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marL="457200" indent="457200">
              <a:lnSpc>
                <a:spcPct val="150000"/>
              </a:lnSpc>
              <a:tabLst>
                <a:tab algn="l" pos="0"/>
              </a:tabLst>
            </a:pPr>
            <a:r>
              <a:rPr b="0" lang="es" sz="900" spc="-1" strike="noStrike">
                <a:solidFill>
                  <a:srgbClr val="c586c0"/>
                </a:solidFill>
                <a:latin typeface="Courier New"/>
                <a:ea typeface="Courier New"/>
              </a:rPr>
              <a:t>return</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months</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mo</a:t>
            </a: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 </a:t>
            </a:r>
            <a:r>
              <a:rPr b="0" lang="es" sz="900" spc="-1" strike="noStrike">
                <a:solidFill>
                  <a:srgbClr val="c586c0"/>
                </a:solidFill>
                <a:latin typeface="Courier New"/>
                <a:ea typeface="Courier New"/>
              </a:rPr>
              <a:t>else</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marL="457200" indent="457200">
              <a:lnSpc>
                <a:spcPct val="150000"/>
              </a:lnSpc>
              <a:tabLst>
                <a:tab algn="l" pos="0"/>
              </a:tabLst>
            </a:pPr>
            <a:r>
              <a:rPr b="0" lang="es" sz="900" spc="-1" strike="noStrike">
                <a:solidFill>
                  <a:srgbClr val="c586c0"/>
                </a:solidFill>
                <a:latin typeface="Courier New"/>
                <a:ea typeface="Courier New"/>
              </a:rPr>
              <a:t>throw</a:t>
            </a:r>
            <a:r>
              <a:rPr b="0" lang="es" sz="900" spc="-1" strike="noStrike">
                <a:solidFill>
                  <a:srgbClr val="d4d4d4"/>
                </a:solidFill>
                <a:latin typeface="Courier New"/>
                <a:ea typeface="Courier New"/>
              </a:rPr>
              <a:t> </a:t>
            </a:r>
            <a:r>
              <a:rPr b="0" lang="es" sz="900" spc="-1" strike="noStrike">
                <a:solidFill>
                  <a:srgbClr val="ce9178"/>
                </a:solidFill>
                <a:latin typeface="Courier New"/>
                <a:ea typeface="Courier New"/>
              </a:rPr>
              <a:t>"InvalidMonthNo"</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//Muestra "InvalidMonthNo" al ocurrir una excepción</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c586c0"/>
                </a:solidFill>
                <a:latin typeface="Courier New"/>
                <a:ea typeface="Courier New"/>
              </a:rPr>
              <a:t>try</a:t>
            </a:r>
            <a:r>
              <a:rPr b="0" lang="es" sz="900" spc="-1" strike="noStrike">
                <a:solidFill>
                  <a:srgbClr val="d4d4d4"/>
                </a:solidFill>
                <a:latin typeface="Courier New"/>
                <a:ea typeface="Courier New"/>
              </a:rPr>
              <a:t> { </a:t>
            </a:r>
            <a:r>
              <a:rPr b="0" lang="es" sz="900" spc="-1" strike="noStrike">
                <a:solidFill>
                  <a:srgbClr val="608b4e"/>
                </a:solidFill>
                <a:latin typeface="Courier New"/>
                <a:ea typeface="Courier New"/>
              </a:rPr>
              <a:t>// instrucciones a probar</a:t>
            </a:r>
            <a:endParaRPr b="0" lang="es-ES" sz="900" spc="-1" strike="noStrike">
              <a:solidFill>
                <a:srgbClr val="ffffff"/>
              </a:solidFill>
              <a:latin typeface="Arial"/>
            </a:endParaRPr>
          </a:p>
          <a:p>
            <a:pPr>
              <a:lnSpc>
                <a:spcPct val="150000"/>
              </a:lnSpc>
              <a:tabLst>
                <a:tab algn="l" pos="0"/>
              </a:tabLst>
            </a:pPr>
            <a:r>
              <a:rPr b="0" lang="es" sz="900" spc="-1" strike="noStrike">
                <a:solidFill>
                  <a:srgbClr val="9cdcfe"/>
                </a:solidFill>
                <a:latin typeface="Courier New"/>
                <a:ea typeface="Courier New"/>
              </a:rPr>
              <a:t>monthName</a:t>
            </a:r>
            <a:r>
              <a:rPr b="0" lang="es" sz="900" spc="-1" strike="noStrike">
                <a:solidFill>
                  <a:srgbClr val="d4d4d4"/>
                </a:solidFill>
                <a:latin typeface="Courier New"/>
                <a:ea typeface="Courier New"/>
              </a:rPr>
              <a:t> = </a:t>
            </a:r>
            <a:r>
              <a:rPr b="0" lang="es" sz="900" spc="-1" strike="noStrike">
                <a:solidFill>
                  <a:srgbClr val="dcdcaa"/>
                </a:solidFill>
                <a:latin typeface="Courier New"/>
                <a:ea typeface="Courier New"/>
              </a:rPr>
              <a:t>getMonthName</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myMonth</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 La función puede arrojar una excepción</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 </a:t>
            </a:r>
            <a:r>
              <a:rPr b="0" lang="es" sz="900" spc="-1" strike="noStrike">
                <a:solidFill>
                  <a:srgbClr val="c586c0"/>
                </a:solidFill>
                <a:latin typeface="Courier New"/>
                <a:ea typeface="Courier New"/>
              </a:rPr>
              <a:t>catch</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e</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a:lnSpc>
                <a:spcPct val="150000"/>
              </a:lnSpc>
              <a:tabLst>
                <a:tab algn="l" pos="0"/>
              </a:tabLst>
            </a:pPr>
            <a:r>
              <a:rPr b="0" lang="es" sz="900" spc="-1" strike="noStrike">
                <a:solidFill>
                  <a:srgbClr val="9cdcfe"/>
                </a:solidFill>
                <a:latin typeface="Courier New"/>
                <a:ea typeface="Courier New"/>
              </a:rPr>
              <a:t>monthName</a:t>
            </a:r>
            <a:r>
              <a:rPr b="0" lang="es" sz="900" spc="-1" strike="noStrike">
                <a:solidFill>
                  <a:srgbClr val="d4d4d4"/>
                </a:solidFill>
                <a:latin typeface="Courier New"/>
                <a:ea typeface="Courier New"/>
              </a:rPr>
              <a:t> = </a:t>
            </a:r>
            <a:r>
              <a:rPr b="0" lang="es" sz="900" spc="-1" strike="noStrike">
                <a:solidFill>
                  <a:srgbClr val="ce9178"/>
                </a:solidFill>
                <a:latin typeface="Courier New"/>
                <a:ea typeface="Courier New"/>
              </a:rPr>
              <a:t>"unknown"</a:t>
            </a: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dcdcaa"/>
                </a:solidFill>
                <a:latin typeface="Courier New"/>
                <a:ea typeface="Courier New"/>
              </a:rPr>
              <a:t>logMyErrors</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e</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 Pasa el objeto de la excepción a un manejador de errores</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a:t>
            </a:r>
            <a:endParaRPr b="0" lang="es-ES" sz="9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finally</a:t>
            </a:r>
            <a:endParaRPr b="0" lang="es-ES" sz="2400" spc="-1" strike="noStrike">
              <a:solidFill>
                <a:srgbClr val="000000"/>
              </a:solidFill>
              <a:latin typeface="Arial"/>
            </a:endParaRPr>
          </a:p>
        </p:txBody>
      </p:sp>
      <p:sp>
        <p:nvSpPr>
          <p:cNvPr id="528" name="Google Shape;982;p123"/>
          <p:cNvSpPr/>
          <p:nvPr/>
        </p:nvSpPr>
        <p:spPr>
          <a:xfrm>
            <a:off x="562320" y="543240"/>
            <a:ext cx="7726680" cy="77940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499"/>
              </a:spcAft>
              <a:tabLst>
                <a:tab algn="l" pos="0"/>
              </a:tabLst>
            </a:pPr>
            <a:r>
              <a:rPr b="0" lang="es" sz="1200" spc="-1" strike="noStrike">
                <a:solidFill>
                  <a:srgbClr val="ffffff"/>
                </a:solidFill>
                <a:latin typeface="Verdana"/>
                <a:ea typeface="Verdana"/>
              </a:rPr>
              <a:t>El bloque finally contiene instrucciones para ejecutar después de la ejecución del bloque try y el bloque catch, pero antes de las posteriores al bloque.</a:t>
            </a:r>
            <a:endParaRPr b="0" lang="es-ES" sz="1200" spc="-1" strike="noStrike">
              <a:solidFill>
                <a:srgbClr val="ffffff"/>
              </a:solidFill>
              <a:latin typeface="Arial"/>
            </a:endParaRPr>
          </a:p>
        </p:txBody>
      </p:sp>
      <p:sp>
        <p:nvSpPr>
          <p:cNvPr id="529" name="Google Shape;983;p123"/>
          <p:cNvSpPr/>
          <p:nvPr/>
        </p:nvSpPr>
        <p:spPr>
          <a:xfrm>
            <a:off x="898920" y="1768680"/>
            <a:ext cx="7053120" cy="21337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900" spc="-1" strike="noStrike">
                <a:solidFill>
                  <a:srgbClr val="c586c0"/>
                </a:solidFill>
                <a:latin typeface="Courier New"/>
                <a:ea typeface="Courier New"/>
              </a:rPr>
              <a:t>try</a:t>
            </a:r>
            <a:r>
              <a:rPr b="0" lang="es" sz="900" spc="-1" strike="noStrike">
                <a:solidFill>
                  <a:srgbClr val="d4d4d4"/>
                </a:solidFill>
                <a:latin typeface="Courier New"/>
                <a:ea typeface="Courier New"/>
              </a:rPr>
              <a:t> { </a:t>
            </a:r>
            <a:r>
              <a:rPr b="0" lang="es" sz="900" spc="-1" strike="noStrike">
                <a:solidFill>
                  <a:srgbClr val="608b4e"/>
                </a:solidFill>
                <a:latin typeface="Courier New"/>
                <a:ea typeface="Courier New"/>
              </a:rPr>
              <a:t>// instrucciones a probar</a:t>
            </a:r>
            <a:endParaRPr b="0" lang="es-ES" sz="900" spc="-1" strike="noStrike">
              <a:solidFill>
                <a:srgbClr val="ffffff"/>
              </a:solidFill>
              <a:latin typeface="Arial"/>
            </a:endParaRPr>
          </a:p>
          <a:p>
            <a:pPr>
              <a:lnSpc>
                <a:spcPct val="150000"/>
              </a:lnSpc>
              <a:tabLst>
                <a:tab algn="l" pos="0"/>
              </a:tabLst>
            </a:pPr>
            <a:r>
              <a:rPr b="0" lang="es" sz="900" spc="-1" strike="noStrike">
                <a:solidFill>
                  <a:srgbClr val="9cdcfe"/>
                </a:solidFill>
                <a:latin typeface="Courier New"/>
                <a:ea typeface="Courier New"/>
              </a:rPr>
              <a:t>monthName</a:t>
            </a:r>
            <a:r>
              <a:rPr b="0" lang="es" sz="900" spc="-1" strike="noStrike">
                <a:solidFill>
                  <a:srgbClr val="d4d4d4"/>
                </a:solidFill>
                <a:latin typeface="Courier New"/>
                <a:ea typeface="Courier New"/>
              </a:rPr>
              <a:t> = </a:t>
            </a:r>
            <a:r>
              <a:rPr b="0" lang="es" sz="900" spc="-1" strike="noStrike">
                <a:solidFill>
                  <a:srgbClr val="dcdcaa"/>
                </a:solidFill>
                <a:latin typeface="Courier New"/>
                <a:ea typeface="Courier New"/>
              </a:rPr>
              <a:t>getMonthName</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myMonth</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 La función puede arrojar una excepción</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 </a:t>
            </a:r>
            <a:r>
              <a:rPr b="0" lang="es" sz="900" spc="-1" strike="noStrike">
                <a:solidFill>
                  <a:srgbClr val="c586c0"/>
                </a:solidFill>
                <a:latin typeface="Courier New"/>
                <a:ea typeface="Courier New"/>
              </a:rPr>
              <a:t>catch</a:t>
            </a:r>
            <a:r>
              <a:rPr b="0" lang="es" sz="900" spc="-1" strike="noStrike">
                <a:solidFill>
                  <a:srgbClr val="d4d4d4"/>
                </a:solidFill>
                <a:latin typeface="Courier New"/>
                <a:ea typeface="Courier New"/>
              </a:rPr>
              <a:t> (</a:t>
            </a:r>
            <a:r>
              <a:rPr b="0" lang="es" sz="900" spc="-1" strike="noStrike">
                <a:solidFill>
                  <a:srgbClr val="9cdcfe"/>
                </a:solidFill>
                <a:latin typeface="Courier New"/>
                <a:ea typeface="Courier New"/>
              </a:rPr>
              <a:t>e</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a:lnSpc>
                <a:spcPct val="150000"/>
              </a:lnSpc>
              <a:tabLst>
                <a:tab algn="l" pos="0"/>
              </a:tabLst>
            </a:pPr>
            <a:r>
              <a:rPr b="0" lang="es" sz="900" spc="-1" strike="noStrike">
                <a:solidFill>
                  <a:srgbClr val="9cdcfe"/>
                </a:solidFill>
                <a:latin typeface="Courier New"/>
                <a:ea typeface="Courier New"/>
              </a:rPr>
              <a:t>monthName</a:t>
            </a:r>
            <a:r>
              <a:rPr b="0" lang="es" sz="900" spc="-1" strike="noStrike">
                <a:solidFill>
                  <a:srgbClr val="d4d4d4"/>
                </a:solidFill>
                <a:latin typeface="Courier New"/>
                <a:ea typeface="Courier New"/>
              </a:rPr>
              <a:t> = </a:t>
            </a:r>
            <a:r>
              <a:rPr b="0" lang="es" sz="900" spc="-1" strike="noStrike">
                <a:solidFill>
                  <a:srgbClr val="ce9178"/>
                </a:solidFill>
                <a:latin typeface="Courier New"/>
                <a:ea typeface="Courier New"/>
              </a:rPr>
              <a:t>"unknown"</a:t>
            </a:r>
            <a:r>
              <a:rPr b="0" lang="es" sz="900" spc="-1" strike="noStrike">
                <a:solidFill>
                  <a:srgbClr val="d4d4d4"/>
                </a:solidFill>
                <a:latin typeface="Courier New"/>
                <a:ea typeface="Courier New"/>
              </a:rPr>
              <a:t>;</a:t>
            </a:r>
            <a:endParaRPr b="0" lang="es-ES" sz="900" spc="-1" strike="noStrike">
              <a:solidFill>
                <a:srgbClr val="ffffff"/>
              </a:solidFill>
              <a:latin typeface="Arial"/>
            </a:endParaRPr>
          </a:p>
          <a:p>
            <a:pPr>
              <a:lnSpc>
                <a:spcPct val="150000"/>
              </a:lnSpc>
              <a:tabLst>
                <a:tab algn="l" pos="0"/>
              </a:tabLst>
            </a:pPr>
            <a:r>
              <a:rPr b="0" lang="es" sz="900" spc="-1" strike="noStrike">
                <a:solidFill>
                  <a:srgbClr val="dcdcaa"/>
                </a:solidFill>
                <a:latin typeface="Courier New"/>
                <a:ea typeface="Courier New"/>
              </a:rPr>
              <a:t>logMyErrors</a:t>
            </a:r>
            <a:r>
              <a:rPr b="0" lang="es" sz="900" spc="-1" strike="noStrike">
                <a:solidFill>
                  <a:srgbClr val="d4d4d4"/>
                </a:solidFill>
                <a:latin typeface="Courier New"/>
                <a:ea typeface="Courier New"/>
              </a:rPr>
              <a:t>(</a:t>
            </a:r>
            <a:r>
              <a:rPr b="0" lang="es" sz="900" spc="-1" strike="noStrike">
                <a:solidFill>
                  <a:srgbClr val="9cdcfe"/>
                </a:solidFill>
                <a:latin typeface="Courier New"/>
                <a:ea typeface="Courier New"/>
              </a:rPr>
              <a:t>e</a:t>
            </a:r>
            <a:r>
              <a:rPr b="0" lang="es" sz="900" spc="-1" strike="noStrike">
                <a:solidFill>
                  <a:srgbClr val="d4d4d4"/>
                </a:solidFill>
                <a:latin typeface="Courier New"/>
                <a:ea typeface="Courier New"/>
              </a:rPr>
              <a:t>); </a:t>
            </a:r>
            <a:r>
              <a:rPr b="0" lang="es" sz="900" spc="-1" strike="noStrike">
                <a:solidFill>
                  <a:srgbClr val="608b4e"/>
                </a:solidFill>
                <a:latin typeface="Courier New"/>
                <a:ea typeface="Courier New"/>
              </a:rPr>
              <a:t>// Pasa el objeto de la excepción a un manejador de errores</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 </a:t>
            </a:r>
            <a:r>
              <a:rPr b="0" lang="es" sz="900" spc="-1" strike="noStrike">
                <a:solidFill>
                  <a:srgbClr val="c27ba0"/>
                </a:solidFill>
                <a:latin typeface="Courier New"/>
                <a:ea typeface="Courier New"/>
              </a:rPr>
              <a:t>finally</a:t>
            </a:r>
            <a:r>
              <a:rPr b="0" lang="es" sz="900" spc="-1" strike="noStrike">
                <a:solidFill>
                  <a:srgbClr val="d4d4d4"/>
                </a:solidFill>
                <a:latin typeface="Courier New"/>
                <a:ea typeface="Courier New"/>
              </a:rPr>
              <a:t> {</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	</a:t>
            </a:r>
            <a:r>
              <a:rPr b="0" lang="es" sz="900" spc="-1" strike="noStrike">
                <a:solidFill>
                  <a:srgbClr val="ffe599"/>
                </a:solidFill>
                <a:latin typeface="Courier New"/>
                <a:ea typeface="Courier New"/>
              </a:rPr>
              <a:t>console.log</a:t>
            </a:r>
            <a:r>
              <a:rPr b="0" lang="es" sz="900" spc="-1" strike="noStrike">
                <a:solidFill>
                  <a:srgbClr val="d4d4d4"/>
                </a:solidFill>
                <a:latin typeface="Courier New"/>
                <a:ea typeface="Courier New"/>
              </a:rPr>
              <a:t>(“fin”);</a:t>
            </a:r>
            <a:endParaRPr b="0" lang="es-ES" sz="900" spc="-1" strike="noStrike">
              <a:solidFill>
                <a:srgbClr val="ffffff"/>
              </a:solidFill>
              <a:latin typeface="Arial"/>
            </a:endParaRPr>
          </a:p>
          <a:p>
            <a:pPr>
              <a:lnSpc>
                <a:spcPct val="150000"/>
              </a:lnSpc>
              <a:tabLst>
                <a:tab algn="l" pos="0"/>
              </a:tabLst>
            </a:pPr>
            <a:r>
              <a:rPr b="0" lang="es" sz="900" spc="-1" strike="noStrike">
                <a:solidFill>
                  <a:srgbClr val="d4d4d4"/>
                </a:solidFill>
                <a:latin typeface="Courier New"/>
                <a:ea typeface="Courier New"/>
              </a:rPr>
              <a:t>}</a:t>
            </a:r>
            <a:endParaRPr b="0" lang="es-ES" sz="9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Hoisting</a:t>
            </a:r>
            <a:endParaRPr b="0" lang="es-ES" sz="2400" spc="-1" strike="noStrike">
              <a:solidFill>
                <a:srgbClr val="000000"/>
              </a:solidFill>
              <a:latin typeface="Arial"/>
            </a:endParaRPr>
          </a:p>
        </p:txBody>
      </p:sp>
      <p:sp>
        <p:nvSpPr>
          <p:cNvPr id="279" name="Google Shape;340;p24"/>
          <p:cNvSpPr/>
          <p:nvPr/>
        </p:nvSpPr>
        <p:spPr>
          <a:xfrm>
            <a:off x="2098080" y="673560"/>
            <a:ext cx="5087160" cy="2999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200" spc="-1" strike="noStrike">
                <a:solidFill>
                  <a:srgbClr val="ffffff"/>
                </a:solidFill>
                <a:latin typeface="Arial"/>
                <a:ea typeface="Arial"/>
              </a:rPr>
              <a:t>Las variables en JavaScript se pueden referenciar antes de ser declaradas  sin obtener una excepción.</a:t>
            </a:r>
            <a:endParaRPr b="0" lang="es-ES" sz="1200" spc="-1" strike="noStrike">
              <a:solidFill>
                <a:srgbClr val="ffffff"/>
              </a:solidFill>
              <a:latin typeface="Arial"/>
            </a:endParaRPr>
          </a:p>
        </p:txBody>
      </p:sp>
      <p:sp>
        <p:nvSpPr>
          <p:cNvPr id="280" name="Google Shape;311;p 1"/>
          <p:cNvSpPr txBox="1"/>
          <p:nvPr/>
        </p:nvSpPr>
        <p:spPr>
          <a:xfrm>
            <a:off x="2098080" y="2520000"/>
            <a:ext cx="5281920" cy="759600"/>
          </a:xfrm>
          <a:prstGeom prst="rect">
            <a:avLst/>
          </a:prstGeom>
          <a:solidFill>
            <a:srgbClr val="000000"/>
          </a:solidFill>
          <a:ln w="9360">
            <a:solidFill>
              <a:srgbClr val="ffffff"/>
            </a:solidFill>
            <a:round/>
          </a:ln>
        </p:spPr>
        <p:txBody>
          <a:bodyPr tIns="91440" bIns="91440" anchor="ctr">
            <a:noAutofit/>
          </a:bodyPr>
          <a:p>
            <a:pPr>
              <a:lnSpc>
                <a:spcPct val="150000"/>
              </a:lnSpc>
              <a:tabLst>
                <a:tab algn="l" pos="0"/>
              </a:tabLst>
            </a:pPr>
            <a:endParaRPr b="0" lang="es-ES" sz="1200" spc="-1" strike="noStrike">
              <a:solidFill>
                <a:srgbClr val="000000"/>
              </a:solidFill>
              <a:latin typeface="Arial"/>
            </a:endParaRPr>
          </a:p>
          <a:p>
            <a:pPr>
              <a:lnSpc>
                <a:spcPct val="150000"/>
              </a:lnSpc>
              <a:tabLst>
                <a:tab algn="l" pos="0"/>
              </a:tabLst>
            </a:pPr>
            <a:r>
              <a:rPr b="0" lang="es" sz="1200" spc="-1" strike="noStrike">
                <a:solidFill>
                  <a:srgbClr val="808080"/>
                </a:solidFill>
                <a:latin typeface="Courier New"/>
                <a:ea typeface="Courier New"/>
              </a:rPr>
              <a:t>	</a:t>
            </a:r>
            <a:endParaRPr b="0" lang="es-ES" sz="1200" spc="-1" strike="noStrike">
              <a:solidFill>
                <a:srgbClr val="000000"/>
              </a:solidFill>
              <a:latin typeface="Arial"/>
            </a:endParaRPr>
          </a:p>
          <a:p>
            <a:pPr>
              <a:lnSpc>
                <a:spcPct val="150000"/>
              </a:lnSpc>
              <a:tabLst>
                <a:tab algn="l" pos="0"/>
              </a:tabLst>
            </a:pPr>
            <a:endParaRPr b="0" lang="es-ES" sz="1200" spc="-1" strike="noStrike">
              <a:solidFill>
                <a:srgbClr val="000000"/>
              </a:solidFill>
              <a:latin typeface="Arial"/>
            </a:endParaRPr>
          </a:p>
          <a:p>
            <a:pPr>
              <a:lnSpc>
                <a:spcPct val="150000"/>
              </a:lnSpc>
              <a:tabLst>
                <a:tab algn="l" pos="0"/>
              </a:tabLst>
            </a:pPr>
            <a:r>
              <a:rPr b="0" lang="es" sz="1200" spc="-1" strike="noStrike">
                <a:solidFill>
                  <a:srgbClr val="6a9955"/>
                </a:solidFill>
                <a:latin typeface="Courier New"/>
                <a:ea typeface="Courier New"/>
              </a:rPr>
              <a:t>console.log(foo);</a:t>
            </a:r>
            <a:endParaRPr b="0" lang="es-ES" sz="1200" spc="-1" strike="noStrike">
              <a:solidFill>
                <a:srgbClr val="000000"/>
              </a:solidFill>
              <a:latin typeface="Arial"/>
            </a:endParaRPr>
          </a:p>
          <a:p>
            <a:pPr>
              <a:lnSpc>
                <a:spcPct val="150000"/>
              </a:lnSpc>
              <a:tabLst>
                <a:tab algn="l" pos="0"/>
              </a:tabLst>
            </a:pPr>
            <a:r>
              <a:rPr b="0" lang="es" sz="1200" spc="-1" strike="noStrike">
                <a:solidFill>
                  <a:srgbClr val="6a9955"/>
                </a:solidFill>
                <a:latin typeface="Courier New"/>
                <a:ea typeface="Courier New"/>
              </a:rPr>
              <a:t>var foo = 'foo';</a:t>
            </a:r>
            <a:endParaRPr b="0" lang="es-ES" sz="1200" spc="-1" strike="noStrike">
              <a:solidFill>
                <a:srgbClr val="000000"/>
              </a:solidFill>
              <a:latin typeface="Arial"/>
            </a:endParaRPr>
          </a:p>
          <a:p>
            <a:pPr marL="457200">
              <a:lnSpc>
                <a:spcPct val="150000"/>
              </a:lnSpc>
              <a:tabLst>
                <a:tab algn="l" pos="0"/>
              </a:tabLst>
            </a:pPr>
            <a:endParaRPr b="0" lang="es-ES" sz="1200" spc="-1" strike="noStrike">
              <a:solidFill>
                <a:srgbClr val="000000"/>
              </a:solidFill>
              <a:latin typeface="Arial"/>
            </a:endParaRPr>
          </a:p>
          <a:p>
            <a:pPr>
              <a:lnSpc>
                <a:spcPct val="100000"/>
              </a:lnSpc>
              <a:tabLst>
                <a:tab algn="l" pos="0"/>
              </a:tabLst>
            </a:pPr>
            <a:endParaRPr b="0" lang="es-ES" sz="3600" spc="-1" strike="noStrike">
              <a:solidFill>
                <a:srgbClr val="000000"/>
              </a:solidFill>
              <a:latin typeface="Arial"/>
            </a:endParaRPr>
          </a:p>
        </p:txBody>
      </p:sp>
      <p:sp>
        <p:nvSpPr>
          <p:cNvPr id="281" name=""/>
          <p:cNvSpPr txBox="1"/>
          <p:nvPr/>
        </p:nvSpPr>
        <p:spPr>
          <a:xfrm>
            <a:off x="1260000" y="3600000"/>
            <a:ext cx="7143840" cy="431640"/>
          </a:xfrm>
          <a:prstGeom prst="rect">
            <a:avLst/>
          </a:prstGeom>
          <a:noFill/>
          <a:ln w="0">
            <a:noFill/>
          </a:ln>
        </p:spPr>
        <p:txBody>
          <a:bodyPr lIns="90000" rIns="90000" tIns="45000" bIns="45000" anchor="t">
            <a:noAutofit/>
          </a:bodyPr>
          <a:p>
            <a:r>
              <a:rPr b="0" lang="es" sz="1200" spc="-1" strike="noStrike">
                <a:solidFill>
                  <a:srgbClr val="ffffff"/>
                </a:solidFill>
                <a:latin typeface="Arial"/>
                <a:ea typeface="Arial"/>
              </a:rPr>
              <a:t>Puede que te sorprenda saber que este código genera undefined y que no falla o genera un error – a pesar de que foo se asigna después de la línea console.log</a:t>
            </a:r>
            <a:endParaRPr b="0" lang="es-ES" sz="1200" spc="-1" strike="noStrike">
              <a:solidFill>
                <a:srgbClr val="ffffff"/>
              </a:solidFill>
              <a:latin typeface="Arial"/>
            </a:endParaRPr>
          </a:p>
        </p:txBody>
      </p:sp>
      <p:sp>
        <p:nvSpPr>
          <p:cNvPr id="282" name=""/>
          <p:cNvSpPr txBox="1"/>
          <p:nvPr/>
        </p:nvSpPr>
        <p:spPr>
          <a:xfrm>
            <a:off x="470520" y="4320000"/>
            <a:ext cx="8349480" cy="346680"/>
          </a:xfrm>
          <a:prstGeom prst="rect">
            <a:avLst/>
          </a:prstGeom>
          <a:noFill/>
          <a:ln w="0">
            <a:noFill/>
          </a:ln>
        </p:spPr>
        <p:txBody>
          <a:bodyPr lIns="90000" rIns="90000" tIns="45000" bIns="45000" anchor="t">
            <a:noAutofit/>
          </a:bodyPr>
          <a:p>
            <a:r>
              <a:rPr b="0" lang="es-ES" sz="1800" spc="-1" strike="noStrike">
                <a:solidFill>
                  <a:srgbClr val="ffffff"/>
                </a:solidFill>
                <a:latin typeface="Arial"/>
                <a:hlinkClick r:id="rId1"/>
              </a:rPr>
              <a:t>https://www.freecodecamp.org/espanol/news/que-es-hoisting-alzar-en-javascript/</a:t>
            </a:r>
            <a:endParaRPr b="0" lang="es-E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Ámbito de las variables</a:t>
            </a:r>
            <a:endParaRPr b="0" lang="es-ES" sz="2400" spc="-1" strike="noStrike">
              <a:solidFill>
                <a:srgbClr val="000000"/>
              </a:solidFill>
              <a:latin typeface="Arial"/>
            </a:endParaRPr>
          </a:p>
        </p:txBody>
      </p:sp>
      <p:graphicFrame>
        <p:nvGraphicFramePr>
          <p:cNvPr id="284" name="Google Shape;346;p25"/>
          <p:cNvGraphicFramePr/>
          <p:nvPr/>
        </p:nvGraphicFramePr>
        <p:xfrm>
          <a:off x="1208880" y="772560"/>
          <a:ext cx="6725520" cy="1050840"/>
        </p:xfrm>
        <a:graphic>
          <a:graphicData uri="http://schemas.openxmlformats.org/drawingml/2006/table">
            <a:tbl>
              <a:tblPr/>
              <a:tblGrid>
                <a:gridCol w="992160"/>
                <a:gridCol w="5733360"/>
              </a:tblGrid>
              <a:tr h="169920">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Nombre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212400">
                <a:tc>
                  <a:txBody>
                    <a:bodyPr lIns="75960" rIns="75960" tIns="18000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Globales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18000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Cuando declaras una variable fuera de una función. En la raiz del documento o dentro de un bloque mediante var.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25488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De ámbito de bloque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Dentro de un bloque mediante let.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Operadores.</a:t>
            </a:r>
            <a:endParaRPr b="0" lang="es-ES" sz="3600" spc="-1" strike="noStrike">
              <a:solidFill>
                <a:srgbClr val="000000"/>
              </a:solidFill>
              <a:latin typeface="Arial"/>
            </a:endParaRPr>
          </a:p>
        </p:txBody>
      </p:sp>
      <p:sp>
        <p:nvSpPr>
          <p:cNvPr id="286"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671400" y="51372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unarios, binarios y ternarios</a:t>
            </a:r>
            <a:endParaRPr b="0" lang="es-ES" sz="2400" spc="-1" strike="noStrike">
              <a:solidFill>
                <a:srgbClr val="000000"/>
              </a:solidFill>
              <a:latin typeface="Arial"/>
            </a:endParaRPr>
          </a:p>
        </p:txBody>
      </p:sp>
      <p:sp>
        <p:nvSpPr>
          <p:cNvPr id="288" name="PlaceHolder 2"/>
          <p:cNvSpPr>
            <a:spLocks noGrp="1"/>
          </p:cNvSpPr>
          <p:nvPr>
            <p:ph type="title"/>
          </p:nvPr>
        </p:nvSpPr>
        <p:spPr>
          <a:xfrm>
            <a:off x="1931040" y="1569600"/>
            <a:ext cx="5281920" cy="2199600"/>
          </a:xfrm>
          <a:prstGeom prst="rect">
            <a:avLst/>
          </a:prstGeom>
          <a:solidFill>
            <a:srgbClr val="000000"/>
          </a:solidFill>
          <a:ln w="9360">
            <a:solidFill>
              <a:srgbClr val="ffffff"/>
            </a:solidFill>
            <a:round/>
          </a:ln>
        </p:spPr>
        <p:txBody>
          <a:bodyPr lIns="91440" rIns="91440" tIns="91440" bIns="91440" anchor="ctr">
            <a:noAutofit/>
          </a:bodyPr>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808080"/>
                </a:solidFill>
                <a:latin typeface="Courier New"/>
                <a:ea typeface="Courier New"/>
              </a:rPr>
              <a:t>	</a:t>
            </a:r>
            <a:endParaRPr b="0" lang="es-ES" sz="1200" spc="-1" strike="noStrike">
              <a:solidFill>
                <a:srgbClr val="000000"/>
              </a:solidFill>
              <a:latin typeface="Arial"/>
            </a:endParaRPr>
          </a:p>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r>
              <a:rPr b="1" lang="es" sz="1200" spc="-1" strike="noStrike">
                <a:solidFill>
                  <a:srgbClr val="ffffff"/>
                </a:solidFill>
                <a:latin typeface="Courier New"/>
                <a:ea typeface="Courier New"/>
              </a:rPr>
              <a:t>Unario. Operando operador / Operador operando.</a:t>
            </a: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a:t>
            </a:r>
            <a:endParaRPr b="0" lang="es-ES" sz="1200" spc="-1" strike="noStrike">
              <a:solidFill>
                <a:srgbClr val="000000"/>
              </a:solidFill>
              <a:latin typeface="Arial"/>
            </a:endParaRPr>
          </a:p>
          <a:p>
            <a:pPr indent="0">
              <a:lnSpc>
                <a:spcPct val="150000"/>
              </a:lnSpc>
              <a:buNone/>
              <a:tabLst>
                <a:tab algn="l" pos="0"/>
              </a:tabLst>
            </a:pPr>
            <a:r>
              <a:rPr b="1" lang="es" sz="1200" spc="-1" strike="noStrike">
                <a:solidFill>
                  <a:srgbClr val="d4d4d4"/>
                </a:solidFill>
                <a:latin typeface="Courier New"/>
                <a:ea typeface="Courier New"/>
              </a:rPr>
              <a:t>Binario. Operando operador operando.</a:t>
            </a: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b5cea8"/>
                </a:solidFill>
                <a:latin typeface="Courier New"/>
                <a:ea typeface="Courier New"/>
              </a:rPr>
              <a:t>1</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2</a:t>
            </a:r>
            <a:r>
              <a:rPr b="0" lang="es" sz="1200" spc="-1" strike="noStrike">
                <a:solidFill>
                  <a:srgbClr val="d4d4d4"/>
                </a:solidFill>
                <a:latin typeface="Courier New"/>
                <a:ea typeface="Courier New"/>
              </a:rPr>
              <a:t>;</a:t>
            </a: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6a9955"/>
                </a:solidFill>
                <a:latin typeface="Courier New"/>
                <a:ea typeface="Courier New"/>
              </a:rPr>
              <a:t>/* Ternarios condicionales */</a:t>
            </a:r>
            <a:endParaRPr b="0" lang="es-ES" sz="1200" spc="-1" strike="noStrike">
              <a:solidFill>
                <a:srgbClr val="000000"/>
              </a:solidFill>
              <a:latin typeface="Arial"/>
            </a:endParaRPr>
          </a:p>
          <a:p>
            <a:pPr marL="457200" indent="0">
              <a:lnSpc>
                <a:spcPct val="150000"/>
              </a:lnSpc>
              <a:buNone/>
              <a:tabLst>
                <a:tab algn="l" pos="0"/>
              </a:tabLst>
            </a:pPr>
            <a:endParaRPr b="0" lang="es-ES" sz="1200" spc="-1" strike="noStrike">
              <a:solidFill>
                <a:srgbClr val="000000"/>
              </a:solidFill>
              <a:latin typeface="Arial"/>
            </a:endParaRPr>
          </a:p>
          <a:p>
            <a:pPr indent="0">
              <a:lnSpc>
                <a:spcPct val="100000"/>
              </a:lnSpc>
              <a:buNone/>
              <a:tabLst>
                <a:tab algn="l" pos="0"/>
              </a:tabLst>
            </a:pP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de asignación</a:t>
            </a:r>
            <a:endParaRPr b="0" lang="es-ES" sz="2400" spc="-1" strike="noStrike">
              <a:solidFill>
                <a:srgbClr val="000000"/>
              </a:solidFill>
              <a:latin typeface="Arial"/>
            </a:endParaRPr>
          </a:p>
        </p:txBody>
      </p:sp>
      <p:graphicFrame>
        <p:nvGraphicFramePr>
          <p:cNvPr id="290" name="Google Shape;364;p28"/>
          <p:cNvGraphicFramePr/>
          <p:nvPr/>
        </p:nvGraphicFramePr>
        <p:xfrm>
          <a:off x="1220760" y="804960"/>
          <a:ext cx="6701760" cy="4275360"/>
        </p:xfrm>
        <a:graphic>
          <a:graphicData uri="http://schemas.openxmlformats.org/drawingml/2006/table">
            <a:tbl>
              <a:tblPr/>
              <a:tblGrid>
                <a:gridCol w="3844800"/>
                <a:gridCol w="1663560"/>
                <a:gridCol w="1193040"/>
              </a:tblGrid>
              <a:tr h="176400">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Nombre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 </a:t>
                      </a:r>
                      <a:r>
                        <a:rPr b="1" lang="es" sz="1000" spc="-1" strike="noStrike">
                          <a:solidFill>
                            <a:srgbClr val="333333"/>
                          </a:solidFill>
                          <a:highlight>
                            <a:srgbClr val="ffffff"/>
                          </a:highlight>
                          <a:latin typeface="Times New Roman"/>
                          <a:ea typeface="Times New Roman"/>
                        </a:rPr>
                        <a:t>Operador abreviado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3780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Significado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Operadores de asignación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adición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sustracción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multiplicación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división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resto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exponenciación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desplazamiento a la izquierda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&lt;&lt;=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&lt;&lt;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desplazamiento a la derecha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&gt;&gt;=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&gt;&gt;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de desplazamiento a la derecha sin signo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&gt;&gt;&gt;=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&gt;&gt;&gt;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AND binaria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&amp;=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&amp;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XOR binaria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44440">
                <a:tc>
                  <a:txBody>
                    <a:bodyPr lIns="75960" rIns="75960" tIns="56880" bIns="5688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Asignación OR binaria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x = x | y</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de comparación</a:t>
            </a:r>
            <a:endParaRPr b="0" lang="es-ES" sz="2400" spc="-1" strike="noStrike">
              <a:solidFill>
                <a:srgbClr val="000000"/>
              </a:solidFill>
              <a:latin typeface="Arial"/>
            </a:endParaRPr>
          </a:p>
        </p:txBody>
      </p:sp>
      <p:graphicFrame>
        <p:nvGraphicFramePr>
          <p:cNvPr id="292" name="Google Shape;370;p29"/>
          <p:cNvGraphicFramePr/>
          <p:nvPr/>
        </p:nvGraphicFramePr>
        <p:xfrm>
          <a:off x="278640" y="751680"/>
          <a:ext cx="8586720" cy="3997080"/>
        </p:xfrm>
        <a:graphic>
          <a:graphicData uri="http://schemas.openxmlformats.org/drawingml/2006/table">
            <a:tbl>
              <a:tblPr/>
              <a:tblGrid>
                <a:gridCol w="1980000"/>
                <a:gridCol w="3821760"/>
                <a:gridCol w="2784960"/>
              </a:tblGrid>
              <a:tr h="182880">
                <a:tc>
                  <a:txBody>
                    <a:bodyPr lIns="75960" rIns="75960" tIns="0" bIns="0" anchor="t">
                      <a:noAutofit/>
                    </a:bodyPr>
                    <a:p>
                      <a:pPr>
                        <a:lnSpc>
                          <a:spcPct val="100000"/>
                        </a:lnSpc>
                        <a:tabLst>
                          <a:tab algn="l" pos="0"/>
                        </a:tabLst>
                      </a:pPr>
                      <a:r>
                        <a:rPr b="1" lang="es" sz="1000" spc="-1" strike="noStrike">
                          <a:solidFill>
                            <a:srgbClr val="333333"/>
                          </a:solidFill>
                          <a:highlight>
                            <a:srgbClr val="ffffff"/>
                          </a:highlight>
                          <a:latin typeface="Times New Roman"/>
                          <a:ea typeface="Times New Roman"/>
                        </a:rPr>
                        <a:t>Operador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00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00000"/>
                        </a:lnSpc>
                        <a:tabLst>
                          <a:tab algn="l" pos="0"/>
                        </a:tabLst>
                      </a:pPr>
                      <a:r>
                        <a:rPr b="1" lang="es" sz="1000" spc="-1" strike="noStrike">
                          <a:solidFill>
                            <a:srgbClr val="333333"/>
                          </a:solidFill>
                          <a:highlight>
                            <a:srgbClr val="ffffff"/>
                          </a:highlight>
                          <a:latin typeface="Times New Roman"/>
                          <a:ea typeface="Times New Roman"/>
                        </a:rPr>
                        <a:t>Ejemplos devolviendo </a:t>
                      </a:r>
                      <a:r>
                        <a:rPr b="1" lang="es" sz="1000" spc="-1" strike="noStrike">
                          <a:solidFill>
                            <a:srgbClr val="333333"/>
                          </a:solidFill>
                          <a:highlight>
                            <a:srgbClr val="ffffff"/>
                          </a:highlight>
                          <a:latin typeface="Verdana"/>
                          <a:ea typeface="Verdana"/>
                        </a:rPr>
                        <a:t>true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41940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Igualdad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ambos operandos son iguales.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Verdana"/>
                          <a:ea typeface="Verdana"/>
                        </a:rPr>
                        <a:t>3 == var1</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"3" == var1</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Arial"/>
                          <a:ea typeface="Arial"/>
                        </a:rPr>
                        <a:t>3 == "3"</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29016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Desigualdad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ambos operandos no son iguales.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Verdana"/>
                          <a:ea typeface="Verdana"/>
                        </a:rPr>
                        <a:t>var1 != 4</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var2 != "3"</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6584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Estrictamente iguales(</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los operandos son igual y tienen el mismo tipo.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Verdana"/>
                          <a:ea typeface="Verdana"/>
                        </a:rPr>
                        <a:t>3 === var1</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6584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Estrictamente desiguales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los operandos no son iguales y/o no son del mismo tipo.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Verdana"/>
                          <a:ea typeface="Verdana"/>
                        </a:rPr>
                        <a:t>var1 !== "3"</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3 !== "3"</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6584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Mayor que (</a:t>
                      </a:r>
                      <a:r>
                        <a:rPr b="0" lang="es" sz="1000" spc="-1" strike="noStrike">
                          <a:solidFill>
                            <a:srgbClr val="27428f"/>
                          </a:solidFill>
                          <a:highlight>
                            <a:srgbClr val="ffffff"/>
                          </a:highlight>
                          <a:latin typeface="Verdana"/>
                          <a:ea typeface="Verdana"/>
                        </a:rPr>
                        <a:t>&gt;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el operando de la izquierda es mayor que el operando de la derecha.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marL="25560">
                        <a:lnSpc>
                          <a:spcPct val="100000"/>
                        </a:lnSpc>
                        <a:tabLst>
                          <a:tab algn="l" pos="0"/>
                        </a:tabLst>
                      </a:pPr>
                      <a:r>
                        <a:rPr b="0" lang="es" sz="1000" spc="-1" strike="noStrike">
                          <a:solidFill>
                            <a:srgbClr val="333333"/>
                          </a:solidFill>
                          <a:highlight>
                            <a:srgbClr val="ffffff"/>
                          </a:highlight>
                          <a:latin typeface="Verdana"/>
                          <a:ea typeface="Verdana"/>
                        </a:rPr>
                        <a:t>var2 &gt; var1</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"12" &gt; 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6556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Mayor o igual que (</a:t>
                      </a:r>
                      <a:r>
                        <a:rPr b="0" lang="es" sz="1000" spc="-1" strike="noStrike">
                          <a:solidFill>
                            <a:srgbClr val="27428f"/>
                          </a:solidFill>
                          <a:highlight>
                            <a:srgbClr val="ffffff"/>
                          </a:highlight>
                          <a:latin typeface="Verdana"/>
                          <a:ea typeface="Verdana"/>
                        </a:rPr>
                        <a:t>&gt;=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el operando de la izquierda es mayor o igual que el operando de la derecha.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marL="25560">
                        <a:lnSpc>
                          <a:spcPct val="100000"/>
                        </a:lnSpc>
                        <a:tabLst>
                          <a:tab algn="l" pos="0"/>
                        </a:tabLst>
                      </a:pPr>
                      <a:r>
                        <a:rPr b="0" lang="es" sz="1000" spc="-1" strike="noStrike">
                          <a:solidFill>
                            <a:srgbClr val="333333"/>
                          </a:solidFill>
                          <a:highlight>
                            <a:srgbClr val="ffffff"/>
                          </a:highlight>
                          <a:latin typeface="Verdana"/>
                          <a:ea typeface="Verdana"/>
                        </a:rPr>
                        <a:t>var2 &gt;= var1</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var1 &gt;= 3</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6556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Menor que (</a:t>
                      </a:r>
                      <a:r>
                        <a:rPr b="0" lang="es" sz="1000" spc="-1" strike="noStrike">
                          <a:solidFill>
                            <a:srgbClr val="27428f"/>
                          </a:solidFill>
                          <a:highlight>
                            <a:srgbClr val="ffffff"/>
                          </a:highlight>
                          <a:latin typeface="Verdana"/>
                          <a:ea typeface="Verdana"/>
                        </a:rPr>
                        <a:t>&lt;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el operando de la izquierda es menor que el operando de la derecha.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marL="25560">
                        <a:lnSpc>
                          <a:spcPct val="100000"/>
                        </a:lnSpc>
                        <a:tabLst>
                          <a:tab algn="l" pos="0"/>
                        </a:tabLst>
                      </a:pPr>
                      <a:r>
                        <a:rPr b="0" lang="es" sz="1000" spc="-1" strike="noStrike">
                          <a:solidFill>
                            <a:srgbClr val="333333"/>
                          </a:solidFill>
                          <a:highlight>
                            <a:srgbClr val="ffffff"/>
                          </a:highlight>
                          <a:latin typeface="Verdana"/>
                          <a:ea typeface="Verdana"/>
                        </a:rPr>
                        <a:t>var1 &lt; var2</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"2" &lt; 12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34440">
                <a:tc>
                  <a:txBody>
                    <a:bodyPr lIns="75960" rIns="75960" tIns="36000" bIns="0" anchor="t">
                      <a:noAutofit/>
                    </a:bodyPr>
                    <a:p>
                      <a:pPr>
                        <a:lnSpc>
                          <a:spcPct val="100000"/>
                        </a:lnSpc>
                        <a:tabLst>
                          <a:tab algn="l" pos="0"/>
                        </a:tabLst>
                      </a:pPr>
                      <a:r>
                        <a:rPr b="0" lang="es" sz="1000" spc="-1" strike="noStrike">
                          <a:solidFill>
                            <a:srgbClr val="27428f"/>
                          </a:solidFill>
                          <a:highlight>
                            <a:srgbClr val="ffffff"/>
                          </a:highlight>
                          <a:latin typeface="Arial"/>
                          <a:ea typeface="Arial"/>
                        </a:rPr>
                        <a:t>Menor o igual que (</a:t>
                      </a:r>
                      <a:r>
                        <a:rPr b="0" lang="es" sz="1000" spc="-1" strike="noStrike">
                          <a:solidFill>
                            <a:srgbClr val="27428f"/>
                          </a:solidFill>
                          <a:highlight>
                            <a:srgbClr val="ffffff"/>
                          </a:highlight>
                          <a:latin typeface="Verdana"/>
                          <a:ea typeface="Verdana"/>
                        </a:rPr>
                        <a:t>&lt;=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a:lnSpc>
                          <a:spcPct val="100000"/>
                        </a:lnSpc>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el operando de la izquierda es menor o igual que el operando de la derecha.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36000" bIns="0" anchor="t">
                      <a:noAutofit/>
                    </a:bodyPr>
                    <a:p>
                      <a:pPr marL="25560">
                        <a:lnSpc>
                          <a:spcPct val="100000"/>
                        </a:lnSpc>
                        <a:tabLst>
                          <a:tab algn="l" pos="0"/>
                        </a:tabLst>
                      </a:pPr>
                      <a:r>
                        <a:rPr b="0" lang="es" sz="1000" spc="-1" strike="noStrike">
                          <a:solidFill>
                            <a:srgbClr val="333333"/>
                          </a:solidFill>
                          <a:highlight>
                            <a:srgbClr val="ffffff"/>
                          </a:highlight>
                          <a:latin typeface="Verdana"/>
                          <a:ea typeface="Verdana"/>
                        </a:rPr>
                        <a:t>var1 &lt;= var2</a:t>
                      </a:r>
                      <a:endParaRPr b="0" lang="es-ES" sz="1000" spc="-1" strike="noStrike">
                        <a:solidFill>
                          <a:srgbClr val="ffffff"/>
                        </a:solidFill>
                        <a:latin typeface="Arial"/>
                      </a:endParaRPr>
                    </a:p>
                    <a:p>
                      <a:pPr>
                        <a:lnSpc>
                          <a:spcPct val="100000"/>
                        </a:lnSpc>
                        <a:tabLst>
                          <a:tab algn="l" pos="0"/>
                        </a:tabLst>
                      </a:pPr>
                      <a:r>
                        <a:rPr b="0" lang="es" sz="1000" spc="-1" strike="noStrike">
                          <a:solidFill>
                            <a:srgbClr val="333333"/>
                          </a:solidFill>
                          <a:highlight>
                            <a:srgbClr val="ffffff"/>
                          </a:highlight>
                          <a:latin typeface="Verdana"/>
                          <a:ea typeface="Verdana"/>
                        </a:rPr>
                        <a:t>var2 &lt;= 5</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aritméticos</a:t>
            </a:r>
            <a:endParaRPr b="0" lang="es-ES" sz="2400" spc="-1" strike="noStrike">
              <a:solidFill>
                <a:srgbClr val="000000"/>
              </a:solidFill>
              <a:latin typeface="Arial"/>
            </a:endParaRPr>
          </a:p>
        </p:txBody>
      </p:sp>
      <p:graphicFrame>
        <p:nvGraphicFramePr>
          <p:cNvPr id="294" name="Google Shape;376;p30"/>
          <p:cNvGraphicFramePr/>
          <p:nvPr/>
        </p:nvGraphicFramePr>
        <p:xfrm>
          <a:off x="261000" y="657000"/>
          <a:ext cx="8621640" cy="4324680"/>
        </p:xfrm>
        <a:graphic>
          <a:graphicData uri="http://schemas.openxmlformats.org/drawingml/2006/table">
            <a:tbl>
              <a:tblPr/>
              <a:tblGrid>
                <a:gridCol w="1427760"/>
                <a:gridCol w="4896360"/>
                <a:gridCol w="2297160"/>
              </a:tblGrid>
              <a:tr h="197640">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Operador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Ejemplo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6159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Resto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binario correspondiente al módulo de una operación. Devuelve el resto de la división de dos operandos.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12 % 5</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9428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Incremento(</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unario. Incrementa en una unidad al operando. Si es usado antes del operando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el valor del operando después de añadirle 1 y si se usa después del operando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el valor de este antes de añadirle 1.</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Si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entonces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y devuelve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 mientras que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y, solo después de devolver el valor,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92772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Decremento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27428f"/>
                          </a:solidFill>
                          <a:highlight>
                            <a:srgbClr val="ffffff"/>
                          </a:highlight>
                          <a:latin typeface="Arial"/>
                          <a:ea typeface="Arial"/>
                        </a:rPr>
                        <a:t>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unario. Resta una unidad al operando. Dependiendo de la posición con respecto al operando tiene el mismo comportamiento que el operador de incremento.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Si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entonces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y devuelve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 mientras que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y, solo después de devolver el valor,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77292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Negación Unaria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Operación unaria. Intenta convertir a número al operando y devuelve su forma negativa.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spcBef>
                          <a:spcPts val="1800"/>
                        </a:spcBef>
                        <a:spcAft>
                          <a:spcPts val="1800"/>
                        </a:spcAft>
                        <a:tabLst>
                          <a:tab algn="l" pos="0"/>
                        </a:tabLst>
                      </a:pP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334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Unario positivo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Operación unaria. Intenta convertir a número al operando.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334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Exponenciación(</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Calcula la potencia de la base al valor del exponente. Es equivalente a </a:t>
                      </a:r>
                      <a:r>
                        <a:rPr b="0" lang="es" sz="1000" spc="-1" strike="noStrike">
                          <a:solidFill>
                            <a:srgbClr val="333333"/>
                          </a:solidFill>
                          <a:highlight>
                            <a:srgbClr val="ffffff"/>
                          </a:highlight>
                          <a:latin typeface="Verdana"/>
                          <a:ea typeface="Verdana"/>
                        </a:rPr>
                        <a:t>baseexponente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2 ** 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8</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333333"/>
                          </a:solidFill>
                          <a:highlight>
                            <a:srgbClr val="ffffff"/>
                          </a:highlight>
                          <a:latin typeface="Verdana"/>
                          <a:ea typeface="Verdana"/>
                        </a:rPr>
                        <a:t>10 ** -1</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0.1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bit a bit</a:t>
            </a:r>
            <a:endParaRPr b="0" lang="es-ES" sz="2400" spc="-1" strike="noStrike">
              <a:solidFill>
                <a:srgbClr val="000000"/>
              </a:solidFill>
              <a:latin typeface="Arial"/>
            </a:endParaRPr>
          </a:p>
        </p:txBody>
      </p:sp>
      <p:graphicFrame>
        <p:nvGraphicFramePr>
          <p:cNvPr id="296" name="Google Shape;382;p31"/>
          <p:cNvGraphicFramePr/>
          <p:nvPr/>
        </p:nvGraphicFramePr>
        <p:xfrm>
          <a:off x="206640" y="743400"/>
          <a:ext cx="8730360" cy="4066920"/>
        </p:xfrm>
        <a:graphic>
          <a:graphicData uri="http://schemas.openxmlformats.org/drawingml/2006/table">
            <a:tbl>
              <a:tblPr/>
              <a:tblGrid>
                <a:gridCol w="2027880"/>
                <a:gridCol w="759240"/>
                <a:gridCol w="5942880"/>
              </a:tblGrid>
              <a:tr h="624240">
                <a:tc>
                  <a:txBody>
                    <a:bodyPr lIns="75960" rIns="75960" tIns="5760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AND bit a bit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760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&amp;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760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Devuelve uno por cada posición de bit en la cuales los bits correspondientes de ambos operandos tienen valor uno.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242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OR bit a bit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Devuelve uno por cada posición de bit en la cual al menos uno de los bits correspondientes de ambos operandos tiene valor uno.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242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XOR bit a bit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Por cada posición de bit en la cual los bits correspondientes de ambos operandos son iguales devuelve cero y si son diferentes devuelve uno.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040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NOT bit a bit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 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Invierte los bits del operando.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242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Desplazamiento bloque a la izquierda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&lt;&lt;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Desplaza </a:t>
                      </a:r>
                      <a:r>
                        <a:rPr b="0" lang="es" sz="1000" spc="-1" strike="noStrike">
                          <a:solidFill>
                            <a:srgbClr val="333333"/>
                          </a:solidFill>
                          <a:highlight>
                            <a:srgbClr val="ffffff"/>
                          </a:highlight>
                          <a:latin typeface="Verdana"/>
                          <a:ea typeface="Verdana"/>
                        </a:rPr>
                        <a:t>b</a:t>
                      </a:r>
                      <a:r>
                        <a:rPr b="0" lang="es" sz="1000" spc="-1" strike="noStrike">
                          <a:solidFill>
                            <a:srgbClr val="333333"/>
                          </a:solidFill>
                          <a:highlight>
                            <a:srgbClr val="ffffff"/>
                          </a:highlight>
                          <a:latin typeface="Arial"/>
                          <a:ea typeface="Arial"/>
                        </a:rPr>
                        <a:t> posiciones a la izquierda la representación binaria de </a:t>
                      </a:r>
                      <a:r>
                        <a:rPr b="0" lang="es" sz="1000" spc="-1" strike="noStrike">
                          <a:solidFill>
                            <a:srgbClr val="333333"/>
                          </a:solidFill>
                          <a:highlight>
                            <a:srgbClr val="ffffff"/>
                          </a:highlight>
                          <a:latin typeface="Verdana"/>
                          <a:ea typeface="Verdana"/>
                        </a:rPr>
                        <a:t>a</a:t>
                      </a:r>
                      <a:r>
                        <a:rPr b="0" lang="es" sz="1000" spc="-1" strike="noStrike">
                          <a:solidFill>
                            <a:srgbClr val="333333"/>
                          </a:solidFill>
                          <a:highlight>
                            <a:srgbClr val="ffffff"/>
                          </a:highlight>
                          <a:latin typeface="Arial"/>
                          <a:ea typeface="Arial"/>
                        </a:rPr>
                        <a:t>, el exceso de bits desplazados a la izquierda se descarta, dejando ceros a la derecha de los bits desplazados.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24240">
                <a:tc>
                  <a:txBody>
                    <a:bodyPr lIns="75960" rIns="75960" tIns="0" bIns="0" anchor="t">
                      <a:noAutofit/>
                    </a:bodyPr>
                    <a:p>
                      <a:pPr>
                        <a:lnSpc>
                          <a:spcPct val="115000"/>
                        </a:lnSpc>
                        <a:spcAft>
                          <a:spcPts val="1800"/>
                        </a:spcAft>
                        <a:tabLst>
                          <a:tab algn="l" pos="0"/>
                        </a:tabLst>
                      </a:pPr>
                      <a:r>
                        <a:rPr b="0" lang="es" sz="1000" spc="-1" strike="noStrike">
                          <a:solidFill>
                            <a:srgbClr val="27428f"/>
                          </a:solidFill>
                          <a:highlight>
                            <a:srgbClr val="ffffff"/>
                          </a:highlight>
                          <a:latin typeface="Arial"/>
                          <a:ea typeface="Arial"/>
                        </a:rPr>
                        <a:t>Desplazamiento a la derecha con propagación de signo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&gt;&gt;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Desplaza </a:t>
                      </a:r>
                      <a:r>
                        <a:rPr b="0" lang="es" sz="1000" spc="-1" strike="noStrike">
                          <a:solidFill>
                            <a:srgbClr val="333333"/>
                          </a:solidFill>
                          <a:highlight>
                            <a:srgbClr val="ffffff"/>
                          </a:highlight>
                          <a:latin typeface="Verdana"/>
                          <a:ea typeface="Verdana"/>
                        </a:rPr>
                        <a:t>b</a:t>
                      </a:r>
                      <a:r>
                        <a:rPr b="0" lang="es" sz="1000" spc="-1" strike="noStrike">
                          <a:solidFill>
                            <a:srgbClr val="333333"/>
                          </a:solidFill>
                          <a:highlight>
                            <a:srgbClr val="ffffff"/>
                          </a:highlight>
                          <a:latin typeface="Arial"/>
                          <a:ea typeface="Arial"/>
                        </a:rPr>
                        <a:t> posiciones a la derecha la representación binaria de </a:t>
                      </a:r>
                      <a:r>
                        <a:rPr b="0" lang="es" sz="1000" spc="-1" strike="noStrike">
                          <a:solidFill>
                            <a:srgbClr val="333333"/>
                          </a:solidFill>
                          <a:highlight>
                            <a:srgbClr val="ffffff"/>
                          </a:highlight>
                          <a:latin typeface="Verdana"/>
                          <a:ea typeface="Verdana"/>
                        </a:rPr>
                        <a:t>a</a:t>
                      </a:r>
                      <a:r>
                        <a:rPr b="0" lang="es" sz="1000" spc="-1" strike="noStrike">
                          <a:solidFill>
                            <a:srgbClr val="333333"/>
                          </a:solidFill>
                          <a:highlight>
                            <a:srgbClr val="ffffff"/>
                          </a:highlight>
                          <a:latin typeface="Arial"/>
                          <a:ea typeface="Arial"/>
                        </a:rPr>
                        <a:t>, el exceso de bits desplazados a la derecha se descarta.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242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Desplazamiento a la derecha con relleno de ceros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a &gt;&gt;&gt; b</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Desplaza </a:t>
                      </a:r>
                      <a:r>
                        <a:rPr b="0" lang="es" sz="1000" spc="-1" strike="noStrike">
                          <a:solidFill>
                            <a:srgbClr val="333333"/>
                          </a:solidFill>
                          <a:highlight>
                            <a:srgbClr val="ffffff"/>
                          </a:highlight>
                          <a:latin typeface="Verdana"/>
                          <a:ea typeface="Verdana"/>
                        </a:rPr>
                        <a:t>b</a:t>
                      </a:r>
                      <a:r>
                        <a:rPr b="0" lang="es" sz="1000" spc="-1" strike="noStrike">
                          <a:solidFill>
                            <a:srgbClr val="333333"/>
                          </a:solidFill>
                          <a:highlight>
                            <a:srgbClr val="ffffff"/>
                          </a:highlight>
                          <a:latin typeface="Arial"/>
                          <a:ea typeface="Arial"/>
                        </a:rPr>
                        <a:t> posiciones a la derecha la representación binaria de </a:t>
                      </a:r>
                      <a:r>
                        <a:rPr b="0" lang="es" sz="1000" spc="-1" strike="noStrike">
                          <a:solidFill>
                            <a:srgbClr val="333333"/>
                          </a:solidFill>
                          <a:highlight>
                            <a:srgbClr val="ffffff"/>
                          </a:highlight>
                          <a:latin typeface="Verdana"/>
                          <a:ea typeface="Verdana"/>
                        </a:rPr>
                        <a:t>a</a:t>
                      </a:r>
                      <a:r>
                        <a:rPr b="0" lang="es" sz="1000" spc="-1" strike="noStrike">
                          <a:solidFill>
                            <a:srgbClr val="333333"/>
                          </a:solidFill>
                          <a:highlight>
                            <a:srgbClr val="ffffff"/>
                          </a:highlight>
                          <a:latin typeface="Arial"/>
                          <a:ea typeface="Arial"/>
                        </a:rPr>
                        <a:t>, el exceso de bits desplazados a la derecha se descarta, dejando ceros a la izquierda de los bits desplazados.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Google Shape;282;p14"/>
          <p:cNvSpPr/>
          <p:nvPr/>
        </p:nvSpPr>
        <p:spPr>
          <a:xfrm>
            <a:off x="1209600" y="1303560"/>
            <a:ext cx="6724080" cy="2536200"/>
          </a:xfrm>
          <a:prstGeom prst="rect">
            <a:avLst/>
          </a:prstGeom>
          <a:noFill/>
          <a:ln w="0">
            <a:noFill/>
          </a:ln>
        </p:spPr>
        <p:style>
          <a:lnRef idx="0"/>
          <a:fillRef idx="0"/>
          <a:effectRef idx="0"/>
          <a:fontRef idx="minor"/>
        </p:style>
        <p:txBody>
          <a:bodyPr tIns="91440" bIns="91440" anchor="t">
            <a:noAutofit/>
          </a:bodyPr>
          <a:p>
            <a:pPr marL="457200" indent="-343080">
              <a:lnSpc>
                <a:spcPct val="115000"/>
              </a:lnSpc>
              <a:buClr>
                <a:srgbClr val="ffffff"/>
              </a:buClr>
              <a:buFont typeface="Arial"/>
              <a:buChar char="●"/>
            </a:pPr>
            <a:r>
              <a:rPr b="1" lang="es" sz="1800" spc="-1" strike="noStrike">
                <a:solidFill>
                  <a:srgbClr val="ffffff"/>
                </a:solidFill>
                <a:latin typeface="Arial"/>
                <a:ea typeface="Arial"/>
              </a:rPr>
              <a:t>No se tienen en cuenta los espacios en blanco.</a:t>
            </a:r>
            <a:endParaRPr b="0" lang="es-ES" sz="1800" spc="-1" strike="noStrike">
              <a:solidFill>
                <a:srgbClr val="ffffff"/>
              </a:solidFill>
              <a:latin typeface="Arial"/>
            </a:endParaRPr>
          </a:p>
          <a:p>
            <a:pPr marL="457200" indent="-343080">
              <a:lnSpc>
                <a:spcPct val="115000"/>
              </a:lnSpc>
              <a:buClr>
                <a:srgbClr val="ffffff"/>
              </a:buClr>
              <a:buFont typeface="Arial"/>
              <a:buChar char="●"/>
            </a:pPr>
            <a:r>
              <a:rPr b="1" lang="es" sz="1800" spc="-1" strike="noStrike">
                <a:solidFill>
                  <a:srgbClr val="ffffff"/>
                </a:solidFill>
                <a:latin typeface="Arial"/>
                <a:ea typeface="Arial"/>
              </a:rPr>
              <a:t>Key sensitive.</a:t>
            </a:r>
            <a:endParaRPr b="0" lang="es-ES" sz="1800" spc="-1" strike="noStrike">
              <a:solidFill>
                <a:srgbClr val="ffffff"/>
              </a:solidFill>
              <a:latin typeface="Arial"/>
            </a:endParaRPr>
          </a:p>
          <a:p>
            <a:pPr marL="457200" indent="-343080">
              <a:lnSpc>
                <a:spcPct val="115000"/>
              </a:lnSpc>
              <a:buClr>
                <a:srgbClr val="ffffff"/>
              </a:buClr>
              <a:buFont typeface="Arial"/>
              <a:buChar char="●"/>
            </a:pPr>
            <a:r>
              <a:rPr b="1" lang="es" sz="1800" spc="-1" strike="noStrike">
                <a:solidFill>
                  <a:srgbClr val="ffffff"/>
                </a:solidFill>
                <a:latin typeface="Arial"/>
                <a:ea typeface="Arial"/>
              </a:rPr>
              <a:t>No se define el tipo de las variables</a:t>
            </a:r>
            <a:r>
              <a:rPr b="0" lang="es" sz="1800" spc="-1" strike="noStrike">
                <a:solidFill>
                  <a:srgbClr val="ffffff"/>
                </a:solidFill>
                <a:latin typeface="Arial"/>
                <a:ea typeface="Arial"/>
              </a:rPr>
              <a:t>.</a:t>
            </a:r>
            <a:endParaRPr b="0" lang="es-ES" sz="1800" spc="-1" strike="noStrike">
              <a:solidFill>
                <a:srgbClr val="ffffff"/>
              </a:solidFill>
              <a:latin typeface="Arial"/>
            </a:endParaRPr>
          </a:p>
          <a:p>
            <a:pPr marL="457200" indent="-343080">
              <a:lnSpc>
                <a:spcPct val="115000"/>
              </a:lnSpc>
              <a:buClr>
                <a:srgbClr val="ffffff"/>
              </a:buClr>
              <a:buFont typeface="Arial"/>
              <a:buChar char="●"/>
            </a:pPr>
            <a:r>
              <a:rPr b="1" lang="es" sz="1800" spc="-1" strike="noStrike">
                <a:solidFill>
                  <a:srgbClr val="ffffff"/>
                </a:solidFill>
                <a:latin typeface="Arial"/>
                <a:ea typeface="Arial"/>
              </a:rPr>
              <a:t>No es necesario terminar cada sentencia con el carácter de punto y coma (;)</a:t>
            </a:r>
            <a:r>
              <a:rPr b="0" lang="es" sz="1800" spc="-1" strike="noStrike">
                <a:solidFill>
                  <a:srgbClr val="ffffff"/>
                </a:solidFill>
                <a:latin typeface="Arial"/>
                <a:ea typeface="Arial"/>
              </a:rPr>
              <a:t>.</a:t>
            </a:r>
            <a:endParaRPr b="0" lang="es-ES" sz="1800" spc="-1" strike="noStrike">
              <a:solidFill>
                <a:srgbClr val="ffffff"/>
              </a:solidFill>
              <a:latin typeface="Arial"/>
            </a:endParaRPr>
          </a:p>
          <a:p>
            <a:pPr marL="457200" indent="-343080">
              <a:lnSpc>
                <a:spcPct val="115000"/>
              </a:lnSpc>
              <a:buClr>
                <a:srgbClr val="ffffff"/>
              </a:buClr>
              <a:buFont typeface="Arial"/>
              <a:buChar char="●"/>
            </a:pPr>
            <a:r>
              <a:rPr b="1" lang="es" sz="1800" spc="-1" strike="noStrike">
                <a:solidFill>
                  <a:srgbClr val="ffffff"/>
                </a:solidFill>
                <a:latin typeface="Arial"/>
                <a:ea typeface="Arial"/>
              </a:rPr>
              <a:t>Se pueden incluir comentarios</a:t>
            </a:r>
            <a:r>
              <a:rPr b="0" lang="es" sz="1800" spc="-1" strike="noStrike">
                <a:solidFill>
                  <a:srgbClr val="ffffff"/>
                </a:solidFill>
                <a:latin typeface="Arial"/>
                <a:ea typeface="Arial"/>
              </a:rPr>
              <a:t>.</a:t>
            </a:r>
            <a:endParaRPr b="0" lang="es-E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bit a bit</a:t>
            </a:r>
            <a:endParaRPr b="0" lang="es-ES" sz="2400" spc="-1" strike="noStrike">
              <a:solidFill>
                <a:srgbClr val="000000"/>
              </a:solidFill>
              <a:latin typeface="Arial"/>
            </a:endParaRPr>
          </a:p>
        </p:txBody>
      </p:sp>
      <p:graphicFrame>
        <p:nvGraphicFramePr>
          <p:cNvPr id="298" name="Google Shape;388;p32"/>
          <p:cNvGraphicFramePr/>
          <p:nvPr/>
        </p:nvGraphicFramePr>
        <p:xfrm>
          <a:off x="261000" y="657000"/>
          <a:ext cx="8621640" cy="4324680"/>
        </p:xfrm>
        <a:graphic>
          <a:graphicData uri="http://schemas.openxmlformats.org/drawingml/2006/table">
            <a:tbl>
              <a:tblPr/>
              <a:tblGrid>
                <a:gridCol w="1427760"/>
                <a:gridCol w="4896360"/>
                <a:gridCol w="2297160"/>
              </a:tblGrid>
              <a:tr h="197640">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Operador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Descripción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0" bIns="0" anchor="t">
                      <a:noAutofit/>
                    </a:bodyPr>
                    <a:p>
                      <a:pPr>
                        <a:lnSpc>
                          <a:spcPct val="115000"/>
                        </a:lnSpc>
                        <a:tabLst>
                          <a:tab algn="l" pos="0"/>
                        </a:tabLst>
                      </a:pPr>
                      <a:r>
                        <a:rPr b="1" lang="es" sz="1000" spc="-1" strike="noStrike">
                          <a:solidFill>
                            <a:srgbClr val="333333"/>
                          </a:solidFill>
                          <a:highlight>
                            <a:srgbClr val="ffffff"/>
                          </a:highlight>
                          <a:latin typeface="Times New Roman"/>
                          <a:ea typeface="Times New Roman"/>
                        </a:rPr>
                        <a:t>Ejemplo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6159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Resto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binario correspondiente al módulo de una operación. Devuelve el resto de la división de dos operandos.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12 % 5</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9428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Incremento(</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unario. Incrementa en una unidad al operando. Si es usado antes del operando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el valor del operando después de añadirle 1 y si se usa después del operando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el valor de este antes de añadirle 1.</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Si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entonces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y devuelve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 mientras que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y, solo después de devolver el valor,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4</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92772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Decremento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27428f"/>
                          </a:solidFill>
                          <a:highlight>
                            <a:srgbClr val="ffffff"/>
                          </a:highlight>
                          <a:latin typeface="Arial"/>
                          <a:ea typeface="Arial"/>
                        </a:rPr>
                        <a:t>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Operador unario. Resta una unidad al operando. Dependiendo de la posición con respecto al operando tiene el mismo comportamiento que el operador de incremento.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Si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entonces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y devuelve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 mientras que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y, solo después de devolver el valor, establece </a:t>
                      </a:r>
                      <a:r>
                        <a:rPr b="0" lang="es" sz="1000" spc="-1" strike="noStrike">
                          <a:solidFill>
                            <a:srgbClr val="333333"/>
                          </a:solidFill>
                          <a:highlight>
                            <a:srgbClr val="ffffff"/>
                          </a:highlight>
                          <a:latin typeface="Verdana"/>
                          <a:ea typeface="Verdana"/>
                        </a:rPr>
                        <a:t>x</a:t>
                      </a:r>
                      <a:r>
                        <a:rPr b="0" lang="es" sz="1000" spc="-1" strike="noStrike">
                          <a:solidFill>
                            <a:srgbClr val="333333"/>
                          </a:solidFill>
                          <a:highlight>
                            <a:srgbClr val="ffffff"/>
                          </a:highlight>
                          <a:latin typeface="Arial"/>
                          <a:ea typeface="Arial"/>
                        </a:rPr>
                        <a:t> a </a:t>
                      </a:r>
                      <a:r>
                        <a:rPr b="0" lang="es" sz="1000" spc="-1" strike="noStrike">
                          <a:solidFill>
                            <a:srgbClr val="333333"/>
                          </a:solidFill>
                          <a:highlight>
                            <a:srgbClr val="ffffff"/>
                          </a:highlight>
                          <a:latin typeface="Verdana"/>
                          <a:ea typeface="Verdana"/>
                        </a:rPr>
                        <a:t>2</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77292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Negación Unaria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Operación unaria. Intenta convertir a número al operando y devuelve su forma negativa.</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spcBef>
                          <a:spcPts val="1800"/>
                        </a:spcBef>
                        <a:spcAft>
                          <a:spcPts val="1800"/>
                        </a:spcAft>
                        <a:tabLst>
                          <a:tab algn="l" pos="0"/>
                        </a:tabLst>
                      </a:pP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334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Unario positivo (</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Operación unaria. Intenta convertir a número al operando.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3</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3344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Exponenciación(</a:t>
                      </a:r>
                      <a:r>
                        <a:rPr b="0" lang="es" sz="1000" spc="-1" strike="noStrike">
                          <a:solidFill>
                            <a:srgbClr val="27428f"/>
                          </a:solidFill>
                          <a:highlight>
                            <a:srgbClr val="ffffff"/>
                          </a:highlight>
                          <a:latin typeface="Verdana"/>
                          <a:ea typeface="Verdana"/>
                        </a:rPr>
                        <a:t>**</a:t>
                      </a:r>
                      <a:r>
                        <a:rPr b="0" lang="es" sz="1000" spc="-1" strike="noStrike">
                          <a:solidFill>
                            <a:srgbClr val="27428f"/>
                          </a:solidFill>
                          <a:highlight>
                            <a:srgbClr val="ffffff"/>
                          </a:highlight>
                          <a:latin typeface="Arial"/>
                          <a:ea typeface="Arial"/>
                        </a:rPr>
                        <a:t>)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Calcula la potencia de la base al valor del exponente. Es equivalente a </a:t>
                      </a:r>
                      <a:r>
                        <a:rPr b="0" lang="es" sz="1000" spc="-1" strike="noStrike">
                          <a:solidFill>
                            <a:srgbClr val="333333"/>
                          </a:solidFill>
                          <a:highlight>
                            <a:srgbClr val="ffffff"/>
                          </a:highlight>
                          <a:latin typeface="Verdana"/>
                          <a:ea typeface="Verdana"/>
                        </a:rPr>
                        <a:t>baseexponente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2 ** 3</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8</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p>
                      <a:pPr>
                        <a:lnSpc>
                          <a:spcPct val="115000"/>
                        </a:lnSpc>
                        <a:tabLst>
                          <a:tab algn="l" pos="0"/>
                        </a:tabLst>
                      </a:pPr>
                      <a:r>
                        <a:rPr b="0" lang="es" sz="1000" spc="-1" strike="noStrike">
                          <a:solidFill>
                            <a:srgbClr val="333333"/>
                          </a:solidFill>
                          <a:highlight>
                            <a:srgbClr val="ffffff"/>
                          </a:highlight>
                          <a:latin typeface="Verdana"/>
                          <a:ea typeface="Verdana"/>
                        </a:rPr>
                        <a:t>10 ** -1</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0.1</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Operadores lógicos</a:t>
            </a:r>
            <a:endParaRPr b="0" lang="es-ES" sz="2400" spc="-1" strike="noStrike">
              <a:solidFill>
                <a:srgbClr val="000000"/>
              </a:solidFill>
              <a:latin typeface="Arial"/>
            </a:endParaRPr>
          </a:p>
        </p:txBody>
      </p:sp>
      <p:graphicFrame>
        <p:nvGraphicFramePr>
          <p:cNvPr id="300" name="Google Shape;394;p33"/>
          <p:cNvGraphicFramePr/>
          <p:nvPr/>
        </p:nvGraphicFramePr>
        <p:xfrm>
          <a:off x="254160" y="1091160"/>
          <a:ext cx="8635680" cy="1645200"/>
        </p:xfrm>
        <a:graphic>
          <a:graphicData uri="http://schemas.openxmlformats.org/drawingml/2006/table">
            <a:tbl>
              <a:tblPr/>
              <a:tblGrid>
                <a:gridCol w="1350720"/>
                <a:gridCol w="1469520"/>
                <a:gridCol w="5815440"/>
              </a:tblGrid>
              <a:tr h="563040">
                <a:tc>
                  <a:txBody>
                    <a:bodyPr lIns="75960" rIns="75960" tIns="72000" bIns="0" anchor="t">
                      <a:noAutofit/>
                    </a:bodyPr>
                    <a:p>
                      <a:pPr>
                        <a:lnSpc>
                          <a:spcPct val="115000"/>
                        </a:lnSpc>
                        <a:tabLst>
                          <a:tab algn="l" pos="0"/>
                        </a:tabLst>
                      </a:pPr>
                      <a:r>
                        <a:rPr b="0" lang="es" sz="1000" spc="-1" strike="noStrike">
                          <a:solidFill>
                            <a:srgbClr val="000000"/>
                          </a:solidFill>
                          <a:highlight>
                            <a:srgbClr val="ffffff"/>
                          </a:highlight>
                          <a:latin typeface="Arial"/>
                          <a:ea typeface="Arial"/>
                        </a:rPr>
                        <a:t>AND Lógico </a:t>
                      </a:r>
                      <a:r>
                        <a:rPr b="0" lang="es" sz="1000" spc="-1" strike="noStrike">
                          <a:solidFill>
                            <a:srgbClr val="333333"/>
                          </a:solidFill>
                          <a:highlight>
                            <a:srgbClr val="ffffff"/>
                          </a:highlight>
                          <a:latin typeface="Verdana"/>
                          <a:ea typeface="Verdana"/>
                        </a:rPr>
                        <a:t>(&amp;&amp;)</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7200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expr1 &amp;&amp; expr2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7200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expr1 </a:t>
                      </a:r>
                      <a:r>
                        <a:rPr b="0" lang="es" sz="1000" spc="-1" strike="noStrike">
                          <a:solidFill>
                            <a:srgbClr val="333333"/>
                          </a:solidFill>
                          <a:highlight>
                            <a:srgbClr val="ffffff"/>
                          </a:highlight>
                          <a:latin typeface="Arial"/>
                          <a:ea typeface="Arial"/>
                        </a:rPr>
                        <a:t>si puede ser convertido a false de lo contrario devuelve </a:t>
                      </a:r>
                      <a:r>
                        <a:rPr b="0" lang="es" sz="1000" spc="-1" strike="noStrike">
                          <a:solidFill>
                            <a:srgbClr val="333333"/>
                          </a:solidFill>
                          <a:highlight>
                            <a:srgbClr val="ffffff"/>
                          </a:highlight>
                          <a:latin typeface="Verdana"/>
                          <a:ea typeface="Verdana"/>
                        </a:rPr>
                        <a:t>expr2. </a:t>
                      </a:r>
                      <a:r>
                        <a:rPr b="0" lang="es" sz="1000" spc="-1" strike="noStrike">
                          <a:solidFill>
                            <a:srgbClr val="333333"/>
                          </a:solidFill>
                          <a:highlight>
                            <a:srgbClr val="ffffff"/>
                          </a:highlight>
                          <a:latin typeface="Arial"/>
                          <a:ea typeface="Arial"/>
                        </a:rPr>
                        <a:t>Por lo tanto, cuando se usa con valores booleanos, </a:t>
                      </a:r>
                      <a:r>
                        <a:rPr b="0" lang="es" sz="1000" spc="-1" strike="noStrike">
                          <a:solidFill>
                            <a:srgbClr val="333333"/>
                          </a:solidFill>
                          <a:highlight>
                            <a:srgbClr val="ffffff"/>
                          </a:highlight>
                          <a:latin typeface="Verdana"/>
                          <a:ea typeface="Verdana"/>
                        </a:rPr>
                        <a:t>&amp;&amp; </a:t>
                      </a: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ambos operandos son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en caso contrario devuelve </a:t>
                      </a:r>
                      <a:r>
                        <a:rPr b="0" lang="es" sz="1000" spc="-1" strike="noStrike">
                          <a:solidFill>
                            <a:srgbClr val="333333"/>
                          </a:solidFill>
                          <a:highlight>
                            <a:srgbClr val="ffffff"/>
                          </a:highlight>
                          <a:latin typeface="Verdana"/>
                          <a:ea typeface="Verdana"/>
                        </a:rPr>
                        <a:t>false</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716040">
                <a:tc>
                  <a:txBody>
                    <a:bodyPr lIns="75960" rIns="75960" tIns="0" bIns="0" anchor="t">
                      <a:noAutofit/>
                    </a:bodyPr>
                    <a:p>
                      <a:pPr>
                        <a:lnSpc>
                          <a:spcPct val="115000"/>
                        </a:lnSpc>
                        <a:tabLst>
                          <a:tab algn="l" pos="0"/>
                        </a:tabLst>
                      </a:pPr>
                      <a:r>
                        <a:rPr b="0" lang="es" sz="1000" spc="-1" strike="noStrike">
                          <a:solidFill>
                            <a:srgbClr val="000000"/>
                          </a:solidFill>
                          <a:highlight>
                            <a:srgbClr val="ffffff"/>
                          </a:highlight>
                          <a:latin typeface="Arial"/>
                          <a:ea typeface="Arial"/>
                        </a:rPr>
                        <a:t>OR Lógico</a:t>
                      </a:r>
                      <a:r>
                        <a:rPr b="0" lang="es" sz="1000" spc="-1" strike="noStrike">
                          <a:solidFill>
                            <a:srgbClr val="333333"/>
                          </a:solidFill>
                          <a:highlight>
                            <a:srgbClr val="ffffff"/>
                          </a:highlight>
                          <a:latin typeface="Verdana"/>
                          <a:ea typeface="Verdana"/>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expr1 || expr2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expr1 </a:t>
                      </a:r>
                      <a:r>
                        <a:rPr b="0" lang="es" sz="1000" spc="-1" strike="noStrike">
                          <a:solidFill>
                            <a:srgbClr val="333333"/>
                          </a:solidFill>
                          <a:highlight>
                            <a:srgbClr val="ffffff"/>
                          </a:highlight>
                          <a:latin typeface="Arial"/>
                          <a:ea typeface="Arial"/>
                        </a:rPr>
                        <a:t>si puede ser convertido a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de lo contrario devuelve </a:t>
                      </a:r>
                      <a:r>
                        <a:rPr b="0" lang="es" sz="1000" spc="-1" strike="noStrike">
                          <a:solidFill>
                            <a:srgbClr val="333333"/>
                          </a:solidFill>
                          <a:highlight>
                            <a:srgbClr val="ffffff"/>
                          </a:highlight>
                          <a:latin typeface="Verdana"/>
                          <a:ea typeface="Verdana"/>
                        </a:rPr>
                        <a:t>expr2. </a:t>
                      </a:r>
                      <a:r>
                        <a:rPr b="0" lang="es" sz="1000" spc="-1" strike="noStrike">
                          <a:solidFill>
                            <a:srgbClr val="333333"/>
                          </a:solidFill>
                          <a:highlight>
                            <a:srgbClr val="ffffff"/>
                          </a:highlight>
                          <a:latin typeface="Arial"/>
                          <a:ea typeface="Arial"/>
                        </a:rPr>
                        <a:t>Por lo tanto, cuando se usa con valores booleanos, </a:t>
                      </a:r>
                      <a:r>
                        <a:rPr b="0" lang="es" sz="1000" spc="-1" strike="noStrike">
                          <a:solidFill>
                            <a:srgbClr val="333333"/>
                          </a:solidFill>
                          <a:highlight>
                            <a:srgbClr val="ffffff"/>
                          </a:highlight>
                          <a:latin typeface="Verdana"/>
                          <a:ea typeface="Verdana"/>
                        </a:rPr>
                        <a:t>||</a:t>
                      </a:r>
                      <a:r>
                        <a:rPr b="0" lang="es" sz="1000" spc="-1" strike="noStrike">
                          <a:solidFill>
                            <a:srgbClr val="333333"/>
                          </a:solidFill>
                          <a:highlight>
                            <a:srgbClr val="ffffff"/>
                          </a:highlight>
                          <a:latin typeface="Arial"/>
                          <a:ea typeface="Arial"/>
                        </a:rPr>
                        <a:t> 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si alguno de los operandos es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o </a:t>
                      </a:r>
                      <a:r>
                        <a:rPr b="0" lang="es" sz="1000" spc="-1" strike="noStrike">
                          <a:solidFill>
                            <a:srgbClr val="333333"/>
                          </a:solidFill>
                          <a:highlight>
                            <a:srgbClr val="ffffff"/>
                          </a:highlight>
                          <a:latin typeface="Verdana"/>
                          <a:ea typeface="Verdana"/>
                        </a:rPr>
                        <a:t>false</a:t>
                      </a:r>
                      <a:r>
                        <a:rPr b="0" lang="es" sz="1000" spc="-1" strike="noStrike">
                          <a:solidFill>
                            <a:srgbClr val="333333"/>
                          </a:solidFill>
                          <a:highlight>
                            <a:srgbClr val="ffffff"/>
                          </a:highlight>
                          <a:latin typeface="Arial"/>
                          <a:ea typeface="Arial"/>
                        </a:rPr>
                        <a:t> si ambos son </a:t>
                      </a:r>
                      <a:r>
                        <a:rPr b="0" lang="es" sz="1000" spc="-1" strike="noStrike">
                          <a:solidFill>
                            <a:srgbClr val="333333"/>
                          </a:solidFill>
                          <a:highlight>
                            <a:srgbClr val="ffffff"/>
                          </a:highlight>
                          <a:latin typeface="Verdana"/>
                          <a:ea typeface="Verdana"/>
                        </a:rPr>
                        <a:t>false</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62800">
                <a:tc>
                  <a:txBody>
                    <a:bodyPr lIns="75960" rIns="75960" tIns="0" bIns="0" anchor="t">
                      <a:noAutofit/>
                    </a:bodyPr>
                    <a:p>
                      <a:pPr>
                        <a:lnSpc>
                          <a:spcPct val="115000"/>
                        </a:lnSpc>
                        <a:tabLst>
                          <a:tab algn="l" pos="0"/>
                        </a:tabLst>
                      </a:pPr>
                      <a:r>
                        <a:rPr b="0" lang="es" sz="1000" spc="-1" strike="noStrike">
                          <a:solidFill>
                            <a:srgbClr val="000000"/>
                          </a:solidFill>
                          <a:highlight>
                            <a:srgbClr val="ffffff"/>
                          </a:highlight>
                          <a:latin typeface="Arial"/>
                          <a:ea typeface="Arial"/>
                        </a:rPr>
                        <a:t>NOT Lógico</a:t>
                      </a:r>
                      <a:r>
                        <a:rPr b="0" lang="es" sz="1000" spc="-1" strike="noStrike">
                          <a:solidFill>
                            <a:srgbClr val="333333"/>
                          </a:solidFill>
                          <a:highlight>
                            <a:srgbClr val="ffffff"/>
                          </a:highlight>
                          <a:latin typeface="Verdana"/>
                          <a:ea typeface="Verdana"/>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!expr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Devuelve </a:t>
                      </a:r>
                      <a:r>
                        <a:rPr b="0" lang="es" sz="1000" spc="-1" strike="noStrike">
                          <a:solidFill>
                            <a:srgbClr val="333333"/>
                          </a:solidFill>
                          <a:highlight>
                            <a:srgbClr val="ffffff"/>
                          </a:highlight>
                          <a:latin typeface="Verdana"/>
                          <a:ea typeface="Verdana"/>
                        </a:rPr>
                        <a:t>false</a:t>
                      </a:r>
                      <a:r>
                        <a:rPr b="0" lang="es" sz="1000" spc="-1" strike="noStrike">
                          <a:solidFill>
                            <a:srgbClr val="333333"/>
                          </a:solidFill>
                          <a:highlight>
                            <a:srgbClr val="ffffff"/>
                          </a:highlight>
                          <a:latin typeface="Arial"/>
                          <a:ea typeface="Arial"/>
                        </a:rPr>
                        <a:t> si su operando puede ser convertido a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 en caso contrario, devuelve </a:t>
                      </a:r>
                      <a:r>
                        <a:rPr b="0" lang="es" sz="1000" spc="-1" strike="noStrike">
                          <a:solidFill>
                            <a:srgbClr val="333333"/>
                          </a:solidFill>
                          <a:highlight>
                            <a:srgbClr val="ffffff"/>
                          </a:highlight>
                          <a:latin typeface="Verdana"/>
                          <a:ea typeface="Verdana"/>
                        </a:rPr>
                        <a:t>true</a:t>
                      </a:r>
                      <a:r>
                        <a:rPr b="0" lang="es" sz="1000" spc="-1" strike="noStrike">
                          <a:solidFill>
                            <a:srgbClr val="333333"/>
                          </a:solidFill>
                          <a:highlight>
                            <a:srgbClr val="ffffff"/>
                          </a:highlight>
                          <a:latin typeface="Arial"/>
                          <a:ea typeface="Arial"/>
                        </a:rPr>
                        <a: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Otros operadores</a:t>
            </a:r>
            <a:endParaRPr b="0" lang="es-ES" sz="2400" spc="-1" strike="noStrike">
              <a:solidFill>
                <a:srgbClr val="000000"/>
              </a:solidFill>
              <a:latin typeface="Arial"/>
            </a:endParaRPr>
          </a:p>
        </p:txBody>
      </p:sp>
      <p:graphicFrame>
        <p:nvGraphicFramePr>
          <p:cNvPr id="302" name="Google Shape;400;p34"/>
          <p:cNvGraphicFramePr/>
          <p:nvPr/>
        </p:nvGraphicFramePr>
        <p:xfrm>
          <a:off x="253800" y="720000"/>
          <a:ext cx="8635680" cy="4251960"/>
        </p:xfrm>
        <a:graphic>
          <a:graphicData uri="http://schemas.openxmlformats.org/drawingml/2006/table">
            <a:tbl>
              <a:tblPr/>
              <a:tblGrid>
                <a:gridCol w="1764360"/>
                <a:gridCol w="2408400"/>
                <a:gridCol w="4462920"/>
              </a:tblGrid>
              <a:tr h="153540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typeof</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6a9955"/>
                          </a:solidFill>
                          <a:highlight>
                            <a:srgbClr val="ffffff"/>
                          </a:highlight>
                          <a:latin typeface="Verdana"/>
                          <a:ea typeface="Verdana"/>
                        </a:rPr>
                        <a:t>typeof</a:t>
                      </a:r>
                      <a:r>
                        <a:rPr b="0" lang="es" sz="1000" spc="-1" strike="noStrike">
                          <a:solidFill>
                            <a:srgbClr val="333333"/>
                          </a:solidFill>
                          <a:highlight>
                            <a:srgbClr val="ffffff"/>
                          </a:highlight>
                          <a:latin typeface="Verdana"/>
                          <a:ea typeface="Verdana"/>
                        </a:rPr>
                        <a:t> operando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Arial"/>
                          <a:ea typeface="Arial"/>
                        </a:rPr>
                        <a:t>El operador </a:t>
                      </a:r>
                      <a:r>
                        <a:rPr b="0" lang="es" sz="1000" spc="-1" strike="noStrike">
                          <a:solidFill>
                            <a:srgbClr val="333333"/>
                          </a:solidFill>
                          <a:latin typeface="Verdana"/>
                          <a:ea typeface="Verdana"/>
                        </a:rPr>
                        <a:t>typeof</a:t>
                      </a:r>
                      <a:r>
                        <a:rPr b="0" lang="es" sz="1000" spc="-1" strike="noStrike">
                          <a:solidFill>
                            <a:srgbClr val="333333"/>
                          </a:solidFill>
                          <a:highlight>
                            <a:srgbClr val="ffffff"/>
                          </a:highlight>
                          <a:latin typeface="Arial"/>
                          <a:ea typeface="Arial"/>
                        </a:rPr>
                        <a:t> devuelve una cadena de caracteres indicando el tipo del operando evaluado.</a:t>
                      </a:r>
                      <a:endParaRPr b="0" lang="es-ES" sz="1000" spc="-1" strike="noStrike">
                        <a:solidFill>
                          <a:srgbClr val="ffffff"/>
                        </a:solidFill>
                        <a:latin typeface="Arial"/>
                      </a:endParaRPr>
                    </a:p>
                    <a:p>
                      <a:pPr>
                        <a:lnSpc>
                          <a:spcPct val="150000"/>
                        </a:lnSpc>
                        <a:spcBef>
                          <a:spcPts val="1800"/>
                        </a:spcBef>
                        <a:spcAft>
                          <a:spcPts val="1500"/>
                        </a:spcAft>
                        <a:tabLst>
                          <a:tab algn="l" pos="0"/>
                        </a:tabLst>
                      </a:pPr>
                      <a:r>
                        <a:rPr b="0" lang="es" sz="800" spc="-1" strike="noStrike">
                          <a:solidFill>
                            <a:srgbClr val="0077aa"/>
                          </a:solidFill>
                          <a:latin typeface="Verdana"/>
                          <a:ea typeface="Verdana"/>
                        </a:rPr>
                        <a:t>typeof</a:t>
                      </a:r>
                      <a:r>
                        <a:rPr b="0" lang="es" sz="800" spc="-1" strike="noStrike">
                          <a:solidFill>
                            <a:srgbClr val="333333"/>
                          </a:solidFill>
                          <a:latin typeface="Verdana"/>
                          <a:ea typeface="Verdana"/>
                        </a:rPr>
                        <a:t> miFuncion</a:t>
                      </a:r>
                      <a:r>
                        <a:rPr b="0" lang="es" sz="800" spc="-1" strike="noStrike">
                          <a:solidFill>
                            <a:srgbClr val="999999"/>
                          </a:solidFill>
                          <a:latin typeface="Verdana"/>
                          <a:ea typeface="Verdana"/>
                        </a:rPr>
                        <a:t>;</a:t>
                      </a:r>
                      <a:r>
                        <a:rPr b="0" lang="es" sz="800" spc="-1" strike="noStrike">
                          <a:solidFill>
                            <a:srgbClr val="333333"/>
                          </a:solidFill>
                          <a:latin typeface="Verdana"/>
                          <a:ea typeface="Verdana"/>
                        </a:rPr>
                        <a:t> </a:t>
                      </a:r>
                      <a:r>
                        <a:rPr b="0" lang="es" sz="800" spc="-1" strike="noStrike">
                          <a:solidFill>
                            <a:srgbClr val="708090"/>
                          </a:solidFill>
                          <a:latin typeface="Verdana"/>
                          <a:ea typeface="Verdana"/>
                        </a:rPr>
                        <a:t>// devuelve "function"</a:t>
                      </a:r>
                      <a:br>
                        <a:rPr sz="800"/>
                      </a:br>
                      <a:r>
                        <a:rPr b="0" lang="es" sz="800" spc="-1" strike="noStrike">
                          <a:solidFill>
                            <a:srgbClr val="0077aa"/>
                          </a:solidFill>
                          <a:latin typeface="Verdana"/>
                          <a:ea typeface="Verdana"/>
                        </a:rPr>
                        <a:t>typeof</a:t>
                      </a:r>
                      <a:r>
                        <a:rPr b="0" lang="es" sz="800" spc="-1" strike="noStrike">
                          <a:solidFill>
                            <a:srgbClr val="333333"/>
                          </a:solidFill>
                          <a:latin typeface="Verdana"/>
                          <a:ea typeface="Verdana"/>
                        </a:rPr>
                        <a:t> forma</a:t>
                      </a:r>
                      <a:r>
                        <a:rPr b="0" lang="es" sz="800" spc="-1" strike="noStrike">
                          <a:solidFill>
                            <a:srgbClr val="999999"/>
                          </a:solidFill>
                          <a:latin typeface="Verdana"/>
                          <a:ea typeface="Verdana"/>
                        </a:rPr>
                        <a:t>;</a:t>
                      </a:r>
                      <a:r>
                        <a:rPr b="0" lang="es" sz="800" spc="-1" strike="noStrike">
                          <a:solidFill>
                            <a:srgbClr val="333333"/>
                          </a:solidFill>
                          <a:latin typeface="Verdana"/>
                          <a:ea typeface="Verdana"/>
                        </a:rPr>
                        <a:t>     </a:t>
                      </a:r>
                      <a:r>
                        <a:rPr b="0" lang="es" sz="800" spc="-1" strike="noStrike">
                          <a:solidFill>
                            <a:srgbClr val="708090"/>
                          </a:solidFill>
                          <a:latin typeface="Verdana"/>
                          <a:ea typeface="Verdana"/>
                        </a:rPr>
                        <a:t>// devuelve "string"</a:t>
                      </a:r>
                      <a:br>
                        <a:rPr sz="800"/>
                      </a:br>
                      <a:r>
                        <a:rPr b="0" lang="es" sz="800" spc="-1" strike="noStrike">
                          <a:solidFill>
                            <a:srgbClr val="0077aa"/>
                          </a:solidFill>
                          <a:latin typeface="Verdana"/>
                          <a:ea typeface="Verdana"/>
                        </a:rPr>
                        <a:t>typeof</a:t>
                      </a:r>
                      <a:r>
                        <a:rPr b="0" lang="es" sz="800" spc="-1" strike="noStrike">
                          <a:solidFill>
                            <a:srgbClr val="333333"/>
                          </a:solidFill>
                          <a:latin typeface="Verdana"/>
                          <a:ea typeface="Verdana"/>
                        </a:rPr>
                        <a:t> largo</a:t>
                      </a:r>
                      <a:r>
                        <a:rPr b="0" lang="es" sz="800" spc="-1" strike="noStrike">
                          <a:solidFill>
                            <a:srgbClr val="999999"/>
                          </a:solidFill>
                          <a:latin typeface="Verdana"/>
                          <a:ea typeface="Verdana"/>
                        </a:rPr>
                        <a:t>;</a:t>
                      </a:r>
                      <a:r>
                        <a:rPr b="0" lang="es" sz="800" spc="-1" strike="noStrike">
                          <a:solidFill>
                            <a:srgbClr val="333333"/>
                          </a:solidFill>
                          <a:latin typeface="Verdana"/>
                          <a:ea typeface="Verdana"/>
                        </a:rPr>
                        <a:t>     </a:t>
                      </a:r>
                      <a:r>
                        <a:rPr b="0" lang="es" sz="800" spc="-1" strike="noStrike">
                          <a:solidFill>
                            <a:srgbClr val="708090"/>
                          </a:solidFill>
                          <a:latin typeface="Verdana"/>
                          <a:ea typeface="Verdana"/>
                        </a:rPr>
                        <a:t>// devuelve "number"</a:t>
                      </a:r>
                      <a:br>
                        <a:rPr sz="800"/>
                      </a:br>
                      <a:r>
                        <a:rPr b="0" lang="es" sz="800" spc="-1" strike="noStrike">
                          <a:solidFill>
                            <a:srgbClr val="0077aa"/>
                          </a:solidFill>
                          <a:latin typeface="Verdana"/>
                          <a:ea typeface="Verdana"/>
                        </a:rPr>
                        <a:t>typeof</a:t>
                      </a:r>
                      <a:r>
                        <a:rPr b="0" lang="es" sz="800" spc="-1" strike="noStrike">
                          <a:solidFill>
                            <a:srgbClr val="333333"/>
                          </a:solidFill>
                          <a:latin typeface="Verdana"/>
                          <a:ea typeface="Verdana"/>
                        </a:rPr>
                        <a:t> hoy</a:t>
                      </a:r>
                      <a:r>
                        <a:rPr b="0" lang="es" sz="800" spc="-1" strike="noStrike">
                          <a:solidFill>
                            <a:srgbClr val="999999"/>
                          </a:solidFill>
                          <a:latin typeface="Verdana"/>
                          <a:ea typeface="Verdana"/>
                        </a:rPr>
                        <a:t>;</a:t>
                      </a:r>
                      <a:r>
                        <a:rPr b="0" lang="es" sz="800" spc="-1" strike="noStrike">
                          <a:solidFill>
                            <a:srgbClr val="333333"/>
                          </a:solidFill>
                          <a:latin typeface="Verdana"/>
                          <a:ea typeface="Verdana"/>
                        </a:rPr>
                        <a:t>       </a:t>
                      </a:r>
                      <a:r>
                        <a:rPr b="0" lang="es" sz="800" spc="-1" strike="noStrike">
                          <a:solidFill>
                            <a:srgbClr val="708090"/>
                          </a:solidFill>
                          <a:latin typeface="Verdana"/>
                          <a:ea typeface="Verdana"/>
                        </a:rPr>
                        <a:t>// devuelve "object"</a:t>
                      </a:r>
                      <a:br>
                        <a:rPr sz="800"/>
                      </a:br>
                      <a:r>
                        <a:rPr b="0" lang="es" sz="800" spc="-1" strike="noStrike">
                          <a:solidFill>
                            <a:srgbClr val="0077aa"/>
                          </a:solidFill>
                          <a:latin typeface="Verdana"/>
                          <a:ea typeface="Verdana"/>
                        </a:rPr>
                        <a:t>typeof</a:t>
                      </a:r>
                      <a:r>
                        <a:rPr b="0" lang="es" sz="800" spc="-1" strike="noStrike">
                          <a:solidFill>
                            <a:srgbClr val="333333"/>
                          </a:solidFill>
                          <a:latin typeface="Verdana"/>
                          <a:ea typeface="Verdana"/>
                        </a:rPr>
                        <a:t> noExiste</a:t>
                      </a:r>
                      <a:r>
                        <a:rPr b="0" lang="es" sz="800" spc="-1" strike="noStrike">
                          <a:solidFill>
                            <a:srgbClr val="999999"/>
                          </a:solidFill>
                          <a:latin typeface="Verdana"/>
                          <a:ea typeface="Verdana"/>
                        </a:rPr>
                        <a:t>;</a:t>
                      </a:r>
                      <a:r>
                        <a:rPr b="0" lang="es" sz="800" spc="-1" strike="noStrike">
                          <a:solidFill>
                            <a:srgbClr val="333333"/>
                          </a:solidFill>
                          <a:latin typeface="Verdana"/>
                          <a:ea typeface="Verdana"/>
                        </a:rPr>
                        <a:t>  </a:t>
                      </a:r>
                      <a:r>
                        <a:rPr b="0" lang="es" sz="800" spc="-1" strike="noStrike">
                          <a:solidFill>
                            <a:srgbClr val="708090"/>
                          </a:solidFill>
                          <a:latin typeface="Verdana"/>
                          <a:ea typeface="Verdana"/>
                        </a:rPr>
                        <a:t>// devuelve "undefined"</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5988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instanceof</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operando1 </a:t>
                      </a:r>
                      <a:r>
                        <a:rPr b="0" lang="es" sz="1000" spc="-1" strike="noStrike">
                          <a:solidFill>
                            <a:srgbClr val="6a9955"/>
                          </a:solidFill>
                          <a:highlight>
                            <a:srgbClr val="ffffff"/>
                          </a:highlight>
                          <a:latin typeface="Verdana"/>
                          <a:ea typeface="Verdana"/>
                        </a:rPr>
                        <a:t>instaceof</a:t>
                      </a:r>
                      <a:r>
                        <a:rPr b="0" lang="es" sz="1000" spc="-1" strike="noStrike">
                          <a:solidFill>
                            <a:srgbClr val="333333"/>
                          </a:solidFill>
                          <a:highlight>
                            <a:srgbClr val="ffffff"/>
                          </a:highlight>
                          <a:latin typeface="Verdana"/>
                          <a:ea typeface="Verdana"/>
                        </a:rPr>
                        <a:t> tipo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El operador instanceof devuelve </a:t>
                      </a:r>
                      <a:r>
                        <a:rPr b="0" lang="es" sz="1000" spc="-1" strike="noStrike">
                          <a:solidFill>
                            <a:srgbClr val="333333"/>
                          </a:solidFill>
                          <a:latin typeface="Verdana"/>
                          <a:ea typeface="Verdana"/>
                        </a:rPr>
                        <a:t>true</a:t>
                      </a:r>
                      <a:r>
                        <a:rPr b="0" lang="es" sz="1000" spc="-1" strike="noStrike">
                          <a:solidFill>
                            <a:srgbClr val="333333"/>
                          </a:solidFill>
                          <a:highlight>
                            <a:srgbClr val="ffffff"/>
                          </a:highlight>
                          <a:latin typeface="Arial"/>
                          <a:ea typeface="Arial"/>
                        </a:rPr>
                        <a:t> si el objeto especificado como primer operando es del tipo del segundo parámetro.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2632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void</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tabLst>
                          <a:tab algn="l" pos="0"/>
                        </a:tabLst>
                      </a:pPr>
                      <a:r>
                        <a:rPr b="0" lang="es" sz="1000" spc="-1" strike="noStrike">
                          <a:solidFill>
                            <a:srgbClr val="6a9955"/>
                          </a:solidFill>
                          <a:highlight>
                            <a:srgbClr val="ffffff"/>
                          </a:highlight>
                          <a:latin typeface="Verdana"/>
                          <a:ea typeface="Verdana"/>
                        </a:rPr>
                        <a:t>void</a:t>
                      </a:r>
                      <a:r>
                        <a:rPr b="0" lang="es" sz="1000" spc="-1" strike="noStrike">
                          <a:solidFill>
                            <a:srgbClr val="333333"/>
                          </a:solidFill>
                          <a:highlight>
                            <a:srgbClr val="ffffff"/>
                          </a:highlight>
                          <a:latin typeface="Verdana"/>
                          <a:ea typeface="Verdana"/>
                        </a:rPr>
                        <a:t> expr</a:t>
                      </a:r>
                      <a:endParaRPr b="0" lang="es-ES" sz="1000" spc="-1" strike="noStrike">
                        <a:solidFill>
                          <a:srgbClr val="ffffff"/>
                        </a:solidFill>
                        <a:latin typeface="Arial"/>
                      </a:endParaRPr>
                    </a:p>
                    <a:p>
                      <a:pPr>
                        <a:lnSpc>
                          <a:spcPct val="115000"/>
                        </a:lnSpc>
                        <a:tabLst>
                          <a:tab algn="l" pos="0"/>
                        </a:tabLst>
                      </a:pPr>
                      <a:r>
                        <a:rPr b="0" lang="es" sz="1000" spc="-1" strike="noStrike">
                          <a:solidFill>
                            <a:srgbClr val="6a9955"/>
                          </a:solidFill>
                          <a:highlight>
                            <a:srgbClr val="ffffff"/>
                          </a:highlight>
                          <a:latin typeface="Verdana"/>
                          <a:ea typeface="Verdana"/>
                        </a:rPr>
                        <a:t>void</a:t>
                      </a:r>
                      <a:r>
                        <a:rPr b="0" lang="es" sz="1000" spc="-1" strike="noStrike">
                          <a:solidFill>
                            <a:srgbClr val="333333"/>
                          </a:solidFill>
                          <a:highlight>
                            <a:srgbClr val="ffffff"/>
                          </a:highlight>
                          <a:latin typeface="Verdana"/>
                          <a:ea typeface="Verdana"/>
                        </a:rPr>
                        <a:t> (expr)</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El operador </a:t>
                      </a:r>
                      <a:r>
                        <a:rPr b="0" lang="es" sz="1000" spc="-1" strike="noStrike">
                          <a:solidFill>
                            <a:srgbClr val="333333"/>
                          </a:solidFill>
                          <a:latin typeface="Verdana"/>
                          <a:ea typeface="Verdana"/>
                        </a:rPr>
                        <a:t>void </a:t>
                      </a:r>
                      <a:r>
                        <a:rPr b="0" lang="es" sz="1000" spc="-1" strike="noStrike">
                          <a:solidFill>
                            <a:srgbClr val="333333"/>
                          </a:solidFill>
                          <a:highlight>
                            <a:srgbClr val="ffffff"/>
                          </a:highlight>
                          <a:latin typeface="Arial"/>
                          <a:ea typeface="Arial"/>
                        </a:rPr>
                        <a:t>especifica una expresión que será evaluada y no retornará ningún resultado.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1175760">
                <a:tc>
                  <a:txBody>
                    <a:bodyPr lIns="75960" rIns="75960" tIns="0" bIns="0" anchor="t">
                      <a:noAutofit/>
                    </a:bodyPr>
                    <a:p>
                      <a:pPr>
                        <a:lnSpc>
                          <a:spcPct val="115000"/>
                        </a:lnSpc>
                        <a:tabLst>
                          <a:tab algn="l" pos="0"/>
                        </a:tabLst>
                      </a:pPr>
                      <a:r>
                        <a:rPr b="0" lang="es" sz="1000" spc="-1" strike="noStrike">
                          <a:solidFill>
                            <a:srgbClr val="27428f"/>
                          </a:solidFill>
                          <a:highlight>
                            <a:srgbClr val="ffffff"/>
                          </a:highlight>
                          <a:latin typeface="Arial"/>
                          <a:ea typeface="Arial"/>
                        </a:rPr>
                        <a:t>operador de agrupación ( )</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50000"/>
                        </a:lnSpc>
                        <a:tabLst>
                          <a:tab algn="l" pos="0"/>
                        </a:tabLst>
                      </a:pPr>
                      <a:r>
                        <a:rPr b="0" lang="es" sz="1000" spc="-1" strike="noStrike">
                          <a:solidFill>
                            <a:srgbClr val="999999"/>
                          </a:solidFill>
                          <a:latin typeface="Verdana"/>
                          <a:ea typeface="Verdana"/>
                        </a:rPr>
                        <a:t>// precedencia por defecto</a:t>
                      </a:r>
                      <a:br>
                        <a:rPr sz="1000"/>
                      </a:br>
                      <a:r>
                        <a:rPr b="0" lang="es" sz="1000" spc="-1" strike="noStrike">
                          <a:solidFill>
                            <a:srgbClr val="333333"/>
                          </a:solidFill>
                          <a:latin typeface="Verdana"/>
                          <a:ea typeface="Verdana"/>
                        </a:rPr>
                        <a:t>a + b * c     // 7</a:t>
                      </a:r>
                      <a:br>
                        <a:rPr sz="1000"/>
                      </a:br>
                      <a:r>
                        <a:rPr b="0" lang="es" sz="1000" spc="-1" strike="noStrike">
                          <a:solidFill>
                            <a:srgbClr val="999999"/>
                          </a:solidFill>
                          <a:latin typeface="Verdana"/>
                          <a:ea typeface="Verdana"/>
                        </a:rPr>
                        <a:t>// se evalúa por defecto como</a:t>
                      </a:r>
                      <a:br>
                        <a:rPr sz="1000"/>
                      </a:br>
                      <a:r>
                        <a:rPr b="0" lang="es" sz="1000" spc="-1" strike="noStrike">
                          <a:solidFill>
                            <a:srgbClr val="333333"/>
                          </a:solidFill>
                          <a:latin typeface="Verdana"/>
                          <a:ea typeface="Verdana"/>
                        </a:rPr>
                        <a:t>a + (b * c)   // 7</a:t>
                      </a:r>
                      <a:endParaRPr b="0" lang="es-ES" sz="1000" spc="-1" strike="noStrike">
                        <a:solidFill>
                          <a:srgbClr val="ffffff"/>
                        </a:solidFill>
                        <a:latin typeface="Arial"/>
                      </a:endParaRPr>
                    </a:p>
                    <a:p>
                      <a:pPr>
                        <a:lnSpc>
                          <a:spcPct val="115000"/>
                        </a:lnSpc>
                        <a:spcBef>
                          <a:spcPts val="1500"/>
                        </a:spcBef>
                        <a:tabLst>
                          <a:tab algn="l" pos="0"/>
                        </a:tabLst>
                      </a:pP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15000"/>
                        </a:lnSpc>
                        <a:spcAft>
                          <a:spcPts val="1800"/>
                        </a:spcAft>
                        <a:tabLst>
                          <a:tab algn="l" pos="0"/>
                        </a:tabLst>
                      </a:pPr>
                      <a:r>
                        <a:rPr b="0" lang="es" sz="1000" spc="-1" strike="noStrike">
                          <a:solidFill>
                            <a:srgbClr val="333333"/>
                          </a:solidFill>
                          <a:highlight>
                            <a:srgbClr val="ffffff"/>
                          </a:highlight>
                          <a:latin typeface="Arial"/>
                          <a:ea typeface="Arial"/>
                        </a:rPr>
                        <a:t>El operador de agrupación </a:t>
                      </a:r>
                      <a:r>
                        <a:rPr b="0" lang="es" sz="1000" spc="-1" strike="noStrike">
                          <a:solidFill>
                            <a:srgbClr val="333333"/>
                          </a:solidFill>
                          <a:latin typeface="Verdana"/>
                          <a:ea typeface="Verdana"/>
                        </a:rPr>
                        <a:t>( )</a:t>
                      </a:r>
                      <a:r>
                        <a:rPr b="0" lang="es" sz="1000" spc="-1" strike="noStrike">
                          <a:solidFill>
                            <a:srgbClr val="333333"/>
                          </a:solidFill>
                          <a:highlight>
                            <a:srgbClr val="ffffff"/>
                          </a:highlight>
                          <a:latin typeface="Arial"/>
                          <a:ea typeface="Arial"/>
                        </a:rPr>
                        <a:t> controla la precedencia de la evaluación en las expresiones.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Arrays y matrices</a:t>
            </a:r>
            <a:endParaRPr b="0" lang="es-ES" sz="3600" spc="-1" strike="noStrike">
              <a:solidFill>
                <a:srgbClr val="000000"/>
              </a:solidFill>
              <a:latin typeface="Arial"/>
            </a:endParaRPr>
          </a:p>
        </p:txBody>
      </p:sp>
      <p:sp>
        <p:nvSpPr>
          <p:cNvPr id="304"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Declaración de arrays</a:t>
            </a:r>
            <a:endParaRPr b="0" lang="es-ES" sz="2400" spc="-1" strike="noStrike">
              <a:solidFill>
                <a:srgbClr val="000000"/>
              </a:solidFill>
              <a:latin typeface="Arial"/>
            </a:endParaRPr>
          </a:p>
        </p:txBody>
      </p:sp>
      <p:sp>
        <p:nvSpPr>
          <p:cNvPr id="306" name="Google Shape;412;p36"/>
          <p:cNvSpPr/>
          <p:nvPr/>
        </p:nvSpPr>
        <p:spPr>
          <a:xfrm>
            <a:off x="1077480" y="1115640"/>
            <a:ext cx="6988680" cy="25819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new</a:t>
            </a:r>
            <a:r>
              <a:rPr b="0" lang="es" sz="1500" spc="-1" strike="noStrike">
                <a:solidFill>
                  <a:srgbClr val="d4d4d4"/>
                </a:solidFill>
                <a:latin typeface="Courier New"/>
                <a:ea typeface="Courier New"/>
              </a:rPr>
              <a:t> </a:t>
            </a:r>
            <a:r>
              <a:rPr b="0" lang="es" sz="1500" spc="-1" strike="noStrike">
                <a:solidFill>
                  <a:srgbClr val="4ec9b0"/>
                </a:solidFill>
                <a:latin typeface="Courier New"/>
                <a:ea typeface="Courier New"/>
              </a:rPr>
              <a:t>Array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element0</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element1</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a:t>
            </a:r>
            <a:r>
              <a:rPr b="0" lang="es" sz="1500" spc="-1" strike="noStrike">
                <a:solidFill>
                  <a:srgbClr val="d4d4d4"/>
                </a:solidFill>
                <a:latin typeface="Courier New"/>
                <a:ea typeface="Courier New"/>
              </a:rPr>
              <a:t> = </a:t>
            </a:r>
            <a:r>
              <a:rPr b="0" lang="es" sz="1500" spc="-1" strike="noStrike">
                <a:solidFill>
                  <a:srgbClr val="4ec9b0"/>
                </a:solidFill>
                <a:latin typeface="Courier New"/>
                <a:ea typeface="Courier New"/>
              </a:rPr>
              <a:t>Array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element0</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element1</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element0</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element1</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
        <p:nvSpPr>
          <p:cNvPr id="307" name="Google Shape;413;p36"/>
          <p:cNvSpPr/>
          <p:nvPr/>
        </p:nvSpPr>
        <p:spPr>
          <a:xfrm>
            <a:off x="2550960" y="3964680"/>
            <a:ext cx="4041720" cy="4712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s" sz="1400" spc="-1" strike="noStrike" u="sng">
                <a:solidFill>
                  <a:srgbClr val="ffffff"/>
                </a:solidFill>
                <a:uFillTx/>
                <a:latin typeface="Arial"/>
                <a:ea typeface="Arial"/>
              </a:rPr>
              <a:t>No</a:t>
            </a:r>
            <a:r>
              <a:rPr b="0" lang="es" sz="1400" spc="-1" strike="noStrike">
                <a:solidFill>
                  <a:srgbClr val="ffffff"/>
                </a:solidFill>
                <a:latin typeface="Arial"/>
                <a:ea typeface="Arial"/>
              </a:rPr>
              <a:t> tienen la obligación de ser </a:t>
            </a:r>
            <a:r>
              <a:rPr b="1" lang="es" sz="1400" spc="-1" strike="noStrike" u="sng">
                <a:solidFill>
                  <a:srgbClr val="ffffff"/>
                </a:solidFill>
                <a:uFillTx/>
                <a:latin typeface="Arial"/>
                <a:ea typeface="Arial"/>
              </a:rPr>
              <a:t>homogéneos</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Declaración de matrices</a:t>
            </a:r>
            <a:endParaRPr b="0" lang="es-ES" sz="2400" spc="-1" strike="noStrike">
              <a:solidFill>
                <a:srgbClr val="000000"/>
              </a:solidFill>
              <a:latin typeface="Arial"/>
            </a:endParaRPr>
          </a:p>
        </p:txBody>
      </p:sp>
      <p:sp>
        <p:nvSpPr>
          <p:cNvPr id="309" name="Google Shape;419;p37"/>
          <p:cNvSpPr/>
          <p:nvPr/>
        </p:nvSpPr>
        <p:spPr>
          <a:xfrm>
            <a:off x="1010520" y="1122840"/>
            <a:ext cx="6988680" cy="23749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i="1" lang="es" sz="1500" spc="-1" strike="noStrike">
                <a:solidFill>
                  <a:srgbClr val="608b4e"/>
                </a:solidFill>
                <a:latin typeface="Courier New"/>
                <a:ea typeface="Courier New"/>
              </a:rPr>
              <a:t>/* Vectores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new</a:t>
            </a:r>
            <a:r>
              <a:rPr b="0" lang="es" sz="1500" spc="-1" strike="noStrike">
                <a:solidFill>
                  <a:srgbClr val="d4d4d4"/>
                </a:solidFill>
                <a:latin typeface="Courier New"/>
                <a:ea typeface="Courier New"/>
              </a:rPr>
              <a:t> </a:t>
            </a:r>
            <a:r>
              <a:rPr b="0" lang="es" sz="1500" spc="-1" strike="noStrike">
                <a:solidFill>
                  <a:srgbClr val="4ec9b0"/>
                </a:solidFill>
                <a:latin typeface="Courier New"/>
                <a:ea typeface="Courier New"/>
              </a:rPr>
              <a:t>Array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element0</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element1</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arr1</a:t>
            </a:r>
            <a:r>
              <a:rPr b="0" lang="es" sz="1500" spc="-1" strike="noStrike">
                <a:solidFill>
                  <a:srgbClr val="d4d4d4"/>
                </a:solidFill>
                <a:latin typeface="Courier New"/>
                <a:ea typeface="Courier New"/>
              </a:rPr>
              <a:t> = </a:t>
            </a:r>
            <a:r>
              <a:rPr b="0" lang="es" sz="1500" spc="-1" strike="noStrike">
                <a:solidFill>
                  <a:srgbClr val="4ec9b0"/>
                </a:solidFill>
                <a:latin typeface="Courier New"/>
                <a:ea typeface="Courier New"/>
              </a:rPr>
              <a:t>Array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element0</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element1</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elementN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i="1" lang="es" sz="1500" spc="-1" strike="noStrike">
                <a:solidFill>
                  <a:srgbClr val="608b4e"/>
                </a:solidFill>
                <a:latin typeface="Courier New"/>
                <a:ea typeface="Courier New"/>
              </a:rPr>
              <a:t>/* Matriz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arr2</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arr</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 arr1</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push()</a:t>
            </a:r>
            <a:endParaRPr b="0" lang="es-ES" sz="2400" spc="-1" strike="noStrike">
              <a:solidFill>
                <a:srgbClr val="000000"/>
              </a:solidFill>
              <a:latin typeface="Arial"/>
            </a:endParaRPr>
          </a:p>
        </p:txBody>
      </p:sp>
      <p:sp>
        <p:nvSpPr>
          <p:cNvPr id="311" name="Google Shape;425;p38"/>
          <p:cNvSpPr/>
          <p:nvPr/>
        </p:nvSpPr>
        <p:spPr>
          <a:xfrm>
            <a:off x="321480" y="1561680"/>
            <a:ext cx="8405280" cy="20199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"manzana"</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"banana"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nuevaLongitud</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push</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'Naranja'</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//Inserta elemento al final</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["Manzana", "Banana", "Naranja"];</a:t>
            </a:r>
            <a:endParaRPr b="0" lang="es-ES" sz="1500" spc="-1" strike="noStrike">
              <a:solidFill>
                <a:srgbClr val="ffffff"/>
              </a:solidFill>
              <a:latin typeface="Arial"/>
            </a:endParaRPr>
          </a:p>
        </p:txBody>
      </p:sp>
      <p:sp>
        <p:nvSpPr>
          <p:cNvPr id="312" name="Google Shape;426;p38"/>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Añade un elemento al final del array. Es Destructivo, al ejecutarlo devuelve la nueva longitud del array.</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pop()</a:t>
            </a:r>
            <a:endParaRPr b="0" lang="es-ES" sz="2400" spc="-1" strike="noStrike">
              <a:solidFill>
                <a:srgbClr val="000000"/>
              </a:solidFill>
              <a:latin typeface="Arial"/>
            </a:endParaRPr>
          </a:p>
        </p:txBody>
      </p:sp>
      <p:sp>
        <p:nvSpPr>
          <p:cNvPr id="314" name="Google Shape;432;p39"/>
          <p:cNvSpPr/>
          <p:nvPr/>
        </p:nvSpPr>
        <p:spPr>
          <a:xfrm>
            <a:off x="671400" y="1503720"/>
            <a:ext cx="783648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ultimo</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pop</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elimina y devuelve último elemento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["Manzana", "Banana"];</a:t>
            </a:r>
            <a:endParaRPr b="0" lang="es-ES" sz="1500" spc="-1" strike="noStrike">
              <a:solidFill>
                <a:srgbClr val="ffffff"/>
              </a:solidFill>
              <a:latin typeface="Arial"/>
            </a:endParaRPr>
          </a:p>
        </p:txBody>
      </p:sp>
      <p:sp>
        <p:nvSpPr>
          <p:cNvPr id="315" name="Google Shape;433;p39"/>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Elimina el último elemento del array. Es Destructivo, cuando se ejecuta devuelve el elemento eliminado.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shift()</a:t>
            </a:r>
            <a:endParaRPr b="0" lang="es-ES" sz="2400" spc="-1" strike="noStrike">
              <a:solidFill>
                <a:srgbClr val="000000"/>
              </a:solidFill>
              <a:latin typeface="Arial"/>
            </a:endParaRPr>
          </a:p>
        </p:txBody>
      </p:sp>
      <p:sp>
        <p:nvSpPr>
          <p:cNvPr id="317" name="Google Shape;439;p40"/>
          <p:cNvSpPr/>
          <p:nvPr/>
        </p:nvSpPr>
        <p:spPr>
          <a:xfrm>
            <a:off x="592200" y="1503720"/>
            <a:ext cx="788040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primero</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shift</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elimina y devuelve primer elemento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["Banana"];</a:t>
            </a:r>
            <a:endParaRPr b="0" lang="es-ES" sz="1500" spc="-1" strike="noStrike">
              <a:solidFill>
                <a:srgbClr val="ffffff"/>
              </a:solidFill>
              <a:latin typeface="Arial"/>
            </a:endParaRPr>
          </a:p>
        </p:txBody>
      </p:sp>
      <p:sp>
        <p:nvSpPr>
          <p:cNvPr id="318" name="Google Shape;440;p40"/>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Igual que pop() pero con el primer elemento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unshift()</a:t>
            </a:r>
            <a:endParaRPr b="0" lang="es-ES" sz="2400" spc="-1" strike="noStrike">
              <a:solidFill>
                <a:srgbClr val="000000"/>
              </a:solidFill>
              <a:latin typeface="Arial"/>
            </a:endParaRPr>
          </a:p>
        </p:txBody>
      </p:sp>
      <p:sp>
        <p:nvSpPr>
          <p:cNvPr id="320" name="Google Shape;446;p41"/>
          <p:cNvSpPr/>
          <p:nvPr/>
        </p:nvSpPr>
        <p:spPr>
          <a:xfrm>
            <a:off x="562680" y="1503720"/>
            <a:ext cx="790956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nuevaLongitud</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unshift</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'Fresa'</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añade al inicio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["Fresa", "Banana"];</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
        <p:nvSpPr>
          <p:cNvPr id="321" name="Google Shape;447;p41"/>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Igual que push() pero al principio del array.</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marL="457200" indent="-457200">
              <a:lnSpc>
                <a:spcPct val="100000"/>
              </a:lnSpc>
              <a:buClr>
                <a:srgbClr val="ffffff"/>
              </a:buClr>
              <a:buFont typeface="Maven Pro"/>
              <a:buAutoNum type="arabicPeriod"/>
            </a:pPr>
            <a:r>
              <a:rPr b="1" lang="es" sz="3600" spc="-1" strike="noStrike">
                <a:solidFill>
                  <a:schemeClr val="lt1"/>
                </a:solidFill>
                <a:latin typeface="Maven Pro"/>
                <a:ea typeface="Maven Pro"/>
              </a:rPr>
              <a:t>Ejecuci</a:t>
            </a:r>
            <a:r>
              <a:rPr b="1" lang="es" sz="3600" spc="-1" strike="noStrike">
                <a:solidFill>
                  <a:schemeClr val="lt1"/>
                </a:solidFill>
                <a:latin typeface="Maven Pro"/>
                <a:ea typeface="Maven Pro"/>
              </a:rPr>
              <a:t>ón.</a:t>
            </a:r>
            <a:endParaRPr b="0" lang="es-ES" sz="3600" spc="-1" strike="noStrike">
              <a:solidFill>
                <a:srgbClr val="000000"/>
              </a:solidFill>
              <a:latin typeface="Arial"/>
            </a:endParaRPr>
          </a:p>
        </p:txBody>
      </p:sp>
      <p:sp>
        <p:nvSpPr>
          <p:cNvPr id="263"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indexOf()</a:t>
            </a:r>
            <a:endParaRPr b="0" lang="es-ES" sz="2400" spc="-1" strike="noStrike">
              <a:solidFill>
                <a:srgbClr val="000000"/>
              </a:solidFill>
              <a:latin typeface="Arial"/>
            </a:endParaRPr>
          </a:p>
        </p:txBody>
      </p:sp>
      <p:sp>
        <p:nvSpPr>
          <p:cNvPr id="323" name="Google Shape;453;p42"/>
          <p:cNvSpPr/>
          <p:nvPr/>
        </p:nvSpPr>
        <p:spPr>
          <a:xfrm>
            <a:off x="562680" y="1503720"/>
            <a:ext cx="790956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push</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'Mango'</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["Fresa", "Banana", "Mango"];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pos</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indexOf</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'Banana'</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a:t>
            </a:r>
            <a:r>
              <a:rPr b="0" lang="es" sz="1500" spc="-1" strike="noStrike">
                <a:solidFill>
                  <a:srgbClr val="608b4e"/>
                </a:solidFill>
                <a:latin typeface="Courier New"/>
                <a:ea typeface="Courier New"/>
              </a:rPr>
              <a:t> 1</a:t>
            </a:r>
            <a:endParaRPr b="0" lang="es-ES" sz="1500" spc="-1" strike="noStrike">
              <a:solidFill>
                <a:srgbClr val="ffffff"/>
              </a:solidFill>
              <a:latin typeface="Arial"/>
            </a:endParaRPr>
          </a:p>
        </p:txBody>
      </p:sp>
      <p:sp>
        <p:nvSpPr>
          <p:cNvPr id="324" name="Google Shape;454;p42"/>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el índice de la primera aparición de un valor en el array, si no existe devuelve -1.</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lastIndexOf()</a:t>
            </a:r>
            <a:endParaRPr b="0" lang="es-ES" sz="2400" spc="-1" strike="noStrike">
              <a:solidFill>
                <a:srgbClr val="000000"/>
              </a:solidFill>
              <a:latin typeface="Arial"/>
            </a:endParaRPr>
          </a:p>
        </p:txBody>
      </p:sp>
      <p:sp>
        <p:nvSpPr>
          <p:cNvPr id="326" name="Google Shape;460;p43"/>
          <p:cNvSpPr/>
          <p:nvPr/>
        </p:nvSpPr>
        <p:spPr>
          <a:xfrm>
            <a:off x="562680" y="1503720"/>
            <a:ext cx="790956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push</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'Banana'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["Fresa", "Banana", "Mango", “Banana”];</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pos</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indexOf</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'Banana'</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a:t>
            </a:r>
            <a:r>
              <a:rPr b="0" lang="es" sz="1500" spc="-1" strike="noStrike">
                <a:solidFill>
                  <a:srgbClr val="608b4e"/>
                </a:solidFill>
                <a:latin typeface="Courier New"/>
                <a:ea typeface="Courier New"/>
              </a:rPr>
              <a:t> 3</a:t>
            </a:r>
            <a:endParaRPr b="0" lang="es-ES" sz="1500" spc="-1" strike="noStrike">
              <a:solidFill>
                <a:srgbClr val="ffffff"/>
              </a:solidFill>
              <a:latin typeface="Arial"/>
            </a:endParaRPr>
          </a:p>
        </p:txBody>
      </p:sp>
      <p:sp>
        <p:nvSpPr>
          <p:cNvPr id="327" name="Google Shape;461;p43"/>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el Índice de la última aparición de un valor en el array, si no existe devuelve -1.</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splice()</a:t>
            </a:r>
            <a:endParaRPr b="0" lang="es-ES" sz="2400" spc="-1" strike="noStrike">
              <a:solidFill>
                <a:srgbClr val="000000"/>
              </a:solidFill>
              <a:latin typeface="Arial"/>
            </a:endParaRPr>
          </a:p>
        </p:txBody>
      </p:sp>
      <p:sp>
        <p:nvSpPr>
          <p:cNvPr id="329" name="Google Shape;467;p44"/>
          <p:cNvSpPr/>
          <p:nvPr/>
        </p:nvSpPr>
        <p:spPr>
          <a:xfrm>
            <a:off x="562680" y="1503720"/>
            <a:ext cx="7909560" cy="1837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pos</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cantidad</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elementoEliminado</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splice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pos</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["Fresa", "Mango"];</a:t>
            </a:r>
            <a:endParaRPr b="0" lang="es-ES" sz="1500" spc="-1" strike="noStrike">
              <a:solidFill>
                <a:srgbClr val="ffffff"/>
              </a:solidFill>
              <a:latin typeface="Arial"/>
            </a:endParaRPr>
          </a:p>
        </p:txBody>
      </p:sp>
      <p:sp>
        <p:nvSpPr>
          <p:cNvPr id="330" name="Google Shape;468;p44"/>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y elimina un elemento o elementos desde pos en adelante.</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slice()</a:t>
            </a:r>
            <a:endParaRPr b="0" lang="es-ES" sz="2400" spc="-1" strike="noStrike">
              <a:solidFill>
                <a:srgbClr val="000000"/>
              </a:solidFill>
              <a:latin typeface="Arial"/>
            </a:endParaRPr>
          </a:p>
        </p:txBody>
      </p:sp>
      <p:sp>
        <p:nvSpPr>
          <p:cNvPr id="332" name="Google Shape;474;p45"/>
          <p:cNvSpPr/>
          <p:nvPr/>
        </p:nvSpPr>
        <p:spPr>
          <a:xfrm>
            <a:off x="562680" y="1503720"/>
            <a:ext cx="7909560" cy="14857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copiaSuperficial</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slice</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["Fresa", "Mango"];</a:t>
            </a:r>
            <a:endParaRPr b="0" lang="es-ES" sz="1500" spc="-1" strike="noStrike">
              <a:solidFill>
                <a:srgbClr val="ffffff"/>
              </a:solidFill>
              <a:latin typeface="Arial"/>
            </a:endParaRPr>
          </a:p>
        </p:txBody>
      </p:sp>
      <p:sp>
        <p:nvSpPr>
          <p:cNvPr id="333" name="Google Shape;475;p45"/>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Crear una copia</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length</a:t>
            </a:r>
            <a:endParaRPr b="0" lang="es-ES" sz="2400" spc="-1" strike="noStrike">
              <a:solidFill>
                <a:srgbClr val="000000"/>
              </a:solidFill>
              <a:latin typeface="Arial"/>
            </a:endParaRPr>
          </a:p>
        </p:txBody>
      </p:sp>
      <p:sp>
        <p:nvSpPr>
          <p:cNvPr id="335" name="Google Shape;481;p46"/>
          <p:cNvSpPr/>
          <p:nvPr/>
        </p:nvSpPr>
        <p:spPr>
          <a:xfrm>
            <a:off x="562680" y="1503720"/>
            <a:ext cx="7909560" cy="14857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length</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2</a:t>
            </a:r>
            <a:endParaRPr b="0" lang="es-ES" sz="1500" spc="-1" strike="noStrike">
              <a:solidFill>
                <a:srgbClr val="ffffff"/>
              </a:solidFill>
              <a:latin typeface="Arial"/>
            </a:endParaRPr>
          </a:p>
        </p:txBody>
      </p:sp>
      <p:sp>
        <p:nvSpPr>
          <p:cNvPr id="336" name="Google Shape;482;p46"/>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la longitud del array</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sort()</a:t>
            </a:r>
            <a:endParaRPr b="0" lang="es-ES" sz="2400" spc="-1" strike="noStrike">
              <a:solidFill>
                <a:srgbClr val="000000"/>
              </a:solidFill>
              <a:latin typeface="Arial"/>
            </a:endParaRPr>
          </a:p>
        </p:txBody>
      </p:sp>
      <p:sp>
        <p:nvSpPr>
          <p:cNvPr id="338" name="Google Shape;488;p47"/>
          <p:cNvSpPr/>
          <p:nvPr/>
        </p:nvSpPr>
        <p:spPr>
          <a:xfrm>
            <a:off x="562680" y="1503720"/>
            <a:ext cx="7909560" cy="14857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sort</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 [1, 2, 3]</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
        <p:nvSpPr>
          <p:cNvPr id="339" name="Google Shape;489;p47"/>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Ordena el array. Es Destructivo.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reverse()</a:t>
            </a:r>
            <a:endParaRPr b="0" lang="es-ES" sz="2400" spc="-1" strike="noStrike">
              <a:solidFill>
                <a:srgbClr val="000000"/>
              </a:solidFill>
              <a:latin typeface="Arial"/>
            </a:endParaRPr>
          </a:p>
        </p:txBody>
      </p:sp>
      <p:sp>
        <p:nvSpPr>
          <p:cNvPr id="341" name="Google Shape;495;p48"/>
          <p:cNvSpPr/>
          <p:nvPr/>
        </p:nvSpPr>
        <p:spPr>
          <a:xfrm>
            <a:off x="562680" y="1503720"/>
            <a:ext cx="7909560" cy="14857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reverse</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 [3, 2, 1]</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
        <p:nvSpPr>
          <p:cNvPr id="342" name="Google Shape;496;p48"/>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Ordena el array en orden descendente. Es Destructivo.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concat()</a:t>
            </a:r>
            <a:endParaRPr b="0" lang="es-ES" sz="2400" spc="-1" strike="noStrike">
              <a:solidFill>
                <a:srgbClr val="000000"/>
              </a:solidFill>
              <a:latin typeface="Arial"/>
            </a:endParaRPr>
          </a:p>
        </p:txBody>
      </p:sp>
      <p:sp>
        <p:nvSpPr>
          <p:cNvPr id="344" name="Google Shape;502;p49"/>
          <p:cNvSpPr/>
          <p:nvPr/>
        </p:nvSpPr>
        <p:spPr>
          <a:xfrm>
            <a:off x="562680" y="1503720"/>
            <a:ext cx="7909560" cy="21578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pescado</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"mero"</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"sepia"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concat</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pescado</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//Devuelve la concatenación de los dos arrays</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//[1, 3, 2, "mero", "sepia"]</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
        <p:nvSpPr>
          <p:cNvPr id="345" name="Google Shape;503;p49"/>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Concatena dos arrays. No es Destructivo.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join()</a:t>
            </a:r>
            <a:endParaRPr b="0" lang="es-ES" sz="2400" spc="-1" strike="noStrike">
              <a:solidFill>
                <a:srgbClr val="000000"/>
              </a:solidFill>
              <a:latin typeface="Arial"/>
            </a:endParaRPr>
          </a:p>
        </p:txBody>
      </p:sp>
      <p:sp>
        <p:nvSpPr>
          <p:cNvPr id="347" name="Google Shape;509;p50"/>
          <p:cNvSpPr/>
          <p:nvPr/>
        </p:nvSpPr>
        <p:spPr>
          <a:xfrm>
            <a:off x="562680" y="1503720"/>
            <a:ext cx="7909560" cy="21578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join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//Devuelve los elementos separados por el símbolo indicado en una cadena, por defecto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//1-3-2</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
        <p:nvSpPr>
          <p:cNvPr id="348" name="Google Shape;510;p50"/>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todos los elementos de un array separados por el carácter que indiquemos.</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join()</a:t>
            </a:r>
            <a:endParaRPr b="0" lang="es-ES" sz="2400" spc="-1" strike="noStrike">
              <a:solidFill>
                <a:srgbClr val="000000"/>
              </a:solidFill>
              <a:latin typeface="Arial"/>
            </a:endParaRPr>
          </a:p>
        </p:txBody>
      </p:sp>
      <p:sp>
        <p:nvSpPr>
          <p:cNvPr id="350" name="Google Shape;516;p51"/>
          <p:cNvSpPr/>
          <p:nvPr/>
        </p:nvSpPr>
        <p:spPr>
          <a:xfrm>
            <a:off x="562680" y="1503720"/>
            <a:ext cx="7909560" cy="21578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var</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var</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join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//Devuelve los elementos separados por el símbolo indicado en una cadena, por defecto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toString() haría lo mismo, pero no podemos seleccionar el símbolo de separación.</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cosas</a:t>
            </a:r>
            <a:r>
              <a:rPr b="0" lang="es" sz="1500" spc="-1" strike="noStrike">
                <a:solidFill>
                  <a:srgbClr val="d4d4d4"/>
                </a:solidFill>
                <a:latin typeface="Courier New"/>
                <a:ea typeface="Courier New"/>
              </a:rPr>
              <a:t>); </a:t>
            </a:r>
            <a:r>
              <a:rPr b="0" lang="es" sz="1500" spc="-1" strike="noStrike">
                <a:solidFill>
                  <a:srgbClr val="6aa84f"/>
                </a:solidFill>
                <a:latin typeface="Courier New"/>
                <a:ea typeface="Courier New"/>
              </a:rPr>
              <a:t>//1-3-2</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2244240" y="1009080"/>
            <a:ext cx="4655160" cy="3124800"/>
          </a:xfrm>
          <a:prstGeom prst="rect">
            <a:avLst/>
          </a:prstGeom>
          <a:solidFill>
            <a:srgbClr val="000000"/>
          </a:solidFill>
          <a:ln w="9360">
            <a:solidFill>
              <a:srgbClr val="ffffff"/>
            </a:solidFill>
            <a:round/>
          </a:ln>
        </p:spPr>
        <p:txBody>
          <a:bodyPr lIns="91440" rIns="91440" tIns="91440" bIns="91440" anchor="ctr">
            <a:noAutofit/>
          </a:bodyPr>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endParaRPr b="0" lang="es-ES" sz="1200" spc="-1" strike="noStrike">
              <a:solidFill>
                <a:srgbClr val="000000"/>
              </a:solidFill>
              <a:latin typeface="Arial"/>
            </a:endParaRPr>
          </a:p>
          <a:p>
            <a:pPr marL="4572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html</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head</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title</a:t>
            </a:r>
            <a:r>
              <a:rPr b="0" lang="es" sz="1200" spc="-1" strike="noStrike">
                <a:solidFill>
                  <a:srgbClr val="808080"/>
                </a:solidFill>
                <a:latin typeface="Courier New"/>
                <a:ea typeface="Courier New"/>
              </a:rPr>
              <a:t>&gt;</a:t>
            </a:r>
            <a:r>
              <a:rPr b="0" lang="es" sz="1200" spc="-1" strike="noStrike">
                <a:solidFill>
                  <a:srgbClr val="d4d4d4"/>
                </a:solidFill>
                <a:latin typeface="Courier New"/>
                <a:ea typeface="Courier New"/>
              </a:rPr>
              <a:t>pr</a:t>
            </a:r>
            <a:r>
              <a:rPr b="0" lang="es" sz="1200" spc="-1" strike="noStrike">
                <a:solidFill>
                  <a:srgbClr val="d4d4d4"/>
                </a:solidFill>
                <a:latin typeface="Courier New"/>
                <a:ea typeface="Courier New"/>
              </a:rPr>
              <a:t>ueba</a:t>
            </a: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title</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script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type</a:t>
            </a:r>
            <a:r>
              <a:rPr b="0" lang="es" sz="1200" spc="-1" strike="noStrike">
                <a:solidFill>
                  <a:srgbClr val="d4d4d4"/>
                </a:solidFill>
                <a:latin typeface="Courier New"/>
                <a:ea typeface="Courier New"/>
              </a:rPr>
              <a:t>=</a:t>
            </a:r>
            <a:r>
              <a:rPr b="0" lang="es" sz="1200" spc="-1" strike="noStrike">
                <a:solidFill>
                  <a:srgbClr val="ce9178"/>
                </a:solidFill>
                <a:latin typeface="Courier New"/>
                <a:ea typeface="Courier New"/>
              </a:rPr>
              <a:t>"text/jav</a:t>
            </a:r>
            <a:r>
              <a:rPr b="0" lang="es" sz="1200" spc="-1" strike="noStrike">
                <a:solidFill>
                  <a:srgbClr val="ce9178"/>
                </a:solidFill>
                <a:latin typeface="Courier New"/>
                <a:ea typeface="Courier New"/>
              </a:rPr>
              <a:t>ascript"</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1371600" indent="457200">
              <a:lnSpc>
                <a:spcPct val="150000"/>
              </a:lnSpc>
              <a:buNone/>
              <a:tabLst>
                <a:tab algn="l" pos="0"/>
              </a:tabLst>
            </a:pPr>
            <a:r>
              <a:rPr b="0" lang="es" sz="1200" spc="-1" strike="noStrike">
                <a:solidFill>
                  <a:srgbClr val="808080"/>
                </a:solidFill>
                <a:latin typeface="Courier New"/>
                <a:ea typeface="Courier New"/>
              </a:rPr>
              <a:t>/</a:t>
            </a:r>
            <a:r>
              <a:rPr b="0" lang="es" sz="1200" spc="-1" strike="noStrike">
                <a:solidFill>
                  <a:srgbClr val="808080"/>
                </a:solidFill>
                <a:latin typeface="Courier New"/>
                <a:ea typeface="Courier New"/>
              </a:rPr>
              <a:t>*Código*</a:t>
            </a:r>
            <a:r>
              <a:rPr b="0" lang="es" sz="1200" spc="-1" strike="noStrike">
                <a:solidFill>
                  <a:srgbClr val="808080"/>
                </a:solidFill>
                <a:latin typeface="Courier New"/>
                <a:ea typeface="Courier New"/>
              </a:rPr>
              <a: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script</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head</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body</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body</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html</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indent="0">
              <a:lnSpc>
                <a:spcPct val="100000"/>
              </a:lnSpc>
              <a:buNone/>
              <a:tabLst>
                <a:tab algn="l" pos="0"/>
              </a:tabLst>
            </a:pP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String.</a:t>
            </a:r>
            <a:endParaRPr b="0" lang="es-ES" sz="3600" spc="-1" strike="noStrike">
              <a:solidFill>
                <a:srgbClr val="000000"/>
              </a:solidFill>
              <a:latin typeface="Arial"/>
            </a:endParaRPr>
          </a:p>
        </p:txBody>
      </p:sp>
      <p:sp>
        <p:nvSpPr>
          <p:cNvPr id="352"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String</a:t>
            </a:r>
            <a:endParaRPr b="0" lang="es-ES" sz="2400" spc="-1" strike="noStrike">
              <a:solidFill>
                <a:srgbClr val="000000"/>
              </a:solidFill>
              <a:latin typeface="Arial"/>
            </a:endParaRPr>
          </a:p>
        </p:txBody>
      </p:sp>
      <p:sp>
        <p:nvSpPr>
          <p:cNvPr id="354" name="Google Shape;528;p53"/>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Tenemos dos opciones, el valor literal y el objeto String, por lo tanto, no es lo mismo...</a:t>
            </a:r>
            <a:endParaRPr b="0" lang="es-ES" sz="1200" spc="-1" strike="noStrike">
              <a:solidFill>
                <a:srgbClr val="ffffff"/>
              </a:solidFill>
              <a:latin typeface="Arial"/>
            </a:endParaRPr>
          </a:p>
        </p:txBody>
      </p:sp>
      <p:sp>
        <p:nvSpPr>
          <p:cNvPr id="355" name="Google Shape;529;p53"/>
          <p:cNvSpPr/>
          <p:nvPr/>
        </p:nvSpPr>
        <p:spPr>
          <a:xfrm>
            <a:off x="562680" y="1503720"/>
            <a:ext cx="7909560" cy="17236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variable</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new</a:t>
            </a:r>
            <a:r>
              <a:rPr b="0" lang="es" sz="1500" spc="-1" strike="noStrike">
                <a:solidFill>
                  <a:srgbClr val="d4d4d4"/>
                </a:solidFill>
                <a:latin typeface="Courier New"/>
                <a:ea typeface="Courier New"/>
              </a:rPr>
              <a:t> </a:t>
            </a:r>
            <a:r>
              <a:rPr b="0" lang="es" sz="1500" spc="-1" strike="noStrike">
                <a:solidFill>
                  <a:srgbClr val="4ec9b0"/>
                </a:solidFill>
                <a:latin typeface="Courier New"/>
                <a:ea typeface="Courier New"/>
              </a:rPr>
              <a:t>String</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'la Senia'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variable2</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"la Senia"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document</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write</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typeof</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variable</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"&lt;br&gt;"</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devuelve 'object'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document</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write</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typeof</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variable2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devuelve 'string'</a:t>
            </a:r>
            <a:endParaRPr b="0" lang="es-ES" sz="1500" spc="-1" strike="noStrike">
              <a:solidFill>
                <a:srgbClr val="ffffff"/>
              </a:solidFill>
              <a:latin typeface="Arial"/>
            </a:endParaRPr>
          </a:p>
        </p:txBody>
      </p:sp>
      <p:sp>
        <p:nvSpPr>
          <p:cNvPr id="356" name="Google Shape;530;p53"/>
          <p:cNvSpPr/>
          <p:nvPr/>
        </p:nvSpPr>
        <p:spPr>
          <a:xfrm>
            <a:off x="1169640" y="292932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Se recomienda el uso de literales, ya que podemos aplicarles </a:t>
            </a:r>
            <a:r>
              <a:rPr b="0" lang="es" sz="1200" spc="-1" strike="noStrike" u="sng">
                <a:solidFill>
                  <a:srgbClr val="ffffff"/>
                </a:solidFill>
                <a:uFillTx/>
                <a:latin typeface="Verdana"/>
                <a:ea typeface="Verdana"/>
              </a:rPr>
              <a:t>todas las funciones</a:t>
            </a:r>
            <a:r>
              <a:rPr b="0" lang="es" sz="1200" spc="-1" strike="noStrike">
                <a:solidFill>
                  <a:srgbClr val="ffffff"/>
                </a:solidFill>
                <a:latin typeface="Verdana"/>
                <a:ea typeface="Verdana"/>
              </a:rPr>
              <a:t> del objeto String, y tiene un comportamiento menos errático.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String</a:t>
            </a:r>
            <a:endParaRPr b="0" lang="es-ES" sz="2400" spc="-1" strike="noStrike">
              <a:solidFill>
                <a:srgbClr val="000000"/>
              </a:solidFill>
              <a:latin typeface="Arial"/>
            </a:endParaRPr>
          </a:p>
        </p:txBody>
      </p:sp>
      <p:sp>
        <p:nvSpPr>
          <p:cNvPr id="358" name="Google Shape;536;p54"/>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Diferentes comportamientos según el tipo de string que utilicemos.</a:t>
            </a:r>
            <a:endParaRPr b="0" lang="es-ES" sz="1200" spc="-1" strike="noStrike">
              <a:solidFill>
                <a:srgbClr val="ffffff"/>
              </a:solidFill>
              <a:latin typeface="Arial"/>
            </a:endParaRPr>
          </a:p>
        </p:txBody>
      </p:sp>
      <p:sp>
        <p:nvSpPr>
          <p:cNvPr id="359" name="Google Shape;537;p54"/>
          <p:cNvSpPr/>
          <p:nvPr/>
        </p:nvSpPr>
        <p:spPr>
          <a:xfrm>
            <a:off x="562680" y="1503720"/>
            <a:ext cx="7909560" cy="14428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s1</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'2 + 2'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literal</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s2</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new</a:t>
            </a:r>
            <a:r>
              <a:rPr b="0" lang="es" sz="1500" spc="-1" strike="noStrike">
                <a:solidFill>
                  <a:srgbClr val="d4d4d4"/>
                </a:solidFill>
                <a:latin typeface="Courier New"/>
                <a:ea typeface="Courier New"/>
              </a:rPr>
              <a:t> </a:t>
            </a:r>
            <a:r>
              <a:rPr b="0" lang="es" sz="1500" spc="-1" strike="noStrike">
                <a:solidFill>
                  <a:srgbClr val="4ec9b0"/>
                </a:solidFill>
                <a:latin typeface="Courier New"/>
                <a:ea typeface="Courier New"/>
              </a:rPr>
              <a:t>String</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'2 + 2'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objeto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cdcaa"/>
                </a:solidFill>
                <a:latin typeface="Courier New"/>
                <a:ea typeface="Courier New"/>
              </a:rPr>
              <a:t>eval</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s1</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Devuelve 4</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cdcaa"/>
                </a:solidFill>
                <a:latin typeface="Courier New"/>
                <a:ea typeface="Courier New"/>
              </a:rPr>
              <a:t>eval</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s2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Devuelve la cadena "2 + 2"</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String</a:t>
            </a:r>
            <a:endParaRPr b="0" lang="es-ES" sz="2400" spc="-1" strike="noStrike">
              <a:solidFill>
                <a:srgbClr val="000000"/>
              </a:solidFill>
              <a:latin typeface="Arial"/>
            </a:endParaRPr>
          </a:p>
        </p:txBody>
      </p:sp>
      <p:sp>
        <p:nvSpPr>
          <p:cNvPr id="361" name="Google Shape;543;p55"/>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Podemos acceder a los diferentes caracteres del string como si fuera un array, pero </a:t>
            </a:r>
            <a:r>
              <a:rPr b="0" lang="es" sz="1200" spc="-1" strike="noStrike" u="sng">
                <a:solidFill>
                  <a:srgbClr val="ffffff"/>
                </a:solidFill>
                <a:uFillTx/>
                <a:latin typeface="Verdana"/>
                <a:ea typeface="Verdana"/>
              </a:rPr>
              <a:t>no podremos modificarlos</a:t>
            </a:r>
            <a:r>
              <a:rPr b="0" lang="es" sz="1200" spc="-1" strike="noStrike">
                <a:solidFill>
                  <a:srgbClr val="ffffff"/>
                </a:solidFill>
                <a:latin typeface="Verdana"/>
                <a:ea typeface="Verdana"/>
              </a:rPr>
              <a:t>.</a:t>
            </a:r>
            <a:endParaRPr b="0" lang="es-ES" sz="1200" spc="-1" strike="noStrike">
              <a:solidFill>
                <a:srgbClr val="ffffff"/>
              </a:solidFill>
              <a:latin typeface="Arial"/>
            </a:endParaRPr>
          </a:p>
        </p:txBody>
      </p:sp>
      <p:sp>
        <p:nvSpPr>
          <p:cNvPr id="362" name="Google Shape;544;p55"/>
          <p:cNvSpPr/>
          <p:nvPr/>
        </p:nvSpPr>
        <p:spPr>
          <a:xfrm>
            <a:off x="562680" y="1503720"/>
            <a:ext cx="7909560" cy="14428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mystring</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"Hello, World!"</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x</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mystring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length</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mystring</a:t>
            </a:r>
            <a:r>
              <a:rPr b="0" lang="es" sz="1500" spc="-1" strike="noStrike">
                <a:solidFill>
                  <a:srgbClr val="d4d4d4"/>
                </a:solidFill>
                <a:latin typeface="Courier New"/>
                <a:ea typeface="Courier New"/>
              </a:rPr>
              <a:t>[</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'L'</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No produce ningún efecto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mystring</a:t>
            </a:r>
            <a:r>
              <a:rPr b="0" lang="es" sz="1500" spc="-1" strike="noStrike">
                <a:solidFill>
                  <a:srgbClr val="d4d4d4"/>
                </a:solidFill>
                <a:latin typeface="Courier New"/>
                <a:ea typeface="Courier New"/>
              </a:rPr>
              <a:t>[</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Esto devuelve "H"</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String</a:t>
            </a:r>
            <a:endParaRPr b="0" lang="es-ES" sz="2400" spc="-1" strike="noStrike">
              <a:solidFill>
                <a:srgbClr val="000000"/>
              </a:solidFill>
              <a:latin typeface="Arial"/>
            </a:endParaRPr>
          </a:p>
        </p:txBody>
      </p:sp>
      <p:sp>
        <p:nvSpPr>
          <p:cNvPr id="364" name="Google Shape;550;p56"/>
          <p:cNvSpPr/>
          <p:nvPr/>
        </p:nvSpPr>
        <p:spPr>
          <a:xfrm>
            <a:off x="1169640" y="719640"/>
            <a:ext cx="6914520" cy="63828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Si queremos mezclar cadenas con expresiones aritméticas, lo haremos del siguiente modo:</a:t>
            </a:r>
            <a:endParaRPr b="0" lang="es-ES" sz="1200" spc="-1" strike="noStrike">
              <a:solidFill>
                <a:srgbClr val="ffffff"/>
              </a:solidFill>
              <a:latin typeface="Arial"/>
            </a:endParaRPr>
          </a:p>
        </p:txBody>
      </p:sp>
      <p:sp>
        <p:nvSpPr>
          <p:cNvPr id="365" name="Google Shape;551;p56"/>
          <p:cNvSpPr/>
          <p:nvPr/>
        </p:nvSpPr>
        <p:spPr>
          <a:xfrm>
            <a:off x="562680" y="1351440"/>
            <a:ext cx="7909560" cy="139500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5</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b</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10</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4ec9b0"/>
                </a:solidFill>
                <a:latin typeface="Courier New"/>
                <a:ea typeface="Courier New"/>
              </a:rPr>
              <a:t>console</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log</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"Quince es "</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b</a:t>
            </a:r>
            <a:r>
              <a:rPr b="0" lang="es" sz="1000" spc="-1" strike="noStrike">
                <a:solidFill>
                  <a:srgbClr val="d4d4d4"/>
                </a:solidFill>
                <a:latin typeface="Courier New"/>
                <a:ea typeface="Courier New"/>
              </a:rPr>
              <a:t>) + </a:t>
            </a:r>
            <a:r>
              <a:rPr b="0" lang="es" sz="1000" spc="-1" strike="noStrike">
                <a:solidFill>
                  <a:srgbClr val="ce9178"/>
                </a:solidFill>
                <a:latin typeface="Courier New"/>
                <a:ea typeface="Courier New"/>
              </a:rPr>
              <a:t>" y</a:t>
            </a:r>
            <a:r>
              <a:rPr b="0" lang="es" sz="1000" spc="-1" strike="noStrike">
                <a:solidFill>
                  <a:srgbClr val="d7ba7d"/>
                </a:solidFill>
                <a:latin typeface="Courier New"/>
                <a:ea typeface="Courier New"/>
              </a:rPr>
              <a:t>\n</a:t>
            </a:r>
            <a:r>
              <a:rPr b="0" lang="es" sz="1000" spc="-1" strike="noStrike">
                <a:solidFill>
                  <a:srgbClr val="ce9178"/>
                </a:solidFill>
                <a:latin typeface="Courier New"/>
                <a:ea typeface="Courier New"/>
              </a:rPr>
              <a:t>no "</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2</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b</a:t>
            </a:r>
            <a:r>
              <a:rPr b="0" lang="es" sz="1000" spc="-1" strike="noStrike">
                <a:solidFill>
                  <a:srgbClr val="d4d4d4"/>
                </a:solidFill>
                <a:latin typeface="Courier New"/>
                <a:ea typeface="Courier New"/>
              </a:rPr>
              <a:t>) + </a:t>
            </a:r>
            <a:r>
              <a:rPr b="0" lang="es" sz="1000" spc="-1" strike="noStrike">
                <a:solidFill>
                  <a:srgbClr val="ce9178"/>
                </a:solidFill>
                <a:latin typeface="Courier New"/>
                <a:ea typeface="Courier New"/>
              </a:rPr>
              <a:t>"."</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"Quince es 15 y</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no 20."</a:t>
            </a:r>
            <a:endParaRPr b="0" lang="es-ES" sz="1000" spc="-1" strike="noStrike">
              <a:solidFill>
                <a:srgbClr val="ffffff"/>
              </a:solidFill>
              <a:latin typeface="Arial"/>
            </a:endParaRPr>
          </a:p>
        </p:txBody>
      </p:sp>
      <p:sp>
        <p:nvSpPr>
          <p:cNvPr id="366" name="Google Shape;552;p56"/>
          <p:cNvSpPr/>
          <p:nvPr/>
        </p:nvSpPr>
        <p:spPr>
          <a:xfrm>
            <a:off x="1169640" y="300564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O del siguiente, todavía más legible:</a:t>
            </a:r>
            <a:endParaRPr b="0" lang="es-ES" sz="1200" spc="-1" strike="noStrike">
              <a:solidFill>
                <a:srgbClr val="ffffff"/>
              </a:solidFill>
              <a:latin typeface="Arial"/>
            </a:endParaRPr>
          </a:p>
        </p:txBody>
      </p:sp>
      <p:sp>
        <p:nvSpPr>
          <p:cNvPr id="367" name="Google Shape;553;p56"/>
          <p:cNvSpPr/>
          <p:nvPr/>
        </p:nvSpPr>
        <p:spPr>
          <a:xfrm>
            <a:off x="562680" y="3408840"/>
            <a:ext cx="7909560" cy="139500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5</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569cd6"/>
                </a:solidFill>
                <a:latin typeface="Courier New"/>
                <a:ea typeface="Courier New"/>
              </a:rPr>
              <a:t>var</a:t>
            </a:r>
            <a:r>
              <a:rPr b="0" lang="es" sz="1000" spc="-1" strike="noStrike">
                <a:solidFill>
                  <a:srgbClr val="d4d4d4"/>
                </a:solidFill>
                <a:latin typeface="Courier New"/>
                <a:ea typeface="Courier New"/>
              </a:rPr>
              <a:t> </a:t>
            </a:r>
            <a:r>
              <a:rPr b="0" lang="es" sz="1000" spc="-1" strike="noStrike">
                <a:solidFill>
                  <a:srgbClr val="9cdcfe"/>
                </a:solidFill>
                <a:latin typeface="Courier New"/>
                <a:ea typeface="Courier New"/>
              </a:rPr>
              <a:t>b</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10</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4ec9b0"/>
                </a:solidFill>
                <a:latin typeface="Courier New"/>
                <a:ea typeface="Courier New"/>
              </a:rPr>
              <a:t>console</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log</a:t>
            </a:r>
            <a:r>
              <a:rPr b="0" lang="es" sz="1000" spc="-1" strike="noStrike">
                <a:solidFill>
                  <a:srgbClr val="d4d4d4"/>
                </a:solidFill>
                <a:latin typeface="Courier New"/>
                <a:ea typeface="Courier New"/>
              </a:rPr>
              <a:t>(</a:t>
            </a:r>
            <a:r>
              <a:rPr b="0" lang="es" sz="1000" spc="-1" strike="noStrike">
                <a:solidFill>
                  <a:srgbClr val="ce9178"/>
                </a:solidFill>
                <a:latin typeface="Courier New"/>
                <a:ea typeface="Courier New"/>
              </a:rPr>
              <a:t>`Fifteen is </a:t>
            </a:r>
            <a:r>
              <a:rPr b="0" lang="es" sz="1000" spc="-1" strike="noStrike">
                <a:solidFill>
                  <a:srgbClr val="569cd6"/>
                </a:solidFill>
                <a:latin typeface="Courier New"/>
                <a:ea typeface="Courier New"/>
              </a:rPr>
              <a:t>${</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b</a:t>
            </a:r>
            <a:r>
              <a:rPr b="0" lang="es" sz="1000" spc="-1" strike="noStrike">
                <a:solidFill>
                  <a:srgbClr val="569cd6"/>
                </a:solidFill>
                <a:latin typeface="Courier New"/>
                <a:ea typeface="Courier New"/>
              </a:rPr>
              <a:t>}</a:t>
            </a:r>
            <a:r>
              <a:rPr b="0" lang="es" sz="1000" spc="-1" strike="noStrike">
                <a:solidFill>
                  <a:srgbClr val="ce9178"/>
                </a:solidFill>
                <a:latin typeface="Courier New"/>
                <a:ea typeface="Courier New"/>
              </a:rPr>
              <a:t> and</a:t>
            </a:r>
            <a:r>
              <a:rPr b="0" lang="es" sz="1000" spc="-1" strike="noStrike">
                <a:solidFill>
                  <a:srgbClr val="d7ba7d"/>
                </a:solidFill>
                <a:latin typeface="Courier New"/>
                <a:ea typeface="Courier New"/>
              </a:rPr>
              <a:t>\n</a:t>
            </a:r>
            <a:r>
              <a:rPr b="0" lang="es" sz="1000" spc="-1" strike="noStrike">
                <a:solidFill>
                  <a:srgbClr val="ce9178"/>
                </a:solidFill>
                <a:latin typeface="Courier New"/>
                <a:ea typeface="Courier New"/>
              </a:rPr>
              <a:t>not </a:t>
            </a:r>
            <a:r>
              <a:rPr b="0" lang="es" sz="1000" spc="-1" strike="noStrike">
                <a:solidFill>
                  <a:srgbClr val="569cd6"/>
                </a:solidFill>
                <a:latin typeface="Courier New"/>
                <a:ea typeface="Courier New"/>
              </a:rPr>
              <a:t>${</a:t>
            </a:r>
            <a:r>
              <a:rPr b="0" lang="es" sz="1000" spc="-1" strike="noStrike">
                <a:solidFill>
                  <a:srgbClr val="b5cea8"/>
                </a:solidFill>
                <a:latin typeface="Courier New"/>
                <a:ea typeface="Courier New"/>
              </a:rPr>
              <a:t>2</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a</a:t>
            </a:r>
            <a:r>
              <a:rPr b="0" lang="es" sz="1000" spc="-1" strike="noStrike">
                <a:solidFill>
                  <a:srgbClr val="d4d4d4"/>
                </a:solidFill>
                <a:latin typeface="Courier New"/>
                <a:ea typeface="Courier New"/>
              </a:rPr>
              <a:t> + </a:t>
            </a:r>
            <a:r>
              <a:rPr b="0" lang="es" sz="1000" spc="-1" strike="noStrike">
                <a:solidFill>
                  <a:srgbClr val="9cdcfe"/>
                </a:solidFill>
                <a:latin typeface="Courier New"/>
                <a:ea typeface="Courier New"/>
              </a:rPr>
              <a:t>b</a:t>
            </a:r>
            <a:r>
              <a:rPr b="0" lang="es" sz="1000" spc="-1" strike="noStrike">
                <a:solidFill>
                  <a:srgbClr val="569cd6"/>
                </a:solidFill>
                <a:latin typeface="Courier New"/>
                <a:ea typeface="Courier New"/>
              </a:rPr>
              <a:t>}</a:t>
            </a:r>
            <a:r>
              <a:rPr b="0" lang="es" sz="1000" spc="-1" strike="noStrike">
                <a:solidFill>
                  <a:srgbClr val="ce9178"/>
                </a:solidFill>
                <a:latin typeface="Courier New"/>
                <a:ea typeface="Courier New"/>
              </a:rPr>
              <a:t>.`</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"Fifteen is 15 and</a:t>
            </a:r>
            <a:endParaRPr b="0" lang="es-ES" sz="1000" spc="-1" strike="noStrike">
              <a:solidFill>
                <a:srgbClr val="ffffff"/>
              </a:solidFill>
              <a:latin typeface="Arial"/>
            </a:endParaRPr>
          </a:p>
          <a:p>
            <a:pPr>
              <a:lnSpc>
                <a:spcPct val="150000"/>
              </a:lnSpc>
              <a:tabLst>
                <a:tab algn="l" pos="0"/>
              </a:tabLst>
            </a:pPr>
            <a:r>
              <a:rPr b="0" lang="es" sz="1000" spc="-1" strike="noStrike">
                <a:solidFill>
                  <a:srgbClr val="608b4e"/>
                </a:solidFill>
                <a:latin typeface="Courier New"/>
                <a:ea typeface="Courier New"/>
              </a:rPr>
              <a:t>// not 20."</a:t>
            </a:r>
            <a:endParaRPr b="0" lang="es-ES" sz="10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66"/>
                                        </p:tgtEl>
                                        <p:attrNameLst>
                                          <p:attrName>style.visibility</p:attrName>
                                        </p:attrNameLst>
                                      </p:cBhvr>
                                      <p:to>
                                        <p:strVal val="visible"/>
                                      </p:to>
                                    </p:set>
                                    <p:animEffect filter="fade" transition="in">
                                      <p:cBhvr additive="repl">
                                        <p:cTn id="7" dur="1000"/>
                                        <p:tgtEl>
                                          <p:spTgt spid="366"/>
                                        </p:tgtEl>
                                      </p:cBhvr>
                                    </p:animEffect>
                                  </p:childTnLst>
                                </p:cTn>
                              </p:par>
                              <p:par>
                                <p:cTn id="8" nodeType="withEffect" fill="hold" presetClass="entr" presetID="10">
                                  <p:stCondLst>
                                    <p:cond delay="0"/>
                                  </p:stCondLst>
                                  <p:childTnLst>
                                    <p:set>
                                      <p:cBhvr>
                                        <p:cTn id="9" dur="1" fill="hold">
                                          <p:stCondLst>
                                            <p:cond delay="0"/>
                                          </p:stCondLst>
                                        </p:cTn>
                                        <p:tgtEl>
                                          <p:spTgt spid="367"/>
                                        </p:tgtEl>
                                        <p:attrNameLst>
                                          <p:attrName>style.visibility</p:attrName>
                                        </p:attrNameLst>
                                      </p:cBhvr>
                                      <p:to>
                                        <p:strVal val="visible"/>
                                      </p:to>
                                    </p:set>
                                    <p:animEffect filter="fade" transition="in">
                                      <p:cBhvr additive="repl">
                                        <p:cTn id="10"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String</a:t>
            </a:r>
            <a:endParaRPr b="0" lang="es-ES" sz="2400" spc="-1" strike="noStrike">
              <a:solidFill>
                <a:srgbClr val="000000"/>
              </a:solidFill>
              <a:latin typeface="Arial"/>
            </a:endParaRPr>
          </a:p>
        </p:txBody>
      </p:sp>
      <p:sp>
        <p:nvSpPr>
          <p:cNvPr id="369" name="Google Shape;559;p57"/>
          <p:cNvSpPr/>
          <p:nvPr/>
        </p:nvSpPr>
        <p:spPr>
          <a:xfrm>
            <a:off x="1169640" y="193896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El símbolo de escape \n, </a:t>
            </a:r>
            <a:r>
              <a:rPr b="1" lang="es" sz="1200" spc="-1" strike="noStrike">
                <a:solidFill>
                  <a:srgbClr val="ffffff"/>
                </a:solidFill>
                <a:latin typeface="Verdana"/>
                <a:ea typeface="Verdana"/>
              </a:rPr>
              <a:t>solo </a:t>
            </a:r>
            <a:r>
              <a:rPr b="0" lang="es" sz="1200" spc="-1" strike="noStrike">
                <a:solidFill>
                  <a:srgbClr val="ffffff"/>
                </a:solidFill>
                <a:latin typeface="Verdana"/>
                <a:ea typeface="Verdana"/>
              </a:rPr>
              <a:t>funcionará cuando queramos usar la</a:t>
            </a:r>
            <a:r>
              <a:rPr b="1" lang="es" sz="1200" spc="-1" strike="noStrike">
                <a:solidFill>
                  <a:srgbClr val="ffffff"/>
                </a:solidFill>
                <a:latin typeface="Verdana"/>
                <a:ea typeface="Verdana"/>
              </a:rPr>
              <a:t> consola javascript</a:t>
            </a:r>
            <a:r>
              <a:rPr b="0" lang="es" sz="1200" spc="-1" strike="noStrike">
                <a:solidFill>
                  <a:srgbClr val="ffffff"/>
                </a:solidFill>
                <a:latin typeface="Verdana"/>
                <a:ea typeface="Verdana"/>
              </a:rPr>
              <a:t>, no en la web. Para ello, deberemos utilizar el elemento HTML correspondiente, &lt;br&gt;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369"/>
                                        </p:tgtEl>
                                        <p:attrNameLst>
                                          <p:attrName>style.visibility</p:attrName>
                                        </p:attrNameLst>
                                      </p:cBhvr>
                                      <p:to>
                                        <p:strVal val="visible"/>
                                      </p:to>
                                    </p:set>
                                    <p:animEffect filter="fade" transition="in">
                                      <p:cBhvr additive="repl">
                                        <p:cTn id="17"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Métodos de String</a:t>
            </a:r>
            <a:endParaRPr b="0" lang="es-ES" sz="2400" spc="-1" strike="noStrike">
              <a:solidFill>
                <a:srgbClr val="000000"/>
              </a:solidFill>
              <a:latin typeface="Arial"/>
            </a:endParaRPr>
          </a:p>
        </p:txBody>
      </p:sp>
      <p:graphicFrame>
        <p:nvGraphicFramePr>
          <p:cNvPr id="371" name="Google Shape;565;p58"/>
          <p:cNvGraphicFramePr/>
          <p:nvPr/>
        </p:nvGraphicFramePr>
        <p:xfrm>
          <a:off x="89640" y="735840"/>
          <a:ext cx="8972640" cy="4125240"/>
        </p:xfrm>
        <a:graphic>
          <a:graphicData uri="http://schemas.openxmlformats.org/drawingml/2006/table">
            <a:tbl>
              <a:tblPr/>
              <a:tblGrid>
                <a:gridCol w="1861560"/>
                <a:gridCol w="7110720"/>
              </a:tblGrid>
              <a:tr h="162000">
                <a:tc>
                  <a:txBody>
                    <a:bodyPr lIns="75960" rIns="75960" tIns="18720" bIns="0" anchor="t">
                      <a:noAutofit/>
                    </a:bodyPr>
                    <a:p>
                      <a:pPr>
                        <a:lnSpc>
                          <a:spcPct val="115000"/>
                        </a:lnSpc>
                        <a:tabLst>
                          <a:tab algn="l" pos="0"/>
                        </a:tabLst>
                      </a:pPr>
                      <a:r>
                        <a:rPr b="1" lang="es" sz="800" spc="-1" strike="noStrike">
                          <a:solidFill>
                            <a:srgbClr val="333333"/>
                          </a:solidFill>
                          <a:highlight>
                            <a:srgbClr val="ffffff"/>
                          </a:highlight>
                          <a:latin typeface="Verdana"/>
                          <a:ea typeface="Verdana"/>
                        </a:rPr>
                        <a:t>Método</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c>
                  <a:txBody>
                    <a:bodyPr lIns="75960" rIns="75960" tIns="18720" bIns="0" anchor="t">
                      <a:noAutofit/>
                    </a:bodyPr>
                    <a:p>
                      <a:pPr>
                        <a:lnSpc>
                          <a:spcPct val="115000"/>
                        </a:lnSpc>
                        <a:tabLst>
                          <a:tab algn="l" pos="0"/>
                        </a:tabLst>
                      </a:pPr>
                      <a:r>
                        <a:rPr b="1" lang="es" sz="800" spc="-1" strike="noStrike">
                          <a:solidFill>
                            <a:srgbClr val="333333"/>
                          </a:solidFill>
                          <a:highlight>
                            <a:srgbClr val="ffffff"/>
                          </a:highlight>
                          <a:latin typeface="Verdana"/>
                          <a:ea typeface="Verdana"/>
                        </a:rPr>
                        <a:t>Descripción</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d4dde4"/>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charAt, charCodeAt, codePointAt</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Devuelve el caracter o el código del caracter en la posición especificada en la cadena.</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d4dde4"/>
                      </a:solidFill>
                      <a:prstDash val="solid"/>
                    </a:lnT>
                    <a:lnB w="18720">
                      <a:solidFill>
                        <a:srgbClr val="ffffff"/>
                      </a:solidFill>
                      <a:prstDash val="solid"/>
                    </a:lnB>
                    <a:noFill/>
                  </a:tcPr>
                </a:tc>
              </a:tr>
              <a:tr h="33012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indexOf, lastIndexOf</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Devuelve la posición de la subcadena en la cadena o la última posición de una subcadena especificada respectivamente.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startsWith, endsWith, includes</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Devuelve si la cadena empieza, termina o contiene una cadena especificada, o no.</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concat</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Combina el texto de dos cadenas y retorna una nueva cadena.</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3624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fromCharCode, fromCodePoint</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Construye una cadena desde la secuencia de valores Unicode especificada. Este es un método de la clase String, no una instancia de 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split</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Divide un objeto String en un array de strings separados por substrings.</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slice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Extrae una sección de un string y devuelve un nuevo 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7952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substring, substr</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spcAft>
                          <a:spcPts val="1800"/>
                        </a:spcAft>
                        <a:tabLst>
                          <a:tab algn="l" pos="0"/>
                        </a:tabLst>
                      </a:pPr>
                      <a:r>
                        <a:rPr b="0" lang="es" sz="800" spc="-1" strike="noStrike">
                          <a:solidFill>
                            <a:srgbClr val="333333"/>
                          </a:solidFill>
                          <a:highlight>
                            <a:srgbClr val="ffffff"/>
                          </a:highlight>
                          <a:latin typeface="Verdana"/>
                          <a:ea typeface="Verdana"/>
                        </a:rPr>
                        <a:t>Devuelve un substring del string, bien especificando el comienzo y el final, o bien el índice inicial y la longitud del substring.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match, replace, search</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Para trabajar con expresiones regulares</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9492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toLowerCase, toUpperCase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spcAft>
                          <a:spcPts val="1800"/>
                        </a:spcAft>
                        <a:tabLst>
                          <a:tab algn="l" pos="0"/>
                        </a:tabLst>
                      </a:pPr>
                      <a:r>
                        <a:rPr b="0" lang="es" sz="800" spc="-1" strike="noStrike">
                          <a:solidFill>
                            <a:srgbClr val="333333"/>
                          </a:solidFill>
                          <a:highlight>
                            <a:srgbClr val="ffffff"/>
                          </a:highlight>
                          <a:latin typeface="Verdana"/>
                          <a:ea typeface="Verdana"/>
                        </a:rPr>
                        <a:t>Devuelve el string en mayúsculas o en minúsculas</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9492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normalize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spcAft>
                          <a:spcPts val="1800"/>
                        </a:spcAft>
                        <a:tabLst>
                          <a:tab algn="l" pos="0"/>
                        </a:tabLst>
                      </a:pPr>
                      <a:r>
                        <a:rPr b="0" lang="es" sz="800" spc="-1" strike="noStrike">
                          <a:solidFill>
                            <a:srgbClr val="333333"/>
                          </a:solidFill>
                          <a:highlight>
                            <a:srgbClr val="ffffff"/>
                          </a:highlight>
                          <a:latin typeface="Verdana"/>
                          <a:ea typeface="Verdana"/>
                        </a:rPr>
                        <a:t>Devuelve es string Normalizado en Unicode.</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7952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repeat</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spcAft>
                          <a:spcPts val="1800"/>
                        </a:spcAft>
                        <a:tabLst>
                          <a:tab algn="l" pos="0"/>
                        </a:tabLst>
                      </a:pPr>
                      <a:r>
                        <a:rPr b="0" lang="es" sz="800" spc="-1" strike="noStrike">
                          <a:solidFill>
                            <a:srgbClr val="333333"/>
                          </a:solidFill>
                          <a:highlight>
                            <a:srgbClr val="ffffff"/>
                          </a:highlight>
                          <a:latin typeface="Verdana"/>
                          <a:ea typeface="Verdana"/>
                        </a:rPr>
                        <a:t>Devuelve un string formado por los elementos del objetos repetidos el número de veces que le indiquemos.</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11680">
                <a:tc>
                  <a:txBody>
                    <a:bodyPr lIns="75960" rIns="75960" tIns="5688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trim</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0" anchor="t">
                      <a:noAutofit/>
                    </a:bodyPr>
                    <a:p>
                      <a:pPr>
                        <a:lnSpc>
                          <a:spcPct val="115000"/>
                        </a:lnSpc>
                        <a:tabLst>
                          <a:tab algn="l" pos="0"/>
                        </a:tabLst>
                      </a:pPr>
                      <a:r>
                        <a:rPr b="0" lang="es" sz="800" spc="-1" strike="noStrike">
                          <a:solidFill>
                            <a:srgbClr val="333333"/>
                          </a:solidFill>
                          <a:highlight>
                            <a:srgbClr val="ffffff"/>
                          </a:highlight>
                          <a:latin typeface="Verdana"/>
                          <a:ea typeface="Verdana"/>
                        </a:rPr>
                        <a:t>Elimina los espacios en blanco del principio y del final del 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Expresiones regulares</a:t>
            </a:r>
            <a:endParaRPr b="0" lang="es-ES" sz="2400" spc="-1" strike="noStrike">
              <a:solidFill>
                <a:srgbClr val="000000"/>
              </a:solidFill>
              <a:latin typeface="Arial"/>
            </a:endParaRPr>
          </a:p>
        </p:txBody>
      </p:sp>
      <p:sp>
        <p:nvSpPr>
          <p:cNvPr id="373" name="Google Shape;571;p59"/>
          <p:cNvSpPr/>
          <p:nvPr/>
        </p:nvSpPr>
        <p:spPr>
          <a:xfrm>
            <a:off x="1169640" y="79596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Métodos que las utilizan</a:t>
            </a:r>
            <a:endParaRPr b="0" lang="es-ES" sz="1200" spc="-1" strike="noStrike">
              <a:solidFill>
                <a:srgbClr val="ffffff"/>
              </a:solidFill>
              <a:latin typeface="Arial"/>
            </a:endParaRPr>
          </a:p>
        </p:txBody>
      </p:sp>
      <p:graphicFrame>
        <p:nvGraphicFramePr>
          <p:cNvPr id="374" name="Google Shape;572;p59"/>
          <p:cNvGraphicFramePr/>
          <p:nvPr/>
        </p:nvGraphicFramePr>
        <p:xfrm>
          <a:off x="145440" y="1455480"/>
          <a:ext cx="8799480" cy="3246840"/>
        </p:xfrm>
        <a:graphic>
          <a:graphicData uri="http://schemas.openxmlformats.org/drawingml/2006/table">
            <a:tbl>
              <a:tblPr/>
              <a:tblGrid>
                <a:gridCol w="705600"/>
                <a:gridCol w="8093880"/>
              </a:tblGrid>
              <a:tr h="323640">
                <a:tc>
                  <a:txBody>
                    <a:bodyPr lIns="75960" rIns="75960" tIns="56880" bIns="56880" anchor="t">
                      <a:noAutofit/>
                    </a:bodyPr>
                    <a:p>
                      <a:pPr>
                        <a:lnSpc>
                          <a:spcPct val="115000"/>
                        </a:lnSpc>
                        <a:tabLst>
                          <a:tab algn="l" pos="0"/>
                        </a:tabLst>
                      </a:pPr>
                      <a:r>
                        <a:rPr b="0" lang="es" sz="1000" spc="-1" strike="noStrike">
                          <a:solidFill>
                            <a:srgbClr val="3d85c6"/>
                          </a:solidFill>
                          <a:highlight>
                            <a:srgbClr val="ffffff"/>
                          </a:highlight>
                          <a:latin typeface="Verdana"/>
                          <a:ea typeface="Verdana"/>
                        </a:rPr>
                        <a:t>exec</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Un método RegExp que ejecuta una búsqueda por una coincidencia en una cadena. Devuelve un array de información.</a:t>
                      </a:r>
                      <a:endParaRPr b="0" lang="es-ES" sz="10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RegExp.exec(“String”);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000" spc="-1" strike="noStrike">
                          <a:solidFill>
                            <a:srgbClr val="3d85c6"/>
                          </a:solidFill>
                          <a:highlight>
                            <a:srgbClr val="ffffff"/>
                          </a:highlight>
                          <a:latin typeface="Verdana"/>
                          <a:ea typeface="Verdana"/>
                        </a:rPr>
                        <a:t>test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Un método RegExp que verifica una coincidencia en una cadena. Devuelve true o false.</a:t>
                      </a:r>
                      <a:endParaRPr b="0" lang="es-ES" sz="10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RegExp.test(“String”);</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14080">
                <a:tc>
                  <a:txBody>
                    <a:bodyPr lIns="75960" rIns="75960" tIns="56880" bIns="56880" anchor="t">
                      <a:noAutofit/>
                    </a:bodyPr>
                    <a:p>
                      <a:pPr>
                        <a:lnSpc>
                          <a:spcPct val="115000"/>
                        </a:lnSpc>
                        <a:tabLst>
                          <a:tab algn="l" pos="0"/>
                        </a:tabLst>
                      </a:pPr>
                      <a:r>
                        <a:rPr b="0" lang="es" sz="1000" spc="-1" strike="noStrike">
                          <a:solidFill>
                            <a:srgbClr val="3d85c6"/>
                          </a:solidFill>
                          <a:highlight>
                            <a:srgbClr val="ffffff"/>
                          </a:highlight>
                          <a:latin typeface="Verdana"/>
                          <a:ea typeface="Verdana"/>
                        </a:rPr>
                        <a:t>match</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Un método String que ejecuta una búsqueda por una coincidencia en una cadena. Devuelve un array de información o null si no existe coincidencia alguna.</a:t>
                      </a:r>
                      <a:endParaRPr b="0" lang="es-ES" sz="10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let paragraph = “lo que sea”;</a:t>
                      </a:r>
                      <a:endParaRPr b="0" lang="es-ES" sz="8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paragrah.exec(RegExp);</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14080">
                <a:tc>
                  <a:txBody>
                    <a:bodyPr lIns="75960" rIns="75960" tIns="56880" bIns="56880" anchor="t">
                      <a:noAutofit/>
                    </a:bodyPr>
                    <a:p>
                      <a:pPr>
                        <a:lnSpc>
                          <a:spcPct val="115000"/>
                        </a:lnSpc>
                        <a:tabLst>
                          <a:tab algn="l" pos="0"/>
                        </a:tabLst>
                      </a:pPr>
                      <a:r>
                        <a:rPr b="0" lang="es" sz="1000" spc="-1" strike="noStrike">
                          <a:solidFill>
                            <a:srgbClr val="3d85c6"/>
                          </a:solidFill>
                          <a:highlight>
                            <a:srgbClr val="ffffff"/>
                          </a:highlight>
                          <a:latin typeface="Verdana"/>
                          <a:ea typeface="Verdana"/>
                        </a:rPr>
                        <a:t>search</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Un método String que verifica una coincidencia en una cadena. Devuelve el índice de la coincidencia, o -1 si la búsqueda falla.</a:t>
                      </a:r>
                      <a:endParaRPr b="0" lang="es-ES" sz="10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let paragraph = “lo que sea”;</a:t>
                      </a:r>
                      <a:endParaRPr b="0" lang="es-ES" sz="8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paragrah.search(RegExp);</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14080">
                <a:tc>
                  <a:txBody>
                    <a:bodyPr lIns="75960" rIns="75960" tIns="56880" bIns="56880" anchor="t">
                      <a:noAutofit/>
                    </a:bodyPr>
                    <a:p>
                      <a:pPr>
                        <a:lnSpc>
                          <a:spcPct val="115000"/>
                        </a:lnSpc>
                        <a:tabLst>
                          <a:tab algn="l" pos="0"/>
                        </a:tabLst>
                      </a:pPr>
                      <a:r>
                        <a:rPr b="0" lang="es" sz="1000" spc="-1" strike="noStrike">
                          <a:solidFill>
                            <a:srgbClr val="3d85c6"/>
                          </a:solidFill>
                          <a:highlight>
                            <a:srgbClr val="ffffff"/>
                          </a:highlight>
                          <a:latin typeface="Verdana"/>
                          <a:ea typeface="Verdana"/>
                        </a:rPr>
                        <a:t>replace</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000" spc="-1" strike="noStrike">
                          <a:solidFill>
                            <a:srgbClr val="333333"/>
                          </a:solidFill>
                          <a:highlight>
                            <a:srgbClr val="ffffff"/>
                          </a:highlight>
                          <a:latin typeface="Verdana"/>
                          <a:ea typeface="Verdana"/>
                        </a:rPr>
                        <a:t>Un método String que ejecuta una búsqueda por una coincidencia en una cadena, y reemplaza la subcadena encontrada con una subcadena de reemplazo.</a:t>
                      </a:r>
                      <a:endParaRPr b="0" lang="es-ES" sz="10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let paragraph = “lo que sea”;</a:t>
                      </a:r>
                      <a:endParaRPr b="0" lang="es-ES" sz="800" spc="-1" strike="noStrike">
                        <a:solidFill>
                          <a:srgbClr val="ffffff"/>
                        </a:solidFill>
                        <a:latin typeface="Arial"/>
                      </a:endParaRPr>
                    </a:p>
                    <a:p>
                      <a:pPr>
                        <a:lnSpc>
                          <a:spcPct val="115000"/>
                        </a:lnSpc>
                        <a:tabLst>
                          <a:tab algn="l" pos="0"/>
                        </a:tabLst>
                      </a:pPr>
                      <a:r>
                        <a:rPr b="1" lang="es" sz="800" spc="-1" strike="noStrike">
                          <a:solidFill>
                            <a:srgbClr val="0077aa"/>
                          </a:solidFill>
                          <a:highlight>
                            <a:srgbClr val="ffffff"/>
                          </a:highlight>
                          <a:latin typeface="Verdana"/>
                          <a:ea typeface="Verdana"/>
                        </a:rPr>
                        <a:t>paragrah.replace(RegExp, “literal”);</a:t>
                      </a:r>
                      <a:endParaRPr b="0" lang="es-ES" sz="8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373"/>
                                        </p:tgtEl>
                                        <p:attrNameLst>
                                          <p:attrName>style.visibility</p:attrName>
                                        </p:attrNameLst>
                                      </p:cBhvr>
                                      <p:to>
                                        <p:strVal val="visible"/>
                                      </p:to>
                                    </p:set>
                                    <p:animEffect filter="fade" transition="in">
                                      <p:cBhvr additive="repl">
                                        <p:cTn id="24"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Expresiones regulares</a:t>
            </a:r>
            <a:endParaRPr b="0" lang="es-ES" sz="2400" spc="-1" strike="noStrike">
              <a:solidFill>
                <a:srgbClr val="000000"/>
              </a:solidFill>
              <a:latin typeface="Arial"/>
            </a:endParaRPr>
          </a:p>
        </p:txBody>
      </p:sp>
      <p:sp>
        <p:nvSpPr>
          <p:cNvPr id="376" name="Google Shape;578;p60"/>
          <p:cNvSpPr/>
          <p:nvPr/>
        </p:nvSpPr>
        <p:spPr>
          <a:xfrm>
            <a:off x="1169640" y="56736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La movida...</a:t>
            </a:r>
            <a:endParaRPr b="0" lang="es-ES" sz="1200" spc="-1" strike="noStrike">
              <a:solidFill>
                <a:srgbClr val="ffffff"/>
              </a:solidFill>
              <a:latin typeface="Arial"/>
            </a:endParaRPr>
          </a:p>
        </p:txBody>
      </p:sp>
      <p:graphicFrame>
        <p:nvGraphicFramePr>
          <p:cNvPr id="377" name="Google Shape;579;p60"/>
          <p:cNvGraphicFramePr/>
          <p:nvPr/>
        </p:nvGraphicFramePr>
        <p:xfrm>
          <a:off x="152280" y="1066680"/>
          <a:ext cx="8818920" cy="3612600"/>
        </p:xfrm>
        <a:graphic>
          <a:graphicData uri="http://schemas.openxmlformats.org/drawingml/2006/table">
            <a:tbl>
              <a:tblPr/>
              <a:tblGrid>
                <a:gridCol w="295200"/>
                <a:gridCol w="8523720"/>
              </a:tblGrid>
              <a:tr h="1360440">
                <a:tc>
                  <a:txBody>
                    <a:bodyPr lIns="47520" rIns="47520" tIns="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Buscará coincidencias conforme a las siguientes reglas:</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Una barra invertida precediendo un carácter no especial indica que éste debe ser interpretado como un carácter especial y no de forma literal. Por ejemplo, una 'b' sin '\' precediéndole coincidirá con cualquier 'b' minúscula en la cadena, sin embargo, '\b' no coincidirá con algún carácter en específico; representará el </a:t>
                      </a:r>
                      <a:r>
                        <a:rPr b="0" lang="es" sz="800" spc="-1" strike="noStrike" u="sng">
                          <a:solidFill>
                            <a:schemeClr val="hlink"/>
                          </a:solidFill>
                          <a:uFillTx/>
                          <a:latin typeface="Arial"/>
                          <a:ea typeface="Arial"/>
                          <a:hlinkClick r:id="rId1"/>
                        </a:rPr>
                        <a:t>delimitador especial de palabras</a:t>
                      </a:r>
                      <a:r>
                        <a:rPr b="0" lang="es" sz="800" spc="-1" strike="noStrike">
                          <a:solidFill>
                            <a:srgbClr val="000000"/>
                          </a:solidFill>
                          <a:latin typeface="Arial"/>
                          <a:ea typeface="Arial"/>
                        </a:rPr>
                        <a:t>.</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Una barra invertida que precede a un carácter especial indica que éste deberá ser interpretado literalmente, esto es, como un carácter simple y no como un carácter especial. A esto se le demonina escapado. Por ejemplo, en el patrón /a*/ el '*' indica que se deberá buscar una secuencia de 'a' cero o más veces; por el contrario, el cambiar el patrón a  /a\*/ , el carácter especial es interpretado como un carácter simple, y cadenas como 'a*' harán coincidencia.</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No se olvide de escapar la propia barra invertida al usarla en expresiones regulares con cadenas - RegExp("patron") - ya que la \ es un carácter de escapado en cadenas.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913680">
                <a:tc>
                  <a:txBody>
                    <a:bodyPr lIns="47520" rIns="47520" tIns="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el principio de la entrada. Si el interruptor o bandera de multilínea está activada, también coincidirá inmediatamente después de un salto de línea.</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/^A/ no coincide con la 'A' en "an A", pero sí con la 'A' en "An E".</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El carácter '^' tiene un significado diferente cuando aparece como el primer carácter en un patrón tipo conjunto o grupo. Véase </a:t>
                      </a:r>
                      <a:r>
                        <a:rPr b="0" lang="es" sz="800" spc="-1" strike="noStrike" u="sng">
                          <a:solidFill>
                            <a:schemeClr val="hlink"/>
                          </a:solidFill>
                          <a:uFillTx/>
                          <a:latin typeface="Arial"/>
                          <a:ea typeface="Arial"/>
                          <a:hlinkClick r:id="rId2"/>
                        </a:rPr>
                        <a:t>patrones complementarios</a:t>
                      </a:r>
                      <a:r>
                        <a:rPr b="0" lang="es" sz="800" spc="-1" strike="noStrike">
                          <a:solidFill>
                            <a:srgbClr val="000000"/>
                          </a:solidFill>
                          <a:latin typeface="Arial"/>
                          <a:ea typeface="Arial"/>
                        </a:rPr>
                        <a:t> para mayores detalles y ejemplos.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808920">
                <a:tc>
                  <a:txBody>
                    <a:bodyPr lIns="47520" rIns="47520" tIns="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 el final de la entrada. Si interruptor o bandera de multilínea se establece en true, también buscará inmediatamente antes de un carácter de salto de línea.</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la expresión /r$/ no encontrará el carácter 'r' en la cadena "cenaremos", pero sí la encontrará en la cadena "cenar".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529560">
                <a:tc>
                  <a:txBody>
                    <a:bodyPr lIns="47520" rIns="47520" tIns="0" bIns="0" anchor="t">
                      <a:noAutofit/>
                    </a:bodyPr>
                    <a:p>
                      <a:pPr>
                        <a:lnSpc>
                          <a:spcPct val="115000"/>
                        </a:lnSpc>
                        <a:tabLst>
                          <a:tab algn="l" pos="0"/>
                        </a:tabLst>
                      </a:pPr>
                      <a:r>
                        <a:rPr b="0" lang="es" sz="800" spc="-1" strike="noStrike">
                          <a:solidFill>
                            <a:srgbClr val="3c78d8"/>
                          </a:solidFill>
                          <a:highlight>
                            <a:srgbClr val="ffffff"/>
                          </a:highlight>
                          <a:latin typeface="Verdana"/>
                          <a:ea typeface="Verdana"/>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 el carácter precedente 0 (cero) o más veces. Es equivalente a {0,}.</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la expresión /bo*/ encontrará la subcadena 'boooo' en la cadena "Y el fantasma hizo boooo" y el carácter 'b' en la cadena "Un pajaro bebía agua", pero no encontrará nada en la cadena "Un perro ladró".</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376"/>
                                        </p:tgtEl>
                                        <p:attrNameLst>
                                          <p:attrName>style.visibility</p:attrName>
                                        </p:attrNameLst>
                                      </p:cBhvr>
                                      <p:to>
                                        <p:strVal val="visible"/>
                                      </p:to>
                                    </p:set>
                                    <p:animEffect filter="fade" transition="in">
                                      <p:cBhvr additive="repl">
                                        <p:cTn id="31"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78" name="Google Shape;584;p61"/>
          <p:cNvGraphicFramePr/>
          <p:nvPr/>
        </p:nvGraphicFramePr>
        <p:xfrm>
          <a:off x="152280" y="152280"/>
          <a:ext cx="8846640" cy="4789800"/>
        </p:xfrm>
        <a:graphic>
          <a:graphicData uri="http://schemas.openxmlformats.org/drawingml/2006/table">
            <a:tbl>
              <a:tblPr/>
              <a:tblGrid>
                <a:gridCol w="411480"/>
                <a:gridCol w="8435160"/>
              </a:tblGrid>
              <a:tr h="26460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 el carácter precedente 1 o más veces. Es equivalente a {1,}.</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la expresión /u+/ encontrará el carácter 'u' en la cadena "dulce" y todos los caracteres 'u' en la cadena "duuuuulce".</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19556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 el carácter precedente 0 (cero) o 1 (una) vez. Es equivalente a {0,1}.</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la expresión /e?le?/ encontrará la subcadena 'el' en la cadena "angel" y la subcadena 'le' en la cadena "abominable" y también el carácter 'l' en la cadena "muslo".</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Si se utiliza inmediatamente después que cualquiera de los cuantificadores *, +, ?, o {}, hace que el cuantificador no sea expansivo (encontrando la menor cantidad posible de caracteres), en comparación con el valor predeterminado, que sí es expansivo (encontrando tantos caracteres como le sea posible). Por ejemplo, aplicando la expresión /\d+/ a la cadena "123abc" encuentra "123". Pero aplicando la expresión /\d+?/ a la misma cadena, encuentra solamente el carácter "1".</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También se utiliza en coincidencias previsivas, como se describe en las entradas x(?=y)  y  x(?!y) de esta tabla.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 </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708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(El punto decimal) coincide con cualquier carácter precedente excepto un carácter de nueva línea.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 /.n/ coincide 'an' y 'on' en "nay, an apple is on the tree", pero no 'nay'.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56484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(x)</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Busca 'x' y recuerda la búsqueda, como muestra el siguiente ejemplo. Los paréntesis son llamados paréntesis de captura. </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El '(foo)' y '(bar)' en el patrón  /(foo) (bar) \1 \2/ busca y recuerda las primeras dos palabras en el string  "foo bar foo bar". El \1 y \2 en el patron hacen que coincida las dos últimas palabras de la cadena. Note que \1, \2, \n son usados en la parte donde se define la expresión regular. Cuando se usan en la parte de reemplazo, se debe usar la sintaxis  $1, $2, ..., $n en su lugar  'bar foo'.replace( /(...) (...)/, '$2 $1' ). $ &amp; significa la secuencia completa.   </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1904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(?:x)</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'x' pero no recuerda la coincidencia. Los paréntesis son llamados paréntesis no capturadores, y permiten definir subexpresiones para manipular con los operadores de las expresiones regulares. Considera la expresión de ejemplo /(?:foo){1,2}/.  Si la expresión fuera /(foo){1,2}/, los caracteres {1,2}  se aplicarían sólo a la última 'o' en 'foo'. Con los paréntesis no capturadores, {1,2} se aplica a la palabra entera 'foo'. Para mayor información, mira </a:t>
                      </a:r>
                      <a:r>
                        <a:rPr b="0" lang="es" sz="800" spc="-1" strike="noStrike" u="sng">
                          <a:solidFill>
                            <a:schemeClr val="hlink"/>
                          </a:solidFill>
                          <a:uFillTx/>
                          <a:latin typeface="Arial"/>
                          <a:ea typeface="Arial"/>
                          <a:hlinkClick r:id="rId1"/>
                        </a:rPr>
                        <a:t>Usando paréntesis</a:t>
                      </a:r>
                      <a:r>
                        <a:rPr b="0" lang="es" sz="800" spc="-1" strike="noStrike">
                          <a:solidFill>
                            <a:srgbClr val="000000"/>
                          </a:solidFill>
                          <a:latin typeface="Arial"/>
                          <a:ea typeface="Arial"/>
                        </a:rPr>
                        <a:t> mas abajo en este artículo.</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3236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x(?=y)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'x' sólo si 'x' es seguida por 'y'. Esto se denomina previsión (lookahead, mirar adelante).</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/Jack(?=Sprat)/ coincide con 'Jack' solo si es seguido por 'Sprat'. /Jack(?=Sprat|Frost)/ conicide con 'Jack' solo si es seguido por 'Sprat' o 'Frost'. Sin embargo, ni 'Sprat' ni 'Frost' serán parte del resultado.</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888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x(?!y)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'x' solo si 'x' no es seguida por 'y'. Es una previsión negativa.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/\d+(?!\.)/ coincide con numeros solo si no vienen seguidos por un punto decimal. La expresion regular /\d+(?!\.)/.exec("3.141") coincide con '141' pero no con '3.141'.</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960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x|y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'x' o 'y' (si no hay coincidencias para 'x').</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/green|red/ coincide con 'green' en "green apple" y 'red' en "red apple."</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6404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{n}</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exactamente con n ocurrencias de la expresión. N debe ser un entero positivo.</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/a{2}/ no coincide con la 'a' en "candy," pero si con las a de "caandy," y las 2 primeras a en "caaandy."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522360">
                <a:tc>
                  <a:txBody>
                    <a:bodyPr lIns="47520" rIns="47520" tIns="0" bIns="0" anchor="t">
                      <a:noAutofit/>
                    </a:bodyPr>
                    <a:p>
                      <a:pPr>
                        <a:lnSpc>
                          <a:spcPct val="100000"/>
                        </a:lnSpc>
                        <a:tabLst>
                          <a:tab algn="l" pos="0"/>
                        </a:tabLst>
                      </a:pPr>
                      <a:r>
                        <a:rPr b="0" lang="es" sz="800" spc="-1" strike="noStrike">
                          <a:solidFill>
                            <a:srgbClr val="3c78d8"/>
                          </a:solidFill>
                          <a:latin typeface="Arial"/>
                          <a:ea typeface="Arial"/>
                        </a:rPr>
                        <a:t>{n,m}</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Donde n y m son enteros positivos y n &lt;= m. Coincide con al menos n y no más de m ocurrencias de la expresión. Si se omite m, no tiene limite de máximo.</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/a{1,3}/ no coincide con "cndy", pero sí con la 'a' en "candy," las primeras 2 a en "caandy," y las primeras 3 aen "caaaaaaandy". Note que en "caaaaaaandy", la coincidencia es "aaa", aunque la cadena contenga más a en ella.</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875600" y="1009080"/>
            <a:ext cx="5392800" cy="3124800"/>
          </a:xfrm>
          <a:prstGeom prst="rect">
            <a:avLst/>
          </a:prstGeom>
          <a:solidFill>
            <a:srgbClr val="000000"/>
          </a:solidFill>
          <a:ln w="9360">
            <a:solidFill>
              <a:srgbClr val="ffffff"/>
            </a:solidFill>
            <a:round/>
          </a:ln>
        </p:spPr>
        <p:txBody>
          <a:bodyPr lIns="91440" rIns="91440" tIns="91440" bIns="91440" anchor="ctr">
            <a:noAutofit/>
          </a:bodyPr>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endParaRPr b="0" lang="es-ES" sz="1200" spc="-1" strike="noStrike">
              <a:solidFill>
                <a:srgbClr val="000000"/>
              </a:solidFill>
              <a:latin typeface="Arial"/>
            </a:endParaRPr>
          </a:p>
          <a:p>
            <a:pPr marL="4572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html</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head</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title</a:t>
            </a:r>
            <a:r>
              <a:rPr b="0" lang="es" sz="1200" spc="-1" strike="noStrike">
                <a:solidFill>
                  <a:srgbClr val="808080"/>
                </a:solidFill>
                <a:latin typeface="Courier New"/>
                <a:ea typeface="Courier New"/>
              </a:rPr>
              <a:t>&gt;</a:t>
            </a:r>
            <a:r>
              <a:rPr b="0" lang="es" sz="1200" spc="-1" strike="noStrike">
                <a:solidFill>
                  <a:srgbClr val="d4d4d4"/>
                </a:solidFill>
                <a:latin typeface="Courier New"/>
                <a:ea typeface="Courier New"/>
              </a:rPr>
              <a:t>pr</a:t>
            </a:r>
            <a:r>
              <a:rPr b="0" lang="es" sz="1200" spc="-1" strike="noStrike">
                <a:solidFill>
                  <a:srgbClr val="d4d4d4"/>
                </a:solidFill>
                <a:latin typeface="Courier New"/>
                <a:ea typeface="Courier New"/>
              </a:rPr>
              <a:t>ueba</a:t>
            </a: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title</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script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type</a:t>
            </a:r>
            <a:r>
              <a:rPr b="0" lang="es" sz="1200" spc="-1" strike="noStrike">
                <a:solidFill>
                  <a:srgbClr val="d4d4d4"/>
                </a:solidFill>
                <a:latin typeface="Courier New"/>
                <a:ea typeface="Courier New"/>
              </a:rPr>
              <a:t>=</a:t>
            </a:r>
            <a:r>
              <a:rPr b="0" lang="es" sz="1200" spc="-1" strike="noStrike">
                <a:solidFill>
                  <a:srgbClr val="ce9178"/>
                </a:solidFill>
                <a:latin typeface="Courier New"/>
                <a:ea typeface="Courier New"/>
              </a:rPr>
              <a:t>"text/jav</a:t>
            </a:r>
            <a:r>
              <a:rPr b="0" lang="es" sz="1200" spc="-1" strike="noStrike">
                <a:solidFill>
                  <a:srgbClr val="ce9178"/>
                </a:solidFill>
                <a:latin typeface="Courier New"/>
                <a:ea typeface="Courier New"/>
              </a:rPr>
              <a:t>ascript" </a:t>
            </a:r>
            <a:r>
              <a:rPr b="0" lang="es" sz="1200" spc="-1" strike="noStrike">
                <a:solidFill>
                  <a:srgbClr val="ce9178"/>
                </a:solidFill>
                <a:latin typeface="Courier New"/>
                <a:ea typeface="Courier New"/>
              </a:rPr>
              <a:t>src=”URL”</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script</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head</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body</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9144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body</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marL="457200" indent="0">
              <a:lnSpc>
                <a:spcPct val="150000"/>
              </a:lnSpc>
              <a:buNone/>
              <a:tabLst>
                <a:tab algn="l" pos="0"/>
              </a:tabLst>
            </a:pPr>
            <a:r>
              <a:rPr b="0" lang="es" sz="1200" spc="-1" strike="noStrike">
                <a:solidFill>
                  <a:srgbClr val="808080"/>
                </a:solidFill>
                <a:latin typeface="Courier New"/>
                <a:ea typeface="Courier New"/>
              </a:rPr>
              <a:t>&lt;/</a:t>
            </a:r>
            <a:r>
              <a:rPr b="0" lang="es" sz="1200" spc="-1" strike="noStrike">
                <a:solidFill>
                  <a:srgbClr val="569cd6"/>
                </a:solidFill>
                <a:latin typeface="Courier New"/>
                <a:ea typeface="Courier New"/>
              </a:rPr>
              <a:t>html</a:t>
            </a:r>
            <a:r>
              <a:rPr b="0" lang="es" sz="1200" spc="-1" strike="noStrike">
                <a:solidFill>
                  <a:srgbClr val="808080"/>
                </a:solidFill>
                <a:latin typeface="Courier New"/>
                <a:ea typeface="Courier New"/>
              </a:rPr>
              <a:t>&gt;</a:t>
            </a:r>
            <a:endParaRPr b="0" lang="es-ES" sz="1200" spc="-1" strike="noStrike">
              <a:solidFill>
                <a:srgbClr val="000000"/>
              </a:solidFill>
              <a:latin typeface="Arial"/>
            </a:endParaRPr>
          </a:p>
          <a:p>
            <a:pPr indent="0">
              <a:lnSpc>
                <a:spcPct val="100000"/>
              </a:lnSpc>
              <a:buNone/>
              <a:tabLst>
                <a:tab algn="l" pos="0"/>
              </a:tabLst>
            </a:pPr>
            <a:endParaRPr b="0" lang="es-ES" sz="1800" spc="-1" strike="noStrike">
              <a:solidFill>
                <a:srgbClr val="000000"/>
              </a:solidFill>
              <a:latin typeface="Arial"/>
            </a:endParaRPr>
          </a:p>
          <a:p>
            <a:pPr indent="0">
              <a:lnSpc>
                <a:spcPct val="100000"/>
              </a:lnSpc>
              <a:buNone/>
              <a:tabLst>
                <a:tab algn="l" pos="0"/>
              </a:tabLst>
            </a:pPr>
            <a:endParaRPr b="0" lang="es-ES" sz="1800" spc="-1" strike="noStrike">
              <a:solidFill>
                <a:srgbClr val="000000"/>
              </a:solidFill>
              <a:latin typeface="Arial"/>
            </a:endParaRPr>
          </a:p>
        </p:txBody>
      </p:sp>
      <p:sp>
        <p:nvSpPr>
          <p:cNvPr id="266" name="Google Shape;299;p17"/>
          <p:cNvSpPr/>
          <p:nvPr/>
        </p:nvSpPr>
        <p:spPr>
          <a:xfrm>
            <a:off x="2809800" y="4379400"/>
            <a:ext cx="3524040" cy="470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s" sz="1800" spc="-1" strike="noStrike">
                <a:solidFill>
                  <a:schemeClr val="lt1"/>
                </a:solidFill>
                <a:latin typeface="Maven Pro"/>
                <a:ea typeface="Maven Pro"/>
              </a:rPr>
              <a:t>¿URL relativa o absoluta?</a:t>
            </a:r>
            <a:endParaRPr b="0" lang="es-ES" sz="1800" spc="-1" strike="noStrike">
              <a:solidFill>
                <a:srgbClr val="ffffff"/>
              </a:solidFill>
              <a:latin typeface="Arial"/>
            </a:endParaRPr>
          </a:p>
          <a:p>
            <a:pPr algn="ctr">
              <a:lnSpc>
                <a:spcPct val="100000"/>
              </a:lnSpc>
              <a:tabLst>
                <a:tab algn="l" pos="0"/>
              </a:tabLst>
            </a:pP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79" name="Google Shape;589;p62"/>
          <p:cNvGraphicFramePr/>
          <p:nvPr/>
        </p:nvGraphicFramePr>
        <p:xfrm>
          <a:off x="151920" y="262800"/>
          <a:ext cx="8839800" cy="4731840"/>
        </p:xfrm>
        <a:graphic>
          <a:graphicData uri="http://schemas.openxmlformats.org/drawingml/2006/table">
            <a:tbl>
              <a:tblPr/>
              <a:tblGrid>
                <a:gridCol w="579960"/>
                <a:gridCol w="8259840"/>
              </a:tblGrid>
              <a:tr h="57456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[xyz]</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Grupo de caracteres. Este tipo de patrón coincide con cada carácter dentro de los corchetes, incluyendo </a:t>
                      </a:r>
                      <a:r>
                        <a:rPr b="0" lang="es" sz="800" spc="-1" strike="noStrike" u="sng">
                          <a:solidFill>
                            <a:schemeClr val="hlink"/>
                          </a:solidFill>
                          <a:uFillTx/>
                          <a:latin typeface="Arial"/>
                          <a:ea typeface="Arial"/>
                          <a:hlinkClick r:id="rId1"/>
                        </a:rPr>
                        <a:t>secuencias de escapado</a:t>
                      </a:r>
                      <a:r>
                        <a:rPr b="0" lang="es" sz="800" spc="-1" strike="noStrike">
                          <a:solidFill>
                            <a:srgbClr val="000000"/>
                          </a:solidFill>
                          <a:latin typeface="Arial"/>
                          <a:ea typeface="Arial"/>
                        </a:rPr>
                        <a:t>. Caracteres especiales como el punto (.) y el asterisco (*) no son especiales en un grupo, así que no necesitan ser escapados. Puede especificar un rango utilizando un guión, como en el siguiente ejemplo.</a:t>
                      </a:r>
                      <a:endParaRPr b="0" lang="es-ES" sz="800" spc="-1" strike="noStrike">
                        <a:solidFill>
                          <a:srgbClr val="ffffff"/>
                        </a:solidFill>
                        <a:latin typeface="Arial"/>
                      </a:endParaRPr>
                    </a:p>
                    <a:p>
                      <a:pPr>
                        <a:lnSpc>
                          <a:spcPct val="100000"/>
                        </a:lnSpc>
                        <a:tabLst>
                          <a:tab algn="l" pos="0"/>
                        </a:tabLst>
                      </a:pP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El patrón [a-d], que equivale a [abcd], coincide con la 'b' en "brisket" y la 'c' in "city". El patrón /[a-z.]+/y /[\w.]+/ coinciden con toda la cadena "test.i.ng".</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316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[^xyz]</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Grupo de caracteres negativo. Significa que coincide con cualquier cosa que no esté en los corchetes. Puede especificar rangos. Todo lo que funciona en el grupo de caracteres positivo funciona también aquí.</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[^abc] es lo mismo que [^a-c], y coincide con la 'r' en "brisket" y 'h' en "chop."</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764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[\b]</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backspace (U+0008). Debe ir entre corchetes. (No confundir con \b.)</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2920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\b</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limite de palabra. Un limite de palabra coincide con la posición entre donde un carácter de palabra no viene precedido o seguido por otro. Nótese que el límite no estará incluido en la coincidencia. En otras palabras, la longitud del limite es cero. (No confundir con [\b].)</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Ejemplos:</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/\bm/ coincide con la 'm' de "moon" ;</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/oo\b/ no tiene coincidencias en "moon", porque las 'oo' estan seguidas de una 'n' que es un carácter de palabra;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/oon\b/ coincide con 'oon' en "moon", porque 'oon' es el final de la cadena, por lo cual no va seguido de un carácter de palabra;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/\w\b\w/ no coincidirá con nada, porque un carácter de palabra no puede estar seguido por ambos, un limite y un carácter de palabra.</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Nota: El motor de expresiones regulares de JavaScript define un </a:t>
                      </a:r>
                      <a:r>
                        <a:rPr b="0" lang="es" sz="800" spc="-1" strike="noStrike" u="sng">
                          <a:solidFill>
                            <a:schemeClr val="hlink"/>
                          </a:solidFill>
                          <a:uFillTx/>
                          <a:latin typeface="Arial"/>
                          <a:ea typeface="Arial"/>
                          <a:hlinkClick r:id="rId2"/>
                        </a:rPr>
                        <a:t>conjunto específico de caracteres</a:t>
                      </a:r>
                      <a:r>
                        <a:rPr b="0" lang="es" sz="800" spc="-1" strike="noStrike">
                          <a:solidFill>
                            <a:srgbClr val="000000"/>
                          </a:solidFill>
                          <a:latin typeface="Arial"/>
                          <a:ea typeface="Arial"/>
                        </a:rPr>
                        <a:t> que son caracteres "palabra". Cualquier caracter que no está en ese conjunto se considera una ruptura de palabra. Este conjunto de caracteres es bastante limitado: consiste consiste únicamente en el alfabeto romano, tanto en mayúscula como minúscula, dígitos decimales, y el caracter de subrayado. Los caracteres acentuados, como "é" o "ü" son tratados, desafortunadamente, como rupturas de palabra.</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44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\B</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no-limite de palabra. Esto coincide con una posicion donde el anterior y el siguiente carácter son del mismo tipo: ambos son o no son caracteres de palabra. El inicio y el final de una cadena se consideran no palabras.</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/\B../ coincide con 'oo' en "noonday", y /y\B./ coincide con 'ye' en "possibly yesterday."</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02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\cX</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Donde X es un carácter entre A y Z. Coincide con un carácter de control en un string.</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/\cM/ coincide con control-M (U+000D) en un string.</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708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\d</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carácter de número. Equivalente a [0-9].</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/\d/ or /[0-9]/ coinciden con el '2' en "B2 is the suite number."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002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\D</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cualquier carácter no numérico. Equivalente a [^0-9].</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/\D/ or /[^0-9]/ coincide con la 'B' en "B2 is the suite number."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5552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\f</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form feed (salto de página) (U+000C).</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692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\n</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line feed (salto de linea) (U+000A).</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692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carriage return (retorno de carro) (U+000D).</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948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carácter de espacio, entre ellos incluidos espacio, tab, salto de página, salto de linea y retorno de carro. Equivalente a [\f\n\r\t\v​\u00a0\u1680​\u180e\u2000​\u2001\u2002​\u2003\u2004​\u2005\u2006​\u2007\u2008​\u2009\u200a​\u2028\u2029​​\u202f\u205f​\u3000].</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/\s\w*/ coincide con ' bar' en "foo bar."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80" name="Google Shape;594;p63"/>
          <p:cNvGraphicFramePr/>
          <p:nvPr/>
        </p:nvGraphicFramePr>
        <p:xfrm>
          <a:off x="151920" y="110520"/>
          <a:ext cx="8839800" cy="2206440"/>
        </p:xfrm>
        <a:graphic>
          <a:graphicData uri="http://schemas.openxmlformats.org/drawingml/2006/table">
            <a:tbl>
              <a:tblPr/>
              <a:tblGrid>
                <a:gridCol w="579960"/>
                <a:gridCol w="8259840"/>
              </a:tblGrid>
              <a:tr h="4068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todo menos caracteres de espacio. Equivalente a [^ \f\n\r\t\v​\u00a0\u1680​\u180e\u2000​\u2001\u2002​\u2003\u2004​\u2005\u2006​\u2007\u2008​\u2009\u200a​\u2028\u2029​\u202f\u205f​\u3000].</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/\S*/ coincide con 'foo' en "foo bar."</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764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tab (U+0009).</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6236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\v</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tab vertical (U+000B).</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862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\w</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cualquier carácter alfanumérico, incluyendo el guión bajo. Equivalente a [A-Za-z0-9_].</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/\w/ coincide con 'a' en "apple," '5' en "$5.28," y '3' en "3D."</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790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\W</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todo menos caracteres de palabra. Equivalente a [^A-Za-z0-9_].</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/\W/ o /[^A-Za-z0-9_]/ coinciden con '%' en "50%."</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344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\n</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Cuando n es un entero positivo, es una referencia hacia alguna subcadena de paréntesis dentro de la misma expresion que coincida con el número (contando los paréntesis izquierdos).</a:t>
                      </a:r>
                      <a:endParaRPr b="0" lang="es-ES" sz="800" spc="-1" strike="noStrike">
                        <a:solidFill>
                          <a:srgbClr val="ffffff"/>
                        </a:solidFill>
                        <a:latin typeface="Arial"/>
                      </a:endParaRPr>
                    </a:p>
                    <a:p>
                      <a:pPr>
                        <a:lnSpc>
                          <a:spcPct val="100000"/>
                        </a:lnSpc>
                        <a:tabLst>
                          <a:tab algn="l" pos="0"/>
                        </a:tabLst>
                      </a:pPr>
                      <a:r>
                        <a:rPr b="0" lang="es" sz="800" spc="-1" strike="noStrike">
                          <a:solidFill>
                            <a:srgbClr val="000000"/>
                          </a:solidFill>
                          <a:latin typeface="Arial"/>
                          <a:ea typeface="Arial"/>
                        </a:rPr>
                        <a:t>Por ejemplo, /apple(,)\sorange\1/ coincide con 'apple, orange,' en "apple, orange, cherry, peach."</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8540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\0</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el carácter NULL (U+0000). No preseda este por otro número, ya que \0&lt;numero&gt; se considera una secuencia octal </a:t>
                      </a:r>
                      <a:r>
                        <a:rPr b="0" lang="es" sz="800" spc="-1" strike="noStrike" u="sng">
                          <a:solidFill>
                            <a:schemeClr val="hlink"/>
                          </a:solidFill>
                          <a:uFillTx/>
                          <a:latin typeface="Arial"/>
                          <a:ea typeface="Arial"/>
                          <a:hlinkClick r:id="rId1"/>
                        </a:rPr>
                        <a:t>escapada</a:t>
                      </a:r>
                      <a:r>
                        <a:rPr b="0" lang="es" sz="800" spc="-1" strike="noStrike">
                          <a:solidFill>
                            <a:srgbClr val="000000"/>
                          </a:solidFill>
                          <a:latin typeface="Arial"/>
                          <a:ea typeface="Arial"/>
                        </a:rPr>
                        <a:t>.</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832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\xhh</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carácter en exadecimal hh (dos dígitos hexadecimales)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83240">
                <a:tc>
                  <a:txBody>
                    <a:bodyPr lIns="47520" rIns="47520" tIns="0" bIns="0" anchor="t">
                      <a:noAutofit/>
                    </a:bodyPr>
                    <a:p>
                      <a:pPr>
                        <a:lnSpc>
                          <a:spcPct val="100000"/>
                        </a:lnSpc>
                        <a:tabLst>
                          <a:tab algn="l" pos="0"/>
                        </a:tabLst>
                      </a:pPr>
                      <a:r>
                        <a:rPr b="0" lang="es" sz="800" spc="-1" strike="noStrike">
                          <a:solidFill>
                            <a:srgbClr val="3d85c6"/>
                          </a:solidFill>
                          <a:latin typeface="Arial"/>
                          <a:ea typeface="Arial"/>
                        </a:rPr>
                        <a:t>\uhhhh</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47520" rIns="47520" tIns="0" bIns="0" anchor="t">
                      <a:noAutofit/>
                    </a:bodyPr>
                    <a:p>
                      <a:pPr>
                        <a:lnSpc>
                          <a:spcPct val="100000"/>
                        </a:lnSpc>
                        <a:tabLst>
                          <a:tab algn="l" pos="0"/>
                        </a:tabLst>
                      </a:pPr>
                      <a:r>
                        <a:rPr b="0" lang="es" sz="800" spc="-1" strike="noStrike">
                          <a:solidFill>
                            <a:srgbClr val="000000"/>
                          </a:solidFill>
                          <a:latin typeface="Arial"/>
                          <a:ea typeface="Arial"/>
                        </a:rPr>
                        <a:t>Coincide con un carácter unicode con el código hhhh (cuatro dígitos hexadecimales).</a:t>
                      </a:r>
                      <a:endParaRPr b="0" lang="es-ES" sz="800" spc="-1" strike="noStrike">
                        <a:solidFill>
                          <a:srgbClr val="ffffff"/>
                        </a:solidFill>
                        <a:latin typeface="Arial"/>
                      </a:endParaRPr>
                    </a:p>
                  </a:txBody>
                  <a:tcPr anchor="t" marL="47520" marR="4752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Number.</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Number</a:t>
            </a:r>
            <a:endParaRPr b="0" lang="es-ES" sz="2400" spc="-1" strike="noStrike">
              <a:solidFill>
                <a:srgbClr val="000000"/>
              </a:solidFill>
              <a:latin typeface="Arial"/>
            </a:endParaRPr>
          </a:p>
        </p:txBody>
      </p:sp>
      <p:sp>
        <p:nvSpPr>
          <p:cNvPr id="383" name="Google Shape;605;p65"/>
          <p:cNvSpPr/>
          <p:nvPr/>
        </p:nvSpPr>
        <p:spPr>
          <a:xfrm>
            <a:off x="1169640" y="79596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En javascript todos los números están en doble precisión.</a:t>
            </a:r>
            <a:endParaRPr b="0" lang="es-ES" sz="1200" spc="-1" strike="noStrike">
              <a:solidFill>
                <a:srgbClr val="ffffff"/>
              </a:solidFill>
              <a:latin typeface="Arial"/>
            </a:endParaRPr>
          </a:p>
        </p:txBody>
      </p:sp>
      <p:sp>
        <p:nvSpPr>
          <p:cNvPr id="384" name="PlaceHolder 2"/>
          <p:cNvSpPr>
            <a:spLocks noGrp="1"/>
          </p:cNvSpPr>
          <p:nvPr>
            <p:ph type="title"/>
          </p:nvPr>
        </p:nvSpPr>
        <p:spPr>
          <a:xfrm>
            <a:off x="671400" y="126540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Sistemas de numeración</a:t>
            </a:r>
            <a:endParaRPr b="0" lang="es-ES" sz="2400" spc="-1" strike="noStrike">
              <a:solidFill>
                <a:srgbClr val="000000"/>
              </a:solidFill>
              <a:latin typeface="Arial"/>
            </a:endParaRPr>
          </a:p>
        </p:txBody>
      </p:sp>
      <p:sp>
        <p:nvSpPr>
          <p:cNvPr id="385" name="Google Shape;607;p65"/>
          <p:cNvSpPr/>
          <p:nvPr/>
        </p:nvSpPr>
        <p:spPr>
          <a:xfrm>
            <a:off x="483840" y="1786320"/>
            <a:ext cx="6914520" cy="493920"/>
          </a:xfrm>
          <a:prstGeom prst="rect">
            <a:avLst/>
          </a:prstGeom>
          <a:noFill/>
          <a:ln w="0">
            <a:noFill/>
          </a:ln>
        </p:spPr>
        <p:style>
          <a:lnRef idx="0"/>
          <a:fillRef idx="0"/>
          <a:effectRef idx="0"/>
          <a:fontRef idx="minor"/>
        </p:style>
        <p:txBody>
          <a:bodyPr tIns="91440" bIns="91440" anchor="ctr">
            <a:noAutofit/>
          </a:bodyPr>
          <a:p>
            <a:pPr>
              <a:lnSpc>
                <a:spcPct val="115000"/>
              </a:lnSpc>
              <a:spcAft>
                <a:spcPts val="2299"/>
              </a:spcAft>
              <a:tabLst>
                <a:tab algn="l" pos="0"/>
              </a:tabLst>
            </a:pPr>
            <a:r>
              <a:rPr b="0" lang="es" sz="1200" spc="-1" strike="noStrike">
                <a:solidFill>
                  <a:srgbClr val="ffffff"/>
                </a:solidFill>
                <a:latin typeface="Verdana"/>
                <a:ea typeface="Verdana"/>
              </a:rPr>
              <a:t>Binario</a:t>
            </a:r>
            <a:endParaRPr b="0" lang="es-ES" sz="1200" spc="-1" strike="noStrike">
              <a:solidFill>
                <a:srgbClr val="ffffff"/>
              </a:solidFill>
              <a:latin typeface="Arial"/>
            </a:endParaRPr>
          </a:p>
        </p:txBody>
      </p:sp>
      <p:sp>
        <p:nvSpPr>
          <p:cNvPr id="386" name="Google Shape;608;p65"/>
          <p:cNvSpPr/>
          <p:nvPr/>
        </p:nvSpPr>
        <p:spPr>
          <a:xfrm>
            <a:off x="483840" y="2700720"/>
            <a:ext cx="6914520" cy="493920"/>
          </a:xfrm>
          <a:prstGeom prst="rect">
            <a:avLst/>
          </a:prstGeom>
          <a:noFill/>
          <a:ln w="0">
            <a:noFill/>
          </a:ln>
        </p:spPr>
        <p:style>
          <a:lnRef idx="0"/>
          <a:fillRef idx="0"/>
          <a:effectRef idx="0"/>
          <a:fontRef idx="minor"/>
        </p:style>
        <p:txBody>
          <a:bodyPr tIns="91440" bIns="91440" anchor="ctr">
            <a:noAutofit/>
          </a:bodyPr>
          <a:p>
            <a:pPr>
              <a:lnSpc>
                <a:spcPct val="115000"/>
              </a:lnSpc>
              <a:spcAft>
                <a:spcPts val="2299"/>
              </a:spcAft>
              <a:tabLst>
                <a:tab algn="l" pos="0"/>
              </a:tabLst>
            </a:pPr>
            <a:r>
              <a:rPr b="0" lang="es" sz="1200" spc="-1" strike="noStrike">
                <a:solidFill>
                  <a:srgbClr val="ffffff"/>
                </a:solidFill>
                <a:latin typeface="Verdana"/>
                <a:ea typeface="Verdana"/>
              </a:rPr>
              <a:t>Octal</a:t>
            </a:r>
            <a:endParaRPr b="0" lang="es-ES" sz="1200" spc="-1" strike="noStrike">
              <a:solidFill>
                <a:srgbClr val="ffffff"/>
              </a:solidFill>
              <a:latin typeface="Arial"/>
            </a:endParaRPr>
          </a:p>
        </p:txBody>
      </p:sp>
      <p:sp>
        <p:nvSpPr>
          <p:cNvPr id="387" name="Google Shape;609;p65"/>
          <p:cNvSpPr/>
          <p:nvPr/>
        </p:nvSpPr>
        <p:spPr>
          <a:xfrm>
            <a:off x="483840" y="3539160"/>
            <a:ext cx="6914520" cy="493920"/>
          </a:xfrm>
          <a:prstGeom prst="rect">
            <a:avLst/>
          </a:prstGeom>
          <a:noFill/>
          <a:ln w="0">
            <a:noFill/>
          </a:ln>
        </p:spPr>
        <p:style>
          <a:lnRef idx="0"/>
          <a:fillRef idx="0"/>
          <a:effectRef idx="0"/>
          <a:fontRef idx="minor"/>
        </p:style>
        <p:txBody>
          <a:bodyPr tIns="91440" bIns="91440" anchor="ctr">
            <a:noAutofit/>
          </a:bodyPr>
          <a:p>
            <a:pPr>
              <a:lnSpc>
                <a:spcPct val="115000"/>
              </a:lnSpc>
              <a:spcAft>
                <a:spcPts val="2299"/>
              </a:spcAft>
              <a:tabLst>
                <a:tab algn="l" pos="0"/>
              </a:tabLst>
            </a:pPr>
            <a:r>
              <a:rPr b="0" lang="es" sz="1200" spc="-1" strike="noStrike">
                <a:solidFill>
                  <a:srgbClr val="ffffff"/>
                </a:solidFill>
                <a:latin typeface="Verdana"/>
                <a:ea typeface="Verdana"/>
              </a:rPr>
              <a:t>Hexadecimal</a:t>
            </a:r>
            <a:endParaRPr b="0" lang="es-ES" sz="1200" spc="-1" strike="noStrike">
              <a:solidFill>
                <a:srgbClr val="ffffff"/>
              </a:solidFill>
              <a:latin typeface="Arial"/>
            </a:endParaRPr>
          </a:p>
        </p:txBody>
      </p:sp>
      <p:sp>
        <p:nvSpPr>
          <p:cNvPr id="388" name="Google Shape;610;p65"/>
          <p:cNvSpPr/>
          <p:nvPr/>
        </p:nvSpPr>
        <p:spPr>
          <a:xfrm>
            <a:off x="563040" y="1976760"/>
            <a:ext cx="7909560" cy="532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let </a:t>
            </a:r>
            <a:r>
              <a:rPr b="0" lang="es" sz="1000" spc="-1" strike="noStrike">
                <a:solidFill>
                  <a:srgbClr val="9cdcfe"/>
                </a:solidFill>
                <a:latin typeface="Courier New"/>
                <a:ea typeface="Courier New"/>
              </a:rPr>
              <a:t>binario</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0b101</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4ec9b0"/>
                </a:solidFill>
                <a:latin typeface="Courier New"/>
                <a:ea typeface="Courier New"/>
              </a:rPr>
              <a:t>console</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log</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binario</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p:txBody>
      </p:sp>
      <p:sp>
        <p:nvSpPr>
          <p:cNvPr id="389" name="Google Shape;611;p65"/>
          <p:cNvSpPr/>
          <p:nvPr/>
        </p:nvSpPr>
        <p:spPr>
          <a:xfrm>
            <a:off x="563040" y="2891160"/>
            <a:ext cx="7909560" cy="532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let </a:t>
            </a:r>
            <a:r>
              <a:rPr b="0" lang="es" sz="1000" spc="-1" strike="noStrike">
                <a:solidFill>
                  <a:srgbClr val="9cdcfe"/>
                </a:solidFill>
                <a:latin typeface="Courier New"/>
                <a:ea typeface="Courier New"/>
              </a:rPr>
              <a:t>octal</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010</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4ec9b0"/>
                </a:solidFill>
                <a:latin typeface="Courier New"/>
                <a:ea typeface="Courier New"/>
              </a:rPr>
              <a:t>console</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log</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octal</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p:txBody>
      </p:sp>
      <p:sp>
        <p:nvSpPr>
          <p:cNvPr id="390" name="Google Shape;612;p65"/>
          <p:cNvSpPr/>
          <p:nvPr/>
        </p:nvSpPr>
        <p:spPr>
          <a:xfrm>
            <a:off x="563040" y="3729240"/>
            <a:ext cx="7909560" cy="5320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000" spc="-1" strike="noStrike">
                <a:solidFill>
                  <a:srgbClr val="569cd6"/>
                </a:solidFill>
                <a:latin typeface="Courier New"/>
                <a:ea typeface="Courier New"/>
              </a:rPr>
              <a:t>let </a:t>
            </a:r>
            <a:r>
              <a:rPr b="0" lang="es" sz="1000" spc="-1" strike="noStrike">
                <a:solidFill>
                  <a:srgbClr val="9cdcfe"/>
                </a:solidFill>
                <a:latin typeface="Courier New"/>
                <a:ea typeface="Courier New"/>
              </a:rPr>
              <a:t>hexadecimal</a:t>
            </a:r>
            <a:r>
              <a:rPr b="0" lang="es" sz="1000" spc="-1" strike="noStrike">
                <a:solidFill>
                  <a:srgbClr val="d4d4d4"/>
                </a:solidFill>
                <a:latin typeface="Courier New"/>
                <a:ea typeface="Courier New"/>
              </a:rPr>
              <a:t> = </a:t>
            </a:r>
            <a:r>
              <a:rPr b="0" lang="es" sz="1000" spc="-1" strike="noStrike">
                <a:solidFill>
                  <a:srgbClr val="b5cea8"/>
                </a:solidFill>
                <a:latin typeface="Courier New"/>
                <a:ea typeface="Courier New"/>
              </a:rPr>
              <a:t>0xff</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a:p>
            <a:pPr>
              <a:lnSpc>
                <a:spcPct val="150000"/>
              </a:lnSpc>
              <a:tabLst>
                <a:tab algn="l" pos="0"/>
              </a:tabLst>
            </a:pPr>
            <a:r>
              <a:rPr b="0" lang="es" sz="1000" spc="-1" strike="noStrike">
                <a:solidFill>
                  <a:srgbClr val="4ec9b0"/>
                </a:solidFill>
                <a:latin typeface="Courier New"/>
                <a:ea typeface="Courier New"/>
              </a:rPr>
              <a:t>console</a:t>
            </a:r>
            <a:r>
              <a:rPr b="0" lang="es" sz="1000" spc="-1" strike="noStrike">
                <a:solidFill>
                  <a:srgbClr val="d4d4d4"/>
                </a:solidFill>
                <a:latin typeface="Courier New"/>
                <a:ea typeface="Courier New"/>
              </a:rPr>
              <a:t>.</a:t>
            </a:r>
            <a:r>
              <a:rPr b="0" lang="es" sz="1000" spc="-1" strike="noStrike">
                <a:solidFill>
                  <a:srgbClr val="dcdcaa"/>
                </a:solidFill>
                <a:latin typeface="Courier New"/>
                <a:ea typeface="Courier New"/>
              </a:rPr>
              <a:t>log</a:t>
            </a:r>
            <a:r>
              <a:rPr b="0" lang="es" sz="1000" spc="-1" strike="noStrike">
                <a:solidFill>
                  <a:srgbClr val="d4d4d4"/>
                </a:solidFill>
                <a:latin typeface="Courier New"/>
                <a:ea typeface="Courier New"/>
              </a:rPr>
              <a:t>(</a:t>
            </a:r>
            <a:r>
              <a:rPr b="0" lang="es" sz="1000" spc="-1" strike="noStrike">
                <a:solidFill>
                  <a:srgbClr val="9cdcfe"/>
                </a:solidFill>
                <a:latin typeface="Courier New"/>
                <a:ea typeface="Courier New"/>
              </a:rPr>
              <a:t>hexadecimal</a:t>
            </a:r>
            <a:r>
              <a:rPr b="0" lang="es" sz="1000" spc="-1" strike="noStrike">
                <a:solidFill>
                  <a:srgbClr val="d4d4d4"/>
                </a:solidFill>
                <a:latin typeface="Courier New"/>
                <a:ea typeface="Courier New"/>
              </a:rPr>
              <a:t>);</a:t>
            </a:r>
            <a:endParaRPr b="0" lang="es-ES" sz="10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383"/>
                                        </p:tgtEl>
                                        <p:attrNameLst>
                                          <p:attrName>style.visibility</p:attrName>
                                        </p:attrNameLst>
                                      </p:cBhvr>
                                      <p:to>
                                        <p:strVal val="visible"/>
                                      </p:to>
                                    </p:set>
                                    <p:animEffect filter="fade" transition="in">
                                      <p:cBhvr additive="repl">
                                        <p:cTn id="38" dur="1000"/>
                                        <p:tgtEl>
                                          <p:spTgt spid="383"/>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384"/>
                                        </p:tgtEl>
                                        <p:attrNameLst>
                                          <p:attrName>style.visibility</p:attrName>
                                        </p:attrNameLst>
                                      </p:cBhvr>
                                      <p:to>
                                        <p:strVal val="visible"/>
                                      </p:to>
                                    </p:set>
                                    <p:animEffect filter="fade" transition="in">
                                      <p:cBhvr additive="repl">
                                        <p:cTn id="43" dur="1000"/>
                                        <p:tgtEl>
                                          <p:spTgt spid="384"/>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385"/>
                                        </p:tgtEl>
                                        <p:attrNameLst>
                                          <p:attrName>style.visibility</p:attrName>
                                        </p:attrNameLst>
                                      </p:cBhvr>
                                      <p:to>
                                        <p:strVal val="visible"/>
                                      </p:to>
                                    </p:set>
                                    <p:animEffect filter="fade" transition="in">
                                      <p:cBhvr additive="repl">
                                        <p:cTn id="48" dur="1000"/>
                                        <p:tgtEl>
                                          <p:spTgt spid="385"/>
                                        </p:tgtEl>
                                      </p:cBhvr>
                                    </p:animEffect>
                                  </p:childTnLst>
                                </p:cTn>
                              </p:par>
                              <p:par>
                                <p:cTn id="49" nodeType="withEffect" fill="hold" presetClass="entr" presetID="10">
                                  <p:stCondLst>
                                    <p:cond delay="0"/>
                                  </p:stCondLst>
                                  <p:childTnLst>
                                    <p:set>
                                      <p:cBhvr>
                                        <p:cTn id="50" dur="1" fill="hold">
                                          <p:stCondLst>
                                            <p:cond delay="0"/>
                                          </p:stCondLst>
                                        </p:cTn>
                                        <p:tgtEl>
                                          <p:spTgt spid="386"/>
                                        </p:tgtEl>
                                        <p:attrNameLst>
                                          <p:attrName>style.visibility</p:attrName>
                                        </p:attrNameLst>
                                      </p:cBhvr>
                                      <p:to>
                                        <p:strVal val="visible"/>
                                      </p:to>
                                    </p:set>
                                    <p:animEffect filter="fade" transition="in">
                                      <p:cBhvr additive="repl">
                                        <p:cTn id="51" dur="1000"/>
                                        <p:tgtEl>
                                          <p:spTgt spid="386"/>
                                        </p:tgtEl>
                                      </p:cBhvr>
                                    </p:animEffect>
                                  </p:childTnLst>
                                </p:cTn>
                              </p:par>
                              <p:par>
                                <p:cTn id="52" nodeType="withEffect" fill="hold" presetClass="entr" presetID="10">
                                  <p:stCondLst>
                                    <p:cond delay="0"/>
                                  </p:stCondLst>
                                  <p:childTnLst>
                                    <p:set>
                                      <p:cBhvr>
                                        <p:cTn id="53" dur="1" fill="hold">
                                          <p:stCondLst>
                                            <p:cond delay="0"/>
                                          </p:stCondLst>
                                        </p:cTn>
                                        <p:tgtEl>
                                          <p:spTgt spid="387"/>
                                        </p:tgtEl>
                                        <p:attrNameLst>
                                          <p:attrName>style.visibility</p:attrName>
                                        </p:attrNameLst>
                                      </p:cBhvr>
                                      <p:to>
                                        <p:strVal val="visible"/>
                                      </p:to>
                                    </p:set>
                                    <p:animEffect filter="fade" transition="in">
                                      <p:cBhvr additive="repl">
                                        <p:cTn id="54" dur="1000"/>
                                        <p:tgtEl>
                                          <p:spTgt spid="387"/>
                                        </p:tgtEl>
                                      </p:cBhvr>
                                    </p:animEffect>
                                  </p:childTnLst>
                                </p:cTn>
                              </p:par>
                              <p:par>
                                <p:cTn id="55" nodeType="withEffect" fill="hold" presetClass="entr" presetID="10">
                                  <p:stCondLst>
                                    <p:cond delay="0"/>
                                  </p:stCondLst>
                                  <p:childTnLst>
                                    <p:set>
                                      <p:cBhvr>
                                        <p:cTn id="56" dur="1" fill="hold">
                                          <p:stCondLst>
                                            <p:cond delay="0"/>
                                          </p:stCondLst>
                                        </p:cTn>
                                        <p:tgtEl>
                                          <p:spTgt spid="388"/>
                                        </p:tgtEl>
                                        <p:attrNameLst>
                                          <p:attrName>style.visibility</p:attrName>
                                        </p:attrNameLst>
                                      </p:cBhvr>
                                      <p:to>
                                        <p:strVal val="visible"/>
                                      </p:to>
                                    </p:set>
                                    <p:animEffect filter="fade" transition="in">
                                      <p:cBhvr additive="repl">
                                        <p:cTn id="57" dur="1000"/>
                                        <p:tgtEl>
                                          <p:spTgt spid="388"/>
                                        </p:tgtEl>
                                      </p:cBhvr>
                                    </p:animEffect>
                                  </p:childTnLst>
                                </p:cTn>
                              </p:par>
                              <p:par>
                                <p:cTn id="58" nodeType="withEffect" fill="hold" presetClass="entr" presetID="10">
                                  <p:stCondLst>
                                    <p:cond delay="0"/>
                                  </p:stCondLst>
                                  <p:childTnLst>
                                    <p:set>
                                      <p:cBhvr>
                                        <p:cTn id="59" dur="1" fill="hold">
                                          <p:stCondLst>
                                            <p:cond delay="0"/>
                                          </p:stCondLst>
                                        </p:cTn>
                                        <p:tgtEl>
                                          <p:spTgt spid="389"/>
                                        </p:tgtEl>
                                        <p:attrNameLst>
                                          <p:attrName>style.visibility</p:attrName>
                                        </p:attrNameLst>
                                      </p:cBhvr>
                                      <p:to>
                                        <p:strVal val="visible"/>
                                      </p:to>
                                    </p:set>
                                    <p:animEffect filter="fade" transition="in">
                                      <p:cBhvr additive="repl">
                                        <p:cTn id="60" dur="1000"/>
                                        <p:tgtEl>
                                          <p:spTgt spid="389"/>
                                        </p:tgtEl>
                                      </p:cBhvr>
                                    </p:animEffect>
                                  </p:childTnLst>
                                </p:cTn>
                              </p:par>
                              <p:par>
                                <p:cTn id="61" nodeType="withEffect" fill="hold" presetClass="entr" presetID="10">
                                  <p:stCondLst>
                                    <p:cond delay="0"/>
                                  </p:stCondLst>
                                  <p:childTnLst>
                                    <p:set>
                                      <p:cBhvr>
                                        <p:cTn id="62" dur="1" fill="hold">
                                          <p:stCondLst>
                                            <p:cond delay="0"/>
                                          </p:stCondLst>
                                        </p:cTn>
                                        <p:tgtEl>
                                          <p:spTgt spid="390"/>
                                        </p:tgtEl>
                                        <p:attrNameLst>
                                          <p:attrName>style.visibility</p:attrName>
                                        </p:attrNameLst>
                                      </p:cBhvr>
                                      <p:to>
                                        <p:strVal val="visible"/>
                                      </p:to>
                                    </p:set>
                                    <p:animEffect filter="fade" transition="in">
                                      <p:cBhvr additive="repl">
                                        <p:cTn id="63"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Propiedades del objeto Number</a:t>
            </a:r>
            <a:endParaRPr b="0" lang="es-ES" sz="2400" spc="-1" strike="noStrike">
              <a:solidFill>
                <a:srgbClr val="000000"/>
              </a:solidFill>
              <a:latin typeface="Arial"/>
            </a:endParaRPr>
          </a:p>
        </p:txBody>
      </p:sp>
      <p:graphicFrame>
        <p:nvGraphicFramePr>
          <p:cNvPr id="392" name="Google Shape;618;p66"/>
          <p:cNvGraphicFramePr/>
          <p:nvPr/>
        </p:nvGraphicFramePr>
        <p:xfrm>
          <a:off x="1319040" y="897840"/>
          <a:ext cx="6505200" cy="3753000"/>
        </p:xfrm>
        <a:graphic>
          <a:graphicData uri="http://schemas.openxmlformats.org/drawingml/2006/table">
            <a:tbl>
              <a:tblPr/>
              <a:tblGrid>
                <a:gridCol w="2511360"/>
                <a:gridCol w="3993840"/>
              </a:tblGrid>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Number.MAX_VALUE</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El número más grande representable</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Number.MIN_VALUE</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El número más pequeño representable</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Number.NaN</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Valor especial. "No es un número"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0472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Number.NEGATIVE_INFINITY</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Valor especial. Infinito negativo.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0472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Number.POSITIVE_INFINITY</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Valor especial. Infinito positivo.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9516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Number.EPSILON</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Diferencia entre uno y el valor más pequeño mayor que uno que se puede representar como un objeto Number.</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0472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Number.MIN_SAFE_INTEGER</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Número entero mínimo de seguridad en JavaScript.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Number.MAX_SAFE_INTEGER</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Número entero máximo de seguridad en JavaScript.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Métodos del objeto Number</a:t>
            </a:r>
            <a:endParaRPr b="0" lang="es-ES" sz="2400" spc="-1" strike="noStrike">
              <a:solidFill>
                <a:srgbClr val="000000"/>
              </a:solidFill>
              <a:latin typeface="Arial"/>
            </a:endParaRPr>
          </a:p>
        </p:txBody>
      </p:sp>
      <p:graphicFrame>
        <p:nvGraphicFramePr>
          <p:cNvPr id="394" name="Google Shape;624;p67"/>
          <p:cNvGraphicFramePr/>
          <p:nvPr/>
        </p:nvGraphicFramePr>
        <p:xfrm>
          <a:off x="1319040" y="978120"/>
          <a:ext cx="6505200" cy="3544560"/>
        </p:xfrm>
        <a:graphic>
          <a:graphicData uri="http://schemas.openxmlformats.org/drawingml/2006/table">
            <a:tbl>
              <a:tblPr/>
              <a:tblGrid>
                <a:gridCol w="2219040"/>
                <a:gridCol w="4286160"/>
              </a:tblGrid>
              <a:tr h="69516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Number.parseFloat()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Analiza el string que pasamos como argumento y devuelve un número de punto flotante.</a:t>
                      </a:r>
                      <a:endParaRPr b="0" lang="es-ES" sz="1200" spc="-1" strike="noStrike">
                        <a:solidFill>
                          <a:srgbClr val="ffffff"/>
                        </a:solidFill>
                        <a:latin typeface="Arial"/>
                      </a:endParaRPr>
                    </a:p>
                    <a:p>
                      <a:pPr>
                        <a:lnSpc>
                          <a:spcPct val="115000"/>
                        </a:lnSpc>
                        <a:tabLst>
                          <a:tab algn="l" pos="0"/>
                        </a:tabLst>
                      </a:pPr>
                      <a:r>
                        <a:rPr b="0" lang="es" sz="1200" spc="-1" strike="noStrike">
                          <a:solidFill>
                            <a:srgbClr val="333333"/>
                          </a:solidFill>
                          <a:highlight>
                            <a:srgbClr val="ffffff"/>
                          </a:highlight>
                          <a:latin typeface="Verdana"/>
                          <a:ea typeface="Verdana"/>
                        </a:rPr>
                        <a:t>Igual que la función parseFloat().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69516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Number.parseInt()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Analiza el string que pasamos como argumento y devuelve un número entero.</a:t>
                      </a:r>
                      <a:endParaRPr b="0" lang="es-ES" sz="1200" spc="-1" strike="noStrike">
                        <a:solidFill>
                          <a:srgbClr val="ffffff"/>
                        </a:solidFill>
                        <a:latin typeface="Arial"/>
                      </a:endParaRPr>
                    </a:p>
                    <a:p>
                      <a:pPr>
                        <a:lnSpc>
                          <a:spcPct val="115000"/>
                        </a:lnSpc>
                        <a:tabLst>
                          <a:tab algn="l" pos="0"/>
                        </a:tabLst>
                      </a:pPr>
                      <a:r>
                        <a:rPr b="0" lang="es" sz="1200" spc="-1" strike="noStrike">
                          <a:solidFill>
                            <a:srgbClr val="333333"/>
                          </a:solidFill>
                          <a:highlight>
                            <a:srgbClr val="ffffff"/>
                          </a:highlight>
                          <a:latin typeface="Verdana"/>
                          <a:ea typeface="Verdana"/>
                        </a:rPr>
                        <a:t>Igual que la función parseInt().</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Number.isFinite()</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Determina si el valor pasado es un número finito.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2364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Number.isInteger()</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Determina si el valor pasado es un entero.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1408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Number.isNaN()</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Determina si el valor pasado es NaN. Versión más robusta de la función isNaN().</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504720">
                <a:tc>
                  <a:txBody>
                    <a:bodyPr lIns="75960" rIns="75960" tIns="56880" bIns="56880" anchor="t">
                      <a:noAutofit/>
                    </a:bodyPr>
                    <a:p>
                      <a:pPr>
                        <a:lnSpc>
                          <a:spcPct val="115000"/>
                        </a:lnSpc>
                        <a:tabLst>
                          <a:tab algn="l" pos="0"/>
                        </a:tabLst>
                      </a:pPr>
                      <a:r>
                        <a:rPr b="0" lang="es" sz="1200" spc="-1" strike="noStrike">
                          <a:solidFill>
                            <a:srgbClr val="000000"/>
                          </a:solidFill>
                          <a:highlight>
                            <a:srgbClr val="ffffff"/>
                          </a:highlight>
                          <a:latin typeface="Verdana"/>
                          <a:ea typeface="Verdana"/>
                        </a:rPr>
                        <a:t>Number.isSafeInteger()</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56880" bIns="56880" anchor="t">
                      <a:noAutofit/>
                    </a:bodyPr>
                    <a:p>
                      <a:pPr>
                        <a:lnSpc>
                          <a:spcPct val="115000"/>
                        </a:lnSpc>
                        <a:tabLst>
                          <a:tab algn="l" pos="0"/>
                        </a:tabLst>
                      </a:pPr>
                      <a:r>
                        <a:rPr b="0" lang="es" sz="1200" spc="-1" strike="noStrike">
                          <a:solidFill>
                            <a:srgbClr val="333333"/>
                          </a:solidFill>
                          <a:highlight>
                            <a:srgbClr val="ffffff"/>
                          </a:highlight>
                          <a:latin typeface="Verdana"/>
                          <a:ea typeface="Verdana"/>
                        </a:rPr>
                        <a:t>Determina si el valor proporcionado es un número entero seguro.</a:t>
                      </a:r>
                      <a:endParaRPr b="0" lang="es-ES" sz="12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Math.</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Math</a:t>
            </a:r>
            <a:endParaRPr b="0" lang="es-ES" sz="2400" spc="-1" strike="noStrike">
              <a:solidFill>
                <a:srgbClr val="000000"/>
              </a:solidFill>
              <a:latin typeface="Arial"/>
            </a:endParaRPr>
          </a:p>
        </p:txBody>
      </p:sp>
      <p:sp>
        <p:nvSpPr>
          <p:cNvPr id="397" name="Google Shape;635;p69"/>
          <p:cNvSpPr/>
          <p:nvPr/>
        </p:nvSpPr>
        <p:spPr>
          <a:xfrm>
            <a:off x="1169640" y="71964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Propiedades matemáticas</a:t>
            </a:r>
            <a:endParaRPr b="0" lang="es-ES" sz="1200" spc="-1" strike="noStrike">
              <a:solidFill>
                <a:srgbClr val="ffffff"/>
              </a:solidFill>
              <a:latin typeface="Arial"/>
            </a:endParaRPr>
          </a:p>
        </p:txBody>
      </p:sp>
      <p:graphicFrame>
        <p:nvGraphicFramePr>
          <p:cNvPr id="398" name="Google Shape;636;p69"/>
          <p:cNvGraphicFramePr/>
          <p:nvPr/>
        </p:nvGraphicFramePr>
        <p:xfrm>
          <a:off x="334080" y="1047600"/>
          <a:ext cx="8419680" cy="3764160"/>
        </p:xfrm>
        <a:graphic>
          <a:graphicData uri="http://schemas.openxmlformats.org/drawingml/2006/table">
            <a:tbl>
              <a:tblPr/>
              <a:tblGrid>
                <a:gridCol w="1526760"/>
                <a:gridCol w="6892920"/>
              </a:tblGrid>
              <a:tr h="46188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Math.E</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Constante de Euler, la base de los logaritmos naturales, aproximadamente 2.718</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53352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Math.LN2</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Logaritmo natural de 2, aproximadamente 0.693</a:t>
                      </a:r>
                      <a:endParaRPr b="0" lang="es-ES" sz="1200" spc="-1" strike="noStrike">
                        <a:solidFill>
                          <a:srgbClr val="ffffff"/>
                        </a:solidFill>
                        <a:latin typeface="Arial"/>
                      </a:endParaRPr>
                    </a:p>
                    <a:p>
                      <a:pPr>
                        <a:lnSpc>
                          <a:spcPct val="100000"/>
                        </a:lnSpc>
                        <a:tabLst>
                          <a:tab algn="l" pos="0"/>
                        </a:tabLst>
                      </a:pP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53352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Math.LN10</a:t>
                      </a:r>
                      <a:endParaRPr b="0" lang="es-ES" sz="1200" spc="-1" strike="noStrike">
                        <a:solidFill>
                          <a:srgbClr val="ffffff"/>
                        </a:solidFill>
                        <a:latin typeface="Arial"/>
                      </a:endParaRPr>
                    </a:p>
                    <a:p>
                      <a:pPr>
                        <a:lnSpc>
                          <a:spcPct val="100000"/>
                        </a:lnSpc>
                        <a:tabLst>
                          <a:tab algn="l" pos="0"/>
                        </a:tabLst>
                      </a:pP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Logaritmo natural de 10, aproximadamente 2.303</a:t>
                      </a:r>
                      <a:endParaRPr b="0" lang="es-ES" sz="1200" spc="-1" strike="noStrike">
                        <a:solidFill>
                          <a:srgbClr val="ffffff"/>
                        </a:solidFill>
                        <a:latin typeface="Arial"/>
                      </a:endParaRPr>
                    </a:p>
                    <a:p>
                      <a:pPr>
                        <a:lnSpc>
                          <a:spcPct val="100000"/>
                        </a:lnSpc>
                        <a:tabLst>
                          <a:tab algn="l" pos="0"/>
                        </a:tabLst>
                      </a:pP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53352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Math.LOG2E</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Logaritmo de E con base 2, aproximadamente 1.443</a:t>
                      </a:r>
                      <a:endParaRPr b="0" lang="es-ES" sz="1200" spc="-1" strike="noStrike">
                        <a:solidFill>
                          <a:srgbClr val="ffffff"/>
                        </a:solidFill>
                        <a:latin typeface="Arial"/>
                      </a:endParaRPr>
                    </a:p>
                    <a:p>
                      <a:pPr>
                        <a:lnSpc>
                          <a:spcPct val="100000"/>
                        </a:lnSpc>
                        <a:tabLst>
                          <a:tab algn="l" pos="0"/>
                        </a:tabLst>
                      </a:pP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34776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Math.LOG10E</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Logaritmo de E con base 10, aproximadamente 0.434</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46188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Math.PI</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Ratio of the circumference of a circle to its diameter, approximately 3.14159.</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53352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Math.SQRT1_2</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Raíz cuadrada de 1/2; Equivalentemente, 1 sobre la raíz cuadrada de 2, aproximadamente 0.707.</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r h="347760">
                <a:tc>
                  <a:txBody>
                    <a:bodyPr lIns="91080" rIns="91080" tIns="91080" bIns="91080" anchor="t">
                      <a:noAutofit/>
                    </a:bodyPr>
                    <a:p>
                      <a:pPr>
                        <a:lnSpc>
                          <a:spcPct val="100000"/>
                        </a:lnSpc>
                        <a:tabLst>
                          <a:tab algn="l" pos="0"/>
                        </a:tabLst>
                      </a:pPr>
                      <a:r>
                        <a:rPr b="0" lang="es" sz="1200" spc="-1" strike="noStrike">
                          <a:solidFill>
                            <a:srgbClr val="3d85c6"/>
                          </a:solidFill>
                          <a:latin typeface="Arial"/>
                          <a:ea typeface="Arial"/>
                        </a:rPr>
                        <a:t>Math.SQRT2</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c>
                  <a:txBody>
                    <a:bodyPr lIns="91080" rIns="91080" tIns="91080" bIns="91080" anchor="t">
                      <a:noAutofit/>
                    </a:bodyPr>
                    <a:p>
                      <a:pPr>
                        <a:lnSpc>
                          <a:spcPct val="100000"/>
                        </a:lnSpc>
                        <a:tabLst>
                          <a:tab algn="l" pos="0"/>
                        </a:tabLst>
                      </a:pPr>
                      <a:r>
                        <a:rPr b="0" lang="es" sz="1200" spc="-1" strike="noStrike">
                          <a:solidFill>
                            <a:srgbClr val="000000"/>
                          </a:solidFill>
                          <a:latin typeface="Arial"/>
                          <a:ea typeface="Arial"/>
                        </a:rPr>
                        <a:t>Raíz cuadrada de 2, aproximadamente 1.414</a:t>
                      </a:r>
                      <a:endParaRPr b="0" lang="es-ES" sz="1200" spc="-1" strike="noStrike">
                        <a:solidFill>
                          <a:srgbClr val="ffffff"/>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solidFill>
                      <a:srgbClr val="ffffff"/>
                    </a:solidFill>
                  </a:tcPr>
                </a:tc>
              </a:tr>
            </a:tbl>
          </a:graphicData>
        </a:graphic>
      </p:graphicFrame>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397"/>
                                        </p:tgtEl>
                                        <p:attrNameLst>
                                          <p:attrName>style.visibility</p:attrName>
                                        </p:attrNameLst>
                                      </p:cBhvr>
                                      <p:to>
                                        <p:strVal val="visible"/>
                                      </p:to>
                                    </p:set>
                                    <p:animEffect filter="fade" transition="in">
                                      <p:cBhvr additive="repl">
                                        <p:cTn id="70"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Math</a:t>
            </a:r>
            <a:endParaRPr b="0" lang="es-ES" sz="2400" spc="-1" strike="noStrike">
              <a:solidFill>
                <a:srgbClr val="000000"/>
              </a:solidFill>
              <a:latin typeface="Arial"/>
            </a:endParaRPr>
          </a:p>
        </p:txBody>
      </p:sp>
      <p:sp>
        <p:nvSpPr>
          <p:cNvPr id="400" name="Google Shape;642;p70"/>
          <p:cNvSpPr/>
          <p:nvPr/>
        </p:nvSpPr>
        <p:spPr>
          <a:xfrm>
            <a:off x="1169640" y="71964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Métodos matemáticos</a:t>
            </a:r>
            <a:endParaRPr b="0" lang="es-ES" sz="1200" spc="-1" strike="noStrike">
              <a:solidFill>
                <a:srgbClr val="ffffff"/>
              </a:solidFill>
              <a:latin typeface="Arial"/>
            </a:endParaRPr>
          </a:p>
        </p:txBody>
      </p:sp>
      <p:graphicFrame>
        <p:nvGraphicFramePr>
          <p:cNvPr id="401" name="Google Shape;643;p70"/>
          <p:cNvGraphicFramePr/>
          <p:nvPr/>
        </p:nvGraphicFramePr>
        <p:xfrm>
          <a:off x="265680" y="1101600"/>
          <a:ext cx="8721720" cy="3448440"/>
        </p:xfrm>
        <a:graphic>
          <a:graphicData uri="http://schemas.openxmlformats.org/drawingml/2006/table">
            <a:tbl>
              <a:tblPr/>
              <a:tblGrid>
                <a:gridCol w="2338560"/>
                <a:gridCol w="6383520"/>
              </a:tblGrid>
              <a:tr h="12492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abs()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Valor Abasoluto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354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sin(), cos(), tan()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Funciones trigonométricas estándar; argumento en radianes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354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asin(), acos(), atan(), atan2()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Funciones trigonométricas inversas; devolver valores en radianes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354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sinh(), cosh(), tanh()</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Funciones trigonométricas hiperbólicas; devolver valores en radianes.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966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asinh(), acosh(), atanh()</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Funciones trigonométricas hiperbólicas inversas; devolver valores en radianes.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5020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pow(), exp(), expm1(), log10(), log1p(), log2()</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Funciones exponenciales y logarítmicas.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966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floor(), ceil()</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Devoluciones mayor / menor entero inferior / superior o igual al argumento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3614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min(), max()</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Devuelve la lista de menor o mayor (respectivamente) de números separados por comas de los argumentos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17100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random()</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Devuelve un número aleatorio entre 0 y 1.</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17100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round(), fround(), trunc(),</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Completan y funciones de truncamiento.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966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sqrt(), cbrt(), hypot()</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Raíz cuadrada, raíz cúbica, Raíz cuadrada de la suma de los argumentos cuadrados.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23544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sign()</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El signo de un número, que indica si el número es positivo, negativo o cero.</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r h="487080">
                <a:tc>
                  <a:txBody>
                    <a:bodyPr lIns="75960" rIns="75960" tIns="0" bIns="0" anchor="t">
                      <a:noAutofit/>
                    </a:bodyPr>
                    <a:p>
                      <a:pPr>
                        <a:lnSpc>
                          <a:spcPct val="100000"/>
                        </a:lnSpc>
                        <a:tabLst>
                          <a:tab algn="l" pos="0"/>
                        </a:tabLst>
                      </a:pPr>
                      <a:r>
                        <a:rPr b="0" lang="es" sz="1000" spc="-1" strike="noStrike">
                          <a:solidFill>
                            <a:srgbClr val="ffffff"/>
                          </a:solidFill>
                          <a:latin typeface="Arial"/>
                          <a:ea typeface="Arial"/>
                        </a:rPr>
                        <a:t>clz32(),</a:t>
                      </a:r>
                      <a:endParaRPr b="0" lang="es-ES" sz="1000" spc="-1" strike="noStrike">
                        <a:solidFill>
                          <a:srgbClr val="ffffff"/>
                        </a:solidFill>
                        <a:latin typeface="Arial"/>
                      </a:endParaRPr>
                    </a:p>
                    <a:p>
                      <a:pPr>
                        <a:lnSpc>
                          <a:spcPct val="100000"/>
                        </a:lnSpc>
                        <a:tabLst>
                          <a:tab algn="l" pos="0"/>
                        </a:tabLst>
                      </a:pPr>
                      <a:r>
                        <a:rPr b="0" lang="es" sz="1000" spc="-1" strike="noStrike">
                          <a:solidFill>
                            <a:srgbClr val="ffffff"/>
                          </a:solidFill>
                          <a:latin typeface="Arial"/>
                          <a:ea typeface="Arial"/>
                        </a:rPr>
                        <a:t>imul()</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c>
                  <a:txBody>
                    <a:bodyPr lIns="75960" rIns="75960" tIns="0" bIns="0" anchor="t">
                      <a:noAutofit/>
                    </a:bodyPr>
                    <a:p>
                      <a:pPr>
                        <a:lnSpc>
                          <a:spcPct val="100000"/>
                        </a:lnSpc>
                        <a:tabLst>
                          <a:tab algn="l" pos="0"/>
                        </a:tabLst>
                      </a:pPr>
                      <a:r>
                        <a:rPr b="0" lang="es" sz="1000" spc="-1" strike="noStrike">
                          <a:solidFill>
                            <a:srgbClr val="000000"/>
                          </a:solidFill>
                          <a:latin typeface="Arial"/>
                          <a:ea typeface="Arial"/>
                        </a:rPr>
                        <a:t>Número de líder cero bits en la representación binaria de 32 bits.</a:t>
                      </a:r>
                      <a:endParaRPr b="0" lang="es-ES" sz="1000" spc="-1" strike="noStrike">
                        <a:solidFill>
                          <a:srgbClr val="ffffff"/>
                        </a:solidFill>
                        <a:latin typeface="Arial"/>
                      </a:endParaRPr>
                    </a:p>
                    <a:p>
                      <a:pPr>
                        <a:lnSpc>
                          <a:spcPct val="100000"/>
                        </a:lnSpc>
                        <a:tabLst>
                          <a:tab algn="l" pos="0"/>
                        </a:tabLst>
                      </a:pPr>
                      <a:r>
                        <a:rPr b="0" lang="es" sz="1000" spc="-1" strike="noStrike">
                          <a:solidFill>
                            <a:srgbClr val="000000"/>
                          </a:solidFill>
                          <a:latin typeface="Arial"/>
                          <a:ea typeface="Arial"/>
                        </a:rPr>
                        <a:t>El resultado de la multiplicación de 32 bits C-como de los dos argumentos.</a:t>
                      </a:r>
                      <a:endParaRPr b="0" lang="es-ES" sz="1000" spc="-1" strike="noStrike">
                        <a:solidFill>
                          <a:srgbClr val="ffffff"/>
                        </a:solidFill>
                        <a:latin typeface="Arial"/>
                      </a:endParaRPr>
                    </a:p>
                  </a:txBody>
                  <a:tcPr anchor="t" marL="75960" marR="75960">
                    <a:lnL w="18720">
                      <a:solidFill>
                        <a:srgbClr val="ffffff"/>
                      </a:solidFill>
                      <a:prstDash val="solid"/>
                    </a:lnL>
                    <a:lnR w="18720">
                      <a:solidFill>
                        <a:srgbClr val="ffffff"/>
                      </a:solidFill>
                      <a:prstDash val="solid"/>
                    </a:lnR>
                    <a:lnT w="18720">
                      <a:solidFill>
                        <a:srgbClr val="ffffff"/>
                      </a:solidFill>
                      <a:prstDash val="solid"/>
                    </a:lnT>
                    <a:lnB w="1872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1" fill="hold">
                                          <p:stCondLst>
                                            <p:cond delay="0"/>
                                          </p:stCondLst>
                                        </p:cTn>
                                        <p:tgtEl>
                                          <p:spTgt spid="400"/>
                                        </p:tgtEl>
                                        <p:attrNameLst>
                                          <p:attrName>style.visibility</p:attrName>
                                        </p:attrNameLst>
                                      </p:cBhvr>
                                      <p:to>
                                        <p:strVal val="visible"/>
                                      </p:to>
                                    </p:set>
                                    <p:animEffect filter="fade" transition="in">
                                      <p:cBhvr additive="repl">
                                        <p:cTn id="77"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Date.</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Comentarios, variables y </a:t>
            </a:r>
            <a:r>
              <a:rPr b="1" lang="es" sz="3600" spc="-1" strike="noStrike">
                <a:solidFill>
                  <a:schemeClr val="lt1"/>
                </a:solidFill>
                <a:latin typeface="Maven Pro"/>
                <a:ea typeface="Maven Pro"/>
              </a:rPr>
              <a:t>operadores.</a:t>
            </a:r>
            <a:endParaRPr b="0" lang="es-ES" sz="3600" spc="-1" strike="noStrike">
              <a:solidFill>
                <a:srgbClr val="000000"/>
              </a:solidFill>
              <a:latin typeface="Arial"/>
            </a:endParaRPr>
          </a:p>
        </p:txBody>
      </p:sp>
      <p:sp>
        <p:nvSpPr>
          <p:cNvPr id="268"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Date</a:t>
            </a:r>
            <a:endParaRPr b="0" lang="es-ES" sz="2400" spc="-1" strike="noStrike">
              <a:solidFill>
                <a:srgbClr val="000000"/>
              </a:solidFill>
              <a:latin typeface="Arial"/>
            </a:endParaRPr>
          </a:p>
        </p:txBody>
      </p:sp>
      <p:sp>
        <p:nvSpPr>
          <p:cNvPr id="404" name="Google Shape;654;p72"/>
          <p:cNvSpPr/>
          <p:nvPr/>
        </p:nvSpPr>
        <p:spPr>
          <a:xfrm>
            <a:off x="1169640" y="795960"/>
            <a:ext cx="6914520" cy="4939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Este objeto se usará para trabajar con fechas y horas.</a:t>
            </a:r>
            <a:endParaRPr b="0" lang="es-ES" sz="1200" spc="-1" strike="noStrike">
              <a:solidFill>
                <a:srgbClr val="ffffff"/>
              </a:solidFill>
              <a:latin typeface="Arial"/>
            </a:endParaRPr>
          </a:p>
        </p:txBody>
      </p:sp>
      <p:sp>
        <p:nvSpPr>
          <p:cNvPr id="405" name="Google Shape;655;p72"/>
          <p:cNvSpPr/>
          <p:nvPr/>
        </p:nvSpPr>
        <p:spPr>
          <a:xfrm>
            <a:off x="563040" y="1163520"/>
            <a:ext cx="7909560" cy="33094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let </a:t>
            </a:r>
            <a:r>
              <a:rPr b="0" lang="es" sz="1200" spc="-1" strike="noStrike">
                <a:solidFill>
                  <a:srgbClr val="9cdcfe"/>
                </a:solidFill>
                <a:latin typeface="Courier New"/>
                <a:ea typeface="Courier New"/>
              </a:rPr>
              <a:t>d</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new</a:t>
            </a: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 </a:t>
            </a:r>
            <a:r>
              <a:rPr b="0" lang="es" sz="1200" spc="-1" strike="noStrike">
                <a:solidFill>
                  <a:srgbClr val="6aa84f"/>
                </a:solidFill>
                <a:latin typeface="Courier New"/>
                <a:ea typeface="Courier New"/>
              </a:rPr>
              <a:t>//Hoy</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d</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new</a:t>
            </a: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milliseconds</a:t>
            </a:r>
            <a:r>
              <a:rPr b="0" lang="es" sz="1200" spc="-1" strike="noStrike">
                <a:solidFill>
                  <a:srgbClr val="d4d4d4"/>
                </a:solidFill>
                <a:latin typeface="Courier New"/>
                <a:ea typeface="Courier New"/>
              </a:rPr>
              <a:t>); </a:t>
            </a:r>
            <a:r>
              <a:rPr b="0" lang="es" sz="1200" spc="-1" strike="noStrike">
                <a:solidFill>
                  <a:srgbClr val="6aa84f"/>
                </a:solidFill>
                <a:latin typeface="Courier New"/>
                <a:ea typeface="Courier New"/>
              </a:rPr>
              <a:t>//A contar desde 01/01/1970</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d</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new</a:t>
            </a: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dateString</a:t>
            </a:r>
            <a:r>
              <a:rPr b="0" lang="es" sz="1200" spc="-1" strike="noStrike">
                <a:solidFill>
                  <a:srgbClr val="d4d4d4"/>
                </a:solidFill>
                <a:latin typeface="Courier New"/>
                <a:ea typeface="Courier New"/>
              </a:rPr>
              <a:t>); </a:t>
            </a:r>
            <a:r>
              <a:rPr b="0" lang="es" sz="1200" spc="-1" strike="noStrike">
                <a:solidFill>
                  <a:srgbClr val="6aa84f"/>
                </a:solidFill>
                <a:latin typeface="Courier New"/>
                <a:ea typeface="Courier New"/>
              </a:rPr>
              <a:t>//”01/12/1978”</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d</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new</a:t>
            </a: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year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month</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day</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hours</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minutes</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seconds</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milliseconds</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6aa84f"/>
                </a:solidFill>
                <a:latin typeface="Courier New"/>
                <a:ea typeface="Courier New"/>
              </a:rPr>
              <a:t>/*También podemos invocar ciertos métodos (Que no será posible hacerlo desde el</a:t>
            </a:r>
            <a:endParaRPr b="0" lang="es-ES" sz="1200" spc="-1" strike="noStrike">
              <a:solidFill>
                <a:srgbClr val="ffffff"/>
              </a:solidFill>
              <a:latin typeface="Arial"/>
            </a:endParaRPr>
          </a:p>
          <a:p>
            <a:pPr>
              <a:lnSpc>
                <a:spcPct val="150000"/>
              </a:lnSpc>
              <a:tabLst>
                <a:tab algn="l" pos="0"/>
              </a:tabLst>
            </a:pPr>
            <a:r>
              <a:rPr b="0" lang="es" sz="1200" spc="-1" strike="noStrike">
                <a:solidFill>
                  <a:srgbClr val="6aa84f"/>
                </a:solidFill>
                <a:latin typeface="Courier New"/>
                <a:ea typeface="Courier New"/>
              </a:rPr>
              <a:t>objeto nuevo, directamente sobre el objeto Date (Método Estático)*/</a:t>
            </a: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now</a:t>
            </a:r>
            <a:r>
              <a:rPr b="0" lang="es" sz="1200" spc="-1" strike="noStrike">
                <a:solidFill>
                  <a:srgbClr val="d4d4d4"/>
                </a:solidFill>
                <a:latin typeface="Courier New"/>
                <a:ea typeface="Courier New"/>
              </a:rPr>
              <a:t>(); </a:t>
            </a:r>
            <a:r>
              <a:rPr b="0" lang="es" sz="1200" spc="-1" strike="noStrike">
                <a:solidFill>
                  <a:srgbClr val="6aa84f"/>
                </a:solidFill>
                <a:latin typeface="Courier New"/>
                <a:ea typeface="Courier New"/>
              </a:rPr>
              <a:t>// Fecha actual en milisegundos</a:t>
            </a:r>
            <a:endParaRPr b="0" lang="es-ES" sz="1200" spc="-1" strike="noStrike">
              <a:solidFill>
                <a:srgbClr val="ffffff"/>
              </a:solidFill>
              <a:latin typeface="Arial"/>
            </a:endParaRPr>
          </a:p>
          <a:p>
            <a:pPr>
              <a:lnSpc>
                <a:spcPct val="150000"/>
              </a:lnSpc>
              <a:tabLst>
                <a:tab algn="l" pos="0"/>
              </a:tabLst>
            </a:pP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parse</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Date.parse('01 Jan 1970 00:00:00 GMT'); // Devolvería 0</a:t>
            </a:r>
            <a:endParaRPr b="0" lang="es-ES" sz="1200" spc="-1" strike="noStrike">
              <a:solidFill>
                <a:srgbClr val="ffffff"/>
              </a:solidFill>
              <a:latin typeface="Arial"/>
            </a:endParaRPr>
          </a:p>
          <a:p>
            <a:pPr>
              <a:lnSpc>
                <a:spcPct val="150000"/>
              </a:lnSpc>
              <a:tabLst>
                <a:tab algn="l" pos="0"/>
              </a:tabLst>
            </a:pPr>
            <a:r>
              <a:rPr b="0" lang="es" sz="1200" spc="-1" strike="noStrike">
                <a:solidFill>
                  <a:srgbClr val="4ec9b0"/>
                </a:solidFill>
                <a:latin typeface="Courier New"/>
                <a:ea typeface="Courier New"/>
              </a:rPr>
              <a:t>Date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UTC</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Date.UTC(96, 1, 2, 3, 4, 5)); // Devolvería 0</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78" dur="indefinite" restart="never" nodeType="tmRoot">
          <p:childTnLst>
            <p:seq>
              <p:cTn id="79" dur="indefinite" nodeType="mainSeq">
                <p:childTnLst>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404"/>
                                        </p:tgtEl>
                                        <p:attrNameLst>
                                          <p:attrName>style.visibility</p:attrName>
                                        </p:attrNameLst>
                                      </p:cBhvr>
                                      <p:to>
                                        <p:strVal val="visible"/>
                                      </p:to>
                                    </p:set>
                                    <p:animEffect filter="fade" transition="in">
                                      <p:cBhvr additive="repl">
                                        <p:cTn id="84"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Date</a:t>
            </a:r>
            <a:endParaRPr b="0" lang="es-ES" sz="2400" spc="-1" strike="noStrike">
              <a:solidFill>
                <a:srgbClr val="000000"/>
              </a:solidFill>
              <a:latin typeface="Arial"/>
            </a:endParaRPr>
          </a:p>
        </p:txBody>
      </p:sp>
      <p:graphicFrame>
        <p:nvGraphicFramePr>
          <p:cNvPr id="407" name="Google Shape;661;p73"/>
          <p:cNvGraphicFramePr/>
          <p:nvPr/>
        </p:nvGraphicFramePr>
        <p:xfrm>
          <a:off x="443160" y="698400"/>
          <a:ext cx="8257680" cy="4406400"/>
        </p:xfrm>
        <a:graphic>
          <a:graphicData uri="http://schemas.openxmlformats.org/drawingml/2006/table">
            <a:tbl>
              <a:tblPr/>
              <a:tblGrid>
                <a:gridCol w="1742760"/>
                <a:gridCol w="6514920"/>
              </a:tblGrid>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getDate()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día del mes (1 - 31)</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getDay()</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día de la semana (0 - 6)</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getFullYear()</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año</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getHours()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hora (0 - 23)</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getMilliseconds()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milisegundos (0 - 999)</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getMinutes()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minutos (0 - 59)</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getMonth()</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mes (0 - 11)</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segundos (0 - 59)</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getTime()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número de milisegundos desde la medianoche del 1 de enero de  1970, y especifica una fecha.</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getTimezoneOffset()</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diferencia entre la hora universal y la hora local en minutos.</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getUTCDate()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día del mes de acuerdo con la hora universal(1-31)</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getUTCDay()</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día de la semana de acuerdo con la hora universal (0-6)</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getUTCFullYear()</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año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getUTCHours()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hora de acuerdo con la hora universal (0-23)</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getUTCMilliseconds()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milisengundos de acuerdo con la hora universal (0-999)</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getUTCMinutes()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minutos de acuerdo con la hora universal (0-59)</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getUTCMonth()</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mes de acuerdo con la hora universal (0-11)</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getUTCSeconds()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los segundos de acuerdo con la hora universal (0-59)</a:t>
                      </a:r>
                      <a:endParaRPr b="0" lang="es-ES" sz="1000" spc="-1" strike="noStrike">
                        <a:solidFill>
                          <a:srgbClr val="ffffff"/>
                        </a:solidFill>
                        <a:latin typeface="Arial"/>
                      </a:endParaRPr>
                    </a:p>
                  </a:txBody>
                  <a:tcPr anchor="t" marL="75960" marR="75960">
                    <a:lnL>
                      <a:noFill/>
                    </a:lnL>
                    <a:lnR>
                      <a:noFill/>
                    </a:lnR>
                    <a:lnT>
                      <a:noFill/>
                    </a:lnT>
                    <a:lnB>
                      <a:noFill/>
                    </a:lnB>
                    <a:noFill/>
                  </a:tcPr>
                </a:tc>
              </a:tr>
            </a:tbl>
          </a:graphicData>
        </a:graphic>
      </p:graphicFrame>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08" name="Google Shape;666;p74"/>
          <p:cNvGraphicFramePr/>
          <p:nvPr/>
        </p:nvGraphicFramePr>
        <p:xfrm>
          <a:off x="443160" y="165240"/>
          <a:ext cx="8257680" cy="5068440"/>
        </p:xfrm>
        <a:graphic>
          <a:graphicData uri="http://schemas.openxmlformats.org/drawingml/2006/table">
            <a:tbl>
              <a:tblPr/>
              <a:tblGrid>
                <a:gridCol w="1742760"/>
                <a:gridCol w="6514920"/>
              </a:tblGrid>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now()</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número de milisegundos desde la medianoche del 1 de enero de 1970</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parse()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una fecha en string y devuelve el número de milisegundos desde la medianoche del 1 de enero de 1970</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setDate()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día del mes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setFullYear()</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año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setHours()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la hora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setMilliseconds()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milisegundos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setMinutes()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minutos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setMonth()</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mes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segundos de un objeto Date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setTime()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una fecha especificando el número de milisegundos antes o después del 1 de enero de 1970</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setUTCDate()</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día del mes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setUTCFullYear()</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año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setUTCHours()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la hora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setUTCMilliseconds()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milisegundos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setUTCMinutes()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minutos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setUTCMonth()</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el mes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setUTCSeconds()</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Establece los segundos de un objeto date,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toDateString()</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la parte de la fecha de un objeto Date en un string leíble.</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a:solidFill>
                            <a:srgbClr val="ffffff"/>
                          </a:solidFill>
                          <a:latin typeface="Verdana"/>
                          <a:ea typeface="Verdana"/>
                        </a:rPr>
                        <a:t>toISOString()</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fecha como un String, utilizando un standard ISO</a:t>
                      </a:r>
                      <a:endParaRPr b="0" lang="es-ES" sz="1000" spc="-1" strike="noStrike">
                        <a:solidFill>
                          <a:srgbClr val="ffffff"/>
                        </a:solidFill>
                        <a:latin typeface="Arial"/>
                      </a:endParaRPr>
                    </a:p>
                  </a:txBody>
                  <a:tcPr anchor="t" marL="75960" marR="75960">
                    <a:lnL>
                      <a:noFill/>
                    </a:lnL>
                    <a:lnR>
                      <a:noFill/>
                    </a:lnR>
                    <a:lnT>
                      <a:noFill/>
                    </a:lnT>
                    <a:lnB>
                      <a:noFill/>
                    </a:lnB>
                    <a:noFill/>
                  </a:tcPr>
                </a:tc>
              </a:tr>
              <a:tr h="182160">
                <a:tc>
                  <a:txBody>
                    <a:bodyPr lIns="152280" rIns="75960" tIns="36000" bIns="36000" anchor="t">
                      <a:noAutofit/>
                    </a:bodyPr>
                    <a:p>
                      <a:pPr>
                        <a:lnSpc>
                          <a:spcPct val="100000"/>
                        </a:lnSpc>
                        <a:tabLst>
                          <a:tab algn="l" pos="0"/>
                        </a:tabLst>
                      </a:pPr>
                      <a:r>
                        <a:rPr b="0" lang="es" sz="1000" spc="-1" strike="noStrike" u="sng">
                          <a:solidFill>
                            <a:srgbClr val="ffffff"/>
                          </a:solidFill>
                          <a:uFillTx/>
                          <a:latin typeface="Verdana"/>
                          <a:ea typeface="Verdana"/>
                          <a:hlinkClick r:id="rId1"/>
                        </a:rPr>
                        <a:t>toJS</a:t>
                      </a:r>
                      <a:r>
                        <a:rPr b="0" lang="es" sz="1000" spc="-1" strike="noStrike">
                          <a:solidFill>
                            <a:srgbClr val="ffffff"/>
                          </a:solidFill>
                          <a:latin typeface="Verdana"/>
                          <a:ea typeface="Verdana"/>
                        </a:rPr>
                        <a:t>O</a:t>
                      </a:r>
                      <a:r>
                        <a:rPr b="0" lang="es" sz="1000" spc="-1" strike="noStrike" u="sng">
                          <a:solidFill>
                            <a:srgbClr val="ffffff"/>
                          </a:solidFill>
                          <a:uFillTx/>
                          <a:latin typeface="Verdana"/>
                          <a:ea typeface="Verdana"/>
                          <a:hlinkClick r:id="rId2"/>
                        </a:rPr>
                        <a:t>N()</a:t>
                      </a:r>
                      <a:endParaRPr b="0" lang="es-ES" sz="1000" spc="-1" strike="noStrike">
                        <a:solidFill>
                          <a:srgbClr val="ffffff"/>
                        </a:solidFill>
                        <a:latin typeface="Arial"/>
                      </a:endParaRPr>
                    </a:p>
                  </a:txBody>
                  <a:tcPr anchor="t" marL="152280" marR="75960">
                    <a:lnL>
                      <a:noFill/>
                    </a:lnL>
                    <a:lnR>
                      <a:noFill/>
                    </a:lnR>
                    <a:lnT>
                      <a:noFill/>
                    </a:lnT>
                    <a:lnB>
                      <a:noFill/>
                    </a:lnB>
                    <a:no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fecha como un estring, formateado en JSON.</a:t>
                      </a:r>
                      <a:endParaRPr b="0" lang="es-ES" sz="1000" spc="-1" strike="noStrike">
                        <a:solidFill>
                          <a:srgbClr val="ffffff"/>
                        </a:solidFill>
                        <a:latin typeface="Arial"/>
                      </a:endParaRPr>
                    </a:p>
                  </a:txBody>
                  <a:tcPr anchor="t" marL="75960" marR="75960">
                    <a:lnL>
                      <a:noFill/>
                    </a:lnL>
                    <a:lnR>
                      <a:noFill/>
                    </a:lnR>
                    <a:lnT>
                      <a:noFill/>
                    </a:lnT>
                    <a:lnB>
                      <a:noFill/>
                    </a:lnB>
                    <a:noFill/>
                  </a:tcPr>
                </a:tc>
              </a:tr>
            </a:tbl>
          </a:graphicData>
        </a:graphic>
      </p:graphicFrame>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09" name="Google Shape;671;p75"/>
          <p:cNvGraphicFramePr/>
          <p:nvPr/>
        </p:nvGraphicFramePr>
        <p:xfrm>
          <a:off x="443160" y="317520"/>
          <a:ext cx="8257680" cy="2130840"/>
        </p:xfrm>
        <a:graphic>
          <a:graphicData uri="http://schemas.openxmlformats.org/drawingml/2006/table">
            <a:tbl>
              <a:tblPr/>
              <a:tblGrid>
                <a:gridCol w="1742760"/>
                <a:gridCol w="6514920"/>
              </a:tblGrid>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toLocaleDateString()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parte de la fecha de un objeto Date como string, utilizando la convenciones locales.</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toLocaleTimeString()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la parte de la hora de un objeto Date como un string, utilizando las convenciones locales.</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toLocaleString()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un objeto Date en un String, utilizando las convenciones locales.</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un objeto Date en un String.</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toTimeString()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la parte de la hora de un objeto Date en un String.</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toUTCString()</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Convierte un objeto Date en un string,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23868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UTC()</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el número de milisengundos de una fecha desde la medianoche del 1 de enero de 1970, de acuerdo con la hora universal.</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r h="182160">
                <a:tc>
                  <a:txBody>
                    <a:bodyPr lIns="152280" rIns="75960" tIns="36000" bIns="36000" anchor="t">
                      <a:noAutofit/>
                    </a:bodyPr>
                    <a:p>
                      <a:pPr>
                        <a:lnSpc>
                          <a:spcPct val="100000"/>
                        </a:lnSpc>
                        <a:tabLst>
                          <a:tab algn="l" pos="0"/>
                        </a:tabLst>
                      </a:pPr>
                      <a:r>
                        <a:rPr b="0" lang="es" sz="1000" spc="-1" strike="noStrike">
                          <a:solidFill>
                            <a:srgbClr val="3c78d8"/>
                          </a:solidFill>
                          <a:latin typeface="Verdana"/>
                          <a:ea typeface="Verdana"/>
                        </a:rPr>
                        <a:t>valueOf()</a:t>
                      </a:r>
                      <a:endParaRPr b="0" lang="es-ES" sz="1000" spc="-1" strike="noStrike">
                        <a:solidFill>
                          <a:srgbClr val="ffffff"/>
                        </a:solidFill>
                        <a:latin typeface="Arial"/>
                      </a:endParaRPr>
                    </a:p>
                  </a:txBody>
                  <a:tcPr anchor="t" marL="152280" marR="75960">
                    <a:lnL>
                      <a:noFill/>
                    </a:lnL>
                    <a:lnR>
                      <a:noFill/>
                    </a:lnR>
                    <a:lnT>
                      <a:noFill/>
                    </a:lnT>
                    <a:lnB>
                      <a:noFill/>
                    </a:lnB>
                    <a:solidFill>
                      <a:srgbClr val="ffffff"/>
                    </a:solidFill>
                  </a:tcPr>
                </a:tc>
                <a:tc>
                  <a:txBody>
                    <a:bodyPr lIns="75960" rIns="75960" tIns="36000" bIns="36000" anchor="t">
                      <a:noAutofit/>
                    </a:bodyPr>
                    <a:p>
                      <a:pPr>
                        <a:lnSpc>
                          <a:spcPct val="100000"/>
                        </a:lnSpc>
                        <a:tabLst>
                          <a:tab algn="l" pos="0"/>
                        </a:tabLst>
                      </a:pPr>
                      <a:r>
                        <a:rPr b="0" lang="es" sz="1000" spc="-1" strike="noStrike">
                          <a:solidFill>
                            <a:srgbClr val="000000"/>
                          </a:solidFill>
                          <a:latin typeface="Verdana"/>
                          <a:ea typeface="Verdana"/>
                        </a:rPr>
                        <a:t>Devuelve un valor primitivo de un objeto Date.</a:t>
                      </a:r>
                      <a:endParaRPr b="0" lang="es-ES" sz="1000" spc="-1" strike="noStrike">
                        <a:solidFill>
                          <a:srgbClr val="ffffff"/>
                        </a:solidFill>
                        <a:latin typeface="Arial"/>
                      </a:endParaRPr>
                    </a:p>
                  </a:txBody>
                  <a:tcPr anchor="t" marL="75960" marR="75960">
                    <a:lnL>
                      <a:noFill/>
                    </a:lnL>
                    <a:lnR>
                      <a:noFill/>
                    </a:lnR>
                    <a:lnT>
                      <a:noFill/>
                    </a:lnT>
                    <a:lnB>
                      <a:no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if … else ...</a:t>
            </a:r>
            <a:endParaRPr b="0" lang="es-ES" sz="2400" spc="-1" strike="noStrike">
              <a:solidFill>
                <a:srgbClr val="000000"/>
              </a:solidFill>
              <a:latin typeface="Arial"/>
            </a:endParaRPr>
          </a:p>
        </p:txBody>
      </p:sp>
      <p:sp>
        <p:nvSpPr>
          <p:cNvPr id="411" name="Google Shape;677;p76"/>
          <p:cNvSpPr/>
          <p:nvPr/>
        </p:nvSpPr>
        <p:spPr>
          <a:xfrm>
            <a:off x="3071880" y="1122840"/>
            <a:ext cx="2999520" cy="25819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condicion</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sentencia_1</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else</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sentencia_2</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if … else ...</a:t>
            </a:r>
            <a:endParaRPr b="0" lang="es-ES" sz="2400" spc="-1" strike="noStrike">
              <a:solidFill>
                <a:srgbClr val="000000"/>
              </a:solidFill>
              <a:latin typeface="Arial"/>
            </a:endParaRPr>
          </a:p>
        </p:txBody>
      </p:sp>
      <p:sp>
        <p:nvSpPr>
          <p:cNvPr id="413" name="Google Shape;683;p77"/>
          <p:cNvSpPr/>
          <p:nvPr/>
        </p:nvSpPr>
        <p:spPr>
          <a:xfrm>
            <a:off x="3071880" y="715680"/>
            <a:ext cx="2999520" cy="30873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condicion_1</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sentencia_1</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else</a:t>
            </a: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condicion_2</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sentencia_2</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else</a:t>
            </a: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condicion_n</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sentencia_n</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else</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sentencia_final</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switch … case ...</a:t>
            </a:r>
            <a:endParaRPr b="0" lang="es-ES" sz="2400" spc="-1" strike="noStrike">
              <a:solidFill>
                <a:srgbClr val="000000"/>
              </a:solidFill>
              <a:latin typeface="Arial"/>
            </a:endParaRPr>
          </a:p>
        </p:txBody>
      </p:sp>
      <p:sp>
        <p:nvSpPr>
          <p:cNvPr id="415" name="Google Shape;689;p78"/>
          <p:cNvSpPr/>
          <p:nvPr/>
        </p:nvSpPr>
        <p:spPr>
          <a:xfrm>
            <a:off x="3071880" y="862920"/>
            <a:ext cx="2999520" cy="350820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switch</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expression</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case</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label_1</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statements_1</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break</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case</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label_2</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statements_2</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break</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default</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statements_def</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break</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Resultados interpretados como false</a:t>
            </a:r>
            <a:endParaRPr b="0" lang="es-ES" sz="2400" spc="-1" strike="noStrike">
              <a:solidFill>
                <a:srgbClr val="000000"/>
              </a:solidFill>
              <a:latin typeface="Arial"/>
            </a:endParaRPr>
          </a:p>
        </p:txBody>
      </p:sp>
      <p:sp>
        <p:nvSpPr>
          <p:cNvPr id="417" name="Google Shape;695;p79"/>
          <p:cNvSpPr/>
          <p:nvPr/>
        </p:nvSpPr>
        <p:spPr>
          <a:xfrm>
            <a:off x="3241800" y="1024560"/>
            <a:ext cx="3227400" cy="2999520"/>
          </a:xfrm>
          <a:prstGeom prst="rect">
            <a:avLst/>
          </a:prstGeom>
          <a:noFill/>
          <a:ln w="0">
            <a:noFill/>
          </a:ln>
        </p:spPr>
        <p:style>
          <a:lnRef idx="0"/>
          <a:fillRef idx="0"/>
          <a:effectRef idx="0"/>
          <a:fontRef idx="minor"/>
        </p:style>
        <p:txBody>
          <a:bodyPr tIns="91440" bIns="91440" anchor="ctr">
            <a:noAutofit/>
          </a:bodyPr>
          <a:p>
            <a:pPr marL="457200" indent="-317520">
              <a:lnSpc>
                <a:spcPct val="115000"/>
              </a:lnSpc>
              <a:buClr>
                <a:srgbClr val="ffffff"/>
              </a:buClr>
              <a:buFont typeface="Arial"/>
              <a:buChar char="●"/>
            </a:pPr>
            <a:r>
              <a:rPr b="0" lang="es" sz="1400" spc="-1" strike="noStrike">
                <a:solidFill>
                  <a:srgbClr val="ffffff"/>
                </a:solidFill>
                <a:latin typeface="Verdana"/>
                <a:ea typeface="Verdana"/>
              </a:rPr>
              <a:t>false</a:t>
            </a:r>
            <a:endParaRPr b="0" lang="es-ES" sz="1400" spc="-1" strike="noStrike">
              <a:solidFill>
                <a:srgbClr val="ffffff"/>
              </a:solidFill>
              <a:latin typeface="Arial"/>
            </a:endParaRPr>
          </a:p>
          <a:p>
            <a:pPr marL="457200" indent="-317520">
              <a:lnSpc>
                <a:spcPct val="115000"/>
              </a:lnSpc>
              <a:buClr>
                <a:srgbClr val="ffffff"/>
              </a:buClr>
              <a:buFont typeface="Arial"/>
              <a:buChar char="●"/>
            </a:pPr>
            <a:r>
              <a:rPr b="0" lang="es" sz="1400" spc="-1" strike="noStrike">
                <a:solidFill>
                  <a:srgbClr val="ffffff"/>
                </a:solidFill>
                <a:latin typeface="Verdana"/>
                <a:ea typeface="Verdana"/>
              </a:rPr>
              <a:t>undefined</a:t>
            </a:r>
            <a:endParaRPr b="0" lang="es-ES" sz="1400" spc="-1" strike="noStrike">
              <a:solidFill>
                <a:srgbClr val="ffffff"/>
              </a:solidFill>
              <a:latin typeface="Arial"/>
            </a:endParaRPr>
          </a:p>
          <a:p>
            <a:pPr marL="457200" indent="-317520">
              <a:lnSpc>
                <a:spcPct val="115000"/>
              </a:lnSpc>
              <a:buClr>
                <a:srgbClr val="ffffff"/>
              </a:buClr>
              <a:buFont typeface="Arial"/>
              <a:buChar char="●"/>
            </a:pPr>
            <a:r>
              <a:rPr b="0" lang="es" sz="1400" spc="-1" strike="noStrike">
                <a:solidFill>
                  <a:srgbClr val="ffffff"/>
                </a:solidFill>
                <a:latin typeface="Verdana"/>
                <a:ea typeface="Verdana"/>
              </a:rPr>
              <a:t>null</a:t>
            </a:r>
            <a:endParaRPr b="0" lang="es-ES" sz="1400" spc="-1" strike="noStrike">
              <a:solidFill>
                <a:srgbClr val="ffffff"/>
              </a:solidFill>
              <a:latin typeface="Arial"/>
            </a:endParaRPr>
          </a:p>
          <a:p>
            <a:pPr marL="457200" indent="-317520">
              <a:lnSpc>
                <a:spcPct val="115000"/>
              </a:lnSpc>
              <a:buClr>
                <a:srgbClr val="ffffff"/>
              </a:buClr>
              <a:buFont typeface="Arial"/>
              <a:buChar char="●"/>
            </a:pPr>
            <a:r>
              <a:rPr b="0" lang="es" sz="1400" spc="-1" strike="noStrike">
                <a:solidFill>
                  <a:srgbClr val="ffffff"/>
                </a:solidFill>
                <a:latin typeface="Verdana"/>
                <a:ea typeface="Verdana"/>
              </a:rPr>
              <a:t>0</a:t>
            </a:r>
            <a:endParaRPr b="0" lang="es-ES" sz="1400" spc="-1" strike="noStrike">
              <a:solidFill>
                <a:srgbClr val="ffffff"/>
              </a:solidFill>
              <a:latin typeface="Arial"/>
            </a:endParaRPr>
          </a:p>
          <a:p>
            <a:pPr marL="457200" indent="-317520">
              <a:lnSpc>
                <a:spcPct val="115000"/>
              </a:lnSpc>
              <a:buClr>
                <a:srgbClr val="ffffff"/>
              </a:buClr>
              <a:buFont typeface="Arial"/>
              <a:buChar char="●"/>
            </a:pPr>
            <a:r>
              <a:rPr b="0" lang="es" sz="1400" spc="-1" strike="noStrike">
                <a:solidFill>
                  <a:srgbClr val="ffffff"/>
                </a:solidFill>
                <a:latin typeface="Verdana"/>
                <a:ea typeface="Verdana"/>
              </a:rPr>
              <a:t>NaN</a:t>
            </a:r>
            <a:endParaRPr b="0" lang="es-ES" sz="1400" spc="-1" strike="noStrike">
              <a:solidFill>
                <a:srgbClr val="ffffff"/>
              </a:solidFill>
              <a:latin typeface="Arial"/>
            </a:endParaRPr>
          </a:p>
          <a:p>
            <a:pPr marL="457200" indent="-317520">
              <a:lnSpc>
                <a:spcPct val="115000"/>
              </a:lnSpc>
              <a:buClr>
                <a:srgbClr val="ffffff"/>
              </a:buClr>
              <a:buFont typeface="Arial"/>
              <a:buChar char="●"/>
            </a:pPr>
            <a:r>
              <a:rPr b="0" lang="es" sz="1400" spc="-1" strike="noStrike">
                <a:solidFill>
                  <a:srgbClr val="ffffff"/>
                </a:solidFill>
                <a:latin typeface="Arial"/>
                <a:ea typeface="Arial"/>
              </a:rPr>
              <a:t>cadena vacía (</a:t>
            </a:r>
            <a:r>
              <a:rPr b="0" lang="es" sz="1400" spc="-1" strike="noStrike">
                <a:solidFill>
                  <a:srgbClr val="ffffff"/>
                </a:solidFill>
                <a:latin typeface="Verdana"/>
                <a:ea typeface="Verdana"/>
              </a:rPr>
              <a:t>""</a:t>
            </a:r>
            <a:r>
              <a:rPr b="0" lang="es" sz="1400" spc="-1" strike="noStrike">
                <a:solidFill>
                  <a:srgbClr val="ffffff"/>
                </a:solidFill>
                <a:latin typeface="Arial"/>
                <a:ea typeface="Arial"/>
              </a:rPr>
              <a:t>)</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Estructuras repetitivas.</a:t>
            </a:r>
            <a:endParaRPr b="0" lang="es-ES" sz="3600" spc="-1" strike="noStrike">
              <a:solidFill>
                <a:srgbClr val="000000"/>
              </a:solidFill>
              <a:latin typeface="Arial"/>
            </a:endParaRPr>
          </a:p>
        </p:txBody>
      </p:sp>
      <p:sp>
        <p:nvSpPr>
          <p:cNvPr id="419"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while...</a:t>
            </a:r>
            <a:endParaRPr b="0" lang="es-ES" sz="2400" spc="-1" strike="noStrike">
              <a:solidFill>
                <a:srgbClr val="000000"/>
              </a:solidFill>
              <a:latin typeface="Arial"/>
            </a:endParaRPr>
          </a:p>
        </p:txBody>
      </p:sp>
      <p:sp>
        <p:nvSpPr>
          <p:cNvPr id="421" name="Google Shape;707;p81"/>
          <p:cNvSpPr/>
          <p:nvPr/>
        </p:nvSpPr>
        <p:spPr>
          <a:xfrm>
            <a:off x="671400" y="736920"/>
            <a:ext cx="7963920" cy="38026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c586c0"/>
                </a:solidFill>
                <a:latin typeface="Courier New"/>
                <a:ea typeface="Courier New"/>
              </a:rPr>
              <a:t>while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condition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sentencias;</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x</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while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 &lt;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x</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671400" y="51372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Comentarios</a:t>
            </a:r>
            <a:endParaRPr b="0" lang="es-ES" sz="2400" spc="-1" strike="noStrike">
              <a:solidFill>
                <a:srgbClr val="000000"/>
              </a:solidFill>
              <a:latin typeface="Arial"/>
            </a:endParaRPr>
          </a:p>
        </p:txBody>
      </p:sp>
      <p:sp>
        <p:nvSpPr>
          <p:cNvPr id="270" name="PlaceHolder 2"/>
          <p:cNvSpPr>
            <a:spLocks noGrp="1"/>
          </p:cNvSpPr>
          <p:nvPr>
            <p:ph type="title"/>
          </p:nvPr>
        </p:nvSpPr>
        <p:spPr>
          <a:xfrm>
            <a:off x="1931040" y="1569600"/>
            <a:ext cx="5281920" cy="2199600"/>
          </a:xfrm>
          <a:prstGeom prst="rect">
            <a:avLst/>
          </a:prstGeom>
          <a:solidFill>
            <a:srgbClr val="000000"/>
          </a:solidFill>
          <a:ln w="9360">
            <a:solidFill>
              <a:srgbClr val="ffffff"/>
            </a:solidFill>
            <a:round/>
          </a:ln>
        </p:spPr>
        <p:txBody>
          <a:bodyPr lIns="91440" rIns="91440" tIns="91440" bIns="91440" anchor="ctr">
            <a:noAutofit/>
          </a:bodyPr>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808080"/>
                </a:solidFill>
                <a:latin typeface="Courier New"/>
                <a:ea typeface="Courier New"/>
              </a:rPr>
              <a:t>	</a:t>
            </a:r>
            <a:endParaRPr b="0" lang="es-ES" sz="1200" spc="-1" strike="noStrike">
              <a:solidFill>
                <a:srgbClr val="000000"/>
              </a:solidFill>
              <a:latin typeface="Arial"/>
            </a:endParaRPr>
          </a:p>
          <a:p>
            <a:pPr indent="0">
              <a:lnSpc>
                <a:spcPct val="150000"/>
              </a:lnSpc>
              <a:buNone/>
              <a:tabLst>
                <a:tab algn="l" pos="0"/>
              </a:tabLst>
            </a:pP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6a9955"/>
                </a:solidFill>
                <a:latin typeface="Courier New"/>
                <a:ea typeface="Courier New"/>
              </a:rPr>
              <a:t>/* </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6a9955"/>
                </a:solidFill>
                <a:latin typeface="Courier New"/>
                <a:ea typeface="Courier New"/>
              </a:rPr>
              <a:t>Comentario para bloques</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6a9955"/>
                </a:solidFill>
                <a:latin typeface="Courier New"/>
                <a:ea typeface="Courier New"/>
              </a:rPr>
              <a:t>Línea 1</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6a9955"/>
                </a:solidFill>
                <a:latin typeface="Courier New"/>
                <a:ea typeface="Courier New"/>
              </a:rPr>
              <a:t>Línea 2</a:t>
            </a:r>
            <a:endParaRPr b="0" lang="es-ES" sz="1200" spc="-1" strike="noStrike">
              <a:solidFill>
                <a:srgbClr val="000000"/>
              </a:solidFill>
              <a:latin typeface="Arial"/>
            </a:endParaRPr>
          </a:p>
          <a:p>
            <a:pPr marL="457200" indent="457200">
              <a:lnSpc>
                <a:spcPct val="150000"/>
              </a:lnSpc>
              <a:buNone/>
              <a:tabLst>
                <a:tab algn="l" pos="0"/>
              </a:tabLst>
            </a:pPr>
            <a:r>
              <a:rPr b="0" lang="es" sz="1200" spc="-1" strike="noStrike">
                <a:solidFill>
                  <a:srgbClr val="6a9955"/>
                </a:solidFill>
                <a:latin typeface="Courier New"/>
                <a:ea typeface="Courier New"/>
              </a:rPr>
              <a:t>Línea 3</a:t>
            </a: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6a9955"/>
                </a:solidFill>
                <a:latin typeface="Courier New"/>
                <a:ea typeface="Courier New"/>
              </a:rPr>
              <a:t>*/</a:t>
            </a:r>
            <a:endParaRPr b="0" lang="es-ES" sz="1200" spc="-1" strike="noStrike">
              <a:solidFill>
                <a:srgbClr val="000000"/>
              </a:solidFill>
              <a:latin typeface="Arial"/>
            </a:endParaRPr>
          </a:p>
          <a:p>
            <a:pPr indent="0">
              <a:lnSpc>
                <a:spcPct val="150000"/>
              </a:lnSpc>
              <a:buNone/>
              <a:tabLst>
                <a:tab algn="l" pos="0"/>
              </a:tabLst>
            </a:pPr>
            <a:r>
              <a:rPr b="0" lang="es" sz="1200" spc="-1" strike="noStrike">
                <a:solidFill>
                  <a:srgbClr val="6a9955"/>
                </a:solidFill>
                <a:latin typeface="Courier New"/>
                <a:ea typeface="Courier New"/>
              </a:rPr>
              <a:t>// Comentario de una sola línea</a:t>
            </a:r>
            <a:endParaRPr b="0" lang="es-ES" sz="1200" spc="-1" strike="noStrike">
              <a:solidFill>
                <a:srgbClr val="000000"/>
              </a:solidFill>
              <a:latin typeface="Arial"/>
            </a:endParaRPr>
          </a:p>
          <a:p>
            <a:pPr marL="457200" indent="0">
              <a:lnSpc>
                <a:spcPct val="150000"/>
              </a:lnSpc>
              <a:buNone/>
              <a:tabLst>
                <a:tab algn="l" pos="0"/>
              </a:tabLst>
            </a:pPr>
            <a:endParaRPr b="0" lang="es-ES" sz="1200" spc="-1" strike="noStrike">
              <a:solidFill>
                <a:srgbClr val="000000"/>
              </a:solidFill>
              <a:latin typeface="Arial"/>
            </a:endParaRPr>
          </a:p>
          <a:p>
            <a:pPr indent="0">
              <a:lnSpc>
                <a:spcPct val="100000"/>
              </a:lnSpc>
              <a:buNone/>
              <a:tabLst>
                <a:tab algn="l" pos="0"/>
              </a:tabLst>
            </a:pP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do ... while ...</a:t>
            </a:r>
            <a:endParaRPr b="0" lang="es-ES" sz="2400" spc="-1" strike="noStrike">
              <a:solidFill>
                <a:srgbClr val="000000"/>
              </a:solidFill>
              <a:latin typeface="Arial"/>
            </a:endParaRPr>
          </a:p>
        </p:txBody>
      </p:sp>
      <p:sp>
        <p:nvSpPr>
          <p:cNvPr id="423" name="Google Shape;713;p82"/>
          <p:cNvSpPr/>
          <p:nvPr/>
        </p:nvSpPr>
        <p:spPr>
          <a:xfrm>
            <a:off x="671400" y="736920"/>
            <a:ext cx="7963920" cy="380268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c586c0"/>
                </a:solidFill>
                <a:latin typeface="Courier New"/>
                <a:ea typeface="Courier New"/>
              </a:rPr>
              <a:t>do</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sentencias;</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c586c0"/>
                </a:solidFill>
                <a:latin typeface="Courier New"/>
                <a:ea typeface="Courier New"/>
              </a:rPr>
              <a:t>} while</a:t>
            </a:r>
            <a:r>
              <a:rPr b="0" lang="es" sz="1500" spc="-1" strike="noStrike">
                <a:solidFill>
                  <a:srgbClr val="9cdcfe"/>
                </a:solidFill>
                <a:latin typeface="Courier New"/>
                <a:ea typeface="Courier New"/>
              </a:rPr>
              <a:t> (condición);</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marL="457200">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x</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0</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do {</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marL="457200" indent="457200">
              <a:lnSpc>
                <a:spcPct val="150000"/>
              </a:lnSpc>
              <a:tabLst>
                <a:tab algn="l" pos="0"/>
              </a:tabLst>
            </a:pPr>
            <a:r>
              <a:rPr b="0" lang="es" sz="1500" spc="-1" strike="noStrike">
                <a:solidFill>
                  <a:srgbClr val="9cdcfe"/>
                </a:solidFill>
                <a:latin typeface="Courier New"/>
                <a:ea typeface="Courier New"/>
              </a:rPr>
              <a:t>x</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 while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n</a:t>
            </a:r>
            <a:r>
              <a:rPr b="0" lang="es" sz="1500" spc="-1" strike="noStrike">
                <a:solidFill>
                  <a:srgbClr val="d4d4d4"/>
                </a:solidFill>
                <a:latin typeface="Courier New"/>
                <a:ea typeface="Courier New"/>
              </a:rPr>
              <a:t> &lt;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for</a:t>
            </a:r>
            <a:endParaRPr b="0" lang="es-ES" sz="2400" spc="-1" strike="noStrike">
              <a:solidFill>
                <a:srgbClr val="000000"/>
              </a:solidFill>
              <a:latin typeface="Arial"/>
            </a:endParaRPr>
          </a:p>
        </p:txBody>
      </p:sp>
      <p:sp>
        <p:nvSpPr>
          <p:cNvPr id="425" name="Google Shape;719;p83"/>
          <p:cNvSpPr/>
          <p:nvPr/>
        </p:nvSpPr>
        <p:spPr>
          <a:xfrm>
            <a:off x="671400" y="1129680"/>
            <a:ext cx="7963920" cy="2999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c586c0"/>
                </a:solidFill>
                <a:latin typeface="Courier New"/>
                <a:ea typeface="Courier New"/>
              </a:rPr>
              <a:t>for</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expresión inicial</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condición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expresión de incremento</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sentencias;</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for</a:t>
            </a:r>
            <a:r>
              <a:rPr b="0" lang="es" sz="1500" spc="-1" strike="noStrike">
                <a:solidFill>
                  <a:srgbClr val="d4d4d4"/>
                </a:solidFill>
                <a:latin typeface="Courier New"/>
                <a:ea typeface="Courier New"/>
              </a:rPr>
              <a:t> (let i = 10; i &gt;= 1; i++){</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sentencias;</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for … in</a:t>
            </a:r>
            <a:endParaRPr b="0" lang="es-ES" sz="2400" spc="-1" strike="noStrike">
              <a:solidFill>
                <a:srgbClr val="000000"/>
              </a:solidFill>
              <a:latin typeface="Arial"/>
            </a:endParaRPr>
          </a:p>
        </p:txBody>
      </p:sp>
      <p:sp>
        <p:nvSpPr>
          <p:cNvPr id="427" name="Google Shape;725;p84"/>
          <p:cNvSpPr/>
          <p:nvPr/>
        </p:nvSpPr>
        <p:spPr>
          <a:xfrm>
            <a:off x="671400" y="1129680"/>
            <a:ext cx="7963920" cy="2999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for</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variable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objeto</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3c47d"/>
                </a:solidFill>
                <a:latin typeface="Courier New"/>
                <a:ea typeface="Courier New"/>
              </a:rPr>
              <a:t>/**sentencias**/</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resultado</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for</a:t>
            </a:r>
            <a:r>
              <a:rPr b="0" lang="es" sz="1500" spc="-1" strike="noStrike">
                <a:solidFill>
                  <a:srgbClr val="d4d4d4"/>
                </a:solidFill>
                <a:latin typeface="Courier New"/>
                <a:ea typeface="Courier New"/>
              </a:rPr>
              <a:t> (</a:t>
            </a: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a:t>
            </a:r>
            <a:r>
              <a:rPr b="0" lang="es" sz="1500" spc="-1" strike="noStrike">
                <a:solidFill>
                  <a:srgbClr val="d4d4d4"/>
                </a:solidFill>
                <a:latin typeface="Courier New"/>
                <a:ea typeface="Courier New"/>
              </a:rPr>
              <a:t> </a:t>
            </a:r>
            <a:r>
              <a:rPr b="0" lang="es" sz="1500" spc="-1" strike="noStrike">
                <a:solidFill>
                  <a:srgbClr val="569cd6"/>
                </a:solidFill>
                <a:latin typeface="Courier New"/>
                <a:ea typeface="Courier New"/>
              </a:rPr>
              <a:t>in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obj</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resultado</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obj</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i</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 = "</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obj</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"&lt;br&gt;"</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console.log(resultado);</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for … of</a:t>
            </a:r>
            <a:endParaRPr b="0" lang="es-ES" sz="2400" spc="-1" strike="noStrike">
              <a:solidFill>
                <a:srgbClr val="000000"/>
              </a:solidFill>
              <a:latin typeface="Arial"/>
            </a:endParaRPr>
          </a:p>
        </p:txBody>
      </p:sp>
      <p:sp>
        <p:nvSpPr>
          <p:cNvPr id="429" name="Google Shape;731;p85"/>
          <p:cNvSpPr/>
          <p:nvPr/>
        </p:nvSpPr>
        <p:spPr>
          <a:xfrm>
            <a:off x="671400" y="905040"/>
            <a:ext cx="7963920" cy="34941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c586c0"/>
                </a:solidFill>
                <a:latin typeface="Courier New"/>
                <a:ea typeface="Courier New"/>
              </a:rPr>
              <a:t>for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variable</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de</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objeto</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sentencia</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arr</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7</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arr</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foo</a:t>
            </a:r>
            <a:r>
              <a:rPr b="0" lang="es" sz="1200" spc="-1" strike="noStrike">
                <a:solidFill>
                  <a:srgbClr val="d4d4d4"/>
                </a:solidFill>
                <a:latin typeface="Courier New"/>
                <a:ea typeface="Courier New"/>
              </a:rPr>
              <a:t> = </a:t>
            </a:r>
            <a:r>
              <a:rPr b="0" lang="es" sz="1200" spc="-1" strike="noStrike">
                <a:solidFill>
                  <a:srgbClr val="ce9178"/>
                </a:solidFill>
                <a:latin typeface="Courier New"/>
                <a:ea typeface="Courier New"/>
              </a:rPr>
              <a:t>"hello"</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for</a:t>
            </a:r>
            <a:r>
              <a:rPr b="0" lang="es" sz="1200" spc="-1" strike="noStrike">
                <a:solidFill>
                  <a:srgbClr val="d4d4d4"/>
                </a:solidFill>
                <a:latin typeface="Courier New"/>
                <a:ea typeface="Courier New"/>
              </a:rPr>
              <a:t> (</a:t>
            </a: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a:t>
            </a:r>
            <a:r>
              <a:rPr b="0" lang="es" sz="1200" spc="-1" strike="noStrike">
                <a:solidFill>
                  <a:srgbClr val="569cd6"/>
                </a:solidFill>
                <a:latin typeface="Courier New"/>
                <a:ea typeface="Courier New"/>
              </a:rPr>
              <a:t>in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arr</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console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log</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a:t>
            </a:r>
            <a:r>
              <a:rPr b="0" lang="es" sz="1200" spc="-1" strike="noStrike">
                <a:solidFill>
                  <a:srgbClr val="6a9955"/>
                </a:solidFill>
                <a:latin typeface="Courier New"/>
                <a:ea typeface="Courier New"/>
              </a:rPr>
              <a:t>// logs "0", "1", "2", "foo"</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for</a:t>
            </a:r>
            <a:r>
              <a:rPr b="0" lang="es" sz="1200" spc="-1" strike="noStrike">
                <a:solidFill>
                  <a:srgbClr val="d4d4d4"/>
                </a:solidFill>
                <a:latin typeface="Courier New"/>
                <a:ea typeface="Courier New"/>
              </a:rPr>
              <a:t> (</a:t>
            </a:r>
            <a:r>
              <a:rPr b="0" lang="es" sz="1200" spc="-1" strike="noStrike">
                <a:solidFill>
                  <a:srgbClr val="569cd6"/>
                </a:solidFill>
                <a:latin typeface="Courier New"/>
                <a:ea typeface="Courier New"/>
              </a:rPr>
              <a:t>let</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a:t>
            </a:r>
            <a:r>
              <a:rPr b="0" lang="es" sz="1200" spc="-1" strike="noStrike">
                <a:solidFill>
                  <a:srgbClr val="569cd6"/>
                </a:solidFill>
                <a:latin typeface="Courier New"/>
                <a:ea typeface="Courier New"/>
              </a:rPr>
              <a:t>of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arr</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4ec9b0"/>
                </a:solidFill>
                <a:latin typeface="Courier New"/>
                <a:ea typeface="Courier New"/>
              </a:rPr>
              <a:t>console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log</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a:t>
            </a:r>
            <a:r>
              <a:rPr b="0" lang="es" sz="1200" spc="-1" strike="noStrike">
                <a:solidFill>
                  <a:srgbClr val="6a9955"/>
                </a:solidFill>
                <a:latin typeface="Courier New"/>
                <a:ea typeface="Courier New"/>
              </a:rPr>
              <a:t>// logs "3", "5", "7", “hello”</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forEach</a:t>
            </a:r>
            <a:endParaRPr b="0" lang="es-ES" sz="2400" spc="-1" strike="noStrike">
              <a:solidFill>
                <a:srgbClr val="000000"/>
              </a:solidFill>
              <a:latin typeface="Arial"/>
            </a:endParaRPr>
          </a:p>
        </p:txBody>
      </p:sp>
      <p:sp>
        <p:nvSpPr>
          <p:cNvPr id="431" name="Google Shape;737;p86"/>
          <p:cNvSpPr/>
          <p:nvPr/>
        </p:nvSpPr>
        <p:spPr>
          <a:xfrm>
            <a:off x="671400" y="905040"/>
            <a:ext cx="7963920" cy="34941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 </a:t>
            </a: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'Manzana'</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'Banana'</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frutas</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forEach</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elemento</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indice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array</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elemento</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indice</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Manzana 0</a:t>
            </a:r>
            <a:endParaRPr b="0" lang="es-ES" sz="1500" spc="-1" strike="noStrike">
              <a:solidFill>
                <a:srgbClr val="ffffff"/>
              </a:solidFill>
              <a:latin typeface="Arial"/>
            </a:endParaRPr>
          </a:p>
          <a:p>
            <a:pPr>
              <a:lnSpc>
                <a:spcPct val="150000"/>
              </a:lnSpc>
              <a:tabLst>
                <a:tab algn="l" pos="0"/>
              </a:tabLst>
            </a:pPr>
            <a:r>
              <a:rPr b="0" lang="es" sz="1500" spc="-1" strike="noStrike">
                <a:solidFill>
                  <a:srgbClr val="608b4e"/>
                </a:solidFill>
                <a:latin typeface="Courier New"/>
                <a:ea typeface="Courier New"/>
              </a:rPr>
              <a:t>// Banana 1</a:t>
            </a: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Contr</a:t>
            </a:r>
            <a:r>
              <a:rPr b="1" lang="es" sz="3600" spc="-1" strike="noStrike">
                <a:solidFill>
                  <a:schemeClr val="lt1"/>
                </a:solidFill>
                <a:latin typeface="Maven Pro"/>
                <a:ea typeface="Maven Pro"/>
              </a:rPr>
              <a:t>ol de </a:t>
            </a:r>
            <a:r>
              <a:rPr b="1" lang="es" sz="3600" spc="-1" strike="noStrike">
                <a:solidFill>
                  <a:schemeClr val="lt1"/>
                </a:solidFill>
                <a:latin typeface="Maven Pro"/>
                <a:ea typeface="Maven Pro"/>
              </a:rPr>
              <a:t>flujo.</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label</a:t>
            </a:r>
            <a:endParaRPr b="0" lang="es-ES" sz="2400" spc="-1" strike="noStrike">
              <a:solidFill>
                <a:srgbClr val="000000"/>
              </a:solidFill>
              <a:latin typeface="Arial"/>
            </a:endParaRPr>
          </a:p>
        </p:txBody>
      </p:sp>
      <p:sp>
        <p:nvSpPr>
          <p:cNvPr id="434" name="Google Shape;748;p88"/>
          <p:cNvSpPr/>
          <p:nvPr/>
        </p:nvSpPr>
        <p:spPr>
          <a:xfrm>
            <a:off x="671400" y="1129680"/>
            <a:ext cx="7963920" cy="268020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label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sentencia;</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markLoop:</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while</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theMark</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true</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doSomething</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break</a:t>
            </a:r>
            <a:endParaRPr b="0" lang="es-ES" sz="2400" spc="-1" strike="noStrike">
              <a:solidFill>
                <a:srgbClr val="000000"/>
              </a:solidFill>
              <a:latin typeface="Arial"/>
            </a:endParaRPr>
          </a:p>
        </p:txBody>
      </p:sp>
      <p:sp>
        <p:nvSpPr>
          <p:cNvPr id="436" name="Google Shape;754;p89"/>
          <p:cNvSpPr/>
          <p:nvPr/>
        </p:nvSpPr>
        <p:spPr>
          <a:xfrm>
            <a:off x="1424520" y="1115640"/>
            <a:ext cx="6448320" cy="92592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s" sz="1400" spc="-1" strike="noStrike">
                <a:solidFill>
                  <a:srgbClr val="ffffff"/>
                </a:solidFill>
                <a:latin typeface="Calibri"/>
                <a:ea typeface="Calibri"/>
              </a:rPr>
              <a:t>Finaliza inmediatamente el código encerrado en while, do-while, for, o switch.</a:t>
            </a:r>
            <a:endParaRPr b="0" lang="es-ES" sz="1400" spc="-1" strike="noStrike">
              <a:solidFill>
                <a:srgbClr val="ffffff"/>
              </a:solidFill>
              <a:latin typeface="Arial"/>
            </a:endParaRPr>
          </a:p>
          <a:p>
            <a:pPr>
              <a:lnSpc>
                <a:spcPct val="100000"/>
              </a:lnSpc>
              <a:tabLst>
                <a:tab algn="l" pos="0"/>
              </a:tabLst>
            </a:pPr>
            <a:endParaRPr b="0" lang="es-ES" sz="1400" spc="-1" strike="noStrike">
              <a:solidFill>
                <a:srgbClr val="ffffff"/>
              </a:solidFill>
              <a:latin typeface="Arial"/>
            </a:endParaRPr>
          </a:p>
          <a:p>
            <a:pPr>
              <a:lnSpc>
                <a:spcPct val="100000"/>
              </a:lnSpc>
              <a:tabLst>
                <a:tab algn="l" pos="0"/>
              </a:tabLst>
            </a:pPr>
            <a:r>
              <a:rPr b="0" lang="es" sz="1400" spc="-1" strike="noStrike">
                <a:solidFill>
                  <a:srgbClr val="ffffff"/>
                </a:solidFill>
                <a:latin typeface="Calibri"/>
                <a:ea typeface="Calibri"/>
              </a:rPr>
              <a:t>Si va acompañada de un label, finaliza la sentencia ejecutada por ese label.</a:t>
            </a:r>
            <a:endParaRPr b="0" lang="es-ES" sz="1400" spc="-1" strike="noStrike">
              <a:solidFill>
                <a:srgbClr val="ffffff"/>
              </a:solidFill>
              <a:latin typeface="Arial"/>
            </a:endParaRPr>
          </a:p>
        </p:txBody>
      </p:sp>
      <p:sp>
        <p:nvSpPr>
          <p:cNvPr id="437" name="Google Shape;755;p89"/>
          <p:cNvSpPr/>
          <p:nvPr/>
        </p:nvSpPr>
        <p:spPr>
          <a:xfrm>
            <a:off x="3023640" y="2463120"/>
            <a:ext cx="3096720" cy="13611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break;</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break </a:t>
            </a:r>
            <a:r>
              <a:rPr b="0" i="1" lang="es" sz="1500" spc="-1" strike="noStrike">
                <a:solidFill>
                  <a:srgbClr val="9cdcfe"/>
                </a:solidFill>
                <a:latin typeface="Courier New"/>
                <a:ea typeface="Courier New"/>
              </a:rPr>
              <a:t>nombreEtiqueta</a:t>
            </a:r>
            <a:r>
              <a:rPr b="0" lang="es" sz="1500" spc="-1" strike="noStrike">
                <a:solidFill>
                  <a:srgbClr val="9cdcfe"/>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continue</a:t>
            </a:r>
            <a:endParaRPr b="0" lang="es-ES" sz="2400" spc="-1" strike="noStrike">
              <a:solidFill>
                <a:srgbClr val="000000"/>
              </a:solidFill>
              <a:latin typeface="Arial"/>
            </a:endParaRPr>
          </a:p>
        </p:txBody>
      </p:sp>
      <p:sp>
        <p:nvSpPr>
          <p:cNvPr id="439" name="Google Shape;761;p90"/>
          <p:cNvSpPr/>
          <p:nvPr/>
        </p:nvSpPr>
        <p:spPr>
          <a:xfrm>
            <a:off x="1852920" y="581400"/>
            <a:ext cx="5437800" cy="139968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s" sz="1200" spc="-1" strike="noStrike">
                <a:solidFill>
                  <a:srgbClr val="ffffff"/>
                </a:solidFill>
                <a:latin typeface="Arial"/>
                <a:ea typeface="Arial"/>
              </a:rPr>
              <a:t>Termina la iteración en curso del código encerrado en una sentencia </a:t>
            </a:r>
            <a:r>
              <a:rPr b="0" lang="es" sz="1200" spc="-1" strike="noStrike">
                <a:solidFill>
                  <a:srgbClr val="ffffff"/>
                </a:solidFill>
                <a:latin typeface="Verdana"/>
                <a:ea typeface="Verdana"/>
              </a:rPr>
              <a:t>while</a:t>
            </a:r>
            <a:r>
              <a:rPr b="0" lang="es" sz="1200" spc="-1" strike="noStrike">
                <a:solidFill>
                  <a:srgbClr val="ffffff"/>
                </a:solidFill>
                <a:latin typeface="Arial"/>
                <a:ea typeface="Arial"/>
              </a:rPr>
              <a:t>, </a:t>
            </a:r>
            <a:r>
              <a:rPr b="0" lang="es" sz="1200" spc="-1" strike="noStrike">
                <a:solidFill>
                  <a:srgbClr val="ffffff"/>
                </a:solidFill>
                <a:latin typeface="Verdana"/>
                <a:ea typeface="Verdana"/>
              </a:rPr>
              <a:t>do-while</a:t>
            </a:r>
            <a:r>
              <a:rPr b="0" lang="es" sz="1200" spc="-1" strike="noStrike">
                <a:solidFill>
                  <a:srgbClr val="ffffff"/>
                </a:solidFill>
                <a:latin typeface="Arial"/>
                <a:ea typeface="Arial"/>
              </a:rPr>
              <a:t>, o </a:t>
            </a:r>
            <a:r>
              <a:rPr b="0" lang="es" sz="1200" spc="-1" strike="noStrike">
                <a:solidFill>
                  <a:srgbClr val="ffffff"/>
                </a:solidFill>
                <a:latin typeface="Verdana"/>
                <a:ea typeface="Verdana"/>
              </a:rPr>
              <a:t>for</a:t>
            </a:r>
            <a:r>
              <a:rPr b="0" lang="es" sz="1200" spc="-1" strike="noStrike">
                <a:solidFill>
                  <a:srgbClr val="ffffff"/>
                </a:solidFill>
                <a:latin typeface="Arial"/>
                <a:ea typeface="Arial"/>
              </a:rPr>
              <a:t> y continúa la ejecución del bucle con la siguiente iteración.</a:t>
            </a:r>
            <a:endParaRPr b="0" lang="es-ES" sz="1200" spc="-1" strike="noStrike">
              <a:solidFill>
                <a:srgbClr val="ffffff"/>
              </a:solidFill>
              <a:latin typeface="Arial"/>
            </a:endParaRPr>
          </a:p>
        </p:txBody>
      </p:sp>
      <p:sp>
        <p:nvSpPr>
          <p:cNvPr id="440" name="Google Shape;762;p90"/>
          <p:cNvSpPr/>
          <p:nvPr/>
        </p:nvSpPr>
        <p:spPr>
          <a:xfrm>
            <a:off x="3023640" y="1887840"/>
            <a:ext cx="3096720" cy="26733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9cdcfe"/>
                </a:solidFill>
                <a:latin typeface="Courier New"/>
                <a:ea typeface="Courier New"/>
              </a:rPr>
              <a:t>let i</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let n</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while</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&lt; </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	</a:t>
            </a: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continue</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Ejercicios.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824040" y="1613880"/>
            <a:ext cx="460584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Variables.</a:t>
            </a:r>
            <a:endParaRPr b="0" lang="es-ES" sz="3600" spc="-1" strike="noStrike">
              <a:solidFill>
                <a:srgbClr val="000000"/>
              </a:solidFill>
              <a:latin typeface="Arial"/>
            </a:endParaRPr>
          </a:p>
        </p:txBody>
      </p:sp>
      <p:sp>
        <p:nvSpPr>
          <p:cNvPr id="272" name="PlaceHolder 2"/>
          <p:cNvSpPr>
            <a:spLocks noGrp="1"/>
          </p:cNvSpPr>
          <p:nvPr>
            <p:ph type="subTitle"/>
          </p:nvPr>
        </p:nvSpPr>
        <p:spPr>
          <a:xfrm>
            <a:off x="824040" y="3596400"/>
            <a:ext cx="4255200" cy="695160"/>
          </a:xfrm>
          <a:prstGeom prst="rect">
            <a:avLst/>
          </a:prstGeom>
          <a:noFill/>
          <a:ln w="0">
            <a:noFill/>
          </a:ln>
        </p:spPr>
        <p:txBody>
          <a:bodyPr lIns="91440" rIns="91440" tIns="91440" bIns="91440" anchor="t">
            <a:noAutofit/>
          </a:bodyPr>
          <a:p>
            <a:pPr indent="0" algn="ctr">
              <a:buNone/>
            </a:pPr>
            <a:endParaRPr b="0" lang="es-ES" sz="1600" spc="-1" strike="noStrike">
              <a:solidFill>
                <a:schemeClr val="lt1"/>
              </a:solidFill>
              <a:latin typeface="Nunito"/>
              <a:ea typeface="Nunito"/>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Funciones.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44" name="Google Shape;778;p93"/>
          <p:cNvSpPr/>
          <p:nvPr/>
        </p:nvSpPr>
        <p:spPr>
          <a:xfrm>
            <a:off x="1957680" y="262440"/>
            <a:ext cx="5423760" cy="2999520"/>
          </a:xfrm>
          <a:prstGeom prst="rect">
            <a:avLst/>
          </a:prstGeom>
          <a:noFill/>
          <a:ln w="0">
            <a:noFill/>
          </a:ln>
        </p:spPr>
        <p:style>
          <a:lnRef idx="0"/>
          <a:fillRef idx="0"/>
          <a:effectRef idx="0"/>
          <a:fontRef idx="minor"/>
        </p:style>
        <p:txBody>
          <a:bodyPr tIns="91440" bIns="91440" anchor="ctr">
            <a:noAutofit/>
          </a:bodyPr>
          <a:p>
            <a:pPr marL="457200" indent="-304920">
              <a:lnSpc>
                <a:spcPct val="115000"/>
              </a:lnSpc>
              <a:buClr>
                <a:srgbClr val="ffffff"/>
              </a:buClr>
              <a:buFont typeface="Verdana"/>
              <a:buChar char="●"/>
            </a:pPr>
            <a:r>
              <a:rPr b="0" lang="es" sz="1200" spc="-1" strike="noStrike">
                <a:solidFill>
                  <a:srgbClr val="ffffff"/>
                </a:solidFill>
                <a:latin typeface="Verdana"/>
                <a:ea typeface="Verdana"/>
              </a:rPr>
              <a:t>El nombre de la función (opcional).</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Una lista de argumentos para la función, encerrados entre paréntesis y separados por comas (,).</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Las sentencias JavaScript que definen la función, encerradas por llaves, { }.</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Los parámetros </a:t>
            </a:r>
            <a:r>
              <a:rPr b="1" lang="es" sz="1200" spc="-1" strike="noStrike" u="sng">
                <a:solidFill>
                  <a:srgbClr val="ffffff"/>
                </a:solidFill>
                <a:uFillTx/>
                <a:latin typeface="Verdana"/>
                <a:ea typeface="Verdana"/>
              </a:rPr>
              <a:t>primitivos</a:t>
            </a:r>
            <a:r>
              <a:rPr b="0" lang="es" sz="1200" spc="-1" strike="noStrike">
                <a:solidFill>
                  <a:srgbClr val="ffffff"/>
                </a:solidFill>
                <a:latin typeface="Verdana"/>
                <a:ea typeface="Verdana"/>
              </a:rPr>
              <a:t>, como un número, se pasan por valor, los no primitivos, como un Array, por referencia.</a:t>
            </a:r>
            <a:endParaRPr b="0" lang="es-ES" sz="1200" spc="-1" strike="noStrike">
              <a:solidFill>
                <a:srgbClr val="ffffff"/>
              </a:solidFill>
              <a:latin typeface="Arial"/>
            </a:endParaRPr>
          </a:p>
        </p:txBody>
      </p:sp>
      <p:sp>
        <p:nvSpPr>
          <p:cNvPr id="445" name="Google Shape;779;p93"/>
          <p:cNvSpPr/>
          <p:nvPr/>
        </p:nvSpPr>
        <p:spPr>
          <a:xfrm>
            <a:off x="2343600" y="2844000"/>
            <a:ext cx="4392360" cy="13611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square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number</a:t>
            </a:r>
            <a:r>
              <a:rPr b="0" lang="es" sz="1500" spc="-1" strike="noStrike">
                <a:solidFill>
                  <a:srgbClr val="d4d4d4"/>
                </a:solidFill>
                <a:latin typeface="Courier New"/>
                <a:ea typeface="Courier New"/>
              </a:rPr>
              <a:t>) {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number</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number</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0">
                                  <p:stCondLst>
                                    <p:cond delay="0"/>
                                  </p:stCondLst>
                                  <p:childTnLst>
                                    <p:set>
                                      <p:cBhvr>
                                        <p:cTn id="90" dur="1" fill="hold">
                                          <p:stCondLst>
                                            <p:cond delay="0"/>
                                          </p:stCondLst>
                                        </p:cTn>
                                        <p:tgtEl>
                                          <p:spTgt spid="445"/>
                                        </p:tgtEl>
                                        <p:attrNameLst>
                                          <p:attrName>style.visibility</p:attrName>
                                        </p:attrNameLst>
                                      </p:cBhvr>
                                      <p:to>
                                        <p:strVal val="visible"/>
                                      </p:to>
                                    </p:set>
                                    <p:animEffect filter="fade" transition="in">
                                      <p:cBhvr additive="repl">
                                        <p:cTn id="91"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Tipos primitivos.</a:t>
            </a:r>
            <a:endParaRPr b="0" lang="es-ES" sz="2400" spc="-1" strike="noStrike">
              <a:solidFill>
                <a:srgbClr val="000000"/>
              </a:solidFill>
              <a:latin typeface="Arial"/>
            </a:endParaRPr>
          </a:p>
        </p:txBody>
      </p:sp>
      <p:sp>
        <p:nvSpPr>
          <p:cNvPr id="447" name="Google Shape;785;p94"/>
          <p:cNvSpPr/>
          <p:nvPr/>
        </p:nvSpPr>
        <p:spPr>
          <a:xfrm>
            <a:off x="1957680" y="643320"/>
            <a:ext cx="5423760" cy="2999520"/>
          </a:xfrm>
          <a:prstGeom prst="rect">
            <a:avLst/>
          </a:prstGeom>
          <a:noFill/>
          <a:ln w="0">
            <a:noFill/>
          </a:ln>
        </p:spPr>
        <p:style>
          <a:lnRef idx="0"/>
          <a:fillRef idx="0"/>
          <a:effectRef idx="0"/>
          <a:fontRef idx="minor"/>
        </p:style>
        <p:txBody>
          <a:bodyPr tIns="91440" bIns="91440" anchor="ctr">
            <a:noAutofit/>
          </a:bodyPr>
          <a:p>
            <a:pPr marL="457200" indent="-304920">
              <a:lnSpc>
                <a:spcPct val="115000"/>
              </a:lnSpc>
              <a:buClr>
                <a:srgbClr val="ffffff"/>
              </a:buClr>
              <a:buFont typeface="Verdana"/>
              <a:buChar char="●"/>
            </a:pPr>
            <a:r>
              <a:rPr b="0" lang="es" sz="1200" spc="-1" strike="noStrike">
                <a:solidFill>
                  <a:srgbClr val="ffffff"/>
                </a:solidFill>
                <a:latin typeface="Verdana"/>
                <a:ea typeface="Verdana"/>
              </a:rPr>
              <a:t>Boolean</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Null</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Undefined</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Number</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String</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Symbol</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49" name="Google Shape;791;p95"/>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marL="457200">
              <a:lnSpc>
                <a:spcPct val="115000"/>
              </a:lnSpc>
              <a:spcAft>
                <a:spcPts val="2299"/>
              </a:spcAft>
              <a:tabLst>
                <a:tab algn="l" pos="0"/>
              </a:tabLst>
            </a:pPr>
            <a:r>
              <a:rPr b="0" lang="es" sz="1200" spc="-1" strike="noStrike">
                <a:solidFill>
                  <a:srgbClr val="ffffff"/>
                </a:solidFill>
                <a:latin typeface="Verdana"/>
                <a:ea typeface="Verdana"/>
              </a:rPr>
              <a:t>Las funciones pueden también ser creadas por una expresión de función.</a:t>
            </a:r>
            <a:endParaRPr b="0" lang="es-ES" sz="1200" spc="-1" strike="noStrike">
              <a:solidFill>
                <a:srgbClr val="ffffff"/>
              </a:solidFill>
              <a:latin typeface="Arial"/>
            </a:endParaRPr>
          </a:p>
        </p:txBody>
      </p:sp>
      <p:sp>
        <p:nvSpPr>
          <p:cNvPr id="450" name="Google Shape;792;p95"/>
          <p:cNvSpPr/>
          <p:nvPr/>
        </p:nvSpPr>
        <p:spPr>
          <a:xfrm>
            <a:off x="1957680" y="2158200"/>
            <a:ext cx="5423760" cy="12927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number</a:t>
            </a: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number</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number</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4</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//x obtiene el valor 16</a:t>
            </a: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450"/>
                                        </p:tgtEl>
                                        <p:attrNameLst>
                                          <p:attrName>style.visibility</p:attrName>
                                        </p:attrNameLst>
                                      </p:cBhvr>
                                      <p:to>
                                        <p:strVal val="visible"/>
                                      </p:to>
                                    </p:set>
                                    <p:animEffect filter="fade" transition="in">
                                      <p:cBhvr additive="repl">
                                        <p:cTn id="98"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52" name="Google Shape;798;p96"/>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marL="457200">
              <a:lnSpc>
                <a:spcPct val="115000"/>
              </a:lnSpc>
              <a:spcAft>
                <a:spcPts val="2299"/>
              </a:spcAft>
              <a:tabLst>
                <a:tab algn="l" pos="0"/>
              </a:tabLst>
            </a:pPr>
            <a:r>
              <a:rPr b="0" lang="es" sz="1200" spc="-1" strike="noStrike">
                <a:solidFill>
                  <a:srgbClr val="ffffff"/>
                </a:solidFill>
                <a:latin typeface="Verdana"/>
                <a:ea typeface="Verdana"/>
              </a:rPr>
              <a:t>También se puede proporcionar un nombre a una expresión de función, y éste puede ser utilizado dentro de la función para referirse a sí misma.</a:t>
            </a:r>
            <a:endParaRPr b="0" lang="es-ES" sz="1200" spc="-1" strike="noStrike">
              <a:solidFill>
                <a:srgbClr val="ffffff"/>
              </a:solidFill>
              <a:latin typeface="Arial"/>
            </a:endParaRPr>
          </a:p>
        </p:txBody>
      </p:sp>
      <p:sp>
        <p:nvSpPr>
          <p:cNvPr id="453" name="Google Shape;799;p96"/>
          <p:cNvSpPr/>
          <p:nvPr/>
        </p:nvSpPr>
        <p:spPr>
          <a:xfrm>
            <a:off x="1428480" y="2158200"/>
            <a:ext cx="6132240" cy="12927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factorial</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fac</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 {</a:t>
            </a: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&lt;</a:t>
            </a:r>
            <a:r>
              <a:rPr b="0" lang="es" sz="1200" spc="-1" strike="noStrike">
                <a:solidFill>
                  <a:srgbClr val="b5cea8"/>
                </a:solidFill>
                <a:latin typeface="Courier New"/>
                <a:ea typeface="Courier New"/>
              </a:rPr>
              <a:t>2</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1</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fac</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1</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print</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factorial</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0">
                                  <p:stCondLst>
                                    <p:cond delay="0"/>
                                  </p:stCondLst>
                                  <p:childTnLst>
                                    <p:set>
                                      <p:cBhvr>
                                        <p:cTn id="104" dur="1" fill="hold">
                                          <p:stCondLst>
                                            <p:cond delay="0"/>
                                          </p:stCondLst>
                                        </p:cTn>
                                        <p:tgtEl>
                                          <p:spTgt spid="453"/>
                                        </p:tgtEl>
                                        <p:attrNameLst>
                                          <p:attrName>style.visibility</p:attrName>
                                        </p:attrNameLst>
                                      </p:cBhvr>
                                      <p:to>
                                        <p:strVal val="visible"/>
                                      </p:to>
                                    </p:set>
                                    <p:animEffect filter="fade" transition="in">
                                      <p:cBhvr additive="repl">
                                        <p:cTn id="105"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55" name="Google Shape;805;p97"/>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marL="457200">
              <a:lnSpc>
                <a:spcPct val="115000"/>
              </a:lnSpc>
              <a:spcAft>
                <a:spcPts val="2299"/>
              </a:spcAft>
              <a:tabLst>
                <a:tab algn="l" pos="0"/>
              </a:tabLst>
            </a:pPr>
            <a:r>
              <a:rPr b="0" lang="es" sz="1200" spc="-1" strike="noStrike">
                <a:solidFill>
                  <a:srgbClr val="ffffff"/>
                </a:solidFill>
                <a:latin typeface="Verdana"/>
                <a:ea typeface="Verdana"/>
              </a:rPr>
              <a:t>Las expresiones de función son convenientes cuando se pasa una función como argumento a otra función.</a:t>
            </a:r>
            <a:endParaRPr b="0" lang="es-ES" sz="1200" spc="-1" strike="noStrike">
              <a:solidFill>
                <a:srgbClr val="ffffff"/>
              </a:solidFill>
              <a:latin typeface="Arial"/>
            </a:endParaRPr>
          </a:p>
        </p:txBody>
      </p:sp>
      <p:sp>
        <p:nvSpPr>
          <p:cNvPr id="456" name="Google Shape;806;p97"/>
          <p:cNvSpPr/>
          <p:nvPr/>
        </p:nvSpPr>
        <p:spPr>
          <a:xfrm>
            <a:off x="1169640" y="1630080"/>
            <a:ext cx="6914520" cy="27331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map</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f</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result</a:t>
            </a:r>
            <a:r>
              <a:rPr b="0" lang="es" sz="1200" spc="-1" strike="noStrike">
                <a:solidFill>
                  <a:srgbClr val="d4d4d4"/>
                </a:solidFill>
                <a:latin typeface="Courier New"/>
                <a:ea typeface="Courier New"/>
              </a:rPr>
              <a:t> = [], </a:t>
            </a:r>
            <a:r>
              <a:rPr b="0" lang="es" sz="1200" spc="-1" strike="noStrike">
                <a:solidFill>
                  <a:srgbClr val="608b4e"/>
                </a:solidFill>
                <a:latin typeface="Courier New"/>
                <a:ea typeface="Courier New"/>
              </a:rPr>
              <a:t>// Crea un nuevo Array</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for</a:t>
            </a:r>
            <a:r>
              <a:rPr b="0" lang="es" sz="1200" spc="-1" strike="noStrike">
                <a:solidFill>
                  <a:srgbClr val="d4d4d4"/>
                </a:solidFill>
                <a:latin typeface="Courier New"/>
                <a:ea typeface="Courier New"/>
              </a:rPr>
              <a:t> (let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0</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length</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result</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f</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i</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result</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multiplicar </a:t>
            </a:r>
            <a:r>
              <a:rPr b="0" lang="es" sz="1200" spc="-1" strike="noStrike">
                <a:solidFill>
                  <a:srgbClr val="d4d4d4"/>
                </a:solidFill>
                <a:latin typeface="Courier New"/>
                <a:ea typeface="Courier New"/>
              </a:rPr>
              <a:t>=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//Expresión de función</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map</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multiplicar</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0</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1</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2</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b5cea8"/>
                </a:solidFill>
                <a:latin typeface="Courier New"/>
                <a:ea typeface="Courier New"/>
              </a:rPr>
              <a:t>10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childTnLst>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456"/>
                                        </p:tgtEl>
                                        <p:attrNameLst>
                                          <p:attrName>style.visibility</p:attrName>
                                        </p:attrNameLst>
                                      </p:cBhvr>
                                      <p:to>
                                        <p:strVal val="visible"/>
                                      </p:to>
                                    </p:set>
                                    <p:animEffect filter="fade" transition="in">
                                      <p:cBhvr additive="repl">
                                        <p:cTn id="112"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58" name="Google Shape;812;p98"/>
          <p:cNvSpPr/>
          <p:nvPr/>
        </p:nvSpPr>
        <p:spPr>
          <a:xfrm>
            <a:off x="1114560" y="262440"/>
            <a:ext cx="6914520" cy="1966320"/>
          </a:xfrm>
          <a:prstGeom prst="rect">
            <a:avLst/>
          </a:prstGeom>
          <a:noFill/>
          <a:ln w="0">
            <a:noFill/>
          </a:ln>
        </p:spPr>
        <p:style>
          <a:lnRef idx="0"/>
          <a:fillRef idx="0"/>
          <a:effectRef idx="0"/>
          <a:fontRef idx="minor"/>
        </p:style>
        <p:txBody>
          <a:bodyPr tIns="91440" bIns="91440" anchor="ctr">
            <a:noAutofit/>
          </a:bodyPr>
          <a:p>
            <a:pPr marL="457200" algn="ctr">
              <a:lnSpc>
                <a:spcPct val="115000"/>
              </a:lnSpc>
              <a:spcAft>
                <a:spcPts val="2299"/>
              </a:spcAft>
              <a:tabLst>
                <a:tab algn="l" pos="0"/>
              </a:tabLst>
            </a:pPr>
            <a:r>
              <a:rPr b="0" lang="es" sz="1200" spc="-1" strike="noStrike">
                <a:solidFill>
                  <a:srgbClr val="ffffff"/>
                </a:solidFill>
                <a:latin typeface="Verdana"/>
                <a:ea typeface="Verdana"/>
              </a:rPr>
              <a:t>Una función puede ser definida en base a una condición.</a:t>
            </a:r>
            <a:endParaRPr b="0" lang="es-ES" sz="1200" spc="-1" strike="noStrike">
              <a:solidFill>
                <a:srgbClr val="ffffff"/>
              </a:solidFill>
              <a:latin typeface="Arial"/>
            </a:endParaRPr>
          </a:p>
        </p:txBody>
      </p:sp>
      <p:sp>
        <p:nvSpPr>
          <p:cNvPr id="459" name="Google Shape;813;p98"/>
          <p:cNvSpPr/>
          <p:nvPr/>
        </p:nvSpPr>
        <p:spPr>
          <a:xfrm>
            <a:off x="2936520" y="2151000"/>
            <a:ext cx="3380760" cy="1883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var</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myFunc</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if</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num</a:t>
            </a:r>
            <a:r>
              <a:rPr b="0" lang="es" sz="1200" spc="-1" strike="noStrike">
                <a:solidFill>
                  <a:srgbClr val="d4d4d4"/>
                </a:solidFill>
                <a:latin typeface="Courier New"/>
                <a:ea typeface="Courier New"/>
              </a:rPr>
              <a:t> == </a:t>
            </a:r>
            <a:r>
              <a:rPr b="0" lang="es" sz="1200" spc="-1" strike="noStrike">
                <a:solidFill>
                  <a:srgbClr val="b5cea8"/>
                </a:solidFill>
                <a:latin typeface="Courier New"/>
                <a:ea typeface="Courier New"/>
              </a:rPr>
              <a:t>0</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myFunc</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d4d4d4"/>
                </a:solidFill>
                <a:latin typeface="Courier New"/>
                <a:ea typeface="Courier New"/>
              </a:rPr>
              <a:t>return x * x:</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0">
                                  <p:stCondLst>
                                    <p:cond delay="0"/>
                                  </p:stCondLst>
                                  <p:childTnLst>
                                    <p:set>
                                      <p:cBhvr>
                                        <p:cTn id="118" dur="1" fill="hold">
                                          <p:stCondLst>
                                            <p:cond delay="0"/>
                                          </p:stCondLst>
                                        </p:cTn>
                                        <p:tgtEl>
                                          <p:spTgt spid="459"/>
                                        </p:tgtEl>
                                        <p:attrNameLst>
                                          <p:attrName>style.visibility</p:attrName>
                                        </p:attrNameLst>
                                      </p:cBhvr>
                                      <p:to>
                                        <p:strVal val="visible"/>
                                      </p:to>
                                    </p:set>
                                    <p:animEffect filter="fade" transition="in">
                                      <p:cBhvr additive="repl">
                                        <p:cTn id="119"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61" name="Google Shape;819;p99"/>
          <p:cNvSpPr/>
          <p:nvPr/>
        </p:nvSpPr>
        <p:spPr>
          <a:xfrm>
            <a:off x="993960" y="262440"/>
            <a:ext cx="7035120" cy="1966320"/>
          </a:xfrm>
          <a:prstGeom prst="rect">
            <a:avLst/>
          </a:prstGeom>
          <a:noFill/>
          <a:ln w="0">
            <a:noFill/>
          </a:ln>
        </p:spPr>
        <p:style>
          <a:lnRef idx="0"/>
          <a:fillRef idx="0"/>
          <a:effectRef idx="0"/>
          <a:fontRef idx="minor"/>
        </p:style>
        <p:txBody>
          <a:bodyPr tIns="91440" bIns="91440" anchor="ctr">
            <a:noAutofit/>
          </a:bodyPr>
          <a:p>
            <a:pPr marL="457200" algn="ctr">
              <a:lnSpc>
                <a:spcPct val="115000"/>
              </a:lnSpc>
              <a:spcAft>
                <a:spcPts val="2299"/>
              </a:spcAft>
              <a:tabLst>
                <a:tab algn="l" pos="0"/>
              </a:tabLst>
            </a:pPr>
            <a:r>
              <a:rPr b="0" lang="es" sz="1200" spc="-1" strike="noStrike">
                <a:solidFill>
                  <a:srgbClr val="ffffff"/>
                </a:solidFill>
                <a:latin typeface="Verdana"/>
                <a:ea typeface="Verdana"/>
              </a:rPr>
              <a:t>Llamar a una función es lo que realmente ejecuta las sentencias incluidas en ellas.</a:t>
            </a:r>
            <a:endParaRPr b="0" lang="es-ES" sz="1200" spc="-1" strike="noStrike">
              <a:solidFill>
                <a:srgbClr val="ffffff"/>
              </a:solidFill>
              <a:latin typeface="Arial"/>
            </a:endParaRPr>
          </a:p>
        </p:txBody>
      </p:sp>
      <p:sp>
        <p:nvSpPr>
          <p:cNvPr id="462" name="Google Shape;820;p99"/>
          <p:cNvSpPr/>
          <p:nvPr/>
        </p:nvSpPr>
        <p:spPr>
          <a:xfrm>
            <a:off x="2936520" y="2151000"/>
            <a:ext cx="3380760" cy="1883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dcdcaa"/>
                </a:solidFill>
                <a:latin typeface="Courier New"/>
                <a:ea typeface="Courier New"/>
              </a:rPr>
              <a:t>var square</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d4d4d4"/>
                </a:solidFill>
                <a:latin typeface="Courier New"/>
                <a:ea typeface="Courier New"/>
              </a:rPr>
              <a:t>return x * x;</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console.log(square</a:t>
            </a:r>
            <a:r>
              <a:rPr b="0" lang="es" sz="1200" spc="-1" strike="noStrike">
                <a:solidFill>
                  <a:srgbClr val="d4d4d4"/>
                </a:solidFill>
                <a:latin typeface="Courier New"/>
                <a:ea typeface="Courier New"/>
              </a:rPr>
              <a:t>(3));</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20" dur="indefinite" restart="never" nodeType="tmRoot">
          <p:childTnLst>
            <p:seq>
              <p:cTn id="121" dur="indefinite" nodeType="mainSeq">
                <p:childTnLst>
                  <p:par>
                    <p:cTn id="122" fill="hold">
                      <p:stCondLst>
                        <p:cond delay="indefinite"/>
                      </p:stCondLst>
                      <p:childTnLst>
                        <p:par>
                          <p:cTn id="123" fill="hold">
                            <p:stCondLst>
                              <p:cond delay="0"/>
                            </p:stCondLst>
                            <p:childTnLst>
                              <p:par>
                                <p:cTn id="124" nodeType="clickEffect" fill="hold" presetClass="entr" presetID="10">
                                  <p:stCondLst>
                                    <p:cond delay="0"/>
                                  </p:stCondLst>
                                  <p:childTnLst>
                                    <p:set>
                                      <p:cBhvr>
                                        <p:cTn id="125" dur="1" fill="hold">
                                          <p:stCondLst>
                                            <p:cond delay="0"/>
                                          </p:stCondLst>
                                        </p:cTn>
                                        <p:tgtEl>
                                          <p:spTgt spid="462"/>
                                        </p:tgtEl>
                                        <p:attrNameLst>
                                          <p:attrName>style.visibility</p:attrName>
                                        </p:attrNameLst>
                                      </p:cBhvr>
                                      <p:to>
                                        <p:strVal val="visible"/>
                                      </p:to>
                                    </p:set>
                                    <p:animEffect filter="fade" transition="in">
                                      <p:cBhvr additive="repl">
                                        <p:cTn id="126"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64" name="Google Shape;826;p100"/>
          <p:cNvSpPr/>
          <p:nvPr/>
        </p:nvSpPr>
        <p:spPr>
          <a:xfrm>
            <a:off x="993960" y="262440"/>
            <a:ext cx="7272720" cy="1966320"/>
          </a:xfrm>
          <a:prstGeom prst="rect">
            <a:avLst/>
          </a:prstGeom>
          <a:noFill/>
          <a:ln w="0">
            <a:noFill/>
          </a:ln>
        </p:spPr>
        <p:style>
          <a:lnRef idx="0"/>
          <a:fillRef idx="0"/>
          <a:effectRef idx="0"/>
          <a:fontRef idx="minor"/>
        </p:style>
        <p:txBody>
          <a:bodyPr tIns="91440" bIns="91440" anchor="ctr">
            <a:noAutofit/>
          </a:bodyPr>
          <a:p>
            <a:pPr marL="457200">
              <a:lnSpc>
                <a:spcPct val="115000"/>
              </a:lnSpc>
              <a:spcAft>
                <a:spcPts val="2299"/>
              </a:spcAft>
              <a:tabLst>
                <a:tab algn="l" pos="0"/>
              </a:tabLst>
            </a:pPr>
            <a:r>
              <a:rPr b="0" lang="es" sz="1200" spc="-1" strike="noStrike">
                <a:solidFill>
                  <a:srgbClr val="ffffff"/>
                </a:solidFill>
                <a:latin typeface="Verdana"/>
                <a:ea typeface="Verdana"/>
              </a:rPr>
              <a:t>Las funciones deben de estar dentro del ámbito cuando son llamadas, pero la declaración de la función puede ser izada, aparecer por debajo de la llamada en el código.</a:t>
            </a:r>
            <a:endParaRPr b="0" lang="es-ES" sz="1200" spc="-1" strike="noStrike">
              <a:solidFill>
                <a:srgbClr val="ffffff"/>
              </a:solidFill>
              <a:latin typeface="Arial"/>
            </a:endParaRPr>
          </a:p>
        </p:txBody>
      </p:sp>
      <p:sp>
        <p:nvSpPr>
          <p:cNvPr id="465" name="Google Shape;827;p100"/>
          <p:cNvSpPr/>
          <p:nvPr/>
        </p:nvSpPr>
        <p:spPr>
          <a:xfrm>
            <a:off x="2936520" y="1693800"/>
            <a:ext cx="3380760" cy="1883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console.log(square</a:t>
            </a:r>
            <a:r>
              <a:rPr b="0" lang="es" sz="1200" spc="-1" strike="noStrike">
                <a:solidFill>
                  <a:srgbClr val="d4d4d4"/>
                </a:solidFill>
                <a:latin typeface="Courier New"/>
                <a:ea typeface="Courier New"/>
              </a:rPr>
              <a:t>(3));</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function </a:t>
            </a:r>
            <a:r>
              <a:rPr b="0" lang="es" sz="1200" spc="-1" strike="noStrike">
                <a:solidFill>
                  <a:schemeClr val="dk1"/>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d4d4d4"/>
                </a:solidFill>
                <a:latin typeface="Courier New"/>
                <a:ea typeface="Courier New"/>
              </a:rPr>
              <a:t>return x * x;</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
        <p:nvSpPr>
          <p:cNvPr id="466" name="Google Shape;828;p100"/>
          <p:cNvSpPr/>
          <p:nvPr/>
        </p:nvSpPr>
        <p:spPr>
          <a:xfrm>
            <a:off x="1286280" y="3969000"/>
            <a:ext cx="6768360" cy="642960"/>
          </a:xfrm>
          <a:prstGeom prst="rect">
            <a:avLst/>
          </a:prstGeom>
          <a:solidFill>
            <a:srgbClr val="ff0000"/>
          </a:solidFill>
          <a:ln w="9525">
            <a:solidFill>
              <a:srgbClr val="ffffff"/>
            </a:solidFill>
            <a:round/>
          </a:ln>
        </p:spPr>
        <p:style>
          <a:lnRef idx="0"/>
          <a:fillRef idx="0"/>
          <a:effectRef idx="0"/>
          <a:fontRef idx="minor"/>
        </p:style>
        <p:txBody>
          <a:bodyPr tIns="91440" bIns="91440" anchor="t">
            <a:noAutofit/>
          </a:bodyPr>
          <a:p>
            <a:pPr>
              <a:lnSpc>
                <a:spcPct val="100000"/>
              </a:lnSpc>
              <a:tabLst>
                <a:tab algn="l" pos="0"/>
              </a:tabLst>
            </a:pPr>
            <a:r>
              <a:rPr b="1" lang="es" sz="1400" spc="-1" strike="noStrike">
                <a:solidFill>
                  <a:srgbClr val="ffffff"/>
                </a:solidFill>
                <a:latin typeface="Arial"/>
                <a:ea typeface="Arial"/>
              </a:rPr>
              <a:t>NOTA: </a:t>
            </a:r>
            <a:r>
              <a:rPr b="0" lang="es" sz="1400" spc="-1" strike="noStrike">
                <a:solidFill>
                  <a:srgbClr val="fff2cc"/>
                </a:solidFill>
                <a:latin typeface="Arial"/>
                <a:ea typeface="Arial"/>
              </a:rPr>
              <a:t>Esto </a:t>
            </a:r>
            <a:r>
              <a:rPr b="0" lang="es" sz="1400" spc="-1" strike="noStrike" u="sng">
                <a:solidFill>
                  <a:srgbClr val="fff2cc"/>
                </a:solidFill>
                <a:uFillTx/>
                <a:latin typeface="Arial"/>
                <a:ea typeface="Arial"/>
              </a:rPr>
              <a:t>sólo</a:t>
            </a:r>
            <a:r>
              <a:rPr b="0" lang="es" sz="1400" spc="-1" strike="noStrike">
                <a:solidFill>
                  <a:srgbClr val="fff2cc"/>
                </a:solidFill>
                <a:latin typeface="Arial"/>
                <a:ea typeface="Arial"/>
              </a:rPr>
              <a:t> funciona cuando se define la función utilizando la sintaxis anterior (p.ej. function funcName(){}). </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0">
                                  <p:stCondLst>
                                    <p:cond delay="0"/>
                                  </p:stCondLst>
                                  <p:childTnLst>
                                    <p:set>
                                      <p:cBhvr>
                                        <p:cTn id="132" dur="1" fill="hold">
                                          <p:stCondLst>
                                            <p:cond delay="0"/>
                                          </p:stCondLst>
                                        </p:cTn>
                                        <p:tgtEl>
                                          <p:spTgt spid="465"/>
                                        </p:tgtEl>
                                        <p:attrNameLst>
                                          <p:attrName>style.visibility</p:attrName>
                                        </p:attrNameLst>
                                      </p:cBhvr>
                                      <p:to>
                                        <p:strVal val="visible"/>
                                      </p:to>
                                    </p:set>
                                    <p:animEffect filter="fade" transition="in">
                                      <p:cBhvr additive="repl">
                                        <p:cTn id="133" dur="1000"/>
                                        <p:tgtEl>
                                          <p:spTgt spid="465"/>
                                        </p:tgtEl>
                                      </p:cBhvr>
                                    </p:animEffec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0">
                                  <p:stCondLst>
                                    <p:cond delay="0"/>
                                  </p:stCondLst>
                                  <p:childTnLst>
                                    <p:set>
                                      <p:cBhvr>
                                        <p:cTn id="137" dur="1" fill="hold">
                                          <p:stCondLst>
                                            <p:cond delay="0"/>
                                          </p:stCondLst>
                                        </p:cTn>
                                        <p:tgtEl>
                                          <p:spTgt spid="466"/>
                                        </p:tgtEl>
                                        <p:attrNameLst>
                                          <p:attrName>style.visibility</p:attrName>
                                        </p:attrNameLst>
                                      </p:cBhvr>
                                      <p:to>
                                        <p:strVal val="visible"/>
                                      </p:to>
                                    </p:set>
                                    <p:animEffect filter="fade" transition="in">
                                      <p:cBhvr additive="repl">
                                        <p:cTn id="138"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a:t>
            </a:r>
            <a:endParaRPr b="0" lang="es-ES" sz="2400" spc="-1" strike="noStrike">
              <a:solidFill>
                <a:srgbClr val="000000"/>
              </a:solidFill>
              <a:latin typeface="Arial"/>
            </a:endParaRPr>
          </a:p>
        </p:txBody>
      </p:sp>
      <p:sp>
        <p:nvSpPr>
          <p:cNvPr id="468" name="Google Shape;834;p101"/>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marL="457200">
              <a:lnSpc>
                <a:spcPct val="115000"/>
              </a:lnSpc>
              <a:spcAft>
                <a:spcPts val="2299"/>
              </a:spcAft>
              <a:tabLst>
                <a:tab algn="l" pos="0"/>
              </a:tabLst>
            </a:pPr>
            <a:r>
              <a:rPr b="0" lang="es" sz="1200" spc="-1" strike="noStrike">
                <a:solidFill>
                  <a:srgbClr val="ffffff"/>
                </a:solidFill>
                <a:latin typeface="Verdana"/>
                <a:ea typeface="Verdana"/>
              </a:rPr>
              <a:t>El siguiente código NO FUNCIONARÍA.</a:t>
            </a:r>
            <a:endParaRPr b="0" lang="es-ES" sz="1200" spc="-1" strike="noStrike">
              <a:solidFill>
                <a:srgbClr val="ffffff"/>
              </a:solidFill>
              <a:latin typeface="Arial"/>
            </a:endParaRPr>
          </a:p>
        </p:txBody>
      </p:sp>
      <p:sp>
        <p:nvSpPr>
          <p:cNvPr id="469" name="Google Shape;835;p101"/>
          <p:cNvSpPr/>
          <p:nvPr/>
        </p:nvSpPr>
        <p:spPr>
          <a:xfrm>
            <a:off x="1169640" y="1630080"/>
            <a:ext cx="6914520" cy="1966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4ec9b0"/>
                </a:solidFill>
                <a:latin typeface="Courier New"/>
                <a:ea typeface="Courier New"/>
              </a:rPr>
              <a:t>console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log</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square</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valor indefinido</a:t>
            </a:r>
            <a:endParaRPr b="0" lang="es-ES" sz="1200" spc="-1" strike="noStrike">
              <a:solidFill>
                <a:srgbClr val="ffffff"/>
              </a:solidFill>
              <a:latin typeface="Arial"/>
            </a:endParaRPr>
          </a:p>
          <a:p>
            <a:pPr>
              <a:lnSpc>
                <a:spcPct val="150000"/>
              </a:lnSpc>
              <a:tabLst>
                <a:tab algn="l" pos="0"/>
              </a:tabLst>
            </a:pPr>
            <a:r>
              <a:rPr b="0" lang="es" sz="1200" spc="-1" strike="noStrike">
                <a:solidFill>
                  <a:srgbClr val="4ec9b0"/>
                </a:solidFill>
                <a:latin typeface="Courier New"/>
                <a:ea typeface="Courier New"/>
              </a:rPr>
              <a:t>console</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log</a:t>
            </a:r>
            <a:r>
              <a:rPr b="0" lang="es" sz="1200" spc="-1" strike="noStrike">
                <a:solidFill>
                  <a:srgbClr val="d4d4d4"/>
                </a:solidFill>
                <a:latin typeface="Courier New"/>
                <a:ea typeface="Courier New"/>
              </a:rPr>
              <a:t>(</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TypeError</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 = </a:t>
            </a: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n</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0">
                                  <p:stCondLst>
                                    <p:cond delay="0"/>
                                  </p:stCondLst>
                                  <p:childTnLst>
                                    <p:set>
                                      <p:cBhvr>
                                        <p:cTn id="144" dur="1" fill="hold">
                                          <p:stCondLst>
                                            <p:cond delay="0"/>
                                          </p:stCondLst>
                                        </p:cTn>
                                        <p:tgtEl>
                                          <p:spTgt spid="469"/>
                                        </p:tgtEl>
                                        <p:attrNameLst>
                                          <p:attrName>style.visibility</p:attrName>
                                        </p:attrNameLst>
                                      </p:cBhvr>
                                      <p:to>
                                        <p:strVal val="visible"/>
                                      </p:to>
                                    </p:set>
                                    <p:animEffect filter="fade" transition="in">
                                      <p:cBhvr additive="repl">
                                        <p:cTn id="145"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Google Shape;322;p21"/>
          <p:cNvSpPr/>
          <p:nvPr/>
        </p:nvSpPr>
        <p:spPr>
          <a:xfrm>
            <a:off x="1284840" y="1966320"/>
            <a:ext cx="6773400" cy="1257480"/>
          </a:xfrm>
          <a:prstGeom prst="rect">
            <a:avLst/>
          </a:prstGeom>
          <a:noFill/>
          <a:ln w="0">
            <a:noFill/>
          </a:ln>
        </p:spPr>
        <p:style>
          <a:lnRef idx="0"/>
          <a:fillRef idx="0"/>
          <a:effectRef idx="0"/>
          <a:fontRef idx="minor"/>
        </p:style>
        <p:txBody>
          <a:bodyPr tIns="91440" bIns="91440" anchor="t">
            <a:noAutofit/>
          </a:bodyPr>
          <a:p>
            <a:pPr marL="457200" indent="-343080">
              <a:lnSpc>
                <a:spcPct val="115000"/>
              </a:lnSpc>
              <a:buClr>
                <a:srgbClr val="ffffff"/>
              </a:buClr>
              <a:buFont typeface="Arial"/>
              <a:buChar char="●"/>
            </a:pPr>
            <a:r>
              <a:rPr b="0" lang="es" sz="1800" spc="-1" strike="noStrike">
                <a:solidFill>
                  <a:srgbClr val="ffffff"/>
                </a:solidFill>
                <a:latin typeface="Arial"/>
                <a:ea typeface="Arial"/>
              </a:rPr>
              <a:t>Sólo puede estar formado por letras, números y los símbolos $ (dólar) y _ (guión bajo).</a:t>
            </a:r>
            <a:endParaRPr b="0" lang="es-ES" sz="1800" spc="-1" strike="noStrike">
              <a:solidFill>
                <a:srgbClr val="ffffff"/>
              </a:solidFill>
              <a:latin typeface="Arial"/>
            </a:endParaRPr>
          </a:p>
          <a:p>
            <a:pPr marL="457200" indent="-343080">
              <a:lnSpc>
                <a:spcPct val="115000"/>
              </a:lnSpc>
              <a:buClr>
                <a:srgbClr val="ffffff"/>
              </a:buClr>
              <a:buFont typeface="Arial"/>
              <a:buChar char="●"/>
            </a:pPr>
            <a:r>
              <a:rPr b="0" lang="es" sz="1800" spc="-1" strike="noStrike">
                <a:solidFill>
                  <a:srgbClr val="ffffff"/>
                </a:solidFill>
                <a:latin typeface="Arial"/>
                <a:ea typeface="Arial"/>
              </a:rPr>
              <a:t>El primer carácter no puede ser un número.</a:t>
            </a:r>
            <a:endParaRPr b="0" lang="es-ES" sz="1800" spc="-1" strike="noStrike">
              <a:solidFill>
                <a:srgbClr val="ffffff"/>
              </a:solidFill>
              <a:latin typeface="Arial"/>
            </a:endParaRPr>
          </a:p>
          <a:p>
            <a:pPr>
              <a:lnSpc>
                <a:spcPct val="100000"/>
              </a:lnSpc>
              <a:tabLst>
                <a:tab algn="l" pos="0"/>
              </a:tabLst>
            </a:pPr>
            <a:endParaRPr b="0" lang="es-E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Ámbito de una función.</a:t>
            </a:r>
            <a:endParaRPr b="0" lang="es-ES" sz="2400" spc="-1" strike="noStrike">
              <a:solidFill>
                <a:srgbClr val="000000"/>
              </a:solidFill>
              <a:latin typeface="Arial"/>
            </a:endParaRPr>
          </a:p>
        </p:txBody>
      </p:sp>
      <p:sp>
        <p:nvSpPr>
          <p:cNvPr id="471" name="Google Shape;841;p102"/>
          <p:cNvSpPr/>
          <p:nvPr/>
        </p:nvSpPr>
        <p:spPr>
          <a:xfrm>
            <a:off x="1957680" y="643320"/>
            <a:ext cx="5423760" cy="2999520"/>
          </a:xfrm>
          <a:prstGeom prst="rect">
            <a:avLst/>
          </a:prstGeom>
          <a:noFill/>
          <a:ln w="0">
            <a:noFill/>
          </a:ln>
        </p:spPr>
        <p:style>
          <a:lnRef idx="0"/>
          <a:fillRef idx="0"/>
          <a:effectRef idx="0"/>
          <a:fontRef idx="minor"/>
        </p:style>
        <p:txBody>
          <a:bodyPr tIns="91440" bIns="91440" anchor="ctr">
            <a:noAutofit/>
          </a:bodyPr>
          <a:p>
            <a:pPr marL="457200" indent="-304920">
              <a:lnSpc>
                <a:spcPct val="115000"/>
              </a:lnSpc>
              <a:buClr>
                <a:srgbClr val="ffffff"/>
              </a:buClr>
              <a:buFont typeface="Verdana"/>
              <a:buChar char="●"/>
            </a:pPr>
            <a:r>
              <a:rPr b="0" lang="es" sz="1200" spc="-1" strike="noStrike">
                <a:solidFill>
                  <a:srgbClr val="ffffff"/>
                </a:solidFill>
                <a:latin typeface="Verdana"/>
                <a:ea typeface="Verdana"/>
              </a:rPr>
              <a:t>Las variables definidas dentro de una función no pueden ser accedidas desde ningún lugar fuera de la función.</a:t>
            </a:r>
            <a:endParaRPr b="0" lang="es-ES" sz="1200" spc="-1" strike="noStrike">
              <a:solidFill>
                <a:srgbClr val="ffffff"/>
              </a:solidFill>
              <a:latin typeface="Arial"/>
            </a:endParaRPr>
          </a:p>
          <a:p>
            <a:pPr marL="457200" indent="-304920">
              <a:lnSpc>
                <a:spcPct val="115000"/>
              </a:lnSpc>
              <a:buClr>
                <a:srgbClr val="ffffff"/>
              </a:buClr>
              <a:buFont typeface="Verdana"/>
              <a:buChar char="●"/>
            </a:pPr>
            <a:r>
              <a:rPr b="0" lang="es" sz="1200" spc="-1" strike="noStrike">
                <a:solidFill>
                  <a:srgbClr val="ffffff"/>
                </a:solidFill>
                <a:latin typeface="Verdana"/>
                <a:ea typeface="Verdana"/>
              </a:rPr>
              <a:t>Una función puede acceder a todas las variables y funciones definidas dentro del ámbito en el cual está definida.</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Un poquito más sobre arrays.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map()</a:t>
            </a:r>
            <a:endParaRPr b="0" lang="es-ES" sz="2400" spc="-1" strike="noStrike">
              <a:solidFill>
                <a:srgbClr val="000000"/>
              </a:solidFill>
              <a:latin typeface="Arial"/>
            </a:endParaRPr>
          </a:p>
        </p:txBody>
      </p:sp>
      <p:sp>
        <p:nvSpPr>
          <p:cNvPr id="474" name="Google Shape;852;p104"/>
          <p:cNvSpPr/>
          <p:nvPr/>
        </p:nvSpPr>
        <p:spPr>
          <a:xfrm>
            <a:off x="562680" y="1503720"/>
            <a:ext cx="7909560" cy="215784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'a'</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'b'</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'c'</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map</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 { </a:t>
            </a: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toUpperCase</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A,B,C</a:t>
            </a:r>
            <a:endParaRPr b="0" lang="es-ES" sz="1500" spc="-1" strike="noStrike">
              <a:solidFill>
                <a:srgbClr val="ffffff"/>
              </a:solidFill>
              <a:latin typeface="Arial"/>
            </a:endParaRPr>
          </a:p>
        </p:txBody>
      </p:sp>
      <p:sp>
        <p:nvSpPr>
          <p:cNvPr id="475" name="Google Shape;853;p104"/>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un array con todos los elementos pasados por la función (NO Destructivo).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filter()</a:t>
            </a:r>
            <a:endParaRPr b="0" lang="es-ES" sz="2400" spc="-1" strike="noStrike">
              <a:solidFill>
                <a:srgbClr val="000000"/>
              </a:solidFill>
              <a:latin typeface="Arial"/>
            </a:endParaRPr>
          </a:p>
        </p:txBody>
      </p:sp>
      <p:sp>
        <p:nvSpPr>
          <p:cNvPr id="477" name="Google Shape;859;p105"/>
          <p:cNvSpPr/>
          <p:nvPr/>
        </p:nvSpPr>
        <p:spPr>
          <a:xfrm>
            <a:off x="394560" y="1503720"/>
            <a:ext cx="8398080" cy="3235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'a'</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10</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'b'</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20</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'c'</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30</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filter</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 { </a:t>
            </a: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569cd6"/>
                </a:solidFill>
                <a:latin typeface="Courier New"/>
                <a:ea typeface="Courier New"/>
              </a:rPr>
              <a:t>typeof</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'number'</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table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10,20,30</a:t>
            </a:r>
            <a:endParaRPr b="0" lang="es-ES" sz="1500" spc="-1" strike="noStrike">
              <a:solidFill>
                <a:srgbClr val="ffffff"/>
              </a:solidFill>
              <a:latin typeface="Arial"/>
            </a:endParaRPr>
          </a:p>
          <a:p>
            <a:pPr>
              <a:lnSpc>
                <a:spcPct val="150000"/>
              </a:lnSpc>
              <a:tabLst>
                <a:tab algn="l" pos="0"/>
              </a:tabLst>
            </a:pP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'a'</a:t>
            </a:r>
            <a:r>
              <a:rPr b="0" lang="es" sz="1500" spc="-1" strike="noStrike">
                <a:solidFill>
                  <a:srgbClr val="d4d4d4"/>
                </a:solidFill>
                <a:latin typeface="Courier New"/>
                <a:ea typeface="Courier New"/>
              </a:rPr>
              <a:t>,</a:t>
            </a:r>
            <a:r>
              <a:rPr b="0" lang="es" sz="1500" spc="-1" strike="noStrike">
                <a:solidFill>
                  <a:srgbClr val="ce9178"/>
                </a:solidFill>
                <a:latin typeface="Courier New"/>
                <a:ea typeface="Courier New"/>
              </a:rPr>
              <a:t>'auto'</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'bill'</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'araña'</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'coco'</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filter</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 { </a:t>
            </a: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item.includes(</a:t>
            </a:r>
            <a:r>
              <a:rPr b="0" lang="es" sz="1500" spc="-1" strike="noStrike">
                <a:solidFill>
                  <a:srgbClr val="ce9178"/>
                </a:solidFill>
                <a:latin typeface="Courier New"/>
                <a:ea typeface="Courier New"/>
              </a:rPr>
              <a:t>'a')</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table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a, auto, araña</a:t>
            </a:r>
            <a:endParaRPr b="0" lang="es-ES" sz="1500" spc="-1" strike="noStrike">
              <a:solidFill>
                <a:srgbClr val="ffffff"/>
              </a:solidFill>
              <a:latin typeface="Arial"/>
            </a:endParaRPr>
          </a:p>
          <a:p>
            <a:pPr>
              <a:lnSpc>
                <a:spcPct val="150000"/>
              </a:lnSpc>
              <a:tabLst>
                <a:tab algn="l" pos="0"/>
              </a:tabLst>
            </a:pP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filter</a:t>
            </a:r>
            <a:r>
              <a:rPr b="0" lang="es" sz="1500" spc="-1" strike="noStrike">
                <a:solidFill>
                  <a:srgbClr val="d4d4d4"/>
                </a:solidFill>
                <a:latin typeface="Courier New"/>
                <a:ea typeface="Courier New"/>
              </a:rPr>
              <a:t>(</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item</a:t>
            </a:r>
            <a:r>
              <a:rPr b="0" lang="es" sz="1500" spc="-1" strike="noStrike">
                <a:solidFill>
                  <a:srgbClr val="d4d4d4"/>
                </a:solidFill>
                <a:latin typeface="Courier New"/>
                <a:ea typeface="Courier New"/>
              </a:rPr>
              <a:t>) { </a:t>
            </a:r>
            <a:r>
              <a:rPr b="0" lang="es" sz="1500" spc="-1" strike="noStrike">
                <a:solidFill>
                  <a:srgbClr val="c586c0"/>
                </a:solidFill>
                <a:latin typeface="Courier New"/>
                <a:ea typeface="Courier New"/>
              </a:rPr>
              <a:t>return</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item == </a:t>
            </a:r>
            <a:r>
              <a:rPr b="0" lang="es" sz="1500" spc="-1" strike="noStrike">
                <a:solidFill>
                  <a:srgbClr val="ce9178"/>
                </a:solidFill>
                <a:latin typeface="Courier New"/>
                <a:ea typeface="Courier New"/>
              </a:rPr>
              <a:t>'a'</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table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a</a:t>
            </a:r>
            <a:endParaRPr b="0" lang="es-ES" sz="1500" spc="-1" strike="noStrike">
              <a:solidFill>
                <a:srgbClr val="ffffff"/>
              </a:solidFill>
              <a:latin typeface="Arial"/>
            </a:endParaRPr>
          </a:p>
        </p:txBody>
      </p:sp>
      <p:sp>
        <p:nvSpPr>
          <p:cNvPr id="478" name="Google Shape;860;p105"/>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un array que contiene los elementos que han sido </a:t>
            </a:r>
            <a:r>
              <a:rPr b="0" i="1" lang="es" sz="1200" spc="-1" strike="noStrike">
                <a:solidFill>
                  <a:srgbClr val="ffffff"/>
                </a:solidFill>
                <a:latin typeface="Verdana"/>
                <a:ea typeface="Verdana"/>
              </a:rPr>
              <a:t>true</a:t>
            </a:r>
            <a:r>
              <a:rPr b="0" lang="es" sz="1200" spc="-1" strike="noStrike">
                <a:solidFill>
                  <a:srgbClr val="ffffff"/>
                </a:solidFill>
                <a:latin typeface="Verdana"/>
                <a:ea typeface="Verdana"/>
              </a:rPr>
              <a:t> (NO destructivo).</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some()</a:t>
            </a:r>
            <a:endParaRPr b="0" lang="es-ES" sz="2400" spc="-1" strike="noStrike">
              <a:solidFill>
                <a:srgbClr val="000000"/>
              </a:solidFill>
              <a:latin typeface="Arial"/>
            </a:endParaRPr>
          </a:p>
        </p:txBody>
      </p:sp>
      <p:sp>
        <p:nvSpPr>
          <p:cNvPr id="480" name="Google Shape;866;p106"/>
          <p:cNvSpPr/>
          <p:nvPr/>
        </p:nvSpPr>
        <p:spPr>
          <a:xfrm>
            <a:off x="562680" y="1503720"/>
            <a:ext cx="7909560" cy="34077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isNumber</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value</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r>
              <a:rPr b="0" lang="es" sz="1500" spc="-1" strike="noStrike">
                <a:solidFill>
                  <a:srgbClr val="c586c0"/>
                </a:solidFill>
                <a:latin typeface="Courier New"/>
                <a:ea typeface="Courier New"/>
              </a:rPr>
              <a:t>return </a:t>
            </a:r>
            <a:r>
              <a:rPr b="0" lang="es" sz="1500" spc="-1" strike="noStrike">
                <a:solidFill>
                  <a:srgbClr val="569cd6"/>
                </a:solidFill>
                <a:latin typeface="Courier New"/>
                <a:ea typeface="Courier New"/>
              </a:rPr>
              <a:t>typeof</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value</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'number'</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some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true</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some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true</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a3</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a3</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some</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false</a:t>
            </a:r>
            <a:endParaRPr b="0" lang="es-ES" sz="1500" spc="-1" strike="noStrike">
              <a:solidFill>
                <a:srgbClr val="ffffff"/>
              </a:solidFill>
              <a:latin typeface="Arial"/>
            </a:endParaRPr>
          </a:p>
        </p:txBody>
      </p:sp>
      <p:sp>
        <p:nvSpPr>
          <p:cNvPr id="481" name="Google Shape;867;p106"/>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true si al menos un elemento cumple la condición de la función.</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sobre arrays. every()</a:t>
            </a:r>
            <a:endParaRPr b="0" lang="es-ES" sz="2400" spc="-1" strike="noStrike">
              <a:solidFill>
                <a:srgbClr val="000000"/>
              </a:solidFill>
              <a:latin typeface="Arial"/>
            </a:endParaRPr>
          </a:p>
        </p:txBody>
      </p:sp>
      <p:sp>
        <p:nvSpPr>
          <p:cNvPr id="483" name="Google Shape;873;p107"/>
          <p:cNvSpPr/>
          <p:nvPr/>
        </p:nvSpPr>
        <p:spPr>
          <a:xfrm>
            <a:off x="1169640" y="262440"/>
            <a:ext cx="6914520" cy="1966320"/>
          </a:xfrm>
          <a:prstGeom prst="rect">
            <a:avLst/>
          </a:prstGeom>
          <a:noFill/>
          <a:ln w="0">
            <a:noFill/>
          </a:ln>
        </p:spPr>
        <p:style>
          <a:lnRef idx="0"/>
          <a:fillRef idx="0"/>
          <a:effectRef idx="0"/>
          <a:fontRef idx="minor"/>
        </p:style>
        <p:txBody>
          <a:bodyPr tIns="91440" bIns="91440" anchor="ctr">
            <a:noAutofit/>
          </a:bodyPr>
          <a:p>
            <a:pPr algn="ctr">
              <a:lnSpc>
                <a:spcPct val="115000"/>
              </a:lnSpc>
              <a:spcAft>
                <a:spcPts val="2299"/>
              </a:spcAft>
              <a:tabLst>
                <a:tab algn="l" pos="0"/>
              </a:tabLst>
            </a:pPr>
            <a:r>
              <a:rPr b="0" lang="es" sz="1200" spc="-1" strike="noStrike">
                <a:solidFill>
                  <a:srgbClr val="ffffff"/>
                </a:solidFill>
                <a:latin typeface="Verdana"/>
                <a:ea typeface="Verdana"/>
              </a:rPr>
              <a:t>Devuelve true si todos los elementos del array cumplen la condición de la función.</a:t>
            </a:r>
            <a:endParaRPr b="0" lang="es-ES" sz="1200" spc="-1" strike="noStrike">
              <a:solidFill>
                <a:srgbClr val="ffffff"/>
              </a:solidFill>
              <a:latin typeface="Arial"/>
            </a:endParaRPr>
          </a:p>
        </p:txBody>
      </p:sp>
      <p:sp>
        <p:nvSpPr>
          <p:cNvPr id="484" name="Google Shape;874;p107"/>
          <p:cNvSpPr/>
          <p:nvPr/>
        </p:nvSpPr>
        <p:spPr>
          <a:xfrm>
            <a:off x="562680" y="1503720"/>
            <a:ext cx="7909560" cy="340776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isNumber</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value</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r>
              <a:rPr b="0" lang="es" sz="1500" spc="-1" strike="noStrike">
                <a:solidFill>
                  <a:srgbClr val="c586c0"/>
                </a:solidFill>
                <a:latin typeface="Courier New"/>
                <a:ea typeface="Courier New"/>
              </a:rPr>
              <a:t>return</a:t>
            </a:r>
            <a:r>
              <a:rPr b="0" lang="es" sz="1500" spc="-1" strike="noStrike">
                <a:solidFill>
                  <a:srgbClr val="569cd6"/>
                </a:solidFill>
                <a:latin typeface="Courier New"/>
                <a:ea typeface="Courier New"/>
              </a:rPr>
              <a:t>typeof</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value</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'number'</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a1</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every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true</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 = [</a:t>
            </a:r>
            <a:r>
              <a:rPr b="0" lang="es" sz="1500" spc="-1" strike="noStrike">
                <a:solidFill>
                  <a:srgbClr val="b5cea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b5cea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a2</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every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false</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let</a:t>
            </a:r>
            <a:r>
              <a:rPr b="0" lang="es" sz="1500" spc="-1" strike="noStrike">
                <a:solidFill>
                  <a:srgbClr val="d4d4d4"/>
                </a:solidFill>
                <a:latin typeface="Courier New"/>
                <a:ea typeface="Courier New"/>
              </a:rPr>
              <a:t> </a:t>
            </a:r>
            <a:r>
              <a:rPr b="0" lang="es" sz="1500" spc="-1" strike="noStrike">
                <a:solidFill>
                  <a:srgbClr val="9cdcfe"/>
                </a:solidFill>
                <a:latin typeface="Courier New"/>
                <a:ea typeface="Courier New"/>
              </a:rPr>
              <a:t>a3</a:t>
            </a:r>
            <a:r>
              <a:rPr b="0" lang="es" sz="1500" spc="-1" strike="noStrike">
                <a:solidFill>
                  <a:srgbClr val="d4d4d4"/>
                </a:solidFill>
                <a:latin typeface="Courier New"/>
                <a:ea typeface="Courier New"/>
              </a:rPr>
              <a:t> = [</a:t>
            </a:r>
            <a:r>
              <a:rPr b="0" lang="es" sz="1500" spc="-1" strike="noStrike">
                <a:solidFill>
                  <a:srgbClr val="ce9178"/>
                </a:solidFill>
                <a:latin typeface="Courier New"/>
                <a:ea typeface="Courier New"/>
              </a:rPr>
              <a:t>'1'</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'2'</a:t>
            </a:r>
            <a:r>
              <a:rPr b="0" lang="es" sz="1500" spc="-1" strike="noStrike">
                <a:solidFill>
                  <a:srgbClr val="d4d4d4"/>
                </a:solidFill>
                <a:latin typeface="Courier New"/>
                <a:ea typeface="Courier New"/>
              </a:rPr>
              <a:t>, </a:t>
            </a:r>
            <a:r>
              <a:rPr b="0" lang="es" sz="1500" spc="-1" strike="noStrike">
                <a:solidFill>
                  <a:srgbClr val="ce9178"/>
                </a:solidFill>
                <a:latin typeface="Courier New"/>
                <a:ea typeface="Courier New"/>
              </a:rPr>
              <a:t>'3'</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4ec9b0"/>
                </a:solidFill>
                <a:latin typeface="Courier New"/>
                <a:ea typeface="Courier New"/>
              </a:rPr>
              <a:t>console</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log</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a3</a:t>
            </a:r>
            <a:r>
              <a:rPr b="0" lang="es" sz="1500" spc="-1" strike="noStrike">
                <a:solidFill>
                  <a:srgbClr val="d4d4d4"/>
                </a:solidFill>
                <a:latin typeface="Courier New"/>
                <a:ea typeface="Courier New"/>
              </a:rPr>
              <a:t>.</a:t>
            </a:r>
            <a:r>
              <a:rPr b="0" lang="es" sz="1500" spc="-1" strike="noStrike">
                <a:solidFill>
                  <a:srgbClr val="dcdcaa"/>
                </a:solidFill>
                <a:latin typeface="Courier New"/>
                <a:ea typeface="Courier New"/>
              </a:rPr>
              <a:t>every</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isNumber</a:t>
            </a:r>
            <a:r>
              <a:rPr b="0" lang="es" sz="1500" spc="-1" strike="noStrike">
                <a:solidFill>
                  <a:srgbClr val="d4d4d4"/>
                </a:solidFill>
                <a:latin typeface="Courier New"/>
                <a:ea typeface="Courier New"/>
              </a:rPr>
              <a:t>)); </a:t>
            </a:r>
            <a:r>
              <a:rPr b="0" lang="es" sz="1500" spc="-1" strike="noStrike">
                <a:solidFill>
                  <a:srgbClr val="608b4e"/>
                </a:solidFill>
                <a:latin typeface="Courier New"/>
                <a:ea typeface="Courier New"/>
              </a:rPr>
              <a:t>// logs false</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Autofit/>
          </a:bodyPr>
          <a:p>
            <a:pPr indent="0">
              <a:lnSpc>
                <a:spcPct val="100000"/>
              </a:lnSpc>
              <a:buNone/>
              <a:tabLst>
                <a:tab algn="l" pos="0"/>
              </a:tabLst>
            </a:pPr>
            <a:r>
              <a:rPr b="1" lang="es" sz="3600" spc="-1" strike="noStrike">
                <a:solidFill>
                  <a:schemeClr val="lt1"/>
                </a:solidFill>
                <a:latin typeface="Maven Pro"/>
                <a:ea typeface="Maven Pro"/>
              </a:rPr>
              <a:t>Volvemos con las funciones.</a:t>
            </a:r>
            <a:endParaRPr b="0" lang="es-E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Recursividad</a:t>
            </a:r>
            <a:endParaRPr b="0" lang="es-ES" sz="2400" spc="-1" strike="noStrike">
              <a:solidFill>
                <a:srgbClr val="000000"/>
              </a:solidFill>
              <a:latin typeface="Arial"/>
            </a:endParaRPr>
          </a:p>
        </p:txBody>
      </p:sp>
      <p:sp>
        <p:nvSpPr>
          <p:cNvPr id="487" name="Google Shape;885;p109"/>
          <p:cNvSpPr/>
          <p:nvPr/>
        </p:nvSpPr>
        <p:spPr>
          <a:xfrm>
            <a:off x="1957680" y="186120"/>
            <a:ext cx="5423760" cy="299952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Hay tres formas en las que una función puede llamarse a si misma:</a:t>
            </a:r>
            <a:endParaRPr b="0" lang="es-ES" sz="1200" spc="-1" strike="noStrike">
              <a:solidFill>
                <a:srgbClr val="ffffff"/>
              </a:solidFill>
              <a:latin typeface="Arial"/>
            </a:endParaRPr>
          </a:p>
          <a:p>
            <a:pPr marL="457200" indent="-304920">
              <a:lnSpc>
                <a:spcPct val="115000"/>
              </a:lnSpc>
              <a:spcBef>
                <a:spcPts val="499"/>
              </a:spcBef>
              <a:buClr>
                <a:srgbClr val="ffffff"/>
              </a:buClr>
              <a:buFont typeface="Verdana"/>
              <a:buChar char="●"/>
              <a:tabLst>
                <a:tab algn="l" pos="0"/>
              </a:tabLst>
            </a:pPr>
            <a:r>
              <a:rPr b="0" lang="es" sz="1200" spc="-1" strike="noStrike">
                <a:solidFill>
                  <a:srgbClr val="ffffff"/>
                </a:solidFill>
                <a:latin typeface="Verdana"/>
                <a:ea typeface="Verdana"/>
              </a:rPr>
              <a:t>El nombre de la función</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arguments.callee</a:t>
            </a:r>
            <a:endParaRPr b="0" lang="es-ES" sz="1200" spc="-1" strike="noStrike">
              <a:solidFill>
                <a:srgbClr val="ffffff"/>
              </a:solidFill>
              <a:latin typeface="Arial"/>
            </a:endParaRPr>
          </a:p>
          <a:p>
            <a:pPr marL="457200" indent="-304920">
              <a:lnSpc>
                <a:spcPct val="115000"/>
              </a:lnSpc>
              <a:buClr>
                <a:srgbClr val="ffffff"/>
              </a:buClr>
              <a:buFont typeface="Verdana"/>
              <a:buChar char="●"/>
              <a:tabLst>
                <a:tab algn="l" pos="0"/>
              </a:tabLst>
            </a:pPr>
            <a:r>
              <a:rPr b="0" lang="es" sz="1200" spc="-1" strike="noStrike">
                <a:solidFill>
                  <a:srgbClr val="ffffff"/>
                </a:solidFill>
                <a:latin typeface="Verdana"/>
                <a:ea typeface="Verdana"/>
              </a:rPr>
              <a:t>Una variable en el ámbito en el que se refiere a la función</a:t>
            </a:r>
            <a:endParaRPr b="0" lang="es-ES" sz="1200" spc="-1" strike="noStrike">
              <a:solidFill>
                <a:srgbClr val="ffffff"/>
              </a:solidFill>
              <a:latin typeface="Arial"/>
            </a:endParaRPr>
          </a:p>
        </p:txBody>
      </p:sp>
      <p:sp>
        <p:nvSpPr>
          <p:cNvPr id="488" name="Google Shape;886;p109"/>
          <p:cNvSpPr/>
          <p:nvPr/>
        </p:nvSpPr>
        <p:spPr>
          <a:xfrm>
            <a:off x="1169640" y="2468160"/>
            <a:ext cx="6914520" cy="1966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500" spc="-1" strike="noStrike">
                <a:solidFill>
                  <a:srgbClr val="569cd6"/>
                </a:solidFill>
                <a:latin typeface="Courier New"/>
                <a:ea typeface="Courier New"/>
              </a:rPr>
              <a:t>var</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foo</a:t>
            </a:r>
            <a:r>
              <a:rPr b="0" lang="es" sz="1500" spc="-1" strike="noStrike">
                <a:solidFill>
                  <a:srgbClr val="d4d4d4"/>
                </a:solidFill>
                <a:latin typeface="Courier New"/>
                <a:ea typeface="Courier New"/>
              </a:rPr>
              <a:t> = </a:t>
            </a:r>
            <a:r>
              <a:rPr b="0" lang="es" sz="1500" spc="-1" strike="noStrike">
                <a:solidFill>
                  <a:srgbClr val="569cd6"/>
                </a:solidFill>
                <a:latin typeface="Courier New"/>
                <a:ea typeface="Courier New"/>
              </a:rPr>
              <a:t>function</a:t>
            </a:r>
            <a:r>
              <a:rPr b="0" lang="es" sz="1500" spc="-1" strike="noStrike">
                <a:solidFill>
                  <a:srgbClr val="d4d4d4"/>
                </a:solidFill>
                <a:latin typeface="Courier New"/>
                <a:ea typeface="Courier New"/>
              </a:rPr>
              <a:t> </a:t>
            </a:r>
            <a:r>
              <a:rPr b="0" lang="es" sz="1500" spc="-1" strike="noStrike">
                <a:solidFill>
                  <a:srgbClr val="dcdcaa"/>
                </a:solidFill>
                <a:latin typeface="Courier New"/>
                <a:ea typeface="Courier New"/>
              </a:rPr>
              <a:t>bar</a:t>
            </a: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cdcaa"/>
                </a:solidFill>
                <a:latin typeface="Courier New"/>
                <a:ea typeface="Courier New"/>
              </a:rPr>
              <a:t>foo</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569cd6"/>
                </a:solidFill>
                <a:latin typeface="Courier New"/>
                <a:ea typeface="Courier New"/>
              </a:rPr>
              <a:t>arguments</a:t>
            </a:r>
            <a:r>
              <a:rPr b="0" lang="es" sz="1500" spc="-1" strike="noStrike">
                <a:solidFill>
                  <a:srgbClr val="d4d4d4"/>
                </a:solidFill>
                <a:latin typeface="Courier New"/>
                <a:ea typeface="Courier New"/>
              </a:rPr>
              <a:t>.</a:t>
            </a:r>
            <a:r>
              <a:rPr b="0" lang="es" sz="1500" spc="-1" strike="noStrike">
                <a:solidFill>
                  <a:srgbClr val="9cdcfe"/>
                </a:solidFill>
                <a:latin typeface="Courier New"/>
                <a:ea typeface="Courier New"/>
              </a:rPr>
              <a:t>callee</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cdcaa"/>
                </a:solidFill>
                <a:latin typeface="Courier New"/>
                <a:ea typeface="Courier New"/>
              </a:rPr>
              <a:t>bar</a:t>
            </a:r>
            <a:r>
              <a:rPr b="0" lang="es" sz="1500" spc="-1" strike="noStrike">
                <a:solidFill>
                  <a:srgbClr val="d4d4d4"/>
                </a:solidFill>
                <a:latin typeface="Courier New"/>
                <a:ea typeface="Courier New"/>
              </a:rPr>
              <a:t>();</a:t>
            </a:r>
            <a:endParaRPr b="0" lang="es-ES" sz="1500" spc="-1" strike="noStrike">
              <a:solidFill>
                <a:srgbClr val="ffffff"/>
              </a:solidFill>
              <a:latin typeface="Arial"/>
            </a:endParaRPr>
          </a:p>
          <a:p>
            <a:pPr>
              <a:lnSpc>
                <a:spcPct val="150000"/>
              </a:lnSpc>
              <a:tabLst>
                <a:tab algn="l" pos="0"/>
              </a:tabLst>
            </a:pPr>
            <a:r>
              <a:rPr b="0" lang="es" sz="1500" spc="-1" strike="noStrike">
                <a:solidFill>
                  <a:srgbClr val="d4d4d4"/>
                </a:solidFill>
                <a:latin typeface="Courier New"/>
                <a:ea typeface="Courier New"/>
              </a:rPr>
              <a:t>};  </a:t>
            </a:r>
            <a:endParaRPr b="0" lang="es-ES" sz="15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10">
                                  <p:stCondLst>
                                    <p:cond delay="0"/>
                                  </p:stCondLst>
                                  <p:childTnLst>
                                    <p:set>
                                      <p:cBhvr>
                                        <p:cTn id="151" dur="1" fill="hold">
                                          <p:stCondLst>
                                            <p:cond delay="0"/>
                                          </p:stCondLst>
                                        </p:cTn>
                                        <p:tgtEl>
                                          <p:spTgt spid="488"/>
                                        </p:tgtEl>
                                        <p:attrNameLst>
                                          <p:attrName>style.visibility</p:attrName>
                                        </p:attrNameLst>
                                      </p:cBhvr>
                                      <p:to>
                                        <p:strVal val="visible"/>
                                      </p:to>
                                    </p:set>
                                    <p:animEffect filter="fade" transition="in">
                                      <p:cBhvr additive="repl">
                                        <p:cTn id="152"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anidadas.</a:t>
            </a:r>
            <a:endParaRPr b="0" lang="es-ES" sz="2400" spc="-1" strike="noStrike">
              <a:solidFill>
                <a:srgbClr val="000000"/>
              </a:solidFill>
              <a:latin typeface="Arial"/>
            </a:endParaRPr>
          </a:p>
        </p:txBody>
      </p:sp>
      <p:sp>
        <p:nvSpPr>
          <p:cNvPr id="490" name="Google Shape;892;p110"/>
          <p:cNvSpPr/>
          <p:nvPr/>
        </p:nvSpPr>
        <p:spPr>
          <a:xfrm>
            <a:off x="671400" y="338760"/>
            <a:ext cx="7726680" cy="243864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Se puede anidar una función dentro de una función. La función anidada (interna) es privada a su función contenedora (externa).</a:t>
            </a:r>
            <a:endParaRPr b="0" lang="es-ES" sz="1200" spc="-1" strike="noStrike">
              <a:solidFill>
                <a:srgbClr val="ffffff"/>
              </a:solidFill>
              <a:latin typeface="Arial"/>
            </a:endParaRPr>
          </a:p>
          <a:p>
            <a:pPr>
              <a:lnSpc>
                <a:spcPct val="115000"/>
              </a:lnSpc>
              <a:spcBef>
                <a:spcPts val="499"/>
              </a:spcBef>
              <a:tabLst>
                <a:tab algn="l" pos="0"/>
              </a:tabLst>
            </a:pPr>
            <a:r>
              <a:rPr b="0" lang="es" sz="1200" spc="-1" strike="noStrike">
                <a:solidFill>
                  <a:srgbClr val="ffffff"/>
                </a:solidFill>
                <a:latin typeface="Verdana"/>
                <a:ea typeface="Verdana"/>
              </a:rPr>
              <a:t>La función interna sólo se puede acceder a partir de sentencias dentro de la función externa.</a:t>
            </a:r>
            <a:br>
              <a:rPr sz="1200"/>
            </a:br>
            <a:r>
              <a:rPr b="0" lang="es" sz="1200" spc="-1" strike="noStrike">
                <a:solidFill>
                  <a:srgbClr val="ffffff"/>
                </a:solidFill>
                <a:latin typeface="Verdana"/>
                <a:ea typeface="Verdana"/>
              </a:rPr>
              <a:t>La función interna forma un cierre: la función interna puede utilizar los argumentos y variables de la función externa, mientras que la función externa no puede utilizar los argumentos y las variables de la función interna.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491" name="Google Shape;893;p110"/>
          <p:cNvSpPr/>
          <p:nvPr/>
        </p:nvSpPr>
        <p:spPr>
          <a:xfrm>
            <a:off x="2769840" y="2207520"/>
            <a:ext cx="3573720" cy="26845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addSquares</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b</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square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b</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a</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addSquares</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2</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retorna 13</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b</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addSquares</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4</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retorna 25</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c</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addSquares</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4</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retorna 41</a:t>
            </a: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491"/>
                                        </p:tgtEl>
                                        <p:attrNameLst>
                                          <p:attrName>style.visibility</p:attrName>
                                        </p:attrNameLst>
                                      </p:cBhvr>
                                      <p:to>
                                        <p:strVal val="visible"/>
                                      </p:to>
                                    </p:set>
                                    <p:animEffect filter="fade" transition="in">
                                      <p:cBhvr additive="repl">
                                        <p:cTn id="159"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671400" y="198360"/>
            <a:ext cx="7801200" cy="382680"/>
          </a:xfrm>
          <a:prstGeom prst="rect">
            <a:avLst/>
          </a:prstGeom>
          <a:noFill/>
          <a:ln w="0">
            <a:noFill/>
          </a:ln>
        </p:spPr>
        <p:txBody>
          <a:bodyPr lIns="91440" rIns="91440" tIns="91440" bIns="91440" anchor="ctr">
            <a:noAutofit/>
          </a:bodyPr>
          <a:p>
            <a:pPr indent="0" algn="ctr">
              <a:lnSpc>
                <a:spcPct val="100000"/>
              </a:lnSpc>
              <a:buNone/>
              <a:tabLst>
                <a:tab algn="l" pos="0"/>
              </a:tabLst>
            </a:pPr>
            <a:r>
              <a:rPr b="1" lang="es" sz="2400" spc="-1" strike="noStrike">
                <a:solidFill>
                  <a:schemeClr val="lt1"/>
                </a:solidFill>
                <a:latin typeface="Maven Pro"/>
                <a:ea typeface="Maven Pro"/>
              </a:rPr>
              <a:t>Funciones anidadas.</a:t>
            </a:r>
            <a:endParaRPr b="0" lang="es-ES" sz="2400" spc="-1" strike="noStrike">
              <a:solidFill>
                <a:srgbClr val="000000"/>
              </a:solidFill>
              <a:latin typeface="Arial"/>
            </a:endParaRPr>
          </a:p>
        </p:txBody>
      </p:sp>
      <p:sp>
        <p:nvSpPr>
          <p:cNvPr id="493" name="Google Shape;899;p111"/>
          <p:cNvSpPr/>
          <p:nvPr/>
        </p:nvSpPr>
        <p:spPr>
          <a:xfrm>
            <a:off x="671400" y="338760"/>
            <a:ext cx="7726680" cy="186840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s" sz="1200" spc="-1" strike="noStrike">
                <a:solidFill>
                  <a:srgbClr val="ffffff"/>
                </a:solidFill>
                <a:latin typeface="Verdana"/>
                <a:ea typeface="Verdana"/>
              </a:rPr>
              <a:t>Se puede llamar a la función externa y especificar argumentos para ambas, tanto para la función externa como para la interna:</a:t>
            </a:r>
            <a:endParaRPr b="0" lang="es-ES" sz="1200" spc="-1" strike="noStrike">
              <a:solidFill>
                <a:srgbClr val="ffffff"/>
              </a:solidFill>
              <a:latin typeface="Arial"/>
            </a:endParaRPr>
          </a:p>
          <a:p>
            <a:pPr>
              <a:lnSpc>
                <a:spcPct val="115000"/>
              </a:lnSpc>
              <a:spcBef>
                <a:spcPts val="499"/>
              </a:spcBef>
              <a:spcAft>
                <a:spcPts val="499"/>
              </a:spcAft>
              <a:tabLst>
                <a:tab algn="l" pos="0"/>
              </a:tabLst>
            </a:pPr>
            <a:endParaRPr b="0" lang="es-ES" sz="1200" spc="-1" strike="noStrike">
              <a:solidFill>
                <a:srgbClr val="ffffff"/>
              </a:solidFill>
              <a:latin typeface="Arial"/>
            </a:endParaRPr>
          </a:p>
        </p:txBody>
      </p:sp>
      <p:sp>
        <p:nvSpPr>
          <p:cNvPr id="494" name="Google Shape;900;p111"/>
          <p:cNvSpPr/>
          <p:nvPr/>
        </p:nvSpPr>
        <p:spPr>
          <a:xfrm>
            <a:off x="957600" y="1636200"/>
            <a:ext cx="7308720" cy="2974320"/>
          </a:xfrm>
          <a:prstGeom prst="rect">
            <a:avLst/>
          </a:prstGeom>
          <a:solidFill>
            <a:srgbClr val="000000"/>
          </a:solidFill>
          <a:ln w="9525">
            <a:solidFill>
              <a:srgbClr val="ffffff"/>
            </a:solidFill>
            <a:round/>
          </a:ln>
        </p:spPr>
        <p:style>
          <a:lnRef idx="0"/>
          <a:fillRef idx="0"/>
          <a:effectRef idx="0"/>
          <a:fontRef idx="minor"/>
        </p:style>
        <p:txBody>
          <a:bodyPr tIns="91440" bIns="91440" anchor="ctr">
            <a:noAutofit/>
          </a:bodyPr>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outside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a:lnSpc>
                <a:spcPct val="150000"/>
              </a:lnSpc>
              <a:tabLst>
                <a:tab algn="l" pos="0"/>
              </a:tabLst>
            </a:pPr>
            <a:r>
              <a:rPr b="0" lang="es" sz="1200" spc="-1" strike="noStrike">
                <a:solidFill>
                  <a:srgbClr val="569cd6"/>
                </a:solidFill>
                <a:latin typeface="Courier New"/>
                <a:ea typeface="Courier New"/>
              </a:rPr>
              <a:t>function</a:t>
            </a:r>
            <a:r>
              <a:rPr b="0" lang="es" sz="1200" spc="-1" strike="noStrike">
                <a:solidFill>
                  <a:srgbClr val="d4d4d4"/>
                </a:solidFill>
                <a:latin typeface="Courier New"/>
                <a:ea typeface="Courier New"/>
              </a:rPr>
              <a:t> </a:t>
            </a:r>
            <a:r>
              <a:rPr b="0" lang="es" sz="1200" spc="-1" strike="noStrike">
                <a:solidFill>
                  <a:srgbClr val="dcdcaa"/>
                </a:solidFill>
                <a:latin typeface="Courier New"/>
                <a:ea typeface="Courier New"/>
              </a:rPr>
              <a:t>inside</a:t>
            </a:r>
            <a:r>
              <a:rPr b="0" lang="es" sz="1200" spc="-1" strike="noStrike">
                <a:solidFill>
                  <a:srgbClr val="d4d4d4"/>
                </a:solidFill>
                <a:latin typeface="Courier New"/>
                <a:ea typeface="Courier New"/>
              </a:rPr>
              <a:t>(</a:t>
            </a:r>
            <a:r>
              <a:rPr b="0" lang="es" sz="1200" spc="-1" strike="noStrike">
                <a:solidFill>
                  <a:srgbClr val="9cdcfe"/>
                </a:solidFill>
                <a:latin typeface="Courier New"/>
                <a:ea typeface="Courier New"/>
              </a:rPr>
              <a:t>y</a:t>
            </a:r>
            <a:r>
              <a:rPr b="0" lang="es" sz="1200" spc="-1" strike="noStrike">
                <a:solidFill>
                  <a:srgbClr val="d4d4d4"/>
                </a:solidFill>
                <a:latin typeface="Courier New"/>
                <a:ea typeface="Courier New"/>
              </a:rPr>
              <a:t>) {</a:t>
            </a:r>
            <a:endParaRPr b="0" lang="es-ES" sz="1200" spc="-1" strike="noStrike">
              <a:solidFill>
                <a:srgbClr val="ffffff"/>
              </a:solidFill>
              <a:latin typeface="Arial"/>
            </a:endParaRPr>
          </a:p>
          <a:p>
            <a:pPr marL="457200" indent="457200">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x</a:t>
            </a:r>
            <a:r>
              <a:rPr b="0" lang="es" sz="1200" spc="-1" strike="noStrike">
                <a:solidFill>
                  <a:srgbClr val="d4d4d4"/>
                </a:solidFill>
                <a:latin typeface="Courier New"/>
                <a:ea typeface="Courier New"/>
              </a:rPr>
              <a:t> + </a:t>
            </a:r>
            <a:r>
              <a:rPr b="0" lang="es" sz="1200" spc="-1" strike="noStrike">
                <a:solidFill>
                  <a:srgbClr val="9cdcfe"/>
                </a:solidFill>
                <a:latin typeface="Courier New"/>
                <a:ea typeface="Courier New"/>
              </a:rPr>
              <a:t>y</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c586c0"/>
                </a:solidFill>
                <a:latin typeface="Courier New"/>
                <a:ea typeface="Courier New"/>
              </a:rPr>
              <a:t>return</a:t>
            </a:r>
            <a:r>
              <a:rPr b="0" lang="es" sz="1200" spc="-1" strike="noStrike">
                <a:solidFill>
                  <a:srgbClr val="d4d4d4"/>
                </a:solidFill>
                <a:latin typeface="Courier New"/>
                <a:ea typeface="Courier New"/>
              </a:rPr>
              <a:t> </a:t>
            </a:r>
            <a:r>
              <a:rPr b="0" lang="es" sz="1200" spc="-1" strike="noStrike">
                <a:solidFill>
                  <a:srgbClr val="9cdcfe"/>
                </a:solidFill>
                <a:latin typeface="Courier New"/>
                <a:ea typeface="Courier New"/>
              </a:rPr>
              <a:t>inside</a:t>
            </a: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d4d4d4"/>
                </a:solidFill>
                <a:latin typeface="Courier New"/>
                <a:ea typeface="Courier New"/>
              </a:rPr>
              <a:t>}</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fn_inside</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outside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Función que suma 3 a lo que sea que des</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result</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fn_inside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Retorna 8</a:t>
            </a:r>
            <a:endParaRPr b="0" lang="es-ES" sz="1200" spc="-1" strike="noStrike">
              <a:solidFill>
                <a:srgbClr val="ffffff"/>
              </a:solidFill>
              <a:latin typeface="Arial"/>
            </a:endParaRPr>
          </a:p>
          <a:p>
            <a:pPr>
              <a:lnSpc>
                <a:spcPct val="150000"/>
              </a:lnSpc>
              <a:tabLst>
                <a:tab algn="l" pos="0"/>
              </a:tabLst>
            </a:pPr>
            <a:r>
              <a:rPr b="0" lang="es" sz="1200" spc="-1" strike="noStrike">
                <a:solidFill>
                  <a:srgbClr val="9cdcfe"/>
                </a:solidFill>
                <a:latin typeface="Courier New"/>
                <a:ea typeface="Courier New"/>
              </a:rPr>
              <a:t>result1</a:t>
            </a:r>
            <a:r>
              <a:rPr b="0" lang="es" sz="1200" spc="-1" strike="noStrike">
                <a:solidFill>
                  <a:srgbClr val="d4d4d4"/>
                </a:solidFill>
                <a:latin typeface="Courier New"/>
                <a:ea typeface="Courier New"/>
              </a:rPr>
              <a:t> = </a:t>
            </a:r>
            <a:r>
              <a:rPr b="0" lang="es" sz="1200" spc="-1" strike="noStrike">
                <a:solidFill>
                  <a:srgbClr val="dcdcaa"/>
                </a:solidFill>
                <a:latin typeface="Courier New"/>
                <a:ea typeface="Courier New"/>
              </a:rPr>
              <a:t>outside</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3</a:t>
            </a:r>
            <a:r>
              <a:rPr b="0" lang="es" sz="1200" spc="-1" strike="noStrike">
                <a:solidFill>
                  <a:srgbClr val="d4d4d4"/>
                </a:solidFill>
                <a:latin typeface="Courier New"/>
                <a:ea typeface="Courier New"/>
              </a:rPr>
              <a:t>)(</a:t>
            </a:r>
            <a:r>
              <a:rPr b="0" lang="es" sz="1200" spc="-1" strike="noStrike">
                <a:solidFill>
                  <a:srgbClr val="b5cea8"/>
                </a:solidFill>
                <a:latin typeface="Courier New"/>
                <a:ea typeface="Courier New"/>
              </a:rPr>
              <a:t>5</a:t>
            </a:r>
            <a:r>
              <a:rPr b="0" lang="es" sz="1200" spc="-1" strike="noStrike">
                <a:solidFill>
                  <a:srgbClr val="d4d4d4"/>
                </a:solidFill>
                <a:latin typeface="Courier New"/>
                <a:ea typeface="Courier New"/>
              </a:rPr>
              <a:t>); </a:t>
            </a:r>
            <a:r>
              <a:rPr b="0" lang="es" sz="1200" spc="-1" strike="noStrike">
                <a:solidFill>
                  <a:srgbClr val="608b4e"/>
                </a:solidFill>
                <a:latin typeface="Courier New"/>
                <a:ea typeface="Courier New"/>
              </a:rPr>
              <a:t>// Retorna 8</a:t>
            </a:r>
            <a:endParaRPr b="0" lang="es-ES" sz="1200" spc="-1" strike="noStrike">
              <a:solidFill>
                <a:srgbClr val="ffffff"/>
              </a:solidFill>
              <a:latin typeface="Arial"/>
            </a:endParaRPr>
          </a:p>
          <a:p>
            <a:pPr>
              <a:lnSpc>
                <a:spcPct val="150000"/>
              </a:lnSpc>
              <a:tabLst>
                <a:tab algn="l" pos="0"/>
              </a:tabLst>
            </a:pPr>
            <a:endParaRPr b="0" lang="es-ES" sz="12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60" dur="indefinite" restart="never" nodeType="tmRoot">
          <p:childTnLst>
            <p:seq>
              <p:cTn id="161" dur="indefinite" nodeType="mainSeq">
                <p:childTnLst>
                  <p:par>
                    <p:cTn id="162" fill="hold">
                      <p:stCondLst>
                        <p:cond delay="indefinite"/>
                      </p:stCondLst>
                      <p:childTnLst>
                        <p:par>
                          <p:cTn id="163" fill="hold">
                            <p:stCondLst>
                              <p:cond delay="0"/>
                            </p:stCondLst>
                            <p:childTnLst>
                              <p:par>
                                <p:cTn id="164" nodeType="clickEffect" fill="hold" presetClass="entr" presetID="10">
                                  <p:stCondLst>
                                    <p:cond delay="0"/>
                                  </p:stCondLst>
                                  <p:childTnLst>
                                    <p:set>
                                      <p:cBhvr>
                                        <p:cTn id="165" dur="1" fill="hold">
                                          <p:stCondLst>
                                            <p:cond delay="0"/>
                                          </p:stCondLst>
                                        </p:cTn>
                                        <p:tgtEl>
                                          <p:spTgt spid="494"/>
                                        </p:tgtEl>
                                        <p:attrNameLst>
                                          <p:attrName>style.visibility</p:attrName>
                                        </p:attrNameLst>
                                      </p:cBhvr>
                                      <p:to>
                                        <p:strVal val="visible"/>
                                      </p:to>
                                    </p:set>
                                    <p:animEffect filter="fade" transition="in">
                                      <p:cBhvr additive="repl">
                                        <p:cTn id="166"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2024-09-04T18:59:56Z</dcterms:modified>
  <cp:revision>1</cp:revision>
  <dc:subject/>
  <dc:title/>
</cp:coreProperties>
</file>