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60" r:id="rId4"/>
    <p:sldId id="262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AE5C8-84A4-7C1D-5B41-5001C68B87C0}" v="81" dt="2021-08-18T12:34:19.875"/>
    <p1510:client id="{59A25603-9893-38EC-5B3D-0DF8780EE80B}" v="2407" dt="2021-08-18T12:34:02.733"/>
    <p1510:client id="{781C8B70-C4C7-4864-B6CE-8A68CAD72AC1}" v="15" dt="2021-08-17T16:44:3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E4E-61FD-4984-926A-0908791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USG SSO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567D-3722-4DBA-9110-B9A62D32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Info and abbreviations</a:t>
            </a:r>
          </a:p>
          <a:p>
            <a:r>
              <a:rPr lang="en-US">
                <a:cs typeface="Calibri"/>
              </a:rPr>
              <a:t>Architecture:</a:t>
            </a:r>
          </a:p>
          <a:p>
            <a:pPr lvl="1"/>
            <a:r>
              <a:rPr lang="en-US">
                <a:cs typeface="Calibri"/>
              </a:rPr>
              <a:t>High-level view of IDP Proxy</a:t>
            </a:r>
          </a:p>
          <a:p>
            <a:pPr lvl="1"/>
            <a:r>
              <a:rPr lang="en-US">
                <a:cs typeface="Calibri"/>
              </a:rPr>
              <a:t>Gluu cluster architecture (4 separate clusters)</a:t>
            </a:r>
          </a:p>
          <a:p>
            <a:pPr lvl="2"/>
            <a:r>
              <a:rPr lang="en-US">
                <a:cs typeface="Calibri"/>
              </a:rPr>
              <a:t>Prod, dev</a:t>
            </a:r>
          </a:p>
          <a:p>
            <a:pPr lvl="2"/>
            <a:r>
              <a:rPr lang="en-US">
                <a:cs typeface="Calibri"/>
              </a:rPr>
              <a:t>USG IDP Proxy, USO IDP</a:t>
            </a:r>
          </a:p>
          <a:p>
            <a:pPr lvl="1"/>
            <a:r>
              <a:rPr lang="en-US">
                <a:cs typeface="Calibri"/>
              </a:rPr>
              <a:t>One SP where F5 APM provides SAML SP</a:t>
            </a:r>
          </a:p>
          <a:p>
            <a:r>
              <a:rPr lang="en-US">
                <a:cs typeface="Calibri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117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D632-8AA7-414F-AF94-F5837E9D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Key info and 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47BB-952E-4940-AB16-F98EB842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University </a:t>
            </a:r>
            <a:r>
              <a:rPr lang="en-US" i="1">
                <a:cs typeface="Calibri"/>
              </a:rPr>
              <a:t>System</a:t>
            </a:r>
            <a:r>
              <a:rPr lang="en-US">
                <a:cs typeface="Calibri"/>
              </a:rPr>
              <a:t> of Georgia (USG)</a:t>
            </a:r>
          </a:p>
          <a:p>
            <a:r>
              <a:rPr lang="en-US">
                <a:cs typeface="Calibri"/>
              </a:rPr>
              <a:t>26 schools, plus University System Office (us, AKA "USO")</a:t>
            </a:r>
          </a:p>
          <a:p>
            <a:r>
              <a:rPr lang="en-US">
                <a:cs typeface="Calibri"/>
              </a:rPr>
              <a:t>Decentralized</a:t>
            </a:r>
          </a:p>
          <a:p>
            <a:r>
              <a:rPr lang="en-US">
                <a:cs typeface="Calibri"/>
              </a:rPr>
              <a:t>Each campus runs their own IDP, MFA, and directory</a:t>
            </a:r>
          </a:p>
          <a:p>
            <a:r>
              <a:rPr lang="en-US">
                <a:cs typeface="Calibri"/>
              </a:rPr>
              <a:t>We (USO) run USG-wide IDP Proxy</a:t>
            </a:r>
          </a:p>
          <a:p>
            <a:pPr lvl="1"/>
            <a:r>
              <a:rPr lang="en-US">
                <a:cs typeface="Calibri"/>
              </a:rPr>
              <a:t>27 IDPs</a:t>
            </a:r>
          </a:p>
          <a:p>
            <a:pPr lvl="1"/>
            <a:r>
              <a:rPr lang="en-US">
                <a:cs typeface="Calibri"/>
              </a:rPr>
              <a:t>~200 SPs</a:t>
            </a:r>
          </a:p>
          <a:p>
            <a:r>
              <a:rPr lang="en-US">
                <a:cs typeface="Calibri"/>
              </a:rPr>
              <a:t>We (USO) also run the USO IDP</a:t>
            </a:r>
          </a:p>
          <a:p>
            <a:pPr lvl="1"/>
            <a:r>
              <a:rPr lang="en-US">
                <a:cs typeface="Calibri"/>
              </a:rPr>
              <a:t>~20 SPs</a:t>
            </a:r>
          </a:p>
          <a:p>
            <a:r>
              <a:rPr lang="en-US" b="1">
                <a:cs typeface="Calibri"/>
              </a:rPr>
              <a:t>Important distinction</a:t>
            </a:r>
            <a:r>
              <a:rPr lang="en-US">
                <a:cs typeface="Calibri"/>
              </a:rPr>
              <a:t>: USG (26 schools + us) vs. USO (just us)</a:t>
            </a:r>
          </a:p>
        </p:txBody>
      </p:sp>
    </p:spTree>
    <p:extLst>
      <p:ext uri="{BB962C8B-B14F-4D97-AF65-F5344CB8AC3E}">
        <p14:creationId xmlns:p14="http://schemas.microsoft.com/office/powerpoint/2010/main" val="28822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DA0B-495C-4313-A274-11EFC871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57109" y="2801093"/>
            <a:ext cx="6454302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>
                <a:cs typeface="Calibri Light"/>
              </a:rPr>
              <a:t>Architecture: USG IDP Proxy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13CFBAD-68F8-4119-A091-0224C840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07" y="275945"/>
            <a:ext cx="9537290" cy="64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F24-EA4E-4992-8521-A39347CB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89911" y="2882345"/>
            <a:ext cx="6342698" cy="110084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Architecture: Gluu clusters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4ABAE9-539E-4DE1-A8EF-E868CD88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20" y="723060"/>
            <a:ext cx="7274667" cy="5873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8965A-FC82-41A4-AB4D-0A87CF8816C6}"/>
              </a:ext>
            </a:extLst>
          </p:cNvPr>
          <p:cNvSpPr txBox="1"/>
          <p:nvPr/>
        </p:nvSpPr>
        <p:spPr>
          <a:xfrm>
            <a:off x="7739975" y="568906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Same architecture for USO IDP (idp.usg.edu)</a:t>
            </a:r>
          </a:p>
        </p:txBody>
      </p:sp>
    </p:spTree>
    <p:extLst>
      <p:ext uri="{BB962C8B-B14F-4D97-AF65-F5344CB8AC3E}">
        <p14:creationId xmlns:p14="http://schemas.microsoft.com/office/powerpoint/2010/main" val="26497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4595-62BB-41F0-8FE5-95025F3B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9" y="186783"/>
            <a:ext cx="11172217" cy="98509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Architecture: One SP using F5 as SP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31B9BE7-B91E-4F43-8B06-656B4C2E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37" y="1797348"/>
            <a:ext cx="10134901" cy="32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846-8416-48DD-9212-A6948D3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Asimba and Asimba Script are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1990-BE92-405B-A33A-8A0DB297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Asimba provides IDP Proxy</a:t>
            </a:r>
          </a:p>
          <a:p>
            <a:pPr lvl="1"/>
            <a:r>
              <a:rPr lang="en-US">
                <a:cs typeface="Calibri"/>
              </a:rPr>
              <a:t>27 Remote IDPs</a:t>
            </a:r>
          </a:p>
          <a:p>
            <a:pPr lvl="1"/>
            <a:r>
              <a:rPr lang="en-US">
                <a:cs typeface="Calibri"/>
              </a:rPr>
              <a:t>Many different IDP products (ADFS, Azure, Okta, </a:t>
            </a:r>
            <a:r>
              <a:rPr lang="en-US" err="1">
                <a:cs typeface="Calibri"/>
              </a:rPr>
              <a:t>Quicklaunch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Gluu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)</a:t>
            </a:r>
          </a:p>
          <a:p>
            <a:pPr lvl="1"/>
            <a:r>
              <a:rPr lang="en-US">
                <a:cs typeface="Calibri"/>
              </a:rPr>
              <a:t>Customized/Pretty IDP picker page—27 school logos</a:t>
            </a:r>
          </a:p>
          <a:p>
            <a:r>
              <a:rPr lang="en-US">
                <a:cs typeface="Calibri"/>
              </a:rPr>
              <a:t>Asimba Script</a:t>
            </a:r>
          </a:p>
          <a:p>
            <a:pPr lvl="1"/>
            <a:r>
              <a:rPr lang="en-US">
                <a:cs typeface="Calibri"/>
              </a:rPr>
              <a:t>Captures attributes, stuffs into Gluu LDAP</a:t>
            </a:r>
          </a:p>
          <a:p>
            <a:pPr lvl="1"/>
            <a:r>
              <a:rPr lang="en-US">
                <a:cs typeface="Calibri"/>
              </a:rPr>
              <a:t>Custom code developed with Gluu's guidance</a:t>
            </a:r>
          </a:p>
          <a:p>
            <a:pPr lvl="2"/>
            <a:r>
              <a:rPr lang="en-US">
                <a:cs typeface="Calibri"/>
              </a:rPr>
              <a:t>Massages some attributes</a:t>
            </a:r>
          </a:p>
          <a:p>
            <a:pPr lvl="2"/>
            <a:r>
              <a:rPr lang="en-US">
                <a:cs typeface="Calibri"/>
              </a:rPr>
              <a:t>Inserts extra attributes into Gluu LDAP</a:t>
            </a:r>
          </a:p>
          <a:p>
            <a:pPr lvl="1"/>
            <a:r>
              <a:rPr lang="en-US">
                <a:cs typeface="Calibri"/>
              </a:rPr>
              <a:t>Shibboleth "side" of Gluu IDP Proxy install delivers attributes from Gluu LDAP</a:t>
            </a:r>
          </a:p>
        </p:txBody>
      </p:sp>
    </p:spTree>
    <p:extLst>
      <p:ext uri="{BB962C8B-B14F-4D97-AF65-F5344CB8AC3E}">
        <p14:creationId xmlns:p14="http://schemas.microsoft.com/office/powerpoint/2010/main" val="882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379A-E4F6-477D-AF7B-06F3BDB1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734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Logout: Five logouts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47F7-AD81-496F-B2DE-1A883015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Five logouts</a:t>
            </a:r>
            <a:endParaRPr lang="en-US"/>
          </a:p>
          <a:p>
            <a:pPr lvl="1"/>
            <a:r>
              <a:rPr lang="en-US">
                <a:cs typeface="Calibri"/>
              </a:rPr>
              <a:t>Application (1)</a:t>
            </a:r>
          </a:p>
          <a:p>
            <a:pPr lvl="1"/>
            <a:r>
              <a:rPr lang="en-US">
                <a:cs typeface="Calibri"/>
              </a:rPr>
              <a:t>F5 APM session (2) (when applicable)</a:t>
            </a:r>
          </a:p>
          <a:p>
            <a:pPr lvl="1"/>
            <a:r>
              <a:rPr lang="en-US">
                <a:cs typeface="Calibri"/>
              </a:rPr>
              <a:t>Gluu IDP Proxy has two components which require logout:</a:t>
            </a:r>
          </a:p>
          <a:p>
            <a:pPr lvl="2"/>
            <a:r>
              <a:rPr lang="en-US">
                <a:cs typeface="Calibri"/>
              </a:rPr>
              <a:t>Asimba (3)</a:t>
            </a:r>
          </a:p>
          <a:p>
            <a:pPr lvl="2"/>
            <a:r>
              <a:rPr lang="en-US">
                <a:cs typeface="Calibri"/>
              </a:rPr>
              <a:t>Shibboleth (4)</a:t>
            </a:r>
          </a:p>
          <a:p>
            <a:pPr lvl="1"/>
            <a:r>
              <a:rPr lang="en-US">
                <a:cs typeface="Calibri"/>
              </a:rPr>
              <a:t>Remote IDP (5)</a:t>
            </a:r>
          </a:p>
          <a:p>
            <a:r>
              <a:rPr lang="en-US">
                <a:cs typeface="Calibri"/>
              </a:rPr>
              <a:t>Logout page</a:t>
            </a:r>
          </a:p>
          <a:p>
            <a:pPr lvl="1"/>
            <a:r>
              <a:rPr lang="en-US">
                <a:cs typeface="Calibri"/>
              </a:rPr>
              <a:t>idpproxy.usg.edu/logout/</a:t>
            </a:r>
          </a:p>
          <a:p>
            <a:pPr lvl="1"/>
            <a:r>
              <a:rPr lang="en-US" sz="2000">
                <a:cs typeface="Calibri"/>
              </a:rPr>
              <a:t>Front-channel logout page, uses iframes—based on Gluu's 2015 recommendation</a:t>
            </a:r>
          </a:p>
          <a:p>
            <a:pPr lvl="1"/>
            <a:r>
              <a:rPr lang="en-US" sz="2000">
                <a:cs typeface="Calibri"/>
              </a:rPr>
              <a:t>Covers all 5 bases listed above</a:t>
            </a:r>
          </a:p>
          <a:p>
            <a:pPr lvl="1"/>
            <a:r>
              <a:rPr lang="en-US" sz="2000">
                <a:cs typeface="Calibri"/>
              </a:rPr>
              <a:t>WIP tweaking to redirect to Remote IDP logout page as final step</a:t>
            </a:r>
          </a:p>
          <a:p>
            <a:pPr lvl="2"/>
            <a:r>
              <a:rPr lang="en-US" sz="1600">
                <a:cs typeface="Calibri"/>
              </a:rPr>
              <a:t>Because web security is evolving</a:t>
            </a:r>
          </a:p>
        </p:txBody>
      </p:sp>
    </p:spTree>
    <p:extLst>
      <p:ext uri="{BB962C8B-B14F-4D97-AF65-F5344CB8AC3E}">
        <p14:creationId xmlns:p14="http://schemas.microsoft.com/office/powerpoint/2010/main" val="400773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USG SSO Architecture</vt:lpstr>
      <vt:lpstr>Key info and abbreviations</vt:lpstr>
      <vt:lpstr>Architecture: USG IDP Proxy</vt:lpstr>
      <vt:lpstr>Architecture: Gluu clusters</vt:lpstr>
      <vt:lpstr>Architecture: One SP using F5 as SP</vt:lpstr>
      <vt:lpstr>Asimba and Asimba Script are critical</vt:lpstr>
      <vt:lpstr>Logout: Five logouts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2021-08-17T16:42:52Z</dcterms:created>
  <dcterms:modified xsi:type="dcterms:W3CDTF">2021-09-14T18:10:03Z</dcterms:modified>
</cp:coreProperties>
</file>