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74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0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21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75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C7EF65-5A82-47A8-B4F4-5CD3FA810BCB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C01334A-A811-4712-8C61-0E2E409E8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oao@e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Banco De Dados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Inicio </a:t>
            </a:r>
          </a:p>
          <a:p>
            <a:r>
              <a:rPr lang="pt-BR" dirty="0" smtClean="0"/>
              <a:t>Por: Byanca Matos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7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Exercícios Práticos</a:t>
            </a:r>
          </a:p>
          <a:p>
            <a:r>
              <a:rPr lang="pt-BR" b="1" dirty="0" smtClean="0"/>
              <a:t>Conceituais:</a:t>
            </a:r>
            <a:endParaRPr lang="pt-BR" dirty="0" smtClean="0"/>
          </a:p>
          <a:p>
            <a:pPr lvl="1"/>
            <a:r>
              <a:rPr lang="pt-BR" dirty="0" smtClean="0"/>
              <a:t>O que é um SGBD?</a:t>
            </a:r>
          </a:p>
          <a:p>
            <a:pPr lvl="1"/>
            <a:r>
              <a:rPr lang="pt-BR" dirty="0" smtClean="0"/>
              <a:t>Cite 3 exemplos de </a:t>
            </a:r>
            <a:r>
              <a:rPr lang="pt-BR" dirty="0" err="1" smtClean="0"/>
              <a:t>SGBDs</a:t>
            </a:r>
            <a:r>
              <a:rPr lang="pt-BR" dirty="0" smtClean="0"/>
              <a:t> relacionais.</a:t>
            </a:r>
          </a:p>
          <a:p>
            <a:pPr lvl="1"/>
            <a:r>
              <a:rPr lang="pt-BR" dirty="0" smtClean="0"/>
              <a:t>Qual a diferença entre chave primária e chave estrangeira?</a:t>
            </a:r>
          </a:p>
          <a:p>
            <a:r>
              <a:rPr lang="pt-BR" b="1" dirty="0" smtClean="0"/>
              <a:t>Modelagem:</a:t>
            </a:r>
            <a:endParaRPr lang="pt-BR" dirty="0" smtClean="0"/>
          </a:p>
          <a:p>
            <a:pPr lvl="1"/>
            <a:r>
              <a:rPr lang="pt-BR" dirty="0" smtClean="0"/>
              <a:t>Escolha um cenário (</a:t>
            </a:r>
            <a:r>
              <a:rPr lang="pt-BR" dirty="0" err="1" smtClean="0"/>
              <a:t>ex</a:t>
            </a:r>
            <a:r>
              <a:rPr lang="pt-BR" dirty="0" smtClean="0"/>
              <a:t>: escola, mercado, clínica)</a:t>
            </a:r>
          </a:p>
          <a:p>
            <a:pPr lvl="1"/>
            <a:r>
              <a:rPr lang="pt-BR" dirty="0" smtClean="0"/>
              <a:t>Liste 3 entidades e 3 atributos para cada uma</a:t>
            </a:r>
          </a:p>
          <a:p>
            <a:pPr lvl="1"/>
            <a:r>
              <a:rPr lang="pt-BR" dirty="0" smtClean="0"/>
              <a:t>Desenhe no papel (ou no site abaixo) o </a:t>
            </a:r>
            <a:r>
              <a:rPr lang="pt-BR" b="1" dirty="0" smtClean="0"/>
              <a:t>MER</a:t>
            </a:r>
            <a:r>
              <a:rPr lang="pt-BR" dirty="0" smtClean="0"/>
              <a:t> com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4284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de fixação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Tarefa para Fixação:</a:t>
            </a:r>
          </a:p>
          <a:p>
            <a:r>
              <a:rPr lang="pt-BR" dirty="0" smtClean="0"/>
              <a:t>Crie um mini projeto de banco de dados com o tema </a:t>
            </a:r>
            <a:r>
              <a:rPr lang="pt-BR" b="1" dirty="0" smtClean="0"/>
              <a:t>“Clínica Veterinária”</a:t>
            </a:r>
            <a:r>
              <a:rPr lang="pt-BR" dirty="0" smtClean="0"/>
              <a:t>:</a:t>
            </a:r>
          </a:p>
          <a:p>
            <a:r>
              <a:rPr lang="pt-BR" dirty="0" smtClean="0"/>
              <a:t>Liste:</a:t>
            </a:r>
          </a:p>
          <a:p>
            <a:pPr lvl="1"/>
            <a:r>
              <a:rPr lang="pt-BR" dirty="0" smtClean="0"/>
              <a:t>3 entidades (</a:t>
            </a:r>
            <a:r>
              <a:rPr lang="pt-BR" dirty="0" err="1" smtClean="0"/>
              <a:t>ex</a:t>
            </a:r>
            <a:r>
              <a:rPr lang="pt-BR" dirty="0" smtClean="0"/>
              <a:t>: Pet, Dono, Consulta)</a:t>
            </a:r>
          </a:p>
          <a:p>
            <a:pPr lvl="1"/>
            <a:r>
              <a:rPr lang="pt-BR" dirty="0" smtClean="0"/>
              <a:t>3 atributos para cada</a:t>
            </a:r>
          </a:p>
          <a:p>
            <a:r>
              <a:rPr lang="pt-BR" dirty="0" smtClean="0"/>
              <a:t>Relacione as entidades</a:t>
            </a:r>
          </a:p>
          <a:p>
            <a:r>
              <a:rPr lang="pt-BR" dirty="0" smtClean="0"/>
              <a:t>Desenhe seu </a:t>
            </a:r>
            <a:r>
              <a:rPr lang="pt-BR" b="1" dirty="0" smtClean="0"/>
              <a:t>modelo ER</a:t>
            </a:r>
            <a:r>
              <a:rPr lang="pt-BR" dirty="0" smtClean="0"/>
              <a:t> no papel ou </a:t>
            </a:r>
            <a:r>
              <a:rPr lang="pt-BR" dirty="0" err="1" smtClean="0"/>
              <a:t>DBDesigner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0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Até a </a:t>
            </a:r>
            <a:r>
              <a:rPr lang="pt-BR" dirty="0" err="1" smtClean="0"/>
              <a:t>Proximaaaa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modulo 2 vamos aprender</a:t>
            </a:r>
          </a:p>
          <a:p>
            <a:r>
              <a:rPr lang="pt-BR" dirty="0" smtClean="0"/>
              <a:t>DDL: </a:t>
            </a:r>
            <a:r>
              <a:rPr lang="pt-BR" dirty="0" err="1" smtClean="0"/>
              <a:t>Create</a:t>
            </a:r>
            <a:r>
              <a:rPr lang="pt-BR" dirty="0" smtClean="0"/>
              <a:t>, </a:t>
            </a:r>
            <a:r>
              <a:rPr lang="pt-BR" dirty="0" err="1" smtClean="0"/>
              <a:t>Alter</a:t>
            </a:r>
            <a:r>
              <a:rPr lang="pt-BR" dirty="0" smtClean="0"/>
              <a:t>, </a:t>
            </a:r>
            <a:r>
              <a:rPr lang="pt-BR" dirty="0" err="1" smtClean="0"/>
              <a:t>Drop</a:t>
            </a:r>
            <a:endParaRPr lang="pt-BR" dirty="0" smtClean="0"/>
          </a:p>
          <a:p>
            <a:r>
              <a:rPr lang="pt-BR" dirty="0" smtClean="0"/>
              <a:t>DML: </a:t>
            </a:r>
            <a:r>
              <a:rPr lang="pt-BR" dirty="0" err="1" smtClean="0"/>
              <a:t>Insert</a:t>
            </a:r>
            <a:r>
              <a:rPr lang="pt-BR" dirty="0" smtClean="0"/>
              <a:t>, </a:t>
            </a:r>
            <a:r>
              <a:rPr lang="pt-BR" dirty="0" err="1" smtClean="0"/>
              <a:t>Select</a:t>
            </a:r>
            <a:r>
              <a:rPr lang="pt-BR" dirty="0" smtClean="0"/>
              <a:t>, Update, Delete</a:t>
            </a:r>
          </a:p>
          <a:p>
            <a:r>
              <a:rPr lang="pt-BR" dirty="0" smtClean="0"/>
              <a:t>DQL: </a:t>
            </a:r>
            <a:r>
              <a:rPr lang="pt-BR" dirty="0" err="1" smtClean="0"/>
              <a:t>Select</a:t>
            </a:r>
            <a:r>
              <a:rPr lang="pt-BR" dirty="0" smtClean="0"/>
              <a:t> com </a:t>
            </a:r>
            <a:r>
              <a:rPr lang="pt-BR" dirty="0" err="1" smtClean="0"/>
              <a:t>Where</a:t>
            </a:r>
            <a:r>
              <a:rPr lang="pt-BR" dirty="0" smtClean="0"/>
              <a:t>, Oder BY, </a:t>
            </a:r>
            <a:r>
              <a:rPr lang="pt-BR" dirty="0" err="1" smtClean="0"/>
              <a:t>Limit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60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um Banco de Dados 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 </a:t>
            </a:r>
            <a:r>
              <a:rPr lang="pt-BR" b="1" dirty="0" smtClean="0"/>
              <a:t>banco de dados (BD)</a:t>
            </a:r>
            <a:r>
              <a:rPr lang="pt-BR" dirty="0" smtClean="0"/>
              <a:t> é uma </a:t>
            </a:r>
            <a:r>
              <a:rPr lang="pt-BR" b="1" dirty="0" smtClean="0"/>
              <a:t>coleção organizada de dados relacionados</a:t>
            </a:r>
            <a:r>
              <a:rPr lang="pt-BR" dirty="0" smtClean="0"/>
              <a:t> que podem ser facilmente acessados, gerenciados e atualizados.</a:t>
            </a:r>
          </a:p>
          <a:p>
            <a:pPr algn="just"/>
            <a:r>
              <a:rPr lang="pt-BR" dirty="0" smtClean="0"/>
              <a:t>Exemplo: Uma agenda qualquer.</a:t>
            </a:r>
          </a:p>
          <a:p>
            <a:pPr algn="just"/>
            <a:r>
              <a:rPr lang="pt-BR" dirty="0" smtClean="0"/>
              <a:t>Ela guarda nome, telefone e qualquer outro dado que colocamos nela.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7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Imagine uma </a:t>
            </a:r>
            <a:r>
              <a:rPr lang="pt-BR" b="1" dirty="0" smtClean="0"/>
              <a:t>agenda de contatos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Nome: João</a:t>
            </a:r>
          </a:p>
          <a:p>
            <a:r>
              <a:rPr lang="pt-BR" dirty="0" smtClean="0"/>
              <a:t>Telefone: (11) 99999-9999</a:t>
            </a:r>
          </a:p>
          <a:p>
            <a:r>
              <a:rPr lang="pt-BR" dirty="0" err="1" smtClean="0"/>
              <a:t>Email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joao@email.com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Isso é um mini banco de dados manual. Um SGBD digitaliza e estrutura isso eficientemente.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 SGBD – Sistema Gerenciador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isso significa é o software que utilizamos para organizar, manipular e armazenar os dados. </a:t>
            </a:r>
          </a:p>
          <a:p>
            <a:pPr marL="0" indent="0" algn="ctr">
              <a:buNone/>
            </a:pPr>
            <a:r>
              <a:rPr lang="pt-BR" b="1" dirty="0" smtClean="0"/>
              <a:t>Porque é importante? </a:t>
            </a:r>
          </a:p>
          <a:p>
            <a:r>
              <a:rPr lang="pt-BR" dirty="0" smtClean="0"/>
              <a:t>Pois ela oferece a interfaces para o usuário.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3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são os tipos de SGBD?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os principais SGBD : </a:t>
            </a:r>
          </a:p>
          <a:p>
            <a:r>
              <a:rPr lang="pt-BR" dirty="0" smtClean="0"/>
              <a:t>MySQL</a:t>
            </a:r>
          </a:p>
          <a:p>
            <a:r>
              <a:rPr lang="pt-BR" dirty="0" smtClean="0"/>
              <a:t>SQL server </a:t>
            </a:r>
          </a:p>
          <a:p>
            <a:r>
              <a:rPr lang="pt-BR" dirty="0" smtClean="0"/>
              <a:t>PostgreSql</a:t>
            </a:r>
          </a:p>
          <a:p>
            <a:r>
              <a:rPr lang="pt-BR" dirty="0" smtClean="0"/>
              <a:t>Oracle BD</a:t>
            </a:r>
          </a:p>
        </p:txBody>
      </p:sp>
    </p:spTree>
    <p:extLst>
      <p:ext uri="{BB962C8B-B14F-4D97-AF65-F5344CB8AC3E}">
        <p14:creationId xmlns:p14="http://schemas.microsoft.com/office/powerpoint/2010/main" val="40629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básicos de um banco 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colocar em base que o mundo é uma tabela de excel, provavelmente você já ouviu falar essa expressão. </a:t>
            </a:r>
          </a:p>
          <a:p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906277"/>
              </p:ext>
            </p:extLst>
          </p:nvPr>
        </p:nvGraphicFramePr>
        <p:xfrm>
          <a:off x="955766" y="3282837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Componente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Tabela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Conjunto de linhas e colunas para armazenar dados.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Campo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coluna na tabela (</a:t>
                      </a:r>
                      <a:r>
                        <a:rPr lang="pt-BR" dirty="0" err="1"/>
                        <a:t>ex</a:t>
                      </a:r>
                      <a:r>
                        <a:rPr lang="pt-BR" dirty="0"/>
                        <a:t>: nome, idade).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Registro (</a:t>
                      </a:r>
                      <a:r>
                        <a:rPr lang="pt-BR" b="1" dirty="0" err="1"/>
                        <a:t>tupla</a:t>
                      </a:r>
                      <a:r>
                        <a:rPr lang="pt-BR" b="1" dirty="0"/>
                        <a:t>)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linha de dados (</a:t>
                      </a:r>
                      <a:r>
                        <a:rPr lang="pt-BR" dirty="0" err="1"/>
                        <a:t>ex</a:t>
                      </a:r>
                      <a:r>
                        <a:rPr lang="pt-BR" dirty="0"/>
                        <a:t>: "Maria, 25").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0" u="none" dirty="0">
                          <a:solidFill>
                            <a:srgbClr val="FF0000"/>
                          </a:solidFill>
                          <a:effectLst/>
                        </a:rPr>
                        <a:t>Chave </a:t>
                      </a:r>
                      <a:r>
                        <a:rPr lang="pt-BR" b="0" u="none" dirty="0" smtClean="0">
                          <a:solidFill>
                            <a:srgbClr val="FF0000"/>
                          </a:solidFill>
                          <a:effectLst/>
                        </a:rPr>
                        <a:t>Primária  (conceito será explicado em uma aula posterior)</a:t>
                      </a:r>
                      <a:r>
                        <a:rPr lang="pt-BR" b="0" u="none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pt-BR" b="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u="none" dirty="0">
                          <a:solidFill>
                            <a:srgbClr val="FF0000"/>
                          </a:solidFill>
                          <a:effectLst/>
                        </a:rPr>
                        <a:t>Identificador único de cada linha.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0" u="none" dirty="0">
                          <a:solidFill>
                            <a:srgbClr val="FF0000"/>
                          </a:solidFill>
                          <a:effectLst/>
                        </a:rPr>
                        <a:t>Chave Estrangeira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u="none" dirty="0">
                          <a:solidFill>
                            <a:srgbClr val="FF0000"/>
                          </a:solidFill>
                          <a:effectLst/>
                        </a:rPr>
                        <a:t>Relaciona dados de outra tabela.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0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Entidade-Relacionamento (MER)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forma </a:t>
            </a:r>
            <a:r>
              <a:rPr lang="pt-BR" b="1" dirty="0" smtClean="0"/>
              <a:t>visual de representar os dados</a:t>
            </a:r>
            <a:r>
              <a:rPr lang="pt-BR" dirty="0" smtClean="0"/>
              <a:t> antes de criar as tabelas no banco.</a:t>
            </a:r>
          </a:p>
          <a:p>
            <a:r>
              <a:rPr lang="pt-BR" b="1" dirty="0" smtClean="0"/>
              <a:t>Entidades</a:t>
            </a:r>
            <a:r>
              <a:rPr lang="pt-BR" dirty="0" smtClean="0"/>
              <a:t>: coisas do mundo real (Pessoa, Produto, Pedido)</a:t>
            </a:r>
          </a:p>
          <a:p>
            <a:r>
              <a:rPr lang="pt-BR" b="1" dirty="0" smtClean="0"/>
              <a:t>Atributos</a:t>
            </a:r>
            <a:r>
              <a:rPr lang="pt-BR" dirty="0" smtClean="0"/>
              <a:t>: características da entidade (nome, CPF, valor)</a:t>
            </a:r>
          </a:p>
          <a:p>
            <a:r>
              <a:rPr lang="pt-BR" b="1" dirty="0" smtClean="0"/>
              <a:t>Relacionamentos</a:t>
            </a:r>
            <a:r>
              <a:rPr lang="pt-BR" dirty="0" smtClean="0"/>
              <a:t>: ligações entre entidades (Cliente faz Pedido)</a:t>
            </a:r>
          </a:p>
          <a:p>
            <a:r>
              <a:rPr lang="pt-BR" b="1" dirty="0" smtClean="0"/>
              <a:t>Cardinalidades: </a:t>
            </a:r>
            <a:r>
              <a:rPr lang="pt-BR" dirty="0" smtClean="0"/>
              <a:t>É essencial para banco de dados, pois descreve a quantidade.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62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Cardinalidade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Temos 3 tipos de cardinalidade:</a:t>
            </a:r>
          </a:p>
          <a:p>
            <a:r>
              <a:rPr lang="pt-BR" b="1" dirty="0" smtClean="0"/>
              <a:t>Um para um (1:1): </a:t>
            </a:r>
            <a:r>
              <a:rPr lang="pt-BR" dirty="0" smtClean="0"/>
              <a:t>Uma entidade se relaciona exclusivamente outra entidade.</a:t>
            </a:r>
          </a:p>
          <a:p>
            <a:r>
              <a:rPr lang="pt-BR" b="1" dirty="0" smtClean="0"/>
              <a:t>Um para Muitos (1:N): </a:t>
            </a:r>
            <a:r>
              <a:rPr lang="pt-BR" dirty="0" smtClean="0"/>
              <a:t>Aqui uma entidade pode relacionar com varias outras entidades. </a:t>
            </a:r>
          </a:p>
          <a:p>
            <a:r>
              <a:rPr lang="pt-BR" b="1" dirty="0" smtClean="0"/>
              <a:t>Muitos para Muitos (N:N): </a:t>
            </a:r>
            <a:r>
              <a:rPr lang="pt-BR" dirty="0" smtClean="0"/>
              <a:t>Varias entidades podem se relacionar com varias entidades.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4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Prático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Livraria:</a:t>
            </a:r>
          </a:p>
          <a:p>
            <a:r>
              <a:rPr lang="pt-BR" dirty="0" smtClean="0"/>
              <a:t>Entidades: </a:t>
            </a:r>
            <a:r>
              <a:rPr lang="pt-BR" b="1" dirty="0" smtClean="0"/>
              <a:t>Cliente</a:t>
            </a:r>
            <a:r>
              <a:rPr lang="pt-BR" dirty="0" smtClean="0"/>
              <a:t>, </a:t>
            </a:r>
            <a:r>
              <a:rPr lang="pt-BR" b="1" dirty="0" smtClean="0"/>
              <a:t>Livro</a:t>
            </a:r>
            <a:r>
              <a:rPr lang="pt-BR" dirty="0" smtClean="0"/>
              <a:t>, </a:t>
            </a:r>
            <a:r>
              <a:rPr lang="pt-BR" b="1" dirty="0" smtClean="0"/>
              <a:t>Pedido</a:t>
            </a:r>
            <a:endParaRPr lang="pt-BR" dirty="0" smtClean="0"/>
          </a:p>
          <a:p>
            <a:r>
              <a:rPr lang="pt-BR" dirty="0" smtClean="0"/>
              <a:t>Relacionamentos:</a:t>
            </a:r>
          </a:p>
          <a:p>
            <a:pPr lvl="1"/>
            <a:r>
              <a:rPr lang="pt-BR" dirty="0" smtClean="0"/>
              <a:t>Cliente </a:t>
            </a:r>
            <a:r>
              <a:rPr lang="pt-BR" b="1" dirty="0" smtClean="0"/>
              <a:t>faz</a:t>
            </a:r>
            <a:r>
              <a:rPr lang="pt-BR" dirty="0" smtClean="0"/>
              <a:t> Pedido</a:t>
            </a:r>
          </a:p>
          <a:p>
            <a:pPr lvl="1"/>
            <a:r>
              <a:rPr lang="pt-BR" dirty="0" smtClean="0"/>
              <a:t>Pedido </a:t>
            </a:r>
            <a:r>
              <a:rPr lang="pt-BR" b="1" dirty="0" smtClean="0"/>
              <a:t>contém</a:t>
            </a:r>
            <a:r>
              <a:rPr lang="pt-BR" dirty="0" smtClean="0"/>
              <a:t> Livro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39" y="1690688"/>
            <a:ext cx="569674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29</TotalTime>
  <Words>521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Metropolitano</vt:lpstr>
      <vt:lpstr>Banco De Dados </vt:lpstr>
      <vt:lpstr>O que é um Banco de Dados ? </vt:lpstr>
      <vt:lpstr>Exemplo: </vt:lpstr>
      <vt:lpstr>2. SGBD – Sistema Gerenciador de Banco de Dados</vt:lpstr>
      <vt:lpstr>Quais são os tipos de SGBD? </vt:lpstr>
      <vt:lpstr>Componentes básicos de um banco relacional</vt:lpstr>
      <vt:lpstr>Modelo Entidade-Relacionamento (MER)</vt:lpstr>
      <vt:lpstr>Cardinalidade</vt:lpstr>
      <vt:lpstr>Exemplo Prático </vt:lpstr>
      <vt:lpstr>Exercícios </vt:lpstr>
      <vt:lpstr>Exercícios de fixação </vt:lpstr>
      <vt:lpstr>Até a Proximaaaa</vt:lpstr>
    </vt:vector>
  </TitlesOfParts>
  <Company>Arklok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Byanca da Silva Monteiro de Matos</dc:creator>
  <cp:lastModifiedBy>Byanca da Silva Monteiro de Matos</cp:lastModifiedBy>
  <cp:revision>4</cp:revision>
  <dcterms:created xsi:type="dcterms:W3CDTF">2025-07-21T17:54:10Z</dcterms:created>
  <dcterms:modified xsi:type="dcterms:W3CDTF">2025-07-21T18:23:15Z</dcterms:modified>
</cp:coreProperties>
</file>