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7556500" cy="10693400"/>
  <p:notesSz cx="6858000" cy="9144000"/>
  <p:embeddedFontLst>
    <p:embeddedFont>
      <p:font typeface="Cocomat Pro Bold" charset="1" panose="00000700000000000000"/>
      <p:regular r:id="rId24"/>
    </p:embeddedFont>
    <p:embeddedFont>
      <p:font typeface="Montserrat" charset="1" panose="00000500000000000000"/>
      <p:regular r:id="rId25"/>
    </p:embeddedFont>
    <p:embeddedFont>
      <p:font typeface="Impact" charset="1" panose="020B0806030902050204"/>
      <p:regular r:id="rId26"/>
    </p:embeddedFont>
    <p:embeddedFont>
      <p:font typeface="Calibri (MS)" charset="1" panose="020F0502020204030204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https://github.com/Byancacfurlan/prompts_to_criate_a_ebook" TargetMode="External" Type="http://schemas.openxmlformats.org/officeDocument/2006/relationships/hyperlink"/><Relationship Id="rId5" Target="../media/image15.png" Type="http://schemas.openxmlformats.org/officeDocument/2006/relationships/image"/><Relationship Id="rId6" Target="../media/image16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7553325" cy="10696575"/>
          </a:xfrm>
          <a:custGeom>
            <a:avLst/>
            <a:gdLst/>
            <a:ahLst/>
            <a:cxnLst/>
            <a:rect r="r" b="b" t="t" l="l"/>
            <a:pathLst>
              <a:path h="10696575" w="7553325">
                <a:moveTo>
                  <a:pt x="0" y="0"/>
                </a:moveTo>
                <a:lnTo>
                  <a:pt x="7553325" y="0"/>
                </a:lnTo>
                <a:lnTo>
                  <a:pt x="7553325" y="10696575"/>
                </a:lnTo>
                <a:lnTo>
                  <a:pt x="0" y="106965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13" t="-13913" r="-1601" b="-1387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7630908" cy="10692000"/>
          </a:xfrm>
          <a:custGeom>
            <a:avLst/>
            <a:gdLst/>
            <a:ahLst/>
            <a:cxnLst/>
            <a:rect r="r" b="b" t="t" l="l"/>
            <a:pathLst>
              <a:path h="10692000" w="7630908">
                <a:moveTo>
                  <a:pt x="0" y="0"/>
                </a:moveTo>
                <a:lnTo>
                  <a:pt x="7630908" y="0"/>
                </a:lnTo>
                <a:lnTo>
                  <a:pt x="7630908" y="10692000"/>
                </a:lnTo>
                <a:lnTo>
                  <a:pt x="0" y="10692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2000"/>
            </a:blip>
            <a:stretch>
              <a:fillRect l="-596" t="0" r="-596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6516709"/>
            <a:ext cx="7560000" cy="2268000"/>
            <a:chOff x="0" y="0"/>
            <a:chExt cx="2709333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709333" cy="812800"/>
            </a:xfrm>
            <a:custGeom>
              <a:avLst/>
              <a:gdLst/>
              <a:ahLst/>
              <a:cxnLst/>
              <a:rect r="r" b="b" t="t" l="l"/>
              <a:pathLst>
                <a:path h="812800" w="2709333">
                  <a:moveTo>
                    <a:pt x="0" y="0"/>
                  </a:moveTo>
                  <a:lnTo>
                    <a:pt x="2709333" y="0"/>
                  </a:lnTo>
                  <a:lnTo>
                    <a:pt x="2709333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6F6F6">
                <a:alpha val="42745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2709333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88282" y="6586850"/>
            <a:ext cx="7054344" cy="1601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50"/>
              </a:lnSpc>
              <a:spcBef>
                <a:spcPct val="0"/>
              </a:spcBef>
            </a:pPr>
            <a:r>
              <a:rPr lang="en-US" sz="4535">
                <a:solidFill>
                  <a:srgbClr val="48646D"/>
                </a:solidFill>
                <a:latin typeface="Cocomat Pro Bold"/>
                <a:ea typeface="Cocomat Pro Bold"/>
                <a:cs typeface="Cocomat Pro Bold"/>
                <a:sym typeface="Cocomat Pro Bold"/>
              </a:rPr>
              <a:t>ALGORITMO DESCOMPLICADO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0" y="0"/>
            <a:ext cx="7449878" cy="7650709"/>
          </a:xfrm>
          <a:custGeom>
            <a:avLst/>
            <a:gdLst/>
            <a:ahLst/>
            <a:cxnLst/>
            <a:rect r="r" b="b" t="t" l="l"/>
            <a:pathLst>
              <a:path h="7650709" w="7449878">
                <a:moveTo>
                  <a:pt x="0" y="0"/>
                </a:moveTo>
                <a:lnTo>
                  <a:pt x="7449878" y="0"/>
                </a:lnTo>
                <a:lnTo>
                  <a:pt x="7449878" y="7650709"/>
                </a:lnTo>
                <a:lnTo>
                  <a:pt x="0" y="76507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7530" y="8100412"/>
            <a:ext cx="7504939" cy="596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 Guia Rápido para Iniciante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10267042"/>
            <a:ext cx="7504939" cy="33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BYANCA CAMPOS FURLAN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0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928200"/>
            <a:ext cx="7560000" cy="7763800"/>
          </a:xfrm>
          <a:custGeom>
            <a:avLst/>
            <a:gdLst/>
            <a:ahLst/>
            <a:cxnLst/>
            <a:rect r="r" b="b" t="t" l="l"/>
            <a:pathLst>
              <a:path h="7763800" w="7560000">
                <a:moveTo>
                  <a:pt x="0" y="0"/>
                </a:moveTo>
                <a:lnTo>
                  <a:pt x="7560000" y="0"/>
                </a:lnTo>
                <a:lnTo>
                  <a:pt x="7560000" y="7763800"/>
                </a:lnTo>
                <a:lnTo>
                  <a:pt x="0" y="7763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44784" y="1512057"/>
            <a:ext cx="6048000" cy="3377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A estrutura de repetição permite que um algoritmo execute um bloco de código várias vezes. Existem diferentes tipos de estruturas de repetição, como "enquanto" e "para", que permitem diferentes formas de controlar a repetição. É especialmente útil em tarefas que envolvem grandes quantidades de dados ou ações repetitivas.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92874" y="710581"/>
            <a:ext cx="4531486" cy="2165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48646D"/>
                </a:solidFill>
                <a:latin typeface="Impact"/>
                <a:ea typeface="Impact"/>
                <a:cs typeface="Impact"/>
                <a:sym typeface="Impact"/>
              </a:rPr>
              <a:t>ESTRUTURA DE REPETIÇÃO</a:t>
            </a:r>
          </a:p>
          <a:p>
            <a:pPr algn="ctr">
              <a:lnSpc>
                <a:spcPts val="5599"/>
              </a:lnSpc>
            </a:pPr>
          </a:p>
          <a:p>
            <a:pPr algn="ctr">
              <a:lnSpc>
                <a:spcPts val="5599"/>
              </a:lnSpc>
              <a:spcBef>
                <a:spcPct val="0"/>
              </a:spcBef>
            </a:pPr>
          </a:p>
        </p:txBody>
      </p:sp>
      <p:sp>
        <p:nvSpPr>
          <p:cNvPr name="AutoShape 5" id="5"/>
          <p:cNvSpPr/>
          <p:nvPr/>
        </p:nvSpPr>
        <p:spPr>
          <a:xfrm>
            <a:off x="0" y="1411181"/>
            <a:ext cx="5724360" cy="0"/>
          </a:xfrm>
          <a:prstGeom prst="line">
            <a:avLst/>
          </a:prstGeom>
          <a:ln cap="flat" w="66675">
            <a:solidFill>
              <a:srgbClr val="48646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0" y="1466231"/>
            <a:ext cx="5760360" cy="0"/>
          </a:xfrm>
          <a:prstGeom prst="line">
            <a:avLst/>
          </a:prstGeom>
          <a:ln cap="flat" w="38100">
            <a:solidFill>
              <a:srgbClr val="5E6567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0" y="0"/>
            <a:ext cx="1001155" cy="1001155"/>
          </a:xfrm>
          <a:custGeom>
            <a:avLst/>
            <a:gdLst/>
            <a:ahLst/>
            <a:cxnLst/>
            <a:rect r="r" b="b" t="t" l="l"/>
            <a:pathLst>
              <a:path h="1001155" w="1001155">
                <a:moveTo>
                  <a:pt x="0" y="0"/>
                </a:moveTo>
                <a:lnTo>
                  <a:pt x="1001155" y="0"/>
                </a:lnTo>
                <a:lnTo>
                  <a:pt x="1001155" y="1001155"/>
                </a:lnTo>
                <a:lnTo>
                  <a:pt x="0" y="10011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8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384198" y="8626129"/>
            <a:ext cx="1681267" cy="1466905"/>
          </a:xfrm>
          <a:custGeom>
            <a:avLst/>
            <a:gdLst/>
            <a:ahLst/>
            <a:cxnLst/>
            <a:rect r="r" b="b" t="t" l="l"/>
            <a:pathLst>
              <a:path h="1466905" w="1681267">
                <a:moveTo>
                  <a:pt x="0" y="0"/>
                </a:moveTo>
                <a:lnTo>
                  <a:pt x="1681267" y="0"/>
                </a:lnTo>
                <a:lnTo>
                  <a:pt x="1681267" y="1466906"/>
                </a:lnTo>
                <a:lnTo>
                  <a:pt x="0" y="14669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3583095" y="7740141"/>
            <a:ext cx="1283474" cy="1116622"/>
          </a:xfrm>
          <a:custGeom>
            <a:avLst/>
            <a:gdLst/>
            <a:ahLst/>
            <a:cxnLst/>
            <a:rect r="r" b="b" t="t" l="l"/>
            <a:pathLst>
              <a:path h="1116622" w="1283474">
                <a:moveTo>
                  <a:pt x="1283474" y="0"/>
                </a:moveTo>
                <a:lnTo>
                  <a:pt x="0" y="0"/>
                </a:lnTo>
                <a:lnTo>
                  <a:pt x="0" y="1116622"/>
                </a:lnTo>
                <a:lnTo>
                  <a:pt x="1283474" y="1116622"/>
                </a:lnTo>
                <a:lnTo>
                  <a:pt x="1283474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56000" y="4953668"/>
            <a:ext cx="1994297" cy="604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48646D"/>
                </a:solidFill>
                <a:latin typeface="Impact"/>
                <a:ea typeface="Impact"/>
                <a:cs typeface="Impact"/>
                <a:sym typeface="Impact"/>
              </a:rPr>
              <a:t>EXEMPLO REAL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56000" y="5763443"/>
            <a:ext cx="6048000" cy="2710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Para encher um balde com copos de</a:t>
            </a: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água:</a:t>
            </a:r>
          </a:p>
          <a:p>
            <a:pPr algn="just">
              <a:lnSpc>
                <a:spcPts val="1399"/>
              </a:lnSpc>
            </a:pPr>
            <a:r>
              <a:rPr lang="en-US" sz="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  <a:p>
            <a:pPr algn="just" marL="518160" indent="-259080" lvl="1">
              <a:lnSpc>
                <a:spcPts val="3359"/>
              </a:lnSpc>
              <a:buAutoNum type="arabicPeriod" startAt="1"/>
            </a:pP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Pegue um copo de água.</a:t>
            </a:r>
          </a:p>
          <a:p>
            <a:pPr algn="just" marL="518160" indent="-259080" lvl="1">
              <a:lnSpc>
                <a:spcPts val="3359"/>
              </a:lnSpc>
              <a:buAutoNum type="arabicPeriod" startAt="1"/>
            </a:pP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Despeje a água no balde.</a:t>
            </a:r>
          </a:p>
          <a:p>
            <a:pPr algn="just" marL="518160" indent="-259080" lvl="1">
              <a:lnSpc>
                <a:spcPts val="3359"/>
              </a:lnSpc>
              <a:buAutoNum type="arabicPeriod" startAt="1"/>
            </a:pP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</a:t>
            </a: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epita os passos 1 e 2 até que o balde esteja cheio.</a:t>
            </a:r>
          </a:p>
          <a:p>
            <a:pPr algn="just">
              <a:lnSpc>
                <a:spcPts val="335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99360" y="10522001"/>
            <a:ext cx="6989106" cy="14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"/>
              </a:lnSpc>
              <a:spcBef>
                <a:spcPct val="0"/>
              </a:spcBef>
            </a:pPr>
            <a:r>
              <a:rPr lang="en-US" sz="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ALGORITMO DESCOMPLICADO     ||       BYANCA CAMPOS FURLAN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161677" y="10389920"/>
            <a:ext cx="274340" cy="280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  <a:spcBef>
                <a:spcPct val="0"/>
              </a:spcBef>
            </a:pPr>
            <a:r>
              <a:rPr lang="en-US" sz="16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09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6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35966" y="-145073"/>
            <a:ext cx="10552600" cy="10837073"/>
          </a:xfrm>
          <a:custGeom>
            <a:avLst/>
            <a:gdLst/>
            <a:ahLst/>
            <a:cxnLst/>
            <a:rect r="r" b="b" t="t" l="l"/>
            <a:pathLst>
              <a:path h="10837073" w="10552600">
                <a:moveTo>
                  <a:pt x="0" y="0"/>
                </a:moveTo>
                <a:lnTo>
                  <a:pt x="10552600" y="0"/>
                </a:lnTo>
                <a:lnTo>
                  <a:pt x="10552600" y="10837073"/>
                </a:lnTo>
                <a:lnTo>
                  <a:pt x="0" y="108370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6445571" cy="9529117"/>
            <a:chOff x="0" y="0"/>
            <a:chExt cx="2309947" cy="34150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09947" cy="3415021"/>
            </a:xfrm>
            <a:custGeom>
              <a:avLst/>
              <a:gdLst/>
              <a:ahLst/>
              <a:cxnLst/>
              <a:rect r="r" b="b" t="t" l="l"/>
              <a:pathLst>
                <a:path h="3415021" w="2309947">
                  <a:moveTo>
                    <a:pt x="0" y="0"/>
                  </a:moveTo>
                  <a:lnTo>
                    <a:pt x="2309947" y="0"/>
                  </a:lnTo>
                  <a:lnTo>
                    <a:pt x="2309947" y="3415021"/>
                  </a:lnTo>
                  <a:lnTo>
                    <a:pt x="0" y="3415021"/>
                  </a:lnTo>
                  <a:close/>
                </a:path>
              </a:pathLst>
            </a:custGeom>
            <a:solidFill>
              <a:srgbClr val="F0F0EE">
                <a:alpha val="47843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2309947" cy="34435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62793" y="6144099"/>
            <a:ext cx="5519985" cy="938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10"/>
              </a:lnSpc>
              <a:spcBef>
                <a:spcPct val="0"/>
              </a:spcBef>
            </a:pPr>
            <a:r>
              <a:rPr lang="en-US" sz="5435">
                <a:solidFill>
                  <a:srgbClr val="48646D"/>
                </a:solidFill>
                <a:latin typeface="Cocomat Pro Bold"/>
                <a:ea typeface="Cocomat Pro Bold"/>
                <a:cs typeface="Cocomat Pro Bold"/>
                <a:sym typeface="Cocomat Pro Bold"/>
              </a:rPr>
              <a:t>VARIÁVEIS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73058" y="2021581"/>
            <a:ext cx="3499454" cy="3425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0"/>
              </a:lnSpc>
              <a:spcBef>
                <a:spcPct val="0"/>
              </a:spcBef>
            </a:pPr>
            <a:r>
              <a:rPr lang="en-US" sz="20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05</a:t>
            </a:r>
          </a:p>
        </p:txBody>
      </p:sp>
      <p:sp>
        <p:nvSpPr>
          <p:cNvPr name="AutoShape 8" id="8"/>
          <p:cNvSpPr/>
          <p:nvPr/>
        </p:nvSpPr>
        <p:spPr>
          <a:xfrm>
            <a:off x="0" y="7220365"/>
            <a:ext cx="5724360" cy="0"/>
          </a:xfrm>
          <a:prstGeom prst="line">
            <a:avLst/>
          </a:prstGeom>
          <a:ln cap="flat" w="66675">
            <a:solidFill>
              <a:srgbClr val="48646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V="true">
            <a:off x="0" y="7275415"/>
            <a:ext cx="5760360" cy="0"/>
          </a:xfrm>
          <a:prstGeom prst="line">
            <a:avLst/>
          </a:prstGeom>
          <a:ln cap="flat" w="38100">
            <a:solidFill>
              <a:srgbClr val="5E6567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223720" y="7313515"/>
            <a:ext cx="5536639" cy="2119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Variáveis são como caixas onde você pode armazenar informações que podem mudar durante a execução de um algoritmo. Permitem que os algoritmos manipulem e utilizem dados de maneira dinâmica.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9360" y="10522001"/>
            <a:ext cx="6989106" cy="14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"/>
              </a:lnSpc>
              <a:spcBef>
                <a:spcPct val="0"/>
              </a:spcBef>
            </a:pPr>
            <a:r>
              <a:rPr lang="en-US" sz="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ALGORITMO DESCOMPLICADO     ||       BYANCA CAMPOS FURLAN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188466" y="10389920"/>
            <a:ext cx="220762" cy="280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  <a:spcBef>
                <a:spcPct val="0"/>
              </a:spcBef>
            </a:pPr>
            <a:r>
              <a:rPr lang="en-US" sz="16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0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928200"/>
            <a:ext cx="7560000" cy="7763800"/>
          </a:xfrm>
          <a:custGeom>
            <a:avLst/>
            <a:gdLst/>
            <a:ahLst/>
            <a:cxnLst/>
            <a:rect r="r" b="b" t="t" l="l"/>
            <a:pathLst>
              <a:path h="7763800" w="7560000">
                <a:moveTo>
                  <a:pt x="0" y="0"/>
                </a:moveTo>
                <a:lnTo>
                  <a:pt x="7560000" y="0"/>
                </a:lnTo>
                <a:lnTo>
                  <a:pt x="7560000" y="7763800"/>
                </a:lnTo>
                <a:lnTo>
                  <a:pt x="0" y="7763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34794" y="710581"/>
            <a:ext cx="4447646" cy="755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48646D"/>
                </a:solidFill>
                <a:latin typeface="Impact"/>
                <a:ea typeface="Impact"/>
                <a:cs typeface="Impact"/>
                <a:sym typeface="Impact"/>
              </a:rPr>
              <a:t>UTILIZAÇÃO DE VARIÁVEIS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1411181"/>
            <a:ext cx="5724360" cy="0"/>
          </a:xfrm>
          <a:prstGeom prst="line">
            <a:avLst/>
          </a:prstGeom>
          <a:ln cap="flat" w="66675">
            <a:solidFill>
              <a:srgbClr val="48646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V="true">
            <a:off x="0" y="1466231"/>
            <a:ext cx="5760360" cy="0"/>
          </a:xfrm>
          <a:prstGeom prst="line">
            <a:avLst/>
          </a:prstGeom>
          <a:ln cap="flat" w="38100">
            <a:solidFill>
              <a:srgbClr val="5E6567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0" y="0"/>
            <a:ext cx="1001155" cy="1001155"/>
          </a:xfrm>
          <a:custGeom>
            <a:avLst/>
            <a:gdLst/>
            <a:ahLst/>
            <a:cxnLst/>
            <a:rect r="r" b="b" t="t" l="l"/>
            <a:pathLst>
              <a:path h="1001155" w="1001155">
                <a:moveTo>
                  <a:pt x="0" y="0"/>
                </a:moveTo>
                <a:lnTo>
                  <a:pt x="1001155" y="0"/>
                </a:lnTo>
                <a:lnTo>
                  <a:pt x="1001155" y="1001155"/>
                </a:lnTo>
                <a:lnTo>
                  <a:pt x="0" y="10011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8000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878116" y="8545568"/>
            <a:ext cx="1803768" cy="1607609"/>
          </a:xfrm>
          <a:custGeom>
            <a:avLst/>
            <a:gdLst/>
            <a:ahLst/>
            <a:cxnLst/>
            <a:rect r="r" b="b" t="t" l="l"/>
            <a:pathLst>
              <a:path h="1607609" w="1803768">
                <a:moveTo>
                  <a:pt x="0" y="0"/>
                </a:moveTo>
                <a:lnTo>
                  <a:pt x="1803768" y="0"/>
                </a:lnTo>
                <a:lnTo>
                  <a:pt x="1803768" y="1607608"/>
                </a:lnTo>
                <a:lnTo>
                  <a:pt x="0" y="16076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56000" y="4579890"/>
            <a:ext cx="1994297" cy="604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48646D"/>
                </a:solidFill>
                <a:latin typeface="Impact"/>
                <a:ea typeface="Impact"/>
                <a:cs typeface="Impact"/>
                <a:sym typeface="Impact"/>
              </a:rPr>
              <a:t>EXEMPLO REAL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44784" y="1512057"/>
            <a:ext cx="6048000" cy="2958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As variáveis são usadas para armazenar dados que podem ser acessados e modificados ao longo do algoritmo. Elas podem guardar diferentes tipos de dados, como números, texto ou até mesmo listas de outros valores. Elas são essenciais para acompanhar dados e realizar cálculos.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56000" y="5260275"/>
            <a:ext cx="6048000" cy="2710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Para calcular a média de notas em uma turma:</a:t>
            </a:r>
          </a:p>
          <a:p>
            <a:pPr algn="just">
              <a:lnSpc>
                <a:spcPts val="1399"/>
              </a:lnSpc>
            </a:pPr>
            <a:r>
              <a:rPr lang="en-US" sz="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  <a:p>
            <a:pPr algn="just" marL="518160" indent="-259080" lvl="1">
              <a:lnSpc>
                <a:spcPts val="3359"/>
              </a:lnSpc>
              <a:buAutoNum type="arabicPeriod" startAt="1"/>
            </a:pP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Crie uma variável chamada "soma" e defina seu valor inicial como 0.</a:t>
            </a:r>
          </a:p>
          <a:p>
            <a:pPr algn="just" marL="518160" indent="-259080" lvl="1">
              <a:lnSpc>
                <a:spcPts val="3359"/>
              </a:lnSpc>
              <a:buAutoNum type="arabicPeriod" startAt="1"/>
            </a:pP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Crie</a:t>
            </a: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uma</a:t>
            </a: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variáv</a:t>
            </a: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el chamada "contagem" e defina seu valor inicial como 0.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9360" y="10522001"/>
            <a:ext cx="6989106" cy="14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"/>
              </a:lnSpc>
              <a:spcBef>
                <a:spcPct val="0"/>
              </a:spcBef>
            </a:pPr>
            <a:r>
              <a:rPr lang="en-US" sz="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ALGORITMO DESCOMPLICADO     ||       BYANCA CAMPOS FURLAN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220877" y="10389920"/>
            <a:ext cx="155939" cy="280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  <a:spcBef>
                <a:spcPct val="0"/>
              </a:spcBef>
            </a:pPr>
            <a:r>
              <a:rPr lang="en-US" sz="16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11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0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928200"/>
            <a:ext cx="7560000" cy="7763800"/>
          </a:xfrm>
          <a:custGeom>
            <a:avLst/>
            <a:gdLst/>
            <a:ahLst/>
            <a:cxnLst/>
            <a:rect r="r" b="b" t="t" l="l"/>
            <a:pathLst>
              <a:path h="7763800" w="7560000">
                <a:moveTo>
                  <a:pt x="0" y="0"/>
                </a:moveTo>
                <a:lnTo>
                  <a:pt x="7560000" y="0"/>
                </a:lnTo>
                <a:lnTo>
                  <a:pt x="7560000" y="7763800"/>
                </a:lnTo>
                <a:lnTo>
                  <a:pt x="0" y="7763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34794" y="710581"/>
            <a:ext cx="4447646" cy="755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48646D"/>
                </a:solidFill>
                <a:latin typeface="Impact"/>
                <a:ea typeface="Impact"/>
                <a:cs typeface="Impact"/>
                <a:sym typeface="Impact"/>
              </a:rPr>
              <a:t>UTILIZAÇÃO DE VARIÁVEIS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1411181"/>
            <a:ext cx="5724360" cy="0"/>
          </a:xfrm>
          <a:prstGeom prst="line">
            <a:avLst/>
          </a:prstGeom>
          <a:ln cap="flat" w="66675">
            <a:solidFill>
              <a:srgbClr val="48646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V="true">
            <a:off x="0" y="1466231"/>
            <a:ext cx="5760360" cy="0"/>
          </a:xfrm>
          <a:prstGeom prst="line">
            <a:avLst/>
          </a:prstGeom>
          <a:ln cap="flat" w="38100">
            <a:solidFill>
              <a:srgbClr val="5E6567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756000" y="2380275"/>
            <a:ext cx="6048000" cy="4386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3. Para cada nota na lista de notas:</a:t>
            </a:r>
          </a:p>
          <a:p>
            <a:pPr algn="just"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Adicione a nota à "soma".</a:t>
            </a:r>
          </a:p>
          <a:p>
            <a:pPr algn="just"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Adicione 1 à "contagem".</a:t>
            </a: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4. </a:t>
            </a: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Divida a "soma" pela "contagem" para obter a média.</a:t>
            </a:r>
          </a:p>
          <a:p>
            <a:pPr algn="just">
              <a:lnSpc>
                <a:spcPts val="1399"/>
              </a:lnSpc>
            </a:pPr>
            <a:r>
              <a:rPr lang="en-US" sz="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</a:t>
            </a: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Variáv</a:t>
            </a: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eis ajudam a organizar e manipular dados de forma eficiente, permitindo que você crie algoritmos mais complexos e poderosos.</a:t>
            </a:r>
          </a:p>
          <a:p>
            <a:pPr algn="just">
              <a:lnSpc>
                <a:spcPts val="3359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0" y="0"/>
            <a:ext cx="1001155" cy="1001155"/>
          </a:xfrm>
          <a:custGeom>
            <a:avLst/>
            <a:gdLst/>
            <a:ahLst/>
            <a:cxnLst/>
            <a:rect r="r" b="b" t="t" l="l"/>
            <a:pathLst>
              <a:path h="1001155" w="1001155">
                <a:moveTo>
                  <a:pt x="0" y="0"/>
                </a:moveTo>
                <a:lnTo>
                  <a:pt x="1001155" y="0"/>
                </a:lnTo>
                <a:lnTo>
                  <a:pt x="1001155" y="1001155"/>
                </a:lnTo>
                <a:lnTo>
                  <a:pt x="0" y="10011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8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268000" y="7941027"/>
            <a:ext cx="3024000" cy="623700"/>
          </a:xfrm>
          <a:custGeom>
            <a:avLst/>
            <a:gdLst/>
            <a:ahLst/>
            <a:cxnLst/>
            <a:rect r="r" b="b" t="t" l="l"/>
            <a:pathLst>
              <a:path h="623700" w="3024000">
                <a:moveTo>
                  <a:pt x="0" y="0"/>
                </a:moveTo>
                <a:lnTo>
                  <a:pt x="3024000" y="0"/>
                </a:lnTo>
                <a:lnTo>
                  <a:pt x="3024000" y="623700"/>
                </a:lnTo>
                <a:lnTo>
                  <a:pt x="0" y="6237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99360" y="10522001"/>
            <a:ext cx="6989106" cy="14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"/>
              </a:lnSpc>
              <a:spcBef>
                <a:spcPct val="0"/>
              </a:spcBef>
            </a:pPr>
            <a:r>
              <a:rPr lang="en-US" sz="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ALGORITMO DESCOMPLICADO     ||       BYANCA CAMPOS FURLAN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198553" y="10389920"/>
            <a:ext cx="200587" cy="280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  <a:spcBef>
                <a:spcPct val="0"/>
              </a:spcBef>
            </a:pPr>
            <a:r>
              <a:rPr lang="en-US" sz="16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12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6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35966" y="-145073"/>
            <a:ext cx="10552600" cy="10837073"/>
          </a:xfrm>
          <a:custGeom>
            <a:avLst/>
            <a:gdLst/>
            <a:ahLst/>
            <a:cxnLst/>
            <a:rect r="r" b="b" t="t" l="l"/>
            <a:pathLst>
              <a:path h="10837073" w="10552600">
                <a:moveTo>
                  <a:pt x="0" y="0"/>
                </a:moveTo>
                <a:lnTo>
                  <a:pt x="10552600" y="0"/>
                </a:lnTo>
                <a:lnTo>
                  <a:pt x="10552600" y="10837073"/>
                </a:lnTo>
                <a:lnTo>
                  <a:pt x="0" y="108370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6445571" cy="9529117"/>
            <a:chOff x="0" y="0"/>
            <a:chExt cx="2309947" cy="34150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09947" cy="3415021"/>
            </a:xfrm>
            <a:custGeom>
              <a:avLst/>
              <a:gdLst/>
              <a:ahLst/>
              <a:cxnLst/>
              <a:rect r="r" b="b" t="t" l="l"/>
              <a:pathLst>
                <a:path h="3415021" w="2309947">
                  <a:moveTo>
                    <a:pt x="0" y="0"/>
                  </a:moveTo>
                  <a:lnTo>
                    <a:pt x="2309947" y="0"/>
                  </a:lnTo>
                  <a:lnTo>
                    <a:pt x="2309947" y="3415021"/>
                  </a:lnTo>
                  <a:lnTo>
                    <a:pt x="0" y="3415021"/>
                  </a:lnTo>
                  <a:close/>
                </a:path>
              </a:pathLst>
            </a:custGeom>
            <a:solidFill>
              <a:srgbClr val="F0F0EE">
                <a:alpha val="47843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2309947" cy="34435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62793" y="6144099"/>
            <a:ext cx="5519985" cy="938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10"/>
              </a:lnSpc>
              <a:spcBef>
                <a:spcPct val="0"/>
              </a:spcBef>
            </a:pPr>
            <a:r>
              <a:rPr lang="en-US" sz="5435">
                <a:solidFill>
                  <a:srgbClr val="48646D"/>
                </a:solidFill>
                <a:latin typeface="Cocomat Pro Bold"/>
                <a:ea typeface="Cocomat Pro Bold"/>
                <a:cs typeface="Cocomat Pro Bold"/>
                <a:sym typeface="Cocomat Pro Bold"/>
              </a:rPr>
              <a:t>CONCLUSÃO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73058" y="2021581"/>
            <a:ext cx="3499454" cy="3425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0"/>
              </a:lnSpc>
              <a:spcBef>
                <a:spcPct val="0"/>
              </a:spcBef>
            </a:pPr>
            <a:r>
              <a:rPr lang="en-US" sz="20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06</a:t>
            </a:r>
          </a:p>
        </p:txBody>
      </p:sp>
      <p:sp>
        <p:nvSpPr>
          <p:cNvPr name="AutoShape 8" id="8"/>
          <p:cNvSpPr/>
          <p:nvPr/>
        </p:nvSpPr>
        <p:spPr>
          <a:xfrm>
            <a:off x="0" y="7220365"/>
            <a:ext cx="5724360" cy="0"/>
          </a:xfrm>
          <a:prstGeom prst="line">
            <a:avLst/>
          </a:prstGeom>
          <a:ln cap="flat" w="66675">
            <a:solidFill>
              <a:srgbClr val="48646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V="true">
            <a:off x="0" y="7275415"/>
            <a:ext cx="5760360" cy="0"/>
          </a:xfrm>
          <a:prstGeom prst="line">
            <a:avLst/>
          </a:prstGeom>
          <a:ln cap="flat" w="38100">
            <a:solidFill>
              <a:srgbClr val="5E6567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199360" y="10522001"/>
            <a:ext cx="6989106" cy="14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"/>
              </a:lnSpc>
              <a:spcBef>
                <a:spcPct val="0"/>
              </a:spcBef>
            </a:pPr>
            <a:r>
              <a:rPr lang="en-US" sz="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ALGORITMO DESCOMPLICADO     ||       BYANCA CAMPOS FURLAN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198967" y="10389920"/>
            <a:ext cx="199760" cy="280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  <a:spcBef>
                <a:spcPct val="0"/>
              </a:spcBef>
            </a:pPr>
            <a:r>
              <a:rPr lang="en-US" sz="16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13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0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84813" y="8501626"/>
            <a:ext cx="2190374" cy="2190374"/>
          </a:xfrm>
          <a:custGeom>
            <a:avLst/>
            <a:gdLst/>
            <a:ahLst/>
            <a:cxnLst/>
            <a:rect r="r" b="b" t="t" l="l"/>
            <a:pathLst>
              <a:path h="2190374" w="2190374">
                <a:moveTo>
                  <a:pt x="0" y="0"/>
                </a:moveTo>
                <a:lnTo>
                  <a:pt x="2190374" y="0"/>
                </a:lnTo>
                <a:lnTo>
                  <a:pt x="2190374" y="2190374"/>
                </a:lnTo>
                <a:lnTo>
                  <a:pt x="0" y="21903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8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928200"/>
            <a:ext cx="7560000" cy="7763800"/>
          </a:xfrm>
          <a:custGeom>
            <a:avLst/>
            <a:gdLst/>
            <a:ahLst/>
            <a:cxnLst/>
            <a:rect r="r" b="b" t="t" l="l"/>
            <a:pathLst>
              <a:path h="7763800" w="7560000">
                <a:moveTo>
                  <a:pt x="0" y="0"/>
                </a:moveTo>
                <a:lnTo>
                  <a:pt x="7560000" y="0"/>
                </a:lnTo>
                <a:lnTo>
                  <a:pt x="7560000" y="7763800"/>
                </a:lnTo>
                <a:lnTo>
                  <a:pt x="0" y="7763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0"/>
            <a:ext cx="1001155" cy="1001155"/>
          </a:xfrm>
          <a:custGeom>
            <a:avLst/>
            <a:gdLst/>
            <a:ahLst/>
            <a:cxnLst/>
            <a:rect r="r" b="b" t="t" l="l"/>
            <a:pathLst>
              <a:path h="1001155" w="1001155">
                <a:moveTo>
                  <a:pt x="0" y="0"/>
                </a:moveTo>
                <a:lnTo>
                  <a:pt x="1001155" y="0"/>
                </a:lnTo>
                <a:lnTo>
                  <a:pt x="1001155" y="1001155"/>
                </a:lnTo>
                <a:lnTo>
                  <a:pt x="0" y="10011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8000"/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654656" y="710647"/>
            <a:ext cx="2069703" cy="755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48646D"/>
                </a:solidFill>
                <a:latin typeface="Impact"/>
                <a:ea typeface="Impact"/>
                <a:cs typeface="Impact"/>
                <a:sym typeface="Impact"/>
              </a:rPr>
              <a:t>CONCLUSÃO</a:t>
            </a:r>
          </a:p>
        </p:txBody>
      </p:sp>
      <p:sp>
        <p:nvSpPr>
          <p:cNvPr name="AutoShape 6" id="6"/>
          <p:cNvSpPr/>
          <p:nvPr/>
        </p:nvSpPr>
        <p:spPr>
          <a:xfrm>
            <a:off x="0" y="1411181"/>
            <a:ext cx="5724360" cy="0"/>
          </a:xfrm>
          <a:prstGeom prst="line">
            <a:avLst/>
          </a:prstGeom>
          <a:ln cap="flat" w="66675">
            <a:solidFill>
              <a:srgbClr val="48646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0" y="1466231"/>
            <a:ext cx="5760360" cy="0"/>
          </a:xfrm>
          <a:prstGeom prst="line">
            <a:avLst/>
          </a:prstGeom>
          <a:ln cap="flat" w="38100">
            <a:solidFill>
              <a:srgbClr val="5E6567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756000" y="2485877"/>
            <a:ext cx="6048000" cy="5472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Compreender algoritmos é como aprender a seguir instruções detalhadas para realizar tarefas específicas. </a:t>
            </a: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Dominando os conceitos de sequência, decisão, repetição e variáveis, você estará bem equipado para resolver problemas e criar programas eficazes. </a:t>
            </a: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Continue praticando com exemplos reais e logo você estará criando seus próprios algoritmos complexos com confiança.</a:t>
            </a:r>
          </a:p>
          <a:p>
            <a:pPr algn="just">
              <a:lnSpc>
                <a:spcPts val="3359"/>
              </a:lnSpc>
            </a:pP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</a:t>
            </a: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Boa sorte e divirta-se programando!</a:t>
            </a:r>
          </a:p>
          <a:p>
            <a:pPr algn="just">
              <a:lnSpc>
                <a:spcPts val="3359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99360" y="10522001"/>
            <a:ext cx="6989106" cy="14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"/>
              </a:lnSpc>
              <a:spcBef>
                <a:spcPct val="0"/>
              </a:spcBef>
            </a:pPr>
            <a:r>
              <a:rPr lang="en-US" sz="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ALGORITMO DESCOMPLICADO     ||       BYANCA CAMPOS FURLAN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188549" y="10389920"/>
            <a:ext cx="220596" cy="280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  <a:spcBef>
                <a:spcPct val="0"/>
              </a:spcBef>
            </a:pPr>
            <a:r>
              <a:rPr lang="en-US" sz="16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14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6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35966" y="-145073"/>
            <a:ext cx="10552600" cy="10837073"/>
          </a:xfrm>
          <a:custGeom>
            <a:avLst/>
            <a:gdLst/>
            <a:ahLst/>
            <a:cxnLst/>
            <a:rect r="r" b="b" t="t" l="l"/>
            <a:pathLst>
              <a:path h="10837073" w="10552600">
                <a:moveTo>
                  <a:pt x="0" y="0"/>
                </a:moveTo>
                <a:lnTo>
                  <a:pt x="10552600" y="0"/>
                </a:lnTo>
                <a:lnTo>
                  <a:pt x="10552600" y="10837073"/>
                </a:lnTo>
                <a:lnTo>
                  <a:pt x="0" y="108370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6445571" cy="9529117"/>
            <a:chOff x="0" y="0"/>
            <a:chExt cx="2309947" cy="34150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09947" cy="3415021"/>
            </a:xfrm>
            <a:custGeom>
              <a:avLst/>
              <a:gdLst/>
              <a:ahLst/>
              <a:cxnLst/>
              <a:rect r="r" b="b" t="t" l="l"/>
              <a:pathLst>
                <a:path h="3415021" w="2309947">
                  <a:moveTo>
                    <a:pt x="0" y="0"/>
                  </a:moveTo>
                  <a:lnTo>
                    <a:pt x="2309947" y="0"/>
                  </a:lnTo>
                  <a:lnTo>
                    <a:pt x="2309947" y="3415021"/>
                  </a:lnTo>
                  <a:lnTo>
                    <a:pt x="0" y="3415021"/>
                  </a:lnTo>
                  <a:close/>
                </a:path>
              </a:pathLst>
            </a:custGeom>
            <a:solidFill>
              <a:srgbClr val="F0F0EE">
                <a:alpha val="47843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2309947" cy="34435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0" y="6199149"/>
            <a:ext cx="5982778" cy="796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90"/>
              </a:lnSpc>
              <a:spcBef>
                <a:spcPct val="0"/>
              </a:spcBef>
            </a:pPr>
            <a:r>
              <a:rPr lang="en-US" sz="4635">
                <a:solidFill>
                  <a:srgbClr val="48646D"/>
                </a:solidFill>
                <a:latin typeface="Cocomat Pro Bold"/>
                <a:ea typeface="Cocomat Pro Bold"/>
                <a:cs typeface="Cocomat Pro Bold"/>
                <a:sym typeface="Cocomat Pro Bold"/>
              </a:rPr>
              <a:t>AGRADECIMENTOS</a:t>
            </a:r>
          </a:p>
        </p:txBody>
      </p:sp>
      <p:sp>
        <p:nvSpPr>
          <p:cNvPr name="AutoShape 7" id="7"/>
          <p:cNvSpPr/>
          <p:nvPr/>
        </p:nvSpPr>
        <p:spPr>
          <a:xfrm>
            <a:off x="0" y="7220365"/>
            <a:ext cx="5724360" cy="0"/>
          </a:xfrm>
          <a:prstGeom prst="line">
            <a:avLst/>
          </a:prstGeom>
          <a:ln cap="flat" w="66675">
            <a:solidFill>
              <a:srgbClr val="48646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flipV="true">
            <a:off x="0" y="7275415"/>
            <a:ext cx="5760360" cy="0"/>
          </a:xfrm>
          <a:prstGeom prst="line">
            <a:avLst/>
          </a:prstGeom>
          <a:ln cap="flat" w="38100">
            <a:solidFill>
              <a:srgbClr val="5E6567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199360" y="10522001"/>
            <a:ext cx="6989106" cy="14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"/>
              </a:lnSpc>
              <a:spcBef>
                <a:spcPct val="0"/>
              </a:spcBef>
            </a:pPr>
            <a:r>
              <a:rPr lang="en-US" sz="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ALGORITMO DESCOMPLICADO     ||       BYANCA CAMPOS FURLAN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198801" y="10389920"/>
            <a:ext cx="200091" cy="280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  <a:spcBef>
                <a:spcPct val="0"/>
              </a:spcBef>
            </a:pPr>
            <a:r>
              <a:rPr lang="en-US" sz="16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15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0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hlinkClick r:id="rId4" tooltip="https://github.com/Byancacfurlan/prompts_to_criate_a_ebook"/>
          </p:cNvPr>
          <p:cNvSpPr/>
          <p:nvPr/>
        </p:nvSpPr>
        <p:spPr>
          <a:xfrm flipH="false" flipV="false" rot="0">
            <a:off x="0" y="2928200"/>
            <a:ext cx="7560000" cy="7763800"/>
          </a:xfrm>
          <a:custGeom>
            <a:avLst/>
            <a:gdLst/>
            <a:ahLst/>
            <a:cxnLst/>
            <a:rect r="r" b="b" t="t" l="l"/>
            <a:pathLst>
              <a:path h="7763800" w="7560000">
                <a:moveTo>
                  <a:pt x="0" y="0"/>
                </a:moveTo>
                <a:lnTo>
                  <a:pt x="7560000" y="0"/>
                </a:lnTo>
                <a:lnTo>
                  <a:pt x="7560000" y="7763800"/>
                </a:lnTo>
                <a:lnTo>
                  <a:pt x="0" y="7763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06607" y="710647"/>
            <a:ext cx="5153753" cy="755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48646D"/>
                </a:solidFill>
                <a:latin typeface="Impact"/>
                <a:ea typeface="Impact"/>
                <a:cs typeface="Impact"/>
                <a:sym typeface="Impact"/>
              </a:rPr>
              <a:t>OBRIGADA POR LER ATÉ AQUI!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1411181"/>
            <a:ext cx="5724360" cy="0"/>
          </a:xfrm>
          <a:prstGeom prst="line">
            <a:avLst/>
          </a:prstGeom>
          <a:ln cap="flat" w="66675">
            <a:solidFill>
              <a:srgbClr val="48646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V="true">
            <a:off x="0" y="1466231"/>
            <a:ext cx="5760360" cy="0"/>
          </a:xfrm>
          <a:prstGeom prst="line">
            <a:avLst/>
          </a:prstGeom>
          <a:ln cap="flat" w="38100">
            <a:solidFill>
              <a:srgbClr val="5E6567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2996876" y="6231560"/>
            <a:ext cx="1394074" cy="1157081"/>
          </a:xfrm>
          <a:custGeom>
            <a:avLst/>
            <a:gdLst/>
            <a:ahLst/>
            <a:cxnLst/>
            <a:rect r="r" b="b" t="t" l="l"/>
            <a:pathLst>
              <a:path h="1157081" w="1394074">
                <a:moveTo>
                  <a:pt x="0" y="0"/>
                </a:moveTo>
                <a:lnTo>
                  <a:pt x="1394074" y="0"/>
                </a:lnTo>
                <a:lnTo>
                  <a:pt x="1394074" y="1157081"/>
                </a:lnTo>
                <a:lnTo>
                  <a:pt x="0" y="115708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56000" y="2485877"/>
            <a:ext cx="6048000" cy="3377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Esse E-book foi gerado por IA, e diagramado 100% por humano. </a:t>
            </a: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O passo a passo se encontra no meu Github.</a:t>
            </a:r>
          </a:p>
          <a:p>
            <a:pPr algn="just">
              <a:lnSpc>
                <a:spcPts val="3359"/>
              </a:lnSpc>
            </a:pPr>
          </a:p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Esse conteúdo foi gerado com fins didáticos de construção, não foi realizado uma validação cuidadosa humana no conteúdo e pode conter erros gerados por uma IA.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9360" y="10522001"/>
            <a:ext cx="6989106" cy="14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"/>
              </a:lnSpc>
              <a:spcBef>
                <a:spcPct val="0"/>
              </a:spcBef>
            </a:pPr>
            <a:r>
              <a:rPr lang="en-US" sz="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ALGORITMO DESCOMPLICADO     ||       BYANCA CAMPOS FURLAN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194171" y="10389920"/>
            <a:ext cx="209352" cy="280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  <a:spcBef>
                <a:spcPct val="0"/>
              </a:spcBef>
            </a:pPr>
            <a:r>
              <a:rPr lang="en-US" sz="16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16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7553325" cy="10696575"/>
          </a:xfrm>
          <a:custGeom>
            <a:avLst/>
            <a:gdLst/>
            <a:ahLst/>
            <a:cxnLst/>
            <a:rect r="r" b="b" t="t" l="l"/>
            <a:pathLst>
              <a:path h="10696575" w="7553325">
                <a:moveTo>
                  <a:pt x="0" y="0"/>
                </a:moveTo>
                <a:lnTo>
                  <a:pt x="7553325" y="0"/>
                </a:lnTo>
                <a:lnTo>
                  <a:pt x="7553325" y="10696575"/>
                </a:lnTo>
                <a:lnTo>
                  <a:pt x="0" y="106965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13" t="-13913" r="-1601" b="-1387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7630908" cy="10692000"/>
          </a:xfrm>
          <a:custGeom>
            <a:avLst/>
            <a:gdLst/>
            <a:ahLst/>
            <a:cxnLst/>
            <a:rect r="r" b="b" t="t" l="l"/>
            <a:pathLst>
              <a:path h="10692000" w="7630908">
                <a:moveTo>
                  <a:pt x="0" y="0"/>
                </a:moveTo>
                <a:lnTo>
                  <a:pt x="7630908" y="0"/>
                </a:lnTo>
                <a:lnTo>
                  <a:pt x="7630908" y="10692000"/>
                </a:lnTo>
                <a:lnTo>
                  <a:pt x="0" y="10692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2000"/>
            </a:blip>
            <a:stretch>
              <a:fillRect l="-596" t="0" r="-596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0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84813" y="8501626"/>
            <a:ext cx="2190374" cy="2190374"/>
          </a:xfrm>
          <a:custGeom>
            <a:avLst/>
            <a:gdLst/>
            <a:ahLst/>
            <a:cxnLst/>
            <a:rect r="r" b="b" t="t" l="l"/>
            <a:pathLst>
              <a:path h="2190374" w="2190374">
                <a:moveTo>
                  <a:pt x="0" y="0"/>
                </a:moveTo>
                <a:lnTo>
                  <a:pt x="2190374" y="0"/>
                </a:lnTo>
                <a:lnTo>
                  <a:pt x="2190374" y="2190374"/>
                </a:lnTo>
                <a:lnTo>
                  <a:pt x="0" y="21903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8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928200"/>
            <a:ext cx="7560000" cy="7763800"/>
          </a:xfrm>
          <a:custGeom>
            <a:avLst/>
            <a:gdLst/>
            <a:ahLst/>
            <a:cxnLst/>
            <a:rect r="r" b="b" t="t" l="l"/>
            <a:pathLst>
              <a:path h="7763800" w="7560000">
                <a:moveTo>
                  <a:pt x="0" y="0"/>
                </a:moveTo>
                <a:lnTo>
                  <a:pt x="7560000" y="0"/>
                </a:lnTo>
                <a:lnTo>
                  <a:pt x="7560000" y="7763800"/>
                </a:lnTo>
                <a:lnTo>
                  <a:pt x="0" y="7763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0"/>
            <a:ext cx="1001155" cy="1001155"/>
          </a:xfrm>
          <a:custGeom>
            <a:avLst/>
            <a:gdLst/>
            <a:ahLst/>
            <a:cxnLst/>
            <a:rect r="r" b="b" t="t" l="l"/>
            <a:pathLst>
              <a:path h="1001155" w="1001155">
                <a:moveTo>
                  <a:pt x="0" y="0"/>
                </a:moveTo>
                <a:lnTo>
                  <a:pt x="1001155" y="0"/>
                </a:lnTo>
                <a:lnTo>
                  <a:pt x="1001155" y="1001155"/>
                </a:lnTo>
                <a:lnTo>
                  <a:pt x="0" y="10011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8000"/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485092" y="765631"/>
            <a:ext cx="2239268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48646D"/>
                </a:solidFill>
                <a:latin typeface="Impact"/>
                <a:ea typeface="Impact"/>
                <a:cs typeface="Impact"/>
                <a:sym typeface="Impact"/>
              </a:rPr>
              <a:t>INTRODUÇÃO</a:t>
            </a:r>
          </a:p>
        </p:txBody>
      </p:sp>
      <p:sp>
        <p:nvSpPr>
          <p:cNvPr name="AutoShape 6" id="6"/>
          <p:cNvSpPr/>
          <p:nvPr/>
        </p:nvSpPr>
        <p:spPr>
          <a:xfrm>
            <a:off x="0" y="1411181"/>
            <a:ext cx="5724360" cy="0"/>
          </a:xfrm>
          <a:prstGeom prst="line">
            <a:avLst/>
          </a:prstGeom>
          <a:ln cap="flat" w="66675">
            <a:solidFill>
              <a:srgbClr val="48646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0" y="1466231"/>
            <a:ext cx="5760360" cy="0"/>
          </a:xfrm>
          <a:prstGeom prst="line">
            <a:avLst/>
          </a:prstGeom>
          <a:ln cap="flat" w="38100">
            <a:solidFill>
              <a:srgbClr val="5E6567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756000" y="2399665"/>
            <a:ext cx="6048000" cy="3796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Bem-vindo ao "Algoritmos Descomplicados: Guia de Início Rápido"! Se você está começando sua jornada no mundo da programação, entender algoritmos é fundamental. Algoritmos são instruções passo a passo para resolver problemas. Este eBook vai guiá-lo pelos conceitos básicos de algoritmos, com exemplos simples e claros para que você possa aprender de forma eficiente.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9360" y="10522001"/>
            <a:ext cx="6989106" cy="14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"/>
              </a:lnSpc>
              <a:spcBef>
                <a:spcPct val="0"/>
              </a:spcBef>
            </a:pPr>
            <a:r>
              <a:rPr lang="en-US" sz="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ALGORITMO DESCOMPLICADO     ||       BYANCA CAMPOS FURLAN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188466" y="10389920"/>
            <a:ext cx="220762" cy="280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  <a:spcBef>
                <a:spcPct val="0"/>
              </a:spcBef>
            </a:pPr>
            <a:r>
              <a:rPr lang="en-US" sz="16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6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35966" y="-145073"/>
            <a:ext cx="10552600" cy="10837073"/>
          </a:xfrm>
          <a:custGeom>
            <a:avLst/>
            <a:gdLst/>
            <a:ahLst/>
            <a:cxnLst/>
            <a:rect r="r" b="b" t="t" l="l"/>
            <a:pathLst>
              <a:path h="10837073" w="10552600">
                <a:moveTo>
                  <a:pt x="0" y="0"/>
                </a:moveTo>
                <a:lnTo>
                  <a:pt x="10552600" y="0"/>
                </a:lnTo>
                <a:lnTo>
                  <a:pt x="10552600" y="10837073"/>
                </a:lnTo>
                <a:lnTo>
                  <a:pt x="0" y="108370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6445571" cy="9529117"/>
            <a:chOff x="0" y="0"/>
            <a:chExt cx="2309947" cy="34150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09947" cy="3415021"/>
            </a:xfrm>
            <a:custGeom>
              <a:avLst/>
              <a:gdLst/>
              <a:ahLst/>
              <a:cxnLst/>
              <a:rect r="r" b="b" t="t" l="l"/>
              <a:pathLst>
                <a:path h="3415021" w="2309947">
                  <a:moveTo>
                    <a:pt x="0" y="0"/>
                  </a:moveTo>
                  <a:lnTo>
                    <a:pt x="2309947" y="0"/>
                  </a:lnTo>
                  <a:lnTo>
                    <a:pt x="2309947" y="3415021"/>
                  </a:lnTo>
                  <a:lnTo>
                    <a:pt x="0" y="3415021"/>
                  </a:lnTo>
                  <a:close/>
                </a:path>
              </a:pathLst>
            </a:custGeom>
            <a:solidFill>
              <a:srgbClr val="F0F0EE">
                <a:alpha val="47843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2309947" cy="34435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62793" y="5231700"/>
            <a:ext cx="5519985" cy="1919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10"/>
              </a:lnSpc>
              <a:spcBef>
                <a:spcPct val="0"/>
              </a:spcBef>
            </a:pPr>
            <a:r>
              <a:rPr lang="en-US" sz="5435">
                <a:solidFill>
                  <a:srgbClr val="48646D"/>
                </a:solidFill>
                <a:latin typeface="Cocomat Pro Bold"/>
                <a:ea typeface="Cocomat Pro Bold"/>
                <a:cs typeface="Cocomat Pro Bold"/>
                <a:sym typeface="Cocomat Pro Bold"/>
              </a:rPr>
              <a:t>O QUE É UM ALGORITMO?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73058" y="2021581"/>
            <a:ext cx="3499454" cy="3425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0"/>
              </a:lnSpc>
              <a:spcBef>
                <a:spcPct val="0"/>
              </a:spcBef>
            </a:pPr>
            <a:r>
              <a:rPr lang="en-US" sz="20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</a:p>
        </p:txBody>
      </p:sp>
      <p:sp>
        <p:nvSpPr>
          <p:cNvPr name="AutoShape 8" id="8"/>
          <p:cNvSpPr/>
          <p:nvPr/>
        </p:nvSpPr>
        <p:spPr>
          <a:xfrm>
            <a:off x="0" y="7220365"/>
            <a:ext cx="5724360" cy="0"/>
          </a:xfrm>
          <a:prstGeom prst="line">
            <a:avLst/>
          </a:prstGeom>
          <a:ln cap="flat" w="66675">
            <a:solidFill>
              <a:srgbClr val="48646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V="true">
            <a:off x="0" y="7275415"/>
            <a:ext cx="5760360" cy="0"/>
          </a:xfrm>
          <a:prstGeom prst="line">
            <a:avLst/>
          </a:prstGeom>
          <a:ln cap="flat" w="38100">
            <a:solidFill>
              <a:srgbClr val="5E6567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223720" y="7313515"/>
            <a:ext cx="5536639" cy="1700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Um algoritmo é uma série de instruções bem definidas que, quando seguidas passo a passo, resolvem um problema ou realizam uma tarefa específica.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9360" y="10522001"/>
            <a:ext cx="6989106" cy="14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"/>
              </a:lnSpc>
              <a:spcBef>
                <a:spcPct val="0"/>
              </a:spcBef>
            </a:pPr>
            <a:r>
              <a:rPr lang="en-US" sz="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ALGORITMO DESCOMPLICADO     ||       BYANCA CAMPOS FURLAN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166059" y="10389920"/>
            <a:ext cx="265576" cy="280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  <a:spcBef>
                <a:spcPct val="0"/>
              </a:spcBef>
            </a:pPr>
            <a:r>
              <a:rPr lang="en-US" sz="16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0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928200"/>
            <a:ext cx="7560000" cy="7763800"/>
          </a:xfrm>
          <a:custGeom>
            <a:avLst/>
            <a:gdLst/>
            <a:ahLst/>
            <a:cxnLst/>
            <a:rect r="r" b="b" t="t" l="l"/>
            <a:pathLst>
              <a:path h="7763800" w="7560000">
                <a:moveTo>
                  <a:pt x="0" y="0"/>
                </a:moveTo>
                <a:lnTo>
                  <a:pt x="7560000" y="0"/>
                </a:lnTo>
                <a:lnTo>
                  <a:pt x="7560000" y="7763800"/>
                </a:lnTo>
                <a:lnTo>
                  <a:pt x="0" y="7763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0680" y="710581"/>
            <a:ext cx="4739680" cy="755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48646D"/>
                </a:solidFill>
                <a:latin typeface="Impact"/>
                <a:ea typeface="Impact"/>
                <a:cs typeface="Impact"/>
                <a:sym typeface="Impact"/>
              </a:rPr>
              <a:t>O CONCEITO DE ALGORITMO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1411181"/>
            <a:ext cx="5724360" cy="0"/>
          </a:xfrm>
          <a:prstGeom prst="line">
            <a:avLst/>
          </a:prstGeom>
          <a:ln cap="flat" w="66675">
            <a:solidFill>
              <a:srgbClr val="48646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V="true">
            <a:off x="0" y="1466231"/>
            <a:ext cx="5760360" cy="0"/>
          </a:xfrm>
          <a:prstGeom prst="line">
            <a:avLst/>
          </a:prstGeom>
          <a:ln cap="flat" w="38100">
            <a:solidFill>
              <a:srgbClr val="5E6567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0" y="0"/>
            <a:ext cx="1001155" cy="1001155"/>
          </a:xfrm>
          <a:custGeom>
            <a:avLst/>
            <a:gdLst/>
            <a:ahLst/>
            <a:cxnLst/>
            <a:rect r="r" b="b" t="t" l="l"/>
            <a:pathLst>
              <a:path h="1001155" w="1001155">
                <a:moveTo>
                  <a:pt x="0" y="0"/>
                </a:moveTo>
                <a:lnTo>
                  <a:pt x="1001155" y="0"/>
                </a:lnTo>
                <a:lnTo>
                  <a:pt x="1001155" y="1001155"/>
                </a:lnTo>
                <a:lnTo>
                  <a:pt x="0" y="10011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8000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14288" y="8247606"/>
            <a:ext cx="2131424" cy="1864996"/>
          </a:xfrm>
          <a:custGeom>
            <a:avLst/>
            <a:gdLst/>
            <a:ahLst/>
            <a:cxnLst/>
            <a:rect r="r" b="b" t="t" l="l"/>
            <a:pathLst>
              <a:path h="1864996" w="2131424">
                <a:moveTo>
                  <a:pt x="0" y="0"/>
                </a:moveTo>
                <a:lnTo>
                  <a:pt x="2131424" y="0"/>
                </a:lnTo>
                <a:lnTo>
                  <a:pt x="2131424" y="1864996"/>
                </a:lnTo>
                <a:lnTo>
                  <a:pt x="0" y="18649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0000"/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56000" y="3470133"/>
            <a:ext cx="1994297" cy="604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48646D"/>
                </a:solidFill>
                <a:latin typeface="Impact"/>
                <a:ea typeface="Impact"/>
                <a:cs typeface="Impact"/>
                <a:sym typeface="Impact"/>
              </a:rPr>
              <a:t>EXEMPLO REAL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44784" y="1512057"/>
            <a:ext cx="6048000" cy="1700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Um algoritmo é essencialmente um plano que ao computador exatamente o que fazer, passo a passo, para alcançar um objetivo específico.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56000" y="4318252"/>
            <a:ext cx="6048000" cy="3548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Imagine que você precisa organizar seus brinquedos. Um algoritmo para isso poderia ser:</a:t>
            </a:r>
          </a:p>
          <a:p>
            <a:pPr algn="just">
              <a:lnSpc>
                <a:spcPts val="1400"/>
              </a:lnSpc>
            </a:pPr>
          </a:p>
          <a:p>
            <a:pPr algn="just" marL="518160" indent="-259080" lvl="1">
              <a:lnSpc>
                <a:spcPts val="3359"/>
              </a:lnSpc>
              <a:buAutoNum type="arabicPeriod" startAt="1"/>
            </a:pP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</a:t>
            </a: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Pegue todos os brinquedos.</a:t>
            </a:r>
          </a:p>
          <a:p>
            <a:pPr algn="just" marL="518160" indent="-259080" lvl="1">
              <a:lnSpc>
                <a:spcPts val="3359"/>
              </a:lnSpc>
              <a:buAutoNum type="arabicPeriod" startAt="1"/>
            </a:pP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Separe os brinquedos por tipo (carros, bonecas, blocos de montar).</a:t>
            </a:r>
          </a:p>
          <a:p>
            <a:pPr algn="just" marL="518160" indent="-259080" lvl="1">
              <a:lnSpc>
                <a:spcPts val="3359"/>
              </a:lnSpc>
              <a:buAutoNum type="arabicPeriod" startAt="1"/>
            </a:pP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Coloque cada tipo de brinquedo na sua caixa específica.</a:t>
            </a:r>
          </a:p>
          <a:p>
            <a:pPr algn="just" marL="518160" indent="-259080" lvl="1">
              <a:lnSpc>
                <a:spcPts val="3359"/>
              </a:lnSpc>
              <a:buAutoNum type="arabicPeriod" startAt="1"/>
            </a:pP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</a:t>
            </a: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Guarde as caixas no armário.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9360" y="10522001"/>
            <a:ext cx="6989106" cy="14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"/>
              </a:lnSpc>
              <a:spcBef>
                <a:spcPct val="0"/>
              </a:spcBef>
            </a:pPr>
            <a:r>
              <a:rPr lang="en-US" sz="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ALGORITMO DESCOMPLICADO     ||       BYANCA CAMPOS FURLAN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166555" y="10389920"/>
            <a:ext cx="264583" cy="280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  <a:spcBef>
                <a:spcPct val="0"/>
              </a:spcBef>
            </a:pPr>
            <a:r>
              <a:rPr lang="en-US" sz="16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6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35966" y="-145073"/>
            <a:ext cx="10552600" cy="10837073"/>
          </a:xfrm>
          <a:custGeom>
            <a:avLst/>
            <a:gdLst/>
            <a:ahLst/>
            <a:cxnLst/>
            <a:rect r="r" b="b" t="t" l="l"/>
            <a:pathLst>
              <a:path h="10837073" w="10552600">
                <a:moveTo>
                  <a:pt x="0" y="0"/>
                </a:moveTo>
                <a:lnTo>
                  <a:pt x="10552600" y="0"/>
                </a:lnTo>
                <a:lnTo>
                  <a:pt x="10552600" y="10837073"/>
                </a:lnTo>
                <a:lnTo>
                  <a:pt x="0" y="108370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6445571" cy="9529117"/>
            <a:chOff x="0" y="0"/>
            <a:chExt cx="2309947" cy="34150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09947" cy="3415021"/>
            </a:xfrm>
            <a:custGeom>
              <a:avLst/>
              <a:gdLst/>
              <a:ahLst/>
              <a:cxnLst/>
              <a:rect r="r" b="b" t="t" l="l"/>
              <a:pathLst>
                <a:path h="3415021" w="2309947">
                  <a:moveTo>
                    <a:pt x="0" y="0"/>
                  </a:moveTo>
                  <a:lnTo>
                    <a:pt x="2309947" y="0"/>
                  </a:lnTo>
                  <a:lnTo>
                    <a:pt x="2309947" y="3415021"/>
                  </a:lnTo>
                  <a:lnTo>
                    <a:pt x="0" y="3415021"/>
                  </a:lnTo>
                  <a:close/>
                </a:path>
              </a:pathLst>
            </a:custGeom>
            <a:solidFill>
              <a:srgbClr val="F0F0EE">
                <a:alpha val="47843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2309947" cy="34435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62793" y="6144099"/>
            <a:ext cx="5519985" cy="938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10"/>
              </a:lnSpc>
              <a:spcBef>
                <a:spcPct val="0"/>
              </a:spcBef>
            </a:pPr>
            <a:r>
              <a:rPr lang="en-US" sz="5435">
                <a:solidFill>
                  <a:srgbClr val="48646D"/>
                </a:solidFill>
                <a:latin typeface="Cocomat Pro Bold"/>
                <a:ea typeface="Cocomat Pro Bold"/>
                <a:cs typeface="Cocomat Pro Bold"/>
                <a:sym typeface="Cocomat Pro Bold"/>
              </a:rPr>
              <a:t>SEQUÊNCIA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73058" y="2021581"/>
            <a:ext cx="3499454" cy="3425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0"/>
              </a:lnSpc>
              <a:spcBef>
                <a:spcPct val="0"/>
              </a:spcBef>
            </a:pPr>
            <a:r>
              <a:rPr lang="en-US" sz="20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</a:p>
        </p:txBody>
      </p:sp>
      <p:sp>
        <p:nvSpPr>
          <p:cNvPr name="AutoShape 8" id="8"/>
          <p:cNvSpPr/>
          <p:nvPr/>
        </p:nvSpPr>
        <p:spPr>
          <a:xfrm>
            <a:off x="0" y="7220365"/>
            <a:ext cx="5724360" cy="0"/>
          </a:xfrm>
          <a:prstGeom prst="line">
            <a:avLst/>
          </a:prstGeom>
          <a:ln cap="flat" w="66675">
            <a:solidFill>
              <a:srgbClr val="48646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V="true">
            <a:off x="0" y="7275415"/>
            <a:ext cx="5760360" cy="0"/>
          </a:xfrm>
          <a:prstGeom prst="line">
            <a:avLst/>
          </a:prstGeom>
          <a:ln cap="flat" w="38100">
            <a:solidFill>
              <a:srgbClr val="5E6567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223720" y="7313515"/>
            <a:ext cx="5536639" cy="1700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 sequência é crucial em um algoritmo porque determina a ordem que cada ação seja realizada no momento certo para alcançar o resultado desejado.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9360" y="10522001"/>
            <a:ext cx="6989106" cy="14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"/>
              </a:lnSpc>
              <a:spcBef>
                <a:spcPct val="0"/>
              </a:spcBef>
            </a:pPr>
            <a:r>
              <a:rPr lang="en-US" sz="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ALGORITMO DESCOMPLICADO     ||       BYANCA CAMPOS FURLAN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156055" y="10389920"/>
            <a:ext cx="285585" cy="280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  <a:spcBef>
                <a:spcPct val="0"/>
              </a:spcBef>
            </a:pPr>
            <a:r>
              <a:rPr lang="en-US" sz="16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0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928200"/>
            <a:ext cx="7560000" cy="7763800"/>
          </a:xfrm>
          <a:custGeom>
            <a:avLst/>
            <a:gdLst/>
            <a:ahLst/>
            <a:cxnLst/>
            <a:rect r="r" b="b" t="t" l="l"/>
            <a:pathLst>
              <a:path h="7763800" w="7560000">
                <a:moveTo>
                  <a:pt x="0" y="0"/>
                </a:moveTo>
                <a:lnTo>
                  <a:pt x="7560000" y="0"/>
                </a:lnTo>
                <a:lnTo>
                  <a:pt x="7560000" y="7763800"/>
                </a:lnTo>
                <a:lnTo>
                  <a:pt x="0" y="7763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11828" y="710581"/>
            <a:ext cx="5012531" cy="755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48646D"/>
                </a:solidFill>
                <a:latin typeface="Impact"/>
                <a:ea typeface="Impact"/>
                <a:cs typeface="Impact"/>
                <a:sym typeface="Impact"/>
              </a:rPr>
              <a:t>IMPORTÂNCIA DA SEQUÊNCIA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1411181"/>
            <a:ext cx="5724360" cy="0"/>
          </a:xfrm>
          <a:prstGeom prst="line">
            <a:avLst/>
          </a:prstGeom>
          <a:ln cap="flat" w="66675">
            <a:solidFill>
              <a:srgbClr val="48646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V="true">
            <a:off x="0" y="1466231"/>
            <a:ext cx="5760360" cy="0"/>
          </a:xfrm>
          <a:prstGeom prst="line">
            <a:avLst/>
          </a:prstGeom>
          <a:ln cap="flat" w="38100">
            <a:solidFill>
              <a:srgbClr val="5E6567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0" y="0"/>
            <a:ext cx="1001155" cy="1001155"/>
          </a:xfrm>
          <a:custGeom>
            <a:avLst/>
            <a:gdLst/>
            <a:ahLst/>
            <a:cxnLst/>
            <a:rect r="r" b="b" t="t" l="l"/>
            <a:pathLst>
              <a:path h="1001155" w="1001155">
                <a:moveTo>
                  <a:pt x="0" y="0"/>
                </a:moveTo>
                <a:lnTo>
                  <a:pt x="1001155" y="0"/>
                </a:lnTo>
                <a:lnTo>
                  <a:pt x="1001155" y="1001155"/>
                </a:lnTo>
                <a:lnTo>
                  <a:pt x="0" y="10011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8000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083050" y="8924528"/>
            <a:ext cx="1781390" cy="1442926"/>
          </a:xfrm>
          <a:custGeom>
            <a:avLst/>
            <a:gdLst/>
            <a:ahLst/>
            <a:cxnLst/>
            <a:rect r="r" b="b" t="t" l="l"/>
            <a:pathLst>
              <a:path h="1442926" w="1781390">
                <a:moveTo>
                  <a:pt x="0" y="0"/>
                </a:moveTo>
                <a:lnTo>
                  <a:pt x="1781390" y="0"/>
                </a:lnTo>
                <a:lnTo>
                  <a:pt x="1781390" y="1442926"/>
                </a:lnTo>
                <a:lnTo>
                  <a:pt x="0" y="14429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3000"/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56000" y="4079601"/>
            <a:ext cx="1994297" cy="604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48646D"/>
                </a:solidFill>
                <a:latin typeface="Impact"/>
                <a:ea typeface="Impact"/>
                <a:cs typeface="Impact"/>
                <a:sym typeface="Impact"/>
              </a:rPr>
              <a:t>EXEMPLO REAL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44784" y="1512057"/>
            <a:ext cx="6048000" cy="2538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Cada passo em um algoritmo depende do passo anterior. Se você errar a sequência, pode acabar com um resultado incorreto ou não conseguir completar a tarefa. Isso é semelhante a seguir uma receita: se você assar o bolo antes de misturar os ingredientes, não vai funcionar!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00578" y="4783544"/>
            <a:ext cx="6048000" cy="3967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Para fazer um sanduíche de queijo:</a:t>
            </a:r>
          </a:p>
          <a:p>
            <a:pPr algn="just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  <a:p>
            <a:pPr algn="just" marL="518160" indent="-259080" lvl="1">
              <a:lnSpc>
                <a:spcPts val="3359"/>
              </a:lnSpc>
              <a:buAutoNum type="arabicPeriod" startAt="1"/>
            </a:pP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Pegue duas fatias de pão.</a:t>
            </a:r>
          </a:p>
          <a:p>
            <a:pPr algn="just" marL="518160" indent="-259080" lvl="1">
              <a:lnSpc>
                <a:spcPts val="3359"/>
              </a:lnSpc>
              <a:buAutoNum type="arabicPeriod" startAt="1"/>
            </a:pP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Passe manteiga nas fatias de pão.</a:t>
            </a:r>
          </a:p>
          <a:p>
            <a:pPr algn="just" marL="518160" indent="-259080" lvl="1">
              <a:lnSpc>
                <a:spcPts val="3359"/>
              </a:lnSpc>
              <a:buAutoNum type="arabicPeriod" startAt="1"/>
            </a:pP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Coloque uma fatia de queijo entre as fatias de pão.</a:t>
            </a:r>
          </a:p>
          <a:p>
            <a:pPr algn="just" marL="518160" indent="-259080" lvl="1">
              <a:lnSpc>
                <a:spcPts val="3359"/>
              </a:lnSpc>
              <a:buAutoNum type="arabicPeriod" startAt="1"/>
            </a:pP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Feche o sanduíche.</a:t>
            </a: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Se você inverter a ordem e colocar o queijo antes de pegar o pão, a tarefa não pode ser completada corretamente.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9360" y="10522001"/>
            <a:ext cx="6989106" cy="14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"/>
              </a:lnSpc>
              <a:spcBef>
                <a:spcPct val="0"/>
              </a:spcBef>
            </a:pPr>
            <a:r>
              <a:rPr lang="en-US" sz="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ALGORITMO DESCOMPLICADO     ||       BYANCA CAMPOS FURLAN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166307" y="10389920"/>
            <a:ext cx="265079" cy="280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  <a:spcBef>
                <a:spcPct val="0"/>
              </a:spcBef>
            </a:pPr>
            <a:r>
              <a:rPr lang="en-US" sz="16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05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6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35966" y="-145073"/>
            <a:ext cx="10552600" cy="10837073"/>
          </a:xfrm>
          <a:custGeom>
            <a:avLst/>
            <a:gdLst/>
            <a:ahLst/>
            <a:cxnLst/>
            <a:rect r="r" b="b" t="t" l="l"/>
            <a:pathLst>
              <a:path h="10837073" w="10552600">
                <a:moveTo>
                  <a:pt x="0" y="0"/>
                </a:moveTo>
                <a:lnTo>
                  <a:pt x="10552600" y="0"/>
                </a:lnTo>
                <a:lnTo>
                  <a:pt x="10552600" y="10837073"/>
                </a:lnTo>
                <a:lnTo>
                  <a:pt x="0" y="108370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6445571" cy="9529117"/>
            <a:chOff x="0" y="0"/>
            <a:chExt cx="2309947" cy="34150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09947" cy="3415021"/>
            </a:xfrm>
            <a:custGeom>
              <a:avLst/>
              <a:gdLst/>
              <a:ahLst/>
              <a:cxnLst/>
              <a:rect r="r" b="b" t="t" l="l"/>
              <a:pathLst>
                <a:path h="3415021" w="2309947">
                  <a:moveTo>
                    <a:pt x="0" y="0"/>
                  </a:moveTo>
                  <a:lnTo>
                    <a:pt x="2309947" y="0"/>
                  </a:lnTo>
                  <a:lnTo>
                    <a:pt x="2309947" y="3415021"/>
                  </a:lnTo>
                  <a:lnTo>
                    <a:pt x="0" y="3415021"/>
                  </a:lnTo>
                  <a:close/>
                </a:path>
              </a:pathLst>
            </a:custGeom>
            <a:solidFill>
              <a:srgbClr val="F0F0EE">
                <a:alpha val="47843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2309947" cy="34435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62793" y="6144099"/>
            <a:ext cx="5519985" cy="938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10"/>
              </a:lnSpc>
              <a:spcBef>
                <a:spcPct val="0"/>
              </a:spcBef>
            </a:pPr>
            <a:r>
              <a:rPr lang="en-US" sz="5435">
                <a:solidFill>
                  <a:srgbClr val="48646D"/>
                </a:solidFill>
                <a:latin typeface="Cocomat Pro Bold"/>
                <a:ea typeface="Cocomat Pro Bold"/>
                <a:cs typeface="Cocomat Pro Bold"/>
                <a:sym typeface="Cocomat Pro Bold"/>
              </a:rPr>
              <a:t>DECISÃO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73058" y="2021581"/>
            <a:ext cx="3499454" cy="3425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0"/>
              </a:lnSpc>
              <a:spcBef>
                <a:spcPct val="0"/>
              </a:spcBef>
            </a:pPr>
            <a:r>
              <a:rPr lang="en-US" sz="20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</a:p>
        </p:txBody>
      </p:sp>
      <p:sp>
        <p:nvSpPr>
          <p:cNvPr name="AutoShape 8" id="8"/>
          <p:cNvSpPr/>
          <p:nvPr/>
        </p:nvSpPr>
        <p:spPr>
          <a:xfrm>
            <a:off x="0" y="7220365"/>
            <a:ext cx="5724360" cy="0"/>
          </a:xfrm>
          <a:prstGeom prst="line">
            <a:avLst/>
          </a:prstGeom>
          <a:ln cap="flat" w="66675">
            <a:solidFill>
              <a:srgbClr val="48646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V="true">
            <a:off x="0" y="7275415"/>
            <a:ext cx="5760360" cy="0"/>
          </a:xfrm>
          <a:prstGeom prst="line">
            <a:avLst/>
          </a:prstGeom>
          <a:ln cap="flat" w="38100">
            <a:solidFill>
              <a:srgbClr val="5E6567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223720" y="7313515"/>
            <a:ext cx="5536639" cy="1700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Decisões nos algoritmos são como bifurcações na estrada. Dependendo da condição, o algoritmo segue um caminho ou outro.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9360" y="10522001"/>
            <a:ext cx="6989106" cy="14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"/>
              </a:lnSpc>
              <a:spcBef>
                <a:spcPct val="0"/>
              </a:spcBef>
            </a:pPr>
            <a:r>
              <a:rPr lang="en-US" sz="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ALGORITMO DESCOMPLICADO     ||       BYANCA CAMPOS FURLAN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161677" y="10389920"/>
            <a:ext cx="274340" cy="280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  <a:spcBef>
                <a:spcPct val="0"/>
              </a:spcBef>
            </a:pPr>
            <a:r>
              <a:rPr lang="en-US" sz="16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06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0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928200"/>
            <a:ext cx="7560000" cy="7763800"/>
          </a:xfrm>
          <a:custGeom>
            <a:avLst/>
            <a:gdLst/>
            <a:ahLst/>
            <a:cxnLst/>
            <a:rect r="r" b="b" t="t" l="l"/>
            <a:pathLst>
              <a:path h="7763800" w="7560000">
                <a:moveTo>
                  <a:pt x="0" y="0"/>
                </a:moveTo>
                <a:lnTo>
                  <a:pt x="7560000" y="0"/>
                </a:lnTo>
                <a:lnTo>
                  <a:pt x="7560000" y="7763800"/>
                </a:lnTo>
                <a:lnTo>
                  <a:pt x="0" y="7763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00040" y="710581"/>
            <a:ext cx="4156108" cy="755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48646D"/>
                </a:solidFill>
                <a:latin typeface="Impact"/>
                <a:ea typeface="Impact"/>
                <a:cs typeface="Impact"/>
                <a:sym typeface="Impact"/>
              </a:rPr>
              <a:t>ESTRUTURA DE DECISÃO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1411181"/>
            <a:ext cx="5724360" cy="0"/>
          </a:xfrm>
          <a:prstGeom prst="line">
            <a:avLst/>
          </a:prstGeom>
          <a:ln cap="flat" w="66675">
            <a:solidFill>
              <a:srgbClr val="48646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V="true">
            <a:off x="0" y="1466231"/>
            <a:ext cx="5760360" cy="0"/>
          </a:xfrm>
          <a:prstGeom prst="line">
            <a:avLst/>
          </a:prstGeom>
          <a:ln cap="flat" w="38100">
            <a:solidFill>
              <a:srgbClr val="5E6567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0" y="0"/>
            <a:ext cx="1001155" cy="1001155"/>
          </a:xfrm>
          <a:custGeom>
            <a:avLst/>
            <a:gdLst/>
            <a:ahLst/>
            <a:cxnLst/>
            <a:rect r="r" b="b" t="t" l="l"/>
            <a:pathLst>
              <a:path h="1001155" w="1001155">
                <a:moveTo>
                  <a:pt x="0" y="0"/>
                </a:moveTo>
                <a:lnTo>
                  <a:pt x="1001155" y="0"/>
                </a:lnTo>
                <a:lnTo>
                  <a:pt x="1001155" y="1001155"/>
                </a:lnTo>
                <a:lnTo>
                  <a:pt x="0" y="10011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8000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50297" y="8635683"/>
            <a:ext cx="2326548" cy="1247611"/>
          </a:xfrm>
          <a:custGeom>
            <a:avLst/>
            <a:gdLst/>
            <a:ahLst/>
            <a:cxnLst/>
            <a:rect r="r" b="b" t="t" l="l"/>
            <a:pathLst>
              <a:path h="1247611" w="2326548">
                <a:moveTo>
                  <a:pt x="0" y="0"/>
                </a:moveTo>
                <a:lnTo>
                  <a:pt x="2326548" y="0"/>
                </a:lnTo>
                <a:lnTo>
                  <a:pt x="2326548" y="1247611"/>
                </a:lnTo>
                <a:lnTo>
                  <a:pt x="0" y="124761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56000" y="4308201"/>
            <a:ext cx="1994297" cy="604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48646D"/>
                </a:solidFill>
                <a:latin typeface="Impact"/>
                <a:ea typeface="Impact"/>
                <a:cs typeface="Impact"/>
                <a:sym typeface="Impact"/>
              </a:rPr>
              <a:t>EXEMPLO REAL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44784" y="1512057"/>
            <a:ext cx="6048000" cy="2538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A estrutura de decisão permite que um algoritmo avalie uma condição e tome ações diferentes com base nesse resultado. Usamos "se", "então", "senão" para criar essas decisões. Isso permite que o algoritmo responda a diferentes situações de maneira apropriada.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56000" y="5087329"/>
            <a:ext cx="6048000" cy="3548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Para decidir o que vestir de</a:t>
            </a: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manhã:</a:t>
            </a:r>
          </a:p>
          <a:p>
            <a:pPr algn="just">
              <a:lnSpc>
                <a:spcPts val="1400"/>
              </a:lnSpc>
            </a:pPr>
          </a:p>
          <a:p>
            <a:pPr algn="just" marL="518160" indent="-259080" lvl="1">
              <a:lnSpc>
                <a:spcPts val="3359"/>
              </a:lnSpc>
              <a:buAutoNum type="arabicPeriod" startAt="1"/>
            </a:pP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V</a:t>
            </a: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eja se está frio lá fora.</a:t>
            </a:r>
          </a:p>
          <a:p>
            <a:pPr algn="just"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</a:t>
            </a: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 estiver frio, coloque um casaco.</a:t>
            </a:r>
          </a:p>
          <a:p>
            <a:pPr algn="just"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Senão, coloque uma camiseta.</a:t>
            </a: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</a:t>
            </a: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Essa capacidade de decisã</a:t>
            </a: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o permite que o algoritmo se adapte às circunstâncias, tornando-o mais flexível e útil em diferentes situações.</a:t>
            </a:r>
          </a:p>
          <a:p>
            <a:pPr algn="just">
              <a:lnSpc>
                <a:spcPts val="335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99360" y="10522001"/>
            <a:ext cx="6989106" cy="14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"/>
              </a:lnSpc>
              <a:spcBef>
                <a:spcPct val="0"/>
              </a:spcBef>
            </a:pPr>
            <a:r>
              <a:rPr lang="en-US" sz="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ALGORITMO DESCOMPLICADO     ||       BYANCA CAMPOS FURLAN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163827" y="10389920"/>
            <a:ext cx="270040" cy="280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  <a:spcBef>
                <a:spcPct val="0"/>
              </a:spcBef>
            </a:pPr>
            <a:r>
              <a:rPr lang="en-US" sz="16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07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6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35966" y="-145073"/>
            <a:ext cx="10552600" cy="10837073"/>
          </a:xfrm>
          <a:custGeom>
            <a:avLst/>
            <a:gdLst/>
            <a:ahLst/>
            <a:cxnLst/>
            <a:rect r="r" b="b" t="t" l="l"/>
            <a:pathLst>
              <a:path h="10837073" w="10552600">
                <a:moveTo>
                  <a:pt x="0" y="0"/>
                </a:moveTo>
                <a:lnTo>
                  <a:pt x="10552600" y="0"/>
                </a:lnTo>
                <a:lnTo>
                  <a:pt x="10552600" y="10837073"/>
                </a:lnTo>
                <a:lnTo>
                  <a:pt x="0" y="108370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6445571" cy="9529117"/>
            <a:chOff x="0" y="0"/>
            <a:chExt cx="2309947" cy="34150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09947" cy="3415021"/>
            </a:xfrm>
            <a:custGeom>
              <a:avLst/>
              <a:gdLst/>
              <a:ahLst/>
              <a:cxnLst/>
              <a:rect r="r" b="b" t="t" l="l"/>
              <a:pathLst>
                <a:path h="3415021" w="2309947">
                  <a:moveTo>
                    <a:pt x="0" y="0"/>
                  </a:moveTo>
                  <a:lnTo>
                    <a:pt x="2309947" y="0"/>
                  </a:lnTo>
                  <a:lnTo>
                    <a:pt x="2309947" y="3415021"/>
                  </a:lnTo>
                  <a:lnTo>
                    <a:pt x="0" y="3415021"/>
                  </a:lnTo>
                  <a:close/>
                </a:path>
              </a:pathLst>
            </a:custGeom>
            <a:solidFill>
              <a:srgbClr val="F0F0EE">
                <a:alpha val="47843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2309947" cy="34435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62793" y="6144099"/>
            <a:ext cx="5519985" cy="938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10"/>
              </a:lnSpc>
              <a:spcBef>
                <a:spcPct val="0"/>
              </a:spcBef>
            </a:pPr>
            <a:r>
              <a:rPr lang="en-US" sz="5435">
                <a:solidFill>
                  <a:srgbClr val="48646D"/>
                </a:solidFill>
                <a:latin typeface="Cocomat Pro Bold"/>
                <a:ea typeface="Cocomat Pro Bold"/>
                <a:cs typeface="Cocomat Pro Bold"/>
                <a:sym typeface="Cocomat Pro Bold"/>
              </a:rPr>
              <a:t>REPETIÇÃO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73058" y="2021581"/>
            <a:ext cx="3499454" cy="3425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0"/>
              </a:lnSpc>
              <a:spcBef>
                <a:spcPct val="0"/>
              </a:spcBef>
            </a:pPr>
            <a:r>
              <a:rPr lang="en-US" sz="20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</a:p>
        </p:txBody>
      </p:sp>
      <p:sp>
        <p:nvSpPr>
          <p:cNvPr name="AutoShape 8" id="8"/>
          <p:cNvSpPr/>
          <p:nvPr/>
        </p:nvSpPr>
        <p:spPr>
          <a:xfrm>
            <a:off x="0" y="7220365"/>
            <a:ext cx="5724360" cy="0"/>
          </a:xfrm>
          <a:prstGeom prst="line">
            <a:avLst/>
          </a:prstGeom>
          <a:ln cap="flat" w="66675">
            <a:solidFill>
              <a:srgbClr val="48646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V="true">
            <a:off x="0" y="7275415"/>
            <a:ext cx="5760360" cy="0"/>
          </a:xfrm>
          <a:prstGeom prst="line">
            <a:avLst/>
          </a:prstGeom>
          <a:ln cap="flat" w="38100">
            <a:solidFill>
              <a:srgbClr val="5E6567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223720" y="7313515"/>
            <a:ext cx="5536639" cy="2119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Repetição é usada quando precisamos executar os mesmos passos várias vezes até que uma condição seja satisfeita. Isso economiza tempo e esforço, automatizando tarefas repetitivas.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9360" y="10522001"/>
            <a:ext cx="6989106" cy="14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"/>
              </a:lnSpc>
              <a:spcBef>
                <a:spcPct val="0"/>
              </a:spcBef>
            </a:pPr>
            <a:r>
              <a:rPr lang="en-US" sz="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ALGORITMO DESCOMPLICADO     ||       BYANCA CAMPOS FURLAN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158535" y="10389920"/>
            <a:ext cx="280624" cy="280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  <a:spcBef>
                <a:spcPct val="0"/>
              </a:spcBef>
            </a:pPr>
            <a:r>
              <a:rPr lang="en-US" sz="16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08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DAGL3yxoiHQ</dc:identifier>
  <dcterms:modified xsi:type="dcterms:W3CDTF">2011-08-01T06:04:30Z</dcterms:modified>
  <cp:revision>1</cp:revision>
  <dc:title>Documento a4 Proposta de Projeto de Arquitetura</dc:title>
</cp:coreProperties>
</file>