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82"/>
  </p:notesMasterIdLst>
  <p:handoutMasterIdLst>
    <p:handoutMasterId r:id="rId83"/>
  </p:handoutMasterIdLst>
  <p:sldIdLst>
    <p:sldId id="264" r:id="rId5"/>
    <p:sldId id="276" r:id="rId6"/>
    <p:sldId id="269" r:id="rId7"/>
    <p:sldId id="362" r:id="rId8"/>
    <p:sldId id="363" r:id="rId9"/>
    <p:sldId id="281" r:id="rId10"/>
    <p:sldId id="287" r:id="rId11"/>
    <p:sldId id="288" r:id="rId12"/>
    <p:sldId id="289" r:id="rId13"/>
    <p:sldId id="291" r:id="rId14"/>
    <p:sldId id="290" r:id="rId15"/>
    <p:sldId id="292" r:id="rId16"/>
    <p:sldId id="293" r:id="rId17"/>
    <p:sldId id="294" r:id="rId18"/>
    <p:sldId id="295" r:id="rId19"/>
    <p:sldId id="296" r:id="rId20"/>
    <p:sldId id="297" r:id="rId21"/>
    <p:sldId id="299" r:id="rId22"/>
    <p:sldId id="300" r:id="rId23"/>
    <p:sldId id="301" r:id="rId24"/>
    <p:sldId id="302" r:id="rId25"/>
    <p:sldId id="303" r:id="rId26"/>
    <p:sldId id="304" r:id="rId27"/>
    <p:sldId id="282" r:id="rId28"/>
    <p:sldId id="305" r:id="rId29"/>
    <p:sldId id="306" r:id="rId30"/>
    <p:sldId id="307" r:id="rId31"/>
    <p:sldId id="308" r:id="rId32"/>
    <p:sldId id="309" r:id="rId33"/>
    <p:sldId id="310" r:id="rId34"/>
    <p:sldId id="311" r:id="rId35"/>
    <p:sldId id="318" r:id="rId36"/>
    <p:sldId id="283"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285" r:id="rId52"/>
    <p:sldId id="333" r:id="rId53"/>
    <p:sldId id="334" r:id="rId54"/>
    <p:sldId id="336" r:id="rId55"/>
    <p:sldId id="337" r:id="rId56"/>
    <p:sldId id="338" r:id="rId57"/>
    <p:sldId id="339" r:id="rId58"/>
    <p:sldId id="284"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4" r:id="rId81"/>
  </p:sldIdLst>
  <p:sldSz cx="12188825" cy="6858000"/>
  <p:notesSz cx="6858000" cy="9525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300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4660"/>
  </p:normalViewPr>
  <p:slideViewPr>
    <p:cSldViewPr showGuides="1">
      <p:cViewPr varScale="1">
        <p:scale>
          <a:sx n="65" d="100"/>
          <a:sy n="65" d="100"/>
        </p:scale>
        <p:origin x="96" y="258"/>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300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3DEE8D-7554-4A7A-AF66-A53702E00B04}" type="doc">
      <dgm:prSet loTypeId="urn:microsoft.com/office/officeart/2005/8/layout/hierarchy1" loCatId="hierarchy" qsTypeId="urn:microsoft.com/office/officeart/2009/2/quickstyle/3d8" qsCatId="3D" csTypeId="urn:microsoft.com/office/officeart/2005/8/colors/accent1_2" csCatId="accent1" phldr="1"/>
      <dgm:spPr/>
      <dgm:t>
        <a:bodyPr/>
        <a:lstStyle/>
        <a:p>
          <a:endParaRPr lang="zh-CN" altLang="en-US"/>
        </a:p>
      </dgm:t>
    </dgm:pt>
    <dgm:pt modelId="{9B49CB76-7F3F-4E89-AF2E-B9B76D8F20A3}">
      <dgm:prSet phldrT="[文本]"/>
      <dgm:spPr/>
      <dgm:t>
        <a:bodyPr/>
        <a:lstStyle/>
        <a:p>
          <a:r>
            <a:rPr lang="zh-CN" altLang="en-US" dirty="0"/>
            <a:t>概念</a:t>
          </a:r>
        </a:p>
      </dgm:t>
    </dgm:pt>
    <dgm:pt modelId="{82E77212-E5E4-4A19-AAF8-F2B9C76DC024}" type="parTrans" cxnId="{9D5BBD17-17AA-46F3-A938-A58FDCA43B89}">
      <dgm:prSet/>
      <dgm:spPr/>
      <dgm:t>
        <a:bodyPr/>
        <a:lstStyle/>
        <a:p>
          <a:endParaRPr lang="zh-CN" altLang="en-US"/>
        </a:p>
      </dgm:t>
    </dgm:pt>
    <dgm:pt modelId="{563DE148-7CB1-45EA-BD7E-B4D8C32FDC35}" type="sibTrans" cxnId="{9D5BBD17-17AA-46F3-A938-A58FDCA43B89}">
      <dgm:prSet/>
      <dgm:spPr/>
      <dgm:t>
        <a:bodyPr/>
        <a:lstStyle/>
        <a:p>
          <a:endParaRPr lang="zh-CN" altLang="en-US"/>
        </a:p>
      </dgm:t>
    </dgm:pt>
    <dgm:pt modelId="{31B1A8A5-F62A-432F-AD24-8FA3B50580BF}">
      <dgm:prSet phldrT="[文本]"/>
      <dgm:spPr/>
      <dgm:t>
        <a:bodyPr/>
        <a:lstStyle/>
        <a:p>
          <a:r>
            <a:rPr lang="zh-CN" altLang="en-US" dirty="0"/>
            <a:t>普遍概念</a:t>
          </a:r>
        </a:p>
      </dgm:t>
    </dgm:pt>
    <dgm:pt modelId="{FE5A668B-C54A-438E-91CC-31491772644A}" type="parTrans" cxnId="{891564A6-06DF-4549-984B-A4F464C81F7E}">
      <dgm:prSet/>
      <dgm:spPr/>
      <dgm:t>
        <a:bodyPr/>
        <a:lstStyle/>
        <a:p>
          <a:endParaRPr lang="zh-CN" altLang="en-US"/>
        </a:p>
      </dgm:t>
    </dgm:pt>
    <dgm:pt modelId="{96184489-A3B1-4E14-BE38-A7CF51B03C54}" type="sibTrans" cxnId="{891564A6-06DF-4549-984B-A4F464C81F7E}">
      <dgm:prSet/>
      <dgm:spPr/>
      <dgm:t>
        <a:bodyPr/>
        <a:lstStyle/>
        <a:p>
          <a:endParaRPr lang="zh-CN" altLang="en-US"/>
        </a:p>
      </dgm:t>
    </dgm:pt>
    <dgm:pt modelId="{CC13A830-90B3-421E-B2D4-9D78755EF797}">
      <dgm:prSet phldrT="[文本]"/>
      <dgm:spPr/>
      <dgm:t>
        <a:bodyPr/>
        <a:lstStyle/>
        <a:p>
          <a:r>
            <a:rPr lang="zh-CN" altLang="en-US" dirty="0"/>
            <a:t>单独概念</a:t>
          </a:r>
        </a:p>
      </dgm:t>
    </dgm:pt>
    <dgm:pt modelId="{DE0BEF1B-6A50-4B47-9C90-AD543C2A5822}" type="parTrans" cxnId="{FC27B459-5B84-473D-BDF1-29069757EDF2}">
      <dgm:prSet/>
      <dgm:spPr/>
      <dgm:t>
        <a:bodyPr/>
        <a:lstStyle/>
        <a:p>
          <a:endParaRPr lang="zh-CN" altLang="en-US"/>
        </a:p>
      </dgm:t>
    </dgm:pt>
    <dgm:pt modelId="{DAF6D799-AAF6-4395-B745-603174BF66C2}" type="sibTrans" cxnId="{FC27B459-5B84-473D-BDF1-29069757EDF2}">
      <dgm:prSet/>
      <dgm:spPr/>
      <dgm:t>
        <a:bodyPr/>
        <a:lstStyle/>
        <a:p>
          <a:endParaRPr lang="zh-CN" altLang="en-US"/>
        </a:p>
      </dgm:t>
    </dgm:pt>
    <dgm:pt modelId="{98DFB25B-7670-4957-9449-636430F82E55}" type="pres">
      <dgm:prSet presAssocID="{D33DEE8D-7554-4A7A-AF66-A53702E00B04}" presName="hierChild1" presStyleCnt="0">
        <dgm:presLayoutVars>
          <dgm:chPref val="1"/>
          <dgm:dir/>
          <dgm:animOne val="branch"/>
          <dgm:animLvl val="lvl"/>
          <dgm:resizeHandles/>
        </dgm:presLayoutVars>
      </dgm:prSet>
      <dgm:spPr/>
      <dgm:t>
        <a:bodyPr/>
        <a:lstStyle/>
        <a:p>
          <a:endParaRPr lang="zh-CN" altLang="en-US"/>
        </a:p>
      </dgm:t>
    </dgm:pt>
    <dgm:pt modelId="{66599FD4-0B7B-4B67-BB6B-0C0FBE10F00D}" type="pres">
      <dgm:prSet presAssocID="{9B49CB76-7F3F-4E89-AF2E-B9B76D8F20A3}" presName="hierRoot1" presStyleCnt="0"/>
      <dgm:spPr/>
    </dgm:pt>
    <dgm:pt modelId="{53CA1252-F156-4CE8-9A4D-E6613B310CA3}" type="pres">
      <dgm:prSet presAssocID="{9B49CB76-7F3F-4E89-AF2E-B9B76D8F20A3}" presName="composite" presStyleCnt="0"/>
      <dgm:spPr/>
    </dgm:pt>
    <dgm:pt modelId="{6B605195-3BB1-4E00-9306-3C882171645D}" type="pres">
      <dgm:prSet presAssocID="{9B49CB76-7F3F-4E89-AF2E-B9B76D8F20A3}" presName="background" presStyleLbl="node0" presStyleIdx="0" presStyleCnt="1"/>
      <dgm:spPr/>
    </dgm:pt>
    <dgm:pt modelId="{3722EBDA-7DA1-483A-AA8A-387CB7978635}" type="pres">
      <dgm:prSet presAssocID="{9B49CB76-7F3F-4E89-AF2E-B9B76D8F20A3}" presName="text" presStyleLbl="fgAcc0" presStyleIdx="0" presStyleCnt="1" custLinFactNeighborX="1376" custLinFactNeighborY="3228">
        <dgm:presLayoutVars>
          <dgm:chPref val="3"/>
        </dgm:presLayoutVars>
      </dgm:prSet>
      <dgm:spPr/>
      <dgm:t>
        <a:bodyPr/>
        <a:lstStyle/>
        <a:p>
          <a:endParaRPr lang="zh-CN" altLang="en-US"/>
        </a:p>
      </dgm:t>
    </dgm:pt>
    <dgm:pt modelId="{4D621746-2D78-4EDE-B7A4-304F72C45EEF}" type="pres">
      <dgm:prSet presAssocID="{9B49CB76-7F3F-4E89-AF2E-B9B76D8F20A3}" presName="hierChild2" presStyleCnt="0"/>
      <dgm:spPr/>
    </dgm:pt>
    <dgm:pt modelId="{6CD6F5B7-887E-4C26-9CCA-DACE2EE23711}" type="pres">
      <dgm:prSet presAssocID="{FE5A668B-C54A-438E-91CC-31491772644A}" presName="Name10" presStyleLbl="parChTrans1D2" presStyleIdx="0" presStyleCnt="2"/>
      <dgm:spPr/>
      <dgm:t>
        <a:bodyPr/>
        <a:lstStyle/>
        <a:p>
          <a:endParaRPr lang="zh-CN" altLang="en-US"/>
        </a:p>
      </dgm:t>
    </dgm:pt>
    <dgm:pt modelId="{F709C9E3-C3FB-4032-936E-52F9546FE930}" type="pres">
      <dgm:prSet presAssocID="{31B1A8A5-F62A-432F-AD24-8FA3B50580BF}" presName="hierRoot2" presStyleCnt="0"/>
      <dgm:spPr/>
    </dgm:pt>
    <dgm:pt modelId="{ADFF3425-D897-4390-82EF-78B9D4CFA6F4}" type="pres">
      <dgm:prSet presAssocID="{31B1A8A5-F62A-432F-AD24-8FA3B50580BF}" presName="composite2" presStyleCnt="0"/>
      <dgm:spPr/>
    </dgm:pt>
    <dgm:pt modelId="{A79F8E86-30B3-42A2-B190-FDEC15B9A97D}" type="pres">
      <dgm:prSet presAssocID="{31B1A8A5-F62A-432F-AD24-8FA3B50580BF}" presName="background2" presStyleLbl="node2" presStyleIdx="0" presStyleCnt="2"/>
      <dgm:spPr/>
    </dgm:pt>
    <dgm:pt modelId="{8AC5884D-5CA8-4BAF-B4CA-3AD7312A2A26}" type="pres">
      <dgm:prSet presAssocID="{31B1A8A5-F62A-432F-AD24-8FA3B50580BF}" presName="text2" presStyleLbl="fgAcc2" presStyleIdx="0" presStyleCnt="2">
        <dgm:presLayoutVars>
          <dgm:chPref val="3"/>
        </dgm:presLayoutVars>
      </dgm:prSet>
      <dgm:spPr/>
      <dgm:t>
        <a:bodyPr/>
        <a:lstStyle/>
        <a:p>
          <a:endParaRPr lang="zh-CN" altLang="en-US"/>
        </a:p>
      </dgm:t>
    </dgm:pt>
    <dgm:pt modelId="{86A30177-34A8-4943-9E39-065D8211F1FC}" type="pres">
      <dgm:prSet presAssocID="{31B1A8A5-F62A-432F-AD24-8FA3B50580BF}" presName="hierChild3" presStyleCnt="0"/>
      <dgm:spPr/>
    </dgm:pt>
    <dgm:pt modelId="{2179A800-BDC4-4AFD-AE83-AA48671AA37A}" type="pres">
      <dgm:prSet presAssocID="{DE0BEF1B-6A50-4B47-9C90-AD543C2A5822}" presName="Name10" presStyleLbl="parChTrans1D2" presStyleIdx="1" presStyleCnt="2"/>
      <dgm:spPr/>
      <dgm:t>
        <a:bodyPr/>
        <a:lstStyle/>
        <a:p>
          <a:endParaRPr lang="zh-CN" altLang="en-US"/>
        </a:p>
      </dgm:t>
    </dgm:pt>
    <dgm:pt modelId="{9A453789-9CC3-4DE3-A6C2-F4137C4CEF50}" type="pres">
      <dgm:prSet presAssocID="{CC13A830-90B3-421E-B2D4-9D78755EF797}" presName="hierRoot2" presStyleCnt="0"/>
      <dgm:spPr/>
    </dgm:pt>
    <dgm:pt modelId="{6B550DE0-38F9-46D0-A0EA-ED3239DC785B}" type="pres">
      <dgm:prSet presAssocID="{CC13A830-90B3-421E-B2D4-9D78755EF797}" presName="composite2" presStyleCnt="0"/>
      <dgm:spPr/>
    </dgm:pt>
    <dgm:pt modelId="{36574603-B3B4-4D39-ADD9-65A6F1C5AB1A}" type="pres">
      <dgm:prSet presAssocID="{CC13A830-90B3-421E-B2D4-9D78755EF797}" presName="background2" presStyleLbl="node2" presStyleIdx="1" presStyleCnt="2"/>
      <dgm:spPr/>
    </dgm:pt>
    <dgm:pt modelId="{02D6C6FA-DE93-4E6F-A9A9-26EC88AB8779}" type="pres">
      <dgm:prSet presAssocID="{CC13A830-90B3-421E-B2D4-9D78755EF797}" presName="text2" presStyleLbl="fgAcc2" presStyleIdx="1" presStyleCnt="2">
        <dgm:presLayoutVars>
          <dgm:chPref val="3"/>
        </dgm:presLayoutVars>
      </dgm:prSet>
      <dgm:spPr/>
      <dgm:t>
        <a:bodyPr/>
        <a:lstStyle/>
        <a:p>
          <a:endParaRPr lang="zh-CN" altLang="en-US"/>
        </a:p>
      </dgm:t>
    </dgm:pt>
    <dgm:pt modelId="{71EACAB9-61E3-45C4-8261-B21E0AE67BAA}" type="pres">
      <dgm:prSet presAssocID="{CC13A830-90B3-421E-B2D4-9D78755EF797}" presName="hierChild3" presStyleCnt="0"/>
      <dgm:spPr/>
    </dgm:pt>
  </dgm:ptLst>
  <dgm:cxnLst>
    <dgm:cxn modelId="{9D5BBD17-17AA-46F3-A938-A58FDCA43B89}" srcId="{D33DEE8D-7554-4A7A-AF66-A53702E00B04}" destId="{9B49CB76-7F3F-4E89-AF2E-B9B76D8F20A3}" srcOrd="0" destOrd="0" parTransId="{82E77212-E5E4-4A19-AAF8-F2B9C76DC024}" sibTransId="{563DE148-7CB1-45EA-BD7E-B4D8C32FDC35}"/>
    <dgm:cxn modelId="{C6362348-CCA6-41F7-9221-349A7792941B}" type="presOf" srcId="{DE0BEF1B-6A50-4B47-9C90-AD543C2A5822}" destId="{2179A800-BDC4-4AFD-AE83-AA48671AA37A}" srcOrd="0" destOrd="0" presId="urn:microsoft.com/office/officeart/2005/8/layout/hierarchy1"/>
    <dgm:cxn modelId="{AD8D83BE-3A6B-436F-940F-914FE52DDBD4}" type="presOf" srcId="{FE5A668B-C54A-438E-91CC-31491772644A}" destId="{6CD6F5B7-887E-4C26-9CCA-DACE2EE23711}" srcOrd="0" destOrd="0" presId="urn:microsoft.com/office/officeart/2005/8/layout/hierarchy1"/>
    <dgm:cxn modelId="{FB1240BC-F031-4213-BFCD-6B6C1A1AF1E9}" type="presOf" srcId="{31B1A8A5-F62A-432F-AD24-8FA3B50580BF}" destId="{8AC5884D-5CA8-4BAF-B4CA-3AD7312A2A26}" srcOrd="0" destOrd="0" presId="urn:microsoft.com/office/officeart/2005/8/layout/hierarchy1"/>
    <dgm:cxn modelId="{FC27B459-5B84-473D-BDF1-29069757EDF2}" srcId="{9B49CB76-7F3F-4E89-AF2E-B9B76D8F20A3}" destId="{CC13A830-90B3-421E-B2D4-9D78755EF797}" srcOrd="1" destOrd="0" parTransId="{DE0BEF1B-6A50-4B47-9C90-AD543C2A5822}" sibTransId="{DAF6D799-AAF6-4395-B745-603174BF66C2}"/>
    <dgm:cxn modelId="{BD6E19C8-5A8F-43E3-BEF5-426CF11288D0}" type="presOf" srcId="{9B49CB76-7F3F-4E89-AF2E-B9B76D8F20A3}" destId="{3722EBDA-7DA1-483A-AA8A-387CB7978635}" srcOrd="0" destOrd="0" presId="urn:microsoft.com/office/officeart/2005/8/layout/hierarchy1"/>
    <dgm:cxn modelId="{891564A6-06DF-4549-984B-A4F464C81F7E}" srcId="{9B49CB76-7F3F-4E89-AF2E-B9B76D8F20A3}" destId="{31B1A8A5-F62A-432F-AD24-8FA3B50580BF}" srcOrd="0" destOrd="0" parTransId="{FE5A668B-C54A-438E-91CC-31491772644A}" sibTransId="{96184489-A3B1-4E14-BE38-A7CF51B03C54}"/>
    <dgm:cxn modelId="{9864136D-CC5D-49BD-865B-2D2C24C1B596}" type="presOf" srcId="{D33DEE8D-7554-4A7A-AF66-A53702E00B04}" destId="{98DFB25B-7670-4957-9449-636430F82E55}" srcOrd="0" destOrd="0" presId="urn:microsoft.com/office/officeart/2005/8/layout/hierarchy1"/>
    <dgm:cxn modelId="{D2259641-ECDD-4DD0-BC17-5B9BABB150BB}" type="presOf" srcId="{CC13A830-90B3-421E-B2D4-9D78755EF797}" destId="{02D6C6FA-DE93-4E6F-A9A9-26EC88AB8779}" srcOrd="0" destOrd="0" presId="urn:microsoft.com/office/officeart/2005/8/layout/hierarchy1"/>
    <dgm:cxn modelId="{218E9BE1-5377-4C02-B667-209A20758E16}" type="presParOf" srcId="{98DFB25B-7670-4957-9449-636430F82E55}" destId="{66599FD4-0B7B-4B67-BB6B-0C0FBE10F00D}" srcOrd="0" destOrd="0" presId="urn:microsoft.com/office/officeart/2005/8/layout/hierarchy1"/>
    <dgm:cxn modelId="{E4846BC1-2B6A-401B-80A6-4E42D03E3163}" type="presParOf" srcId="{66599FD4-0B7B-4B67-BB6B-0C0FBE10F00D}" destId="{53CA1252-F156-4CE8-9A4D-E6613B310CA3}" srcOrd="0" destOrd="0" presId="urn:microsoft.com/office/officeart/2005/8/layout/hierarchy1"/>
    <dgm:cxn modelId="{DB575B4F-7AD7-4D45-BB09-5AA80A038C6B}" type="presParOf" srcId="{53CA1252-F156-4CE8-9A4D-E6613B310CA3}" destId="{6B605195-3BB1-4E00-9306-3C882171645D}" srcOrd="0" destOrd="0" presId="urn:microsoft.com/office/officeart/2005/8/layout/hierarchy1"/>
    <dgm:cxn modelId="{44E992F8-0EC9-4FDF-8FD8-72E3965D3E8E}" type="presParOf" srcId="{53CA1252-F156-4CE8-9A4D-E6613B310CA3}" destId="{3722EBDA-7DA1-483A-AA8A-387CB7978635}" srcOrd="1" destOrd="0" presId="urn:microsoft.com/office/officeart/2005/8/layout/hierarchy1"/>
    <dgm:cxn modelId="{521D8523-68F7-4345-A9EE-77CC4A7ECC88}" type="presParOf" srcId="{66599FD4-0B7B-4B67-BB6B-0C0FBE10F00D}" destId="{4D621746-2D78-4EDE-B7A4-304F72C45EEF}" srcOrd="1" destOrd="0" presId="urn:microsoft.com/office/officeart/2005/8/layout/hierarchy1"/>
    <dgm:cxn modelId="{F12764AB-C558-4A55-A330-BB68F177994F}" type="presParOf" srcId="{4D621746-2D78-4EDE-B7A4-304F72C45EEF}" destId="{6CD6F5B7-887E-4C26-9CCA-DACE2EE23711}" srcOrd="0" destOrd="0" presId="urn:microsoft.com/office/officeart/2005/8/layout/hierarchy1"/>
    <dgm:cxn modelId="{7A8B331E-30EC-4E56-A68D-C026F9A8A80C}" type="presParOf" srcId="{4D621746-2D78-4EDE-B7A4-304F72C45EEF}" destId="{F709C9E3-C3FB-4032-936E-52F9546FE930}" srcOrd="1" destOrd="0" presId="urn:microsoft.com/office/officeart/2005/8/layout/hierarchy1"/>
    <dgm:cxn modelId="{1B6EBAAC-F596-419C-BA9D-E6C83801C823}" type="presParOf" srcId="{F709C9E3-C3FB-4032-936E-52F9546FE930}" destId="{ADFF3425-D897-4390-82EF-78B9D4CFA6F4}" srcOrd="0" destOrd="0" presId="urn:microsoft.com/office/officeart/2005/8/layout/hierarchy1"/>
    <dgm:cxn modelId="{19579A08-BDD5-4F9E-BCBC-0D8BDA0DECC3}" type="presParOf" srcId="{ADFF3425-D897-4390-82EF-78B9D4CFA6F4}" destId="{A79F8E86-30B3-42A2-B190-FDEC15B9A97D}" srcOrd="0" destOrd="0" presId="urn:microsoft.com/office/officeart/2005/8/layout/hierarchy1"/>
    <dgm:cxn modelId="{E723C9BF-9764-4227-AD95-778E8BC4FCDA}" type="presParOf" srcId="{ADFF3425-D897-4390-82EF-78B9D4CFA6F4}" destId="{8AC5884D-5CA8-4BAF-B4CA-3AD7312A2A26}" srcOrd="1" destOrd="0" presId="urn:microsoft.com/office/officeart/2005/8/layout/hierarchy1"/>
    <dgm:cxn modelId="{448F14FF-B09A-409B-BFB9-73234E38F9E5}" type="presParOf" srcId="{F709C9E3-C3FB-4032-936E-52F9546FE930}" destId="{86A30177-34A8-4943-9E39-065D8211F1FC}" srcOrd="1" destOrd="0" presId="urn:microsoft.com/office/officeart/2005/8/layout/hierarchy1"/>
    <dgm:cxn modelId="{187D3033-A6AA-4D01-860C-B08D51AABDC5}" type="presParOf" srcId="{4D621746-2D78-4EDE-B7A4-304F72C45EEF}" destId="{2179A800-BDC4-4AFD-AE83-AA48671AA37A}" srcOrd="2" destOrd="0" presId="urn:microsoft.com/office/officeart/2005/8/layout/hierarchy1"/>
    <dgm:cxn modelId="{828771C0-5556-458F-A18C-31672B574503}" type="presParOf" srcId="{4D621746-2D78-4EDE-B7A4-304F72C45EEF}" destId="{9A453789-9CC3-4DE3-A6C2-F4137C4CEF50}" srcOrd="3" destOrd="0" presId="urn:microsoft.com/office/officeart/2005/8/layout/hierarchy1"/>
    <dgm:cxn modelId="{A6928114-1759-4B41-8BD5-F2721A022F58}" type="presParOf" srcId="{9A453789-9CC3-4DE3-A6C2-F4137C4CEF50}" destId="{6B550DE0-38F9-46D0-A0EA-ED3239DC785B}" srcOrd="0" destOrd="0" presId="urn:microsoft.com/office/officeart/2005/8/layout/hierarchy1"/>
    <dgm:cxn modelId="{E2B48342-F718-4FAA-A947-4B44622462BE}" type="presParOf" srcId="{6B550DE0-38F9-46D0-A0EA-ED3239DC785B}" destId="{36574603-B3B4-4D39-ADD9-65A6F1C5AB1A}" srcOrd="0" destOrd="0" presId="urn:microsoft.com/office/officeart/2005/8/layout/hierarchy1"/>
    <dgm:cxn modelId="{C162CC80-B890-4728-8D94-D0F819238F7D}" type="presParOf" srcId="{6B550DE0-38F9-46D0-A0EA-ED3239DC785B}" destId="{02D6C6FA-DE93-4E6F-A9A9-26EC88AB8779}" srcOrd="1" destOrd="0" presId="urn:microsoft.com/office/officeart/2005/8/layout/hierarchy1"/>
    <dgm:cxn modelId="{2A9C9818-3856-4929-BBA1-7C4C586CE5DD}" type="presParOf" srcId="{9A453789-9CC3-4DE3-A6C2-F4137C4CEF50}" destId="{71EACAB9-61E3-45C4-8261-B21E0AE67BA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3DEE8D-7554-4A7A-AF66-A53702E00B04}" type="doc">
      <dgm:prSet loTypeId="urn:microsoft.com/office/officeart/2005/8/layout/hierarchy1" loCatId="hierarchy" qsTypeId="urn:microsoft.com/office/officeart/2005/8/quickstyle/3d5" qsCatId="3D" csTypeId="urn:microsoft.com/office/officeart/2005/8/colors/accent2_2" csCatId="accent2" phldr="1"/>
      <dgm:spPr/>
      <dgm:t>
        <a:bodyPr/>
        <a:lstStyle/>
        <a:p>
          <a:endParaRPr lang="zh-CN" altLang="en-US"/>
        </a:p>
      </dgm:t>
    </dgm:pt>
    <dgm:pt modelId="{9B49CB76-7F3F-4E89-AF2E-B9B76D8F20A3}">
      <dgm:prSet phldrT="[文本]"/>
      <dgm:spPr/>
      <dgm:t>
        <a:bodyPr/>
        <a:lstStyle/>
        <a:p>
          <a:r>
            <a:rPr lang="zh-CN" altLang="en-US" dirty="0"/>
            <a:t>概念</a:t>
          </a:r>
        </a:p>
      </dgm:t>
    </dgm:pt>
    <dgm:pt modelId="{82E77212-E5E4-4A19-AAF8-F2B9C76DC024}" type="parTrans" cxnId="{9D5BBD17-17AA-46F3-A938-A58FDCA43B89}">
      <dgm:prSet/>
      <dgm:spPr/>
      <dgm:t>
        <a:bodyPr/>
        <a:lstStyle/>
        <a:p>
          <a:endParaRPr lang="zh-CN" altLang="en-US"/>
        </a:p>
      </dgm:t>
    </dgm:pt>
    <dgm:pt modelId="{563DE148-7CB1-45EA-BD7E-B4D8C32FDC35}" type="sibTrans" cxnId="{9D5BBD17-17AA-46F3-A938-A58FDCA43B89}">
      <dgm:prSet/>
      <dgm:spPr/>
      <dgm:t>
        <a:bodyPr/>
        <a:lstStyle/>
        <a:p>
          <a:endParaRPr lang="zh-CN" altLang="en-US"/>
        </a:p>
      </dgm:t>
    </dgm:pt>
    <dgm:pt modelId="{31B1A8A5-F62A-432F-AD24-8FA3B50580BF}">
      <dgm:prSet phldrT="[文本]"/>
      <dgm:spPr/>
      <dgm:t>
        <a:bodyPr/>
        <a:lstStyle/>
        <a:p>
          <a:r>
            <a:rPr lang="zh-CN" altLang="en-US" dirty="0"/>
            <a:t>集合概念</a:t>
          </a:r>
        </a:p>
      </dgm:t>
    </dgm:pt>
    <dgm:pt modelId="{FE5A668B-C54A-438E-91CC-31491772644A}" type="parTrans" cxnId="{891564A6-06DF-4549-984B-A4F464C81F7E}">
      <dgm:prSet/>
      <dgm:spPr/>
      <dgm:t>
        <a:bodyPr/>
        <a:lstStyle/>
        <a:p>
          <a:endParaRPr lang="zh-CN" altLang="en-US"/>
        </a:p>
      </dgm:t>
    </dgm:pt>
    <dgm:pt modelId="{96184489-A3B1-4E14-BE38-A7CF51B03C54}" type="sibTrans" cxnId="{891564A6-06DF-4549-984B-A4F464C81F7E}">
      <dgm:prSet/>
      <dgm:spPr/>
      <dgm:t>
        <a:bodyPr/>
        <a:lstStyle/>
        <a:p>
          <a:endParaRPr lang="zh-CN" altLang="en-US"/>
        </a:p>
      </dgm:t>
    </dgm:pt>
    <dgm:pt modelId="{CC13A830-90B3-421E-B2D4-9D78755EF797}">
      <dgm:prSet phldrT="[文本]"/>
      <dgm:spPr/>
      <dgm:t>
        <a:bodyPr/>
        <a:lstStyle/>
        <a:p>
          <a:r>
            <a:rPr lang="zh-CN" altLang="en-US" dirty="0"/>
            <a:t>非集合</a:t>
          </a:r>
          <a:endParaRPr lang="en-US" altLang="zh-CN" dirty="0"/>
        </a:p>
        <a:p>
          <a:r>
            <a:rPr lang="zh-CN" altLang="en-US" dirty="0"/>
            <a:t>概念</a:t>
          </a:r>
        </a:p>
      </dgm:t>
    </dgm:pt>
    <dgm:pt modelId="{DE0BEF1B-6A50-4B47-9C90-AD543C2A5822}" type="parTrans" cxnId="{FC27B459-5B84-473D-BDF1-29069757EDF2}">
      <dgm:prSet/>
      <dgm:spPr/>
      <dgm:t>
        <a:bodyPr/>
        <a:lstStyle/>
        <a:p>
          <a:endParaRPr lang="zh-CN" altLang="en-US"/>
        </a:p>
      </dgm:t>
    </dgm:pt>
    <dgm:pt modelId="{DAF6D799-AAF6-4395-B745-603174BF66C2}" type="sibTrans" cxnId="{FC27B459-5B84-473D-BDF1-29069757EDF2}">
      <dgm:prSet/>
      <dgm:spPr/>
      <dgm:t>
        <a:bodyPr/>
        <a:lstStyle/>
        <a:p>
          <a:endParaRPr lang="zh-CN" altLang="en-US"/>
        </a:p>
      </dgm:t>
    </dgm:pt>
    <dgm:pt modelId="{98DFB25B-7670-4957-9449-636430F82E55}" type="pres">
      <dgm:prSet presAssocID="{D33DEE8D-7554-4A7A-AF66-A53702E00B04}" presName="hierChild1" presStyleCnt="0">
        <dgm:presLayoutVars>
          <dgm:chPref val="1"/>
          <dgm:dir/>
          <dgm:animOne val="branch"/>
          <dgm:animLvl val="lvl"/>
          <dgm:resizeHandles/>
        </dgm:presLayoutVars>
      </dgm:prSet>
      <dgm:spPr/>
      <dgm:t>
        <a:bodyPr/>
        <a:lstStyle/>
        <a:p>
          <a:endParaRPr lang="zh-CN" altLang="en-US"/>
        </a:p>
      </dgm:t>
    </dgm:pt>
    <dgm:pt modelId="{66599FD4-0B7B-4B67-BB6B-0C0FBE10F00D}" type="pres">
      <dgm:prSet presAssocID="{9B49CB76-7F3F-4E89-AF2E-B9B76D8F20A3}" presName="hierRoot1" presStyleCnt="0"/>
      <dgm:spPr/>
    </dgm:pt>
    <dgm:pt modelId="{53CA1252-F156-4CE8-9A4D-E6613B310CA3}" type="pres">
      <dgm:prSet presAssocID="{9B49CB76-7F3F-4E89-AF2E-B9B76D8F20A3}" presName="composite" presStyleCnt="0"/>
      <dgm:spPr/>
    </dgm:pt>
    <dgm:pt modelId="{6B605195-3BB1-4E00-9306-3C882171645D}" type="pres">
      <dgm:prSet presAssocID="{9B49CB76-7F3F-4E89-AF2E-B9B76D8F20A3}" presName="background" presStyleLbl="node0" presStyleIdx="0" presStyleCnt="1"/>
      <dgm:spPr/>
    </dgm:pt>
    <dgm:pt modelId="{3722EBDA-7DA1-483A-AA8A-387CB7978635}" type="pres">
      <dgm:prSet presAssocID="{9B49CB76-7F3F-4E89-AF2E-B9B76D8F20A3}" presName="text" presStyleLbl="fgAcc0" presStyleIdx="0" presStyleCnt="1" custLinFactNeighborX="4751" custLinFactNeighborY="-2049">
        <dgm:presLayoutVars>
          <dgm:chPref val="3"/>
        </dgm:presLayoutVars>
      </dgm:prSet>
      <dgm:spPr/>
      <dgm:t>
        <a:bodyPr/>
        <a:lstStyle/>
        <a:p>
          <a:endParaRPr lang="zh-CN" altLang="en-US"/>
        </a:p>
      </dgm:t>
    </dgm:pt>
    <dgm:pt modelId="{4D621746-2D78-4EDE-B7A4-304F72C45EEF}" type="pres">
      <dgm:prSet presAssocID="{9B49CB76-7F3F-4E89-AF2E-B9B76D8F20A3}" presName="hierChild2" presStyleCnt="0"/>
      <dgm:spPr/>
    </dgm:pt>
    <dgm:pt modelId="{6CD6F5B7-887E-4C26-9CCA-DACE2EE23711}" type="pres">
      <dgm:prSet presAssocID="{FE5A668B-C54A-438E-91CC-31491772644A}" presName="Name10" presStyleLbl="parChTrans1D2" presStyleIdx="0" presStyleCnt="2"/>
      <dgm:spPr/>
      <dgm:t>
        <a:bodyPr/>
        <a:lstStyle/>
        <a:p>
          <a:endParaRPr lang="zh-CN" altLang="en-US"/>
        </a:p>
      </dgm:t>
    </dgm:pt>
    <dgm:pt modelId="{F709C9E3-C3FB-4032-936E-52F9546FE930}" type="pres">
      <dgm:prSet presAssocID="{31B1A8A5-F62A-432F-AD24-8FA3B50580BF}" presName="hierRoot2" presStyleCnt="0"/>
      <dgm:spPr/>
    </dgm:pt>
    <dgm:pt modelId="{ADFF3425-D897-4390-82EF-78B9D4CFA6F4}" type="pres">
      <dgm:prSet presAssocID="{31B1A8A5-F62A-432F-AD24-8FA3B50580BF}" presName="composite2" presStyleCnt="0"/>
      <dgm:spPr/>
    </dgm:pt>
    <dgm:pt modelId="{A79F8E86-30B3-42A2-B190-FDEC15B9A97D}" type="pres">
      <dgm:prSet presAssocID="{31B1A8A5-F62A-432F-AD24-8FA3B50580BF}" presName="background2" presStyleLbl="node2" presStyleIdx="0" presStyleCnt="2"/>
      <dgm:spPr/>
    </dgm:pt>
    <dgm:pt modelId="{8AC5884D-5CA8-4BAF-B4CA-3AD7312A2A26}" type="pres">
      <dgm:prSet presAssocID="{31B1A8A5-F62A-432F-AD24-8FA3B50580BF}" presName="text2" presStyleLbl="fgAcc2" presStyleIdx="0" presStyleCnt="2">
        <dgm:presLayoutVars>
          <dgm:chPref val="3"/>
        </dgm:presLayoutVars>
      </dgm:prSet>
      <dgm:spPr/>
      <dgm:t>
        <a:bodyPr/>
        <a:lstStyle/>
        <a:p>
          <a:endParaRPr lang="zh-CN" altLang="en-US"/>
        </a:p>
      </dgm:t>
    </dgm:pt>
    <dgm:pt modelId="{86A30177-34A8-4943-9E39-065D8211F1FC}" type="pres">
      <dgm:prSet presAssocID="{31B1A8A5-F62A-432F-AD24-8FA3B50580BF}" presName="hierChild3" presStyleCnt="0"/>
      <dgm:spPr/>
    </dgm:pt>
    <dgm:pt modelId="{2179A800-BDC4-4AFD-AE83-AA48671AA37A}" type="pres">
      <dgm:prSet presAssocID="{DE0BEF1B-6A50-4B47-9C90-AD543C2A5822}" presName="Name10" presStyleLbl="parChTrans1D2" presStyleIdx="1" presStyleCnt="2"/>
      <dgm:spPr/>
      <dgm:t>
        <a:bodyPr/>
        <a:lstStyle/>
        <a:p>
          <a:endParaRPr lang="zh-CN" altLang="en-US"/>
        </a:p>
      </dgm:t>
    </dgm:pt>
    <dgm:pt modelId="{9A453789-9CC3-4DE3-A6C2-F4137C4CEF50}" type="pres">
      <dgm:prSet presAssocID="{CC13A830-90B3-421E-B2D4-9D78755EF797}" presName="hierRoot2" presStyleCnt="0"/>
      <dgm:spPr/>
    </dgm:pt>
    <dgm:pt modelId="{6B550DE0-38F9-46D0-A0EA-ED3239DC785B}" type="pres">
      <dgm:prSet presAssocID="{CC13A830-90B3-421E-B2D4-9D78755EF797}" presName="composite2" presStyleCnt="0"/>
      <dgm:spPr/>
    </dgm:pt>
    <dgm:pt modelId="{36574603-B3B4-4D39-ADD9-65A6F1C5AB1A}" type="pres">
      <dgm:prSet presAssocID="{CC13A830-90B3-421E-B2D4-9D78755EF797}" presName="background2" presStyleLbl="node2" presStyleIdx="1" presStyleCnt="2"/>
      <dgm:spPr/>
    </dgm:pt>
    <dgm:pt modelId="{02D6C6FA-DE93-4E6F-A9A9-26EC88AB8779}" type="pres">
      <dgm:prSet presAssocID="{CC13A830-90B3-421E-B2D4-9D78755EF797}" presName="text2" presStyleLbl="fgAcc2" presStyleIdx="1" presStyleCnt="2">
        <dgm:presLayoutVars>
          <dgm:chPref val="3"/>
        </dgm:presLayoutVars>
      </dgm:prSet>
      <dgm:spPr/>
      <dgm:t>
        <a:bodyPr/>
        <a:lstStyle/>
        <a:p>
          <a:endParaRPr lang="zh-CN" altLang="en-US"/>
        </a:p>
      </dgm:t>
    </dgm:pt>
    <dgm:pt modelId="{71EACAB9-61E3-45C4-8261-B21E0AE67BAA}" type="pres">
      <dgm:prSet presAssocID="{CC13A830-90B3-421E-B2D4-9D78755EF797}" presName="hierChild3" presStyleCnt="0"/>
      <dgm:spPr/>
    </dgm:pt>
  </dgm:ptLst>
  <dgm:cxnLst>
    <dgm:cxn modelId="{9D5BBD17-17AA-46F3-A938-A58FDCA43B89}" srcId="{D33DEE8D-7554-4A7A-AF66-A53702E00B04}" destId="{9B49CB76-7F3F-4E89-AF2E-B9B76D8F20A3}" srcOrd="0" destOrd="0" parTransId="{82E77212-E5E4-4A19-AAF8-F2B9C76DC024}" sibTransId="{563DE148-7CB1-45EA-BD7E-B4D8C32FDC35}"/>
    <dgm:cxn modelId="{C6362348-CCA6-41F7-9221-349A7792941B}" type="presOf" srcId="{DE0BEF1B-6A50-4B47-9C90-AD543C2A5822}" destId="{2179A800-BDC4-4AFD-AE83-AA48671AA37A}" srcOrd="0" destOrd="0" presId="urn:microsoft.com/office/officeart/2005/8/layout/hierarchy1"/>
    <dgm:cxn modelId="{AD8D83BE-3A6B-436F-940F-914FE52DDBD4}" type="presOf" srcId="{FE5A668B-C54A-438E-91CC-31491772644A}" destId="{6CD6F5B7-887E-4C26-9CCA-DACE2EE23711}" srcOrd="0" destOrd="0" presId="urn:microsoft.com/office/officeart/2005/8/layout/hierarchy1"/>
    <dgm:cxn modelId="{FB1240BC-F031-4213-BFCD-6B6C1A1AF1E9}" type="presOf" srcId="{31B1A8A5-F62A-432F-AD24-8FA3B50580BF}" destId="{8AC5884D-5CA8-4BAF-B4CA-3AD7312A2A26}" srcOrd="0" destOrd="0" presId="urn:microsoft.com/office/officeart/2005/8/layout/hierarchy1"/>
    <dgm:cxn modelId="{FC27B459-5B84-473D-BDF1-29069757EDF2}" srcId="{9B49CB76-7F3F-4E89-AF2E-B9B76D8F20A3}" destId="{CC13A830-90B3-421E-B2D4-9D78755EF797}" srcOrd="1" destOrd="0" parTransId="{DE0BEF1B-6A50-4B47-9C90-AD543C2A5822}" sibTransId="{DAF6D799-AAF6-4395-B745-603174BF66C2}"/>
    <dgm:cxn modelId="{BD6E19C8-5A8F-43E3-BEF5-426CF11288D0}" type="presOf" srcId="{9B49CB76-7F3F-4E89-AF2E-B9B76D8F20A3}" destId="{3722EBDA-7DA1-483A-AA8A-387CB7978635}" srcOrd="0" destOrd="0" presId="urn:microsoft.com/office/officeart/2005/8/layout/hierarchy1"/>
    <dgm:cxn modelId="{891564A6-06DF-4549-984B-A4F464C81F7E}" srcId="{9B49CB76-7F3F-4E89-AF2E-B9B76D8F20A3}" destId="{31B1A8A5-F62A-432F-AD24-8FA3B50580BF}" srcOrd="0" destOrd="0" parTransId="{FE5A668B-C54A-438E-91CC-31491772644A}" sibTransId="{96184489-A3B1-4E14-BE38-A7CF51B03C54}"/>
    <dgm:cxn modelId="{9864136D-CC5D-49BD-865B-2D2C24C1B596}" type="presOf" srcId="{D33DEE8D-7554-4A7A-AF66-A53702E00B04}" destId="{98DFB25B-7670-4957-9449-636430F82E55}" srcOrd="0" destOrd="0" presId="urn:microsoft.com/office/officeart/2005/8/layout/hierarchy1"/>
    <dgm:cxn modelId="{D2259641-ECDD-4DD0-BC17-5B9BABB150BB}" type="presOf" srcId="{CC13A830-90B3-421E-B2D4-9D78755EF797}" destId="{02D6C6FA-DE93-4E6F-A9A9-26EC88AB8779}" srcOrd="0" destOrd="0" presId="urn:microsoft.com/office/officeart/2005/8/layout/hierarchy1"/>
    <dgm:cxn modelId="{218E9BE1-5377-4C02-B667-209A20758E16}" type="presParOf" srcId="{98DFB25B-7670-4957-9449-636430F82E55}" destId="{66599FD4-0B7B-4B67-BB6B-0C0FBE10F00D}" srcOrd="0" destOrd="0" presId="urn:microsoft.com/office/officeart/2005/8/layout/hierarchy1"/>
    <dgm:cxn modelId="{E4846BC1-2B6A-401B-80A6-4E42D03E3163}" type="presParOf" srcId="{66599FD4-0B7B-4B67-BB6B-0C0FBE10F00D}" destId="{53CA1252-F156-4CE8-9A4D-E6613B310CA3}" srcOrd="0" destOrd="0" presId="urn:microsoft.com/office/officeart/2005/8/layout/hierarchy1"/>
    <dgm:cxn modelId="{DB575B4F-7AD7-4D45-BB09-5AA80A038C6B}" type="presParOf" srcId="{53CA1252-F156-4CE8-9A4D-E6613B310CA3}" destId="{6B605195-3BB1-4E00-9306-3C882171645D}" srcOrd="0" destOrd="0" presId="urn:microsoft.com/office/officeart/2005/8/layout/hierarchy1"/>
    <dgm:cxn modelId="{44E992F8-0EC9-4FDF-8FD8-72E3965D3E8E}" type="presParOf" srcId="{53CA1252-F156-4CE8-9A4D-E6613B310CA3}" destId="{3722EBDA-7DA1-483A-AA8A-387CB7978635}" srcOrd="1" destOrd="0" presId="urn:microsoft.com/office/officeart/2005/8/layout/hierarchy1"/>
    <dgm:cxn modelId="{521D8523-68F7-4345-A9EE-77CC4A7ECC88}" type="presParOf" srcId="{66599FD4-0B7B-4B67-BB6B-0C0FBE10F00D}" destId="{4D621746-2D78-4EDE-B7A4-304F72C45EEF}" srcOrd="1" destOrd="0" presId="urn:microsoft.com/office/officeart/2005/8/layout/hierarchy1"/>
    <dgm:cxn modelId="{F12764AB-C558-4A55-A330-BB68F177994F}" type="presParOf" srcId="{4D621746-2D78-4EDE-B7A4-304F72C45EEF}" destId="{6CD6F5B7-887E-4C26-9CCA-DACE2EE23711}" srcOrd="0" destOrd="0" presId="urn:microsoft.com/office/officeart/2005/8/layout/hierarchy1"/>
    <dgm:cxn modelId="{7A8B331E-30EC-4E56-A68D-C026F9A8A80C}" type="presParOf" srcId="{4D621746-2D78-4EDE-B7A4-304F72C45EEF}" destId="{F709C9E3-C3FB-4032-936E-52F9546FE930}" srcOrd="1" destOrd="0" presId="urn:microsoft.com/office/officeart/2005/8/layout/hierarchy1"/>
    <dgm:cxn modelId="{1B6EBAAC-F596-419C-BA9D-E6C83801C823}" type="presParOf" srcId="{F709C9E3-C3FB-4032-936E-52F9546FE930}" destId="{ADFF3425-D897-4390-82EF-78B9D4CFA6F4}" srcOrd="0" destOrd="0" presId="urn:microsoft.com/office/officeart/2005/8/layout/hierarchy1"/>
    <dgm:cxn modelId="{19579A08-BDD5-4F9E-BCBC-0D8BDA0DECC3}" type="presParOf" srcId="{ADFF3425-D897-4390-82EF-78B9D4CFA6F4}" destId="{A79F8E86-30B3-42A2-B190-FDEC15B9A97D}" srcOrd="0" destOrd="0" presId="urn:microsoft.com/office/officeart/2005/8/layout/hierarchy1"/>
    <dgm:cxn modelId="{E723C9BF-9764-4227-AD95-778E8BC4FCDA}" type="presParOf" srcId="{ADFF3425-D897-4390-82EF-78B9D4CFA6F4}" destId="{8AC5884D-5CA8-4BAF-B4CA-3AD7312A2A26}" srcOrd="1" destOrd="0" presId="urn:microsoft.com/office/officeart/2005/8/layout/hierarchy1"/>
    <dgm:cxn modelId="{448F14FF-B09A-409B-BFB9-73234E38F9E5}" type="presParOf" srcId="{F709C9E3-C3FB-4032-936E-52F9546FE930}" destId="{86A30177-34A8-4943-9E39-065D8211F1FC}" srcOrd="1" destOrd="0" presId="urn:microsoft.com/office/officeart/2005/8/layout/hierarchy1"/>
    <dgm:cxn modelId="{187D3033-A6AA-4D01-860C-B08D51AABDC5}" type="presParOf" srcId="{4D621746-2D78-4EDE-B7A4-304F72C45EEF}" destId="{2179A800-BDC4-4AFD-AE83-AA48671AA37A}" srcOrd="2" destOrd="0" presId="urn:microsoft.com/office/officeart/2005/8/layout/hierarchy1"/>
    <dgm:cxn modelId="{828771C0-5556-458F-A18C-31672B574503}" type="presParOf" srcId="{4D621746-2D78-4EDE-B7A4-304F72C45EEF}" destId="{9A453789-9CC3-4DE3-A6C2-F4137C4CEF50}" srcOrd="3" destOrd="0" presId="urn:microsoft.com/office/officeart/2005/8/layout/hierarchy1"/>
    <dgm:cxn modelId="{A6928114-1759-4B41-8BD5-F2721A022F58}" type="presParOf" srcId="{9A453789-9CC3-4DE3-A6C2-F4137C4CEF50}" destId="{6B550DE0-38F9-46D0-A0EA-ED3239DC785B}" srcOrd="0" destOrd="0" presId="urn:microsoft.com/office/officeart/2005/8/layout/hierarchy1"/>
    <dgm:cxn modelId="{E2B48342-F718-4FAA-A947-4B44622462BE}" type="presParOf" srcId="{6B550DE0-38F9-46D0-A0EA-ED3239DC785B}" destId="{36574603-B3B4-4D39-ADD9-65A6F1C5AB1A}" srcOrd="0" destOrd="0" presId="urn:microsoft.com/office/officeart/2005/8/layout/hierarchy1"/>
    <dgm:cxn modelId="{C162CC80-B890-4728-8D94-D0F819238F7D}" type="presParOf" srcId="{6B550DE0-38F9-46D0-A0EA-ED3239DC785B}" destId="{02D6C6FA-DE93-4E6F-A9A9-26EC88AB8779}" srcOrd="1" destOrd="0" presId="urn:microsoft.com/office/officeart/2005/8/layout/hierarchy1"/>
    <dgm:cxn modelId="{2A9C9818-3856-4929-BBA1-7C4C586CE5DD}" type="presParOf" srcId="{9A453789-9CC3-4DE3-A6C2-F4137C4CEF50}" destId="{71EACAB9-61E3-45C4-8261-B21E0AE67BAA}"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3B6BEE-821A-4E7A-9A17-E109A8BA743B}" type="doc">
      <dgm:prSet loTypeId="urn:microsoft.com/office/officeart/2005/8/layout/hierarchy2" loCatId="hierarchy" qsTypeId="urn:microsoft.com/office/officeart/2005/8/quickstyle/simple3" qsCatId="simple" csTypeId="urn:microsoft.com/office/officeart/2005/8/colors/colorful3" csCatId="colorful" phldr="1"/>
      <dgm:spPr/>
      <dgm:t>
        <a:bodyPr/>
        <a:lstStyle/>
        <a:p>
          <a:endParaRPr lang="zh-CN" altLang="en-US"/>
        </a:p>
      </dgm:t>
    </dgm:pt>
    <dgm:pt modelId="{83DB09B8-AB92-4D28-B53C-09EBD0E78C18}">
      <dgm:prSet phldrT="[文本]"/>
      <dgm:spPr/>
      <dgm:t>
        <a:bodyPr/>
        <a:lstStyle/>
        <a:p>
          <a:r>
            <a:rPr lang="zh-CN" altLang="en-US" dirty="0"/>
            <a:t>概念间的关系</a:t>
          </a:r>
        </a:p>
      </dgm:t>
    </dgm:pt>
    <dgm:pt modelId="{2244DA12-6307-408B-8703-5EDAF66DBA40}" type="parTrans" cxnId="{34118194-4BC2-4666-895F-A5DF8FE3C605}">
      <dgm:prSet/>
      <dgm:spPr/>
      <dgm:t>
        <a:bodyPr/>
        <a:lstStyle/>
        <a:p>
          <a:endParaRPr lang="zh-CN" altLang="en-US"/>
        </a:p>
      </dgm:t>
    </dgm:pt>
    <dgm:pt modelId="{542AA063-005B-4FA7-8861-96AF3CED0667}" type="sibTrans" cxnId="{34118194-4BC2-4666-895F-A5DF8FE3C605}">
      <dgm:prSet/>
      <dgm:spPr/>
      <dgm:t>
        <a:bodyPr/>
        <a:lstStyle/>
        <a:p>
          <a:endParaRPr lang="zh-CN" altLang="en-US"/>
        </a:p>
      </dgm:t>
    </dgm:pt>
    <dgm:pt modelId="{C1260FDA-9941-4B73-B534-C5F4DEB7C4A4}">
      <dgm:prSet phldrT="[文本]"/>
      <dgm:spPr/>
      <dgm:t>
        <a:bodyPr/>
        <a:lstStyle/>
        <a:p>
          <a:r>
            <a:rPr lang="zh-CN" altLang="en-US" dirty="0"/>
            <a:t>相容关系</a:t>
          </a:r>
        </a:p>
      </dgm:t>
    </dgm:pt>
    <dgm:pt modelId="{201D1BCA-6BEE-4C0D-B260-73EE030F40EA}" type="parTrans" cxnId="{D46A586C-B2C2-46C7-A2FC-E026E838B930}">
      <dgm:prSet/>
      <dgm:spPr/>
      <dgm:t>
        <a:bodyPr/>
        <a:lstStyle/>
        <a:p>
          <a:endParaRPr lang="zh-CN" altLang="en-US"/>
        </a:p>
      </dgm:t>
    </dgm:pt>
    <dgm:pt modelId="{FE1825FE-FA6E-40B1-BD8C-995BDF38628D}" type="sibTrans" cxnId="{D46A586C-B2C2-46C7-A2FC-E026E838B930}">
      <dgm:prSet/>
      <dgm:spPr/>
      <dgm:t>
        <a:bodyPr/>
        <a:lstStyle/>
        <a:p>
          <a:endParaRPr lang="zh-CN" altLang="en-US"/>
        </a:p>
      </dgm:t>
    </dgm:pt>
    <dgm:pt modelId="{A7CF2469-503F-42A8-81B5-351AEC2FFF51}">
      <dgm:prSet phldrT="[文本]"/>
      <dgm:spPr>
        <a:solidFill>
          <a:schemeClr val="accent1">
            <a:lumMod val="40000"/>
            <a:lumOff val="60000"/>
          </a:schemeClr>
        </a:solidFill>
      </dgm:spPr>
      <dgm:t>
        <a:bodyPr/>
        <a:lstStyle/>
        <a:p>
          <a:r>
            <a:rPr lang="zh-CN" altLang="en-US" dirty="0"/>
            <a:t>同一关系</a:t>
          </a:r>
        </a:p>
      </dgm:t>
    </dgm:pt>
    <dgm:pt modelId="{6ADEDB07-ECF9-44C5-9FC7-330EDBCDDA6E}" type="parTrans" cxnId="{C6124AE9-4C20-4EAE-848C-BDBD7F2E5228}">
      <dgm:prSet/>
      <dgm:spPr/>
      <dgm:t>
        <a:bodyPr/>
        <a:lstStyle/>
        <a:p>
          <a:endParaRPr lang="zh-CN" altLang="en-US"/>
        </a:p>
      </dgm:t>
    </dgm:pt>
    <dgm:pt modelId="{9DCC05D6-BC11-4D39-AC1B-3B52FB619787}" type="sibTrans" cxnId="{C6124AE9-4C20-4EAE-848C-BDBD7F2E5228}">
      <dgm:prSet/>
      <dgm:spPr/>
      <dgm:t>
        <a:bodyPr/>
        <a:lstStyle/>
        <a:p>
          <a:endParaRPr lang="zh-CN" altLang="en-US"/>
        </a:p>
      </dgm:t>
    </dgm:pt>
    <dgm:pt modelId="{62471795-0595-434E-8B74-8770256E0C1A}">
      <dgm:prSet phldrT="[文本]"/>
      <dgm:spPr>
        <a:solidFill>
          <a:schemeClr val="accent1">
            <a:lumMod val="40000"/>
            <a:lumOff val="60000"/>
          </a:schemeClr>
        </a:solidFill>
      </dgm:spPr>
      <dgm:t>
        <a:bodyPr/>
        <a:lstStyle/>
        <a:p>
          <a:r>
            <a:rPr lang="zh-CN" altLang="en-US" dirty="0"/>
            <a:t>包含关系</a:t>
          </a:r>
        </a:p>
      </dgm:t>
    </dgm:pt>
    <dgm:pt modelId="{53567107-9186-444D-B77C-D3A5492A3B02}" type="parTrans" cxnId="{B9D4AC5A-4496-45FA-8A3B-DEB8AFD1F8CD}">
      <dgm:prSet/>
      <dgm:spPr/>
      <dgm:t>
        <a:bodyPr/>
        <a:lstStyle/>
        <a:p>
          <a:endParaRPr lang="zh-CN" altLang="en-US"/>
        </a:p>
      </dgm:t>
    </dgm:pt>
    <dgm:pt modelId="{B1955F77-5511-4C25-963B-378687A925E7}" type="sibTrans" cxnId="{B9D4AC5A-4496-45FA-8A3B-DEB8AFD1F8CD}">
      <dgm:prSet/>
      <dgm:spPr/>
      <dgm:t>
        <a:bodyPr/>
        <a:lstStyle/>
        <a:p>
          <a:endParaRPr lang="zh-CN" altLang="en-US"/>
        </a:p>
      </dgm:t>
    </dgm:pt>
    <dgm:pt modelId="{E5C871E9-A8E3-4AF2-AB3B-B5967ED6C302}">
      <dgm:prSet phldrT="[文本]"/>
      <dgm:spPr/>
      <dgm:t>
        <a:bodyPr/>
        <a:lstStyle/>
        <a:p>
          <a:r>
            <a:rPr lang="zh-CN" altLang="en-US" dirty="0"/>
            <a:t>不相容关系</a:t>
          </a:r>
        </a:p>
      </dgm:t>
    </dgm:pt>
    <dgm:pt modelId="{0E44525A-FAFC-4EE5-B980-C338BE8E6976}" type="parTrans" cxnId="{46904769-BC66-4FC5-B537-0B0ED55F3192}">
      <dgm:prSet/>
      <dgm:spPr/>
      <dgm:t>
        <a:bodyPr/>
        <a:lstStyle/>
        <a:p>
          <a:endParaRPr lang="zh-CN" altLang="en-US"/>
        </a:p>
      </dgm:t>
    </dgm:pt>
    <dgm:pt modelId="{EBC7B07C-700D-49D5-AB44-E37766561006}" type="sibTrans" cxnId="{46904769-BC66-4FC5-B537-0B0ED55F3192}">
      <dgm:prSet/>
      <dgm:spPr/>
      <dgm:t>
        <a:bodyPr/>
        <a:lstStyle/>
        <a:p>
          <a:endParaRPr lang="zh-CN" altLang="en-US"/>
        </a:p>
      </dgm:t>
    </dgm:pt>
    <dgm:pt modelId="{C2008FB2-0A43-42F3-9E84-402167F87DE8}">
      <dgm:prSet phldrT="[文本]"/>
      <dgm:spPr>
        <a:solidFill>
          <a:schemeClr val="accent1">
            <a:lumMod val="40000"/>
            <a:lumOff val="60000"/>
          </a:schemeClr>
        </a:solidFill>
      </dgm:spPr>
      <dgm:t>
        <a:bodyPr/>
        <a:lstStyle/>
        <a:p>
          <a:r>
            <a:rPr lang="zh-CN" altLang="en-US" dirty="0"/>
            <a:t>矛盾关系</a:t>
          </a:r>
        </a:p>
      </dgm:t>
    </dgm:pt>
    <dgm:pt modelId="{93A975D4-58FB-4813-A97D-C7B85D9FE7D8}" type="parTrans" cxnId="{9BA19477-7B1C-41E1-9412-54943B34A668}">
      <dgm:prSet/>
      <dgm:spPr/>
      <dgm:t>
        <a:bodyPr/>
        <a:lstStyle/>
        <a:p>
          <a:endParaRPr lang="zh-CN" altLang="en-US"/>
        </a:p>
      </dgm:t>
    </dgm:pt>
    <dgm:pt modelId="{2F9B4E85-27E4-48DC-ACD1-0E4BE4B2068C}" type="sibTrans" cxnId="{9BA19477-7B1C-41E1-9412-54943B34A668}">
      <dgm:prSet/>
      <dgm:spPr/>
      <dgm:t>
        <a:bodyPr/>
        <a:lstStyle/>
        <a:p>
          <a:endParaRPr lang="zh-CN" altLang="en-US"/>
        </a:p>
      </dgm:t>
    </dgm:pt>
    <dgm:pt modelId="{4AA43175-DFB6-4A3C-8DE1-0E1D0FD485BF}">
      <dgm:prSet phldrT="[文本]"/>
      <dgm:spPr>
        <a:solidFill>
          <a:schemeClr val="accent1">
            <a:lumMod val="40000"/>
            <a:lumOff val="60000"/>
          </a:schemeClr>
        </a:solidFill>
      </dgm:spPr>
      <dgm:t>
        <a:bodyPr/>
        <a:lstStyle/>
        <a:p>
          <a:r>
            <a:rPr lang="zh-CN" altLang="en-US" dirty="0"/>
            <a:t>交叉关系</a:t>
          </a:r>
        </a:p>
      </dgm:t>
    </dgm:pt>
    <dgm:pt modelId="{9FE5920F-5767-4258-9903-6D5D8E1E37C0}" type="parTrans" cxnId="{6133C69F-2956-4349-8789-13267086CBA2}">
      <dgm:prSet/>
      <dgm:spPr/>
      <dgm:t>
        <a:bodyPr/>
        <a:lstStyle/>
        <a:p>
          <a:endParaRPr lang="zh-CN" altLang="en-US"/>
        </a:p>
      </dgm:t>
    </dgm:pt>
    <dgm:pt modelId="{B13285EA-4F30-429C-AB76-C6D16EB9809D}" type="sibTrans" cxnId="{6133C69F-2956-4349-8789-13267086CBA2}">
      <dgm:prSet/>
      <dgm:spPr/>
      <dgm:t>
        <a:bodyPr/>
        <a:lstStyle/>
        <a:p>
          <a:endParaRPr lang="zh-CN" altLang="en-US"/>
        </a:p>
      </dgm:t>
    </dgm:pt>
    <dgm:pt modelId="{51D54E51-4A5D-44F0-9691-A0DB046E86A5}">
      <dgm:prSet phldrT="[文本]"/>
      <dgm:spPr>
        <a:solidFill>
          <a:schemeClr val="accent1">
            <a:lumMod val="40000"/>
            <a:lumOff val="60000"/>
          </a:schemeClr>
        </a:solidFill>
      </dgm:spPr>
      <dgm:t>
        <a:bodyPr/>
        <a:lstStyle/>
        <a:p>
          <a:r>
            <a:rPr lang="zh-CN" altLang="en-US" dirty="0"/>
            <a:t>反对关系</a:t>
          </a:r>
        </a:p>
      </dgm:t>
    </dgm:pt>
    <dgm:pt modelId="{C11456A0-57DD-4D94-A4E0-C2A70D8D6FF5}" type="parTrans" cxnId="{D7CEEBBB-55E5-4913-83E2-A42A459D6AEA}">
      <dgm:prSet/>
      <dgm:spPr/>
      <dgm:t>
        <a:bodyPr/>
        <a:lstStyle/>
        <a:p>
          <a:endParaRPr lang="zh-CN" altLang="en-US"/>
        </a:p>
      </dgm:t>
    </dgm:pt>
    <dgm:pt modelId="{DCE05BE3-0F96-45B3-B55C-F515E643BF7D}" type="sibTrans" cxnId="{D7CEEBBB-55E5-4913-83E2-A42A459D6AEA}">
      <dgm:prSet/>
      <dgm:spPr/>
      <dgm:t>
        <a:bodyPr/>
        <a:lstStyle/>
        <a:p>
          <a:endParaRPr lang="zh-CN" altLang="en-US"/>
        </a:p>
      </dgm:t>
    </dgm:pt>
    <dgm:pt modelId="{C25E3015-96F2-4CD2-BB72-E967FCD33DC4}" type="pres">
      <dgm:prSet presAssocID="{753B6BEE-821A-4E7A-9A17-E109A8BA743B}" presName="diagram" presStyleCnt="0">
        <dgm:presLayoutVars>
          <dgm:chPref val="1"/>
          <dgm:dir/>
          <dgm:animOne val="branch"/>
          <dgm:animLvl val="lvl"/>
          <dgm:resizeHandles val="exact"/>
        </dgm:presLayoutVars>
      </dgm:prSet>
      <dgm:spPr/>
      <dgm:t>
        <a:bodyPr/>
        <a:lstStyle/>
        <a:p>
          <a:endParaRPr lang="zh-CN" altLang="en-US"/>
        </a:p>
      </dgm:t>
    </dgm:pt>
    <dgm:pt modelId="{1797A85D-D353-4076-A53D-CA3A8BC1BC0D}" type="pres">
      <dgm:prSet presAssocID="{83DB09B8-AB92-4D28-B53C-09EBD0E78C18}" presName="root1" presStyleCnt="0"/>
      <dgm:spPr/>
    </dgm:pt>
    <dgm:pt modelId="{D8BC9F67-2466-4797-85A2-4558D1072B61}" type="pres">
      <dgm:prSet presAssocID="{83DB09B8-AB92-4D28-B53C-09EBD0E78C18}" presName="LevelOneTextNode" presStyleLbl="node0" presStyleIdx="0" presStyleCnt="3">
        <dgm:presLayoutVars>
          <dgm:chPref val="3"/>
        </dgm:presLayoutVars>
      </dgm:prSet>
      <dgm:spPr/>
      <dgm:t>
        <a:bodyPr/>
        <a:lstStyle/>
        <a:p>
          <a:endParaRPr lang="zh-CN" altLang="en-US"/>
        </a:p>
      </dgm:t>
    </dgm:pt>
    <dgm:pt modelId="{911FE544-DB97-4043-83D0-3D630801D854}" type="pres">
      <dgm:prSet presAssocID="{83DB09B8-AB92-4D28-B53C-09EBD0E78C18}" presName="level2hierChild" presStyleCnt="0"/>
      <dgm:spPr/>
    </dgm:pt>
    <dgm:pt modelId="{8FE759DC-526C-4A3F-B0CA-C187E66E68C8}" type="pres">
      <dgm:prSet presAssocID="{201D1BCA-6BEE-4C0D-B260-73EE030F40EA}" presName="conn2-1" presStyleLbl="parChTrans1D2" presStyleIdx="0" presStyleCnt="2"/>
      <dgm:spPr/>
      <dgm:t>
        <a:bodyPr/>
        <a:lstStyle/>
        <a:p>
          <a:endParaRPr lang="zh-CN" altLang="en-US"/>
        </a:p>
      </dgm:t>
    </dgm:pt>
    <dgm:pt modelId="{BB965E40-1955-4E58-B42E-9BBBAEA1DF7F}" type="pres">
      <dgm:prSet presAssocID="{201D1BCA-6BEE-4C0D-B260-73EE030F40EA}" presName="connTx" presStyleLbl="parChTrans1D2" presStyleIdx="0" presStyleCnt="2"/>
      <dgm:spPr/>
      <dgm:t>
        <a:bodyPr/>
        <a:lstStyle/>
        <a:p>
          <a:endParaRPr lang="zh-CN" altLang="en-US"/>
        </a:p>
      </dgm:t>
    </dgm:pt>
    <dgm:pt modelId="{0B674E07-3386-4281-9E20-1B6FF6C6BC53}" type="pres">
      <dgm:prSet presAssocID="{C1260FDA-9941-4B73-B534-C5F4DEB7C4A4}" presName="root2" presStyleCnt="0"/>
      <dgm:spPr/>
    </dgm:pt>
    <dgm:pt modelId="{4B0736FA-ACF0-489B-A6A5-CDFAA36A6F19}" type="pres">
      <dgm:prSet presAssocID="{C1260FDA-9941-4B73-B534-C5F4DEB7C4A4}" presName="LevelTwoTextNode" presStyleLbl="node2" presStyleIdx="0" presStyleCnt="2">
        <dgm:presLayoutVars>
          <dgm:chPref val="3"/>
        </dgm:presLayoutVars>
      </dgm:prSet>
      <dgm:spPr/>
      <dgm:t>
        <a:bodyPr/>
        <a:lstStyle/>
        <a:p>
          <a:endParaRPr lang="zh-CN" altLang="en-US"/>
        </a:p>
      </dgm:t>
    </dgm:pt>
    <dgm:pt modelId="{3DD48383-633A-48B8-8D6C-0F80B2B1A39E}" type="pres">
      <dgm:prSet presAssocID="{C1260FDA-9941-4B73-B534-C5F4DEB7C4A4}" presName="level3hierChild" presStyleCnt="0"/>
      <dgm:spPr/>
    </dgm:pt>
    <dgm:pt modelId="{CC6FE2DD-773A-4A1E-9C0D-E882452F7A7D}" type="pres">
      <dgm:prSet presAssocID="{6ADEDB07-ECF9-44C5-9FC7-330EDBCDDA6E}" presName="conn2-1" presStyleLbl="parChTrans1D3" presStyleIdx="0" presStyleCnt="3"/>
      <dgm:spPr/>
      <dgm:t>
        <a:bodyPr/>
        <a:lstStyle/>
        <a:p>
          <a:endParaRPr lang="zh-CN" altLang="en-US"/>
        </a:p>
      </dgm:t>
    </dgm:pt>
    <dgm:pt modelId="{8EEEF314-2C04-47FA-ADD2-A429B917DF7E}" type="pres">
      <dgm:prSet presAssocID="{6ADEDB07-ECF9-44C5-9FC7-330EDBCDDA6E}" presName="connTx" presStyleLbl="parChTrans1D3" presStyleIdx="0" presStyleCnt="3"/>
      <dgm:spPr/>
      <dgm:t>
        <a:bodyPr/>
        <a:lstStyle/>
        <a:p>
          <a:endParaRPr lang="zh-CN" altLang="en-US"/>
        </a:p>
      </dgm:t>
    </dgm:pt>
    <dgm:pt modelId="{29A4A0BE-7224-479B-AA95-4EEFC6A53076}" type="pres">
      <dgm:prSet presAssocID="{A7CF2469-503F-42A8-81B5-351AEC2FFF51}" presName="root2" presStyleCnt="0"/>
      <dgm:spPr/>
    </dgm:pt>
    <dgm:pt modelId="{30E9A8E0-D7F2-4B48-AF35-02FF52F96914}" type="pres">
      <dgm:prSet presAssocID="{A7CF2469-503F-42A8-81B5-351AEC2FFF51}" presName="LevelTwoTextNode" presStyleLbl="node3" presStyleIdx="0" presStyleCnt="3" custScaleX="100000" custScaleY="47425" custLinFactNeighborX="294" custLinFactNeighborY="-46104">
        <dgm:presLayoutVars>
          <dgm:chPref val="3"/>
        </dgm:presLayoutVars>
      </dgm:prSet>
      <dgm:spPr/>
      <dgm:t>
        <a:bodyPr/>
        <a:lstStyle/>
        <a:p>
          <a:endParaRPr lang="zh-CN" altLang="en-US"/>
        </a:p>
      </dgm:t>
    </dgm:pt>
    <dgm:pt modelId="{36812341-8E82-4933-AAEF-4DF0B4230B27}" type="pres">
      <dgm:prSet presAssocID="{A7CF2469-503F-42A8-81B5-351AEC2FFF51}" presName="level3hierChild" presStyleCnt="0"/>
      <dgm:spPr/>
    </dgm:pt>
    <dgm:pt modelId="{06B1C30A-D61B-4CE3-9614-BD3E269AF090}" type="pres">
      <dgm:prSet presAssocID="{53567107-9186-444D-B77C-D3A5492A3B02}" presName="conn2-1" presStyleLbl="parChTrans1D3" presStyleIdx="1" presStyleCnt="3"/>
      <dgm:spPr/>
      <dgm:t>
        <a:bodyPr/>
        <a:lstStyle/>
        <a:p>
          <a:endParaRPr lang="zh-CN" altLang="en-US"/>
        </a:p>
      </dgm:t>
    </dgm:pt>
    <dgm:pt modelId="{9F5FE9FE-8680-450F-8099-E7EB0F1AAEF1}" type="pres">
      <dgm:prSet presAssocID="{53567107-9186-444D-B77C-D3A5492A3B02}" presName="connTx" presStyleLbl="parChTrans1D3" presStyleIdx="1" presStyleCnt="3"/>
      <dgm:spPr/>
      <dgm:t>
        <a:bodyPr/>
        <a:lstStyle/>
        <a:p>
          <a:endParaRPr lang="zh-CN" altLang="en-US"/>
        </a:p>
      </dgm:t>
    </dgm:pt>
    <dgm:pt modelId="{125727EA-68B1-48EC-BA44-E8E2786E2E7B}" type="pres">
      <dgm:prSet presAssocID="{62471795-0595-434E-8B74-8770256E0C1A}" presName="root2" presStyleCnt="0"/>
      <dgm:spPr/>
    </dgm:pt>
    <dgm:pt modelId="{3ECC8105-33B6-4A06-BDA2-4AD8772ECDAB}" type="pres">
      <dgm:prSet presAssocID="{62471795-0595-434E-8B74-8770256E0C1A}" presName="LevelTwoTextNode" presStyleLbl="node3" presStyleIdx="1" presStyleCnt="3" custScaleX="99892" custScaleY="42008" custLinFactNeighborX="402" custLinFactNeighborY="-47817">
        <dgm:presLayoutVars>
          <dgm:chPref val="3"/>
        </dgm:presLayoutVars>
      </dgm:prSet>
      <dgm:spPr/>
      <dgm:t>
        <a:bodyPr/>
        <a:lstStyle/>
        <a:p>
          <a:endParaRPr lang="zh-CN" altLang="en-US"/>
        </a:p>
      </dgm:t>
    </dgm:pt>
    <dgm:pt modelId="{BF079041-EA9A-4960-B310-35CAAAC8B631}" type="pres">
      <dgm:prSet presAssocID="{62471795-0595-434E-8B74-8770256E0C1A}" presName="level3hierChild" presStyleCnt="0"/>
      <dgm:spPr/>
    </dgm:pt>
    <dgm:pt modelId="{46A841CE-7148-4087-B849-FDBEB5A6CF5A}" type="pres">
      <dgm:prSet presAssocID="{0E44525A-FAFC-4EE5-B980-C338BE8E6976}" presName="conn2-1" presStyleLbl="parChTrans1D2" presStyleIdx="1" presStyleCnt="2"/>
      <dgm:spPr/>
      <dgm:t>
        <a:bodyPr/>
        <a:lstStyle/>
        <a:p>
          <a:endParaRPr lang="zh-CN" altLang="en-US"/>
        </a:p>
      </dgm:t>
    </dgm:pt>
    <dgm:pt modelId="{3C7DF2C5-2DE2-46E4-B706-CC7A1AE6D2AA}" type="pres">
      <dgm:prSet presAssocID="{0E44525A-FAFC-4EE5-B980-C338BE8E6976}" presName="connTx" presStyleLbl="parChTrans1D2" presStyleIdx="1" presStyleCnt="2"/>
      <dgm:spPr/>
      <dgm:t>
        <a:bodyPr/>
        <a:lstStyle/>
        <a:p>
          <a:endParaRPr lang="zh-CN" altLang="en-US"/>
        </a:p>
      </dgm:t>
    </dgm:pt>
    <dgm:pt modelId="{35142DA2-33AB-493B-9A5A-0206CAA2D6DF}" type="pres">
      <dgm:prSet presAssocID="{E5C871E9-A8E3-4AF2-AB3B-B5967ED6C302}" presName="root2" presStyleCnt="0"/>
      <dgm:spPr/>
    </dgm:pt>
    <dgm:pt modelId="{84E0C436-535E-4712-B7F9-4A71393B7CAD}" type="pres">
      <dgm:prSet presAssocID="{E5C871E9-A8E3-4AF2-AB3B-B5967ED6C302}" presName="LevelTwoTextNode" presStyleLbl="node2" presStyleIdx="1" presStyleCnt="2">
        <dgm:presLayoutVars>
          <dgm:chPref val="3"/>
        </dgm:presLayoutVars>
      </dgm:prSet>
      <dgm:spPr/>
      <dgm:t>
        <a:bodyPr/>
        <a:lstStyle/>
        <a:p>
          <a:endParaRPr lang="zh-CN" altLang="en-US"/>
        </a:p>
      </dgm:t>
    </dgm:pt>
    <dgm:pt modelId="{7C02E2F5-E267-437C-8B9D-C755E89A696C}" type="pres">
      <dgm:prSet presAssocID="{E5C871E9-A8E3-4AF2-AB3B-B5967ED6C302}" presName="level3hierChild" presStyleCnt="0"/>
      <dgm:spPr/>
    </dgm:pt>
    <dgm:pt modelId="{71AC27A7-8271-4F47-BCFA-9AC2F517A674}" type="pres">
      <dgm:prSet presAssocID="{93A975D4-58FB-4813-A97D-C7B85D9FE7D8}" presName="conn2-1" presStyleLbl="parChTrans1D3" presStyleIdx="2" presStyleCnt="3"/>
      <dgm:spPr/>
      <dgm:t>
        <a:bodyPr/>
        <a:lstStyle/>
        <a:p>
          <a:endParaRPr lang="zh-CN" altLang="en-US"/>
        </a:p>
      </dgm:t>
    </dgm:pt>
    <dgm:pt modelId="{253AB607-C08C-48E9-85B3-4C3604787E76}" type="pres">
      <dgm:prSet presAssocID="{93A975D4-58FB-4813-A97D-C7B85D9FE7D8}" presName="connTx" presStyleLbl="parChTrans1D3" presStyleIdx="2" presStyleCnt="3"/>
      <dgm:spPr/>
      <dgm:t>
        <a:bodyPr/>
        <a:lstStyle/>
        <a:p>
          <a:endParaRPr lang="zh-CN" altLang="en-US"/>
        </a:p>
      </dgm:t>
    </dgm:pt>
    <dgm:pt modelId="{5EF52D60-425B-491C-9483-C2C65B627198}" type="pres">
      <dgm:prSet presAssocID="{C2008FB2-0A43-42F3-9E84-402167F87DE8}" presName="root2" presStyleCnt="0"/>
      <dgm:spPr/>
    </dgm:pt>
    <dgm:pt modelId="{D5C73647-318C-47F3-A324-B135A4831890}" type="pres">
      <dgm:prSet presAssocID="{C2008FB2-0A43-42F3-9E84-402167F87DE8}" presName="LevelTwoTextNode" presStyleLbl="node3" presStyleIdx="2" presStyleCnt="3" custScaleX="100252" custScaleY="49649" custLinFactNeighborX="168" custLinFactNeighborY="-17932">
        <dgm:presLayoutVars>
          <dgm:chPref val="3"/>
        </dgm:presLayoutVars>
      </dgm:prSet>
      <dgm:spPr/>
      <dgm:t>
        <a:bodyPr/>
        <a:lstStyle/>
        <a:p>
          <a:endParaRPr lang="zh-CN" altLang="en-US"/>
        </a:p>
      </dgm:t>
    </dgm:pt>
    <dgm:pt modelId="{458656D1-19E3-47B1-93B2-0160820088EF}" type="pres">
      <dgm:prSet presAssocID="{C2008FB2-0A43-42F3-9E84-402167F87DE8}" presName="level3hierChild" presStyleCnt="0"/>
      <dgm:spPr/>
    </dgm:pt>
    <dgm:pt modelId="{A637AD2F-2CC6-4869-86EB-32B13B2A2931}" type="pres">
      <dgm:prSet presAssocID="{4AA43175-DFB6-4A3C-8DE1-0E1D0FD485BF}" presName="root1" presStyleCnt="0"/>
      <dgm:spPr/>
    </dgm:pt>
    <dgm:pt modelId="{0BA97ADB-4B0C-413F-B4E6-6E478D968998}" type="pres">
      <dgm:prSet presAssocID="{4AA43175-DFB6-4A3C-8DE1-0E1D0FD485BF}" presName="LevelOneTextNode" presStyleLbl="node0" presStyleIdx="1" presStyleCnt="3" custScaleX="99892" custScaleY="42008" custLinFactX="100000" custLinFactY="-8379" custLinFactNeighborX="180402" custLinFactNeighborY="-100000">
        <dgm:presLayoutVars>
          <dgm:chPref val="3"/>
        </dgm:presLayoutVars>
      </dgm:prSet>
      <dgm:spPr/>
      <dgm:t>
        <a:bodyPr/>
        <a:lstStyle/>
        <a:p>
          <a:endParaRPr lang="zh-CN" altLang="en-US"/>
        </a:p>
      </dgm:t>
    </dgm:pt>
    <dgm:pt modelId="{9EF0E06A-A436-4BB0-B516-7D2AB30FFFF4}" type="pres">
      <dgm:prSet presAssocID="{4AA43175-DFB6-4A3C-8DE1-0E1D0FD485BF}" presName="level2hierChild" presStyleCnt="0"/>
      <dgm:spPr/>
    </dgm:pt>
    <dgm:pt modelId="{D7B589EE-E2CF-4DC5-A1EC-71BB261CF22E}" type="pres">
      <dgm:prSet presAssocID="{51D54E51-4A5D-44F0-9691-A0DB046E86A5}" presName="root1" presStyleCnt="0"/>
      <dgm:spPr/>
    </dgm:pt>
    <dgm:pt modelId="{6CDC9AD1-1183-4753-A62A-ED66245DFCE1}" type="pres">
      <dgm:prSet presAssocID="{51D54E51-4A5D-44F0-9691-A0DB046E86A5}" presName="LevelOneTextNode" presStyleLbl="node0" presStyleIdx="2" presStyleCnt="3" custScaleX="100252" custScaleY="49649" custLinFactX="100000" custLinFactNeighborX="180282" custLinFactNeighborY="-38200">
        <dgm:presLayoutVars>
          <dgm:chPref val="3"/>
        </dgm:presLayoutVars>
      </dgm:prSet>
      <dgm:spPr/>
      <dgm:t>
        <a:bodyPr/>
        <a:lstStyle/>
        <a:p>
          <a:endParaRPr lang="zh-CN" altLang="en-US"/>
        </a:p>
      </dgm:t>
    </dgm:pt>
    <dgm:pt modelId="{77DA9982-5653-46B2-B4B9-A42F1AACA5CD}" type="pres">
      <dgm:prSet presAssocID="{51D54E51-4A5D-44F0-9691-A0DB046E86A5}" presName="level2hierChild" presStyleCnt="0"/>
      <dgm:spPr/>
    </dgm:pt>
  </dgm:ptLst>
  <dgm:cxnLst>
    <dgm:cxn modelId="{67036999-BF5A-47D9-9E2E-C4A7ACFEE014}" type="presOf" srcId="{51D54E51-4A5D-44F0-9691-A0DB046E86A5}" destId="{6CDC9AD1-1183-4753-A62A-ED66245DFCE1}" srcOrd="0" destOrd="0" presId="urn:microsoft.com/office/officeart/2005/8/layout/hierarchy2"/>
    <dgm:cxn modelId="{B322FA44-53B6-430C-B18C-3C9F1E04B1D4}" type="presOf" srcId="{C2008FB2-0A43-42F3-9E84-402167F87DE8}" destId="{D5C73647-318C-47F3-A324-B135A4831890}" srcOrd="0" destOrd="0" presId="urn:microsoft.com/office/officeart/2005/8/layout/hierarchy2"/>
    <dgm:cxn modelId="{AE49FE00-4470-40B4-9A3B-263C4BADCA49}" type="presOf" srcId="{6ADEDB07-ECF9-44C5-9FC7-330EDBCDDA6E}" destId="{CC6FE2DD-773A-4A1E-9C0D-E882452F7A7D}" srcOrd="0" destOrd="0" presId="urn:microsoft.com/office/officeart/2005/8/layout/hierarchy2"/>
    <dgm:cxn modelId="{94E18DA9-6393-4CDE-AC22-B2B74DEA5B9D}" type="presOf" srcId="{201D1BCA-6BEE-4C0D-B260-73EE030F40EA}" destId="{BB965E40-1955-4E58-B42E-9BBBAEA1DF7F}" srcOrd="1" destOrd="0" presId="urn:microsoft.com/office/officeart/2005/8/layout/hierarchy2"/>
    <dgm:cxn modelId="{6137D691-4EC9-4E25-BFE3-C3F15A46DB50}" type="presOf" srcId="{0E44525A-FAFC-4EE5-B980-C338BE8E6976}" destId="{3C7DF2C5-2DE2-46E4-B706-CC7A1AE6D2AA}" srcOrd="1" destOrd="0" presId="urn:microsoft.com/office/officeart/2005/8/layout/hierarchy2"/>
    <dgm:cxn modelId="{D7CEEBBB-55E5-4913-83E2-A42A459D6AEA}" srcId="{753B6BEE-821A-4E7A-9A17-E109A8BA743B}" destId="{51D54E51-4A5D-44F0-9691-A0DB046E86A5}" srcOrd="2" destOrd="0" parTransId="{C11456A0-57DD-4D94-A4E0-C2A70D8D6FF5}" sibTransId="{DCE05BE3-0F96-45B3-B55C-F515E643BF7D}"/>
    <dgm:cxn modelId="{5EC754A1-2C8E-4FA3-A9C8-AF5241F1A55B}" type="presOf" srcId="{753B6BEE-821A-4E7A-9A17-E109A8BA743B}" destId="{C25E3015-96F2-4CD2-BB72-E967FCD33DC4}" srcOrd="0" destOrd="0" presId="urn:microsoft.com/office/officeart/2005/8/layout/hierarchy2"/>
    <dgm:cxn modelId="{C63332E1-0CAE-4FDC-8ECF-A005924A7DB7}" type="presOf" srcId="{93A975D4-58FB-4813-A97D-C7B85D9FE7D8}" destId="{71AC27A7-8271-4F47-BCFA-9AC2F517A674}" srcOrd="0" destOrd="0" presId="urn:microsoft.com/office/officeart/2005/8/layout/hierarchy2"/>
    <dgm:cxn modelId="{4BEBF274-8065-4547-BD8C-86E65EE9CA8C}" type="presOf" srcId="{53567107-9186-444D-B77C-D3A5492A3B02}" destId="{06B1C30A-D61B-4CE3-9614-BD3E269AF090}" srcOrd="0" destOrd="0" presId="urn:microsoft.com/office/officeart/2005/8/layout/hierarchy2"/>
    <dgm:cxn modelId="{34118194-4BC2-4666-895F-A5DF8FE3C605}" srcId="{753B6BEE-821A-4E7A-9A17-E109A8BA743B}" destId="{83DB09B8-AB92-4D28-B53C-09EBD0E78C18}" srcOrd="0" destOrd="0" parTransId="{2244DA12-6307-408B-8703-5EDAF66DBA40}" sibTransId="{542AA063-005B-4FA7-8861-96AF3CED0667}"/>
    <dgm:cxn modelId="{1A96E7D1-2A81-4603-9931-88C5BFD3BE8C}" type="presOf" srcId="{83DB09B8-AB92-4D28-B53C-09EBD0E78C18}" destId="{D8BC9F67-2466-4797-85A2-4558D1072B61}" srcOrd="0" destOrd="0" presId="urn:microsoft.com/office/officeart/2005/8/layout/hierarchy2"/>
    <dgm:cxn modelId="{D46A586C-B2C2-46C7-A2FC-E026E838B930}" srcId="{83DB09B8-AB92-4D28-B53C-09EBD0E78C18}" destId="{C1260FDA-9941-4B73-B534-C5F4DEB7C4A4}" srcOrd="0" destOrd="0" parTransId="{201D1BCA-6BEE-4C0D-B260-73EE030F40EA}" sibTransId="{FE1825FE-FA6E-40B1-BD8C-995BDF38628D}"/>
    <dgm:cxn modelId="{D2518046-D04C-4354-A7E4-695304F456B0}" type="presOf" srcId="{0E44525A-FAFC-4EE5-B980-C338BE8E6976}" destId="{46A841CE-7148-4087-B849-FDBEB5A6CF5A}" srcOrd="0" destOrd="0" presId="urn:microsoft.com/office/officeart/2005/8/layout/hierarchy2"/>
    <dgm:cxn modelId="{A7627BF6-FA83-4FFD-8C19-7B26BC15D596}" type="presOf" srcId="{53567107-9186-444D-B77C-D3A5492A3B02}" destId="{9F5FE9FE-8680-450F-8099-E7EB0F1AAEF1}" srcOrd="1" destOrd="0" presId="urn:microsoft.com/office/officeart/2005/8/layout/hierarchy2"/>
    <dgm:cxn modelId="{B9D4AC5A-4496-45FA-8A3B-DEB8AFD1F8CD}" srcId="{C1260FDA-9941-4B73-B534-C5F4DEB7C4A4}" destId="{62471795-0595-434E-8B74-8770256E0C1A}" srcOrd="1" destOrd="0" parTransId="{53567107-9186-444D-B77C-D3A5492A3B02}" sibTransId="{B1955F77-5511-4C25-963B-378687A925E7}"/>
    <dgm:cxn modelId="{D2CCBB08-5298-453D-B885-5246B901F1F0}" type="presOf" srcId="{4AA43175-DFB6-4A3C-8DE1-0E1D0FD485BF}" destId="{0BA97ADB-4B0C-413F-B4E6-6E478D968998}" srcOrd="0" destOrd="0" presId="urn:microsoft.com/office/officeart/2005/8/layout/hierarchy2"/>
    <dgm:cxn modelId="{6133C69F-2956-4349-8789-13267086CBA2}" srcId="{753B6BEE-821A-4E7A-9A17-E109A8BA743B}" destId="{4AA43175-DFB6-4A3C-8DE1-0E1D0FD485BF}" srcOrd="1" destOrd="0" parTransId="{9FE5920F-5767-4258-9903-6D5D8E1E37C0}" sibTransId="{B13285EA-4F30-429C-AB76-C6D16EB9809D}"/>
    <dgm:cxn modelId="{C6124AE9-4C20-4EAE-848C-BDBD7F2E5228}" srcId="{C1260FDA-9941-4B73-B534-C5F4DEB7C4A4}" destId="{A7CF2469-503F-42A8-81B5-351AEC2FFF51}" srcOrd="0" destOrd="0" parTransId="{6ADEDB07-ECF9-44C5-9FC7-330EDBCDDA6E}" sibTransId="{9DCC05D6-BC11-4D39-AC1B-3B52FB619787}"/>
    <dgm:cxn modelId="{3B28B85B-068F-4F41-82AD-998989EFF433}" type="presOf" srcId="{62471795-0595-434E-8B74-8770256E0C1A}" destId="{3ECC8105-33B6-4A06-BDA2-4AD8772ECDAB}" srcOrd="0" destOrd="0" presId="urn:microsoft.com/office/officeart/2005/8/layout/hierarchy2"/>
    <dgm:cxn modelId="{D1E460E0-1013-47EC-94FA-DAE69F1E42D3}" type="presOf" srcId="{201D1BCA-6BEE-4C0D-B260-73EE030F40EA}" destId="{8FE759DC-526C-4A3F-B0CA-C187E66E68C8}" srcOrd="0" destOrd="0" presId="urn:microsoft.com/office/officeart/2005/8/layout/hierarchy2"/>
    <dgm:cxn modelId="{9BA19477-7B1C-41E1-9412-54943B34A668}" srcId="{E5C871E9-A8E3-4AF2-AB3B-B5967ED6C302}" destId="{C2008FB2-0A43-42F3-9E84-402167F87DE8}" srcOrd="0" destOrd="0" parTransId="{93A975D4-58FB-4813-A97D-C7B85D9FE7D8}" sibTransId="{2F9B4E85-27E4-48DC-ACD1-0E4BE4B2068C}"/>
    <dgm:cxn modelId="{55C17A12-6A73-4F3F-9A30-FD81CE6A7AF7}" type="presOf" srcId="{93A975D4-58FB-4813-A97D-C7B85D9FE7D8}" destId="{253AB607-C08C-48E9-85B3-4C3604787E76}" srcOrd="1" destOrd="0" presId="urn:microsoft.com/office/officeart/2005/8/layout/hierarchy2"/>
    <dgm:cxn modelId="{46904769-BC66-4FC5-B537-0B0ED55F3192}" srcId="{83DB09B8-AB92-4D28-B53C-09EBD0E78C18}" destId="{E5C871E9-A8E3-4AF2-AB3B-B5967ED6C302}" srcOrd="1" destOrd="0" parTransId="{0E44525A-FAFC-4EE5-B980-C338BE8E6976}" sibTransId="{EBC7B07C-700D-49D5-AB44-E37766561006}"/>
    <dgm:cxn modelId="{D3F666E8-0C1F-4B5A-BD40-BEEF07E1B9DE}" type="presOf" srcId="{6ADEDB07-ECF9-44C5-9FC7-330EDBCDDA6E}" destId="{8EEEF314-2C04-47FA-ADD2-A429B917DF7E}" srcOrd="1" destOrd="0" presId="urn:microsoft.com/office/officeart/2005/8/layout/hierarchy2"/>
    <dgm:cxn modelId="{19C7443F-93A3-4B18-9739-29D6796E42F7}" type="presOf" srcId="{E5C871E9-A8E3-4AF2-AB3B-B5967ED6C302}" destId="{84E0C436-535E-4712-B7F9-4A71393B7CAD}" srcOrd="0" destOrd="0" presId="urn:microsoft.com/office/officeart/2005/8/layout/hierarchy2"/>
    <dgm:cxn modelId="{895281F3-51A1-4992-AF3B-44BCA5056F17}" type="presOf" srcId="{A7CF2469-503F-42A8-81B5-351AEC2FFF51}" destId="{30E9A8E0-D7F2-4B48-AF35-02FF52F96914}" srcOrd="0" destOrd="0" presId="urn:microsoft.com/office/officeart/2005/8/layout/hierarchy2"/>
    <dgm:cxn modelId="{04CC1BC0-CB01-4EBE-9617-B32A097280D6}" type="presOf" srcId="{C1260FDA-9941-4B73-B534-C5F4DEB7C4A4}" destId="{4B0736FA-ACF0-489B-A6A5-CDFAA36A6F19}" srcOrd="0" destOrd="0" presId="urn:microsoft.com/office/officeart/2005/8/layout/hierarchy2"/>
    <dgm:cxn modelId="{45FFEBF2-5216-4FF0-A200-3842C6A848BC}" type="presParOf" srcId="{C25E3015-96F2-4CD2-BB72-E967FCD33DC4}" destId="{1797A85D-D353-4076-A53D-CA3A8BC1BC0D}" srcOrd="0" destOrd="0" presId="urn:microsoft.com/office/officeart/2005/8/layout/hierarchy2"/>
    <dgm:cxn modelId="{6FB6936E-3656-4827-BE3A-543D6F0D1BC2}" type="presParOf" srcId="{1797A85D-D353-4076-A53D-CA3A8BC1BC0D}" destId="{D8BC9F67-2466-4797-85A2-4558D1072B61}" srcOrd="0" destOrd="0" presId="urn:microsoft.com/office/officeart/2005/8/layout/hierarchy2"/>
    <dgm:cxn modelId="{32EF62FD-ED06-4339-A7A8-7EAD9A410050}" type="presParOf" srcId="{1797A85D-D353-4076-A53D-CA3A8BC1BC0D}" destId="{911FE544-DB97-4043-83D0-3D630801D854}" srcOrd="1" destOrd="0" presId="urn:microsoft.com/office/officeart/2005/8/layout/hierarchy2"/>
    <dgm:cxn modelId="{60B29212-1F56-4203-8457-49773840624A}" type="presParOf" srcId="{911FE544-DB97-4043-83D0-3D630801D854}" destId="{8FE759DC-526C-4A3F-B0CA-C187E66E68C8}" srcOrd="0" destOrd="0" presId="urn:microsoft.com/office/officeart/2005/8/layout/hierarchy2"/>
    <dgm:cxn modelId="{34894B23-7E8F-4449-BCEB-83141B3AF31A}" type="presParOf" srcId="{8FE759DC-526C-4A3F-B0CA-C187E66E68C8}" destId="{BB965E40-1955-4E58-B42E-9BBBAEA1DF7F}" srcOrd="0" destOrd="0" presId="urn:microsoft.com/office/officeart/2005/8/layout/hierarchy2"/>
    <dgm:cxn modelId="{D9C7DF1B-BB68-4D53-8A96-6832B912C8A2}" type="presParOf" srcId="{911FE544-DB97-4043-83D0-3D630801D854}" destId="{0B674E07-3386-4281-9E20-1B6FF6C6BC53}" srcOrd="1" destOrd="0" presId="urn:microsoft.com/office/officeart/2005/8/layout/hierarchy2"/>
    <dgm:cxn modelId="{9B9EE719-2A75-4086-BD17-EE5C5A3C0519}" type="presParOf" srcId="{0B674E07-3386-4281-9E20-1B6FF6C6BC53}" destId="{4B0736FA-ACF0-489B-A6A5-CDFAA36A6F19}" srcOrd="0" destOrd="0" presId="urn:microsoft.com/office/officeart/2005/8/layout/hierarchy2"/>
    <dgm:cxn modelId="{DC618A2E-6251-4359-918F-334F7C9D89B9}" type="presParOf" srcId="{0B674E07-3386-4281-9E20-1B6FF6C6BC53}" destId="{3DD48383-633A-48B8-8D6C-0F80B2B1A39E}" srcOrd="1" destOrd="0" presId="urn:microsoft.com/office/officeart/2005/8/layout/hierarchy2"/>
    <dgm:cxn modelId="{766E18F4-1EF4-43E6-9535-31AD7647D593}" type="presParOf" srcId="{3DD48383-633A-48B8-8D6C-0F80B2B1A39E}" destId="{CC6FE2DD-773A-4A1E-9C0D-E882452F7A7D}" srcOrd="0" destOrd="0" presId="urn:microsoft.com/office/officeart/2005/8/layout/hierarchy2"/>
    <dgm:cxn modelId="{18BBC83C-A244-41CA-A6AA-1D67B069D247}" type="presParOf" srcId="{CC6FE2DD-773A-4A1E-9C0D-E882452F7A7D}" destId="{8EEEF314-2C04-47FA-ADD2-A429B917DF7E}" srcOrd="0" destOrd="0" presId="urn:microsoft.com/office/officeart/2005/8/layout/hierarchy2"/>
    <dgm:cxn modelId="{2AFEE486-6E70-45FB-8E09-C47D3EC49BAE}" type="presParOf" srcId="{3DD48383-633A-48B8-8D6C-0F80B2B1A39E}" destId="{29A4A0BE-7224-479B-AA95-4EEFC6A53076}" srcOrd="1" destOrd="0" presId="urn:microsoft.com/office/officeart/2005/8/layout/hierarchy2"/>
    <dgm:cxn modelId="{ADD5026F-FCD8-4A6D-B7C5-A4B73673A2D8}" type="presParOf" srcId="{29A4A0BE-7224-479B-AA95-4EEFC6A53076}" destId="{30E9A8E0-D7F2-4B48-AF35-02FF52F96914}" srcOrd="0" destOrd="0" presId="urn:microsoft.com/office/officeart/2005/8/layout/hierarchy2"/>
    <dgm:cxn modelId="{EE8FECBF-8BB0-4D8B-8893-D1BAF7E98DD5}" type="presParOf" srcId="{29A4A0BE-7224-479B-AA95-4EEFC6A53076}" destId="{36812341-8E82-4933-AAEF-4DF0B4230B27}" srcOrd="1" destOrd="0" presId="urn:microsoft.com/office/officeart/2005/8/layout/hierarchy2"/>
    <dgm:cxn modelId="{6A4FE7C8-22AB-49D4-84A9-738D94A0AC7A}" type="presParOf" srcId="{3DD48383-633A-48B8-8D6C-0F80B2B1A39E}" destId="{06B1C30A-D61B-4CE3-9614-BD3E269AF090}" srcOrd="2" destOrd="0" presId="urn:microsoft.com/office/officeart/2005/8/layout/hierarchy2"/>
    <dgm:cxn modelId="{25475E20-5AC5-497D-B14B-5A23EE107D47}" type="presParOf" srcId="{06B1C30A-D61B-4CE3-9614-BD3E269AF090}" destId="{9F5FE9FE-8680-450F-8099-E7EB0F1AAEF1}" srcOrd="0" destOrd="0" presId="urn:microsoft.com/office/officeart/2005/8/layout/hierarchy2"/>
    <dgm:cxn modelId="{D75458C6-C821-4C40-9CE4-7E271FE2A30C}" type="presParOf" srcId="{3DD48383-633A-48B8-8D6C-0F80B2B1A39E}" destId="{125727EA-68B1-48EC-BA44-E8E2786E2E7B}" srcOrd="3" destOrd="0" presId="urn:microsoft.com/office/officeart/2005/8/layout/hierarchy2"/>
    <dgm:cxn modelId="{55E50653-682F-4E65-B582-D85551A2AA48}" type="presParOf" srcId="{125727EA-68B1-48EC-BA44-E8E2786E2E7B}" destId="{3ECC8105-33B6-4A06-BDA2-4AD8772ECDAB}" srcOrd="0" destOrd="0" presId="urn:microsoft.com/office/officeart/2005/8/layout/hierarchy2"/>
    <dgm:cxn modelId="{8D8483D4-A975-4EAF-A63C-D7C4667A9EBD}" type="presParOf" srcId="{125727EA-68B1-48EC-BA44-E8E2786E2E7B}" destId="{BF079041-EA9A-4960-B310-35CAAAC8B631}" srcOrd="1" destOrd="0" presId="urn:microsoft.com/office/officeart/2005/8/layout/hierarchy2"/>
    <dgm:cxn modelId="{3E2C8430-02B9-4EDD-A30A-F00E32B7BAF3}" type="presParOf" srcId="{911FE544-DB97-4043-83D0-3D630801D854}" destId="{46A841CE-7148-4087-B849-FDBEB5A6CF5A}" srcOrd="2" destOrd="0" presId="urn:microsoft.com/office/officeart/2005/8/layout/hierarchy2"/>
    <dgm:cxn modelId="{DBADD045-2B8E-4BF0-8562-1E66196D00B0}" type="presParOf" srcId="{46A841CE-7148-4087-B849-FDBEB5A6CF5A}" destId="{3C7DF2C5-2DE2-46E4-B706-CC7A1AE6D2AA}" srcOrd="0" destOrd="0" presId="urn:microsoft.com/office/officeart/2005/8/layout/hierarchy2"/>
    <dgm:cxn modelId="{FA192E92-A8B4-4748-A3E4-3E79987BC750}" type="presParOf" srcId="{911FE544-DB97-4043-83D0-3D630801D854}" destId="{35142DA2-33AB-493B-9A5A-0206CAA2D6DF}" srcOrd="3" destOrd="0" presId="urn:microsoft.com/office/officeart/2005/8/layout/hierarchy2"/>
    <dgm:cxn modelId="{B7300BD8-2550-4A91-9943-1CD576B9F4ED}" type="presParOf" srcId="{35142DA2-33AB-493B-9A5A-0206CAA2D6DF}" destId="{84E0C436-535E-4712-B7F9-4A71393B7CAD}" srcOrd="0" destOrd="0" presId="urn:microsoft.com/office/officeart/2005/8/layout/hierarchy2"/>
    <dgm:cxn modelId="{02880E54-947A-406B-AD9B-0022F5F51BB2}" type="presParOf" srcId="{35142DA2-33AB-493B-9A5A-0206CAA2D6DF}" destId="{7C02E2F5-E267-437C-8B9D-C755E89A696C}" srcOrd="1" destOrd="0" presId="urn:microsoft.com/office/officeart/2005/8/layout/hierarchy2"/>
    <dgm:cxn modelId="{9AEA9EDD-2EC0-45CE-A6AD-1BED5B56AD43}" type="presParOf" srcId="{7C02E2F5-E267-437C-8B9D-C755E89A696C}" destId="{71AC27A7-8271-4F47-BCFA-9AC2F517A674}" srcOrd="0" destOrd="0" presId="urn:microsoft.com/office/officeart/2005/8/layout/hierarchy2"/>
    <dgm:cxn modelId="{E356E7CE-0F77-4FB6-8877-9318D2F42302}" type="presParOf" srcId="{71AC27A7-8271-4F47-BCFA-9AC2F517A674}" destId="{253AB607-C08C-48E9-85B3-4C3604787E76}" srcOrd="0" destOrd="0" presId="urn:microsoft.com/office/officeart/2005/8/layout/hierarchy2"/>
    <dgm:cxn modelId="{88586DC3-DF2E-4629-B45B-B76A2D42F9E1}" type="presParOf" srcId="{7C02E2F5-E267-437C-8B9D-C755E89A696C}" destId="{5EF52D60-425B-491C-9483-C2C65B627198}" srcOrd="1" destOrd="0" presId="urn:microsoft.com/office/officeart/2005/8/layout/hierarchy2"/>
    <dgm:cxn modelId="{D63DCFFF-1996-40FE-8436-2DCE14698B39}" type="presParOf" srcId="{5EF52D60-425B-491C-9483-C2C65B627198}" destId="{D5C73647-318C-47F3-A324-B135A4831890}" srcOrd="0" destOrd="0" presId="urn:microsoft.com/office/officeart/2005/8/layout/hierarchy2"/>
    <dgm:cxn modelId="{08F17DEE-929A-4EA3-835F-54F08F9359E8}" type="presParOf" srcId="{5EF52D60-425B-491C-9483-C2C65B627198}" destId="{458656D1-19E3-47B1-93B2-0160820088EF}" srcOrd="1" destOrd="0" presId="urn:microsoft.com/office/officeart/2005/8/layout/hierarchy2"/>
    <dgm:cxn modelId="{E2C4E8C7-6E55-476A-B851-95DF9DA84804}" type="presParOf" srcId="{C25E3015-96F2-4CD2-BB72-E967FCD33DC4}" destId="{A637AD2F-2CC6-4869-86EB-32B13B2A2931}" srcOrd="1" destOrd="0" presId="urn:microsoft.com/office/officeart/2005/8/layout/hierarchy2"/>
    <dgm:cxn modelId="{619CF8CE-D42E-40F2-97F4-772249BB23BE}" type="presParOf" srcId="{A637AD2F-2CC6-4869-86EB-32B13B2A2931}" destId="{0BA97ADB-4B0C-413F-B4E6-6E478D968998}" srcOrd="0" destOrd="0" presId="urn:microsoft.com/office/officeart/2005/8/layout/hierarchy2"/>
    <dgm:cxn modelId="{D8827099-3314-4389-ADF7-6AD18444A3F3}" type="presParOf" srcId="{A637AD2F-2CC6-4869-86EB-32B13B2A2931}" destId="{9EF0E06A-A436-4BB0-B516-7D2AB30FFFF4}" srcOrd="1" destOrd="0" presId="urn:microsoft.com/office/officeart/2005/8/layout/hierarchy2"/>
    <dgm:cxn modelId="{B20699B9-E543-4658-B578-21C2C02CA389}" type="presParOf" srcId="{C25E3015-96F2-4CD2-BB72-E967FCD33DC4}" destId="{D7B589EE-E2CF-4DC5-A1EC-71BB261CF22E}" srcOrd="2" destOrd="0" presId="urn:microsoft.com/office/officeart/2005/8/layout/hierarchy2"/>
    <dgm:cxn modelId="{B26B5A0F-B929-4D36-92F0-CD6D65ED57E6}" type="presParOf" srcId="{D7B589EE-E2CF-4DC5-A1EC-71BB261CF22E}" destId="{6CDC9AD1-1183-4753-A62A-ED66245DFCE1}" srcOrd="0" destOrd="0" presId="urn:microsoft.com/office/officeart/2005/8/layout/hierarchy2"/>
    <dgm:cxn modelId="{D466EFF8-3145-4228-BD96-BF356DEF8EC9}" type="presParOf" srcId="{D7B589EE-E2CF-4DC5-A1EC-71BB261CF22E}" destId="{77DA9982-5653-46B2-B4B9-A42F1AACA5C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5B8263-7B32-49A0-80D7-473BCDF63073}"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zh-CN" altLang="en-US"/>
        </a:p>
      </dgm:t>
    </dgm:pt>
    <dgm:pt modelId="{3C16C6E5-030B-4439-AF61-80E5527ADC89}">
      <dgm:prSet phldrT="[文本]"/>
      <dgm:spPr/>
      <dgm:t>
        <a:bodyPr/>
        <a:lstStyle/>
        <a:p>
          <a:r>
            <a:rPr lang="zh-CN" altLang="en-US" dirty="0"/>
            <a:t>语词定义</a:t>
          </a:r>
        </a:p>
      </dgm:t>
    </dgm:pt>
    <dgm:pt modelId="{E7BA6060-5EF1-4B3D-A687-FBA5A59E94D7}" type="parTrans" cxnId="{8905AAF7-B67D-4DA2-B785-EF4CEF7EFEDC}">
      <dgm:prSet/>
      <dgm:spPr/>
      <dgm:t>
        <a:bodyPr/>
        <a:lstStyle/>
        <a:p>
          <a:endParaRPr lang="zh-CN" altLang="en-US"/>
        </a:p>
      </dgm:t>
    </dgm:pt>
    <dgm:pt modelId="{98461FE0-2C89-414C-B44C-8ECEEF427A33}" type="sibTrans" cxnId="{8905AAF7-B67D-4DA2-B785-EF4CEF7EFEDC}">
      <dgm:prSet/>
      <dgm:spPr/>
      <dgm:t>
        <a:bodyPr/>
        <a:lstStyle/>
        <a:p>
          <a:endParaRPr lang="zh-CN" altLang="en-US"/>
        </a:p>
      </dgm:t>
    </dgm:pt>
    <dgm:pt modelId="{4D4D6B73-6460-4B4C-979D-B2FAE7DD55EE}">
      <dgm:prSet phldrT="[文本]"/>
      <dgm:spPr/>
      <dgm:t>
        <a:bodyPr/>
        <a:lstStyle/>
        <a:p>
          <a:r>
            <a:rPr lang="zh-CN" altLang="en-US" dirty="0"/>
            <a:t>说明的</a:t>
          </a:r>
          <a:endParaRPr lang="en-US" altLang="zh-CN" dirty="0"/>
        </a:p>
        <a:p>
          <a:r>
            <a:rPr lang="zh-CN" altLang="en-US" dirty="0"/>
            <a:t>语词定义</a:t>
          </a:r>
        </a:p>
      </dgm:t>
    </dgm:pt>
    <dgm:pt modelId="{CDBDB590-E704-4508-85A3-ACF334BC278C}" type="parTrans" cxnId="{294FCC99-D0E8-45AC-88F6-4424EDFF0DEE}">
      <dgm:prSet/>
      <dgm:spPr/>
      <dgm:t>
        <a:bodyPr/>
        <a:lstStyle/>
        <a:p>
          <a:endParaRPr lang="zh-CN" altLang="en-US"/>
        </a:p>
      </dgm:t>
    </dgm:pt>
    <dgm:pt modelId="{46494CD7-472A-4432-88D8-FA932C2E70B6}" type="sibTrans" cxnId="{294FCC99-D0E8-45AC-88F6-4424EDFF0DEE}">
      <dgm:prSet/>
      <dgm:spPr/>
      <dgm:t>
        <a:bodyPr/>
        <a:lstStyle/>
        <a:p>
          <a:endParaRPr lang="zh-CN" altLang="en-US"/>
        </a:p>
      </dgm:t>
    </dgm:pt>
    <dgm:pt modelId="{72E68131-0524-405A-BC49-9F6D21AFC29A}">
      <dgm:prSet phldrT="[文本]"/>
      <dgm:spPr/>
      <dgm:t>
        <a:bodyPr/>
        <a:lstStyle/>
        <a:p>
          <a:r>
            <a:rPr lang="zh-CN" altLang="en-US" dirty="0"/>
            <a:t>规定的</a:t>
          </a:r>
          <a:endParaRPr lang="en-US" altLang="zh-CN" dirty="0"/>
        </a:p>
        <a:p>
          <a:r>
            <a:rPr lang="zh-CN" altLang="en-US" dirty="0"/>
            <a:t>语词定义</a:t>
          </a:r>
        </a:p>
      </dgm:t>
    </dgm:pt>
    <dgm:pt modelId="{D5E5CE10-83C3-4182-B969-432E004990B0}" type="parTrans" cxnId="{20C5F2FC-83F4-43DA-9F69-DA650D483EFD}">
      <dgm:prSet/>
      <dgm:spPr/>
      <dgm:t>
        <a:bodyPr/>
        <a:lstStyle/>
        <a:p>
          <a:endParaRPr lang="zh-CN" altLang="en-US"/>
        </a:p>
      </dgm:t>
    </dgm:pt>
    <dgm:pt modelId="{458381EA-8C34-4D24-B8CA-6D9ED8899F98}" type="sibTrans" cxnId="{20C5F2FC-83F4-43DA-9F69-DA650D483EFD}">
      <dgm:prSet/>
      <dgm:spPr/>
      <dgm:t>
        <a:bodyPr/>
        <a:lstStyle/>
        <a:p>
          <a:endParaRPr lang="zh-CN" altLang="en-US"/>
        </a:p>
      </dgm:t>
    </dgm:pt>
    <dgm:pt modelId="{25ED7E51-1F6F-40B1-BE27-5C74AD0E03D6}" type="pres">
      <dgm:prSet presAssocID="{F95B8263-7B32-49A0-80D7-473BCDF63073}" presName="Name0" presStyleCnt="0">
        <dgm:presLayoutVars>
          <dgm:chPref val="1"/>
          <dgm:dir/>
          <dgm:animOne val="branch"/>
          <dgm:animLvl val="lvl"/>
          <dgm:resizeHandles val="exact"/>
        </dgm:presLayoutVars>
      </dgm:prSet>
      <dgm:spPr/>
      <dgm:t>
        <a:bodyPr/>
        <a:lstStyle/>
        <a:p>
          <a:endParaRPr lang="zh-CN" altLang="en-US"/>
        </a:p>
      </dgm:t>
    </dgm:pt>
    <dgm:pt modelId="{3BC42360-3F65-43AC-B6A1-AB4EFD548353}" type="pres">
      <dgm:prSet presAssocID="{3C16C6E5-030B-4439-AF61-80E5527ADC89}" presName="root1" presStyleCnt="0"/>
      <dgm:spPr/>
    </dgm:pt>
    <dgm:pt modelId="{B8C16F17-F2DC-4FBF-9251-020E627B7783}" type="pres">
      <dgm:prSet presAssocID="{3C16C6E5-030B-4439-AF61-80E5527ADC89}" presName="LevelOneTextNode" presStyleLbl="node0" presStyleIdx="0" presStyleCnt="1" custAng="5400000" custScaleY="62595" custLinFactNeighborX="93000" custLinFactNeighborY="-112">
        <dgm:presLayoutVars>
          <dgm:chPref val="3"/>
        </dgm:presLayoutVars>
      </dgm:prSet>
      <dgm:spPr/>
      <dgm:t>
        <a:bodyPr/>
        <a:lstStyle/>
        <a:p>
          <a:endParaRPr lang="zh-CN" altLang="en-US"/>
        </a:p>
      </dgm:t>
    </dgm:pt>
    <dgm:pt modelId="{56AE4C28-DEC2-4072-BA94-7101C78E816D}" type="pres">
      <dgm:prSet presAssocID="{3C16C6E5-030B-4439-AF61-80E5527ADC89}" presName="level2hierChild" presStyleCnt="0"/>
      <dgm:spPr/>
    </dgm:pt>
    <dgm:pt modelId="{35907E41-65AA-423E-8191-77E2D26B2878}" type="pres">
      <dgm:prSet presAssocID="{CDBDB590-E704-4508-85A3-ACF334BC278C}" presName="conn2-1" presStyleLbl="parChTrans1D2" presStyleIdx="0" presStyleCnt="2"/>
      <dgm:spPr/>
      <dgm:t>
        <a:bodyPr/>
        <a:lstStyle/>
        <a:p>
          <a:endParaRPr lang="zh-CN" altLang="en-US"/>
        </a:p>
      </dgm:t>
    </dgm:pt>
    <dgm:pt modelId="{1B524822-6D78-4C8A-B36D-9126BAF624A0}" type="pres">
      <dgm:prSet presAssocID="{CDBDB590-E704-4508-85A3-ACF334BC278C}" presName="connTx" presStyleLbl="parChTrans1D2" presStyleIdx="0" presStyleCnt="2"/>
      <dgm:spPr/>
      <dgm:t>
        <a:bodyPr/>
        <a:lstStyle/>
        <a:p>
          <a:endParaRPr lang="zh-CN" altLang="en-US"/>
        </a:p>
      </dgm:t>
    </dgm:pt>
    <dgm:pt modelId="{FD0A475F-ABA8-4179-9313-110F578AF54F}" type="pres">
      <dgm:prSet presAssocID="{4D4D6B73-6460-4B4C-979D-B2FAE7DD55EE}" presName="root2" presStyleCnt="0"/>
      <dgm:spPr/>
    </dgm:pt>
    <dgm:pt modelId="{31EC2E12-DC4D-45FE-8A37-DB29F7173134}" type="pres">
      <dgm:prSet presAssocID="{4D4D6B73-6460-4B4C-979D-B2FAE7DD55EE}" presName="LevelTwoTextNode" presStyleLbl="node2" presStyleIdx="0" presStyleCnt="2" custScaleX="78222" custScaleY="206686" custLinFactNeighborX="77817" custLinFactNeighborY="-78503">
        <dgm:presLayoutVars>
          <dgm:chPref val="3"/>
        </dgm:presLayoutVars>
      </dgm:prSet>
      <dgm:spPr/>
      <dgm:t>
        <a:bodyPr/>
        <a:lstStyle/>
        <a:p>
          <a:endParaRPr lang="zh-CN" altLang="en-US"/>
        </a:p>
      </dgm:t>
    </dgm:pt>
    <dgm:pt modelId="{A29B54FC-904D-480D-8845-CBC7936E1549}" type="pres">
      <dgm:prSet presAssocID="{4D4D6B73-6460-4B4C-979D-B2FAE7DD55EE}" presName="level3hierChild" presStyleCnt="0"/>
      <dgm:spPr/>
    </dgm:pt>
    <dgm:pt modelId="{59806DEA-4469-4014-99D2-6DEA984663CD}" type="pres">
      <dgm:prSet presAssocID="{D5E5CE10-83C3-4182-B969-432E004990B0}" presName="conn2-1" presStyleLbl="parChTrans1D2" presStyleIdx="1" presStyleCnt="2"/>
      <dgm:spPr/>
      <dgm:t>
        <a:bodyPr/>
        <a:lstStyle/>
        <a:p>
          <a:endParaRPr lang="zh-CN" altLang="en-US"/>
        </a:p>
      </dgm:t>
    </dgm:pt>
    <dgm:pt modelId="{113FB9A0-319E-4A08-BACF-FB6EAB3813BD}" type="pres">
      <dgm:prSet presAssocID="{D5E5CE10-83C3-4182-B969-432E004990B0}" presName="connTx" presStyleLbl="parChTrans1D2" presStyleIdx="1" presStyleCnt="2"/>
      <dgm:spPr/>
      <dgm:t>
        <a:bodyPr/>
        <a:lstStyle/>
        <a:p>
          <a:endParaRPr lang="zh-CN" altLang="en-US"/>
        </a:p>
      </dgm:t>
    </dgm:pt>
    <dgm:pt modelId="{33D51A34-15DB-4D83-A008-212A541801DB}" type="pres">
      <dgm:prSet presAssocID="{72E68131-0524-405A-BC49-9F6D21AFC29A}" presName="root2" presStyleCnt="0"/>
      <dgm:spPr/>
    </dgm:pt>
    <dgm:pt modelId="{A029C2C0-264A-45AD-A7B0-7E2D5E8F9670}" type="pres">
      <dgm:prSet presAssocID="{72E68131-0524-405A-BC49-9F6D21AFC29A}" presName="LevelTwoTextNode" presStyleLbl="node2" presStyleIdx="1" presStyleCnt="2" custScaleX="78220" custScaleY="217337" custLinFactNeighborX="81868" custLinFactNeighborY="-8996">
        <dgm:presLayoutVars>
          <dgm:chPref val="3"/>
        </dgm:presLayoutVars>
      </dgm:prSet>
      <dgm:spPr/>
      <dgm:t>
        <a:bodyPr/>
        <a:lstStyle/>
        <a:p>
          <a:endParaRPr lang="zh-CN" altLang="en-US"/>
        </a:p>
      </dgm:t>
    </dgm:pt>
    <dgm:pt modelId="{0828C858-63B1-4FC8-B318-7BCDA59E146B}" type="pres">
      <dgm:prSet presAssocID="{72E68131-0524-405A-BC49-9F6D21AFC29A}" presName="level3hierChild" presStyleCnt="0"/>
      <dgm:spPr/>
    </dgm:pt>
  </dgm:ptLst>
  <dgm:cxnLst>
    <dgm:cxn modelId="{BCD30ED7-D1E0-4BB5-B4D6-B87D4A56C8EB}" type="presOf" srcId="{72E68131-0524-405A-BC49-9F6D21AFC29A}" destId="{A029C2C0-264A-45AD-A7B0-7E2D5E8F9670}" srcOrd="0" destOrd="0" presId="urn:microsoft.com/office/officeart/2008/layout/HorizontalMultiLevelHierarchy"/>
    <dgm:cxn modelId="{B6AEFAA4-D814-49DD-94D9-73FA97925AA3}" type="presOf" srcId="{F95B8263-7B32-49A0-80D7-473BCDF63073}" destId="{25ED7E51-1F6F-40B1-BE27-5C74AD0E03D6}" srcOrd="0" destOrd="0" presId="urn:microsoft.com/office/officeart/2008/layout/HorizontalMultiLevelHierarchy"/>
    <dgm:cxn modelId="{37A92579-FDC2-424C-861D-0FEB18894053}" type="presOf" srcId="{D5E5CE10-83C3-4182-B969-432E004990B0}" destId="{59806DEA-4469-4014-99D2-6DEA984663CD}" srcOrd="0" destOrd="0" presId="urn:microsoft.com/office/officeart/2008/layout/HorizontalMultiLevelHierarchy"/>
    <dgm:cxn modelId="{236E21C5-31AC-4AA2-A185-B8BF32C7170F}" type="presOf" srcId="{D5E5CE10-83C3-4182-B969-432E004990B0}" destId="{113FB9A0-319E-4A08-BACF-FB6EAB3813BD}" srcOrd="1" destOrd="0" presId="urn:microsoft.com/office/officeart/2008/layout/HorizontalMultiLevelHierarchy"/>
    <dgm:cxn modelId="{DD59A461-FC99-44BE-B09A-787D466D09F1}" type="presOf" srcId="{4D4D6B73-6460-4B4C-979D-B2FAE7DD55EE}" destId="{31EC2E12-DC4D-45FE-8A37-DB29F7173134}" srcOrd="0" destOrd="0" presId="urn:microsoft.com/office/officeart/2008/layout/HorizontalMultiLevelHierarchy"/>
    <dgm:cxn modelId="{C798526B-26B2-4937-9364-504BF86208BA}" type="presOf" srcId="{3C16C6E5-030B-4439-AF61-80E5527ADC89}" destId="{B8C16F17-F2DC-4FBF-9251-020E627B7783}" srcOrd="0" destOrd="0" presId="urn:microsoft.com/office/officeart/2008/layout/HorizontalMultiLevelHierarchy"/>
    <dgm:cxn modelId="{294FCC99-D0E8-45AC-88F6-4424EDFF0DEE}" srcId="{3C16C6E5-030B-4439-AF61-80E5527ADC89}" destId="{4D4D6B73-6460-4B4C-979D-B2FAE7DD55EE}" srcOrd="0" destOrd="0" parTransId="{CDBDB590-E704-4508-85A3-ACF334BC278C}" sibTransId="{46494CD7-472A-4432-88D8-FA932C2E70B6}"/>
    <dgm:cxn modelId="{8905AAF7-B67D-4DA2-B785-EF4CEF7EFEDC}" srcId="{F95B8263-7B32-49A0-80D7-473BCDF63073}" destId="{3C16C6E5-030B-4439-AF61-80E5527ADC89}" srcOrd="0" destOrd="0" parTransId="{E7BA6060-5EF1-4B3D-A687-FBA5A59E94D7}" sibTransId="{98461FE0-2C89-414C-B44C-8ECEEF427A33}"/>
    <dgm:cxn modelId="{C243B200-3B99-49E9-9806-81F0714F2CB5}" type="presOf" srcId="{CDBDB590-E704-4508-85A3-ACF334BC278C}" destId="{35907E41-65AA-423E-8191-77E2D26B2878}" srcOrd="0" destOrd="0" presId="urn:microsoft.com/office/officeart/2008/layout/HorizontalMultiLevelHierarchy"/>
    <dgm:cxn modelId="{2A4D419A-621B-4B10-96C4-B74DE91D7412}" type="presOf" srcId="{CDBDB590-E704-4508-85A3-ACF334BC278C}" destId="{1B524822-6D78-4C8A-B36D-9126BAF624A0}" srcOrd="1" destOrd="0" presId="urn:microsoft.com/office/officeart/2008/layout/HorizontalMultiLevelHierarchy"/>
    <dgm:cxn modelId="{20C5F2FC-83F4-43DA-9F69-DA650D483EFD}" srcId="{3C16C6E5-030B-4439-AF61-80E5527ADC89}" destId="{72E68131-0524-405A-BC49-9F6D21AFC29A}" srcOrd="1" destOrd="0" parTransId="{D5E5CE10-83C3-4182-B969-432E004990B0}" sibTransId="{458381EA-8C34-4D24-B8CA-6D9ED8899F98}"/>
    <dgm:cxn modelId="{3089D25E-E018-451E-A3BA-7DA246B83974}" type="presParOf" srcId="{25ED7E51-1F6F-40B1-BE27-5C74AD0E03D6}" destId="{3BC42360-3F65-43AC-B6A1-AB4EFD548353}" srcOrd="0" destOrd="0" presId="urn:microsoft.com/office/officeart/2008/layout/HorizontalMultiLevelHierarchy"/>
    <dgm:cxn modelId="{4340D38D-CFFE-4FA4-A8ED-BD6631EC516B}" type="presParOf" srcId="{3BC42360-3F65-43AC-B6A1-AB4EFD548353}" destId="{B8C16F17-F2DC-4FBF-9251-020E627B7783}" srcOrd="0" destOrd="0" presId="urn:microsoft.com/office/officeart/2008/layout/HorizontalMultiLevelHierarchy"/>
    <dgm:cxn modelId="{DFEF3ED8-95D2-48A1-967E-2A70655491EA}" type="presParOf" srcId="{3BC42360-3F65-43AC-B6A1-AB4EFD548353}" destId="{56AE4C28-DEC2-4072-BA94-7101C78E816D}" srcOrd="1" destOrd="0" presId="urn:microsoft.com/office/officeart/2008/layout/HorizontalMultiLevelHierarchy"/>
    <dgm:cxn modelId="{25F8F535-DFB3-45D1-A1D9-E1545B2C9A39}" type="presParOf" srcId="{56AE4C28-DEC2-4072-BA94-7101C78E816D}" destId="{35907E41-65AA-423E-8191-77E2D26B2878}" srcOrd="0" destOrd="0" presId="urn:microsoft.com/office/officeart/2008/layout/HorizontalMultiLevelHierarchy"/>
    <dgm:cxn modelId="{CC830BEE-EBDE-4EF5-AC51-910CBAE9188C}" type="presParOf" srcId="{35907E41-65AA-423E-8191-77E2D26B2878}" destId="{1B524822-6D78-4C8A-B36D-9126BAF624A0}" srcOrd="0" destOrd="0" presId="urn:microsoft.com/office/officeart/2008/layout/HorizontalMultiLevelHierarchy"/>
    <dgm:cxn modelId="{961B042C-63C3-4285-8690-06071E6DC179}" type="presParOf" srcId="{56AE4C28-DEC2-4072-BA94-7101C78E816D}" destId="{FD0A475F-ABA8-4179-9313-110F578AF54F}" srcOrd="1" destOrd="0" presId="urn:microsoft.com/office/officeart/2008/layout/HorizontalMultiLevelHierarchy"/>
    <dgm:cxn modelId="{79D051D3-7A22-42C2-8FC8-ADCA2DD935F9}" type="presParOf" srcId="{FD0A475F-ABA8-4179-9313-110F578AF54F}" destId="{31EC2E12-DC4D-45FE-8A37-DB29F7173134}" srcOrd="0" destOrd="0" presId="urn:microsoft.com/office/officeart/2008/layout/HorizontalMultiLevelHierarchy"/>
    <dgm:cxn modelId="{29F4C78A-B63C-4506-97D0-4156932BE7F8}" type="presParOf" srcId="{FD0A475F-ABA8-4179-9313-110F578AF54F}" destId="{A29B54FC-904D-480D-8845-CBC7936E1549}" srcOrd="1" destOrd="0" presId="urn:microsoft.com/office/officeart/2008/layout/HorizontalMultiLevelHierarchy"/>
    <dgm:cxn modelId="{674B0DE6-D864-4BBE-B44C-A4CFD1DE6248}" type="presParOf" srcId="{56AE4C28-DEC2-4072-BA94-7101C78E816D}" destId="{59806DEA-4469-4014-99D2-6DEA984663CD}" srcOrd="2" destOrd="0" presId="urn:microsoft.com/office/officeart/2008/layout/HorizontalMultiLevelHierarchy"/>
    <dgm:cxn modelId="{B2A65F18-7BCC-4E41-86C2-3EBE0E7ACDEA}" type="presParOf" srcId="{59806DEA-4469-4014-99D2-6DEA984663CD}" destId="{113FB9A0-319E-4A08-BACF-FB6EAB3813BD}" srcOrd="0" destOrd="0" presId="urn:microsoft.com/office/officeart/2008/layout/HorizontalMultiLevelHierarchy"/>
    <dgm:cxn modelId="{AC6D35E9-D708-4DCF-A7DA-27D51EE0C1AA}" type="presParOf" srcId="{56AE4C28-DEC2-4072-BA94-7101C78E816D}" destId="{33D51A34-15DB-4D83-A008-212A541801DB}" srcOrd="3" destOrd="0" presId="urn:microsoft.com/office/officeart/2008/layout/HorizontalMultiLevelHierarchy"/>
    <dgm:cxn modelId="{600AA918-4116-4428-BE46-C2AD282BE45F}" type="presParOf" srcId="{33D51A34-15DB-4D83-A008-212A541801DB}" destId="{A029C2C0-264A-45AD-A7B0-7E2D5E8F9670}" srcOrd="0" destOrd="0" presId="urn:microsoft.com/office/officeart/2008/layout/HorizontalMultiLevelHierarchy"/>
    <dgm:cxn modelId="{27CAE9B2-9AE5-432E-B33E-97138F7BDFF5}" type="presParOf" srcId="{33D51A34-15DB-4D83-A008-212A541801DB}" destId="{0828C858-63B1-4FC8-B318-7BCDA59E146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A33E54-E811-4A12-BA6C-2B7A149B920C}" type="doc">
      <dgm:prSet loTypeId="urn:microsoft.com/office/officeart/2008/layout/HorizontalMultiLevelHierarchy" loCatId="hierarchy" qsTypeId="urn:microsoft.com/office/officeart/2005/8/quickstyle/simple1" qsCatId="simple" csTypeId="urn:microsoft.com/office/officeart/2005/8/colors/accent4_3" csCatId="accent4" phldr="1"/>
      <dgm:spPr/>
      <dgm:t>
        <a:bodyPr/>
        <a:lstStyle/>
        <a:p>
          <a:endParaRPr lang="zh-CN" altLang="en-US"/>
        </a:p>
      </dgm:t>
    </dgm:pt>
    <dgm:pt modelId="{4C26C4A9-FFEE-4AA3-A3D7-EB60E451239C}">
      <dgm:prSet phldrT="[文本]"/>
      <dgm:spPr/>
      <dgm:t>
        <a:bodyPr/>
        <a:lstStyle/>
        <a:p>
          <a:r>
            <a:rPr lang="zh-CN" altLang="en-US" dirty="0"/>
            <a:t>概念的划分</a:t>
          </a:r>
        </a:p>
      </dgm:t>
    </dgm:pt>
    <dgm:pt modelId="{6302FE8B-DE4A-457E-92FD-6F9C8981AB3C}" type="parTrans" cxnId="{3BF14BD3-C3D3-4892-A608-E4ED5341D057}">
      <dgm:prSet/>
      <dgm:spPr/>
      <dgm:t>
        <a:bodyPr/>
        <a:lstStyle/>
        <a:p>
          <a:endParaRPr lang="zh-CN" altLang="en-US"/>
        </a:p>
      </dgm:t>
    </dgm:pt>
    <dgm:pt modelId="{8ED2B77C-84A2-4FBB-AE26-3A4186961225}" type="sibTrans" cxnId="{3BF14BD3-C3D3-4892-A608-E4ED5341D057}">
      <dgm:prSet/>
      <dgm:spPr/>
      <dgm:t>
        <a:bodyPr/>
        <a:lstStyle/>
        <a:p>
          <a:endParaRPr lang="zh-CN" altLang="en-US"/>
        </a:p>
      </dgm:t>
    </dgm:pt>
    <dgm:pt modelId="{3246ACD5-41EA-4106-A4CA-04BFAB97E291}">
      <dgm:prSet phldrT="[文本]"/>
      <dgm:spPr/>
      <dgm:t>
        <a:bodyPr/>
        <a:lstStyle/>
        <a:p>
          <a:r>
            <a:rPr lang="zh-CN" altLang="en-US" dirty="0"/>
            <a:t>划分的母项</a:t>
          </a:r>
        </a:p>
      </dgm:t>
    </dgm:pt>
    <dgm:pt modelId="{ED1D863D-3E07-4DF9-9E90-9AED90FC03C3}" type="parTrans" cxnId="{584B22F1-0D66-4E8D-A94C-3A6190A96645}">
      <dgm:prSet/>
      <dgm:spPr/>
      <dgm:t>
        <a:bodyPr/>
        <a:lstStyle/>
        <a:p>
          <a:endParaRPr lang="zh-CN" altLang="en-US"/>
        </a:p>
      </dgm:t>
    </dgm:pt>
    <dgm:pt modelId="{ABFB2055-6FE1-4A30-84B0-E547540A66A2}" type="sibTrans" cxnId="{584B22F1-0D66-4E8D-A94C-3A6190A96645}">
      <dgm:prSet/>
      <dgm:spPr/>
      <dgm:t>
        <a:bodyPr/>
        <a:lstStyle/>
        <a:p>
          <a:endParaRPr lang="zh-CN" altLang="en-US"/>
        </a:p>
      </dgm:t>
    </dgm:pt>
    <dgm:pt modelId="{6703926A-28D5-4A6E-BC11-F9FDD8D8852A}">
      <dgm:prSet phldrT="[文本]"/>
      <dgm:spPr/>
      <dgm:t>
        <a:bodyPr/>
        <a:lstStyle/>
        <a:p>
          <a:r>
            <a:rPr lang="zh-CN" altLang="en-US" dirty="0"/>
            <a:t>划分的子项</a:t>
          </a:r>
        </a:p>
      </dgm:t>
    </dgm:pt>
    <dgm:pt modelId="{CAB8AFED-FAA5-40AC-A18D-07D1D65058C0}" type="parTrans" cxnId="{4A71D8BF-DBD3-4A5D-A19A-34117DA44541}">
      <dgm:prSet/>
      <dgm:spPr/>
      <dgm:t>
        <a:bodyPr/>
        <a:lstStyle/>
        <a:p>
          <a:endParaRPr lang="zh-CN" altLang="en-US"/>
        </a:p>
      </dgm:t>
    </dgm:pt>
    <dgm:pt modelId="{13A70B75-01B4-4652-9A15-C9E44DF57EEB}" type="sibTrans" cxnId="{4A71D8BF-DBD3-4A5D-A19A-34117DA44541}">
      <dgm:prSet/>
      <dgm:spPr/>
      <dgm:t>
        <a:bodyPr/>
        <a:lstStyle/>
        <a:p>
          <a:endParaRPr lang="zh-CN" altLang="en-US"/>
        </a:p>
      </dgm:t>
    </dgm:pt>
    <dgm:pt modelId="{4807B3BB-DA24-4B91-829F-832EED52405F}">
      <dgm:prSet phldrT="[文本]"/>
      <dgm:spPr/>
      <dgm:t>
        <a:bodyPr/>
        <a:lstStyle/>
        <a:p>
          <a:r>
            <a:rPr lang="zh-CN" altLang="en-US" dirty="0"/>
            <a:t>划分的根据</a:t>
          </a:r>
        </a:p>
      </dgm:t>
    </dgm:pt>
    <dgm:pt modelId="{735DE207-5634-46B5-A6A1-627B5D08E84C}" type="parTrans" cxnId="{80934843-95D9-4543-ACD3-F57852692CA2}">
      <dgm:prSet/>
      <dgm:spPr/>
      <dgm:t>
        <a:bodyPr/>
        <a:lstStyle/>
        <a:p>
          <a:endParaRPr lang="zh-CN" altLang="en-US"/>
        </a:p>
      </dgm:t>
    </dgm:pt>
    <dgm:pt modelId="{A40BAC8F-0DBC-42EC-BF60-B93A6F1DCCA6}" type="sibTrans" cxnId="{80934843-95D9-4543-ACD3-F57852692CA2}">
      <dgm:prSet/>
      <dgm:spPr/>
      <dgm:t>
        <a:bodyPr/>
        <a:lstStyle/>
        <a:p>
          <a:endParaRPr lang="zh-CN" altLang="en-US"/>
        </a:p>
      </dgm:t>
    </dgm:pt>
    <dgm:pt modelId="{C287A507-4E43-4770-9950-7A4B698D8004}">
      <dgm:prSet/>
      <dgm:spPr/>
      <dgm:t>
        <a:bodyPr/>
        <a:lstStyle/>
        <a:p>
          <a:r>
            <a:rPr lang="zh-CN" altLang="en-US" dirty="0"/>
            <a:t>被划分的概念</a:t>
          </a:r>
        </a:p>
      </dgm:t>
    </dgm:pt>
    <dgm:pt modelId="{69C35F89-CE92-446C-AB83-3977CEE99844}" type="parTrans" cxnId="{BBFA8C14-978A-4166-A8BE-39110C46ACA6}">
      <dgm:prSet/>
      <dgm:spPr/>
      <dgm:t>
        <a:bodyPr/>
        <a:lstStyle/>
        <a:p>
          <a:endParaRPr lang="zh-CN" altLang="en-US"/>
        </a:p>
      </dgm:t>
    </dgm:pt>
    <dgm:pt modelId="{0A92AAD9-10A5-4084-B166-19034CEA57C3}" type="sibTrans" cxnId="{BBFA8C14-978A-4166-A8BE-39110C46ACA6}">
      <dgm:prSet/>
      <dgm:spPr/>
      <dgm:t>
        <a:bodyPr/>
        <a:lstStyle/>
        <a:p>
          <a:endParaRPr lang="zh-CN" altLang="en-US"/>
        </a:p>
      </dgm:t>
    </dgm:pt>
    <dgm:pt modelId="{A34BEAAC-B941-471E-826C-B3540253810F}">
      <dgm:prSet/>
      <dgm:spPr/>
      <dgm:t>
        <a:bodyPr/>
        <a:lstStyle/>
        <a:p>
          <a:r>
            <a:rPr lang="zh-CN" altLang="en-US" dirty="0"/>
            <a:t>从母项中划分出来的种概念</a:t>
          </a:r>
        </a:p>
      </dgm:t>
    </dgm:pt>
    <dgm:pt modelId="{0DF69E0E-12E3-49F0-A423-D2222D14AF7B}" type="parTrans" cxnId="{354DAB49-CEBB-4433-909A-C6C715FE191B}">
      <dgm:prSet/>
      <dgm:spPr/>
      <dgm:t>
        <a:bodyPr/>
        <a:lstStyle/>
        <a:p>
          <a:endParaRPr lang="zh-CN" altLang="en-US"/>
        </a:p>
      </dgm:t>
    </dgm:pt>
    <dgm:pt modelId="{738E3098-DD39-41F9-AE62-6C0A801C442F}" type="sibTrans" cxnId="{354DAB49-CEBB-4433-909A-C6C715FE191B}">
      <dgm:prSet/>
      <dgm:spPr/>
      <dgm:t>
        <a:bodyPr/>
        <a:lstStyle/>
        <a:p>
          <a:endParaRPr lang="zh-CN" altLang="en-US"/>
        </a:p>
      </dgm:t>
    </dgm:pt>
    <dgm:pt modelId="{75459BFD-5116-4249-AFBB-F8E207E9222B}">
      <dgm:prSet/>
      <dgm:spPr/>
      <dgm:t>
        <a:bodyPr/>
        <a:lstStyle/>
        <a:p>
          <a:r>
            <a:rPr lang="zh-CN" altLang="en-US" dirty="0"/>
            <a:t>把母项分成若干个子项所依据的标准</a:t>
          </a:r>
        </a:p>
      </dgm:t>
    </dgm:pt>
    <dgm:pt modelId="{BD121352-F20C-4F0A-A12D-C4F43BD2D40A}" type="parTrans" cxnId="{C268356A-ED0F-4463-89C7-423006475DD0}">
      <dgm:prSet/>
      <dgm:spPr/>
      <dgm:t>
        <a:bodyPr/>
        <a:lstStyle/>
        <a:p>
          <a:endParaRPr lang="zh-CN" altLang="en-US"/>
        </a:p>
      </dgm:t>
    </dgm:pt>
    <dgm:pt modelId="{9B57B8F9-A441-4E32-B94C-A4794AA6E90D}" type="sibTrans" cxnId="{C268356A-ED0F-4463-89C7-423006475DD0}">
      <dgm:prSet/>
      <dgm:spPr/>
      <dgm:t>
        <a:bodyPr/>
        <a:lstStyle/>
        <a:p>
          <a:endParaRPr lang="zh-CN" altLang="en-US"/>
        </a:p>
      </dgm:t>
    </dgm:pt>
    <dgm:pt modelId="{729A2F77-6A93-463E-B0A5-B37885E93F6F}" type="pres">
      <dgm:prSet presAssocID="{81A33E54-E811-4A12-BA6C-2B7A149B920C}" presName="Name0" presStyleCnt="0">
        <dgm:presLayoutVars>
          <dgm:chPref val="1"/>
          <dgm:dir/>
          <dgm:animOne val="branch"/>
          <dgm:animLvl val="lvl"/>
          <dgm:resizeHandles val="exact"/>
        </dgm:presLayoutVars>
      </dgm:prSet>
      <dgm:spPr/>
      <dgm:t>
        <a:bodyPr/>
        <a:lstStyle/>
        <a:p>
          <a:endParaRPr lang="zh-CN" altLang="en-US"/>
        </a:p>
      </dgm:t>
    </dgm:pt>
    <dgm:pt modelId="{6106F349-95EF-41A7-B323-A63A07D567CB}" type="pres">
      <dgm:prSet presAssocID="{4C26C4A9-FFEE-4AA3-A3D7-EB60E451239C}" presName="root1" presStyleCnt="0"/>
      <dgm:spPr/>
    </dgm:pt>
    <dgm:pt modelId="{C4482A13-4224-4DA0-B6F6-6FB52B870A6B}" type="pres">
      <dgm:prSet presAssocID="{4C26C4A9-FFEE-4AA3-A3D7-EB60E451239C}" presName="LevelOneTextNode" presStyleLbl="node0" presStyleIdx="0" presStyleCnt="1" custAng="5400000" custScaleY="46523" custLinFactX="-48607" custLinFactNeighborX="-100000" custLinFactNeighborY="-1450">
        <dgm:presLayoutVars>
          <dgm:chPref val="3"/>
        </dgm:presLayoutVars>
      </dgm:prSet>
      <dgm:spPr/>
      <dgm:t>
        <a:bodyPr/>
        <a:lstStyle/>
        <a:p>
          <a:endParaRPr lang="zh-CN" altLang="en-US"/>
        </a:p>
      </dgm:t>
    </dgm:pt>
    <dgm:pt modelId="{6F1A95BD-4BD4-4E5B-93A1-29BD38EF3792}" type="pres">
      <dgm:prSet presAssocID="{4C26C4A9-FFEE-4AA3-A3D7-EB60E451239C}" presName="level2hierChild" presStyleCnt="0"/>
      <dgm:spPr/>
    </dgm:pt>
    <dgm:pt modelId="{A0259EF3-2499-427A-BBCA-0A78C334C04A}" type="pres">
      <dgm:prSet presAssocID="{ED1D863D-3E07-4DF9-9E90-9AED90FC03C3}" presName="conn2-1" presStyleLbl="parChTrans1D2" presStyleIdx="0" presStyleCnt="3"/>
      <dgm:spPr/>
      <dgm:t>
        <a:bodyPr/>
        <a:lstStyle/>
        <a:p>
          <a:endParaRPr lang="zh-CN" altLang="en-US"/>
        </a:p>
      </dgm:t>
    </dgm:pt>
    <dgm:pt modelId="{897A87EA-BE7C-4FB6-B821-C91E4C833E3B}" type="pres">
      <dgm:prSet presAssocID="{ED1D863D-3E07-4DF9-9E90-9AED90FC03C3}" presName="connTx" presStyleLbl="parChTrans1D2" presStyleIdx="0" presStyleCnt="3"/>
      <dgm:spPr/>
      <dgm:t>
        <a:bodyPr/>
        <a:lstStyle/>
        <a:p>
          <a:endParaRPr lang="zh-CN" altLang="en-US"/>
        </a:p>
      </dgm:t>
    </dgm:pt>
    <dgm:pt modelId="{A2B88B3B-4DB7-4042-ACD3-3B03DF4641B2}" type="pres">
      <dgm:prSet presAssocID="{3246ACD5-41EA-4106-A4CA-04BFAB97E291}" presName="root2" presStyleCnt="0"/>
      <dgm:spPr/>
    </dgm:pt>
    <dgm:pt modelId="{015771BA-DA26-44F2-853C-22F0C1180E86}" type="pres">
      <dgm:prSet presAssocID="{3246ACD5-41EA-4106-A4CA-04BFAB97E291}" presName="LevelTwoTextNode" presStyleLbl="node2" presStyleIdx="0" presStyleCnt="3">
        <dgm:presLayoutVars>
          <dgm:chPref val="3"/>
        </dgm:presLayoutVars>
      </dgm:prSet>
      <dgm:spPr/>
      <dgm:t>
        <a:bodyPr/>
        <a:lstStyle/>
        <a:p>
          <a:endParaRPr lang="zh-CN" altLang="en-US"/>
        </a:p>
      </dgm:t>
    </dgm:pt>
    <dgm:pt modelId="{2286DCE0-E4F8-4C2F-AA49-EEF7DF9BD296}" type="pres">
      <dgm:prSet presAssocID="{3246ACD5-41EA-4106-A4CA-04BFAB97E291}" presName="level3hierChild" presStyleCnt="0"/>
      <dgm:spPr/>
    </dgm:pt>
    <dgm:pt modelId="{36810873-1A5F-495E-8393-548637BEE0CF}" type="pres">
      <dgm:prSet presAssocID="{69C35F89-CE92-446C-AB83-3977CEE99844}" presName="conn2-1" presStyleLbl="parChTrans1D3" presStyleIdx="0" presStyleCnt="3"/>
      <dgm:spPr/>
      <dgm:t>
        <a:bodyPr/>
        <a:lstStyle/>
        <a:p>
          <a:endParaRPr lang="zh-CN" altLang="en-US"/>
        </a:p>
      </dgm:t>
    </dgm:pt>
    <dgm:pt modelId="{984746D8-6D26-4863-A6BC-6DDDB0807D6D}" type="pres">
      <dgm:prSet presAssocID="{69C35F89-CE92-446C-AB83-3977CEE99844}" presName="connTx" presStyleLbl="parChTrans1D3" presStyleIdx="0" presStyleCnt="3"/>
      <dgm:spPr/>
      <dgm:t>
        <a:bodyPr/>
        <a:lstStyle/>
        <a:p>
          <a:endParaRPr lang="zh-CN" altLang="en-US"/>
        </a:p>
      </dgm:t>
    </dgm:pt>
    <dgm:pt modelId="{C12D86C8-BF6C-41FE-9317-98F83B32F84F}" type="pres">
      <dgm:prSet presAssocID="{C287A507-4E43-4770-9950-7A4B698D8004}" presName="root2" presStyleCnt="0"/>
      <dgm:spPr/>
    </dgm:pt>
    <dgm:pt modelId="{692CF9A8-7923-44EF-AFC4-B9E52949C390}" type="pres">
      <dgm:prSet presAssocID="{C287A507-4E43-4770-9950-7A4B698D8004}" presName="LevelTwoTextNode" presStyleLbl="node3" presStyleIdx="0" presStyleCnt="3">
        <dgm:presLayoutVars>
          <dgm:chPref val="3"/>
        </dgm:presLayoutVars>
      </dgm:prSet>
      <dgm:spPr/>
      <dgm:t>
        <a:bodyPr/>
        <a:lstStyle/>
        <a:p>
          <a:endParaRPr lang="zh-CN" altLang="en-US"/>
        </a:p>
      </dgm:t>
    </dgm:pt>
    <dgm:pt modelId="{D23E9B2F-F63E-47A0-A29C-88D9B573CB82}" type="pres">
      <dgm:prSet presAssocID="{C287A507-4E43-4770-9950-7A4B698D8004}" presName="level3hierChild" presStyleCnt="0"/>
      <dgm:spPr/>
    </dgm:pt>
    <dgm:pt modelId="{706887B6-888F-40DB-B383-D16ABB3B6613}" type="pres">
      <dgm:prSet presAssocID="{CAB8AFED-FAA5-40AC-A18D-07D1D65058C0}" presName="conn2-1" presStyleLbl="parChTrans1D2" presStyleIdx="1" presStyleCnt="3"/>
      <dgm:spPr/>
      <dgm:t>
        <a:bodyPr/>
        <a:lstStyle/>
        <a:p>
          <a:endParaRPr lang="zh-CN" altLang="en-US"/>
        </a:p>
      </dgm:t>
    </dgm:pt>
    <dgm:pt modelId="{49A66BE8-5717-4744-B6EF-8EF70A9D4A66}" type="pres">
      <dgm:prSet presAssocID="{CAB8AFED-FAA5-40AC-A18D-07D1D65058C0}" presName="connTx" presStyleLbl="parChTrans1D2" presStyleIdx="1" presStyleCnt="3"/>
      <dgm:spPr/>
      <dgm:t>
        <a:bodyPr/>
        <a:lstStyle/>
        <a:p>
          <a:endParaRPr lang="zh-CN" altLang="en-US"/>
        </a:p>
      </dgm:t>
    </dgm:pt>
    <dgm:pt modelId="{7F61BF4E-99B5-4436-B21C-AE89530F79CF}" type="pres">
      <dgm:prSet presAssocID="{6703926A-28D5-4A6E-BC11-F9FDD8D8852A}" presName="root2" presStyleCnt="0"/>
      <dgm:spPr/>
    </dgm:pt>
    <dgm:pt modelId="{9A89681E-D754-4C58-9102-DA7B8F897F94}" type="pres">
      <dgm:prSet presAssocID="{6703926A-28D5-4A6E-BC11-F9FDD8D8852A}" presName="LevelTwoTextNode" presStyleLbl="node2" presStyleIdx="1" presStyleCnt="3">
        <dgm:presLayoutVars>
          <dgm:chPref val="3"/>
        </dgm:presLayoutVars>
      </dgm:prSet>
      <dgm:spPr/>
      <dgm:t>
        <a:bodyPr/>
        <a:lstStyle/>
        <a:p>
          <a:endParaRPr lang="zh-CN" altLang="en-US"/>
        </a:p>
      </dgm:t>
    </dgm:pt>
    <dgm:pt modelId="{116430C6-1A4A-495E-A593-6B18B8797A59}" type="pres">
      <dgm:prSet presAssocID="{6703926A-28D5-4A6E-BC11-F9FDD8D8852A}" presName="level3hierChild" presStyleCnt="0"/>
      <dgm:spPr/>
    </dgm:pt>
    <dgm:pt modelId="{D2B8D51C-6A5F-4EE4-BDDA-481A14EF9D3B}" type="pres">
      <dgm:prSet presAssocID="{0DF69E0E-12E3-49F0-A423-D2222D14AF7B}" presName="conn2-1" presStyleLbl="parChTrans1D3" presStyleIdx="1" presStyleCnt="3"/>
      <dgm:spPr/>
      <dgm:t>
        <a:bodyPr/>
        <a:lstStyle/>
        <a:p>
          <a:endParaRPr lang="zh-CN" altLang="en-US"/>
        </a:p>
      </dgm:t>
    </dgm:pt>
    <dgm:pt modelId="{0B795DF8-1762-41AF-A8EF-34E54CC90A7C}" type="pres">
      <dgm:prSet presAssocID="{0DF69E0E-12E3-49F0-A423-D2222D14AF7B}" presName="connTx" presStyleLbl="parChTrans1D3" presStyleIdx="1" presStyleCnt="3"/>
      <dgm:spPr/>
      <dgm:t>
        <a:bodyPr/>
        <a:lstStyle/>
        <a:p>
          <a:endParaRPr lang="zh-CN" altLang="en-US"/>
        </a:p>
      </dgm:t>
    </dgm:pt>
    <dgm:pt modelId="{7C8489BA-2C34-45E3-ADDE-AE01E2EA1305}" type="pres">
      <dgm:prSet presAssocID="{A34BEAAC-B941-471E-826C-B3540253810F}" presName="root2" presStyleCnt="0"/>
      <dgm:spPr/>
    </dgm:pt>
    <dgm:pt modelId="{79EA97E5-C16D-41B8-B891-52453512A47B}" type="pres">
      <dgm:prSet presAssocID="{A34BEAAC-B941-471E-826C-B3540253810F}" presName="LevelTwoTextNode" presStyleLbl="node3" presStyleIdx="1" presStyleCnt="3" custScaleX="176634">
        <dgm:presLayoutVars>
          <dgm:chPref val="3"/>
        </dgm:presLayoutVars>
      </dgm:prSet>
      <dgm:spPr/>
      <dgm:t>
        <a:bodyPr/>
        <a:lstStyle/>
        <a:p>
          <a:endParaRPr lang="zh-CN" altLang="en-US"/>
        </a:p>
      </dgm:t>
    </dgm:pt>
    <dgm:pt modelId="{3C23F827-69EA-43F2-A5B2-6C2E6230A0D3}" type="pres">
      <dgm:prSet presAssocID="{A34BEAAC-B941-471E-826C-B3540253810F}" presName="level3hierChild" presStyleCnt="0"/>
      <dgm:spPr/>
    </dgm:pt>
    <dgm:pt modelId="{2C255D3A-A21C-4303-B26E-D2885B37C12F}" type="pres">
      <dgm:prSet presAssocID="{735DE207-5634-46B5-A6A1-627B5D08E84C}" presName="conn2-1" presStyleLbl="parChTrans1D2" presStyleIdx="2" presStyleCnt="3"/>
      <dgm:spPr/>
      <dgm:t>
        <a:bodyPr/>
        <a:lstStyle/>
        <a:p>
          <a:endParaRPr lang="zh-CN" altLang="en-US"/>
        </a:p>
      </dgm:t>
    </dgm:pt>
    <dgm:pt modelId="{1D214596-CBA9-4E54-93F9-5918589FE52B}" type="pres">
      <dgm:prSet presAssocID="{735DE207-5634-46B5-A6A1-627B5D08E84C}" presName="connTx" presStyleLbl="parChTrans1D2" presStyleIdx="2" presStyleCnt="3"/>
      <dgm:spPr/>
      <dgm:t>
        <a:bodyPr/>
        <a:lstStyle/>
        <a:p>
          <a:endParaRPr lang="zh-CN" altLang="en-US"/>
        </a:p>
      </dgm:t>
    </dgm:pt>
    <dgm:pt modelId="{79418E9A-6DCA-4137-8335-0623A60D9F37}" type="pres">
      <dgm:prSet presAssocID="{4807B3BB-DA24-4B91-829F-832EED52405F}" presName="root2" presStyleCnt="0"/>
      <dgm:spPr/>
    </dgm:pt>
    <dgm:pt modelId="{A3E50DF3-0D38-4157-82AA-9698C5338F80}" type="pres">
      <dgm:prSet presAssocID="{4807B3BB-DA24-4B91-829F-832EED52405F}" presName="LevelTwoTextNode" presStyleLbl="node2" presStyleIdx="2" presStyleCnt="3">
        <dgm:presLayoutVars>
          <dgm:chPref val="3"/>
        </dgm:presLayoutVars>
      </dgm:prSet>
      <dgm:spPr/>
      <dgm:t>
        <a:bodyPr/>
        <a:lstStyle/>
        <a:p>
          <a:endParaRPr lang="zh-CN" altLang="en-US"/>
        </a:p>
      </dgm:t>
    </dgm:pt>
    <dgm:pt modelId="{8584178F-CD5E-4FE2-90C4-103C53A2E7FB}" type="pres">
      <dgm:prSet presAssocID="{4807B3BB-DA24-4B91-829F-832EED52405F}" presName="level3hierChild" presStyleCnt="0"/>
      <dgm:spPr/>
    </dgm:pt>
    <dgm:pt modelId="{8E33643D-1905-4CDE-B87D-11B6B143C9C5}" type="pres">
      <dgm:prSet presAssocID="{BD121352-F20C-4F0A-A12D-C4F43BD2D40A}" presName="conn2-1" presStyleLbl="parChTrans1D3" presStyleIdx="2" presStyleCnt="3"/>
      <dgm:spPr/>
      <dgm:t>
        <a:bodyPr/>
        <a:lstStyle/>
        <a:p>
          <a:endParaRPr lang="zh-CN" altLang="en-US"/>
        </a:p>
      </dgm:t>
    </dgm:pt>
    <dgm:pt modelId="{AB301288-9E23-4CA8-8357-C28453D16BCB}" type="pres">
      <dgm:prSet presAssocID="{BD121352-F20C-4F0A-A12D-C4F43BD2D40A}" presName="connTx" presStyleLbl="parChTrans1D3" presStyleIdx="2" presStyleCnt="3"/>
      <dgm:spPr/>
      <dgm:t>
        <a:bodyPr/>
        <a:lstStyle/>
        <a:p>
          <a:endParaRPr lang="zh-CN" altLang="en-US"/>
        </a:p>
      </dgm:t>
    </dgm:pt>
    <dgm:pt modelId="{B64BF69A-77AB-4C50-8F49-F6F2E76F364B}" type="pres">
      <dgm:prSet presAssocID="{75459BFD-5116-4249-AFBB-F8E207E9222B}" presName="root2" presStyleCnt="0"/>
      <dgm:spPr/>
    </dgm:pt>
    <dgm:pt modelId="{C5D3A072-A6E2-4843-AF16-C39272229B48}" type="pres">
      <dgm:prSet presAssocID="{75459BFD-5116-4249-AFBB-F8E207E9222B}" presName="LevelTwoTextNode" presStyleLbl="node3" presStyleIdx="2" presStyleCnt="3" custScaleX="243444">
        <dgm:presLayoutVars>
          <dgm:chPref val="3"/>
        </dgm:presLayoutVars>
      </dgm:prSet>
      <dgm:spPr/>
      <dgm:t>
        <a:bodyPr/>
        <a:lstStyle/>
        <a:p>
          <a:endParaRPr lang="zh-CN" altLang="en-US"/>
        </a:p>
      </dgm:t>
    </dgm:pt>
    <dgm:pt modelId="{57F6F6FA-85BB-420F-8AC2-C56982813E3B}" type="pres">
      <dgm:prSet presAssocID="{75459BFD-5116-4249-AFBB-F8E207E9222B}" presName="level3hierChild" presStyleCnt="0"/>
      <dgm:spPr/>
    </dgm:pt>
  </dgm:ptLst>
  <dgm:cxnLst>
    <dgm:cxn modelId="{51CFC845-00F1-46A3-B94C-D47F32CE9813}" type="presOf" srcId="{69C35F89-CE92-446C-AB83-3977CEE99844}" destId="{984746D8-6D26-4863-A6BC-6DDDB0807D6D}" srcOrd="1" destOrd="0" presId="urn:microsoft.com/office/officeart/2008/layout/HorizontalMultiLevelHierarchy"/>
    <dgm:cxn modelId="{584B22F1-0D66-4E8D-A94C-3A6190A96645}" srcId="{4C26C4A9-FFEE-4AA3-A3D7-EB60E451239C}" destId="{3246ACD5-41EA-4106-A4CA-04BFAB97E291}" srcOrd="0" destOrd="0" parTransId="{ED1D863D-3E07-4DF9-9E90-9AED90FC03C3}" sibTransId="{ABFB2055-6FE1-4A30-84B0-E547540A66A2}"/>
    <dgm:cxn modelId="{A6F79276-FEE7-498B-8503-7C14D6D64CA5}" type="presOf" srcId="{6703926A-28D5-4A6E-BC11-F9FDD8D8852A}" destId="{9A89681E-D754-4C58-9102-DA7B8F897F94}" srcOrd="0" destOrd="0" presId="urn:microsoft.com/office/officeart/2008/layout/HorizontalMultiLevelHierarchy"/>
    <dgm:cxn modelId="{354DAB49-CEBB-4433-909A-C6C715FE191B}" srcId="{6703926A-28D5-4A6E-BC11-F9FDD8D8852A}" destId="{A34BEAAC-B941-471E-826C-B3540253810F}" srcOrd="0" destOrd="0" parTransId="{0DF69E0E-12E3-49F0-A423-D2222D14AF7B}" sibTransId="{738E3098-DD39-41F9-AE62-6C0A801C442F}"/>
    <dgm:cxn modelId="{2FE3D81A-91C6-4BC7-A63F-7A81F80FCA98}" type="presOf" srcId="{A34BEAAC-B941-471E-826C-B3540253810F}" destId="{79EA97E5-C16D-41B8-B891-52453512A47B}" srcOrd="0" destOrd="0" presId="urn:microsoft.com/office/officeart/2008/layout/HorizontalMultiLevelHierarchy"/>
    <dgm:cxn modelId="{1460B50D-7951-4242-AB4E-3FC305D7CDF7}" type="presOf" srcId="{75459BFD-5116-4249-AFBB-F8E207E9222B}" destId="{C5D3A072-A6E2-4843-AF16-C39272229B48}" srcOrd="0" destOrd="0" presId="urn:microsoft.com/office/officeart/2008/layout/HorizontalMultiLevelHierarchy"/>
    <dgm:cxn modelId="{8DAA3BDF-B3A3-4CCA-92C7-586DC6990F35}" type="presOf" srcId="{69C35F89-CE92-446C-AB83-3977CEE99844}" destId="{36810873-1A5F-495E-8393-548637BEE0CF}" srcOrd="0" destOrd="0" presId="urn:microsoft.com/office/officeart/2008/layout/HorizontalMultiLevelHierarchy"/>
    <dgm:cxn modelId="{3B4EB054-9187-4E02-AD8B-D570C25A0633}" type="presOf" srcId="{BD121352-F20C-4F0A-A12D-C4F43BD2D40A}" destId="{8E33643D-1905-4CDE-B87D-11B6B143C9C5}" srcOrd="0" destOrd="0" presId="urn:microsoft.com/office/officeart/2008/layout/HorizontalMultiLevelHierarchy"/>
    <dgm:cxn modelId="{80934843-95D9-4543-ACD3-F57852692CA2}" srcId="{4C26C4A9-FFEE-4AA3-A3D7-EB60E451239C}" destId="{4807B3BB-DA24-4B91-829F-832EED52405F}" srcOrd="2" destOrd="0" parTransId="{735DE207-5634-46B5-A6A1-627B5D08E84C}" sibTransId="{A40BAC8F-0DBC-42EC-BF60-B93A6F1DCCA6}"/>
    <dgm:cxn modelId="{F4466BE7-4BC0-4913-895E-031163164F21}" type="presOf" srcId="{3246ACD5-41EA-4106-A4CA-04BFAB97E291}" destId="{015771BA-DA26-44F2-853C-22F0C1180E86}" srcOrd="0" destOrd="0" presId="urn:microsoft.com/office/officeart/2008/layout/HorizontalMultiLevelHierarchy"/>
    <dgm:cxn modelId="{0994F753-B5E3-4036-AE6F-3F1008F29750}" type="presOf" srcId="{0DF69E0E-12E3-49F0-A423-D2222D14AF7B}" destId="{0B795DF8-1762-41AF-A8EF-34E54CC90A7C}" srcOrd="1" destOrd="0" presId="urn:microsoft.com/office/officeart/2008/layout/HorizontalMultiLevelHierarchy"/>
    <dgm:cxn modelId="{BBFA8C14-978A-4166-A8BE-39110C46ACA6}" srcId="{3246ACD5-41EA-4106-A4CA-04BFAB97E291}" destId="{C287A507-4E43-4770-9950-7A4B698D8004}" srcOrd="0" destOrd="0" parTransId="{69C35F89-CE92-446C-AB83-3977CEE99844}" sibTransId="{0A92AAD9-10A5-4084-B166-19034CEA57C3}"/>
    <dgm:cxn modelId="{C268356A-ED0F-4463-89C7-423006475DD0}" srcId="{4807B3BB-DA24-4B91-829F-832EED52405F}" destId="{75459BFD-5116-4249-AFBB-F8E207E9222B}" srcOrd="0" destOrd="0" parTransId="{BD121352-F20C-4F0A-A12D-C4F43BD2D40A}" sibTransId="{9B57B8F9-A441-4E32-B94C-A4794AA6E90D}"/>
    <dgm:cxn modelId="{F3476EA7-0C1B-4CAD-97D4-C491AC3564E4}" type="presOf" srcId="{735DE207-5634-46B5-A6A1-627B5D08E84C}" destId="{1D214596-CBA9-4E54-93F9-5918589FE52B}" srcOrd="1" destOrd="0" presId="urn:microsoft.com/office/officeart/2008/layout/HorizontalMultiLevelHierarchy"/>
    <dgm:cxn modelId="{249639EA-2503-4490-BD5F-07136E6A939C}" type="presOf" srcId="{ED1D863D-3E07-4DF9-9E90-9AED90FC03C3}" destId="{A0259EF3-2499-427A-BBCA-0A78C334C04A}" srcOrd="0" destOrd="0" presId="urn:microsoft.com/office/officeart/2008/layout/HorizontalMultiLevelHierarchy"/>
    <dgm:cxn modelId="{A9A0E1B2-80AC-48BB-B04F-A4A9C6F84D51}" type="presOf" srcId="{ED1D863D-3E07-4DF9-9E90-9AED90FC03C3}" destId="{897A87EA-BE7C-4FB6-B821-C91E4C833E3B}" srcOrd="1" destOrd="0" presId="urn:microsoft.com/office/officeart/2008/layout/HorizontalMultiLevelHierarchy"/>
    <dgm:cxn modelId="{7FC6A953-7491-41F4-92C4-666EABD53148}" type="presOf" srcId="{0DF69E0E-12E3-49F0-A423-D2222D14AF7B}" destId="{D2B8D51C-6A5F-4EE4-BDDA-481A14EF9D3B}" srcOrd="0" destOrd="0" presId="urn:microsoft.com/office/officeart/2008/layout/HorizontalMultiLevelHierarchy"/>
    <dgm:cxn modelId="{4A71D8BF-DBD3-4A5D-A19A-34117DA44541}" srcId="{4C26C4A9-FFEE-4AA3-A3D7-EB60E451239C}" destId="{6703926A-28D5-4A6E-BC11-F9FDD8D8852A}" srcOrd="1" destOrd="0" parTransId="{CAB8AFED-FAA5-40AC-A18D-07D1D65058C0}" sibTransId="{13A70B75-01B4-4652-9A15-C9E44DF57EEB}"/>
    <dgm:cxn modelId="{9C078D2D-A03A-4324-936C-B3382999A7BB}" type="presOf" srcId="{81A33E54-E811-4A12-BA6C-2B7A149B920C}" destId="{729A2F77-6A93-463E-B0A5-B37885E93F6F}" srcOrd="0" destOrd="0" presId="urn:microsoft.com/office/officeart/2008/layout/HorizontalMultiLevelHierarchy"/>
    <dgm:cxn modelId="{3BF14BD3-C3D3-4892-A608-E4ED5341D057}" srcId="{81A33E54-E811-4A12-BA6C-2B7A149B920C}" destId="{4C26C4A9-FFEE-4AA3-A3D7-EB60E451239C}" srcOrd="0" destOrd="0" parTransId="{6302FE8B-DE4A-457E-92FD-6F9C8981AB3C}" sibTransId="{8ED2B77C-84A2-4FBB-AE26-3A4186961225}"/>
    <dgm:cxn modelId="{1DF6B85A-5FA7-4C70-B560-C755D68CA7DE}" type="presOf" srcId="{4C26C4A9-FFEE-4AA3-A3D7-EB60E451239C}" destId="{C4482A13-4224-4DA0-B6F6-6FB52B870A6B}" srcOrd="0" destOrd="0" presId="urn:microsoft.com/office/officeart/2008/layout/HorizontalMultiLevelHierarchy"/>
    <dgm:cxn modelId="{AA64318F-A4DF-44B9-8250-93A9FB625911}" type="presOf" srcId="{C287A507-4E43-4770-9950-7A4B698D8004}" destId="{692CF9A8-7923-44EF-AFC4-B9E52949C390}" srcOrd="0" destOrd="0" presId="urn:microsoft.com/office/officeart/2008/layout/HorizontalMultiLevelHierarchy"/>
    <dgm:cxn modelId="{59307B70-20CA-465B-B54E-F55E45A2E144}" type="presOf" srcId="{CAB8AFED-FAA5-40AC-A18D-07D1D65058C0}" destId="{706887B6-888F-40DB-B383-D16ABB3B6613}" srcOrd="0" destOrd="0" presId="urn:microsoft.com/office/officeart/2008/layout/HorizontalMultiLevelHierarchy"/>
    <dgm:cxn modelId="{171975DD-5079-4853-BE34-5A34828E226B}" type="presOf" srcId="{735DE207-5634-46B5-A6A1-627B5D08E84C}" destId="{2C255D3A-A21C-4303-B26E-D2885B37C12F}" srcOrd="0" destOrd="0" presId="urn:microsoft.com/office/officeart/2008/layout/HorizontalMultiLevelHierarchy"/>
    <dgm:cxn modelId="{D6C36FFC-4E4A-4755-B0FE-B6078109E88A}" type="presOf" srcId="{BD121352-F20C-4F0A-A12D-C4F43BD2D40A}" destId="{AB301288-9E23-4CA8-8357-C28453D16BCB}" srcOrd="1" destOrd="0" presId="urn:microsoft.com/office/officeart/2008/layout/HorizontalMultiLevelHierarchy"/>
    <dgm:cxn modelId="{7B632392-F11C-4F3D-BFD5-E00005FC0AE0}" type="presOf" srcId="{4807B3BB-DA24-4B91-829F-832EED52405F}" destId="{A3E50DF3-0D38-4157-82AA-9698C5338F80}" srcOrd="0" destOrd="0" presId="urn:microsoft.com/office/officeart/2008/layout/HorizontalMultiLevelHierarchy"/>
    <dgm:cxn modelId="{C33CD245-7589-4581-B0A4-A7CC7486F085}" type="presOf" srcId="{CAB8AFED-FAA5-40AC-A18D-07D1D65058C0}" destId="{49A66BE8-5717-4744-B6EF-8EF70A9D4A66}" srcOrd="1" destOrd="0" presId="urn:microsoft.com/office/officeart/2008/layout/HorizontalMultiLevelHierarchy"/>
    <dgm:cxn modelId="{315DE73E-679B-4456-B626-2089876F36E9}" type="presParOf" srcId="{729A2F77-6A93-463E-B0A5-B37885E93F6F}" destId="{6106F349-95EF-41A7-B323-A63A07D567CB}" srcOrd="0" destOrd="0" presId="urn:microsoft.com/office/officeart/2008/layout/HorizontalMultiLevelHierarchy"/>
    <dgm:cxn modelId="{72D70566-7995-480A-9AB8-77213D172E21}" type="presParOf" srcId="{6106F349-95EF-41A7-B323-A63A07D567CB}" destId="{C4482A13-4224-4DA0-B6F6-6FB52B870A6B}" srcOrd="0" destOrd="0" presId="urn:microsoft.com/office/officeart/2008/layout/HorizontalMultiLevelHierarchy"/>
    <dgm:cxn modelId="{4D582CE0-CED4-4730-9F16-595FD769906C}" type="presParOf" srcId="{6106F349-95EF-41A7-B323-A63A07D567CB}" destId="{6F1A95BD-4BD4-4E5B-93A1-29BD38EF3792}" srcOrd="1" destOrd="0" presId="urn:microsoft.com/office/officeart/2008/layout/HorizontalMultiLevelHierarchy"/>
    <dgm:cxn modelId="{098AF8C3-1F94-4E6C-9055-785992043FBB}" type="presParOf" srcId="{6F1A95BD-4BD4-4E5B-93A1-29BD38EF3792}" destId="{A0259EF3-2499-427A-BBCA-0A78C334C04A}" srcOrd="0" destOrd="0" presId="urn:microsoft.com/office/officeart/2008/layout/HorizontalMultiLevelHierarchy"/>
    <dgm:cxn modelId="{577A0F22-D84D-457A-9F30-CED350ADD7F9}" type="presParOf" srcId="{A0259EF3-2499-427A-BBCA-0A78C334C04A}" destId="{897A87EA-BE7C-4FB6-B821-C91E4C833E3B}" srcOrd="0" destOrd="0" presId="urn:microsoft.com/office/officeart/2008/layout/HorizontalMultiLevelHierarchy"/>
    <dgm:cxn modelId="{EA8C5CC3-77D8-415B-87A3-0B314A6B4E24}" type="presParOf" srcId="{6F1A95BD-4BD4-4E5B-93A1-29BD38EF3792}" destId="{A2B88B3B-4DB7-4042-ACD3-3B03DF4641B2}" srcOrd="1" destOrd="0" presId="urn:microsoft.com/office/officeart/2008/layout/HorizontalMultiLevelHierarchy"/>
    <dgm:cxn modelId="{C03CCB65-3BD5-42AA-B132-F7F6EC4B434E}" type="presParOf" srcId="{A2B88B3B-4DB7-4042-ACD3-3B03DF4641B2}" destId="{015771BA-DA26-44F2-853C-22F0C1180E86}" srcOrd="0" destOrd="0" presId="urn:microsoft.com/office/officeart/2008/layout/HorizontalMultiLevelHierarchy"/>
    <dgm:cxn modelId="{12FCF68C-5854-4194-BE93-C2E281B49708}" type="presParOf" srcId="{A2B88B3B-4DB7-4042-ACD3-3B03DF4641B2}" destId="{2286DCE0-E4F8-4C2F-AA49-EEF7DF9BD296}" srcOrd="1" destOrd="0" presId="urn:microsoft.com/office/officeart/2008/layout/HorizontalMultiLevelHierarchy"/>
    <dgm:cxn modelId="{CA940918-8701-4919-B612-8E7517E7E344}" type="presParOf" srcId="{2286DCE0-E4F8-4C2F-AA49-EEF7DF9BD296}" destId="{36810873-1A5F-495E-8393-548637BEE0CF}" srcOrd="0" destOrd="0" presId="urn:microsoft.com/office/officeart/2008/layout/HorizontalMultiLevelHierarchy"/>
    <dgm:cxn modelId="{98700EE1-AC61-4370-BFE0-6AAA19445C15}" type="presParOf" srcId="{36810873-1A5F-495E-8393-548637BEE0CF}" destId="{984746D8-6D26-4863-A6BC-6DDDB0807D6D}" srcOrd="0" destOrd="0" presId="urn:microsoft.com/office/officeart/2008/layout/HorizontalMultiLevelHierarchy"/>
    <dgm:cxn modelId="{E76CEAED-C99B-4BD0-9145-6DFF0D2616B0}" type="presParOf" srcId="{2286DCE0-E4F8-4C2F-AA49-EEF7DF9BD296}" destId="{C12D86C8-BF6C-41FE-9317-98F83B32F84F}" srcOrd="1" destOrd="0" presId="urn:microsoft.com/office/officeart/2008/layout/HorizontalMultiLevelHierarchy"/>
    <dgm:cxn modelId="{851DCFAC-C65F-4F9A-AC63-B2691A440FEE}" type="presParOf" srcId="{C12D86C8-BF6C-41FE-9317-98F83B32F84F}" destId="{692CF9A8-7923-44EF-AFC4-B9E52949C390}" srcOrd="0" destOrd="0" presId="urn:microsoft.com/office/officeart/2008/layout/HorizontalMultiLevelHierarchy"/>
    <dgm:cxn modelId="{1962A97E-7084-4725-89D4-5488B6104E7E}" type="presParOf" srcId="{C12D86C8-BF6C-41FE-9317-98F83B32F84F}" destId="{D23E9B2F-F63E-47A0-A29C-88D9B573CB82}" srcOrd="1" destOrd="0" presId="urn:microsoft.com/office/officeart/2008/layout/HorizontalMultiLevelHierarchy"/>
    <dgm:cxn modelId="{D957FD31-634C-4F74-BFF1-FE9E5E4C9FF8}" type="presParOf" srcId="{6F1A95BD-4BD4-4E5B-93A1-29BD38EF3792}" destId="{706887B6-888F-40DB-B383-D16ABB3B6613}" srcOrd="2" destOrd="0" presId="urn:microsoft.com/office/officeart/2008/layout/HorizontalMultiLevelHierarchy"/>
    <dgm:cxn modelId="{865461A2-BFBD-4C8C-BE6A-0A825576CFAC}" type="presParOf" srcId="{706887B6-888F-40DB-B383-D16ABB3B6613}" destId="{49A66BE8-5717-4744-B6EF-8EF70A9D4A66}" srcOrd="0" destOrd="0" presId="urn:microsoft.com/office/officeart/2008/layout/HorizontalMultiLevelHierarchy"/>
    <dgm:cxn modelId="{CEBF676D-0D33-4163-82A0-ABC1040C799C}" type="presParOf" srcId="{6F1A95BD-4BD4-4E5B-93A1-29BD38EF3792}" destId="{7F61BF4E-99B5-4436-B21C-AE89530F79CF}" srcOrd="3" destOrd="0" presId="urn:microsoft.com/office/officeart/2008/layout/HorizontalMultiLevelHierarchy"/>
    <dgm:cxn modelId="{7CA95AD5-97BB-49D7-B3A2-EE6212537F92}" type="presParOf" srcId="{7F61BF4E-99B5-4436-B21C-AE89530F79CF}" destId="{9A89681E-D754-4C58-9102-DA7B8F897F94}" srcOrd="0" destOrd="0" presId="urn:microsoft.com/office/officeart/2008/layout/HorizontalMultiLevelHierarchy"/>
    <dgm:cxn modelId="{B2B17C7B-D055-4823-A873-446C64702EFE}" type="presParOf" srcId="{7F61BF4E-99B5-4436-B21C-AE89530F79CF}" destId="{116430C6-1A4A-495E-A593-6B18B8797A59}" srcOrd="1" destOrd="0" presId="urn:microsoft.com/office/officeart/2008/layout/HorizontalMultiLevelHierarchy"/>
    <dgm:cxn modelId="{8F56AD59-1D5F-4416-8733-CBAD37E9B1D7}" type="presParOf" srcId="{116430C6-1A4A-495E-A593-6B18B8797A59}" destId="{D2B8D51C-6A5F-4EE4-BDDA-481A14EF9D3B}" srcOrd="0" destOrd="0" presId="urn:microsoft.com/office/officeart/2008/layout/HorizontalMultiLevelHierarchy"/>
    <dgm:cxn modelId="{A42720E0-B894-4FD5-9D8B-E54346414CF7}" type="presParOf" srcId="{D2B8D51C-6A5F-4EE4-BDDA-481A14EF9D3B}" destId="{0B795DF8-1762-41AF-A8EF-34E54CC90A7C}" srcOrd="0" destOrd="0" presId="urn:microsoft.com/office/officeart/2008/layout/HorizontalMultiLevelHierarchy"/>
    <dgm:cxn modelId="{DC945B92-2281-4293-A5C7-FFF8A334377F}" type="presParOf" srcId="{116430C6-1A4A-495E-A593-6B18B8797A59}" destId="{7C8489BA-2C34-45E3-ADDE-AE01E2EA1305}" srcOrd="1" destOrd="0" presId="urn:microsoft.com/office/officeart/2008/layout/HorizontalMultiLevelHierarchy"/>
    <dgm:cxn modelId="{D4F3331E-F082-43C3-8E06-66E6CC661859}" type="presParOf" srcId="{7C8489BA-2C34-45E3-ADDE-AE01E2EA1305}" destId="{79EA97E5-C16D-41B8-B891-52453512A47B}" srcOrd="0" destOrd="0" presId="urn:microsoft.com/office/officeart/2008/layout/HorizontalMultiLevelHierarchy"/>
    <dgm:cxn modelId="{1AA80196-09D6-4BB3-AFE1-E82B19F2809E}" type="presParOf" srcId="{7C8489BA-2C34-45E3-ADDE-AE01E2EA1305}" destId="{3C23F827-69EA-43F2-A5B2-6C2E6230A0D3}" srcOrd="1" destOrd="0" presId="urn:microsoft.com/office/officeart/2008/layout/HorizontalMultiLevelHierarchy"/>
    <dgm:cxn modelId="{57FD9CD8-7A0D-4DB2-AA25-20624006833E}" type="presParOf" srcId="{6F1A95BD-4BD4-4E5B-93A1-29BD38EF3792}" destId="{2C255D3A-A21C-4303-B26E-D2885B37C12F}" srcOrd="4" destOrd="0" presId="urn:microsoft.com/office/officeart/2008/layout/HorizontalMultiLevelHierarchy"/>
    <dgm:cxn modelId="{10AD92DD-B25D-4701-88DF-037006FE051D}" type="presParOf" srcId="{2C255D3A-A21C-4303-B26E-D2885B37C12F}" destId="{1D214596-CBA9-4E54-93F9-5918589FE52B}" srcOrd="0" destOrd="0" presId="urn:microsoft.com/office/officeart/2008/layout/HorizontalMultiLevelHierarchy"/>
    <dgm:cxn modelId="{9E1F5817-7CBA-41F0-B067-6533FD9B98EB}" type="presParOf" srcId="{6F1A95BD-4BD4-4E5B-93A1-29BD38EF3792}" destId="{79418E9A-6DCA-4137-8335-0623A60D9F37}" srcOrd="5" destOrd="0" presId="urn:microsoft.com/office/officeart/2008/layout/HorizontalMultiLevelHierarchy"/>
    <dgm:cxn modelId="{60FEEAD9-889A-4B04-A961-023A43A18014}" type="presParOf" srcId="{79418E9A-6DCA-4137-8335-0623A60D9F37}" destId="{A3E50DF3-0D38-4157-82AA-9698C5338F80}" srcOrd="0" destOrd="0" presId="urn:microsoft.com/office/officeart/2008/layout/HorizontalMultiLevelHierarchy"/>
    <dgm:cxn modelId="{4EF61FEE-9FD0-41F6-961A-0404020EA67A}" type="presParOf" srcId="{79418E9A-6DCA-4137-8335-0623A60D9F37}" destId="{8584178F-CD5E-4FE2-90C4-103C53A2E7FB}" srcOrd="1" destOrd="0" presId="urn:microsoft.com/office/officeart/2008/layout/HorizontalMultiLevelHierarchy"/>
    <dgm:cxn modelId="{B6C79E68-7319-43F5-BB93-8741D470FC91}" type="presParOf" srcId="{8584178F-CD5E-4FE2-90C4-103C53A2E7FB}" destId="{8E33643D-1905-4CDE-B87D-11B6B143C9C5}" srcOrd="0" destOrd="0" presId="urn:microsoft.com/office/officeart/2008/layout/HorizontalMultiLevelHierarchy"/>
    <dgm:cxn modelId="{43E89BD5-689F-40BD-A6D2-DDB1BC5638D0}" type="presParOf" srcId="{8E33643D-1905-4CDE-B87D-11B6B143C9C5}" destId="{AB301288-9E23-4CA8-8357-C28453D16BCB}" srcOrd="0" destOrd="0" presId="urn:microsoft.com/office/officeart/2008/layout/HorizontalMultiLevelHierarchy"/>
    <dgm:cxn modelId="{877BEC29-E577-4443-8DE3-DB6E576EFDCB}" type="presParOf" srcId="{8584178F-CD5E-4FE2-90C4-103C53A2E7FB}" destId="{B64BF69A-77AB-4C50-8F49-F6F2E76F364B}" srcOrd="1" destOrd="0" presId="urn:microsoft.com/office/officeart/2008/layout/HorizontalMultiLevelHierarchy"/>
    <dgm:cxn modelId="{038C4E60-E77F-4E7A-B479-164A69F617E6}" type="presParOf" srcId="{B64BF69A-77AB-4C50-8F49-F6F2E76F364B}" destId="{C5D3A072-A6E2-4843-AF16-C39272229B48}" srcOrd="0" destOrd="0" presId="urn:microsoft.com/office/officeart/2008/layout/HorizontalMultiLevelHierarchy"/>
    <dgm:cxn modelId="{7540A9CE-7933-4033-BB0F-C5A02C8CF76B}" type="presParOf" srcId="{B64BF69A-77AB-4C50-8F49-F6F2E76F364B}" destId="{57F6F6FA-85BB-420F-8AC2-C56982813E3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9A800-BDC4-4AFD-AE83-AA48671AA37A}">
      <dsp:nvSpPr>
        <dsp:cNvPr id="0" name=""/>
        <dsp:cNvSpPr/>
      </dsp:nvSpPr>
      <dsp:spPr>
        <a:xfrm>
          <a:off x="2464728" y="1731476"/>
          <a:ext cx="1308536" cy="592187"/>
        </a:xfrm>
        <a:custGeom>
          <a:avLst/>
          <a:gdLst/>
          <a:ahLst/>
          <a:cxnLst/>
          <a:rect l="0" t="0" r="0" b="0"/>
          <a:pathLst>
            <a:path>
              <a:moveTo>
                <a:pt x="0" y="0"/>
              </a:moveTo>
              <a:lnTo>
                <a:pt x="0" y="389256"/>
              </a:lnTo>
              <a:lnTo>
                <a:pt x="1308536" y="389256"/>
              </a:lnTo>
              <a:lnTo>
                <a:pt x="1308536" y="592187"/>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6CD6F5B7-887E-4C26-9CCA-DACE2EE23711}">
      <dsp:nvSpPr>
        <dsp:cNvPr id="0" name=""/>
        <dsp:cNvSpPr/>
      </dsp:nvSpPr>
      <dsp:spPr>
        <a:xfrm>
          <a:off x="1095906" y="1731476"/>
          <a:ext cx="1368821" cy="592187"/>
        </a:xfrm>
        <a:custGeom>
          <a:avLst/>
          <a:gdLst/>
          <a:ahLst/>
          <a:cxnLst/>
          <a:rect l="0" t="0" r="0" b="0"/>
          <a:pathLst>
            <a:path>
              <a:moveTo>
                <a:pt x="1368821" y="0"/>
              </a:moveTo>
              <a:lnTo>
                <a:pt x="1368821" y="389256"/>
              </a:lnTo>
              <a:lnTo>
                <a:pt x="0" y="389256"/>
              </a:lnTo>
              <a:lnTo>
                <a:pt x="0" y="592187"/>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6B605195-3BB1-4E00-9306-3C882171645D}">
      <dsp:nvSpPr>
        <dsp:cNvPr id="0" name=""/>
        <dsp:cNvSpPr/>
      </dsp:nvSpPr>
      <dsp:spPr>
        <a:xfrm>
          <a:off x="1369445" y="340467"/>
          <a:ext cx="2190565" cy="1391009"/>
        </a:xfrm>
        <a:prstGeom prst="roundRect">
          <a:avLst>
            <a:gd name="adj" fmla="val 1000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722EBDA-7DA1-483A-AA8A-387CB7978635}">
      <dsp:nvSpPr>
        <dsp:cNvPr id="0" name=""/>
        <dsp:cNvSpPr/>
      </dsp:nvSpPr>
      <dsp:spPr>
        <a:xfrm>
          <a:off x="1612841" y="571694"/>
          <a:ext cx="2190565" cy="1391009"/>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a:t>概念</a:t>
          </a:r>
        </a:p>
      </dsp:txBody>
      <dsp:txXfrm>
        <a:off x="1653582" y="612435"/>
        <a:ext cx="2109083" cy="1309527"/>
      </dsp:txXfrm>
    </dsp:sp>
    <dsp:sp modelId="{A79F8E86-30B3-42A2-B190-FDEC15B9A97D}">
      <dsp:nvSpPr>
        <dsp:cNvPr id="0" name=""/>
        <dsp:cNvSpPr/>
      </dsp:nvSpPr>
      <dsp:spPr>
        <a:xfrm>
          <a:off x="624" y="2323664"/>
          <a:ext cx="2190565" cy="1391009"/>
        </a:xfrm>
        <a:prstGeom prst="roundRect">
          <a:avLst>
            <a:gd name="adj" fmla="val 1000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AC5884D-5CA8-4BAF-B4CA-3AD7312A2A26}">
      <dsp:nvSpPr>
        <dsp:cNvPr id="0" name=""/>
        <dsp:cNvSpPr/>
      </dsp:nvSpPr>
      <dsp:spPr>
        <a:xfrm>
          <a:off x="244020" y="2554890"/>
          <a:ext cx="2190565" cy="1391009"/>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a:t>普遍概念</a:t>
          </a:r>
        </a:p>
      </dsp:txBody>
      <dsp:txXfrm>
        <a:off x="284761" y="2595631"/>
        <a:ext cx="2109083" cy="1309527"/>
      </dsp:txXfrm>
    </dsp:sp>
    <dsp:sp modelId="{36574603-B3B4-4D39-ADD9-65A6F1C5AB1A}">
      <dsp:nvSpPr>
        <dsp:cNvPr id="0" name=""/>
        <dsp:cNvSpPr/>
      </dsp:nvSpPr>
      <dsp:spPr>
        <a:xfrm>
          <a:off x="2677982" y="2323664"/>
          <a:ext cx="2190565" cy="1391009"/>
        </a:xfrm>
        <a:prstGeom prst="roundRect">
          <a:avLst>
            <a:gd name="adj" fmla="val 1000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2D6C6FA-DE93-4E6F-A9A9-26EC88AB8779}">
      <dsp:nvSpPr>
        <dsp:cNvPr id="0" name=""/>
        <dsp:cNvSpPr/>
      </dsp:nvSpPr>
      <dsp:spPr>
        <a:xfrm>
          <a:off x="2921378" y="2554890"/>
          <a:ext cx="2190565" cy="1391009"/>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a:t>单独概念</a:t>
          </a:r>
        </a:p>
      </dsp:txBody>
      <dsp:txXfrm>
        <a:off x="2962119" y="2595631"/>
        <a:ext cx="2109083" cy="13095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9A800-BDC4-4AFD-AE83-AA48671AA37A}">
      <dsp:nvSpPr>
        <dsp:cNvPr id="0" name=""/>
        <dsp:cNvSpPr/>
      </dsp:nvSpPr>
      <dsp:spPr>
        <a:xfrm>
          <a:off x="2335597" y="1347520"/>
          <a:ext cx="1135851" cy="612351"/>
        </a:xfrm>
        <a:custGeom>
          <a:avLst/>
          <a:gdLst/>
          <a:ahLst/>
          <a:cxnLst/>
          <a:rect l="0" t="0" r="0" b="0"/>
          <a:pathLst>
            <a:path>
              <a:moveTo>
                <a:pt x="0" y="0"/>
              </a:moveTo>
              <a:lnTo>
                <a:pt x="0" y="425652"/>
              </a:lnTo>
              <a:lnTo>
                <a:pt x="1135851" y="425652"/>
              </a:lnTo>
              <a:lnTo>
                <a:pt x="1135851" y="612351"/>
              </a:lnTo>
            </a:path>
          </a:pathLst>
        </a:custGeom>
        <a:noFill/>
        <a:ln w="12700" cap="flat" cmpd="sng" algn="ctr">
          <a:solidFill>
            <a:schemeClr val="accent2">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6CD6F5B7-887E-4C26-9CCA-DACE2EE23711}">
      <dsp:nvSpPr>
        <dsp:cNvPr id="0" name=""/>
        <dsp:cNvSpPr/>
      </dsp:nvSpPr>
      <dsp:spPr>
        <a:xfrm>
          <a:off x="1008247" y="1347520"/>
          <a:ext cx="1327349" cy="612351"/>
        </a:xfrm>
        <a:custGeom>
          <a:avLst/>
          <a:gdLst/>
          <a:ahLst/>
          <a:cxnLst/>
          <a:rect l="0" t="0" r="0" b="0"/>
          <a:pathLst>
            <a:path>
              <a:moveTo>
                <a:pt x="1327349" y="0"/>
              </a:moveTo>
              <a:lnTo>
                <a:pt x="1327349" y="425652"/>
              </a:lnTo>
              <a:lnTo>
                <a:pt x="0" y="425652"/>
              </a:lnTo>
              <a:lnTo>
                <a:pt x="0" y="612351"/>
              </a:lnTo>
            </a:path>
          </a:pathLst>
        </a:custGeom>
        <a:noFill/>
        <a:ln w="12700" cap="flat" cmpd="sng" algn="ctr">
          <a:solidFill>
            <a:schemeClr val="accent2">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6B605195-3BB1-4E00-9306-3C882171645D}">
      <dsp:nvSpPr>
        <dsp:cNvPr id="0" name=""/>
        <dsp:cNvSpPr/>
      </dsp:nvSpPr>
      <dsp:spPr>
        <a:xfrm>
          <a:off x="1327924" y="67774"/>
          <a:ext cx="2015346" cy="1279745"/>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722EBDA-7DA1-483A-AA8A-387CB7978635}">
      <dsp:nvSpPr>
        <dsp:cNvPr id="0" name=""/>
        <dsp:cNvSpPr/>
      </dsp:nvSpPr>
      <dsp:spPr>
        <a:xfrm>
          <a:off x="1551851" y="280505"/>
          <a:ext cx="2015346" cy="127974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概念</a:t>
          </a:r>
        </a:p>
      </dsp:txBody>
      <dsp:txXfrm>
        <a:off x="1589333" y="317987"/>
        <a:ext cx="1940382" cy="1204781"/>
      </dsp:txXfrm>
    </dsp:sp>
    <dsp:sp modelId="{A79F8E86-30B3-42A2-B190-FDEC15B9A97D}">
      <dsp:nvSpPr>
        <dsp:cNvPr id="0" name=""/>
        <dsp:cNvSpPr/>
      </dsp:nvSpPr>
      <dsp:spPr>
        <a:xfrm>
          <a:off x="574" y="1959871"/>
          <a:ext cx="2015346" cy="1279745"/>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8AC5884D-5CA8-4BAF-B4CA-3AD7312A2A26}">
      <dsp:nvSpPr>
        <dsp:cNvPr id="0" name=""/>
        <dsp:cNvSpPr/>
      </dsp:nvSpPr>
      <dsp:spPr>
        <a:xfrm>
          <a:off x="224501" y="2172603"/>
          <a:ext cx="2015346" cy="127974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集合概念</a:t>
          </a:r>
        </a:p>
      </dsp:txBody>
      <dsp:txXfrm>
        <a:off x="261983" y="2210085"/>
        <a:ext cx="1940382" cy="1204781"/>
      </dsp:txXfrm>
    </dsp:sp>
    <dsp:sp modelId="{36574603-B3B4-4D39-ADD9-65A6F1C5AB1A}">
      <dsp:nvSpPr>
        <dsp:cNvPr id="0" name=""/>
        <dsp:cNvSpPr/>
      </dsp:nvSpPr>
      <dsp:spPr>
        <a:xfrm>
          <a:off x="2463775" y="1959871"/>
          <a:ext cx="2015346" cy="1279745"/>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2D6C6FA-DE93-4E6F-A9A9-26EC88AB8779}">
      <dsp:nvSpPr>
        <dsp:cNvPr id="0" name=""/>
        <dsp:cNvSpPr/>
      </dsp:nvSpPr>
      <dsp:spPr>
        <a:xfrm>
          <a:off x="2687703" y="2172603"/>
          <a:ext cx="2015346" cy="127974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a:t>非集合</a:t>
          </a:r>
          <a:endParaRPr lang="en-US" altLang="zh-CN" sz="2700" kern="1200" dirty="0"/>
        </a:p>
        <a:p>
          <a:pPr lvl="0" algn="ctr" defTabSz="1200150">
            <a:lnSpc>
              <a:spcPct val="90000"/>
            </a:lnSpc>
            <a:spcBef>
              <a:spcPct val="0"/>
            </a:spcBef>
            <a:spcAft>
              <a:spcPct val="35000"/>
            </a:spcAft>
          </a:pPr>
          <a:r>
            <a:rPr lang="zh-CN" altLang="en-US" sz="2700" kern="1200" dirty="0"/>
            <a:t>概念</a:t>
          </a:r>
        </a:p>
      </dsp:txBody>
      <dsp:txXfrm>
        <a:off x="2725185" y="2210085"/>
        <a:ext cx="1940382" cy="1204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C9F67-2466-4797-85A2-4558D1072B61}">
      <dsp:nvSpPr>
        <dsp:cNvPr id="0" name=""/>
        <dsp:cNvSpPr/>
      </dsp:nvSpPr>
      <dsp:spPr>
        <a:xfrm>
          <a:off x="4585" y="1344803"/>
          <a:ext cx="2725615" cy="1362807"/>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概念间的关系</a:t>
          </a:r>
        </a:p>
      </dsp:txBody>
      <dsp:txXfrm>
        <a:off x="44500" y="1384718"/>
        <a:ext cx="2645785" cy="1282977"/>
      </dsp:txXfrm>
    </dsp:sp>
    <dsp:sp modelId="{8FE759DC-526C-4A3F-B0CA-C187E66E68C8}">
      <dsp:nvSpPr>
        <dsp:cNvPr id="0" name=""/>
        <dsp:cNvSpPr/>
      </dsp:nvSpPr>
      <dsp:spPr>
        <a:xfrm rot="19457599">
          <a:off x="2604002" y="1609351"/>
          <a:ext cx="1342642" cy="50097"/>
        </a:xfrm>
        <a:custGeom>
          <a:avLst/>
          <a:gdLst/>
          <a:ahLst/>
          <a:cxnLst/>
          <a:rect l="0" t="0" r="0" b="0"/>
          <a:pathLst>
            <a:path>
              <a:moveTo>
                <a:pt x="0" y="25048"/>
              </a:moveTo>
              <a:lnTo>
                <a:pt x="1342642" y="2504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241757" y="1600833"/>
        <a:ext cx="67132" cy="67132"/>
      </dsp:txXfrm>
    </dsp:sp>
    <dsp:sp modelId="{4B0736FA-ACF0-489B-A6A5-CDFAA36A6F19}">
      <dsp:nvSpPr>
        <dsp:cNvPr id="0" name=""/>
        <dsp:cNvSpPr/>
      </dsp:nvSpPr>
      <dsp:spPr>
        <a:xfrm>
          <a:off x="3820447" y="561188"/>
          <a:ext cx="2725615" cy="1362807"/>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相容关系</a:t>
          </a:r>
        </a:p>
      </dsp:txBody>
      <dsp:txXfrm>
        <a:off x="3860362" y="601103"/>
        <a:ext cx="2645785" cy="1282977"/>
      </dsp:txXfrm>
    </dsp:sp>
    <dsp:sp modelId="{CC6FE2DD-773A-4A1E-9C0D-E882452F7A7D}">
      <dsp:nvSpPr>
        <dsp:cNvPr id="0" name=""/>
        <dsp:cNvSpPr/>
      </dsp:nvSpPr>
      <dsp:spPr>
        <a:xfrm rot="19203883">
          <a:off x="6379032" y="757825"/>
          <a:ext cx="1432319" cy="50097"/>
        </a:xfrm>
        <a:custGeom>
          <a:avLst/>
          <a:gdLst/>
          <a:ahLst/>
          <a:cxnLst/>
          <a:rect l="0" t="0" r="0" b="0"/>
          <a:pathLst>
            <a:path>
              <a:moveTo>
                <a:pt x="0" y="25048"/>
              </a:moveTo>
              <a:lnTo>
                <a:pt x="1432319" y="2504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059384" y="747066"/>
        <a:ext cx="71615" cy="71615"/>
      </dsp:txXfrm>
    </dsp:sp>
    <dsp:sp modelId="{30E9A8E0-D7F2-4B48-AF35-02FF52F96914}">
      <dsp:nvSpPr>
        <dsp:cNvPr id="0" name=""/>
        <dsp:cNvSpPr/>
      </dsp:nvSpPr>
      <dsp:spPr>
        <a:xfrm>
          <a:off x="7644321" y="0"/>
          <a:ext cx="2725615" cy="646311"/>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同一关系</a:t>
          </a:r>
        </a:p>
      </dsp:txBody>
      <dsp:txXfrm>
        <a:off x="7663251" y="18930"/>
        <a:ext cx="2687755" cy="608451"/>
      </dsp:txXfrm>
    </dsp:sp>
    <dsp:sp modelId="{06B1C30A-D61B-4CE3-9614-BD3E269AF090}">
      <dsp:nvSpPr>
        <dsp:cNvPr id="0" name=""/>
        <dsp:cNvSpPr/>
      </dsp:nvSpPr>
      <dsp:spPr>
        <a:xfrm rot="20903273">
          <a:off x="6534557" y="1104400"/>
          <a:ext cx="1124212" cy="50097"/>
        </a:xfrm>
        <a:custGeom>
          <a:avLst/>
          <a:gdLst/>
          <a:ahLst/>
          <a:cxnLst/>
          <a:rect l="0" t="0" r="0" b="0"/>
          <a:pathLst>
            <a:path>
              <a:moveTo>
                <a:pt x="0" y="25048"/>
              </a:moveTo>
              <a:lnTo>
                <a:pt x="1124212" y="2504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068558" y="1101343"/>
        <a:ext cx="56210" cy="56210"/>
      </dsp:txXfrm>
    </dsp:sp>
    <dsp:sp modelId="{3ECC8105-33B6-4A06-BDA2-4AD8772ECDAB}">
      <dsp:nvSpPr>
        <dsp:cNvPr id="0" name=""/>
        <dsp:cNvSpPr/>
      </dsp:nvSpPr>
      <dsp:spPr>
        <a:xfrm>
          <a:off x="7647265" y="730061"/>
          <a:ext cx="2722671" cy="572488"/>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包含关系</a:t>
          </a:r>
        </a:p>
      </dsp:txBody>
      <dsp:txXfrm>
        <a:off x="7664033" y="746829"/>
        <a:ext cx="2689135" cy="538952"/>
      </dsp:txXfrm>
    </dsp:sp>
    <dsp:sp modelId="{46A841CE-7148-4087-B849-FDBEB5A6CF5A}">
      <dsp:nvSpPr>
        <dsp:cNvPr id="0" name=""/>
        <dsp:cNvSpPr/>
      </dsp:nvSpPr>
      <dsp:spPr>
        <a:xfrm rot="2142401">
          <a:off x="2604002" y="2392965"/>
          <a:ext cx="1342642" cy="50097"/>
        </a:xfrm>
        <a:custGeom>
          <a:avLst/>
          <a:gdLst/>
          <a:ahLst/>
          <a:cxnLst/>
          <a:rect l="0" t="0" r="0" b="0"/>
          <a:pathLst>
            <a:path>
              <a:moveTo>
                <a:pt x="0" y="25048"/>
              </a:moveTo>
              <a:lnTo>
                <a:pt x="1342642" y="2504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241757" y="2384448"/>
        <a:ext cx="67132" cy="67132"/>
      </dsp:txXfrm>
    </dsp:sp>
    <dsp:sp modelId="{84E0C436-535E-4712-B7F9-4A71393B7CAD}">
      <dsp:nvSpPr>
        <dsp:cNvPr id="0" name=""/>
        <dsp:cNvSpPr/>
      </dsp:nvSpPr>
      <dsp:spPr>
        <a:xfrm>
          <a:off x="3820447" y="2128417"/>
          <a:ext cx="2725615" cy="1362807"/>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不相容关系</a:t>
          </a:r>
        </a:p>
      </dsp:txBody>
      <dsp:txXfrm>
        <a:off x="3860362" y="2168332"/>
        <a:ext cx="2645785" cy="1282977"/>
      </dsp:txXfrm>
    </dsp:sp>
    <dsp:sp modelId="{71AC27A7-8271-4F47-BCFA-9AC2F517A674}">
      <dsp:nvSpPr>
        <dsp:cNvPr id="0" name=""/>
        <dsp:cNvSpPr/>
      </dsp:nvSpPr>
      <dsp:spPr>
        <a:xfrm rot="20845028">
          <a:off x="6532591" y="2662583"/>
          <a:ext cx="1121767" cy="50097"/>
        </a:xfrm>
        <a:custGeom>
          <a:avLst/>
          <a:gdLst/>
          <a:ahLst/>
          <a:cxnLst/>
          <a:rect l="0" t="0" r="0" b="0"/>
          <a:pathLst>
            <a:path>
              <a:moveTo>
                <a:pt x="0" y="25048"/>
              </a:moveTo>
              <a:lnTo>
                <a:pt x="1121767" y="2504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065430" y="2659587"/>
        <a:ext cx="56088" cy="56088"/>
      </dsp:txXfrm>
    </dsp:sp>
    <dsp:sp modelId="{D5C73647-318C-47F3-A324-B135A4831890}">
      <dsp:nvSpPr>
        <dsp:cNvPr id="0" name=""/>
        <dsp:cNvSpPr/>
      </dsp:nvSpPr>
      <dsp:spPr>
        <a:xfrm>
          <a:off x="7640887" y="2227132"/>
          <a:ext cx="2732483" cy="676620"/>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矛盾关系</a:t>
          </a:r>
        </a:p>
      </dsp:txBody>
      <dsp:txXfrm>
        <a:off x="7660705" y="2246950"/>
        <a:ext cx="2692847" cy="636984"/>
      </dsp:txXfrm>
    </dsp:sp>
    <dsp:sp modelId="{0BA97ADB-4B0C-413F-B4E6-6E478D968998}">
      <dsp:nvSpPr>
        <dsp:cNvPr id="0" name=""/>
        <dsp:cNvSpPr/>
      </dsp:nvSpPr>
      <dsp:spPr>
        <a:xfrm>
          <a:off x="7647265" y="1435034"/>
          <a:ext cx="2722671" cy="572488"/>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交叉关系</a:t>
          </a:r>
        </a:p>
      </dsp:txBody>
      <dsp:txXfrm>
        <a:off x="7664033" y="1451802"/>
        <a:ext cx="2689135" cy="538952"/>
      </dsp:txXfrm>
    </dsp:sp>
    <dsp:sp modelId="{6CDC9AD1-1183-4753-A62A-ED66245DFCE1}">
      <dsp:nvSpPr>
        <dsp:cNvPr id="0" name=""/>
        <dsp:cNvSpPr/>
      </dsp:nvSpPr>
      <dsp:spPr>
        <a:xfrm>
          <a:off x="7640894" y="3168348"/>
          <a:ext cx="2732483" cy="676620"/>
        </a:xfrm>
        <a:prstGeom prst="roundRect">
          <a:avLst>
            <a:gd name="adj" fmla="val 10000"/>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反对关系</a:t>
          </a:r>
        </a:p>
      </dsp:txBody>
      <dsp:txXfrm>
        <a:off x="7660712" y="3188166"/>
        <a:ext cx="2692847" cy="6369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06DEA-4469-4014-99D2-6DEA984663CD}">
      <dsp:nvSpPr>
        <dsp:cNvPr id="0" name=""/>
        <dsp:cNvSpPr/>
      </dsp:nvSpPr>
      <dsp:spPr>
        <a:xfrm>
          <a:off x="3229598" y="1423127"/>
          <a:ext cx="1306914" cy="582308"/>
        </a:xfrm>
        <a:custGeom>
          <a:avLst/>
          <a:gdLst/>
          <a:ahLst/>
          <a:cxnLst/>
          <a:rect l="0" t="0" r="0" b="0"/>
          <a:pathLst>
            <a:path>
              <a:moveTo>
                <a:pt x="0" y="0"/>
              </a:moveTo>
              <a:lnTo>
                <a:pt x="653457" y="0"/>
              </a:lnTo>
              <a:lnTo>
                <a:pt x="653457" y="582308"/>
              </a:lnTo>
              <a:lnTo>
                <a:pt x="1306914" y="58230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47286" y="1678511"/>
        <a:ext cx="71538" cy="71538"/>
      </dsp:txXfrm>
    </dsp:sp>
    <dsp:sp modelId="{35907E41-65AA-423E-8191-77E2D26B2878}">
      <dsp:nvSpPr>
        <dsp:cNvPr id="0" name=""/>
        <dsp:cNvSpPr/>
      </dsp:nvSpPr>
      <dsp:spPr>
        <a:xfrm>
          <a:off x="3229598" y="560121"/>
          <a:ext cx="1234896" cy="863005"/>
        </a:xfrm>
        <a:custGeom>
          <a:avLst/>
          <a:gdLst/>
          <a:ahLst/>
          <a:cxnLst/>
          <a:rect l="0" t="0" r="0" b="0"/>
          <a:pathLst>
            <a:path>
              <a:moveTo>
                <a:pt x="0" y="863005"/>
              </a:moveTo>
              <a:lnTo>
                <a:pt x="617448" y="863005"/>
              </a:lnTo>
              <a:lnTo>
                <a:pt x="617448" y="0"/>
              </a:lnTo>
              <a:lnTo>
                <a:pt x="123489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09382" y="953960"/>
        <a:ext cx="75328" cy="75328"/>
      </dsp:txXfrm>
    </dsp:sp>
    <dsp:sp modelId="{B8C16F17-F2DC-4FBF-9251-020E627B7783}">
      <dsp:nvSpPr>
        <dsp:cNvPr id="0" name=""/>
        <dsp:cNvSpPr/>
      </dsp:nvSpPr>
      <dsp:spPr>
        <a:xfrm>
          <a:off x="2065790" y="1152125"/>
          <a:ext cx="1785612" cy="5420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a:t>语词定义</a:t>
          </a:r>
        </a:p>
      </dsp:txBody>
      <dsp:txXfrm>
        <a:off x="2065790" y="1152125"/>
        <a:ext cx="1785612" cy="542002"/>
      </dsp:txXfrm>
    </dsp:sp>
    <dsp:sp modelId="{31EC2E12-DC4D-45FE-8A37-DB29F7173134}">
      <dsp:nvSpPr>
        <dsp:cNvPr id="0" name=""/>
        <dsp:cNvSpPr/>
      </dsp:nvSpPr>
      <dsp:spPr>
        <a:xfrm>
          <a:off x="4464495" y="0"/>
          <a:ext cx="1390605" cy="11202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a:t>说明的</a:t>
          </a:r>
          <a:endParaRPr lang="en-US" altLang="zh-CN" sz="2200" kern="1200" dirty="0"/>
        </a:p>
        <a:p>
          <a:pPr lvl="0" algn="ctr" defTabSz="977900">
            <a:lnSpc>
              <a:spcPct val="90000"/>
            </a:lnSpc>
            <a:spcBef>
              <a:spcPct val="0"/>
            </a:spcBef>
            <a:spcAft>
              <a:spcPct val="35000"/>
            </a:spcAft>
          </a:pPr>
          <a:r>
            <a:rPr lang="zh-CN" altLang="en-US" sz="2200" kern="1200" dirty="0"/>
            <a:t>语词定义</a:t>
          </a:r>
        </a:p>
      </dsp:txBody>
      <dsp:txXfrm>
        <a:off x="4464495" y="0"/>
        <a:ext cx="1390605" cy="1120242"/>
      </dsp:txXfrm>
    </dsp:sp>
    <dsp:sp modelId="{A029C2C0-264A-45AD-A7B0-7E2D5E8F9670}">
      <dsp:nvSpPr>
        <dsp:cNvPr id="0" name=""/>
        <dsp:cNvSpPr/>
      </dsp:nvSpPr>
      <dsp:spPr>
        <a:xfrm>
          <a:off x="4536512" y="1416449"/>
          <a:ext cx="1390569" cy="11779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规定的</a:t>
          </a:r>
          <a:endParaRPr lang="en-US" altLang="zh-CN" sz="2100" kern="1200" dirty="0"/>
        </a:p>
        <a:p>
          <a:pPr lvl="0" algn="ctr" defTabSz="933450">
            <a:lnSpc>
              <a:spcPct val="90000"/>
            </a:lnSpc>
            <a:spcBef>
              <a:spcPct val="0"/>
            </a:spcBef>
            <a:spcAft>
              <a:spcPct val="35000"/>
            </a:spcAft>
          </a:pPr>
          <a:r>
            <a:rPr lang="zh-CN" altLang="en-US" sz="2100" kern="1200" dirty="0"/>
            <a:t>语词定义</a:t>
          </a:r>
        </a:p>
      </dsp:txBody>
      <dsp:txXfrm>
        <a:off x="4536512" y="1416449"/>
        <a:ext cx="1390569" cy="11779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3643D-1905-4CDE-B87D-11B6B143C9C5}">
      <dsp:nvSpPr>
        <dsp:cNvPr id="0" name=""/>
        <dsp:cNvSpPr/>
      </dsp:nvSpPr>
      <dsp:spPr>
        <a:xfrm>
          <a:off x="4338726" y="2556469"/>
          <a:ext cx="439778" cy="91440"/>
        </a:xfrm>
        <a:custGeom>
          <a:avLst/>
          <a:gdLst/>
          <a:ahLst/>
          <a:cxnLst/>
          <a:rect l="0" t="0" r="0" b="0"/>
          <a:pathLst>
            <a:path>
              <a:moveTo>
                <a:pt x="0" y="45720"/>
              </a:moveTo>
              <a:lnTo>
                <a:pt x="439778" y="45720"/>
              </a:lnTo>
            </a:path>
          </a:pathLst>
        </a:custGeom>
        <a:noFill/>
        <a:ln w="12700" cap="flat" cmpd="sng" algn="ctr">
          <a:solidFill>
            <a:schemeClr val="accent4">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47621" y="2591194"/>
        <a:ext cx="21988" cy="21988"/>
      </dsp:txXfrm>
    </dsp:sp>
    <dsp:sp modelId="{2C255D3A-A21C-4303-B26E-D2885B37C12F}">
      <dsp:nvSpPr>
        <dsp:cNvPr id="0" name=""/>
        <dsp:cNvSpPr/>
      </dsp:nvSpPr>
      <dsp:spPr>
        <a:xfrm>
          <a:off x="1155954" y="1713034"/>
          <a:ext cx="983878" cy="889154"/>
        </a:xfrm>
        <a:custGeom>
          <a:avLst/>
          <a:gdLst/>
          <a:ahLst/>
          <a:cxnLst/>
          <a:rect l="0" t="0" r="0" b="0"/>
          <a:pathLst>
            <a:path>
              <a:moveTo>
                <a:pt x="0" y="0"/>
              </a:moveTo>
              <a:lnTo>
                <a:pt x="491939" y="0"/>
              </a:lnTo>
              <a:lnTo>
                <a:pt x="491939" y="889154"/>
              </a:lnTo>
              <a:lnTo>
                <a:pt x="983878" y="889154"/>
              </a:lnTo>
            </a:path>
          </a:pathLst>
        </a:custGeom>
        <a:noFill/>
        <a:ln w="12700" cap="flat" cmpd="sng" algn="ctr">
          <a:solidFill>
            <a:schemeClr val="accent4">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14740" y="2124458"/>
        <a:ext cx="66306" cy="66306"/>
      </dsp:txXfrm>
    </dsp:sp>
    <dsp:sp modelId="{D2B8D51C-6A5F-4EE4-BDDA-481A14EF9D3B}">
      <dsp:nvSpPr>
        <dsp:cNvPr id="0" name=""/>
        <dsp:cNvSpPr/>
      </dsp:nvSpPr>
      <dsp:spPr>
        <a:xfrm>
          <a:off x="4338726" y="1718476"/>
          <a:ext cx="439778" cy="91440"/>
        </a:xfrm>
        <a:custGeom>
          <a:avLst/>
          <a:gdLst/>
          <a:ahLst/>
          <a:cxnLst/>
          <a:rect l="0" t="0" r="0" b="0"/>
          <a:pathLst>
            <a:path>
              <a:moveTo>
                <a:pt x="0" y="45720"/>
              </a:moveTo>
              <a:lnTo>
                <a:pt x="439778" y="45720"/>
              </a:lnTo>
            </a:path>
          </a:pathLst>
        </a:custGeom>
        <a:noFill/>
        <a:ln w="12700" cap="flat" cmpd="sng" algn="ctr">
          <a:solidFill>
            <a:schemeClr val="accent4">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47621" y="1753201"/>
        <a:ext cx="21988" cy="21988"/>
      </dsp:txXfrm>
    </dsp:sp>
    <dsp:sp modelId="{706887B6-888F-40DB-B383-D16ABB3B6613}">
      <dsp:nvSpPr>
        <dsp:cNvPr id="0" name=""/>
        <dsp:cNvSpPr/>
      </dsp:nvSpPr>
      <dsp:spPr>
        <a:xfrm>
          <a:off x="1155954" y="1667314"/>
          <a:ext cx="983878" cy="91440"/>
        </a:xfrm>
        <a:custGeom>
          <a:avLst/>
          <a:gdLst/>
          <a:ahLst/>
          <a:cxnLst/>
          <a:rect l="0" t="0" r="0" b="0"/>
          <a:pathLst>
            <a:path>
              <a:moveTo>
                <a:pt x="0" y="45720"/>
              </a:moveTo>
              <a:lnTo>
                <a:pt x="491939" y="45720"/>
              </a:lnTo>
              <a:lnTo>
                <a:pt x="491939" y="96881"/>
              </a:lnTo>
              <a:lnTo>
                <a:pt x="983878" y="96881"/>
              </a:lnTo>
            </a:path>
          </a:pathLst>
        </a:custGeom>
        <a:noFill/>
        <a:ln w="12700" cap="flat" cmpd="sng" algn="ctr">
          <a:solidFill>
            <a:schemeClr val="accent4">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23263" y="1688404"/>
        <a:ext cx="49260" cy="49260"/>
      </dsp:txXfrm>
    </dsp:sp>
    <dsp:sp modelId="{36810873-1A5F-495E-8393-548637BEE0CF}">
      <dsp:nvSpPr>
        <dsp:cNvPr id="0" name=""/>
        <dsp:cNvSpPr/>
      </dsp:nvSpPr>
      <dsp:spPr>
        <a:xfrm>
          <a:off x="4338726" y="880482"/>
          <a:ext cx="439778" cy="91440"/>
        </a:xfrm>
        <a:custGeom>
          <a:avLst/>
          <a:gdLst/>
          <a:ahLst/>
          <a:cxnLst/>
          <a:rect l="0" t="0" r="0" b="0"/>
          <a:pathLst>
            <a:path>
              <a:moveTo>
                <a:pt x="0" y="45720"/>
              </a:moveTo>
              <a:lnTo>
                <a:pt x="439778" y="45720"/>
              </a:lnTo>
            </a:path>
          </a:pathLst>
        </a:custGeom>
        <a:noFill/>
        <a:ln w="12700" cap="flat" cmpd="sng" algn="ctr">
          <a:solidFill>
            <a:schemeClr val="accent4">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47621" y="915208"/>
        <a:ext cx="21988" cy="21988"/>
      </dsp:txXfrm>
    </dsp:sp>
    <dsp:sp modelId="{A0259EF3-2499-427A-BBCA-0A78C334C04A}">
      <dsp:nvSpPr>
        <dsp:cNvPr id="0" name=""/>
        <dsp:cNvSpPr/>
      </dsp:nvSpPr>
      <dsp:spPr>
        <a:xfrm>
          <a:off x="1155954" y="926202"/>
          <a:ext cx="983878" cy="786831"/>
        </a:xfrm>
        <a:custGeom>
          <a:avLst/>
          <a:gdLst/>
          <a:ahLst/>
          <a:cxnLst/>
          <a:rect l="0" t="0" r="0" b="0"/>
          <a:pathLst>
            <a:path>
              <a:moveTo>
                <a:pt x="0" y="786831"/>
              </a:moveTo>
              <a:lnTo>
                <a:pt x="491939" y="786831"/>
              </a:lnTo>
              <a:lnTo>
                <a:pt x="491939" y="0"/>
              </a:lnTo>
              <a:lnTo>
                <a:pt x="983878" y="0"/>
              </a:lnTo>
            </a:path>
          </a:pathLst>
        </a:custGeom>
        <a:noFill/>
        <a:ln w="12700" cap="flat" cmpd="sng" algn="ctr">
          <a:solidFill>
            <a:schemeClr val="accent4">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16398" y="1288123"/>
        <a:ext cx="62990" cy="62990"/>
      </dsp:txXfrm>
    </dsp:sp>
    <dsp:sp modelId="{C4482A13-4224-4DA0-B6F6-6FB52B870A6B}">
      <dsp:nvSpPr>
        <dsp:cNvPr id="0" name=""/>
        <dsp:cNvSpPr/>
      </dsp:nvSpPr>
      <dsp:spPr>
        <a:xfrm>
          <a:off x="0" y="1377837"/>
          <a:ext cx="1641513" cy="670394"/>
        </a:xfrm>
        <a:prstGeom prst="rect">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a:t>概念的划分</a:t>
          </a:r>
        </a:p>
      </dsp:txBody>
      <dsp:txXfrm>
        <a:off x="0" y="1377837"/>
        <a:ext cx="1641513" cy="670394"/>
      </dsp:txXfrm>
    </dsp:sp>
    <dsp:sp modelId="{015771BA-DA26-44F2-853C-22F0C1180E86}">
      <dsp:nvSpPr>
        <dsp:cNvPr id="0" name=""/>
        <dsp:cNvSpPr/>
      </dsp:nvSpPr>
      <dsp:spPr>
        <a:xfrm>
          <a:off x="2139832" y="591005"/>
          <a:ext cx="2198893" cy="670394"/>
        </a:xfrm>
        <a:prstGeom prst="rect">
          <a:avLst/>
        </a:prstGeom>
        <a:solidFill>
          <a:schemeClr val="accent4">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划分的母项</a:t>
          </a:r>
        </a:p>
      </dsp:txBody>
      <dsp:txXfrm>
        <a:off x="2139832" y="591005"/>
        <a:ext cx="2198893" cy="670394"/>
      </dsp:txXfrm>
    </dsp:sp>
    <dsp:sp modelId="{692CF9A8-7923-44EF-AFC4-B9E52949C390}">
      <dsp:nvSpPr>
        <dsp:cNvPr id="0" name=""/>
        <dsp:cNvSpPr/>
      </dsp:nvSpPr>
      <dsp:spPr>
        <a:xfrm>
          <a:off x="4778505" y="591005"/>
          <a:ext cx="2198893" cy="670394"/>
        </a:xfrm>
        <a:prstGeom prst="rect">
          <a:avLst/>
        </a:prstGeom>
        <a:solidFill>
          <a:schemeClr val="accent4">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被划分的概念</a:t>
          </a:r>
        </a:p>
      </dsp:txBody>
      <dsp:txXfrm>
        <a:off x="4778505" y="591005"/>
        <a:ext cx="2198893" cy="670394"/>
      </dsp:txXfrm>
    </dsp:sp>
    <dsp:sp modelId="{9A89681E-D754-4C58-9102-DA7B8F897F94}">
      <dsp:nvSpPr>
        <dsp:cNvPr id="0" name=""/>
        <dsp:cNvSpPr/>
      </dsp:nvSpPr>
      <dsp:spPr>
        <a:xfrm>
          <a:off x="2139832" y="1428998"/>
          <a:ext cx="2198893" cy="670394"/>
        </a:xfrm>
        <a:prstGeom prst="rect">
          <a:avLst/>
        </a:prstGeom>
        <a:solidFill>
          <a:schemeClr val="accent4">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划分的子项</a:t>
          </a:r>
        </a:p>
      </dsp:txBody>
      <dsp:txXfrm>
        <a:off x="2139832" y="1428998"/>
        <a:ext cx="2198893" cy="670394"/>
      </dsp:txXfrm>
    </dsp:sp>
    <dsp:sp modelId="{79EA97E5-C16D-41B8-B891-52453512A47B}">
      <dsp:nvSpPr>
        <dsp:cNvPr id="0" name=""/>
        <dsp:cNvSpPr/>
      </dsp:nvSpPr>
      <dsp:spPr>
        <a:xfrm>
          <a:off x="4778505" y="1428998"/>
          <a:ext cx="3883994" cy="670394"/>
        </a:xfrm>
        <a:prstGeom prst="rect">
          <a:avLst/>
        </a:prstGeom>
        <a:solidFill>
          <a:schemeClr val="accent4">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从母项中划分出来的种概念</a:t>
          </a:r>
        </a:p>
      </dsp:txBody>
      <dsp:txXfrm>
        <a:off x="4778505" y="1428998"/>
        <a:ext cx="3883994" cy="670394"/>
      </dsp:txXfrm>
    </dsp:sp>
    <dsp:sp modelId="{A3E50DF3-0D38-4157-82AA-9698C5338F80}">
      <dsp:nvSpPr>
        <dsp:cNvPr id="0" name=""/>
        <dsp:cNvSpPr/>
      </dsp:nvSpPr>
      <dsp:spPr>
        <a:xfrm>
          <a:off x="2139832" y="2266991"/>
          <a:ext cx="2198893" cy="670394"/>
        </a:xfrm>
        <a:prstGeom prst="rect">
          <a:avLst/>
        </a:prstGeom>
        <a:solidFill>
          <a:schemeClr val="accent4">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划分的根据</a:t>
          </a:r>
        </a:p>
      </dsp:txBody>
      <dsp:txXfrm>
        <a:off x="2139832" y="2266991"/>
        <a:ext cx="2198893" cy="670394"/>
      </dsp:txXfrm>
    </dsp:sp>
    <dsp:sp modelId="{C5D3A072-A6E2-4843-AF16-C39272229B48}">
      <dsp:nvSpPr>
        <dsp:cNvPr id="0" name=""/>
        <dsp:cNvSpPr/>
      </dsp:nvSpPr>
      <dsp:spPr>
        <a:xfrm>
          <a:off x="4778505" y="2266991"/>
          <a:ext cx="5353075" cy="670394"/>
        </a:xfrm>
        <a:prstGeom prst="rect">
          <a:avLst/>
        </a:prstGeom>
        <a:solidFill>
          <a:schemeClr val="accent4">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把母项分成若干个子项所依据的标准</a:t>
          </a:r>
        </a:p>
      </dsp:txBody>
      <dsp:txXfrm>
        <a:off x="4778505" y="2266991"/>
        <a:ext cx="5353075" cy="6703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7625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7625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2018/6/15</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9047097"/>
            <a:ext cx="2971800" cy="47625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9047097"/>
            <a:ext cx="2971800" cy="47625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7625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7625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2018/6/15</a:t>
            </a:fld>
            <a:endParaRPr lang="zh-CN" altLang="en-US" dirty="0"/>
          </a:p>
        </p:txBody>
      </p:sp>
      <p:sp>
        <p:nvSpPr>
          <p:cNvPr id="4" name="幻灯片图像占位符 3"/>
          <p:cNvSpPr>
            <a:spLocks noGrp="1" noRot="1" noChangeAspect="1"/>
          </p:cNvSpPr>
          <p:nvPr>
            <p:ph type="sldImg" idx="2"/>
          </p:nvPr>
        </p:nvSpPr>
        <p:spPr>
          <a:xfrm>
            <a:off x="255588" y="714375"/>
            <a:ext cx="6346825" cy="3571875"/>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524375"/>
            <a:ext cx="5486400" cy="42862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9047097"/>
            <a:ext cx="2971800" cy="47625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9047097"/>
            <a:ext cx="2971800" cy="47625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337429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1818226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5677D0B-F53C-4787-A85A-18D33BC3BEA1}" type="datetime1">
              <a:rPr lang="zh-CN" altLang="en-US" smtClean="0"/>
              <a:pPr/>
              <a:t>2018/6/15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pPr rtl="0"/>
              <a:t>‹#›</a:t>
            </a:fld>
            <a:endParaRPr lang="zh-CN" altLang="en-U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52633" y="274638"/>
            <a:ext cx="1422030" cy="5897561"/>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17309" y="274638"/>
            <a:ext cx="8532178" cy="5897561"/>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4B89B6B-C640-4814-94E3-C138F9C73EE7}" type="datetime1">
              <a:rPr lang="zh-CN" altLang="en-US" smtClean="0"/>
              <a:pPr/>
              <a:t>2018/6/15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pPr rtl="0"/>
              <a:t>‹#›</a:t>
            </a:fld>
            <a:endParaRPr lang="zh-CN" altLang="en-U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3D2BB3D5-B3F4-4256-B6ED-4B874E5DE258}" type="datetime1">
              <a:rPr lang="zh-CN" altLang="en-US" smtClean="0"/>
              <a:pPr/>
              <a:t>2018/6/15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A60BA0E-20D0-4E7C-B286-26C960A6788F}" type="slidenum">
              <a:rPr lang="en-US" altLang="zh-CN" noProof="0" smtClean="0"/>
              <a:pPr rtl="0"/>
              <a:t>‹#›</a:t>
            </a:fld>
            <a:endParaRPr lang="en-US" altLang="zh-CN"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noProof="0"/>
              <a:t>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109DE028-75A5-419A-B395-C2EDFBD58642}" type="datetime1">
              <a:rPr lang="zh-CN" altLang="en-US" smtClean="0"/>
              <a:pPr/>
              <a:t>2018/6/15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B37DED6-D4C7-42EE-AB49-D2E39E64FDE4}" type="slidenum">
              <a:rPr lang="en-US" altLang="zh-CN" noProof="0" smtClean="0"/>
              <a:pPr rtl="0"/>
              <a:t>‹#›</a:t>
            </a:fld>
            <a:endParaRPr lang="en-US" altLang="zh-CN"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a:t>编辑母版文本样式</a:t>
            </a:r>
          </a:p>
        </p:txBody>
      </p:sp>
      <p:sp>
        <p:nvSpPr>
          <p:cNvPr id="4" name="内容占位符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a:t>编辑母版文本样式</a:t>
            </a:r>
          </a:p>
        </p:txBody>
      </p:sp>
      <p:sp>
        <p:nvSpPr>
          <p:cNvPr id="6" name="内容占位符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6DB54F77-3742-4919-9EAD-96757A014E94}" type="datetime1">
              <a:rPr lang="zh-CN" altLang="en-US" smtClean="0"/>
              <a:pPr/>
              <a:t>2018/6/15</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EB37DED6-D4C7-42EE-AB49-D2E39E64FDE4}" type="slidenum">
              <a:rPr lang="en-US" altLang="zh-CN" noProof="0" smtClean="0"/>
              <a:pPr rtl="0"/>
              <a:t>‹#›</a:t>
            </a:fld>
            <a:endParaRPr lang="en-US" altLang="zh-CN"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9C6EB163-526A-4855-8844-4C6501B96975}" type="datetime1">
              <a:rPr lang="zh-CN" altLang="en-US" smtClean="0"/>
              <a:pPr/>
              <a:t>2018/6/15</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EB37DED6-D4C7-42EE-AB49-D2E39E64FDE4}" type="slidenum">
              <a:rPr lang="en-US" altLang="zh-CN" noProof="0" smtClean="0"/>
              <a:pPr rtl="0"/>
              <a:t>‹#›</a:t>
            </a:fld>
            <a:endParaRPr lang="zh-CN" altLang="en-US"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E9B638C-251D-44EC-B8B2-08EC45208A21}" type="datetime1">
              <a:rPr lang="zh-CN" altLang="en-US" smtClean="0"/>
              <a:pPr/>
              <a:t>2018/6/15</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EB37DED6-D4C7-42EE-AB49-D2E39E64FDE4}" type="slidenum">
              <a:rPr lang="en-US" altLang="zh-CN" noProof="0" smtClean="0"/>
              <a:pPr rtl="0"/>
              <a:t>‹#›</a:t>
            </a:fld>
            <a:endParaRPr lang="zh-CN" altLang="en-U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04721" y="1701800"/>
            <a:ext cx="3351927" cy="28448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469236" y="482600"/>
            <a:ext cx="6805427" cy="5892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800">
                <a:latin typeface="微软雅黑" panose="020B0503020204020204" pitchFamily="34" charset="-122"/>
                <a:ea typeface="微软雅黑" panose="020B0503020204020204" pitchFamily="34" charset="-122"/>
              </a:defRPr>
            </a:lvl4pPr>
            <a:lvl5pPr algn="l" rtl="0">
              <a:defRPr sz="1800">
                <a:latin typeface="微软雅黑" panose="020B0503020204020204" pitchFamily="34" charset="-122"/>
                <a:ea typeface="微软雅黑" panose="020B0503020204020204" pitchFamily="34" charset="-122"/>
              </a:defRPr>
            </a:lvl5pPr>
            <a:lvl6pPr algn="l" rtl="0">
              <a:defRPr sz="1800"/>
            </a:lvl6pPr>
            <a:lvl7pPr algn="l" rtl="0">
              <a:defRPr sz="1800"/>
            </a:lvl7pPr>
            <a:lvl8pPr algn="l" rtl="0">
              <a:defRPr sz="1800"/>
            </a:lvl8pPr>
            <a:lvl9pPr algn="l" rtl="0">
              <a:defRPr sz="18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D005F57-EA56-4A95-B718-20B6AA09091F}" type="datetime1">
              <a:rPr lang="zh-CN" altLang="en-US" smtClean="0"/>
              <a:pPr/>
              <a:t>2018/6/15</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smtClean="0"/>
              <a:pPr/>
              <a:t>‹#›</a:t>
            </a:fld>
            <a:endParaRPr lang="zh-CN" altLang="en-US"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437765" y="4800600"/>
            <a:ext cx="7313295" cy="7620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2437765" y="279401"/>
            <a:ext cx="7313295" cy="4448175"/>
          </a:xfrm>
        </p:spPr>
        <p:txBody>
          <a:bodyPr rtlCol="0">
            <a:normAutofit/>
          </a:bodyPr>
          <a:lstStyle>
            <a:lvl1pPr marL="0" indent="0" algn="l" rtl="0">
              <a:buNone/>
              <a:defRPr sz="2800">
                <a:latin typeface="微软雅黑" panose="020B0503020204020204" pitchFamily="34" charset="-122"/>
                <a:ea typeface="微软雅黑" panose="020B0503020204020204" pitchFamily="34"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6F99FFF-1AD8-41BA-A4C2-05782CB95A16}" type="datetime1">
              <a:rPr lang="zh-CN" altLang="en-US" smtClean="0"/>
              <a:pPr/>
              <a:t>2018/6/15</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noProof="0" smtClean="0"/>
              <a:pPr/>
              <a:t>‹#›</a:t>
            </a:fld>
            <a:endParaRPr lang="zh-CN" altLang="en-U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pPr/>
              <a:t>2018/6/15</a:t>
            </a:fld>
            <a:endParaRPr lang="zh-CN" altLang="en-US" dirty="0"/>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82244" y="2348880"/>
            <a:ext cx="7008574" cy="1008386"/>
          </a:xfrm>
        </p:spPr>
        <p:txBody>
          <a:bodyPr rtlCol="0">
            <a:normAutofit fontScale="90000"/>
          </a:bodyPr>
          <a:lstStyle/>
          <a:p>
            <a:pPr rtl="0">
              <a:lnSpc>
                <a:spcPct val="150000"/>
              </a:lnSpc>
            </a:pPr>
            <a:r>
              <a:rPr lang="zh-CN" altLang="en-US" b="1" dirty="0">
                <a:latin typeface="华文楷体" panose="02010600040101010101" pitchFamily="2" charset="-122"/>
                <a:ea typeface="华文楷体" panose="02010600040101010101" pitchFamily="2" charset="-122"/>
              </a:rPr>
              <a:t>              第一章    </a:t>
            </a:r>
            <a:r>
              <a:rPr lang="en-US" altLang="zh-CN" b="1" dirty="0">
                <a:latin typeface="华文楷体" panose="02010600040101010101" pitchFamily="2" charset="-122"/>
                <a:ea typeface="华文楷体" panose="02010600040101010101" pitchFamily="2" charset="-122"/>
              </a:rPr>
              <a:t/>
            </a:r>
            <a:br>
              <a:rPr lang="en-US" altLang="zh-CN" b="1" dirty="0">
                <a:latin typeface="华文楷体" panose="02010600040101010101" pitchFamily="2" charset="-122"/>
                <a:ea typeface="华文楷体" panose="02010600040101010101" pitchFamily="2" charset="-122"/>
              </a:rPr>
            </a:br>
            <a:r>
              <a:rPr lang="zh-CN" altLang="en-US" b="1" dirty="0">
                <a:latin typeface="华文楷体" panose="02010600040101010101" pitchFamily="2" charset="-122"/>
                <a:ea typeface="华文楷体" panose="02010600040101010101" pitchFamily="2" charset="-122"/>
              </a:rPr>
              <a:t>论证的最小单位：概念</a:t>
            </a:r>
          </a:p>
        </p:txBody>
      </p:sp>
      <p:sp>
        <p:nvSpPr>
          <p:cNvPr id="3" name="副标题 2"/>
          <p:cNvSpPr>
            <a:spLocks noGrp="1"/>
          </p:cNvSpPr>
          <p:nvPr>
            <p:ph type="subTitle" idx="1"/>
          </p:nvPr>
        </p:nvSpPr>
        <p:spPr>
          <a:xfrm>
            <a:off x="5806380" y="4293096"/>
            <a:ext cx="6382445" cy="2016224"/>
          </a:xfrm>
        </p:spPr>
        <p:txBody>
          <a:bodyPr rtlCol="0">
            <a:normAutofit/>
          </a:bodyPr>
          <a:lstStyle/>
          <a:p>
            <a:pPr rtl="0"/>
            <a:r>
              <a:rPr lang="zh-CN" altLang="en-US" dirty="0">
                <a:latin typeface="华文新魏" panose="02010800040101010101" pitchFamily="2" charset="-122"/>
                <a:ea typeface="华文新魏" panose="02010800040101010101" pitchFamily="2" charset="-122"/>
              </a:rPr>
              <a:t>公共管理与人文艺术学院</a:t>
            </a:r>
            <a:endParaRPr lang="en-US" altLang="zh-CN" dirty="0">
              <a:latin typeface="华文新魏" panose="02010800040101010101" pitchFamily="2" charset="-122"/>
              <a:ea typeface="华文新魏" panose="02010800040101010101" pitchFamily="2" charset="-122"/>
            </a:endParaRPr>
          </a:p>
          <a:p>
            <a:pPr rtl="0"/>
            <a:r>
              <a:rPr lang="en-US" altLang="zh-CN" dirty="0">
                <a:latin typeface="华文新魏" panose="02010800040101010101" pitchFamily="2" charset="-122"/>
                <a:ea typeface="华文新魏" panose="02010800040101010101" pitchFamily="2" charset="-122"/>
              </a:rPr>
              <a:t>  </a:t>
            </a:r>
          </a:p>
          <a:p>
            <a:pPr rtl="0"/>
            <a:r>
              <a:rPr lang="en-US" altLang="zh-CN" dirty="0">
                <a:latin typeface="华文新魏" panose="02010800040101010101" pitchFamily="2" charset="-122"/>
                <a:ea typeface="华文新魏" panose="02010800040101010101" pitchFamily="2" charset="-122"/>
              </a:rPr>
              <a:t>                </a:t>
            </a:r>
            <a:r>
              <a:rPr lang="zh-CN" altLang="en-US" dirty="0" smtClean="0">
                <a:latin typeface="华文新魏" panose="02010800040101010101" pitchFamily="2" charset="-122"/>
                <a:ea typeface="华文新魏" panose="02010800040101010101" pitchFamily="2" charset="-122"/>
              </a:rPr>
              <a:t>崔巍</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1.1 </a:t>
            </a:r>
            <a:r>
              <a:rPr lang="zh-CN" altLang="en-US" sz="4800" b="1" dirty="0">
                <a:latin typeface="华文楷体" panose="02010600040101010101" pitchFamily="2" charset="-122"/>
                <a:ea typeface="华文楷体" panose="02010600040101010101" pitchFamily="2" charset="-122"/>
              </a:rPr>
              <a:t>什么是概念</a:t>
            </a:r>
          </a:p>
        </p:txBody>
      </p:sp>
      <p:sp>
        <p:nvSpPr>
          <p:cNvPr id="4" name="文本框 3"/>
          <p:cNvSpPr txBox="1"/>
          <p:nvPr/>
        </p:nvSpPr>
        <p:spPr>
          <a:xfrm>
            <a:off x="261764" y="1124744"/>
            <a:ext cx="11665296" cy="4597541"/>
          </a:xfrm>
          <a:prstGeom prst="rect">
            <a:avLst/>
          </a:prstGeom>
          <a:noFill/>
        </p:spPr>
        <p:txBody>
          <a:bodyPr wrap="square" rtlCol="0">
            <a:spAutoFit/>
          </a:bodyPr>
          <a:lstStyle/>
          <a:p>
            <a:pPr lvl="0"/>
            <a:endParaRPr lang="en-US" altLang="zh-CN" sz="3600" dirty="0">
              <a:solidFill>
                <a:srgbClr val="374C81"/>
              </a:solidFill>
              <a:latin typeface="华文楷体" panose="02010600040101010101" pitchFamily="2" charset="-122"/>
              <a:ea typeface="华文楷体" panose="02010600040101010101" pitchFamily="2" charset="-122"/>
            </a:endParaRPr>
          </a:p>
          <a:p>
            <a:pPr lvl="0">
              <a:lnSpc>
                <a:spcPct val="120000"/>
              </a:lnSpc>
            </a:pPr>
            <a:r>
              <a:rPr lang="zh-CN" altLang="en-US" sz="3600" dirty="0">
                <a:solidFill>
                  <a:srgbClr val="374C81"/>
                </a:solidFill>
                <a:latin typeface="华文楷体" panose="02010600040101010101" pitchFamily="2" charset="-122"/>
                <a:ea typeface="华文楷体" panose="02010600040101010101" pitchFamily="2" charset="-122"/>
              </a:rPr>
              <a:t>注意区分</a:t>
            </a:r>
            <a:r>
              <a:rPr lang="zh-CN" altLang="en-US" sz="3600" b="1" dirty="0">
                <a:solidFill>
                  <a:srgbClr val="374C81"/>
                </a:solidFill>
                <a:latin typeface="华文楷体" panose="02010600040101010101" pitchFamily="2" charset="-122"/>
                <a:ea typeface="华文楷体" panose="02010600040101010101" pitchFamily="2" charset="-122"/>
              </a:rPr>
              <a:t>逻辑学意义上的</a:t>
            </a:r>
            <a:r>
              <a:rPr lang="zh-CN" altLang="en-US" sz="3600" dirty="0">
                <a:solidFill>
                  <a:srgbClr val="374C81"/>
                </a:solidFill>
                <a:latin typeface="华文楷体" panose="02010600040101010101" pitchFamily="2" charset="-122"/>
                <a:ea typeface="华文楷体" panose="02010600040101010101" pitchFamily="2" charset="-122"/>
              </a:rPr>
              <a:t>和</a:t>
            </a:r>
            <a:r>
              <a:rPr lang="zh-CN" altLang="en-US" sz="3600" b="1" dirty="0">
                <a:solidFill>
                  <a:srgbClr val="374C81"/>
                </a:solidFill>
                <a:latin typeface="华文楷体" panose="02010600040101010101" pitchFamily="2" charset="-122"/>
                <a:ea typeface="华文楷体" panose="02010600040101010101" pitchFamily="2" charset="-122"/>
              </a:rPr>
              <a:t>认识论意义上的</a:t>
            </a:r>
            <a:r>
              <a:rPr lang="zh-CN" altLang="en-US" sz="3600" dirty="0">
                <a:solidFill>
                  <a:srgbClr val="374C81"/>
                </a:solidFill>
                <a:latin typeface="华文楷体" panose="02010600040101010101" pitchFamily="2" charset="-122"/>
                <a:ea typeface="华文楷体" panose="02010600040101010101" pitchFamily="2" charset="-122"/>
              </a:rPr>
              <a:t>本质属性：</a:t>
            </a:r>
            <a:endParaRPr lang="en-US" altLang="zh-CN" sz="3600" dirty="0">
              <a:solidFill>
                <a:srgbClr val="374C81"/>
              </a:solidFill>
              <a:latin typeface="华文楷体" panose="02010600040101010101" pitchFamily="2" charset="-122"/>
              <a:ea typeface="华文楷体" panose="02010600040101010101" pitchFamily="2" charset="-122"/>
            </a:endParaRPr>
          </a:p>
          <a:p>
            <a:pPr lvl="0">
              <a:lnSpc>
                <a:spcPct val="120000"/>
              </a:lnSpc>
            </a:pPr>
            <a:r>
              <a:rPr lang="en-US" altLang="zh-CN" sz="3600" dirty="0">
                <a:solidFill>
                  <a:srgbClr val="374C81"/>
                </a:solidFill>
                <a:latin typeface="华文楷体" panose="02010600040101010101" pitchFamily="2" charset="-122"/>
                <a:ea typeface="华文楷体" panose="02010600040101010101" pitchFamily="2" charset="-122"/>
              </a:rPr>
              <a:t>    </a:t>
            </a:r>
            <a:r>
              <a:rPr lang="zh-CN" altLang="en-US" sz="3600" dirty="0">
                <a:solidFill>
                  <a:srgbClr val="374C81"/>
                </a:solidFill>
                <a:latin typeface="华文楷体" panose="02010600040101010101" pitchFamily="2" charset="-122"/>
                <a:ea typeface="华文楷体" panose="02010600040101010101" pitchFamily="2" charset="-122"/>
              </a:rPr>
              <a:t>人类的认识是不断发展、不断深化的，对事物本质属性的把握是在认识发展和深化的过程中完成的，因此，概念对对象本质属性的反映也经历了一个由粗浅到深刻的过程。</a:t>
            </a:r>
            <a:endParaRPr lang="en-US" altLang="zh-CN" sz="3600" dirty="0">
              <a:solidFill>
                <a:srgbClr val="374C81"/>
              </a:solidFill>
              <a:latin typeface="华文楷体" panose="02010600040101010101" pitchFamily="2" charset="-122"/>
              <a:ea typeface="华文楷体" panose="02010600040101010101" pitchFamily="2" charset="-122"/>
            </a:endParaRPr>
          </a:p>
          <a:p>
            <a:pPr lvl="0">
              <a:lnSpc>
                <a:spcPct val="120000"/>
              </a:lnSpc>
            </a:pPr>
            <a:r>
              <a:rPr lang="zh-CN" altLang="en-US" sz="3600" b="1" dirty="0">
                <a:solidFill>
                  <a:srgbClr val="374C81"/>
                </a:solidFill>
                <a:latin typeface="华文楷体" panose="02010600040101010101" pitchFamily="2" charset="-122"/>
                <a:ea typeface="华文楷体" panose="02010600040101010101" pitchFamily="2" charset="-122"/>
              </a:rPr>
              <a:t>逻辑学意义上的本质属性</a:t>
            </a:r>
            <a:r>
              <a:rPr lang="zh-CN" altLang="en-US" sz="3600" dirty="0">
                <a:solidFill>
                  <a:srgbClr val="374C81"/>
                </a:solidFill>
                <a:latin typeface="华文楷体" panose="02010600040101010101" pitchFamily="2" charset="-122"/>
                <a:ea typeface="华文楷体" panose="02010600040101010101" pitchFamily="2" charset="-122"/>
              </a:rPr>
              <a:t>，反映不同对象之间的界限。</a:t>
            </a:r>
            <a:r>
              <a:rPr lang="zh-CN" altLang="en-US" sz="3600" b="1" dirty="0">
                <a:solidFill>
                  <a:srgbClr val="374C81"/>
                </a:solidFill>
                <a:latin typeface="华文楷体" panose="02010600040101010101" pitchFamily="2" charset="-122"/>
                <a:ea typeface="华文楷体" panose="02010600040101010101" pitchFamily="2" charset="-122"/>
              </a:rPr>
              <a:t>认识论意义上的本质属性</a:t>
            </a:r>
            <a:r>
              <a:rPr lang="zh-CN" altLang="en-US" sz="3600" dirty="0">
                <a:solidFill>
                  <a:srgbClr val="374C81"/>
                </a:solidFill>
                <a:latin typeface="华文楷体" panose="02010600040101010101" pitchFamily="2" charset="-122"/>
                <a:ea typeface="华文楷体" panose="02010600040101010101" pitchFamily="2" charset="-122"/>
              </a:rPr>
              <a:t>，反映对象现象和本质之间的界限。</a:t>
            </a:r>
            <a:endParaRPr lang="en-US" altLang="zh-CN" sz="3600" dirty="0">
              <a:solidFill>
                <a:srgbClr val="374C8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4477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1.1 </a:t>
            </a:r>
            <a:r>
              <a:rPr lang="zh-CN" altLang="en-US" sz="4800" b="1" dirty="0">
                <a:latin typeface="华文楷体" panose="02010600040101010101" pitchFamily="2" charset="-122"/>
                <a:ea typeface="华文楷体" panose="02010600040101010101" pitchFamily="2" charset="-122"/>
              </a:rPr>
              <a:t>什么是概念</a:t>
            </a:r>
          </a:p>
        </p:txBody>
      </p:sp>
      <p:sp>
        <p:nvSpPr>
          <p:cNvPr id="4" name="文本框 3"/>
          <p:cNvSpPr txBox="1"/>
          <p:nvPr/>
        </p:nvSpPr>
        <p:spPr>
          <a:xfrm>
            <a:off x="261764" y="1340768"/>
            <a:ext cx="11665296" cy="276998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3600" dirty="0">
                <a:solidFill>
                  <a:srgbClr val="374C81"/>
                </a:solidFill>
                <a:latin typeface="华文楷体" panose="02010600040101010101" pitchFamily="2" charset="-122"/>
                <a:ea typeface="华文楷体" panose="02010600040101010101" pitchFamily="2" charset="-122"/>
              </a:rPr>
              <a:t>                  </a:t>
            </a:r>
          </a:p>
          <a:p>
            <a:pPr marL="0" marR="0" lvl="0" indent="0" algn="ctr" defTabSz="1218987" rtl="0" eaLnBrk="1" fontAlgn="auto" latinLnBrk="0" hangingPunct="1">
              <a:lnSpc>
                <a:spcPct val="100000"/>
              </a:lnSpc>
              <a:spcBef>
                <a:spcPts val="0"/>
              </a:spcBef>
              <a:spcAft>
                <a:spcPts val="0"/>
              </a:spcAft>
              <a:buClrTx/>
              <a:buSzTx/>
              <a:buFontTx/>
              <a:buNone/>
              <a:tabLst/>
              <a:defRPr/>
            </a:pPr>
            <a:r>
              <a:rPr lang="en-US" altLang="zh-CN" sz="3600" dirty="0">
                <a:solidFill>
                  <a:srgbClr val="374C81"/>
                </a:solidFill>
                <a:latin typeface="华文楷体" panose="02010600040101010101" pitchFamily="2" charset="-122"/>
                <a:ea typeface="华文楷体" panose="02010600040101010101" pitchFamily="2" charset="-122"/>
              </a:rPr>
              <a:t> </a:t>
            </a:r>
            <a:r>
              <a:rPr lang="zh-CN" altLang="en-US" sz="3600" dirty="0">
                <a:solidFill>
                  <a:srgbClr val="374C81"/>
                </a:solidFill>
                <a:latin typeface="华文楷体" panose="02010600040101010101" pitchFamily="2" charset="-122"/>
                <a:ea typeface="华文楷体" panose="02010600040101010101" pitchFamily="2" charset="-122"/>
              </a:rPr>
              <a:t>概念是一种思维形式，是思维的抽象   </a:t>
            </a:r>
            <a:endParaRPr lang="en-US" altLang="zh-CN" sz="3600" dirty="0">
              <a:solidFill>
                <a:srgbClr val="374C81"/>
              </a:solidFill>
              <a:latin typeface="华文楷体" panose="02010600040101010101" pitchFamily="2" charset="-122"/>
              <a:ea typeface="华文楷体" panose="02010600040101010101" pitchFamily="2" charset="-122"/>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lang="zh-CN" altLang="en-US" sz="3600" dirty="0">
                <a:solidFill>
                  <a:srgbClr val="374C81"/>
                </a:solidFill>
                <a:latin typeface="华文楷体" panose="02010600040101010101" pitchFamily="2" charset="-122"/>
                <a:ea typeface="华文楷体" panose="02010600040101010101" pitchFamily="2" charset="-122"/>
              </a:rPr>
              <a:t> </a:t>
            </a:r>
            <a:r>
              <a:rPr lang="zh-CN" altLang="en-US" sz="6600" b="1" dirty="0">
                <a:solidFill>
                  <a:srgbClr val="FF0000"/>
                </a:solidFill>
                <a:latin typeface="华文楷体" panose="02010600040101010101" pitchFamily="2" charset="-122"/>
                <a:ea typeface="华文楷体" panose="02010600040101010101" pitchFamily="2" charset="-122"/>
              </a:rPr>
              <a:t>≠</a:t>
            </a:r>
            <a:endParaRPr lang="en-US" altLang="zh-CN" sz="6600" b="1" dirty="0">
              <a:solidFill>
                <a:srgbClr val="FF0000"/>
              </a:solidFill>
              <a:latin typeface="华文楷体" panose="02010600040101010101" pitchFamily="2" charset="-122"/>
              <a:ea typeface="华文楷体" panose="02010600040101010101" pitchFamily="2" charset="-122"/>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概念是主观的</a:t>
            </a:r>
            <a:endParaRPr lang="zh-CN" altLang="en-US" sz="36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pic>
        <p:nvPicPr>
          <p:cNvPr id="5" name="图形 4" descr="关闭"/>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57038" y="3284294"/>
            <a:ext cx="968533" cy="968533"/>
          </a:xfrm>
          <a:prstGeom prst="rect">
            <a:avLst/>
          </a:prstGeom>
        </p:spPr>
      </p:pic>
    </p:spTree>
    <p:extLst>
      <p:ext uri="{BB962C8B-B14F-4D97-AF65-F5344CB8AC3E}">
        <p14:creationId xmlns:p14="http://schemas.microsoft.com/office/powerpoint/2010/main" val="297367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1.1 </a:t>
            </a:r>
            <a:r>
              <a:rPr lang="zh-CN" altLang="en-US" sz="4800" b="1" dirty="0">
                <a:latin typeface="华文楷体" panose="02010600040101010101" pitchFamily="2" charset="-122"/>
                <a:ea typeface="华文楷体" panose="02010600040101010101" pitchFamily="2" charset="-122"/>
              </a:rPr>
              <a:t>什么是概念</a:t>
            </a:r>
          </a:p>
        </p:txBody>
      </p:sp>
      <p:sp>
        <p:nvSpPr>
          <p:cNvPr id="4" name="文本框 3"/>
          <p:cNvSpPr txBox="1"/>
          <p:nvPr/>
        </p:nvSpPr>
        <p:spPr>
          <a:xfrm>
            <a:off x="333772" y="1628800"/>
            <a:ext cx="11665296" cy="452431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sz="3600" b="1" dirty="0">
                <a:solidFill>
                  <a:srgbClr val="374C81"/>
                </a:solidFill>
                <a:latin typeface="华文楷体" panose="02010600040101010101" pitchFamily="2" charset="-122"/>
                <a:ea typeface="华文楷体" panose="02010600040101010101" pitchFamily="2" charset="-122"/>
              </a:rPr>
              <a:t>总结：</a:t>
            </a:r>
            <a:endParaRPr lang="en-US" altLang="zh-CN" sz="3600" dirty="0">
              <a:solidFill>
                <a:srgbClr val="374C81"/>
              </a:solidFill>
              <a:latin typeface="华文楷体" panose="02010600040101010101" pitchFamily="2" charset="-122"/>
              <a:ea typeface="华文楷体" panose="02010600040101010101" pitchFamily="2" charset="-122"/>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3600" dirty="0">
                <a:solidFill>
                  <a:srgbClr val="374C81"/>
                </a:solidFill>
                <a:latin typeface="华文楷体" panose="02010600040101010101" pitchFamily="2" charset="-122"/>
                <a:ea typeface="华文楷体" panose="02010600040101010101" pitchFamily="2" charset="-122"/>
              </a:rPr>
              <a:t>    </a:t>
            </a:r>
            <a:r>
              <a:rPr lang="zh-CN" altLang="en-US" sz="3600" dirty="0">
                <a:solidFill>
                  <a:srgbClr val="374C81"/>
                </a:solidFill>
                <a:latin typeface="华文楷体" panose="02010600040101010101" pitchFamily="2" charset="-122"/>
                <a:ea typeface="华文楷体" panose="02010600040101010101" pitchFamily="2" charset="-122"/>
              </a:rPr>
              <a:t>逻辑学并不研究日常思维和语言交流中所使用的概念的实际思想内容，以及每一具体概念的形成过程，而主要是从</a:t>
            </a:r>
            <a:r>
              <a:rPr lang="zh-CN" altLang="en-US" sz="3600" dirty="0">
                <a:solidFill>
                  <a:srgbClr val="FF0000"/>
                </a:solidFill>
                <a:latin typeface="华文楷体" panose="02010600040101010101" pitchFamily="2" charset="-122"/>
                <a:ea typeface="华文楷体" panose="02010600040101010101" pitchFamily="2" charset="-122"/>
              </a:rPr>
              <a:t>逻辑形式</a:t>
            </a:r>
            <a:r>
              <a:rPr lang="zh-CN" altLang="en-US" sz="3600" dirty="0">
                <a:solidFill>
                  <a:srgbClr val="374C81"/>
                </a:solidFill>
                <a:latin typeface="华文楷体" panose="02010600040101010101" pitchFamily="2" charset="-122"/>
                <a:ea typeface="华文楷体" panose="02010600040101010101" pitchFamily="2" charset="-122"/>
              </a:rPr>
              <a:t>和</a:t>
            </a:r>
            <a:r>
              <a:rPr lang="zh-CN" altLang="en-US" sz="3600" dirty="0">
                <a:solidFill>
                  <a:srgbClr val="FF0000"/>
                </a:solidFill>
                <a:latin typeface="华文楷体" panose="02010600040101010101" pitchFamily="2" charset="-122"/>
                <a:ea typeface="华文楷体" panose="02010600040101010101" pitchFamily="2" charset="-122"/>
              </a:rPr>
              <a:t>逻辑特征</a:t>
            </a:r>
            <a:r>
              <a:rPr lang="zh-CN" altLang="en-US" sz="3600" dirty="0">
                <a:solidFill>
                  <a:srgbClr val="374C81"/>
                </a:solidFill>
                <a:latin typeface="华文楷体" panose="02010600040101010101" pitchFamily="2" charset="-122"/>
                <a:ea typeface="华文楷体" panose="02010600040101010101" pitchFamily="2" charset="-122"/>
              </a:rPr>
              <a:t>方面对</a:t>
            </a:r>
            <a:r>
              <a:rPr lang="zh-CN" altLang="en-US" sz="3600" dirty="0">
                <a:solidFill>
                  <a:srgbClr val="FF0000"/>
                </a:solidFill>
                <a:latin typeface="华文楷体" panose="02010600040101010101" pitchFamily="2" charset="-122"/>
                <a:ea typeface="华文楷体" panose="02010600040101010101" pitchFamily="2" charset="-122"/>
              </a:rPr>
              <a:t>已经形成并相对稳定的概念</a:t>
            </a:r>
            <a:r>
              <a:rPr lang="zh-CN" altLang="en-US" sz="3600" dirty="0">
                <a:solidFill>
                  <a:srgbClr val="374C81"/>
                </a:solidFill>
                <a:latin typeface="华文楷体" panose="02010600040101010101" pitchFamily="2" charset="-122"/>
                <a:ea typeface="华文楷体" panose="02010600040101010101" pitchFamily="2" charset="-122"/>
              </a:rPr>
              <a:t>加以分析研究，包括概念的种类、概念间的关系、明确概念的逻辑方法及其规则等，以帮助人们明确地使用概念，正确地进行思维。</a:t>
            </a:r>
            <a:endParaRPr lang="en-US" altLang="zh-CN" sz="3600" dirty="0">
              <a:solidFill>
                <a:srgbClr val="374C81"/>
              </a:solidFill>
              <a:latin typeface="华文楷体" panose="02010600040101010101" pitchFamily="2" charset="-122"/>
              <a:ea typeface="华文楷体" panose="02010600040101010101" pitchFamily="2" charset="-122"/>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lang="zh-CN" altLang="en-US" sz="36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4153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1.2 </a:t>
            </a:r>
            <a:r>
              <a:rPr lang="zh-CN" altLang="en-US" sz="4800" b="1" dirty="0">
                <a:latin typeface="华文楷体" panose="02010600040101010101" pitchFamily="2" charset="-122"/>
                <a:ea typeface="华文楷体" panose="02010600040101010101" pitchFamily="2" charset="-122"/>
              </a:rPr>
              <a:t>概念的内涵与外延</a:t>
            </a:r>
          </a:p>
        </p:txBody>
      </p:sp>
      <p:sp>
        <p:nvSpPr>
          <p:cNvPr id="4" name="文本框 3"/>
          <p:cNvSpPr txBox="1"/>
          <p:nvPr/>
        </p:nvSpPr>
        <p:spPr>
          <a:xfrm>
            <a:off x="693812" y="2204864"/>
            <a:ext cx="11161240" cy="1754326"/>
          </a:xfrm>
          <a:prstGeom prst="rect">
            <a:avLst/>
          </a:prstGeom>
          <a:noFill/>
        </p:spPr>
        <p:txBody>
          <a:bodyPr wrap="square" rtlCol="0">
            <a:spAutoFit/>
          </a:bodyPr>
          <a:lstStyle/>
          <a:p>
            <a:pPr marL="0" marR="0" lvl="0" indent="0" defTabSz="1218987" rtl="0" eaLnBrk="1" fontAlgn="auto" latinLnBrk="0" hangingPunct="1">
              <a:lnSpc>
                <a:spcPct val="10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概念的内涵和外延是概念的两个基本</a:t>
            </a:r>
            <a:r>
              <a:rPr lang="zh-CN" altLang="en-US" sz="3600" b="1" dirty="0">
                <a:latin typeface="华文楷体" panose="02010600040101010101" pitchFamily="2" charset="-122"/>
                <a:ea typeface="华文楷体" panose="02010600040101010101" pitchFamily="2" charset="-122"/>
              </a:rPr>
              <a:t>逻辑特征</a:t>
            </a:r>
            <a:r>
              <a:rPr lang="zh-CN" altLang="en-US" sz="3600" dirty="0">
                <a:latin typeface="华文楷体" panose="02010600040101010101" pitchFamily="2" charset="-122"/>
                <a:ea typeface="华文楷体" panose="02010600040101010101" pitchFamily="2" charset="-122"/>
              </a:rPr>
              <a:t>。逻辑</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思维要求概念明确，即准确把握概念的内涵和外延。</a:t>
            </a:r>
          </a:p>
        </p:txBody>
      </p:sp>
    </p:spTree>
    <p:extLst>
      <p:ext uri="{BB962C8B-B14F-4D97-AF65-F5344CB8AC3E}">
        <p14:creationId xmlns:p14="http://schemas.microsoft.com/office/powerpoint/2010/main" val="47375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1.2.1 </a:t>
            </a:r>
            <a:r>
              <a:rPr lang="zh-CN" altLang="en-US" sz="4800" b="1" dirty="0">
                <a:latin typeface="华文楷体" panose="02010600040101010101" pitchFamily="2" charset="-122"/>
                <a:ea typeface="华文楷体" panose="02010600040101010101" pitchFamily="2" charset="-122"/>
              </a:rPr>
              <a:t>概念的内涵</a:t>
            </a:r>
          </a:p>
        </p:txBody>
      </p:sp>
      <p:sp>
        <p:nvSpPr>
          <p:cNvPr id="4" name="文本框 3"/>
          <p:cNvSpPr txBox="1"/>
          <p:nvPr/>
        </p:nvSpPr>
        <p:spPr>
          <a:xfrm>
            <a:off x="523529" y="1628800"/>
            <a:ext cx="11187507" cy="3970318"/>
          </a:xfrm>
          <a:prstGeom prst="rect">
            <a:avLst/>
          </a:prstGeom>
          <a:noFill/>
        </p:spPr>
        <p:txBody>
          <a:bodyPr wrap="square" rtlCol="0">
            <a:spAutoFit/>
          </a:bodyPr>
          <a:lstStyle/>
          <a:p>
            <a:pPr marL="0" marR="0" lvl="0" indent="0" defTabSz="1218987" rtl="0" eaLnBrk="1" fontAlgn="auto" latinLnBrk="0" hangingPunct="1">
              <a:lnSpc>
                <a:spcPct val="10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概念的内涵就是反映在概念中的对象的本质属性，它表明概念所反映的对象“是什么”。</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在日常语言中，通常用“</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是</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就是</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”、“所谓</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是指</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”等句型来揭示和表述概念的内涵。</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b="1" dirty="0">
                <a:latin typeface="华文楷体" panose="02010600040101010101" pitchFamily="2" charset="-122"/>
                <a:ea typeface="华文楷体" panose="02010600040101010101" pitchFamily="2" charset="-122"/>
              </a:rPr>
              <a:t>例如：</a:t>
            </a:r>
            <a:r>
              <a:rPr lang="zh-CN" altLang="en-US" sz="3600" u="sng" dirty="0">
                <a:latin typeface="华文楷体" panose="02010600040101010101" pitchFamily="2" charset="-122"/>
                <a:ea typeface="华文楷体" panose="02010600040101010101" pitchFamily="2" charset="-122"/>
              </a:rPr>
              <a:t>所谓</a:t>
            </a:r>
            <a:r>
              <a:rPr lang="zh-CN" altLang="en-US" sz="3600" dirty="0">
                <a:latin typeface="华文楷体" panose="02010600040101010101" pitchFamily="2" charset="-122"/>
                <a:ea typeface="华文楷体" panose="02010600040101010101" pitchFamily="2" charset="-122"/>
              </a:rPr>
              <a:t>小说，</a:t>
            </a:r>
            <a:r>
              <a:rPr lang="zh-CN" altLang="en-US" sz="3600" u="sng" dirty="0">
                <a:latin typeface="华文楷体" panose="02010600040101010101" pitchFamily="2" charset="-122"/>
                <a:ea typeface="华文楷体" panose="02010600040101010101" pitchFamily="2" charset="-122"/>
              </a:rPr>
              <a:t>是指</a:t>
            </a:r>
            <a:r>
              <a:rPr lang="zh-CN" altLang="en-US" sz="3600" dirty="0">
                <a:latin typeface="华文楷体" panose="02010600040101010101" pitchFamily="2" charset="-122"/>
                <a:ea typeface="华文楷体" panose="02010600040101010101" pitchFamily="2" charset="-122"/>
              </a:rPr>
              <a:t>通过人物塑造和情节描述表现现实生活的文学体裁。</a:t>
            </a:r>
          </a:p>
        </p:txBody>
      </p:sp>
    </p:spTree>
    <p:extLst>
      <p:ext uri="{BB962C8B-B14F-4D97-AF65-F5344CB8AC3E}">
        <p14:creationId xmlns:p14="http://schemas.microsoft.com/office/powerpoint/2010/main" val="138735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1.2.1 </a:t>
            </a:r>
            <a:r>
              <a:rPr lang="zh-CN" altLang="en-US" sz="4800" b="1" dirty="0">
                <a:latin typeface="华文楷体" panose="02010600040101010101" pitchFamily="2" charset="-122"/>
                <a:ea typeface="华文楷体" panose="02010600040101010101" pitchFamily="2" charset="-122"/>
              </a:rPr>
              <a:t>概念的内涵</a:t>
            </a:r>
          </a:p>
        </p:txBody>
      </p:sp>
      <p:sp>
        <p:nvSpPr>
          <p:cNvPr id="4" name="文本框 3"/>
          <p:cNvSpPr txBox="1"/>
          <p:nvPr/>
        </p:nvSpPr>
        <p:spPr>
          <a:xfrm>
            <a:off x="523529" y="1628800"/>
            <a:ext cx="11187507" cy="5632311"/>
          </a:xfrm>
          <a:prstGeom prst="rect">
            <a:avLst/>
          </a:prstGeom>
          <a:noFill/>
        </p:spPr>
        <p:txBody>
          <a:bodyPr wrap="square" rtlCol="0">
            <a:spAutoFit/>
          </a:bodyPr>
          <a:lstStyle/>
          <a:p>
            <a:pPr marL="0" marR="0" lvl="0" indent="0" defTabSz="1218987" rtl="0" eaLnBrk="1" fontAlgn="auto" latinLnBrk="0" hangingPunct="1">
              <a:lnSpc>
                <a:spcPct val="10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具有一定逻辑联系的概念其内涵有</a:t>
            </a:r>
            <a:r>
              <a:rPr lang="zh-CN" altLang="en-US" sz="3600" b="1" dirty="0">
                <a:latin typeface="华文楷体" panose="02010600040101010101" pitchFamily="2" charset="-122"/>
                <a:ea typeface="华文楷体" panose="02010600040101010101" pitchFamily="2" charset="-122"/>
              </a:rPr>
              <a:t>多少之分</a:t>
            </a:r>
            <a:r>
              <a:rPr lang="zh-CN" altLang="en-US" sz="3600" dirty="0">
                <a:latin typeface="华文楷体" panose="02010600040101010101" pitchFamily="2" charset="-122"/>
                <a:ea typeface="华文楷体" panose="02010600040101010101" pitchFamily="2" charset="-122"/>
              </a:rPr>
              <a:t>。</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b="1" dirty="0">
                <a:latin typeface="华文楷体" panose="02010600040101010101" pitchFamily="2" charset="-122"/>
                <a:ea typeface="华文楷体" panose="02010600040101010101" pitchFamily="2" charset="-122"/>
              </a:rPr>
              <a:t>例如</a:t>
            </a:r>
            <a:r>
              <a:rPr lang="zh-CN" altLang="en-US" sz="3600" dirty="0">
                <a:latin typeface="华文楷体" panose="02010600040101010101" pitchFamily="2" charset="-122"/>
                <a:ea typeface="华文楷体" panose="02010600040101010101" pitchFamily="2" charset="-122"/>
              </a:rPr>
              <a:t>：</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1</a:t>
            </a:r>
            <a:r>
              <a:rPr lang="zh-CN" altLang="en-US" sz="3600" dirty="0">
                <a:latin typeface="华文楷体" panose="02010600040101010101" pitchFamily="2" charset="-122"/>
                <a:ea typeface="华文楷体" panose="02010600040101010101" pitchFamily="2" charset="-122"/>
              </a:rPr>
              <a:t>）“学生”：“在学校中学习并接受教育的人”</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2</a:t>
            </a:r>
            <a:r>
              <a:rPr lang="zh-CN" altLang="en-US" sz="3600" dirty="0">
                <a:latin typeface="华文楷体" panose="02010600040101010101" pitchFamily="2" charset="-122"/>
                <a:ea typeface="华文楷体" panose="02010600040101010101" pitchFamily="2" charset="-122"/>
              </a:rPr>
              <a:t>）“大学生”：“在</a:t>
            </a:r>
            <a:r>
              <a:rPr lang="zh-CN" altLang="en-US" sz="3600" dirty="0">
                <a:solidFill>
                  <a:srgbClr val="FF0000"/>
                </a:solidFill>
                <a:latin typeface="华文楷体" panose="02010600040101010101" pitchFamily="2" charset="-122"/>
                <a:ea typeface="华文楷体" panose="02010600040101010101" pitchFamily="2" charset="-122"/>
              </a:rPr>
              <a:t>大</a:t>
            </a:r>
            <a:r>
              <a:rPr lang="zh-CN" altLang="en-US" sz="3600" dirty="0">
                <a:latin typeface="华文楷体" panose="02010600040101010101" pitchFamily="2" charset="-122"/>
                <a:ea typeface="华文楷体" panose="02010600040101010101" pitchFamily="2" charset="-122"/>
              </a:rPr>
              <a:t>学里学习并接受</a:t>
            </a:r>
            <a:r>
              <a:rPr lang="zh-CN" altLang="en-US" sz="3600" dirty="0">
                <a:solidFill>
                  <a:srgbClr val="FF0000"/>
                </a:solidFill>
                <a:latin typeface="华文楷体" panose="02010600040101010101" pitchFamily="2" charset="-122"/>
                <a:ea typeface="华文楷体" panose="02010600040101010101" pitchFamily="2" charset="-122"/>
              </a:rPr>
              <a:t>高等</a:t>
            </a:r>
            <a:r>
              <a:rPr lang="zh-CN" altLang="en-US" sz="3600" dirty="0">
                <a:latin typeface="华文楷体" panose="02010600040101010101" pitchFamily="2" charset="-122"/>
                <a:ea typeface="华文楷体" panose="02010600040101010101" pitchFamily="2" charset="-122"/>
              </a:rPr>
              <a:t>教育的人”</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3</a:t>
            </a:r>
            <a:r>
              <a:rPr lang="zh-CN" altLang="en-US" sz="3600" dirty="0">
                <a:latin typeface="华文楷体" panose="02010600040101010101" pitchFamily="2" charset="-122"/>
                <a:ea typeface="华文楷体" panose="02010600040101010101" pitchFamily="2" charset="-122"/>
              </a:rPr>
              <a:t>）“大连海事大学学生”：“在</a:t>
            </a:r>
            <a:r>
              <a:rPr lang="zh-CN" altLang="en-US" sz="3600" dirty="0">
                <a:solidFill>
                  <a:srgbClr val="FF0000"/>
                </a:solidFill>
                <a:latin typeface="华文楷体" panose="02010600040101010101" pitchFamily="2" charset="-122"/>
                <a:ea typeface="华文楷体" panose="02010600040101010101" pitchFamily="2" charset="-122"/>
              </a:rPr>
              <a:t>大连海事大学</a:t>
            </a:r>
            <a:r>
              <a:rPr lang="zh-CN" altLang="en-US" sz="3600" dirty="0">
                <a:latin typeface="华文楷体" panose="02010600040101010101" pitchFamily="2" charset="-122"/>
                <a:ea typeface="华文楷体" panose="02010600040101010101" pitchFamily="2" charset="-122"/>
              </a:rPr>
              <a:t>学习并接受高等教育的人”</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endParaRPr lang="en-US" altLang="zh-CN" sz="3600" b="1"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b="1" dirty="0">
                <a:latin typeface="华文楷体" panose="02010600040101010101" pitchFamily="2" charset="-122"/>
                <a:ea typeface="华文楷体" panose="02010600040101010101" pitchFamily="2" charset="-122"/>
              </a:rPr>
              <a:t>概念（</a:t>
            </a:r>
            <a:r>
              <a:rPr lang="en-US" altLang="zh-CN" sz="3600" b="1" dirty="0">
                <a:latin typeface="华文楷体" panose="02010600040101010101" pitchFamily="2" charset="-122"/>
                <a:ea typeface="华文楷体" panose="02010600040101010101" pitchFamily="2" charset="-122"/>
              </a:rPr>
              <a:t>3</a:t>
            </a:r>
            <a:r>
              <a:rPr lang="zh-CN" altLang="en-US" sz="3600" b="1" dirty="0">
                <a:latin typeface="华文楷体" panose="02010600040101010101" pitchFamily="2" charset="-122"/>
                <a:ea typeface="华文楷体" panose="02010600040101010101" pitchFamily="2" charset="-122"/>
              </a:rPr>
              <a:t>）内涵最多，概念（</a:t>
            </a:r>
            <a:r>
              <a:rPr lang="en-US" altLang="zh-CN" sz="3600" b="1" dirty="0">
                <a:latin typeface="华文楷体" panose="02010600040101010101" pitchFamily="2" charset="-122"/>
                <a:ea typeface="华文楷体" panose="02010600040101010101" pitchFamily="2" charset="-122"/>
              </a:rPr>
              <a:t>1</a:t>
            </a:r>
            <a:r>
              <a:rPr lang="zh-CN" altLang="en-US" sz="3600" b="1" dirty="0">
                <a:latin typeface="华文楷体" panose="02010600040101010101" pitchFamily="2" charset="-122"/>
                <a:ea typeface="华文楷体" panose="02010600040101010101" pitchFamily="2" charset="-122"/>
              </a:rPr>
              <a:t>）内涵最少。</a:t>
            </a:r>
            <a:endParaRPr lang="en-US" altLang="zh-CN" sz="3600" b="1"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1590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1.2.2 </a:t>
            </a:r>
            <a:r>
              <a:rPr lang="zh-CN" altLang="en-US" sz="4800" b="1" dirty="0">
                <a:latin typeface="华文楷体" panose="02010600040101010101" pitchFamily="2" charset="-122"/>
                <a:ea typeface="华文楷体" panose="02010600040101010101" pitchFamily="2" charset="-122"/>
              </a:rPr>
              <a:t>概念的外延</a:t>
            </a:r>
          </a:p>
        </p:txBody>
      </p:sp>
      <p:sp>
        <p:nvSpPr>
          <p:cNvPr id="4" name="文本框 3"/>
          <p:cNvSpPr txBox="1"/>
          <p:nvPr/>
        </p:nvSpPr>
        <p:spPr>
          <a:xfrm>
            <a:off x="523529" y="1628800"/>
            <a:ext cx="11187507" cy="3416320"/>
          </a:xfrm>
          <a:prstGeom prst="rect">
            <a:avLst/>
          </a:prstGeom>
          <a:noFill/>
        </p:spPr>
        <p:txBody>
          <a:bodyPr wrap="square" rtlCol="0">
            <a:spAutoFit/>
          </a:bodyPr>
          <a:lstStyle/>
          <a:p>
            <a:pPr marL="0" marR="0" lvl="0" indent="0" defTabSz="1218987" rtl="0" eaLnBrk="1" fontAlgn="auto" latinLnBrk="0" hangingPunct="1">
              <a:lnSpc>
                <a:spcPct val="10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概念的外延是指具有概念所反映的本质属性的全部对象，它表明概念所反映的对象“有哪些”。</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在日常语言中，通常用“</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包括</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有</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可分为</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”等引导词表明概念的外延。</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b="1" dirty="0">
                <a:latin typeface="华文楷体" panose="02010600040101010101" pitchFamily="2" charset="-122"/>
                <a:ea typeface="华文楷体" panose="02010600040101010101" pitchFamily="2" charset="-122"/>
              </a:rPr>
              <a:t>例如：</a:t>
            </a:r>
            <a:r>
              <a:rPr lang="zh-CN" altLang="en-US" sz="3600" dirty="0">
                <a:latin typeface="华文楷体" panose="02010600040101010101" pitchFamily="2" charset="-122"/>
                <a:ea typeface="华文楷体" panose="02010600040101010101" pitchFamily="2" charset="-122"/>
              </a:rPr>
              <a:t>笔，包括钢笔、圆珠笔、铅笔、毛笔、蜡笔等。</a:t>
            </a:r>
          </a:p>
        </p:txBody>
      </p:sp>
    </p:spTree>
    <p:extLst>
      <p:ext uri="{BB962C8B-B14F-4D97-AF65-F5344CB8AC3E}">
        <p14:creationId xmlns:p14="http://schemas.microsoft.com/office/powerpoint/2010/main" val="337109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1.2.2 </a:t>
            </a:r>
            <a:r>
              <a:rPr lang="zh-CN" altLang="en-US" sz="4800" b="1" dirty="0">
                <a:latin typeface="华文楷体" panose="02010600040101010101" pitchFamily="2" charset="-122"/>
                <a:ea typeface="华文楷体" panose="02010600040101010101" pitchFamily="2" charset="-122"/>
              </a:rPr>
              <a:t>概念的外延</a:t>
            </a:r>
          </a:p>
        </p:txBody>
      </p:sp>
      <p:sp>
        <p:nvSpPr>
          <p:cNvPr id="4" name="文本框 3"/>
          <p:cNvSpPr txBox="1"/>
          <p:nvPr/>
        </p:nvSpPr>
        <p:spPr>
          <a:xfrm>
            <a:off x="499442" y="1268760"/>
            <a:ext cx="11187507" cy="6740307"/>
          </a:xfrm>
          <a:prstGeom prst="rect">
            <a:avLst/>
          </a:prstGeom>
          <a:noFill/>
        </p:spPr>
        <p:txBody>
          <a:bodyPr wrap="square" rtlCol="0">
            <a:spAutoFit/>
          </a:bodyPr>
          <a:lstStyle/>
          <a:p>
            <a:pPr marL="0" marR="0" lvl="0" indent="0" defTabSz="1218987" rtl="0" eaLnBrk="1" fontAlgn="auto" latinLnBrk="0" hangingPunct="1">
              <a:lnSpc>
                <a:spcPct val="10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根据概念所反映对象的数量范围，概念的外延有大小之别。</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1</a:t>
            </a:r>
            <a:r>
              <a:rPr lang="zh-CN" altLang="en-US" sz="3600" dirty="0">
                <a:latin typeface="华文楷体" panose="02010600040101010101" pitchFamily="2" charset="-122"/>
                <a:ea typeface="华文楷体" panose="02010600040101010101" pitchFamily="2" charset="-122"/>
              </a:rPr>
              <a:t>）有的概念只反映一个具体的事物：“泰山”、“秦始皇”等，它们属于</a:t>
            </a:r>
            <a:r>
              <a:rPr lang="zh-CN" altLang="en-US" sz="3600" dirty="0">
                <a:solidFill>
                  <a:srgbClr val="FF0000"/>
                </a:solidFill>
                <a:latin typeface="华文楷体" panose="02010600040101010101" pitchFamily="2" charset="-122"/>
                <a:ea typeface="华文楷体" panose="02010600040101010101" pitchFamily="2" charset="-122"/>
              </a:rPr>
              <a:t>逻辑上外延最小的</a:t>
            </a:r>
            <a:r>
              <a:rPr lang="zh-CN" altLang="en-US" sz="3600" dirty="0">
                <a:latin typeface="华文楷体" panose="02010600040101010101" pitchFamily="2" charset="-122"/>
                <a:ea typeface="华文楷体" panose="02010600040101010101" pitchFamily="2" charset="-122"/>
              </a:rPr>
              <a:t>概念。</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2</a:t>
            </a:r>
            <a:r>
              <a:rPr lang="zh-CN" altLang="en-US" sz="3600" dirty="0">
                <a:latin typeface="华文楷体" panose="02010600040101010101" pitchFamily="2" charset="-122"/>
                <a:ea typeface="华文楷体" panose="02010600040101010101" pitchFamily="2" charset="-122"/>
              </a:rPr>
              <a:t>）有的概念反映所有的事物或事物的最普遍属性：“物质”、“运动”等，它们属于</a:t>
            </a:r>
            <a:r>
              <a:rPr lang="zh-CN" altLang="en-US" sz="3600" dirty="0">
                <a:solidFill>
                  <a:srgbClr val="FF0000"/>
                </a:solidFill>
                <a:latin typeface="华文楷体" panose="02010600040101010101" pitchFamily="2" charset="-122"/>
                <a:ea typeface="华文楷体" panose="02010600040101010101" pitchFamily="2" charset="-122"/>
              </a:rPr>
              <a:t>逻辑上外延最大的</a:t>
            </a:r>
            <a:r>
              <a:rPr lang="zh-CN" altLang="en-US" sz="3600" dirty="0">
                <a:latin typeface="华文楷体" panose="02010600040101010101" pitchFamily="2" charset="-122"/>
                <a:ea typeface="华文楷体" panose="02010600040101010101" pitchFamily="2" charset="-122"/>
              </a:rPr>
              <a:t>概念。</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在具有一定逻辑联系的概念之间，可以</a:t>
            </a:r>
            <a:r>
              <a:rPr lang="zh-CN" altLang="en-US" sz="3600" b="1" dirty="0">
                <a:latin typeface="华文楷体" panose="02010600040101010101" pitchFamily="2" charset="-122"/>
                <a:ea typeface="华文楷体" panose="02010600040101010101" pitchFamily="2" charset="-122"/>
              </a:rPr>
              <a:t>比较外延的大小</a:t>
            </a:r>
            <a:r>
              <a:rPr lang="zh-CN" altLang="en-US" sz="3600" dirty="0">
                <a:latin typeface="华文楷体" panose="02010600040101010101" pitchFamily="2" charset="-122"/>
                <a:ea typeface="华文楷体" panose="02010600040101010101" pitchFamily="2" charset="-122"/>
              </a:rPr>
              <a:t>，例如，“学校”的外延大于“大学”的外延；“学生”的外延大于“大学生”的外延。</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endParaRPr lang="en-US" altLang="zh-CN" sz="3600" b="1"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00000"/>
              </a:lnSpc>
              <a:spcBef>
                <a:spcPts val="0"/>
              </a:spcBef>
              <a:spcAft>
                <a:spcPts val="0"/>
              </a:spcAft>
              <a:buClrTx/>
              <a:buSzTx/>
              <a:buFontTx/>
              <a:buNone/>
              <a:tabLst/>
              <a:defRPr/>
            </a:pP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0121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1.2.3 </a:t>
            </a:r>
            <a:r>
              <a:rPr lang="zh-CN" altLang="en-US" sz="4800" b="1" dirty="0">
                <a:latin typeface="华文楷体" panose="02010600040101010101" pitchFamily="2" charset="-122"/>
                <a:ea typeface="华文楷体" panose="02010600040101010101" pitchFamily="2" charset="-122"/>
              </a:rPr>
              <a:t>概念内涵与外延的关系</a:t>
            </a:r>
          </a:p>
        </p:txBody>
      </p:sp>
      <p:sp>
        <p:nvSpPr>
          <p:cNvPr id="4" name="文本框 3"/>
          <p:cNvSpPr txBox="1"/>
          <p:nvPr/>
        </p:nvSpPr>
        <p:spPr>
          <a:xfrm>
            <a:off x="496501" y="1484784"/>
            <a:ext cx="11187507" cy="3337196"/>
          </a:xfrm>
          <a:prstGeom prst="rect">
            <a:avLst/>
          </a:prstGeom>
          <a:noFill/>
        </p:spPr>
        <p:txBody>
          <a:bodyPr wrap="square" rtlCol="0">
            <a:spAutoFit/>
          </a:bodyPr>
          <a:lstStyle/>
          <a:p>
            <a:pPr marL="0" marR="0" lvl="0" indent="0" defTabSz="1218987" rtl="0" eaLnBrk="1" fontAlgn="auto" latinLnBrk="0" hangingPunct="1">
              <a:lnSpc>
                <a:spcPct val="15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任何概念都有内涵和外延。确定一概念的内涵，该概念的外延也随之确定。了解一概念的外延，也有助于理解该概念的内涵。确定一对象是否属于某概念的外延，标准是看它是否具有该概念的内涵。</a:t>
            </a:r>
          </a:p>
        </p:txBody>
      </p:sp>
    </p:spTree>
    <p:extLst>
      <p:ext uri="{BB962C8B-B14F-4D97-AF65-F5344CB8AC3E}">
        <p14:creationId xmlns:p14="http://schemas.microsoft.com/office/powerpoint/2010/main" val="244035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1.3 </a:t>
            </a:r>
            <a:r>
              <a:rPr lang="zh-CN" altLang="en-US" sz="4800" b="1" dirty="0">
                <a:latin typeface="华文楷体" panose="02010600040101010101" pitchFamily="2" charset="-122"/>
                <a:ea typeface="华文楷体" panose="02010600040101010101" pitchFamily="2" charset="-122"/>
              </a:rPr>
              <a:t>概念和语词</a:t>
            </a:r>
          </a:p>
        </p:txBody>
      </p:sp>
      <p:sp>
        <p:nvSpPr>
          <p:cNvPr id="4" name="文本框 3"/>
          <p:cNvSpPr txBox="1"/>
          <p:nvPr/>
        </p:nvSpPr>
        <p:spPr>
          <a:xfrm>
            <a:off x="549796" y="1628800"/>
            <a:ext cx="11187507" cy="3416320"/>
          </a:xfrm>
          <a:prstGeom prst="rect">
            <a:avLst/>
          </a:prstGeom>
          <a:noFill/>
        </p:spPr>
        <p:txBody>
          <a:bodyPr wrap="square" rtlCol="0">
            <a:spAutoFit/>
          </a:bodyPr>
          <a:lstStyle/>
          <a:p>
            <a:pPr marL="0" marR="0" lvl="0" indent="0" defTabSz="1218987" rtl="0" eaLnBrk="1" fontAlgn="auto" latinLnBrk="0" hangingPunct="1">
              <a:lnSpc>
                <a:spcPct val="15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        表达概念的语言形式是语词，任何概念都是通过语词来表达的，而任何有意义的语词所表达的含义都是概念，因此说，语词是概念的语言形式，概念是语词的思想内容。</a:t>
            </a:r>
          </a:p>
        </p:txBody>
      </p:sp>
    </p:spTree>
    <p:extLst>
      <p:ext uri="{BB962C8B-B14F-4D97-AF65-F5344CB8AC3E}">
        <p14:creationId xmlns:p14="http://schemas.microsoft.com/office/powerpoint/2010/main" val="124517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12675" y="148087"/>
            <a:ext cx="10157354" cy="1397000"/>
          </a:xfrm>
        </p:spPr>
        <p:txBody>
          <a:bodyPr rtlCol="0">
            <a:normAutofit/>
          </a:bodyPr>
          <a:lstStyle/>
          <a:p>
            <a:pPr rtl="0"/>
            <a:r>
              <a:rPr lang="zh-CN" altLang="en-US" sz="4800" b="1" dirty="0">
                <a:latin typeface="华文楷体" panose="02010600040101010101" pitchFamily="2" charset="-122"/>
                <a:ea typeface="华文楷体" panose="02010600040101010101" pitchFamily="2" charset="-122"/>
              </a:rPr>
              <a:t>目  录：</a:t>
            </a:r>
            <a:endParaRPr lang="en-US" sz="4800" b="1" dirty="0">
              <a:latin typeface="华文楷体" panose="02010600040101010101" pitchFamily="2" charset="-122"/>
              <a:ea typeface="华文楷体" panose="02010600040101010101" pitchFamily="2" charset="-122"/>
            </a:endParaRPr>
          </a:p>
        </p:txBody>
      </p:sp>
      <p:sp>
        <p:nvSpPr>
          <p:cNvPr id="14" name="内容占位符 13"/>
          <p:cNvSpPr>
            <a:spLocks noGrp="1"/>
          </p:cNvSpPr>
          <p:nvPr>
            <p:ph idx="1"/>
          </p:nvPr>
        </p:nvSpPr>
        <p:spPr>
          <a:xfrm>
            <a:off x="1629916" y="2204864"/>
            <a:ext cx="10449711" cy="4392488"/>
          </a:xfrm>
        </p:spPr>
        <p:txBody>
          <a:bodyPr rtlCol="0">
            <a:normAutofit/>
          </a:bodyPr>
          <a:lstStyle/>
          <a:p>
            <a:pPr marL="0" indent="0" rtl="0">
              <a:buNone/>
            </a:pPr>
            <a:r>
              <a:rPr lang="zh-CN" altLang="en-US" sz="3600" b="1" dirty="0">
                <a:latin typeface="华文楷体" panose="02010600040101010101" pitchFamily="2" charset="-122"/>
                <a:ea typeface="华文楷体" panose="02010600040101010101" pitchFamily="2" charset="-122"/>
              </a:rPr>
              <a:t>一、概念的内涵与外延</a:t>
            </a:r>
            <a:endParaRPr lang="en-US" altLang="zh-CN" sz="3600" b="1" dirty="0">
              <a:latin typeface="华文楷体" panose="02010600040101010101" pitchFamily="2" charset="-122"/>
              <a:ea typeface="华文楷体" panose="02010600040101010101" pitchFamily="2" charset="-122"/>
            </a:endParaRPr>
          </a:p>
          <a:p>
            <a:pPr marL="0" indent="0" rtl="0">
              <a:buNone/>
            </a:pPr>
            <a:r>
              <a:rPr lang="zh-CN" altLang="en-US" sz="3600" b="1" dirty="0">
                <a:latin typeface="华文楷体" panose="02010600040101010101" pitchFamily="2" charset="-122"/>
                <a:ea typeface="华文楷体" panose="02010600040101010101" pitchFamily="2" charset="-122"/>
              </a:rPr>
              <a:t>二、概念的种类</a:t>
            </a:r>
            <a:endParaRPr lang="en-US" altLang="zh-CN" sz="3600" b="1" dirty="0">
              <a:latin typeface="华文楷体" panose="02010600040101010101" pitchFamily="2" charset="-122"/>
              <a:ea typeface="华文楷体" panose="02010600040101010101" pitchFamily="2" charset="-122"/>
            </a:endParaRPr>
          </a:p>
          <a:p>
            <a:pPr marL="0" indent="0" rtl="0">
              <a:buNone/>
            </a:pPr>
            <a:r>
              <a:rPr lang="zh-CN" altLang="en-US" sz="3600" b="1" dirty="0">
                <a:latin typeface="华文楷体" panose="02010600040101010101" pitchFamily="2" charset="-122"/>
                <a:ea typeface="华文楷体" panose="02010600040101010101" pitchFamily="2" charset="-122"/>
              </a:rPr>
              <a:t>三、概念间的关系</a:t>
            </a:r>
            <a:endParaRPr lang="en-US" altLang="zh-CN" sz="3600" b="1" dirty="0">
              <a:latin typeface="华文楷体" panose="02010600040101010101" pitchFamily="2" charset="-122"/>
              <a:ea typeface="华文楷体" panose="02010600040101010101" pitchFamily="2" charset="-122"/>
            </a:endParaRPr>
          </a:p>
          <a:p>
            <a:pPr marL="0" indent="0" rtl="0">
              <a:buNone/>
            </a:pPr>
            <a:r>
              <a:rPr lang="zh-CN" altLang="en-US" sz="3600" b="1" dirty="0">
                <a:latin typeface="华文楷体" panose="02010600040101010101" pitchFamily="2" charset="-122"/>
                <a:ea typeface="华文楷体" panose="02010600040101010101" pitchFamily="2" charset="-122"/>
              </a:rPr>
              <a:t>四、概念的限制与概括</a:t>
            </a:r>
          </a:p>
          <a:p>
            <a:pPr marL="0" indent="0" rtl="0">
              <a:buNone/>
            </a:pPr>
            <a:r>
              <a:rPr lang="zh-CN" altLang="en-US" sz="3600" b="1" dirty="0">
                <a:latin typeface="华文楷体" panose="02010600040101010101" pitchFamily="2" charset="-122"/>
                <a:ea typeface="华文楷体" panose="02010600040101010101" pitchFamily="2" charset="-122"/>
              </a:rPr>
              <a:t>五、概念的定义与划分</a:t>
            </a:r>
            <a:endParaRPr lang="en-US" altLang="zh-CN" sz="3600" b="1" dirty="0">
              <a:latin typeface="华文楷体" panose="02010600040101010101" pitchFamily="2" charset="-122"/>
              <a:ea typeface="华文楷体" panose="02010600040101010101" pitchFamily="2" charset="-122"/>
            </a:endParaRPr>
          </a:p>
        </p:txBody>
      </p:sp>
      <p:pic>
        <p:nvPicPr>
          <p:cNvPr id="4" name="图片 3" descr="5162.png"/>
          <p:cNvPicPr>
            <a:picLocks noChangeAspect="1"/>
          </p:cNvPicPr>
          <p:nvPr/>
        </p:nvPicPr>
        <p:blipFill>
          <a:blip r:embed="rId2" cstate="print"/>
          <a:stretch>
            <a:fillRect/>
          </a:stretch>
        </p:blipFill>
        <p:spPr>
          <a:xfrm rot="775491">
            <a:off x="8224777" y="4067860"/>
            <a:ext cx="2770506" cy="2770506"/>
          </a:xfrm>
          <a:prstGeom prst="rect">
            <a:avLst/>
          </a:prstGeom>
        </p:spPr>
      </p:pic>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fontScale="90000"/>
          </a:bodyPr>
          <a:lstStyle/>
          <a:p>
            <a:pPr lvl="0">
              <a:lnSpc>
                <a:spcPct val="150000"/>
              </a:lnSpc>
              <a:spcBef>
                <a:spcPts val="0"/>
              </a:spcBef>
              <a:defRPr/>
            </a:pPr>
            <a:r>
              <a:rPr lang="zh-CN" altLang="en-US" sz="4800" b="1" dirty="0">
                <a:latin typeface="华文楷体" panose="02010600040101010101" pitchFamily="2" charset="-122"/>
                <a:ea typeface="华文楷体" panose="02010600040101010101" pitchFamily="2" charset="-122"/>
              </a:rPr>
              <a:t>概念和语词的区别：</a:t>
            </a:r>
            <a:endParaRPr lang="en-US" altLang="zh-CN" sz="4800" b="1" dirty="0">
              <a:latin typeface="华文楷体" panose="02010600040101010101" pitchFamily="2" charset="-122"/>
              <a:ea typeface="华文楷体" panose="02010600040101010101" pitchFamily="2" charset="-122"/>
            </a:endParaRPr>
          </a:p>
        </p:txBody>
      </p:sp>
      <p:sp>
        <p:nvSpPr>
          <p:cNvPr id="4" name="文本框 3"/>
          <p:cNvSpPr txBox="1"/>
          <p:nvPr/>
        </p:nvSpPr>
        <p:spPr>
          <a:xfrm>
            <a:off x="261764" y="1052736"/>
            <a:ext cx="11752601" cy="5909310"/>
          </a:xfrm>
          <a:prstGeom prst="rect">
            <a:avLst/>
          </a:prstGeom>
          <a:noFill/>
        </p:spPr>
        <p:txBody>
          <a:bodyPr wrap="square" rtlCol="0">
            <a:spAutoFit/>
          </a:bodyPr>
          <a:lstStyle/>
          <a:p>
            <a:pPr marL="0" marR="0" lvl="0" indent="0" defTabSz="1218987" rtl="0" eaLnBrk="1" fontAlgn="auto" latinLnBrk="0" hangingPunct="1">
              <a:lnSpc>
                <a:spcPct val="15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1</a:t>
            </a:r>
            <a:r>
              <a:rPr lang="zh-CN" altLang="en-US" sz="3600" dirty="0">
                <a:latin typeface="华文楷体" panose="02010600040101010101" pitchFamily="2" charset="-122"/>
                <a:ea typeface="华文楷体" panose="02010600040101010101" pitchFamily="2" charset="-122"/>
              </a:rPr>
              <a:t>）概念与客观对象的关系是反映关系，它要表明对象的本质属性和数量范围；语词与客观对象的关系是指称关系，它只起表示、标志对象的符号作用。不同语种中的不同语词可以表达相同的概念。例如，“母亲”这个概念，汉语中可以用语词“妈妈”来表示，英语中可以用语词‘</a:t>
            </a:r>
            <a:r>
              <a:rPr lang="en-US" altLang="zh-CN" sz="3600" dirty="0">
                <a:latin typeface="华文楷体" panose="02010600040101010101" pitchFamily="2" charset="-122"/>
                <a:ea typeface="华文楷体" panose="02010600040101010101" pitchFamily="2" charset="-122"/>
              </a:rPr>
              <a:t>mother</a:t>
            </a:r>
            <a:r>
              <a:rPr lang="zh-CN" altLang="en-US" sz="3600" dirty="0">
                <a:latin typeface="华文楷体" panose="02010600040101010101" pitchFamily="2" charset="-122"/>
                <a:ea typeface="华文楷体" panose="02010600040101010101" pitchFamily="2" charset="-122"/>
              </a:rPr>
              <a:t>’来表示，德语中可以用语词‘</a:t>
            </a:r>
            <a:r>
              <a:rPr lang="en-US" altLang="zh-CN" sz="3600" dirty="0">
                <a:latin typeface="华文楷体" panose="02010600040101010101" pitchFamily="2" charset="-122"/>
                <a:ea typeface="华文楷体" panose="02010600040101010101" pitchFamily="2" charset="-122"/>
              </a:rPr>
              <a:t>Mutter</a:t>
            </a:r>
            <a:r>
              <a:rPr lang="zh-CN" altLang="en-US" sz="3600" dirty="0">
                <a:latin typeface="华文楷体" panose="02010600040101010101" pitchFamily="2" charset="-122"/>
                <a:ea typeface="华文楷体" panose="02010600040101010101" pitchFamily="2" charset="-122"/>
              </a:rPr>
              <a:t>’来表示等。</a:t>
            </a:r>
          </a:p>
        </p:txBody>
      </p:sp>
    </p:spTree>
    <p:extLst>
      <p:ext uri="{BB962C8B-B14F-4D97-AF65-F5344CB8AC3E}">
        <p14:creationId xmlns:p14="http://schemas.microsoft.com/office/powerpoint/2010/main" val="315315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fontScale="90000"/>
          </a:bodyPr>
          <a:lstStyle/>
          <a:p>
            <a:pPr lvl="0">
              <a:lnSpc>
                <a:spcPct val="150000"/>
              </a:lnSpc>
              <a:spcBef>
                <a:spcPts val="0"/>
              </a:spcBef>
              <a:defRPr/>
            </a:pPr>
            <a:r>
              <a:rPr lang="zh-CN" altLang="en-US" sz="4800" b="1" dirty="0">
                <a:latin typeface="华文楷体" panose="02010600040101010101" pitchFamily="2" charset="-122"/>
                <a:ea typeface="华文楷体" panose="02010600040101010101" pitchFamily="2" charset="-122"/>
              </a:rPr>
              <a:t>概念和语词的区别：</a:t>
            </a:r>
            <a:endParaRPr lang="en-US" altLang="zh-CN" sz="4800" b="1" dirty="0">
              <a:latin typeface="华文楷体" panose="02010600040101010101" pitchFamily="2" charset="-122"/>
              <a:ea typeface="华文楷体" panose="02010600040101010101" pitchFamily="2" charset="-122"/>
            </a:endParaRPr>
          </a:p>
        </p:txBody>
      </p:sp>
      <p:sp>
        <p:nvSpPr>
          <p:cNvPr id="4" name="文本框 3"/>
          <p:cNvSpPr txBox="1"/>
          <p:nvPr/>
        </p:nvSpPr>
        <p:spPr>
          <a:xfrm>
            <a:off x="261764" y="1268760"/>
            <a:ext cx="11752601" cy="4708340"/>
          </a:xfrm>
          <a:prstGeom prst="rect">
            <a:avLst/>
          </a:prstGeom>
          <a:noFill/>
        </p:spPr>
        <p:txBody>
          <a:bodyPr wrap="square" rtlCol="0">
            <a:spAutoFit/>
          </a:bodyPr>
          <a:lstStyle/>
          <a:p>
            <a:pPr marL="0" marR="0" lvl="0" indent="0" defTabSz="1218987" rtl="0" eaLnBrk="1" fontAlgn="auto" latinLnBrk="0" hangingPunct="1">
              <a:lnSpc>
                <a:spcPct val="12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2</a:t>
            </a:r>
            <a:r>
              <a:rPr lang="zh-CN" altLang="en-US" sz="3600" dirty="0">
                <a:latin typeface="华文楷体" panose="02010600040101010101" pitchFamily="2" charset="-122"/>
                <a:ea typeface="华文楷体" panose="02010600040101010101" pitchFamily="2" charset="-122"/>
              </a:rPr>
              <a:t>）语词并不都是表达概念的。</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2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一般来说，汉语中的实词（包括名词、动词、形容词、副词等）都有确定的思想含义，因而都是表达概念的；汉语中的一些虚词（如感叹词、助词、介词等）通常没有具体的思想含义，所以它们一般并不表达概念。虚词中的连词（并且、或者、如果</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那么</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等），在逻辑上可作为判断联结词使用，是逻辑学中的重要概念。</a:t>
            </a:r>
          </a:p>
        </p:txBody>
      </p:sp>
    </p:spTree>
    <p:extLst>
      <p:ext uri="{BB962C8B-B14F-4D97-AF65-F5344CB8AC3E}">
        <p14:creationId xmlns:p14="http://schemas.microsoft.com/office/powerpoint/2010/main" val="242485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fontScale="90000"/>
          </a:bodyPr>
          <a:lstStyle/>
          <a:p>
            <a:pPr lvl="0">
              <a:lnSpc>
                <a:spcPct val="150000"/>
              </a:lnSpc>
              <a:spcBef>
                <a:spcPts val="0"/>
              </a:spcBef>
              <a:defRPr/>
            </a:pPr>
            <a:r>
              <a:rPr lang="zh-CN" altLang="en-US" sz="4800" b="1" dirty="0">
                <a:latin typeface="华文楷体" panose="02010600040101010101" pitchFamily="2" charset="-122"/>
                <a:ea typeface="华文楷体" panose="02010600040101010101" pitchFamily="2" charset="-122"/>
              </a:rPr>
              <a:t>概念和语词的区别：</a:t>
            </a:r>
            <a:endParaRPr lang="en-US" altLang="zh-CN" sz="4800" b="1" dirty="0">
              <a:latin typeface="华文楷体" panose="02010600040101010101" pitchFamily="2" charset="-122"/>
              <a:ea typeface="华文楷体" panose="02010600040101010101" pitchFamily="2" charset="-122"/>
            </a:endParaRPr>
          </a:p>
        </p:txBody>
      </p:sp>
      <p:sp>
        <p:nvSpPr>
          <p:cNvPr id="4" name="文本框 3"/>
          <p:cNvSpPr txBox="1"/>
          <p:nvPr/>
        </p:nvSpPr>
        <p:spPr>
          <a:xfrm>
            <a:off x="261764" y="1268760"/>
            <a:ext cx="11752601" cy="4043543"/>
          </a:xfrm>
          <a:prstGeom prst="rect">
            <a:avLst/>
          </a:prstGeom>
          <a:noFill/>
        </p:spPr>
        <p:txBody>
          <a:bodyPr wrap="square" rtlCol="0">
            <a:spAutoFit/>
          </a:bodyPr>
          <a:lstStyle/>
          <a:p>
            <a:pPr marL="0" marR="0" lvl="0" indent="0" defTabSz="1218987" rtl="0" eaLnBrk="1" fontAlgn="auto" latinLnBrk="0" hangingPunct="1">
              <a:lnSpc>
                <a:spcPct val="120000"/>
              </a:lnSpc>
              <a:spcBef>
                <a:spcPts val="0"/>
              </a:spcBef>
              <a:spcAft>
                <a:spcPts val="0"/>
              </a:spcAft>
              <a:buClrTx/>
              <a:buSzTx/>
              <a:buFontTx/>
              <a:buNone/>
              <a:tabLst/>
              <a:defRPr/>
            </a:pP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3</a:t>
            </a:r>
            <a:r>
              <a:rPr lang="zh-CN" altLang="en-US" sz="3600" dirty="0">
                <a:latin typeface="华文楷体" panose="02010600040101010101" pitchFamily="2" charset="-122"/>
                <a:ea typeface="华文楷体" panose="02010600040101010101" pitchFamily="2" charset="-122"/>
              </a:rPr>
              <a:t>）概念和表达概念的语词并不是一一对应的关系。</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2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一方面，同一概念可以用不同的语词来表达，如“医生”、“大夫”等语词表达的是同一个概念。</a:t>
            </a:r>
            <a:endParaRPr lang="en-US" altLang="zh-CN" sz="3600" dirty="0">
              <a:latin typeface="华文楷体" panose="02010600040101010101" pitchFamily="2" charset="-122"/>
              <a:ea typeface="华文楷体" panose="02010600040101010101" pitchFamily="2" charset="-122"/>
            </a:endParaRPr>
          </a:p>
          <a:p>
            <a:pPr marL="0" marR="0" lvl="0" indent="0" defTabSz="1218987" rtl="0" eaLnBrk="1" fontAlgn="auto" latinLnBrk="0" hangingPunct="1">
              <a:lnSpc>
                <a:spcPct val="12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另一方面，同一语词在不同语境下可以表达不同概念，如“白头翁”可以表示一种鸟，也可以表示一种植物，有时还可用来表示白发的老先生。</a:t>
            </a:r>
          </a:p>
        </p:txBody>
      </p:sp>
    </p:spTree>
    <p:extLst>
      <p:ext uri="{BB962C8B-B14F-4D97-AF65-F5344CB8AC3E}">
        <p14:creationId xmlns:p14="http://schemas.microsoft.com/office/powerpoint/2010/main" val="309839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fontScale="90000"/>
          </a:bodyPr>
          <a:lstStyle/>
          <a:p>
            <a:pPr lvl="0">
              <a:lnSpc>
                <a:spcPct val="150000"/>
              </a:lnSpc>
              <a:spcBef>
                <a:spcPts val="0"/>
              </a:spcBef>
              <a:defRPr/>
            </a:pPr>
            <a:r>
              <a:rPr lang="en-US" altLang="zh-CN" sz="4800" b="1" dirty="0">
                <a:latin typeface="华文楷体" panose="02010600040101010101" pitchFamily="2" charset="-122"/>
                <a:ea typeface="华文楷体" panose="02010600040101010101" pitchFamily="2" charset="-122"/>
              </a:rPr>
              <a:t>1.3 </a:t>
            </a:r>
            <a:r>
              <a:rPr lang="zh-CN" altLang="en-US" sz="4800" b="1" dirty="0">
                <a:latin typeface="华文楷体" panose="02010600040101010101" pitchFamily="2" charset="-122"/>
                <a:ea typeface="华文楷体" panose="02010600040101010101" pitchFamily="2" charset="-122"/>
              </a:rPr>
              <a:t>概念和语词</a:t>
            </a:r>
            <a:endParaRPr lang="en-US" altLang="zh-CN" sz="4800" b="1" dirty="0">
              <a:latin typeface="华文楷体" panose="02010600040101010101" pitchFamily="2" charset="-122"/>
              <a:ea typeface="华文楷体" panose="02010600040101010101" pitchFamily="2" charset="-122"/>
            </a:endParaRPr>
          </a:p>
        </p:txBody>
      </p:sp>
      <p:sp>
        <p:nvSpPr>
          <p:cNvPr id="4" name="文本框 3"/>
          <p:cNvSpPr txBox="1"/>
          <p:nvPr/>
        </p:nvSpPr>
        <p:spPr>
          <a:xfrm>
            <a:off x="333772" y="1412776"/>
            <a:ext cx="11752601" cy="4168192"/>
          </a:xfrm>
          <a:prstGeom prst="rect">
            <a:avLst/>
          </a:prstGeom>
          <a:noFill/>
        </p:spPr>
        <p:txBody>
          <a:bodyPr wrap="square" rtlCol="0">
            <a:spAutoFit/>
          </a:bodyPr>
          <a:lstStyle/>
          <a:p>
            <a:pPr marL="0" marR="0" lvl="0" indent="0" defTabSz="1218987" rtl="0" eaLnBrk="1" fontAlgn="auto" latinLnBrk="0" hangingPunct="1">
              <a:lnSpc>
                <a:spcPct val="150000"/>
              </a:lnSpc>
              <a:spcBef>
                <a:spcPts val="0"/>
              </a:spcBef>
              <a:spcAft>
                <a:spcPts val="0"/>
              </a:spcAft>
              <a:buClrTx/>
              <a:buSzTx/>
              <a:buFontTx/>
              <a:buNone/>
              <a:tabLst/>
              <a:defRPr/>
            </a:pP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由于概念和语词存在着上述的不同，所以我们在使用语词表达概念时，必须了解和掌握概念与语词的联系与区别。既可通过使用不同语词表达同一概念来丰富表达的内容，又要注意语词的歧义，避免词不达意和思想含混，做到概念明确、用词恰当。</a:t>
            </a:r>
          </a:p>
        </p:txBody>
      </p:sp>
    </p:spTree>
    <p:extLst>
      <p:ext uri="{BB962C8B-B14F-4D97-AF65-F5344CB8AC3E}">
        <p14:creationId xmlns:p14="http://schemas.microsoft.com/office/powerpoint/2010/main" val="12726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224136"/>
          </a:xfrm>
        </p:spPr>
        <p:txBody>
          <a:bodyPr/>
          <a:lstStyle/>
          <a:p>
            <a:r>
              <a:rPr lang="zh-CN" altLang="en-US" b="1" dirty="0">
                <a:latin typeface="华文楷体" panose="02010600040101010101" pitchFamily="2" charset="-122"/>
                <a:ea typeface="华文楷体" panose="02010600040101010101" pitchFamily="2" charset="-122"/>
              </a:rPr>
              <a:t>二、概念的种类</a:t>
            </a:r>
          </a:p>
        </p:txBody>
      </p:sp>
      <p:sp>
        <p:nvSpPr>
          <p:cNvPr id="4" name="文本框 3"/>
          <p:cNvSpPr txBox="1"/>
          <p:nvPr/>
        </p:nvSpPr>
        <p:spPr>
          <a:xfrm>
            <a:off x="621804" y="1587825"/>
            <a:ext cx="11161240" cy="1077218"/>
          </a:xfrm>
          <a:prstGeom prst="rect">
            <a:avLst/>
          </a:prstGeom>
          <a:noFill/>
        </p:spPr>
        <p:txBody>
          <a:bodyPr wrap="square" rtlCol="0">
            <a:spAutoFit/>
          </a:bodyPr>
          <a:lstStyle/>
          <a:p>
            <a:r>
              <a:rPr lang="zh-CN" altLang="en-US" sz="3200" dirty="0">
                <a:latin typeface="华文楷体" panose="02010600040101010101" pitchFamily="2" charset="-122"/>
                <a:ea typeface="华文楷体" panose="02010600040101010101" pitchFamily="2" charset="-122"/>
              </a:rPr>
              <a:t>逻辑学以概念在</a:t>
            </a:r>
            <a:r>
              <a:rPr lang="zh-CN" altLang="en-US" sz="3200" b="1" dirty="0">
                <a:latin typeface="华文楷体" panose="02010600040101010101" pitchFamily="2" charset="-122"/>
                <a:ea typeface="华文楷体" panose="02010600040101010101" pitchFamily="2" charset="-122"/>
              </a:rPr>
              <a:t>内涵和外延方面的逻辑特征</a:t>
            </a:r>
            <a:r>
              <a:rPr lang="zh-CN" altLang="en-US" sz="3200" dirty="0">
                <a:latin typeface="华文楷体" panose="02010600040101010101" pitchFamily="2" charset="-122"/>
                <a:ea typeface="华文楷体" panose="02010600040101010101" pitchFamily="2" charset="-122"/>
              </a:rPr>
              <a:t>为根据来对概念进行分类：</a:t>
            </a:r>
          </a:p>
        </p:txBody>
      </p:sp>
      <p:graphicFrame>
        <p:nvGraphicFramePr>
          <p:cNvPr id="6" name="图示 5"/>
          <p:cNvGraphicFramePr/>
          <p:nvPr>
            <p:extLst>
              <p:ext uri="{D42A27DB-BD31-4B8C-83A1-F6EECF244321}">
                <p14:modId xmlns:p14="http://schemas.microsoft.com/office/powerpoint/2010/main" val="4132557848"/>
              </p:ext>
            </p:extLst>
          </p:nvPr>
        </p:nvGraphicFramePr>
        <p:xfrm>
          <a:off x="722362" y="2427894"/>
          <a:ext cx="5112568" cy="4241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3128432321"/>
              </p:ext>
            </p:extLst>
          </p:nvPr>
        </p:nvGraphicFramePr>
        <p:xfrm>
          <a:off x="6147542" y="2978999"/>
          <a:ext cx="4703624" cy="35463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2721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224136"/>
          </a:xfrm>
        </p:spPr>
        <p:txBody>
          <a:bodyPr/>
          <a:lstStyle/>
          <a:p>
            <a:r>
              <a:rPr lang="en-US" altLang="zh-CN" b="1" dirty="0">
                <a:latin typeface="华文楷体" panose="02010600040101010101" pitchFamily="2" charset="-122"/>
                <a:ea typeface="华文楷体" panose="02010600040101010101" pitchFamily="2" charset="-122"/>
              </a:rPr>
              <a:t>2.1</a:t>
            </a:r>
            <a:r>
              <a:rPr lang="zh-CN" altLang="en-US" b="1" dirty="0">
                <a:latin typeface="华文楷体" panose="02010600040101010101" pitchFamily="2" charset="-122"/>
                <a:ea typeface="华文楷体" panose="02010600040101010101" pitchFamily="2" charset="-122"/>
              </a:rPr>
              <a:t> 普遍概念与单独概念</a:t>
            </a:r>
          </a:p>
        </p:txBody>
      </p:sp>
      <p:sp>
        <p:nvSpPr>
          <p:cNvPr id="4" name="文本框 3"/>
          <p:cNvSpPr txBox="1"/>
          <p:nvPr/>
        </p:nvSpPr>
        <p:spPr>
          <a:xfrm>
            <a:off x="549796" y="1484784"/>
            <a:ext cx="11161240" cy="5016758"/>
          </a:xfrm>
          <a:prstGeom prst="rect">
            <a:avLst/>
          </a:prstGeom>
          <a:noFill/>
        </p:spPr>
        <p:txBody>
          <a:bodyPr wrap="square" rtlCol="0">
            <a:spAutoFit/>
          </a:bodyPr>
          <a:lstStyle/>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根据概念所反映的对象数量的多少，概念可以分为单独概念和普遍概念。</a:t>
            </a: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1</a:t>
            </a:r>
            <a:r>
              <a:rPr lang="zh-CN" altLang="en-US" sz="3200" dirty="0">
                <a:latin typeface="华文楷体" panose="02010600040101010101" pitchFamily="2" charset="-122"/>
                <a:ea typeface="华文楷体" panose="02010600040101010101" pitchFamily="2" charset="-122"/>
              </a:rPr>
              <a:t>）单独概念：反映</a:t>
            </a:r>
            <a:r>
              <a:rPr lang="zh-CN" altLang="en-US" sz="3200" b="1" u="sng" dirty="0">
                <a:latin typeface="华文楷体" panose="02010600040101010101" pitchFamily="2" charset="-122"/>
                <a:ea typeface="华文楷体" panose="02010600040101010101" pitchFamily="2" charset="-122"/>
              </a:rPr>
              <a:t>某一个别对象</a:t>
            </a:r>
            <a:r>
              <a:rPr lang="zh-CN" altLang="en-US" sz="3200" dirty="0">
                <a:latin typeface="华文楷体" panose="02010600040101010101" pitchFamily="2" charset="-122"/>
                <a:ea typeface="华文楷体" panose="02010600040101010101" pitchFamily="2" charset="-122"/>
              </a:rPr>
              <a:t>的概念，它的外延是独一无二的具体事物。例如，“大连”、“</a:t>
            </a:r>
            <a:r>
              <a:rPr lang="en-US" altLang="zh-CN" sz="3200" dirty="0">
                <a:latin typeface="华文楷体" panose="02010600040101010101" pitchFamily="2" charset="-122"/>
                <a:ea typeface="华文楷体" panose="02010600040101010101" pitchFamily="2" charset="-122"/>
              </a:rPr>
              <a:t>2017</a:t>
            </a:r>
            <a:r>
              <a:rPr lang="zh-CN" altLang="en-US" sz="3200" dirty="0">
                <a:latin typeface="华文楷体" panose="02010600040101010101" pitchFamily="2" charset="-122"/>
                <a:ea typeface="华文楷体" panose="02010600040101010101" pitchFamily="2" charset="-122"/>
              </a:rPr>
              <a:t>年</a:t>
            </a:r>
            <a:r>
              <a:rPr lang="en-US" altLang="zh-CN" sz="3200" dirty="0">
                <a:latin typeface="华文楷体" panose="02010600040101010101" pitchFamily="2" charset="-122"/>
                <a:ea typeface="华文楷体" panose="02010600040101010101" pitchFamily="2" charset="-122"/>
              </a:rPr>
              <a:t>3</a:t>
            </a:r>
            <a:r>
              <a:rPr lang="zh-CN" altLang="en-US" sz="3200" dirty="0">
                <a:latin typeface="华文楷体" panose="02010600040101010101" pitchFamily="2" charset="-122"/>
                <a:ea typeface="华文楷体" panose="02010600040101010101" pitchFamily="2" charset="-122"/>
              </a:rPr>
              <a:t>月</a:t>
            </a:r>
            <a:r>
              <a:rPr lang="en-US" altLang="zh-CN" sz="3200" dirty="0">
                <a:latin typeface="华文楷体" panose="02010600040101010101" pitchFamily="2" charset="-122"/>
                <a:ea typeface="华文楷体" panose="02010600040101010101" pitchFamily="2" charset="-122"/>
              </a:rPr>
              <a:t>16</a:t>
            </a:r>
            <a:r>
              <a:rPr lang="zh-CN" altLang="en-US" sz="3200" dirty="0">
                <a:latin typeface="华文楷体" panose="02010600040101010101" pitchFamily="2" charset="-122"/>
                <a:ea typeface="华文楷体" panose="02010600040101010101" pitchFamily="2" charset="-122"/>
              </a:rPr>
              <a:t>日”等。</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单独概念一般用语词中的</a:t>
            </a:r>
            <a:r>
              <a:rPr lang="zh-CN" altLang="en-US" sz="3200" b="1" dirty="0">
                <a:latin typeface="华文楷体" panose="02010600040101010101" pitchFamily="2" charset="-122"/>
                <a:ea typeface="华文楷体" panose="02010600040101010101" pitchFamily="2" charset="-122"/>
              </a:rPr>
              <a:t>专有名词</a:t>
            </a:r>
            <a:r>
              <a:rPr lang="zh-CN" altLang="en-US" sz="3200" dirty="0">
                <a:latin typeface="华文楷体" panose="02010600040101010101" pitchFamily="2" charset="-122"/>
                <a:ea typeface="华文楷体" panose="02010600040101010101" pitchFamily="2" charset="-122"/>
              </a:rPr>
              <a:t>或</a:t>
            </a:r>
            <a:r>
              <a:rPr lang="zh-CN" altLang="en-US" sz="3200" b="1" dirty="0">
                <a:latin typeface="华文楷体" panose="02010600040101010101" pitchFamily="2" charset="-122"/>
                <a:ea typeface="华文楷体" panose="02010600040101010101" pitchFamily="2" charset="-122"/>
              </a:rPr>
              <a:t>限定摹状词</a:t>
            </a:r>
            <a:r>
              <a:rPr lang="zh-CN" altLang="en-US" sz="3200" dirty="0">
                <a:latin typeface="华文楷体" panose="02010600040101010101" pitchFamily="2" charset="-122"/>
                <a:ea typeface="华文楷体" panose="02010600040101010101" pitchFamily="2" charset="-122"/>
              </a:rPr>
              <a:t>来表达。专有名词简称专名，它包括人名、地名、历史事件名等；限定摹状词指描述、模拟</a:t>
            </a:r>
            <a:r>
              <a:rPr lang="zh-CN" altLang="en-US" sz="3200" u="sng" dirty="0">
                <a:latin typeface="华文楷体" panose="02010600040101010101" pitchFamily="2" charset="-122"/>
                <a:ea typeface="华文楷体" panose="02010600040101010101" pitchFamily="2" charset="-122"/>
              </a:rPr>
              <a:t>某一特定事物</a:t>
            </a:r>
            <a:r>
              <a:rPr lang="zh-CN" altLang="en-US" sz="3200" dirty="0">
                <a:latin typeface="华文楷体" panose="02010600040101010101" pitchFamily="2" charset="-122"/>
                <a:ea typeface="华文楷体" panose="02010600040101010101" pitchFamily="2" charset="-122"/>
              </a:rPr>
              <a:t>的词组，如“世界上最高的山峰”、“世界上人口最多的国家”等。此外，普遍名词的前面加上指示代词的限定也可表达单独概念，如“那位同学”、“这个水杯”等。</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2221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224136"/>
          </a:xfrm>
        </p:spPr>
        <p:txBody>
          <a:bodyPr/>
          <a:lstStyle/>
          <a:p>
            <a:r>
              <a:rPr lang="en-US" altLang="zh-CN" b="1" dirty="0">
                <a:latin typeface="华文楷体" panose="02010600040101010101" pitchFamily="2" charset="-122"/>
                <a:ea typeface="华文楷体" panose="02010600040101010101" pitchFamily="2" charset="-122"/>
              </a:rPr>
              <a:t>2.1</a:t>
            </a:r>
            <a:r>
              <a:rPr lang="zh-CN" altLang="en-US" b="1" dirty="0">
                <a:latin typeface="华文楷体" panose="02010600040101010101" pitchFamily="2" charset="-122"/>
                <a:ea typeface="华文楷体" panose="02010600040101010101" pitchFamily="2" charset="-122"/>
              </a:rPr>
              <a:t> 普遍概念与单独概念</a:t>
            </a:r>
          </a:p>
        </p:txBody>
      </p:sp>
      <p:sp>
        <p:nvSpPr>
          <p:cNvPr id="4" name="文本框 3"/>
          <p:cNvSpPr txBox="1"/>
          <p:nvPr/>
        </p:nvSpPr>
        <p:spPr>
          <a:xfrm>
            <a:off x="549796" y="1484784"/>
            <a:ext cx="11305256" cy="5377306"/>
          </a:xfrm>
          <a:prstGeom prst="rect">
            <a:avLst/>
          </a:prstGeom>
          <a:noFill/>
        </p:spPr>
        <p:txBody>
          <a:bodyPr wrap="square" rtlCol="0">
            <a:spAutoFit/>
          </a:bodyPr>
          <a:lstStyle/>
          <a:p>
            <a:pPr>
              <a:lnSpc>
                <a:spcPct val="120000"/>
              </a:lnSpc>
            </a:pP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2</a:t>
            </a:r>
            <a:r>
              <a:rPr lang="zh-CN" altLang="en-US" sz="3200" dirty="0">
                <a:latin typeface="华文楷体" panose="02010600040101010101" pitchFamily="2" charset="-122"/>
                <a:ea typeface="华文楷体" panose="02010600040101010101" pitchFamily="2" charset="-122"/>
              </a:rPr>
              <a:t>）普遍概念：反映两个或两个以上的个别对象所组成的</a:t>
            </a:r>
            <a:r>
              <a:rPr lang="zh-CN" altLang="en-US" sz="3200" b="1" dirty="0">
                <a:latin typeface="华文楷体" panose="02010600040101010101" pitchFamily="2" charset="-122"/>
                <a:ea typeface="华文楷体" panose="02010600040101010101" pitchFamily="2" charset="-122"/>
              </a:rPr>
              <a:t>一类对象</a:t>
            </a:r>
            <a:r>
              <a:rPr lang="zh-CN" altLang="en-US" sz="3200" dirty="0">
                <a:latin typeface="华文楷体" panose="02010600040101010101" pitchFamily="2" charset="-122"/>
                <a:ea typeface="华文楷体" panose="02010600040101010101" pitchFamily="2" charset="-122"/>
              </a:rPr>
              <a:t>的概念，它的外延是一类事物中的所有个别事物。例如，“大学生”、“城市”等。</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普遍概念一般用语词中的普遍名词、动词、形容词等来表达。普遍名词（又称类名）是表达普遍概念的主要形式，它通常用来指称两个以上的事物所构成的类。动词和形容词通常可用于描述限定许多人和事物的动作，如“跨越”、“谦虚”等。</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普遍概念反映的类和类中每一具体对象是“类”和“分子”的关系，在类和分子之间还有若干层次的子类或小类。</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9422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16632"/>
            <a:ext cx="10301370" cy="1224136"/>
          </a:xfrm>
        </p:spPr>
        <p:txBody>
          <a:bodyPr/>
          <a:lstStyle/>
          <a:p>
            <a:r>
              <a:rPr lang="en-US" altLang="zh-CN" b="1" dirty="0">
                <a:latin typeface="华文楷体" panose="02010600040101010101" pitchFamily="2" charset="-122"/>
                <a:ea typeface="华文楷体" panose="02010600040101010101" pitchFamily="2" charset="-122"/>
              </a:rPr>
              <a:t>2.2</a:t>
            </a:r>
            <a:r>
              <a:rPr lang="zh-CN" altLang="en-US" b="1" dirty="0">
                <a:latin typeface="华文楷体" panose="02010600040101010101" pitchFamily="2" charset="-122"/>
                <a:ea typeface="华文楷体" panose="02010600040101010101" pitchFamily="2" charset="-122"/>
              </a:rPr>
              <a:t> 集合概念与非集合概念</a:t>
            </a:r>
          </a:p>
        </p:txBody>
      </p:sp>
      <p:sp>
        <p:nvSpPr>
          <p:cNvPr id="4" name="文本框 3"/>
          <p:cNvSpPr txBox="1"/>
          <p:nvPr/>
        </p:nvSpPr>
        <p:spPr>
          <a:xfrm>
            <a:off x="549796" y="1484784"/>
            <a:ext cx="11305256" cy="4819781"/>
          </a:xfrm>
          <a:prstGeom prst="rect">
            <a:avLst/>
          </a:prstGeom>
          <a:noFill/>
        </p:spPr>
        <p:txBody>
          <a:bodyPr wrap="square" rtlCol="0">
            <a:spAutoFit/>
          </a:bodyPr>
          <a:lstStyle/>
          <a:p>
            <a:pPr>
              <a:lnSpc>
                <a:spcPct val="12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根据概念所反映的对象是否为集合体，概念可分为集合概念和非集合概念。</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1</a:t>
            </a:r>
            <a:r>
              <a:rPr lang="zh-CN" altLang="en-US" sz="3200" dirty="0">
                <a:latin typeface="华文楷体" panose="02010600040101010101" pitchFamily="2" charset="-122"/>
                <a:ea typeface="华文楷体" panose="02010600040101010101" pitchFamily="2" charset="-122"/>
              </a:rPr>
              <a:t>）集合概念：以</a:t>
            </a:r>
            <a:r>
              <a:rPr lang="zh-CN" altLang="en-US" sz="3200" b="1" dirty="0">
                <a:latin typeface="华文楷体" panose="02010600040101010101" pitchFamily="2" charset="-122"/>
                <a:ea typeface="华文楷体" panose="02010600040101010101" pitchFamily="2" charset="-122"/>
              </a:rPr>
              <a:t>集合体</a:t>
            </a:r>
            <a:r>
              <a:rPr lang="zh-CN" altLang="en-US" sz="3200" dirty="0">
                <a:latin typeface="华文楷体" panose="02010600040101010101" pitchFamily="2" charset="-122"/>
                <a:ea typeface="华文楷体" panose="02010600040101010101" pitchFamily="2" charset="-122"/>
              </a:rPr>
              <a:t>为反映对象的概念。</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所谓集合体是指由许多个体组成的整体，其</a:t>
            </a:r>
            <a:r>
              <a:rPr lang="zh-CN" altLang="en-US" sz="3200" dirty="0">
                <a:solidFill>
                  <a:srgbClr val="FF0000"/>
                </a:solidFill>
                <a:latin typeface="华文楷体" panose="02010600040101010101" pitchFamily="2" charset="-122"/>
                <a:ea typeface="华文楷体" panose="02010600040101010101" pitchFamily="2" charset="-122"/>
              </a:rPr>
              <a:t>逻辑特征是整体所具有的本质属性并不为其中的每一个体所具有</a:t>
            </a:r>
            <a:r>
              <a:rPr lang="zh-CN" altLang="en-US" sz="3200" dirty="0">
                <a:latin typeface="华文楷体" panose="02010600040101010101" pitchFamily="2" charset="-122"/>
                <a:ea typeface="华文楷体" panose="02010600040101010101" pitchFamily="2" charset="-122"/>
              </a:rPr>
              <a:t>。</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例如，“班”、“排”、“连”等作为军队编制的各级整体，是由一个个官兵所组成的，但每一官兵并不具有班、排、连整体的属性。</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143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116632"/>
            <a:ext cx="10373378" cy="1224136"/>
          </a:xfrm>
        </p:spPr>
        <p:txBody>
          <a:bodyPr/>
          <a:lstStyle/>
          <a:p>
            <a:r>
              <a:rPr lang="en-US" altLang="zh-CN" b="1" dirty="0">
                <a:latin typeface="华文楷体" panose="02010600040101010101" pitchFamily="2" charset="-122"/>
                <a:ea typeface="华文楷体" panose="02010600040101010101" pitchFamily="2" charset="-122"/>
              </a:rPr>
              <a:t>2.2</a:t>
            </a:r>
            <a:r>
              <a:rPr lang="zh-CN" altLang="en-US" b="1" dirty="0">
                <a:latin typeface="华文楷体" panose="02010600040101010101" pitchFamily="2" charset="-122"/>
                <a:ea typeface="华文楷体" panose="02010600040101010101" pitchFamily="2" charset="-122"/>
              </a:rPr>
              <a:t> 集合概念与非集合概念</a:t>
            </a:r>
          </a:p>
        </p:txBody>
      </p:sp>
      <p:sp>
        <p:nvSpPr>
          <p:cNvPr id="4" name="文本框 3"/>
          <p:cNvSpPr txBox="1"/>
          <p:nvPr/>
        </p:nvSpPr>
        <p:spPr>
          <a:xfrm>
            <a:off x="549796" y="1484784"/>
            <a:ext cx="11449272" cy="3046988"/>
          </a:xfrm>
          <a:prstGeom prst="rect">
            <a:avLst/>
          </a:prstGeom>
          <a:noFill/>
        </p:spPr>
        <p:txBody>
          <a:bodyPr wrap="square" rtlCol="0">
            <a:spAutoFit/>
          </a:bodyPr>
          <a:lstStyle/>
          <a:p>
            <a:pPr>
              <a:lnSpc>
                <a:spcPct val="120000"/>
              </a:lnSpc>
            </a:pPr>
            <a:endParaRPr lang="en-US" altLang="zh-CN" sz="3200" dirty="0">
              <a:latin typeface="华文楷体" panose="02010600040101010101" pitchFamily="2" charset="-122"/>
              <a:ea typeface="华文楷体" panose="02010600040101010101" pitchFamily="2" charset="-122"/>
            </a:endParaRPr>
          </a:p>
          <a:p>
            <a:pPr>
              <a:lnSpc>
                <a:spcPct val="120000"/>
              </a:lnSpc>
            </a:pP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2</a:t>
            </a:r>
            <a:r>
              <a:rPr lang="zh-CN" altLang="en-US" sz="3200" dirty="0">
                <a:latin typeface="华文楷体" panose="02010600040101010101" pitchFamily="2" charset="-122"/>
                <a:ea typeface="华文楷体" panose="02010600040101010101" pitchFamily="2" charset="-122"/>
              </a:rPr>
              <a:t>）非集合概念：反映非集合体的概念。非集合概念是相对于集合概念而言的，凡不反映集合体整体的概念都属于非集合概念。</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例如，“树”、“士兵”等。</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6845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445386" cy="1224136"/>
          </a:xfrm>
        </p:spPr>
        <p:txBody>
          <a:bodyPr/>
          <a:lstStyle/>
          <a:p>
            <a:r>
              <a:rPr lang="en-US" altLang="zh-CN" b="1" dirty="0">
                <a:latin typeface="华文楷体" panose="02010600040101010101" pitchFamily="2" charset="-122"/>
                <a:ea typeface="华文楷体" panose="02010600040101010101" pitchFamily="2" charset="-122"/>
              </a:rPr>
              <a:t>2.2</a:t>
            </a:r>
            <a:r>
              <a:rPr lang="zh-CN" altLang="en-US" b="1" dirty="0">
                <a:latin typeface="华文楷体" panose="02010600040101010101" pitchFamily="2" charset="-122"/>
                <a:ea typeface="华文楷体" panose="02010600040101010101" pitchFamily="2" charset="-122"/>
              </a:rPr>
              <a:t> 集合概念与非集合概念</a:t>
            </a:r>
          </a:p>
        </p:txBody>
      </p:sp>
      <p:sp>
        <p:nvSpPr>
          <p:cNvPr id="4" name="文本框 3"/>
          <p:cNvSpPr txBox="1"/>
          <p:nvPr/>
        </p:nvSpPr>
        <p:spPr>
          <a:xfrm>
            <a:off x="549796" y="1484784"/>
            <a:ext cx="11449272" cy="5115246"/>
          </a:xfrm>
          <a:prstGeom prst="rect">
            <a:avLst/>
          </a:prstGeom>
          <a:noFill/>
        </p:spPr>
        <p:txBody>
          <a:bodyPr wrap="square" rtlCol="0">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区分集合概念和非集合概念时需要注意以下两点：</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zh-CN" altLang="en-US" sz="32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首先，集合概念反映的</a:t>
            </a:r>
            <a:r>
              <a:rPr lang="zh-CN" altLang="en-US" sz="3200" dirty="0">
                <a:solidFill>
                  <a:srgbClr val="FF0000"/>
                </a:solidFill>
                <a:latin typeface="华文楷体" panose="02010600040101010101" pitchFamily="2" charset="-122"/>
                <a:ea typeface="华文楷体" panose="02010600040101010101" pitchFamily="2" charset="-122"/>
              </a:rPr>
              <a:t>“集合体”与其中“个体”的关系</a:t>
            </a:r>
            <a:r>
              <a:rPr lang="zh-CN" altLang="en-US" sz="32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不同于</a:t>
            </a:r>
            <a:r>
              <a:rPr lang="zh-CN" altLang="en-US" sz="3200" dirty="0">
                <a:solidFill>
                  <a:srgbClr val="FF0000"/>
                </a:solidFill>
                <a:latin typeface="华文楷体" panose="02010600040101010101" pitchFamily="2" charset="-122"/>
                <a:ea typeface="华文楷体" panose="02010600040101010101" pitchFamily="2" charset="-122"/>
              </a:rPr>
              <a:t>普遍概念中的“类”与“分子”的关系，</a:t>
            </a:r>
            <a:r>
              <a:rPr lang="zh-CN" altLang="en-US" sz="3200" dirty="0">
                <a:latin typeface="华文楷体" panose="02010600040101010101" pitchFamily="2" charset="-122"/>
                <a:ea typeface="华文楷体" panose="02010600040101010101" pitchFamily="2" charset="-122"/>
              </a:rPr>
              <a:t>集合体的名称不能用于指称其中的个体，而类的名称可以用于指称其中的分子。例如，我们不能用“排”去指称某个士兵，但可以用“士兵”去指称某个士兵。</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en-US" altLang="zh-CN" sz="3200"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113883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3892" y="1700808"/>
            <a:ext cx="10585176" cy="3672408"/>
          </a:xfrm>
        </p:spPr>
        <p:txBody>
          <a:bodyPr rtlCol="0">
            <a:normAutofit fontScale="90000"/>
          </a:bodyPr>
          <a:lstStyle/>
          <a:p>
            <a:pPr rtl="0"/>
            <a:r>
              <a:rPr lang="zh-CN" altLang="en-US" sz="4800" dirty="0">
                <a:latin typeface="华文新魏" panose="02010800040101010101" pitchFamily="2" charset="-122"/>
                <a:ea typeface="华文新魏" panose="02010800040101010101" pitchFamily="2" charset="-122"/>
              </a:rPr>
              <a:t>    </a:t>
            </a:r>
            <a:r>
              <a:rPr lang="en-US" altLang="zh-CN" sz="4800" dirty="0">
                <a:latin typeface="华文新魏" panose="02010800040101010101" pitchFamily="2" charset="-122"/>
                <a:ea typeface="华文新魏" panose="02010800040101010101" pitchFamily="2" charset="-122"/>
              </a:rPr>
              <a:t/>
            </a:r>
            <a:br>
              <a:rPr lang="en-US" altLang="zh-CN" sz="4800" dirty="0">
                <a:latin typeface="华文新魏" panose="02010800040101010101" pitchFamily="2" charset="-122"/>
                <a:ea typeface="华文新魏" panose="02010800040101010101" pitchFamily="2" charset="-122"/>
              </a:rPr>
            </a:br>
            <a:r>
              <a:rPr lang="en-US" altLang="zh-CN" sz="4800" dirty="0">
                <a:latin typeface="华文新魏" panose="02010800040101010101" pitchFamily="2" charset="-122"/>
                <a:ea typeface="华文新魏" panose="02010800040101010101" pitchFamily="2" charset="-122"/>
              </a:rPr>
              <a:t/>
            </a:r>
            <a:br>
              <a:rPr lang="en-US" altLang="zh-CN" sz="4800" dirty="0">
                <a:latin typeface="华文新魏" panose="02010800040101010101" pitchFamily="2" charset="-122"/>
                <a:ea typeface="华文新魏" panose="02010800040101010101" pitchFamily="2" charset="-122"/>
              </a:rPr>
            </a:br>
            <a:r>
              <a:rPr lang="en-US" altLang="zh-CN" sz="4800" dirty="0">
                <a:latin typeface="华文新魏" panose="02010800040101010101" pitchFamily="2" charset="-122"/>
                <a:ea typeface="华文新魏" panose="02010800040101010101" pitchFamily="2" charset="-122"/>
              </a:rPr>
              <a:t>    </a:t>
            </a:r>
            <a:r>
              <a:rPr lang="zh-CN" altLang="en-US" sz="4800" dirty="0">
                <a:latin typeface="华文新魏" panose="02010800040101010101" pitchFamily="2" charset="-122"/>
                <a:ea typeface="华文新魏" panose="02010800040101010101" pitchFamily="2" charset="-122"/>
              </a:rPr>
              <a:t>概念是人们做出判断和进行推理与</a:t>
            </a:r>
            <a:r>
              <a:rPr lang="en-US" altLang="zh-CN" sz="4800" dirty="0">
                <a:latin typeface="华文新魏" panose="02010800040101010101" pitchFamily="2" charset="-122"/>
                <a:ea typeface="华文新魏" panose="02010800040101010101" pitchFamily="2" charset="-122"/>
              </a:rPr>
              <a:t/>
            </a:r>
            <a:br>
              <a:rPr lang="en-US" altLang="zh-CN" sz="4800" dirty="0">
                <a:latin typeface="华文新魏" panose="02010800040101010101" pitchFamily="2" charset="-122"/>
                <a:ea typeface="华文新魏" panose="02010800040101010101" pitchFamily="2" charset="-122"/>
              </a:rPr>
            </a:br>
            <a:r>
              <a:rPr lang="en-US" altLang="zh-CN" sz="4800" dirty="0">
                <a:latin typeface="华文新魏" panose="02010800040101010101" pitchFamily="2" charset="-122"/>
                <a:ea typeface="华文新魏" panose="02010800040101010101" pitchFamily="2" charset="-122"/>
              </a:rPr>
              <a:t/>
            </a:r>
            <a:br>
              <a:rPr lang="en-US" altLang="zh-CN" sz="4800" dirty="0">
                <a:latin typeface="华文新魏" panose="02010800040101010101" pitchFamily="2" charset="-122"/>
                <a:ea typeface="华文新魏" panose="02010800040101010101" pitchFamily="2" charset="-122"/>
              </a:rPr>
            </a:br>
            <a:r>
              <a:rPr lang="zh-CN" altLang="en-US" sz="4800" dirty="0">
                <a:latin typeface="华文新魏" panose="02010800040101010101" pitchFamily="2" charset="-122"/>
                <a:ea typeface="华文新魏" panose="02010800040101010101" pitchFamily="2" charset="-122"/>
              </a:rPr>
              <a:t>论证的基础。因此，逻辑学对推理和</a:t>
            </a:r>
            <a:r>
              <a:rPr lang="en-US" altLang="zh-CN" sz="4800" dirty="0">
                <a:latin typeface="华文新魏" panose="02010800040101010101" pitchFamily="2" charset="-122"/>
                <a:ea typeface="华文新魏" panose="02010800040101010101" pitchFamily="2" charset="-122"/>
              </a:rPr>
              <a:t/>
            </a:r>
            <a:br>
              <a:rPr lang="en-US" altLang="zh-CN" sz="4800" dirty="0">
                <a:latin typeface="华文新魏" panose="02010800040101010101" pitchFamily="2" charset="-122"/>
                <a:ea typeface="华文新魏" panose="02010800040101010101" pitchFamily="2" charset="-122"/>
              </a:rPr>
            </a:br>
            <a:r>
              <a:rPr lang="en-US" altLang="zh-CN" sz="4800" dirty="0">
                <a:latin typeface="华文新魏" panose="02010800040101010101" pitchFamily="2" charset="-122"/>
                <a:ea typeface="华文新魏" panose="02010800040101010101" pitchFamily="2" charset="-122"/>
              </a:rPr>
              <a:t/>
            </a:r>
            <a:br>
              <a:rPr lang="en-US" altLang="zh-CN" sz="4800" dirty="0">
                <a:latin typeface="华文新魏" panose="02010800040101010101" pitchFamily="2" charset="-122"/>
                <a:ea typeface="华文新魏" panose="02010800040101010101" pitchFamily="2" charset="-122"/>
              </a:rPr>
            </a:br>
            <a:r>
              <a:rPr lang="zh-CN" altLang="en-US" sz="4800" dirty="0">
                <a:latin typeface="华文新魏" panose="02010800040101010101" pitchFamily="2" charset="-122"/>
                <a:ea typeface="华文新魏" panose="02010800040101010101" pitchFamily="2" charset="-122"/>
              </a:rPr>
              <a:t>论证研究的起点，始于概念。</a:t>
            </a:r>
            <a:endParaRPr lang="en-US" sz="4800" dirty="0">
              <a:latin typeface="华文新魏" panose="02010800040101010101" pitchFamily="2" charset="-122"/>
              <a:ea typeface="华文新魏" panose="02010800040101010101" pitchFamily="2" charset="-122"/>
            </a:endParaRPr>
          </a:p>
        </p:txBody>
      </p:sp>
      <p:sp>
        <p:nvSpPr>
          <p:cNvPr id="5" name="文本框 4"/>
          <p:cNvSpPr txBox="1"/>
          <p:nvPr/>
        </p:nvSpPr>
        <p:spPr>
          <a:xfrm>
            <a:off x="765820" y="764704"/>
            <a:ext cx="6480720" cy="830997"/>
          </a:xfrm>
          <a:prstGeom prst="rect">
            <a:avLst/>
          </a:prstGeom>
          <a:noFill/>
        </p:spPr>
        <p:txBody>
          <a:bodyPr wrap="square" rtlCol="0">
            <a:spAutoFit/>
          </a:bodyPr>
          <a:lstStyle/>
          <a:p>
            <a:r>
              <a:rPr lang="zh-CN" altLang="en-US" sz="4800" b="1" dirty="0">
                <a:solidFill>
                  <a:srgbClr val="374C81"/>
                </a:solidFill>
                <a:latin typeface="华文楷体" panose="02010600040101010101" pitchFamily="2" charset="-122"/>
                <a:ea typeface="华文楷体" panose="02010600040101010101" pitchFamily="2" charset="-122"/>
                <a:cs typeface="+mj-cs"/>
              </a:rPr>
              <a:t>一、概念的内涵与外延</a:t>
            </a:r>
            <a:endParaRPr lang="zh-CN" altLang="en-US" sz="48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116632"/>
            <a:ext cx="10373378" cy="1224136"/>
          </a:xfrm>
        </p:spPr>
        <p:txBody>
          <a:bodyPr/>
          <a:lstStyle/>
          <a:p>
            <a:r>
              <a:rPr lang="en-US" altLang="zh-CN" b="1" dirty="0">
                <a:latin typeface="华文楷体" panose="02010600040101010101" pitchFamily="2" charset="-122"/>
                <a:ea typeface="华文楷体" panose="02010600040101010101" pitchFamily="2" charset="-122"/>
              </a:rPr>
              <a:t>2.2</a:t>
            </a:r>
            <a:r>
              <a:rPr lang="zh-CN" altLang="en-US" b="1" dirty="0">
                <a:latin typeface="华文楷体" panose="02010600040101010101" pitchFamily="2" charset="-122"/>
                <a:ea typeface="华文楷体" panose="02010600040101010101" pitchFamily="2" charset="-122"/>
              </a:rPr>
              <a:t> 集合概念与非集合概念</a:t>
            </a:r>
          </a:p>
        </p:txBody>
      </p:sp>
      <p:sp>
        <p:nvSpPr>
          <p:cNvPr id="4" name="文本框 3"/>
          <p:cNvSpPr txBox="1"/>
          <p:nvPr/>
        </p:nvSpPr>
        <p:spPr>
          <a:xfrm>
            <a:off x="477788" y="1628800"/>
            <a:ext cx="11449272" cy="4195444"/>
          </a:xfrm>
          <a:prstGeom prst="rect">
            <a:avLst/>
          </a:prstGeom>
          <a:noFill/>
        </p:spPr>
        <p:txBody>
          <a:bodyPr wrap="square" rtlCol="0">
            <a:spAutoFit/>
          </a:bodyPr>
          <a:lstStyle/>
          <a:p>
            <a:pPr>
              <a:lnSpc>
                <a:spcPct val="120000"/>
              </a:lnSpc>
            </a:pPr>
            <a:r>
              <a:rPr lang="zh-CN" altLang="en-US" sz="3200" dirty="0">
                <a:latin typeface="华文楷体" panose="02010600040101010101" pitchFamily="2" charset="-122"/>
                <a:ea typeface="华文楷体" panose="02010600040101010101" pitchFamily="2" charset="-122"/>
              </a:rPr>
              <a:t>        其次，一个语词是否表达集合概念还需要根据该语词被使用的</a:t>
            </a:r>
            <a:r>
              <a:rPr lang="zh-CN" altLang="en-US" sz="3200" b="1" dirty="0">
                <a:solidFill>
                  <a:srgbClr val="FF0000"/>
                </a:solidFill>
                <a:latin typeface="华文楷体" panose="02010600040101010101" pitchFamily="2" charset="-122"/>
                <a:ea typeface="华文楷体" panose="02010600040101010101" pitchFamily="2" charset="-122"/>
              </a:rPr>
              <a:t>具体语境</a:t>
            </a:r>
            <a:r>
              <a:rPr lang="zh-CN" altLang="en-US" sz="3200" dirty="0">
                <a:latin typeface="华文楷体" panose="02010600040101010101" pitchFamily="2" charset="-122"/>
                <a:ea typeface="华文楷体" panose="02010600040101010101" pitchFamily="2" charset="-122"/>
              </a:rPr>
              <a:t>来区别。结合语境区分集合概念和非集合概念对于准确地使用概念非常必要，它可以避免推理和论证中的混淆概念的逻辑错误。</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例如，语句“鲁迅的书不是一天能读完的”之中，“鲁迅的书”表达的是集合概念。而在语句“</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祝福</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是鲁迅的书”之中，“鲁迅的书”表达的则是非集合概念。</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760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3885374" y="790436"/>
            <a:ext cx="3680638" cy="768484"/>
          </a:xfrm>
          <a:prstGeom prst="rect">
            <a:avLst/>
          </a:prstGeom>
          <a:gradFill flip="none" rotWithShape="1">
            <a:gsLst>
              <a:gs pos="0">
                <a:srgbClr val="0078A8"/>
              </a:gs>
              <a:gs pos="94000">
                <a:srgbClr val="00B0F0">
                  <a:shade val="67500"/>
                  <a:satMod val="115000"/>
                </a:srgbClr>
              </a:gs>
            </a:gsLst>
            <a:lin ang="5400000" scaled="1"/>
            <a:tileRect/>
          </a:gradFill>
          <a:ln w="25400" cap="flat" cmpd="sng" algn="ctr">
            <a:noFill/>
            <a:prstDash val="solid"/>
          </a:ln>
          <a:effectLst/>
        </p:spPr>
        <p:txBody>
          <a:bodyPr rtlCol="0" anchor="ctr"/>
          <a:lstStyle/>
          <a:p>
            <a:pPr algn="ctr">
              <a:defRPr/>
            </a:pPr>
            <a:endParaRPr lang="zh-CN" altLang="en-US" sz="2880" kern="0">
              <a:solidFill>
                <a:sysClr val="window" lastClr="FFFFFF"/>
              </a:solidFill>
              <a:latin typeface="Calibri"/>
              <a:ea typeface="宋体"/>
            </a:endParaRPr>
          </a:p>
        </p:txBody>
      </p:sp>
      <p:sp>
        <p:nvSpPr>
          <p:cNvPr id="131" name="椭圆 130"/>
          <p:cNvSpPr/>
          <p:nvPr/>
        </p:nvSpPr>
        <p:spPr>
          <a:xfrm>
            <a:off x="4265142" y="938624"/>
            <a:ext cx="107152" cy="107152"/>
          </a:xfrm>
          <a:prstGeom prst="ellipse">
            <a:avLst/>
          </a:prstGeom>
          <a:solidFill>
            <a:sysClr val="windowText" lastClr="000000">
              <a:lumMod val="85000"/>
              <a:lumOff val="15000"/>
            </a:sysClr>
          </a:solidFill>
          <a:ln w="6350" cap="flat" cmpd="sng" algn="ctr">
            <a:solidFill>
              <a:sysClr val="windowText" lastClr="000000">
                <a:lumMod val="75000"/>
                <a:lumOff val="25000"/>
              </a:sysClr>
            </a:solidFill>
            <a:prstDash val="solid"/>
          </a:ln>
          <a:effectLst/>
        </p:spPr>
        <p:txBody>
          <a:bodyPr rtlCol="0" anchor="ctr"/>
          <a:lstStyle/>
          <a:p>
            <a:pPr algn="ctr">
              <a:defRPr/>
            </a:pPr>
            <a:endParaRPr lang="zh-CN" altLang="en-US" sz="2880" kern="0">
              <a:solidFill>
                <a:sysClr val="window" lastClr="FFFFFF"/>
              </a:solidFill>
              <a:latin typeface="Calibri"/>
              <a:ea typeface="宋体"/>
            </a:endParaRPr>
          </a:p>
        </p:txBody>
      </p:sp>
      <p:sp>
        <p:nvSpPr>
          <p:cNvPr id="132" name="椭圆 131"/>
          <p:cNvSpPr/>
          <p:nvPr/>
        </p:nvSpPr>
        <p:spPr>
          <a:xfrm>
            <a:off x="7104427" y="932175"/>
            <a:ext cx="107152" cy="107152"/>
          </a:xfrm>
          <a:prstGeom prst="ellipse">
            <a:avLst/>
          </a:prstGeom>
          <a:solidFill>
            <a:sysClr val="windowText" lastClr="000000">
              <a:lumMod val="85000"/>
              <a:lumOff val="15000"/>
            </a:sysClr>
          </a:solidFill>
          <a:ln w="6350" cap="flat" cmpd="sng" algn="ctr">
            <a:solidFill>
              <a:sysClr val="windowText" lastClr="000000">
                <a:lumMod val="75000"/>
                <a:lumOff val="25000"/>
              </a:sysClr>
            </a:solidFill>
            <a:prstDash val="solid"/>
          </a:ln>
          <a:effectLst/>
        </p:spPr>
        <p:txBody>
          <a:bodyPr rtlCol="0" anchor="ctr"/>
          <a:lstStyle/>
          <a:p>
            <a:pPr algn="ctr">
              <a:defRPr/>
            </a:pPr>
            <a:endParaRPr lang="zh-CN" altLang="en-US" sz="2880" kern="0">
              <a:solidFill>
                <a:sysClr val="window" lastClr="FFFFFF"/>
              </a:solidFill>
              <a:latin typeface="Calibri"/>
              <a:ea typeface="宋体"/>
            </a:endParaRPr>
          </a:p>
        </p:txBody>
      </p:sp>
      <p:cxnSp>
        <p:nvCxnSpPr>
          <p:cNvPr id="133" name="直接连接符 132"/>
          <p:cNvCxnSpPr>
            <a:stCxn id="135" idx="6"/>
            <a:endCxn id="132" idx="5"/>
          </p:cNvCxnSpPr>
          <p:nvPr/>
        </p:nvCxnSpPr>
        <p:spPr>
          <a:xfrm>
            <a:off x="5835183" y="142229"/>
            <a:ext cx="1360699" cy="881405"/>
          </a:xfrm>
          <a:prstGeom prst="line">
            <a:avLst/>
          </a:prstGeom>
          <a:noFill/>
          <a:ln w="19050" cap="flat" cmpd="sng" algn="ctr">
            <a:solidFill>
              <a:srgbClr val="955E27"/>
            </a:solidFill>
            <a:prstDash val="solid"/>
          </a:ln>
          <a:effectLst>
            <a:outerShdw blurRad="50800" dist="38100" dir="5400000" algn="t" rotWithShape="0">
              <a:prstClr val="black">
                <a:alpha val="40000"/>
              </a:prstClr>
            </a:outerShdw>
          </a:effectLst>
        </p:spPr>
      </p:cxnSp>
      <p:cxnSp>
        <p:nvCxnSpPr>
          <p:cNvPr id="134" name="直接连接符 133"/>
          <p:cNvCxnSpPr>
            <a:stCxn id="135" idx="2"/>
            <a:endCxn id="131" idx="3"/>
          </p:cNvCxnSpPr>
          <p:nvPr/>
        </p:nvCxnSpPr>
        <p:spPr>
          <a:xfrm flipH="1">
            <a:off x="4280833" y="142229"/>
            <a:ext cx="1269892" cy="887855"/>
          </a:xfrm>
          <a:prstGeom prst="line">
            <a:avLst/>
          </a:prstGeom>
          <a:noFill/>
          <a:ln w="19050" cap="flat" cmpd="sng" algn="ctr">
            <a:solidFill>
              <a:srgbClr val="955E27"/>
            </a:solidFill>
            <a:prstDash val="solid"/>
          </a:ln>
          <a:effectLst>
            <a:outerShdw blurRad="50800" dist="38100" dir="5400000" algn="t" rotWithShape="0">
              <a:prstClr val="black">
                <a:alpha val="40000"/>
              </a:prstClr>
            </a:outerShdw>
          </a:effectLst>
        </p:spPr>
      </p:cxnSp>
      <p:sp>
        <p:nvSpPr>
          <p:cNvPr id="135" name="椭圆 134"/>
          <p:cNvSpPr/>
          <p:nvPr/>
        </p:nvSpPr>
        <p:spPr>
          <a:xfrm>
            <a:off x="5550730" y="1"/>
            <a:ext cx="284459" cy="284459"/>
          </a:xfrm>
          <a:prstGeom prst="ellipse">
            <a:avLst/>
          </a:prstGeom>
          <a:gradFill flip="none" rotWithShape="1">
            <a:gsLst>
              <a:gs pos="0">
                <a:sysClr val="window" lastClr="FFFFFF">
                  <a:shade val="30000"/>
                  <a:satMod val="115000"/>
                </a:sysClr>
              </a:gs>
              <a:gs pos="50000">
                <a:sysClr val="window" lastClr="FFFFFF">
                  <a:shade val="67500"/>
                  <a:satMod val="115000"/>
                </a:sysClr>
              </a:gs>
              <a:gs pos="100000">
                <a:sysClr val="window" lastClr="FFFFFF">
                  <a:shade val="100000"/>
                  <a:satMod val="115000"/>
                </a:sysClr>
              </a:gs>
            </a:gsLst>
            <a:path path="circle">
              <a:fillToRect l="50000" t="50000" r="50000" b="50000"/>
            </a:path>
            <a:tileRect/>
          </a:gradFill>
          <a:ln w="12700" cap="flat" cmpd="sng" algn="ctr">
            <a:solidFill>
              <a:sysClr val="window" lastClr="FFFFFF">
                <a:lumMod val="50000"/>
              </a:sysClr>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12700"/>
          </a:sp3d>
        </p:spPr>
        <p:txBody>
          <a:bodyPr rtlCol="0" anchor="ctr"/>
          <a:lstStyle/>
          <a:p>
            <a:pPr algn="ctr">
              <a:defRPr/>
            </a:pPr>
            <a:endParaRPr lang="zh-CN" altLang="en-US" sz="2880" kern="0">
              <a:solidFill>
                <a:sysClr val="window" lastClr="FFFFFF"/>
              </a:solidFill>
              <a:latin typeface="Calibri"/>
              <a:ea typeface="宋体"/>
            </a:endParaRPr>
          </a:p>
        </p:txBody>
      </p:sp>
      <p:sp>
        <p:nvSpPr>
          <p:cNvPr id="136" name="TextBox 135"/>
          <p:cNvSpPr txBox="1"/>
          <p:nvPr/>
        </p:nvSpPr>
        <p:spPr>
          <a:xfrm>
            <a:off x="4344339" y="988378"/>
            <a:ext cx="2762711" cy="461665"/>
          </a:xfrm>
          <a:prstGeom prst="rect">
            <a:avLst/>
          </a:prstGeom>
          <a:noFill/>
        </p:spPr>
        <p:txBody>
          <a:bodyPr wrap="square" rtlCol="0">
            <a:spAutoFit/>
          </a:bodyPr>
          <a:lstStyle/>
          <a:p>
            <a:pPr algn="ctr">
              <a:defRPr/>
            </a:pPr>
            <a:r>
              <a:rPr lang="zh-CN" altLang="en-US" b="1" kern="0" dirty="0">
                <a:solidFill>
                  <a:sysClr val="window" lastClr="FFFFFF"/>
                </a:solidFill>
                <a:latin typeface="微软雅黑" pitchFamily="34" charset="-122"/>
                <a:ea typeface="微软雅黑" pitchFamily="34" charset="-122"/>
              </a:rPr>
              <a:t>练 习 题</a:t>
            </a:r>
          </a:p>
        </p:txBody>
      </p:sp>
      <p:sp>
        <p:nvSpPr>
          <p:cNvPr id="140" name="Rectangle 59"/>
          <p:cNvSpPr/>
          <p:nvPr/>
        </p:nvSpPr>
        <p:spPr>
          <a:xfrm>
            <a:off x="1773932" y="1960037"/>
            <a:ext cx="8640960" cy="4666118"/>
          </a:xfrm>
          <a:prstGeom prst="rect">
            <a:avLst/>
          </a:prstGeom>
          <a:gradFill flip="none" rotWithShape="1">
            <a:gsLst>
              <a:gs pos="0">
                <a:srgbClr val="9AD7E2"/>
              </a:gs>
              <a:gs pos="100000">
                <a:srgbClr val="48AECA"/>
              </a:gs>
            </a:gsLst>
            <a:lin ang="16200000" scaled="0"/>
            <a:tileRect/>
          </a:gradFill>
          <a:ln w="47625" cap="flat" cmpd="sng" algn="ctr">
            <a:solidFill>
              <a:sysClr val="window" lastClr="FFFFFF">
                <a:lumMod val="95000"/>
              </a:sysClr>
            </a:solidFill>
            <a:prstDash val="solid"/>
          </a:ln>
          <a:effectLst>
            <a:outerShdw blurRad="40000" dist="23000" dir="5400000" rotWithShape="0">
              <a:srgbClr val="000000">
                <a:alpha val="35000"/>
              </a:srgbClr>
            </a:outerShdw>
          </a:effectLst>
        </p:spPr>
        <p:txBody>
          <a:bodyPr anchor="ctr"/>
          <a:lstStyle/>
          <a:p>
            <a:pPr algn="ctr" defTabSz="548640">
              <a:defRPr/>
            </a:pPr>
            <a:endParaRPr lang="da-DK" altLang="zh-CN" sz="2160" kern="0">
              <a:solidFill>
                <a:srgbClr val="FFFFFF"/>
              </a:solidFill>
              <a:latin typeface="Calibri"/>
              <a:ea typeface="宋体"/>
              <a:cs typeface="Arial" charset="0"/>
            </a:endParaRPr>
          </a:p>
        </p:txBody>
      </p:sp>
      <p:sp>
        <p:nvSpPr>
          <p:cNvPr id="142" name="Cloud 64"/>
          <p:cNvSpPr/>
          <p:nvPr/>
        </p:nvSpPr>
        <p:spPr>
          <a:xfrm>
            <a:off x="9464387" y="1095941"/>
            <a:ext cx="1850202" cy="1036915"/>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lvl1pPr defTabSz="457200" eaLnBrk="0" hangingPunct="0">
              <a:defRPr>
                <a:solidFill>
                  <a:schemeClr val="tx1"/>
                </a:solidFill>
                <a:latin typeface="Calibri" pitchFamily="34" charset="0"/>
                <a:cs typeface="Arial" charset="0"/>
              </a:defRPr>
            </a:lvl1pPr>
            <a:lvl2pPr marL="742950" indent="-285750" defTabSz="457200" eaLnBrk="0" hangingPunct="0">
              <a:defRPr>
                <a:solidFill>
                  <a:schemeClr val="tx1"/>
                </a:solidFill>
                <a:latin typeface="Calibri" pitchFamily="34" charset="0"/>
                <a:cs typeface="Arial" charset="0"/>
              </a:defRPr>
            </a:lvl2pPr>
            <a:lvl3pPr marL="1143000" indent="-228600" defTabSz="457200" eaLnBrk="0" hangingPunct="0">
              <a:defRPr>
                <a:solidFill>
                  <a:schemeClr val="tx1"/>
                </a:solidFill>
                <a:latin typeface="Calibri" pitchFamily="34" charset="0"/>
                <a:cs typeface="Arial" charset="0"/>
              </a:defRPr>
            </a:lvl3pPr>
            <a:lvl4pPr marL="1600200" indent="-228600" defTabSz="457200" eaLnBrk="0" hangingPunct="0">
              <a:defRPr>
                <a:solidFill>
                  <a:schemeClr val="tx1"/>
                </a:solidFill>
                <a:latin typeface="Calibri" pitchFamily="34" charset="0"/>
                <a:cs typeface="Arial" charset="0"/>
              </a:defRPr>
            </a:lvl4pPr>
            <a:lvl5pPr marL="2057400" indent="-228600" defTabSz="457200" eaLnBrk="0" hangingPunct="0">
              <a:defRPr>
                <a:solidFill>
                  <a:schemeClr val="tx1"/>
                </a:solidFill>
                <a:latin typeface="Calibri" pitchFamily="34" charset="0"/>
                <a:cs typeface="Arial" charset="0"/>
              </a:defRPr>
            </a:lvl5pPr>
            <a:lvl6pPr marL="2514600" indent="-228600" defTabSz="457200" eaLnBrk="0" fontAlgn="base" hangingPunct="0">
              <a:spcBef>
                <a:spcPct val="0"/>
              </a:spcBef>
              <a:spcAft>
                <a:spcPct val="0"/>
              </a:spcAft>
              <a:defRPr>
                <a:solidFill>
                  <a:schemeClr val="tx1"/>
                </a:solidFill>
                <a:latin typeface="Calibri" pitchFamily="34" charset="0"/>
                <a:cs typeface="Arial" charset="0"/>
              </a:defRPr>
            </a:lvl6pPr>
            <a:lvl7pPr marL="2971800" indent="-228600" defTabSz="457200" eaLnBrk="0" fontAlgn="base" hangingPunct="0">
              <a:spcBef>
                <a:spcPct val="0"/>
              </a:spcBef>
              <a:spcAft>
                <a:spcPct val="0"/>
              </a:spcAft>
              <a:defRPr>
                <a:solidFill>
                  <a:schemeClr val="tx1"/>
                </a:solidFill>
                <a:latin typeface="Calibri" pitchFamily="34" charset="0"/>
                <a:cs typeface="Arial" charset="0"/>
              </a:defRPr>
            </a:lvl7pPr>
            <a:lvl8pPr marL="3429000" indent="-228600" defTabSz="457200" eaLnBrk="0" fontAlgn="base" hangingPunct="0">
              <a:spcBef>
                <a:spcPct val="0"/>
              </a:spcBef>
              <a:spcAft>
                <a:spcPct val="0"/>
              </a:spcAft>
              <a:defRPr>
                <a:solidFill>
                  <a:schemeClr val="tx1"/>
                </a:solidFill>
                <a:latin typeface="Calibri" pitchFamily="34" charset="0"/>
                <a:cs typeface="Arial" charset="0"/>
              </a:defRPr>
            </a:lvl8pPr>
            <a:lvl9pPr marL="3886200" indent="-228600" defTabSz="457200" eaLnBrk="0" fontAlgn="base" hangingPunct="0">
              <a:spcBef>
                <a:spcPct val="0"/>
              </a:spcBef>
              <a:spcAft>
                <a:spcPct val="0"/>
              </a:spcAft>
              <a:defRPr>
                <a:solidFill>
                  <a:schemeClr val="tx1"/>
                </a:solidFill>
                <a:latin typeface="Calibri" pitchFamily="34" charset="0"/>
                <a:cs typeface="Arial" charset="0"/>
              </a:defRPr>
            </a:lvl9pPr>
          </a:lstStyle>
          <a:p>
            <a:pPr algn="ctr" defTabSz="548640" eaLnBrk="1" hangingPunct="1">
              <a:defRPr/>
            </a:pPr>
            <a:endParaRPr lang="da-DK" altLang="zh-CN" sz="2160" kern="0">
              <a:solidFill>
                <a:srgbClr val="FFFFFF"/>
              </a:solidFill>
              <a:ea typeface="宋体"/>
            </a:endParaRPr>
          </a:p>
        </p:txBody>
      </p:sp>
      <p:sp>
        <p:nvSpPr>
          <p:cNvPr id="143" name="Cloud 64"/>
          <p:cNvSpPr/>
          <p:nvPr/>
        </p:nvSpPr>
        <p:spPr>
          <a:xfrm>
            <a:off x="9384972" y="5675650"/>
            <a:ext cx="2195840" cy="1182350"/>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lvl1pPr defTabSz="457200" eaLnBrk="0" hangingPunct="0">
              <a:defRPr>
                <a:solidFill>
                  <a:schemeClr val="tx1"/>
                </a:solidFill>
                <a:latin typeface="Calibri" pitchFamily="34" charset="0"/>
                <a:cs typeface="Arial" charset="0"/>
              </a:defRPr>
            </a:lvl1pPr>
            <a:lvl2pPr marL="742950" indent="-285750" defTabSz="457200" eaLnBrk="0" hangingPunct="0">
              <a:defRPr>
                <a:solidFill>
                  <a:schemeClr val="tx1"/>
                </a:solidFill>
                <a:latin typeface="Calibri" pitchFamily="34" charset="0"/>
                <a:cs typeface="Arial" charset="0"/>
              </a:defRPr>
            </a:lvl2pPr>
            <a:lvl3pPr marL="1143000" indent="-228600" defTabSz="457200" eaLnBrk="0" hangingPunct="0">
              <a:defRPr>
                <a:solidFill>
                  <a:schemeClr val="tx1"/>
                </a:solidFill>
                <a:latin typeface="Calibri" pitchFamily="34" charset="0"/>
                <a:cs typeface="Arial" charset="0"/>
              </a:defRPr>
            </a:lvl3pPr>
            <a:lvl4pPr marL="1600200" indent="-228600" defTabSz="457200" eaLnBrk="0" hangingPunct="0">
              <a:defRPr>
                <a:solidFill>
                  <a:schemeClr val="tx1"/>
                </a:solidFill>
                <a:latin typeface="Calibri" pitchFamily="34" charset="0"/>
                <a:cs typeface="Arial" charset="0"/>
              </a:defRPr>
            </a:lvl4pPr>
            <a:lvl5pPr marL="2057400" indent="-228600" defTabSz="457200" eaLnBrk="0" hangingPunct="0">
              <a:defRPr>
                <a:solidFill>
                  <a:schemeClr val="tx1"/>
                </a:solidFill>
                <a:latin typeface="Calibri" pitchFamily="34" charset="0"/>
                <a:cs typeface="Arial" charset="0"/>
              </a:defRPr>
            </a:lvl5pPr>
            <a:lvl6pPr marL="2514600" indent="-228600" defTabSz="457200" eaLnBrk="0" fontAlgn="base" hangingPunct="0">
              <a:spcBef>
                <a:spcPct val="0"/>
              </a:spcBef>
              <a:spcAft>
                <a:spcPct val="0"/>
              </a:spcAft>
              <a:defRPr>
                <a:solidFill>
                  <a:schemeClr val="tx1"/>
                </a:solidFill>
                <a:latin typeface="Calibri" pitchFamily="34" charset="0"/>
                <a:cs typeface="Arial" charset="0"/>
              </a:defRPr>
            </a:lvl6pPr>
            <a:lvl7pPr marL="2971800" indent="-228600" defTabSz="457200" eaLnBrk="0" fontAlgn="base" hangingPunct="0">
              <a:spcBef>
                <a:spcPct val="0"/>
              </a:spcBef>
              <a:spcAft>
                <a:spcPct val="0"/>
              </a:spcAft>
              <a:defRPr>
                <a:solidFill>
                  <a:schemeClr val="tx1"/>
                </a:solidFill>
                <a:latin typeface="Calibri" pitchFamily="34" charset="0"/>
                <a:cs typeface="Arial" charset="0"/>
              </a:defRPr>
            </a:lvl7pPr>
            <a:lvl8pPr marL="3429000" indent="-228600" defTabSz="457200" eaLnBrk="0" fontAlgn="base" hangingPunct="0">
              <a:spcBef>
                <a:spcPct val="0"/>
              </a:spcBef>
              <a:spcAft>
                <a:spcPct val="0"/>
              </a:spcAft>
              <a:defRPr>
                <a:solidFill>
                  <a:schemeClr val="tx1"/>
                </a:solidFill>
                <a:latin typeface="Calibri" pitchFamily="34" charset="0"/>
                <a:cs typeface="Arial" charset="0"/>
              </a:defRPr>
            </a:lvl8pPr>
            <a:lvl9pPr marL="3886200" indent="-228600" defTabSz="457200" eaLnBrk="0" fontAlgn="base" hangingPunct="0">
              <a:spcBef>
                <a:spcPct val="0"/>
              </a:spcBef>
              <a:spcAft>
                <a:spcPct val="0"/>
              </a:spcAft>
              <a:defRPr>
                <a:solidFill>
                  <a:schemeClr val="tx1"/>
                </a:solidFill>
                <a:latin typeface="Calibri" pitchFamily="34" charset="0"/>
                <a:cs typeface="Arial" charset="0"/>
              </a:defRPr>
            </a:lvl9pPr>
          </a:lstStyle>
          <a:p>
            <a:pPr algn="ctr" defTabSz="548640" eaLnBrk="1" hangingPunct="1">
              <a:defRPr/>
            </a:pPr>
            <a:endParaRPr lang="da-DK" altLang="zh-CN" sz="2160" kern="0">
              <a:solidFill>
                <a:srgbClr val="FFFFFF"/>
              </a:solidFill>
              <a:ea typeface="宋体"/>
            </a:endParaRPr>
          </a:p>
        </p:txBody>
      </p:sp>
      <p:sp>
        <p:nvSpPr>
          <p:cNvPr id="144" name="Cloud 64"/>
          <p:cNvSpPr/>
          <p:nvPr/>
        </p:nvSpPr>
        <p:spPr>
          <a:xfrm>
            <a:off x="7995423" y="836713"/>
            <a:ext cx="2246650" cy="1037838"/>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548640" fontAlgn="auto">
              <a:spcBef>
                <a:spcPts val="0"/>
              </a:spcBef>
              <a:spcAft>
                <a:spcPts val="0"/>
              </a:spcAft>
              <a:defRPr/>
            </a:pPr>
            <a:endParaRPr lang="da-DK" altLang="zh-CN" sz="2160" kern="0">
              <a:solidFill>
                <a:srgbClr val="FFFFFF"/>
              </a:solidFill>
              <a:latin typeface="Calibri" pitchFamily="34" charset="0"/>
              <a:ea typeface="宋体"/>
              <a:cs typeface="Arial" charset="0"/>
            </a:endParaRPr>
          </a:p>
        </p:txBody>
      </p:sp>
      <p:sp>
        <p:nvSpPr>
          <p:cNvPr id="145" name="Cloud 64"/>
          <p:cNvSpPr/>
          <p:nvPr/>
        </p:nvSpPr>
        <p:spPr>
          <a:xfrm>
            <a:off x="1601113" y="1355170"/>
            <a:ext cx="1036915" cy="691276"/>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48640">
              <a:defRPr/>
            </a:pPr>
            <a:endParaRPr lang="da-DK" altLang="zh-CN" sz="2160" kern="0">
              <a:solidFill>
                <a:srgbClr val="FFFFFF"/>
              </a:solidFill>
              <a:latin typeface="Calibri" pitchFamily="34" charset="0"/>
              <a:ea typeface="宋体"/>
              <a:cs typeface="Arial" charset="0"/>
            </a:endParaRPr>
          </a:p>
        </p:txBody>
      </p:sp>
      <p:sp>
        <p:nvSpPr>
          <p:cNvPr id="146" name="Cloud 64"/>
          <p:cNvSpPr/>
          <p:nvPr/>
        </p:nvSpPr>
        <p:spPr>
          <a:xfrm>
            <a:off x="608012" y="5330012"/>
            <a:ext cx="2246650" cy="1037838"/>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48640">
              <a:defRPr/>
            </a:pPr>
            <a:endParaRPr lang="da-DK" altLang="zh-CN" sz="2160" kern="0">
              <a:solidFill>
                <a:srgbClr val="FFFFFF"/>
              </a:solidFill>
              <a:latin typeface="Calibri" pitchFamily="34" charset="0"/>
              <a:ea typeface="宋体"/>
              <a:cs typeface="Arial" charset="0"/>
            </a:endParaRPr>
          </a:p>
        </p:txBody>
      </p:sp>
      <p:sp>
        <p:nvSpPr>
          <p:cNvPr id="147" name="TextBox 146"/>
          <p:cNvSpPr txBox="1"/>
          <p:nvPr/>
        </p:nvSpPr>
        <p:spPr>
          <a:xfrm>
            <a:off x="1860342" y="1960037"/>
            <a:ext cx="8381731" cy="4524315"/>
          </a:xfrm>
          <a:prstGeom prst="rect">
            <a:avLst/>
          </a:prstGeom>
          <a:noFill/>
        </p:spPr>
        <p:txBody>
          <a:bodyPr wrap="square" rtlCol="0">
            <a:spAutoFit/>
          </a:bodyPr>
          <a:lstStyle/>
          <a:p>
            <a:pPr>
              <a:lnSpc>
                <a:spcPct val="150000"/>
              </a:lnSpc>
            </a:pPr>
            <a:endParaRPr lang="en-US" altLang="zh-CN" b="1" dirty="0">
              <a:solidFill>
                <a:schemeClr val="tx1">
                  <a:lumMod val="95000"/>
                  <a:lumOff val="5000"/>
                </a:schemeClr>
              </a:solidFill>
            </a:endParaRPr>
          </a:p>
          <a:p>
            <a:pPr>
              <a:lnSpc>
                <a:spcPct val="150000"/>
              </a:lnSpc>
            </a:pPr>
            <a:r>
              <a:rPr lang="zh-CN" altLang="en-US" b="1" dirty="0">
                <a:solidFill>
                  <a:schemeClr val="tx1">
                    <a:lumMod val="95000"/>
                    <a:lumOff val="5000"/>
                  </a:schemeClr>
                </a:solidFill>
              </a:rPr>
              <a:t>在“知识分子是国家的宝贵财富”和“大学教师是知识分子”这两个命题中，“知识分子”（    ）</a:t>
            </a:r>
            <a:endParaRPr lang="en-US" altLang="zh-CN" b="1"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      A.</a:t>
            </a:r>
            <a:r>
              <a:rPr lang="zh-CN" altLang="en-US" b="1" dirty="0">
                <a:solidFill>
                  <a:schemeClr val="tx1">
                    <a:lumMod val="95000"/>
                    <a:lumOff val="5000"/>
                  </a:schemeClr>
                </a:solidFill>
              </a:rPr>
              <a:t>都是集合概念</a:t>
            </a:r>
            <a:endParaRPr lang="en-US" altLang="zh-CN" b="1"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      B.</a:t>
            </a:r>
            <a:r>
              <a:rPr lang="zh-CN" altLang="en-US" b="1" dirty="0">
                <a:solidFill>
                  <a:schemeClr val="tx1">
                    <a:lumMod val="95000"/>
                    <a:lumOff val="5000"/>
                  </a:schemeClr>
                </a:solidFill>
              </a:rPr>
              <a:t>都是非集合概念</a:t>
            </a:r>
            <a:endParaRPr lang="en-US" altLang="zh-CN" b="1"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      C.</a:t>
            </a:r>
            <a:r>
              <a:rPr lang="zh-CN" altLang="en-US" b="1" dirty="0">
                <a:solidFill>
                  <a:schemeClr val="tx1">
                    <a:lumMod val="95000"/>
                    <a:lumOff val="5000"/>
                  </a:schemeClr>
                </a:solidFill>
              </a:rPr>
              <a:t>前者是集合概念，后者是非集合概念</a:t>
            </a:r>
            <a:endParaRPr lang="en-US" altLang="zh-CN" b="1"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      D.</a:t>
            </a:r>
            <a:r>
              <a:rPr lang="zh-CN" altLang="en-US" b="1" dirty="0">
                <a:solidFill>
                  <a:schemeClr val="tx1">
                    <a:lumMod val="95000"/>
                    <a:lumOff val="5000"/>
                  </a:schemeClr>
                </a:solidFill>
              </a:rPr>
              <a:t>前者是非集合概念，后者是集合概念</a:t>
            </a:r>
            <a:endParaRPr lang="en-US" altLang="zh-CN" b="1" dirty="0">
              <a:solidFill>
                <a:schemeClr val="tx1">
                  <a:lumMod val="95000"/>
                  <a:lumOff val="5000"/>
                </a:schemeClr>
              </a:solidFill>
            </a:endParaRPr>
          </a:p>
          <a:p>
            <a:pPr>
              <a:lnSpc>
                <a:spcPct val="150000"/>
              </a:lnSpc>
            </a:pPr>
            <a:r>
              <a:rPr lang="zh-CN" altLang="en-US" b="1" dirty="0">
                <a:solidFill>
                  <a:srgbClr val="FF0000"/>
                </a:solidFill>
              </a:rPr>
              <a:t>答案：</a:t>
            </a:r>
            <a:r>
              <a:rPr lang="en-US" altLang="zh-CN" b="1" dirty="0">
                <a:solidFill>
                  <a:srgbClr val="FF0000"/>
                </a:solidFill>
              </a:rPr>
              <a:t>C</a:t>
            </a:r>
          </a:p>
        </p:txBody>
      </p:sp>
      <p:sp>
        <p:nvSpPr>
          <p:cNvPr id="17" name="Cloud 64"/>
          <p:cNvSpPr/>
          <p:nvPr/>
        </p:nvSpPr>
        <p:spPr>
          <a:xfrm>
            <a:off x="694422" y="6089320"/>
            <a:ext cx="1072516" cy="605790"/>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lvl1pPr defTabSz="457200" eaLnBrk="0" hangingPunct="0">
              <a:defRPr>
                <a:solidFill>
                  <a:schemeClr val="tx1"/>
                </a:solidFill>
                <a:latin typeface="Calibri" pitchFamily="34" charset="0"/>
                <a:cs typeface="Arial" charset="0"/>
              </a:defRPr>
            </a:lvl1pPr>
            <a:lvl2pPr marL="742950" indent="-285750" defTabSz="457200" eaLnBrk="0" hangingPunct="0">
              <a:defRPr>
                <a:solidFill>
                  <a:schemeClr val="tx1"/>
                </a:solidFill>
                <a:latin typeface="Calibri" pitchFamily="34" charset="0"/>
                <a:cs typeface="Arial" charset="0"/>
              </a:defRPr>
            </a:lvl2pPr>
            <a:lvl3pPr marL="1143000" indent="-228600" defTabSz="457200" eaLnBrk="0" hangingPunct="0">
              <a:defRPr>
                <a:solidFill>
                  <a:schemeClr val="tx1"/>
                </a:solidFill>
                <a:latin typeface="Calibri" pitchFamily="34" charset="0"/>
                <a:cs typeface="Arial" charset="0"/>
              </a:defRPr>
            </a:lvl3pPr>
            <a:lvl4pPr marL="1600200" indent="-228600" defTabSz="457200" eaLnBrk="0" hangingPunct="0">
              <a:defRPr>
                <a:solidFill>
                  <a:schemeClr val="tx1"/>
                </a:solidFill>
                <a:latin typeface="Calibri" pitchFamily="34" charset="0"/>
                <a:cs typeface="Arial" charset="0"/>
              </a:defRPr>
            </a:lvl4pPr>
            <a:lvl5pPr marL="2057400" indent="-228600" defTabSz="457200" eaLnBrk="0" hangingPunct="0">
              <a:defRPr>
                <a:solidFill>
                  <a:schemeClr val="tx1"/>
                </a:solidFill>
                <a:latin typeface="Calibri" pitchFamily="34" charset="0"/>
                <a:cs typeface="Arial" charset="0"/>
              </a:defRPr>
            </a:lvl5pPr>
            <a:lvl6pPr marL="2514600" indent="-228600" defTabSz="457200" eaLnBrk="0" fontAlgn="base" hangingPunct="0">
              <a:spcBef>
                <a:spcPct val="0"/>
              </a:spcBef>
              <a:spcAft>
                <a:spcPct val="0"/>
              </a:spcAft>
              <a:defRPr>
                <a:solidFill>
                  <a:schemeClr val="tx1"/>
                </a:solidFill>
                <a:latin typeface="Calibri" pitchFamily="34" charset="0"/>
                <a:cs typeface="Arial" charset="0"/>
              </a:defRPr>
            </a:lvl6pPr>
            <a:lvl7pPr marL="2971800" indent="-228600" defTabSz="457200" eaLnBrk="0" fontAlgn="base" hangingPunct="0">
              <a:spcBef>
                <a:spcPct val="0"/>
              </a:spcBef>
              <a:spcAft>
                <a:spcPct val="0"/>
              </a:spcAft>
              <a:defRPr>
                <a:solidFill>
                  <a:schemeClr val="tx1"/>
                </a:solidFill>
                <a:latin typeface="Calibri" pitchFamily="34" charset="0"/>
                <a:cs typeface="Arial" charset="0"/>
              </a:defRPr>
            </a:lvl7pPr>
            <a:lvl8pPr marL="3429000" indent="-228600" defTabSz="457200" eaLnBrk="0" fontAlgn="base" hangingPunct="0">
              <a:spcBef>
                <a:spcPct val="0"/>
              </a:spcBef>
              <a:spcAft>
                <a:spcPct val="0"/>
              </a:spcAft>
              <a:defRPr>
                <a:solidFill>
                  <a:schemeClr val="tx1"/>
                </a:solidFill>
                <a:latin typeface="Calibri" pitchFamily="34" charset="0"/>
                <a:cs typeface="Arial" charset="0"/>
              </a:defRPr>
            </a:lvl8pPr>
            <a:lvl9pPr marL="3886200" indent="-228600" defTabSz="457200" eaLnBrk="0" fontAlgn="base" hangingPunct="0">
              <a:spcBef>
                <a:spcPct val="0"/>
              </a:spcBef>
              <a:spcAft>
                <a:spcPct val="0"/>
              </a:spcAft>
              <a:defRPr>
                <a:solidFill>
                  <a:schemeClr val="tx1"/>
                </a:solidFill>
                <a:latin typeface="Calibri" pitchFamily="34" charset="0"/>
                <a:cs typeface="Arial" charset="0"/>
              </a:defRPr>
            </a:lvl9pPr>
          </a:lstStyle>
          <a:p>
            <a:pPr algn="ctr" defTabSz="548640" eaLnBrk="1" hangingPunct="1">
              <a:defRPr/>
            </a:pPr>
            <a:endParaRPr lang="da-DK" altLang="zh-CN" sz="2160" kern="0">
              <a:solidFill>
                <a:srgbClr val="FFFFFF"/>
              </a:solidFill>
              <a:ea typeface="宋体"/>
            </a:endParaRPr>
          </a:p>
        </p:txBody>
      </p:sp>
      <p:sp>
        <p:nvSpPr>
          <p:cNvPr id="18" name="TextBox 17"/>
          <p:cNvSpPr txBox="1"/>
          <p:nvPr/>
        </p:nvSpPr>
        <p:spPr>
          <a:xfrm>
            <a:off x="739414" y="1441580"/>
            <a:ext cx="2762711" cy="535531"/>
          </a:xfrm>
          <a:prstGeom prst="rect">
            <a:avLst/>
          </a:prstGeom>
          <a:noFill/>
        </p:spPr>
        <p:txBody>
          <a:bodyPr wrap="square" rtlCol="0">
            <a:spAutoFit/>
          </a:bodyPr>
          <a:lstStyle/>
          <a:p>
            <a:pPr algn="ctr">
              <a:defRPr/>
            </a:pPr>
            <a:r>
              <a:rPr lang="en-US" altLang="zh-CN" sz="2880" b="1" kern="0" dirty="0">
                <a:solidFill>
                  <a:schemeClr val="accent5">
                    <a:lumMod val="75000"/>
                  </a:schemeClr>
                </a:solidFill>
                <a:latin typeface="微软雅黑" pitchFamily="34" charset="-122"/>
                <a:ea typeface="微软雅黑" pitchFamily="34" charset="-122"/>
              </a:rPr>
              <a:t>1</a:t>
            </a:r>
            <a:endParaRPr lang="zh-CN" altLang="en-US" sz="2880" b="1" kern="0"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56282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1" end="1"/>
                                            </p:txEl>
                                          </p:spTgt>
                                        </p:tgtEl>
                                        <p:attrNameLst>
                                          <p:attrName>style.visibility</p:attrName>
                                        </p:attrNameLst>
                                      </p:cBhvr>
                                      <p:to>
                                        <p:strVal val="visible"/>
                                      </p:to>
                                    </p:set>
                                    <p:animEffect transition="in" filter="fade">
                                      <p:cBhvr>
                                        <p:cTn id="7" dur="1000"/>
                                        <p:tgtEl>
                                          <p:spTgt spid="147">
                                            <p:txEl>
                                              <p:pRg st="1" end="1"/>
                                            </p:txEl>
                                          </p:spTgt>
                                        </p:tgtEl>
                                      </p:cBhvr>
                                    </p:animEffect>
                                    <p:anim calcmode="lin" valueType="num">
                                      <p:cBhvr>
                                        <p:cTn id="8" dur="1000" fill="hold"/>
                                        <p:tgtEl>
                                          <p:spTgt spid="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7">
                                            <p:txEl>
                                              <p:pRg st="2" end="2"/>
                                            </p:txEl>
                                          </p:spTgt>
                                        </p:tgtEl>
                                        <p:attrNameLst>
                                          <p:attrName>style.visibility</p:attrName>
                                        </p:attrNameLst>
                                      </p:cBhvr>
                                      <p:to>
                                        <p:strVal val="visible"/>
                                      </p:to>
                                    </p:set>
                                    <p:animEffect transition="in" filter="fade">
                                      <p:cBhvr>
                                        <p:cTn id="12" dur="1000"/>
                                        <p:tgtEl>
                                          <p:spTgt spid="147">
                                            <p:txEl>
                                              <p:pRg st="2" end="2"/>
                                            </p:txEl>
                                          </p:spTgt>
                                        </p:tgtEl>
                                      </p:cBhvr>
                                    </p:animEffect>
                                    <p:anim calcmode="lin" valueType="num">
                                      <p:cBhvr>
                                        <p:cTn id="13" dur="1000" fill="hold"/>
                                        <p:tgtEl>
                                          <p:spTgt spid="14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7">
                                            <p:txEl>
                                              <p:pRg st="3" end="3"/>
                                            </p:txEl>
                                          </p:spTgt>
                                        </p:tgtEl>
                                        <p:attrNameLst>
                                          <p:attrName>style.visibility</p:attrName>
                                        </p:attrNameLst>
                                      </p:cBhvr>
                                      <p:to>
                                        <p:strVal val="visible"/>
                                      </p:to>
                                    </p:set>
                                    <p:animEffect transition="in" filter="fade">
                                      <p:cBhvr>
                                        <p:cTn id="17" dur="1000"/>
                                        <p:tgtEl>
                                          <p:spTgt spid="147">
                                            <p:txEl>
                                              <p:pRg st="3" end="3"/>
                                            </p:txEl>
                                          </p:spTgt>
                                        </p:tgtEl>
                                      </p:cBhvr>
                                    </p:animEffect>
                                    <p:anim calcmode="lin" valueType="num">
                                      <p:cBhvr>
                                        <p:cTn id="18" dur="1000" fill="hold"/>
                                        <p:tgtEl>
                                          <p:spTgt spid="14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4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7">
                                            <p:txEl>
                                              <p:pRg st="4" end="4"/>
                                            </p:txEl>
                                          </p:spTgt>
                                        </p:tgtEl>
                                        <p:attrNameLst>
                                          <p:attrName>style.visibility</p:attrName>
                                        </p:attrNameLst>
                                      </p:cBhvr>
                                      <p:to>
                                        <p:strVal val="visible"/>
                                      </p:to>
                                    </p:set>
                                    <p:animEffect transition="in" filter="fade">
                                      <p:cBhvr>
                                        <p:cTn id="22" dur="1000"/>
                                        <p:tgtEl>
                                          <p:spTgt spid="147">
                                            <p:txEl>
                                              <p:pRg st="4" end="4"/>
                                            </p:txEl>
                                          </p:spTgt>
                                        </p:tgtEl>
                                      </p:cBhvr>
                                    </p:animEffect>
                                    <p:anim calcmode="lin" valueType="num">
                                      <p:cBhvr>
                                        <p:cTn id="23" dur="1000" fill="hold"/>
                                        <p:tgtEl>
                                          <p:spTgt spid="14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4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animEffect transition="in" filter="fade">
                                      <p:cBhvr>
                                        <p:cTn id="27" dur="1000"/>
                                        <p:tgtEl>
                                          <p:spTgt spid="147">
                                            <p:txEl>
                                              <p:pRg st="5" end="5"/>
                                            </p:txEl>
                                          </p:spTgt>
                                        </p:tgtEl>
                                      </p:cBhvr>
                                    </p:animEffect>
                                    <p:anim calcmode="lin" valueType="num">
                                      <p:cBhvr>
                                        <p:cTn id="28" dur="1000" fill="hold"/>
                                        <p:tgtEl>
                                          <p:spTgt spid="147">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47">
                                            <p:txEl>
                                              <p:pRg st="6" end="6"/>
                                            </p:txEl>
                                          </p:spTgt>
                                        </p:tgtEl>
                                        <p:attrNameLst>
                                          <p:attrName>style.visibility</p:attrName>
                                        </p:attrNameLst>
                                      </p:cBhvr>
                                      <p:to>
                                        <p:strVal val="visible"/>
                                      </p:to>
                                    </p:set>
                                    <p:animEffect transition="in" filter="fade">
                                      <p:cBhvr>
                                        <p:cTn id="34" dur="1000"/>
                                        <p:tgtEl>
                                          <p:spTgt spid="147">
                                            <p:txEl>
                                              <p:pRg st="6" end="6"/>
                                            </p:txEl>
                                          </p:spTgt>
                                        </p:tgtEl>
                                      </p:cBhvr>
                                    </p:animEffect>
                                    <p:anim calcmode="lin" valueType="num">
                                      <p:cBhvr>
                                        <p:cTn id="35" dur="1000" fill="hold"/>
                                        <p:tgtEl>
                                          <p:spTgt spid="14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224136"/>
          </a:xfrm>
        </p:spPr>
        <p:txBody>
          <a:bodyPr/>
          <a:lstStyle/>
          <a:p>
            <a:r>
              <a:rPr lang="zh-CN" altLang="en-US" b="1" dirty="0">
                <a:latin typeface="华文楷体" panose="02010600040101010101" pitchFamily="2" charset="-122"/>
                <a:ea typeface="华文楷体" panose="02010600040101010101" pitchFamily="2" charset="-122"/>
              </a:rPr>
              <a:t>二、概念的种类</a:t>
            </a:r>
          </a:p>
        </p:txBody>
      </p:sp>
      <p:sp>
        <p:nvSpPr>
          <p:cNvPr id="4" name="文本框 3"/>
          <p:cNvSpPr txBox="1"/>
          <p:nvPr/>
        </p:nvSpPr>
        <p:spPr>
          <a:xfrm>
            <a:off x="621804" y="1556792"/>
            <a:ext cx="11161240" cy="3877985"/>
          </a:xfrm>
          <a:prstGeom prst="rect">
            <a:avLst/>
          </a:prstGeom>
          <a:noFill/>
        </p:spPr>
        <p:txBody>
          <a:bodyPr wrap="square" rtlCol="0">
            <a:spAutoFit/>
          </a:bodyPr>
          <a:lstStyle/>
          <a:p>
            <a:pPr>
              <a:lnSpc>
                <a:spcPct val="150000"/>
              </a:lnSpc>
            </a:pPr>
            <a:r>
              <a:rPr lang="zh-CN" altLang="en-US" sz="3600" b="1" dirty="0">
                <a:latin typeface="华文楷体" panose="02010600040101010101" pitchFamily="2" charset="-122"/>
                <a:ea typeface="华文楷体" panose="02010600040101010101" pitchFamily="2" charset="-122"/>
              </a:rPr>
              <a:t>总结</a:t>
            </a:r>
            <a:r>
              <a:rPr lang="zh-CN" altLang="en-US"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以上依据概念内涵或外延方面的逻辑特征对概念所做的分类，每次划分都是把所有的概念一分为二，即任何概念在上述分类中都是</a:t>
            </a:r>
            <a:r>
              <a:rPr lang="zh-CN" altLang="en-US" sz="3200" b="1" dirty="0">
                <a:solidFill>
                  <a:srgbClr val="FF0000"/>
                </a:solidFill>
                <a:latin typeface="华文楷体" panose="02010600040101010101" pitchFamily="2" charset="-122"/>
                <a:ea typeface="华文楷体" panose="02010600040101010101" pitchFamily="2" charset="-122"/>
              </a:rPr>
              <a:t>非此即彼</a:t>
            </a:r>
            <a:r>
              <a:rPr lang="zh-CN" altLang="en-US" sz="3200" b="1" dirty="0">
                <a:latin typeface="华文楷体" panose="02010600040101010101" pitchFamily="2" charset="-122"/>
                <a:ea typeface="华文楷体" panose="02010600040101010101" pitchFamily="2" charset="-122"/>
              </a:rPr>
              <a:t>的。因此，一个概念在各次分类中会被归入不同的种类，如“大学生”是普遍概念和非集合概念。</a:t>
            </a:r>
          </a:p>
        </p:txBody>
      </p:sp>
    </p:spTree>
    <p:extLst>
      <p:ext uri="{BB962C8B-B14F-4D97-AF65-F5344CB8AC3E}">
        <p14:creationId xmlns:p14="http://schemas.microsoft.com/office/powerpoint/2010/main" val="30190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zh-CN" altLang="en-US" b="1" dirty="0">
                <a:latin typeface="华文楷体" panose="02010600040101010101" pitchFamily="2" charset="-122"/>
                <a:ea typeface="华文楷体" panose="02010600040101010101" pitchFamily="2" charset="-122"/>
              </a:rPr>
              <a:t>三、概念间的关系</a:t>
            </a:r>
          </a:p>
        </p:txBody>
      </p:sp>
      <p:sp>
        <p:nvSpPr>
          <p:cNvPr id="3" name="文本框 2"/>
          <p:cNvSpPr txBox="1"/>
          <p:nvPr/>
        </p:nvSpPr>
        <p:spPr>
          <a:xfrm>
            <a:off x="690972" y="1772816"/>
            <a:ext cx="11164079" cy="3785652"/>
          </a:xfrm>
          <a:prstGeom prst="rect">
            <a:avLst/>
          </a:prstGeom>
          <a:noFill/>
        </p:spPr>
        <p:txBody>
          <a:bodyPr wrap="square" rtlCol="0">
            <a:spAutoFit/>
          </a:bodyPr>
          <a:lstStyle/>
          <a:p>
            <a:pPr>
              <a:lnSpc>
                <a:spcPct val="150000"/>
              </a:lnSpc>
            </a:pPr>
            <a:r>
              <a:rPr lang="zh-CN" altLang="en-US" sz="3200"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客观事物是普遍联系的，事物间的联系具体表现为各种各样的关系，这些关系反映到概念中来，就形成了概念之间的关系。逻辑学不研究概念之间在思想内容方面的具体联系，而只从判断和推理中概念使用的角度，</a:t>
            </a:r>
            <a:r>
              <a:rPr lang="zh-CN" altLang="en-US" sz="3200" b="1" dirty="0">
                <a:solidFill>
                  <a:srgbClr val="FF0000"/>
                </a:solidFill>
                <a:latin typeface="华文楷体" panose="02010600040101010101" pitchFamily="2" charset="-122"/>
                <a:ea typeface="华文楷体" panose="02010600040101010101" pitchFamily="2" charset="-122"/>
              </a:rPr>
              <a:t>研究概念外延之间</a:t>
            </a:r>
            <a:r>
              <a:rPr lang="zh-CN" altLang="en-US" sz="3200" b="1" dirty="0">
                <a:latin typeface="华文楷体" panose="02010600040101010101" pitchFamily="2" charset="-122"/>
                <a:ea typeface="华文楷体" panose="02010600040101010101" pitchFamily="2" charset="-122"/>
              </a:rPr>
              <a:t>所具有的种类相同或相异的各种关系。</a:t>
            </a:r>
          </a:p>
        </p:txBody>
      </p:sp>
    </p:spTree>
    <p:extLst>
      <p:ext uri="{BB962C8B-B14F-4D97-AF65-F5344CB8AC3E}">
        <p14:creationId xmlns:p14="http://schemas.microsoft.com/office/powerpoint/2010/main" val="348805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zh-CN" altLang="en-US" b="1" dirty="0">
                <a:latin typeface="华文楷体" panose="02010600040101010101" pitchFamily="2" charset="-122"/>
                <a:ea typeface="华文楷体" panose="02010600040101010101" pitchFamily="2" charset="-122"/>
              </a:rPr>
              <a:t>三、概念间的关系</a:t>
            </a:r>
          </a:p>
        </p:txBody>
      </p:sp>
      <p:sp>
        <p:nvSpPr>
          <p:cNvPr id="3" name="文本框 2"/>
          <p:cNvSpPr txBox="1"/>
          <p:nvPr/>
        </p:nvSpPr>
        <p:spPr>
          <a:xfrm>
            <a:off x="690972" y="1772816"/>
            <a:ext cx="11164079" cy="760657"/>
          </a:xfrm>
          <a:prstGeom prst="rect">
            <a:avLst/>
          </a:prstGeom>
          <a:noFill/>
        </p:spPr>
        <p:txBody>
          <a:bodyPr wrap="square" rtlCol="0">
            <a:spAutoFit/>
          </a:bodyPr>
          <a:lstStyle/>
          <a:p>
            <a:pPr>
              <a:lnSpc>
                <a:spcPct val="150000"/>
              </a:lnSpc>
            </a:pPr>
            <a:r>
              <a:rPr lang="zh-CN" altLang="en-US" sz="3200" dirty="0">
                <a:latin typeface="华文楷体" panose="02010600040101010101" pitchFamily="2" charset="-122"/>
                <a:ea typeface="华文楷体" panose="02010600040101010101" pitchFamily="2" charset="-122"/>
              </a:rPr>
              <a:t>    </a:t>
            </a:r>
            <a:endParaRPr lang="zh-CN" altLang="en-US" sz="3200" b="1" dirty="0">
              <a:latin typeface="华文楷体" panose="02010600040101010101" pitchFamily="2" charset="-122"/>
              <a:ea typeface="华文楷体" panose="02010600040101010101" pitchFamily="2" charset="-122"/>
            </a:endParaRPr>
          </a:p>
        </p:txBody>
      </p:sp>
      <p:graphicFrame>
        <p:nvGraphicFramePr>
          <p:cNvPr id="4" name="图示 3"/>
          <p:cNvGraphicFramePr/>
          <p:nvPr>
            <p:extLst>
              <p:ext uri="{D42A27DB-BD31-4B8C-83A1-F6EECF244321}">
                <p14:modId xmlns:p14="http://schemas.microsoft.com/office/powerpoint/2010/main" val="308667246"/>
              </p:ext>
            </p:extLst>
          </p:nvPr>
        </p:nvGraphicFramePr>
        <p:xfrm>
          <a:off x="585800" y="1772816"/>
          <a:ext cx="1037337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a:cxnSpLocks/>
          </p:cNvCxnSpPr>
          <p:nvPr/>
        </p:nvCxnSpPr>
        <p:spPr>
          <a:xfrm>
            <a:off x="7102524" y="3029239"/>
            <a:ext cx="1152128" cy="489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a:off x="7102524" y="4604568"/>
            <a:ext cx="1152128" cy="4894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22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3.1</a:t>
            </a:r>
            <a:r>
              <a:rPr lang="zh-CN" altLang="en-US" b="1" dirty="0">
                <a:latin typeface="华文楷体" panose="02010600040101010101" pitchFamily="2" charset="-122"/>
                <a:ea typeface="华文楷体" panose="02010600040101010101" pitchFamily="2" charset="-122"/>
              </a:rPr>
              <a:t>  概念间的相容关系</a:t>
            </a:r>
          </a:p>
        </p:txBody>
      </p:sp>
      <p:sp>
        <p:nvSpPr>
          <p:cNvPr id="3" name="文本框 2"/>
          <p:cNvSpPr txBox="1"/>
          <p:nvPr/>
        </p:nvSpPr>
        <p:spPr>
          <a:xfrm>
            <a:off x="690972" y="1772816"/>
            <a:ext cx="11164079" cy="4524315"/>
          </a:xfrm>
          <a:prstGeom prst="rect">
            <a:avLst/>
          </a:prstGeom>
          <a:noFill/>
        </p:spPr>
        <p:txBody>
          <a:bodyPr wrap="square" rtlCol="0">
            <a:spAutoFit/>
          </a:bodyPr>
          <a:lstStyle/>
          <a:p>
            <a:pPr>
              <a:lnSpc>
                <a:spcPct val="150000"/>
              </a:lnSpc>
            </a:pPr>
            <a:r>
              <a:rPr lang="zh-CN" altLang="en-US" sz="3200" dirty="0">
                <a:latin typeface="华文楷体" panose="02010600040101010101" pitchFamily="2" charset="-122"/>
                <a:ea typeface="华文楷体" panose="02010600040101010101" pitchFamily="2" charset="-122"/>
              </a:rPr>
              <a:t>     概念外延间的相容关系是指，两概念的外延</a:t>
            </a:r>
            <a:r>
              <a:rPr lang="zh-CN" altLang="en-US" sz="3200" b="1" dirty="0">
                <a:latin typeface="华文楷体" panose="02010600040101010101" pitchFamily="2" charset="-122"/>
                <a:ea typeface="华文楷体" panose="02010600040101010101" pitchFamily="2" charset="-122"/>
              </a:rPr>
              <a:t>至少有部分重合</a:t>
            </a:r>
            <a:r>
              <a:rPr lang="zh-CN" altLang="en-US" sz="3200" dirty="0">
                <a:latin typeface="华文楷体" panose="02010600040101010101" pitchFamily="2" charset="-122"/>
                <a:ea typeface="华文楷体" panose="02010600040101010101" pitchFamily="2" charset="-122"/>
              </a:rPr>
              <a:t>的关系。根据概念外延重合部分的数量范围不同，相容关系可进一步分为</a:t>
            </a:r>
            <a:r>
              <a:rPr lang="zh-CN" altLang="en-US" sz="3200" b="1" dirty="0">
                <a:latin typeface="华文楷体" panose="02010600040101010101" pitchFamily="2" charset="-122"/>
                <a:ea typeface="华文楷体" panose="02010600040101010101" pitchFamily="2" charset="-122"/>
              </a:rPr>
              <a:t>同一关系</a:t>
            </a:r>
            <a:r>
              <a:rPr lang="zh-CN" altLang="en-US" sz="3200"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包含关系</a:t>
            </a:r>
            <a:r>
              <a:rPr lang="zh-CN" altLang="en-US" sz="3200" dirty="0">
                <a:latin typeface="华文楷体" panose="02010600040101010101" pitchFamily="2" charset="-122"/>
                <a:ea typeface="华文楷体" panose="02010600040101010101" pitchFamily="2" charset="-122"/>
              </a:rPr>
              <a:t>和</a:t>
            </a:r>
            <a:r>
              <a:rPr lang="zh-CN" altLang="en-US" sz="3200" b="1" dirty="0">
                <a:latin typeface="华文楷体" panose="02010600040101010101" pitchFamily="2" charset="-122"/>
                <a:ea typeface="华文楷体" panose="02010600040101010101" pitchFamily="2" charset="-122"/>
              </a:rPr>
              <a:t>交叉关系</a:t>
            </a:r>
            <a:r>
              <a:rPr lang="zh-CN" altLang="en-US" sz="3200" dirty="0">
                <a:latin typeface="华文楷体" panose="02010600040101010101" pitchFamily="2" charset="-122"/>
                <a:ea typeface="华文楷体" panose="02010600040101010101" pitchFamily="2" charset="-122"/>
              </a:rPr>
              <a:t>。</a:t>
            </a:r>
            <a:endParaRPr lang="en-US" altLang="zh-CN" sz="3200" dirty="0">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另外，概念的外延有大小之分，概念外延的大小及其相互关系可以借助圆圈图形来表示，这种方法逻辑学上叫作</a:t>
            </a:r>
            <a:r>
              <a:rPr lang="zh-CN" altLang="en-US" sz="3200" b="1" dirty="0">
                <a:latin typeface="华文楷体" panose="02010600040101010101" pitchFamily="2" charset="-122"/>
                <a:ea typeface="华文楷体" panose="02010600040101010101" pitchFamily="2" charset="-122"/>
              </a:rPr>
              <a:t>“欧拉图解”。</a:t>
            </a:r>
          </a:p>
        </p:txBody>
      </p:sp>
    </p:spTree>
    <p:extLst>
      <p:ext uri="{BB962C8B-B14F-4D97-AF65-F5344CB8AC3E}">
        <p14:creationId xmlns:p14="http://schemas.microsoft.com/office/powerpoint/2010/main" val="195838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3.1</a:t>
            </a:r>
            <a:r>
              <a:rPr lang="zh-CN" altLang="en-US" b="1" dirty="0">
                <a:latin typeface="华文楷体" panose="02010600040101010101" pitchFamily="2" charset="-122"/>
                <a:ea typeface="华文楷体" panose="02010600040101010101" pitchFamily="2" charset="-122"/>
              </a:rPr>
              <a:t>  概念间的相容关系</a:t>
            </a:r>
          </a:p>
        </p:txBody>
      </p:sp>
      <p:sp>
        <p:nvSpPr>
          <p:cNvPr id="3" name="文本框 2"/>
          <p:cNvSpPr txBox="1"/>
          <p:nvPr/>
        </p:nvSpPr>
        <p:spPr>
          <a:xfrm>
            <a:off x="693812" y="1772816"/>
            <a:ext cx="11164079" cy="4524315"/>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）同一关系</a:t>
            </a:r>
            <a:endParaRPr lang="en-US" altLang="zh-CN" sz="3200" b="1" dirty="0">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概念间的同一关系是指，两概念的</a:t>
            </a:r>
            <a:r>
              <a:rPr lang="zh-CN" altLang="en-US" sz="3200" b="1" dirty="0">
                <a:latin typeface="华文楷体" panose="02010600040101010101" pitchFamily="2" charset="-122"/>
                <a:ea typeface="华文楷体" panose="02010600040101010101" pitchFamily="2" charset="-122"/>
              </a:rPr>
              <a:t>外延完全重合</a:t>
            </a:r>
            <a:r>
              <a:rPr lang="zh-CN" altLang="en-US" sz="3200" dirty="0">
                <a:latin typeface="华文楷体" panose="02010600040101010101" pitchFamily="2" charset="-122"/>
                <a:ea typeface="华文楷体" panose="02010600040101010101" pitchFamily="2" charset="-122"/>
              </a:rPr>
              <a:t>的关系。即</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两概念的外延，当且仅当所有的</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都是</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，并且所有的</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都是</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，则</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和</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为同一关系。例如，“中国的首都”和“北京”等。</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可用欧拉图表示为：</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       B</a:t>
            </a:r>
          </a:p>
          <a:p>
            <a:r>
              <a:rPr lang="en-US" altLang="zh-CN" sz="3200" dirty="0">
                <a:latin typeface="华文楷体" panose="02010600040101010101" pitchFamily="2" charset="-122"/>
                <a:ea typeface="华文楷体" panose="02010600040101010101" pitchFamily="2" charset="-122"/>
              </a:rPr>
              <a:t>           </a:t>
            </a:r>
            <a:endParaRPr lang="zh-CN" altLang="en-US" sz="3200" dirty="0">
              <a:latin typeface="华文楷体" panose="02010600040101010101" pitchFamily="2" charset="-122"/>
              <a:ea typeface="华文楷体" panose="02010600040101010101" pitchFamily="2" charset="-122"/>
            </a:endParaRPr>
          </a:p>
        </p:txBody>
      </p:sp>
      <p:sp>
        <p:nvSpPr>
          <p:cNvPr id="4" name="流程图: 接点 3"/>
          <p:cNvSpPr/>
          <p:nvPr/>
        </p:nvSpPr>
        <p:spPr>
          <a:xfrm>
            <a:off x="5806380" y="4653136"/>
            <a:ext cx="1944216" cy="180639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449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3.1</a:t>
            </a:r>
            <a:r>
              <a:rPr lang="zh-CN" altLang="en-US" b="1" dirty="0">
                <a:latin typeface="华文楷体" panose="02010600040101010101" pitchFamily="2" charset="-122"/>
                <a:ea typeface="华文楷体" panose="02010600040101010101" pitchFamily="2" charset="-122"/>
              </a:rPr>
              <a:t>  概念间的相容关系</a:t>
            </a:r>
          </a:p>
        </p:txBody>
      </p:sp>
      <p:sp>
        <p:nvSpPr>
          <p:cNvPr id="3" name="文本框 2"/>
          <p:cNvSpPr txBox="1"/>
          <p:nvPr/>
        </p:nvSpPr>
        <p:spPr>
          <a:xfrm>
            <a:off x="693812" y="1772816"/>
            <a:ext cx="11164079" cy="4524315"/>
          </a:xfrm>
          <a:prstGeom prst="rect">
            <a:avLst/>
          </a:prstGeom>
          <a:noFill/>
        </p:spPr>
        <p:txBody>
          <a:bodyPr wrap="square" rtlCol="0">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）同一关系</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3200" b="1" dirty="0">
                <a:solidFill>
                  <a:srgbClr val="FF0000"/>
                </a:solidFill>
                <a:latin typeface="华文楷体" panose="02010600040101010101" pitchFamily="2" charset="-122"/>
                <a:ea typeface="华文楷体" panose="02010600040101010101" pitchFamily="2" charset="-122"/>
              </a:rPr>
              <a:t>注意：</a:t>
            </a:r>
            <a:r>
              <a:rPr lang="zh-CN" altLang="en-US" sz="3200" b="1" dirty="0">
                <a:latin typeface="华文楷体" panose="02010600040101010101" pitchFamily="2" charset="-122"/>
                <a:ea typeface="华文楷体" panose="02010600040101010101" pitchFamily="2" charset="-122"/>
              </a:rPr>
              <a:t>具有同一关系的两个概念，其外延完全重合，但</a:t>
            </a:r>
            <a:r>
              <a:rPr lang="zh-CN" altLang="en-US" sz="3200" b="1" dirty="0">
                <a:highlight>
                  <a:srgbClr val="FFFF00"/>
                </a:highlight>
                <a:latin typeface="华文楷体" panose="02010600040101010101" pitchFamily="2" charset="-122"/>
                <a:ea typeface="华文楷体" panose="02010600040101010101" pitchFamily="2" charset="-122"/>
              </a:rPr>
              <a:t>内涵必须有所不同</a:t>
            </a:r>
            <a:r>
              <a:rPr lang="zh-CN" altLang="en-US" sz="3200" b="1" dirty="0">
                <a:latin typeface="华文楷体" panose="02010600040101010101" pitchFamily="2" charset="-122"/>
                <a:ea typeface="华文楷体" panose="02010600040101010101" pitchFamily="2" charset="-122"/>
              </a:rPr>
              <a:t>。否则，它们就不是同一关系的概念，而只是用不同语词表达了同一个概念。例如，概念“中国的首都”和“北京”具有同一关系，前者反映的是中国的政治文化中心，而后者反映的是一座世界著名城市的名称。</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712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3.1</a:t>
            </a:r>
            <a:r>
              <a:rPr lang="zh-CN" altLang="en-US" b="1" dirty="0">
                <a:latin typeface="华文楷体" panose="02010600040101010101" pitchFamily="2" charset="-122"/>
                <a:ea typeface="华文楷体" panose="02010600040101010101" pitchFamily="2" charset="-122"/>
              </a:rPr>
              <a:t>  概念间的相容关系</a:t>
            </a:r>
          </a:p>
        </p:txBody>
      </p:sp>
      <p:sp>
        <p:nvSpPr>
          <p:cNvPr id="3" name="文本框 2"/>
          <p:cNvSpPr txBox="1"/>
          <p:nvPr/>
        </p:nvSpPr>
        <p:spPr>
          <a:xfrm>
            <a:off x="693812" y="1772816"/>
            <a:ext cx="11164079" cy="5016758"/>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）包含关系</a:t>
            </a:r>
            <a:endParaRPr lang="en-US" altLang="zh-CN" sz="3200" b="1" dirty="0">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概念间的包含关系是指，一概念的外延完全包含在另一概念的外延之中，并且仅成为另一概念外延的一部分的关系。即</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两概念的外延，当且仅当所有的</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都是</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，并且有的</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不是</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，则</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和</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为包含关系。例如，“词典”和“英文词典”等。</a:t>
            </a:r>
            <a:r>
              <a:rPr lang="en-US" altLang="zh-CN" sz="32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可用欧拉图表示为：</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       B</a:t>
            </a:r>
          </a:p>
          <a:p>
            <a:r>
              <a:rPr lang="en-US" altLang="zh-CN" sz="3200" dirty="0">
                <a:latin typeface="华文楷体" panose="02010600040101010101" pitchFamily="2" charset="-122"/>
                <a:ea typeface="华文楷体" panose="02010600040101010101" pitchFamily="2" charset="-122"/>
              </a:rPr>
              <a:t>           </a:t>
            </a:r>
            <a:endParaRPr lang="zh-CN" altLang="en-US" sz="3200" dirty="0">
              <a:latin typeface="华文楷体" panose="02010600040101010101" pitchFamily="2" charset="-122"/>
              <a:ea typeface="华文楷体" panose="02010600040101010101" pitchFamily="2" charset="-122"/>
            </a:endParaRPr>
          </a:p>
        </p:txBody>
      </p:sp>
      <p:sp>
        <p:nvSpPr>
          <p:cNvPr id="4" name="流程图: 接点 3"/>
          <p:cNvSpPr/>
          <p:nvPr/>
        </p:nvSpPr>
        <p:spPr>
          <a:xfrm>
            <a:off x="5950396" y="4725144"/>
            <a:ext cx="1944216" cy="180639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p:cNvSpPr/>
          <p:nvPr/>
        </p:nvSpPr>
        <p:spPr>
          <a:xfrm>
            <a:off x="6238428" y="5517232"/>
            <a:ext cx="792088" cy="79208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175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3.1</a:t>
            </a:r>
            <a:r>
              <a:rPr lang="zh-CN" altLang="en-US" b="1" dirty="0">
                <a:latin typeface="华文楷体" panose="02010600040101010101" pitchFamily="2" charset="-122"/>
                <a:ea typeface="华文楷体" panose="02010600040101010101" pitchFamily="2" charset="-122"/>
              </a:rPr>
              <a:t>  概念间的相容关系</a:t>
            </a:r>
          </a:p>
        </p:txBody>
      </p:sp>
      <p:sp>
        <p:nvSpPr>
          <p:cNvPr id="3" name="文本框 2"/>
          <p:cNvSpPr txBox="1"/>
          <p:nvPr/>
        </p:nvSpPr>
        <p:spPr>
          <a:xfrm>
            <a:off x="693812" y="1772816"/>
            <a:ext cx="11164079" cy="3046988"/>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包含关系又称</a:t>
            </a:r>
            <a:r>
              <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属种关系</a:t>
            </a:r>
            <a:r>
              <a:rPr lang="zh-CN" altLang="en-US" sz="3200" dirty="0">
                <a:latin typeface="华文楷体" panose="02010600040101010101" pitchFamily="2" charset="-122"/>
                <a:ea typeface="华文楷体" panose="02010600040101010101" pitchFamily="2" charset="-122"/>
              </a:rPr>
              <a:t>，其中外延较大的概念为属概念，外延较小的概念是种概念。</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具有包含关系的两个概念，根据它们相互间地位的不同，可进一步区分为</a:t>
            </a:r>
            <a:r>
              <a:rPr lang="zh-CN" altLang="en-US" sz="3200" dirty="0">
                <a:highlight>
                  <a:srgbClr val="C0C0C0"/>
                </a:highlight>
                <a:latin typeface="华文楷体" panose="02010600040101010101" pitchFamily="2" charset="-122"/>
                <a:ea typeface="华文楷体" panose="02010600040101010101" pitchFamily="2" charset="-122"/>
              </a:rPr>
              <a:t>真包含关系</a:t>
            </a:r>
            <a:r>
              <a:rPr lang="zh-CN" altLang="en-US" sz="3200" dirty="0">
                <a:latin typeface="华文楷体" panose="02010600040101010101" pitchFamily="2" charset="-122"/>
                <a:ea typeface="华文楷体" panose="02010600040101010101" pitchFamily="2" charset="-122"/>
              </a:rPr>
              <a:t>和</a:t>
            </a:r>
            <a:r>
              <a:rPr lang="zh-CN" altLang="en-US" sz="3200" dirty="0">
                <a:highlight>
                  <a:srgbClr val="C0C0C0"/>
                </a:highlight>
                <a:latin typeface="华文楷体" panose="02010600040101010101" pitchFamily="2" charset="-122"/>
                <a:ea typeface="华文楷体" panose="02010600040101010101" pitchFamily="2" charset="-122"/>
              </a:rPr>
              <a:t>真包含于关系</a:t>
            </a:r>
            <a:r>
              <a:rPr lang="zh-CN" altLang="en-US" sz="3200" dirty="0">
                <a:latin typeface="华文楷体" panose="02010600040101010101" pitchFamily="2" charset="-122"/>
                <a:ea typeface="华文楷体" panose="02010600040101010101" pitchFamily="2" charset="-122"/>
              </a:rPr>
              <a:t>。</a:t>
            </a:r>
            <a:endParaRPr lang="en-US" altLang="zh-CN" sz="3200" dirty="0">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          </a:t>
            </a:r>
          </a:p>
          <a:p>
            <a:r>
              <a:rPr lang="en-US" altLang="zh-CN" sz="3200" b="1" dirty="0">
                <a:latin typeface="华文楷体" panose="02010600040101010101" pitchFamily="2" charset="-122"/>
                <a:ea typeface="华文楷体" panose="02010600040101010101" pitchFamily="2" charset="-122"/>
              </a:rPr>
              <a:t>          </a:t>
            </a:r>
            <a:r>
              <a:rPr lang="en-US" altLang="zh-CN" sz="3200" dirty="0">
                <a:latin typeface="华文楷体" panose="02010600040101010101" pitchFamily="2" charset="-122"/>
                <a:ea typeface="华文楷体" panose="02010600040101010101" pitchFamily="2" charset="-122"/>
              </a:rPr>
              <a:t>           </a:t>
            </a:r>
            <a:endParaRPr lang="zh-CN" altLang="en-US" sz="3200" dirty="0">
              <a:latin typeface="华文楷体" panose="02010600040101010101" pitchFamily="2" charset="-122"/>
              <a:ea typeface="华文楷体" panose="02010600040101010101" pitchFamily="2" charset="-122"/>
            </a:endParaRPr>
          </a:p>
        </p:txBody>
      </p:sp>
      <p:sp>
        <p:nvSpPr>
          <p:cNvPr id="8" name="文本框 7"/>
          <p:cNvSpPr txBox="1"/>
          <p:nvPr/>
        </p:nvSpPr>
        <p:spPr>
          <a:xfrm>
            <a:off x="837828" y="4178888"/>
            <a:ext cx="4824536" cy="2677656"/>
          </a:xfrm>
          <a:prstGeom prst="rect">
            <a:avLst/>
          </a:prstGeom>
          <a:noFill/>
        </p:spPr>
        <p:txBody>
          <a:bodyPr wrap="square" rtlCol="0">
            <a:spAutoFit/>
          </a:bodyPr>
          <a:lstStyle/>
          <a:p>
            <a:r>
              <a:rPr lang="zh-CN" altLang="en-US" sz="2800" dirty="0">
                <a:latin typeface="+mj-ea"/>
                <a:ea typeface="+mj-ea"/>
              </a:rPr>
              <a:t>在包含关系下，外延较大的概念对于外延较小的概念的关系，即属概念对于种概念的关系。例如，“词典”对于“英文词典”的关系。在上图中，我们可以说，</a:t>
            </a:r>
            <a:r>
              <a:rPr lang="en-US" altLang="zh-CN" sz="2800" dirty="0">
                <a:latin typeface="+mj-ea"/>
                <a:ea typeface="+mj-ea"/>
                <a:cs typeface="Times New Roman" panose="02020603050405020304" pitchFamily="18" charset="0"/>
              </a:rPr>
              <a:t>B</a:t>
            </a:r>
            <a:r>
              <a:rPr lang="zh-CN" altLang="en-US" sz="2800" dirty="0">
                <a:latin typeface="+mj-ea"/>
                <a:ea typeface="+mj-ea"/>
              </a:rPr>
              <a:t>真包含</a:t>
            </a:r>
            <a:r>
              <a:rPr lang="en-US" altLang="zh-CN" sz="2800" dirty="0">
                <a:latin typeface="+mj-ea"/>
                <a:ea typeface="+mj-ea"/>
                <a:cs typeface="Times New Roman" panose="02020603050405020304" pitchFamily="18" charset="0"/>
              </a:rPr>
              <a:t>A</a:t>
            </a:r>
            <a:r>
              <a:rPr lang="zh-CN" altLang="en-US" sz="2800" dirty="0">
                <a:latin typeface="+mj-ea"/>
                <a:ea typeface="+mj-ea"/>
              </a:rPr>
              <a:t>。</a:t>
            </a:r>
          </a:p>
        </p:txBody>
      </p:sp>
      <p:sp>
        <p:nvSpPr>
          <p:cNvPr id="9" name="矩形: 圆角 8"/>
          <p:cNvSpPr/>
          <p:nvPr/>
        </p:nvSpPr>
        <p:spPr>
          <a:xfrm>
            <a:off x="762676" y="4160329"/>
            <a:ext cx="4871240" cy="269621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cxnSpLocks/>
          </p:cNvCxnSpPr>
          <p:nvPr/>
        </p:nvCxnSpPr>
        <p:spPr>
          <a:xfrm flipH="1">
            <a:off x="2998068" y="3786386"/>
            <a:ext cx="1080120" cy="36466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526460" y="4221088"/>
            <a:ext cx="4968552" cy="2677656"/>
          </a:xfrm>
          <a:prstGeom prst="rect">
            <a:avLst/>
          </a:prstGeom>
          <a:noFill/>
        </p:spPr>
        <p:txBody>
          <a:bodyPr wrap="square" rtlCol="0">
            <a:spAutoFit/>
          </a:bodyPr>
          <a:lstStyle/>
          <a:p>
            <a:r>
              <a:rPr lang="zh-CN" altLang="en-US" sz="2800" dirty="0"/>
              <a:t>在包含关系下，外延较小的概念对于外延较大的概念的关系，即种概念对于属概念的关系。例如，“英文词典”对于“词典”的关系。在上图中，我们可以说，</a:t>
            </a:r>
            <a:r>
              <a:rPr lang="en-US" altLang="zh-CN" sz="2800" dirty="0">
                <a:latin typeface="Times New Roman" panose="02020603050405020304" pitchFamily="18" charset="0"/>
                <a:cs typeface="Times New Roman" panose="02020603050405020304" pitchFamily="18" charset="0"/>
              </a:rPr>
              <a:t>A</a:t>
            </a:r>
            <a:r>
              <a:rPr lang="zh-CN" altLang="en-US" sz="2800" dirty="0"/>
              <a:t>真包含于</a:t>
            </a:r>
            <a:r>
              <a:rPr lang="en-US" altLang="zh-CN" sz="2800" dirty="0">
                <a:latin typeface="Times New Roman" panose="02020603050405020304" pitchFamily="18" charset="0"/>
                <a:cs typeface="Times New Roman" panose="02020603050405020304" pitchFamily="18" charset="0"/>
              </a:rPr>
              <a:t>B</a:t>
            </a:r>
            <a:r>
              <a:rPr lang="zh-CN" altLang="en-US" sz="2800" dirty="0"/>
              <a:t>。</a:t>
            </a:r>
          </a:p>
        </p:txBody>
      </p:sp>
      <p:sp>
        <p:nvSpPr>
          <p:cNvPr id="15" name="矩形: 圆角 14"/>
          <p:cNvSpPr/>
          <p:nvPr/>
        </p:nvSpPr>
        <p:spPr>
          <a:xfrm>
            <a:off x="6498012" y="4203533"/>
            <a:ext cx="4924992" cy="267765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cxnSpLocks/>
          </p:cNvCxnSpPr>
          <p:nvPr/>
        </p:nvCxnSpPr>
        <p:spPr>
          <a:xfrm>
            <a:off x="7102524" y="3799869"/>
            <a:ext cx="1389044" cy="36157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68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5431" y="29249"/>
            <a:ext cx="9224072" cy="990600"/>
          </a:xfrm>
        </p:spPr>
        <p:txBody>
          <a:bodyPr/>
          <a:lstStyle/>
          <a:p>
            <a:r>
              <a:rPr lang="zh-CN" altLang="en-US" sz="3600" b="1" dirty="0">
                <a:solidFill>
                  <a:srgbClr val="4F271C"/>
                </a:solidFill>
                <a:latin typeface="华文行楷" panose="02010800040101010101" pitchFamily="2" charset="-122"/>
                <a:ea typeface="华文行楷" panose="02010800040101010101" pitchFamily="2" charset="-122"/>
              </a:rPr>
              <a:t>小故事</a:t>
            </a:r>
            <a:endParaRPr lang="zh-CN" alt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sz="quarter" idx="1"/>
          </p:nvPr>
        </p:nvSpPr>
        <p:spPr>
          <a:xfrm>
            <a:off x="693812" y="1296976"/>
            <a:ext cx="10873208" cy="5444391"/>
          </a:xfrm>
        </p:spPr>
        <p:txBody>
          <a:bodyPr>
            <a:normAutofit fontScale="85000" lnSpcReduction="10000"/>
          </a:bodyPr>
          <a:lstStyle/>
          <a:p>
            <a:pPr marL="0" indent="0">
              <a:lnSpc>
                <a:spcPct val="150000"/>
              </a:lnSpc>
              <a:buNone/>
            </a:pPr>
            <a:r>
              <a:rPr lang="zh-CN" altLang="en-US" b="1" dirty="0">
                <a:latin typeface="Times New Roman" panose="02020603050405020304" pitchFamily="18" charset="0"/>
                <a:cs typeface="Times New Roman" panose="02020603050405020304" pitchFamily="18" charset="0"/>
              </a:rPr>
              <a:t>        </a:t>
            </a:r>
            <a:r>
              <a:rPr lang="zh-CN" altLang="en-US" sz="2900" b="1" dirty="0">
                <a:solidFill>
                  <a:prstClr val="black"/>
                </a:solidFill>
                <a:latin typeface="Times New Roman" panose="02020603050405020304" pitchFamily="18" charset="0"/>
                <a:ea typeface="+mn-ea"/>
                <a:cs typeface="Times New Roman" panose="02020603050405020304" pitchFamily="18" charset="0"/>
              </a:rPr>
              <a:t>有个美国人买了一盒极为稀少并且很昂贵的雪茄，还为这盒雪茄投保了火险。结果他在一个月内就把这盒雪茄抽完了，保险费一分也没有交，却提出要保险公司赔偿的要求。在申诉中，这个人说雪茄是在“一连串的小火”中受损。保险公司当然不愿意赔偿，理由是：这个人是以正常的方式抽完雪茄的。结果这个人将保险公司告到法庭。法官在判决中表示，他同意保险公司的说法，认为这场诉讼非常荒谬，但是原告手上确实有保险公司同意承保的保单，证明保险公司保证赔偿任何火险，并且保单中并没有限定性地指出什么样的“火”，不在保险范围内。因此，保险公司必须赔偿。为了免受漫长昂贵的上诉过程，保险公司决定接受这项判决，赔偿了原告</a:t>
            </a:r>
            <a:r>
              <a:rPr lang="en-US" altLang="zh-CN" sz="2900" b="1" dirty="0">
                <a:solidFill>
                  <a:prstClr val="black"/>
                </a:solidFill>
                <a:latin typeface="Times New Roman" panose="02020603050405020304" pitchFamily="18" charset="0"/>
                <a:ea typeface="+mn-ea"/>
                <a:cs typeface="Times New Roman" panose="02020603050405020304" pitchFamily="18" charset="0"/>
              </a:rPr>
              <a:t>1.5</a:t>
            </a:r>
            <a:r>
              <a:rPr lang="zh-CN" altLang="en-US" sz="2900" b="1" dirty="0">
                <a:solidFill>
                  <a:prstClr val="black"/>
                </a:solidFill>
                <a:latin typeface="Times New Roman" panose="02020603050405020304" pitchFamily="18" charset="0"/>
                <a:ea typeface="+mn-ea"/>
                <a:cs typeface="Times New Roman" panose="02020603050405020304" pitchFamily="18" charset="0"/>
              </a:rPr>
              <a:t>万美元</a:t>
            </a:r>
            <a:r>
              <a:rPr lang="en-US" altLang="zh-CN" sz="2900" b="1" dirty="0">
                <a:solidFill>
                  <a:prstClr val="black"/>
                </a:solidFill>
                <a:latin typeface="Times New Roman" panose="02020603050405020304" pitchFamily="18" charset="0"/>
                <a:ea typeface="+mn-ea"/>
                <a:cs typeface="Times New Roman" panose="02020603050405020304" pitchFamily="18" charset="0"/>
              </a:rPr>
              <a:t>……</a:t>
            </a:r>
            <a:endParaRPr lang="zh-CN" altLang="en-US" sz="2900" b="1" dirty="0">
              <a:solidFill>
                <a:prstClr val="black"/>
              </a:solidFill>
              <a:latin typeface="Times New Roman" panose="02020603050405020304" pitchFamily="18" charset="0"/>
              <a:ea typeface="+mn-ea"/>
              <a:cs typeface="Times New Roman" panose="02020603050405020304" pitchFamily="18" charset="0"/>
            </a:endParaRPr>
          </a:p>
        </p:txBody>
      </p:sp>
      <p:sp>
        <p:nvSpPr>
          <p:cNvPr id="4" name="流程图: 显示 3">
            <a:extLst>
              <a:ext uri="{FF2B5EF4-FFF2-40B4-BE49-F238E27FC236}">
                <a16:creationId xmlns:a16="http://schemas.microsoft.com/office/drawing/2014/main" id="{5D41D652-DAE9-42C1-A70B-A95CD3CF1478}"/>
              </a:ext>
            </a:extLst>
          </p:cNvPr>
          <p:cNvSpPr/>
          <p:nvPr/>
        </p:nvSpPr>
        <p:spPr>
          <a:xfrm>
            <a:off x="1155069" y="296652"/>
            <a:ext cx="1656184" cy="774576"/>
          </a:xfrm>
          <a:prstGeom prst="flowChartDisp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4601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3.1</a:t>
            </a:r>
            <a:r>
              <a:rPr lang="zh-CN" altLang="en-US" b="1" dirty="0">
                <a:latin typeface="华文楷体" panose="02010600040101010101" pitchFamily="2" charset="-122"/>
                <a:ea typeface="华文楷体" panose="02010600040101010101" pitchFamily="2" charset="-122"/>
              </a:rPr>
              <a:t>  概念间的相容关系</a:t>
            </a:r>
          </a:p>
        </p:txBody>
      </p:sp>
      <p:sp>
        <p:nvSpPr>
          <p:cNvPr id="3" name="文本框 2"/>
          <p:cNvSpPr txBox="1"/>
          <p:nvPr/>
        </p:nvSpPr>
        <p:spPr>
          <a:xfrm>
            <a:off x="693812" y="1772816"/>
            <a:ext cx="11164079" cy="5509200"/>
          </a:xfrm>
          <a:prstGeom prst="rect">
            <a:avLst/>
          </a:prstGeom>
          <a:noFill/>
        </p:spPr>
        <p:txBody>
          <a:bodyPr wrap="square" rtlCol="0">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对于包含关系，有一些重要的逻辑特性需要注意：</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第一，属种关系具有</a:t>
            </a:r>
            <a:r>
              <a:rPr lang="zh-CN" altLang="en-US" sz="3200" b="1" dirty="0">
                <a:latin typeface="华文楷体" panose="02010600040101010101" pitchFamily="2" charset="-122"/>
                <a:ea typeface="华文楷体" panose="02010600040101010101" pitchFamily="2" charset="-122"/>
              </a:rPr>
              <a:t>相对性</a:t>
            </a:r>
            <a:r>
              <a:rPr lang="zh-CN" altLang="en-US" sz="3200" dirty="0">
                <a:latin typeface="华文楷体" panose="02010600040101010101" pitchFamily="2" charset="-122"/>
                <a:ea typeface="华文楷体" panose="02010600040101010101" pitchFamily="2" charset="-122"/>
              </a:rPr>
              <a:t>。属概念和种概念是相互依存的，属概念总是相对于种概念而言的，反之亦然。例如，“文学作品”、“小说”、“中国小说”、“</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水浒传</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”等，其中某个概念是属概念还是种概念，需要根据与之相对的另一个概念来确定。</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7090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3.1</a:t>
            </a:r>
            <a:r>
              <a:rPr lang="zh-CN" altLang="en-US" b="1" dirty="0">
                <a:latin typeface="华文楷体" panose="02010600040101010101" pitchFamily="2" charset="-122"/>
                <a:ea typeface="华文楷体" panose="02010600040101010101" pitchFamily="2" charset="-122"/>
              </a:rPr>
              <a:t>  概念间的相容关系</a:t>
            </a:r>
          </a:p>
        </p:txBody>
      </p:sp>
      <p:sp>
        <p:nvSpPr>
          <p:cNvPr id="3" name="文本框 2"/>
          <p:cNvSpPr txBox="1"/>
          <p:nvPr/>
        </p:nvSpPr>
        <p:spPr>
          <a:xfrm>
            <a:off x="549796" y="1628800"/>
            <a:ext cx="11164079" cy="5016758"/>
          </a:xfrm>
          <a:prstGeom prst="rect">
            <a:avLst/>
          </a:prstGeom>
          <a:noFill/>
        </p:spPr>
        <p:txBody>
          <a:bodyPr wrap="square" rtlCol="0">
            <a:spAutoFit/>
          </a:bodyPr>
          <a:lstStyle/>
          <a:p>
            <a:pPr>
              <a:lnSpc>
                <a:spcPct val="150000"/>
              </a:lnSpc>
            </a:pPr>
            <a:r>
              <a:rPr lang="zh-CN" altLang="en-US" sz="3200" dirty="0">
                <a:latin typeface="华文楷体" panose="02010600040101010101" pitchFamily="2" charset="-122"/>
                <a:ea typeface="华文楷体" panose="02010600040101010101" pitchFamily="2" charset="-122"/>
              </a:rPr>
              <a:t>        第二，概念间属种关系是一种类与分子、或类与子类的关系，</a:t>
            </a:r>
            <a:r>
              <a:rPr lang="zh-CN" altLang="en-US" sz="3200" b="1" dirty="0">
                <a:latin typeface="华文楷体" panose="02010600040101010101" pitchFamily="2" charset="-122"/>
                <a:ea typeface="华文楷体" panose="02010600040101010101" pitchFamily="2" charset="-122"/>
              </a:rPr>
              <a:t>它不同于人们观念上的整体和部分的关系，特别是不同于概念对象在空间、地域等方面的包含或隶属关系</a:t>
            </a:r>
            <a:r>
              <a:rPr lang="zh-CN" altLang="en-US" sz="3200" dirty="0">
                <a:latin typeface="华文楷体" panose="02010600040101010101" pitchFamily="2" charset="-122"/>
                <a:ea typeface="华文楷体" panose="02010600040101010101" pitchFamily="2" charset="-122"/>
              </a:rPr>
              <a:t>。例如，在地域上，“中国”包含“广东省”，但二者的概念之间不存在种属关系。“中国”作为概念是一个单独概念，而逻辑上的单独概念不可能包含子类和分子。</a:t>
            </a:r>
            <a:r>
              <a:rPr lang="en-US" altLang="zh-CN" sz="32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8214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3.1</a:t>
            </a:r>
            <a:r>
              <a:rPr lang="zh-CN" altLang="en-US" b="1" dirty="0">
                <a:latin typeface="华文楷体" panose="02010600040101010101" pitchFamily="2" charset="-122"/>
                <a:ea typeface="华文楷体" panose="02010600040101010101" pitchFamily="2" charset="-122"/>
              </a:rPr>
              <a:t>  概念间的相容关系</a:t>
            </a:r>
          </a:p>
        </p:txBody>
      </p:sp>
      <p:sp>
        <p:nvSpPr>
          <p:cNvPr id="3" name="文本框 2"/>
          <p:cNvSpPr txBox="1"/>
          <p:nvPr/>
        </p:nvSpPr>
        <p:spPr>
          <a:xfrm>
            <a:off x="549796" y="1772816"/>
            <a:ext cx="11164079" cy="4278094"/>
          </a:xfrm>
          <a:prstGeom prst="rect">
            <a:avLst/>
          </a:prstGeom>
          <a:noFill/>
        </p:spPr>
        <p:txBody>
          <a:bodyPr wrap="square" rtlCol="0">
            <a:spAutoFit/>
          </a:bodyPr>
          <a:lstStyle/>
          <a:p>
            <a:pPr>
              <a:lnSpc>
                <a:spcPct val="150000"/>
              </a:lnSpc>
            </a:pPr>
            <a:r>
              <a:rPr lang="zh-CN" altLang="en-US" sz="3200" dirty="0">
                <a:latin typeface="华文楷体" panose="02010600040101010101" pitchFamily="2" charset="-122"/>
                <a:ea typeface="华文楷体" panose="02010600040101010101" pitchFamily="2" charset="-122"/>
              </a:rPr>
              <a:t>        第三，由于属概念和种概念在反映事物类属关系方面不是同级概念，因此一般不能并列使用。例如，我们可以说“足球运动、排球运动和篮球运动”，也可以说“球类运动和体操运动”，但不能说“球类运动和排球运动”，因为二者是属种概念，一般不能并列表达。</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8285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3.1</a:t>
            </a:r>
            <a:r>
              <a:rPr lang="zh-CN" altLang="en-US" b="1" dirty="0">
                <a:latin typeface="华文楷体" panose="02010600040101010101" pitchFamily="2" charset="-122"/>
                <a:ea typeface="华文楷体" panose="02010600040101010101" pitchFamily="2" charset="-122"/>
              </a:rPr>
              <a:t>  概念间的相容关系</a:t>
            </a:r>
          </a:p>
        </p:txBody>
      </p:sp>
      <p:sp>
        <p:nvSpPr>
          <p:cNvPr id="3" name="文本框 2"/>
          <p:cNvSpPr txBox="1"/>
          <p:nvPr/>
        </p:nvSpPr>
        <p:spPr>
          <a:xfrm>
            <a:off x="549796" y="1700808"/>
            <a:ext cx="11164079" cy="4031873"/>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3</a:t>
            </a:r>
            <a:r>
              <a:rPr lang="zh-CN" altLang="en-US" sz="3200" b="1" dirty="0">
                <a:latin typeface="华文楷体" panose="02010600040101010101" pitchFamily="2" charset="-122"/>
                <a:ea typeface="华文楷体" panose="02010600040101010101" pitchFamily="2" charset="-122"/>
              </a:rPr>
              <a:t>）交叉关系</a:t>
            </a:r>
            <a:endParaRPr lang="en-US" altLang="zh-CN" sz="3200" b="1" dirty="0">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概念间的交叉关系是指，两概念的外延有并且只有部分重合的关系。即</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两概念的外延，当且仅当有些</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是</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，有些</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不是</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，并且有些</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是</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，有些</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不是</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，则</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和</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为交叉关系。例如，“军人”和“大学生”等。</a:t>
            </a:r>
            <a:r>
              <a:rPr lang="en-US" altLang="zh-CN" sz="32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可用欧拉图表示为：</a:t>
            </a:r>
            <a:endParaRPr lang="en-US" altLang="zh-CN" sz="3200" dirty="0">
              <a:latin typeface="华文楷体" panose="02010600040101010101" pitchFamily="2" charset="-122"/>
              <a:ea typeface="华文楷体" panose="02010600040101010101" pitchFamily="2" charset="-122"/>
            </a:endParaRPr>
          </a:p>
          <a:p>
            <a:pPr algn="ctr"/>
            <a:endParaRPr lang="en-US" altLang="zh-CN" sz="3200" dirty="0">
              <a:latin typeface="华文楷体" panose="02010600040101010101" pitchFamily="2" charset="-122"/>
              <a:ea typeface="华文楷体" panose="02010600040101010101" pitchFamily="2" charset="-122"/>
            </a:endParaRPr>
          </a:p>
          <a:p>
            <a:pPr algn="ctr"/>
            <a:r>
              <a:rPr lang="en-US" altLang="zh-CN" sz="3200" dirty="0">
                <a:latin typeface="华文楷体" panose="02010600040101010101" pitchFamily="2" charset="-122"/>
                <a:ea typeface="华文楷体" panose="02010600040101010101" pitchFamily="2" charset="-122"/>
              </a:rPr>
              <a:t>                                          A             B</a:t>
            </a:r>
          </a:p>
        </p:txBody>
      </p:sp>
      <p:sp>
        <p:nvSpPr>
          <p:cNvPr id="4" name="流程图: 接点 3"/>
          <p:cNvSpPr/>
          <p:nvPr/>
        </p:nvSpPr>
        <p:spPr>
          <a:xfrm>
            <a:off x="8110636" y="4688260"/>
            <a:ext cx="1656184" cy="173201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p:cNvSpPr/>
          <p:nvPr/>
        </p:nvSpPr>
        <p:spPr>
          <a:xfrm>
            <a:off x="6886500" y="4688259"/>
            <a:ext cx="1800200" cy="1724039"/>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83315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3.2</a:t>
            </a:r>
            <a:r>
              <a:rPr lang="zh-CN" altLang="en-US" b="1" dirty="0">
                <a:latin typeface="华文楷体" panose="02010600040101010101" pitchFamily="2" charset="-122"/>
                <a:ea typeface="华文楷体" panose="02010600040101010101" pitchFamily="2" charset="-122"/>
              </a:rPr>
              <a:t>  概念间的不相容关系</a:t>
            </a:r>
          </a:p>
        </p:txBody>
      </p:sp>
      <p:sp>
        <p:nvSpPr>
          <p:cNvPr id="3" name="文本框 2"/>
          <p:cNvSpPr txBox="1"/>
          <p:nvPr/>
        </p:nvSpPr>
        <p:spPr>
          <a:xfrm>
            <a:off x="549796" y="1700808"/>
            <a:ext cx="11164079" cy="4278094"/>
          </a:xfrm>
          <a:prstGeom prst="rect">
            <a:avLst/>
          </a:prstGeom>
          <a:noFill/>
        </p:spPr>
        <p:txBody>
          <a:bodyPr wrap="square" rtlCol="0">
            <a:spAutoFit/>
          </a:bodyPr>
          <a:lstStyle/>
          <a:p>
            <a:pPr>
              <a:lnSpc>
                <a:spcPct val="15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概念外延间的不相容关系是指，两概念的外延</a:t>
            </a:r>
            <a:r>
              <a:rPr lang="zh-CN" altLang="en-US" sz="3200" b="1" dirty="0">
                <a:latin typeface="华文楷体" panose="02010600040101010101" pitchFamily="2" charset="-122"/>
                <a:ea typeface="华文楷体" panose="02010600040101010101" pitchFamily="2" charset="-122"/>
              </a:rPr>
              <a:t>没有任何部分重合</a:t>
            </a:r>
            <a:r>
              <a:rPr lang="zh-CN" altLang="en-US" sz="3200" dirty="0">
                <a:latin typeface="华文楷体" panose="02010600040101010101" pitchFamily="2" charset="-122"/>
                <a:ea typeface="华文楷体" panose="02010600040101010101" pitchFamily="2" charset="-122"/>
              </a:rPr>
              <a:t>的关系。即</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两概念的外延，当且仅当所有的</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都不是</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，并且所有的</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都不是</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，则</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和</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为不相容关系。</a:t>
            </a:r>
            <a:endParaRPr lang="en-US" altLang="zh-CN" sz="3200" dirty="0">
              <a:latin typeface="华文楷体" panose="02010600040101010101" pitchFamily="2" charset="-122"/>
              <a:ea typeface="华文楷体" panose="02010600040101010101" pitchFamily="2" charset="-122"/>
            </a:endParaRPr>
          </a:p>
          <a:p>
            <a:pPr>
              <a:lnSpc>
                <a:spcPct val="150000"/>
              </a:lnSpc>
            </a:pPr>
            <a:endParaRPr lang="en-US" altLang="zh-CN" sz="3200"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                        B</a:t>
            </a:r>
          </a:p>
          <a:p>
            <a:pPr algn="ctr"/>
            <a:r>
              <a:rPr lang="en-US" altLang="zh-CN" sz="3200" dirty="0">
                <a:latin typeface="华文楷体" panose="02010600040101010101" pitchFamily="2" charset="-122"/>
                <a:ea typeface="华文楷体" panose="02010600040101010101" pitchFamily="2" charset="-122"/>
              </a:rPr>
              <a:t>                                                     </a:t>
            </a:r>
          </a:p>
        </p:txBody>
      </p:sp>
      <p:sp>
        <p:nvSpPr>
          <p:cNvPr id="6" name="流程图: 接点 5"/>
          <p:cNvSpPr/>
          <p:nvPr/>
        </p:nvSpPr>
        <p:spPr>
          <a:xfrm>
            <a:off x="3646140" y="4501574"/>
            <a:ext cx="1728192" cy="173573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6"/>
          <p:cNvSpPr/>
          <p:nvPr/>
        </p:nvSpPr>
        <p:spPr>
          <a:xfrm>
            <a:off x="6382444" y="4501574"/>
            <a:ext cx="1728192" cy="172819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186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3.2</a:t>
            </a:r>
            <a:r>
              <a:rPr lang="zh-CN" altLang="en-US" b="1" dirty="0">
                <a:latin typeface="华文楷体" panose="02010600040101010101" pitchFamily="2" charset="-122"/>
                <a:ea typeface="华文楷体" panose="02010600040101010101" pitchFamily="2" charset="-122"/>
              </a:rPr>
              <a:t>  概念间的不相容关系</a:t>
            </a:r>
          </a:p>
        </p:txBody>
      </p:sp>
      <p:sp>
        <p:nvSpPr>
          <p:cNvPr id="3" name="文本框 2"/>
          <p:cNvSpPr txBox="1"/>
          <p:nvPr/>
        </p:nvSpPr>
        <p:spPr>
          <a:xfrm>
            <a:off x="549796" y="1844824"/>
            <a:ext cx="11164079" cy="4278094"/>
          </a:xfrm>
          <a:prstGeom prst="rect">
            <a:avLst/>
          </a:prstGeom>
          <a:noFill/>
        </p:spPr>
        <p:txBody>
          <a:bodyPr wrap="square" rtlCol="0">
            <a:spAutoFit/>
          </a:bodyPr>
          <a:lstStyle/>
          <a:p>
            <a:pPr>
              <a:lnSpc>
                <a:spcPct val="15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结合实际思维的需要，逻辑学对于概念间不相容关系的研究，主要限于同一个属概念中的两个并列的种概念间的不相容关系。</a:t>
            </a:r>
            <a:r>
              <a:rPr lang="zh-CN" altLang="en-US" sz="3200" b="1" dirty="0">
                <a:latin typeface="华文楷体" panose="02010600040101010101" pitchFamily="2" charset="-122"/>
                <a:ea typeface="华文楷体" panose="02010600040101010101" pitchFamily="2" charset="-122"/>
              </a:rPr>
              <a:t>根据这样两个种概念的外延之和是否等于其属概念的全部外延，不相容关系可进一步分为</a:t>
            </a:r>
            <a:r>
              <a:rPr lang="zh-CN" altLang="en-US" sz="3200" b="1" u="sng" dirty="0">
                <a:latin typeface="华文楷体" panose="02010600040101010101" pitchFamily="2" charset="-122"/>
                <a:ea typeface="华文楷体" panose="02010600040101010101" pitchFamily="2" charset="-122"/>
              </a:rPr>
              <a:t>矛盾关系</a:t>
            </a:r>
            <a:r>
              <a:rPr lang="zh-CN" altLang="en-US" sz="3200" b="1" dirty="0">
                <a:latin typeface="华文楷体" panose="02010600040101010101" pitchFamily="2" charset="-122"/>
                <a:ea typeface="华文楷体" panose="02010600040101010101" pitchFamily="2" charset="-122"/>
              </a:rPr>
              <a:t>和</a:t>
            </a:r>
            <a:r>
              <a:rPr lang="zh-CN" altLang="en-US" sz="3200" b="1" u="sng" dirty="0">
                <a:latin typeface="华文楷体" panose="02010600040101010101" pitchFamily="2" charset="-122"/>
                <a:ea typeface="华文楷体" panose="02010600040101010101" pitchFamily="2" charset="-122"/>
              </a:rPr>
              <a:t>反对关系</a:t>
            </a:r>
            <a:r>
              <a:rPr lang="zh-CN" altLang="en-US"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t>
            </a:r>
          </a:p>
          <a:p>
            <a:pPr algn="ctr"/>
            <a:r>
              <a:rPr lang="en-US" altLang="zh-CN" sz="3200"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30811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3.2</a:t>
            </a:r>
            <a:r>
              <a:rPr lang="zh-CN" altLang="en-US" b="1" dirty="0">
                <a:latin typeface="华文楷体" panose="02010600040101010101" pitchFamily="2" charset="-122"/>
                <a:ea typeface="华文楷体" panose="02010600040101010101" pitchFamily="2" charset="-122"/>
              </a:rPr>
              <a:t>  概念间的不相容关系</a:t>
            </a:r>
          </a:p>
        </p:txBody>
      </p:sp>
      <p:sp>
        <p:nvSpPr>
          <p:cNvPr id="3" name="文本框 2"/>
          <p:cNvSpPr txBox="1"/>
          <p:nvPr/>
        </p:nvSpPr>
        <p:spPr>
          <a:xfrm>
            <a:off x="477788" y="1628800"/>
            <a:ext cx="11164079" cy="4524315"/>
          </a:xfrm>
          <a:prstGeom prst="rect">
            <a:avLst/>
          </a:prstGeom>
          <a:noFill/>
        </p:spPr>
        <p:txBody>
          <a:bodyPr wrap="square" rtlCol="0">
            <a:spAutoFit/>
          </a:bodyPr>
          <a:lstStyle/>
          <a:p>
            <a:pPr>
              <a:lnSpc>
                <a:spcPct val="150000"/>
              </a:lnSpc>
            </a:pP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1</a:t>
            </a:r>
            <a:r>
              <a:rPr lang="zh-CN" altLang="en-US" sz="3200" dirty="0">
                <a:latin typeface="华文楷体" panose="02010600040101010101" pitchFamily="2" charset="-122"/>
                <a:ea typeface="华文楷体" panose="02010600040101010101" pitchFamily="2" charset="-122"/>
              </a:rPr>
              <a:t>）矛盾关系。</a:t>
            </a:r>
            <a:endParaRPr lang="en-US" altLang="zh-CN" sz="3200"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概念间的矛盾关系是指，两个概念的外延完全不同，并且</a:t>
            </a:r>
            <a:r>
              <a:rPr lang="zh-CN" altLang="en-US" sz="3200" b="1" dirty="0">
                <a:latin typeface="华文楷体" panose="02010600040101010101" pitchFamily="2" charset="-122"/>
                <a:ea typeface="华文楷体" panose="02010600040101010101" pitchFamily="2" charset="-122"/>
              </a:rPr>
              <a:t>它们的外延之和等于其属概念的全部外延</a:t>
            </a:r>
            <a:r>
              <a:rPr lang="zh-CN" altLang="en-US" sz="3200" dirty="0">
                <a:latin typeface="华文楷体" panose="02010600040101010101" pitchFamily="2" charset="-122"/>
                <a:ea typeface="华文楷体" panose="02010600040101010101" pitchFamily="2" charset="-122"/>
              </a:rPr>
              <a:t>，则这两个概念之间就是矛盾关系。例如，“红色”和“非红色”等。</a:t>
            </a:r>
            <a:endParaRPr lang="en-US" altLang="zh-CN" sz="3200" dirty="0">
              <a:latin typeface="华文楷体" panose="02010600040101010101" pitchFamily="2" charset="-122"/>
              <a:ea typeface="华文楷体" panose="02010600040101010101" pitchFamily="2" charset="-122"/>
            </a:endParaRPr>
          </a:p>
          <a:p>
            <a:pPr>
              <a:lnSpc>
                <a:spcPct val="150000"/>
              </a:lnSpc>
            </a:pPr>
            <a:endParaRPr lang="en-US" altLang="zh-CN" sz="3200"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        B                                                     </a:t>
            </a:r>
          </a:p>
        </p:txBody>
      </p:sp>
      <p:sp>
        <p:nvSpPr>
          <p:cNvPr id="4" name="流程图: 接点 3"/>
          <p:cNvSpPr/>
          <p:nvPr/>
        </p:nvSpPr>
        <p:spPr>
          <a:xfrm>
            <a:off x="4654252" y="4869160"/>
            <a:ext cx="1944216" cy="198884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a:stCxn id="4" idx="0"/>
            <a:endCxn id="4" idx="4"/>
          </p:cNvCxnSpPr>
          <p:nvPr/>
        </p:nvCxnSpPr>
        <p:spPr>
          <a:xfrm>
            <a:off x="5626360" y="4869160"/>
            <a:ext cx="0" cy="19888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54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3.2</a:t>
            </a:r>
            <a:r>
              <a:rPr lang="zh-CN" altLang="en-US" b="1" dirty="0">
                <a:latin typeface="华文楷体" panose="02010600040101010101" pitchFamily="2" charset="-122"/>
                <a:ea typeface="华文楷体" panose="02010600040101010101" pitchFamily="2" charset="-122"/>
              </a:rPr>
              <a:t>  概念间的不相容关系</a:t>
            </a:r>
          </a:p>
        </p:txBody>
      </p:sp>
      <p:sp>
        <p:nvSpPr>
          <p:cNvPr id="3" name="文本框 2"/>
          <p:cNvSpPr txBox="1"/>
          <p:nvPr/>
        </p:nvSpPr>
        <p:spPr>
          <a:xfrm>
            <a:off x="477788" y="1628800"/>
            <a:ext cx="11164079" cy="4524315"/>
          </a:xfrm>
          <a:prstGeom prst="rect">
            <a:avLst/>
          </a:prstGeom>
          <a:noFill/>
        </p:spPr>
        <p:txBody>
          <a:bodyPr wrap="square" rtlCol="0">
            <a:spAutoFit/>
          </a:bodyPr>
          <a:lstStyle/>
          <a:p>
            <a:pPr>
              <a:lnSpc>
                <a:spcPct val="150000"/>
              </a:lnSpc>
            </a:pP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2</a:t>
            </a:r>
            <a:r>
              <a:rPr lang="zh-CN" altLang="en-US" sz="3200" dirty="0">
                <a:latin typeface="华文楷体" panose="02010600040101010101" pitchFamily="2" charset="-122"/>
                <a:ea typeface="华文楷体" panose="02010600040101010101" pitchFamily="2" charset="-122"/>
              </a:rPr>
              <a:t>）反对关系。</a:t>
            </a:r>
            <a:endParaRPr lang="en-US" altLang="zh-CN" sz="3200"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概念间的反对关系是指，两个概念的外延完全不同，并且</a:t>
            </a:r>
            <a:r>
              <a:rPr lang="zh-CN" altLang="en-US" sz="3200" b="1" dirty="0">
                <a:latin typeface="华文楷体" panose="02010600040101010101" pitchFamily="2" charset="-122"/>
                <a:ea typeface="华文楷体" panose="02010600040101010101" pitchFamily="2" charset="-122"/>
              </a:rPr>
              <a:t>它们的外延之和小于其属概念的全部外延</a:t>
            </a:r>
            <a:r>
              <a:rPr lang="zh-CN" altLang="en-US" sz="3200" dirty="0">
                <a:latin typeface="华文楷体" panose="02010600040101010101" pitchFamily="2" charset="-122"/>
                <a:ea typeface="华文楷体" panose="02010600040101010101" pitchFamily="2" charset="-122"/>
              </a:rPr>
              <a:t>，则这两个概念之间就是反对关系。例如，“红色”和“白色”等。</a:t>
            </a:r>
            <a:endParaRPr lang="en-US" altLang="zh-CN" sz="3200" dirty="0">
              <a:latin typeface="华文楷体" panose="02010600040101010101" pitchFamily="2" charset="-122"/>
              <a:ea typeface="华文楷体" panose="02010600040101010101" pitchFamily="2" charset="-122"/>
            </a:endParaRPr>
          </a:p>
          <a:p>
            <a:pPr>
              <a:lnSpc>
                <a:spcPct val="150000"/>
              </a:lnSpc>
            </a:pPr>
            <a:endParaRPr lang="en-US" altLang="zh-CN" sz="3200"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        B                                                     </a:t>
            </a:r>
          </a:p>
        </p:txBody>
      </p:sp>
      <p:sp>
        <p:nvSpPr>
          <p:cNvPr id="4" name="流程图: 接点 3"/>
          <p:cNvSpPr/>
          <p:nvPr/>
        </p:nvSpPr>
        <p:spPr>
          <a:xfrm>
            <a:off x="4654252" y="4869160"/>
            <a:ext cx="1944216" cy="198884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5374332" y="4869160"/>
            <a:ext cx="0" cy="1988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a:off x="5772489" y="4869160"/>
            <a:ext cx="0" cy="19888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14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zh-CN" altLang="en-US" b="1" dirty="0">
                <a:latin typeface="华文楷体" panose="02010600040101010101" pitchFamily="2" charset="-122"/>
                <a:ea typeface="华文楷体" panose="02010600040101010101" pitchFamily="2" charset="-122"/>
              </a:rPr>
              <a:t>四、概念的限制与概括</a:t>
            </a:r>
          </a:p>
        </p:txBody>
      </p:sp>
      <p:sp>
        <p:nvSpPr>
          <p:cNvPr id="3" name="文本框 2"/>
          <p:cNvSpPr txBox="1"/>
          <p:nvPr/>
        </p:nvSpPr>
        <p:spPr>
          <a:xfrm>
            <a:off x="682809" y="2060848"/>
            <a:ext cx="10945216" cy="2308324"/>
          </a:xfrm>
          <a:prstGeom prst="rect">
            <a:avLst/>
          </a:prstGeom>
          <a:noFill/>
        </p:spPr>
        <p:txBody>
          <a:bodyPr wrap="square" rtlCol="0">
            <a:spAutoFit/>
          </a:bodyPr>
          <a:lstStyle/>
          <a:p>
            <a:pPr>
              <a:lnSpc>
                <a:spcPct val="150000"/>
              </a:lnSpc>
            </a:pPr>
            <a:r>
              <a:rPr lang="zh-CN" altLang="en-US" sz="28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概念的限制与概括是</a:t>
            </a:r>
            <a:r>
              <a:rPr lang="zh-CN" altLang="en-US" sz="3200" b="1" dirty="0">
                <a:latin typeface="华文楷体" panose="02010600040101010101" pitchFamily="2" charset="-122"/>
                <a:ea typeface="华文楷体" panose="02010600040101010101" pitchFamily="2" charset="-122"/>
              </a:rPr>
              <a:t>明确概念外延</a:t>
            </a:r>
            <a:r>
              <a:rPr lang="zh-CN" altLang="en-US" sz="3200" dirty="0">
                <a:latin typeface="华文楷体" panose="02010600040101010101" pitchFamily="2" charset="-122"/>
                <a:ea typeface="华文楷体" panose="02010600040101010101" pitchFamily="2" charset="-122"/>
              </a:rPr>
              <a:t>的两种逻辑方法。对概念进行限制与概括，是以属种关系的</a:t>
            </a:r>
            <a:r>
              <a:rPr lang="zh-CN" altLang="en-US" sz="3200" b="1" u="sng" dirty="0">
                <a:latin typeface="华文楷体" panose="02010600040101010101" pitchFamily="2" charset="-122"/>
                <a:ea typeface="华文楷体" panose="02010600040101010101" pitchFamily="2" charset="-122"/>
              </a:rPr>
              <a:t>概念内涵与外延的反变关系</a:t>
            </a:r>
            <a:r>
              <a:rPr lang="zh-CN" altLang="en-US" sz="3200" dirty="0">
                <a:latin typeface="华文楷体" panose="02010600040101010101" pitchFamily="2" charset="-122"/>
                <a:ea typeface="华文楷体" panose="02010600040101010101" pitchFamily="2" charset="-122"/>
              </a:rPr>
              <a:t>为基础的。</a:t>
            </a:r>
          </a:p>
        </p:txBody>
      </p:sp>
    </p:spTree>
    <p:extLst>
      <p:ext uri="{BB962C8B-B14F-4D97-AF65-F5344CB8AC3E}">
        <p14:creationId xmlns:p14="http://schemas.microsoft.com/office/powerpoint/2010/main" val="258961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4.1</a:t>
            </a:r>
            <a:r>
              <a:rPr lang="zh-CN" altLang="en-US" b="1" dirty="0">
                <a:latin typeface="华文楷体" panose="02010600040101010101" pitchFamily="2" charset="-122"/>
                <a:ea typeface="华文楷体" panose="02010600040101010101" pitchFamily="2" charset="-122"/>
              </a:rPr>
              <a:t> 概念内涵与外延间的反变关系</a:t>
            </a:r>
          </a:p>
        </p:txBody>
      </p:sp>
      <p:sp>
        <p:nvSpPr>
          <p:cNvPr id="3" name="文本框 2"/>
          <p:cNvSpPr txBox="1"/>
          <p:nvPr/>
        </p:nvSpPr>
        <p:spPr>
          <a:xfrm>
            <a:off x="693812" y="1628800"/>
            <a:ext cx="11233248" cy="5078313"/>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在</a:t>
            </a:r>
            <a:r>
              <a:rPr lang="zh-CN" altLang="en-US" sz="3600" dirty="0">
                <a:solidFill>
                  <a:srgbClr val="FF0000"/>
                </a:solidFill>
                <a:latin typeface="华文楷体" panose="02010600040101010101" pitchFamily="2" charset="-122"/>
                <a:ea typeface="华文楷体" panose="02010600040101010101" pitchFamily="2" charset="-122"/>
              </a:rPr>
              <a:t>具有属种关系的概念之间</a:t>
            </a:r>
            <a:r>
              <a:rPr lang="zh-CN" altLang="en-US" sz="3600" dirty="0">
                <a:latin typeface="华文楷体" panose="02010600040101010101" pitchFamily="2" charset="-122"/>
                <a:ea typeface="华文楷体" panose="02010600040101010101" pitchFamily="2" charset="-122"/>
              </a:rPr>
              <a:t>，</a:t>
            </a:r>
            <a:r>
              <a:rPr lang="zh-CN" altLang="en-US" sz="3600" b="1" dirty="0">
                <a:latin typeface="华文楷体" panose="02010600040101010101" pitchFamily="2" charset="-122"/>
                <a:ea typeface="华文楷体" panose="02010600040101010101" pitchFamily="2" charset="-122"/>
              </a:rPr>
              <a:t>内涵的多少与外延的大小存在着反变的关系</a:t>
            </a:r>
            <a:r>
              <a:rPr lang="zh-CN" altLang="en-US" sz="3600" dirty="0">
                <a:latin typeface="华文楷体" panose="02010600040101010101" pitchFamily="2" charset="-122"/>
                <a:ea typeface="华文楷体" panose="02010600040101010101" pitchFamily="2" charset="-122"/>
              </a:rPr>
              <a:t>，即：一个概念的内涵越多，则它的外延越小；一个概念的内涵越少，则它的外延越大。反过来说，一个概念的外延越小，则它的内涵越多；一个概念的外延越大，则它的内涵越少。换句话说，内涵变多是外延变小的充分必要条件，内涵变少是外延变大的充分必要条件。反之，外延变化对内涵也是如此。</a:t>
            </a:r>
            <a:endParaRPr lang="en-US" altLang="zh-CN" sz="3600" dirty="0">
              <a:latin typeface="华文楷体" panose="02010600040101010101" pitchFamily="2" charset="-122"/>
              <a:ea typeface="华文楷体" panose="02010600040101010101" pitchFamily="2" charset="-122"/>
            </a:endParaRPr>
          </a:p>
          <a:p>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例如，“学生</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大学生</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大连海事大学学生”，由前到后，内涵越来越多，外延则越来越小。</a:t>
            </a:r>
          </a:p>
        </p:txBody>
      </p:sp>
    </p:spTree>
    <p:extLst>
      <p:ext uri="{BB962C8B-B14F-4D97-AF65-F5344CB8AC3E}">
        <p14:creationId xmlns:p14="http://schemas.microsoft.com/office/powerpoint/2010/main" val="325143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5069" y="20860"/>
            <a:ext cx="9224072" cy="990600"/>
          </a:xfrm>
        </p:spPr>
        <p:txBody>
          <a:bodyPr/>
          <a:lstStyle/>
          <a:p>
            <a:r>
              <a:rPr lang="zh-CN" altLang="en-US" sz="3600" b="1" dirty="0">
                <a:solidFill>
                  <a:srgbClr val="4F271C"/>
                </a:solidFill>
                <a:latin typeface="华文行楷" panose="02010800040101010101" pitchFamily="2" charset="-122"/>
                <a:ea typeface="华文行楷" panose="02010800040101010101" pitchFamily="2" charset="-122"/>
              </a:rPr>
              <a:t>小故事</a:t>
            </a:r>
            <a:endParaRPr lang="zh-CN" alt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sz="quarter" idx="1"/>
          </p:nvPr>
        </p:nvSpPr>
        <p:spPr>
          <a:xfrm>
            <a:off x="1269876" y="1628800"/>
            <a:ext cx="9649072" cy="5040560"/>
          </a:xfrm>
        </p:spPr>
        <p:txBody>
          <a:bodyPr>
            <a:normAutofit/>
          </a:bodyPr>
          <a:lstStyle/>
          <a:p>
            <a:pPr marL="0" indent="0">
              <a:buNone/>
            </a:pPr>
            <a:r>
              <a:rPr lang="zh-CN" altLang="en-US" b="1" dirty="0">
                <a:latin typeface="Times New Roman" panose="02020603050405020304" pitchFamily="18" charset="0"/>
                <a:cs typeface="Times New Roman" panose="02020603050405020304" pitchFamily="18" charset="0"/>
              </a:rPr>
              <a:t>        </a:t>
            </a:r>
          </a:p>
        </p:txBody>
      </p:sp>
      <p:sp>
        <p:nvSpPr>
          <p:cNvPr id="4" name="流程图: 显示 3">
            <a:extLst>
              <a:ext uri="{FF2B5EF4-FFF2-40B4-BE49-F238E27FC236}">
                <a16:creationId xmlns:a16="http://schemas.microsoft.com/office/drawing/2014/main" id="{5D41D652-DAE9-42C1-A70B-A95CD3CF1478}"/>
              </a:ext>
            </a:extLst>
          </p:cNvPr>
          <p:cNvSpPr/>
          <p:nvPr/>
        </p:nvSpPr>
        <p:spPr>
          <a:xfrm>
            <a:off x="1155069" y="296652"/>
            <a:ext cx="1656184" cy="774576"/>
          </a:xfrm>
          <a:prstGeom prst="flowChartDisp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BD96B44-FAB4-45B6-80AB-C73ED4350D58}"/>
              </a:ext>
            </a:extLst>
          </p:cNvPr>
          <p:cNvSpPr/>
          <p:nvPr/>
        </p:nvSpPr>
        <p:spPr>
          <a:xfrm>
            <a:off x="1031581" y="1412776"/>
            <a:ext cx="9906000" cy="4288353"/>
          </a:xfrm>
          <a:prstGeom prst="rect">
            <a:avLst/>
          </a:prstGeom>
        </p:spPr>
        <p:txBody>
          <a:bodyPr wrap="square">
            <a:spAutoFit/>
          </a:bodyPr>
          <a:lstStyle/>
          <a:p>
            <a:pPr>
              <a:lnSpc>
                <a:spcPct val="150000"/>
              </a:lnSpc>
              <a:spcBef>
                <a:spcPts val="700"/>
              </a:spcBef>
              <a:buClr>
                <a:srgbClr val="FEB80A"/>
              </a:buClr>
              <a:buSzPct val="60000"/>
            </a:pPr>
            <a:r>
              <a:rPr lang="zh-CN" altLang="en-US" sz="2900" b="1" dirty="0">
                <a:solidFill>
                  <a:prstClr val="black"/>
                </a:solidFill>
                <a:latin typeface="Times New Roman" panose="02020603050405020304" pitchFamily="18" charset="0"/>
                <a:cs typeface="Times New Roman" panose="02020603050405020304" pitchFamily="18" charset="0"/>
              </a:rPr>
              <a:t>        在这个人将支票兑现之后，保险公司马上报警要求将这个人逮捕，罪名是涉嫌</a:t>
            </a:r>
            <a:r>
              <a:rPr lang="en-US" altLang="zh-CN" sz="2900" b="1" dirty="0">
                <a:solidFill>
                  <a:prstClr val="black"/>
                </a:solidFill>
                <a:latin typeface="Times New Roman" panose="02020603050405020304" pitchFamily="18" charset="0"/>
                <a:cs typeface="Times New Roman" panose="02020603050405020304" pitchFamily="18" charset="0"/>
              </a:rPr>
              <a:t>24</a:t>
            </a:r>
            <a:r>
              <a:rPr lang="zh-CN" altLang="en-US" sz="2900" b="1" dirty="0">
                <a:solidFill>
                  <a:prstClr val="black"/>
                </a:solidFill>
                <a:latin typeface="Times New Roman" panose="02020603050405020304" pitchFamily="18" charset="0"/>
                <a:cs typeface="Times New Roman" panose="02020603050405020304" pitchFamily="18" charset="0"/>
              </a:rPr>
              <a:t>起“纵火案”。有他先前的申诉和证词，这个人立即以“蓄意烧毁已经投保之财产”的罪名被定罪，要入狱服刑</a:t>
            </a:r>
            <a:r>
              <a:rPr lang="en-US" altLang="zh-CN" sz="2900" b="1" dirty="0">
                <a:solidFill>
                  <a:prstClr val="black"/>
                </a:solidFill>
                <a:latin typeface="Times New Roman" panose="02020603050405020304" pitchFamily="18" charset="0"/>
                <a:cs typeface="Times New Roman" panose="02020603050405020304" pitchFamily="18" charset="0"/>
              </a:rPr>
              <a:t>24</a:t>
            </a:r>
            <a:r>
              <a:rPr lang="zh-CN" altLang="en-US" sz="2900" b="1" dirty="0">
                <a:solidFill>
                  <a:prstClr val="black"/>
                </a:solidFill>
                <a:latin typeface="Times New Roman" panose="02020603050405020304" pitchFamily="18" charset="0"/>
                <a:cs typeface="Times New Roman" panose="02020603050405020304" pitchFamily="18" charset="0"/>
              </a:rPr>
              <a:t>个月，并被罚美金</a:t>
            </a:r>
            <a:r>
              <a:rPr lang="en-US" altLang="zh-CN" sz="2900" b="1" dirty="0">
                <a:solidFill>
                  <a:prstClr val="black"/>
                </a:solidFill>
                <a:latin typeface="Times New Roman" panose="02020603050405020304" pitchFamily="18" charset="0"/>
                <a:cs typeface="Times New Roman" panose="02020603050405020304" pitchFamily="18" charset="0"/>
              </a:rPr>
              <a:t>2.4</a:t>
            </a:r>
            <a:r>
              <a:rPr lang="zh-CN" altLang="en-US" sz="2900" b="1" dirty="0">
                <a:solidFill>
                  <a:prstClr val="black"/>
                </a:solidFill>
                <a:latin typeface="Times New Roman" panose="02020603050405020304" pitchFamily="18" charset="0"/>
                <a:cs typeface="Times New Roman" panose="02020603050405020304" pitchFamily="18" charset="0"/>
              </a:rPr>
              <a:t>万元。</a:t>
            </a:r>
            <a:endParaRPr lang="en-US" altLang="zh-CN" sz="2900" b="1" dirty="0">
              <a:solidFill>
                <a:prstClr val="black"/>
              </a:solidFill>
              <a:latin typeface="Times New Roman" panose="02020603050405020304" pitchFamily="18" charset="0"/>
              <a:cs typeface="Times New Roman" panose="02020603050405020304" pitchFamily="18" charset="0"/>
            </a:endParaRPr>
          </a:p>
          <a:p>
            <a:pPr>
              <a:lnSpc>
                <a:spcPct val="150000"/>
              </a:lnSpc>
              <a:spcBef>
                <a:spcPts val="700"/>
              </a:spcBef>
              <a:buClr>
                <a:srgbClr val="FEB80A"/>
              </a:buClr>
              <a:buSzPct val="60000"/>
            </a:pPr>
            <a:endParaRPr lang="en-US" altLang="zh-CN" sz="2900" b="1" dirty="0">
              <a:solidFill>
                <a:prstClr val="black"/>
              </a:solidFill>
              <a:latin typeface="Times New Roman" panose="02020603050405020304" pitchFamily="18" charset="0"/>
              <a:cs typeface="Times New Roman" panose="02020603050405020304" pitchFamily="18" charset="0"/>
            </a:endParaRPr>
          </a:p>
          <a:p>
            <a:pPr>
              <a:lnSpc>
                <a:spcPct val="150000"/>
              </a:lnSpc>
              <a:spcBef>
                <a:spcPts val="700"/>
              </a:spcBef>
              <a:buClr>
                <a:srgbClr val="FEB80A"/>
              </a:buClr>
              <a:buSzPct val="60000"/>
            </a:pPr>
            <a:r>
              <a:rPr lang="en-US" altLang="zh-CN" sz="2900" b="1" dirty="0">
                <a:solidFill>
                  <a:prstClr val="black"/>
                </a:solidFill>
                <a:latin typeface="Times New Roman" panose="02020603050405020304" pitchFamily="18" charset="0"/>
                <a:cs typeface="Times New Roman" panose="02020603050405020304" pitchFamily="18" charset="0"/>
              </a:rPr>
              <a:t>        </a:t>
            </a:r>
            <a:r>
              <a:rPr lang="zh-CN" altLang="en-US" sz="2900" b="1" dirty="0">
                <a:solidFill>
                  <a:prstClr val="black"/>
                </a:solidFill>
                <a:latin typeface="Times New Roman" panose="02020603050405020304" pitchFamily="18" charset="0"/>
                <a:cs typeface="Times New Roman" panose="02020603050405020304" pitchFamily="18" charset="0"/>
              </a:rPr>
              <a:t>这是双方</a:t>
            </a:r>
            <a:r>
              <a:rPr lang="zh-CN" altLang="en-US" sz="2900" b="1" dirty="0">
                <a:solidFill>
                  <a:srgbClr val="FF0000"/>
                </a:solidFill>
                <a:latin typeface="Times New Roman" panose="02020603050405020304" pitchFamily="18" charset="0"/>
                <a:cs typeface="Times New Roman" panose="02020603050405020304" pitchFamily="18" charset="0"/>
              </a:rPr>
              <a:t>逻辑思维的较量</a:t>
            </a:r>
            <a:r>
              <a:rPr lang="zh-CN" altLang="en-US" sz="2900" b="1"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4867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4.2</a:t>
            </a:r>
            <a:r>
              <a:rPr lang="zh-CN" altLang="en-US" b="1" dirty="0">
                <a:latin typeface="华文楷体" panose="02010600040101010101" pitchFamily="2" charset="-122"/>
                <a:ea typeface="华文楷体" panose="02010600040101010101" pitchFamily="2" charset="-122"/>
              </a:rPr>
              <a:t> 概念的限制</a:t>
            </a:r>
          </a:p>
        </p:txBody>
      </p:sp>
      <p:sp>
        <p:nvSpPr>
          <p:cNvPr id="3" name="文本框 2"/>
          <p:cNvSpPr txBox="1"/>
          <p:nvPr/>
        </p:nvSpPr>
        <p:spPr>
          <a:xfrm>
            <a:off x="693812" y="1628800"/>
            <a:ext cx="11161240" cy="5078313"/>
          </a:xfrm>
          <a:prstGeom prst="rect">
            <a:avLst/>
          </a:prstGeom>
          <a:noFill/>
        </p:spPr>
        <p:txBody>
          <a:bodyPr wrap="square" rtlCol="0">
            <a:spAutoFit/>
          </a:bodyPr>
          <a:lstStyle/>
          <a:p>
            <a:r>
              <a:rPr lang="zh-CN" altLang="en-US" sz="3600" dirty="0">
                <a:latin typeface="华文楷体" panose="02010600040101010101" pitchFamily="2" charset="-122"/>
                <a:ea typeface="华文楷体" panose="02010600040101010101" pitchFamily="2" charset="-122"/>
              </a:rPr>
              <a:t>        概念的限制是利用反变关系通过对属概念增加内涵而过渡到其种概念，以明确概念外延的逻辑方法。</a:t>
            </a:r>
            <a:endParaRPr lang="en-US" altLang="zh-CN" sz="3600" dirty="0">
              <a:latin typeface="华文楷体" panose="02010600040101010101" pitchFamily="2" charset="-122"/>
              <a:ea typeface="华文楷体" panose="02010600040101010101" pitchFamily="2" charset="-122"/>
            </a:endParaRPr>
          </a:p>
          <a:p>
            <a:r>
              <a:rPr lang="en-US" altLang="zh-CN" sz="3600" dirty="0">
                <a:latin typeface="华文楷体" panose="02010600040101010101" pitchFamily="2" charset="-122"/>
                <a:ea typeface="华文楷体" panose="02010600040101010101" pitchFamily="2" charset="-122"/>
              </a:rPr>
              <a:t>        </a:t>
            </a:r>
            <a:r>
              <a:rPr lang="zh-CN" altLang="en-US" sz="3600" b="1" dirty="0">
                <a:latin typeface="华文楷体" panose="02010600040101010101" pitchFamily="2" charset="-122"/>
                <a:ea typeface="华文楷体" panose="02010600040101010101" pitchFamily="2" charset="-122"/>
              </a:rPr>
              <a:t>概念的限制过程可用公式表示为</a:t>
            </a:r>
            <a:r>
              <a:rPr lang="zh-CN" altLang="en-US" sz="3600" dirty="0">
                <a:latin typeface="华文楷体" panose="02010600040101010101" pitchFamily="2" charset="-122"/>
                <a:ea typeface="华文楷体" panose="02010600040101010101" pitchFamily="2" charset="-122"/>
              </a:rPr>
              <a:t>：</a:t>
            </a:r>
            <a:endParaRPr lang="en-US" altLang="zh-CN" sz="3600" dirty="0">
              <a:latin typeface="华文楷体" panose="02010600040101010101" pitchFamily="2" charset="-122"/>
              <a:ea typeface="华文楷体" panose="02010600040101010101" pitchFamily="2" charset="-122"/>
            </a:endParaRPr>
          </a:p>
          <a:p>
            <a:pPr algn="ctr"/>
            <a:r>
              <a:rPr lang="zh-CN" altLang="en-US" sz="3600" dirty="0">
                <a:highlight>
                  <a:srgbClr val="00FF00"/>
                </a:highlight>
                <a:latin typeface="华文楷体" panose="02010600040101010101" pitchFamily="2" charset="-122"/>
                <a:ea typeface="华文楷体" panose="02010600040101010101" pitchFamily="2" charset="-122"/>
              </a:rPr>
              <a:t>属概念＋内涵</a:t>
            </a:r>
            <a:r>
              <a:rPr lang="zh-CN" altLang="en-US" sz="3600" dirty="0">
                <a:highlight>
                  <a:srgbClr val="00FF00"/>
                </a:highlight>
                <a:latin typeface="Times New Roman" panose="02020603050405020304" pitchFamily="18" charset="0"/>
                <a:ea typeface="华文楷体" panose="02010600040101010101" pitchFamily="2" charset="-122"/>
                <a:cs typeface="Times New Roman" panose="02020603050405020304" pitchFamily="18" charset="0"/>
              </a:rPr>
              <a:t>→种概念</a:t>
            </a:r>
            <a:endParaRPr lang="en-US" altLang="zh-CN" sz="3600" dirty="0">
              <a:highlight>
                <a:srgbClr val="00FF00"/>
              </a:highlight>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600" dirty="0">
                <a:latin typeface="Times New Roman" panose="02020603050405020304" pitchFamily="18" charset="0"/>
                <a:ea typeface="华文楷体" panose="02010600040101010101" pitchFamily="2" charset="-122"/>
                <a:cs typeface="Times New Roman" panose="02020603050405020304" pitchFamily="18" charset="0"/>
              </a:rPr>
              <a:t>例如，对“历史”这个属概念，增加“中国”的内涵，就过渡到其种概念“中国历史”。</a:t>
            </a:r>
            <a:endParaRPr lang="en-US"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600" dirty="0">
                <a:latin typeface="Times New Roman" panose="02020603050405020304" pitchFamily="18" charset="0"/>
                <a:ea typeface="华文楷体" panose="02010600040101010101" pitchFamily="2" charset="-122"/>
                <a:cs typeface="Times New Roman" panose="02020603050405020304" pitchFamily="18" charset="0"/>
              </a:rPr>
              <a:t>概念限制的极限是单独概念，因为单独概念在属种关系的系列中是外延最小的概念，所以，对单独概念一般就不能再做限制了。</a:t>
            </a:r>
            <a:endParaRPr lang="en-US" altLang="zh-CN" sz="3600"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464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en-US" altLang="zh-CN" b="1" dirty="0">
                <a:latin typeface="华文楷体" panose="02010600040101010101" pitchFamily="2" charset="-122"/>
                <a:ea typeface="华文楷体" panose="02010600040101010101" pitchFamily="2" charset="-122"/>
              </a:rPr>
              <a:t>4.3</a:t>
            </a:r>
            <a:r>
              <a:rPr lang="zh-CN" altLang="en-US" b="1" dirty="0">
                <a:latin typeface="华文楷体" panose="02010600040101010101" pitchFamily="2" charset="-122"/>
                <a:ea typeface="华文楷体" panose="02010600040101010101" pitchFamily="2" charset="-122"/>
              </a:rPr>
              <a:t> 概念的概括</a:t>
            </a:r>
          </a:p>
        </p:txBody>
      </p:sp>
      <p:sp>
        <p:nvSpPr>
          <p:cNvPr id="3" name="文本框 2"/>
          <p:cNvSpPr txBox="1"/>
          <p:nvPr/>
        </p:nvSpPr>
        <p:spPr>
          <a:xfrm>
            <a:off x="693812" y="1628800"/>
            <a:ext cx="11161240" cy="5632311"/>
          </a:xfrm>
          <a:prstGeom prst="rect">
            <a:avLst/>
          </a:prstGeom>
          <a:noFill/>
        </p:spPr>
        <p:txBody>
          <a:bodyPr wrap="square" rtlCol="0">
            <a:spAutoFit/>
          </a:bodyPr>
          <a:lstStyle/>
          <a:p>
            <a:r>
              <a:rPr lang="zh-CN" altLang="en-US" sz="3600" dirty="0">
                <a:latin typeface="华文楷体" panose="02010600040101010101" pitchFamily="2" charset="-122"/>
                <a:ea typeface="华文楷体" panose="02010600040101010101" pitchFamily="2" charset="-122"/>
              </a:rPr>
              <a:t>        概念的概括是利用反变关系通过对种概念减少内涵而过渡到其属概念，以明确概念外延的逻辑方法。</a:t>
            </a:r>
            <a:endParaRPr lang="en-US" altLang="zh-CN" sz="3600" dirty="0">
              <a:latin typeface="华文楷体" panose="02010600040101010101" pitchFamily="2" charset="-122"/>
              <a:ea typeface="华文楷体" panose="02010600040101010101" pitchFamily="2" charset="-122"/>
            </a:endParaRPr>
          </a:p>
          <a:p>
            <a:r>
              <a:rPr lang="en-US" altLang="zh-CN" sz="3600" b="1"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3600" b="1" dirty="0">
                <a:latin typeface="华文楷体" panose="02010600040101010101" pitchFamily="2" charset="-122"/>
                <a:ea typeface="华文楷体" panose="02010600040101010101" pitchFamily="2" charset="-122"/>
                <a:cs typeface="Times New Roman" panose="02020603050405020304" pitchFamily="18" charset="0"/>
              </a:rPr>
              <a:t>概念的概括过程可用公式表示为：</a:t>
            </a:r>
            <a:endParaRPr lang="en-US" altLang="zh-CN" sz="3600" b="1" dirty="0">
              <a:latin typeface="华文楷体" panose="02010600040101010101" pitchFamily="2" charset="-122"/>
              <a:ea typeface="华文楷体" panose="02010600040101010101" pitchFamily="2" charset="-122"/>
              <a:cs typeface="Times New Roman" panose="02020603050405020304" pitchFamily="18" charset="0"/>
            </a:endParaRPr>
          </a:p>
          <a:p>
            <a:pPr algn="ctr"/>
            <a:r>
              <a:rPr lang="zh-CN" altLang="en-US" sz="3600" dirty="0">
                <a:highlight>
                  <a:srgbClr val="00FF00"/>
                </a:highlight>
                <a:latin typeface="华文楷体" panose="02010600040101010101" pitchFamily="2" charset="-122"/>
                <a:ea typeface="华文楷体" panose="02010600040101010101" pitchFamily="2" charset="-122"/>
                <a:cs typeface="Times New Roman" panose="02020603050405020304" pitchFamily="18" charset="0"/>
              </a:rPr>
              <a:t>种概念－内涵</a:t>
            </a:r>
            <a:r>
              <a:rPr lang="zh-CN" altLang="en-US" sz="3600" dirty="0">
                <a:highlight>
                  <a:srgbClr val="00FF00"/>
                </a:highlight>
                <a:latin typeface="Times New Roman" panose="02020603050405020304" pitchFamily="18" charset="0"/>
                <a:ea typeface="华文楷体" panose="02010600040101010101" pitchFamily="2" charset="-122"/>
                <a:cs typeface="Times New Roman" panose="02020603050405020304" pitchFamily="18" charset="0"/>
              </a:rPr>
              <a:t>→属概念</a:t>
            </a:r>
            <a:endParaRPr lang="en-US" altLang="zh-CN" sz="3600" dirty="0">
              <a:highlight>
                <a:srgbClr val="00FF00"/>
              </a:highlight>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3600" dirty="0">
                <a:latin typeface="华文楷体" panose="02010600040101010101" pitchFamily="2" charset="-122"/>
                <a:ea typeface="华文楷体" panose="02010600040101010101" pitchFamily="2" charset="-122"/>
                <a:cs typeface="Times New Roman" panose="02020603050405020304" pitchFamily="18" charset="0"/>
              </a:rPr>
              <a:t>例如，对“中国历史”这个种概念，减少“中国”的内涵，就过渡到其属概念“历史”。</a:t>
            </a:r>
            <a:endParaRPr lang="en-US" altLang="zh-CN" sz="36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6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3600" dirty="0">
                <a:latin typeface="华文楷体" panose="02010600040101010101" pitchFamily="2" charset="-122"/>
                <a:ea typeface="华文楷体" panose="02010600040101010101" pitchFamily="2" charset="-122"/>
                <a:cs typeface="Times New Roman" panose="02020603050405020304" pitchFamily="18" charset="0"/>
              </a:rPr>
              <a:t>概念概括的极限是范畴，范畴在概念的属种关系系列中是外延最大的类概念，因此，对范畴一般就不能再做概括了。</a:t>
            </a:r>
            <a:endParaRPr lang="en-US" altLang="zh-CN" sz="36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600" dirty="0">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474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zh-CN" altLang="en-US" b="1" dirty="0">
                <a:latin typeface="华文楷体" panose="02010600040101010101" pitchFamily="2" charset="-122"/>
                <a:ea typeface="华文楷体" panose="02010600040101010101" pitchFamily="2" charset="-122"/>
              </a:rPr>
              <a:t>四、概念的限制与概括</a:t>
            </a:r>
          </a:p>
        </p:txBody>
      </p:sp>
      <p:sp>
        <p:nvSpPr>
          <p:cNvPr id="3" name="文本框 2"/>
          <p:cNvSpPr txBox="1"/>
          <p:nvPr/>
        </p:nvSpPr>
        <p:spPr>
          <a:xfrm>
            <a:off x="549796" y="1628800"/>
            <a:ext cx="10945216" cy="4524315"/>
          </a:xfrm>
          <a:prstGeom prst="rect">
            <a:avLst/>
          </a:prstGeom>
          <a:noFill/>
        </p:spPr>
        <p:txBody>
          <a:bodyPr wrap="square" rtlCol="0">
            <a:spAutoFit/>
          </a:bodyPr>
          <a:lstStyle/>
          <a:p>
            <a:pPr>
              <a:lnSpc>
                <a:spcPct val="150000"/>
              </a:lnSpc>
            </a:pPr>
            <a:r>
              <a:rPr lang="zh-CN" altLang="en-US" sz="2800" dirty="0">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注意：</a:t>
            </a:r>
            <a:r>
              <a:rPr lang="zh-CN" altLang="en-US" sz="3200" dirty="0">
                <a:latin typeface="华文楷体" panose="02010600040101010101" pitchFamily="2" charset="-122"/>
                <a:ea typeface="华文楷体" panose="02010600040101010101" pitchFamily="2" charset="-122"/>
              </a:rPr>
              <a:t>概念的限制与概括都</a:t>
            </a:r>
            <a:r>
              <a:rPr lang="zh-CN" altLang="en-US" sz="3200" dirty="0">
                <a:solidFill>
                  <a:srgbClr val="FF0000"/>
                </a:solidFill>
                <a:latin typeface="华文楷体" panose="02010600040101010101" pitchFamily="2" charset="-122"/>
                <a:ea typeface="华文楷体" panose="02010600040101010101" pitchFamily="2" charset="-122"/>
              </a:rPr>
              <a:t>必须在属种关系的概念间进行</a:t>
            </a:r>
            <a:r>
              <a:rPr lang="zh-CN" altLang="en-US" sz="3200" dirty="0">
                <a:latin typeface="华文楷体" panose="02010600040101010101" pitchFamily="2" charset="-122"/>
                <a:ea typeface="华文楷体" panose="02010600040101010101" pitchFamily="2" charset="-122"/>
              </a:rPr>
              <a:t>，否则，就会犯“限制不当”或“概括不当”的逻辑错误。</a:t>
            </a:r>
            <a:endParaRPr lang="en-US" altLang="zh-CN" sz="3200"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例如：所有国家干部，特别是共产党员应当奉公守法。</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t>
            </a:r>
            <a:r>
              <a:rPr lang="zh-CN" altLang="en-US" sz="3200" dirty="0">
                <a:solidFill>
                  <a:srgbClr val="7030A0"/>
                </a:solidFill>
                <a:latin typeface="华文楷体" panose="02010600040101010101" pitchFamily="2" charset="-122"/>
                <a:ea typeface="华文楷体" panose="02010600040101010101" pitchFamily="2" charset="-122"/>
              </a:rPr>
              <a:t>把“国家干部”限制为“共产党员”属限制不当。因为“国家干部”和“共产党员”是交叉关系的概念，不是由属概念到种概念的限制。</a:t>
            </a:r>
          </a:p>
        </p:txBody>
      </p:sp>
    </p:spTree>
    <p:extLst>
      <p:ext uri="{BB962C8B-B14F-4D97-AF65-F5344CB8AC3E}">
        <p14:creationId xmlns:p14="http://schemas.microsoft.com/office/powerpoint/2010/main" val="67236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anim calcmode="lin" valueType="num">
                                      <p:cBhvr>
                                        <p:cTn id="1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zh-CN" altLang="en-US" b="1" dirty="0">
                <a:latin typeface="华文楷体" panose="02010600040101010101" pitchFamily="2" charset="-122"/>
                <a:ea typeface="华文楷体" panose="02010600040101010101" pitchFamily="2" charset="-122"/>
              </a:rPr>
              <a:t>四、概念的限制与概括</a:t>
            </a:r>
          </a:p>
        </p:txBody>
      </p:sp>
      <p:sp>
        <p:nvSpPr>
          <p:cNvPr id="3" name="文本框 2"/>
          <p:cNvSpPr txBox="1"/>
          <p:nvPr/>
        </p:nvSpPr>
        <p:spPr>
          <a:xfrm>
            <a:off x="549796" y="1628800"/>
            <a:ext cx="11305256" cy="4616648"/>
          </a:xfrm>
          <a:prstGeom prst="rect">
            <a:avLst/>
          </a:prstGeom>
          <a:noFill/>
        </p:spPr>
        <p:txBody>
          <a:bodyPr wrap="square" rtlCol="0">
            <a:spAutoFit/>
          </a:bodyPr>
          <a:lstStyle/>
          <a:p>
            <a:pPr>
              <a:lnSpc>
                <a:spcPct val="150000"/>
              </a:lnSpc>
            </a:pPr>
            <a:r>
              <a:rPr lang="zh-CN" altLang="en-US" sz="3600" b="1" dirty="0">
                <a:latin typeface="华文楷体" panose="02010600040101010101" pitchFamily="2" charset="-122"/>
                <a:ea typeface="华文楷体" panose="02010600040101010101" pitchFamily="2" charset="-122"/>
              </a:rPr>
              <a:t>总结：</a:t>
            </a:r>
            <a:endParaRPr lang="en-US" altLang="zh-CN" sz="3600" b="1" dirty="0">
              <a:latin typeface="华文楷体" panose="02010600040101010101" pitchFamily="2" charset="-122"/>
              <a:ea typeface="华文楷体" panose="02010600040101010101" pitchFamily="2" charset="-122"/>
            </a:endParaRPr>
          </a:p>
          <a:p>
            <a:pPr>
              <a:lnSpc>
                <a:spcPct val="150000"/>
              </a:lnSpc>
            </a:pPr>
            <a:r>
              <a:rPr lang="en-US" altLang="zh-CN" sz="3200" b="1" dirty="0">
                <a:solidFill>
                  <a:srgbClr val="7030A0"/>
                </a:solidFill>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概念的限制与概括，是日常思维中明确概念外延范围的两种逻辑方法。其中，限制使概念的外延缩小，表明概念对象在一类事物中的特殊属性，使思想范围更具体；概括使概念的外延扩大，表明概念对象具有其所在的一类事物的一般属性，使思维对象在更普遍的范围得到说明。</a:t>
            </a:r>
          </a:p>
        </p:txBody>
      </p:sp>
    </p:spTree>
    <p:extLst>
      <p:ext uri="{BB962C8B-B14F-4D97-AF65-F5344CB8AC3E}">
        <p14:creationId xmlns:p14="http://schemas.microsoft.com/office/powerpoint/2010/main" val="345800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3885374" y="790436"/>
            <a:ext cx="3680638" cy="768484"/>
          </a:xfrm>
          <a:prstGeom prst="rect">
            <a:avLst/>
          </a:prstGeom>
          <a:gradFill flip="none" rotWithShape="1">
            <a:gsLst>
              <a:gs pos="0">
                <a:srgbClr val="0078A8"/>
              </a:gs>
              <a:gs pos="94000">
                <a:srgbClr val="00B0F0">
                  <a:shade val="67500"/>
                  <a:satMod val="115000"/>
                </a:srgbClr>
              </a:gs>
            </a:gsLst>
            <a:lin ang="5400000" scaled="1"/>
            <a:tileRect/>
          </a:gradFill>
          <a:ln w="25400" cap="flat" cmpd="sng" algn="ctr">
            <a:noFill/>
            <a:prstDash val="solid"/>
          </a:ln>
          <a:effectLst/>
        </p:spPr>
        <p:txBody>
          <a:bodyPr rtlCol="0" anchor="ctr"/>
          <a:lstStyle/>
          <a:p>
            <a:pPr algn="ctr">
              <a:defRPr/>
            </a:pPr>
            <a:endParaRPr lang="zh-CN" altLang="en-US" sz="2880" kern="0">
              <a:solidFill>
                <a:sysClr val="window" lastClr="FFFFFF"/>
              </a:solidFill>
              <a:latin typeface="Calibri"/>
              <a:ea typeface="宋体"/>
            </a:endParaRPr>
          </a:p>
        </p:txBody>
      </p:sp>
      <p:sp>
        <p:nvSpPr>
          <p:cNvPr id="131" name="椭圆 130"/>
          <p:cNvSpPr/>
          <p:nvPr/>
        </p:nvSpPr>
        <p:spPr>
          <a:xfrm>
            <a:off x="4265142" y="938624"/>
            <a:ext cx="107152" cy="107152"/>
          </a:xfrm>
          <a:prstGeom prst="ellipse">
            <a:avLst/>
          </a:prstGeom>
          <a:solidFill>
            <a:sysClr val="windowText" lastClr="000000">
              <a:lumMod val="85000"/>
              <a:lumOff val="15000"/>
            </a:sysClr>
          </a:solidFill>
          <a:ln w="6350" cap="flat" cmpd="sng" algn="ctr">
            <a:solidFill>
              <a:sysClr val="windowText" lastClr="000000">
                <a:lumMod val="75000"/>
                <a:lumOff val="25000"/>
              </a:sysClr>
            </a:solidFill>
            <a:prstDash val="solid"/>
          </a:ln>
          <a:effectLst/>
        </p:spPr>
        <p:txBody>
          <a:bodyPr rtlCol="0" anchor="ctr"/>
          <a:lstStyle/>
          <a:p>
            <a:pPr algn="ctr">
              <a:defRPr/>
            </a:pPr>
            <a:endParaRPr lang="zh-CN" altLang="en-US" sz="2880" kern="0">
              <a:solidFill>
                <a:sysClr val="window" lastClr="FFFFFF"/>
              </a:solidFill>
              <a:latin typeface="Calibri"/>
              <a:ea typeface="宋体"/>
            </a:endParaRPr>
          </a:p>
        </p:txBody>
      </p:sp>
      <p:sp>
        <p:nvSpPr>
          <p:cNvPr id="132" name="椭圆 131"/>
          <p:cNvSpPr/>
          <p:nvPr/>
        </p:nvSpPr>
        <p:spPr>
          <a:xfrm>
            <a:off x="7104427" y="932175"/>
            <a:ext cx="107152" cy="107152"/>
          </a:xfrm>
          <a:prstGeom prst="ellipse">
            <a:avLst/>
          </a:prstGeom>
          <a:solidFill>
            <a:sysClr val="windowText" lastClr="000000">
              <a:lumMod val="85000"/>
              <a:lumOff val="15000"/>
            </a:sysClr>
          </a:solidFill>
          <a:ln w="6350" cap="flat" cmpd="sng" algn="ctr">
            <a:solidFill>
              <a:sysClr val="windowText" lastClr="000000">
                <a:lumMod val="75000"/>
                <a:lumOff val="25000"/>
              </a:sysClr>
            </a:solidFill>
            <a:prstDash val="solid"/>
          </a:ln>
          <a:effectLst/>
        </p:spPr>
        <p:txBody>
          <a:bodyPr rtlCol="0" anchor="ctr"/>
          <a:lstStyle/>
          <a:p>
            <a:pPr algn="ctr">
              <a:defRPr/>
            </a:pPr>
            <a:endParaRPr lang="zh-CN" altLang="en-US" sz="2880" kern="0">
              <a:solidFill>
                <a:sysClr val="window" lastClr="FFFFFF"/>
              </a:solidFill>
              <a:latin typeface="Calibri"/>
              <a:ea typeface="宋体"/>
            </a:endParaRPr>
          </a:p>
        </p:txBody>
      </p:sp>
      <p:cxnSp>
        <p:nvCxnSpPr>
          <p:cNvPr id="133" name="直接连接符 132"/>
          <p:cNvCxnSpPr>
            <a:stCxn id="135" idx="6"/>
            <a:endCxn id="132" idx="5"/>
          </p:cNvCxnSpPr>
          <p:nvPr/>
        </p:nvCxnSpPr>
        <p:spPr>
          <a:xfrm>
            <a:off x="5835183" y="142229"/>
            <a:ext cx="1360699" cy="881405"/>
          </a:xfrm>
          <a:prstGeom prst="line">
            <a:avLst/>
          </a:prstGeom>
          <a:noFill/>
          <a:ln w="19050" cap="flat" cmpd="sng" algn="ctr">
            <a:solidFill>
              <a:srgbClr val="955E27"/>
            </a:solidFill>
            <a:prstDash val="solid"/>
          </a:ln>
          <a:effectLst>
            <a:outerShdw blurRad="50800" dist="38100" dir="5400000" algn="t" rotWithShape="0">
              <a:prstClr val="black">
                <a:alpha val="40000"/>
              </a:prstClr>
            </a:outerShdw>
          </a:effectLst>
        </p:spPr>
      </p:cxnSp>
      <p:cxnSp>
        <p:nvCxnSpPr>
          <p:cNvPr id="134" name="直接连接符 133"/>
          <p:cNvCxnSpPr>
            <a:stCxn id="135" idx="2"/>
            <a:endCxn id="131" idx="3"/>
          </p:cNvCxnSpPr>
          <p:nvPr/>
        </p:nvCxnSpPr>
        <p:spPr>
          <a:xfrm flipH="1">
            <a:off x="4280833" y="142229"/>
            <a:ext cx="1269892" cy="887855"/>
          </a:xfrm>
          <a:prstGeom prst="line">
            <a:avLst/>
          </a:prstGeom>
          <a:noFill/>
          <a:ln w="19050" cap="flat" cmpd="sng" algn="ctr">
            <a:solidFill>
              <a:srgbClr val="955E27"/>
            </a:solidFill>
            <a:prstDash val="solid"/>
          </a:ln>
          <a:effectLst>
            <a:outerShdw blurRad="50800" dist="38100" dir="5400000" algn="t" rotWithShape="0">
              <a:prstClr val="black">
                <a:alpha val="40000"/>
              </a:prstClr>
            </a:outerShdw>
          </a:effectLst>
        </p:spPr>
      </p:cxnSp>
      <p:sp>
        <p:nvSpPr>
          <p:cNvPr id="135" name="椭圆 134"/>
          <p:cNvSpPr/>
          <p:nvPr/>
        </p:nvSpPr>
        <p:spPr>
          <a:xfrm>
            <a:off x="5550730" y="1"/>
            <a:ext cx="284459" cy="284459"/>
          </a:xfrm>
          <a:prstGeom prst="ellipse">
            <a:avLst/>
          </a:prstGeom>
          <a:gradFill flip="none" rotWithShape="1">
            <a:gsLst>
              <a:gs pos="0">
                <a:sysClr val="window" lastClr="FFFFFF">
                  <a:shade val="30000"/>
                  <a:satMod val="115000"/>
                </a:sysClr>
              </a:gs>
              <a:gs pos="50000">
                <a:sysClr val="window" lastClr="FFFFFF">
                  <a:shade val="67500"/>
                  <a:satMod val="115000"/>
                </a:sysClr>
              </a:gs>
              <a:gs pos="100000">
                <a:sysClr val="window" lastClr="FFFFFF">
                  <a:shade val="100000"/>
                  <a:satMod val="115000"/>
                </a:sysClr>
              </a:gs>
            </a:gsLst>
            <a:path path="circle">
              <a:fillToRect l="50000" t="50000" r="50000" b="50000"/>
            </a:path>
            <a:tileRect/>
          </a:gradFill>
          <a:ln w="12700" cap="flat" cmpd="sng" algn="ctr">
            <a:solidFill>
              <a:sysClr val="window" lastClr="FFFFFF">
                <a:lumMod val="50000"/>
              </a:sysClr>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12700"/>
          </a:sp3d>
        </p:spPr>
        <p:txBody>
          <a:bodyPr rtlCol="0" anchor="ctr"/>
          <a:lstStyle/>
          <a:p>
            <a:pPr algn="ctr">
              <a:defRPr/>
            </a:pPr>
            <a:endParaRPr lang="zh-CN" altLang="en-US" sz="2880" kern="0">
              <a:solidFill>
                <a:sysClr val="window" lastClr="FFFFFF"/>
              </a:solidFill>
              <a:latin typeface="Calibri"/>
              <a:ea typeface="宋体"/>
            </a:endParaRPr>
          </a:p>
        </p:txBody>
      </p:sp>
      <p:sp>
        <p:nvSpPr>
          <p:cNvPr id="136" name="TextBox 135"/>
          <p:cNvSpPr txBox="1"/>
          <p:nvPr/>
        </p:nvSpPr>
        <p:spPr>
          <a:xfrm>
            <a:off x="4344339" y="988378"/>
            <a:ext cx="2762711" cy="461665"/>
          </a:xfrm>
          <a:prstGeom prst="rect">
            <a:avLst/>
          </a:prstGeom>
          <a:noFill/>
        </p:spPr>
        <p:txBody>
          <a:bodyPr wrap="square" rtlCol="0">
            <a:spAutoFit/>
          </a:bodyPr>
          <a:lstStyle/>
          <a:p>
            <a:pPr algn="ctr">
              <a:defRPr/>
            </a:pPr>
            <a:r>
              <a:rPr lang="zh-CN" altLang="en-US" b="1" kern="0" dirty="0">
                <a:solidFill>
                  <a:sysClr val="window" lastClr="FFFFFF"/>
                </a:solidFill>
                <a:latin typeface="微软雅黑" pitchFamily="34" charset="-122"/>
                <a:ea typeface="微软雅黑" pitchFamily="34" charset="-122"/>
              </a:rPr>
              <a:t>练 习 题</a:t>
            </a:r>
          </a:p>
        </p:txBody>
      </p:sp>
      <p:sp>
        <p:nvSpPr>
          <p:cNvPr id="140" name="Rectangle 59"/>
          <p:cNvSpPr/>
          <p:nvPr/>
        </p:nvSpPr>
        <p:spPr>
          <a:xfrm>
            <a:off x="1773932" y="1960037"/>
            <a:ext cx="8640960" cy="4666118"/>
          </a:xfrm>
          <a:prstGeom prst="rect">
            <a:avLst/>
          </a:prstGeom>
          <a:gradFill flip="none" rotWithShape="1">
            <a:gsLst>
              <a:gs pos="0">
                <a:srgbClr val="9AD7E2"/>
              </a:gs>
              <a:gs pos="100000">
                <a:srgbClr val="48AECA"/>
              </a:gs>
            </a:gsLst>
            <a:lin ang="16200000" scaled="0"/>
            <a:tileRect/>
          </a:gradFill>
          <a:ln w="47625" cap="flat" cmpd="sng" algn="ctr">
            <a:solidFill>
              <a:sysClr val="window" lastClr="FFFFFF">
                <a:lumMod val="95000"/>
              </a:sysClr>
            </a:solidFill>
            <a:prstDash val="solid"/>
          </a:ln>
          <a:effectLst>
            <a:outerShdw blurRad="40000" dist="23000" dir="5400000" rotWithShape="0">
              <a:srgbClr val="000000">
                <a:alpha val="35000"/>
              </a:srgbClr>
            </a:outerShdw>
          </a:effectLst>
        </p:spPr>
        <p:txBody>
          <a:bodyPr anchor="ctr"/>
          <a:lstStyle/>
          <a:p>
            <a:pPr algn="ctr" defTabSz="548640">
              <a:defRPr/>
            </a:pPr>
            <a:endParaRPr lang="da-DK" altLang="zh-CN" sz="2160" kern="0">
              <a:solidFill>
                <a:srgbClr val="FFFFFF"/>
              </a:solidFill>
              <a:latin typeface="Calibri"/>
              <a:ea typeface="宋体"/>
              <a:cs typeface="Arial" charset="0"/>
            </a:endParaRPr>
          </a:p>
        </p:txBody>
      </p:sp>
      <p:sp>
        <p:nvSpPr>
          <p:cNvPr id="142" name="Cloud 64"/>
          <p:cNvSpPr/>
          <p:nvPr/>
        </p:nvSpPr>
        <p:spPr>
          <a:xfrm>
            <a:off x="9464387" y="1095941"/>
            <a:ext cx="1850202" cy="1036915"/>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lvl1pPr defTabSz="457200" eaLnBrk="0" hangingPunct="0">
              <a:defRPr>
                <a:solidFill>
                  <a:schemeClr val="tx1"/>
                </a:solidFill>
                <a:latin typeface="Calibri" pitchFamily="34" charset="0"/>
                <a:cs typeface="Arial" charset="0"/>
              </a:defRPr>
            </a:lvl1pPr>
            <a:lvl2pPr marL="742950" indent="-285750" defTabSz="457200" eaLnBrk="0" hangingPunct="0">
              <a:defRPr>
                <a:solidFill>
                  <a:schemeClr val="tx1"/>
                </a:solidFill>
                <a:latin typeface="Calibri" pitchFamily="34" charset="0"/>
                <a:cs typeface="Arial" charset="0"/>
              </a:defRPr>
            </a:lvl2pPr>
            <a:lvl3pPr marL="1143000" indent="-228600" defTabSz="457200" eaLnBrk="0" hangingPunct="0">
              <a:defRPr>
                <a:solidFill>
                  <a:schemeClr val="tx1"/>
                </a:solidFill>
                <a:latin typeface="Calibri" pitchFamily="34" charset="0"/>
                <a:cs typeface="Arial" charset="0"/>
              </a:defRPr>
            </a:lvl3pPr>
            <a:lvl4pPr marL="1600200" indent="-228600" defTabSz="457200" eaLnBrk="0" hangingPunct="0">
              <a:defRPr>
                <a:solidFill>
                  <a:schemeClr val="tx1"/>
                </a:solidFill>
                <a:latin typeface="Calibri" pitchFamily="34" charset="0"/>
                <a:cs typeface="Arial" charset="0"/>
              </a:defRPr>
            </a:lvl4pPr>
            <a:lvl5pPr marL="2057400" indent="-228600" defTabSz="457200" eaLnBrk="0" hangingPunct="0">
              <a:defRPr>
                <a:solidFill>
                  <a:schemeClr val="tx1"/>
                </a:solidFill>
                <a:latin typeface="Calibri" pitchFamily="34" charset="0"/>
                <a:cs typeface="Arial" charset="0"/>
              </a:defRPr>
            </a:lvl5pPr>
            <a:lvl6pPr marL="2514600" indent="-228600" defTabSz="457200" eaLnBrk="0" fontAlgn="base" hangingPunct="0">
              <a:spcBef>
                <a:spcPct val="0"/>
              </a:spcBef>
              <a:spcAft>
                <a:spcPct val="0"/>
              </a:spcAft>
              <a:defRPr>
                <a:solidFill>
                  <a:schemeClr val="tx1"/>
                </a:solidFill>
                <a:latin typeface="Calibri" pitchFamily="34" charset="0"/>
                <a:cs typeface="Arial" charset="0"/>
              </a:defRPr>
            </a:lvl6pPr>
            <a:lvl7pPr marL="2971800" indent="-228600" defTabSz="457200" eaLnBrk="0" fontAlgn="base" hangingPunct="0">
              <a:spcBef>
                <a:spcPct val="0"/>
              </a:spcBef>
              <a:spcAft>
                <a:spcPct val="0"/>
              </a:spcAft>
              <a:defRPr>
                <a:solidFill>
                  <a:schemeClr val="tx1"/>
                </a:solidFill>
                <a:latin typeface="Calibri" pitchFamily="34" charset="0"/>
                <a:cs typeface="Arial" charset="0"/>
              </a:defRPr>
            </a:lvl7pPr>
            <a:lvl8pPr marL="3429000" indent="-228600" defTabSz="457200" eaLnBrk="0" fontAlgn="base" hangingPunct="0">
              <a:spcBef>
                <a:spcPct val="0"/>
              </a:spcBef>
              <a:spcAft>
                <a:spcPct val="0"/>
              </a:spcAft>
              <a:defRPr>
                <a:solidFill>
                  <a:schemeClr val="tx1"/>
                </a:solidFill>
                <a:latin typeface="Calibri" pitchFamily="34" charset="0"/>
                <a:cs typeface="Arial" charset="0"/>
              </a:defRPr>
            </a:lvl8pPr>
            <a:lvl9pPr marL="3886200" indent="-228600" defTabSz="457200" eaLnBrk="0" fontAlgn="base" hangingPunct="0">
              <a:spcBef>
                <a:spcPct val="0"/>
              </a:spcBef>
              <a:spcAft>
                <a:spcPct val="0"/>
              </a:spcAft>
              <a:defRPr>
                <a:solidFill>
                  <a:schemeClr val="tx1"/>
                </a:solidFill>
                <a:latin typeface="Calibri" pitchFamily="34" charset="0"/>
                <a:cs typeface="Arial" charset="0"/>
              </a:defRPr>
            </a:lvl9pPr>
          </a:lstStyle>
          <a:p>
            <a:pPr algn="ctr" defTabSz="548640" eaLnBrk="1" hangingPunct="1">
              <a:defRPr/>
            </a:pPr>
            <a:endParaRPr lang="da-DK" altLang="zh-CN" sz="2160" kern="0">
              <a:solidFill>
                <a:srgbClr val="FFFFFF"/>
              </a:solidFill>
              <a:ea typeface="宋体"/>
            </a:endParaRPr>
          </a:p>
        </p:txBody>
      </p:sp>
      <p:sp>
        <p:nvSpPr>
          <p:cNvPr id="143" name="Cloud 64"/>
          <p:cNvSpPr/>
          <p:nvPr/>
        </p:nvSpPr>
        <p:spPr>
          <a:xfrm>
            <a:off x="9384972" y="5675650"/>
            <a:ext cx="2195840" cy="1182350"/>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lvl1pPr defTabSz="457200" eaLnBrk="0" hangingPunct="0">
              <a:defRPr>
                <a:solidFill>
                  <a:schemeClr val="tx1"/>
                </a:solidFill>
                <a:latin typeface="Calibri" pitchFamily="34" charset="0"/>
                <a:cs typeface="Arial" charset="0"/>
              </a:defRPr>
            </a:lvl1pPr>
            <a:lvl2pPr marL="742950" indent="-285750" defTabSz="457200" eaLnBrk="0" hangingPunct="0">
              <a:defRPr>
                <a:solidFill>
                  <a:schemeClr val="tx1"/>
                </a:solidFill>
                <a:latin typeface="Calibri" pitchFamily="34" charset="0"/>
                <a:cs typeface="Arial" charset="0"/>
              </a:defRPr>
            </a:lvl2pPr>
            <a:lvl3pPr marL="1143000" indent="-228600" defTabSz="457200" eaLnBrk="0" hangingPunct="0">
              <a:defRPr>
                <a:solidFill>
                  <a:schemeClr val="tx1"/>
                </a:solidFill>
                <a:latin typeface="Calibri" pitchFamily="34" charset="0"/>
                <a:cs typeface="Arial" charset="0"/>
              </a:defRPr>
            </a:lvl3pPr>
            <a:lvl4pPr marL="1600200" indent="-228600" defTabSz="457200" eaLnBrk="0" hangingPunct="0">
              <a:defRPr>
                <a:solidFill>
                  <a:schemeClr val="tx1"/>
                </a:solidFill>
                <a:latin typeface="Calibri" pitchFamily="34" charset="0"/>
                <a:cs typeface="Arial" charset="0"/>
              </a:defRPr>
            </a:lvl4pPr>
            <a:lvl5pPr marL="2057400" indent="-228600" defTabSz="457200" eaLnBrk="0" hangingPunct="0">
              <a:defRPr>
                <a:solidFill>
                  <a:schemeClr val="tx1"/>
                </a:solidFill>
                <a:latin typeface="Calibri" pitchFamily="34" charset="0"/>
                <a:cs typeface="Arial" charset="0"/>
              </a:defRPr>
            </a:lvl5pPr>
            <a:lvl6pPr marL="2514600" indent="-228600" defTabSz="457200" eaLnBrk="0" fontAlgn="base" hangingPunct="0">
              <a:spcBef>
                <a:spcPct val="0"/>
              </a:spcBef>
              <a:spcAft>
                <a:spcPct val="0"/>
              </a:spcAft>
              <a:defRPr>
                <a:solidFill>
                  <a:schemeClr val="tx1"/>
                </a:solidFill>
                <a:latin typeface="Calibri" pitchFamily="34" charset="0"/>
                <a:cs typeface="Arial" charset="0"/>
              </a:defRPr>
            </a:lvl6pPr>
            <a:lvl7pPr marL="2971800" indent="-228600" defTabSz="457200" eaLnBrk="0" fontAlgn="base" hangingPunct="0">
              <a:spcBef>
                <a:spcPct val="0"/>
              </a:spcBef>
              <a:spcAft>
                <a:spcPct val="0"/>
              </a:spcAft>
              <a:defRPr>
                <a:solidFill>
                  <a:schemeClr val="tx1"/>
                </a:solidFill>
                <a:latin typeface="Calibri" pitchFamily="34" charset="0"/>
                <a:cs typeface="Arial" charset="0"/>
              </a:defRPr>
            </a:lvl7pPr>
            <a:lvl8pPr marL="3429000" indent="-228600" defTabSz="457200" eaLnBrk="0" fontAlgn="base" hangingPunct="0">
              <a:spcBef>
                <a:spcPct val="0"/>
              </a:spcBef>
              <a:spcAft>
                <a:spcPct val="0"/>
              </a:spcAft>
              <a:defRPr>
                <a:solidFill>
                  <a:schemeClr val="tx1"/>
                </a:solidFill>
                <a:latin typeface="Calibri" pitchFamily="34" charset="0"/>
                <a:cs typeface="Arial" charset="0"/>
              </a:defRPr>
            </a:lvl8pPr>
            <a:lvl9pPr marL="3886200" indent="-228600" defTabSz="457200" eaLnBrk="0" fontAlgn="base" hangingPunct="0">
              <a:spcBef>
                <a:spcPct val="0"/>
              </a:spcBef>
              <a:spcAft>
                <a:spcPct val="0"/>
              </a:spcAft>
              <a:defRPr>
                <a:solidFill>
                  <a:schemeClr val="tx1"/>
                </a:solidFill>
                <a:latin typeface="Calibri" pitchFamily="34" charset="0"/>
                <a:cs typeface="Arial" charset="0"/>
              </a:defRPr>
            </a:lvl9pPr>
          </a:lstStyle>
          <a:p>
            <a:pPr algn="ctr" defTabSz="548640" eaLnBrk="1" hangingPunct="1">
              <a:defRPr/>
            </a:pPr>
            <a:endParaRPr lang="da-DK" altLang="zh-CN" sz="2160" kern="0">
              <a:solidFill>
                <a:srgbClr val="FFFFFF"/>
              </a:solidFill>
              <a:ea typeface="宋体"/>
            </a:endParaRPr>
          </a:p>
        </p:txBody>
      </p:sp>
      <p:sp>
        <p:nvSpPr>
          <p:cNvPr id="144" name="Cloud 64"/>
          <p:cNvSpPr/>
          <p:nvPr/>
        </p:nvSpPr>
        <p:spPr>
          <a:xfrm>
            <a:off x="7995423" y="836713"/>
            <a:ext cx="2246650" cy="1037838"/>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548640" fontAlgn="auto">
              <a:spcBef>
                <a:spcPts val="0"/>
              </a:spcBef>
              <a:spcAft>
                <a:spcPts val="0"/>
              </a:spcAft>
              <a:defRPr/>
            </a:pPr>
            <a:endParaRPr lang="da-DK" altLang="zh-CN" sz="2160" kern="0">
              <a:solidFill>
                <a:srgbClr val="FFFFFF"/>
              </a:solidFill>
              <a:latin typeface="Calibri" pitchFamily="34" charset="0"/>
              <a:ea typeface="宋体"/>
              <a:cs typeface="Arial" charset="0"/>
            </a:endParaRPr>
          </a:p>
        </p:txBody>
      </p:sp>
      <p:sp>
        <p:nvSpPr>
          <p:cNvPr id="145" name="Cloud 64"/>
          <p:cNvSpPr/>
          <p:nvPr/>
        </p:nvSpPr>
        <p:spPr>
          <a:xfrm>
            <a:off x="1601113" y="1355170"/>
            <a:ext cx="1036915" cy="691276"/>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48640">
              <a:defRPr/>
            </a:pPr>
            <a:endParaRPr lang="da-DK" altLang="zh-CN" sz="2160" kern="0">
              <a:solidFill>
                <a:srgbClr val="FFFFFF"/>
              </a:solidFill>
              <a:latin typeface="Calibri" pitchFamily="34" charset="0"/>
              <a:ea typeface="宋体"/>
              <a:cs typeface="Arial" charset="0"/>
            </a:endParaRPr>
          </a:p>
        </p:txBody>
      </p:sp>
      <p:sp>
        <p:nvSpPr>
          <p:cNvPr id="146" name="Cloud 64"/>
          <p:cNvSpPr/>
          <p:nvPr/>
        </p:nvSpPr>
        <p:spPr>
          <a:xfrm>
            <a:off x="608012" y="5330012"/>
            <a:ext cx="2246650" cy="1037838"/>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48640">
              <a:defRPr/>
            </a:pPr>
            <a:endParaRPr lang="da-DK" altLang="zh-CN" sz="2160" kern="0">
              <a:solidFill>
                <a:srgbClr val="FFFFFF"/>
              </a:solidFill>
              <a:latin typeface="Calibri" pitchFamily="34" charset="0"/>
              <a:ea typeface="宋体"/>
              <a:cs typeface="Arial" charset="0"/>
            </a:endParaRPr>
          </a:p>
        </p:txBody>
      </p:sp>
      <p:sp>
        <p:nvSpPr>
          <p:cNvPr id="147" name="TextBox 146"/>
          <p:cNvSpPr txBox="1"/>
          <p:nvPr/>
        </p:nvSpPr>
        <p:spPr>
          <a:xfrm>
            <a:off x="1860342" y="1960037"/>
            <a:ext cx="8381731" cy="4524315"/>
          </a:xfrm>
          <a:prstGeom prst="rect">
            <a:avLst/>
          </a:prstGeom>
          <a:noFill/>
        </p:spPr>
        <p:txBody>
          <a:bodyPr wrap="square" rtlCol="0">
            <a:spAutoFit/>
          </a:bodyPr>
          <a:lstStyle/>
          <a:p>
            <a:pPr>
              <a:lnSpc>
                <a:spcPct val="150000"/>
              </a:lnSpc>
            </a:pPr>
            <a:endParaRPr lang="en-US" altLang="zh-CN" b="1" dirty="0">
              <a:solidFill>
                <a:schemeClr val="tx1">
                  <a:lumMod val="95000"/>
                  <a:lumOff val="5000"/>
                </a:schemeClr>
              </a:solidFill>
            </a:endParaRPr>
          </a:p>
          <a:p>
            <a:pPr>
              <a:lnSpc>
                <a:spcPct val="150000"/>
              </a:lnSpc>
            </a:pPr>
            <a:r>
              <a:rPr lang="zh-CN" altLang="en-US" b="1" dirty="0">
                <a:solidFill>
                  <a:schemeClr val="tx1">
                    <a:lumMod val="95000"/>
                    <a:lumOff val="5000"/>
                  </a:schemeClr>
                </a:solidFill>
              </a:rPr>
              <a:t>    将“违法行为”限制为“贪污行为”，概括为“犯罪行为”。其中，（    ）</a:t>
            </a:r>
            <a:endParaRPr lang="en-US" altLang="zh-CN" b="1"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      A.</a:t>
            </a:r>
            <a:r>
              <a:rPr lang="zh-CN" altLang="en-US" b="1" dirty="0">
                <a:solidFill>
                  <a:schemeClr val="tx1">
                    <a:lumMod val="95000"/>
                    <a:lumOff val="5000"/>
                  </a:schemeClr>
                </a:solidFill>
              </a:rPr>
              <a:t>限制正确，概括不正确</a:t>
            </a:r>
            <a:endParaRPr lang="en-US" altLang="zh-CN" b="1"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      B.</a:t>
            </a:r>
            <a:r>
              <a:rPr lang="zh-CN" altLang="en-US" b="1" dirty="0">
                <a:solidFill>
                  <a:schemeClr val="tx1">
                    <a:lumMod val="95000"/>
                    <a:lumOff val="5000"/>
                  </a:schemeClr>
                </a:solidFill>
              </a:rPr>
              <a:t>限制不正确，概括正确</a:t>
            </a:r>
            <a:endParaRPr lang="en-US" altLang="zh-CN" b="1"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      C.</a:t>
            </a:r>
            <a:r>
              <a:rPr lang="zh-CN" altLang="en-US" b="1" dirty="0">
                <a:solidFill>
                  <a:schemeClr val="tx1">
                    <a:lumMod val="95000"/>
                    <a:lumOff val="5000"/>
                  </a:schemeClr>
                </a:solidFill>
              </a:rPr>
              <a:t>限制和概括都正确</a:t>
            </a:r>
            <a:endParaRPr lang="en-US" altLang="zh-CN" b="1"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      D.</a:t>
            </a:r>
            <a:r>
              <a:rPr lang="zh-CN" altLang="en-US" b="1" dirty="0">
                <a:solidFill>
                  <a:schemeClr val="tx1">
                    <a:lumMod val="95000"/>
                    <a:lumOff val="5000"/>
                  </a:schemeClr>
                </a:solidFill>
              </a:rPr>
              <a:t>限制和概括都不正确</a:t>
            </a:r>
            <a:endParaRPr lang="en-US" altLang="zh-CN" b="1" dirty="0">
              <a:solidFill>
                <a:schemeClr val="tx1">
                  <a:lumMod val="95000"/>
                  <a:lumOff val="5000"/>
                </a:schemeClr>
              </a:solidFill>
            </a:endParaRPr>
          </a:p>
          <a:p>
            <a:pPr>
              <a:lnSpc>
                <a:spcPct val="150000"/>
              </a:lnSpc>
            </a:pPr>
            <a:r>
              <a:rPr lang="zh-CN" altLang="en-US" b="1" dirty="0">
                <a:solidFill>
                  <a:srgbClr val="FF0000"/>
                </a:solidFill>
              </a:rPr>
              <a:t>答案：</a:t>
            </a:r>
            <a:r>
              <a:rPr lang="en-US" altLang="zh-CN" b="1" dirty="0">
                <a:solidFill>
                  <a:srgbClr val="FF0000"/>
                </a:solidFill>
              </a:rPr>
              <a:t>A</a:t>
            </a:r>
          </a:p>
        </p:txBody>
      </p:sp>
      <p:sp>
        <p:nvSpPr>
          <p:cNvPr id="17" name="Cloud 64"/>
          <p:cNvSpPr/>
          <p:nvPr/>
        </p:nvSpPr>
        <p:spPr>
          <a:xfrm>
            <a:off x="694422" y="6089320"/>
            <a:ext cx="1072516" cy="605790"/>
          </a:xfrm>
          <a:prstGeom prst="cloud">
            <a:avLst/>
          </a:prstGeom>
          <a:gradFill rotWithShape="1">
            <a:gsLst>
              <a:gs pos="0">
                <a:sysClr val="window" lastClr="FFFFFF"/>
              </a:gs>
              <a:gs pos="100000">
                <a:sysClr val="window" lastClr="FFFFFF"/>
              </a:gs>
            </a:gsLst>
            <a:lin ang="16200000" scaled="0"/>
          </a:gradFill>
          <a:ln w="9525" cap="flat" cmpd="sng" algn="ctr">
            <a:solidFill>
              <a:sysClr val="window" lastClr="FFFFFF">
                <a:lumMod val="95000"/>
              </a:sysClr>
            </a:solidFill>
            <a:prstDash val="solid"/>
          </a:ln>
          <a:effectLst>
            <a:outerShdw blurRad="50800" dist="38100" dir="16200000" algn="tl" rotWithShape="0">
              <a:srgbClr val="000000">
                <a:alpha val="10000"/>
              </a:srgbClr>
            </a:outerShdw>
          </a:effectLst>
        </p:spPr>
        <p:txBody>
          <a:bodyPr anchor="ctr"/>
          <a:lstStyle>
            <a:lvl1pPr defTabSz="457200" eaLnBrk="0" hangingPunct="0">
              <a:defRPr>
                <a:solidFill>
                  <a:schemeClr val="tx1"/>
                </a:solidFill>
                <a:latin typeface="Calibri" pitchFamily="34" charset="0"/>
                <a:cs typeface="Arial" charset="0"/>
              </a:defRPr>
            </a:lvl1pPr>
            <a:lvl2pPr marL="742950" indent="-285750" defTabSz="457200" eaLnBrk="0" hangingPunct="0">
              <a:defRPr>
                <a:solidFill>
                  <a:schemeClr val="tx1"/>
                </a:solidFill>
                <a:latin typeface="Calibri" pitchFamily="34" charset="0"/>
                <a:cs typeface="Arial" charset="0"/>
              </a:defRPr>
            </a:lvl2pPr>
            <a:lvl3pPr marL="1143000" indent="-228600" defTabSz="457200" eaLnBrk="0" hangingPunct="0">
              <a:defRPr>
                <a:solidFill>
                  <a:schemeClr val="tx1"/>
                </a:solidFill>
                <a:latin typeface="Calibri" pitchFamily="34" charset="0"/>
                <a:cs typeface="Arial" charset="0"/>
              </a:defRPr>
            </a:lvl3pPr>
            <a:lvl4pPr marL="1600200" indent="-228600" defTabSz="457200" eaLnBrk="0" hangingPunct="0">
              <a:defRPr>
                <a:solidFill>
                  <a:schemeClr val="tx1"/>
                </a:solidFill>
                <a:latin typeface="Calibri" pitchFamily="34" charset="0"/>
                <a:cs typeface="Arial" charset="0"/>
              </a:defRPr>
            </a:lvl4pPr>
            <a:lvl5pPr marL="2057400" indent="-228600" defTabSz="457200" eaLnBrk="0" hangingPunct="0">
              <a:defRPr>
                <a:solidFill>
                  <a:schemeClr val="tx1"/>
                </a:solidFill>
                <a:latin typeface="Calibri" pitchFamily="34" charset="0"/>
                <a:cs typeface="Arial" charset="0"/>
              </a:defRPr>
            </a:lvl5pPr>
            <a:lvl6pPr marL="2514600" indent="-228600" defTabSz="457200" eaLnBrk="0" fontAlgn="base" hangingPunct="0">
              <a:spcBef>
                <a:spcPct val="0"/>
              </a:spcBef>
              <a:spcAft>
                <a:spcPct val="0"/>
              </a:spcAft>
              <a:defRPr>
                <a:solidFill>
                  <a:schemeClr val="tx1"/>
                </a:solidFill>
                <a:latin typeface="Calibri" pitchFamily="34" charset="0"/>
                <a:cs typeface="Arial" charset="0"/>
              </a:defRPr>
            </a:lvl6pPr>
            <a:lvl7pPr marL="2971800" indent="-228600" defTabSz="457200" eaLnBrk="0" fontAlgn="base" hangingPunct="0">
              <a:spcBef>
                <a:spcPct val="0"/>
              </a:spcBef>
              <a:spcAft>
                <a:spcPct val="0"/>
              </a:spcAft>
              <a:defRPr>
                <a:solidFill>
                  <a:schemeClr val="tx1"/>
                </a:solidFill>
                <a:latin typeface="Calibri" pitchFamily="34" charset="0"/>
                <a:cs typeface="Arial" charset="0"/>
              </a:defRPr>
            </a:lvl7pPr>
            <a:lvl8pPr marL="3429000" indent="-228600" defTabSz="457200" eaLnBrk="0" fontAlgn="base" hangingPunct="0">
              <a:spcBef>
                <a:spcPct val="0"/>
              </a:spcBef>
              <a:spcAft>
                <a:spcPct val="0"/>
              </a:spcAft>
              <a:defRPr>
                <a:solidFill>
                  <a:schemeClr val="tx1"/>
                </a:solidFill>
                <a:latin typeface="Calibri" pitchFamily="34" charset="0"/>
                <a:cs typeface="Arial" charset="0"/>
              </a:defRPr>
            </a:lvl8pPr>
            <a:lvl9pPr marL="3886200" indent="-228600" defTabSz="457200" eaLnBrk="0" fontAlgn="base" hangingPunct="0">
              <a:spcBef>
                <a:spcPct val="0"/>
              </a:spcBef>
              <a:spcAft>
                <a:spcPct val="0"/>
              </a:spcAft>
              <a:defRPr>
                <a:solidFill>
                  <a:schemeClr val="tx1"/>
                </a:solidFill>
                <a:latin typeface="Calibri" pitchFamily="34" charset="0"/>
                <a:cs typeface="Arial" charset="0"/>
              </a:defRPr>
            </a:lvl9pPr>
          </a:lstStyle>
          <a:p>
            <a:pPr algn="ctr" defTabSz="548640" eaLnBrk="1" hangingPunct="1">
              <a:defRPr/>
            </a:pPr>
            <a:endParaRPr lang="da-DK" altLang="zh-CN" sz="2160" kern="0">
              <a:solidFill>
                <a:srgbClr val="FFFFFF"/>
              </a:solidFill>
              <a:ea typeface="宋体"/>
            </a:endParaRPr>
          </a:p>
        </p:txBody>
      </p:sp>
      <p:sp>
        <p:nvSpPr>
          <p:cNvPr id="18" name="TextBox 17"/>
          <p:cNvSpPr txBox="1"/>
          <p:nvPr/>
        </p:nvSpPr>
        <p:spPr>
          <a:xfrm>
            <a:off x="739414" y="1441580"/>
            <a:ext cx="2762711" cy="535531"/>
          </a:xfrm>
          <a:prstGeom prst="rect">
            <a:avLst/>
          </a:prstGeom>
          <a:noFill/>
        </p:spPr>
        <p:txBody>
          <a:bodyPr wrap="square" rtlCol="0">
            <a:spAutoFit/>
          </a:bodyPr>
          <a:lstStyle/>
          <a:p>
            <a:pPr algn="ctr">
              <a:defRPr/>
            </a:pPr>
            <a:r>
              <a:rPr lang="en-US" altLang="zh-CN" sz="2880" b="1" kern="0" dirty="0">
                <a:solidFill>
                  <a:schemeClr val="accent5">
                    <a:lumMod val="75000"/>
                  </a:schemeClr>
                </a:solidFill>
                <a:latin typeface="微软雅黑" pitchFamily="34" charset="-122"/>
                <a:ea typeface="微软雅黑" pitchFamily="34" charset="-122"/>
              </a:rPr>
              <a:t>3</a:t>
            </a:r>
            <a:endParaRPr lang="zh-CN" altLang="en-US" sz="2880" b="1" kern="0"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4466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7">
                                            <p:txEl>
                                              <p:pRg st="1" end="1"/>
                                            </p:txEl>
                                          </p:spTgt>
                                        </p:tgtEl>
                                        <p:attrNameLst>
                                          <p:attrName>style.visibility</p:attrName>
                                        </p:attrNameLst>
                                      </p:cBhvr>
                                      <p:to>
                                        <p:strVal val="visible"/>
                                      </p:to>
                                    </p:set>
                                    <p:animEffect transition="in" filter="fade">
                                      <p:cBhvr>
                                        <p:cTn id="7" dur="1000"/>
                                        <p:tgtEl>
                                          <p:spTgt spid="147">
                                            <p:txEl>
                                              <p:pRg st="1" end="1"/>
                                            </p:txEl>
                                          </p:spTgt>
                                        </p:tgtEl>
                                      </p:cBhvr>
                                    </p:animEffect>
                                    <p:anim calcmode="lin" valueType="num">
                                      <p:cBhvr>
                                        <p:cTn id="8" dur="1000" fill="hold"/>
                                        <p:tgtEl>
                                          <p:spTgt spid="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7">
                                            <p:txEl>
                                              <p:pRg st="2" end="2"/>
                                            </p:txEl>
                                          </p:spTgt>
                                        </p:tgtEl>
                                        <p:attrNameLst>
                                          <p:attrName>style.visibility</p:attrName>
                                        </p:attrNameLst>
                                      </p:cBhvr>
                                      <p:to>
                                        <p:strVal val="visible"/>
                                      </p:to>
                                    </p:set>
                                    <p:animEffect transition="in" filter="fade">
                                      <p:cBhvr>
                                        <p:cTn id="12" dur="1000"/>
                                        <p:tgtEl>
                                          <p:spTgt spid="147">
                                            <p:txEl>
                                              <p:pRg st="2" end="2"/>
                                            </p:txEl>
                                          </p:spTgt>
                                        </p:tgtEl>
                                      </p:cBhvr>
                                    </p:animEffect>
                                    <p:anim calcmode="lin" valueType="num">
                                      <p:cBhvr>
                                        <p:cTn id="13" dur="1000" fill="hold"/>
                                        <p:tgtEl>
                                          <p:spTgt spid="14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7">
                                            <p:txEl>
                                              <p:pRg st="3" end="3"/>
                                            </p:txEl>
                                          </p:spTgt>
                                        </p:tgtEl>
                                        <p:attrNameLst>
                                          <p:attrName>style.visibility</p:attrName>
                                        </p:attrNameLst>
                                      </p:cBhvr>
                                      <p:to>
                                        <p:strVal val="visible"/>
                                      </p:to>
                                    </p:set>
                                    <p:animEffect transition="in" filter="fade">
                                      <p:cBhvr>
                                        <p:cTn id="17" dur="1000"/>
                                        <p:tgtEl>
                                          <p:spTgt spid="147">
                                            <p:txEl>
                                              <p:pRg st="3" end="3"/>
                                            </p:txEl>
                                          </p:spTgt>
                                        </p:tgtEl>
                                      </p:cBhvr>
                                    </p:animEffect>
                                    <p:anim calcmode="lin" valueType="num">
                                      <p:cBhvr>
                                        <p:cTn id="18" dur="1000" fill="hold"/>
                                        <p:tgtEl>
                                          <p:spTgt spid="14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4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7">
                                            <p:txEl>
                                              <p:pRg st="4" end="4"/>
                                            </p:txEl>
                                          </p:spTgt>
                                        </p:tgtEl>
                                        <p:attrNameLst>
                                          <p:attrName>style.visibility</p:attrName>
                                        </p:attrNameLst>
                                      </p:cBhvr>
                                      <p:to>
                                        <p:strVal val="visible"/>
                                      </p:to>
                                    </p:set>
                                    <p:animEffect transition="in" filter="fade">
                                      <p:cBhvr>
                                        <p:cTn id="22" dur="1000"/>
                                        <p:tgtEl>
                                          <p:spTgt spid="147">
                                            <p:txEl>
                                              <p:pRg st="4" end="4"/>
                                            </p:txEl>
                                          </p:spTgt>
                                        </p:tgtEl>
                                      </p:cBhvr>
                                    </p:animEffect>
                                    <p:anim calcmode="lin" valueType="num">
                                      <p:cBhvr>
                                        <p:cTn id="23" dur="1000" fill="hold"/>
                                        <p:tgtEl>
                                          <p:spTgt spid="14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4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animEffect transition="in" filter="fade">
                                      <p:cBhvr>
                                        <p:cTn id="27" dur="1000"/>
                                        <p:tgtEl>
                                          <p:spTgt spid="147">
                                            <p:txEl>
                                              <p:pRg st="5" end="5"/>
                                            </p:txEl>
                                          </p:spTgt>
                                        </p:tgtEl>
                                      </p:cBhvr>
                                    </p:animEffect>
                                    <p:anim calcmode="lin" valueType="num">
                                      <p:cBhvr>
                                        <p:cTn id="28" dur="1000" fill="hold"/>
                                        <p:tgtEl>
                                          <p:spTgt spid="147">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47">
                                            <p:txEl>
                                              <p:pRg st="6" end="6"/>
                                            </p:txEl>
                                          </p:spTgt>
                                        </p:tgtEl>
                                        <p:attrNameLst>
                                          <p:attrName>style.visibility</p:attrName>
                                        </p:attrNameLst>
                                      </p:cBhvr>
                                      <p:to>
                                        <p:strVal val="visible"/>
                                      </p:to>
                                    </p:set>
                                    <p:anim calcmode="lin" valueType="num">
                                      <p:cBhvr additive="base">
                                        <p:cTn id="34"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397000"/>
          </a:xfrm>
        </p:spPr>
        <p:txBody>
          <a:bodyPr/>
          <a:lstStyle/>
          <a:p>
            <a:r>
              <a:rPr lang="zh-CN" altLang="en-US" b="1" dirty="0">
                <a:latin typeface="华文楷体" panose="02010600040101010101" pitchFamily="2" charset="-122"/>
                <a:ea typeface="华文楷体" panose="02010600040101010101" pitchFamily="2" charset="-122"/>
              </a:rPr>
              <a:t>五、概念的定义与划分</a:t>
            </a:r>
          </a:p>
        </p:txBody>
      </p:sp>
      <p:sp>
        <p:nvSpPr>
          <p:cNvPr id="3" name="文本框 2"/>
          <p:cNvSpPr txBox="1"/>
          <p:nvPr/>
        </p:nvSpPr>
        <p:spPr>
          <a:xfrm>
            <a:off x="765820" y="1700808"/>
            <a:ext cx="11161240" cy="5016758"/>
          </a:xfrm>
          <a:prstGeom prst="rect">
            <a:avLst/>
          </a:prstGeom>
          <a:noFill/>
        </p:spPr>
        <p:txBody>
          <a:bodyPr wrap="square" rtlCol="0">
            <a:spAutoFit/>
          </a:bodyPr>
          <a:lstStyle/>
          <a:p>
            <a:r>
              <a:rPr lang="en-US" altLang="zh-CN" sz="3200" b="1" dirty="0">
                <a:latin typeface="华文楷体" panose="02010600040101010101" pitchFamily="2" charset="-122"/>
                <a:ea typeface="华文楷体" panose="02010600040101010101" pitchFamily="2" charset="-122"/>
              </a:rPr>
              <a:t>5.1</a:t>
            </a:r>
            <a:r>
              <a:rPr lang="zh-CN" altLang="en-US" sz="3200" b="1" dirty="0">
                <a:latin typeface="华文楷体" panose="02010600040101010101" pitchFamily="2" charset="-122"/>
                <a:ea typeface="华文楷体" panose="02010600040101010101" pitchFamily="2" charset="-122"/>
              </a:rPr>
              <a:t> 概念的定义</a:t>
            </a:r>
            <a:endParaRPr lang="en-US" altLang="zh-CN" sz="3200" b="1"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）什么是定义</a:t>
            </a:r>
            <a:endParaRPr lang="en-US" altLang="zh-CN" sz="3200" b="1" dirty="0">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定义是用简明的语句</a:t>
            </a:r>
            <a:r>
              <a:rPr lang="zh-CN" altLang="en-US" sz="3200" b="1" dirty="0">
                <a:latin typeface="华文楷体" panose="02010600040101010101" pitchFamily="2" charset="-122"/>
                <a:ea typeface="华文楷体" panose="02010600040101010101" pitchFamily="2" charset="-122"/>
              </a:rPr>
              <a:t>揭示概念对象的本质属性</a:t>
            </a:r>
            <a:r>
              <a:rPr lang="zh-CN" altLang="en-US" sz="3200" dirty="0">
                <a:latin typeface="华文楷体" panose="02010600040101010101" pitchFamily="2" charset="-122"/>
                <a:ea typeface="华文楷体" panose="02010600040101010101" pitchFamily="2" charset="-122"/>
              </a:rPr>
              <a:t>以</a:t>
            </a:r>
            <a:r>
              <a:rPr lang="zh-CN" altLang="en-US" sz="3200" dirty="0">
                <a:solidFill>
                  <a:srgbClr val="FF0000"/>
                </a:solidFill>
                <a:latin typeface="华文楷体" panose="02010600040101010101" pitchFamily="2" charset="-122"/>
                <a:ea typeface="华文楷体" panose="02010600040101010101" pitchFamily="2" charset="-122"/>
              </a:rPr>
              <a:t>明确概念内涵的逻辑方法</a:t>
            </a:r>
            <a:r>
              <a:rPr lang="zh-CN" altLang="en-US" sz="3200" dirty="0">
                <a:latin typeface="华文楷体" panose="02010600040101010101" pitchFamily="2" charset="-122"/>
                <a:ea typeface="华文楷体" panose="02010600040101010101" pitchFamily="2" charset="-122"/>
              </a:rPr>
              <a:t>。</a:t>
            </a:r>
            <a:endParaRPr lang="en-US" altLang="zh-CN" sz="3200"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例</a:t>
            </a:r>
            <a:r>
              <a:rPr lang="zh-CN" altLang="en-US" sz="3200" dirty="0">
                <a:latin typeface="华文楷体" panose="02010600040101010101" pitchFamily="2" charset="-122"/>
                <a:ea typeface="华文楷体" panose="02010600040101010101" pitchFamily="2" charset="-122"/>
              </a:rPr>
              <a:t>：半导体就是具有单向导电性的物体。</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概念的定义一般由被定义项、定义项、定义联项三部分组成。</a:t>
            </a:r>
            <a:endParaRPr lang="en-US" altLang="zh-CN" sz="3200" b="1" dirty="0">
              <a:latin typeface="华文楷体" panose="02010600040101010101" pitchFamily="2" charset="-122"/>
              <a:ea typeface="华文楷体" panose="02010600040101010101" pitchFamily="2" charset="-122"/>
            </a:endParaRPr>
          </a:p>
          <a:p>
            <a:r>
              <a:rPr lang="zh-CN" altLang="en-US" sz="3200" b="1" dirty="0">
                <a:highlight>
                  <a:srgbClr val="C0C0C0"/>
                </a:highlight>
                <a:latin typeface="华文楷体" panose="02010600040101010101" pitchFamily="2" charset="-122"/>
                <a:ea typeface="华文楷体" panose="02010600040101010101" pitchFamily="2" charset="-122"/>
              </a:rPr>
              <a:t>被定义项</a:t>
            </a:r>
            <a:r>
              <a:rPr lang="zh-CN" altLang="en-US" sz="3200" dirty="0">
                <a:latin typeface="华文楷体" panose="02010600040101010101" pitchFamily="2" charset="-122"/>
                <a:ea typeface="华文楷体" panose="02010600040101010101" pitchFamily="2" charset="-122"/>
              </a:rPr>
              <a:t>：是定义中被揭示内涵的概念。</a:t>
            </a:r>
            <a:endParaRPr lang="en-US" altLang="zh-CN" sz="3200" dirty="0">
              <a:latin typeface="华文楷体" panose="02010600040101010101" pitchFamily="2" charset="-122"/>
              <a:ea typeface="华文楷体" panose="02010600040101010101" pitchFamily="2" charset="-122"/>
            </a:endParaRPr>
          </a:p>
          <a:p>
            <a:r>
              <a:rPr lang="zh-CN" altLang="en-US" sz="3200" b="1" dirty="0">
                <a:highlight>
                  <a:srgbClr val="C0C0C0"/>
                </a:highlight>
                <a:latin typeface="华文楷体" panose="02010600040101010101" pitchFamily="2" charset="-122"/>
                <a:ea typeface="华文楷体" panose="02010600040101010101" pitchFamily="2" charset="-122"/>
              </a:rPr>
              <a:t>定义项</a:t>
            </a:r>
            <a:r>
              <a:rPr lang="zh-CN" altLang="en-US" sz="3200" dirty="0">
                <a:latin typeface="华文楷体" panose="02010600040101010101" pitchFamily="2" charset="-122"/>
                <a:ea typeface="华文楷体" panose="02010600040101010101" pitchFamily="2" charset="-122"/>
              </a:rPr>
              <a:t>：是定义中用来揭示被定义项内涵的概念。</a:t>
            </a:r>
            <a:endParaRPr lang="en-US" altLang="zh-CN" sz="3200" dirty="0">
              <a:latin typeface="华文楷体" panose="02010600040101010101" pitchFamily="2" charset="-122"/>
              <a:ea typeface="华文楷体" panose="02010600040101010101" pitchFamily="2" charset="-122"/>
            </a:endParaRPr>
          </a:p>
          <a:p>
            <a:r>
              <a:rPr lang="zh-CN" altLang="en-US" sz="3200" b="1" dirty="0">
                <a:highlight>
                  <a:srgbClr val="C0C0C0"/>
                </a:highlight>
                <a:latin typeface="华文楷体" panose="02010600040101010101" pitchFamily="2" charset="-122"/>
                <a:ea typeface="华文楷体" panose="02010600040101010101" pitchFamily="2" charset="-122"/>
              </a:rPr>
              <a:t>定义联项</a:t>
            </a:r>
            <a:r>
              <a:rPr lang="zh-CN" altLang="en-US" sz="3200" b="1"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是联结被定义项和定义项的概念。</a:t>
            </a:r>
          </a:p>
        </p:txBody>
      </p:sp>
    </p:spTree>
    <p:extLst>
      <p:ext uri="{BB962C8B-B14F-4D97-AF65-F5344CB8AC3E}">
        <p14:creationId xmlns:p14="http://schemas.microsoft.com/office/powerpoint/2010/main" val="20645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268760"/>
            <a:ext cx="11161240" cy="6592574"/>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）下定义的方法</a:t>
            </a:r>
            <a:endParaRPr lang="en-US" altLang="zh-CN" sz="3200" b="1"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给概念下定义的基本方法是</a:t>
            </a:r>
            <a:r>
              <a:rPr lang="zh-CN" altLang="en-US" sz="3200" b="1" dirty="0">
                <a:latin typeface="华文楷体" panose="02010600040101010101" pitchFamily="2" charset="-122"/>
                <a:ea typeface="华文楷体" panose="02010600040101010101" pitchFamily="2" charset="-122"/>
              </a:rPr>
              <a:t>“属加种差”</a:t>
            </a:r>
            <a:r>
              <a:rPr lang="zh-CN" altLang="en-US" sz="3200" dirty="0">
                <a:latin typeface="华文楷体" panose="02010600040101010101" pitchFamily="2" charset="-122"/>
                <a:ea typeface="华文楷体" panose="02010600040101010101" pitchFamily="2" charset="-122"/>
              </a:rPr>
              <a:t>的方法，可用公式表示为：</a:t>
            </a:r>
            <a:r>
              <a:rPr lang="zh-CN" altLang="en-US" sz="3200" dirty="0">
                <a:highlight>
                  <a:srgbClr val="C0C0C0"/>
                </a:highlight>
                <a:latin typeface="华文楷体" panose="02010600040101010101" pitchFamily="2" charset="-122"/>
                <a:ea typeface="华文楷体" panose="02010600040101010101" pitchFamily="2" charset="-122"/>
              </a:rPr>
              <a:t>被定义项</a:t>
            </a:r>
            <a:r>
              <a:rPr lang="en-US" altLang="zh-CN" sz="3200" dirty="0">
                <a:highlight>
                  <a:srgbClr val="C0C0C0"/>
                </a:highlight>
                <a:latin typeface="华文楷体" panose="02010600040101010101" pitchFamily="2" charset="-122"/>
                <a:ea typeface="华文楷体" panose="02010600040101010101" pitchFamily="2" charset="-122"/>
              </a:rPr>
              <a:t>=</a:t>
            </a:r>
            <a:r>
              <a:rPr lang="zh-CN" altLang="en-US" sz="3200" dirty="0">
                <a:highlight>
                  <a:srgbClr val="C0C0C0"/>
                </a:highlight>
                <a:latin typeface="华文楷体" panose="02010600040101010101" pitchFamily="2" charset="-122"/>
                <a:ea typeface="华文楷体" panose="02010600040101010101" pitchFamily="2" charset="-122"/>
              </a:rPr>
              <a:t>种差＋邻近的属概念</a:t>
            </a:r>
            <a:endParaRPr lang="en-US" altLang="zh-CN" sz="3200" dirty="0">
              <a:highlight>
                <a:srgbClr val="C0C0C0"/>
              </a:highlight>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第一步</a:t>
            </a:r>
            <a:r>
              <a:rPr lang="zh-CN" altLang="en-US" sz="3200" dirty="0">
                <a:latin typeface="华文楷体" panose="02010600040101010101" pitchFamily="2" charset="-122"/>
                <a:ea typeface="华文楷体" panose="02010600040101010101" pitchFamily="2" charset="-122"/>
              </a:rPr>
              <a:t>：确定与被定义项较邻近的“属”，即与被定义项邻近的属概念。例如，</a:t>
            </a:r>
            <a:r>
              <a:rPr lang="zh-CN" altLang="en-US" sz="3200" dirty="0">
                <a:highlight>
                  <a:srgbClr val="FFFF00"/>
                </a:highlight>
                <a:latin typeface="华文楷体" panose="02010600040101010101" pitchFamily="2" charset="-122"/>
                <a:ea typeface="华文楷体" panose="02010600040101010101" pitchFamily="2" charset="-122"/>
              </a:rPr>
              <a:t>等边三角形</a:t>
            </a:r>
            <a:r>
              <a:rPr lang="zh-CN" altLang="en-US" sz="3200" dirty="0">
                <a:latin typeface="华文楷体" panose="02010600040101010101" pitchFamily="2" charset="-122"/>
                <a:ea typeface="华文楷体" panose="02010600040101010101" pitchFamily="2" charset="-122"/>
              </a:rPr>
              <a:t>是三边相等的</a:t>
            </a:r>
            <a:r>
              <a:rPr lang="zh-CN" altLang="en-US" sz="3200" dirty="0">
                <a:highlight>
                  <a:srgbClr val="FFFF00"/>
                </a:highlight>
                <a:latin typeface="华文楷体" panose="02010600040101010101" pitchFamily="2" charset="-122"/>
                <a:ea typeface="华文楷体" panose="02010600040101010101" pitchFamily="2" charset="-122"/>
              </a:rPr>
              <a:t>三角形</a:t>
            </a:r>
            <a:r>
              <a:rPr lang="zh-CN" altLang="en-US" sz="3200" dirty="0">
                <a:latin typeface="华文楷体" panose="02010600040101010101" pitchFamily="2" charset="-122"/>
                <a:ea typeface="华文楷体" panose="02010600040101010101" pitchFamily="2" charset="-122"/>
              </a:rPr>
              <a:t>。</a:t>
            </a:r>
            <a:r>
              <a:rPr lang="zh-CN" altLang="en-US" sz="3200" b="1" dirty="0">
                <a:solidFill>
                  <a:srgbClr val="FF0000"/>
                </a:solidFill>
                <a:latin typeface="华文楷体" panose="02010600040101010101" pitchFamily="2" charset="-122"/>
                <a:ea typeface="华文楷体" panose="02010600040101010101" pitchFamily="2" charset="-122"/>
              </a:rPr>
              <a:t>注意</a:t>
            </a:r>
            <a:r>
              <a:rPr lang="zh-CN" altLang="en-US" sz="3200" dirty="0">
                <a:latin typeface="华文楷体" panose="02010600040101010101" pitchFamily="2" charset="-122"/>
                <a:ea typeface="华文楷体" panose="02010600040101010101" pitchFamily="2" charset="-122"/>
              </a:rPr>
              <a:t>：定义中确定“邻近的属概念”，是为了明确被定义项的内涵而选定一个比被定义项更大的外延范围，这个范围要根据下定义的目的和实际需要来确定。</a:t>
            </a:r>
            <a:endParaRPr lang="en-US" altLang="zh-CN" sz="3200"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第二步</a:t>
            </a:r>
            <a:r>
              <a:rPr lang="zh-CN" altLang="en-US" sz="3200" dirty="0">
                <a:latin typeface="华文楷体" panose="02010600040101010101" pitchFamily="2" charset="-122"/>
                <a:ea typeface="华文楷体" panose="02010600040101010101" pitchFamily="2" charset="-122"/>
              </a:rPr>
              <a:t>：明确“种差”，即指出被定义项与其所在属中的其他种概念之间的本质差别。例如，等边三角形是</a:t>
            </a:r>
            <a:r>
              <a:rPr lang="zh-CN" altLang="en-US" sz="3200" dirty="0">
                <a:highlight>
                  <a:srgbClr val="FFFF00"/>
                </a:highlight>
                <a:latin typeface="华文楷体" panose="02010600040101010101" pitchFamily="2" charset="-122"/>
                <a:ea typeface="华文楷体" panose="02010600040101010101" pitchFamily="2" charset="-122"/>
              </a:rPr>
              <a:t>三边相等的</a:t>
            </a:r>
            <a:r>
              <a:rPr lang="zh-CN" altLang="en-US" sz="3200" dirty="0">
                <a:latin typeface="华文楷体" panose="02010600040101010101" pitchFamily="2" charset="-122"/>
                <a:ea typeface="华文楷体" panose="02010600040101010101" pitchFamily="2" charset="-122"/>
              </a:rPr>
              <a:t>三角形。</a:t>
            </a:r>
            <a:endParaRPr lang="en-US" altLang="zh-CN" sz="3200" dirty="0">
              <a:latin typeface="华文楷体" panose="02010600040101010101" pitchFamily="2" charset="-122"/>
              <a:ea typeface="华文楷体" panose="02010600040101010101" pitchFamily="2" charset="-122"/>
            </a:endParaRPr>
          </a:p>
          <a:p>
            <a:pPr>
              <a:lnSpc>
                <a:spcPct val="120000"/>
              </a:lnSpc>
            </a:pPr>
            <a:endParaRPr lang="en-US" altLang="zh-CN" sz="3200" dirty="0">
              <a:latin typeface="华文楷体" panose="02010600040101010101" pitchFamily="2" charset="-122"/>
              <a:ea typeface="华文楷体" panose="02010600040101010101" pitchFamily="2" charset="-122"/>
            </a:endParaRPr>
          </a:p>
          <a:p>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2510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404664"/>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549796" y="1124744"/>
            <a:ext cx="11521280" cy="5509200"/>
          </a:xfrm>
          <a:prstGeom prst="rect">
            <a:avLst/>
          </a:prstGeom>
          <a:noFill/>
        </p:spPr>
        <p:txBody>
          <a:bodyPr wrap="square" rtlCol="0">
            <a:spAutoFit/>
          </a:bodyPr>
          <a:lstStyle/>
          <a:p>
            <a:endParaRPr lang="en-US" altLang="zh-CN" sz="3200" b="1"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属加种差的定义，根据揭示种差的</a:t>
            </a:r>
            <a:r>
              <a:rPr lang="zh-CN" altLang="en-US" sz="3200" b="1" dirty="0">
                <a:latin typeface="华文楷体" panose="02010600040101010101" pitchFamily="2" charset="-122"/>
                <a:ea typeface="华文楷体" panose="02010600040101010101" pitchFamily="2" charset="-122"/>
              </a:rPr>
              <a:t>内容和方式的不同</a:t>
            </a:r>
            <a:r>
              <a:rPr lang="zh-CN" altLang="en-US" sz="3200" dirty="0">
                <a:latin typeface="华文楷体" panose="02010600040101010101" pitchFamily="2" charset="-122"/>
                <a:ea typeface="华文楷体" panose="02010600040101010101" pitchFamily="2" charset="-122"/>
              </a:rPr>
              <a:t>可进一步分为：</a:t>
            </a:r>
            <a:endParaRPr lang="en-US" altLang="zh-CN" sz="3200" dirty="0">
              <a:latin typeface="华文楷体" panose="02010600040101010101" pitchFamily="2" charset="-122"/>
              <a:ea typeface="华文楷体" panose="02010600040101010101" pitchFamily="2" charset="-122"/>
            </a:endParaRPr>
          </a:p>
          <a:p>
            <a:r>
              <a:rPr lang="en-US" altLang="zh-CN" sz="3200" dirty="0">
                <a:highlight>
                  <a:srgbClr val="C0C0C0"/>
                </a:highlight>
                <a:latin typeface="华文楷体" panose="02010600040101010101" pitchFamily="2" charset="-122"/>
                <a:ea typeface="华文楷体" panose="02010600040101010101" pitchFamily="2" charset="-122"/>
              </a:rPr>
              <a:t>a.</a:t>
            </a:r>
            <a:r>
              <a:rPr lang="zh-CN" altLang="en-US" sz="3200" dirty="0">
                <a:highlight>
                  <a:srgbClr val="C0C0C0"/>
                </a:highlight>
                <a:latin typeface="华文楷体" panose="02010600040101010101" pitchFamily="2" charset="-122"/>
                <a:ea typeface="华文楷体" panose="02010600040101010101" pitchFamily="2" charset="-122"/>
              </a:rPr>
              <a:t>性质定义</a:t>
            </a:r>
            <a:r>
              <a:rPr lang="zh-CN" altLang="en-US" sz="3200" dirty="0">
                <a:latin typeface="华文楷体" panose="02010600040101010101" pitchFamily="2" charset="-122"/>
                <a:ea typeface="华文楷体" panose="02010600040101010101" pitchFamily="2" charset="-122"/>
              </a:rPr>
              <a:t>：以概念对象的性质作为种差的定义。</a:t>
            </a:r>
            <a:endParaRPr lang="en-US" altLang="zh-CN" sz="3200" dirty="0">
              <a:latin typeface="华文楷体" panose="02010600040101010101" pitchFamily="2" charset="-122"/>
              <a:ea typeface="华文楷体" panose="02010600040101010101" pitchFamily="2" charset="-122"/>
            </a:endParaRPr>
          </a:p>
          <a:p>
            <a:r>
              <a:rPr lang="en-US" altLang="zh-CN" sz="3200" dirty="0">
                <a:highlight>
                  <a:srgbClr val="C0C0C0"/>
                </a:highlight>
                <a:latin typeface="华文楷体" panose="02010600040101010101" pitchFamily="2" charset="-122"/>
                <a:ea typeface="华文楷体" panose="02010600040101010101" pitchFamily="2" charset="-122"/>
              </a:rPr>
              <a:t>b.</a:t>
            </a:r>
            <a:r>
              <a:rPr lang="zh-CN" altLang="en-US" sz="3200" dirty="0">
                <a:highlight>
                  <a:srgbClr val="C0C0C0"/>
                </a:highlight>
                <a:latin typeface="华文楷体" panose="02010600040101010101" pitchFamily="2" charset="-122"/>
                <a:ea typeface="华文楷体" panose="02010600040101010101" pitchFamily="2" charset="-122"/>
              </a:rPr>
              <a:t>发生定义</a:t>
            </a:r>
            <a:r>
              <a:rPr lang="zh-CN" altLang="en-US" sz="3200" dirty="0">
                <a:latin typeface="华文楷体" panose="02010600040101010101" pitchFamily="2" charset="-122"/>
                <a:ea typeface="华文楷体" panose="02010600040101010101" pitchFamily="2" charset="-122"/>
              </a:rPr>
              <a:t>：以概念对象的发生或形成过程作为种差的定义。</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例：圆是</a:t>
            </a:r>
            <a:r>
              <a:rPr lang="zh-CN" altLang="en-US" sz="3200" b="1" dirty="0">
                <a:latin typeface="华文楷体" panose="02010600040101010101" pitchFamily="2" charset="-122"/>
                <a:ea typeface="华文楷体" panose="02010600040101010101" pitchFamily="2" charset="-122"/>
              </a:rPr>
              <a:t>一个动点围绕一个定点做等距运动所形成的</a:t>
            </a:r>
            <a:r>
              <a:rPr lang="zh-CN" altLang="en-US" sz="3200" dirty="0">
                <a:latin typeface="华文楷体" panose="02010600040101010101" pitchFamily="2" charset="-122"/>
                <a:ea typeface="华文楷体" panose="02010600040101010101" pitchFamily="2" charset="-122"/>
              </a:rPr>
              <a:t>封闭曲线。</a:t>
            </a:r>
            <a:endParaRPr lang="en-US" altLang="zh-CN" sz="3200" dirty="0">
              <a:latin typeface="华文楷体" panose="02010600040101010101" pitchFamily="2" charset="-122"/>
              <a:ea typeface="华文楷体" panose="02010600040101010101" pitchFamily="2" charset="-122"/>
            </a:endParaRPr>
          </a:p>
          <a:p>
            <a:r>
              <a:rPr lang="en-US" altLang="zh-CN" sz="3200" dirty="0">
                <a:highlight>
                  <a:srgbClr val="C0C0C0"/>
                </a:highlight>
                <a:latin typeface="华文楷体" panose="02010600040101010101" pitchFamily="2" charset="-122"/>
                <a:ea typeface="华文楷体" panose="02010600040101010101" pitchFamily="2" charset="-122"/>
              </a:rPr>
              <a:t>c.</a:t>
            </a:r>
            <a:r>
              <a:rPr lang="zh-CN" altLang="en-US" sz="3200" dirty="0">
                <a:highlight>
                  <a:srgbClr val="C0C0C0"/>
                </a:highlight>
                <a:latin typeface="华文楷体" panose="02010600040101010101" pitchFamily="2" charset="-122"/>
                <a:ea typeface="华文楷体" panose="02010600040101010101" pitchFamily="2" charset="-122"/>
              </a:rPr>
              <a:t>关系定义</a:t>
            </a:r>
            <a:r>
              <a:rPr lang="zh-CN" altLang="en-US" sz="3200" dirty="0">
                <a:latin typeface="华文楷体" panose="02010600040101010101" pitchFamily="2" charset="-122"/>
                <a:ea typeface="华文楷体" panose="02010600040101010101" pitchFamily="2" charset="-122"/>
              </a:rPr>
              <a:t>：以概念对象与其他事物的关系作为种差的定义。</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例：偶数就是</a:t>
            </a:r>
            <a:r>
              <a:rPr lang="zh-CN" altLang="en-US" sz="3200" b="1" dirty="0">
                <a:latin typeface="华文楷体" panose="02010600040101010101" pitchFamily="2" charset="-122"/>
                <a:ea typeface="华文楷体" panose="02010600040101010101" pitchFamily="2" charset="-122"/>
              </a:rPr>
              <a:t>能被</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整除</a:t>
            </a:r>
            <a:r>
              <a:rPr lang="zh-CN" altLang="en-US" sz="3200" dirty="0">
                <a:latin typeface="华文楷体" panose="02010600040101010101" pitchFamily="2" charset="-122"/>
                <a:ea typeface="华文楷体" panose="02010600040101010101" pitchFamily="2" charset="-122"/>
              </a:rPr>
              <a:t>的数。</a:t>
            </a:r>
            <a:endParaRPr lang="en-US" altLang="zh-CN" sz="3200" dirty="0">
              <a:latin typeface="华文楷体" panose="02010600040101010101" pitchFamily="2" charset="-122"/>
              <a:ea typeface="华文楷体" panose="02010600040101010101" pitchFamily="2" charset="-122"/>
            </a:endParaRPr>
          </a:p>
          <a:p>
            <a:r>
              <a:rPr lang="en-US" altLang="zh-CN" sz="3200" dirty="0">
                <a:highlight>
                  <a:srgbClr val="C0C0C0"/>
                </a:highlight>
                <a:latin typeface="华文楷体" panose="02010600040101010101" pitchFamily="2" charset="-122"/>
                <a:ea typeface="华文楷体" panose="02010600040101010101" pitchFamily="2" charset="-122"/>
              </a:rPr>
              <a:t>d.</a:t>
            </a:r>
            <a:r>
              <a:rPr lang="zh-CN" altLang="en-US" sz="3200" dirty="0">
                <a:highlight>
                  <a:srgbClr val="C0C0C0"/>
                </a:highlight>
                <a:latin typeface="华文楷体" panose="02010600040101010101" pitchFamily="2" charset="-122"/>
                <a:ea typeface="华文楷体" panose="02010600040101010101" pitchFamily="2" charset="-122"/>
              </a:rPr>
              <a:t>功用定义</a:t>
            </a:r>
            <a:r>
              <a:rPr lang="zh-CN" altLang="en-US" sz="3200" dirty="0">
                <a:latin typeface="华文楷体" panose="02010600040101010101" pitchFamily="2" charset="-122"/>
                <a:ea typeface="华文楷体" panose="02010600040101010101" pitchFamily="2" charset="-122"/>
              </a:rPr>
              <a:t>：以概念对象的功能或效用作为种差的定义。</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例：笔是</a:t>
            </a:r>
            <a:r>
              <a:rPr lang="zh-CN" altLang="en-US" sz="3200" b="1" dirty="0">
                <a:latin typeface="华文楷体" panose="02010600040101010101" pitchFamily="2" charset="-122"/>
                <a:ea typeface="华文楷体" panose="02010600040101010101" pitchFamily="2" charset="-122"/>
              </a:rPr>
              <a:t>写字和绘画的</a:t>
            </a:r>
            <a:r>
              <a:rPr lang="zh-CN" altLang="en-US" sz="3200" dirty="0">
                <a:latin typeface="华文楷体" panose="02010600040101010101" pitchFamily="2" charset="-122"/>
                <a:ea typeface="华文楷体" panose="02010600040101010101" pitchFamily="2" charset="-122"/>
              </a:rPr>
              <a:t>用具。</a:t>
            </a:r>
          </a:p>
        </p:txBody>
      </p:sp>
    </p:spTree>
    <p:extLst>
      <p:ext uri="{BB962C8B-B14F-4D97-AF65-F5344CB8AC3E}">
        <p14:creationId xmlns:p14="http://schemas.microsoft.com/office/powerpoint/2010/main" val="379476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404664"/>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916832"/>
            <a:ext cx="11521280" cy="3046988"/>
          </a:xfrm>
          <a:prstGeom prst="rect">
            <a:avLst/>
          </a:prstGeom>
          <a:noFill/>
        </p:spPr>
        <p:txBody>
          <a:bodyPr wrap="square" rtlCol="0">
            <a:spAutoFit/>
          </a:bodyPr>
          <a:lstStyle/>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3200" b="1" dirty="0">
                <a:solidFill>
                  <a:srgbClr val="FF0000"/>
                </a:solidFill>
                <a:latin typeface="华文楷体" panose="02010600040101010101" pitchFamily="2" charset="-122"/>
                <a:ea typeface="华文楷体" panose="02010600040101010101" pitchFamily="2" charset="-122"/>
              </a:rPr>
              <a:t>注意</a:t>
            </a:r>
            <a:r>
              <a:rPr lang="zh-CN" altLang="en-US" sz="3200" b="1" dirty="0">
                <a:latin typeface="华文楷体" panose="02010600040101010101" pitchFamily="2" charset="-122"/>
                <a:ea typeface="华文楷体" panose="02010600040101010101" pitchFamily="2" charset="-122"/>
              </a:rPr>
              <a:t>：利用属加种差给概念下定义，是日常思维和科学研究中应用最多的定义方法。</a:t>
            </a:r>
            <a:r>
              <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但这种方法也有一定的局限。例如，</a:t>
            </a:r>
            <a:r>
              <a:rPr lang="zh-CN" altLang="en-US" sz="3200" b="1" dirty="0">
                <a:latin typeface="华文楷体" panose="02010600040101010101" pitchFamily="2" charset="-122"/>
                <a:ea typeface="华文楷体" panose="02010600040101010101" pitchFamily="2" charset="-122"/>
              </a:rPr>
              <a:t>它不适用于外延最大的属概念，如哲学范畴。为范畴下定义一般采取性质或特征描述的方法。</a:t>
            </a:r>
            <a:endParaRPr lang="en-US" altLang="zh-CN" sz="32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3676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268760"/>
            <a:ext cx="11305256" cy="6001643"/>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3</a:t>
            </a:r>
            <a:r>
              <a:rPr lang="zh-CN" altLang="en-US" sz="3200" b="1" dirty="0">
                <a:latin typeface="华文楷体" panose="02010600040101010101" pitchFamily="2" charset="-122"/>
                <a:ea typeface="华文楷体" panose="02010600040101010101" pitchFamily="2" charset="-122"/>
              </a:rPr>
              <a:t>）语词定义</a:t>
            </a:r>
            <a:endParaRPr lang="en-US" altLang="zh-CN" sz="3200" b="1"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语词定义是通过规定或解释语词的含义而揭示语词意义的方法。</a:t>
            </a:r>
            <a:r>
              <a:rPr lang="zh-CN" altLang="en-US" sz="3200" b="1" dirty="0">
                <a:latin typeface="华文楷体" panose="02010600040101010101" pitchFamily="2" charset="-122"/>
                <a:ea typeface="华文楷体" panose="02010600040101010101" pitchFamily="2" charset="-122"/>
              </a:rPr>
              <a:t>严格地说，语词定义并不是为概念下定义</a:t>
            </a:r>
            <a:r>
              <a:rPr lang="zh-CN" altLang="en-US" sz="3200" dirty="0">
                <a:latin typeface="华文楷体" panose="02010600040101010101" pitchFamily="2" charset="-122"/>
                <a:ea typeface="华文楷体" panose="02010600040101010101" pitchFamily="2" charset="-122"/>
              </a:rPr>
              <a:t>，它不同于揭示概念内涵的属加种差定义，而只是一种说明词义的类似定义的方法。</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：是对已有确定意义的语词加以解释说   </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明的方法。例如：英特耐雄纳尔是英</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文的音译，意思是共产主义社会。</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：是对新词或特定语境下使用的某个语 </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词规定其意义的方法。例如：“三好” </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指身体好、学习好、品德好。</a:t>
            </a:r>
            <a:endParaRPr lang="en-US" altLang="zh-CN" sz="3200" dirty="0">
              <a:latin typeface="华文楷体" panose="02010600040101010101" pitchFamily="2" charset="-122"/>
              <a:ea typeface="华文楷体" panose="02010600040101010101" pitchFamily="2" charset="-122"/>
            </a:endParaRPr>
          </a:p>
          <a:p>
            <a:endParaRPr lang="zh-CN" altLang="en-US" sz="3200" dirty="0">
              <a:latin typeface="华文楷体" panose="02010600040101010101" pitchFamily="2" charset="-122"/>
              <a:ea typeface="华文楷体" panose="02010600040101010101" pitchFamily="2" charset="-122"/>
            </a:endParaRPr>
          </a:p>
        </p:txBody>
      </p:sp>
      <p:graphicFrame>
        <p:nvGraphicFramePr>
          <p:cNvPr id="4" name="图示 3"/>
          <p:cNvGraphicFramePr/>
          <p:nvPr>
            <p:extLst>
              <p:ext uri="{D42A27DB-BD31-4B8C-83A1-F6EECF244321}">
                <p14:modId xmlns:p14="http://schemas.microsoft.com/office/powerpoint/2010/main" val="961279453"/>
              </p:ext>
            </p:extLst>
          </p:nvPr>
        </p:nvGraphicFramePr>
        <p:xfrm>
          <a:off x="-1322412" y="3789040"/>
          <a:ext cx="6655229" cy="2852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63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76200"/>
            <a:ext cx="10724867" cy="1397000"/>
          </a:xfrm>
        </p:spPr>
        <p:txBody>
          <a:bodyPr>
            <a:normAutofit/>
          </a:bodyPr>
          <a:lstStyle/>
          <a:p>
            <a:r>
              <a:rPr lang="en-US" altLang="zh-CN" sz="4800" b="1" dirty="0">
                <a:latin typeface="华文楷体" panose="02010600040101010101" pitchFamily="2" charset="-122"/>
                <a:ea typeface="华文楷体" panose="02010600040101010101" pitchFamily="2" charset="-122"/>
              </a:rPr>
              <a:t>1.1 </a:t>
            </a:r>
            <a:r>
              <a:rPr lang="zh-CN" altLang="en-US" sz="4800" b="1" dirty="0">
                <a:latin typeface="华文楷体" panose="02010600040101010101" pitchFamily="2" charset="-122"/>
                <a:ea typeface="华文楷体" panose="02010600040101010101" pitchFamily="2" charset="-122"/>
              </a:rPr>
              <a:t>什么是概念</a:t>
            </a:r>
          </a:p>
        </p:txBody>
      </p:sp>
      <p:sp>
        <p:nvSpPr>
          <p:cNvPr id="4" name="文本框 3"/>
          <p:cNvSpPr txBox="1"/>
          <p:nvPr/>
        </p:nvSpPr>
        <p:spPr>
          <a:xfrm>
            <a:off x="1629916" y="2564904"/>
            <a:ext cx="8856984" cy="707886"/>
          </a:xfrm>
          <a:prstGeom prst="rect">
            <a:avLst/>
          </a:prstGeom>
          <a:noFill/>
        </p:spPr>
        <p:txBody>
          <a:bodyPr wrap="square" rtlCol="0">
            <a:spAutoFit/>
          </a:bodyPr>
          <a:lstStyle/>
          <a:p>
            <a:r>
              <a:rPr lang="zh-CN" altLang="en-US" sz="4000" b="1" dirty="0"/>
              <a:t>概念</a:t>
            </a:r>
            <a:r>
              <a:rPr lang="zh-CN" altLang="en-US" sz="4000" dirty="0"/>
              <a:t>是反映</a:t>
            </a:r>
            <a:r>
              <a:rPr lang="zh-CN" altLang="en-US" sz="4000" b="1" dirty="0">
                <a:solidFill>
                  <a:srgbClr val="00B050"/>
                </a:solidFill>
              </a:rPr>
              <a:t>对象</a:t>
            </a:r>
            <a:r>
              <a:rPr lang="zh-CN" altLang="en-US" sz="4000" b="1" dirty="0">
                <a:solidFill>
                  <a:srgbClr val="FF0000"/>
                </a:solidFill>
              </a:rPr>
              <a:t>本质属性</a:t>
            </a:r>
            <a:r>
              <a:rPr lang="zh-CN" altLang="en-US" sz="4000" dirty="0"/>
              <a:t>的</a:t>
            </a:r>
            <a:r>
              <a:rPr lang="zh-CN" altLang="en-US" sz="4000" b="1" dirty="0">
                <a:solidFill>
                  <a:srgbClr val="00B0F0"/>
                </a:solidFill>
              </a:rPr>
              <a:t>思维形式</a:t>
            </a:r>
            <a:r>
              <a:rPr lang="zh-CN" altLang="en-US" sz="4000" dirty="0"/>
              <a:t>。</a:t>
            </a:r>
          </a:p>
        </p:txBody>
      </p:sp>
    </p:spTree>
    <p:extLst>
      <p:ext uri="{BB962C8B-B14F-4D97-AF65-F5344CB8AC3E}">
        <p14:creationId xmlns:p14="http://schemas.microsoft.com/office/powerpoint/2010/main" val="120715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412776"/>
            <a:ext cx="11305256" cy="5804666"/>
          </a:xfrm>
          <a:prstGeom prst="rect">
            <a:avLst/>
          </a:prstGeom>
          <a:noFill/>
        </p:spPr>
        <p:txBody>
          <a:bodyPr wrap="square" rtlCol="0">
            <a:spAutoFit/>
          </a:bodyPr>
          <a:lstStyle/>
          <a:p>
            <a:pPr>
              <a:lnSpc>
                <a:spcPct val="120000"/>
              </a:lnSpc>
            </a:pP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4</a:t>
            </a:r>
            <a:r>
              <a:rPr lang="zh-CN" altLang="en-US" sz="3200" b="1" dirty="0">
                <a:latin typeface="华文楷体" panose="02010600040101010101" pitchFamily="2" charset="-122"/>
                <a:ea typeface="华文楷体" panose="02010600040101010101" pitchFamily="2" charset="-122"/>
              </a:rPr>
              <a:t>）定义的规则</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为保证正确地使用定义方法，下定义必须遵守以下规则：</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zh-CN" altLang="en-US" sz="3200" b="1" dirty="0">
                <a:solidFill>
                  <a:srgbClr val="FF0000"/>
                </a:solidFill>
                <a:latin typeface="华文楷体" panose="02010600040101010101" pitchFamily="2" charset="-122"/>
                <a:ea typeface="华文楷体" panose="02010600040101010101" pitchFamily="2" charset="-122"/>
              </a:rPr>
              <a:t>第一，定义项的外延和被定义项的外延必须是同一关系。</a:t>
            </a:r>
            <a:endParaRPr lang="en-US" altLang="zh-CN" sz="3200" b="1" dirty="0">
              <a:solidFill>
                <a:srgbClr val="FF0000"/>
              </a:solidFill>
              <a:latin typeface="华文楷体" panose="02010600040101010101" pitchFamily="2" charset="-122"/>
              <a:ea typeface="华文楷体" panose="02010600040101010101" pitchFamily="2" charset="-122"/>
            </a:endParaRPr>
          </a:p>
          <a:p>
            <a:pPr>
              <a:lnSpc>
                <a:spcPct val="120000"/>
              </a:lnSpc>
            </a:pPr>
            <a:r>
              <a:rPr lang="en-US" altLang="zh-CN" sz="3200" b="1" dirty="0">
                <a:solidFill>
                  <a:srgbClr val="FF0000"/>
                </a:solidFill>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这条规则要求定义项的外延不能大于或小于被定义项的外延，即只有二者外延具有同一关系，才能构成正确的定义。</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违反这条规则，定义项外延大于被定义项外延，就会犯“定义过宽”的错误；定义项外延小于被定义项外延，就会犯“定义过窄”的错误。</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3386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412776"/>
            <a:ext cx="11305256" cy="5312223"/>
          </a:xfrm>
          <a:prstGeom prst="rect">
            <a:avLst/>
          </a:prstGeom>
          <a:noFill/>
        </p:spPr>
        <p:txBody>
          <a:bodyPr wrap="square" rtlCol="0">
            <a:spAutoFit/>
          </a:bodyPr>
          <a:lstStyle/>
          <a:p>
            <a:pPr>
              <a:lnSpc>
                <a:spcPct val="120000"/>
              </a:lnSpc>
            </a:pPr>
            <a:r>
              <a:rPr lang="zh-CN" altLang="en-US" sz="3200" b="1" dirty="0">
                <a:latin typeface="华文楷体" panose="02010600040101010101" pitchFamily="2" charset="-122"/>
                <a:ea typeface="华文楷体" panose="02010600040101010101" pitchFamily="2" charset="-122"/>
              </a:rPr>
              <a:t>例</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人是能直立行走的动物。           </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zh-CN" altLang="en-US" sz="3200" b="1" dirty="0">
                <a:latin typeface="华文楷体" panose="02010600040101010101" pitchFamily="2" charset="-122"/>
                <a:ea typeface="华文楷体" panose="02010600040101010101" pitchFamily="2" charset="-122"/>
              </a:rPr>
              <a:t>例</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人是精通逻辑学的动物。</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zh-CN" altLang="en-US" sz="3200" b="1" dirty="0">
                <a:latin typeface="华文楷体" panose="02010600040101010101" pitchFamily="2" charset="-122"/>
                <a:ea typeface="华文楷体" panose="02010600040101010101" pitchFamily="2" charset="-122"/>
              </a:rPr>
              <a:t>        例</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的定义项“能直立行走的动物”的外延，显然</a:t>
            </a:r>
            <a:r>
              <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大于</a:t>
            </a:r>
            <a:r>
              <a:rPr lang="zh-CN" altLang="en-US" sz="3200" b="1" dirty="0">
                <a:latin typeface="华文楷体" panose="02010600040101010101" pitchFamily="2" charset="-122"/>
                <a:ea typeface="华文楷体" panose="02010600040101010101" pitchFamily="2" charset="-122"/>
              </a:rPr>
              <a:t>被定义项“人”的外延，它会把不属于人的动物也归入人的范围，犯了“定义过宽”的错误。</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例</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的定义项“精通逻辑学的动物”的外延，要</a:t>
            </a:r>
            <a:r>
              <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小于</a:t>
            </a:r>
            <a:r>
              <a:rPr lang="zh-CN" altLang="en-US" sz="3200" b="1" dirty="0">
                <a:latin typeface="华文楷体" panose="02010600040101010101" pitchFamily="2" charset="-122"/>
                <a:ea typeface="华文楷体" panose="02010600040101010101" pitchFamily="2" charset="-122"/>
              </a:rPr>
              <a:t>被定义项“人”的外延，因为“精通逻辑学”只是一部分人的属性，它犯了“定义过窄”的错误。</a:t>
            </a:r>
            <a:endParaRPr lang="en-US" altLang="zh-CN" sz="3200" dirty="0">
              <a:latin typeface="华文楷体" panose="02010600040101010101" pitchFamily="2" charset="-122"/>
              <a:ea typeface="华文楷体" panose="02010600040101010101" pitchFamily="2" charset="-122"/>
            </a:endParaRPr>
          </a:p>
          <a:p>
            <a:endParaRPr lang="zh-CN" altLang="en-US" sz="3200" dirty="0">
              <a:latin typeface="华文楷体" panose="02010600040101010101" pitchFamily="2" charset="-122"/>
              <a:ea typeface="华文楷体" panose="02010600040101010101" pitchFamily="2" charset="-122"/>
            </a:endParaRPr>
          </a:p>
        </p:txBody>
      </p:sp>
      <p:sp>
        <p:nvSpPr>
          <p:cNvPr id="4" name="文本框 3"/>
          <p:cNvSpPr txBox="1"/>
          <p:nvPr/>
        </p:nvSpPr>
        <p:spPr>
          <a:xfrm>
            <a:off x="6886500" y="1834429"/>
            <a:ext cx="2088232" cy="523220"/>
          </a:xfrm>
          <a:prstGeom prst="rect">
            <a:avLst/>
          </a:prstGeom>
          <a:noFill/>
        </p:spPr>
        <p:txBody>
          <a:bodyPr wrap="square" rtlCol="0">
            <a:spAutoFit/>
          </a:bodyPr>
          <a:lstStyle/>
          <a:p>
            <a:r>
              <a:rPr lang="zh-CN" altLang="en-US" sz="2800" b="1" dirty="0">
                <a:solidFill>
                  <a:srgbClr val="FF0000"/>
                </a:solidFill>
              </a:rPr>
              <a:t>错误定义</a:t>
            </a:r>
          </a:p>
        </p:txBody>
      </p:sp>
      <p:cxnSp>
        <p:nvCxnSpPr>
          <p:cNvPr id="6" name="直接箭头连接符 5"/>
          <p:cNvCxnSpPr>
            <a:cxnSpLocks/>
            <a:endCxn id="4" idx="1"/>
          </p:cNvCxnSpPr>
          <p:nvPr/>
        </p:nvCxnSpPr>
        <p:spPr>
          <a:xfrm>
            <a:off x="5486400" y="1779814"/>
            <a:ext cx="1400100" cy="31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cxnSpLocks/>
          </p:cNvCxnSpPr>
          <p:nvPr/>
        </p:nvCxnSpPr>
        <p:spPr>
          <a:xfrm flipV="1">
            <a:off x="5486400" y="2204864"/>
            <a:ext cx="140010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24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412776"/>
            <a:ext cx="11449272" cy="5312223"/>
          </a:xfrm>
          <a:prstGeom prst="rect">
            <a:avLst/>
          </a:prstGeom>
          <a:noFill/>
        </p:spPr>
        <p:txBody>
          <a:bodyPr wrap="square" rtlCol="0">
            <a:spAutoFit/>
          </a:bodyPr>
          <a:lstStyle/>
          <a:p>
            <a:pPr>
              <a:lnSpc>
                <a:spcPct val="120000"/>
              </a:lnSpc>
            </a:pPr>
            <a:r>
              <a:rPr lang="zh-CN" altLang="en-US" sz="3200" b="1" dirty="0">
                <a:solidFill>
                  <a:srgbClr val="FF0000"/>
                </a:solidFill>
                <a:latin typeface="华文楷体" panose="02010600040101010101" pitchFamily="2" charset="-122"/>
                <a:ea typeface="华文楷体" panose="02010600040101010101" pitchFamily="2" charset="-122"/>
              </a:rPr>
              <a:t>第二，定义项不得直接或间接包含被定义项。</a:t>
            </a:r>
            <a:endParaRPr lang="en-US" altLang="zh-CN" sz="3200" b="1" dirty="0">
              <a:solidFill>
                <a:srgbClr val="FF0000"/>
              </a:solidFill>
              <a:latin typeface="华文楷体" panose="02010600040101010101" pitchFamily="2" charset="-122"/>
              <a:ea typeface="华文楷体" panose="02010600040101010101" pitchFamily="2" charset="-122"/>
            </a:endParaRPr>
          </a:p>
          <a:p>
            <a:pPr>
              <a:lnSpc>
                <a:spcPct val="120000"/>
              </a:lnSpc>
            </a:pPr>
            <a:r>
              <a:rPr lang="en-US" altLang="zh-CN" sz="3200" b="1" dirty="0">
                <a:solidFill>
                  <a:srgbClr val="FF0000"/>
                </a:solidFill>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下定义的目的是用定义项去说明被定义项，如果定义项中直接或间接地包含了被定义项，就会造成定义项反过来需要用被定义项来说明的情况，因而不能达到通过下定义明确概念内涵的目的。</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违反这条规则，定义项直接包含了被定义项，就会犯“同语反复”的错误；定义项间接地包含了被定义项，就会犯“循环定义”的错误。</a:t>
            </a:r>
            <a:endParaRPr lang="en-US" altLang="zh-CN" sz="3200" dirty="0">
              <a:latin typeface="华文楷体" panose="02010600040101010101" pitchFamily="2" charset="-122"/>
              <a:ea typeface="华文楷体" panose="02010600040101010101" pitchFamily="2" charset="-122"/>
            </a:endParaRPr>
          </a:p>
          <a:p>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7996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412776"/>
            <a:ext cx="11305256" cy="4721292"/>
          </a:xfrm>
          <a:prstGeom prst="rect">
            <a:avLst/>
          </a:prstGeom>
          <a:noFill/>
        </p:spPr>
        <p:txBody>
          <a:bodyPr wrap="square" rtlCol="0">
            <a:spAutoFit/>
          </a:bodyPr>
          <a:lstStyle/>
          <a:p>
            <a:pPr>
              <a:lnSpc>
                <a:spcPct val="120000"/>
              </a:lnSpc>
            </a:pPr>
            <a:r>
              <a:rPr lang="zh-CN" altLang="en-US" sz="3200" b="1" dirty="0">
                <a:latin typeface="华文楷体" panose="02010600040101010101" pitchFamily="2" charset="-122"/>
                <a:ea typeface="华文楷体" panose="02010600040101010101" pitchFamily="2" charset="-122"/>
              </a:rPr>
              <a:t>例</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生产工具就是生产中使用的工具。           </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zh-CN" altLang="en-US" sz="3200" b="1" dirty="0">
                <a:latin typeface="华文楷体" panose="02010600040101010101" pitchFamily="2" charset="-122"/>
                <a:ea typeface="华文楷体" panose="02010600040101010101" pitchFamily="2" charset="-122"/>
              </a:rPr>
              <a:t>例</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大国就是比小国大的国家。</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zh-CN" altLang="en-US" sz="3200" b="1" dirty="0">
                <a:latin typeface="华文楷体" panose="02010600040101010101" pitchFamily="2" charset="-122"/>
                <a:ea typeface="华文楷体" panose="02010600040101010101" pitchFamily="2" charset="-122"/>
              </a:rPr>
              <a:t>        例</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的定义项直接包含了被定义项，犯了“同语反复”的逻辑错误。</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例</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的定义项“比小国大的国家”间接地包含了被定义项“大国”的含义，因为若问什么是小国，反过来要说“小国就是比大国小的国家”，这样就造成了“循环定义”的错误。</a:t>
            </a:r>
            <a:endParaRPr lang="en-US" altLang="zh-CN" sz="3200" dirty="0">
              <a:latin typeface="华文楷体" panose="02010600040101010101" pitchFamily="2" charset="-122"/>
              <a:ea typeface="华文楷体" panose="02010600040101010101" pitchFamily="2" charset="-122"/>
            </a:endParaRPr>
          </a:p>
          <a:p>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2089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412776"/>
            <a:ext cx="11449272" cy="4721292"/>
          </a:xfrm>
          <a:prstGeom prst="rect">
            <a:avLst/>
          </a:prstGeom>
          <a:noFill/>
        </p:spPr>
        <p:txBody>
          <a:bodyPr wrap="square" rtlCol="0">
            <a:spAutoFit/>
          </a:bodyPr>
          <a:lstStyle/>
          <a:p>
            <a:pPr>
              <a:lnSpc>
                <a:spcPct val="120000"/>
              </a:lnSpc>
            </a:pPr>
            <a:r>
              <a:rPr lang="zh-CN" altLang="en-US" sz="3200" b="1" dirty="0">
                <a:solidFill>
                  <a:srgbClr val="FF0000"/>
                </a:solidFill>
                <a:latin typeface="华文楷体" panose="02010600040101010101" pitchFamily="2" charset="-122"/>
                <a:ea typeface="华文楷体" panose="02010600040101010101" pitchFamily="2" charset="-122"/>
              </a:rPr>
              <a:t>第三，定义项中不能使用比喻或含糊的语词。</a:t>
            </a:r>
            <a:endParaRPr lang="en-US" altLang="zh-CN" sz="3200" b="1" dirty="0">
              <a:solidFill>
                <a:srgbClr val="FF0000"/>
              </a:solidFill>
              <a:latin typeface="华文楷体" panose="02010600040101010101" pitchFamily="2" charset="-122"/>
              <a:ea typeface="华文楷体" panose="02010600040101010101" pitchFamily="2" charset="-122"/>
            </a:endParaRPr>
          </a:p>
          <a:p>
            <a:pPr>
              <a:lnSpc>
                <a:spcPct val="120000"/>
              </a:lnSpc>
            </a:pPr>
            <a:r>
              <a:rPr lang="en-US" altLang="zh-CN" sz="3200" b="1" dirty="0">
                <a:solidFill>
                  <a:srgbClr val="FF0000"/>
                </a:solidFill>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比喻是一种修辞方法，它用一事物去说明另一事物，虽然对概念能起到一定的解释作用，但并不能揭示概念的内涵。含糊的语词本身含义就不清楚，用它无法说明被定义概念的对象到底是什么。</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违反这条规则，就会犯“以比喻代定义”或“定义不清”的错误。</a:t>
            </a:r>
            <a:endParaRPr lang="en-US" altLang="zh-CN" sz="3200" dirty="0">
              <a:latin typeface="华文楷体" panose="02010600040101010101" pitchFamily="2" charset="-122"/>
              <a:ea typeface="华文楷体" panose="02010600040101010101" pitchFamily="2" charset="-122"/>
            </a:endParaRPr>
          </a:p>
          <a:p>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191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412776"/>
            <a:ext cx="11449272" cy="4721292"/>
          </a:xfrm>
          <a:prstGeom prst="rect">
            <a:avLst/>
          </a:prstGeom>
          <a:noFill/>
        </p:spPr>
        <p:txBody>
          <a:bodyPr wrap="square" rtlCol="0">
            <a:spAutoFit/>
          </a:bodyPr>
          <a:lstStyle/>
          <a:p>
            <a:pPr>
              <a:lnSpc>
                <a:spcPct val="120000"/>
              </a:lnSpc>
            </a:pPr>
            <a:r>
              <a:rPr lang="zh-CN" altLang="en-US" sz="3200" b="1" dirty="0">
                <a:solidFill>
                  <a:srgbClr val="FF0000"/>
                </a:solidFill>
                <a:latin typeface="华文楷体" panose="02010600040101010101" pitchFamily="2" charset="-122"/>
                <a:ea typeface="华文楷体" panose="02010600040101010101" pitchFamily="2" charset="-122"/>
              </a:rPr>
              <a:t>第四，定义一般应采用肯定的形式。</a:t>
            </a:r>
            <a:endParaRPr lang="en-US" altLang="zh-CN" sz="3200" b="1" dirty="0">
              <a:solidFill>
                <a:srgbClr val="FF0000"/>
              </a:solidFill>
              <a:latin typeface="华文楷体" panose="02010600040101010101" pitchFamily="2" charset="-122"/>
              <a:ea typeface="华文楷体" panose="02010600040101010101" pitchFamily="2" charset="-122"/>
            </a:endParaRPr>
          </a:p>
          <a:p>
            <a:pPr>
              <a:lnSpc>
                <a:spcPct val="120000"/>
              </a:lnSpc>
            </a:pPr>
            <a:r>
              <a:rPr lang="en-US" altLang="zh-CN" sz="3200" b="1" dirty="0">
                <a:solidFill>
                  <a:srgbClr val="FF0000"/>
                </a:solidFill>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具体要求：</a:t>
            </a:r>
            <a:r>
              <a:rPr lang="en-US" altLang="zh-CN" sz="3200" b="1" dirty="0">
                <a:latin typeface="华文楷体" panose="02010600040101010101" pitchFamily="2" charset="-122"/>
                <a:ea typeface="华文楷体" panose="02010600040101010101" pitchFamily="2" charset="-122"/>
              </a:rPr>
              <a:t>a.</a:t>
            </a:r>
            <a:r>
              <a:rPr lang="zh-CN" altLang="en-US" sz="3200" b="1" dirty="0">
                <a:latin typeface="华文楷体" panose="02010600040101010101" pitchFamily="2" charset="-122"/>
                <a:ea typeface="华文楷体" panose="02010600040101010101" pitchFamily="2" charset="-122"/>
              </a:rPr>
              <a:t>定义项中一般不应使用否定概念；</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b.</a:t>
            </a:r>
            <a:r>
              <a:rPr lang="zh-CN" altLang="en-US" sz="3200" b="1" dirty="0">
                <a:latin typeface="华文楷体" panose="02010600040101010101" pitchFamily="2" charset="-122"/>
                <a:ea typeface="华文楷体" panose="02010600040101010101" pitchFamily="2" charset="-122"/>
              </a:rPr>
              <a:t>定义联项不使用否定形式。</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zh-CN" altLang="en-US" sz="3200" b="1" dirty="0">
                <a:latin typeface="华文楷体" panose="02010600040101010101" pitchFamily="2" charset="-122"/>
                <a:ea typeface="华文楷体" panose="02010600040101010101" pitchFamily="2" charset="-122"/>
              </a:rPr>
              <a:t>因为否定概念只表明与被定义概念矛盾的属性，并不能明确概念所反映的本质属性。定义联项取否定形式，只能说明概念反映的不是什么，而不能说明概念反映的对象是什么。</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违反这条规则，就会犯“定义否定”的错误。</a:t>
            </a:r>
            <a:endParaRPr lang="en-US" altLang="zh-CN" sz="3200" dirty="0">
              <a:latin typeface="华文楷体" panose="02010600040101010101" pitchFamily="2" charset="-122"/>
              <a:ea typeface="华文楷体" panose="02010600040101010101" pitchFamily="2" charset="-122"/>
            </a:endParaRPr>
          </a:p>
          <a:p>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5818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405780" y="1484784"/>
            <a:ext cx="11305256" cy="4721292"/>
          </a:xfrm>
          <a:prstGeom prst="rect">
            <a:avLst/>
          </a:prstGeom>
          <a:noFill/>
        </p:spPr>
        <p:txBody>
          <a:bodyPr wrap="square" rtlCol="0">
            <a:spAutoFit/>
          </a:bodyPr>
          <a:lstStyle/>
          <a:p>
            <a:pPr>
              <a:lnSpc>
                <a:spcPct val="120000"/>
              </a:lnSpc>
            </a:pPr>
            <a:r>
              <a:rPr lang="zh-CN" altLang="en-US" sz="3200" b="1" dirty="0">
                <a:latin typeface="华文楷体" panose="02010600040101010101" pitchFamily="2" charset="-122"/>
                <a:ea typeface="华文楷体" panose="02010600040101010101" pitchFamily="2" charset="-122"/>
              </a:rPr>
              <a:t>例</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清醒就是非昏迷的状态。     </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zh-CN" altLang="en-US" sz="3200" b="1" dirty="0">
                <a:latin typeface="华文楷体" panose="02010600040101010101" pitchFamily="2" charset="-122"/>
                <a:ea typeface="华文楷体" panose="02010600040101010101" pitchFamily="2" charset="-122"/>
              </a:rPr>
              <a:t>例</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城镇居民不是在农村居住的居民。</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zh-CN" altLang="en-US" sz="3200" b="1" dirty="0">
                <a:latin typeface="华文楷体" panose="02010600040101010101" pitchFamily="2" charset="-122"/>
                <a:ea typeface="华文楷体" panose="02010600040101010101" pitchFamily="2" charset="-122"/>
              </a:rPr>
              <a:t>        例</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的定义项使用了“非昏迷”这个否定概念，未能揭示出被定义项“清醒”所反映的本质属性。</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例</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使用了否定语句，不能明确被定义项“城镇居民”所反映的对象是什么。</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zh-CN" altLang="en-US" sz="3200" b="1" dirty="0">
                <a:latin typeface="华文楷体" panose="02010600040101010101" pitchFamily="2" charset="-122"/>
                <a:ea typeface="华文楷体" panose="02010600040101010101" pitchFamily="2" charset="-122"/>
              </a:rPr>
              <a:t>        这两句话作为定义，都犯了“定义否定”的错误。</a:t>
            </a:r>
            <a:endParaRPr lang="en-US" altLang="zh-CN" sz="3200" dirty="0">
              <a:latin typeface="华文楷体" panose="02010600040101010101" pitchFamily="2" charset="-122"/>
              <a:ea typeface="华文楷体" panose="02010600040101010101" pitchFamily="2" charset="-122"/>
            </a:endParaRPr>
          </a:p>
          <a:p>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8644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5.1 </a:t>
            </a:r>
            <a:r>
              <a:rPr lang="zh-CN" altLang="en-US" b="1" dirty="0">
                <a:latin typeface="华文楷体" panose="02010600040101010101" pitchFamily="2" charset="-122"/>
                <a:ea typeface="华文楷体" panose="02010600040101010101" pitchFamily="2" charset="-122"/>
              </a:rPr>
              <a:t>概念的定义</a:t>
            </a:r>
          </a:p>
        </p:txBody>
      </p:sp>
      <p:sp>
        <p:nvSpPr>
          <p:cNvPr id="3" name="文本框 2"/>
          <p:cNvSpPr txBox="1"/>
          <p:nvPr/>
        </p:nvSpPr>
        <p:spPr>
          <a:xfrm>
            <a:off x="333772" y="1412776"/>
            <a:ext cx="11521280" cy="4638642"/>
          </a:xfrm>
          <a:prstGeom prst="rect">
            <a:avLst/>
          </a:prstGeom>
          <a:noFill/>
        </p:spPr>
        <p:txBody>
          <a:bodyPr wrap="square" rtlCol="0">
            <a:spAutoFit/>
          </a:bodyPr>
          <a:lstStyle/>
          <a:p>
            <a:pPr>
              <a:lnSpc>
                <a:spcPct val="150000"/>
              </a:lnSpc>
            </a:pPr>
            <a:r>
              <a:rPr lang="zh-CN" altLang="en-US" sz="3600" b="1" dirty="0">
                <a:latin typeface="华文楷体" panose="02010600040101010101" pitchFamily="2" charset="-122"/>
                <a:ea typeface="华文楷体" panose="02010600040101010101" pitchFamily="2" charset="-122"/>
              </a:rPr>
              <a:t>总结：</a:t>
            </a:r>
            <a:endParaRPr lang="en-US" altLang="zh-CN" sz="3600" b="1" dirty="0">
              <a:latin typeface="华文楷体" panose="02010600040101010101" pitchFamily="2" charset="-122"/>
              <a:ea typeface="华文楷体" panose="02010600040101010101" pitchFamily="2" charset="-122"/>
            </a:endParaRPr>
          </a:p>
          <a:p>
            <a:pPr>
              <a:lnSpc>
                <a:spcPct val="150000"/>
              </a:lnSpc>
            </a:pPr>
            <a:r>
              <a:rPr lang="en-US" altLang="zh-CN" sz="36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给概念下定义是在日常思维中，特别是在科学研究和学术交流中经常使用的明确概念内涵的逻辑方法。使用下定义的方法，对于确定和巩固人们已经取得的认识成果，在对话交际中使用意义明确的概念沟通交流思想，在知识传授中使受教育者获得清晰准确地科学概念，都是非常必要的。</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4050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5.2 </a:t>
            </a:r>
            <a:r>
              <a:rPr lang="zh-CN" altLang="en-US" b="1" dirty="0">
                <a:latin typeface="华文楷体" panose="02010600040101010101" pitchFamily="2" charset="-122"/>
                <a:ea typeface="华文楷体" panose="02010600040101010101" pitchFamily="2" charset="-122"/>
              </a:rPr>
              <a:t>概念的划分</a:t>
            </a:r>
          </a:p>
        </p:txBody>
      </p:sp>
      <p:sp>
        <p:nvSpPr>
          <p:cNvPr id="3" name="文本框 2"/>
          <p:cNvSpPr txBox="1"/>
          <p:nvPr/>
        </p:nvSpPr>
        <p:spPr>
          <a:xfrm>
            <a:off x="333772" y="1196752"/>
            <a:ext cx="11521280" cy="3785652"/>
          </a:xfrm>
          <a:prstGeom prst="rect">
            <a:avLst/>
          </a:prstGeom>
          <a:noFill/>
        </p:spPr>
        <p:txBody>
          <a:bodyPr wrap="square" rtlCol="0">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）什么是划分</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概念的划分是把一个属概念，按照一定的标准分成若干个种概念以</a:t>
            </a:r>
            <a:r>
              <a:rPr lang="zh-CN" altLang="en-US" sz="3200" b="1" dirty="0">
                <a:latin typeface="华文楷体" panose="02010600040101010101" pitchFamily="2" charset="-122"/>
                <a:ea typeface="华文楷体" panose="02010600040101010101" pitchFamily="2" charset="-122"/>
              </a:rPr>
              <a:t>明确概念外延的逻辑方法</a:t>
            </a:r>
            <a:r>
              <a:rPr lang="zh-CN" altLang="en-US" sz="3200" dirty="0">
                <a:latin typeface="华文楷体" panose="02010600040101010101" pitchFamily="2" charset="-122"/>
                <a:ea typeface="华文楷体" panose="02010600040101010101" pitchFamily="2" charset="-122"/>
              </a:rPr>
              <a:t>。例如：三角形可分为锐角三角形、直角三角形和钝角三角形。</a:t>
            </a:r>
            <a:endParaRPr lang="en-US" altLang="zh-CN" sz="3200" dirty="0">
              <a:latin typeface="华文楷体" panose="02010600040101010101" pitchFamily="2" charset="-122"/>
              <a:ea typeface="华文楷体" panose="02010600040101010101" pitchFamily="2" charset="-122"/>
            </a:endParaRPr>
          </a:p>
          <a:p>
            <a:pPr>
              <a:lnSpc>
                <a:spcPct val="150000"/>
              </a:lnSpc>
            </a:pPr>
            <a:r>
              <a:rPr lang="en-US" altLang="zh-CN" sz="3200" dirty="0">
                <a:latin typeface="华文楷体" panose="02010600040101010101" pitchFamily="2" charset="-122"/>
                <a:ea typeface="华文楷体" panose="02010600040101010101" pitchFamily="2" charset="-122"/>
              </a:rPr>
              <a:t>        </a:t>
            </a:r>
            <a:endParaRPr lang="zh-CN" altLang="en-US" sz="3200" dirty="0">
              <a:latin typeface="华文楷体" panose="02010600040101010101" pitchFamily="2" charset="-122"/>
              <a:ea typeface="华文楷体" panose="02010600040101010101" pitchFamily="2" charset="-122"/>
            </a:endParaRPr>
          </a:p>
        </p:txBody>
      </p:sp>
      <p:graphicFrame>
        <p:nvGraphicFramePr>
          <p:cNvPr id="4" name="图示 3"/>
          <p:cNvGraphicFramePr/>
          <p:nvPr>
            <p:extLst>
              <p:ext uri="{D42A27DB-BD31-4B8C-83A1-F6EECF244321}">
                <p14:modId xmlns:p14="http://schemas.microsoft.com/office/powerpoint/2010/main" val="762974257"/>
              </p:ext>
            </p:extLst>
          </p:nvPr>
        </p:nvGraphicFramePr>
        <p:xfrm>
          <a:off x="333772" y="3717032"/>
          <a:ext cx="11161240"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1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116632"/>
            <a:ext cx="10157354" cy="1080120"/>
          </a:xfrm>
        </p:spPr>
        <p:txBody>
          <a:bodyPr/>
          <a:lstStyle/>
          <a:p>
            <a:r>
              <a:rPr lang="en-US" altLang="zh-CN" b="1" dirty="0">
                <a:latin typeface="华文楷体" panose="02010600040101010101" pitchFamily="2" charset="-122"/>
                <a:ea typeface="华文楷体" panose="02010600040101010101" pitchFamily="2" charset="-122"/>
              </a:rPr>
              <a:t>5.2 </a:t>
            </a:r>
            <a:r>
              <a:rPr lang="zh-CN" altLang="en-US" b="1" dirty="0">
                <a:latin typeface="华文楷体" panose="02010600040101010101" pitchFamily="2" charset="-122"/>
                <a:ea typeface="华文楷体" panose="02010600040101010101" pitchFamily="2" charset="-122"/>
              </a:rPr>
              <a:t>概念的划分</a:t>
            </a:r>
          </a:p>
        </p:txBody>
      </p:sp>
      <p:sp>
        <p:nvSpPr>
          <p:cNvPr id="3" name="文本框 2"/>
          <p:cNvSpPr txBox="1"/>
          <p:nvPr/>
        </p:nvSpPr>
        <p:spPr>
          <a:xfrm>
            <a:off x="405780" y="1988840"/>
            <a:ext cx="11521280" cy="3046988"/>
          </a:xfrm>
          <a:prstGeom prst="rect">
            <a:avLst/>
          </a:prstGeom>
          <a:noFill/>
        </p:spPr>
        <p:txBody>
          <a:bodyPr wrap="square" rtlCol="0">
            <a:spAutoFit/>
          </a:bodyPr>
          <a:lstStyle/>
          <a:p>
            <a:pPr>
              <a:lnSpc>
                <a:spcPct val="150000"/>
              </a:lnSpc>
            </a:pPr>
            <a:r>
              <a:rPr lang="zh-CN" altLang="en-US" sz="3200" dirty="0">
                <a:latin typeface="华文楷体" panose="02010600040101010101" pitchFamily="2" charset="-122"/>
                <a:ea typeface="华文楷体" panose="02010600040101010101" pitchFamily="2" charset="-122"/>
              </a:rPr>
              <a:t>        </a:t>
            </a:r>
            <a:r>
              <a:rPr lang="zh-CN" altLang="en-US" sz="3200" b="1" dirty="0">
                <a:solidFill>
                  <a:srgbClr val="FF0000"/>
                </a:solidFill>
                <a:latin typeface="华文楷体" panose="02010600040101010101" pitchFamily="2" charset="-122"/>
                <a:ea typeface="华文楷体" panose="02010600040101010101" pitchFamily="2" charset="-122"/>
              </a:rPr>
              <a:t>注意：</a:t>
            </a:r>
            <a:r>
              <a:rPr lang="zh-CN" altLang="en-US" sz="3200" dirty="0">
                <a:latin typeface="华文楷体" panose="02010600040101010101" pitchFamily="2" charset="-122"/>
                <a:ea typeface="华文楷体" panose="02010600040101010101" pitchFamily="2" charset="-122"/>
              </a:rPr>
              <a:t>划分不同于分解。分解是把一个表示对象整体的概念，分成表示该对象部分的概念，其中表示对象部分的概念不具有表示对象整体概念的内涵。但划分则不同，划分中的每一子项都具有母项的内涵。</a:t>
            </a:r>
          </a:p>
        </p:txBody>
      </p:sp>
    </p:spTree>
    <p:extLst>
      <p:ext uri="{BB962C8B-B14F-4D97-AF65-F5344CB8AC3E}">
        <p14:creationId xmlns:p14="http://schemas.microsoft.com/office/powerpoint/2010/main" val="94050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76200"/>
            <a:ext cx="10724867" cy="1397000"/>
          </a:xfrm>
        </p:spPr>
        <p:txBody>
          <a:bodyPr>
            <a:normAutofit/>
          </a:bodyPr>
          <a:lstStyle/>
          <a:p>
            <a:r>
              <a:rPr lang="en-US" altLang="zh-CN" sz="4800" b="1" dirty="0">
                <a:latin typeface="华文楷体" panose="02010600040101010101" pitchFamily="2" charset="-122"/>
                <a:ea typeface="华文楷体" panose="02010600040101010101" pitchFamily="2" charset="-122"/>
              </a:rPr>
              <a:t>1.1 </a:t>
            </a:r>
            <a:r>
              <a:rPr lang="zh-CN" altLang="en-US" sz="4800" b="1" dirty="0">
                <a:latin typeface="华文楷体" panose="02010600040101010101" pitchFamily="2" charset="-122"/>
                <a:ea typeface="华文楷体" panose="02010600040101010101" pitchFamily="2" charset="-122"/>
              </a:rPr>
              <a:t>什么是概念</a:t>
            </a:r>
          </a:p>
        </p:txBody>
      </p:sp>
      <p:sp>
        <p:nvSpPr>
          <p:cNvPr id="4" name="文本框 3"/>
          <p:cNvSpPr txBox="1"/>
          <p:nvPr/>
        </p:nvSpPr>
        <p:spPr>
          <a:xfrm>
            <a:off x="405780" y="1772816"/>
            <a:ext cx="11665296" cy="5299912"/>
          </a:xfrm>
          <a:prstGeom prst="rect">
            <a:avLst/>
          </a:prstGeom>
          <a:noFill/>
        </p:spPr>
        <p:txBody>
          <a:bodyPr wrap="square" rtlCol="0">
            <a:spAutoFit/>
          </a:bodyPr>
          <a:lstStyle/>
          <a:p>
            <a:pPr marL="0" marR="0" lvl="0" indent="0" algn="l" defTabSz="1218987" rtl="0" eaLnBrk="1" fontAlgn="auto" latinLnBrk="0" hangingPunct="1">
              <a:lnSpc>
                <a:spcPct val="12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374C81"/>
                </a:solidFill>
                <a:effectLst/>
                <a:uLnTx/>
                <a:uFillTx/>
                <a:latin typeface="Century Gothic"/>
                <a:ea typeface="幼圆" panose="02010509060101010101" pitchFamily="49" charset="-122"/>
                <a:cs typeface="+mn-cs"/>
              </a:rPr>
              <a:t>    </a:t>
            </a:r>
            <a:r>
              <a:rPr kumimoji="0" lang="zh-CN" altLang="en-US" sz="3600" b="1"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rPr>
              <a:t>概念对象的属性</a:t>
            </a:r>
            <a:r>
              <a:rPr kumimoji="0" lang="zh-CN" altLang="en-US" sz="3600"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rPr>
              <a:t>是</a:t>
            </a:r>
            <a:r>
              <a:rPr kumimoji="0" lang="zh-CN" altLang="en-US" sz="3600"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rPr>
              <a:t>对象的性质</a:t>
            </a:r>
            <a:r>
              <a:rPr kumimoji="0" lang="zh-CN" altLang="en-US" sz="3600"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rPr>
              <a:t>和</a:t>
            </a:r>
            <a:r>
              <a:rPr kumimoji="0" lang="zh-CN" altLang="en-US" sz="3600"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rPr>
              <a:t>对象之间的关系</a:t>
            </a:r>
            <a:r>
              <a:rPr kumimoji="0" lang="zh-CN" altLang="en-US" sz="3600"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rPr>
              <a:t>的统称。</a:t>
            </a:r>
            <a:endParaRPr lang="en-US" altLang="zh-CN" sz="3600" dirty="0">
              <a:solidFill>
                <a:srgbClr val="374C81"/>
              </a:solidFill>
              <a:latin typeface="Century Gothic"/>
              <a:ea typeface="幼圆" panose="02010509060101010101" pitchFamily="49" charset="-122"/>
            </a:endParaRPr>
          </a:p>
          <a:p>
            <a:pPr marL="0" marR="0" lvl="0" indent="0" algn="l" defTabSz="1218987" rtl="0" eaLnBrk="1" fontAlgn="auto" latinLnBrk="0" hangingPunct="1">
              <a:lnSpc>
                <a:spcPct val="120000"/>
              </a:lnSpc>
              <a:spcBef>
                <a:spcPts val="0"/>
              </a:spcBef>
              <a:spcAft>
                <a:spcPts val="0"/>
              </a:spcAft>
              <a:buClrTx/>
              <a:buSzTx/>
              <a:buFontTx/>
              <a:buNone/>
              <a:tabLst/>
              <a:defRPr/>
            </a:pPr>
            <a:r>
              <a:rPr kumimoji="0" lang="en-US" altLang="zh-CN" sz="3600" i="0" u="none" strike="noStrike" kern="1200" cap="none" spc="0" normalizeH="0" baseline="0" noProof="0" dirty="0">
                <a:ln>
                  <a:noFill/>
                </a:ln>
                <a:solidFill>
                  <a:srgbClr val="374C81"/>
                </a:solidFill>
                <a:effectLst/>
                <a:uLnTx/>
                <a:uFillTx/>
                <a:latin typeface="Century Gothic"/>
                <a:ea typeface="幼圆" panose="02010509060101010101" pitchFamily="49" charset="-122"/>
                <a:cs typeface="+mn-cs"/>
              </a:rPr>
              <a:t>    </a:t>
            </a:r>
            <a:r>
              <a:rPr kumimoji="0" lang="zh-CN" altLang="en-US" sz="3600"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rPr>
              <a:t>事物都具有各种各样的性质，如形状、颜色、优劣等。同时，任何事物又都与其他事物有着一定的关系，如前后、小于、热爱等关系。</a:t>
            </a:r>
            <a:endParaRPr lang="en-US" altLang="zh-CN" sz="3600" dirty="0">
              <a:solidFill>
                <a:srgbClr val="374C81"/>
              </a:solidFill>
              <a:latin typeface="Century Gothic"/>
              <a:ea typeface="幼圆" panose="02010509060101010101" pitchFamily="49" charset="-122"/>
            </a:endParaRPr>
          </a:p>
          <a:p>
            <a:pPr marL="0" marR="0" lvl="0" indent="0" algn="l" defTabSz="1218987" rtl="0" eaLnBrk="1" fontAlgn="auto" latinLnBrk="0" hangingPunct="1">
              <a:lnSpc>
                <a:spcPct val="120000"/>
              </a:lnSpc>
              <a:spcBef>
                <a:spcPts val="0"/>
              </a:spcBef>
              <a:spcAft>
                <a:spcPts val="0"/>
              </a:spcAft>
              <a:buClrTx/>
              <a:buSzTx/>
              <a:buFontTx/>
              <a:buNone/>
              <a:tabLst/>
              <a:defRPr/>
            </a:pPr>
            <a:r>
              <a:rPr lang="en-US" altLang="zh-CN" sz="3600" dirty="0">
                <a:solidFill>
                  <a:srgbClr val="374C81"/>
                </a:solidFill>
                <a:latin typeface="Century Gothic"/>
                <a:ea typeface="幼圆" panose="02010509060101010101" pitchFamily="49" charset="-122"/>
              </a:rPr>
              <a:t>    </a:t>
            </a:r>
            <a:r>
              <a:rPr lang="zh-CN" altLang="en-US" sz="3600" dirty="0">
                <a:solidFill>
                  <a:srgbClr val="374C81"/>
                </a:solidFill>
                <a:latin typeface="华文楷体" panose="02010600040101010101" pitchFamily="2" charset="-122"/>
                <a:ea typeface="华文楷体" panose="02010600040101010101" pitchFamily="2" charset="-122"/>
              </a:rPr>
              <a:t>不具有任何性质，不存在于一定关系中的客体，不可能成为思考的对象。</a:t>
            </a:r>
            <a:endParaRPr kumimoji="0" lang="en-US" altLang="zh-CN" sz="3600"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srgbClr val="374C81"/>
              </a:solidFill>
              <a:effectLst/>
              <a:uLnTx/>
              <a:uFillTx/>
              <a:latin typeface="Century Gothic"/>
              <a:ea typeface="幼圆" panose="02010509060101010101" pitchFamily="49" charset="-122"/>
              <a:cs typeface="+mn-cs"/>
            </a:endParaRPr>
          </a:p>
        </p:txBody>
      </p:sp>
    </p:spTree>
    <p:extLst>
      <p:ext uri="{BB962C8B-B14F-4D97-AF65-F5344CB8AC3E}">
        <p14:creationId xmlns:p14="http://schemas.microsoft.com/office/powerpoint/2010/main" val="195649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772" y="116632"/>
            <a:ext cx="10517394" cy="1080120"/>
          </a:xfrm>
        </p:spPr>
        <p:txBody>
          <a:bodyPr/>
          <a:lstStyle/>
          <a:p>
            <a:r>
              <a:rPr lang="en-US" altLang="zh-CN" b="1" dirty="0">
                <a:latin typeface="华文楷体" panose="02010600040101010101" pitchFamily="2" charset="-122"/>
                <a:ea typeface="华文楷体" panose="02010600040101010101" pitchFamily="2" charset="-122"/>
              </a:rPr>
              <a:t>5.2 </a:t>
            </a:r>
            <a:r>
              <a:rPr lang="zh-CN" altLang="en-US" b="1" dirty="0">
                <a:latin typeface="华文楷体" panose="02010600040101010101" pitchFamily="2" charset="-122"/>
                <a:ea typeface="华文楷体" panose="02010600040101010101" pitchFamily="2" charset="-122"/>
              </a:rPr>
              <a:t>概念的划分</a:t>
            </a:r>
          </a:p>
        </p:txBody>
      </p:sp>
      <p:sp>
        <p:nvSpPr>
          <p:cNvPr id="3" name="文本框 2"/>
          <p:cNvSpPr txBox="1"/>
          <p:nvPr/>
        </p:nvSpPr>
        <p:spPr>
          <a:xfrm>
            <a:off x="333772" y="1196752"/>
            <a:ext cx="11521280" cy="5016758"/>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）划分的方法</a:t>
            </a:r>
            <a:endParaRPr lang="en-US" altLang="zh-CN" sz="3200" b="1" dirty="0">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概念划分的方法主要有：一次划分、连续划分、以及特殊的二分法。</a:t>
            </a:r>
            <a:r>
              <a:rPr lang="en-US" altLang="zh-CN" sz="3200" dirty="0">
                <a:latin typeface="华文楷体" panose="02010600040101010101" pitchFamily="2" charset="-122"/>
                <a:ea typeface="华文楷体" panose="02010600040101010101" pitchFamily="2" charset="-122"/>
              </a:rPr>
              <a:t> </a:t>
            </a:r>
          </a:p>
          <a:p>
            <a:r>
              <a:rPr lang="zh-CN" altLang="en-US" sz="3200" dirty="0">
                <a:highlight>
                  <a:srgbClr val="C0C0C0"/>
                </a:highlight>
                <a:latin typeface="华文楷体" panose="02010600040101010101" pitchFamily="2" charset="-122"/>
                <a:ea typeface="华文楷体" panose="02010600040101010101" pitchFamily="2" charset="-122"/>
              </a:rPr>
              <a:t>一次划分：</a:t>
            </a:r>
            <a:r>
              <a:rPr lang="zh-CN" altLang="en-US" sz="3200" dirty="0">
                <a:latin typeface="华文楷体" panose="02010600040101010101" pitchFamily="2" charset="-122"/>
                <a:ea typeface="华文楷体" panose="02010600040101010101" pitchFamily="2" charset="-122"/>
              </a:rPr>
              <a:t>是根据划分标准仅把母项分成若干个子项就划分完毕的方法。一次划分中只包含母项和子项两个属种层次。</a:t>
            </a:r>
            <a:endParaRPr lang="en-US" altLang="zh-CN" sz="3200" dirty="0">
              <a:latin typeface="华文楷体" panose="02010600040101010101" pitchFamily="2" charset="-122"/>
              <a:ea typeface="华文楷体" panose="02010600040101010101" pitchFamily="2" charset="-122"/>
            </a:endParaRPr>
          </a:p>
          <a:p>
            <a:r>
              <a:rPr lang="zh-CN" altLang="en-US" sz="3200" dirty="0">
                <a:highlight>
                  <a:srgbClr val="C0C0C0"/>
                </a:highlight>
                <a:latin typeface="华文楷体" panose="02010600040101010101" pitchFamily="2" charset="-122"/>
                <a:ea typeface="华文楷体" panose="02010600040101010101" pitchFamily="2" charset="-122"/>
              </a:rPr>
              <a:t>连续划分：</a:t>
            </a:r>
            <a:r>
              <a:rPr lang="zh-CN" altLang="en-US" sz="3200" dirty="0">
                <a:latin typeface="华文楷体" panose="02010600040101010101" pitchFamily="2" charset="-122"/>
                <a:ea typeface="华文楷体" panose="02010600040101010101" pitchFamily="2" charset="-122"/>
              </a:rPr>
              <a:t>是在一次划分的基础上，把一次划分中的子项再作为母项而继续进行的划分。</a:t>
            </a:r>
            <a:endParaRPr lang="en-US" altLang="zh-CN" sz="3200" dirty="0">
              <a:latin typeface="华文楷体" panose="02010600040101010101" pitchFamily="2" charset="-122"/>
              <a:ea typeface="华文楷体" panose="02010600040101010101" pitchFamily="2" charset="-122"/>
            </a:endParaRPr>
          </a:p>
          <a:p>
            <a:r>
              <a:rPr lang="zh-CN" altLang="en-US" sz="3200" dirty="0">
                <a:highlight>
                  <a:srgbClr val="C0C0C0"/>
                </a:highlight>
                <a:latin typeface="华文楷体" panose="02010600040101010101" pitchFamily="2" charset="-122"/>
                <a:ea typeface="华文楷体" panose="02010600040101010101" pitchFamily="2" charset="-122"/>
              </a:rPr>
              <a:t>二分法：</a:t>
            </a:r>
            <a:r>
              <a:rPr lang="zh-CN" altLang="en-US" sz="3200" dirty="0">
                <a:latin typeface="华文楷体" panose="02010600040101010101" pitchFamily="2" charset="-122"/>
                <a:ea typeface="华文楷体" panose="02010600040101010101" pitchFamily="2" charset="-122"/>
              </a:rPr>
              <a:t>是根据某种属性的有无，把母项分成两个具有矛盾关系的子项的方法。其特点是，子项是一对具有矛盾关系的肯定概念和否定概念。例如</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考试成绩分为及格和不及格两种。</a:t>
            </a:r>
          </a:p>
        </p:txBody>
      </p:sp>
    </p:spTree>
    <p:extLst>
      <p:ext uri="{BB962C8B-B14F-4D97-AF65-F5344CB8AC3E}">
        <p14:creationId xmlns:p14="http://schemas.microsoft.com/office/powerpoint/2010/main" val="54153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772" y="116632"/>
            <a:ext cx="10517394" cy="1080120"/>
          </a:xfrm>
        </p:spPr>
        <p:txBody>
          <a:bodyPr/>
          <a:lstStyle/>
          <a:p>
            <a:r>
              <a:rPr lang="en-US" altLang="zh-CN" b="1" dirty="0">
                <a:latin typeface="华文楷体" panose="02010600040101010101" pitchFamily="2" charset="-122"/>
                <a:ea typeface="华文楷体" panose="02010600040101010101" pitchFamily="2" charset="-122"/>
              </a:rPr>
              <a:t>5.2 </a:t>
            </a:r>
            <a:r>
              <a:rPr lang="zh-CN" altLang="en-US" b="1" dirty="0">
                <a:latin typeface="华文楷体" panose="02010600040101010101" pitchFamily="2" charset="-122"/>
                <a:ea typeface="华文楷体" panose="02010600040101010101" pitchFamily="2" charset="-122"/>
              </a:rPr>
              <a:t>概念的划分</a:t>
            </a:r>
          </a:p>
        </p:txBody>
      </p:sp>
      <p:sp>
        <p:nvSpPr>
          <p:cNvPr id="3" name="文本框 2"/>
          <p:cNvSpPr txBox="1"/>
          <p:nvPr/>
        </p:nvSpPr>
        <p:spPr>
          <a:xfrm>
            <a:off x="333772" y="1196752"/>
            <a:ext cx="11521280" cy="5115246"/>
          </a:xfrm>
          <a:prstGeom prst="rect">
            <a:avLst/>
          </a:prstGeom>
          <a:noFill/>
        </p:spPr>
        <p:txBody>
          <a:bodyPr wrap="square" rtlCol="0">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3</a:t>
            </a:r>
            <a:r>
              <a:rPr lang="zh-CN" altLang="en-US" sz="3200" b="1" dirty="0">
                <a:latin typeface="华文楷体" panose="02010600040101010101" pitchFamily="2" charset="-122"/>
                <a:ea typeface="华文楷体" panose="02010600040101010101" pitchFamily="2" charset="-122"/>
              </a:rPr>
              <a:t>）划分的规则</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对概念的划分，必须遵守以下每一条规则：</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zh-CN" altLang="en-US" sz="3200" b="1" dirty="0">
                <a:solidFill>
                  <a:srgbClr val="FF0000"/>
                </a:solidFill>
                <a:latin typeface="华文楷体" panose="02010600040101010101" pitchFamily="2" charset="-122"/>
                <a:ea typeface="华文楷体" panose="02010600040101010101" pitchFamily="2" charset="-122"/>
              </a:rPr>
              <a:t>第一，划分中各子项的外延之和必须等于母项的外延。</a:t>
            </a:r>
            <a:endParaRPr lang="en-US" altLang="zh-CN" sz="3200" b="1" dirty="0">
              <a:solidFill>
                <a:srgbClr val="FF0000"/>
              </a:solidFill>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对概念的划分，是把一个属概念作为母项，分成若干个同级的种概念作为子项。为保证划分的母项和子项在外延关系上相应相称，各子项的外延之和应等于母项的外延。</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556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772" y="116632"/>
            <a:ext cx="10517394" cy="1080120"/>
          </a:xfrm>
        </p:spPr>
        <p:txBody>
          <a:bodyPr/>
          <a:lstStyle/>
          <a:p>
            <a:r>
              <a:rPr lang="en-US" altLang="zh-CN" b="1" dirty="0">
                <a:latin typeface="华文楷体" panose="02010600040101010101" pitchFamily="2" charset="-122"/>
                <a:ea typeface="华文楷体" panose="02010600040101010101" pitchFamily="2" charset="-122"/>
              </a:rPr>
              <a:t>5.2 </a:t>
            </a:r>
            <a:r>
              <a:rPr lang="zh-CN" altLang="en-US" b="1" dirty="0">
                <a:latin typeface="华文楷体" panose="02010600040101010101" pitchFamily="2" charset="-122"/>
                <a:ea typeface="华文楷体" panose="02010600040101010101" pitchFamily="2" charset="-122"/>
              </a:rPr>
              <a:t>概念的划分</a:t>
            </a:r>
          </a:p>
        </p:txBody>
      </p:sp>
      <p:sp>
        <p:nvSpPr>
          <p:cNvPr id="3" name="文本框 2"/>
          <p:cNvSpPr txBox="1"/>
          <p:nvPr/>
        </p:nvSpPr>
        <p:spPr>
          <a:xfrm>
            <a:off x="338286" y="1700808"/>
            <a:ext cx="11521280" cy="3637919"/>
          </a:xfrm>
          <a:prstGeom prst="rect">
            <a:avLst/>
          </a:prstGeom>
          <a:noFill/>
        </p:spPr>
        <p:txBody>
          <a:bodyPr wrap="square" rtlCol="0">
            <a:spAutoFit/>
          </a:bodyPr>
          <a:lstStyle/>
          <a:p>
            <a:pPr>
              <a:lnSpc>
                <a:spcPct val="120000"/>
              </a:lnSpc>
            </a:pPr>
            <a:r>
              <a:rPr lang="zh-CN" altLang="en-US" sz="3200" b="1" dirty="0">
                <a:latin typeface="华文楷体" panose="02010600040101010101" pitchFamily="2" charset="-122"/>
                <a:ea typeface="华文楷体" panose="02010600040101010101" pitchFamily="2" charset="-122"/>
              </a:rPr>
              <a:t>        违反这条规则的要求，划分中各子项的外延之和大于母项的外延，就会犯</a:t>
            </a:r>
            <a:r>
              <a:rPr lang="zh-CN" altLang="en-US" sz="3200" b="1" u="sng" dirty="0">
                <a:latin typeface="华文楷体" panose="02010600040101010101" pitchFamily="2" charset="-122"/>
                <a:ea typeface="华文楷体" panose="02010600040101010101" pitchFamily="2" charset="-122"/>
              </a:rPr>
              <a:t>“多出子项”的错误</a:t>
            </a:r>
            <a:r>
              <a:rPr lang="zh-CN" altLang="en-US" sz="3200" b="1" dirty="0">
                <a:latin typeface="华文楷体" panose="02010600040101010101" pitchFamily="2" charset="-122"/>
                <a:ea typeface="华文楷体" panose="02010600040101010101" pitchFamily="2" charset="-122"/>
              </a:rPr>
              <a:t>，例如：“文学作品可分为小说、诗歌、散文、戏剧、音乐、舞蹈、绘画。”</a:t>
            </a:r>
            <a:endParaRPr lang="en-US" altLang="zh-CN" sz="3200" b="1" dirty="0">
              <a:latin typeface="华文楷体" panose="02010600040101010101" pitchFamily="2" charset="-122"/>
              <a:ea typeface="华文楷体" panose="02010600040101010101" pitchFamily="2" charset="-122"/>
            </a:endParaRPr>
          </a:p>
          <a:p>
            <a:pPr>
              <a:lnSpc>
                <a:spcPct val="12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划分中各子项的外延之和小于母项的外延，就会犯</a:t>
            </a:r>
            <a:r>
              <a:rPr lang="zh-CN" altLang="en-US" sz="3200" b="1" u="sng" dirty="0">
                <a:latin typeface="华文楷体" panose="02010600040101010101" pitchFamily="2" charset="-122"/>
                <a:ea typeface="华文楷体" panose="02010600040101010101" pitchFamily="2" charset="-122"/>
              </a:rPr>
              <a:t>“划分不全”的错误，</a:t>
            </a:r>
            <a:r>
              <a:rPr lang="zh-CN" altLang="en-US" sz="3200" b="1" dirty="0">
                <a:latin typeface="华文楷体" panose="02010600040101010101" pitchFamily="2" charset="-122"/>
                <a:ea typeface="华文楷体" panose="02010600040101010101" pitchFamily="2" charset="-122"/>
              </a:rPr>
              <a:t>例如：“学生可分为研究生、大学生、小学生。”</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3587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772" y="116632"/>
            <a:ext cx="10517394" cy="1080120"/>
          </a:xfrm>
        </p:spPr>
        <p:txBody>
          <a:bodyPr/>
          <a:lstStyle/>
          <a:p>
            <a:r>
              <a:rPr lang="en-US" altLang="zh-CN" b="1" dirty="0">
                <a:latin typeface="华文楷体" panose="02010600040101010101" pitchFamily="2" charset="-122"/>
                <a:ea typeface="华文楷体" panose="02010600040101010101" pitchFamily="2" charset="-122"/>
              </a:rPr>
              <a:t>5.2 </a:t>
            </a:r>
            <a:r>
              <a:rPr lang="zh-CN" altLang="en-US" b="1" dirty="0">
                <a:latin typeface="华文楷体" panose="02010600040101010101" pitchFamily="2" charset="-122"/>
                <a:ea typeface="华文楷体" panose="02010600040101010101" pitchFamily="2" charset="-122"/>
              </a:rPr>
              <a:t>概念的划分</a:t>
            </a:r>
          </a:p>
        </p:txBody>
      </p:sp>
      <p:sp>
        <p:nvSpPr>
          <p:cNvPr id="3" name="文本框 2"/>
          <p:cNvSpPr txBox="1"/>
          <p:nvPr/>
        </p:nvSpPr>
        <p:spPr>
          <a:xfrm>
            <a:off x="330679" y="1484784"/>
            <a:ext cx="11521280" cy="3715312"/>
          </a:xfrm>
          <a:prstGeom prst="rect">
            <a:avLst/>
          </a:prstGeom>
          <a:noFill/>
        </p:spPr>
        <p:txBody>
          <a:bodyPr wrap="square" rtlCol="0">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        </a:t>
            </a:r>
            <a:r>
              <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注意</a:t>
            </a:r>
            <a:r>
              <a:rPr lang="zh-CN" altLang="en-US" sz="3200" b="1" dirty="0">
                <a:latin typeface="华文楷体" panose="02010600040101010101" pitchFamily="2" charset="-122"/>
                <a:ea typeface="华文楷体" panose="02010600040101010101" pitchFamily="2" charset="-122"/>
              </a:rPr>
              <a:t>：有时，一个属概念的外延包含了众多的种概念，而根据实际思维的需要又不必把作为子项的种概念一一列出时，为满足本规则的要求，可在表述划分的语句最后加上助词“等”、“等等”，用来代表未列出的子项。如“颜色可分为红色、蓝色、绿色、黄色、白色，等等”。</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3785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772" y="116632"/>
            <a:ext cx="10517394" cy="1080120"/>
          </a:xfrm>
        </p:spPr>
        <p:txBody>
          <a:bodyPr/>
          <a:lstStyle/>
          <a:p>
            <a:r>
              <a:rPr lang="en-US" altLang="zh-CN" b="1" dirty="0">
                <a:latin typeface="华文楷体" panose="02010600040101010101" pitchFamily="2" charset="-122"/>
                <a:ea typeface="华文楷体" panose="02010600040101010101" pitchFamily="2" charset="-122"/>
              </a:rPr>
              <a:t>5.2 </a:t>
            </a:r>
            <a:r>
              <a:rPr lang="zh-CN" altLang="en-US" b="1" dirty="0">
                <a:latin typeface="华文楷体" panose="02010600040101010101" pitchFamily="2" charset="-122"/>
                <a:ea typeface="华文楷体" panose="02010600040101010101" pitchFamily="2" charset="-122"/>
              </a:rPr>
              <a:t>概念的划分</a:t>
            </a:r>
          </a:p>
        </p:txBody>
      </p:sp>
      <p:sp>
        <p:nvSpPr>
          <p:cNvPr id="3" name="文本框 2"/>
          <p:cNvSpPr txBox="1"/>
          <p:nvPr/>
        </p:nvSpPr>
        <p:spPr>
          <a:xfrm>
            <a:off x="261764" y="1484784"/>
            <a:ext cx="11521280" cy="5213735"/>
          </a:xfrm>
          <a:prstGeom prst="rect">
            <a:avLst/>
          </a:prstGeom>
          <a:noFill/>
        </p:spPr>
        <p:txBody>
          <a:bodyPr wrap="square" rtlCol="0">
            <a:spAutoFit/>
          </a:bodyPr>
          <a:lstStyle/>
          <a:p>
            <a:r>
              <a:rPr lang="zh-CN" altLang="en-US" sz="3200" b="1" dirty="0">
                <a:solidFill>
                  <a:srgbClr val="FF0000"/>
                </a:solidFill>
                <a:latin typeface="华文楷体" panose="02010600040101010101" pitchFamily="2" charset="-122"/>
                <a:ea typeface="华文楷体" panose="02010600040101010101" pitchFamily="2" charset="-122"/>
              </a:rPr>
              <a:t>第二，每次划分必须根据同一标准进行。</a:t>
            </a:r>
            <a:endParaRPr lang="en-US" altLang="zh-CN" sz="3200" b="1" dirty="0">
              <a:solidFill>
                <a:srgbClr val="FF0000"/>
              </a:solidFill>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划分的根据是把属概念分成若干个同级并列的种概念时依据的思想标准，每次划分按同一标准进行，才能保证划分后子项间的关系清楚明确。否则，一次划分根据两个甚至两个以上的标准进行，就会使划分表达的思想混乱不清。</a:t>
            </a:r>
            <a:endParaRPr lang="en-US" altLang="zh-CN" sz="3200" b="1" dirty="0">
              <a:latin typeface="华文楷体" panose="02010600040101010101" pitchFamily="2" charset="-122"/>
              <a:ea typeface="华文楷体" panose="02010600040101010101" pitchFamily="2" charset="-122"/>
            </a:endParaRPr>
          </a:p>
          <a:p>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违反这条规则的要求，会犯“混淆根据”或称“划分标准不一”的错误。</a:t>
            </a:r>
            <a:r>
              <a:rPr lang="en-US" altLang="zh-CN" sz="3200" b="1" dirty="0">
                <a:latin typeface="华文楷体" panose="02010600040101010101" pitchFamily="2" charset="-122"/>
                <a:ea typeface="华文楷体" panose="02010600040101010101" pitchFamily="2" charset="-122"/>
              </a:rPr>
              <a:t>        </a:t>
            </a:r>
            <a:endParaRPr lang="en-US" altLang="zh-CN"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nSpc>
                <a:spcPct val="120000"/>
              </a:lnSpc>
            </a:pPr>
            <a:r>
              <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例</a:t>
            </a:r>
            <a:r>
              <a:rPr lang="en-US" altLang="zh-CN"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 </a:t>
            </a:r>
            <a:r>
              <a:rPr lang="zh-CN" altLang="en-US" sz="3200" dirty="0">
                <a:latin typeface="华文楷体" panose="02010600040101010101" pitchFamily="2" charset="-122"/>
                <a:ea typeface="华文楷体" panose="02010600040101010101" pitchFamily="2" charset="-122"/>
              </a:rPr>
              <a:t>邮件可分为国内邮件、国际邮件、平寄件、快寄件、汇款件。</a:t>
            </a:r>
            <a:endParaRPr lang="en-US" altLang="zh-CN" sz="3200" dirty="0">
              <a:latin typeface="华文楷体" panose="02010600040101010101" pitchFamily="2" charset="-122"/>
              <a:ea typeface="华文楷体" panose="02010600040101010101" pitchFamily="2" charset="-122"/>
            </a:endParaRPr>
          </a:p>
          <a:p>
            <a:pPr>
              <a:lnSpc>
                <a:spcPct val="120000"/>
              </a:lnSpc>
            </a:pPr>
            <a:r>
              <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例</a:t>
            </a:r>
            <a:r>
              <a:rPr lang="en-US" altLang="zh-CN"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a:t>
            </a:r>
            <a:r>
              <a:rPr lang="zh-CN" altLang="en-US" sz="3200" dirty="0">
                <a:latin typeface="华文楷体" panose="02010600040101010101" pitchFamily="2" charset="-122"/>
                <a:ea typeface="华文楷体" panose="02010600040101010101" pitchFamily="2" charset="-122"/>
              </a:rPr>
              <a:t> 参加抗洪的人员有党员、团员、工人、农民、医生、妇女。</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259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772" y="116632"/>
            <a:ext cx="10517394" cy="1080120"/>
          </a:xfrm>
        </p:spPr>
        <p:txBody>
          <a:bodyPr/>
          <a:lstStyle/>
          <a:p>
            <a:r>
              <a:rPr lang="en-US" altLang="zh-CN" b="1" dirty="0">
                <a:latin typeface="华文楷体" panose="02010600040101010101" pitchFamily="2" charset="-122"/>
                <a:ea typeface="华文楷体" panose="02010600040101010101" pitchFamily="2" charset="-122"/>
              </a:rPr>
              <a:t>5.2 </a:t>
            </a:r>
            <a:r>
              <a:rPr lang="zh-CN" altLang="en-US" b="1" dirty="0">
                <a:latin typeface="华文楷体" panose="02010600040101010101" pitchFamily="2" charset="-122"/>
                <a:ea typeface="华文楷体" panose="02010600040101010101" pitchFamily="2" charset="-122"/>
              </a:rPr>
              <a:t>概念的划分</a:t>
            </a:r>
          </a:p>
        </p:txBody>
      </p:sp>
      <p:sp>
        <p:nvSpPr>
          <p:cNvPr id="3" name="文本框 2"/>
          <p:cNvSpPr txBox="1"/>
          <p:nvPr/>
        </p:nvSpPr>
        <p:spPr>
          <a:xfrm>
            <a:off x="333063" y="1268760"/>
            <a:ext cx="11521280" cy="5755422"/>
          </a:xfrm>
          <a:prstGeom prst="rect">
            <a:avLst/>
          </a:prstGeom>
          <a:noFill/>
        </p:spPr>
        <p:txBody>
          <a:bodyPr wrap="square" rtlCol="0">
            <a:spAutoFit/>
          </a:bodyPr>
          <a:lstStyle/>
          <a:p>
            <a:pPr>
              <a:lnSpc>
                <a:spcPct val="150000"/>
              </a:lnSpc>
            </a:pPr>
            <a:r>
              <a:rPr lang="zh-CN" altLang="en-US" sz="3200" b="1" dirty="0">
                <a:solidFill>
                  <a:srgbClr val="FF0000"/>
                </a:solidFill>
                <a:latin typeface="华文楷体" panose="02010600040101010101" pitchFamily="2" charset="-122"/>
                <a:ea typeface="华文楷体" panose="02010600040101010101" pitchFamily="2" charset="-122"/>
              </a:rPr>
              <a:t>第三，每次划分中的各子项外延应为全异关系。</a:t>
            </a:r>
            <a:endParaRPr lang="en-US" altLang="zh-CN" sz="3200" b="1" dirty="0">
              <a:solidFill>
                <a:srgbClr val="FF0000"/>
              </a:solidFill>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划分后的各子项外延应是不相容的并列关系，外延之间不能有任何交叉重合。否则，如果子项为相容关系，就可能会使子项中的一些更小的类概念同属于多个子项，造成划分后概念外延的不明确。</a:t>
            </a:r>
            <a:endParaRPr lang="en-US" altLang="zh-CN" sz="3200" b="1" dirty="0">
              <a:latin typeface="华文楷体" panose="02010600040101010101" pitchFamily="2" charset="-122"/>
              <a:ea typeface="华文楷体" panose="02010600040101010101" pitchFamily="2" charset="-122"/>
            </a:endParaRPr>
          </a:p>
          <a:p>
            <a:pPr>
              <a:lnSpc>
                <a:spcPct val="150000"/>
              </a:lnSpc>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违反这条规则的要求，会犯“子项相容” 的错误。</a:t>
            </a:r>
            <a:r>
              <a:rPr lang="en-US" altLang="zh-CN" sz="3200" b="1" dirty="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pPr>
              <a:lnSpc>
                <a:spcPct val="150000"/>
              </a:lnSpc>
            </a:pPr>
            <a:r>
              <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例</a:t>
            </a:r>
            <a:r>
              <a:rPr lang="zh-CN" altLang="en-US" sz="3200" dirty="0">
                <a:latin typeface="华文楷体" panose="02010600040101010101" pitchFamily="2" charset="-122"/>
                <a:ea typeface="华文楷体" panose="02010600040101010101" pitchFamily="2" charset="-122"/>
              </a:rPr>
              <a:t> 本次马拉松比赛分为专业组、业余组、老年组、青年组。</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2435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772" y="116632"/>
            <a:ext cx="10517394" cy="1080120"/>
          </a:xfrm>
        </p:spPr>
        <p:txBody>
          <a:bodyPr/>
          <a:lstStyle/>
          <a:p>
            <a:r>
              <a:rPr lang="en-US" altLang="zh-CN" b="1" dirty="0">
                <a:latin typeface="华文楷体" panose="02010600040101010101" pitchFamily="2" charset="-122"/>
                <a:ea typeface="华文楷体" panose="02010600040101010101" pitchFamily="2" charset="-122"/>
              </a:rPr>
              <a:t>5.2 </a:t>
            </a:r>
            <a:r>
              <a:rPr lang="zh-CN" altLang="en-US" b="1" dirty="0">
                <a:latin typeface="华文楷体" panose="02010600040101010101" pitchFamily="2" charset="-122"/>
                <a:ea typeface="华文楷体" panose="02010600040101010101" pitchFamily="2" charset="-122"/>
              </a:rPr>
              <a:t>概念的划分</a:t>
            </a:r>
          </a:p>
        </p:txBody>
      </p:sp>
      <p:sp>
        <p:nvSpPr>
          <p:cNvPr id="3" name="文本框 2"/>
          <p:cNvSpPr txBox="1"/>
          <p:nvPr/>
        </p:nvSpPr>
        <p:spPr>
          <a:xfrm>
            <a:off x="333063" y="1268760"/>
            <a:ext cx="11521280" cy="4638642"/>
          </a:xfrm>
          <a:prstGeom prst="rect">
            <a:avLst/>
          </a:prstGeom>
          <a:noFill/>
        </p:spPr>
        <p:txBody>
          <a:bodyPr wrap="square" rtlCol="0">
            <a:spAutoFit/>
          </a:bodyPr>
          <a:lstStyle/>
          <a:p>
            <a:pPr>
              <a:lnSpc>
                <a:spcPct val="150000"/>
              </a:lnSpc>
            </a:pPr>
            <a:r>
              <a:rPr lang="zh-CN" altLang="en-US" sz="3600" b="1" dirty="0">
                <a:latin typeface="华文楷体" panose="02010600040101010101" pitchFamily="2" charset="-122"/>
                <a:ea typeface="华文楷体" panose="02010600040101010101" pitchFamily="2" charset="-122"/>
              </a:rPr>
              <a:t>总结：</a:t>
            </a:r>
            <a:endParaRPr lang="en-US" altLang="zh-CN" sz="3600" b="1" dirty="0">
              <a:latin typeface="华文楷体" panose="02010600040101010101" pitchFamily="2" charset="-122"/>
              <a:ea typeface="华文楷体" panose="02010600040101010101" pitchFamily="2" charset="-122"/>
            </a:endParaRPr>
          </a:p>
          <a:p>
            <a:pPr>
              <a:lnSpc>
                <a:spcPct val="150000"/>
              </a:lnSpc>
            </a:pPr>
            <a:r>
              <a:rPr lang="en-US" altLang="zh-CN" sz="3600" b="1"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划分是明确概念外延的重要逻辑方法，通过正确的划分，可以使人们加深对事物类属联系的认识，使知识系统化。划分还可以帮助我们对众多复杂的事物做出分门别类的整理，通过明确属概念的外延，对其中的每个、每类对象都能明确地认识和把握。</a:t>
            </a:r>
            <a:endParaRPr lang="en-US" altLang="zh-CN"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9388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7D771EF-3686-4BDB-9B00-E9011B30B327}"/>
              </a:ext>
            </a:extLst>
          </p:cNvPr>
          <p:cNvSpPr>
            <a:spLocks noGrp="1"/>
          </p:cNvSpPr>
          <p:nvPr>
            <p:ph type="body" idx="1"/>
          </p:nvPr>
        </p:nvSpPr>
        <p:spPr>
          <a:xfrm>
            <a:off x="2590125" y="2708920"/>
            <a:ext cx="7008574" cy="1296987"/>
          </a:xfrm>
        </p:spPr>
        <p:txBody>
          <a:bodyPr>
            <a:normAutofit fontScale="92500" lnSpcReduction="10000"/>
          </a:bodyPr>
          <a:lstStyle/>
          <a:p>
            <a:r>
              <a:rPr lang="en-US" altLang="zh-CN" sz="9600" b="1" dirty="0">
                <a:latin typeface="Vladimir Script" panose="03050402040407070305" pitchFamily="66" charset="0"/>
              </a:rPr>
              <a:t>Thanks</a:t>
            </a:r>
            <a:endParaRPr lang="zh-CN" altLang="en-US" sz="9600" b="1" dirty="0">
              <a:latin typeface="Vladimir Script" panose="03050402040407070305" pitchFamily="66" charset="0"/>
            </a:endParaRPr>
          </a:p>
        </p:txBody>
      </p:sp>
    </p:spTree>
    <p:extLst>
      <p:ext uri="{BB962C8B-B14F-4D97-AF65-F5344CB8AC3E}">
        <p14:creationId xmlns:p14="http://schemas.microsoft.com/office/powerpoint/2010/main" val="102829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1.1 </a:t>
            </a:r>
            <a:r>
              <a:rPr lang="zh-CN" altLang="en-US" sz="4800" b="1" dirty="0">
                <a:latin typeface="华文楷体" panose="02010600040101010101" pitchFamily="2" charset="-122"/>
                <a:ea typeface="华文楷体" panose="02010600040101010101" pitchFamily="2" charset="-122"/>
              </a:rPr>
              <a:t>什么是概念</a:t>
            </a:r>
          </a:p>
        </p:txBody>
      </p:sp>
      <p:sp>
        <p:nvSpPr>
          <p:cNvPr id="4" name="文本框 3"/>
          <p:cNvSpPr txBox="1"/>
          <p:nvPr/>
        </p:nvSpPr>
        <p:spPr>
          <a:xfrm>
            <a:off x="333772" y="1225689"/>
            <a:ext cx="11665296" cy="563231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374C81"/>
                </a:solidFill>
                <a:effectLst/>
                <a:uLnTx/>
                <a:uFillTx/>
                <a:latin typeface="Century Gothic"/>
                <a:ea typeface="幼圆" panose="02010509060101010101" pitchFamily="49" charset="-122"/>
                <a:cs typeface="+mn-cs"/>
              </a:rPr>
              <a:t>    </a:t>
            </a:r>
            <a:r>
              <a:rPr kumimoji="0" lang="zh-CN" altLang="en-US" sz="3600"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cs typeface="+mn-cs"/>
              </a:rPr>
              <a:t>概念是把对象作为</a:t>
            </a:r>
            <a:r>
              <a:rPr kumimoji="0" lang="zh-CN" altLang="en-US" sz="3600" b="1"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cs typeface="+mn-cs"/>
              </a:rPr>
              <a:t>类</a:t>
            </a:r>
            <a:r>
              <a:rPr kumimoji="0" lang="zh-CN" altLang="en-US" sz="3600"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cs typeface="+mn-cs"/>
              </a:rPr>
              <a:t>来反映的。</a:t>
            </a:r>
            <a:endParaRPr kumimoji="0" lang="en-US" altLang="zh-CN" sz="3600" i="0" u="none" strike="noStrike" kern="1200" cap="none" spc="0" normalizeH="0" baseline="0" noProof="0" dirty="0">
              <a:ln>
                <a:noFill/>
              </a:ln>
              <a:solidFill>
                <a:srgbClr val="374C81"/>
              </a:solidFill>
              <a:effectLst/>
              <a:uLnTx/>
              <a:uFillTx/>
              <a:latin typeface="华文楷体" panose="02010600040101010101" pitchFamily="2" charset="-122"/>
              <a:ea typeface="华文楷体" panose="02010600040101010101" pitchFamily="2"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3600" dirty="0">
                <a:solidFill>
                  <a:srgbClr val="374C81"/>
                </a:solidFill>
                <a:latin typeface="华文楷体" panose="02010600040101010101" pitchFamily="2" charset="-122"/>
                <a:ea typeface="华文楷体" panose="02010600040101010101" pitchFamily="2" charset="-122"/>
              </a:rPr>
              <a:t>    </a:t>
            </a:r>
            <a:r>
              <a:rPr lang="en-US" altLang="zh-CN" sz="3600" dirty="0">
                <a:solidFill>
                  <a:srgbClr val="374C81"/>
                </a:solidFill>
                <a:latin typeface="宋体" panose="02010600030101010101" pitchFamily="2" charset="-122"/>
                <a:ea typeface="宋体" panose="02010600030101010101" pitchFamily="2" charset="-122"/>
              </a:rPr>
              <a:t>★</a:t>
            </a:r>
            <a:r>
              <a:rPr lang="zh-CN" altLang="en-US" sz="3600" dirty="0">
                <a:solidFill>
                  <a:srgbClr val="374C81"/>
                </a:solidFill>
                <a:latin typeface="华文楷体" panose="02010600040101010101" pitchFamily="2" charset="-122"/>
                <a:ea typeface="华文楷体" panose="02010600040101010101" pitchFamily="2" charset="-122"/>
              </a:rPr>
              <a:t>对某类对象来说，如果某种属性，仅为其中部分成员所具有，而不为全部成员所具有，则称为该类对象的</a:t>
            </a:r>
            <a:r>
              <a:rPr lang="zh-CN" altLang="en-US" sz="3600" dirty="0">
                <a:solidFill>
                  <a:srgbClr val="C00000"/>
                </a:solidFill>
                <a:latin typeface="华文楷体" panose="02010600040101010101" pitchFamily="2" charset="-122"/>
                <a:ea typeface="华文楷体" panose="02010600040101010101" pitchFamily="2" charset="-122"/>
              </a:rPr>
              <a:t>偶有属性。</a:t>
            </a:r>
            <a:r>
              <a:rPr lang="zh-CN" altLang="en-US" sz="3600" dirty="0">
                <a:solidFill>
                  <a:srgbClr val="374C81"/>
                </a:solidFill>
                <a:latin typeface="华文楷体" panose="02010600040101010101" pitchFamily="2" charset="-122"/>
                <a:ea typeface="华文楷体" panose="02010600040101010101" pitchFamily="2" charset="-122"/>
              </a:rPr>
              <a:t>例如，“物美价廉”是“商品”的偶有属性。</a:t>
            </a:r>
            <a:endParaRPr lang="en-US" altLang="zh-CN" sz="3600" dirty="0">
              <a:solidFill>
                <a:srgbClr val="374C81"/>
              </a:solidFill>
              <a:latin typeface="华文楷体" panose="02010600040101010101" pitchFamily="2" charset="-122"/>
              <a:ea typeface="华文楷体" panose="02010600040101010101" pitchFamily="2" charset="-122"/>
            </a:endParaRPr>
          </a:p>
          <a:p>
            <a:pPr lvl="0"/>
            <a:r>
              <a:rPr lang="en-US" altLang="zh-CN" sz="3600" dirty="0">
                <a:solidFill>
                  <a:srgbClr val="374C81"/>
                </a:solidFill>
                <a:latin typeface="华文楷体" panose="02010600040101010101" pitchFamily="2" charset="-122"/>
                <a:ea typeface="华文楷体" panose="02010600040101010101" pitchFamily="2" charset="-122"/>
              </a:rPr>
              <a:t>   </a:t>
            </a:r>
            <a:r>
              <a:rPr lang="en-US" altLang="zh-CN" sz="3600" dirty="0">
                <a:solidFill>
                  <a:srgbClr val="374C81"/>
                </a:solidFill>
                <a:latin typeface="宋体" panose="02010600030101010101" pitchFamily="2" charset="-122"/>
                <a:ea typeface="宋体" panose="02010600030101010101" pitchFamily="2" charset="-122"/>
              </a:rPr>
              <a:t>★</a:t>
            </a:r>
            <a:r>
              <a:rPr lang="zh-CN" altLang="en-US" sz="3600" dirty="0">
                <a:solidFill>
                  <a:srgbClr val="374C81"/>
                </a:solidFill>
                <a:latin typeface="华文楷体" panose="02010600040101010101" pitchFamily="2" charset="-122"/>
                <a:ea typeface="华文楷体" panose="02010600040101010101" pitchFamily="2" charset="-122"/>
              </a:rPr>
              <a:t>对某类对象来说，如果某种属性，为该类对象全部成员所具有，则称为该类对象的</a:t>
            </a:r>
            <a:r>
              <a:rPr lang="zh-CN" altLang="en-US" sz="3600" dirty="0">
                <a:solidFill>
                  <a:srgbClr val="C00000"/>
                </a:solidFill>
                <a:latin typeface="华文楷体" panose="02010600040101010101" pitchFamily="2" charset="-122"/>
                <a:ea typeface="华文楷体" panose="02010600040101010101" pitchFamily="2" charset="-122"/>
              </a:rPr>
              <a:t>固有属性</a:t>
            </a:r>
            <a:r>
              <a:rPr lang="zh-CN" altLang="en-US" sz="3600" dirty="0">
                <a:solidFill>
                  <a:srgbClr val="374C81"/>
                </a:solidFill>
                <a:latin typeface="华文楷体" panose="02010600040101010101" pitchFamily="2" charset="-122"/>
                <a:ea typeface="华文楷体" panose="02010600040101010101" pitchFamily="2" charset="-122"/>
              </a:rPr>
              <a:t>。例如，“劳动产品”是“商品”的固有属性。</a:t>
            </a:r>
            <a:endParaRPr lang="en-US" altLang="zh-CN" sz="3600" dirty="0">
              <a:solidFill>
                <a:srgbClr val="374C81"/>
              </a:solidFill>
              <a:latin typeface="华文楷体" panose="02010600040101010101" pitchFamily="2" charset="-122"/>
              <a:ea typeface="华文楷体" panose="02010600040101010101" pitchFamily="2" charset="-122"/>
            </a:endParaRPr>
          </a:p>
          <a:p>
            <a:pPr lvl="0"/>
            <a:r>
              <a:rPr lang="en-US" altLang="zh-CN" sz="3600" dirty="0">
                <a:solidFill>
                  <a:srgbClr val="374C81"/>
                </a:solidFill>
                <a:latin typeface="宋体" panose="02010600030101010101" pitchFamily="2" charset="-122"/>
                <a:ea typeface="宋体" panose="02010600030101010101" pitchFamily="2" charset="-122"/>
              </a:rPr>
              <a:t> ★</a:t>
            </a:r>
            <a:r>
              <a:rPr lang="zh-CN" altLang="en-US" sz="3600" dirty="0">
                <a:solidFill>
                  <a:srgbClr val="374C81"/>
                </a:solidFill>
                <a:latin typeface="华文楷体" panose="02010600040101010101" pitchFamily="2" charset="-122"/>
                <a:ea typeface="华文楷体" panose="02010600040101010101" pitchFamily="2" charset="-122"/>
              </a:rPr>
              <a:t>对某类对象来说，如果某种固有属性，仅为该类对象所具有，则称为该类对象的</a:t>
            </a:r>
            <a:r>
              <a:rPr lang="zh-CN" altLang="en-US" sz="3600" dirty="0">
                <a:solidFill>
                  <a:srgbClr val="C00000"/>
                </a:solidFill>
                <a:latin typeface="华文楷体" panose="02010600040101010101" pitchFamily="2" charset="-122"/>
                <a:ea typeface="华文楷体" panose="02010600040101010101" pitchFamily="2" charset="-122"/>
              </a:rPr>
              <a:t>本质属性</a:t>
            </a:r>
            <a:r>
              <a:rPr lang="zh-CN" altLang="en-US" sz="3600" dirty="0">
                <a:solidFill>
                  <a:srgbClr val="374C81"/>
                </a:solidFill>
                <a:latin typeface="华文楷体" panose="02010600040101010101" pitchFamily="2" charset="-122"/>
                <a:ea typeface="华文楷体" panose="02010600040101010101" pitchFamily="2" charset="-122"/>
              </a:rPr>
              <a:t>。例如，“为交换而生产的劳动产品”是“商品”的本质属性。</a:t>
            </a:r>
          </a:p>
        </p:txBody>
      </p:sp>
    </p:spTree>
    <p:extLst>
      <p:ext uri="{BB962C8B-B14F-4D97-AF65-F5344CB8AC3E}">
        <p14:creationId xmlns:p14="http://schemas.microsoft.com/office/powerpoint/2010/main" val="214230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0"/>
            <a:ext cx="10724867" cy="1192560"/>
          </a:xfrm>
        </p:spPr>
        <p:txBody>
          <a:bodyPr>
            <a:normAutofit/>
          </a:bodyPr>
          <a:lstStyle/>
          <a:p>
            <a:r>
              <a:rPr lang="en-US" altLang="zh-CN" sz="4800" b="1" dirty="0">
                <a:latin typeface="华文楷体" panose="02010600040101010101" pitchFamily="2" charset="-122"/>
                <a:ea typeface="华文楷体" panose="02010600040101010101" pitchFamily="2" charset="-122"/>
              </a:rPr>
              <a:t>1.1 </a:t>
            </a:r>
            <a:r>
              <a:rPr lang="zh-CN" altLang="en-US" sz="4800" b="1" dirty="0">
                <a:latin typeface="华文楷体" panose="02010600040101010101" pitchFamily="2" charset="-122"/>
                <a:ea typeface="华文楷体" panose="02010600040101010101" pitchFamily="2" charset="-122"/>
              </a:rPr>
              <a:t>什么是概念</a:t>
            </a:r>
          </a:p>
        </p:txBody>
      </p:sp>
      <p:sp>
        <p:nvSpPr>
          <p:cNvPr id="4" name="文本框 3"/>
          <p:cNvSpPr txBox="1"/>
          <p:nvPr/>
        </p:nvSpPr>
        <p:spPr>
          <a:xfrm>
            <a:off x="261764" y="1412776"/>
            <a:ext cx="11665296" cy="452431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sz="3600" b="1" dirty="0">
                <a:solidFill>
                  <a:srgbClr val="374C81"/>
                </a:solidFill>
                <a:latin typeface="华文楷体" panose="02010600040101010101" pitchFamily="2" charset="-122"/>
                <a:ea typeface="华文楷体" panose="02010600040101010101" pitchFamily="2" charset="-122"/>
              </a:rPr>
              <a:t>结论：</a:t>
            </a:r>
            <a:endParaRPr lang="en-US" altLang="zh-CN" sz="3600" dirty="0">
              <a:solidFill>
                <a:srgbClr val="374C81"/>
              </a:solidFill>
              <a:latin typeface="华文楷体" panose="02010600040101010101" pitchFamily="2" charset="-122"/>
              <a:ea typeface="华文楷体" panose="02010600040101010101" pitchFamily="2" charset="-122"/>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3600" dirty="0">
                <a:solidFill>
                  <a:srgbClr val="374C81"/>
                </a:solidFill>
                <a:latin typeface="华文楷体" panose="02010600040101010101" pitchFamily="2" charset="-122"/>
                <a:ea typeface="华文楷体" panose="02010600040101010101" pitchFamily="2" charset="-122"/>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3600" dirty="0">
                <a:solidFill>
                  <a:srgbClr val="374C81"/>
                </a:solidFill>
                <a:latin typeface="华文楷体" panose="02010600040101010101" pitchFamily="2" charset="-122"/>
                <a:ea typeface="华文楷体" panose="02010600040101010101" pitchFamily="2" charset="-122"/>
              </a:rPr>
              <a:t>    </a:t>
            </a:r>
            <a:r>
              <a:rPr lang="zh-CN" altLang="en-US" sz="3600" dirty="0">
                <a:solidFill>
                  <a:srgbClr val="374C81"/>
                </a:solidFill>
                <a:latin typeface="华文楷体" panose="02010600040101010101" pitchFamily="2" charset="-122"/>
                <a:ea typeface="华文楷体" panose="02010600040101010101" pitchFamily="2" charset="-122"/>
              </a:rPr>
              <a:t>本质属性是一类对象共同具有，且</a:t>
            </a:r>
            <a:r>
              <a:rPr lang="zh-CN" altLang="en-US" sz="3600" dirty="0">
                <a:solidFill>
                  <a:srgbClr val="FF0000"/>
                </a:solidFill>
                <a:latin typeface="华文楷体" panose="02010600040101010101" pitchFamily="2" charset="-122"/>
                <a:ea typeface="华文楷体" panose="02010600040101010101" pitchFamily="2" charset="-122"/>
              </a:rPr>
              <a:t>仅为</a:t>
            </a:r>
            <a:r>
              <a:rPr lang="zh-CN" altLang="en-US" sz="3600" dirty="0">
                <a:solidFill>
                  <a:srgbClr val="374C81"/>
                </a:solidFill>
                <a:latin typeface="华文楷体" panose="02010600040101010101" pitchFamily="2" charset="-122"/>
                <a:ea typeface="华文楷体" panose="02010600040101010101" pitchFamily="2" charset="-122"/>
              </a:rPr>
              <a:t>该类对象所具有</a:t>
            </a:r>
            <a:endParaRPr lang="en-US" altLang="zh-CN" sz="3600" dirty="0">
              <a:solidFill>
                <a:srgbClr val="374C81"/>
              </a:solidFill>
              <a:latin typeface="华文楷体" panose="02010600040101010101" pitchFamily="2" charset="-122"/>
              <a:ea typeface="华文楷体" panose="02010600040101010101" pitchFamily="2" charset="-122"/>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altLang="zh-CN" sz="3600" dirty="0">
              <a:solidFill>
                <a:srgbClr val="374C81"/>
              </a:solidFill>
              <a:latin typeface="华文楷体" panose="02010600040101010101" pitchFamily="2" charset="-122"/>
              <a:ea typeface="华文楷体" panose="02010600040101010101" pitchFamily="2" charset="-122"/>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sz="3600" dirty="0">
                <a:solidFill>
                  <a:srgbClr val="374C81"/>
                </a:solidFill>
                <a:latin typeface="华文楷体" panose="02010600040101010101" pitchFamily="2" charset="-122"/>
                <a:ea typeface="华文楷体" panose="02010600040101010101" pitchFamily="2" charset="-122"/>
              </a:rPr>
              <a:t>的属性。换句话说，本质属性是决定一类事物之所以成为</a:t>
            </a:r>
            <a:endParaRPr lang="en-US" altLang="zh-CN" sz="3600" dirty="0">
              <a:solidFill>
                <a:srgbClr val="374C81"/>
              </a:solidFill>
              <a:latin typeface="华文楷体" panose="02010600040101010101" pitchFamily="2" charset="-122"/>
              <a:ea typeface="华文楷体" panose="02010600040101010101" pitchFamily="2" charset="-122"/>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altLang="zh-CN" sz="3600" dirty="0">
              <a:solidFill>
                <a:srgbClr val="374C81"/>
              </a:solidFill>
              <a:latin typeface="华文楷体" panose="02010600040101010101" pitchFamily="2" charset="-122"/>
              <a:ea typeface="华文楷体" panose="02010600040101010101" pitchFamily="2" charset="-122"/>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sz="3600" dirty="0">
                <a:solidFill>
                  <a:srgbClr val="374C81"/>
                </a:solidFill>
                <a:latin typeface="华文楷体" panose="02010600040101010101" pitchFamily="2" charset="-122"/>
                <a:ea typeface="华文楷体" panose="02010600040101010101" pitchFamily="2" charset="-122"/>
              </a:rPr>
              <a:t>该类事物并使其与其他类事物相区别的属性。</a:t>
            </a:r>
            <a:endParaRPr lang="en-US" altLang="zh-CN" sz="3600" dirty="0">
              <a:solidFill>
                <a:srgbClr val="374C81"/>
              </a:solidFill>
              <a:latin typeface="华文楷体" panose="02010600040101010101" pitchFamily="2" charset="-122"/>
              <a:ea typeface="华文楷体" panose="02010600040101010101" pitchFamily="2" charset="-122"/>
            </a:endParaRPr>
          </a:p>
          <a:p>
            <a:pPr lvl="0"/>
            <a:endParaRPr lang="en-US" altLang="zh-CN" sz="3600" dirty="0">
              <a:solidFill>
                <a:srgbClr val="374C8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1794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书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90_TF02787940_TF02787940" id="{4CFF2609-4873-4366-AB7B-BD98A1F8069A}" vid="{9D33A994-F295-4A50-AD5F-B7EC95DFDF78}"/>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purl.org/dc/terms/"/>
    <ds:schemaRef ds:uri="http://purl.org/dc/dcmitype/"/>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6672</Words>
  <Application>Microsoft Office PowerPoint</Application>
  <PresentationFormat>自定义</PresentationFormat>
  <Paragraphs>372</Paragraphs>
  <Slides>77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华文行楷</vt:lpstr>
      <vt:lpstr>华文楷体</vt:lpstr>
      <vt:lpstr>华文新魏</vt:lpstr>
      <vt:lpstr>宋体</vt:lpstr>
      <vt:lpstr>微软雅黑</vt:lpstr>
      <vt:lpstr>幼圆</vt:lpstr>
      <vt:lpstr>Arial</vt:lpstr>
      <vt:lpstr>Calibri</vt:lpstr>
      <vt:lpstr>Century Gothic</vt:lpstr>
      <vt:lpstr>Times New Roman</vt:lpstr>
      <vt:lpstr>Vladimir Script</vt:lpstr>
      <vt:lpstr>书籍 16x9</vt:lpstr>
      <vt:lpstr>              第一章     论证的最小单位：概念</vt:lpstr>
      <vt:lpstr>目  录：</vt:lpstr>
      <vt:lpstr>          概念是人们做出判断和进行推理与  论证的基础。因此，逻辑学对推理和  论证研究的起点，始于概念。</vt:lpstr>
      <vt:lpstr>小故事</vt:lpstr>
      <vt:lpstr>小故事</vt:lpstr>
      <vt:lpstr>1.1 什么是概念</vt:lpstr>
      <vt:lpstr>1.1 什么是概念</vt:lpstr>
      <vt:lpstr>1.1 什么是概念</vt:lpstr>
      <vt:lpstr>1.1 什么是概念</vt:lpstr>
      <vt:lpstr>1.1 什么是概念</vt:lpstr>
      <vt:lpstr>1.1 什么是概念</vt:lpstr>
      <vt:lpstr>1.1 什么是概念</vt:lpstr>
      <vt:lpstr>1.2 概念的内涵与外延</vt:lpstr>
      <vt:lpstr>1.2.1 概念的内涵</vt:lpstr>
      <vt:lpstr>1.2.1 概念的内涵</vt:lpstr>
      <vt:lpstr>1.2.2 概念的外延</vt:lpstr>
      <vt:lpstr>1.2.2 概念的外延</vt:lpstr>
      <vt:lpstr>1.2.3 概念内涵与外延的关系</vt:lpstr>
      <vt:lpstr>1.3 概念和语词</vt:lpstr>
      <vt:lpstr>概念和语词的区别：</vt:lpstr>
      <vt:lpstr>概念和语词的区别：</vt:lpstr>
      <vt:lpstr>概念和语词的区别：</vt:lpstr>
      <vt:lpstr>1.3 概念和语词</vt:lpstr>
      <vt:lpstr>二、概念的种类</vt:lpstr>
      <vt:lpstr>2.1 普遍概念与单独概念</vt:lpstr>
      <vt:lpstr>2.1 普遍概念与单独概念</vt:lpstr>
      <vt:lpstr>2.2 集合概念与非集合概念</vt:lpstr>
      <vt:lpstr>2.2 集合概念与非集合概念</vt:lpstr>
      <vt:lpstr>2.2 集合概念与非集合概念</vt:lpstr>
      <vt:lpstr>2.2 集合概念与非集合概念</vt:lpstr>
      <vt:lpstr>PowerPoint 演示文稿</vt:lpstr>
      <vt:lpstr>二、概念的种类</vt:lpstr>
      <vt:lpstr>三、概念间的关系</vt:lpstr>
      <vt:lpstr>三、概念间的关系</vt:lpstr>
      <vt:lpstr>3.1  概念间的相容关系</vt:lpstr>
      <vt:lpstr>3.1  概念间的相容关系</vt:lpstr>
      <vt:lpstr>3.1  概念间的相容关系</vt:lpstr>
      <vt:lpstr>3.1  概念间的相容关系</vt:lpstr>
      <vt:lpstr>3.1  概念间的相容关系</vt:lpstr>
      <vt:lpstr>3.1  概念间的相容关系</vt:lpstr>
      <vt:lpstr>3.1  概念间的相容关系</vt:lpstr>
      <vt:lpstr>3.1  概念间的相容关系</vt:lpstr>
      <vt:lpstr>3.1  概念间的相容关系</vt:lpstr>
      <vt:lpstr>3.2  概念间的不相容关系</vt:lpstr>
      <vt:lpstr>3.2  概念间的不相容关系</vt:lpstr>
      <vt:lpstr>3.2  概念间的不相容关系</vt:lpstr>
      <vt:lpstr>3.2  概念间的不相容关系</vt:lpstr>
      <vt:lpstr>四、概念的限制与概括</vt:lpstr>
      <vt:lpstr>4.1 概念内涵与外延间的反变关系</vt:lpstr>
      <vt:lpstr>4.2 概念的限制</vt:lpstr>
      <vt:lpstr>4.3 概念的概括</vt:lpstr>
      <vt:lpstr>四、概念的限制与概括</vt:lpstr>
      <vt:lpstr>四、概念的限制与概括</vt:lpstr>
      <vt:lpstr>PowerPoint 演示文稿</vt:lpstr>
      <vt:lpstr>五、概念的定义与划分</vt:lpstr>
      <vt:lpstr>5.1 概念的定义</vt:lpstr>
      <vt:lpstr>5.1 概念的定义</vt:lpstr>
      <vt:lpstr>5.1 概念的定义</vt:lpstr>
      <vt:lpstr>5.1 概念的定义</vt:lpstr>
      <vt:lpstr>5.1 概念的定义</vt:lpstr>
      <vt:lpstr>5.1 概念的定义</vt:lpstr>
      <vt:lpstr>5.1 概念的定义</vt:lpstr>
      <vt:lpstr>5.1 概念的定义</vt:lpstr>
      <vt:lpstr>5.1 概念的定义</vt:lpstr>
      <vt:lpstr>5.1 概念的定义</vt:lpstr>
      <vt:lpstr>5.1 概念的定义</vt:lpstr>
      <vt:lpstr>5.1 概念的定义</vt:lpstr>
      <vt:lpstr>5.2 概念的划分</vt:lpstr>
      <vt:lpstr>5.2 概念的划分</vt:lpstr>
      <vt:lpstr>5.2 概念的划分</vt:lpstr>
      <vt:lpstr>5.2 概念的划分</vt:lpstr>
      <vt:lpstr>5.2 概念的划分</vt:lpstr>
      <vt:lpstr>5.2 概念的划分</vt:lpstr>
      <vt:lpstr>5.2 概念的划分</vt:lpstr>
      <vt:lpstr>5.2 概念的划分</vt:lpstr>
      <vt:lpstr>5.2 概念的划分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2017-03-11T07:14:10Z</dcterms:created>
  <dcterms:modified xsi:type="dcterms:W3CDTF">2018-06-15T05:21:11Z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