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notesMasterIdLst>
    <p:notesMasterId r:id="rId89"/>
  </p:notesMasterIdLst>
  <p:handoutMasterIdLst>
    <p:handoutMasterId r:id="rId90"/>
  </p:handoutMasterIdLst>
  <p:sldIdLst>
    <p:sldId id="257" r:id="rId6"/>
    <p:sldId id="258" r:id="rId7"/>
    <p:sldId id="259" r:id="rId8"/>
    <p:sldId id="267" r:id="rId9"/>
    <p:sldId id="270" r:id="rId10"/>
    <p:sldId id="271" r:id="rId11"/>
    <p:sldId id="260" r:id="rId12"/>
    <p:sldId id="283" r:id="rId13"/>
    <p:sldId id="285" r:id="rId14"/>
    <p:sldId id="286" r:id="rId15"/>
    <p:sldId id="287" r:id="rId16"/>
    <p:sldId id="288" r:id="rId17"/>
    <p:sldId id="289" r:id="rId18"/>
    <p:sldId id="290" r:id="rId19"/>
    <p:sldId id="291" r:id="rId20"/>
    <p:sldId id="296" r:id="rId21"/>
    <p:sldId id="297" r:id="rId22"/>
    <p:sldId id="292" r:id="rId23"/>
    <p:sldId id="293" r:id="rId24"/>
    <p:sldId id="321" r:id="rId25"/>
    <p:sldId id="322" r:id="rId26"/>
    <p:sldId id="294" r:id="rId27"/>
    <p:sldId id="261" r:id="rId28"/>
    <p:sldId id="299" r:id="rId29"/>
    <p:sldId id="300" r:id="rId30"/>
    <p:sldId id="301" r:id="rId31"/>
    <p:sldId id="302" r:id="rId32"/>
    <p:sldId id="303" r:id="rId33"/>
    <p:sldId id="304" r:id="rId34"/>
    <p:sldId id="305" r:id="rId35"/>
    <p:sldId id="262" r:id="rId36"/>
    <p:sldId id="314" r:id="rId37"/>
    <p:sldId id="315" r:id="rId38"/>
    <p:sldId id="516" r:id="rId39"/>
    <p:sldId id="316" r:id="rId40"/>
    <p:sldId id="317" r:id="rId41"/>
    <p:sldId id="318" r:id="rId42"/>
    <p:sldId id="319" r:id="rId43"/>
    <p:sldId id="320" r:id="rId44"/>
    <p:sldId id="326" r:id="rId45"/>
    <p:sldId id="327" r:id="rId46"/>
    <p:sldId id="328" r:id="rId47"/>
    <p:sldId id="329" r:id="rId48"/>
    <p:sldId id="438" r:id="rId49"/>
    <p:sldId id="439" r:id="rId50"/>
    <p:sldId id="441" r:id="rId51"/>
    <p:sldId id="442" r:id="rId52"/>
    <p:sldId id="445" r:id="rId53"/>
    <p:sldId id="446" r:id="rId54"/>
    <p:sldId id="447" r:id="rId55"/>
    <p:sldId id="450" r:id="rId56"/>
    <p:sldId id="451" r:id="rId57"/>
    <p:sldId id="453" r:id="rId58"/>
    <p:sldId id="458" r:id="rId59"/>
    <p:sldId id="459" r:id="rId60"/>
    <p:sldId id="513" r:id="rId61"/>
    <p:sldId id="461" r:id="rId62"/>
    <p:sldId id="462" r:id="rId63"/>
    <p:sldId id="463" r:id="rId64"/>
    <p:sldId id="464" r:id="rId65"/>
    <p:sldId id="468" r:id="rId66"/>
    <p:sldId id="469" r:id="rId67"/>
    <p:sldId id="470" r:id="rId68"/>
    <p:sldId id="474" r:id="rId69"/>
    <p:sldId id="475" r:id="rId70"/>
    <p:sldId id="514" r:id="rId71"/>
    <p:sldId id="478" r:id="rId72"/>
    <p:sldId id="479" r:id="rId73"/>
    <p:sldId id="480" r:id="rId74"/>
    <p:sldId id="481" r:id="rId75"/>
    <p:sldId id="482" r:id="rId76"/>
    <p:sldId id="488" r:id="rId77"/>
    <p:sldId id="489" r:id="rId78"/>
    <p:sldId id="490" r:id="rId79"/>
    <p:sldId id="491" r:id="rId80"/>
    <p:sldId id="498" r:id="rId81"/>
    <p:sldId id="499" r:id="rId82"/>
    <p:sldId id="500" r:id="rId83"/>
    <p:sldId id="501" r:id="rId84"/>
    <p:sldId id="505" r:id="rId85"/>
    <p:sldId id="506" r:id="rId86"/>
    <p:sldId id="515" r:id="rId87"/>
    <p:sldId id="510" r:id="rId88"/>
  </p:sldIdLst>
  <p:sldSz cx="12192000" cy="6858000"/>
  <p:notesSz cx="6858000" cy="9525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4695" autoAdjust="0"/>
  </p:normalViewPr>
  <p:slideViewPr>
    <p:cSldViewPr snapToGrid="0">
      <p:cViewPr varScale="1">
        <p:scale>
          <a:sx n="61" d="100"/>
          <a:sy n="61" d="100"/>
        </p:scale>
        <p:origin x="102" y="252"/>
      </p:cViewPr>
      <p:guideLst>
        <p:guide orient="horz" pos="2160"/>
        <p:guide pos="3840"/>
      </p:guideLst>
    </p:cSldViewPr>
  </p:slideViewPr>
  <p:outlineViewPr>
    <p:cViewPr>
      <p:scale>
        <a:sx n="33" d="100"/>
        <a:sy n="33" d="100"/>
      </p:scale>
      <p:origin x="0" y="-90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handoutMaster" Target="handoutMasters/handout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14"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57284F-58A6-4B6E-9437-519C6F98D6EF}" type="doc">
      <dgm:prSet loTypeId="urn:microsoft.com/office/officeart/2005/8/layout/hierarchy2" loCatId="hierarchy" qsTypeId="urn:microsoft.com/office/officeart/2005/8/quickstyle/3d3" qsCatId="3D" csTypeId="urn:microsoft.com/office/officeart/2005/8/colors/colorful4" csCatId="colorful" phldr="1"/>
      <dgm:spPr/>
      <dgm:t>
        <a:bodyPr/>
        <a:lstStyle/>
        <a:p>
          <a:endParaRPr lang="zh-CN" altLang="en-US"/>
        </a:p>
      </dgm:t>
    </dgm:pt>
    <dgm:pt modelId="{2EE8AE48-54A9-416F-9C33-9B62DDA4030F}">
      <dgm:prSet phldrT="[文本]" custT="1"/>
      <dgm:spPr/>
      <dgm:t>
        <a:bodyPr/>
        <a:lstStyle/>
        <a:p>
          <a:r>
            <a:rPr lang="zh-CN" altLang="en-US" sz="4000" b="1" dirty="0">
              <a:solidFill>
                <a:schemeClr val="tx1"/>
              </a:solidFill>
            </a:rPr>
            <a:t>选言命题</a:t>
          </a:r>
        </a:p>
      </dgm:t>
    </dgm:pt>
    <dgm:pt modelId="{512B99A2-4EFF-406D-9F14-7B4C4BF6459E}" type="parTrans" cxnId="{BBE9CF04-23CC-46CD-999F-86540B4E291B}">
      <dgm:prSet/>
      <dgm:spPr/>
      <dgm:t>
        <a:bodyPr/>
        <a:lstStyle/>
        <a:p>
          <a:endParaRPr lang="zh-CN" altLang="en-US"/>
        </a:p>
      </dgm:t>
    </dgm:pt>
    <dgm:pt modelId="{6A00EB90-F79E-4BA7-A27B-BC98FD2435D4}" type="sibTrans" cxnId="{BBE9CF04-23CC-46CD-999F-86540B4E291B}">
      <dgm:prSet/>
      <dgm:spPr/>
      <dgm:t>
        <a:bodyPr/>
        <a:lstStyle/>
        <a:p>
          <a:endParaRPr lang="zh-CN" altLang="en-US"/>
        </a:p>
      </dgm:t>
    </dgm:pt>
    <dgm:pt modelId="{67C16E07-4CF9-49B7-9908-E8DAEBBFCA07}">
      <dgm:prSet phldrT="[文本]" custT="1"/>
      <dgm:spPr/>
      <dgm:t>
        <a:bodyPr/>
        <a:lstStyle/>
        <a:p>
          <a:r>
            <a:rPr lang="zh-CN" altLang="en-US" sz="3200" b="1" dirty="0"/>
            <a:t>相容选言命题</a:t>
          </a:r>
        </a:p>
      </dgm:t>
    </dgm:pt>
    <dgm:pt modelId="{1D79B51A-A074-462A-B717-9B74804EF01A}" type="parTrans" cxnId="{BA251041-A283-47B2-9EEE-6EC3F06917E9}">
      <dgm:prSet/>
      <dgm:spPr/>
      <dgm:t>
        <a:bodyPr/>
        <a:lstStyle/>
        <a:p>
          <a:endParaRPr lang="zh-CN" altLang="en-US"/>
        </a:p>
      </dgm:t>
    </dgm:pt>
    <dgm:pt modelId="{E4625DB4-B862-444A-B445-0F28F498D124}" type="sibTrans" cxnId="{BA251041-A283-47B2-9EEE-6EC3F06917E9}">
      <dgm:prSet/>
      <dgm:spPr/>
      <dgm:t>
        <a:bodyPr/>
        <a:lstStyle/>
        <a:p>
          <a:endParaRPr lang="zh-CN" altLang="en-US"/>
        </a:p>
      </dgm:t>
    </dgm:pt>
    <dgm:pt modelId="{5B298983-00A3-4442-BC11-3E8BE298C78A}">
      <dgm:prSet phldrT="[文本]" custT="1"/>
      <dgm:spPr/>
      <dgm:t>
        <a:bodyPr/>
        <a:lstStyle/>
        <a:p>
          <a:pPr marL="0" lvl="0" indent="0" algn="ctr" defTabSz="1422400">
            <a:lnSpc>
              <a:spcPct val="90000"/>
            </a:lnSpc>
            <a:spcBef>
              <a:spcPct val="0"/>
            </a:spcBef>
            <a:spcAft>
              <a:spcPct val="35000"/>
            </a:spcAft>
            <a:buNone/>
          </a:pPr>
          <a:r>
            <a:rPr lang="zh-CN" altLang="en-US" sz="3200" b="1" kern="1200" dirty="0">
              <a:solidFill>
                <a:prstClr val="white"/>
              </a:solidFill>
              <a:latin typeface="Calibri"/>
              <a:ea typeface="宋体" panose="02010600030101010101" pitchFamily="2" charset="-122"/>
              <a:cs typeface="+mn-cs"/>
            </a:rPr>
            <a:t>不相容选言命题</a:t>
          </a:r>
        </a:p>
      </dgm:t>
    </dgm:pt>
    <dgm:pt modelId="{4C56D1F4-BED7-4D17-BA12-F581BFD4F21E}" type="parTrans" cxnId="{AA93279B-D809-4374-B52B-CEE4B21A898D}">
      <dgm:prSet/>
      <dgm:spPr/>
      <dgm:t>
        <a:bodyPr/>
        <a:lstStyle/>
        <a:p>
          <a:endParaRPr lang="zh-CN" altLang="en-US"/>
        </a:p>
      </dgm:t>
    </dgm:pt>
    <dgm:pt modelId="{A4FA8867-DDAD-480B-B4D1-DC5DC481C871}" type="sibTrans" cxnId="{AA93279B-D809-4374-B52B-CEE4B21A898D}">
      <dgm:prSet/>
      <dgm:spPr/>
      <dgm:t>
        <a:bodyPr/>
        <a:lstStyle/>
        <a:p>
          <a:endParaRPr lang="zh-CN" altLang="en-US"/>
        </a:p>
      </dgm:t>
    </dgm:pt>
    <dgm:pt modelId="{DCD795EC-140C-4B46-B192-5D89F393B7F4}" type="pres">
      <dgm:prSet presAssocID="{9857284F-58A6-4B6E-9437-519C6F98D6EF}" presName="diagram" presStyleCnt="0">
        <dgm:presLayoutVars>
          <dgm:chPref val="1"/>
          <dgm:dir/>
          <dgm:animOne val="branch"/>
          <dgm:animLvl val="lvl"/>
          <dgm:resizeHandles val="exact"/>
        </dgm:presLayoutVars>
      </dgm:prSet>
      <dgm:spPr/>
      <dgm:t>
        <a:bodyPr/>
        <a:lstStyle/>
        <a:p>
          <a:endParaRPr lang="zh-CN" altLang="en-US"/>
        </a:p>
      </dgm:t>
    </dgm:pt>
    <dgm:pt modelId="{077AD0AC-30B8-4B9B-80E9-B5B39B80499B}" type="pres">
      <dgm:prSet presAssocID="{2EE8AE48-54A9-416F-9C33-9B62DDA4030F}" presName="root1" presStyleCnt="0"/>
      <dgm:spPr/>
    </dgm:pt>
    <dgm:pt modelId="{C22E71B4-FDF6-4B42-BEC5-26A5B1F25188}" type="pres">
      <dgm:prSet presAssocID="{2EE8AE48-54A9-416F-9C33-9B62DDA4030F}" presName="LevelOneTextNode" presStyleLbl="node0" presStyleIdx="0" presStyleCnt="1" custScaleX="247982" custScaleY="151936" custLinFactNeighborX="-56863" custLinFactNeighborY="-5073">
        <dgm:presLayoutVars>
          <dgm:chPref val="3"/>
        </dgm:presLayoutVars>
      </dgm:prSet>
      <dgm:spPr/>
      <dgm:t>
        <a:bodyPr/>
        <a:lstStyle/>
        <a:p>
          <a:endParaRPr lang="zh-CN" altLang="en-US"/>
        </a:p>
      </dgm:t>
    </dgm:pt>
    <dgm:pt modelId="{96828A11-3DE4-457E-9624-164AACD82201}" type="pres">
      <dgm:prSet presAssocID="{2EE8AE48-54A9-416F-9C33-9B62DDA4030F}" presName="level2hierChild" presStyleCnt="0"/>
      <dgm:spPr/>
    </dgm:pt>
    <dgm:pt modelId="{798BD3E2-483A-480A-A6C8-87746D388433}" type="pres">
      <dgm:prSet presAssocID="{1D79B51A-A074-462A-B717-9B74804EF01A}" presName="conn2-1" presStyleLbl="parChTrans1D2" presStyleIdx="0" presStyleCnt="2"/>
      <dgm:spPr/>
      <dgm:t>
        <a:bodyPr/>
        <a:lstStyle/>
        <a:p>
          <a:endParaRPr lang="zh-CN" altLang="en-US"/>
        </a:p>
      </dgm:t>
    </dgm:pt>
    <dgm:pt modelId="{3E5AE321-0D8A-4350-9C07-F974479A5369}" type="pres">
      <dgm:prSet presAssocID="{1D79B51A-A074-462A-B717-9B74804EF01A}" presName="connTx" presStyleLbl="parChTrans1D2" presStyleIdx="0" presStyleCnt="2"/>
      <dgm:spPr/>
      <dgm:t>
        <a:bodyPr/>
        <a:lstStyle/>
        <a:p>
          <a:endParaRPr lang="zh-CN" altLang="en-US"/>
        </a:p>
      </dgm:t>
    </dgm:pt>
    <dgm:pt modelId="{63F62C80-8205-4296-89AB-B05954D726FB}" type="pres">
      <dgm:prSet presAssocID="{67C16E07-4CF9-49B7-9908-E8DAEBBFCA07}" presName="root2" presStyleCnt="0"/>
      <dgm:spPr/>
    </dgm:pt>
    <dgm:pt modelId="{B051085A-CDE0-41D7-98F4-5C58F2E06C85}" type="pres">
      <dgm:prSet presAssocID="{67C16E07-4CF9-49B7-9908-E8DAEBBFCA07}" presName="LevelTwoTextNode" presStyleLbl="node2" presStyleIdx="0" presStyleCnt="2" custScaleX="242313" custScaleY="84868" custLinFactNeighborX="3393" custLinFactNeighborY="-42812">
        <dgm:presLayoutVars>
          <dgm:chPref val="3"/>
        </dgm:presLayoutVars>
      </dgm:prSet>
      <dgm:spPr/>
      <dgm:t>
        <a:bodyPr/>
        <a:lstStyle/>
        <a:p>
          <a:endParaRPr lang="zh-CN" altLang="en-US"/>
        </a:p>
      </dgm:t>
    </dgm:pt>
    <dgm:pt modelId="{F1BD4FC9-55EA-4DE1-8200-513C3D24928B}" type="pres">
      <dgm:prSet presAssocID="{67C16E07-4CF9-49B7-9908-E8DAEBBFCA07}" presName="level3hierChild" presStyleCnt="0"/>
      <dgm:spPr/>
    </dgm:pt>
    <dgm:pt modelId="{084D62E3-DE1E-4450-AA86-213CA7F910EB}" type="pres">
      <dgm:prSet presAssocID="{4C56D1F4-BED7-4D17-BA12-F581BFD4F21E}" presName="conn2-1" presStyleLbl="parChTrans1D2" presStyleIdx="1" presStyleCnt="2"/>
      <dgm:spPr/>
      <dgm:t>
        <a:bodyPr/>
        <a:lstStyle/>
        <a:p>
          <a:endParaRPr lang="zh-CN" altLang="en-US"/>
        </a:p>
      </dgm:t>
    </dgm:pt>
    <dgm:pt modelId="{BD87659F-669B-4393-B102-175C91BF9F2F}" type="pres">
      <dgm:prSet presAssocID="{4C56D1F4-BED7-4D17-BA12-F581BFD4F21E}" presName="connTx" presStyleLbl="parChTrans1D2" presStyleIdx="1" presStyleCnt="2"/>
      <dgm:spPr/>
      <dgm:t>
        <a:bodyPr/>
        <a:lstStyle/>
        <a:p>
          <a:endParaRPr lang="zh-CN" altLang="en-US"/>
        </a:p>
      </dgm:t>
    </dgm:pt>
    <dgm:pt modelId="{190BB6DA-9193-4970-AF89-94654F53929D}" type="pres">
      <dgm:prSet presAssocID="{5B298983-00A3-4442-BC11-3E8BE298C78A}" presName="root2" presStyleCnt="0"/>
      <dgm:spPr/>
    </dgm:pt>
    <dgm:pt modelId="{46C35301-658E-46B8-9122-7CC3466CA7C9}" type="pres">
      <dgm:prSet presAssocID="{5B298983-00A3-4442-BC11-3E8BE298C78A}" presName="LevelTwoTextNode" presStyleLbl="node2" presStyleIdx="1" presStyleCnt="2" custScaleX="247248" custScaleY="88925" custLinFactNeighborX="6121" custLinFactNeighborY="43862">
        <dgm:presLayoutVars>
          <dgm:chPref val="3"/>
        </dgm:presLayoutVars>
      </dgm:prSet>
      <dgm:spPr/>
      <dgm:t>
        <a:bodyPr/>
        <a:lstStyle/>
        <a:p>
          <a:endParaRPr lang="zh-CN" altLang="en-US"/>
        </a:p>
      </dgm:t>
    </dgm:pt>
    <dgm:pt modelId="{C078FBF2-8F1A-4930-BA1E-7170E56E1417}" type="pres">
      <dgm:prSet presAssocID="{5B298983-00A3-4442-BC11-3E8BE298C78A}" presName="level3hierChild" presStyleCnt="0"/>
      <dgm:spPr/>
    </dgm:pt>
  </dgm:ptLst>
  <dgm:cxnLst>
    <dgm:cxn modelId="{2FE3B081-DB79-4294-BDAE-E558F9E17ABD}" type="presOf" srcId="{4C56D1F4-BED7-4D17-BA12-F581BFD4F21E}" destId="{BD87659F-669B-4393-B102-175C91BF9F2F}" srcOrd="1" destOrd="0" presId="urn:microsoft.com/office/officeart/2005/8/layout/hierarchy2"/>
    <dgm:cxn modelId="{BBE9CF04-23CC-46CD-999F-86540B4E291B}" srcId="{9857284F-58A6-4B6E-9437-519C6F98D6EF}" destId="{2EE8AE48-54A9-416F-9C33-9B62DDA4030F}" srcOrd="0" destOrd="0" parTransId="{512B99A2-4EFF-406D-9F14-7B4C4BF6459E}" sibTransId="{6A00EB90-F79E-4BA7-A27B-BC98FD2435D4}"/>
    <dgm:cxn modelId="{133579F6-F0B2-4513-BE63-51D994A0D56C}" type="presOf" srcId="{2EE8AE48-54A9-416F-9C33-9B62DDA4030F}" destId="{C22E71B4-FDF6-4B42-BEC5-26A5B1F25188}" srcOrd="0" destOrd="0" presId="urn:microsoft.com/office/officeart/2005/8/layout/hierarchy2"/>
    <dgm:cxn modelId="{09D1DE5A-A1AC-4F2D-A0C2-6407B0641C52}" type="presOf" srcId="{9857284F-58A6-4B6E-9437-519C6F98D6EF}" destId="{DCD795EC-140C-4B46-B192-5D89F393B7F4}" srcOrd="0" destOrd="0" presId="urn:microsoft.com/office/officeart/2005/8/layout/hierarchy2"/>
    <dgm:cxn modelId="{BA251041-A283-47B2-9EEE-6EC3F06917E9}" srcId="{2EE8AE48-54A9-416F-9C33-9B62DDA4030F}" destId="{67C16E07-4CF9-49B7-9908-E8DAEBBFCA07}" srcOrd="0" destOrd="0" parTransId="{1D79B51A-A074-462A-B717-9B74804EF01A}" sibTransId="{E4625DB4-B862-444A-B445-0F28F498D124}"/>
    <dgm:cxn modelId="{BEB86269-4977-438D-A60A-EDFE715224D7}" type="presOf" srcId="{67C16E07-4CF9-49B7-9908-E8DAEBBFCA07}" destId="{B051085A-CDE0-41D7-98F4-5C58F2E06C85}" srcOrd="0" destOrd="0" presId="urn:microsoft.com/office/officeart/2005/8/layout/hierarchy2"/>
    <dgm:cxn modelId="{A9AC5532-2330-4DC4-8CE7-EC2B45337C7B}" type="presOf" srcId="{1D79B51A-A074-462A-B717-9B74804EF01A}" destId="{3E5AE321-0D8A-4350-9C07-F974479A5369}" srcOrd="1" destOrd="0" presId="urn:microsoft.com/office/officeart/2005/8/layout/hierarchy2"/>
    <dgm:cxn modelId="{AA93279B-D809-4374-B52B-CEE4B21A898D}" srcId="{2EE8AE48-54A9-416F-9C33-9B62DDA4030F}" destId="{5B298983-00A3-4442-BC11-3E8BE298C78A}" srcOrd="1" destOrd="0" parTransId="{4C56D1F4-BED7-4D17-BA12-F581BFD4F21E}" sibTransId="{A4FA8867-DDAD-480B-B4D1-DC5DC481C871}"/>
    <dgm:cxn modelId="{EB82E430-4D1C-4F26-B0BA-E696C3BC4CF0}" type="presOf" srcId="{4C56D1F4-BED7-4D17-BA12-F581BFD4F21E}" destId="{084D62E3-DE1E-4450-AA86-213CA7F910EB}" srcOrd="0" destOrd="0" presId="urn:microsoft.com/office/officeart/2005/8/layout/hierarchy2"/>
    <dgm:cxn modelId="{993BD044-2F9D-4E81-91DC-7F9DEC684E3C}" type="presOf" srcId="{1D79B51A-A074-462A-B717-9B74804EF01A}" destId="{798BD3E2-483A-480A-A6C8-87746D388433}" srcOrd="0" destOrd="0" presId="urn:microsoft.com/office/officeart/2005/8/layout/hierarchy2"/>
    <dgm:cxn modelId="{A80ED29F-DCE2-4446-9211-2EB7BBAE87B5}" type="presOf" srcId="{5B298983-00A3-4442-BC11-3E8BE298C78A}" destId="{46C35301-658E-46B8-9122-7CC3466CA7C9}" srcOrd="0" destOrd="0" presId="urn:microsoft.com/office/officeart/2005/8/layout/hierarchy2"/>
    <dgm:cxn modelId="{62BD3D6C-EE14-48BA-A748-223A940851AC}" type="presParOf" srcId="{DCD795EC-140C-4B46-B192-5D89F393B7F4}" destId="{077AD0AC-30B8-4B9B-80E9-B5B39B80499B}" srcOrd="0" destOrd="0" presId="urn:microsoft.com/office/officeart/2005/8/layout/hierarchy2"/>
    <dgm:cxn modelId="{DBC1CEDD-1C41-4651-8A15-32D93247FC7B}" type="presParOf" srcId="{077AD0AC-30B8-4B9B-80E9-B5B39B80499B}" destId="{C22E71B4-FDF6-4B42-BEC5-26A5B1F25188}" srcOrd="0" destOrd="0" presId="urn:microsoft.com/office/officeart/2005/8/layout/hierarchy2"/>
    <dgm:cxn modelId="{8176F14F-E217-4ACD-8992-F723368C964C}" type="presParOf" srcId="{077AD0AC-30B8-4B9B-80E9-B5B39B80499B}" destId="{96828A11-3DE4-457E-9624-164AACD82201}" srcOrd="1" destOrd="0" presId="urn:microsoft.com/office/officeart/2005/8/layout/hierarchy2"/>
    <dgm:cxn modelId="{8F76326B-0407-45CF-8DC5-AC2F1651ACFB}" type="presParOf" srcId="{96828A11-3DE4-457E-9624-164AACD82201}" destId="{798BD3E2-483A-480A-A6C8-87746D388433}" srcOrd="0" destOrd="0" presId="urn:microsoft.com/office/officeart/2005/8/layout/hierarchy2"/>
    <dgm:cxn modelId="{75E11878-8122-4713-8567-31E0BD0DA2DA}" type="presParOf" srcId="{798BD3E2-483A-480A-A6C8-87746D388433}" destId="{3E5AE321-0D8A-4350-9C07-F974479A5369}" srcOrd="0" destOrd="0" presId="urn:microsoft.com/office/officeart/2005/8/layout/hierarchy2"/>
    <dgm:cxn modelId="{776A43FD-EC2A-4A08-BE5C-E086AF5459C6}" type="presParOf" srcId="{96828A11-3DE4-457E-9624-164AACD82201}" destId="{63F62C80-8205-4296-89AB-B05954D726FB}" srcOrd="1" destOrd="0" presId="urn:microsoft.com/office/officeart/2005/8/layout/hierarchy2"/>
    <dgm:cxn modelId="{41FA382B-DF43-48C3-8049-7DE38EE3D00C}" type="presParOf" srcId="{63F62C80-8205-4296-89AB-B05954D726FB}" destId="{B051085A-CDE0-41D7-98F4-5C58F2E06C85}" srcOrd="0" destOrd="0" presId="urn:microsoft.com/office/officeart/2005/8/layout/hierarchy2"/>
    <dgm:cxn modelId="{D3AE2A0C-5C9A-4462-BFDC-B0A35442B6C2}" type="presParOf" srcId="{63F62C80-8205-4296-89AB-B05954D726FB}" destId="{F1BD4FC9-55EA-4DE1-8200-513C3D24928B}" srcOrd="1" destOrd="0" presId="urn:microsoft.com/office/officeart/2005/8/layout/hierarchy2"/>
    <dgm:cxn modelId="{A821088E-D3EF-496F-8964-70E1811BD2E8}" type="presParOf" srcId="{96828A11-3DE4-457E-9624-164AACD82201}" destId="{084D62E3-DE1E-4450-AA86-213CA7F910EB}" srcOrd="2" destOrd="0" presId="urn:microsoft.com/office/officeart/2005/8/layout/hierarchy2"/>
    <dgm:cxn modelId="{B83F8959-BBA6-4C4B-8B31-5D5325C606F7}" type="presParOf" srcId="{084D62E3-DE1E-4450-AA86-213CA7F910EB}" destId="{BD87659F-669B-4393-B102-175C91BF9F2F}" srcOrd="0" destOrd="0" presId="urn:microsoft.com/office/officeart/2005/8/layout/hierarchy2"/>
    <dgm:cxn modelId="{EDF9CBB1-6479-41CC-A8C8-B86C6C2AA56E}" type="presParOf" srcId="{96828A11-3DE4-457E-9624-164AACD82201}" destId="{190BB6DA-9193-4970-AF89-94654F53929D}" srcOrd="3" destOrd="0" presId="urn:microsoft.com/office/officeart/2005/8/layout/hierarchy2"/>
    <dgm:cxn modelId="{324EA65B-B409-475C-8D23-6225CF32F23B}" type="presParOf" srcId="{190BB6DA-9193-4970-AF89-94654F53929D}" destId="{46C35301-658E-46B8-9122-7CC3466CA7C9}" srcOrd="0" destOrd="0" presId="urn:microsoft.com/office/officeart/2005/8/layout/hierarchy2"/>
    <dgm:cxn modelId="{49557D04-8DF8-46A9-9F69-E3404804D099}" type="presParOf" srcId="{190BB6DA-9193-4970-AF89-94654F53929D}" destId="{C078FBF2-8F1A-4930-BA1E-7170E56E141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57284F-58A6-4B6E-9437-519C6F98D6EF}" type="doc">
      <dgm:prSet loTypeId="urn:microsoft.com/office/officeart/2005/8/layout/hierarchy2" loCatId="hierarchy" qsTypeId="urn:microsoft.com/office/officeart/2005/8/quickstyle/3d7" qsCatId="3D" csTypeId="urn:microsoft.com/office/officeart/2005/8/colors/accent4_3" csCatId="accent4" phldr="1"/>
      <dgm:spPr/>
      <dgm:t>
        <a:bodyPr/>
        <a:lstStyle/>
        <a:p>
          <a:endParaRPr lang="zh-CN" altLang="en-US"/>
        </a:p>
      </dgm:t>
    </dgm:pt>
    <dgm:pt modelId="{2EE8AE48-54A9-416F-9C33-9B62DDA4030F}">
      <dgm:prSet phldrT="[文本]" custT="1"/>
      <dgm:spPr/>
      <dgm:t>
        <a:bodyPr/>
        <a:lstStyle/>
        <a:p>
          <a:r>
            <a:rPr lang="zh-CN" altLang="en-US" sz="2800" b="1"/>
            <a:t>假言命题</a:t>
          </a:r>
          <a:endParaRPr lang="zh-CN" altLang="en-US" sz="2800" b="1" dirty="0"/>
        </a:p>
      </dgm:t>
    </dgm:pt>
    <dgm:pt modelId="{512B99A2-4EFF-406D-9F14-7B4C4BF6459E}" type="parTrans" cxnId="{BBE9CF04-23CC-46CD-999F-86540B4E291B}">
      <dgm:prSet/>
      <dgm:spPr/>
      <dgm:t>
        <a:bodyPr/>
        <a:lstStyle/>
        <a:p>
          <a:endParaRPr lang="zh-CN" altLang="en-US"/>
        </a:p>
      </dgm:t>
    </dgm:pt>
    <dgm:pt modelId="{6A00EB90-F79E-4BA7-A27B-BC98FD2435D4}" type="sibTrans" cxnId="{BBE9CF04-23CC-46CD-999F-86540B4E291B}">
      <dgm:prSet/>
      <dgm:spPr/>
      <dgm:t>
        <a:bodyPr/>
        <a:lstStyle/>
        <a:p>
          <a:endParaRPr lang="zh-CN" altLang="en-US"/>
        </a:p>
      </dgm:t>
    </dgm:pt>
    <dgm:pt modelId="{67C16E07-4CF9-49B7-9908-E8DAEBBFCA07}">
      <dgm:prSet phldrT="[文本]" custT="1"/>
      <dgm:spPr/>
      <dgm:t>
        <a:bodyPr/>
        <a:lstStyle/>
        <a:p>
          <a:r>
            <a:rPr lang="zh-CN" altLang="en-US" sz="2800" b="1" dirty="0"/>
            <a:t>充分条件假言命题</a:t>
          </a:r>
        </a:p>
      </dgm:t>
    </dgm:pt>
    <dgm:pt modelId="{1D79B51A-A074-462A-B717-9B74804EF01A}" type="parTrans" cxnId="{BA251041-A283-47B2-9EEE-6EC3F06917E9}">
      <dgm:prSet/>
      <dgm:spPr/>
      <dgm:t>
        <a:bodyPr/>
        <a:lstStyle/>
        <a:p>
          <a:endParaRPr lang="zh-CN" altLang="en-US"/>
        </a:p>
      </dgm:t>
    </dgm:pt>
    <dgm:pt modelId="{E4625DB4-B862-444A-B445-0F28F498D124}" type="sibTrans" cxnId="{BA251041-A283-47B2-9EEE-6EC3F06917E9}">
      <dgm:prSet/>
      <dgm:spPr/>
      <dgm:t>
        <a:bodyPr/>
        <a:lstStyle/>
        <a:p>
          <a:endParaRPr lang="zh-CN" altLang="en-US"/>
        </a:p>
      </dgm:t>
    </dgm:pt>
    <dgm:pt modelId="{5B298983-00A3-4442-BC11-3E8BE298C78A}">
      <dgm:prSet phldrT="[文本]" custT="1"/>
      <dgm:spPr/>
      <dgm:t>
        <a:bodyPr/>
        <a:lstStyle/>
        <a:p>
          <a:r>
            <a:rPr lang="zh-CN" altLang="en-US" sz="2800" b="1" dirty="0"/>
            <a:t>充分必要条件假言命题</a:t>
          </a:r>
        </a:p>
      </dgm:t>
    </dgm:pt>
    <dgm:pt modelId="{4C56D1F4-BED7-4D17-BA12-F581BFD4F21E}" type="parTrans" cxnId="{AA93279B-D809-4374-B52B-CEE4B21A898D}">
      <dgm:prSet/>
      <dgm:spPr/>
      <dgm:t>
        <a:bodyPr/>
        <a:lstStyle/>
        <a:p>
          <a:endParaRPr lang="zh-CN" altLang="en-US"/>
        </a:p>
      </dgm:t>
    </dgm:pt>
    <dgm:pt modelId="{A4FA8867-DDAD-480B-B4D1-DC5DC481C871}" type="sibTrans" cxnId="{AA93279B-D809-4374-B52B-CEE4B21A898D}">
      <dgm:prSet/>
      <dgm:spPr/>
      <dgm:t>
        <a:bodyPr/>
        <a:lstStyle/>
        <a:p>
          <a:endParaRPr lang="zh-CN" altLang="en-US"/>
        </a:p>
      </dgm:t>
    </dgm:pt>
    <dgm:pt modelId="{094E45F4-D9C2-43D0-BB18-1CFADEF6AEFC}">
      <dgm:prSet custT="1"/>
      <dgm:spPr/>
      <dgm:t>
        <a:bodyPr/>
        <a:lstStyle/>
        <a:p>
          <a:r>
            <a:rPr lang="zh-CN" altLang="en-US" sz="2800" b="1" dirty="0"/>
            <a:t>必要条件假言命题</a:t>
          </a:r>
        </a:p>
      </dgm:t>
    </dgm:pt>
    <dgm:pt modelId="{044E421E-2036-4221-8167-706E9BA3D8A9}" type="parTrans" cxnId="{AD170BD1-FCD3-4ED1-9D6F-14279DE7564A}">
      <dgm:prSet/>
      <dgm:spPr/>
      <dgm:t>
        <a:bodyPr/>
        <a:lstStyle/>
        <a:p>
          <a:endParaRPr lang="zh-CN" altLang="en-US"/>
        </a:p>
      </dgm:t>
    </dgm:pt>
    <dgm:pt modelId="{A1819307-5B89-4CFE-B530-8F8757A52589}" type="sibTrans" cxnId="{AD170BD1-FCD3-4ED1-9D6F-14279DE7564A}">
      <dgm:prSet/>
      <dgm:spPr/>
      <dgm:t>
        <a:bodyPr/>
        <a:lstStyle/>
        <a:p>
          <a:endParaRPr lang="zh-CN" altLang="en-US"/>
        </a:p>
      </dgm:t>
    </dgm:pt>
    <dgm:pt modelId="{DCD795EC-140C-4B46-B192-5D89F393B7F4}" type="pres">
      <dgm:prSet presAssocID="{9857284F-58A6-4B6E-9437-519C6F98D6EF}" presName="diagram" presStyleCnt="0">
        <dgm:presLayoutVars>
          <dgm:chPref val="1"/>
          <dgm:dir/>
          <dgm:animOne val="branch"/>
          <dgm:animLvl val="lvl"/>
          <dgm:resizeHandles val="exact"/>
        </dgm:presLayoutVars>
      </dgm:prSet>
      <dgm:spPr/>
      <dgm:t>
        <a:bodyPr/>
        <a:lstStyle/>
        <a:p>
          <a:endParaRPr lang="zh-CN" altLang="en-US"/>
        </a:p>
      </dgm:t>
    </dgm:pt>
    <dgm:pt modelId="{077AD0AC-30B8-4B9B-80E9-B5B39B80499B}" type="pres">
      <dgm:prSet presAssocID="{2EE8AE48-54A9-416F-9C33-9B62DDA4030F}" presName="root1" presStyleCnt="0"/>
      <dgm:spPr/>
    </dgm:pt>
    <dgm:pt modelId="{C22E71B4-FDF6-4B42-BEC5-26A5B1F25188}" type="pres">
      <dgm:prSet presAssocID="{2EE8AE48-54A9-416F-9C33-9B62DDA4030F}" presName="LevelOneTextNode" presStyleLbl="node0" presStyleIdx="0" presStyleCnt="1" custScaleX="247982" custScaleY="151936" custLinFactNeighborX="-56863" custLinFactNeighborY="-5073">
        <dgm:presLayoutVars>
          <dgm:chPref val="3"/>
        </dgm:presLayoutVars>
      </dgm:prSet>
      <dgm:spPr/>
      <dgm:t>
        <a:bodyPr/>
        <a:lstStyle/>
        <a:p>
          <a:endParaRPr lang="zh-CN" altLang="en-US"/>
        </a:p>
      </dgm:t>
    </dgm:pt>
    <dgm:pt modelId="{96828A11-3DE4-457E-9624-164AACD82201}" type="pres">
      <dgm:prSet presAssocID="{2EE8AE48-54A9-416F-9C33-9B62DDA4030F}" presName="level2hierChild" presStyleCnt="0"/>
      <dgm:spPr/>
    </dgm:pt>
    <dgm:pt modelId="{798BD3E2-483A-480A-A6C8-87746D388433}" type="pres">
      <dgm:prSet presAssocID="{1D79B51A-A074-462A-B717-9B74804EF01A}" presName="conn2-1" presStyleLbl="parChTrans1D2" presStyleIdx="0" presStyleCnt="3"/>
      <dgm:spPr/>
      <dgm:t>
        <a:bodyPr/>
        <a:lstStyle/>
        <a:p>
          <a:endParaRPr lang="zh-CN" altLang="en-US"/>
        </a:p>
      </dgm:t>
    </dgm:pt>
    <dgm:pt modelId="{3E5AE321-0D8A-4350-9C07-F974479A5369}" type="pres">
      <dgm:prSet presAssocID="{1D79B51A-A074-462A-B717-9B74804EF01A}" presName="connTx" presStyleLbl="parChTrans1D2" presStyleIdx="0" presStyleCnt="3"/>
      <dgm:spPr/>
      <dgm:t>
        <a:bodyPr/>
        <a:lstStyle/>
        <a:p>
          <a:endParaRPr lang="zh-CN" altLang="en-US"/>
        </a:p>
      </dgm:t>
    </dgm:pt>
    <dgm:pt modelId="{63F62C80-8205-4296-89AB-B05954D726FB}" type="pres">
      <dgm:prSet presAssocID="{67C16E07-4CF9-49B7-9908-E8DAEBBFCA07}" presName="root2" presStyleCnt="0"/>
      <dgm:spPr/>
    </dgm:pt>
    <dgm:pt modelId="{B051085A-CDE0-41D7-98F4-5C58F2E06C85}" type="pres">
      <dgm:prSet presAssocID="{67C16E07-4CF9-49B7-9908-E8DAEBBFCA07}" presName="LevelTwoTextNode" presStyleLbl="node2" presStyleIdx="0" presStyleCnt="3" custScaleX="252660" custScaleY="112062" custLinFactNeighborX="31091" custLinFactNeighborY="-13332">
        <dgm:presLayoutVars>
          <dgm:chPref val="3"/>
        </dgm:presLayoutVars>
      </dgm:prSet>
      <dgm:spPr/>
      <dgm:t>
        <a:bodyPr/>
        <a:lstStyle/>
        <a:p>
          <a:endParaRPr lang="zh-CN" altLang="en-US"/>
        </a:p>
      </dgm:t>
    </dgm:pt>
    <dgm:pt modelId="{F1BD4FC9-55EA-4DE1-8200-513C3D24928B}" type="pres">
      <dgm:prSet presAssocID="{67C16E07-4CF9-49B7-9908-E8DAEBBFCA07}" presName="level3hierChild" presStyleCnt="0"/>
      <dgm:spPr/>
    </dgm:pt>
    <dgm:pt modelId="{2A595169-C29E-4E69-8D98-CB6FC4D217BA}" type="pres">
      <dgm:prSet presAssocID="{044E421E-2036-4221-8167-706E9BA3D8A9}" presName="conn2-1" presStyleLbl="parChTrans1D2" presStyleIdx="1" presStyleCnt="3"/>
      <dgm:spPr/>
      <dgm:t>
        <a:bodyPr/>
        <a:lstStyle/>
        <a:p>
          <a:endParaRPr lang="zh-CN" altLang="en-US"/>
        </a:p>
      </dgm:t>
    </dgm:pt>
    <dgm:pt modelId="{FD84C47D-8D7E-4B30-8FDE-E0919D558AD9}" type="pres">
      <dgm:prSet presAssocID="{044E421E-2036-4221-8167-706E9BA3D8A9}" presName="connTx" presStyleLbl="parChTrans1D2" presStyleIdx="1" presStyleCnt="3"/>
      <dgm:spPr/>
      <dgm:t>
        <a:bodyPr/>
        <a:lstStyle/>
        <a:p>
          <a:endParaRPr lang="zh-CN" altLang="en-US"/>
        </a:p>
      </dgm:t>
    </dgm:pt>
    <dgm:pt modelId="{416FBB48-2593-4A4B-85FB-6D7EFAB66D5A}" type="pres">
      <dgm:prSet presAssocID="{094E45F4-D9C2-43D0-BB18-1CFADEF6AEFC}" presName="root2" presStyleCnt="0"/>
      <dgm:spPr/>
    </dgm:pt>
    <dgm:pt modelId="{6B7B1821-3A3B-4117-987E-87FDA33D7CBD}" type="pres">
      <dgm:prSet presAssocID="{094E45F4-D9C2-43D0-BB18-1CFADEF6AEFC}" presName="LevelTwoTextNode" presStyleLbl="node2" presStyleIdx="1" presStyleCnt="3" custScaleX="247537" custLinFactNeighborX="30266" custLinFactNeighborY="-1824">
        <dgm:presLayoutVars>
          <dgm:chPref val="3"/>
        </dgm:presLayoutVars>
      </dgm:prSet>
      <dgm:spPr/>
      <dgm:t>
        <a:bodyPr/>
        <a:lstStyle/>
        <a:p>
          <a:endParaRPr lang="zh-CN" altLang="en-US"/>
        </a:p>
      </dgm:t>
    </dgm:pt>
    <dgm:pt modelId="{76336A9B-7E76-4187-900A-712BBA1A67EC}" type="pres">
      <dgm:prSet presAssocID="{094E45F4-D9C2-43D0-BB18-1CFADEF6AEFC}" presName="level3hierChild" presStyleCnt="0"/>
      <dgm:spPr/>
    </dgm:pt>
    <dgm:pt modelId="{084D62E3-DE1E-4450-AA86-213CA7F910EB}" type="pres">
      <dgm:prSet presAssocID="{4C56D1F4-BED7-4D17-BA12-F581BFD4F21E}" presName="conn2-1" presStyleLbl="parChTrans1D2" presStyleIdx="2" presStyleCnt="3"/>
      <dgm:spPr/>
      <dgm:t>
        <a:bodyPr/>
        <a:lstStyle/>
        <a:p>
          <a:endParaRPr lang="zh-CN" altLang="en-US"/>
        </a:p>
      </dgm:t>
    </dgm:pt>
    <dgm:pt modelId="{BD87659F-669B-4393-B102-175C91BF9F2F}" type="pres">
      <dgm:prSet presAssocID="{4C56D1F4-BED7-4D17-BA12-F581BFD4F21E}" presName="connTx" presStyleLbl="parChTrans1D2" presStyleIdx="2" presStyleCnt="3"/>
      <dgm:spPr/>
      <dgm:t>
        <a:bodyPr/>
        <a:lstStyle/>
        <a:p>
          <a:endParaRPr lang="zh-CN" altLang="en-US"/>
        </a:p>
      </dgm:t>
    </dgm:pt>
    <dgm:pt modelId="{190BB6DA-9193-4970-AF89-94654F53929D}" type="pres">
      <dgm:prSet presAssocID="{5B298983-00A3-4442-BC11-3E8BE298C78A}" presName="root2" presStyleCnt="0"/>
      <dgm:spPr/>
    </dgm:pt>
    <dgm:pt modelId="{46C35301-658E-46B8-9122-7CC3466CA7C9}" type="pres">
      <dgm:prSet presAssocID="{5B298983-00A3-4442-BC11-3E8BE298C78A}" presName="LevelTwoTextNode" presStyleLbl="node2" presStyleIdx="2" presStyleCnt="3" custScaleX="312415" custScaleY="102267" custLinFactNeighborX="23374" custLinFactNeighborY="19861">
        <dgm:presLayoutVars>
          <dgm:chPref val="3"/>
        </dgm:presLayoutVars>
      </dgm:prSet>
      <dgm:spPr/>
      <dgm:t>
        <a:bodyPr/>
        <a:lstStyle/>
        <a:p>
          <a:endParaRPr lang="zh-CN" altLang="en-US"/>
        </a:p>
      </dgm:t>
    </dgm:pt>
    <dgm:pt modelId="{C078FBF2-8F1A-4930-BA1E-7170E56E1417}" type="pres">
      <dgm:prSet presAssocID="{5B298983-00A3-4442-BC11-3E8BE298C78A}" presName="level3hierChild" presStyleCnt="0"/>
      <dgm:spPr/>
    </dgm:pt>
  </dgm:ptLst>
  <dgm:cxnLst>
    <dgm:cxn modelId="{2FE3B081-DB79-4294-BDAE-E558F9E17ABD}" type="presOf" srcId="{4C56D1F4-BED7-4D17-BA12-F581BFD4F21E}" destId="{BD87659F-669B-4393-B102-175C91BF9F2F}" srcOrd="1" destOrd="0" presId="urn:microsoft.com/office/officeart/2005/8/layout/hierarchy2"/>
    <dgm:cxn modelId="{AD170BD1-FCD3-4ED1-9D6F-14279DE7564A}" srcId="{2EE8AE48-54A9-416F-9C33-9B62DDA4030F}" destId="{094E45F4-D9C2-43D0-BB18-1CFADEF6AEFC}" srcOrd="1" destOrd="0" parTransId="{044E421E-2036-4221-8167-706E9BA3D8A9}" sibTransId="{A1819307-5B89-4CFE-B530-8F8757A52589}"/>
    <dgm:cxn modelId="{BBE9CF04-23CC-46CD-999F-86540B4E291B}" srcId="{9857284F-58A6-4B6E-9437-519C6F98D6EF}" destId="{2EE8AE48-54A9-416F-9C33-9B62DDA4030F}" srcOrd="0" destOrd="0" parTransId="{512B99A2-4EFF-406D-9F14-7B4C4BF6459E}" sibTransId="{6A00EB90-F79E-4BA7-A27B-BC98FD2435D4}"/>
    <dgm:cxn modelId="{133579F6-F0B2-4513-BE63-51D994A0D56C}" type="presOf" srcId="{2EE8AE48-54A9-416F-9C33-9B62DDA4030F}" destId="{C22E71B4-FDF6-4B42-BEC5-26A5B1F25188}" srcOrd="0" destOrd="0" presId="urn:microsoft.com/office/officeart/2005/8/layout/hierarchy2"/>
    <dgm:cxn modelId="{09D1DE5A-A1AC-4F2D-A0C2-6407B0641C52}" type="presOf" srcId="{9857284F-58A6-4B6E-9437-519C6F98D6EF}" destId="{DCD795EC-140C-4B46-B192-5D89F393B7F4}" srcOrd="0" destOrd="0" presId="urn:microsoft.com/office/officeart/2005/8/layout/hierarchy2"/>
    <dgm:cxn modelId="{09BD71FF-A54D-421A-9383-BF8BF454B448}" type="presOf" srcId="{044E421E-2036-4221-8167-706E9BA3D8A9}" destId="{2A595169-C29E-4E69-8D98-CB6FC4D217BA}" srcOrd="0" destOrd="0" presId="urn:microsoft.com/office/officeart/2005/8/layout/hierarchy2"/>
    <dgm:cxn modelId="{BA251041-A283-47B2-9EEE-6EC3F06917E9}" srcId="{2EE8AE48-54A9-416F-9C33-9B62DDA4030F}" destId="{67C16E07-4CF9-49B7-9908-E8DAEBBFCA07}" srcOrd="0" destOrd="0" parTransId="{1D79B51A-A074-462A-B717-9B74804EF01A}" sibTransId="{E4625DB4-B862-444A-B445-0F28F498D124}"/>
    <dgm:cxn modelId="{BEB86269-4977-438D-A60A-EDFE715224D7}" type="presOf" srcId="{67C16E07-4CF9-49B7-9908-E8DAEBBFCA07}" destId="{B051085A-CDE0-41D7-98F4-5C58F2E06C85}" srcOrd="0" destOrd="0" presId="urn:microsoft.com/office/officeart/2005/8/layout/hierarchy2"/>
    <dgm:cxn modelId="{EC38BE0C-0083-4B34-9551-CBD50F875CC1}" type="presOf" srcId="{044E421E-2036-4221-8167-706E9BA3D8A9}" destId="{FD84C47D-8D7E-4B30-8FDE-E0919D558AD9}" srcOrd="1" destOrd="0" presId="urn:microsoft.com/office/officeart/2005/8/layout/hierarchy2"/>
    <dgm:cxn modelId="{A9AC5532-2330-4DC4-8CE7-EC2B45337C7B}" type="presOf" srcId="{1D79B51A-A074-462A-B717-9B74804EF01A}" destId="{3E5AE321-0D8A-4350-9C07-F974479A5369}" srcOrd="1" destOrd="0" presId="urn:microsoft.com/office/officeart/2005/8/layout/hierarchy2"/>
    <dgm:cxn modelId="{B7E80CA5-35B8-4676-AD7F-5B8F3280E192}" type="presOf" srcId="{094E45F4-D9C2-43D0-BB18-1CFADEF6AEFC}" destId="{6B7B1821-3A3B-4117-987E-87FDA33D7CBD}" srcOrd="0" destOrd="0" presId="urn:microsoft.com/office/officeart/2005/8/layout/hierarchy2"/>
    <dgm:cxn modelId="{AA93279B-D809-4374-B52B-CEE4B21A898D}" srcId="{2EE8AE48-54A9-416F-9C33-9B62DDA4030F}" destId="{5B298983-00A3-4442-BC11-3E8BE298C78A}" srcOrd="2" destOrd="0" parTransId="{4C56D1F4-BED7-4D17-BA12-F581BFD4F21E}" sibTransId="{A4FA8867-DDAD-480B-B4D1-DC5DC481C871}"/>
    <dgm:cxn modelId="{EB82E430-4D1C-4F26-B0BA-E696C3BC4CF0}" type="presOf" srcId="{4C56D1F4-BED7-4D17-BA12-F581BFD4F21E}" destId="{084D62E3-DE1E-4450-AA86-213CA7F910EB}" srcOrd="0" destOrd="0" presId="urn:microsoft.com/office/officeart/2005/8/layout/hierarchy2"/>
    <dgm:cxn modelId="{993BD044-2F9D-4E81-91DC-7F9DEC684E3C}" type="presOf" srcId="{1D79B51A-A074-462A-B717-9B74804EF01A}" destId="{798BD3E2-483A-480A-A6C8-87746D388433}" srcOrd="0" destOrd="0" presId="urn:microsoft.com/office/officeart/2005/8/layout/hierarchy2"/>
    <dgm:cxn modelId="{A80ED29F-DCE2-4446-9211-2EB7BBAE87B5}" type="presOf" srcId="{5B298983-00A3-4442-BC11-3E8BE298C78A}" destId="{46C35301-658E-46B8-9122-7CC3466CA7C9}" srcOrd="0" destOrd="0" presId="urn:microsoft.com/office/officeart/2005/8/layout/hierarchy2"/>
    <dgm:cxn modelId="{62BD3D6C-EE14-48BA-A748-223A940851AC}" type="presParOf" srcId="{DCD795EC-140C-4B46-B192-5D89F393B7F4}" destId="{077AD0AC-30B8-4B9B-80E9-B5B39B80499B}" srcOrd="0" destOrd="0" presId="urn:microsoft.com/office/officeart/2005/8/layout/hierarchy2"/>
    <dgm:cxn modelId="{DBC1CEDD-1C41-4651-8A15-32D93247FC7B}" type="presParOf" srcId="{077AD0AC-30B8-4B9B-80E9-B5B39B80499B}" destId="{C22E71B4-FDF6-4B42-BEC5-26A5B1F25188}" srcOrd="0" destOrd="0" presId="urn:microsoft.com/office/officeart/2005/8/layout/hierarchy2"/>
    <dgm:cxn modelId="{8176F14F-E217-4ACD-8992-F723368C964C}" type="presParOf" srcId="{077AD0AC-30B8-4B9B-80E9-B5B39B80499B}" destId="{96828A11-3DE4-457E-9624-164AACD82201}" srcOrd="1" destOrd="0" presId="urn:microsoft.com/office/officeart/2005/8/layout/hierarchy2"/>
    <dgm:cxn modelId="{8F76326B-0407-45CF-8DC5-AC2F1651ACFB}" type="presParOf" srcId="{96828A11-3DE4-457E-9624-164AACD82201}" destId="{798BD3E2-483A-480A-A6C8-87746D388433}" srcOrd="0" destOrd="0" presId="urn:microsoft.com/office/officeart/2005/8/layout/hierarchy2"/>
    <dgm:cxn modelId="{75E11878-8122-4713-8567-31E0BD0DA2DA}" type="presParOf" srcId="{798BD3E2-483A-480A-A6C8-87746D388433}" destId="{3E5AE321-0D8A-4350-9C07-F974479A5369}" srcOrd="0" destOrd="0" presId="urn:microsoft.com/office/officeart/2005/8/layout/hierarchy2"/>
    <dgm:cxn modelId="{776A43FD-EC2A-4A08-BE5C-E086AF5459C6}" type="presParOf" srcId="{96828A11-3DE4-457E-9624-164AACD82201}" destId="{63F62C80-8205-4296-89AB-B05954D726FB}" srcOrd="1" destOrd="0" presId="urn:microsoft.com/office/officeart/2005/8/layout/hierarchy2"/>
    <dgm:cxn modelId="{41FA382B-DF43-48C3-8049-7DE38EE3D00C}" type="presParOf" srcId="{63F62C80-8205-4296-89AB-B05954D726FB}" destId="{B051085A-CDE0-41D7-98F4-5C58F2E06C85}" srcOrd="0" destOrd="0" presId="urn:microsoft.com/office/officeart/2005/8/layout/hierarchy2"/>
    <dgm:cxn modelId="{D3AE2A0C-5C9A-4462-BFDC-B0A35442B6C2}" type="presParOf" srcId="{63F62C80-8205-4296-89AB-B05954D726FB}" destId="{F1BD4FC9-55EA-4DE1-8200-513C3D24928B}" srcOrd="1" destOrd="0" presId="urn:microsoft.com/office/officeart/2005/8/layout/hierarchy2"/>
    <dgm:cxn modelId="{01E6B280-9979-40A7-86EC-7EAD13445274}" type="presParOf" srcId="{96828A11-3DE4-457E-9624-164AACD82201}" destId="{2A595169-C29E-4E69-8D98-CB6FC4D217BA}" srcOrd="2" destOrd="0" presId="urn:microsoft.com/office/officeart/2005/8/layout/hierarchy2"/>
    <dgm:cxn modelId="{0F11316E-2439-4379-A392-EE10297027E6}" type="presParOf" srcId="{2A595169-C29E-4E69-8D98-CB6FC4D217BA}" destId="{FD84C47D-8D7E-4B30-8FDE-E0919D558AD9}" srcOrd="0" destOrd="0" presId="urn:microsoft.com/office/officeart/2005/8/layout/hierarchy2"/>
    <dgm:cxn modelId="{B754A747-9786-429B-BE25-702F6CA5B655}" type="presParOf" srcId="{96828A11-3DE4-457E-9624-164AACD82201}" destId="{416FBB48-2593-4A4B-85FB-6D7EFAB66D5A}" srcOrd="3" destOrd="0" presId="urn:microsoft.com/office/officeart/2005/8/layout/hierarchy2"/>
    <dgm:cxn modelId="{497F60AC-1162-4B9E-9898-6E12BA1CE7E7}" type="presParOf" srcId="{416FBB48-2593-4A4B-85FB-6D7EFAB66D5A}" destId="{6B7B1821-3A3B-4117-987E-87FDA33D7CBD}" srcOrd="0" destOrd="0" presId="urn:microsoft.com/office/officeart/2005/8/layout/hierarchy2"/>
    <dgm:cxn modelId="{A5728B9F-24E2-45CB-BDC0-6B286DB7588C}" type="presParOf" srcId="{416FBB48-2593-4A4B-85FB-6D7EFAB66D5A}" destId="{76336A9B-7E76-4187-900A-712BBA1A67EC}" srcOrd="1" destOrd="0" presId="urn:microsoft.com/office/officeart/2005/8/layout/hierarchy2"/>
    <dgm:cxn modelId="{A821088E-D3EF-496F-8964-70E1811BD2E8}" type="presParOf" srcId="{96828A11-3DE4-457E-9624-164AACD82201}" destId="{084D62E3-DE1E-4450-AA86-213CA7F910EB}" srcOrd="4" destOrd="0" presId="urn:microsoft.com/office/officeart/2005/8/layout/hierarchy2"/>
    <dgm:cxn modelId="{B83F8959-BBA6-4C4B-8B31-5D5325C606F7}" type="presParOf" srcId="{084D62E3-DE1E-4450-AA86-213CA7F910EB}" destId="{BD87659F-669B-4393-B102-175C91BF9F2F}" srcOrd="0" destOrd="0" presId="urn:microsoft.com/office/officeart/2005/8/layout/hierarchy2"/>
    <dgm:cxn modelId="{EDF9CBB1-6479-41CC-A8C8-B86C6C2AA56E}" type="presParOf" srcId="{96828A11-3DE4-457E-9624-164AACD82201}" destId="{190BB6DA-9193-4970-AF89-94654F53929D}" srcOrd="5" destOrd="0" presId="urn:microsoft.com/office/officeart/2005/8/layout/hierarchy2"/>
    <dgm:cxn modelId="{324EA65B-B409-475C-8D23-6225CF32F23B}" type="presParOf" srcId="{190BB6DA-9193-4970-AF89-94654F53929D}" destId="{46C35301-658E-46B8-9122-7CC3466CA7C9}" srcOrd="0" destOrd="0" presId="urn:microsoft.com/office/officeart/2005/8/layout/hierarchy2"/>
    <dgm:cxn modelId="{49557D04-8DF8-46A9-9F69-E3404804D099}" type="presParOf" srcId="{190BB6DA-9193-4970-AF89-94654F53929D}" destId="{C078FBF2-8F1A-4930-BA1E-7170E56E141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E71B4-FDF6-4B42-BEC5-26A5B1F25188}">
      <dsp:nvSpPr>
        <dsp:cNvPr id="0" name=""/>
        <dsp:cNvSpPr/>
      </dsp:nvSpPr>
      <dsp:spPr>
        <a:xfrm>
          <a:off x="0" y="1011227"/>
          <a:ext cx="3868423" cy="1185071"/>
        </a:xfrm>
        <a:prstGeom prst="roundRect">
          <a:avLst>
            <a:gd name="adj" fmla="val 1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b="1" kern="1200" dirty="0">
              <a:solidFill>
                <a:schemeClr val="tx1"/>
              </a:solidFill>
            </a:rPr>
            <a:t>选言命题</a:t>
          </a:r>
        </a:p>
      </dsp:txBody>
      <dsp:txXfrm>
        <a:off x="34710" y="1045937"/>
        <a:ext cx="3799003" cy="1115651"/>
      </dsp:txXfrm>
    </dsp:sp>
    <dsp:sp modelId="{798BD3E2-483A-480A-A6C8-87746D388433}">
      <dsp:nvSpPr>
        <dsp:cNvPr id="0" name=""/>
        <dsp:cNvSpPr/>
      </dsp:nvSpPr>
      <dsp:spPr>
        <a:xfrm rot="18855373">
          <a:off x="3720853" y="1232577"/>
          <a:ext cx="976862" cy="42717"/>
        </a:xfrm>
        <a:custGeom>
          <a:avLst/>
          <a:gdLst/>
          <a:ahLst/>
          <a:cxnLst/>
          <a:rect l="0" t="0" r="0" b="0"/>
          <a:pathLst>
            <a:path>
              <a:moveTo>
                <a:pt x="0" y="21358"/>
              </a:moveTo>
              <a:lnTo>
                <a:pt x="976862" y="21358"/>
              </a:lnTo>
            </a:path>
          </a:pathLst>
        </a:custGeom>
        <a:noFill/>
        <a:ln w="254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84862" y="1229514"/>
        <a:ext cx="48843" cy="48843"/>
      </dsp:txXfrm>
    </dsp:sp>
    <dsp:sp modelId="{B051085A-CDE0-41D7-98F4-5C58F2E06C85}">
      <dsp:nvSpPr>
        <dsp:cNvPr id="0" name=""/>
        <dsp:cNvSpPr/>
      </dsp:nvSpPr>
      <dsp:spPr>
        <a:xfrm>
          <a:off x="4550144" y="573132"/>
          <a:ext cx="3779989" cy="661954"/>
        </a:xfrm>
        <a:prstGeom prst="roundRect">
          <a:avLst>
            <a:gd name="adj" fmla="val 1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b="1" kern="1200" dirty="0"/>
            <a:t>相容选言命题</a:t>
          </a:r>
        </a:p>
      </dsp:txBody>
      <dsp:txXfrm>
        <a:off x="4569532" y="592520"/>
        <a:ext cx="3741213" cy="623178"/>
      </dsp:txXfrm>
    </dsp:sp>
    <dsp:sp modelId="{084D62E3-DE1E-4450-AA86-213CA7F910EB}">
      <dsp:nvSpPr>
        <dsp:cNvPr id="0" name=""/>
        <dsp:cNvSpPr/>
      </dsp:nvSpPr>
      <dsp:spPr>
        <a:xfrm rot="3035570">
          <a:off x="3686190" y="1967984"/>
          <a:ext cx="998065" cy="42717"/>
        </a:xfrm>
        <a:custGeom>
          <a:avLst/>
          <a:gdLst/>
          <a:ahLst/>
          <a:cxnLst/>
          <a:rect l="0" t="0" r="0" b="0"/>
          <a:pathLst>
            <a:path>
              <a:moveTo>
                <a:pt x="0" y="21358"/>
              </a:moveTo>
              <a:lnTo>
                <a:pt x="998065" y="21358"/>
              </a:lnTo>
            </a:path>
          </a:pathLst>
        </a:custGeom>
        <a:noFill/>
        <a:ln w="254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160271" y="1964391"/>
        <a:ext cx="49903" cy="49903"/>
      </dsp:txXfrm>
    </dsp:sp>
    <dsp:sp modelId="{46C35301-658E-46B8-9122-7CC3466CA7C9}">
      <dsp:nvSpPr>
        <dsp:cNvPr id="0" name=""/>
        <dsp:cNvSpPr/>
      </dsp:nvSpPr>
      <dsp:spPr>
        <a:xfrm>
          <a:off x="4502022" y="2028123"/>
          <a:ext cx="3856973" cy="693597"/>
        </a:xfrm>
        <a:prstGeom prst="roundRect">
          <a:avLst>
            <a:gd name="adj" fmla="val 1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solidFill>
                <a:prstClr val="white"/>
              </a:solidFill>
              <a:latin typeface="Calibri"/>
              <a:ea typeface="宋体" panose="02010600030101010101" pitchFamily="2" charset="-122"/>
              <a:cs typeface="+mn-cs"/>
            </a:rPr>
            <a:t>不相容选言命题</a:t>
          </a:r>
        </a:p>
      </dsp:txBody>
      <dsp:txXfrm>
        <a:off x="4522337" y="2048438"/>
        <a:ext cx="3816343" cy="6529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E71B4-FDF6-4B42-BEC5-26A5B1F25188}">
      <dsp:nvSpPr>
        <dsp:cNvPr id="0" name=""/>
        <dsp:cNvSpPr/>
      </dsp:nvSpPr>
      <dsp:spPr>
        <a:xfrm>
          <a:off x="0" y="1164864"/>
          <a:ext cx="4265828" cy="1306814"/>
        </a:xfrm>
        <a:prstGeom prst="roundRect">
          <a:avLst>
            <a:gd name="adj" fmla="val 10000"/>
          </a:avLst>
        </a:prstGeom>
        <a:solidFill>
          <a:schemeClr val="accent4">
            <a:shade val="80000"/>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a:t>假言命题</a:t>
          </a:r>
          <a:endParaRPr lang="zh-CN" altLang="en-US" sz="2800" b="1" kern="1200" dirty="0"/>
        </a:p>
      </dsp:txBody>
      <dsp:txXfrm>
        <a:off x="38275" y="1203139"/>
        <a:ext cx="4189278" cy="1230264"/>
      </dsp:txXfrm>
    </dsp:sp>
    <dsp:sp modelId="{798BD3E2-483A-480A-A6C8-87746D388433}">
      <dsp:nvSpPr>
        <dsp:cNvPr id="0" name=""/>
        <dsp:cNvSpPr/>
      </dsp:nvSpPr>
      <dsp:spPr>
        <a:xfrm rot="19143602">
          <a:off x="4066136" y="1262528"/>
          <a:ext cx="1632782" cy="41575"/>
        </a:xfrm>
        <a:custGeom>
          <a:avLst/>
          <a:gdLst/>
          <a:ahLst/>
          <a:cxnLst/>
          <a:rect l="0" t="0" r="0" b="0"/>
          <a:pathLst>
            <a:path>
              <a:moveTo>
                <a:pt x="0" y="20787"/>
              </a:moveTo>
              <a:lnTo>
                <a:pt x="1632782" y="20787"/>
              </a:lnTo>
            </a:path>
          </a:pathLst>
        </a:custGeom>
        <a:noFill/>
        <a:ln w="25400" cap="flat" cmpd="sng" algn="ctr">
          <a:solidFill>
            <a:schemeClr val="accent4">
              <a:tint val="99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841708" y="1242496"/>
        <a:ext cx="81639" cy="81639"/>
      </dsp:txXfrm>
    </dsp:sp>
    <dsp:sp modelId="{B051085A-CDE0-41D7-98F4-5C58F2E06C85}">
      <dsp:nvSpPr>
        <dsp:cNvPr id="0" name=""/>
        <dsp:cNvSpPr/>
      </dsp:nvSpPr>
      <dsp:spPr>
        <a:xfrm>
          <a:off x="5499226" y="266433"/>
          <a:ext cx="4346300" cy="963854"/>
        </a:xfrm>
        <a:prstGeom prst="roundRect">
          <a:avLst>
            <a:gd name="adj" fmla="val 10000"/>
          </a:avLst>
        </a:prstGeom>
        <a:solidFill>
          <a:schemeClr val="accent4">
            <a:tint val="99000"/>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a:t>充分条件假言命题</a:t>
          </a:r>
        </a:p>
      </dsp:txBody>
      <dsp:txXfrm>
        <a:off x="5527456" y="294663"/>
        <a:ext cx="4289840" cy="907394"/>
      </dsp:txXfrm>
    </dsp:sp>
    <dsp:sp modelId="{2A595169-C29E-4E69-8D98-CB6FC4D217BA}">
      <dsp:nvSpPr>
        <dsp:cNvPr id="0" name=""/>
        <dsp:cNvSpPr/>
      </dsp:nvSpPr>
      <dsp:spPr>
        <a:xfrm rot="197353">
          <a:off x="4264822" y="1832518"/>
          <a:ext cx="1221218" cy="41575"/>
        </a:xfrm>
        <a:custGeom>
          <a:avLst/>
          <a:gdLst/>
          <a:ahLst/>
          <a:cxnLst/>
          <a:rect l="0" t="0" r="0" b="0"/>
          <a:pathLst>
            <a:path>
              <a:moveTo>
                <a:pt x="0" y="20787"/>
              </a:moveTo>
              <a:lnTo>
                <a:pt x="1221218" y="20787"/>
              </a:lnTo>
            </a:path>
          </a:pathLst>
        </a:custGeom>
        <a:noFill/>
        <a:ln w="25400" cap="flat" cmpd="sng" algn="ctr">
          <a:solidFill>
            <a:schemeClr val="accent4">
              <a:tint val="99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844901" y="1822775"/>
        <a:ext cx="61060" cy="61060"/>
      </dsp:txXfrm>
    </dsp:sp>
    <dsp:sp modelId="{6B7B1821-3A3B-4117-987E-87FDA33D7CBD}">
      <dsp:nvSpPr>
        <dsp:cNvPr id="0" name=""/>
        <dsp:cNvSpPr/>
      </dsp:nvSpPr>
      <dsp:spPr>
        <a:xfrm>
          <a:off x="5485035" y="1458286"/>
          <a:ext cx="4258173" cy="860108"/>
        </a:xfrm>
        <a:prstGeom prst="roundRect">
          <a:avLst>
            <a:gd name="adj" fmla="val 10000"/>
          </a:avLst>
        </a:prstGeom>
        <a:solidFill>
          <a:schemeClr val="accent4">
            <a:tint val="99000"/>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a:t>必要条件假言命题</a:t>
          </a:r>
        </a:p>
      </dsp:txBody>
      <dsp:txXfrm>
        <a:off x="5510227" y="1483478"/>
        <a:ext cx="4207789" cy="809724"/>
      </dsp:txXfrm>
    </dsp:sp>
    <dsp:sp modelId="{084D62E3-DE1E-4450-AA86-213CA7F910EB}">
      <dsp:nvSpPr>
        <dsp:cNvPr id="0" name=""/>
        <dsp:cNvSpPr/>
      </dsp:nvSpPr>
      <dsp:spPr>
        <a:xfrm rot="3632612">
          <a:off x="3899428" y="2425212"/>
          <a:ext cx="1441845" cy="41575"/>
        </a:xfrm>
        <a:custGeom>
          <a:avLst/>
          <a:gdLst/>
          <a:ahLst/>
          <a:cxnLst/>
          <a:rect l="0" t="0" r="0" b="0"/>
          <a:pathLst>
            <a:path>
              <a:moveTo>
                <a:pt x="0" y="20787"/>
              </a:moveTo>
              <a:lnTo>
                <a:pt x="1441845" y="20787"/>
              </a:lnTo>
            </a:path>
          </a:pathLst>
        </a:custGeom>
        <a:noFill/>
        <a:ln w="25400" cap="flat" cmpd="sng" algn="ctr">
          <a:solidFill>
            <a:schemeClr val="accent4">
              <a:tint val="99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584304" y="2409954"/>
        <a:ext cx="72092" cy="72092"/>
      </dsp:txXfrm>
    </dsp:sp>
    <dsp:sp modelId="{46C35301-658E-46B8-9122-7CC3466CA7C9}">
      <dsp:nvSpPr>
        <dsp:cNvPr id="0" name=""/>
        <dsp:cNvSpPr/>
      </dsp:nvSpPr>
      <dsp:spPr>
        <a:xfrm>
          <a:off x="4974873" y="2633925"/>
          <a:ext cx="5374215" cy="879607"/>
        </a:xfrm>
        <a:prstGeom prst="roundRect">
          <a:avLst>
            <a:gd name="adj" fmla="val 10000"/>
          </a:avLst>
        </a:prstGeom>
        <a:solidFill>
          <a:schemeClr val="accent4">
            <a:tint val="99000"/>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a:t>充分必要条件假言命题</a:t>
          </a:r>
        </a:p>
      </dsp:txBody>
      <dsp:txXfrm>
        <a:off x="5000636" y="2659688"/>
        <a:ext cx="5322689" cy="8280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7790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1"/>
            <a:ext cx="2971800" cy="477904"/>
          </a:xfrm>
          <a:prstGeom prst="rect">
            <a:avLst/>
          </a:prstGeom>
        </p:spPr>
        <p:txBody>
          <a:bodyPr vert="horz" lIns="91440" tIns="45720" rIns="91440" bIns="45720" rtlCol="0"/>
          <a:lstStyle>
            <a:lvl1pPr algn="r">
              <a:defRPr sz="1200"/>
            </a:lvl1pPr>
          </a:lstStyle>
          <a:p>
            <a:fld id="{94583596-FEBA-40D8-84AE-7FD4243BC537}" type="datetimeFigureOut">
              <a:rPr lang="zh-CN" altLang="en-US" smtClean="0"/>
              <a:pPr/>
              <a:t>2018/6/15</a:t>
            </a:fld>
            <a:endParaRPr lang="zh-CN" altLang="en-US"/>
          </a:p>
        </p:txBody>
      </p:sp>
      <p:sp>
        <p:nvSpPr>
          <p:cNvPr id="4" name="页脚占位符 3"/>
          <p:cNvSpPr>
            <a:spLocks noGrp="1"/>
          </p:cNvSpPr>
          <p:nvPr>
            <p:ph type="ftr" sz="quarter" idx="2"/>
          </p:nvPr>
        </p:nvSpPr>
        <p:spPr>
          <a:xfrm>
            <a:off x="0" y="9047097"/>
            <a:ext cx="2971800" cy="47790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047097"/>
            <a:ext cx="2971800" cy="477903"/>
          </a:xfrm>
          <a:prstGeom prst="rect">
            <a:avLst/>
          </a:prstGeom>
        </p:spPr>
        <p:txBody>
          <a:bodyPr vert="horz" lIns="91440" tIns="45720" rIns="91440" bIns="45720" rtlCol="0" anchor="b"/>
          <a:lstStyle>
            <a:lvl1pPr algn="r">
              <a:defRPr sz="1200"/>
            </a:lvl1pPr>
          </a:lstStyle>
          <a:p>
            <a:fld id="{3D30ECF9-FB59-4A73-9AE6-67821AB9BA4A}" type="slidenum">
              <a:rPr lang="zh-CN" altLang="en-US" smtClean="0"/>
              <a:pPr/>
              <a:t>‹#›</a:t>
            </a:fld>
            <a:endParaRPr lang="zh-CN" altLang="en-US"/>
          </a:p>
        </p:txBody>
      </p:sp>
    </p:spTree>
    <p:extLst>
      <p:ext uri="{BB962C8B-B14F-4D97-AF65-F5344CB8AC3E}">
        <p14:creationId xmlns:p14="http://schemas.microsoft.com/office/powerpoint/2010/main" val="1996102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7790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77904"/>
          </a:xfrm>
          <a:prstGeom prst="rect">
            <a:avLst/>
          </a:prstGeom>
        </p:spPr>
        <p:txBody>
          <a:bodyPr vert="horz" lIns="91440" tIns="45720" rIns="91440" bIns="45720" rtlCol="0"/>
          <a:lstStyle>
            <a:lvl1pPr algn="r">
              <a:defRPr sz="1200"/>
            </a:lvl1pPr>
          </a:lstStyle>
          <a:p>
            <a:fld id="{8A549447-CC9D-4BBF-86D9-C6925F249ADD}" type="datetimeFigureOut">
              <a:rPr lang="zh-CN" altLang="en-US" smtClean="0"/>
              <a:pPr/>
              <a:t>2018/6/15</a:t>
            </a:fld>
            <a:endParaRPr lang="zh-CN" altLang="en-US"/>
          </a:p>
        </p:txBody>
      </p:sp>
      <p:sp>
        <p:nvSpPr>
          <p:cNvPr id="4" name="幻灯片图像占位符 3"/>
          <p:cNvSpPr>
            <a:spLocks noGrp="1" noRot="1" noChangeAspect="1"/>
          </p:cNvSpPr>
          <p:nvPr>
            <p:ph type="sldImg" idx="2"/>
          </p:nvPr>
        </p:nvSpPr>
        <p:spPr>
          <a:xfrm>
            <a:off x="571500" y="1190625"/>
            <a:ext cx="5715000" cy="32146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583907"/>
            <a:ext cx="5486400" cy="375046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047097"/>
            <a:ext cx="2971800" cy="47790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047097"/>
            <a:ext cx="2971800" cy="477903"/>
          </a:xfrm>
          <a:prstGeom prst="rect">
            <a:avLst/>
          </a:prstGeom>
        </p:spPr>
        <p:txBody>
          <a:bodyPr vert="horz" lIns="91440" tIns="45720" rIns="91440" bIns="45720" rtlCol="0" anchor="b"/>
          <a:lstStyle>
            <a:lvl1pPr algn="r">
              <a:defRPr sz="1200"/>
            </a:lvl1pPr>
          </a:lstStyle>
          <a:p>
            <a:fld id="{C018B8D7-EEA9-4D65-A509-960938D93DA6}" type="slidenum">
              <a:rPr lang="zh-CN" altLang="en-US" smtClean="0"/>
              <a:pPr/>
              <a:t>‹#›</a:t>
            </a:fld>
            <a:endParaRPr lang="zh-CN" altLang="en-US"/>
          </a:p>
        </p:txBody>
      </p:sp>
    </p:spTree>
    <p:extLst>
      <p:ext uri="{BB962C8B-B14F-4D97-AF65-F5344CB8AC3E}">
        <p14:creationId xmlns:p14="http://schemas.microsoft.com/office/powerpoint/2010/main" val="355072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a:t>
            </a:fld>
            <a:endParaRPr lang="zh-CN" altLang="en-US"/>
          </a:p>
        </p:txBody>
      </p:sp>
    </p:spTree>
    <p:extLst>
      <p:ext uri="{BB962C8B-B14F-4D97-AF65-F5344CB8AC3E}">
        <p14:creationId xmlns:p14="http://schemas.microsoft.com/office/powerpoint/2010/main" val="57737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22527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40072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28600"/>
            <a:ext cx="2743200" cy="4876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8026400" cy="4876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57462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23BF88-231A-4466-86C7-FE531BB71332}" type="slidenum">
              <a:rPr lang="en-US" altLang="zh-CN"/>
              <a:pPr>
                <a:defRPr/>
              </a:pPr>
              <a:t>‹#›</a:t>
            </a:fld>
            <a:endParaRPr lang="en-US" altLang="zh-CN"/>
          </a:p>
        </p:txBody>
      </p:sp>
    </p:spTree>
    <p:extLst>
      <p:ext uri="{BB962C8B-B14F-4D97-AF65-F5344CB8AC3E}">
        <p14:creationId xmlns:p14="http://schemas.microsoft.com/office/powerpoint/2010/main" val="36250246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5"/>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98EE1B-8E7B-4758-84B4-18237F7CE060}" type="slidenum">
              <a:rPr lang="en-US" altLang="zh-CN"/>
              <a:pPr>
                <a:defRPr/>
              </a:pPr>
              <a:t>‹#›</a:t>
            </a:fld>
            <a:endParaRPr lang="en-US" altLang="zh-CN"/>
          </a:p>
        </p:txBody>
      </p:sp>
    </p:spTree>
    <p:extLst>
      <p:ext uri="{BB962C8B-B14F-4D97-AF65-F5344CB8AC3E}">
        <p14:creationId xmlns:p14="http://schemas.microsoft.com/office/powerpoint/2010/main" val="10287429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0F7DC1-F934-4079-BA8C-FCA7F61CF5D0}" type="slidenum">
              <a:rPr lang="en-US" altLang="zh-CN"/>
              <a:pPr>
                <a:defRPr/>
              </a:pPr>
              <a:t>‹#›</a:t>
            </a:fld>
            <a:endParaRPr lang="en-US" altLang="zh-CN"/>
          </a:p>
        </p:txBody>
      </p:sp>
    </p:spTree>
    <p:extLst>
      <p:ext uri="{BB962C8B-B14F-4D97-AF65-F5344CB8AC3E}">
        <p14:creationId xmlns:p14="http://schemas.microsoft.com/office/powerpoint/2010/main" val="3527548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D456BC-8636-43D4-9C7B-12BB4BF7E88E}" type="slidenum">
              <a:rPr lang="en-US" altLang="zh-CN"/>
              <a:pPr>
                <a:defRPr/>
              </a:pPr>
              <a:t>‹#›</a:t>
            </a:fld>
            <a:endParaRPr lang="en-US" altLang="zh-CN"/>
          </a:p>
        </p:txBody>
      </p:sp>
    </p:spTree>
    <p:extLst>
      <p:ext uri="{BB962C8B-B14F-4D97-AF65-F5344CB8AC3E}">
        <p14:creationId xmlns:p14="http://schemas.microsoft.com/office/powerpoint/2010/main" val="966389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3B2ACD1-D94D-4545-82F9-43F63333E9E4}" type="slidenum">
              <a:rPr lang="en-US" altLang="zh-CN"/>
              <a:pPr>
                <a:defRPr/>
              </a:pPr>
              <a:t>‹#›</a:t>
            </a:fld>
            <a:endParaRPr lang="en-US" altLang="zh-CN"/>
          </a:p>
        </p:txBody>
      </p:sp>
    </p:spTree>
    <p:extLst>
      <p:ext uri="{BB962C8B-B14F-4D97-AF65-F5344CB8AC3E}">
        <p14:creationId xmlns:p14="http://schemas.microsoft.com/office/powerpoint/2010/main" val="13071050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CA1A1D2-E106-4FBA-9A5F-209A276D8D31}" type="slidenum">
              <a:rPr lang="en-US" altLang="zh-CN"/>
              <a:pPr>
                <a:defRPr/>
              </a:pPr>
              <a:t>‹#›</a:t>
            </a:fld>
            <a:endParaRPr lang="en-US" altLang="zh-CN"/>
          </a:p>
        </p:txBody>
      </p:sp>
    </p:spTree>
    <p:extLst>
      <p:ext uri="{BB962C8B-B14F-4D97-AF65-F5344CB8AC3E}">
        <p14:creationId xmlns:p14="http://schemas.microsoft.com/office/powerpoint/2010/main" val="3226220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B41CF3B-EAD8-4615-B08D-2B76FE067215}" type="slidenum">
              <a:rPr lang="en-US" altLang="zh-CN"/>
              <a:pPr>
                <a:defRPr/>
              </a:pPr>
              <a:t>‹#›</a:t>
            </a:fld>
            <a:endParaRPr lang="en-US" altLang="zh-CN"/>
          </a:p>
        </p:txBody>
      </p:sp>
    </p:spTree>
    <p:extLst>
      <p:ext uri="{BB962C8B-B14F-4D97-AF65-F5344CB8AC3E}">
        <p14:creationId xmlns:p14="http://schemas.microsoft.com/office/powerpoint/2010/main" val="18200026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FB8C35F-874F-4443-86F6-73E7E79BB8F1}" type="slidenum">
              <a:rPr lang="en-US" altLang="zh-CN"/>
              <a:pPr>
                <a:defRPr/>
              </a:pPr>
              <a:t>‹#›</a:t>
            </a:fld>
            <a:endParaRPr lang="en-US" altLang="zh-CN"/>
          </a:p>
        </p:txBody>
      </p:sp>
    </p:spTree>
    <p:extLst>
      <p:ext uri="{BB962C8B-B14F-4D97-AF65-F5344CB8AC3E}">
        <p14:creationId xmlns:p14="http://schemas.microsoft.com/office/powerpoint/2010/main" val="962504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1500911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C0FEE7-65CB-4954-B9AB-61422B9464C3}" type="slidenum">
              <a:rPr lang="en-US" altLang="zh-CN"/>
              <a:pPr>
                <a:defRPr/>
              </a:pPr>
              <a:t>‹#›</a:t>
            </a:fld>
            <a:endParaRPr lang="en-US" altLang="zh-CN"/>
          </a:p>
        </p:txBody>
      </p:sp>
    </p:spTree>
    <p:extLst>
      <p:ext uri="{BB962C8B-B14F-4D97-AF65-F5344CB8AC3E}">
        <p14:creationId xmlns:p14="http://schemas.microsoft.com/office/powerpoint/2010/main" val="26906974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5"/>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F076F6-C3A0-4FFE-AAF8-10FFCEC16B81}" type="slidenum">
              <a:rPr lang="en-US" altLang="zh-CN"/>
              <a:pPr>
                <a:defRPr/>
              </a:pPr>
              <a:t>‹#›</a:t>
            </a:fld>
            <a:endParaRPr lang="en-US" altLang="zh-CN"/>
          </a:p>
        </p:txBody>
      </p:sp>
    </p:spTree>
    <p:extLst>
      <p:ext uri="{BB962C8B-B14F-4D97-AF65-F5344CB8AC3E}">
        <p14:creationId xmlns:p14="http://schemas.microsoft.com/office/powerpoint/2010/main" val="4011634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086F9C-E3EA-4E07-87DE-107E0AF0AFAD}" type="slidenum">
              <a:rPr lang="en-US" altLang="zh-CN"/>
              <a:pPr>
                <a:defRPr/>
              </a:pPr>
              <a:t>‹#›</a:t>
            </a:fld>
            <a:endParaRPr lang="en-US" altLang="zh-CN"/>
          </a:p>
        </p:txBody>
      </p:sp>
    </p:spTree>
    <p:extLst>
      <p:ext uri="{BB962C8B-B14F-4D97-AF65-F5344CB8AC3E}">
        <p14:creationId xmlns:p14="http://schemas.microsoft.com/office/powerpoint/2010/main" val="2227112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D97AE8-3535-4D92-9148-95DF0269AD15}" type="slidenum">
              <a:rPr lang="en-US" altLang="zh-CN"/>
              <a:pPr>
                <a:defRPr/>
              </a:pPr>
              <a:t>‹#›</a:t>
            </a:fld>
            <a:endParaRPr lang="en-US" altLang="zh-CN"/>
          </a:p>
        </p:txBody>
      </p:sp>
    </p:spTree>
    <p:extLst>
      <p:ext uri="{BB962C8B-B14F-4D97-AF65-F5344CB8AC3E}">
        <p14:creationId xmlns:p14="http://schemas.microsoft.com/office/powerpoint/2010/main" val="1552421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626710-9FCF-48D7-BB9A-88466CE1C2B1}" type="slidenum">
              <a:rPr lang="en-US" altLang="zh-CN"/>
              <a:pPr>
                <a:defRPr/>
              </a:pPr>
              <a:t>‹#›</a:t>
            </a:fld>
            <a:endParaRPr lang="en-US" altLang="zh-CN"/>
          </a:p>
        </p:txBody>
      </p:sp>
    </p:spTree>
    <p:extLst>
      <p:ext uri="{BB962C8B-B14F-4D97-AF65-F5344CB8AC3E}">
        <p14:creationId xmlns:p14="http://schemas.microsoft.com/office/powerpoint/2010/main" val="755670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EE6BA8-90F3-4089-BBA4-277B6A9A67D2}" type="slidenum">
              <a:rPr lang="en-US" altLang="zh-CN"/>
              <a:pPr>
                <a:defRPr/>
              </a:pPr>
              <a:t>‹#›</a:t>
            </a:fld>
            <a:endParaRPr lang="en-US" altLang="zh-CN"/>
          </a:p>
        </p:txBody>
      </p:sp>
    </p:spTree>
    <p:extLst>
      <p:ext uri="{BB962C8B-B14F-4D97-AF65-F5344CB8AC3E}">
        <p14:creationId xmlns:p14="http://schemas.microsoft.com/office/powerpoint/2010/main" val="1508466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CBE4FC-91BA-469B-A2EC-F50A406F1AEB}" type="slidenum">
              <a:rPr lang="en-US" altLang="zh-CN"/>
              <a:pPr>
                <a:defRPr/>
              </a:pPr>
              <a:t>‹#›</a:t>
            </a:fld>
            <a:endParaRPr lang="en-US" altLang="zh-CN"/>
          </a:p>
        </p:txBody>
      </p:sp>
    </p:spTree>
    <p:extLst>
      <p:ext uri="{BB962C8B-B14F-4D97-AF65-F5344CB8AC3E}">
        <p14:creationId xmlns:p14="http://schemas.microsoft.com/office/powerpoint/2010/main" val="38977597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58B9350-521C-4D92-9B66-9DFEF6E7BA5A}" type="slidenum">
              <a:rPr lang="en-US" altLang="zh-CN"/>
              <a:pPr>
                <a:defRPr/>
              </a:pPr>
              <a:t>‹#›</a:t>
            </a:fld>
            <a:endParaRPr lang="en-US" altLang="zh-CN"/>
          </a:p>
        </p:txBody>
      </p:sp>
    </p:spTree>
    <p:extLst>
      <p:ext uri="{BB962C8B-B14F-4D97-AF65-F5344CB8AC3E}">
        <p14:creationId xmlns:p14="http://schemas.microsoft.com/office/powerpoint/2010/main" val="4154364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0CC9FC7-A7B9-4793-BEDD-894B99E5721E}" type="slidenum">
              <a:rPr lang="en-US" altLang="zh-CN"/>
              <a:pPr>
                <a:defRPr/>
              </a:pPr>
              <a:t>‹#›</a:t>
            </a:fld>
            <a:endParaRPr lang="en-US" altLang="zh-CN"/>
          </a:p>
        </p:txBody>
      </p:sp>
    </p:spTree>
    <p:extLst>
      <p:ext uri="{BB962C8B-B14F-4D97-AF65-F5344CB8AC3E}">
        <p14:creationId xmlns:p14="http://schemas.microsoft.com/office/powerpoint/2010/main" val="64323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E7C0AC5-EB3C-4D14-A861-4C140592EBB0}" type="slidenum">
              <a:rPr lang="en-US" altLang="zh-CN"/>
              <a:pPr>
                <a:defRPr/>
              </a:pPr>
              <a:t>‹#›</a:t>
            </a:fld>
            <a:endParaRPr lang="en-US" altLang="zh-CN"/>
          </a:p>
        </p:txBody>
      </p:sp>
    </p:spTree>
    <p:extLst>
      <p:ext uri="{BB962C8B-B14F-4D97-AF65-F5344CB8AC3E}">
        <p14:creationId xmlns:p14="http://schemas.microsoft.com/office/powerpoint/2010/main" val="517577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6"/>
          </a:xfr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31866945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1F76B3B-CFCB-438D-9BC3-59E832D84D70}" type="slidenum">
              <a:rPr lang="en-US" altLang="zh-CN"/>
              <a:pPr>
                <a:defRPr/>
              </a:pPr>
              <a:t>‹#›</a:t>
            </a:fld>
            <a:endParaRPr lang="en-US" altLang="zh-CN"/>
          </a:p>
        </p:txBody>
      </p:sp>
    </p:spTree>
    <p:extLst>
      <p:ext uri="{BB962C8B-B14F-4D97-AF65-F5344CB8AC3E}">
        <p14:creationId xmlns:p14="http://schemas.microsoft.com/office/powerpoint/2010/main" val="121877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5FF5F0-684B-4002-A9DF-9B77D2BE6296}" type="slidenum">
              <a:rPr lang="en-US" altLang="zh-CN"/>
              <a:pPr>
                <a:defRPr/>
              </a:pPr>
              <a:t>‹#›</a:t>
            </a:fld>
            <a:endParaRPr lang="en-US" altLang="zh-CN"/>
          </a:p>
        </p:txBody>
      </p:sp>
    </p:spTree>
    <p:extLst>
      <p:ext uri="{BB962C8B-B14F-4D97-AF65-F5344CB8AC3E}">
        <p14:creationId xmlns:p14="http://schemas.microsoft.com/office/powerpoint/2010/main" val="1433456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D11644-3080-4420-8458-69D5CDBC9651}" type="slidenum">
              <a:rPr lang="en-US" altLang="zh-CN"/>
              <a:pPr>
                <a:defRPr/>
              </a:pPr>
              <a:t>‹#›</a:t>
            </a:fld>
            <a:endParaRPr lang="en-US" altLang="zh-CN"/>
          </a:p>
        </p:txBody>
      </p:sp>
    </p:spTree>
    <p:extLst>
      <p:ext uri="{BB962C8B-B14F-4D97-AF65-F5344CB8AC3E}">
        <p14:creationId xmlns:p14="http://schemas.microsoft.com/office/powerpoint/2010/main" val="27764179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D68422-DD62-4FDB-A337-E53F75CABE36}" type="slidenum">
              <a:rPr lang="en-US" altLang="zh-CN"/>
              <a:pPr>
                <a:defRPr/>
              </a:pPr>
              <a:t>‹#›</a:t>
            </a:fld>
            <a:endParaRPr lang="en-US" altLang="zh-CN"/>
          </a:p>
        </p:txBody>
      </p:sp>
    </p:spTree>
    <p:extLst>
      <p:ext uri="{BB962C8B-B14F-4D97-AF65-F5344CB8AC3E}">
        <p14:creationId xmlns:p14="http://schemas.microsoft.com/office/powerpoint/2010/main" val="592938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188AA387-19EE-4BA8-AD38-BA9C25A98B09}" type="slidenum">
              <a:rPr lang="en-US" altLang="zh-CN"/>
              <a:pPr>
                <a:defRPr/>
              </a:pPr>
              <a:t>‹#›</a:t>
            </a:fld>
            <a:endParaRPr lang="en-US" altLang="zh-CN"/>
          </a:p>
        </p:txBody>
      </p:sp>
    </p:spTree>
    <p:extLst>
      <p:ext uri="{BB962C8B-B14F-4D97-AF65-F5344CB8AC3E}">
        <p14:creationId xmlns:p14="http://schemas.microsoft.com/office/powerpoint/2010/main" val="4205549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5"/>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20EB952D-70D2-40F6-9E0A-656AA89CFB21}" type="slidenum">
              <a:rPr lang="en-US" altLang="zh-CN"/>
              <a:pPr>
                <a:defRPr/>
              </a:pPr>
              <a:t>‹#›</a:t>
            </a:fld>
            <a:endParaRPr lang="en-US" altLang="zh-CN"/>
          </a:p>
        </p:txBody>
      </p:sp>
    </p:spTree>
    <p:extLst>
      <p:ext uri="{BB962C8B-B14F-4D97-AF65-F5344CB8AC3E}">
        <p14:creationId xmlns:p14="http://schemas.microsoft.com/office/powerpoint/2010/main" val="3835363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3509455E-3524-4015-92C2-B9EF483BB4EB}" type="slidenum">
              <a:rPr lang="en-US" altLang="zh-CN"/>
              <a:pPr>
                <a:defRPr/>
              </a:pPr>
              <a:t>‹#›</a:t>
            </a:fld>
            <a:endParaRPr lang="en-US" altLang="zh-CN"/>
          </a:p>
        </p:txBody>
      </p:sp>
    </p:spTree>
    <p:extLst>
      <p:ext uri="{BB962C8B-B14F-4D97-AF65-F5344CB8AC3E}">
        <p14:creationId xmlns:p14="http://schemas.microsoft.com/office/powerpoint/2010/main" val="18292863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页脚占位符 5"/>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7" name="灯片编号占位符 6"/>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7290D8F7-3481-46CF-BDED-82E458803467}" type="slidenum">
              <a:rPr lang="en-US" altLang="zh-CN"/>
              <a:pPr>
                <a:defRPr/>
              </a:pPr>
              <a:t>‹#›</a:t>
            </a:fld>
            <a:endParaRPr lang="en-US" altLang="zh-CN"/>
          </a:p>
        </p:txBody>
      </p:sp>
    </p:spTree>
    <p:extLst>
      <p:ext uri="{BB962C8B-B14F-4D97-AF65-F5344CB8AC3E}">
        <p14:creationId xmlns:p14="http://schemas.microsoft.com/office/powerpoint/2010/main" val="1244762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8" name="页脚占位符 7"/>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9" name="灯片编号占位符 8"/>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428CD812-401E-4A02-8822-B6370D281945}" type="slidenum">
              <a:rPr lang="en-US" altLang="zh-CN"/>
              <a:pPr>
                <a:defRPr/>
              </a:pPr>
              <a:t>‹#›</a:t>
            </a:fld>
            <a:endParaRPr lang="en-US" altLang="zh-CN"/>
          </a:p>
        </p:txBody>
      </p:sp>
    </p:spTree>
    <p:extLst>
      <p:ext uri="{BB962C8B-B14F-4D97-AF65-F5344CB8AC3E}">
        <p14:creationId xmlns:p14="http://schemas.microsoft.com/office/powerpoint/2010/main" val="14661793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4" name="页脚占位符 3"/>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灯片编号占位符 4"/>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F365A4FC-EA3D-4989-9AE5-C89B9C4669FA}" type="slidenum">
              <a:rPr lang="en-US" altLang="zh-CN"/>
              <a:pPr>
                <a:defRPr/>
              </a:pPr>
              <a:t>‹#›</a:t>
            </a:fld>
            <a:endParaRPr lang="en-US" altLang="zh-CN"/>
          </a:p>
        </p:txBody>
      </p:sp>
    </p:spTree>
    <p:extLst>
      <p:ext uri="{BB962C8B-B14F-4D97-AF65-F5344CB8AC3E}">
        <p14:creationId xmlns:p14="http://schemas.microsoft.com/office/powerpoint/2010/main" val="2913255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3500"/>
            <a:ext cx="5384800" cy="377190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3500"/>
            <a:ext cx="5384800" cy="3771900"/>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6866650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3" name="页脚占位符 2"/>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4" name="灯片编号占位符 3"/>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FD53E27C-C9B8-41FA-A29E-B5330133D1A9}" type="slidenum">
              <a:rPr lang="en-US" altLang="zh-CN"/>
              <a:pPr>
                <a:defRPr/>
              </a:pPr>
              <a:t>‹#›</a:t>
            </a:fld>
            <a:endParaRPr lang="en-US" altLang="zh-CN"/>
          </a:p>
        </p:txBody>
      </p:sp>
    </p:spTree>
    <p:extLst>
      <p:ext uri="{BB962C8B-B14F-4D97-AF65-F5344CB8AC3E}">
        <p14:creationId xmlns:p14="http://schemas.microsoft.com/office/powerpoint/2010/main" val="1308854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页脚占位符 5"/>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7" name="灯片编号占位符 6"/>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C411D403-5914-484C-9694-C02EA239900A}" type="slidenum">
              <a:rPr lang="en-US" altLang="zh-CN"/>
              <a:pPr>
                <a:defRPr/>
              </a:pPr>
              <a:t>‹#›</a:t>
            </a:fld>
            <a:endParaRPr lang="en-US" altLang="zh-CN"/>
          </a:p>
        </p:txBody>
      </p:sp>
    </p:spTree>
    <p:extLst>
      <p:ext uri="{BB962C8B-B14F-4D97-AF65-F5344CB8AC3E}">
        <p14:creationId xmlns:p14="http://schemas.microsoft.com/office/powerpoint/2010/main" val="18351564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页脚占位符 5"/>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7" name="灯片编号占位符 6"/>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52E148E3-252D-444F-8E17-5A159F17463E}" type="slidenum">
              <a:rPr lang="en-US" altLang="zh-CN"/>
              <a:pPr>
                <a:defRPr/>
              </a:pPr>
              <a:t>‹#›</a:t>
            </a:fld>
            <a:endParaRPr lang="en-US" altLang="zh-CN"/>
          </a:p>
        </p:txBody>
      </p:sp>
    </p:spTree>
    <p:extLst>
      <p:ext uri="{BB962C8B-B14F-4D97-AF65-F5344CB8AC3E}">
        <p14:creationId xmlns:p14="http://schemas.microsoft.com/office/powerpoint/2010/main" val="1433666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5"/>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79B92ADA-F900-43D8-B290-2CA4C0658283}" type="slidenum">
              <a:rPr lang="en-US" altLang="zh-CN"/>
              <a:pPr>
                <a:defRPr/>
              </a:pPr>
              <a:t>‹#›</a:t>
            </a:fld>
            <a:endParaRPr lang="en-US" altLang="zh-CN"/>
          </a:p>
        </p:txBody>
      </p:sp>
    </p:spTree>
    <p:extLst>
      <p:ext uri="{BB962C8B-B14F-4D97-AF65-F5344CB8AC3E}">
        <p14:creationId xmlns:p14="http://schemas.microsoft.com/office/powerpoint/2010/main" val="6366633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245225"/>
            <a:ext cx="2844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a:prstGeom prst="rect">
            <a:avLst/>
          </a:prstGeom>
        </p:spPr>
        <p:txBody>
          <a:bodyPr/>
          <a:lstStyle>
            <a:lvl1pPr>
              <a:defRPr>
                <a:ea typeface="华康简标题宋" pitchFamily="49" charset="-122"/>
                <a:cs typeface="+mn-cs"/>
              </a:defRPr>
            </a:lvl1pPr>
          </a:lstStyle>
          <a:p>
            <a:pPr>
              <a:defRPr/>
            </a:pPr>
            <a:fld id="{DDBEE74F-98C5-492A-A73C-D905B2CF7069}" type="slidenum">
              <a:rPr lang="en-US" altLang="zh-CN"/>
              <a:pPr>
                <a:defRPr/>
              </a:pPr>
              <a:t>‹#›</a:t>
            </a:fld>
            <a:endParaRPr lang="en-US" altLang="zh-CN"/>
          </a:p>
        </p:txBody>
      </p:sp>
    </p:spTree>
    <p:extLst>
      <p:ext uri="{BB962C8B-B14F-4D97-AF65-F5344CB8AC3E}">
        <p14:creationId xmlns:p14="http://schemas.microsoft.com/office/powerpoint/2010/main" val="3441120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D63F8D-240D-4B1A-A75F-9A1734D5598F}" type="slidenum">
              <a:rPr lang="en-US" altLang="zh-CN"/>
              <a:pPr>
                <a:defRPr/>
              </a:pPr>
              <a:t>‹#›</a:t>
            </a:fld>
            <a:endParaRPr lang="en-US" altLang="zh-CN"/>
          </a:p>
        </p:txBody>
      </p:sp>
    </p:spTree>
    <p:extLst>
      <p:ext uri="{BB962C8B-B14F-4D97-AF65-F5344CB8AC3E}">
        <p14:creationId xmlns:p14="http://schemas.microsoft.com/office/powerpoint/2010/main" val="42758744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2462BB-CE45-48DB-BC0F-B25B92C693F7}" type="slidenum">
              <a:rPr lang="en-US" altLang="zh-CN"/>
              <a:pPr>
                <a:defRPr/>
              </a:pPr>
              <a:t>‹#›</a:t>
            </a:fld>
            <a:endParaRPr lang="en-US" altLang="zh-CN"/>
          </a:p>
        </p:txBody>
      </p:sp>
    </p:spTree>
    <p:extLst>
      <p:ext uri="{BB962C8B-B14F-4D97-AF65-F5344CB8AC3E}">
        <p14:creationId xmlns:p14="http://schemas.microsoft.com/office/powerpoint/2010/main" val="2172777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061FDE-6FB9-4E3E-88D5-5851DB6CFDBD}" type="slidenum">
              <a:rPr lang="en-US" altLang="zh-CN"/>
              <a:pPr>
                <a:defRPr/>
              </a:pPr>
              <a:t>‹#›</a:t>
            </a:fld>
            <a:endParaRPr lang="en-US" altLang="zh-CN"/>
          </a:p>
        </p:txBody>
      </p:sp>
    </p:spTree>
    <p:extLst>
      <p:ext uri="{BB962C8B-B14F-4D97-AF65-F5344CB8AC3E}">
        <p14:creationId xmlns:p14="http://schemas.microsoft.com/office/powerpoint/2010/main" val="2868468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93A24B-E6F6-49CC-8A4D-AAD22EBC3A5E}" type="slidenum">
              <a:rPr lang="en-US" altLang="zh-CN"/>
              <a:pPr>
                <a:defRPr/>
              </a:pPr>
              <a:t>‹#›</a:t>
            </a:fld>
            <a:endParaRPr lang="en-US" altLang="zh-CN"/>
          </a:p>
        </p:txBody>
      </p:sp>
    </p:spTree>
    <p:extLst>
      <p:ext uri="{BB962C8B-B14F-4D97-AF65-F5344CB8AC3E}">
        <p14:creationId xmlns:p14="http://schemas.microsoft.com/office/powerpoint/2010/main" val="1044584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635C936-7B99-46D5-9F50-64D51E2E5A8A}" type="slidenum">
              <a:rPr lang="en-US" altLang="zh-CN"/>
              <a:pPr>
                <a:defRPr/>
              </a:pPr>
              <a:t>‹#›</a:t>
            </a:fld>
            <a:endParaRPr lang="en-US" altLang="zh-CN"/>
          </a:p>
        </p:txBody>
      </p:sp>
    </p:spTree>
    <p:extLst>
      <p:ext uri="{BB962C8B-B14F-4D97-AF65-F5344CB8AC3E}">
        <p14:creationId xmlns:p14="http://schemas.microsoft.com/office/powerpoint/2010/main" val="2943164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30912496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1315C5-B054-4EA2-A679-5F7854D69DC5}" type="slidenum">
              <a:rPr lang="en-US" altLang="zh-CN"/>
              <a:pPr>
                <a:defRPr/>
              </a:pPr>
              <a:t>‹#›</a:t>
            </a:fld>
            <a:endParaRPr lang="en-US" altLang="zh-CN"/>
          </a:p>
        </p:txBody>
      </p:sp>
    </p:spTree>
    <p:extLst>
      <p:ext uri="{BB962C8B-B14F-4D97-AF65-F5344CB8AC3E}">
        <p14:creationId xmlns:p14="http://schemas.microsoft.com/office/powerpoint/2010/main" val="40420441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AAB9F27-2FDD-4DAD-8215-AEB2DC8EB306}" type="slidenum">
              <a:rPr lang="en-US" altLang="zh-CN"/>
              <a:pPr>
                <a:defRPr/>
              </a:pPr>
              <a:t>‹#›</a:t>
            </a:fld>
            <a:endParaRPr lang="en-US" altLang="zh-CN"/>
          </a:p>
        </p:txBody>
      </p:sp>
    </p:spTree>
    <p:extLst>
      <p:ext uri="{BB962C8B-B14F-4D97-AF65-F5344CB8AC3E}">
        <p14:creationId xmlns:p14="http://schemas.microsoft.com/office/powerpoint/2010/main" val="3114483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176420-CCD6-4817-AB43-CFC6F6E2F2AB}" type="slidenum">
              <a:rPr lang="en-US" altLang="zh-CN"/>
              <a:pPr>
                <a:defRPr/>
              </a:pPr>
              <a:t>‹#›</a:t>
            </a:fld>
            <a:endParaRPr lang="en-US" altLang="zh-CN"/>
          </a:p>
        </p:txBody>
      </p:sp>
    </p:spTree>
    <p:extLst>
      <p:ext uri="{BB962C8B-B14F-4D97-AF65-F5344CB8AC3E}">
        <p14:creationId xmlns:p14="http://schemas.microsoft.com/office/powerpoint/2010/main" val="17521820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4D18526-2988-41A7-BD62-629B5CD606D3}" type="slidenum">
              <a:rPr lang="en-US" altLang="zh-CN"/>
              <a:pPr>
                <a:defRPr/>
              </a:pPr>
              <a:t>‹#›</a:t>
            </a:fld>
            <a:endParaRPr lang="en-US" altLang="zh-CN"/>
          </a:p>
        </p:txBody>
      </p:sp>
    </p:spTree>
    <p:extLst>
      <p:ext uri="{BB962C8B-B14F-4D97-AF65-F5344CB8AC3E}">
        <p14:creationId xmlns:p14="http://schemas.microsoft.com/office/powerpoint/2010/main" val="2986474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C27919-1253-4D62-862A-E8C530895970}" type="slidenum">
              <a:rPr lang="en-US" altLang="zh-CN"/>
              <a:pPr>
                <a:defRPr/>
              </a:pPr>
              <a:t>‹#›</a:t>
            </a:fld>
            <a:endParaRPr lang="en-US" altLang="zh-CN"/>
          </a:p>
        </p:txBody>
      </p:sp>
    </p:spTree>
    <p:extLst>
      <p:ext uri="{BB962C8B-B14F-4D97-AF65-F5344CB8AC3E}">
        <p14:creationId xmlns:p14="http://schemas.microsoft.com/office/powerpoint/2010/main" val="23917697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9EF394-F653-454F-9D1B-CA8EE3A6B8A2}" type="slidenum">
              <a:rPr lang="en-US" altLang="zh-CN"/>
              <a:pPr>
                <a:defRPr/>
              </a:pPr>
              <a:t>‹#›</a:t>
            </a:fld>
            <a:endParaRPr lang="en-US" altLang="zh-CN"/>
          </a:p>
        </p:txBody>
      </p:sp>
    </p:spTree>
    <p:extLst>
      <p:ext uri="{BB962C8B-B14F-4D97-AF65-F5344CB8AC3E}">
        <p14:creationId xmlns:p14="http://schemas.microsoft.com/office/powerpoint/2010/main" val="1902463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279613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172036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2"/>
            <a:ext cx="4011084" cy="1162050"/>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2"/>
            <a:ext cx="4011084" cy="469106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42851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ACC2963-8B4D-4E49-B4E7-09F46234F0F8}" type="datetimeFigureOut">
              <a:rPr lang="zh-CN" altLang="en-US" smtClean="0"/>
              <a:pPr/>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3516794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440">
                <a:solidFill>
                  <a:schemeClr val="tx1">
                    <a:tint val="75000"/>
                  </a:schemeClr>
                </a:solidFill>
              </a:defRPr>
            </a:lvl1pPr>
          </a:lstStyle>
          <a:p>
            <a:fld id="{3ACC2963-8B4D-4E49-B4E7-09F46234F0F8}" type="datetimeFigureOut">
              <a:rPr lang="zh-CN" altLang="en-US" smtClean="0"/>
              <a:pPr/>
              <a:t>2018/6/15</a:t>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440">
                <a:solidFill>
                  <a:schemeClr val="tx1">
                    <a:tint val="75000"/>
                  </a:schemeClr>
                </a:solidFill>
              </a:defRPr>
            </a:lvl1pPr>
          </a:lstStyle>
          <a:p>
            <a:fld id="{34F6A7F0-785B-4EEF-8B7F-CD552993817C}" type="slidenum">
              <a:rPr lang="zh-CN" altLang="en-US" smtClean="0"/>
              <a:pPr/>
              <a:t>‹#›</a:t>
            </a:fld>
            <a:endParaRPr lang="zh-CN" altLang="en-US"/>
          </a:p>
        </p:txBody>
      </p:sp>
    </p:spTree>
    <p:extLst>
      <p:ext uri="{BB962C8B-B14F-4D97-AF65-F5344CB8AC3E}">
        <p14:creationId xmlns:p14="http://schemas.microsoft.com/office/powerpoint/2010/main" val="1508442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0" y="29289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endParaRPr lang="en-US" altLang="zh-CN"/>
          </a:p>
        </p:txBody>
      </p:sp>
      <p:sp>
        <p:nvSpPr>
          <p:cNvPr id="512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endParaRPr lang="en-US" altLang="zh-CN"/>
          </a:p>
        </p:txBody>
      </p:sp>
      <p:sp>
        <p:nvSpPr>
          <p:cNvPr id="512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cs typeface="+mn-cs"/>
              </a:defRPr>
            </a:lvl1pPr>
          </a:lstStyle>
          <a:p>
            <a:pPr>
              <a:defRPr/>
            </a:pPr>
            <a:fld id="{8F97C622-A385-4A07-AEAA-D829B3CF1BDF}" type="slidenum">
              <a:rPr lang="en-US" altLang="zh-CN"/>
              <a:pPr>
                <a:defRPr/>
              </a:pPr>
              <a:t>‹#›</a:t>
            </a:fld>
            <a:endParaRPr lang="en-US" altLang="zh-CN"/>
          </a:p>
        </p:txBody>
      </p:sp>
    </p:spTree>
    <p:extLst>
      <p:ext uri="{BB962C8B-B14F-4D97-AF65-F5344CB8AC3E}">
        <p14:creationId xmlns:p14="http://schemas.microsoft.com/office/powerpoint/2010/main" val="3405986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0179" name="Rectangle 3"/>
          <p:cNvSpPr>
            <a:spLocks noGrp="1" noChangeArrowheads="1"/>
          </p:cNvSpPr>
          <p:nvPr>
            <p:ph type="body" idx="1"/>
          </p:nvPr>
        </p:nvSpPr>
        <p:spPr bwMode="auto">
          <a:xfrm>
            <a:off x="609600" y="1600205"/>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endParaRPr lang="en-US" altLang="zh-CN"/>
          </a:p>
        </p:txBody>
      </p:sp>
      <p:sp>
        <p:nvSpPr>
          <p:cNvPr id="614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endParaRPr lang="en-US" altLang="zh-CN"/>
          </a:p>
        </p:txBody>
      </p:sp>
      <p:sp>
        <p:nvSpPr>
          <p:cNvPr id="615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cs typeface="+mn-cs"/>
              </a:defRPr>
            </a:lvl1pPr>
          </a:lstStyle>
          <a:p>
            <a:pPr>
              <a:defRPr/>
            </a:pPr>
            <a:fld id="{BF289DEA-C3A9-4D71-B3AC-F1232B499F8D}" type="slidenum">
              <a:rPr lang="en-US" altLang="zh-CN"/>
              <a:pPr>
                <a:defRPr/>
              </a:pPr>
              <a:t>‹#›</a:t>
            </a:fld>
            <a:endParaRPr lang="en-US" altLang="zh-CN"/>
          </a:p>
        </p:txBody>
      </p:sp>
    </p:spTree>
    <p:extLst>
      <p:ext uri="{BB962C8B-B14F-4D97-AF65-F5344CB8AC3E}">
        <p14:creationId xmlns:p14="http://schemas.microsoft.com/office/powerpoint/2010/main" val="15917876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3066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4755" name="Rectangle 3"/>
          <p:cNvSpPr>
            <a:spLocks noGrp="1" noChangeArrowheads="1"/>
          </p:cNvSpPr>
          <p:nvPr>
            <p:ph type="body" idx="1"/>
          </p:nvPr>
        </p:nvSpPr>
        <p:spPr bwMode="auto">
          <a:xfrm>
            <a:off x="609600" y="1600205"/>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endParaRPr lang="en-US" altLang="zh-CN"/>
          </a:p>
        </p:txBody>
      </p:sp>
      <p:sp>
        <p:nvSpPr>
          <p:cNvPr id="7173"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endParaRPr lang="en-US" altLang="zh-CN"/>
          </a:p>
        </p:txBody>
      </p:sp>
      <p:sp>
        <p:nvSpPr>
          <p:cNvPr id="7174"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cs typeface="+mn-cs"/>
              </a:defRPr>
            </a:lvl1pPr>
          </a:lstStyle>
          <a:p>
            <a:pPr>
              <a:defRPr/>
            </a:pPr>
            <a:fld id="{99205B9B-EE77-40B9-824F-FFD038FCC200}" type="slidenum">
              <a:rPr lang="en-US" altLang="zh-CN"/>
              <a:pPr>
                <a:defRPr/>
              </a:pPr>
              <a:t>‹#›</a:t>
            </a:fld>
            <a:endParaRPr lang="en-US" altLang="zh-CN"/>
          </a:p>
        </p:txBody>
      </p:sp>
    </p:spTree>
    <p:extLst>
      <p:ext uri="{BB962C8B-B14F-4D97-AF65-F5344CB8AC3E}">
        <p14:creationId xmlns:p14="http://schemas.microsoft.com/office/powerpoint/2010/main" val="19653430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291685" y="3475905"/>
            <a:ext cx="5109091" cy="1569660"/>
          </a:xfrm>
          <a:prstGeom prst="rect">
            <a:avLst/>
          </a:prstGeom>
          <a:noFill/>
        </p:spPr>
        <p:txBody>
          <a:bodyPr wrap="none" rtlCol="0">
            <a:spAutoFit/>
          </a:bodyPr>
          <a:lstStyle/>
          <a:p>
            <a:pPr defTabSz="1097280"/>
            <a:r>
              <a:rPr lang="zh-CN" altLang="en-US" sz="4800" b="1" dirty="0">
                <a:solidFill>
                  <a:prstClr val="black"/>
                </a:solidFill>
                <a:latin typeface="华文楷体" panose="02010600040101010101" pitchFamily="2" charset="-122"/>
                <a:ea typeface="华文楷体" panose="02010600040101010101" pitchFamily="2" charset="-122"/>
              </a:rPr>
              <a:t>        第二章 </a:t>
            </a:r>
            <a:endParaRPr lang="en-US" altLang="zh-CN" sz="4800" b="1" dirty="0">
              <a:solidFill>
                <a:prstClr val="black"/>
              </a:solidFill>
              <a:latin typeface="华文楷体" panose="02010600040101010101" pitchFamily="2" charset="-122"/>
              <a:ea typeface="华文楷体" panose="02010600040101010101" pitchFamily="2" charset="-122"/>
            </a:endParaRPr>
          </a:p>
          <a:p>
            <a:pPr defTabSz="1097280"/>
            <a:r>
              <a:rPr lang="zh-CN" altLang="en-US" sz="4800" b="1" dirty="0">
                <a:solidFill>
                  <a:prstClr val="black"/>
                </a:solidFill>
                <a:latin typeface="华文楷体" panose="02010600040101010101" pitchFamily="2" charset="-122"/>
                <a:ea typeface="华文楷体" panose="02010600040101010101" pitchFamily="2" charset="-122"/>
              </a:rPr>
              <a:t>论证的基础：命题</a:t>
            </a:r>
          </a:p>
        </p:txBody>
      </p:sp>
      <p:sp>
        <p:nvSpPr>
          <p:cNvPr id="5" name="TextBox 4"/>
          <p:cNvSpPr txBox="1"/>
          <p:nvPr/>
        </p:nvSpPr>
        <p:spPr>
          <a:xfrm>
            <a:off x="3050145" y="5341574"/>
            <a:ext cx="5391219" cy="523220"/>
          </a:xfrm>
          <a:prstGeom prst="rect">
            <a:avLst/>
          </a:prstGeom>
          <a:noFill/>
        </p:spPr>
        <p:txBody>
          <a:bodyPr wrap="none" rtlCol="0">
            <a:spAutoFit/>
          </a:bodyPr>
          <a:lstStyle/>
          <a:p>
            <a:pPr defTabSz="1097280"/>
            <a:r>
              <a:rPr lang="zh-CN" altLang="en-US" sz="2800" b="1" dirty="0">
                <a:latin typeface="华文楷体" panose="02010600040101010101" pitchFamily="2" charset="-122"/>
                <a:ea typeface="华文楷体" panose="02010600040101010101" pitchFamily="2" charset="-122"/>
              </a:rPr>
              <a:t>公共管理与人文艺术</a:t>
            </a:r>
            <a:r>
              <a:rPr lang="zh-CN" altLang="en-US" sz="2800" b="1">
                <a:latin typeface="华文楷体" panose="02010600040101010101" pitchFamily="2" charset="-122"/>
                <a:ea typeface="华文楷体" panose="02010600040101010101" pitchFamily="2" charset="-122"/>
              </a:rPr>
              <a:t>学院     </a:t>
            </a:r>
            <a:r>
              <a:rPr lang="zh-CN" altLang="en-US" sz="2800" b="1" smtClean="0">
                <a:latin typeface="华文楷体" panose="02010600040101010101" pitchFamily="2" charset="-122"/>
                <a:ea typeface="华文楷体" panose="02010600040101010101" pitchFamily="2" charset="-122"/>
              </a:rPr>
              <a:t>崔巍 </a:t>
            </a:r>
            <a:endParaRPr lang="zh-CN" altLang="en-US" sz="2800" b="1" dirty="0">
              <a:latin typeface="华文楷体" panose="02010600040101010101" pitchFamily="2" charset="-122"/>
              <a:ea typeface="华文楷体" panose="02010600040101010101" pitchFamily="2" charset="-122"/>
            </a:endParaRPr>
          </a:p>
        </p:txBody>
      </p:sp>
      <p:sp>
        <p:nvSpPr>
          <p:cNvPr id="7" name="矩形 6"/>
          <p:cNvSpPr/>
          <p:nvPr/>
        </p:nvSpPr>
        <p:spPr>
          <a:xfrm>
            <a:off x="9638794" y="18021"/>
            <a:ext cx="914713" cy="258532"/>
          </a:xfrm>
          <a:prstGeom prst="rect">
            <a:avLst/>
          </a:prstGeom>
        </p:spPr>
        <p:txBody>
          <a:bodyPr wrap="square">
            <a:spAutoFit/>
          </a:bodyPr>
          <a:lstStyle/>
          <a:p>
            <a:pPr defTabSz="1097280">
              <a:defRPr/>
            </a:pPr>
            <a:r>
              <a:rPr lang="en-US" altLang="zh-CN" sz="120" kern="0" dirty="0">
                <a:solidFill>
                  <a:prstClr val="white"/>
                </a:solidFill>
                <a:latin typeface="Calibri"/>
                <a:ea typeface="宋体" panose="02010600030101010101" pitchFamily="2" charset="-122"/>
              </a:rPr>
              <a:t>PPT</a:t>
            </a:r>
            <a:r>
              <a:rPr lang="zh-CN" altLang="en-US" sz="120" kern="0" dirty="0">
                <a:solidFill>
                  <a:prstClr val="white"/>
                </a:solidFill>
                <a:latin typeface="Calibri"/>
                <a:ea typeface="宋体" panose="02010600030101010101" pitchFamily="2" charset="-122"/>
              </a:rPr>
              <a:t>模板下载：</a:t>
            </a:r>
            <a:r>
              <a:rPr lang="en-US" altLang="zh-CN" sz="120" kern="0" dirty="0">
                <a:solidFill>
                  <a:prstClr val="white"/>
                </a:solidFill>
                <a:latin typeface="Calibri"/>
                <a:ea typeface="宋体" panose="02010600030101010101" pitchFamily="2" charset="-122"/>
              </a:rPr>
              <a:t>www.1ppt.com/moban/     </a:t>
            </a:r>
            <a:r>
              <a:rPr lang="zh-CN" altLang="en-US" sz="120" kern="0" dirty="0">
                <a:solidFill>
                  <a:prstClr val="white"/>
                </a:solidFill>
                <a:latin typeface="Calibri"/>
                <a:ea typeface="宋体" panose="02010600030101010101" pitchFamily="2" charset="-122"/>
              </a:rPr>
              <a:t>行业</a:t>
            </a:r>
            <a:r>
              <a:rPr lang="en-US" altLang="zh-CN" sz="120" kern="0" dirty="0">
                <a:solidFill>
                  <a:prstClr val="white"/>
                </a:solidFill>
                <a:latin typeface="Calibri"/>
                <a:ea typeface="宋体" panose="02010600030101010101" pitchFamily="2" charset="-122"/>
              </a:rPr>
              <a:t>PPT</a:t>
            </a:r>
            <a:r>
              <a:rPr lang="zh-CN" altLang="en-US" sz="120" kern="0" dirty="0">
                <a:solidFill>
                  <a:prstClr val="white"/>
                </a:solidFill>
                <a:latin typeface="Calibri"/>
                <a:ea typeface="宋体" panose="02010600030101010101" pitchFamily="2" charset="-122"/>
              </a:rPr>
              <a:t>模板：</a:t>
            </a:r>
            <a:r>
              <a:rPr lang="en-US" altLang="zh-CN" sz="120" kern="0" dirty="0">
                <a:solidFill>
                  <a:prstClr val="white"/>
                </a:solidFill>
                <a:latin typeface="Calibri"/>
                <a:ea typeface="宋体" panose="02010600030101010101" pitchFamily="2" charset="-122"/>
              </a:rPr>
              <a:t>www.1ppt.com/hangye/ </a:t>
            </a:r>
          </a:p>
          <a:p>
            <a:pPr defTabSz="1097280">
              <a:defRPr/>
            </a:pPr>
            <a:r>
              <a:rPr lang="zh-CN" altLang="en-US" sz="120" kern="0" dirty="0">
                <a:solidFill>
                  <a:prstClr val="white"/>
                </a:solidFill>
                <a:latin typeface="Calibri"/>
                <a:ea typeface="宋体" panose="02010600030101010101" pitchFamily="2" charset="-122"/>
              </a:rPr>
              <a:t>节日</a:t>
            </a:r>
            <a:r>
              <a:rPr lang="en-US" altLang="zh-CN" sz="120" kern="0" dirty="0">
                <a:solidFill>
                  <a:prstClr val="white"/>
                </a:solidFill>
                <a:latin typeface="Calibri"/>
                <a:ea typeface="宋体" panose="02010600030101010101" pitchFamily="2" charset="-122"/>
              </a:rPr>
              <a:t>PPT</a:t>
            </a:r>
            <a:r>
              <a:rPr lang="zh-CN" altLang="en-US" sz="120" kern="0" dirty="0">
                <a:solidFill>
                  <a:prstClr val="white"/>
                </a:solidFill>
                <a:latin typeface="Calibri"/>
                <a:ea typeface="宋体" panose="02010600030101010101" pitchFamily="2" charset="-122"/>
              </a:rPr>
              <a:t>模板：</a:t>
            </a:r>
            <a:r>
              <a:rPr lang="en-US" altLang="zh-CN" sz="120" kern="0" dirty="0">
                <a:solidFill>
                  <a:prstClr val="white"/>
                </a:solidFill>
                <a:latin typeface="Calibri"/>
                <a:ea typeface="宋体" panose="02010600030101010101" pitchFamily="2" charset="-122"/>
              </a:rPr>
              <a:t>www.1ppt.com/jieri/           PPT</a:t>
            </a:r>
            <a:r>
              <a:rPr lang="zh-CN" altLang="en-US" sz="120" kern="0" dirty="0">
                <a:solidFill>
                  <a:prstClr val="white"/>
                </a:solidFill>
                <a:latin typeface="Calibri"/>
                <a:ea typeface="宋体" panose="02010600030101010101" pitchFamily="2" charset="-122"/>
              </a:rPr>
              <a:t>素材下载：</a:t>
            </a:r>
            <a:r>
              <a:rPr lang="en-US" altLang="zh-CN" sz="120" kern="0" dirty="0">
                <a:solidFill>
                  <a:prstClr val="white"/>
                </a:solidFill>
                <a:latin typeface="Calibri"/>
                <a:ea typeface="宋体" panose="02010600030101010101" pitchFamily="2" charset="-122"/>
              </a:rPr>
              <a:t>www.1ppt.com/sucai/</a:t>
            </a:r>
          </a:p>
          <a:p>
            <a:pPr defTabSz="1097280">
              <a:defRPr/>
            </a:pPr>
            <a:r>
              <a:rPr lang="en-US" altLang="zh-CN" sz="120" kern="0" dirty="0">
                <a:solidFill>
                  <a:prstClr val="white"/>
                </a:solidFill>
                <a:latin typeface="Calibri"/>
                <a:ea typeface="宋体" panose="02010600030101010101" pitchFamily="2" charset="-122"/>
              </a:rPr>
              <a:t>PPT</a:t>
            </a:r>
            <a:r>
              <a:rPr lang="zh-CN" altLang="en-US" sz="120" kern="0" dirty="0">
                <a:solidFill>
                  <a:prstClr val="white"/>
                </a:solidFill>
                <a:latin typeface="Calibri"/>
                <a:ea typeface="宋体" panose="02010600030101010101" pitchFamily="2" charset="-122"/>
              </a:rPr>
              <a:t>背景图片：</a:t>
            </a:r>
            <a:r>
              <a:rPr lang="en-US" altLang="zh-CN" sz="120" kern="0" dirty="0">
                <a:solidFill>
                  <a:prstClr val="white"/>
                </a:solidFill>
                <a:latin typeface="Calibri"/>
                <a:ea typeface="宋体" panose="02010600030101010101" pitchFamily="2" charset="-122"/>
              </a:rPr>
              <a:t>www.1ppt.com/beijing/      PPT</a:t>
            </a:r>
            <a:r>
              <a:rPr lang="zh-CN" altLang="en-US" sz="120" kern="0" dirty="0">
                <a:solidFill>
                  <a:prstClr val="white"/>
                </a:solidFill>
                <a:latin typeface="Calibri"/>
                <a:ea typeface="宋体" panose="02010600030101010101" pitchFamily="2" charset="-122"/>
              </a:rPr>
              <a:t>图表下载：</a:t>
            </a:r>
            <a:r>
              <a:rPr lang="en-US" altLang="zh-CN" sz="120" kern="0" dirty="0">
                <a:solidFill>
                  <a:prstClr val="white"/>
                </a:solidFill>
                <a:latin typeface="Calibri"/>
                <a:ea typeface="宋体" panose="02010600030101010101" pitchFamily="2" charset="-122"/>
              </a:rPr>
              <a:t>www.1ppt.com/tubiao/      </a:t>
            </a:r>
          </a:p>
          <a:p>
            <a:pPr defTabSz="1097280">
              <a:defRPr/>
            </a:pPr>
            <a:r>
              <a:rPr lang="zh-CN" altLang="en-US" sz="120" kern="0" dirty="0">
                <a:solidFill>
                  <a:prstClr val="white"/>
                </a:solidFill>
                <a:latin typeface="Calibri"/>
                <a:ea typeface="宋体" panose="02010600030101010101" pitchFamily="2" charset="-122"/>
              </a:rPr>
              <a:t>优秀</a:t>
            </a:r>
            <a:r>
              <a:rPr lang="en-US" altLang="zh-CN" sz="120" kern="0" dirty="0">
                <a:solidFill>
                  <a:prstClr val="white"/>
                </a:solidFill>
                <a:latin typeface="Calibri"/>
                <a:ea typeface="宋体" panose="02010600030101010101" pitchFamily="2" charset="-122"/>
              </a:rPr>
              <a:t>PPT</a:t>
            </a:r>
            <a:r>
              <a:rPr lang="zh-CN" altLang="en-US" sz="120" kern="0" dirty="0">
                <a:solidFill>
                  <a:prstClr val="white"/>
                </a:solidFill>
                <a:latin typeface="Calibri"/>
                <a:ea typeface="宋体" panose="02010600030101010101" pitchFamily="2" charset="-122"/>
              </a:rPr>
              <a:t>下载：</a:t>
            </a:r>
            <a:r>
              <a:rPr lang="en-US" altLang="zh-CN" sz="120" kern="0" dirty="0">
                <a:solidFill>
                  <a:prstClr val="white"/>
                </a:solidFill>
                <a:latin typeface="Calibri"/>
                <a:ea typeface="宋体" panose="02010600030101010101" pitchFamily="2" charset="-122"/>
              </a:rPr>
              <a:t>www.1ppt.com/xiazai/        PPT</a:t>
            </a:r>
            <a:r>
              <a:rPr lang="zh-CN" altLang="en-US" sz="120" kern="0" dirty="0">
                <a:solidFill>
                  <a:prstClr val="white"/>
                </a:solidFill>
                <a:latin typeface="Calibri"/>
                <a:ea typeface="宋体" panose="02010600030101010101" pitchFamily="2" charset="-122"/>
              </a:rPr>
              <a:t>教程： </a:t>
            </a:r>
            <a:r>
              <a:rPr lang="en-US" altLang="zh-CN" sz="120" kern="0" dirty="0">
                <a:solidFill>
                  <a:prstClr val="white"/>
                </a:solidFill>
                <a:latin typeface="Calibri"/>
                <a:ea typeface="宋体" panose="02010600030101010101" pitchFamily="2" charset="-122"/>
              </a:rPr>
              <a:t>www.1ppt.com/powerpoint/      </a:t>
            </a:r>
          </a:p>
          <a:p>
            <a:pPr defTabSz="1097280">
              <a:defRPr/>
            </a:pPr>
            <a:r>
              <a:rPr lang="en-US" altLang="zh-CN" sz="120" kern="0" dirty="0">
                <a:solidFill>
                  <a:prstClr val="white"/>
                </a:solidFill>
                <a:latin typeface="Calibri"/>
                <a:ea typeface="宋体" panose="02010600030101010101" pitchFamily="2" charset="-122"/>
              </a:rPr>
              <a:t>Word</a:t>
            </a:r>
            <a:r>
              <a:rPr lang="zh-CN" altLang="en-US" sz="120" kern="0" dirty="0">
                <a:solidFill>
                  <a:prstClr val="white"/>
                </a:solidFill>
                <a:latin typeface="Calibri"/>
                <a:ea typeface="宋体" panose="02010600030101010101" pitchFamily="2" charset="-122"/>
              </a:rPr>
              <a:t>教程： </a:t>
            </a:r>
            <a:r>
              <a:rPr lang="en-US" altLang="zh-CN" sz="120" kern="0" dirty="0">
                <a:solidFill>
                  <a:prstClr val="white"/>
                </a:solidFill>
                <a:latin typeface="Calibri"/>
                <a:ea typeface="宋体" panose="02010600030101010101" pitchFamily="2" charset="-122"/>
              </a:rPr>
              <a:t>www.1ppt.com/word/              Excel</a:t>
            </a:r>
            <a:r>
              <a:rPr lang="zh-CN" altLang="en-US" sz="120" kern="0" dirty="0">
                <a:solidFill>
                  <a:prstClr val="white"/>
                </a:solidFill>
                <a:latin typeface="Calibri"/>
                <a:ea typeface="宋体" panose="02010600030101010101" pitchFamily="2" charset="-122"/>
              </a:rPr>
              <a:t>教程：</a:t>
            </a:r>
            <a:r>
              <a:rPr lang="en-US" altLang="zh-CN" sz="120" kern="0" dirty="0">
                <a:solidFill>
                  <a:prstClr val="white"/>
                </a:solidFill>
                <a:latin typeface="Calibri"/>
                <a:ea typeface="宋体" panose="02010600030101010101" pitchFamily="2" charset="-122"/>
              </a:rPr>
              <a:t>www.1ppt.com/excel/  </a:t>
            </a:r>
          </a:p>
          <a:p>
            <a:pPr defTabSz="1097280">
              <a:defRPr/>
            </a:pPr>
            <a:r>
              <a:rPr lang="zh-CN" altLang="en-US" sz="120" kern="0" dirty="0">
                <a:solidFill>
                  <a:prstClr val="white"/>
                </a:solidFill>
                <a:latin typeface="Calibri"/>
                <a:ea typeface="宋体" panose="02010600030101010101" pitchFamily="2" charset="-122"/>
              </a:rPr>
              <a:t>资料下载：</a:t>
            </a:r>
            <a:r>
              <a:rPr lang="en-US" altLang="zh-CN" sz="120" kern="0" dirty="0">
                <a:solidFill>
                  <a:prstClr val="white"/>
                </a:solidFill>
                <a:latin typeface="Calibri"/>
                <a:ea typeface="宋体" panose="02010600030101010101" pitchFamily="2" charset="-122"/>
              </a:rPr>
              <a:t>www.1ppt.com/ziliao/                PPT</a:t>
            </a:r>
            <a:r>
              <a:rPr lang="zh-CN" altLang="en-US" sz="120" kern="0" dirty="0">
                <a:solidFill>
                  <a:prstClr val="white"/>
                </a:solidFill>
                <a:latin typeface="Calibri"/>
                <a:ea typeface="宋体" panose="02010600030101010101" pitchFamily="2" charset="-122"/>
              </a:rPr>
              <a:t>课件下载：</a:t>
            </a:r>
            <a:r>
              <a:rPr lang="en-US" altLang="zh-CN" sz="120" kern="0" dirty="0">
                <a:solidFill>
                  <a:prstClr val="white"/>
                </a:solidFill>
                <a:latin typeface="Calibri"/>
                <a:ea typeface="宋体" panose="02010600030101010101" pitchFamily="2" charset="-122"/>
              </a:rPr>
              <a:t>www.1ppt.com/kejian/ </a:t>
            </a:r>
          </a:p>
          <a:p>
            <a:pPr defTabSz="1097280">
              <a:defRPr/>
            </a:pPr>
            <a:r>
              <a:rPr lang="zh-CN" altLang="en-US" sz="120" kern="0" dirty="0">
                <a:solidFill>
                  <a:prstClr val="white"/>
                </a:solidFill>
                <a:latin typeface="Calibri"/>
                <a:ea typeface="宋体" panose="02010600030101010101" pitchFamily="2" charset="-122"/>
              </a:rPr>
              <a:t>范文下载：</a:t>
            </a:r>
            <a:r>
              <a:rPr lang="en-US" altLang="zh-CN" sz="120" kern="0" dirty="0">
                <a:solidFill>
                  <a:prstClr val="white"/>
                </a:solidFill>
                <a:latin typeface="Calibri"/>
                <a:ea typeface="宋体" panose="02010600030101010101" pitchFamily="2" charset="-122"/>
              </a:rPr>
              <a:t>www.1ppt.com/fanwen/             </a:t>
            </a:r>
            <a:r>
              <a:rPr lang="zh-CN" altLang="en-US" sz="120" kern="0" dirty="0">
                <a:solidFill>
                  <a:prstClr val="white"/>
                </a:solidFill>
                <a:latin typeface="Calibri"/>
                <a:ea typeface="宋体" panose="02010600030101010101" pitchFamily="2" charset="-122"/>
              </a:rPr>
              <a:t>试卷下载：</a:t>
            </a:r>
            <a:r>
              <a:rPr lang="en-US" altLang="zh-CN" sz="120" kern="0" dirty="0">
                <a:solidFill>
                  <a:prstClr val="white"/>
                </a:solidFill>
                <a:latin typeface="Calibri"/>
                <a:ea typeface="宋体" panose="02010600030101010101" pitchFamily="2" charset="-122"/>
              </a:rPr>
              <a:t>www.1ppt.com/shiti/  </a:t>
            </a:r>
          </a:p>
          <a:p>
            <a:pPr defTabSz="1097280">
              <a:defRPr/>
            </a:pPr>
            <a:r>
              <a:rPr lang="zh-CN" altLang="en-US" sz="120" kern="0" dirty="0">
                <a:solidFill>
                  <a:prstClr val="white"/>
                </a:solidFill>
                <a:latin typeface="Calibri"/>
                <a:ea typeface="宋体" panose="02010600030101010101" pitchFamily="2" charset="-122"/>
              </a:rPr>
              <a:t>教案下载：</a:t>
            </a:r>
            <a:r>
              <a:rPr lang="en-US" altLang="zh-CN" sz="120" kern="0" dirty="0">
                <a:solidFill>
                  <a:prstClr val="white"/>
                </a:solidFill>
                <a:latin typeface="Calibri"/>
                <a:ea typeface="宋体" panose="02010600030101010101" pitchFamily="2" charset="-122"/>
              </a:rPr>
              <a:t>www.1ppt.com/jiaoan/  </a:t>
            </a:r>
          </a:p>
          <a:p>
            <a:pPr defTabSz="1097280">
              <a:defRPr/>
            </a:pPr>
            <a:r>
              <a:rPr lang="en-US" altLang="zh-CN" sz="120" kern="0" dirty="0">
                <a:solidFill>
                  <a:prstClr val="white"/>
                </a:solidFill>
                <a:latin typeface="Calibri"/>
                <a:ea typeface="宋体" panose="02010600030101010101" pitchFamily="2" charset="-122"/>
              </a:rPr>
              <a:t> </a:t>
            </a:r>
            <a:endParaRPr lang="zh-CN" altLang="en-US" sz="120" kern="0" dirty="0">
              <a:solidFill>
                <a:prstClr val="white"/>
              </a:solidFill>
              <a:latin typeface="Calibri"/>
              <a:ea typeface="宋体" panose="02010600030101010101" pitchFamily="2" charset="-122"/>
            </a:endParaRPr>
          </a:p>
        </p:txBody>
      </p:sp>
    </p:spTree>
    <p:extLst>
      <p:ext uri="{BB962C8B-B14F-4D97-AF65-F5344CB8AC3E}">
        <p14:creationId xmlns:p14="http://schemas.microsoft.com/office/powerpoint/2010/main" val="172394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11" y="535923"/>
            <a:ext cx="4996881" cy="992066"/>
          </a:xfrm>
          <a:prstGeom prst="rect">
            <a:avLst/>
          </a:prstGeom>
          <a:noFill/>
        </p:spPr>
        <p:txBody>
          <a:bodyPr wrap="none" rtlCol="0">
            <a:spAutoFit/>
          </a:bodyPr>
          <a:lstStyle/>
          <a:p>
            <a:pPr defTabSz="1097280">
              <a:lnSpc>
                <a:spcPct val="150000"/>
              </a:lnSpc>
              <a:defRPr/>
            </a:pPr>
            <a:r>
              <a:rPr lang="en-US" altLang="zh-CN" sz="4400" b="1" dirty="0">
                <a:solidFill>
                  <a:prstClr val="black"/>
                </a:solidFill>
              </a:rPr>
              <a:t>2</a:t>
            </a:r>
            <a:r>
              <a:rPr lang="zh-CN" altLang="en-US" sz="4400" b="1" dirty="0">
                <a:solidFill>
                  <a:prstClr val="black"/>
                </a:solidFill>
              </a:rPr>
              <a:t>、直言命题的种类</a:t>
            </a:r>
            <a:endParaRPr lang="en-US" altLang="zh-CN" sz="4400" b="1" dirty="0">
              <a:solidFill>
                <a:prstClr val="black"/>
              </a:solidFill>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602779" y="1664098"/>
            <a:ext cx="11309588" cy="506387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2</a:t>
            </a:r>
            <a:r>
              <a:rPr lang="zh-CN" altLang="en-US" sz="2800" b="1" dirty="0">
                <a:solidFill>
                  <a:prstClr val="black"/>
                </a:solidFill>
                <a:latin typeface="Calibri"/>
                <a:ea typeface="宋体" pitchFamily="2" charset="-122"/>
              </a:rPr>
              <a:t>）根据直言命题的</a:t>
            </a:r>
            <a:r>
              <a:rPr lang="zh-CN" altLang="en-US" sz="2800" b="1" dirty="0">
                <a:solidFill>
                  <a:srgbClr val="FF0000"/>
                </a:solidFill>
                <a:latin typeface="Calibri"/>
                <a:ea typeface="宋体" pitchFamily="2" charset="-122"/>
              </a:rPr>
              <a:t>量</a:t>
            </a:r>
            <a:r>
              <a:rPr lang="zh-CN" altLang="en-US" sz="2800" b="1" dirty="0">
                <a:solidFill>
                  <a:prstClr val="black"/>
                </a:solidFill>
                <a:latin typeface="Calibri"/>
                <a:ea typeface="宋体" pitchFamily="2" charset="-122"/>
              </a:rPr>
              <a:t>的不同，可以把直言命题分为全称命题、</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特称命题和单称命题三种。</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srgbClr val="00B050"/>
                </a:solidFill>
                <a:latin typeface="Calibri"/>
                <a:ea typeface="宋体" pitchFamily="2" charset="-122"/>
              </a:rPr>
              <a:t>全称命题</a:t>
            </a:r>
            <a:r>
              <a:rPr lang="zh-CN" altLang="en-US" sz="2800" b="1" dirty="0">
                <a:solidFill>
                  <a:prstClr val="black"/>
                </a:solidFill>
                <a:latin typeface="Calibri"/>
                <a:ea typeface="宋体" pitchFamily="2" charset="-122"/>
              </a:rPr>
              <a:t>是断定一类对象的全体是否具有某种性质的命题。例如：</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例①  公务员都要经过严格的考试和培训。（</a:t>
            </a:r>
            <a:r>
              <a:rPr lang="zh-CN" altLang="en-US" sz="2800" b="1" dirty="0">
                <a:solidFill>
                  <a:prstClr val="black"/>
                </a:solidFill>
              </a:rPr>
              <a:t>全称命题的量项可以省</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略。</a:t>
            </a:r>
            <a:r>
              <a:rPr lang="zh-CN" altLang="en-US" sz="2800" b="1" dirty="0">
                <a:solidFill>
                  <a:prstClr val="black"/>
                </a:solidFill>
                <a:latin typeface="Calibri"/>
                <a:ea typeface="宋体" pitchFamily="2" charset="-122"/>
              </a:rPr>
              <a:t>）</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例②  一切正确思想都不是从天上掉下来的。</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srgbClr val="00B050"/>
                </a:solidFill>
                <a:latin typeface="Calibri"/>
                <a:ea typeface="宋体" pitchFamily="2" charset="-122"/>
              </a:rPr>
              <a:t>特称命题</a:t>
            </a:r>
            <a:r>
              <a:rPr lang="zh-CN" altLang="en-US" sz="2800" b="1" dirty="0">
                <a:solidFill>
                  <a:prstClr val="black"/>
                </a:solidFill>
                <a:latin typeface="Calibri"/>
                <a:ea typeface="宋体" pitchFamily="2" charset="-122"/>
              </a:rPr>
              <a:t>是断定一类对象中部分对象是否具有某种性质的命题。例如：</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例③  有些人懂德语。（特称命题的主项前面须带有特陈量项。）</a:t>
            </a: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936836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animEffect transition="in" filter="fade">
                                      <p:cBhvr>
                                        <p:cTn id="15" dur="500"/>
                                        <p:tgtEl>
                                          <p:spTgt spid="8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
                                            <p:txEl>
                                              <p:pRg st="3" end="3"/>
                                            </p:txEl>
                                          </p:spTgt>
                                        </p:tgtEl>
                                        <p:attrNameLst>
                                          <p:attrName>style.visibility</p:attrName>
                                        </p:attrNameLst>
                                      </p:cBhvr>
                                      <p:to>
                                        <p:strVal val="visible"/>
                                      </p:to>
                                    </p:set>
                                    <p:animEffect transition="in" filter="fade">
                                      <p:cBhvr>
                                        <p:cTn id="20" dur="500"/>
                                        <p:tgtEl>
                                          <p:spTgt spid="8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animEffect transition="in" filter="fade">
                                      <p:cBhvr>
                                        <p:cTn id="23" dur="500"/>
                                        <p:tgtEl>
                                          <p:spTgt spid="8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8">
                                            <p:txEl>
                                              <p:pRg st="5" end="5"/>
                                            </p:txEl>
                                          </p:spTgt>
                                        </p:tgtEl>
                                        <p:attrNameLst>
                                          <p:attrName>style.visibility</p:attrName>
                                        </p:attrNameLst>
                                      </p:cBhvr>
                                      <p:to>
                                        <p:strVal val="visible"/>
                                      </p:to>
                                    </p:set>
                                    <p:animEffect transition="in" filter="fade">
                                      <p:cBhvr>
                                        <p:cTn id="28" dur="500"/>
                                        <p:tgtEl>
                                          <p:spTgt spid="8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8">
                                            <p:txEl>
                                              <p:pRg st="6" end="6"/>
                                            </p:txEl>
                                          </p:spTgt>
                                        </p:tgtEl>
                                        <p:attrNameLst>
                                          <p:attrName>style.visibility</p:attrName>
                                        </p:attrNameLst>
                                      </p:cBhvr>
                                      <p:to>
                                        <p:strVal val="visible"/>
                                      </p:to>
                                    </p:set>
                                    <p:animEffect transition="in" filter="fade">
                                      <p:cBhvr>
                                        <p:cTn id="33" dur="500"/>
                                        <p:tgtEl>
                                          <p:spTgt spid="88">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8">
                                            <p:txEl>
                                              <p:pRg st="7" end="7"/>
                                            </p:txEl>
                                          </p:spTgt>
                                        </p:tgtEl>
                                        <p:attrNameLst>
                                          <p:attrName>style.visibility</p:attrName>
                                        </p:attrNameLst>
                                      </p:cBhvr>
                                      <p:to>
                                        <p:strVal val="visible"/>
                                      </p:to>
                                    </p:set>
                                    <p:animEffect transition="in" filter="fade">
                                      <p:cBhvr>
                                        <p:cTn id="38" dur="500"/>
                                        <p:tgtEl>
                                          <p:spTgt spid="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11" y="535923"/>
            <a:ext cx="4996881" cy="992066"/>
          </a:xfrm>
          <a:prstGeom prst="rect">
            <a:avLst/>
          </a:prstGeom>
          <a:noFill/>
        </p:spPr>
        <p:txBody>
          <a:bodyPr wrap="none" rtlCol="0">
            <a:spAutoFit/>
          </a:bodyPr>
          <a:lstStyle/>
          <a:p>
            <a:pPr defTabSz="1097280">
              <a:lnSpc>
                <a:spcPct val="150000"/>
              </a:lnSpc>
              <a:defRPr/>
            </a:pPr>
            <a:r>
              <a:rPr lang="en-US" altLang="zh-CN" sz="4400" b="1" dirty="0">
                <a:solidFill>
                  <a:prstClr val="black"/>
                </a:solidFill>
              </a:rPr>
              <a:t>2</a:t>
            </a:r>
            <a:r>
              <a:rPr lang="zh-CN" altLang="en-US" sz="4400" b="1" dirty="0">
                <a:solidFill>
                  <a:prstClr val="black"/>
                </a:solidFill>
              </a:rPr>
              <a:t>、直言命题的种类</a:t>
            </a:r>
            <a:endParaRPr lang="en-US" altLang="zh-CN" sz="4400" b="1" dirty="0">
              <a:solidFill>
                <a:prstClr val="black"/>
              </a:solidFill>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18782" y="1664098"/>
            <a:ext cx="11593585" cy="506387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endParaRPr lang="en-US" altLang="zh-CN" sz="2800" b="1" dirty="0">
              <a:solidFill>
                <a:srgbClr val="FF0000"/>
              </a:solidFill>
              <a:latin typeface="Calibri"/>
              <a:ea typeface="宋体" pitchFamily="2" charset="-122"/>
            </a:endParaRPr>
          </a:p>
          <a:p>
            <a:pPr defTabSz="1097280">
              <a:lnSpc>
                <a:spcPct val="120000"/>
              </a:lnSpc>
              <a:defRPr/>
            </a:pPr>
            <a:r>
              <a:rPr lang="zh-CN" altLang="en-US" sz="2800" b="1" dirty="0">
                <a:solidFill>
                  <a:srgbClr val="FF0000"/>
                </a:solidFill>
                <a:latin typeface="Calibri"/>
                <a:ea typeface="宋体" pitchFamily="2" charset="-122"/>
              </a:rPr>
              <a:t>注意：</a:t>
            </a:r>
            <a:r>
              <a:rPr lang="zh-CN" altLang="en-US" sz="2800" b="1" dirty="0">
                <a:solidFill>
                  <a:prstClr val="black"/>
                </a:solidFill>
                <a:latin typeface="Calibri"/>
                <a:ea typeface="宋体" pitchFamily="2" charset="-122"/>
              </a:rPr>
              <a:t>特称量项“有”、“有些”与我们日常语言中的“有”、“有</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些”的含义不完全相同。日常语言中说“有些是 ”，往往意味着“有</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些不是”，如说“我班有些同学通过了英语六级考试”，它隐含着</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“我班有些同学没通过六级考试”的意义。</a:t>
            </a:r>
            <a:r>
              <a:rPr lang="zh-CN" altLang="en-US" sz="2800" b="1" dirty="0">
                <a:solidFill>
                  <a:srgbClr val="0070C0"/>
                </a:solidFill>
                <a:latin typeface="Calibri"/>
                <a:ea typeface="宋体" pitchFamily="2" charset="-122"/>
              </a:rPr>
              <a:t>但形式逻辑特称量项断定</a:t>
            </a:r>
            <a:endParaRPr lang="en-US" altLang="zh-CN" sz="2800" b="1" dirty="0">
              <a:solidFill>
                <a:srgbClr val="0070C0"/>
              </a:solidFill>
              <a:latin typeface="Calibri"/>
              <a:ea typeface="宋体" pitchFamily="2" charset="-122"/>
            </a:endParaRPr>
          </a:p>
          <a:p>
            <a:pPr defTabSz="1097280">
              <a:lnSpc>
                <a:spcPct val="120000"/>
              </a:lnSpc>
              <a:defRPr/>
            </a:pPr>
            <a:r>
              <a:rPr lang="zh-CN" altLang="en-US" sz="2800" b="1" dirty="0">
                <a:solidFill>
                  <a:srgbClr val="0070C0"/>
                </a:solidFill>
                <a:latin typeface="Calibri"/>
                <a:ea typeface="宋体" pitchFamily="2" charset="-122"/>
              </a:rPr>
              <a:t>“有些是”仅仅表示对“有些”的肯定</a:t>
            </a:r>
            <a:r>
              <a:rPr lang="zh-CN" altLang="en-US" sz="2800" b="1" dirty="0">
                <a:solidFill>
                  <a:prstClr val="black"/>
                </a:solidFill>
                <a:latin typeface="Calibri"/>
                <a:ea typeface="宋体" pitchFamily="2" charset="-122"/>
              </a:rPr>
              <a:t>，它并不含有“另一些不是”</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的意思。特称量项“有”、“有些”的含义是“至少有一个”，可以</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“有一个”，也可以“有多个”，甚至在“全体都是”的情况下也可</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以只断定“有些是”。可见，特称量项的含义仅表示在一类对象中</a:t>
            </a:r>
            <a:endParaRPr lang="en-US" altLang="zh-CN" sz="2800" b="1" dirty="0">
              <a:solidFill>
                <a:prstClr val="black"/>
              </a:solidFill>
              <a:latin typeface="Calibri"/>
              <a:ea typeface="宋体" pitchFamily="2" charset="-122"/>
            </a:endParaRPr>
          </a:p>
          <a:p>
            <a:pPr defTabSz="1097280">
              <a:lnSpc>
                <a:spcPct val="120000"/>
              </a:lnSpc>
              <a:defRPr/>
            </a:pPr>
            <a:r>
              <a:rPr lang="zh-CN" altLang="en-US" sz="3600" b="1" dirty="0">
                <a:solidFill>
                  <a:prstClr val="black"/>
                </a:solidFill>
                <a:latin typeface="Calibri"/>
                <a:ea typeface="宋体" pitchFamily="2" charset="-122"/>
              </a:rPr>
              <a:t>“</a:t>
            </a:r>
            <a:r>
              <a:rPr lang="zh-CN" altLang="en-US" sz="3200" b="1" dirty="0">
                <a:solidFill>
                  <a:prstClr val="black"/>
                </a:solidFill>
                <a:highlight>
                  <a:srgbClr val="FFFF00"/>
                </a:highlight>
                <a:latin typeface="Calibri"/>
                <a:ea typeface="宋体" pitchFamily="2" charset="-122"/>
              </a:rPr>
              <a:t>存在</a:t>
            </a:r>
            <a:r>
              <a:rPr lang="zh-CN" altLang="en-US" sz="3600" b="1" dirty="0">
                <a:solidFill>
                  <a:prstClr val="black"/>
                </a:solidFill>
                <a:latin typeface="Calibri"/>
                <a:ea typeface="宋体" pitchFamily="2" charset="-122"/>
              </a:rPr>
              <a:t>”</a:t>
            </a:r>
            <a:r>
              <a:rPr lang="zh-CN" altLang="en-US" sz="2800" b="1" dirty="0">
                <a:solidFill>
                  <a:prstClr val="black"/>
                </a:solidFill>
                <a:latin typeface="Calibri"/>
                <a:ea typeface="宋体" pitchFamily="2" charset="-122"/>
              </a:rPr>
              <a:t>。</a:t>
            </a:r>
            <a:endParaRPr lang="en-US" altLang="zh-CN" sz="2800" b="1" dirty="0">
              <a:solidFill>
                <a:prstClr val="black"/>
              </a:solidFill>
              <a:latin typeface="Calibri"/>
              <a:ea typeface="宋体" pitchFamily="2" charset="-122"/>
            </a:endParaRPr>
          </a:p>
          <a:p>
            <a:pPr defTabSz="1097280">
              <a:lnSpc>
                <a:spcPct val="120000"/>
              </a:lnSpc>
              <a:defRPr/>
            </a:pP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1345461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3" end="3"/>
                                            </p:txEl>
                                          </p:spTgt>
                                        </p:tgtEl>
                                        <p:attrNameLst>
                                          <p:attrName>style.visibility</p:attrName>
                                        </p:attrNameLst>
                                      </p:cBhvr>
                                      <p:to>
                                        <p:strVal val="visible"/>
                                      </p:to>
                                    </p:set>
                                    <p:animEffect transition="in" filter="fade">
                                      <p:cBhvr>
                                        <p:cTn id="13" dur="500"/>
                                        <p:tgtEl>
                                          <p:spTgt spid="8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xEl>
                                              <p:pRg st="4" end="4"/>
                                            </p:txEl>
                                          </p:spTgt>
                                        </p:tgtEl>
                                        <p:attrNameLst>
                                          <p:attrName>style.visibility</p:attrName>
                                        </p:attrNameLst>
                                      </p:cBhvr>
                                      <p:to>
                                        <p:strVal val="visible"/>
                                      </p:to>
                                    </p:set>
                                    <p:animEffect transition="in" filter="fade">
                                      <p:cBhvr>
                                        <p:cTn id="16" dur="500"/>
                                        <p:tgtEl>
                                          <p:spTgt spid="88">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8">
                                            <p:txEl>
                                              <p:pRg st="5" end="5"/>
                                            </p:txEl>
                                          </p:spTgt>
                                        </p:tgtEl>
                                        <p:attrNameLst>
                                          <p:attrName>style.visibility</p:attrName>
                                        </p:attrNameLst>
                                      </p:cBhvr>
                                      <p:to>
                                        <p:strVal val="visible"/>
                                      </p:to>
                                    </p:set>
                                    <p:animEffect transition="in" filter="fade">
                                      <p:cBhvr>
                                        <p:cTn id="19" dur="500"/>
                                        <p:tgtEl>
                                          <p:spTgt spid="88">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8">
                                            <p:txEl>
                                              <p:pRg st="6" end="6"/>
                                            </p:txEl>
                                          </p:spTgt>
                                        </p:tgtEl>
                                        <p:attrNameLst>
                                          <p:attrName>style.visibility</p:attrName>
                                        </p:attrNameLst>
                                      </p:cBhvr>
                                      <p:to>
                                        <p:strVal val="visible"/>
                                      </p:to>
                                    </p:set>
                                    <p:animEffect transition="in" filter="fade">
                                      <p:cBhvr>
                                        <p:cTn id="22" dur="500"/>
                                        <p:tgtEl>
                                          <p:spTgt spid="88">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8">
                                            <p:txEl>
                                              <p:pRg st="7" end="7"/>
                                            </p:txEl>
                                          </p:spTgt>
                                        </p:tgtEl>
                                        <p:attrNameLst>
                                          <p:attrName>style.visibility</p:attrName>
                                        </p:attrNameLst>
                                      </p:cBhvr>
                                      <p:to>
                                        <p:strVal val="visible"/>
                                      </p:to>
                                    </p:set>
                                    <p:animEffect transition="in" filter="fade">
                                      <p:cBhvr>
                                        <p:cTn id="25" dur="500"/>
                                        <p:tgtEl>
                                          <p:spTgt spid="88">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8">
                                            <p:txEl>
                                              <p:pRg st="8" end="8"/>
                                            </p:txEl>
                                          </p:spTgt>
                                        </p:tgtEl>
                                        <p:attrNameLst>
                                          <p:attrName>style.visibility</p:attrName>
                                        </p:attrNameLst>
                                      </p:cBhvr>
                                      <p:to>
                                        <p:strVal val="visible"/>
                                      </p:to>
                                    </p:set>
                                    <p:animEffect transition="in" filter="fade">
                                      <p:cBhvr>
                                        <p:cTn id="28" dur="500"/>
                                        <p:tgtEl>
                                          <p:spTgt spid="88">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8">
                                            <p:txEl>
                                              <p:pRg st="9" end="9"/>
                                            </p:txEl>
                                          </p:spTgt>
                                        </p:tgtEl>
                                        <p:attrNameLst>
                                          <p:attrName>style.visibility</p:attrName>
                                        </p:attrNameLst>
                                      </p:cBhvr>
                                      <p:to>
                                        <p:strVal val="visible"/>
                                      </p:to>
                                    </p:set>
                                    <p:animEffect transition="in" filter="fade">
                                      <p:cBhvr>
                                        <p:cTn id="31" dur="500"/>
                                        <p:tgtEl>
                                          <p:spTgt spid="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11" y="535923"/>
            <a:ext cx="4996881" cy="992066"/>
          </a:xfrm>
          <a:prstGeom prst="rect">
            <a:avLst/>
          </a:prstGeom>
          <a:noFill/>
        </p:spPr>
        <p:txBody>
          <a:bodyPr wrap="none" rtlCol="0">
            <a:spAutoFit/>
          </a:bodyPr>
          <a:lstStyle/>
          <a:p>
            <a:pPr defTabSz="1097280">
              <a:lnSpc>
                <a:spcPct val="150000"/>
              </a:lnSpc>
              <a:defRPr/>
            </a:pPr>
            <a:r>
              <a:rPr lang="en-US" altLang="zh-CN" sz="4400" b="1" dirty="0">
                <a:solidFill>
                  <a:prstClr val="black"/>
                </a:solidFill>
              </a:rPr>
              <a:t>2</a:t>
            </a:r>
            <a:r>
              <a:rPr lang="zh-CN" altLang="en-US" sz="4400" b="1" dirty="0">
                <a:solidFill>
                  <a:prstClr val="black"/>
                </a:solidFill>
              </a:rPr>
              <a:t>、直言命题的种类</a:t>
            </a:r>
            <a:endParaRPr lang="en-US" altLang="zh-CN" sz="4400" b="1" dirty="0">
              <a:solidFill>
                <a:prstClr val="black"/>
              </a:solidFill>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602779" y="1664098"/>
            <a:ext cx="11309588" cy="506387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endParaRPr lang="en-US" altLang="zh-CN" sz="2800" b="1" dirty="0">
              <a:solidFill>
                <a:srgbClr val="00B050"/>
              </a:solidFill>
              <a:latin typeface="Calibri"/>
              <a:ea typeface="宋体" pitchFamily="2" charset="-122"/>
            </a:endParaRPr>
          </a:p>
          <a:p>
            <a:pPr defTabSz="1097280">
              <a:lnSpc>
                <a:spcPct val="120000"/>
              </a:lnSpc>
              <a:defRPr/>
            </a:pPr>
            <a:r>
              <a:rPr lang="zh-CN" altLang="en-US" sz="2800" b="1" dirty="0">
                <a:solidFill>
                  <a:srgbClr val="00B050"/>
                </a:solidFill>
                <a:latin typeface="Calibri"/>
                <a:ea typeface="宋体" pitchFamily="2" charset="-122"/>
              </a:rPr>
              <a:t>单称命题</a:t>
            </a:r>
            <a:r>
              <a:rPr lang="zh-CN" altLang="en-US" sz="2800" b="1" dirty="0">
                <a:solidFill>
                  <a:prstClr val="black"/>
                </a:solidFill>
                <a:latin typeface="Calibri"/>
                <a:ea typeface="宋体" pitchFamily="2" charset="-122"/>
              </a:rPr>
              <a:t>是断定某一个别对象是否具有某种性质的命题。例如：</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例④  长江是我国最长的河流。</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例⑤  矛盾不是</a:t>
            </a:r>
            <a:r>
              <a:rPr lang="en-US" altLang="zh-CN" sz="2800" b="1" dirty="0">
                <a:solidFill>
                  <a:prstClr val="black"/>
                </a:solidFill>
                <a:latin typeface="Calibri"/>
                <a:ea typeface="宋体" pitchFamily="2" charset="-122"/>
              </a:rPr>
              <a:t>《</a:t>
            </a:r>
            <a:r>
              <a:rPr lang="zh-CN" altLang="en-US" sz="2800" b="1" dirty="0">
                <a:solidFill>
                  <a:prstClr val="black"/>
                </a:solidFill>
                <a:latin typeface="Calibri"/>
                <a:ea typeface="宋体" pitchFamily="2" charset="-122"/>
              </a:rPr>
              <a:t>骆驼祥子</a:t>
            </a:r>
            <a:r>
              <a:rPr lang="en-US" altLang="zh-CN" sz="2800" b="1" dirty="0">
                <a:solidFill>
                  <a:prstClr val="black"/>
                </a:solidFill>
                <a:latin typeface="Calibri"/>
                <a:ea typeface="宋体" pitchFamily="2" charset="-122"/>
              </a:rPr>
              <a:t>》</a:t>
            </a:r>
            <a:r>
              <a:rPr lang="zh-CN" altLang="en-US" sz="2800" b="1" dirty="0">
                <a:solidFill>
                  <a:prstClr val="black"/>
                </a:solidFill>
                <a:latin typeface="Calibri"/>
                <a:ea typeface="宋体" pitchFamily="2" charset="-122"/>
              </a:rPr>
              <a:t>的作者。</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        当一个单称命题的主项是单独概念时，不必用单称量项去表示被</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断定对象的数量；当一个单称命题的主项是普遍概念时，则须用单称</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量项去表示被断定的对象。例如：</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rPr>
              <a:t>例⑥  亚洲是世界上最大的一洲。</a:t>
            </a:r>
            <a:endParaRPr lang="en-US" altLang="zh-CN" sz="2800" b="1" dirty="0">
              <a:solidFill>
                <a:prstClr val="black"/>
              </a:solidFill>
            </a:endParaRPr>
          </a:p>
          <a:p>
            <a:pPr defTabSz="1097280">
              <a:lnSpc>
                <a:spcPct val="120000"/>
              </a:lnSpc>
              <a:defRPr/>
            </a:pPr>
            <a:r>
              <a:rPr lang="zh-CN" altLang="en-US" sz="2800" b="1" dirty="0">
                <a:solidFill>
                  <a:prstClr val="black"/>
                </a:solidFill>
              </a:rPr>
              <a:t>例⑦  这条短信是最有趣的。</a:t>
            </a:r>
            <a:endParaRPr lang="en-US" altLang="zh-CN" sz="2800" b="1" dirty="0">
              <a:solidFill>
                <a:prstClr val="black"/>
              </a:solidFill>
            </a:endParaRPr>
          </a:p>
          <a:p>
            <a:pPr defTabSz="1097280">
              <a:lnSpc>
                <a:spcPct val="120000"/>
              </a:lnSpc>
              <a:defRPr/>
            </a:pP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2061921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2" end="2"/>
                                            </p:txEl>
                                          </p:spTgt>
                                        </p:tgtEl>
                                        <p:attrNameLst>
                                          <p:attrName>style.visibility</p:attrName>
                                        </p:attrNameLst>
                                      </p:cBhvr>
                                      <p:to>
                                        <p:strVal val="visible"/>
                                      </p:to>
                                    </p:set>
                                    <p:animEffect transition="in" filter="fade">
                                      <p:cBhvr>
                                        <p:cTn id="12" dur="500"/>
                                        <p:tgtEl>
                                          <p:spTgt spid="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4" end="4"/>
                                            </p:txEl>
                                          </p:spTgt>
                                        </p:tgtEl>
                                        <p:attrNameLst>
                                          <p:attrName>style.visibility</p:attrName>
                                        </p:attrNameLst>
                                      </p:cBhvr>
                                      <p:to>
                                        <p:strVal val="visible"/>
                                      </p:to>
                                    </p:set>
                                    <p:animEffect transition="in" filter="fade">
                                      <p:cBhvr>
                                        <p:cTn id="22" dur="500"/>
                                        <p:tgtEl>
                                          <p:spTgt spid="88">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8">
                                            <p:txEl>
                                              <p:pRg st="6" end="6"/>
                                            </p:txEl>
                                          </p:spTgt>
                                        </p:tgtEl>
                                        <p:attrNameLst>
                                          <p:attrName>style.visibility</p:attrName>
                                        </p:attrNameLst>
                                      </p:cBhvr>
                                      <p:to>
                                        <p:strVal val="visible"/>
                                      </p:to>
                                    </p:set>
                                    <p:animEffect transition="in" filter="fade">
                                      <p:cBhvr>
                                        <p:cTn id="28" dur="500"/>
                                        <p:tgtEl>
                                          <p:spTgt spid="8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8">
                                            <p:txEl>
                                              <p:pRg st="7" end="7"/>
                                            </p:txEl>
                                          </p:spTgt>
                                        </p:tgtEl>
                                        <p:attrNameLst>
                                          <p:attrName>style.visibility</p:attrName>
                                        </p:attrNameLst>
                                      </p:cBhvr>
                                      <p:to>
                                        <p:strVal val="visible"/>
                                      </p:to>
                                    </p:set>
                                    <p:animEffect transition="in" filter="fade">
                                      <p:cBhvr>
                                        <p:cTn id="33" dur="500"/>
                                        <p:tgtEl>
                                          <p:spTgt spid="8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8">
                                            <p:txEl>
                                              <p:pRg st="8" end="8"/>
                                            </p:txEl>
                                          </p:spTgt>
                                        </p:tgtEl>
                                        <p:attrNameLst>
                                          <p:attrName>style.visibility</p:attrName>
                                        </p:attrNameLst>
                                      </p:cBhvr>
                                      <p:to>
                                        <p:strVal val="visible"/>
                                      </p:to>
                                    </p:set>
                                    <p:animEffect transition="in" filter="fade">
                                      <p:cBhvr>
                                        <p:cTn id="38" dur="500"/>
                                        <p:tgtEl>
                                          <p:spTgt spid="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11" y="535923"/>
            <a:ext cx="4996881" cy="992066"/>
          </a:xfrm>
          <a:prstGeom prst="rect">
            <a:avLst/>
          </a:prstGeom>
          <a:noFill/>
        </p:spPr>
        <p:txBody>
          <a:bodyPr wrap="none" rtlCol="0">
            <a:spAutoFit/>
          </a:bodyPr>
          <a:lstStyle/>
          <a:p>
            <a:pPr defTabSz="1097280">
              <a:lnSpc>
                <a:spcPct val="150000"/>
              </a:lnSpc>
              <a:defRPr/>
            </a:pPr>
            <a:r>
              <a:rPr lang="en-US" altLang="zh-CN" sz="4400" b="1" dirty="0">
                <a:solidFill>
                  <a:prstClr val="black"/>
                </a:solidFill>
              </a:rPr>
              <a:t>2</a:t>
            </a:r>
            <a:r>
              <a:rPr lang="zh-CN" altLang="en-US" sz="4400" b="1" dirty="0">
                <a:solidFill>
                  <a:prstClr val="black"/>
                </a:solidFill>
              </a:rPr>
              <a:t>、直言命题的种类</a:t>
            </a:r>
            <a:endParaRPr lang="en-US" altLang="zh-CN" sz="4400" b="1" dirty="0">
              <a:solidFill>
                <a:prstClr val="black"/>
              </a:solidFill>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04807" y="1688591"/>
            <a:ext cx="11309588" cy="506387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3</a:t>
            </a:r>
            <a:r>
              <a:rPr lang="zh-CN" altLang="en-US" sz="2800" b="1" dirty="0">
                <a:solidFill>
                  <a:prstClr val="black"/>
                </a:solidFill>
                <a:latin typeface="Calibri"/>
                <a:ea typeface="宋体" pitchFamily="2" charset="-122"/>
              </a:rPr>
              <a:t>）根据直言命题</a:t>
            </a:r>
            <a:r>
              <a:rPr lang="zh-CN" altLang="en-US" sz="2800" b="1" dirty="0">
                <a:solidFill>
                  <a:srgbClr val="FF0000"/>
                </a:solidFill>
                <a:latin typeface="Calibri"/>
                <a:ea typeface="宋体" pitchFamily="2" charset="-122"/>
              </a:rPr>
              <a:t>质和量的结合</a:t>
            </a:r>
            <a:r>
              <a:rPr lang="zh-CN" altLang="en-US" sz="2800" b="1" dirty="0">
                <a:solidFill>
                  <a:prstClr val="black"/>
                </a:solidFill>
                <a:latin typeface="Calibri"/>
                <a:ea typeface="宋体" pitchFamily="2" charset="-122"/>
              </a:rPr>
              <a:t>，可以把直言命题划分为以下六种</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命题：</a:t>
            </a:r>
            <a:endParaRPr lang="en-US" altLang="zh-CN" sz="2800" b="1" dirty="0">
              <a:solidFill>
                <a:prstClr val="black"/>
              </a:solidFill>
              <a:latin typeface="Calibri"/>
              <a:ea typeface="宋体" pitchFamily="2" charset="-122"/>
            </a:endParaRPr>
          </a:p>
          <a:p>
            <a:pPr defTabSz="1097280">
              <a:lnSpc>
                <a:spcPct val="150000"/>
              </a:lnSpc>
              <a:defRPr/>
            </a:pPr>
            <a:r>
              <a:rPr lang="en-US" altLang="zh-CN" sz="2800" b="1" dirty="0">
                <a:solidFill>
                  <a:prstClr val="black"/>
                </a:solidFill>
                <a:latin typeface="Calibri"/>
                <a:ea typeface="宋体" pitchFamily="2" charset="-122"/>
              </a:rPr>
              <a:t>a.</a:t>
            </a:r>
            <a:r>
              <a:rPr lang="zh-CN" altLang="en-US" sz="2800" b="1" dirty="0">
                <a:solidFill>
                  <a:srgbClr val="00B050"/>
                </a:solidFill>
                <a:latin typeface="Calibri"/>
                <a:ea typeface="宋体" pitchFamily="2" charset="-122"/>
              </a:rPr>
              <a:t>全称肯定命题</a:t>
            </a:r>
            <a:r>
              <a:rPr lang="zh-CN" altLang="en-US" sz="2800" b="1" dirty="0">
                <a:solidFill>
                  <a:prstClr val="black"/>
                </a:solidFill>
                <a:latin typeface="Calibri"/>
                <a:ea typeface="宋体" pitchFamily="2" charset="-122"/>
              </a:rPr>
              <a:t>是断定一类对象全体具有某种性质的命题。例如：</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所有金属都是导电的。</a:t>
            </a:r>
            <a:r>
              <a:rPr lang="en-US" altLang="zh-CN" sz="2800" dirty="0">
                <a:solidFill>
                  <a:prstClr val="black"/>
                </a:solidFill>
                <a:latin typeface="Calibri"/>
                <a:ea typeface="宋体" pitchFamily="2" charset="-122"/>
              </a:rPr>
              <a:t>----------------------- </a:t>
            </a:r>
            <a:r>
              <a:rPr lang="zh-CN" altLang="en-US" sz="2800" b="1" dirty="0">
                <a:solidFill>
                  <a:prstClr val="black"/>
                </a:solidFill>
                <a:latin typeface="Calibri"/>
                <a:ea typeface="宋体" pitchFamily="2" charset="-122"/>
              </a:rPr>
              <a:t>结构式为：所有</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是</a:t>
            </a:r>
            <a:r>
              <a:rPr lang="en-US" altLang="zh-CN" sz="2800" b="1" dirty="0">
                <a:solidFill>
                  <a:prstClr val="black"/>
                </a:solidFill>
                <a:latin typeface="Calibri"/>
                <a:ea typeface="宋体" pitchFamily="2" charset="-122"/>
              </a:rPr>
              <a:t>P</a:t>
            </a:r>
            <a:r>
              <a:rPr lang="zh-CN" altLang="en-US" sz="2800" b="1" dirty="0">
                <a:solidFill>
                  <a:prstClr val="black"/>
                </a:solidFill>
                <a:latin typeface="Calibri"/>
                <a:ea typeface="宋体" pitchFamily="2" charset="-122"/>
              </a:rPr>
              <a:t>。</a:t>
            </a:r>
            <a:endParaRPr lang="en-US" altLang="zh-CN" sz="2800" b="1" dirty="0">
              <a:solidFill>
                <a:prstClr val="black"/>
              </a:solidFill>
              <a:latin typeface="Calibri"/>
              <a:ea typeface="宋体" pitchFamily="2" charset="-122"/>
            </a:endParaRPr>
          </a:p>
          <a:p>
            <a:pPr defTabSz="1097280">
              <a:lnSpc>
                <a:spcPct val="150000"/>
              </a:lnSpc>
              <a:defRPr/>
            </a:pPr>
            <a:r>
              <a:rPr lang="en-US" altLang="zh-CN" sz="2800" b="1" dirty="0">
                <a:solidFill>
                  <a:prstClr val="black"/>
                </a:solidFill>
                <a:latin typeface="Calibri"/>
                <a:ea typeface="宋体" pitchFamily="2" charset="-122"/>
              </a:rPr>
              <a:t>b.</a:t>
            </a:r>
            <a:r>
              <a:rPr lang="zh-CN" altLang="en-US" sz="2800" b="1" dirty="0">
                <a:solidFill>
                  <a:srgbClr val="00B050"/>
                </a:solidFill>
                <a:latin typeface="Calibri"/>
                <a:ea typeface="宋体" pitchFamily="2" charset="-122"/>
              </a:rPr>
              <a:t>全称否定命题</a:t>
            </a:r>
            <a:r>
              <a:rPr lang="zh-CN" altLang="en-US" sz="2800" b="1" dirty="0">
                <a:solidFill>
                  <a:prstClr val="black"/>
                </a:solidFill>
                <a:latin typeface="Calibri"/>
                <a:ea typeface="宋体" pitchFamily="2" charset="-122"/>
              </a:rPr>
              <a:t>是断定一类对象全体不具有某种性质的命题。例如：</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rPr>
              <a:t>所有的广告都不是彩色印刷。</a:t>
            </a:r>
            <a:r>
              <a:rPr lang="en-US" altLang="zh-CN" sz="2800" dirty="0">
                <a:solidFill>
                  <a:prstClr val="black"/>
                </a:solidFill>
              </a:rPr>
              <a:t>--------------</a:t>
            </a:r>
            <a:r>
              <a:rPr lang="zh-CN" altLang="en-US" sz="2800" b="1" dirty="0">
                <a:solidFill>
                  <a:prstClr val="black"/>
                </a:solidFill>
              </a:rPr>
              <a:t>结构式为：所有</a:t>
            </a:r>
            <a:r>
              <a:rPr lang="en-US" altLang="zh-CN" sz="2800" b="1" dirty="0">
                <a:solidFill>
                  <a:prstClr val="black"/>
                </a:solidFill>
              </a:rPr>
              <a:t>S</a:t>
            </a:r>
            <a:r>
              <a:rPr lang="zh-CN" altLang="en-US" sz="2800" b="1" dirty="0">
                <a:solidFill>
                  <a:prstClr val="black"/>
                </a:solidFill>
              </a:rPr>
              <a:t>不是</a:t>
            </a:r>
            <a:r>
              <a:rPr lang="en-US" altLang="zh-CN" sz="2800" b="1" dirty="0">
                <a:solidFill>
                  <a:prstClr val="black"/>
                </a:solidFill>
              </a:rPr>
              <a:t>P</a:t>
            </a:r>
            <a:r>
              <a:rPr lang="zh-CN" altLang="en-US" sz="2800" b="1" dirty="0">
                <a:solidFill>
                  <a:prstClr val="black"/>
                </a:solidFill>
              </a:rPr>
              <a:t>。</a:t>
            </a:r>
            <a:endParaRPr lang="en-US" altLang="zh-CN" sz="2800" b="1" dirty="0">
              <a:solidFill>
                <a:prstClr val="black"/>
              </a:solidFill>
            </a:endParaRPr>
          </a:p>
          <a:p>
            <a:pPr defTabSz="1097280">
              <a:lnSpc>
                <a:spcPct val="120000"/>
              </a:lnSpc>
              <a:defRPr/>
            </a:pP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2495996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animEffect transition="in" filter="fade">
                                      <p:cBhvr>
                                        <p:cTn id="15" dur="500"/>
                                        <p:tgtEl>
                                          <p:spTgt spid="8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3" end="3"/>
                                            </p:txEl>
                                          </p:spTgt>
                                        </p:tgtEl>
                                        <p:attrNameLst>
                                          <p:attrName>style.visibility</p:attrName>
                                        </p:attrNameLst>
                                      </p:cBhvr>
                                      <p:to>
                                        <p:strVal val="visible"/>
                                      </p:to>
                                    </p:set>
                                    <p:animEffect transition="in" filter="fade">
                                      <p:cBhvr>
                                        <p:cTn id="18" dur="500"/>
                                        <p:tgtEl>
                                          <p:spTgt spid="8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animEffect transition="in" filter="fade">
                                      <p:cBhvr>
                                        <p:cTn id="23" dur="500"/>
                                        <p:tgtEl>
                                          <p:spTgt spid="8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8">
                                            <p:txEl>
                                              <p:pRg st="5" end="5"/>
                                            </p:txEl>
                                          </p:spTgt>
                                        </p:tgtEl>
                                        <p:attrNameLst>
                                          <p:attrName>style.visibility</p:attrName>
                                        </p:attrNameLst>
                                      </p:cBhvr>
                                      <p:to>
                                        <p:strVal val="visible"/>
                                      </p:to>
                                    </p:set>
                                    <p:animEffect transition="in" filter="fade">
                                      <p:cBhvr>
                                        <p:cTn id="26"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11" y="535923"/>
            <a:ext cx="4996881" cy="992066"/>
          </a:xfrm>
          <a:prstGeom prst="rect">
            <a:avLst/>
          </a:prstGeom>
          <a:noFill/>
        </p:spPr>
        <p:txBody>
          <a:bodyPr wrap="none" rtlCol="0">
            <a:spAutoFit/>
          </a:bodyPr>
          <a:lstStyle/>
          <a:p>
            <a:pPr defTabSz="1097280">
              <a:lnSpc>
                <a:spcPct val="150000"/>
              </a:lnSpc>
              <a:defRPr/>
            </a:pPr>
            <a:r>
              <a:rPr lang="en-US" altLang="zh-CN" sz="4400" b="1" dirty="0">
                <a:solidFill>
                  <a:prstClr val="black"/>
                </a:solidFill>
              </a:rPr>
              <a:t>2</a:t>
            </a:r>
            <a:r>
              <a:rPr lang="zh-CN" altLang="en-US" sz="4400" b="1" dirty="0">
                <a:solidFill>
                  <a:prstClr val="black"/>
                </a:solidFill>
              </a:rPr>
              <a:t>、直言命题的种类</a:t>
            </a:r>
            <a:endParaRPr lang="en-US" altLang="zh-CN" sz="4400" b="1" dirty="0">
              <a:solidFill>
                <a:prstClr val="black"/>
              </a:solidFill>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41206" y="1672262"/>
            <a:ext cx="11309588" cy="506387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endParaRPr lang="en-US" altLang="zh-CN" sz="2800" b="1" dirty="0">
              <a:solidFill>
                <a:prstClr val="black"/>
              </a:solidFill>
            </a:endParaRPr>
          </a:p>
          <a:p>
            <a:pPr defTabSz="1097280">
              <a:lnSpc>
                <a:spcPct val="120000"/>
              </a:lnSpc>
              <a:defRPr/>
            </a:pPr>
            <a:endParaRPr lang="en-US" altLang="zh-CN" sz="2800" b="1" dirty="0">
              <a:solidFill>
                <a:prstClr val="black"/>
              </a:solidFill>
            </a:endParaRPr>
          </a:p>
          <a:p>
            <a:pPr defTabSz="1097280">
              <a:lnSpc>
                <a:spcPct val="120000"/>
              </a:lnSpc>
              <a:defRPr/>
            </a:pPr>
            <a:endParaRPr lang="en-US" altLang="zh-CN" sz="2800" b="1" dirty="0">
              <a:solidFill>
                <a:prstClr val="black"/>
              </a:solidFill>
            </a:endParaRPr>
          </a:p>
          <a:p>
            <a:pPr defTabSz="1097280">
              <a:lnSpc>
                <a:spcPct val="120000"/>
              </a:lnSpc>
              <a:defRPr/>
            </a:pPr>
            <a:r>
              <a:rPr lang="en-US" altLang="zh-CN" sz="2800" b="1" dirty="0">
                <a:solidFill>
                  <a:prstClr val="black"/>
                </a:solidFill>
              </a:rPr>
              <a:t>c.</a:t>
            </a:r>
            <a:r>
              <a:rPr lang="zh-CN" altLang="en-US" sz="2800" b="1" dirty="0">
                <a:solidFill>
                  <a:srgbClr val="00B050"/>
                </a:solidFill>
              </a:rPr>
              <a:t>特称肯定命题</a:t>
            </a:r>
            <a:r>
              <a:rPr lang="zh-CN" altLang="en-US" sz="2800" b="1" dirty="0">
                <a:solidFill>
                  <a:prstClr val="black"/>
                </a:solidFill>
              </a:rPr>
              <a:t>是断定一类对象中有对象具有某种性质的命题。例如：</a:t>
            </a:r>
            <a:endParaRPr lang="en-US" altLang="zh-CN" sz="2800" b="1" dirty="0">
              <a:solidFill>
                <a:prstClr val="black"/>
              </a:solidFill>
            </a:endParaRPr>
          </a:p>
          <a:p>
            <a:pPr defTabSz="1097280">
              <a:lnSpc>
                <a:spcPct val="120000"/>
              </a:lnSpc>
              <a:defRPr/>
            </a:pPr>
            <a:r>
              <a:rPr lang="zh-CN" altLang="en-US" sz="2800" b="1" dirty="0">
                <a:solidFill>
                  <a:prstClr val="black"/>
                </a:solidFill>
              </a:rPr>
              <a:t>有些药品是进口的。</a:t>
            </a:r>
            <a:r>
              <a:rPr lang="en-US" altLang="zh-CN" sz="2800" dirty="0">
                <a:solidFill>
                  <a:prstClr val="black"/>
                </a:solidFill>
              </a:rPr>
              <a:t>-----------------------</a:t>
            </a:r>
            <a:r>
              <a:rPr lang="zh-CN" altLang="en-US" sz="2800" b="1" dirty="0">
                <a:solidFill>
                  <a:prstClr val="black"/>
                </a:solidFill>
              </a:rPr>
              <a:t>结构式为：有</a:t>
            </a:r>
            <a:r>
              <a:rPr lang="en-US" altLang="zh-CN" sz="2800" b="1" dirty="0">
                <a:solidFill>
                  <a:prstClr val="black"/>
                </a:solidFill>
              </a:rPr>
              <a:t>S</a:t>
            </a:r>
            <a:r>
              <a:rPr lang="zh-CN" altLang="en-US" sz="2800" b="1" dirty="0">
                <a:solidFill>
                  <a:prstClr val="black"/>
                </a:solidFill>
              </a:rPr>
              <a:t>是</a:t>
            </a:r>
            <a:r>
              <a:rPr lang="en-US" altLang="zh-CN" sz="2800" b="1" dirty="0">
                <a:solidFill>
                  <a:prstClr val="black"/>
                </a:solidFill>
              </a:rPr>
              <a:t>P</a:t>
            </a:r>
            <a:r>
              <a:rPr lang="zh-CN" altLang="en-US" sz="2800" b="1" dirty="0">
                <a:solidFill>
                  <a:prstClr val="black"/>
                </a:solidFill>
              </a:rPr>
              <a:t>。</a:t>
            </a:r>
            <a:endParaRPr lang="en-US" altLang="zh-CN" sz="2800" b="1" dirty="0">
              <a:solidFill>
                <a:prstClr val="black"/>
              </a:solidFill>
            </a:endParaRPr>
          </a:p>
          <a:p>
            <a:pPr defTabSz="1097280">
              <a:lnSpc>
                <a:spcPct val="120000"/>
              </a:lnSpc>
              <a:defRPr/>
            </a:pPr>
            <a:r>
              <a:rPr lang="en-US" altLang="zh-CN" sz="2800" b="1" dirty="0">
                <a:solidFill>
                  <a:prstClr val="black"/>
                </a:solidFill>
              </a:rPr>
              <a:t>d.</a:t>
            </a:r>
            <a:r>
              <a:rPr lang="zh-CN" altLang="en-US" sz="2800" b="1" dirty="0">
                <a:solidFill>
                  <a:srgbClr val="00B050"/>
                </a:solidFill>
              </a:rPr>
              <a:t>特称否定命题</a:t>
            </a:r>
            <a:r>
              <a:rPr lang="zh-CN" altLang="en-US" sz="2800" b="1" dirty="0">
                <a:solidFill>
                  <a:prstClr val="black"/>
                </a:solidFill>
              </a:rPr>
              <a:t>是断定一类对象中有对象不具有某种性质的命题。例如：</a:t>
            </a:r>
            <a:endParaRPr lang="en-US" altLang="zh-CN" sz="2800" b="1" dirty="0">
              <a:solidFill>
                <a:prstClr val="black"/>
              </a:solidFill>
            </a:endParaRPr>
          </a:p>
          <a:p>
            <a:pPr defTabSz="1097280">
              <a:lnSpc>
                <a:spcPct val="120000"/>
              </a:lnSpc>
              <a:defRPr/>
            </a:pPr>
            <a:r>
              <a:rPr lang="zh-CN" altLang="en-US" sz="2800" b="1" dirty="0">
                <a:solidFill>
                  <a:prstClr val="black"/>
                </a:solidFill>
              </a:rPr>
              <a:t>有些计算机不是配置最好的。</a:t>
            </a:r>
            <a:r>
              <a:rPr lang="en-US" altLang="zh-CN" sz="2800" dirty="0">
                <a:solidFill>
                  <a:prstClr val="black"/>
                </a:solidFill>
              </a:rPr>
              <a:t>----------</a:t>
            </a:r>
            <a:r>
              <a:rPr lang="zh-CN" altLang="en-US" sz="2800" b="1" dirty="0">
                <a:solidFill>
                  <a:prstClr val="black"/>
                </a:solidFill>
              </a:rPr>
              <a:t>结构式为：有</a:t>
            </a:r>
            <a:r>
              <a:rPr lang="en-US" altLang="zh-CN" sz="2800" b="1" dirty="0">
                <a:solidFill>
                  <a:prstClr val="black"/>
                </a:solidFill>
              </a:rPr>
              <a:t>S</a:t>
            </a:r>
            <a:r>
              <a:rPr lang="zh-CN" altLang="en-US" sz="2800" b="1" dirty="0">
                <a:solidFill>
                  <a:prstClr val="black"/>
                </a:solidFill>
              </a:rPr>
              <a:t>不是</a:t>
            </a:r>
            <a:r>
              <a:rPr lang="en-US" altLang="zh-CN" sz="2800" b="1" dirty="0">
                <a:solidFill>
                  <a:prstClr val="black"/>
                </a:solidFill>
              </a:rPr>
              <a:t>P</a:t>
            </a:r>
            <a:r>
              <a:rPr lang="zh-CN" altLang="en-US" sz="2800" b="1" dirty="0">
                <a:solidFill>
                  <a:prstClr val="black"/>
                </a:solidFill>
              </a:rPr>
              <a:t>。</a:t>
            </a:r>
            <a:endParaRPr lang="en-US" altLang="zh-CN" sz="2800" b="1" dirty="0">
              <a:solidFill>
                <a:prstClr val="black"/>
              </a:solidFill>
            </a:endParaRPr>
          </a:p>
          <a:p>
            <a:pPr defTabSz="1097280">
              <a:lnSpc>
                <a:spcPct val="120000"/>
              </a:lnSpc>
              <a:defRPr/>
            </a:pPr>
            <a:r>
              <a:rPr lang="en-US" altLang="zh-CN" sz="2800" b="1" dirty="0">
                <a:solidFill>
                  <a:prstClr val="black"/>
                </a:solidFill>
              </a:rPr>
              <a:t>c.</a:t>
            </a:r>
            <a:r>
              <a:rPr lang="zh-CN" altLang="en-US" sz="2800" b="1" dirty="0">
                <a:solidFill>
                  <a:srgbClr val="00B050"/>
                </a:solidFill>
              </a:rPr>
              <a:t>单称肯定命题</a:t>
            </a:r>
            <a:r>
              <a:rPr lang="zh-CN" altLang="en-US" sz="2800" b="1" dirty="0">
                <a:solidFill>
                  <a:prstClr val="black"/>
                </a:solidFill>
              </a:rPr>
              <a:t>是断定某一个别对象具有某种性质的命题。例如：</a:t>
            </a:r>
            <a:endParaRPr lang="en-US" altLang="zh-CN" sz="2800" b="1" dirty="0">
              <a:solidFill>
                <a:prstClr val="black"/>
              </a:solidFill>
            </a:endParaRPr>
          </a:p>
          <a:p>
            <a:pPr defTabSz="1097280">
              <a:lnSpc>
                <a:spcPct val="120000"/>
              </a:lnSpc>
              <a:defRPr/>
            </a:pPr>
            <a:r>
              <a:rPr lang="zh-CN" altLang="en-US" sz="2800" b="1" dirty="0">
                <a:solidFill>
                  <a:prstClr val="black"/>
                </a:solidFill>
              </a:rPr>
              <a:t>石家庄是河北省的省会。</a:t>
            </a:r>
            <a:r>
              <a:rPr lang="en-US" altLang="zh-CN" sz="2800" dirty="0">
                <a:solidFill>
                  <a:prstClr val="black"/>
                </a:solidFill>
              </a:rPr>
              <a:t>-----------------</a:t>
            </a:r>
            <a:r>
              <a:rPr lang="zh-CN" altLang="en-US" sz="2800" b="1" dirty="0">
                <a:solidFill>
                  <a:prstClr val="black"/>
                </a:solidFill>
              </a:rPr>
              <a:t>结构式为：这个</a:t>
            </a:r>
            <a:r>
              <a:rPr lang="en-US" altLang="zh-CN" sz="2800" b="1" dirty="0">
                <a:solidFill>
                  <a:prstClr val="black"/>
                </a:solidFill>
              </a:rPr>
              <a:t>S</a:t>
            </a:r>
            <a:r>
              <a:rPr lang="zh-CN" altLang="en-US" sz="2800" b="1" dirty="0">
                <a:solidFill>
                  <a:prstClr val="black"/>
                </a:solidFill>
              </a:rPr>
              <a:t>是</a:t>
            </a:r>
            <a:r>
              <a:rPr lang="en-US" altLang="zh-CN" sz="2800" b="1" dirty="0">
                <a:solidFill>
                  <a:prstClr val="black"/>
                </a:solidFill>
              </a:rPr>
              <a:t>P</a:t>
            </a:r>
            <a:r>
              <a:rPr lang="zh-CN" altLang="en-US" sz="2800" b="1" dirty="0">
                <a:solidFill>
                  <a:prstClr val="black"/>
                </a:solidFill>
              </a:rPr>
              <a:t>。</a:t>
            </a:r>
            <a:endParaRPr lang="en-US" altLang="zh-CN" sz="2800" b="1" dirty="0">
              <a:solidFill>
                <a:prstClr val="black"/>
              </a:solidFill>
            </a:endParaRPr>
          </a:p>
          <a:p>
            <a:pPr defTabSz="1097280">
              <a:lnSpc>
                <a:spcPct val="120000"/>
              </a:lnSpc>
              <a:defRPr/>
            </a:pPr>
            <a:r>
              <a:rPr lang="en-US" altLang="zh-CN" sz="2800" b="1" dirty="0">
                <a:solidFill>
                  <a:prstClr val="black"/>
                </a:solidFill>
              </a:rPr>
              <a:t>d.</a:t>
            </a:r>
            <a:r>
              <a:rPr lang="zh-CN" altLang="en-US" sz="2800" b="1" dirty="0">
                <a:solidFill>
                  <a:srgbClr val="00B050"/>
                </a:solidFill>
              </a:rPr>
              <a:t>单称否定命题</a:t>
            </a:r>
            <a:r>
              <a:rPr lang="zh-CN" altLang="en-US" sz="2800" b="1" dirty="0">
                <a:solidFill>
                  <a:prstClr val="black"/>
                </a:solidFill>
              </a:rPr>
              <a:t>是断定某一个别对象不具有某种性质的命题。例如：</a:t>
            </a:r>
            <a:endParaRPr lang="en-US" altLang="zh-CN" sz="2800" b="1" dirty="0">
              <a:solidFill>
                <a:prstClr val="black"/>
              </a:solidFill>
            </a:endParaRPr>
          </a:p>
          <a:p>
            <a:pPr defTabSz="1097280">
              <a:lnSpc>
                <a:spcPct val="120000"/>
              </a:lnSpc>
              <a:defRPr/>
            </a:pPr>
            <a:r>
              <a:rPr lang="zh-CN" altLang="en-US" sz="2800" b="1" dirty="0">
                <a:solidFill>
                  <a:prstClr val="black"/>
                </a:solidFill>
              </a:rPr>
              <a:t>广州不是直辖市。</a:t>
            </a:r>
            <a:r>
              <a:rPr lang="en-US" altLang="zh-CN" sz="2800" dirty="0">
                <a:solidFill>
                  <a:prstClr val="black"/>
                </a:solidFill>
              </a:rPr>
              <a:t>-------------------------- </a:t>
            </a:r>
            <a:r>
              <a:rPr lang="zh-CN" altLang="en-US" sz="2800" b="1" dirty="0">
                <a:solidFill>
                  <a:prstClr val="black"/>
                </a:solidFill>
              </a:rPr>
              <a:t>结构式为：这个</a:t>
            </a:r>
            <a:r>
              <a:rPr lang="en-US" altLang="zh-CN" sz="2800" b="1" dirty="0">
                <a:solidFill>
                  <a:prstClr val="black"/>
                </a:solidFill>
              </a:rPr>
              <a:t>S</a:t>
            </a:r>
            <a:r>
              <a:rPr lang="zh-CN" altLang="en-US" sz="2800" b="1" dirty="0">
                <a:solidFill>
                  <a:prstClr val="black"/>
                </a:solidFill>
              </a:rPr>
              <a:t>不是</a:t>
            </a:r>
            <a:r>
              <a:rPr lang="en-US" altLang="zh-CN" sz="2800" b="1" dirty="0">
                <a:solidFill>
                  <a:prstClr val="black"/>
                </a:solidFill>
              </a:rPr>
              <a:t>P</a:t>
            </a:r>
            <a:r>
              <a:rPr lang="zh-CN" altLang="en-US" sz="2800" b="1" dirty="0">
                <a:solidFill>
                  <a:prstClr val="black"/>
                </a:solidFill>
              </a:rPr>
              <a:t>。</a:t>
            </a:r>
            <a:endParaRPr lang="en-US" altLang="zh-CN" sz="2800" b="1" dirty="0">
              <a:solidFill>
                <a:prstClr val="black"/>
              </a:solidFill>
            </a:endParaRPr>
          </a:p>
          <a:p>
            <a:pPr defTabSz="1097280">
              <a:lnSpc>
                <a:spcPct val="120000"/>
              </a:lnSpc>
              <a:defRPr/>
            </a:pPr>
            <a:endParaRPr lang="en-US" altLang="zh-CN" sz="2800" b="1" dirty="0">
              <a:solidFill>
                <a:prstClr val="black"/>
              </a:solidFill>
            </a:endParaRPr>
          </a:p>
          <a:p>
            <a:pPr defTabSz="1097280">
              <a:lnSpc>
                <a:spcPct val="120000"/>
              </a:lnSpc>
              <a:defRPr/>
            </a:pPr>
            <a:endParaRPr lang="en-US" altLang="zh-CN" sz="2800" b="1" dirty="0">
              <a:solidFill>
                <a:prstClr val="black"/>
              </a:solidFill>
            </a:endParaRPr>
          </a:p>
          <a:p>
            <a:pPr defTabSz="1097280">
              <a:lnSpc>
                <a:spcPct val="120000"/>
              </a:lnSpc>
              <a:defRPr/>
            </a:pP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3875619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3" end="3"/>
                                            </p:txEl>
                                          </p:spTgt>
                                        </p:tgtEl>
                                        <p:attrNameLst>
                                          <p:attrName>style.visibility</p:attrName>
                                        </p:attrNameLst>
                                      </p:cBhvr>
                                      <p:to>
                                        <p:strVal val="visible"/>
                                      </p:to>
                                    </p:set>
                                    <p:animEffect transition="in" filter="fade">
                                      <p:cBhvr>
                                        <p:cTn id="7" dur="500"/>
                                        <p:tgtEl>
                                          <p:spTgt spid="8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4" end="4"/>
                                            </p:txEl>
                                          </p:spTgt>
                                        </p:tgtEl>
                                        <p:attrNameLst>
                                          <p:attrName>style.visibility</p:attrName>
                                        </p:attrNameLst>
                                      </p:cBhvr>
                                      <p:to>
                                        <p:strVal val="visible"/>
                                      </p:to>
                                    </p:set>
                                    <p:animEffect transition="in" filter="fade">
                                      <p:cBhvr>
                                        <p:cTn id="10" dur="500"/>
                                        <p:tgtEl>
                                          <p:spTgt spid="8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5" end="5"/>
                                            </p:txEl>
                                          </p:spTgt>
                                        </p:tgtEl>
                                        <p:attrNameLst>
                                          <p:attrName>style.visibility</p:attrName>
                                        </p:attrNameLst>
                                      </p:cBhvr>
                                      <p:to>
                                        <p:strVal val="visible"/>
                                      </p:to>
                                    </p:set>
                                    <p:animEffect transition="in" filter="fade">
                                      <p:cBhvr>
                                        <p:cTn id="15" dur="500"/>
                                        <p:tgtEl>
                                          <p:spTgt spid="88">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6" end="6"/>
                                            </p:txEl>
                                          </p:spTgt>
                                        </p:tgtEl>
                                        <p:attrNameLst>
                                          <p:attrName>style.visibility</p:attrName>
                                        </p:attrNameLst>
                                      </p:cBhvr>
                                      <p:to>
                                        <p:strVal val="visible"/>
                                      </p:to>
                                    </p:set>
                                    <p:animEffect transition="in" filter="fade">
                                      <p:cBhvr>
                                        <p:cTn id="18" dur="500"/>
                                        <p:tgtEl>
                                          <p:spTgt spid="8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8">
                                            <p:txEl>
                                              <p:pRg st="7" end="7"/>
                                            </p:txEl>
                                          </p:spTgt>
                                        </p:tgtEl>
                                        <p:attrNameLst>
                                          <p:attrName>style.visibility</p:attrName>
                                        </p:attrNameLst>
                                      </p:cBhvr>
                                      <p:to>
                                        <p:strVal val="visible"/>
                                      </p:to>
                                    </p:set>
                                    <p:animEffect transition="in" filter="fade">
                                      <p:cBhvr>
                                        <p:cTn id="23" dur="500"/>
                                        <p:tgtEl>
                                          <p:spTgt spid="88">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8">
                                            <p:txEl>
                                              <p:pRg st="8" end="8"/>
                                            </p:txEl>
                                          </p:spTgt>
                                        </p:tgtEl>
                                        <p:attrNameLst>
                                          <p:attrName>style.visibility</p:attrName>
                                        </p:attrNameLst>
                                      </p:cBhvr>
                                      <p:to>
                                        <p:strVal val="visible"/>
                                      </p:to>
                                    </p:set>
                                    <p:animEffect transition="in" filter="fade">
                                      <p:cBhvr>
                                        <p:cTn id="26" dur="500"/>
                                        <p:tgtEl>
                                          <p:spTgt spid="88">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8">
                                            <p:txEl>
                                              <p:pRg st="9" end="9"/>
                                            </p:txEl>
                                          </p:spTgt>
                                        </p:tgtEl>
                                        <p:attrNameLst>
                                          <p:attrName>style.visibility</p:attrName>
                                        </p:attrNameLst>
                                      </p:cBhvr>
                                      <p:to>
                                        <p:strVal val="visible"/>
                                      </p:to>
                                    </p:set>
                                    <p:animEffect transition="in" filter="fade">
                                      <p:cBhvr>
                                        <p:cTn id="31" dur="500"/>
                                        <p:tgtEl>
                                          <p:spTgt spid="88">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8">
                                            <p:txEl>
                                              <p:pRg st="10" end="10"/>
                                            </p:txEl>
                                          </p:spTgt>
                                        </p:tgtEl>
                                        <p:attrNameLst>
                                          <p:attrName>style.visibility</p:attrName>
                                        </p:attrNameLst>
                                      </p:cBhvr>
                                      <p:to>
                                        <p:strVal val="visible"/>
                                      </p:to>
                                    </p:set>
                                    <p:animEffect transition="in" filter="fade">
                                      <p:cBhvr>
                                        <p:cTn id="34" dur="500"/>
                                        <p:tgtEl>
                                          <p:spTgt spid="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11" y="535923"/>
            <a:ext cx="4996881" cy="992066"/>
          </a:xfrm>
          <a:prstGeom prst="rect">
            <a:avLst/>
          </a:prstGeom>
          <a:noFill/>
        </p:spPr>
        <p:txBody>
          <a:bodyPr wrap="none" rtlCol="0">
            <a:spAutoFit/>
          </a:bodyPr>
          <a:lstStyle/>
          <a:p>
            <a:pPr defTabSz="1097280">
              <a:lnSpc>
                <a:spcPct val="150000"/>
              </a:lnSpc>
              <a:defRPr/>
            </a:pPr>
            <a:r>
              <a:rPr lang="en-US" altLang="zh-CN" sz="4400" b="1" dirty="0">
                <a:solidFill>
                  <a:prstClr val="black"/>
                </a:solidFill>
              </a:rPr>
              <a:t>2</a:t>
            </a:r>
            <a:r>
              <a:rPr lang="zh-CN" altLang="en-US" sz="4400" b="1" dirty="0">
                <a:solidFill>
                  <a:prstClr val="black"/>
                </a:solidFill>
              </a:rPr>
              <a:t>、直言命题的种类</a:t>
            </a:r>
            <a:endParaRPr lang="en-US" altLang="zh-CN" sz="4400" b="1" dirty="0">
              <a:solidFill>
                <a:prstClr val="black"/>
              </a:solidFill>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32149" y="1862356"/>
            <a:ext cx="11309588" cy="2986256"/>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endParaRPr lang="en-US" altLang="zh-CN" sz="2800" b="1" dirty="0">
              <a:solidFill>
                <a:prstClr val="black"/>
              </a:solidFill>
            </a:endParaRPr>
          </a:p>
          <a:p>
            <a:pPr defTabSz="1097280">
              <a:lnSpc>
                <a:spcPct val="120000"/>
              </a:lnSpc>
              <a:defRPr/>
            </a:pPr>
            <a:r>
              <a:rPr lang="zh-CN" altLang="en-US" sz="2800" b="1" dirty="0">
                <a:solidFill>
                  <a:prstClr val="black"/>
                </a:solidFill>
              </a:rPr>
              <a:t>        在上述六种直言命题中，由于单称命题是对主项全部外延的断定，</a:t>
            </a:r>
            <a:endParaRPr lang="en-US" altLang="zh-CN" sz="2800" b="1" dirty="0">
              <a:solidFill>
                <a:prstClr val="black"/>
              </a:solidFill>
            </a:endParaRPr>
          </a:p>
          <a:p>
            <a:pPr defTabSz="1097280">
              <a:lnSpc>
                <a:spcPct val="120000"/>
              </a:lnSpc>
              <a:defRPr/>
            </a:pPr>
            <a:r>
              <a:rPr lang="zh-CN" altLang="en-US" sz="2800" b="1" dirty="0">
                <a:solidFill>
                  <a:prstClr val="black"/>
                </a:solidFill>
              </a:rPr>
              <a:t>这一点与全称命题相似。所以，从逻辑性质上说，单称命题又可以被</a:t>
            </a:r>
            <a:endParaRPr lang="en-US" altLang="zh-CN" sz="2800" b="1" dirty="0">
              <a:solidFill>
                <a:prstClr val="black"/>
              </a:solidFill>
            </a:endParaRPr>
          </a:p>
          <a:p>
            <a:pPr defTabSz="1097280">
              <a:lnSpc>
                <a:spcPct val="120000"/>
              </a:lnSpc>
              <a:defRPr/>
            </a:pPr>
            <a:r>
              <a:rPr lang="zh-CN" altLang="en-US" sz="2800" b="1" dirty="0">
                <a:solidFill>
                  <a:prstClr val="black"/>
                </a:solidFill>
              </a:rPr>
              <a:t>看作是全称命题。这样，上述六种命题就被简化为以下四种命题：</a:t>
            </a:r>
            <a:endParaRPr lang="en-US" altLang="zh-CN" sz="2800" b="1" dirty="0">
              <a:solidFill>
                <a:prstClr val="black"/>
              </a:solidFill>
            </a:endParaRPr>
          </a:p>
          <a:p>
            <a:pPr defTabSz="1097280">
              <a:lnSpc>
                <a:spcPct val="120000"/>
              </a:lnSpc>
              <a:defRPr/>
            </a:pPr>
            <a:endParaRPr lang="en-US" altLang="zh-CN" sz="2800" b="1" dirty="0">
              <a:solidFill>
                <a:prstClr val="black"/>
              </a:solidFill>
            </a:endParaRPr>
          </a:p>
          <a:p>
            <a:pPr defTabSz="1097280">
              <a:lnSpc>
                <a:spcPct val="120000"/>
              </a:lnSpc>
              <a:defRPr/>
            </a:pPr>
            <a:endParaRPr lang="en-US" altLang="zh-CN" sz="2800" b="1" dirty="0">
              <a:solidFill>
                <a:prstClr val="black"/>
              </a:solidFill>
            </a:endParaRPr>
          </a:p>
          <a:p>
            <a:pPr defTabSz="1097280">
              <a:lnSpc>
                <a:spcPct val="120000"/>
              </a:lnSpc>
              <a:defRPr/>
            </a:pP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graphicFrame>
        <p:nvGraphicFramePr>
          <p:cNvPr id="5" name="表格 4"/>
          <p:cNvGraphicFramePr>
            <a:graphicFrameLocks noGrp="1"/>
          </p:cNvGraphicFramePr>
          <p:nvPr>
            <p:extLst>
              <p:ext uri="{D42A27DB-BD31-4B8C-83A1-F6EECF244321}">
                <p14:modId xmlns:p14="http://schemas.microsoft.com/office/powerpoint/2010/main" val="4248009271"/>
              </p:ext>
            </p:extLst>
          </p:nvPr>
        </p:nvGraphicFramePr>
        <p:xfrm>
          <a:off x="332149" y="3900881"/>
          <a:ext cx="11309588" cy="2810310"/>
        </p:xfrm>
        <a:graphic>
          <a:graphicData uri="http://schemas.openxmlformats.org/drawingml/2006/table">
            <a:tbl>
              <a:tblPr firstRow="1" bandRow="1">
                <a:tableStyleId>{5C22544A-7EE6-4342-B048-85BDC9FD1C3A}</a:tableStyleId>
              </a:tblPr>
              <a:tblGrid>
                <a:gridCol w="2827397">
                  <a:extLst>
                    <a:ext uri="{9D8B030D-6E8A-4147-A177-3AD203B41FA5}">
                      <a16:colId xmlns:a16="http://schemas.microsoft.com/office/drawing/2014/main" val="237853397"/>
                    </a:ext>
                  </a:extLst>
                </a:gridCol>
                <a:gridCol w="2827397">
                  <a:extLst>
                    <a:ext uri="{9D8B030D-6E8A-4147-A177-3AD203B41FA5}">
                      <a16:colId xmlns:a16="http://schemas.microsoft.com/office/drawing/2014/main" val="2106943359"/>
                    </a:ext>
                  </a:extLst>
                </a:gridCol>
                <a:gridCol w="2827397">
                  <a:extLst>
                    <a:ext uri="{9D8B030D-6E8A-4147-A177-3AD203B41FA5}">
                      <a16:colId xmlns:a16="http://schemas.microsoft.com/office/drawing/2014/main" val="927769597"/>
                    </a:ext>
                  </a:extLst>
                </a:gridCol>
                <a:gridCol w="2827397">
                  <a:extLst>
                    <a:ext uri="{9D8B030D-6E8A-4147-A177-3AD203B41FA5}">
                      <a16:colId xmlns:a16="http://schemas.microsoft.com/office/drawing/2014/main" val="3451850351"/>
                    </a:ext>
                  </a:extLst>
                </a:gridCol>
              </a:tblGrid>
              <a:tr h="562062">
                <a:tc>
                  <a:txBody>
                    <a:bodyPr/>
                    <a:lstStyle/>
                    <a:p>
                      <a:pPr algn="ctr"/>
                      <a:r>
                        <a:rPr lang="zh-CN" altLang="en-US" sz="2800" dirty="0"/>
                        <a:t>名称</a:t>
                      </a:r>
                    </a:p>
                  </a:txBody>
                  <a:tcPr/>
                </a:tc>
                <a:tc>
                  <a:txBody>
                    <a:bodyPr/>
                    <a:lstStyle/>
                    <a:p>
                      <a:pPr marL="0" algn="ctr" defTabSz="1097280" rtl="0" eaLnBrk="1" latinLnBrk="0" hangingPunct="1"/>
                      <a:r>
                        <a:rPr lang="zh-CN" altLang="en-US" sz="2800" b="1" kern="1200" dirty="0">
                          <a:solidFill>
                            <a:schemeClr val="lt1"/>
                          </a:solidFill>
                          <a:latin typeface="+mn-lt"/>
                          <a:ea typeface="+mn-ea"/>
                          <a:cs typeface="+mn-cs"/>
                        </a:rPr>
                        <a:t>简称</a:t>
                      </a:r>
                    </a:p>
                  </a:txBody>
                  <a:tcPr/>
                </a:tc>
                <a:tc>
                  <a:txBody>
                    <a:bodyPr/>
                    <a:lstStyle/>
                    <a:p>
                      <a:pPr algn="ctr"/>
                      <a:r>
                        <a:rPr lang="zh-CN" altLang="en-US" sz="2800" dirty="0"/>
                        <a:t>结构式</a:t>
                      </a:r>
                    </a:p>
                  </a:txBody>
                  <a:tcPr/>
                </a:tc>
                <a:tc>
                  <a:txBody>
                    <a:bodyPr/>
                    <a:lstStyle/>
                    <a:p>
                      <a:pPr algn="ctr"/>
                      <a:r>
                        <a:rPr lang="zh-CN" altLang="en-US" sz="2800" dirty="0"/>
                        <a:t>简写</a:t>
                      </a:r>
                    </a:p>
                  </a:txBody>
                  <a:tcPr/>
                </a:tc>
                <a:extLst>
                  <a:ext uri="{0D108BD9-81ED-4DB2-BD59-A6C34878D82A}">
                    <a16:rowId xmlns:a16="http://schemas.microsoft.com/office/drawing/2014/main" val="2657422245"/>
                  </a:ext>
                </a:extLst>
              </a:tr>
              <a:tr h="562062">
                <a:tc>
                  <a:txBody>
                    <a:bodyPr/>
                    <a:lstStyle/>
                    <a:p>
                      <a:pPr algn="ctr"/>
                      <a:r>
                        <a:rPr lang="zh-CN" altLang="en-US" sz="2400" dirty="0"/>
                        <a:t>全称肯定命题</a:t>
                      </a:r>
                      <a:endParaRPr lang="en-US" altLang="zh-CN" sz="2400" dirty="0"/>
                    </a:p>
                  </a:txBody>
                  <a:tcPr/>
                </a:tc>
                <a:tc>
                  <a:txBody>
                    <a:bodyPr/>
                    <a:lstStyle/>
                    <a:p>
                      <a:pPr algn="ctr"/>
                      <a:r>
                        <a:rPr lang="en-US" altLang="zh-CN" sz="2400" dirty="0"/>
                        <a:t>A</a:t>
                      </a:r>
                      <a:endParaRPr lang="zh-CN" altLang="en-US" sz="2400" dirty="0"/>
                    </a:p>
                  </a:txBody>
                  <a:tcPr/>
                </a:tc>
                <a:tc>
                  <a:txBody>
                    <a:bodyPr/>
                    <a:lstStyle/>
                    <a:p>
                      <a:pPr algn="ctr"/>
                      <a:r>
                        <a:rPr lang="zh-CN" altLang="en-US" sz="2400" dirty="0"/>
                        <a:t>所有</a:t>
                      </a:r>
                      <a:r>
                        <a:rPr lang="en-US" altLang="zh-CN" sz="2400" dirty="0"/>
                        <a:t>S</a:t>
                      </a:r>
                      <a:r>
                        <a:rPr lang="zh-CN" altLang="en-US" sz="2400" dirty="0"/>
                        <a:t>是</a:t>
                      </a:r>
                      <a:r>
                        <a:rPr lang="en-US" altLang="zh-CN" sz="2400" dirty="0"/>
                        <a:t>P</a:t>
                      </a:r>
                      <a:endParaRPr lang="zh-CN" altLang="en-US" sz="2400" dirty="0"/>
                    </a:p>
                  </a:txBody>
                  <a:tcPr/>
                </a:tc>
                <a:tc>
                  <a:txBody>
                    <a:bodyPr/>
                    <a:lstStyle/>
                    <a:p>
                      <a:pPr algn="ctr"/>
                      <a:r>
                        <a:rPr lang="en-US" altLang="zh-CN" sz="2400" dirty="0"/>
                        <a:t>SAP</a:t>
                      </a:r>
                      <a:endParaRPr lang="zh-CN" altLang="en-US" sz="2400" dirty="0"/>
                    </a:p>
                  </a:txBody>
                  <a:tcPr/>
                </a:tc>
                <a:extLst>
                  <a:ext uri="{0D108BD9-81ED-4DB2-BD59-A6C34878D82A}">
                    <a16:rowId xmlns:a16="http://schemas.microsoft.com/office/drawing/2014/main" val="1302081306"/>
                  </a:ext>
                </a:extLst>
              </a:tr>
              <a:tr h="562062">
                <a:tc>
                  <a:txBody>
                    <a:bodyPr/>
                    <a:lstStyle/>
                    <a:p>
                      <a:pPr algn="ctr"/>
                      <a:r>
                        <a:rPr lang="zh-CN" altLang="en-US" sz="2400" dirty="0"/>
                        <a:t>全称否定命题</a:t>
                      </a:r>
                      <a:endParaRPr lang="en-US" altLang="zh-CN" sz="2400" dirty="0"/>
                    </a:p>
                  </a:txBody>
                  <a:tcPr/>
                </a:tc>
                <a:tc>
                  <a:txBody>
                    <a:bodyPr/>
                    <a:lstStyle/>
                    <a:p>
                      <a:pPr algn="ctr"/>
                      <a:r>
                        <a:rPr lang="en-US" altLang="zh-CN" sz="2400" dirty="0"/>
                        <a:t>E</a:t>
                      </a:r>
                      <a:endParaRPr lang="zh-CN" altLang="en-US" sz="2400" dirty="0"/>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sz="2400" dirty="0"/>
                        <a:t>所有</a:t>
                      </a:r>
                      <a:r>
                        <a:rPr lang="en-US" altLang="zh-CN" sz="2400" dirty="0"/>
                        <a:t>S</a:t>
                      </a:r>
                      <a:r>
                        <a:rPr lang="zh-CN" altLang="en-US" sz="2400" dirty="0"/>
                        <a:t>不是</a:t>
                      </a:r>
                      <a:r>
                        <a:rPr lang="en-US" altLang="zh-CN" sz="2400" dirty="0"/>
                        <a:t>P</a:t>
                      </a:r>
                      <a:endParaRPr lang="zh-CN" altLang="en-US" sz="2400" dirty="0"/>
                    </a:p>
                  </a:txBody>
                  <a:tcPr/>
                </a:tc>
                <a:tc>
                  <a:txBody>
                    <a:bodyPr/>
                    <a:lstStyle/>
                    <a:p>
                      <a:pPr algn="ctr"/>
                      <a:r>
                        <a:rPr lang="en-US" altLang="zh-CN" sz="2400" dirty="0"/>
                        <a:t>SEP</a:t>
                      </a:r>
                      <a:endParaRPr lang="zh-CN" altLang="en-US" sz="2400" dirty="0"/>
                    </a:p>
                  </a:txBody>
                  <a:tcPr/>
                </a:tc>
                <a:extLst>
                  <a:ext uri="{0D108BD9-81ED-4DB2-BD59-A6C34878D82A}">
                    <a16:rowId xmlns:a16="http://schemas.microsoft.com/office/drawing/2014/main" val="31813266"/>
                  </a:ext>
                </a:extLst>
              </a:tr>
              <a:tr h="562062">
                <a:tc>
                  <a:txBody>
                    <a:bodyPr/>
                    <a:lstStyle/>
                    <a:p>
                      <a:pPr algn="ctr"/>
                      <a:r>
                        <a:rPr lang="zh-CN" altLang="en-US" sz="2400" dirty="0"/>
                        <a:t>特称肯定命题</a:t>
                      </a:r>
                    </a:p>
                  </a:txBody>
                  <a:tcPr/>
                </a:tc>
                <a:tc>
                  <a:txBody>
                    <a:bodyPr/>
                    <a:lstStyle/>
                    <a:p>
                      <a:pPr algn="ctr"/>
                      <a:r>
                        <a:rPr lang="en-US" altLang="zh-CN" sz="2400" dirty="0"/>
                        <a:t>I</a:t>
                      </a:r>
                      <a:endParaRPr lang="zh-CN" altLang="en-US" sz="2400" dirty="0"/>
                    </a:p>
                  </a:txBody>
                  <a:tcPr/>
                </a:tc>
                <a:tc>
                  <a:txBody>
                    <a:bodyPr/>
                    <a:lstStyle/>
                    <a:p>
                      <a:pPr algn="ctr"/>
                      <a:r>
                        <a:rPr lang="zh-CN" altLang="en-US" sz="2400" dirty="0"/>
                        <a:t>有</a:t>
                      </a:r>
                      <a:r>
                        <a:rPr lang="en-US" altLang="zh-CN" sz="2400" dirty="0"/>
                        <a:t>S</a:t>
                      </a:r>
                      <a:r>
                        <a:rPr lang="zh-CN" altLang="en-US" sz="2400" dirty="0"/>
                        <a:t>是</a:t>
                      </a:r>
                      <a:r>
                        <a:rPr lang="en-US" altLang="zh-CN" sz="2400" dirty="0"/>
                        <a:t>P</a:t>
                      </a:r>
                    </a:p>
                  </a:txBody>
                  <a:tcPr/>
                </a:tc>
                <a:tc>
                  <a:txBody>
                    <a:bodyPr/>
                    <a:lstStyle/>
                    <a:p>
                      <a:pPr algn="ctr"/>
                      <a:r>
                        <a:rPr lang="en-US" altLang="zh-CN" sz="2400" dirty="0"/>
                        <a:t>SIP</a:t>
                      </a:r>
                      <a:endParaRPr lang="zh-CN" altLang="en-US" sz="2400" dirty="0"/>
                    </a:p>
                  </a:txBody>
                  <a:tcPr/>
                </a:tc>
                <a:extLst>
                  <a:ext uri="{0D108BD9-81ED-4DB2-BD59-A6C34878D82A}">
                    <a16:rowId xmlns:a16="http://schemas.microsoft.com/office/drawing/2014/main" val="336770028"/>
                  </a:ext>
                </a:extLst>
              </a:tr>
              <a:tr h="562062">
                <a:tc>
                  <a:txBody>
                    <a:bodyPr/>
                    <a:lstStyle/>
                    <a:p>
                      <a:pPr algn="ctr"/>
                      <a:r>
                        <a:rPr lang="zh-CN" altLang="en-US" sz="2400" dirty="0"/>
                        <a:t>特称否定命题</a:t>
                      </a:r>
                    </a:p>
                  </a:txBody>
                  <a:tcPr/>
                </a:tc>
                <a:tc>
                  <a:txBody>
                    <a:bodyPr/>
                    <a:lstStyle/>
                    <a:p>
                      <a:pPr algn="ctr"/>
                      <a:r>
                        <a:rPr lang="en-US" altLang="zh-CN" sz="2400" dirty="0"/>
                        <a:t>O</a:t>
                      </a:r>
                      <a:endParaRPr lang="zh-CN" altLang="en-US" sz="2400" dirty="0"/>
                    </a:p>
                  </a:txBody>
                  <a:tcPr/>
                </a:tc>
                <a:tc>
                  <a:txBody>
                    <a:bodyPr/>
                    <a:lstStyle/>
                    <a:p>
                      <a:pPr algn="ctr"/>
                      <a:r>
                        <a:rPr lang="zh-CN" altLang="en-US" sz="2400" dirty="0"/>
                        <a:t>有</a:t>
                      </a:r>
                      <a:r>
                        <a:rPr lang="en-US" altLang="zh-CN" sz="2400" dirty="0"/>
                        <a:t>S</a:t>
                      </a:r>
                      <a:r>
                        <a:rPr lang="zh-CN" altLang="en-US" sz="2400" dirty="0"/>
                        <a:t>不是</a:t>
                      </a:r>
                      <a:r>
                        <a:rPr lang="en-US" altLang="zh-CN" sz="2400" dirty="0"/>
                        <a:t>P</a:t>
                      </a:r>
                      <a:endParaRPr lang="zh-CN" altLang="en-US" sz="2400" dirty="0"/>
                    </a:p>
                  </a:txBody>
                  <a:tcPr/>
                </a:tc>
                <a:tc>
                  <a:txBody>
                    <a:bodyPr/>
                    <a:lstStyle/>
                    <a:p>
                      <a:pPr algn="ctr"/>
                      <a:r>
                        <a:rPr lang="en-US" altLang="zh-CN" sz="2400" dirty="0"/>
                        <a:t>SOP</a:t>
                      </a:r>
                      <a:endParaRPr lang="zh-CN" altLang="en-US" sz="2400" dirty="0"/>
                    </a:p>
                  </a:txBody>
                  <a:tcPr/>
                </a:tc>
                <a:extLst>
                  <a:ext uri="{0D108BD9-81ED-4DB2-BD59-A6C34878D82A}">
                    <a16:rowId xmlns:a16="http://schemas.microsoft.com/office/drawing/2014/main" val="2877385226"/>
                  </a:ext>
                </a:extLst>
              </a:tr>
            </a:tbl>
          </a:graphicData>
        </a:graphic>
      </p:graphicFrame>
    </p:spTree>
    <p:extLst>
      <p:ext uri="{BB962C8B-B14F-4D97-AF65-F5344CB8AC3E}">
        <p14:creationId xmlns:p14="http://schemas.microsoft.com/office/powerpoint/2010/main" val="3130707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754205" y="314856"/>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buFont typeface="Wingdings" pitchFamily="2" charset="2"/>
              <a:buChar char="n"/>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1278612" y="2089399"/>
            <a:ext cx="9739992" cy="4487382"/>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3360" b="1" dirty="0">
                <a:solidFill>
                  <a:srgbClr val="7030A0"/>
                </a:solidFill>
                <a:effectLst>
                  <a:outerShdw blurRad="38100" dist="38100" dir="2700000" algn="tl">
                    <a:srgbClr val="000000">
                      <a:alpha val="43137"/>
                    </a:srgbClr>
                  </a:outerShdw>
                </a:effectLst>
              </a:rPr>
              <a:t>指出下列语句属何种直言命题，并写出其公式。</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1</a:t>
            </a:r>
            <a:r>
              <a:rPr lang="zh-CN" altLang="en-US" sz="3360" b="1" dirty="0">
                <a:solidFill>
                  <a:srgbClr val="7030A0"/>
                </a:solidFill>
                <a:effectLst>
                  <a:outerShdw blurRad="38100" dist="38100" dir="2700000" algn="tl">
                    <a:srgbClr val="000000">
                      <a:alpha val="43137"/>
                    </a:srgbClr>
                  </a:outerShdw>
                </a:effectLst>
              </a:rPr>
              <a:t>、事物的发展不是没有曲折的。</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a:t>
            </a:r>
            <a:r>
              <a:rPr lang="zh-CN" altLang="en-US" sz="3360" b="1" dirty="0">
                <a:solidFill>
                  <a:srgbClr val="FF0000"/>
                </a:solidFill>
                <a:effectLst>
                  <a:outerShdw blurRad="38100" dist="38100" dir="2700000" algn="tl">
                    <a:srgbClr val="000000">
                      <a:alpha val="43137"/>
                    </a:srgbClr>
                  </a:outerShdw>
                </a:effectLst>
              </a:rPr>
              <a:t>全称否定命题。</a:t>
            </a:r>
            <a:r>
              <a:rPr lang="en-US" altLang="zh-CN" sz="3360" b="1" dirty="0">
                <a:solidFill>
                  <a:srgbClr val="FF0000"/>
                </a:solidFill>
                <a:effectLst>
                  <a:outerShdw blurRad="38100" dist="38100" dir="2700000" algn="tl">
                    <a:srgbClr val="000000">
                      <a:alpha val="43137"/>
                    </a:srgbClr>
                  </a:outerShdw>
                </a:effectLst>
              </a:rPr>
              <a:t>SEP</a:t>
            </a:r>
            <a:r>
              <a:rPr lang="zh-CN" altLang="en-US" sz="3360" b="1" dirty="0">
                <a:solidFill>
                  <a:srgbClr val="FF0000"/>
                </a:solidFill>
                <a:effectLst>
                  <a:outerShdw blurRad="38100" dist="38100" dir="2700000" algn="tl">
                    <a:srgbClr val="000000">
                      <a:alpha val="43137"/>
                    </a:srgbClr>
                  </a:outerShdw>
                </a:effectLst>
              </a:rPr>
              <a:t>。</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2</a:t>
            </a:r>
            <a:r>
              <a:rPr lang="zh-CN" altLang="en-US" sz="3360" b="1" dirty="0">
                <a:solidFill>
                  <a:srgbClr val="7030A0"/>
                </a:solidFill>
                <a:effectLst>
                  <a:outerShdw blurRad="38100" dist="38100" dir="2700000" algn="tl">
                    <a:srgbClr val="000000">
                      <a:alpha val="43137"/>
                    </a:srgbClr>
                  </a:outerShdw>
                </a:effectLst>
              </a:rPr>
              <a:t>、有的四边形不是梯形。</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a:t>
            </a:r>
            <a:r>
              <a:rPr lang="zh-CN" altLang="en-US" sz="3360" b="1" dirty="0">
                <a:solidFill>
                  <a:srgbClr val="FF0000"/>
                </a:solidFill>
                <a:effectLst>
                  <a:outerShdw blurRad="38100" dist="38100" dir="2700000" algn="tl">
                    <a:srgbClr val="000000">
                      <a:alpha val="43137"/>
                    </a:srgbClr>
                  </a:outerShdw>
                </a:effectLst>
              </a:rPr>
              <a:t>特称否定命题。</a:t>
            </a:r>
            <a:r>
              <a:rPr lang="en-US" altLang="zh-CN" sz="3360" b="1" dirty="0">
                <a:solidFill>
                  <a:srgbClr val="FF0000"/>
                </a:solidFill>
                <a:effectLst>
                  <a:outerShdw blurRad="38100" dist="38100" dir="2700000" algn="tl">
                    <a:srgbClr val="000000">
                      <a:alpha val="43137"/>
                    </a:srgbClr>
                  </a:outerShdw>
                </a:effectLst>
              </a:rPr>
              <a:t>SOP</a:t>
            </a:r>
            <a:r>
              <a:rPr lang="zh-CN" altLang="en-US" sz="3360" b="1" dirty="0">
                <a:solidFill>
                  <a:srgbClr val="FF0000"/>
                </a:solidFill>
                <a:effectLst>
                  <a:outerShdw blurRad="38100" dist="38100" dir="2700000" algn="tl">
                    <a:srgbClr val="000000">
                      <a:alpha val="43137"/>
                    </a:srgbClr>
                  </a:outerShdw>
                </a:effectLst>
              </a:rPr>
              <a:t>。</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endParaRPr lang="zh-CN" altLang="en-US" sz="336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23744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fade">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fade">
                                      <p:cBhvr>
                                        <p:cTn id="17" dur="500"/>
                                        <p:tgtEl>
                                          <p:spTgt spid="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4" end="4"/>
                                            </p:txEl>
                                          </p:spTgt>
                                        </p:tgtEl>
                                        <p:attrNameLst>
                                          <p:attrName>style.visibility</p:attrName>
                                        </p:attrNameLst>
                                      </p:cBhvr>
                                      <p:to>
                                        <p:strVal val="visible"/>
                                      </p:to>
                                    </p:set>
                                    <p:animEffect transition="in" filter="fade">
                                      <p:cBhvr>
                                        <p:cTn id="22"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754205" y="314856"/>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buFont typeface="Wingdings" pitchFamily="2" charset="2"/>
              <a:buChar char="n"/>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1155194" y="2081778"/>
            <a:ext cx="9739992" cy="4487382"/>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3360" b="1" dirty="0">
                <a:solidFill>
                  <a:srgbClr val="7030A0"/>
                </a:solidFill>
                <a:effectLst>
                  <a:outerShdw blurRad="38100" dist="38100" dir="2700000" algn="tl">
                    <a:srgbClr val="000000">
                      <a:alpha val="43137"/>
                    </a:srgbClr>
                  </a:outerShdw>
                </a:effectLst>
              </a:rPr>
              <a:t>指出下列语句属何种直言命题，并写出其公式。</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3</a:t>
            </a:r>
            <a:r>
              <a:rPr lang="zh-CN" altLang="en-US" sz="3360" b="1" dirty="0">
                <a:solidFill>
                  <a:srgbClr val="7030A0"/>
                </a:solidFill>
                <a:effectLst>
                  <a:outerShdw blurRad="38100" dist="38100" dir="2700000" algn="tl">
                    <a:srgbClr val="000000">
                      <a:alpha val="43137"/>
                    </a:srgbClr>
                  </a:outerShdw>
                </a:effectLst>
              </a:rPr>
              <a:t>、凡事物都是有矛盾的。</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a:t>
            </a:r>
            <a:r>
              <a:rPr lang="zh-CN" altLang="en-US" sz="3360" b="1" dirty="0">
                <a:solidFill>
                  <a:srgbClr val="FF0000"/>
                </a:solidFill>
                <a:effectLst>
                  <a:outerShdw blurRad="38100" dist="38100" dir="2700000" algn="tl">
                    <a:srgbClr val="000000">
                      <a:alpha val="43137"/>
                    </a:srgbClr>
                  </a:outerShdw>
                </a:effectLst>
              </a:rPr>
              <a:t>全称肯定命题。</a:t>
            </a:r>
            <a:r>
              <a:rPr lang="en-US" altLang="zh-CN" sz="3360" b="1" dirty="0">
                <a:solidFill>
                  <a:srgbClr val="FF0000"/>
                </a:solidFill>
                <a:effectLst>
                  <a:outerShdw blurRad="38100" dist="38100" dir="2700000" algn="tl">
                    <a:srgbClr val="000000">
                      <a:alpha val="43137"/>
                    </a:srgbClr>
                  </a:outerShdw>
                </a:effectLst>
              </a:rPr>
              <a:t>SAP</a:t>
            </a:r>
            <a:r>
              <a:rPr lang="zh-CN" altLang="en-US" sz="3360" b="1" dirty="0">
                <a:solidFill>
                  <a:srgbClr val="FF0000"/>
                </a:solidFill>
                <a:effectLst>
                  <a:outerShdw blurRad="38100" dist="38100" dir="2700000" algn="tl">
                    <a:srgbClr val="000000">
                      <a:alpha val="43137"/>
                    </a:srgbClr>
                  </a:outerShdw>
                </a:effectLst>
              </a:rPr>
              <a:t>。</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4</a:t>
            </a:r>
            <a:r>
              <a:rPr lang="zh-CN" altLang="en-US" sz="3360" b="1" dirty="0">
                <a:solidFill>
                  <a:srgbClr val="7030A0"/>
                </a:solidFill>
                <a:effectLst>
                  <a:outerShdw blurRad="38100" dist="38100" dir="2700000" algn="tl">
                    <a:srgbClr val="000000">
                      <a:alpha val="43137"/>
                    </a:srgbClr>
                  </a:outerShdw>
                </a:effectLst>
              </a:rPr>
              <a:t>、有的植物是乔木。</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a:t>
            </a:r>
            <a:r>
              <a:rPr lang="zh-CN" altLang="en-US" sz="3360" b="1" dirty="0">
                <a:solidFill>
                  <a:srgbClr val="FF0000"/>
                </a:solidFill>
                <a:effectLst>
                  <a:outerShdw blurRad="38100" dist="38100" dir="2700000" algn="tl">
                    <a:srgbClr val="000000">
                      <a:alpha val="43137"/>
                    </a:srgbClr>
                  </a:outerShdw>
                </a:effectLst>
              </a:rPr>
              <a:t>特称肯定命题。</a:t>
            </a:r>
            <a:r>
              <a:rPr lang="en-US" altLang="zh-CN" sz="3360" b="1" dirty="0">
                <a:solidFill>
                  <a:srgbClr val="FF0000"/>
                </a:solidFill>
                <a:effectLst>
                  <a:outerShdw blurRad="38100" dist="38100" dir="2700000" algn="tl">
                    <a:srgbClr val="000000">
                      <a:alpha val="43137"/>
                    </a:srgbClr>
                  </a:outerShdw>
                </a:effectLst>
              </a:rPr>
              <a:t>SIP</a:t>
            </a:r>
            <a:r>
              <a:rPr lang="zh-CN" altLang="en-US" sz="3360" b="1" dirty="0">
                <a:solidFill>
                  <a:srgbClr val="FF0000"/>
                </a:solidFill>
                <a:effectLst>
                  <a:outerShdw blurRad="38100" dist="38100" dir="2700000" algn="tl">
                    <a:srgbClr val="000000">
                      <a:alpha val="43137"/>
                    </a:srgbClr>
                  </a:outerShdw>
                </a:effectLst>
              </a:rPr>
              <a:t>。</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endParaRPr lang="zh-CN" altLang="en-US" sz="336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19839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fade">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fade">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fade">
                                      <p:cBhvr>
                                        <p:cTn id="17" dur="500"/>
                                        <p:tgtEl>
                                          <p:spTgt spid="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4" end="4"/>
                                            </p:txEl>
                                          </p:spTgt>
                                        </p:tgtEl>
                                        <p:attrNameLst>
                                          <p:attrName>style.visibility</p:attrName>
                                        </p:attrNameLst>
                                      </p:cBhvr>
                                      <p:to>
                                        <p:strVal val="visible"/>
                                      </p:to>
                                    </p:set>
                                    <p:animEffect transition="in" filter="fade">
                                      <p:cBhvr>
                                        <p:cTn id="22"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5731056"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二、直言命题及其种类</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78232" y="1762519"/>
            <a:ext cx="10835439" cy="4915867"/>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defRPr/>
            </a:pPr>
            <a:r>
              <a:rPr lang="en-US" altLang="zh-CN" sz="2800" b="1" dirty="0">
                <a:solidFill>
                  <a:prstClr val="black"/>
                </a:solidFill>
                <a:latin typeface="Calibri"/>
                <a:ea typeface="宋体" pitchFamily="2" charset="-122"/>
              </a:rPr>
              <a:t>3</a:t>
            </a:r>
            <a:r>
              <a:rPr lang="zh-CN" altLang="en-US" sz="2800" b="1" dirty="0">
                <a:solidFill>
                  <a:prstClr val="black"/>
                </a:solidFill>
                <a:latin typeface="Calibri"/>
                <a:ea typeface="宋体" pitchFamily="2" charset="-122"/>
              </a:rPr>
              <a:t>、自然语言中直言命题的规范化</a:t>
            </a:r>
            <a:endParaRPr lang="en-US" altLang="zh-CN" sz="2800" b="1" dirty="0">
              <a:solidFill>
                <a:prstClr val="black"/>
              </a:solidFill>
              <a:latin typeface="Calibri"/>
              <a:ea typeface="宋体" pitchFamily="2" charset="-122"/>
            </a:endParaRPr>
          </a:p>
          <a:p>
            <a:pPr defTabSz="1097280">
              <a:defRPr/>
            </a:pPr>
            <a:r>
              <a:rPr lang="en-US" altLang="zh-CN" sz="2800" b="1" dirty="0">
                <a:solidFill>
                  <a:prstClr val="black"/>
                </a:solidFill>
                <a:latin typeface="Calibri"/>
                <a:ea typeface="宋体" pitchFamily="2" charset="-122"/>
              </a:rPr>
              <a:t>        </a:t>
            </a:r>
            <a:r>
              <a:rPr lang="zh-CN" altLang="en-US" sz="2800" b="1" dirty="0">
                <a:solidFill>
                  <a:prstClr val="black"/>
                </a:solidFill>
                <a:latin typeface="Calibri"/>
                <a:ea typeface="宋体" pitchFamily="2" charset="-122"/>
              </a:rPr>
              <a:t>自然语言中的直言命题，有些以标准形式表达，大量的以非标</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准形式表达。例如：</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1</a:t>
            </a:r>
            <a:r>
              <a:rPr lang="zh-CN" altLang="en-US" sz="2800" b="1" dirty="0">
                <a:solidFill>
                  <a:prstClr val="black"/>
                </a:solidFill>
                <a:latin typeface="Calibri"/>
                <a:ea typeface="宋体" pitchFamily="2" charset="-122"/>
              </a:rPr>
              <a:t>）没有无因之果。</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2</a:t>
            </a:r>
            <a:r>
              <a:rPr lang="zh-CN" altLang="en-US" sz="2800" b="1" dirty="0">
                <a:solidFill>
                  <a:prstClr val="black"/>
                </a:solidFill>
                <a:latin typeface="Calibri"/>
                <a:ea typeface="宋体" pitchFamily="2" charset="-122"/>
              </a:rPr>
              <a:t>）天鹅不都白。</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3</a:t>
            </a:r>
            <a:r>
              <a:rPr lang="zh-CN" altLang="en-US" sz="2800" b="1" dirty="0">
                <a:solidFill>
                  <a:prstClr val="black"/>
                </a:solidFill>
                <a:latin typeface="Calibri"/>
                <a:ea typeface="宋体" pitchFamily="2" charset="-122"/>
              </a:rPr>
              <a:t>）鱼目岂能混珠。</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4</a:t>
            </a:r>
            <a:r>
              <a:rPr lang="zh-CN" altLang="en-US" sz="2800" b="1" dirty="0">
                <a:solidFill>
                  <a:prstClr val="black"/>
                </a:solidFill>
                <a:latin typeface="Calibri"/>
                <a:ea typeface="宋体" pitchFamily="2" charset="-122"/>
              </a:rPr>
              <a:t>）不少植物不是多年生。</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这些直言命题，或省略了量项，或省略了联项，或使用了不规范的</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量项或联项。在对这样一些不规范的直言命题进行逻辑分析时，需</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要根据原意，把它们整理成规范形式：</a:t>
            </a: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40342312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3" end="3"/>
                                            </p:txEl>
                                          </p:spTgt>
                                        </p:tgtEl>
                                        <p:attrNameLst>
                                          <p:attrName>style.visibility</p:attrName>
                                        </p:attrNameLst>
                                      </p:cBhvr>
                                      <p:to>
                                        <p:strVal val="visible"/>
                                      </p:to>
                                    </p:set>
                                    <p:animEffect transition="in" filter="fade">
                                      <p:cBhvr>
                                        <p:cTn id="15" dur="500"/>
                                        <p:tgtEl>
                                          <p:spTgt spid="8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8">
                                            <p:txEl>
                                              <p:pRg st="7" end="7"/>
                                            </p:txEl>
                                          </p:spTgt>
                                        </p:tgtEl>
                                        <p:attrNameLst>
                                          <p:attrName>style.visibility</p:attrName>
                                        </p:attrNameLst>
                                      </p:cBhvr>
                                      <p:to>
                                        <p:strVal val="visible"/>
                                      </p:to>
                                    </p:set>
                                    <p:animEffect transition="in" filter="fade">
                                      <p:cBhvr>
                                        <p:cTn id="35" dur="500"/>
                                        <p:tgtEl>
                                          <p:spTgt spid="88">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8">
                                            <p:txEl>
                                              <p:pRg st="8" end="8"/>
                                            </p:txEl>
                                          </p:spTgt>
                                        </p:tgtEl>
                                        <p:attrNameLst>
                                          <p:attrName>style.visibility</p:attrName>
                                        </p:attrNameLst>
                                      </p:cBhvr>
                                      <p:to>
                                        <p:strVal val="visible"/>
                                      </p:to>
                                    </p:set>
                                    <p:animEffect transition="in" filter="fade">
                                      <p:cBhvr>
                                        <p:cTn id="38" dur="500"/>
                                        <p:tgtEl>
                                          <p:spTgt spid="88">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8">
                                            <p:txEl>
                                              <p:pRg st="9" end="9"/>
                                            </p:txEl>
                                          </p:spTgt>
                                        </p:tgtEl>
                                        <p:attrNameLst>
                                          <p:attrName>style.visibility</p:attrName>
                                        </p:attrNameLst>
                                      </p:cBhvr>
                                      <p:to>
                                        <p:strVal val="visible"/>
                                      </p:to>
                                    </p:set>
                                    <p:animEffect transition="in" filter="fade">
                                      <p:cBhvr>
                                        <p:cTn id="41" dur="500"/>
                                        <p:tgtEl>
                                          <p:spTgt spid="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8392041" cy="769441"/>
          </a:xfrm>
          <a:prstGeom prst="rect">
            <a:avLst/>
          </a:prstGeom>
          <a:noFill/>
        </p:spPr>
        <p:txBody>
          <a:bodyPr wrap="none" rtlCol="0">
            <a:spAutoFit/>
          </a:bodyPr>
          <a:lstStyle/>
          <a:p>
            <a:pPr defTabSz="1097280">
              <a:defRPr/>
            </a:pPr>
            <a:r>
              <a:rPr lang="en-US" altLang="zh-CN" sz="4400" b="1" dirty="0">
                <a:solidFill>
                  <a:prstClr val="black"/>
                </a:solidFill>
              </a:rPr>
              <a:t>3</a:t>
            </a:r>
            <a:r>
              <a:rPr lang="zh-CN" altLang="en-US" sz="4400" b="1" dirty="0">
                <a:solidFill>
                  <a:prstClr val="black"/>
                </a:solidFill>
              </a:rPr>
              <a:t>、自然语言中直言命题的规范化</a:t>
            </a:r>
            <a:endParaRPr lang="en-US" altLang="zh-CN" sz="4400" b="1" dirty="0">
              <a:solidFill>
                <a:prstClr val="black"/>
              </a:solidFill>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678280" y="1728964"/>
            <a:ext cx="10940472" cy="4923506"/>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1</a:t>
            </a:r>
            <a:r>
              <a:rPr lang="zh-CN" altLang="en-US" sz="2800" b="1" dirty="0">
                <a:solidFill>
                  <a:prstClr val="black"/>
                </a:solidFill>
                <a:latin typeface="Calibri"/>
                <a:ea typeface="宋体" pitchFamily="2" charset="-122"/>
              </a:rPr>
              <a:t>）没有无因之果。可以整理为：</a:t>
            </a:r>
            <a:endParaRPr lang="en-US" altLang="zh-CN" sz="2800" b="1" dirty="0">
              <a:solidFill>
                <a:prstClr val="black"/>
              </a:solidFill>
              <a:latin typeface="Calibri"/>
              <a:ea typeface="宋体" pitchFamily="2" charset="-122"/>
            </a:endParaRPr>
          </a:p>
          <a:p>
            <a:pPr algn="ctr" defTabSz="1097280">
              <a:lnSpc>
                <a:spcPct val="120000"/>
              </a:lnSpc>
              <a:defRPr/>
            </a:pPr>
            <a:r>
              <a:rPr lang="zh-CN" altLang="en-US" sz="2800" b="1" dirty="0">
                <a:solidFill>
                  <a:prstClr val="black"/>
                </a:solidFill>
                <a:latin typeface="Calibri"/>
                <a:ea typeface="宋体" pitchFamily="2" charset="-122"/>
              </a:rPr>
              <a:t>“所有结果是有原因的”，是</a:t>
            </a:r>
            <a:r>
              <a:rPr lang="en-US" altLang="zh-CN" sz="2800" b="1" dirty="0">
                <a:solidFill>
                  <a:prstClr val="black"/>
                </a:solidFill>
                <a:latin typeface="Times New Roman" panose="02020603050405020304" pitchFamily="18" charset="0"/>
                <a:ea typeface="宋体" pitchFamily="2" charset="-122"/>
                <a:cs typeface="Times New Roman" panose="02020603050405020304" pitchFamily="18" charset="0"/>
              </a:rPr>
              <a:t>A</a:t>
            </a:r>
            <a:r>
              <a:rPr lang="zh-CN" altLang="en-US" sz="2800" b="1" dirty="0">
                <a:solidFill>
                  <a:prstClr val="black"/>
                </a:solidFill>
                <a:latin typeface="Calibri"/>
                <a:ea typeface="宋体" pitchFamily="2" charset="-122"/>
              </a:rPr>
              <a:t>命题。</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2</a:t>
            </a:r>
            <a:r>
              <a:rPr lang="zh-CN" altLang="en-US" sz="2800" b="1" dirty="0">
                <a:solidFill>
                  <a:prstClr val="black"/>
                </a:solidFill>
                <a:latin typeface="Calibri"/>
                <a:ea typeface="宋体" pitchFamily="2" charset="-122"/>
              </a:rPr>
              <a:t>）天鹅不都白。可以整理为：</a:t>
            </a:r>
            <a:endParaRPr lang="en-US" altLang="zh-CN" sz="2800" b="1" dirty="0">
              <a:solidFill>
                <a:prstClr val="black"/>
              </a:solidFill>
              <a:latin typeface="Calibri"/>
              <a:ea typeface="宋体" pitchFamily="2" charset="-122"/>
            </a:endParaRPr>
          </a:p>
          <a:p>
            <a:pPr algn="ctr" defTabSz="1097280">
              <a:lnSpc>
                <a:spcPct val="120000"/>
              </a:lnSpc>
              <a:defRPr/>
            </a:pPr>
            <a:r>
              <a:rPr lang="zh-CN" altLang="en-US" sz="2800" b="1" dirty="0">
                <a:solidFill>
                  <a:prstClr val="black"/>
                </a:solidFill>
                <a:latin typeface="Calibri"/>
                <a:ea typeface="宋体" pitchFamily="2" charset="-122"/>
              </a:rPr>
              <a:t>“有天鹅不是白的”，是</a:t>
            </a:r>
            <a:r>
              <a:rPr lang="en-US" altLang="zh-CN" sz="2800" b="1" dirty="0">
                <a:solidFill>
                  <a:prstClr val="black"/>
                </a:solidFill>
                <a:latin typeface="Times New Roman" panose="02020603050405020304" pitchFamily="18" charset="0"/>
                <a:ea typeface="宋体" pitchFamily="2" charset="-122"/>
                <a:cs typeface="Times New Roman" panose="02020603050405020304" pitchFamily="18" charset="0"/>
              </a:rPr>
              <a:t>O</a:t>
            </a:r>
            <a:r>
              <a:rPr lang="zh-CN" altLang="en-US" sz="2800" b="1" dirty="0">
                <a:solidFill>
                  <a:prstClr val="black"/>
                </a:solidFill>
                <a:latin typeface="Calibri"/>
                <a:ea typeface="宋体" pitchFamily="2" charset="-122"/>
              </a:rPr>
              <a:t>命题。</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3</a:t>
            </a:r>
            <a:r>
              <a:rPr lang="zh-CN" altLang="en-US" sz="2800" b="1" dirty="0">
                <a:solidFill>
                  <a:prstClr val="black"/>
                </a:solidFill>
                <a:latin typeface="Calibri"/>
                <a:ea typeface="宋体" pitchFamily="2" charset="-122"/>
              </a:rPr>
              <a:t>）鱼目岂能混珠。可以整理为：</a:t>
            </a:r>
            <a:endParaRPr lang="en-US" altLang="zh-CN" sz="2800" b="1" dirty="0">
              <a:solidFill>
                <a:prstClr val="black"/>
              </a:solidFill>
              <a:latin typeface="Calibri"/>
              <a:ea typeface="宋体" pitchFamily="2" charset="-122"/>
            </a:endParaRPr>
          </a:p>
          <a:p>
            <a:pPr algn="ctr" defTabSz="1097280">
              <a:lnSpc>
                <a:spcPct val="120000"/>
              </a:lnSpc>
              <a:defRPr/>
            </a:pPr>
            <a:r>
              <a:rPr lang="zh-CN" altLang="en-US" sz="2800" b="1" dirty="0">
                <a:solidFill>
                  <a:prstClr val="black"/>
                </a:solidFill>
                <a:latin typeface="Calibri"/>
                <a:ea typeface="宋体" pitchFamily="2" charset="-122"/>
              </a:rPr>
              <a:t>“所有鱼目不是能混珠的”，是</a:t>
            </a:r>
            <a:r>
              <a:rPr lang="en-US" altLang="zh-CN" sz="2800" b="1" dirty="0">
                <a:solidFill>
                  <a:prstClr val="black"/>
                </a:solidFill>
                <a:latin typeface="Times New Roman" panose="02020603050405020304" pitchFamily="18" charset="0"/>
                <a:ea typeface="宋体" pitchFamily="2" charset="-122"/>
                <a:cs typeface="Times New Roman" panose="02020603050405020304" pitchFamily="18" charset="0"/>
              </a:rPr>
              <a:t>E</a:t>
            </a:r>
            <a:r>
              <a:rPr lang="zh-CN" altLang="en-US" sz="2800" b="1" dirty="0">
                <a:solidFill>
                  <a:prstClr val="black"/>
                </a:solidFill>
                <a:latin typeface="Calibri"/>
                <a:ea typeface="宋体" pitchFamily="2" charset="-122"/>
              </a:rPr>
              <a:t>命题。</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4</a:t>
            </a:r>
            <a:r>
              <a:rPr lang="zh-CN" altLang="en-US" sz="2800" b="1" dirty="0">
                <a:solidFill>
                  <a:prstClr val="black"/>
                </a:solidFill>
                <a:latin typeface="Calibri"/>
                <a:ea typeface="宋体" pitchFamily="2" charset="-122"/>
              </a:rPr>
              <a:t>）不少植物不是多年生。可以整理为：</a:t>
            </a:r>
            <a:endParaRPr lang="en-US" altLang="zh-CN" sz="2800" b="1" dirty="0">
              <a:solidFill>
                <a:prstClr val="black"/>
              </a:solidFill>
              <a:latin typeface="Calibri"/>
              <a:ea typeface="宋体" pitchFamily="2" charset="-122"/>
            </a:endParaRPr>
          </a:p>
          <a:p>
            <a:pPr algn="ctr" defTabSz="1097280">
              <a:lnSpc>
                <a:spcPct val="120000"/>
              </a:lnSpc>
              <a:defRPr/>
            </a:pPr>
            <a:r>
              <a:rPr lang="zh-CN" altLang="en-US" sz="2800" b="1" dirty="0">
                <a:solidFill>
                  <a:prstClr val="black"/>
                </a:solidFill>
                <a:latin typeface="Calibri"/>
                <a:ea typeface="宋体" pitchFamily="2" charset="-122"/>
              </a:rPr>
              <a:t>“有植物不是多年生”，是</a:t>
            </a:r>
            <a:r>
              <a:rPr lang="en-US" altLang="zh-CN" sz="2800" b="1" dirty="0">
                <a:solidFill>
                  <a:prstClr val="black"/>
                </a:solidFill>
                <a:latin typeface="Times New Roman" panose="02020603050405020304" pitchFamily="18" charset="0"/>
                <a:ea typeface="宋体" pitchFamily="2" charset="-122"/>
                <a:cs typeface="Times New Roman" panose="02020603050405020304" pitchFamily="18" charset="0"/>
              </a:rPr>
              <a:t>O</a:t>
            </a:r>
            <a:r>
              <a:rPr lang="zh-CN" altLang="en-US" sz="2800" b="1" dirty="0">
                <a:solidFill>
                  <a:prstClr val="black"/>
                </a:solidFill>
                <a:latin typeface="Calibri"/>
                <a:ea typeface="宋体" pitchFamily="2" charset="-122"/>
              </a:rPr>
              <a:t>命题。</a:t>
            </a: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
        <p:nvSpPr>
          <p:cNvPr id="8" name="文本框 7"/>
          <p:cNvSpPr txBox="1"/>
          <p:nvPr/>
        </p:nvSpPr>
        <p:spPr>
          <a:xfrm>
            <a:off x="7659149" y="4102217"/>
            <a:ext cx="3456264" cy="523220"/>
          </a:xfrm>
          <a:prstGeom prst="rect">
            <a:avLst/>
          </a:prstGeom>
          <a:noFill/>
        </p:spPr>
        <p:txBody>
          <a:bodyPr wrap="square" rtlCol="0">
            <a:spAutoFit/>
          </a:bodyPr>
          <a:lstStyle/>
          <a:p>
            <a:endParaRPr lang="zh-CN" altLang="en-US" sz="2800" dirty="0"/>
          </a:p>
        </p:txBody>
      </p:sp>
    </p:spTree>
    <p:extLst>
      <p:ext uri="{BB962C8B-B14F-4D97-AF65-F5344CB8AC3E}">
        <p14:creationId xmlns:p14="http://schemas.microsoft.com/office/powerpoint/2010/main" val="1752376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fade">
                                      <p:cBhvr>
                                        <p:cTn id="12" dur="500"/>
                                        <p:tgtEl>
                                          <p:spTgt spid="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2" end="2"/>
                                            </p:txEl>
                                          </p:spTgt>
                                        </p:tgtEl>
                                        <p:attrNameLst>
                                          <p:attrName>style.visibility</p:attrName>
                                        </p:attrNameLst>
                                      </p:cBhvr>
                                      <p:to>
                                        <p:strVal val="visible"/>
                                      </p:to>
                                    </p:set>
                                    <p:animEffect transition="in" filter="fade">
                                      <p:cBhvr>
                                        <p:cTn id="17" dur="500"/>
                                        <p:tgtEl>
                                          <p:spTgt spid="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3" end="3"/>
                                            </p:txEl>
                                          </p:spTgt>
                                        </p:tgtEl>
                                        <p:attrNameLst>
                                          <p:attrName>style.visibility</p:attrName>
                                        </p:attrNameLst>
                                      </p:cBhvr>
                                      <p:to>
                                        <p:strVal val="visible"/>
                                      </p:to>
                                    </p:set>
                                    <p:animEffect transition="in" filter="fade">
                                      <p:cBhvr>
                                        <p:cTn id="22" dur="500"/>
                                        <p:tgtEl>
                                          <p:spTgt spid="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xEl>
                                              <p:pRg st="4" end="4"/>
                                            </p:txEl>
                                          </p:spTgt>
                                        </p:tgtEl>
                                        <p:attrNameLst>
                                          <p:attrName>style.visibility</p:attrName>
                                        </p:attrNameLst>
                                      </p:cBhvr>
                                      <p:to>
                                        <p:strVal val="visible"/>
                                      </p:to>
                                    </p:set>
                                    <p:animEffect transition="in" filter="fade">
                                      <p:cBhvr>
                                        <p:cTn id="27" dur="500"/>
                                        <p:tgtEl>
                                          <p:spTgt spid="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
                                            <p:txEl>
                                              <p:pRg st="5" end="5"/>
                                            </p:txEl>
                                          </p:spTgt>
                                        </p:tgtEl>
                                        <p:attrNameLst>
                                          <p:attrName>style.visibility</p:attrName>
                                        </p:attrNameLst>
                                      </p:cBhvr>
                                      <p:to>
                                        <p:strVal val="visible"/>
                                      </p:to>
                                    </p:set>
                                    <p:animEffect transition="in" filter="fade">
                                      <p:cBhvr>
                                        <p:cTn id="32" dur="500"/>
                                        <p:tgtEl>
                                          <p:spTgt spid="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8">
                                            <p:txEl>
                                              <p:pRg st="6" end="6"/>
                                            </p:txEl>
                                          </p:spTgt>
                                        </p:tgtEl>
                                        <p:attrNameLst>
                                          <p:attrName>style.visibility</p:attrName>
                                        </p:attrNameLst>
                                      </p:cBhvr>
                                      <p:to>
                                        <p:strVal val="visible"/>
                                      </p:to>
                                    </p:set>
                                    <p:animEffect transition="in" filter="fade">
                                      <p:cBhvr>
                                        <p:cTn id="37" dur="500"/>
                                        <p:tgtEl>
                                          <p:spTgt spid="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8">
                                            <p:txEl>
                                              <p:pRg st="7" end="7"/>
                                            </p:txEl>
                                          </p:spTgt>
                                        </p:tgtEl>
                                        <p:attrNameLst>
                                          <p:attrName>style.visibility</p:attrName>
                                        </p:attrNameLst>
                                      </p:cBhvr>
                                      <p:to>
                                        <p:strVal val="visible"/>
                                      </p:to>
                                    </p:set>
                                    <p:animEffect transition="in" filter="fade">
                                      <p:cBhvr>
                                        <p:cTn id="42" dur="500"/>
                                        <p:tgtEl>
                                          <p:spTgt spid="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5930" y="2783062"/>
            <a:ext cx="518458" cy="978729"/>
          </a:xfrm>
          <a:prstGeom prst="rect">
            <a:avLst/>
          </a:prstGeom>
          <a:noFill/>
        </p:spPr>
        <p:txBody>
          <a:bodyPr wrap="square" rtlCol="0">
            <a:spAutoFit/>
          </a:bodyPr>
          <a:lstStyle/>
          <a:p>
            <a:r>
              <a:rPr lang="zh-CN" altLang="en-US" sz="2880" b="1" dirty="0">
                <a:solidFill>
                  <a:schemeClr val="tx1">
                    <a:lumMod val="75000"/>
                    <a:lumOff val="25000"/>
                  </a:schemeClr>
                </a:solidFill>
                <a:latin typeface="微软雅黑" pitchFamily="34" charset="-122"/>
                <a:ea typeface="微软雅黑" pitchFamily="34" charset="-122"/>
              </a:rPr>
              <a:t>目 录</a:t>
            </a:r>
          </a:p>
        </p:txBody>
      </p:sp>
      <p:sp>
        <p:nvSpPr>
          <p:cNvPr id="3" name="AutoShape 3"/>
          <p:cNvSpPr>
            <a:spLocks noChangeArrowheads="1"/>
          </p:cNvSpPr>
          <p:nvPr/>
        </p:nvSpPr>
        <p:spPr bwMode="gray">
          <a:xfrm>
            <a:off x="2612255" y="1564233"/>
            <a:ext cx="8046720" cy="712470"/>
          </a:xfrm>
          <a:prstGeom prst="roundRect">
            <a:avLst>
              <a:gd name="adj" fmla="val 16667"/>
            </a:avLst>
          </a:prstGeom>
          <a:solidFill>
            <a:schemeClr val="accent1"/>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160"/>
          </a:p>
        </p:txBody>
      </p:sp>
      <p:sp>
        <p:nvSpPr>
          <p:cNvPr id="4" name="AutoShape 4"/>
          <p:cNvSpPr>
            <a:spLocks noChangeArrowheads="1"/>
          </p:cNvSpPr>
          <p:nvPr/>
        </p:nvSpPr>
        <p:spPr bwMode="gray">
          <a:xfrm>
            <a:off x="2628989" y="684098"/>
            <a:ext cx="8046720" cy="712470"/>
          </a:xfrm>
          <a:prstGeom prst="roundRect">
            <a:avLst>
              <a:gd name="adj" fmla="val 16667"/>
            </a:avLst>
          </a:prstGeom>
          <a:solidFill>
            <a:schemeClr val="hlink"/>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160"/>
          </a:p>
        </p:txBody>
      </p:sp>
      <p:grpSp>
        <p:nvGrpSpPr>
          <p:cNvPr id="5" name="Group 5"/>
          <p:cNvGrpSpPr>
            <a:grpSpLocks/>
          </p:cNvGrpSpPr>
          <p:nvPr/>
        </p:nvGrpSpPr>
        <p:grpSpPr bwMode="auto">
          <a:xfrm>
            <a:off x="10168365" y="1178439"/>
            <a:ext cx="224790" cy="721996"/>
            <a:chOff x="960" y="1764"/>
            <a:chExt cx="130" cy="418"/>
          </a:xfrm>
        </p:grpSpPr>
        <p:sp>
          <p:nvSpPr>
            <p:cNvPr id="6" name="Oval 6"/>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7" name="Oval 7"/>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8" name="AutoShape 8"/>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w="38100" algn="ctr">
              <a:noFill/>
              <a:round/>
              <a:headEnd/>
              <a:tailEnd/>
            </a:ln>
          </p:spPr>
          <p:txBody>
            <a:bodyPr wrap="none" anchor="ctr"/>
            <a:lstStyle/>
            <a:p>
              <a:endParaRPr lang="zh-CN" altLang="en-US" sz="2160"/>
            </a:p>
          </p:txBody>
        </p:sp>
      </p:grpSp>
      <p:grpSp>
        <p:nvGrpSpPr>
          <p:cNvPr id="9" name="Group 9"/>
          <p:cNvGrpSpPr>
            <a:grpSpLocks/>
          </p:cNvGrpSpPr>
          <p:nvPr/>
        </p:nvGrpSpPr>
        <p:grpSpPr bwMode="auto">
          <a:xfrm>
            <a:off x="2851787" y="1140235"/>
            <a:ext cx="224790" cy="721996"/>
            <a:chOff x="960" y="1764"/>
            <a:chExt cx="130" cy="418"/>
          </a:xfrm>
        </p:grpSpPr>
        <p:sp>
          <p:nvSpPr>
            <p:cNvPr id="10" name="Oval 10"/>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11" name="Oval 11"/>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12" name="AutoShape 12"/>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w="38100" algn="ctr">
              <a:noFill/>
              <a:round/>
              <a:headEnd/>
              <a:tailEnd/>
            </a:ln>
          </p:spPr>
          <p:txBody>
            <a:bodyPr wrap="none" anchor="ctr"/>
            <a:lstStyle/>
            <a:p>
              <a:endParaRPr lang="zh-CN" altLang="en-US" sz="2160"/>
            </a:p>
          </p:txBody>
        </p:sp>
      </p:grpSp>
      <p:sp>
        <p:nvSpPr>
          <p:cNvPr id="13" name="Text Box 13"/>
          <p:cNvSpPr txBox="1">
            <a:spLocks noChangeArrowheads="1"/>
          </p:cNvSpPr>
          <p:nvPr/>
        </p:nvSpPr>
        <p:spPr bwMode="white">
          <a:xfrm>
            <a:off x="3613525" y="809304"/>
            <a:ext cx="6035040" cy="535531"/>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marL="548640" indent="-548640">
              <a:spcBef>
                <a:spcPct val="50000"/>
              </a:spcBef>
              <a:buClr>
                <a:schemeClr val="tx1"/>
              </a:buClr>
              <a:defRPr/>
            </a:pPr>
            <a:r>
              <a:rPr lang="zh-CN" altLang="en-US" sz="2880" b="1" dirty="0"/>
              <a:t>一</a:t>
            </a:r>
            <a:r>
              <a:rPr lang="en-US" altLang="zh-CN" sz="2880" b="1" dirty="0"/>
              <a:t>. </a:t>
            </a:r>
            <a:r>
              <a:rPr lang="zh-CN" altLang="en-US" sz="2880" b="1" dirty="0"/>
              <a:t>命题概述</a:t>
            </a:r>
            <a:endParaRPr lang="en-US" altLang="zh-CN" sz="2880" b="1" dirty="0"/>
          </a:p>
        </p:txBody>
      </p:sp>
      <p:sp>
        <p:nvSpPr>
          <p:cNvPr id="14" name="AutoShape 14"/>
          <p:cNvSpPr>
            <a:spLocks noChangeArrowheads="1"/>
          </p:cNvSpPr>
          <p:nvPr/>
        </p:nvSpPr>
        <p:spPr bwMode="gray">
          <a:xfrm>
            <a:off x="2612255" y="2612033"/>
            <a:ext cx="8046720" cy="712470"/>
          </a:xfrm>
          <a:prstGeom prst="roundRect">
            <a:avLst>
              <a:gd name="adj" fmla="val 16667"/>
            </a:avLst>
          </a:prstGeom>
          <a:solidFill>
            <a:schemeClr val="hlink"/>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160"/>
          </a:p>
        </p:txBody>
      </p:sp>
      <p:sp>
        <p:nvSpPr>
          <p:cNvPr id="15" name="AutoShape 15"/>
          <p:cNvSpPr>
            <a:spLocks noChangeArrowheads="1"/>
          </p:cNvSpPr>
          <p:nvPr/>
        </p:nvSpPr>
        <p:spPr bwMode="gray">
          <a:xfrm>
            <a:off x="2612255" y="3525594"/>
            <a:ext cx="8046720" cy="712470"/>
          </a:xfrm>
          <a:prstGeom prst="roundRect">
            <a:avLst>
              <a:gd name="adj" fmla="val 16667"/>
            </a:avLst>
          </a:prstGeom>
          <a:solidFill>
            <a:schemeClr val="accent1"/>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160"/>
          </a:p>
        </p:txBody>
      </p:sp>
      <p:grpSp>
        <p:nvGrpSpPr>
          <p:cNvPr id="16" name="Group 16"/>
          <p:cNvGrpSpPr>
            <a:grpSpLocks/>
          </p:cNvGrpSpPr>
          <p:nvPr/>
        </p:nvGrpSpPr>
        <p:grpSpPr bwMode="auto">
          <a:xfrm>
            <a:off x="10145847" y="3099196"/>
            <a:ext cx="224790" cy="721994"/>
            <a:chOff x="960" y="1764"/>
            <a:chExt cx="130" cy="418"/>
          </a:xfrm>
        </p:grpSpPr>
        <p:sp>
          <p:nvSpPr>
            <p:cNvPr id="17" name="Oval 17"/>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18" name="Oval 18"/>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19" name="AutoShape 19"/>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w="38100" algn="ctr">
              <a:noFill/>
              <a:round/>
              <a:headEnd/>
              <a:tailEnd/>
            </a:ln>
          </p:spPr>
          <p:txBody>
            <a:bodyPr wrap="none" anchor="ctr"/>
            <a:lstStyle/>
            <a:p>
              <a:endParaRPr lang="zh-CN" altLang="en-US" sz="2160"/>
            </a:p>
          </p:txBody>
        </p:sp>
      </p:grpSp>
      <p:grpSp>
        <p:nvGrpSpPr>
          <p:cNvPr id="20" name="Group 20"/>
          <p:cNvGrpSpPr>
            <a:grpSpLocks/>
          </p:cNvGrpSpPr>
          <p:nvPr/>
        </p:nvGrpSpPr>
        <p:grpSpPr bwMode="auto">
          <a:xfrm>
            <a:off x="2862296" y="3099196"/>
            <a:ext cx="224790" cy="721994"/>
            <a:chOff x="960" y="1764"/>
            <a:chExt cx="130" cy="418"/>
          </a:xfrm>
        </p:grpSpPr>
        <p:sp>
          <p:nvSpPr>
            <p:cNvPr id="21" name="Oval 21"/>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22" name="Oval 22"/>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23" name="AutoShape 23"/>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w="38100" algn="ctr">
              <a:noFill/>
              <a:round/>
              <a:headEnd/>
              <a:tailEnd/>
            </a:ln>
          </p:spPr>
          <p:txBody>
            <a:bodyPr wrap="none" anchor="ctr"/>
            <a:lstStyle/>
            <a:p>
              <a:endParaRPr lang="zh-CN" altLang="en-US" sz="2160"/>
            </a:p>
          </p:txBody>
        </p:sp>
      </p:grpSp>
      <p:sp>
        <p:nvSpPr>
          <p:cNvPr id="24" name="AutoShape 24"/>
          <p:cNvSpPr>
            <a:spLocks noChangeArrowheads="1"/>
          </p:cNvSpPr>
          <p:nvPr/>
        </p:nvSpPr>
        <p:spPr bwMode="gray">
          <a:xfrm>
            <a:off x="2628989" y="4516794"/>
            <a:ext cx="8046720" cy="712470"/>
          </a:xfrm>
          <a:prstGeom prst="roundRect">
            <a:avLst>
              <a:gd name="adj" fmla="val 16667"/>
            </a:avLst>
          </a:prstGeom>
          <a:solidFill>
            <a:schemeClr val="hlink"/>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160"/>
          </a:p>
        </p:txBody>
      </p:sp>
      <p:sp>
        <p:nvSpPr>
          <p:cNvPr id="25" name="Text Box 25"/>
          <p:cNvSpPr txBox="1">
            <a:spLocks noChangeArrowheads="1"/>
          </p:cNvSpPr>
          <p:nvPr/>
        </p:nvSpPr>
        <p:spPr bwMode="white">
          <a:xfrm>
            <a:off x="3618095" y="1649686"/>
            <a:ext cx="6035040" cy="535531"/>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marL="548640" indent="-548640">
              <a:spcBef>
                <a:spcPct val="50000"/>
              </a:spcBef>
              <a:buClr>
                <a:schemeClr val="tx1"/>
              </a:buClr>
              <a:defRPr/>
            </a:pPr>
            <a:r>
              <a:rPr lang="zh-CN" altLang="en-US" sz="2880" b="1" dirty="0">
                <a:solidFill>
                  <a:schemeClr val="bg1"/>
                </a:solidFill>
              </a:rPr>
              <a:t>二</a:t>
            </a:r>
            <a:r>
              <a:rPr lang="en-US" altLang="zh-CN" sz="2880" b="1" dirty="0">
                <a:solidFill>
                  <a:schemeClr val="bg1"/>
                </a:solidFill>
              </a:rPr>
              <a:t>. </a:t>
            </a:r>
            <a:r>
              <a:rPr lang="zh-CN" altLang="en-US" sz="2880" b="1" dirty="0">
                <a:solidFill>
                  <a:schemeClr val="bg1"/>
                </a:solidFill>
              </a:rPr>
              <a:t>直言命题及其种类</a:t>
            </a:r>
            <a:endParaRPr lang="en-US" altLang="zh-CN" sz="2880" b="1" dirty="0">
              <a:solidFill>
                <a:schemeClr val="bg1"/>
              </a:solidFill>
            </a:endParaRPr>
          </a:p>
        </p:txBody>
      </p:sp>
      <p:sp>
        <p:nvSpPr>
          <p:cNvPr id="26" name="Text Box 26"/>
          <p:cNvSpPr txBox="1">
            <a:spLocks noChangeArrowheads="1"/>
          </p:cNvSpPr>
          <p:nvPr/>
        </p:nvSpPr>
        <p:spPr bwMode="white">
          <a:xfrm>
            <a:off x="3618095" y="2743279"/>
            <a:ext cx="6035040" cy="535531"/>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marL="548640" indent="-548640">
              <a:spcBef>
                <a:spcPct val="50000"/>
              </a:spcBef>
              <a:buClr>
                <a:schemeClr val="tx1"/>
              </a:buClr>
              <a:defRPr/>
            </a:pPr>
            <a:r>
              <a:rPr lang="zh-CN" altLang="en-US" sz="2880" b="1" dirty="0"/>
              <a:t>三</a:t>
            </a:r>
            <a:r>
              <a:rPr lang="en-US" altLang="zh-CN" sz="2880" b="1" dirty="0"/>
              <a:t>. </a:t>
            </a:r>
            <a:r>
              <a:rPr lang="zh-CN" altLang="en-US" sz="2880" b="1" dirty="0"/>
              <a:t>直言命题词项的周延性</a:t>
            </a:r>
            <a:endParaRPr lang="en-US" altLang="zh-CN" sz="2880" b="1" dirty="0"/>
          </a:p>
        </p:txBody>
      </p:sp>
      <p:sp>
        <p:nvSpPr>
          <p:cNvPr id="27" name="Text Box 27"/>
          <p:cNvSpPr txBox="1">
            <a:spLocks noChangeArrowheads="1"/>
          </p:cNvSpPr>
          <p:nvPr/>
        </p:nvSpPr>
        <p:spPr bwMode="white">
          <a:xfrm>
            <a:off x="3634829" y="3614063"/>
            <a:ext cx="6035040" cy="535531"/>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marL="548640" indent="-548640">
              <a:spcBef>
                <a:spcPct val="50000"/>
              </a:spcBef>
              <a:buClr>
                <a:schemeClr val="tx1"/>
              </a:buClr>
              <a:defRPr/>
            </a:pPr>
            <a:r>
              <a:rPr lang="zh-CN" altLang="en-US" sz="2880" b="1" dirty="0">
                <a:solidFill>
                  <a:schemeClr val="bg1"/>
                </a:solidFill>
              </a:rPr>
              <a:t>四</a:t>
            </a:r>
            <a:r>
              <a:rPr lang="en-US" altLang="zh-CN" sz="2880" b="1" dirty="0">
                <a:solidFill>
                  <a:schemeClr val="bg1"/>
                </a:solidFill>
              </a:rPr>
              <a:t>. </a:t>
            </a:r>
            <a:r>
              <a:rPr lang="zh-CN" altLang="en-US" sz="2880" b="1" dirty="0">
                <a:solidFill>
                  <a:schemeClr val="bg1"/>
                </a:solidFill>
              </a:rPr>
              <a:t>直言命题间的真假关系</a:t>
            </a:r>
            <a:endParaRPr lang="en-US" altLang="zh-CN" sz="2880" b="1" dirty="0">
              <a:solidFill>
                <a:schemeClr val="bg1"/>
              </a:solidFill>
            </a:endParaRPr>
          </a:p>
        </p:txBody>
      </p:sp>
      <p:sp>
        <p:nvSpPr>
          <p:cNvPr id="28" name="Text Box 28"/>
          <p:cNvSpPr txBox="1">
            <a:spLocks noChangeArrowheads="1"/>
          </p:cNvSpPr>
          <p:nvPr/>
        </p:nvSpPr>
        <p:spPr bwMode="white">
          <a:xfrm>
            <a:off x="3613525" y="4605263"/>
            <a:ext cx="6035040" cy="535531"/>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marL="548640" indent="-548640">
              <a:spcBef>
                <a:spcPct val="50000"/>
              </a:spcBef>
              <a:buClr>
                <a:schemeClr val="tx1"/>
              </a:buClr>
              <a:defRPr/>
            </a:pPr>
            <a:r>
              <a:rPr lang="zh-CN" altLang="en-US" sz="2880" b="1" dirty="0"/>
              <a:t>五</a:t>
            </a:r>
            <a:r>
              <a:rPr lang="en-US" altLang="zh-CN" sz="2880" b="1" dirty="0"/>
              <a:t>. </a:t>
            </a:r>
            <a:r>
              <a:rPr lang="zh-CN" altLang="en-US" sz="2880" b="1" dirty="0"/>
              <a:t>复合命题概述</a:t>
            </a:r>
            <a:endParaRPr lang="en-US" altLang="zh-CN" sz="2880" b="1" dirty="0"/>
          </a:p>
        </p:txBody>
      </p:sp>
      <p:sp>
        <p:nvSpPr>
          <p:cNvPr id="29" name="AutoShape 29"/>
          <p:cNvSpPr>
            <a:spLocks noChangeArrowheads="1"/>
          </p:cNvSpPr>
          <p:nvPr/>
        </p:nvSpPr>
        <p:spPr bwMode="gray">
          <a:xfrm>
            <a:off x="2612255" y="5392487"/>
            <a:ext cx="8046720" cy="712470"/>
          </a:xfrm>
          <a:prstGeom prst="roundRect">
            <a:avLst>
              <a:gd name="adj" fmla="val 16667"/>
            </a:avLst>
          </a:prstGeom>
          <a:solidFill>
            <a:schemeClr val="accent1"/>
          </a:solidFill>
          <a:ln w="28575" algn="ctr">
            <a:solidFill>
              <a:srgbClr val="FCFCFC"/>
            </a:solidFill>
            <a:round/>
            <a:headEnd/>
            <a:tailEnd/>
          </a:ln>
          <a:effectLst>
            <a:outerShdw dist="35921" dir="2700000" algn="ctr" rotWithShape="0">
              <a:srgbClr val="001D3A">
                <a:alpha val="50000"/>
              </a:srgbClr>
            </a:outerShdw>
          </a:effectLst>
        </p:spPr>
        <p:txBody>
          <a:bodyPr wrap="none" anchor="ctr"/>
          <a:lstStyle/>
          <a:p>
            <a:pPr>
              <a:defRPr/>
            </a:pPr>
            <a:endParaRPr lang="zh-CN" altLang="en-US" sz="2160"/>
          </a:p>
        </p:txBody>
      </p:sp>
      <p:sp>
        <p:nvSpPr>
          <p:cNvPr id="30" name="Text Box 30"/>
          <p:cNvSpPr txBox="1">
            <a:spLocks noChangeArrowheads="1"/>
          </p:cNvSpPr>
          <p:nvPr/>
        </p:nvSpPr>
        <p:spPr bwMode="white">
          <a:xfrm>
            <a:off x="3617496" y="5480956"/>
            <a:ext cx="6753141" cy="535531"/>
          </a:xfrm>
          <a:prstGeom prst="rect">
            <a:avLst/>
          </a:prstGeom>
          <a:noFill/>
          <a:ln w="9525">
            <a:noFill/>
            <a:miter lim="800000"/>
            <a:headEnd/>
            <a:tailEnd/>
          </a:ln>
          <a:effectLst>
            <a:outerShdw dist="17961" dir="2700000" algn="ctr" rotWithShape="0">
              <a:srgbClr val="000000">
                <a:alpha val="50000"/>
              </a:srgbClr>
            </a:outerShdw>
          </a:effectLst>
        </p:spPr>
        <p:txBody>
          <a:bodyPr wrap="square">
            <a:spAutoFit/>
          </a:bodyPr>
          <a:lstStyle/>
          <a:p>
            <a:pPr marL="548640" indent="-548640">
              <a:spcBef>
                <a:spcPct val="50000"/>
              </a:spcBef>
              <a:buClr>
                <a:schemeClr val="tx1"/>
              </a:buClr>
              <a:defRPr/>
            </a:pPr>
            <a:r>
              <a:rPr lang="zh-CN" altLang="en-US" sz="2880" b="1" dirty="0">
                <a:solidFill>
                  <a:schemeClr val="bg1"/>
                </a:solidFill>
              </a:rPr>
              <a:t>六</a:t>
            </a:r>
            <a:r>
              <a:rPr lang="en-US" altLang="zh-CN" sz="2880" b="1" dirty="0">
                <a:solidFill>
                  <a:schemeClr val="bg1"/>
                </a:solidFill>
              </a:rPr>
              <a:t>. </a:t>
            </a:r>
            <a:r>
              <a:rPr lang="zh-CN" altLang="en-US" sz="2880" b="1" dirty="0">
                <a:solidFill>
                  <a:schemeClr val="bg1"/>
                </a:solidFill>
              </a:rPr>
              <a:t>联言、选言、假言、负命题及其真值</a:t>
            </a:r>
            <a:endParaRPr lang="en-US" altLang="zh-CN" sz="2880" b="1" dirty="0">
              <a:solidFill>
                <a:schemeClr val="bg1"/>
              </a:solidFill>
            </a:endParaRPr>
          </a:p>
        </p:txBody>
      </p:sp>
      <p:grpSp>
        <p:nvGrpSpPr>
          <p:cNvPr id="31" name="Group 31"/>
          <p:cNvGrpSpPr>
            <a:grpSpLocks/>
          </p:cNvGrpSpPr>
          <p:nvPr/>
        </p:nvGrpSpPr>
        <p:grpSpPr bwMode="auto">
          <a:xfrm>
            <a:off x="10254783" y="4932769"/>
            <a:ext cx="224790" cy="721996"/>
            <a:chOff x="960" y="1764"/>
            <a:chExt cx="130" cy="418"/>
          </a:xfrm>
        </p:grpSpPr>
        <p:sp>
          <p:nvSpPr>
            <p:cNvPr id="32" name="Oval 32"/>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33" name="Oval 33"/>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34" name="AutoShape 34"/>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EAEAEA"/>
                </a:gs>
                <a:gs pos="100000">
                  <a:srgbClr val="B2B2B2"/>
                </a:gs>
              </a:gsLst>
              <a:lin ang="5400000" scaled="1"/>
            </a:gradFill>
            <a:ln w="38100" algn="ctr">
              <a:noFill/>
              <a:round/>
              <a:headEnd/>
              <a:tailEnd/>
            </a:ln>
          </p:spPr>
          <p:txBody>
            <a:bodyPr wrap="none" anchor="ctr"/>
            <a:lstStyle/>
            <a:p>
              <a:endParaRPr lang="zh-CN" altLang="en-US" sz="2160"/>
            </a:p>
          </p:txBody>
        </p:sp>
      </p:grpSp>
      <p:grpSp>
        <p:nvGrpSpPr>
          <p:cNvPr id="35" name="Group 35"/>
          <p:cNvGrpSpPr>
            <a:grpSpLocks/>
          </p:cNvGrpSpPr>
          <p:nvPr/>
        </p:nvGrpSpPr>
        <p:grpSpPr bwMode="auto">
          <a:xfrm>
            <a:off x="2801642" y="4943457"/>
            <a:ext cx="224790" cy="721996"/>
            <a:chOff x="960" y="1764"/>
            <a:chExt cx="130" cy="418"/>
          </a:xfrm>
        </p:grpSpPr>
        <p:sp>
          <p:nvSpPr>
            <p:cNvPr id="36" name="Oval 36"/>
            <p:cNvSpPr>
              <a:spLocks noChangeArrowheads="1"/>
            </p:cNvSpPr>
            <p:nvPr/>
          </p:nvSpPr>
          <p:spPr bwMode="gray">
            <a:xfrm>
              <a:off x="960" y="1764"/>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37" name="Oval 37"/>
            <p:cNvSpPr>
              <a:spLocks noChangeArrowheads="1"/>
            </p:cNvSpPr>
            <p:nvPr/>
          </p:nvSpPr>
          <p:spPr bwMode="gray">
            <a:xfrm>
              <a:off x="964" y="2062"/>
              <a:ext cx="126" cy="120"/>
            </a:xfrm>
            <a:prstGeom prst="ellipse">
              <a:avLst/>
            </a:prstGeom>
            <a:solidFill>
              <a:schemeClr val="bg1"/>
            </a:solidFill>
            <a:ln w="38100" algn="ctr">
              <a:solidFill>
                <a:schemeClr val="bg2"/>
              </a:solidFill>
              <a:round/>
              <a:headEnd/>
              <a:tailEnd/>
            </a:ln>
          </p:spPr>
          <p:txBody>
            <a:bodyPr wrap="none" anchor="ctr"/>
            <a:lstStyle/>
            <a:p>
              <a:endParaRPr lang="zh-CN" altLang="en-US" sz="2160"/>
            </a:p>
          </p:txBody>
        </p:sp>
        <p:sp>
          <p:nvSpPr>
            <p:cNvPr id="38" name="AutoShape 38"/>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FFFFFF"/>
                </a:gs>
                <a:gs pos="100000">
                  <a:srgbClr val="B2B2B2"/>
                </a:gs>
              </a:gsLst>
              <a:lin ang="5400000" scaled="1"/>
            </a:gradFill>
            <a:ln w="38100" algn="ctr">
              <a:noFill/>
              <a:round/>
              <a:headEnd/>
              <a:tailEnd/>
            </a:ln>
          </p:spPr>
          <p:txBody>
            <a:bodyPr wrap="none" anchor="ctr"/>
            <a:lstStyle/>
            <a:p>
              <a:endParaRPr lang="zh-CN" altLang="en-US" sz="2160"/>
            </a:p>
          </p:txBody>
        </p:sp>
      </p:grpSp>
    </p:spTree>
    <p:extLst>
      <p:ext uri="{BB962C8B-B14F-4D97-AF65-F5344CB8AC3E}">
        <p14:creationId xmlns:p14="http://schemas.microsoft.com/office/powerpoint/2010/main" val="426344335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825015" y="404664"/>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buFont typeface="Wingdings" pitchFamily="2" charset="2"/>
              <a:buChar char="n"/>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1273629" y="2200777"/>
            <a:ext cx="9764486" cy="4487382"/>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3360" b="1" dirty="0">
                <a:solidFill>
                  <a:srgbClr val="7030A0"/>
                </a:solidFill>
                <a:effectLst>
                  <a:outerShdw blurRad="38100" dist="38100" dir="2700000" algn="tl">
                    <a:srgbClr val="000000">
                      <a:alpha val="43137"/>
                    </a:srgbClr>
                  </a:outerShdw>
                </a:effectLst>
              </a:rPr>
              <a:t>请将下述自然语言化归为标准形式：</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1</a:t>
            </a:r>
            <a:r>
              <a:rPr lang="zh-CN" altLang="en-US" sz="3360" b="1" dirty="0">
                <a:solidFill>
                  <a:srgbClr val="7030A0"/>
                </a:solidFill>
                <a:effectLst>
                  <a:outerShdw blurRad="38100" dist="38100" dir="2700000" algn="tl">
                    <a:srgbClr val="000000">
                      <a:alpha val="43137"/>
                    </a:srgbClr>
                  </a:outerShdw>
                </a:effectLst>
              </a:rPr>
              <a:t>、没有人是不死的。</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答案：所有的人都不是不死的。</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2</a:t>
            </a:r>
            <a:r>
              <a:rPr lang="zh-CN" altLang="en-US" sz="3360" b="1" dirty="0">
                <a:solidFill>
                  <a:srgbClr val="7030A0"/>
                </a:solidFill>
                <a:effectLst>
                  <a:outerShdw blurRad="38100" dist="38100" dir="2700000" algn="tl">
                    <a:srgbClr val="000000">
                      <a:alpha val="43137"/>
                    </a:srgbClr>
                  </a:outerShdw>
                </a:effectLst>
              </a:rPr>
              <a:t>、人并不都是自私的。</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答案：有的人不是自私的。</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endParaRPr lang="en-US" altLang="zh-CN" sz="336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517191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fad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fad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fade">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825015" y="404664"/>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buFont typeface="Wingdings" pitchFamily="2" charset="2"/>
              <a:buChar char="n"/>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1213757" y="1834352"/>
            <a:ext cx="9764486" cy="5521512"/>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3360" b="1" dirty="0">
                <a:solidFill>
                  <a:srgbClr val="7030A0"/>
                </a:solidFill>
                <a:effectLst>
                  <a:outerShdw blurRad="38100" dist="38100" dir="2700000" algn="tl">
                    <a:srgbClr val="000000">
                      <a:alpha val="43137"/>
                    </a:srgbClr>
                  </a:outerShdw>
                </a:effectLst>
              </a:rPr>
              <a:t>请将下述自然语言化归为标准形式：</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3</a:t>
            </a:r>
            <a:r>
              <a:rPr lang="zh-CN" altLang="en-US" sz="3360" b="1" dirty="0">
                <a:solidFill>
                  <a:srgbClr val="7030A0"/>
                </a:solidFill>
                <a:effectLst>
                  <a:outerShdw blurRad="38100" dist="38100" dir="2700000" algn="tl">
                    <a:srgbClr val="000000">
                      <a:alpha val="43137"/>
                    </a:srgbClr>
                  </a:outerShdw>
                </a:effectLst>
              </a:rPr>
              <a:t>、无论什么困难都不是不可克服的。</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答案：所有困难都不是不可克服的。</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4</a:t>
            </a:r>
            <a:r>
              <a:rPr lang="zh-CN" altLang="en-US" sz="3360" b="1" dirty="0">
                <a:solidFill>
                  <a:srgbClr val="7030A0"/>
                </a:solidFill>
                <a:effectLst>
                  <a:outerShdw blurRad="38100" dist="38100" dir="2700000" algn="tl">
                    <a:srgbClr val="000000">
                      <a:alpha val="43137"/>
                    </a:srgbClr>
                  </a:outerShdw>
                </a:effectLst>
              </a:rPr>
              <a:t>、只有不畏劳苦的人才有希望达到光辉的顶点。</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答案：凡有希望达到光辉顶点的人都是不畏劳苦的人。或者：所有畏劳苦的人都是没有希望达到光辉顶点的人。</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endParaRPr lang="en-US" altLang="zh-CN" sz="336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510536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fad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fad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fade">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8392041" cy="769441"/>
          </a:xfrm>
          <a:prstGeom prst="rect">
            <a:avLst/>
          </a:prstGeom>
          <a:noFill/>
        </p:spPr>
        <p:txBody>
          <a:bodyPr wrap="none" rtlCol="0">
            <a:spAutoFit/>
          </a:bodyPr>
          <a:lstStyle/>
          <a:p>
            <a:pPr defTabSz="1097280">
              <a:defRPr/>
            </a:pPr>
            <a:r>
              <a:rPr lang="en-US" altLang="zh-CN" sz="4400" b="1" dirty="0">
                <a:solidFill>
                  <a:prstClr val="black"/>
                </a:solidFill>
              </a:rPr>
              <a:t>3</a:t>
            </a:r>
            <a:r>
              <a:rPr lang="zh-CN" altLang="en-US" sz="4400" b="1" dirty="0">
                <a:solidFill>
                  <a:prstClr val="black"/>
                </a:solidFill>
              </a:rPr>
              <a:t>、自然语言中直言命题的规范化</a:t>
            </a:r>
            <a:endParaRPr lang="en-US" altLang="zh-CN" sz="4400" b="1" dirty="0">
              <a:solidFill>
                <a:prstClr val="black"/>
              </a:solidFill>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678280" y="1728964"/>
            <a:ext cx="10940472" cy="4923506"/>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r>
              <a:rPr lang="zh-CN" altLang="en-US" sz="2800" b="1" dirty="0">
                <a:solidFill>
                  <a:prstClr val="black"/>
                </a:solidFill>
                <a:latin typeface="Calibri"/>
                <a:ea typeface="宋体" pitchFamily="2" charset="-122"/>
              </a:rPr>
              <a:t>        对自然语言中的直言命题作规范化分析，需要</a:t>
            </a:r>
            <a:r>
              <a:rPr lang="zh-CN" altLang="en-US" sz="2800" b="1" dirty="0">
                <a:solidFill>
                  <a:srgbClr val="FF0000"/>
                </a:solidFill>
                <a:latin typeface="Calibri"/>
                <a:ea typeface="宋体" pitchFamily="2" charset="-122"/>
              </a:rPr>
              <a:t>注意</a:t>
            </a:r>
            <a:r>
              <a:rPr lang="zh-CN" altLang="en-US" sz="2800" b="1" dirty="0">
                <a:solidFill>
                  <a:prstClr val="black"/>
                </a:solidFill>
                <a:latin typeface="Calibri"/>
                <a:ea typeface="宋体" pitchFamily="2" charset="-122"/>
              </a:rPr>
              <a:t>两点：</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第一，不能改变命题的原意。例如，如果把命题（</a:t>
            </a:r>
            <a:r>
              <a:rPr lang="en-US" altLang="zh-CN" sz="2800" b="1" dirty="0">
                <a:solidFill>
                  <a:prstClr val="black"/>
                </a:solidFill>
                <a:latin typeface="Calibri"/>
                <a:ea typeface="宋体" pitchFamily="2" charset="-122"/>
              </a:rPr>
              <a:t>2</a:t>
            </a:r>
            <a:r>
              <a:rPr lang="zh-CN" altLang="en-US" sz="2800" b="1" dirty="0">
                <a:solidFill>
                  <a:prstClr val="black"/>
                </a:solidFill>
                <a:latin typeface="Calibri"/>
                <a:ea typeface="宋体" pitchFamily="2" charset="-122"/>
              </a:rPr>
              <a:t>）整理成“有些</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天鹅是白的”，就改变了原意。</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第二，同一命题，在不改变原意的前提下，可以整理成不同的规范</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形式。如“甲班同学不都是中国国籍”，可以整理为“有甲班同学</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不是中国国籍”，是</a:t>
            </a:r>
            <a:r>
              <a:rPr lang="en-US" altLang="zh-CN" sz="2800" b="1" dirty="0">
                <a:solidFill>
                  <a:prstClr val="black"/>
                </a:solidFill>
                <a:latin typeface="Calibri"/>
                <a:ea typeface="宋体" pitchFamily="2" charset="-122"/>
              </a:rPr>
              <a:t>O</a:t>
            </a:r>
            <a:r>
              <a:rPr lang="zh-CN" altLang="en-US" sz="2800" b="1" dirty="0">
                <a:solidFill>
                  <a:prstClr val="black"/>
                </a:solidFill>
                <a:latin typeface="Calibri"/>
                <a:ea typeface="宋体" pitchFamily="2" charset="-122"/>
              </a:rPr>
              <a:t>命题；也可以整理为“有甲班同学是非中国</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国籍”，是</a:t>
            </a:r>
            <a:r>
              <a:rPr lang="en-US" altLang="zh-CN" sz="2800" b="1" dirty="0">
                <a:solidFill>
                  <a:prstClr val="black"/>
                </a:solidFill>
                <a:latin typeface="Calibri"/>
                <a:ea typeface="宋体" pitchFamily="2" charset="-122"/>
              </a:rPr>
              <a:t>I</a:t>
            </a:r>
            <a:r>
              <a:rPr lang="zh-CN" altLang="en-US" sz="2800" b="1" dirty="0">
                <a:solidFill>
                  <a:prstClr val="black"/>
                </a:solidFill>
                <a:latin typeface="Calibri"/>
                <a:ea typeface="宋体" pitchFamily="2" charset="-122"/>
              </a:rPr>
              <a:t>命题。当然，作为</a:t>
            </a:r>
            <a:r>
              <a:rPr lang="en-US" altLang="zh-CN" sz="2800" b="1" dirty="0">
                <a:solidFill>
                  <a:prstClr val="black"/>
                </a:solidFill>
                <a:latin typeface="Calibri"/>
                <a:ea typeface="宋体" pitchFamily="2" charset="-122"/>
              </a:rPr>
              <a:t>O</a:t>
            </a:r>
            <a:r>
              <a:rPr lang="zh-CN" altLang="en-US" sz="2800" b="1" dirty="0">
                <a:solidFill>
                  <a:prstClr val="black"/>
                </a:solidFill>
                <a:latin typeface="Calibri"/>
                <a:ea typeface="宋体" pitchFamily="2" charset="-122"/>
              </a:rPr>
              <a:t>命题，其谓项是“中国国籍”，作</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为</a:t>
            </a:r>
            <a:r>
              <a:rPr lang="en-US" altLang="zh-CN" sz="2800" b="1" dirty="0">
                <a:solidFill>
                  <a:prstClr val="black"/>
                </a:solidFill>
                <a:latin typeface="Calibri"/>
                <a:ea typeface="宋体" pitchFamily="2" charset="-122"/>
              </a:rPr>
              <a:t>I</a:t>
            </a:r>
            <a:r>
              <a:rPr lang="zh-CN" altLang="en-US" sz="2800" b="1" dirty="0">
                <a:solidFill>
                  <a:prstClr val="black"/>
                </a:solidFill>
                <a:latin typeface="Calibri"/>
                <a:ea typeface="宋体" pitchFamily="2" charset="-122"/>
              </a:rPr>
              <a:t>命题，其谓项是“非中国国籍”。</a:t>
            </a: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1991173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 calcmode="lin" valueType="num">
                                      <p:cBhvr additive="base">
                                        <p:cTn id="12" dur="500" fill="hold"/>
                                        <p:tgtEl>
                                          <p:spTgt spid="8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8">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88">
                                            <p:txEl>
                                              <p:pRg st="2" end="2"/>
                                            </p:txEl>
                                          </p:spTgt>
                                        </p:tgtEl>
                                        <p:attrNameLst>
                                          <p:attrName>style.visibility</p:attrName>
                                        </p:attrNameLst>
                                      </p:cBhvr>
                                      <p:to>
                                        <p:strVal val="visible"/>
                                      </p:to>
                                    </p:set>
                                    <p:anim calcmode="lin" valueType="num">
                                      <p:cBhvr additive="base">
                                        <p:cTn id="16" dur="500" fill="hold"/>
                                        <p:tgtEl>
                                          <p:spTgt spid="88">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8">
                                            <p:txEl>
                                              <p:pRg st="3" end="3"/>
                                            </p:txEl>
                                          </p:spTgt>
                                        </p:tgtEl>
                                        <p:attrNameLst>
                                          <p:attrName>style.visibility</p:attrName>
                                        </p:attrNameLst>
                                      </p:cBhvr>
                                      <p:to>
                                        <p:strVal val="visible"/>
                                      </p:to>
                                    </p:set>
                                    <p:anim calcmode="lin" valueType="num">
                                      <p:cBhvr additive="base">
                                        <p:cTn id="22" dur="500" fill="hold"/>
                                        <p:tgtEl>
                                          <p:spTgt spid="88">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8">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8">
                                            <p:txEl>
                                              <p:pRg st="4" end="4"/>
                                            </p:txEl>
                                          </p:spTgt>
                                        </p:tgtEl>
                                        <p:attrNameLst>
                                          <p:attrName>style.visibility</p:attrName>
                                        </p:attrNameLst>
                                      </p:cBhvr>
                                      <p:to>
                                        <p:strVal val="visible"/>
                                      </p:to>
                                    </p:set>
                                    <p:anim calcmode="lin" valueType="num">
                                      <p:cBhvr additive="base">
                                        <p:cTn id="26" dur="500" fill="hold"/>
                                        <p:tgtEl>
                                          <p:spTgt spid="88">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8">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88">
                                            <p:txEl>
                                              <p:pRg st="5" end="5"/>
                                            </p:txEl>
                                          </p:spTgt>
                                        </p:tgtEl>
                                        <p:attrNameLst>
                                          <p:attrName>style.visibility</p:attrName>
                                        </p:attrNameLst>
                                      </p:cBhvr>
                                      <p:to>
                                        <p:strVal val="visible"/>
                                      </p:to>
                                    </p:set>
                                    <p:anim calcmode="lin" valueType="num">
                                      <p:cBhvr additive="base">
                                        <p:cTn id="30" dur="500" fill="hold"/>
                                        <p:tgtEl>
                                          <p:spTgt spid="88">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8">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88">
                                            <p:txEl>
                                              <p:pRg st="6" end="6"/>
                                            </p:txEl>
                                          </p:spTgt>
                                        </p:tgtEl>
                                        <p:attrNameLst>
                                          <p:attrName>style.visibility</p:attrName>
                                        </p:attrNameLst>
                                      </p:cBhvr>
                                      <p:to>
                                        <p:strVal val="visible"/>
                                      </p:to>
                                    </p:set>
                                    <p:anim calcmode="lin" valueType="num">
                                      <p:cBhvr additive="base">
                                        <p:cTn id="34" dur="500" fill="hold"/>
                                        <p:tgtEl>
                                          <p:spTgt spid="88">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8">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88">
                                            <p:txEl>
                                              <p:pRg st="7" end="7"/>
                                            </p:txEl>
                                          </p:spTgt>
                                        </p:tgtEl>
                                        <p:attrNameLst>
                                          <p:attrName>style.visibility</p:attrName>
                                        </p:attrNameLst>
                                      </p:cBhvr>
                                      <p:to>
                                        <p:strVal val="visible"/>
                                      </p:to>
                                    </p:set>
                                    <p:anim calcmode="lin" valueType="num">
                                      <p:cBhvr additive="base">
                                        <p:cTn id="38" dur="500" fill="hold"/>
                                        <p:tgtEl>
                                          <p:spTgt spid="88">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6840334"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三、直言命题词项的周延性</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87532" y="2106384"/>
            <a:ext cx="10891453" cy="373924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zh-CN" altLang="en-US" sz="2800" b="1" dirty="0">
                <a:solidFill>
                  <a:prstClr val="black"/>
                </a:solidFill>
                <a:latin typeface="Calibri"/>
                <a:ea typeface="宋体" pitchFamily="2" charset="-122"/>
              </a:rPr>
              <a:t>        直言命题的</a:t>
            </a:r>
            <a:r>
              <a:rPr lang="zh-CN" altLang="en-US" sz="2800" b="1" dirty="0">
                <a:solidFill>
                  <a:srgbClr val="0070C0"/>
                </a:solidFill>
                <a:latin typeface="Calibri"/>
                <a:ea typeface="宋体" pitchFamily="2" charset="-122"/>
              </a:rPr>
              <a:t>主项</a:t>
            </a:r>
            <a:r>
              <a:rPr lang="zh-CN" altLang="en-US" sz="2800" b="1" dirty="0">
                <a:solidFill>
                  <a:prstClr val="black"/>
                </a:solidFill>
                <a:latin typeface="Calibri"/>
                <a:ea typeface="宋体" pitchFamily="2" charset="-122"/>
              </a:rPr>
              <a:t>和</a:t>
            </a:r>
            <a:r>
              <a:rPr lang="zh-CN" altLang="en-US" sz="2800" b="1" dirty="0">
                <a:solidFill>
                  <a:srgbClr val="0070C0"/>
                </a:solidFill>
                <a:latin typeface="Calibri"/>
                <a:ea typeface="宋体" pitchFamily="2" charset="-122"/>
              </a:rPr>
              <a:t>谓项</a:t>
            </a:r>
            <a:r>
              <a:rPr lang="zh-CN" altLang="en-US" sz="2800" b="1" dirty="0">
                <a:solidFill>
                  <a:prstClr val="black"/>
                </a:solidFill>
                <a:latin typeface="Calibri"/>
                <a:ea typeface="宋体" pitchFamily="2" charset="-122"/>
              </a:rPr>
              <a:t>合称“词项”（</a:t>
            </a:r>
            <a:r>
              <a:rPr lang="en-US" altLang="zh-CN" sz="2800" b="1" dirty="0">
                <a:solidFill>
                  <a:prstClr val="black"/>
                </a:solidFill>
                <a:latin typeface="Calibri"/>
                <a:ea typeface="宋体" pitchFamily="2" charset="-122"/>
              </a:rPr>
              <a:t>term</a:t>
            </a:r>
            <a:r>
              <a:rPr lang="zh-CN" altLang="en-US" sz="2800" b="1" dirty="0">
                <a:solidFill>
                  <a:prstClr val="black"/>
                </a:solidFill>
                <a:latin typeface="Calibri"/>
                <a:ea typeface="宋体" pitchFamily="2" charset="-122"/>
              </a:rPr>
              <a:t>）。从形式上说，</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词项是语言学中的语词，有内涵和外延。概念都由相应的词项来</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表达，并且词项常常也表达相应的概念，因此在日常思维中，常</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把一个词项与该词项所表达的概念视为同一。</a:t>
            </a:r>
            <a:endParaRPr lang="en-US" altLang="zh-CN" sz="2800" b="1" dirty="0">
              <a:solidFill>
                <a:prstClr val="black"/>
              </a:solidFill>
              <a:latin typeface="Calibri"/>
              <a:ea typeface="宋体" pitchFamily="2" charset="-122"/>
            </a:endParaRPr>
          </a:p>
          <a:p>
            <a:pPr defTabSz="1097280">
              <a:defRPr/>
            </a:pPr>
            <a:endParaRPr lang="zh-CN" altLang="en-US"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159921685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6840334"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三、直言命题词项的周延性</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81396" y="1714497"/>
            <a:ext cx="11242518" cy="495572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zh-CN" altLang="en-US" sz="2800" b="1" dirty="0">
                <a:solidFill>
                  <a:prstClr val="black"/>
                </a:solidFill>
                <a:latin typeface="Calibri"/>
                <a:ea typeface="宋体" pitchFamily="2" charset="-122"/>
              </a:rPr>
              <a:t>        所谓直言命题中主、谓项的周延性，指的是直言命题中</a:t>
            </a:r>
            <a:r>
              <a:rPr lang="zh-CN" altLang="en-US" sz="2800" b="1" dirty="0">
                <a:solidFill>
                  <a:srgbClr val="FF0000"/>
                </a:solidFill>
                <a:latin typeface="Calibri"/>
                <a:ea typeface="宋体" pitchFamily="2" charset="-122"/>
              </a:rPr>
              <a:t>主、谓</a:t>
            </a:r>
            <a:endParaRPr lang="en-US" altLang="zh-CN" sz="2800" b="1" dirty="0">
              <a:solidFill>
                <a:srgbClr val="FF0000"/>
              </a:solidFill>
              <a:latin typeface="Calibri"/>
              <a:ea typeface="宋体" pitchFamily="2" charset="-122"/>
            </a:endParaRPr>
          </a:p>
          <a:p>
            <a:pPr defTabSz="1097280">
              <a:lnSpc>
                <a:spcPct val="150000"/>
              </a:lnSpc>
              <a:defRPr/>
            </a:pPr>
            <a:r>
              <a:rPr lang="zh-CN" altLang="en-US" sz="2800" b="1" dirty="0">
                <a:solidFill>
                  <a:srgbClr val="FF0000"/>
                </a:solidFill>
                <a:latin typeface="Calibri"/>
                <a:ea typeface="宋体" pitchFamily="2" charset="-122"/>
              </a:rPr>
              <a:t>项外延被断定的数量情况</a:t>
            </a:r>
            <a:r>
              <a:rPr lang="zh-CN" altLang="en-US" sz="2800" b="1" dirty="0">
                <a:solidFill>
                  <a:prstClr val="black"/>
                </a:solidFill>
                <a:latin typeface="Calibri"/>
                <a:ea typeface="宋体" pitchFamily="2" charset="-122"/>
              </a:rPr>
              <a:t>。在一个直言命题中，如果其主项或谓项</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被断定了全部外延，它就是周延的。如果其主项或谓项没有被断定</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全部外延，它就是不周延的。</a:t>
            </a:r>
            <a:endParaRPr lang="en-US" altLang="zh-CN" sz="2800" b="1" dirty="0">
              <a:solidFill>
                <a:prstClr val="black"/>
              </a:solidFill>
              <a:latin typeface="Calibri"/>
              <a:ea typeface="宋体" pitchFamily="2" charset="-122"/>
            </a:endParaRPr>
          </a:p>
          <a:p>
            <a:pPr defTabSz="1097280">
              <a:lnSpc>
                <a:spcPct val="150000"/>
              </a:lnSpc>
              <a:defRPr/>
            </a:pPr>
            <a:r>
              <a:rPr lang="en-US" altLang="zh-CN" sz="2800" b="1" dirty="0">
                <a:solidFill>
                  <a:prstClr val="black"/>
                </a:solidFill>
                <a:latin typeface="Calibri"/>
                <a:ea typeface="宋体" pitchFamily="2" charset="-122"/>
              </a:rPr>
              <a:t>        </a:t>
            </a:r>
            <a:r>
              <a:rPr lang="zh-CN" altLang="en-US" sz="2800" b="1" dirty="0">
                <a:solidFill>
                  <a:prstClr val="black"/>
                </a:solidFill>
                <a:latin typeface="Calibri"/>
                <a:ea typeface="宋体" pitchFamily="2" charset="-122"/>
              </a:rPr>
              <a:t>主、谓项的周延性，是就命题的</a:t>
            </a:r>
            <a:r>
              <a:rPr lang="zh-CN" altLang="en-US" sz="2800" b="1" dirty="0">
                <a:solidFill>
                  <a:srgbClr val="FF0000"/>
                </a:solidFill>
                <a:latin typeface="Calibri"/>
                <a:ea typeface="宋体" pitchFamily="2" charset="-122"/>
              </a:rPr>
              <a:t>形式结构</a:t>
            </a:r>
            <a:r>
              <a:rPr lang="zh-CN" altLang="en-US" sz="2800" b="1" dirty="0">
                <a:solidFill>
                  <a:prstClr val="black"/>
                </a:solidFill>
                <a:latin typeface="Calibri"/>
                <a:ea typeface="宋体" pitchFamily="2" charset="-122"/>
              </a:rPr>
              <a:t>而言的，不考虑某些</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具体命题的实际情况。下面分别说明</a:t>
            </a:r>
            <a:r>
              <a:rPr lang="en-US" altLang="zh-CN" sz="2800" b="1" dirty="0">
                <a:solidFill>
                  <a:prstClr val="black"/>
                </a:solidFill>
                <a:latin typeface="Calibri"/>
                <a:ea typeface="宋体" pitchFamily="2" charset="-122"/>
              </a:rPr>
              <a:t>A</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E</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I</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O</a:t>
            </a:r>
            <a:r>
              <a:rPr lang="zh-CN" altLang="en-US" sz="2800" b="1" dirty="0">
                <a:solidFill>
                  <a:prstClr val="black"/>
                </a:solidFill>
                <a:latin typeface="Calibri"/>
                <a:ea typeface="宋体" pitchFamily="2" charset="-122"/>
              </a:rPr>
              <a:t>四种判断主、谓项的</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周延性情况。</a:t>
            </a: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23117191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6840334"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三、直言命题词项的周延性</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81396" y="1714497"/>
            <a:ext cx="11242518" cy="495572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endParaRPr lang="en-US" altLang="zh-CN" sz="2800" b="1" dirty="0">
              <a:solidFill>
                <a:prstClr val="black"/>
              </a:solidFill>
              <a:highlight>
                <a:srgbClr val="FFFF00"/>
              </a:highlight>
              <a:latin typeface="Calibri"/>
              <a:ea typeface="宋体" pitchFamily="2" charset="-122"/>
            </a:endParaRPr>
          </a:p>
          <a:p>
            <a:pPr defTabSz="1097280">
              <a:lnSpc>
                <a:spcPct val="120000"/>
              </a:lnSpc>
              <a:defRPr/>
            </a:pPr>
            <a:r>
              <a:rPr lang="en-US" altLang="zh-CN" sz="2800" b="1" dirty="0">
                <a:solidFill>
                  <a:prstClr val="black"/>
                </a:solidFill>
                <a:highlight>
                  <a:srgbClr val="FFFF00"/>
                </a:highlight>
                <a:latin typeface="Calibri"/>
                <a:ea typeface="宋体" pitchFamily="2" charset="-122"/>
              </a:rPr>
              <a:t>1</a:t>
            </a:r>
            <a:r>
              <a:rPr lang="zh-CN" altLang="en-US" sz="2800" b="1" dirty="0">
                <a:solidFill>
                  <a:prstClr val="black"/>
                </a:solidFill>
                <a:highlight>
                  <a:srgbClr val="FFFF00"/>
                </a:highlight>
                <a:latin typeface="Calibri"/>
                <a:ea typeface="宋体" pitchFamily="2" charset="-122"/>
              </a:rPr>
              <a:t>、全称命题的主项周延</a:t>
            </a:r>
            <a:endParaRPr lang="en-US" altLang="zh-CN" sz="2800" b="1" dirty="0">
              <a:solidFill>
                <a:prstClr val="black"/>
              </a:solidFill>
              <a:highlight>
                <a:srgbClr val="FFFF00"/>
              </a:highlight>
              <a:latin typeface="Calibri"/>
              <a:ea typeface="宋体" pitchFamily="2" charset="-122"/>
            </a:endParaRPr>
          </a:p>
          <a:p>
            <a:pPr defTabSz="1097280">
              <a:lnSpc>
                <a:spcPct val="120000"/>
              </a:lnSpc>
              <a:defRPr/>
            </a:pPr>
            <a:r>
              <a:rPr lang="en-US" altLang="zh-CN" sz="2800" b="1" dirty="0">
                <a:solidFill>
                  <a:prstClr val="black"/>
                </a:solidFill>
                <a:latin typeface="Calibri"/>
                <a:ea typeface="宋体" pitchFamily="2" charset="-122"/>
              </a:rPr>
              <a:t>        </a:t>
            </a:r>
            <a:r>
              <a:rPr lang="zh-CN" altLang="en-US" sz="2800" b="1" dirty="0">
                <a:solidFill>
                  <a:prstClr val="black"/>
                </a:solidFill>
                <a:latin typeface="Calibri"/>
                <a:ea typeface="宋体" pitchFamily="2" charset="-122"/>
              </a:rPr>
              <a:t>“所有</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是</a:t>
            </a:r>
            <a:r>
              <a:rPr lang="en-US" altLang="zh-CN" sz="2800" b="1" dirty="0">
                <a:solidFill>
                  <a:prstClr val="black"/>
                </a:solidFill>
                <a:latin typeface="Calibri"/>
                <a:ea typeface="宋体" pitchFamily="2" charset="-122"/>
              </a:rPr>
              <a:t>P</a:t>
            </a:r>
            <a:r>
              <a:rPr lang="zh-CN" altLang="en-US" sz="2800" b="1" dirty="0">
                <a:solidFill>
                  <a:prstClr val="black"/>
                </a:solidFill>
                <a:latin typeface="Calibri"/>
                <a:ea typeface="宋体" pitchFamily="2" charset="-122"/>
              </a:rPr>
              <a:t>”中的量项“所有”指明主项“</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”被断定了全部外延，</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因此，“</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”是周延的。</a:t>
            </a:r>
            <a:endParaRPr lang="en-US" altLang="zh-CN" sz="2800" b="1" dirty="0">
              <a:solidFill>
                <a:prstClr val="black"/>
              </a:solidFill>
              <a:latin typeface="Calibri"/>
              <a:ea typeface="宋体" pitchFamily="2" charset="-122"/>
            </a:endParaRPr>
          </a:p>
          <a:p>
            <a:pPr defTabSz="1097280">
              <a:lnSpc>
                <a:spcPct val="120000"/>
              </a:lnSpc>
              <a:defRPr/>
            </a:pPr>
            <a:r>
              <a:rPr lang="en-US" altLang="zh-CN" sz="2800" b="1" dirty="0">
                <a:solidFill>
                  <a:prstClr val="black"/>
                </a:solidFill>
                <a:latin typeface="Calibri"/>
                <a:ea typeface="宋体" pitchFamily="2" charset="-122"/>
              </a:rPr>
              <a:t>        </a:t>
            </a:r>
            <a:r>
              <a:rPr lang="zh-CN" altLang="en-US" sz="2800" b="1" dirty="0">
                <a:solidFill>
                  <a:prstClr val="black"/>
                </a:solidFill>
                <a:latin typeface="Calibri"/>
                <a:ea typeface="宋体" pitchFamily="2" charset="-122"/>
              </a:rPr>
              <a:t>同理</a:t>
            </a:r>
            <a:r>
              <a:rPr lang="zh-CN" altLang="en-US" sz="2800" b="1" dirty="0">
                <a:solidFill>
                  <a:prstClr val="black"/>
                </a:solidFill>
              </a:rPr>
              <a:t>，“所有</a:t>
            </a:r>
            <a:r>
              <a:rPr lang="en-US" altLang="zh-CN" sz="2800" b="1" dirty="0">
                <a:solidFill>
                  <a:prstClr val="black"/>
                </a:solidFill>
              </a:rPr>
              <a:t>S</a:t>
            </a:r>
            <a:r>
              <a:rPr lang="zh-CN" altLang="en-US" sz="2800" b="1" dirty="0">
                <a:solidFill>
                  <a:prstClr val="black"/>
                </a:solidFill>
              </a:rPr>
              <a:t>不是</a:t>
            </a:r>
            <a:r>
              <a:rPr lang="en-US" altLang="zh-CN" sz="2800" b="1" dirty="0">
                <a:solidFill>
                  <a:prstClr val="black"/>
                </a:solidFill>
              </a:rPr>
              <a:t>P</a:t>
            </a:r>
            <a:r>
              <a:rPr lang="zh-CN" altLang="en-US" sz="2800" b="1" dirty="0">
                <a:solidFill>
                  <a:prstClr val="black"/>
                </a:solidFill>
                <a:latin typeface="Calibri"/>
                <a:ea typeface="宋体" pitchFamily="2" charset="-122"/>
              </a:rPr>
              <a:t>”中的主项“</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”也是周延的。</a:t>
            </a:r>
            <a:endParaRPr lang="en-US" altLang="zh-CN" sz="2800" b="1" dirty="0">
              <a:solidFill>
                <a:prstClr val="black"/>
              </a:solidFill>
              <a:latin typeface="Calibri"/>
              <a:ea typeface="宋体" pitchFamily="2" charset="-122"/>
            </a:endParaRPr>
          </a:p>
          <a:p>
            <a:pPr defTabSz="1097280">
              <a:lnSpc>
                <a:spcPct val="120000"/>
              </a:lnSpc>
              <a:defRPr/>
            </a:pPr>
            <a:r>
              <a:rPr lang="en-US" altLang="zh-CN" sz="2800" b="1" dirty="0">
                <a:solidFill>
                  <a:prstClr val="black"/>
                </a:solidFill>
                <a:highlight>
                  <a:srgbClr val="FFFF00"/>
                </a:highlight>
                <a:latin typeface="Calibri"/>
                <a:ea typeface="宋体" pitchFamily="2" charset="-122"/>
              </a:rPr>
              <a:t>2</a:t>
            </a:r>
            <a:r>
              <a:rPr lang="zh-CN" altLang="en-US" sz="2800" b="1" dirty="0">
                <a:solidFill>
                  <a:prstClr val="black"/>
                </a:solidFill>
                <a:highlight>
                  <a:srgbClr val="FFFF00"/>
                </a:highlight>
                <a:latin typeface="Calibri"/>
                <a:ea typeface="宋体" pitchFamily="2" charset="-122"/>
              </a:rPr>
              <a:t>、特称命题的主项不周延</a:t>
            </a:r>
            <a:endParaRPr lang="en-US" altLang="zh-CN" sz="2800" b="1" dirty="0">
              <a:solidFill>
                <a:prstClr val="black"/>
              </a:solidFill>
              <a:highlight>
                <a:srgbClr val="FFFF00"/>
              </a:highlight>
              <a:latin typeface="Calibri"/>
              <a:ea typeface="宋体" pitchFamily="2" charset="-122"/>
            </a:endParaRPr>
          </a:p>
          <a:p>
            <a:pPr defTabSz="1097280">
              <a:lnSpc>
                <a:spcPct val="120000"/>
              </a:lnSpc>
              <a:defRPr/>
            </a:pPr>
            <a:r>
              <a:rPr lang="zh-CN" altLang="en-US" sz="2800" b="1" dirty="0">
                <a:solidFill>
                  <a:prstClr val="black"/>
                </a:solidFill>
              </a:rPr>
              <a:t>        “有</a:t>
            </a:r>
            <a:r>
              <a:rPr lang="en-US" altLang="zh-CN" sz="2800" b="1" dirty="0">
                <a:solidFill>
                  <a:prstClr val="black"/>
                </a:solidFill>
              </a:rPr>
              <a:t>S</a:t>
            </a:r>
            <a:r>
              <a:rPr lang="zh-CN" altLang="en-US" sz="2800" b="1" dirty="0">
                <a:solidFill>
                  <a:prstClr val="black"/>
                </a:solidFill>
              </a:rPr>
              <a:t>是</a:t>
            </a:r>
            <a:r>
              <a:rPr lang="en-US" altLang="zh-CN" sz="2800" b="1" dirty="0">
                <a:solidFill>
                  <a:prstClr val="black"/>
                </a:solidFill>
              </a:rPr>
              <a:t>P</a:t>
            </a:r>
            <a:r>
              <a:rPr lang="zh-CN" altLang="en-US" sz="2800" b="1" dirty="0">
                <a:solidFill>
                  <a:prstClr val="black"/>
                </a:solidFill>
              </a:rPr>
              <a:t>”中的量项“有”没有指明主项“</a:t>
            </a:r>
            <a:r>
              <a:rPr lang="en-US" altLang="zh-CN" sz="2800" b="1" dirty="0">
                <a:solidFill>
                  <a:prstClr val="black"/>
                </a:solidFill>
              </a:rPr>
              <a:t>S</a:t>
            </a:r>
            <a:r>
              <a:rPr lang="zh-CN" altLang="en-US" sz="2800" b="1" dirty="0">
                <a:solidFill>
                  <a:prstClr val="black"/>
                </a:solidFill>
              </a:rPr>
              <a:t>”被断定了全部外延，</a:t>
            </a:r>
            <a:endParaRPr lang="en-US" altLang="zh-CN" sz="2800" b="1" dirty="0">
              <a:solidFill>
                <a:prstClr val="black"/>
              </a:solidFill>
            </a:endParaRPr>
          </a:p>
          <a:p>
            <a:pPr defTabSz="1097280">
              <a:lnSpc>
                <a:spcPct val="120000"/>
              </a:lnSpc>
              <a:defRPr/>
            </a:pPr>
            <a:r>
              <a:rPr lang="zh-CN" altLang="en-US" sz="2800" b="1" dirty="0">
                <a:solidFill>
                  <a:prstClr val="black"/>
                </a:solidFill>
              </a:rPr>
              <a:t>所以，“</a:t>
            </a:r>
            <a:r>
              <a:rPr lang="en-US" altLang="zh-CN" sz="2800" b="1" dirty="0">
                <a:solidFill>
                  <a:prstClr val="black"/>
                </a:solidFill>
              </a:rPr>
              <a:t>S</a:t>
            </a:r>
            <a:r>
              <a:rPr lang="zh-CN" altLang="en-US" sz="2800" b="1" dirty="0">
                <a:solidFill>
                  <a:prstClr val="black"/>
                </a:solidFill>
              </a:rPr>
              <a:t>”是不周延的。</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同理，“有</a:t>
            </a:r>
            <a:r>
              <a:rPr lang="en-US" altLang="zh-CN" sz="2800" b="1" dirty="0">
                <a:solidFill>
                  <a:prstClr val="black"/>
                </a:solidFill>
              </a:rPr>
              <a:t>S</a:t>
            </a:r>
            <a:r>
              <a:rPr lang="zh-CN" altLang="en-US" sz="2800" b="1" dirty="0">
                <a:solidFill>
                  <a:prstClr val="black"/>
                </a:solidFill>
              </a:rPr>
              <a:t>不是</a:t>
            </a:r>
            <a:r>
              <a:rPr lang="en-US" altLang="zh-CN" sz="2800" b="1" dirty="0">
                <a:solidFill>
                  <a:prstClr val="black"/>
                </a:solidFill>
              </a:rPr>
              <a:t>P</a:t>
            </a:r>
            <a:r>
              <a:rPr lang="zh-CN" altLang="en-US" sz="2800" b="1" dirty="0">
                <a:solidFill>
                  <a:prstClr val="black"/>
                </a:solidFill>
              </a:rPr>
              <a:t>”的主项“</a:t>
            </a:r>
            <a:r>
              <a:rPr lang="en-US" altLang="zh-CN" sz="2800" b="1" dirty="0">
                <a:solidFill>
                  <a:prstClr val="black"/>
                </a:solidFill>
              </a:rPr>
              <a:t>S</a:t>
            </a:r>
            <a:r>
              <a:rPr lang="zh-CN" altLang="en-US" sz="2800" b="1" dirty="0">
                <a:solidFill>
                  <a:prstClr val="black"/>
                </a:solidFill>
              </a:rPr>
              <a:t>”也是不周延的。</a:t>
            </a:r>
            <a:endParaRPr lang="en-US" altLang="zh-CN" sz="2800" b="1" dirty="0">
              <a:solidFill>
                <a:prstClr val="black"/>
              </a:solidFill>
            </a:endParaRPr>
          </a:p>
          <a:p>
            <a:pPr defTabSz="1097280">
              <a:lnSpc>
                <a:spcPct val="150000"/>
              </a:lnSpc>
              <a:defRPr/>
            </a:pPr>
            <a:endParaRPr lang="zh-CN" altLang="en-US"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4074041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6840334"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三、直言命题词项的周延性</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81396" y="1714497"/>
            <a:ext cx="11520104" cy="495572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20000"/>
              </a:lnSpc>
              <a:defRPr/>
            </a:pPr>
            <a:endParaRPr lang="en-US" altLang="zh-CN" sz="2800" b="1" dirty="0">
              <a:solidFill>
                <a:prstClr val="black"/>
              </a:solidFill>
              <a:highlight>
                <a:srgbClr val="FFFF00"/>
              </a:highlight>
              <a:latin typeface="Calibri"/>
              <a:ea typeface="宋体" pitchFamily="2" charset="-122"/>
            </a:endParaRPr>
          </a:p>
          <a:p>
            <a:pPr defTabSz="1097280">
              <a:defRPr/>
            </a:pPr>
            <a:r>
              <a:rPr lang="en-US" altLang="zh-CN" sz="2800" b="1" dirty="0">
                <a:solidFill>
                  <a:prstClr val="black"/>
                </a:solidFill>
                <a:highlight>
                  <a:srgbClr val="FFFF00"/>
                </a:highlight>
                <a:latin typeface="Calibri"/>
                <a:ea typeface="宋体" pitchFamily="2" charset="-122"/>
              </a:rPr>
              <a:t>3</a:t>
            </a:r>
            <a:r>
              <a:rPr lang="zh-CN" altLang="en-US" sz="2800" b="1" dirty="0">
                <a:solidFill>
                  <a:prstClr val="black"/>
                </a:solidFill>
                <a:highlight>
                  <a:srgbClr val="FFFF00"/>
                </a:highlight>
                <a:latin typeface="Calibri"/>
                <a:ea typeface="宋体" pitchFamily="2" charset="-122"/>
              </a:rPr>
              <a:t>、否定命题的谓项周延</a:t>
            </a:r>
            <a:endParaRPr lang="en-US" altLang="zh-CN" sz="2800" b="1" dirty="0">
              <a:solidFill>
                <a:prstClr val="black"/>
              </a:solidFill>
              <a:highlight>
                <a:srgbClr val="FFFF00"/>
              </a:highlight>
              <a:latin typeface="Calibri"/>
              <a:ea typeface="宋体" pitchFamily="2" charset="-122"/>
            </a:endParaRPr>
          </a:p>
          <a:p>
            <a:pPr defTabSz="1097280">
              <a:defRPr/>
            </a:pPr>
            <a:r>
              <a:rPr lang="en-US" altLang="zh-CN" sz="2800" b="1" dirty="0">
                <a:solidFill>
                  <a:prstClr val="black"/>
                </a:solidFill>
                <a:latin typeface="Calibri"/>
                <a:ea typeface="宋体" pitchFamily="2" charset="-122"/>
              </a:rPr>
              <a:t>        </a:t>
            </a:r>
            <a:r>
              <a:rPr lang="zh-CN" altLang="en-US" sz="2800" b="1" dirty="0">
                <a:solidFill>
                  <a:prstClr val="black"/>
                </a:solidFill>
                <a:latin typeface="Calibri"/>
                <a:ea typeface="宋体" pitchFamily="2" charset="-122"/>
              </a:rPr>
              <a:t>“所有</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不是</a:t>
            </a:r>
            <a:r>
              <a:rPr lang="en-US" altLang="zh-CN" sz="2800" b="1" dirty="0">
                <a:solidFill>
                  <a:prstClr val="black"/>
                </a:solidFill>
                <a:latin typeface="Calibri"/>
                <a:ea typeface="宋体" pitchFamily="2" charset="-122"/>
              </a:rPr>
              <a:t>P</a:t>
            </a:r>
            <a:r>
              <a:rPr lang="zh-CN" altLang="en-US" sz="2800" b="1" dirty="0">
                <a:solidFill>
                  <a:prstClr val="black"/>
                </a:solidFill>
                <a:latin typeface="Calibri"/>
                <a:ea typeface="宋体" pitchFamily="2" charset="-122"/>
              </a:rPr>
              <a:t>”断定了所有</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不是任何一个</a:t>
            </a:r>
            <a:r>
              <a:rPr lang="en-US" altLang="zh-CN" sz="2800" b="1" dirty="0">
                <a:solidFill>
                  <a:prstClr val="black"/>
                </a:solidFill>
                <a:latin typeface="Calibri"/>
                <a:ea typeface="宋体" pitchFamily="2" charset="-122"/>
              </a:rPr>
              <a:t>P</a:t>
            </a:r>
            <a:r>
              <a:rPr lang="zh-CN" altLang="en-US" sz="2800" b="1" dirty="0">
                <a:solidFill>
                  <a:prstClr val="black"/>
                </a:solidFill>
                <a:latin typeface="Calibri"/>
                <a:ea typeface="宋体" pitchFamily="2" charset="-122"/>
              </a:rPr>
              <a:t>，即断定了</a:t>
            </a:r>
            <a:r>
              <a:rPr lang="en-US" altLang="zh-CN" sz="2800" b="1" dirty="0">
                <a:solidFill>
                  <a:prstClr val="black"/>
                </a:solidFill>
                <a:latin typeface="Calibri"/>
                <a:ea typeface="宋体" pitchFamily="2" charset="-122"/>
              </a:rPr>
              <a:t>P</a:t>
            </a:r>
            <a:r>
              <a:rPr lang="zh-CN" altLang="en-US" sz="2800" b="1" dirty="0">
                <a:solidFill>
                  <a:prstClr val="black"/>
                </a:solidFill>
                <a:latin typeface="Calibri"/>
                <a:ea typeface="宋体" pitchFamily="2" charset="-122"/>
              </a:rPr>
              <a:t>的全部外</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延与</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的全部外延相互排斥，所以</a:t>
            </a:r>
            <a:r>
              <a:rPr lang="en-US" altLang="zh-CN" sz="2800" b="1" dirty="0">
                <a:solidFill>
                  <a:prstClr val="black"/>
                </a:solidFill>
                <a:latin typeface="Calibri"/>
                <a:ea typeface="宋体" pitchFamily="2" charset="-122"/>
              </a:rPr>
              <a:t>P</a:t>
            </a:r>
            <a:r>
              <a:rPr lang="zh-CN" altLang="en-US" sz="2800" b="1" dirty="0">
                <a:solidFill>
                  <a:prstClr val="black"/>
                </a:solidFill>
                <a:latin typeface="Calibri"/>
                <a:ea typeface="宋体" pitchFamily="2" charset="-122"/>
              </a:rPr>
              <a:t>是周延的。</a:t>
            </a:r>
            <a:endParaRPr lang="en-US" altLang="zh-CN" sz="2800" b="1" dirty="0">
              <a:solidFill>
                <a:prstClr val="black"/>
              </a:solidFill>
              <a:latin typeface="Calibri"/>
              <a:ea typeface="宋体" pitchFamily="2" charset="-122"/>
            </a:endParaRPr>
          </a:p>
          <a:p>
            <a:pPr defTabSz="1097280">
              <a:defRPr/>
            </a:pPr>
            <a:r>
              <a:rPr lang="en-US" altLang="zh-CN" sz="2800" b="1" dirty="0">
                <a:solidFill>
                  <a:prstClr val="black"/>
                </a:solidFill>
                <a:latin typeface="Calibri"/>
                <a:ea typeface="宋体" pitchFamily="2" charset="-122"/>
              </a:rPr>
              <a:t>        </a:t>
            </a:r>
            <a:r>
              <a:rPr lang="zh-CN" altLang="en-US" sz="2800" b="1" dirty="0">
                <a:solidFill>
                  <a:prstClr val="black"/>
                </a:solidFill>
              </a:rPr>
              <a:t>“有</a:t>
            </a:r>
            <a:r>
              <a:rPr lang="en-US" altLang="zh-CN" sz="2800" b="1" dirty="0">
                <a:solidFill>
                  <a:prstClr val="black"/>
                </a:solidFill>
              </a:rPr>
              <a:t>S</a:t>
            </a:r>
            <a:r>
              <a:rPr lang="zh-CN" altLang="en-US" sz="2800" b="1" dirty="0">
                <a:solidFill>
                  <a:prstClr val="black"/>
                </a:solidFill>
              </a:rPr>
              <a:t>不是</a:t>
            </a:r>
            <a:r>
              <a:rPr lang="en-US" altLang="zh-CN" sz="2800" b="1" dirty="0">
                <a:solidFill>
                  <a:prstClr val="black"/>
                </a:solidFill>
              </a:rPr>
              <a:t>P</a:t>
            </a:r>
            <a:r>
              <a:rPr lang="zh-CN" altLang="en-US" sz="2800" b="1" dirty="0">
                <a:solidFill>
                  <a:prstClr val="black"/>
                </a:solidFill>
              </a:rPr>
              <a:t>”断定了有些</a:t>
            </a:r>
            <a:r>
              <a:rPr lang="en-US" altLang="zh-CN" sz="2800" b="1" dirty="0">
                <a:solidFill>
                  <a:prstClr val="black"/>
                </a:solidFill>
              </a:rPr>
              <a:t>S</a:t>
            </a:r>
            <a:r>
              <a:rPr lang="zh-CN" altLang="en-US" sz="2800" b="1" dirty="0">
                <a:solidFill>
                  <a:prstClr val="black"/>
                </a:solidFill>
              </a:rPr>
              <a:t>不是所有的</a:t>
            </a:r>
            <a:r>
              <a:rPr lang="en-US" altLang="zh-CN" sz="2800" b="1" dirty="0">
                <a:solidFill>
                  <a:prstClr val="black"/>
                </a:solidFill>
              </a:rPr>
              <a:t>P</a:t>
            </a:r>
            <a:r>
              <a:rPr lang="zh-CN" altLang="en-US" sz="2800" b="1" dirty="0">
                <a:solidFill>
                  <a:prstClr val="black"/>
                </a:solidFill>
              </a:rPr>
              <a:t>，即断定了</a:t>
            </a:r>
            <a:r>
              <a:rPr lang="en-US" altLang="zh-CN" sz="2800" b="1" dirty="0">
                <a:solidFill>
                  <a:prstClr val="black"/>
                </a:solidFill>
              </a:rPr>
              <a:t>P</a:t>
            </a:r>
            <a:r>
              <a:rPr lang="zh-CN" altLang="en-US" sz="2800" b="1" dirty="0">
                <a:solidFill>
                  <a:prstClr val="black"/>
                </a:solidFill>
              </a:rPr>
              <a:t>的全部外延与</a:t>
            </a:r>
            <a:endParaRPr lang="en-US" altLang="zh-CN" sz="2800" b="1" dirty="0">
              <a:solidFill>
                <a:prstClr val="black"/>
              </a:solidFill>
            </a:endParaRPr>
          </a:p>
          <a:p>
            <a:pPr defTabSz="1097280">
              <a:defRPr/>
            </a:pP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的部分外延相排斥，所以</a:t>
            </a:r>
            <a:r>
              <a:rPr lang="en-US" altLang="zh-CN" sz="2800" b="1" dirty="0">
                <a:solidFill>
                  <a:prstClr val="black"/>
                </a:solidFill>
                <a:latin typeface="Calibri"/>
                <a:ea typeface="宋体" pitchFamily="2" charset="-122"/>
              </a:rPr>
              <a:t>P</a:t>
            </a:r>
            <a:r>
              <a:rPr lang="zh-CN" altLang="en-US" sz="2800" b="1" dirty="0">
                <a:solidFill>
                  <a:prstClr val="black"/>
                </a:solidFill>
                <a:latin typeface="Calibri"/>
                <a:ea typeface="宋体" pitchFamily="2" charset="-122"/>
              </a:rPr>
              <a:t>也是周延的。</a:t>
            </a:r>
            <a:endParaRPr lang="en-US" altLang="zh-CN" sz="2800" b="1" dirty="0">
              <a:solidFill>
                <a:prstClr val="black"/>
              </a:solidFill>
              <a:latin typeface="Calibri"/>
              <a:ea typeface="宋体" pitchFamily="2" charset="-122"/>
            </a:endParaRPr>
          </a:p>
          <a:p>
            <a:pPr defTabSz="1097280">
              <a:defRPr/>
            </a:pPr>
            <a:r>
              <a:rPr lang="en-US" altLang="zh-CN" sz="2800" b="1" dirty="0">
                <a:solidFill>
                  <a:prstClr val="black"/>
                </a:solidFill>
                <a:highlight>
                  <a:srgbClr val="FFFF00"/>
                </a:highlight>
                <a:latin typeface="Calibri"/>
                <a:ea typeface="宋体" pitchFamily="2" charset="-122"/>
              </a:rPr>
              <a:t>4</a:t>
            </a:r>
            <a:r>
              <a:rPr lang="zh-CN" altLang="en-US" sz="2800" b="1" dirty="0">
                <a:solidFill>
                  <a:prstClr val="black"/>
                </a:solidFill>
                <a:highlight>
                  <a:srgbClr val="FFFF00"/>
                </a:highlight>
                <a:latin typeface="Calibri"/>
                <a:ea typeface="宋体" pitchFamily="2" charset="-122"/>
              </a:rPr>
              <a:t>、肯定命题的谓项不周延</a:t>
            </a:r>
            <a:endParaRPr lang="en-US" altLang="zh-CN" sz="2800" b="1" dirty="0">
              <a:solidFill>
                <a:prstClr val="black"/>
              </a:solidFill>
              <a:highlight>
                <a:srgbClr val="FFFF00"/>
              </a:highlight>
              <a:latin typeface="Calibri"/>
              <a:ea typeface="宋体" pitchFamily="2" charset="-122"/>
            </a:endParaRPr>
          </a:p>
          <a:p>
            <a:pPr defTabSz="1097280">
              <a:defRPr/>
            </a:pPr>
            <a:r>
              <a:rPr lang="zh-CN" altLang="en-US" sz="2800" b="1" dirty="0">
                <a:solidFill>
                  <a:prstClr val="black"/>
                </a:solidFill>
              </a:rPr>
              <a:t>        “所有</a:t>
            </a:r>
            <a:r>
              <a:rPr lang="en-US" altLang="zh-CN" sz="2800" b="1" dirty="0">
                <a:solidFill>
                  <a:prstClr val="black"/>
                </a:solidFill>
              </a:rPr>
              <a:t>S</a:t>
            </a:r>
            <a:r>
              <a:rPr lang="zh-CN" altLang="en-US" sz="2800" b="1" dirty="0">
                <a:solidFill>
                  <a:prstClr val="black"/>
                </a:solidFill>
              </a:rPr>
              <a:t>是</a:t>
            </a:r>
            <a:r>
              <a:rPr lang="en-US" altLang="zh-CN" sz="2800" b="1" dirty="0">
                <a:solidFill>
                  <a:prstClr val="black"/>
                </a:solidFill>
              </a:rPr>
              <a:t>P</a:t>
            </a:r>
            <a:r>
              <a:rPr lang="zh-CN" altLang="en-US" sz="2800" b="1" dirty="0">
                <a:solidFill>
                  <a:prstClr val="black"/>
                </a:solidFill>
              </a:rPr>
              <a:t>”只断定了所有</a:t>
            </a:r>
            <a:r>
              <a:rPr lang="en-US" altLang="zh-CN" sz="2800" b="1" dirty="0">
                <a:solidFill>
                  <a:prstClr val="black"/>
                </a:solidFill>
              </a:rPr>
              <a:t>S</a:t>
            </a:r>
            <a:r>
              <a:rPr lang="zh-CN" altLang="en-US" sz="2800" b="1" dirty="0">
                <a:solidFill>
                  <a:prstClr val="black"/>
                </a:solidFill>
              </a:rPr>
              <a:t>是</a:t>
            </a:r>
            <a:r>
              <a:rPr lang="en-US" altLang="zh-CN" sz="2800" b="1" dirty="0">
                <a:solidFill>
                  <a:prstClr val="black"/>
                </a:solidFill>
              </a:rPr>
              <a:t>P</a:t>
            </a:r>
            <a:r>
              <a:rPr lang="zh-CN" altLang="en-US" sz="2800" b="1" dirty="0">
                <a:solidFill>
                  <a:prstClr val="black"/>
                </a:solidFill>
              </a:rPr>
              <a:t>，并没有同时断定所有</a:t>
            </a:r>
            <a:r>
              <a:rPr lang="en-US" altLang="zh-CN" sz="2800" b="1" dirty="0">
                <a:solidFill>
                  <a:prstClr val="black"/>
                </a:solidFill>
              </a:rPr>
              <a:t>P</a:t>
            </a:r>
            <a:r>
              <a:rPr lang="zh-CN" altLang="en-US" sz="2800" b="1" dirty="0">
                <a:solidFill>
                  <a:prstClr val="black"/>
                </a:solidFill>
              </a:rPr>
              <a:t>是</a:t>
            </a:r>
            <a:r>
              <a:rPr lang="en-US" altLang="zh-CN" sz="2800" b="1" dirty="0">
                <a:solidFill>
                  <a:prstClr val="black"/>
                </a:solidFill>
              </a:rPr>
              <a:t>S</a:t>
            </a:r>
            <a:r>
              <a:rPr lang="zh-CN" altLang="en-US" sz="2800" b="1" dirty="0">
                <a:solidFill>
                  <a:prstClr val="black"/>
                </a:solidFill>
              </a:rPr>
              <a:t>，即</a:t>
            </a:r>
            <a:endParaRPr lang="en-US" altLang="zh-CN" sz="2800" b="1" dirty="0">
              <a:solidFill>
                <a:prstClr val="black"/>
              </a:solidFill>
            </a:endParaRPr>
          </a:p>
          <a:p>
            <a:pPr defTabSz="1097280">
              <a:defRPr/>
            </a:pPr>
            <a:r>
              <a:rPr lang="zh-CN" altLang="en-US" sz="2800" b="1" dirty="0">
                <a:solidFill>
                  <a:prstClr val="black"/>
                </a:solidFill>
              </a:rPr>
              <a:t>没有断定</a:t>
            </a:r>
            <a:r>
              <a:rPr lang="en-US" altLang="zh-CN" sz="2800" b="1" dirty="0">
                <a:solidFill>
                  <a:prstClr val="black"/>
                </a:solidFill>
              </a:rPr>
              <a:t>P</a:t>
            </a:r>
            <a:r>
              <a:rPr lang="zh-CN" altLang="en-US" sz="2800" b="1" dirty="0">
                <a:solidFill>
                  <a:prstClr val="black"/>
                </a:solidFill>
              </a:rPr>
              <a:t>的全部外延，所以谓项</a:t>
            </a:r>
            <a:r>
              <a:rPr lang="en-US" altLang="zh-CN" sz="2800" b="1" dirty="0">
                <a:solidFill>
                  <a:prstClr val="black"/>
                </a:solidFill>
              </a:rPr>
              <a:t>P</a:t>
            </a:r>
            <a:r>
              <a:rPr lang="zh-CN" altLang="en-US" sz="2800" b="1" dirty="0">
                <a:solidFill>
                  <a:prstClr val="black"/>
                </a:solidFill>
              </a:rPr>
              <a:t>是不周延的。</a:t>
            </a:r>
            <a:endParaRPr lang="en-US" altLang="zh-CN" sz="2800" b="1" dirty="0">
              <a:solidFill>
                <a:prstClr val="black"/>
              </a:solidFill>
            </a:endParaRPr>
          </a:p>
          <a:p>
            <a:pPr defTabSz="1097280">
              <a:defRPr/>
            </a:pPr>
            <a:r>
              <a:rPr lang="en-US" altLang="zh-CN" sz="2800" b="1" dirty="0">
                <a:solidFill>
                  <a:prstClr val="black"/>
                </a:solidFill>
              </a:rPr>
              <a:t>        </a:t>
            </a:r>
            <a:r>
              <a:rPr lang="zh-CN" altLang="en-US" sz="2800" b="1" dirty="0">
                <a:solidFill>
                  <a:prstClr val="black"/>
                </a:solidFill>
              </a:rPr>
              <a:t>“有</a:t>
            </a:r>
            <a:r>
              <a:rPr lang="en-US" altLang="zh-CN" sz="2800" b="1" dirty="0">
                <a:solidFill>
                  <a:prstClr val="black"/>
                </a:solidFill>
              </a:rPr>
              <a:t>S</a:t>
            </a:r>
            <a:r>
              <a:rPr lang="zh-CN" altLang="en-US" sz="2800" b="1" dirty="0">
                <a:solidFill>
                  <a:prstClr val="black"/>
                </a:solidFill>
              </a:rPr>
              <a:t>是</a:t>
            </a:r>
            <a:r>
              <a:rPr lang="en-US" altLang="zh-CN" sz="2800" b="1" dirty="0">
                <a:solidFill>
                  <a:prstClr val="black"/>
                </a:solidFill>
              </a:rPr>
              <a:t>P</a:t>
            </a:r>
            <a:r>
              <a:rPr lang="zh-CN" altLang="en-US" sz="2800" b="1" dirty="0">
                <a:solidFill>
                  <a:prstClr val="black"/>
                </a:solidFill>
              </a:rPr>
              <a:t>”只断定了有</a:t>
            </a:r>
            <a:r>
              <a:rPr lang="en-US" altLang="zh-CN" sz="2800" b="1" dirty="0">
                <a:solidFill>
                  <a:prstClr val="black"/>
                </a:solidFill>
              </a:rPr>
              <a:t>S</a:t>
            </a:r>
            <a:r>
              <a:rPr lang="zh-CN" altLang="en-US" sz="2800" b="1" dirty="0">
                <a:solidFill>
                  <a:prstClr val="black"/>
                </a:solidFill>
              </a:rPr>
              <a:t>是</a:t>
            </a:r>
            <a:r>
              <a:rPr lang="en-US" altLang="zh-CN" sz="2800" b="1" dirty="0">
                <a:solidFill>
                  <a:prstClr val="black"/>
                </a:solidFill>
              </a:rPr>
              <a:t>P</a:t>
            </a:r>
            <a:r>
              <a:rPr lang="zh-CN" altLang="en-US" sz="2800" b="1" dirty="0">
                <a:solidFill>
                  <a:prstClr val="black"/>
                </a:solidFill>
              </a:rPr>
              <a:t>，并没有断定有</a:t>
            </a:r>
            <a:r>
              <a:rPr lang="en-US" altLang="zh-CN" sz="2800" b="1" dirty="0">
                <a:solidFill>
                  <a:prstClr val="black"/>
                </a:solidFill>
              </a:rPr>
              <a:t>S</a:t>
            </a:r>
            <a:r>
              <a:rPr lang="zh-CN" altLang="en-US" sz="2800" b="1" dirty="0">
                <a:solidFill>
                  <a:prstClr val="black"/>
                </a:solidFill>
              </a:rPr>
              <a:t>是所有的</a:t>
            </a:r>
            <a:r>
              <a:rPr lang="en-US" altLang="zh-CN" sz="2800" b="1" dirty="0">
                <a:solidFill>
                  <a:prstClr val="black"/>
                </a:solidFill>
              </a:rPr>
              <a:t>P</a:t>
            </a:r>
            <a:r>
              <a:rPr lang="zh-CN" altLang="en-US" sz="2800" b="1" dirty="0">
                <a:solidFill>
                  <a:prstClr val="black"/>
                </a:solidFill>
              </a:rPr>
              <a:t>，所以，谓</a:t>
            </a:r>
            <a:endParaRPr lang="en-US" altLang="zh-CN" sz="2800" b="1" dirty="0">
              <a:solidFill>
                <a:prstClr val="black"/>
              </a:solidFill>
            </a:endParaRPr>
          </a:p>
          <a:p>
            <a:pPr defTabSz="1097280">
              <a:defRPr/>
            </a:pPr>
            <a:r>
              <a:rPr lang="zh-CN" altLang="en-US" sz="2800" b="1" dirty="0">
                <a:solidFill>
                  <a:prstClr val="black"/>
                </a:solidFill>
              </a:rPr>
              <a:t>项</a:t>
            </a:r>
            <a:r>
              <a:rPr lang="en-US" altLang="zh-CN" sz="2800" b="1" dirty="0">
                <a:solidFill>
                  <a:prstClr val="black"/>
                </a:solidFill>
              </a:rPr>
              <a:t>P</a:t>
            </a:r>
            <a:r>
              <a:rPr lang="zh-CN" altLang="en-US" sz="2800" b="1" dirty="0">
                <a:solidFill>
                  <a:prstClr val="black"/>
                </a:solidFill>
              </a:rPr>
              <a:t>是不周延的。</a:t>
            </a:r>
            <a:endParaRPr lang="en-US" altLang="zh-CN" sz="2800" b="1" dirty="0">
              <a:solidFill>
                <a:prstClr val="black"/>
              </a:solidFill>
            </a:endParaRPr>
          </a:p>
          <a:p>
            <a:pPr defTabSz="1097280">
              <a:lnSpc>
                <a:spcPct val="150000"/>
              </a:lnSpc>
              <a:defRPr/>
            </a:pPr>
            <a:endParaRPr lang="zh-CN" altLang="en-US"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3872130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6840334"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三、直言命题词项的周延性</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254305" y="2081893"/>
            <a:ext cx="11559416" cy="1771650"/>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en-US" altLang="zh-CN" sz="2800" b="1" dirty="0">
                <a:solidFill>
                  <a:prstClr val="black"/>
                </a:solidFill>
                <a:latin typeface="Calibri"/>
                <a:ea typeface="宋体" pitchFamily="2" charset="-122"/>
              </a:rPr>
              <a:t>A</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E</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I</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O</a:t>
            </a:r>
            <a:r>
              <a:rPr lang="zh-CN" altLang="en-US" sz="2800" b="1" dirty="0">
                <a:solidFill>
                  <a:prstClr val="black"/>
                </a:solidFill>
                <a:latin typeface="Calibri"/>
                <a:ea typeface="宋体" pitchFamily="2" charset="-122"/>
              </a:rPr>
              <a:t>四种命题主、谓项的周延情况可见下表：</a:t>
            </a:r>
            <a:endParaRPr lang="en-US" altLang="zh-CN" sz="2800" b="1" dirty="0">
              <a:solidFill>
                <a:prstClr val="black"/>
              </a:solidFill>
              <a:latin typeface="Calibri"/>
              <a:ea typeface="宋体" pitchFamily="2" charset="-122"/>
            </a:endParaRPr>
          </a:p>
          <a:p>
            <a:pPr defTabSz="1097280">
              <a:lnSpc>
                <a:spcPct val="150000"/>
              </a:lnSpc>
              <a:defRPr/>
            </a:pPr>
            <a:endParaRPr lang="zh-CN" altLang="en-US"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graphicFrame>
        <p:nvGraphicFramePr>
          <p:cNvPr id="5" name="表格 4"/>
          <p:cNvGraphicFramePr>
            <a:graphicFrameLocks noGrp="1"/>
          </p:cNvGraphicFramePr>
          <p:nvPr>
            <p:extLst>
              <p:ext uri="{D42A27DB-BD31-4B8C-83A1-F6EECF244321}">
                <p14:modId xmlns:p14="http://schemas.microsoft.com/office/powerpoint/2010/main" val="2835489791"/>
              </p:ext>
            </p:extLst>
          </p:nvPr>
        </p:nvGraphicFramePr>
        <p:xfrm>
          <a:off x="254305" y="3234242"/>
          <a:ext cx="11559417" cy="3175425"/>
        </p:xfrm>
        <a:graphic>
          <a:graphicData uri="http://schemas.openxmlformats.org/drawingml/2006/table">
            <a:tbl>
              <a:tblPr firstRow="1" bandRow="1">
                <a:tableStyleId>{5C22544A-7EE6-4342-B048-85BDC9FD1C3A}</a:tableStyleId>
              </a:tblPr>
              <a:tblGrid>
                <a:gridCol w="3853139">
                  <a:extLst>
                    <a:ext uri="{9D8B030D-6E8A-4147-A177-3AD203B41FA5}">
                      <a16:colId xmlns:a16="http://schemas.microsoft.com/office/drawing/2014/main" val="3487265927"/>
                    </a:ext>
                  </a:extLst>
                </a:gridCol>
                <a:gridCol w="3853139">
                  <a:extLst>
                    <a:ext uri="{9D8B030D-6E8A-4147-A177-3AD203B41FA5}">
                      <a16:colId xmlns:a16="http://schemas.microsoft.com/office/drawing/2014/main" val="2711022738"/>
                    </a:ext>
                  </a:extLst>
                </a:gridCol>
                <a:gridCol w="3853139">
                  <a:extLst>
                    <a:ext uri="{9D8B030D-6E8A-4147-A177-3AD203B41FA5}">
                      <a16:colId xmlns:a16="http://schemas.microsoft.com/office/drawing/2014/main" val="4294132006"/>
                    </a:ext>
                  </a:extLst>
                </a:gridCol>
              </a:tblGrid>
              <a:tr h="635085">
                <a:tc>
                  <a:txBody>
                    <a:bodyPr/>
                    <a:lstStyle/>
                    <a:p>
                      <a:pPr algn="ctr"/>
                      <a:r>
                        <a:rPr lang="zh-CN" altLang="en-US" sz="3200" b="1" dirty="0"/>
                        <a:t>命题种类</a:t>
                      </a:r>
                    </a:p>
                  </a:txBody>
                  <a:tcPr/>
                </a:tc>
                <a:tc>
                  <a:txBody>
                    <a:bodyPr/>
                    <a:lstStyle/>
                    <a:p>
                      <a:pPr algn="ctr"/>
                      <a:r>
                        <a:rPr lang="zh-CN" altLang="en-US" sz="3200" b="1" dirty="0"/>
                        <a:t>主项</a:t>
                      </a:r>
                    </a:p>
                  </a:txBody>
                  <a:tcPr/>
                </a:tc>
                <a:tc>
                  <a:txBody>
                    <a:bodyPr/>
                    <a:lstStyle/>
                    <a:p>
                      <a:pPr algn="ctr"/>
                      <a:r>
                        <a:rPr lang="zh-CN" altLang="en-US" sz="3200" b="1" dirty="0"/>
                        <a:t>谓项</a:t>
                      </a:r>
                    </a:p>
                  </a:txBody>
                  <a:tcPr/>
                </a:tc>
                <a:extLst>
                  <a:ext uri="{0D108BD9-81ED-4DB2-BD59-A6C34878D82A}">
                    <a16:rowId xmlns:a16="http://schemas.microsoft.com/office/drawing/2014/main" val="2870255446"/>
                  </a:ext>
                </a:extLst>
              </a:tr>
              <a:tr h="635085">
                <a:tc>
                  <a:txBody>
                    <a:bodyPr/>
                    <a:lstStyle/>
                    <a:p>
                      <a:pPr algn="ctr"/>
                      <a:r>
                        <a:rPr lang="en-US" altLang="zh-CN" sz="3200" b="1" dirty="0"/>
                        <a:t>A</a:t>
                      </a:r>
                      <a:endParaRPr lang="zh-CN" altLang="en-US" sz="3200" b="1" dirty="0"/>
                    </a:p>
                  </a:txBody>
                  <a:tcPr/>
                </a:tc>
                <a:tc>
                  <a:txBody>
                    <a:bodyPr/>
                    <a:lstStyle/>
                    <a:p>
                      <a:pPr algn="ctr"/>
                      <a:r>
                        <a:rPr lang="zh-CN" altLang="en-US" sz="3200" b="1" dirty="0"/>
                        <a:t>周延</a:t>
                      </a:r>
                    </a:p>
                  </a:txBody>
                  <a:tcPr/>
                </a:tc>
                <a:tc>
                  <a:txBody>
                    <a:bodyPr/>
                    <a:lstStyle/>
                    <a:p>
                      <a:pPr algn="ctr"/>
                      <a:r>
                        <a:rPr lang="zh-CN" altLang="en-US" sz="3200" b="1" dirty="0"/>
                        <a:t>不周延</a:t>
                      </a:r>
                    </a:p>
                  </a:txBody>
                  <a:tcPr/>
                </a:tc>
                <a:extLst>
                  <a:ext uri="{0D108BD9-81ED-4DB2-BD59-A6C34878D82A}">
                    <a16:rowId xmlns:a16="http://schemas.microsoft.com/office/drawing/2014/main" val="2893194123"/>
                  </a:ext>
                </a:extLst>
              </a:tr>
              <a:tr h="635085">
                <a:tc>
                  <a:txBody>
                    <a:bodyPr/>
                    <a:lstStyle/>
                    <a:p>
                      <a:pPr algn="ctr"/>
                      <a:r>
                        <a:rPr lang="en-US" altLang="zh-CN" sz="3200" b="1" dirty="0"/>
                        <a:t>E</a:t>
                      </a:r>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sz="3200" b="1" dirty="0"/>
                        <a:t>周延</a:t>
                      </a:r>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sz="3200" b="1" dirty="0"/>
                        <a:t>周延</a:t>
                      </a:r>
                    </a:p>
                  </a:txBody>
                  <a:tcPr/>
                </a:tc>
                <a:extLst>
                  <a:ext uri="{0D108BD9-81ED-4DB2-BD59-A6C34878D82A}">
                    <a16:rowId xmlns:a16="http://schemas.microsoft.com/office/drawing/2014/main" val="4131863282"/>
                  </a:ext>
                </a:extLst>
              </a:tr>
              <a:tr h="635085">
                <a:tc>
                  <a:txBody>
                    <a:bodyPr/>
                    <a:lstStyle/>
                    <a:p>
                      <a:pPr algn="ctr"/>
                      <a:r>
                        <a:rPr lang="en-US" altLang="zh-CN" sz="3200" b="1" dirty="0"/>
                        <a:t>I</a:t>
                      </a:r>
                      <a:endParaRPr lang="zh-CN" altLang="en-US" sz="3200" b="1" dirty="0"/>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sz="3200" b="1" dirty="0"/>
                        <a:t>不周延</a:t>
                      </a:r>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sz="3200" b="1" dirty="0"/>
                        <a:t>不周延</a:t>
                      </a:r>
                    </a:p>
                  </a:txBody>
                  <a:tcPr/>
                </a:tc>
                <a:extLst>
                  <a:ext uri="{0D108BD9-81ED-4DB2-BD59-A6C34878D82A}">
                    <a16:rowId xmlns:a16="http://schemas.microsoft.com/office/drawing/2014/main" val="2004554146"/>
                  </a:ext>
                </a:extLst>
              </a:tr>
              <a:tr h="635085">
                <a:tc>
                  <a:txBody>
                    <a:bodyPr/>
                    <a:lstStyle/>
                    <a:p>
                      <a:pPr algn="ctr"/>
                      <a:r>
                        <a:rPr lang="en-US" altLang="zh-CN" sz="3200" b="1" dirty="0"/>
                        <a:t>O</a:t>
                      </a:r>
                      <a:endParaRPr lang="zh-CN" altLang="en-US" sz="3200" b="1" dirty="0"/>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sz="3200" b="1" dirty="0"/>
                        <a:t>不周延</a:t>
                      </a:r>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sz="3200" b="1" dirty="0"/>
                        <a:t>周延</a:t>
                      </a:r>
                    </a:p>
                  </a:txBody>
                  <a:tcPr/>
                </a:tc>
                <a:extLst>
                  <a:ext uri="{0D108BD9-81ED-4DB2-BD59-A6C34878D82A}">
                    <a16:rowId xmlns:a16="http://schemas.microsoft.com/office/drawing/2014/main" val="478950161"/>
                  </a:ext>
                </a:extLst>
              </a:tr>
            </a:tbl>
          </a:graphicData>
        </a:graphic>
      </p:graphicFrame>
    </p:spTree>
    <p:extLst>
      <p:ext uri="{BB962C8B-B14F-4D97-AF65-F5344CB8AC3E}">
        <p14:creationId xmlns:p14="http://schemas.microsoft.com/office/powerpoint/2010/main" val="321707692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6840334"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三、直言命题词项的周延性</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16292" y="1975756"/>
            <a:ext cx="11350472" cy="389436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200000"/>
              </a:lnSpc>
              <a:defRPr/>
            </a:pPr>
            <a:r>
              <a:rPr lang="en-US" altLang="zh-CN" sz="2800" b="1" dirty="0">
                <a:solidFill>
                  <a:prstClr val="black"/>
                </a:solidFill>
                <a:latin typeface="Calibri"/>
                <a:ea typeface="宋体" pitchFamily="2" charset="-122"/>
              </a:rPr>
              <a:t>        </a:t>
            </a:r>
            <a:r>
              <a:rPr lang="zh-CN" altLang="en-US" sz="2800" b="1" dirty="0">
                <a:solidFill>
                  <a:srgbClr val="FF0000"/>
                </a:solidFill>
                <a:latin typeface="Calibri"/>
                <a:ea typeface="宋体" pitchFamily="2" charset="-122"/>
              </a:rPr>
              <a:t>准确理解直言命题主、谓项的周延性，对把握直言命题及其推理</a:t>
            </a:r>
            <a:endParaRPr lang="en-US" altLang="zh-CN" sz="2800" b="1" dirty="0">
              <a:solidFill>
                <a:srgbClr val="FF0000"/>
              </a:solidFill>
              <a:latin typeface="Calibri"/>
              <a:ea typeface="宋体" pitchFamily="2" charset="-122"/>
            </a:endParaRPr>
          </a:p>
          <a:p>
            <a:pPr defTabSz="1097280">
              <a:lnSpc>
                <a:spcPct val="200000"/>
              </a:lnSpc>
              <a:defRPr/>
            </a:pPr>
            <a:r>
              <a:rPr lang="zh-CN" altLang="en-US" sz="2800" b="1" dirty="0">
                <a:solidFill>
                  <a:srgbClr val="FF0000"/>
                </a:solidFill>
                <a:latin typeface="Calibri"/>
                <a:ea typeface="宋体" pitchFamily="2" charset="-122"/>
              </a:rPr>
              <a:t>和规则是十分重要的。</a:t>
            </a: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374199664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825015" y="404664"/>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buFont typeface="Wingdings" pitchFamily="2" charset="2"/>
              <a:buChar char="n"/>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1273629" y="2200777"/>
            <a:ext cx="9764486" cy="4487382"/>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3360" b="1" dirty="0">
                <a:solidFill>
                  <a:srgbClr val="7030A0"/>
                </a:solidFill>
                <a:effectLst>
                  <a:outerShdw blurRad="38100" dist="38100" dir="2700000" algn="tl">
                    <a:srgbClr val="000000">
                      <a:alpha val="43137"/>
                    </a:srgbClr>
                  </a:outerShdw>
                </a:effectLst>
              </a:rPr>
              <a:t>指出下列直言命题的类型及主谓项的周延情况：</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1</a:t>
            </a:r>
            <a:r>
              <a:rPr lang="zh-CN" altLang="en-US" sz="3360" b="1" dirty="0">
                <a:solidFill>
                  <a:srgbClr val="7030A0"/>
                </a:solidFill>
                <a:effectLst>
                  <a:outerShdw blurRad="38100" dist="38100" dir="2700000" algn="tl">
                    <a:srgbClr val="000000">
                      <a:alpha val="43137"/>
                    </a:srgbClr>
                  </a:outerShdw>
                </a:effectLst>
              </a:rPr>
              <a:t>、有些图书不是孤本。</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SOP</a:t>
            </a:r>
            <a:r>
              <a:rPr lang="zh-CN" altLang="en-US" sz="3360" b="1" dirty="0">
                <a:solidFill>
                  <a:srgbClr val="FF0000"/>
                </a:solidFill>
                <a:effectLst>
                  <a:outerShdw blurRad="38100" dist="38100" dir="2700000" algn="tl">
                    <a:srgbClr val="000000">
                      <a:alpha val="43137"/>
                    </a:srgbClr>
                  </a:outerShdw>
                </a:effectLst>
              </a:rPr>
              <a:t>，主项不周延，谓项周延。</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2</a:t>
            </a:r>
            <a:r>
              <a:rPr lang="zh-CN" altLang="en-US" sz="3360" b="1" dirty="0">
                <a:solidFill>
                  <a:srgbClr val="7030A0"/>
                </a:solidFill>
                <a:effectLst>
                  <a:outerShdw blurRad="38100" dist="38100" dir="2700000" algn="tl">
                    <a:srgbClr val="000000">
                      <a:alpha val="43137"/>
                    </a:srgbClr>
                  </a:outerShdw>
                </a:effectLst>
              </a:rPr>
              <a:t>、事物不是静止不动的。</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SEP</a:t>
            </a:r>
            <a:r>
              <a:rPr lang="zh-CN" altLang="en-US" sz="3360" b="1" dirty="0">
                <a:solidFill>
                  <a:srgbClr val="FF0000"/>
                </a:solidFill>
                <a:effectLst>
                  <a:outerShdw blurRad="38100" dist="38100" dir="2700000" algn="tl">
                    <a:srgbClr val="000000">
                      <a:alpha val="43137"/>
                    </a:srgbClr>
                  </a:outerShdw>
                </a:effectLst>
              </a:rPr>
              <a:t>，主项周延，谓项周延。</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endParaRPr lang="en-US" altLang="zh-CN" sz="336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49026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fad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fad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fade">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3512500"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一、命题概述</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636816" y="1649666"/>
            <a:ext cx="11062606" cy="4783790"/>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en-US" altLang="zh-CN" sz="3200" b="1" dirty="0">
                <a:solidFill>
                  <a:prstClr val="black"/>
                </a:solidFill>
                <a:latin typeface="Calibri"/>
                <a:ea typeface="宋体" pitchFamily="2" charset="-122"/>
              </a:rPr>
              <a:t>1</a:t>
            </a:r>
            <a:r>
              <a:rPr lang="zh-CN" altLang="en-US" sz="3200" b="1" dirty="0">
                <a:solidFill>
                  <a:prstClr val="black"/>
                </a:solidFill>
                <a:latin typeface="Calibri"/>
                <a:ea typeface="宋体" pitchFamily="2" charset="-122"/>
              </a:rPr>
              <a:t>  命题</a:t>
            </a:r>
            <a:endParaRPr lang="en-US" altLang="zh-CN" sz="3200" b="1" dirty="0">
              <a:solidFill>
                <a:prstClr val="black"/>
              </a:solidFill>
              <a:latin typeface="Calibri"/>
              <a:ea typeface="宋体" pitchFamily="2" charset="-122"/>
            </a:endParaRPr>
          </a:p>
          <a:p>
            <a:pPr defTabSz="1097280">
              <a:lnSpc>
                <a:spcPct val="150000"/>
              </a:lnSpc>
              <a:defRPr/>
            </a:pPr>
            <a:r>
              <a:rPr lang="en-US" altLang="zh-CN" sz="3200" b="1" dirty="0">
                <a:solidFill>
                  <a:prstClr val="black"/>
                </a:solidFill>
                <a:latin typeface="Calibri"/>
                <a:ea typeface="宋体" pitchFamily="2" charset="-122"/>
              </a:rPr>
              <a:t>         </a:t>
            </a:r>
            <a:r>
              <a:rPr lang="zh-CN" altLang="en-US" sz="3200" b="1" dirty="0">
                <a:solidFill>
                  <a:prstClr val="black"/>
                </a:solidFill>
                <a:latin typeface="Calibri"/>
                <a:ea typeface="宋体" pitchFamily="2" charset="-122"/>
              </a:rPr>
              <a:t>命题是一种</a:t>
            </a:r>
            <a:r>
              <a:rPr lang="zh-CN" altLang="en-US" sz="3200" b="1" dirty="0">
                <a:solidFill>
                  <a:srgbClr val="FF0000"/>
                </a:solidFill>
                <a:latin typeface="Calibri"/>
                <a:ea typeface="宋体" pitchFamily="2" charset="-122"/>
              </a:rPr>
              <a:t>有真假</a:t>
            </a:r>
            <a:r>
              <a:rPr lang="zh-CN" altLang="en-US" sz="3200" b="1" dirty="0">
                <a:solidFill>
                  <a:prstClr val="black"/>
                </a:solidFill>
                <a:latin typeface="Calibri"/>
                <a:ea typeface="宋体" pitchFamily="2" charset="-122"/>
              </a:rPr>
              <a:t>的语句。凡与实际情况相符合的命题</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latin typeface="Calibri"/>
                <a:ea typeface="宋体" pitchFamily="2" charset="-122"/>
              </a:rPr>
              <a:t>称为真命题，否则称为假命题。</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latin typeface="Calibri"/>
                <a:ea typeface="宋体" pitchFamily="2" charset="-122"/>
              </a:rPr>
              <a:t>例</a:t>
            </a:r>
            <a:r>
              <a:rPr lang="en-US" altLang="zh-CN" sz="3200" b="1" dirty="0">
                <a:solidFill>
                  <a:prstClr val="black"/>
                </a:solidFill>
                <a:latin typeface="Calibri"/>
                <a:ea typeface="宋体" pitchFamily="2" charset="-122"/>
              </a:rPr>
              <a:t>①  6</a:t>
            </a:r>
            <a:r>
              <a:rPr lang="zh-CN" altLang="en-US" sz="3200" b="1" dirty="0">
                <a:solidFill>
                  <a:prstClr val="black"/>
                </a:solidFill>
                <a:latin typeface="Calibri"/>
                <a:ea typeface="宋体" pitchFamily="2" charset="-122"/>
              </a:rPr>
              <a:t>大于</a:t>
            </a:r>
            <a:r>
              <a:rPr lang="en-US" altLang="zh-CN" sz="3200" b="1" dirty="0">
                <a:solidFill>
                  <a:prstClr val="black"/>
                </a:solidFill>
                <a:latin typeface="Calibri"/>
                <a:ea typeface="宋体" pitchFamily="2" charset="-122"/>
              </a:rPr>
              <a:t>9</a:t>
            </a:r>
            <a:r>
              <a:rPr lang="zh-CN" altLang="en-US" sz="3200" b="1" dirty="0">
                <a:solidFill>
                  <a:prstClr val="black"/>
                </a:solidFill>
                <a:latin typeface="Calibri"/>
                <a:ea typeface="宋体" pitchFamily="2" charset="-122"/>
              </a:rPr>
              <a:t>。</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latin typeface="Calibri"/>
                <a:ea typeface="宋体" pitchFamily="2" charset="-122"/>
              </a:rPr>
              <a:t>例②  亚里士多德是逻辑学之父。</a:t>
            </a:r>
            <a:endParaRPr lang="en-US" altLang="zh-CN" sz="32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919504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825015" y="404664"/>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buFont typeface="Wingdings" pitchFamily="2" charset="2"/>
              <a:buChar char="n"/>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1273629" y="2200777"/>
            <a:ext cx="9764486" cy="4487382"/>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zh-CN" altLang="en-US" sz="3360" b="1" dirty="0">
                <a:solidFill>
                  <a:srgbClr val="7030A0"/>
                </a:solidFill>
                <a:effectLst>
                  <a:outerShdw blurRad="38100" dist="38100" dir="2700000" algn="tl">
                    <a:srgbClr val="000000">
                      <a:alpha val="43137"/>
                    </a:srgbClr>
                  </a:outerShdw>
                </a:effectLst>
              </a:rPr>
              <a:t>指出下列直言命题的类型及主谓项的周延情况：</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3</a:t>
            </a:r>
            <a:r>
              <a:rPr lang="zh-CN" altLang="en-US" sz="3360" b="1" dirty="0">
                <a:solidFill>
                  <a:srgbClr val="7030A0"/>
                </a:solidFill>
                <a:effectLst>
                  <a:outerShdw blurRad="38100" dist="38100" dir="2700000" algn="tl">
                    <a:srgbClr val="000000">
                      <a:alpha val="43137"/>
                    </a:srgbClr>
                  </a:outerShdw>
                </a:effectLst>
              </a:rPr>
              <a:t>、他没有取得律师资格证。</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err="1">
                <a:solidFill>
                  <a:srgbClr val="FF0000"/>
                </a:solidFill>
                <a:effectLst>
                  <a:outerShdw blurRad="38100" dist="38100" dir="2700000" algn="tl">
                    <a:srgbClr val="000000">
                      <a:alpha val="43137"/>
                    </a:srgbClr>
                  </a:outerShdw>
                </a:effectLst>
              </a:rPr>
              <a:t>SeP</a:t>
            </a:r>
            <a:r>
              <a:rPr lang="zh-CN" altLang="en-US" sz="3360" b="1" dirty="0">
                <a:solidFill>
                  <a:srgbClr val="FF0000"/>
                </a:solidFill>
                <a:effectLst>
                  <a:outerShdw blurRad="38100" dist="38100" dir="2700000" algn="tl">
                    <a:srgbClr val="000000">
                      <a:alpha val="43137"/>
                    </a:srgbClr>
                  </a:outerShdw>
                </a:effectLst>
              </a:rPr>
              <a:t>，主项周延，谓项周延。</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7030A0"/>
                </a:solidFill>
                <a:effectLst>
                  <a:outerShdw blurRad="38100" dist="38100" dir="2700000" algn="tl">
                    <a:srgbClr val="000000">
                      <a:alpha val="43137"/>
                    </a:srgbClr>
                  </a:outerShdw>
                </a:effectLst>
              </a:rPr>
              <a:t>4</a:t>
            </a:r>
            <a:r>
              <a:rPr lang="zh-CN" altLang="en-US" sz="3360" b="1" dirty="0">
                <a:solidFill>
                  <a:srgbClr val="7030A0"/>
                </a:solidFill>
                <a:effectLst>
                  <a:outerShdw blurRad="38100" dist="38100" dir="2700000" algn="tl">
                    <a:srgbClr val="000000">
                      <a:alpha val="43137"/>
                    </a:srgbClr>
                  </a:outerShdw>
                </a:effectLst>
              </a:rPr>
              <a:t>、</a:t>
            </a:r>
            <a:r>
              <a:rPr lang="en-US" altLang="zh-CN" sz="3360" b="1" dirty="0">
                <a:solidFill>
                  <a:srgbClr val="7030A0"/>
                </a:solidFill>
                <a:effectLst>
                  <a:outerShdw blurRad="38100" dist="38100" dir="2700000" algn="tl">
                    <a:srgbClr val="000000">
                      <a:alpha val="43137"/>
                    </a:srgbClr>
                  </a:outerShdw>
                </a:effectLst>
              </a:rPr>
              <a:t>99%</a:t>
            </a:r>
            <a:r>
              <a:rPr lang="zh-CN" altLang="en-US" sz="3360" b="1" dirty="0">
                <a:solidFill>
                  <a:srgbClr val="7030A0"/>
                </a:solidFill>
                <a:effectLst>
                  <a:outerShdw blurRad="38100" dist="38100" dir="2700000" algn="tl">
                    <a:srgbClr val="000000">
                      <a:alpha val="43137"/>
                    </a:srgbClr>
                  </a:outerShdw>
                </a:effectLst>
              </a:rPr>
              <a:t>的学生已经顺利毕业了。</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SIP</a:t>
            </a:r>
            <a:r>
              <a:rPr lang="zh-CN" altLang="en-US" sz="3360" b="1" dirty="0">
                <a:solidFill>
                  <a:srgbClr val="FF0000"/>
                </a:solidFill>
                <a:effectLst>
                  <a:outerShdw blurRad="38100" dist="38100" dir="2700000" algn="tl">
                    <a:srgbClr val="000000">
                      <a:alpha val="43137"/>
                    </a:srgbClr>
                  </a:outerShdw>
                </a:effectLst>
              </a:rPr>
              <a:t>，主项不周延，谓项不周延。</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endParaRPr lang="en-US" altLang="zh-CN" sz="336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75829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fad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fad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fade">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6840334"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四、直言命题间的真假关系</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768803" y="1763486"/>
            <a:ext cx="10654393" cy="4612822"/>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en-US" altLang="zh-CN" sz="2160" b="1" dirty="0">
                <a:solidFill>
                  <a:prstClr val="black"/>
                </a:solidFill>
                <a:latin typeface="Calibri"/>
                <a:ea typeface="宋体" pitchFamily="2" charset="-122"/>
              </a:rPr>
              <a:t>        </a:t>
            </a:r>
          </a:p>
          <a:p>
            <a:pPr defTabSz="1097280">
              <a:lnSpc>
                <a:spcPct val="150000"/>
              </a:lnSpc>
              <a:defRPr/>
            </a:pPr>
            <a:endParaRPr lang="en-US" altLang="zh-CN" sz="2160" b="1" dirty="0">
              <a:solidFill>
                <a:prstClr val="black"/>
              </a:solidFill>
              <a:latin typeface="Calibri"/>
              <a:ea typeface="宋体" pitchFamily="2" charset="-122"/>
            </a:endParaRPr>
          </a:p>
          <a:p>
            <a:pPr defTabSz="1097280">
              <a:lnSpc>
                <a:spcPct val="150000"/>
              </a:lnSpc>
              <a:defRPr/>
            </a:pPr>
            <a:r>
              <a:rPr lang="en-US" altLang="zh-CN" sz="2160" b="1" dirty="0">
                <a:solidFill>
                  <a:prstClr val="black"/>
                </a:solidFill>
                <a:latin typeface="Calibri"/>
                <a:ea typeface="宋体" pitchFamily="2" charset="-122"/>
              </a:rPr>
              <a:t>        </a:t>
            </a:r>
            <a:r>
              <a:rPr lang="zh-CN" altLang="en-US" sz="2800" b="1" dirty="0">
                <a:solidFill>
                  <a:prstClr val="black"/>
                </a:solidFill>
                <a:latin typeface="Calibri"/>
                <a:ea typeface="宋体" pitchFamily="2" charset="-122"/>
              </a:rPr>
              <a:t>直言命题（</a:t>
            </a:r>
            <a:r>
              <a:rPr lang="en-US" altLang="zh-CN" sz="2800" b="1" dirty="0">
                <a:solidFill>
                  <a:prstClr val="black"/>
                </a:solidFill>
                <a:latin typeface="Calibri"/>
                <a:ea typeface="宋体" pitchFamily="2" charset="-122"/>
              </a:rPr>
              <a:t>A</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E</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I</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O</a:t>
            </a:r>
            <a:r>
              <a:rPr lang="zh-CN" altLang="en-US" sz="2800" b="1" dirty="0">
                <a:solidFill>
                  <a:prstClr val="black"/>
                </a:solidFill>
                <a:latin typeface="Calibri"/>
                <a:ea typeface="宋体" pitchFamily="2" charset="-122"/>
              </a:rPr>
              <a:t>）之间的真假关系，是指</a:t>
            </a:r>
            <a:r>
              <a:rPr lang="zh-CN" altLang="en-US" sz="2800" b="1" dirty="0">
                <a:solidFill>
                  <a:srgbClr val="FF0000"/>
                </a:solidFill>
                <a:latin typeface="Calibri"/>
                <a:ea typeface="宋体" pitchFamily="2" charset="-122"/>
              </a:rPr>
              <a:t>具有相同主、</a:t>
            </a:r>
            <a:endParaRPr lang="en-US" altLang="zh-CN" sz="2800" b="1" dirty="0">
              <a:solidFill>
                <a:srgbClr val="FF0000"/>
              </a:solidFill>
              <a:latin typeface="Calibri"/>
              <a:ea typeface="宋体" pitchFamily="2" charset="-122"/>
            </a:endParaRPr>
          </a:p>
          <a:p>
            <a:pPr defTabSz="1097280">
              <a:lnSpc>
                <a:spcPct val="150000"/>
              </a:lnSpc>
              <a:defRPr/>
            </a:pPr>
            <a:r>
              <a:rPr lang="zh-CN" altLang="en-US" sz="2800" b="1" dirty="0">
                <a:solidFill>
                  <a:srgbClr val="FF0000"/>
                </a:solidFill>
                <a:latin typeface="Calibri"/>
                <a:ea typeface="宋体" pitchFamily="2" charset="-122"/>
              </a:rPr>
              <a:t>谓项的</a:t>
            </a: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E</a:t>
            </a:r>
            <a:r>
              <a:rPr lang="zh-CN" altLang="en-US" sz="2800" b="1" dirty="0">
                <a:solidFill>
                  <a:prstClr val="black"/>
                </a:solidFill>
              </a:rPr>
              <a:t>、</a:t>
            </a:r>
            <a:r>
              <a:rPr lang="en-US" altLang="zh-CN" sz="2800" b="1" dirty="0">
                <a:solidFill>
                  <a:prstClr val="black"/>
                </a:solidFill>
              </a:rPr>
              <a:t>I</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四种命题之间的真假制约关系。例如：</a:t>
            </a:r>
            <a:endParaRPr lang="en-US" altLang="zh-CN" sz="2800" b="1" dirty="0">
              <a:solidFill>
                <a:prstClr val="black"/>
              </a:solidFill>
            </a:endParaRPr>
          </a:p>
          <a:p>
            <a:pPr defTabSz="1097280">
              <a:lnSpc>
                <a:spcPct val="150000"/>
              </a:lnSpc>
              <a:defRPr/>
            </a:pPr>
            <a:r>
              <a:rPr lang="zh-CN" altLang="en-US" sz="2800" b="1" dirty="0">
                <a:solidFill>
                  <a:prstClr val="black"/>
                </a:solidFill>
              </a:rPr>
              <a:t>例①  所有的</a:t>
            </a:r>
            <a:r>
              <a:rPr lang="zh-CN" altLang="en-US" sz="2800" b="1" dirty="0">
                <a:solidFill>
                  <a:prstClr val="black"/>
                </a:solidFill>
                <a:highlight>
                  <a:srgbClr val="FFFF00"/>
                </a:highlight>
              </a:rPr>
              <a:t>时装</a:t>
            </a:r>
            <a:r>
              <a:rPr lang="zh-CN" altLang="en-US" sz="2800" b="1" dirty="0">
                <a:solidFill>
                  <a:prstClr val="black"/>
                </a:solidFill>
              </a:rPr>
              <a:t>都是</a:t>
            </a:r>
            <a:r>
              <a:rPr lang="zh-CN" altLang="en-US" sz="2800" b="1" dirty="0">
                <a:solidFill>
                  <a:prstClr val="black"/>
                </a:solidFill>
                <a:highlight>
                  <a:srgbClr val="00FF00"/>
                </a:highlight>
              </a:rPr>
              <a:t>有最新设计的创意</a:t>
            </a:r>
            <a:r>
              <a:rPr lang="zh-CN" altLang="en-US" sz="2800" b="1" dirty="0">
                <a:solidFill>
                  <a:prstClr val="black"/>
                </a:solidFill>
              </a:rPr>
              <a:t>。</a:t>
            </a:r>
            <a:endParaRPr lang="en-US" altLang="zh-CN" sz="2800" b="1" dirty="0">
              <a:solidFill>
                <a:prstClr val="black"/>
              </a:solidFill>
            </a:endParaRPr>
          </a:p>
          <a:p>
            <a:pPr defTabSz="1097280">
              <a:lnSpc>
                <a:spcPct val="150000"/>
              </a:lnSpc>
              <a:defRPr/>
            </a:pPr>
            <a:r>
              <a:rPr lang="zh-CN" altLang="en-US" sz="2800" b="1" dirty="0">
                <a:solidFill>
                  <a:prstClr val="black"/>
                </a:solidFill>
              </a:rPr>
              <a:t>例②  所有的</a:t>
            </a:r>
            <a:r>
              <a:rPr lang="zh-CN" altLang="en-US" sz="2800" b="1" dirty="0">
                <a:solidFill>
                  <a:prstClr val="black"/>
                </a:solidFill>
                <a:highlight>
                  <a:srgbClr val="FFFF00"/>
                </a:highlight>
              </a:rPr>
              <a:t>时装</a:t>
            </a:r>
            <a:r>
              <a:rPr lang="zh-CN" altLang="en-US" sz="2800" b="1" dirty="0">
                <a:solidFill>
                  <a:prstClr val="black"/>
                </a:solidFill>
              </a:rPr>
              <a:t>都不是</a:t>
            </a:r>
            <a:r>
              <a:rPr lang="zh-CN" altLang="en-US" sz="2800" b="1" dirty="0">
                <a:solidFill>
                  <a:prstClr val="black"/>
                </a:solidFill>
                <a:highlight>
                  <a:srgbClr val="00FF00"/>
                </a:highlight>
              </a:rPr>
              <a:t>有最新设计的创意</a:t>
            </a:r>
            <a:r>
              <a:rPr lang="zh-CN" altLang="en-US" sz="2800" b="1" dirty="0">
                <a:solidFill>
                  <a:prstClr val="black"/>
                </a:solidFill>
              </a:rPr>
              <a:t>。</a:t>
            </a:r>
            <a:endParaRPr lang="en-US" altLang="zh-CN" sz="2800" b="1" dirty="0">
              <a:solidFill>
                <a:prstClr val="black"/>
              </a:solidFill>
            </a:endParaRPr>
          </a:p>
          <a:p>
            <a:pPr defTabSz="1097280">
              <a:lnSpc>
                <a:spcPct val="150000"/>
              </a:lnSpc>
              <a:defRPr/>
            </a:pPr>
            <a:r>
              <a:rPr lang="zh-CN" altLang="en-US" sz="2800" b="1" dirty="0">
                <a:solidFill>
                  <a:prstClr val="black"/>
                </a:solidFill>
              </a:rPr>
              <a:t>例③  有些</a:t>
            </a:r>
            <a:r>
              <a:rPr lang="zh-CN" altLang="en-US" sz="2800" b="1" dirty="0">
                <a:solidFill>
                  <a:prstClr val="black"/>
                </a:solidFill>
                <a:highlight>
                  <a:srgbClr val="FFFF00"/>
                </a:highlight>
              </a:rPr>
              <a:t>时装</a:t>
            </a:r>
            <a:r>
              <a:rPr lang="zh-CN" altLang="en-US" sz="2800" b="1" dirty="0">
                <a:solidFill>
                  <a:prstClr val="black"/>
                </a:solidFill>
              </a:rPr>
              <a:t>是</a:t>
            </a:r>
            <a:r>
              <a:rPr lang="zh-CN" altLang="en-US" sz="2800" b="1" dirty="0">
                <a:solidFill>
                  <a:prstClr val="black"/>
                </a:solidFill>
                <a:highlight>
                  <a:srgbClr val="00FF00"/>
                </a:highlight>
              </a:rPr>
              <a:t>有最新设计的创意</a:t>
            </a:r>
            <a:r>
              <a:rPr lang="zh-CN" altLang="en-US" sz="2800" b="1" dirty="0">
                <a:solidFill>
                  <a:prstClr val="black"/>
                </a:solidFill>
              </a:rPr>
              <a:t>。</a:t>
            </a:r>
            <a:endParaRPr lang="en-US" altLang="zh-CN" sz="2800" b="1" dirty="0">
              <a:solidFill>
                <a:prstClr val="black"/>
              </a:solidFill>
            </a:endParaRPr>
          </a:p>
          <a:p>
            <a:pPr defTabSz="1097280">
              <a:lnSpc>
                <a:spcPct val="150000"/>
              </a:lnSpc>
              <a:defRPr/>
            </a:pPr>
            <a:r>
              <a:rPr lang="zh-CN" altLang="en-US" sz="2800" b="1" dirty="0">
                <a:solidFill>
                  <a:prstClr val="black"/>
                </a:solidFill>
              </a:rPr>
              <a:t>例④  有些</a:t>
            </a:r>
            <a:r>
              <a:rPr lang="zh-CN" altLang="en-US" sz="2800" b="1" dirty="0">
                <a:solidFill>
                  <a:prstClr val="black"/>
                </a:solidFill>
                <a:highlight>
                  <a:srgbClr val="FFFF00"/>
                </a:highlight>
              </a:rPr>
              <a:t>时装</a:t>
            </a:r>
            <a:r>
              <a:rPr lang="zh-CN" altLang="en-US" sz="2800" b="1" dirty="0">
                <a:solidFill>
                  <a:prstClr val="black"/>
                </a:solidFill>
              </a:rPr>
              <a:t>不是</a:t>
            </a:r>
            <a:r>
              <a:rPr lang="zh-CN" altLang="en-US" sz="2800" b="1" dirty="0">
                <a:solidFill>
                  <a:prstClr val="black"/>
                </a:solidFill>
                <a:highlight>
                  <a:srgbClr val="00FF00"/>
                </a:highlight>
              </a:rPr>
              <a:t>有最新设计的创意</a:t>
            </a:r>
            <a:r>
              <a:rPr lang="zh-CN" altLang="en-US" sz="2800" b="1" dirty="0">
                <a:solidFill>
                  <a:prstClr val="black"/>
                </a:solidFill>
              </a:rPr>
              <a:t>。</a:t>
            </a:r>
            <a:endParaRPr lang="en-US" altLang="zh-CN" sz="2800" b="1" dirty="0">
              <a:solidFill>
                <a:prstClr val="black"/>
              </a:solidFill>
            </a:endParaRPr>
          </a:p>
          <a:p>
            <a:pPr defTabSz="1097280">
              <a:defRPr/>
            </a:pPr>
            <a:endParaRPr lang="en-US" altLang="zh-CN" sz="2800" b="1" dirty="0">
              <a:solidFill>
                <a:prstClr val="black"/>
              </a:solidFill>
            </a:endParaRPr>
          </a:p>
          <a:p>
            <a:pPr defTabSz="1097280">
              <a:defRPr/>
            </a:pPr>
            <a:endParaRPr lang="zh-CN" altLang="en-US" sz="3200" b="1" dirty="0">
              <a:solidFill>
                <a:prstClr val="black"/>
              </a:solidFill>
              <a:latin typeface="Calibri"/>
              <a:ea typeface="宋体" pitchFamily="2" charset="-122"/>
            </a:endParaRPr>
          </a:p>
        </p:txBody>
      </p:sp>
      <p:sp>
        <p:nvSpPr>
          <p:cNvPr id="89" name="Rectangle 8"/>
          <p:cNvSpPr>
            <a:spLocks noChangeArrowheads="1"/>
          </p:cNvSpPr>
          <p:nvPr/>
        </p:nvSpPr>
        <p:spPr bwMode="black">
          <a:xfrm rot="16200000">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4073108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4" end="4"/>
                                            </p:txEl>
                                          </p:spTgt>
                                        </p:tgtEl>
                                        <p:attrNameLst>
                                          <p:attrName>style.visibility</p:attrName>
                                        </p:attrNameLst>
                                      </p:cBhvr>
                                      <p:to>
                                        <p:strVal val="visible"/>
                                      </p:to>
                                    </p:set>
                                    <p:animEffect transition="in" filter="fade">
                                      <p:cBhvr>
                                        <p:cTn id="7" dur="500"/>
                                        <p:tgtEl>
                                          <p:spTgt spid="8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5" end="5"/>
                                            </p:txEl>
                                          </p:spTgt>
                                        </p:tgtEl>
                                        <p:attrNameLst>
                                          <p:attrName>style.visibility</p:attrName>
                                        </p:attrNameLst>
                                      </p:cBhvr>
                                      <p:to>
                                        <p:strVal val="visible"/>
                                      </p:to>
                                    </p:set>
                                    <p:animEffect transition="in" filter="fade">
                                      <p:cBhvr>
                                        <p:cTn id="10" dur="500"/>
                                        <p:tgtEl>
                                          <p:spTgt spid="8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6" end="6"/>
                                            </p:txEl>
                                          </p:spTgt>
                                        </p:tgtEl>
                                        <p:attrNameLst>
                                          <p:attrName>style.visibility</p:attrName>
                                        </p:attrNameLst>
                                      </p:cBhvr>
                                      <p:to>
                                        <p:strVal val="visible"/>
                                      </p:to>
                                    </p:set>
                                    <p:animEffect transition="in" filter="fade">
                                      <p:cBhvr>
                                        <p:cTn id="13" dur="500"/>
                                        <p:tgtEl>
                                          <p:spTgt spid="8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xEl>
                                              <p:pRg st="7" end="7"/>
                                            </p:txEl>
                                          </p:spTgt>
                                        </p:tgtEl>
                                        <p:attrNameLst>
                                          <p:attrName>style.visibility</p:attrName>
                                        </p:attrNameLst>
                                      </p:cBhvr>
                                      <p:to>
                                        <p:strVal val="visible"/>
                                      </p:to>
                                    </p:set>
                                    <p:animEffect transition="in" filter="fade">
                                      <p:cBhvr>
                                        <p:cTn id="16" dur="500"/>
                                        <p:tgtEl>
                                          <p:spTgt spid="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9719327" cy="707886"/>
          </a:xfrm>
          <a:prstGeom prst="rect">
            <a:avLst/>
          </a:prstGeom>
          <a:noFill/>
        </p:spPr>
        <p:txBody>
          <a:bodyPr wrap="none" rtlCol="0">
            <a:spAutoFit/>
          </a:bodyPr>
          <a:lstStyle/>
          <a:p>
            <a:pPr defTabSz="1097280"/>
            <a:r>
              <a:rPr lang="en-US" altLang="zh-CN" sz="4000" b="1" dirty="0">
                <a:solidFill>
                  <a:prstClr val="black">
                    <a:lumMod val="75000"/>
                    <a:lumOff val="25000"/>
                  </a:prstClr>
                </a:solidFill>
                <a:latin typeface="+mj-lt"/>
                <a:ea typeface="微软雅黑" pitchFamily="34" charset="-122"/>
              </a:rPr>
              <a:t>1</a:t>
            </a:r>
            <a:r>
              <a:rPr lang="zh-CN" altLang="en-US" sz="4000" b="1" dirty="0">
                <a:solidFill>
                  <a:prstClr val="black">
                    <a:lumMod val="75000"/>
                    <a:lumOff val="25000"/>
                  </a:prstClr>
                </a:solidFill>
                <a:latin typeface="+mj-lt"/>
                <a:ea typeface="微软雅黑" pitchFamily="34" charset="-122"/>
              </a:rPr>
              <a:t>、</a:t>
            </a:r>
            <a:r>
              <a:rPr lang="en-US" altLang="zh-CN" sz="4000" b="1" dirty="0">
                <a:solidFill>
                  <a:prstClr val="black"/>
                </a:solidFill>
                <a:latin typeface="+mj-lt"/>
              </a:rPr>
              <a:t>A</a:t>
            </a:r>
            <a:r>
              <a:rPr lang="zh-CN" altLang="en-US" sz="4000" b="1" dirty="0">
                <a:solidFill>
                  <a:prstClr val="black"/>
                </a:solidFill>
                <a:latin typeface="+mj-lt"/>
              </a:rPr>
              <a:t>、</a:t>
            </a:r>
            <a:r>
              <a:rPr lang="en-US" altLang="zh-CN" sz="4000" b="1" dirty="0">
                <a:solidFill>
                  <a:prstClr val="black"/>
                </a:solidFill>
                <a:latin typeface="+mj-lt"/>
              </a:rPr>
              <a:t>E</a:t>
            </a:r>
            <a:r>
              <a:rPr lang="zh-CN" altLang="en-US" sz="4000" b="1" dirty="0">
                <a:solidFill>
                  <a:prstClr val="black"/>
                </a:solidFill>
                <a:latin typeface="+mj-lt"/>
              </a:rPr>
              <a:t>、</a:t>
            </a:r>
            <a:r>
              <a:rPr lang="en-US" altLang="zh-CN" sz="4000" b="1" dirty="0">
                <a:solidFill>
                  <a:prstClr val="black"/>
                </a:solidFill>
                <a:latin typeface="+mj-lt"/>
              </a:rPr>
              <a:t>I</a:t>
            </a:r>
            <a:r>
              <a:rPr lang="zh-CN" altLang="en-US" sz="4000" b="1" dirty="0">
                <a:solidFill>
                  <a:prstClr val="black"/>
                </a:solidFill>
                <a:latin typeface="+mj-lt"/>
              </a:rPr>
              <a:t>、</a:t>
            </a:r>
            <a:r>
              <a:rPr lang="en-US" altLang="zh-CN" sz="4000" b="1" dirty="0">
                <a:solidFill>
                  <a:prstClr val="black"/>
                </a:solidFill>
                <a:latin typeface="+mj-lt"/>
              </a:rPr>
              <a:t>O</a:t>
            </a:r>
            <a:r>
              <a:rPr lang="zh-CN" altLang="en-US" sz="4000" b="1" dirty="0">
                <a:solidFill>
                  <a:prstClr val="black"/>
                </a:solidFill>
                <a:latin typeface="+mj-lt"/>
              </a:rPr>
              <a:t>之间的真假关系与逻辑方阵</a:t>
            </a:r>
            <a:endParaRPr lang="zh-CN" altLang="en-US" sz="4000" b="1" dirty="0">
              <a:solidFill>
                <a:prstClr val="black">
                  <a:lumMod val="75000"/>
                  <a:lumOff val="25000"/>
                </a:prstClr>
              </a:solidFill>
              <a:latin typeface="+mj-lt"/>
              <a:ea typeface="微软雅黑" pitchFamily="34" charset="-122"/>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16390" y="1989438"/>
            <a:ext cx="11159219" cy="4359729"/>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1097280">
              <a:lnSpc>
                <a:spcPct val="120000"/>
              </a:lnSpc>
              <a:defRPr/>
            </a:pP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E</a:t>
            </a:r>
            <a:r>
              <a:rPr lang="zh-CN" altLang="en-US" sz="2800" b="1" dirty="0">
                <a:solidFill>
                  <a:prstClr val="black"/>
                </a:solidFill>
              </a:rPr>
              <a:t>、</a:t>
            </a:r>
            <a:r>
              <a:rPr lang="en-US" altLang="zh-CN" sz="2800" b="1" dirty="0">
                <a:solidFill>
                  <a:prstClr val="black"/>
                </a:solidFill>
              </a:rPr>
              <a:t>I</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之间的真假关系，是指主、谓项相同的四种命题之间的</a:t>
            </a:r>
            <a:endParaRPr lang="en-US" altLang="zh-CN" sz="2800" b="1" dirty="0">
              <a:solidFill>
                <a:prstClr val="black"/>
              </a:solidFill>
            </a:endParaRPr>
          </a:p>
          <a:p>
            <a:pPr defTabSz="1097280">
              <a:lnSpc>
                <a:spcPct val="120000"/>
              </a:lnSpc>
              <a:defRPr/>
            </a:pPr>
            <a:r>
              <a:rPr lang="zh-CN" altLang="en-US" sz="2800" b="1" dirty="0">
                <a:solidFill>
                  <a:prstClr val="black"/>
                </a:solidFill>
              </a:rPr>
              <a:t>真假制约关系，也叫命题间的</a:t>
            </a:r>
            <a:r>
              <a:rPr lang="zh-CN" altLang="en-US" sz="2800" b="1" dirty="0">
                <a:solidFill>
                  <a:srgbClr val="FF0000"/>
                </a:solidFill>
              </a:rPr>
              <a:t>对当关系</a:t>
            </a:r>
            <a:r>
              <a:rPr lang="zh-CN" altLang="en-US" sz="2800" b="1" dirty="0">
                <a:solidFill>
                  <a:prstClr val="black"/>
                </a:solidFill>
              </a:rPr>
              <a:t>。</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这种真假关系有四种：</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a:t>
            </a:r>
            <a:r>
              <a:rPr lang="en-US" altLang="zh-CN" sz="2800" b="1" dirty="0">
                <a:solidFill>
                  <a:prstClr val="black"/>
                </a:solidFill>
              </a:rPr>
              <a:t>1</a:t>
            </a:r>
            <a:r>
              <a:rPr lang="zh-CN" altLang="en-US" sz="2800" b="1" dirty="0">
                <a:solidFill>
                  <a:prstClr val="black"/>
                </a:solidFill>
              </a:rPr>
              <a:t>）反对关系（</a:t>
            </a: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E</a:t>
            </a:r>
            <a:r>
              <a:rPr lang="zh-CN" altLang="en-US" sz="2800" b="1" dirty="0">
                <a:solidFill>
                  <a:prstClr val="black"/>
                </a:solidFill>
              </a:rPr>
              <a:t>之间的真假关系）；</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a:t>
            </a:r>
            <a:r>
              <a:rPr lang="en-US" altLang="zh-CN" sz="2800" b="1" dirty="0">
                <a:solidFill>
                  <a:prstClr val="black"/>
                </a:solidFill>
              </a:rPr>
              <a:t>2</a:t>
            </a:r>
            <a:r>
              <a:rPr lang="zh-CN" altLang="en-US" sz="2800" b="1" dirty="0">
                <a:solidFill>
                  <a:prstClr val="black"/>
                </a:solidFill>
              </a:rPr>
              <a:t>）下反对关系（</a:t>
            </a:r>
            <a:r>
              <a:rPr lang="en-US" altLang="zh-CN" sz="2800" b="1" dirty="0">
                <a:solidFill>
                  <a:prstClr val="black"/>
                </a:solidFill>
              </a:rPr>
              <a:t>I</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之间的真假关系）；</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a:t>
            </a:r>
            <a:r>
              <a:rPr lang="en-US" altLang="zh-CN" sz="2800" b="1" dirty="0">
                <a:solidFill>
                  <a:prstClr val="black"/>
                </a:solidFill>
              </a:rPr>
              <a:t>3</a:t>
            </a:r>
            <a:r>
              <a:rPr lang="zh-CN" altLang="en-US" sz="2800" b="1" dirty="0">
                <a:solidFill>
                  <a:prstClr val="black"/>
                </a:solidFill>
              </a:rPr>
              <a:t>）矛盾关系（</a:t>
            </a: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之间的真假关系与</a:t>
            </a:r>
            <a:r>
              <a:rPr lang="en-US" altLang="zh-CN" sz="2800" b="1" dirty="0">
                <a:solidFill>
                  <a:prstClr val="black"/>
                </a:solidFill>
              </a:rPr>
              <a:t>E</a:t>
            </a:r>
            <a:r>
              <a:rPr lang="zh-CN" altLang="en-US" sz="2800" b="1" dirty="0">
                <a:solidFill>
                  <a:prstClr val="black"/>
                </a:solidFill>
              </a:rPr>
              <a:t>、</a:t>
            </a:r>
            <a:r>
              <a:rPr lang="en-US" altLang="zh-CN" sz="2800" b="1" dirty="0">
                <a:solidFill>
                  <a:prstClr val="black"/>
                </a:solidFill>
              </a:rPr>
              <a:t>I</a:t>
            </a:r>
            <a:r>
              <a:rPr lang="zh-CN" altLang="en-US" sz="2800" b="1" dirty="0">
                <a:solidFill>
                  <a:prstClr val="black"/>
                </a:solidFill>
              </a:rPr>
              <a:t>之间的真假关系）；</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a:t>
            </a:r>
            <a:r>
              <a:rPr lang="en-US" altLang="zh-CN" sz="2800" b="1" dirty="0">
                <a:solidFill>
                  <a:prstClr val="black"/>
                </a:solidFill>
              </a:rPr>
              <a:t>4</a:t>
            </a:r>
            <a:r>
              <a:rPr lang="zh-CN" altLang="en-US" sz="2800" b="1" dirty="0">
                <a:solidFill>
                  <a:prstClr val="black"/>
                </a:solidFill>
              </a:rPr>
              <a:t>）从属关系（</a:t>
            </a: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I</a:t>
            </a:r>
            <a:r>
              <a:rPr lang="zh-CN" altLang="en-US" sz="2800" b="1" dirty="0">
                <a:solidFill>
                  <a:prstClr val="black"/>
                </a:solidFill>
              </a:rPr>
              <a:t>之间的真假关系与</a:t>
            </a:r>
            <a:r>
              <a:rPr lang="en-US" altLang="zh-CN" sz="2800" b="1" dirty="0">
                <a:solidFill>
                  <a:prstClr val="black"/>
                </a:solidFill>
              </a:rPr>
              <a:t>E</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之间的真假关系）。</a:t>
            </a:r>
          </a:p>
          <a:p>
            <a:pPr defTabSz="1097280">
              <a:lnSpc>
                <a:spcPct val="150000"/>
              </a:lnSpc>
              <a:defRPr/>
            </a:pPr>
            <a:endParaRPr lang="zh-CN" altLang="en-US" sz="3200" b="1" dirty="0">
              <a:solidFill>
                <a:prstClr val="black"/>
              </a:solidFill>
              <a:latin typeface="Calibri"/>
              <a:ea typeface="宋体" pitchFamily="2" charset="-122"/>
            </a:endParaRPr>
          </a:p>
        </p:txBody>
      </p:sp>
      <p:sp>
        <p:nvSpPr>
          <p:cNvPr id="89" name="Rectangle 8"/>
          <p:cNvSpPr>
            <a:spLocks noChangeArrowheads="1"/>
          </p:cNvSpPr>
          <p:nvPr/>
        </p:nvSpPr>
        <p:spPr bwMode="black">
          <a:xfrm rot="16200000">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3785366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2" end="2"/>
                                            </p:txEl>
                                          </p:spTgt>
                                        </p:tgtEl>
                                        <p:attrNameLst>
                                          <p:attrName>style.visibility</p:attrName>
                                        </p:attrNameLst>
                                      </p:cBhvr>
                                      <p:to>
                                        <p:strVal val="visible"/>
                                      </p:to>
                                    </p:set>
                                    <p:animEffect transition="in" filter="fade">
                                      <p:cBhvr>
                                        <p:cTn id="7" dur="500"/>
                                        <p:tgtEl>
                                          <p:spTgt spid="8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3" end="3"/>
                                            </p:txEl>
                                          </p:spTgt>
                                        </p:tgtEl>
                                        <p:attrNameLst>
                                          <p:attrName>style.visibility</p:attrName>
                                        </p:attrNameLst>
                                      </p:cBhvr>
                                      <p:to>
                                        <p:strVal val="visible"/>
                                      </p:to>
                                    </p:set>
                                    <p:animEffect transition="in" filter="fade">
                                      <p:cBhvr>
                                        <p:cTn id="10" dur="500"/>
                                        <p:tgtEl>
                                          <p:spTgt spid="8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4" end="4"/>
                                            </p:txEl>
                                          </p:spTgt>
                                        </p:tgtEl>
                                        <p:attrNameLst>
                                          <p:attrName>style.visibility</p:attrName>
                                        </p:attrNameLst>
                                      </p:cBhvr>
                                      <p:to>
                                        <p:strVal val="visible"/>
                                      </p:to>
                                    </p:set>
                                    <p:animEffect transition="in" filter="fade">
                                      <p:cBhvr>
                                        <p:cTn id="13" dur="500"/>
                                        <p:tgtEl>
                                          <p:spTgt spid="8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xEl>
                                              <p:pRg st="5" end="5"/>
                                            </p:txEl>
                                          </p:spTgt>
                                        </p:tgtEl>
                                        <p:attrNameLst>
                                          <p:attrName>style.visibility</p:attrName>
                                        </p:attrNameLst>
                                      </p:cBhvr>
                                      <p:to>
                                        <p:strVal val="visible"/>
                                      </p:to>
                                    </p:set>
                                    <p:animEffect transition="in" filter="fade">
                                      <p:cBhvr>
                                        <p:cTn id="16" dur="500"/>
                                        <p:tgtEl>
                                          <p:spTgt spid="88">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8">
                                            <p:txEl>
                                              <p:pRg st="6" end="6"/>
                                            </p:txEl>
                                          </p:spTgt>
                                        </p:tgtEl>
                                        <p:attrNameLst>
                                          <p:attrName>style.visibility</p:attrName>
                                        </p:attrNameLst>
                                      </p:cBhvr>
                                      <p:to>
                                        <p:strVal val="visible"/>
                                      </p:to>
                                    </p:set>
                                    <p:animEffect transition="in" filter="fade">
                                      <p:cBhvr>
                                        <p:cTn id="19"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942" y="703852"/>
            <a:ext cx="9719327" cy="707886"/>
          </a:xfrm>
          <a:prstGeom prst="rect">
            <a:avLst/>
          </a:prstGeom>
          <a:noFill/>
        </p:spPr>
        <p:txBody>
          <a:bodyPr wrap="none" rtlCol="0">
            <a:spAutoFit/>
          </a:bodyPr>
          <a:lstStyle/>
          <a:p>
            <a:pPr defTabSz="1097280"/>
            <a:r>
              <a:rPr lang="en-US" altLang="zh-CN" sz="4000" b="1" dirty="0">
                <a:solidFill>
                  <a:prstClr val="black">
                    <a:lumMod val="75000"/>
                    <a:lumOff val="25000"/>
                  </a:prstClr>
                </a:solidFill>
                <a:latin typeface="+mj-lt"/>
                <a:ea typeface="微软雅黑" pitchFamily="34" charset="-122"/>
              </a:rPr>
              <a:t>1</a:t>
            </a:r>
            <a:r>
              <a:rPr lang="zh-CN" altLang="en-US" sz="4000" b="1" dirty="0">
                <a:solidFill>
                  <a:prstClr val="black">
                    <a:lumMod val="75000"/>
                    <a:lumOff val="25000"/>
                  </a:prstClr>
                </a:solidFill>
                <a:latin typeface="+mj-lt"/>
                <a:ea typeface="微软雅黑" pitchFamily="34" charset="-122"/>
              </a:rPr>
              <a:t>、</a:t>
            </a:r>
            <a:r>
              <a:rPr lang="en-US" altLang="zh-CN" sz="4000" b="1" dirty="0">
                <a:solidFill>
                  <a:prstClr val="black"/>
                </a:solidFill>
                <a:latin typeface="+mj-lt"/>
              </a:rPr>
              <a:t>A</a:t>
            </a:r>
            <a:r>
              <a:rPr lang="zh-CN" altLang="en-US" sz="4000" b="1" dirty="0">
                <a:solidFill>
                  <a:prstClr val="black"/>
                </a:solidFill>
                <a:latin typeface="+mj-lt"/>
              </a:rPr>
              <a:t>、</a:t>
            </a:r>
            <a:r>
              <a:rPr lang="en-US" altLang="zh-CN" sz="4000" b="1" dirty="0">
                <a:solidFill>
                  <a:prstClr val="black"/>
                </a:solidFill>
                <a:latin typeface="+mj-lt"/>
              </a:rPr>
              <a:t>E</a:t>
            </a:r>
            <a:r>
              <a:rPr lang="zh-CN" altLang="en-US" sz="4000" b="1" dirty="0">
                <a:solidFill>
                  <a:prstClr val="black"/>
                </a:solidFill>
                <a:latin typeface="+mj-lt"/>
              </a:rPr>
              <a:t>、</a:t>
            </a:r>
            <a:r>
              <a:rPr lang="en-US" altLang="zh-CN" sz="4000" b="1" dirty="0">
                <a:solidFill>
                  <a:prstClr val="black"/>
                </a:solidFill>
                <a:latin typeface="+mj-lt"/>
              </a:rPr>
              <a:t>I</a:t>
            </a:r>
            <a:r>
              <a:rPr lang="zh-CN" altLang="en-US" sz="4000" b="1" dirty="0">
                <a:solidFill>
                  <a:prstClr val="black"/>
                </a:solidFill>
                <a:latin typeface="+mj-lt"/>
              </a:rPr>
              <a:t>、</a:t>
            </a:r>
            <a:r>
              <a:rPr lang="en-US" altLang="zh-CN" sz="4000" b="1" dirty="0">
                <a:solidFill>
                  <a:prstClr val="black"/>
                </a:solidFill>
                <a:latin typeface="+mj-lt"/>
              </a:rPr>
              <a:t>O</a:t>
            </a:r>
            <a:r>
              <a:rPr lang="zh-CN" altLang="en-US" sz="4000" b="1" dirty="0">
                <a:solidFill>
                  <a:prstClr val="black"/>
                </a:solidFill>
                <a:latin typeface="+mj-lt"/>
              </a:rPr>
              <a:t>之间的真假关系与逻辑方阵</a:t>
            </a:r>
            <a:endParaRPr lang="zh-CN" altLang="en-US" sz="4000" b="1" dirty="0">
              <a:solidFill>
                <a:prstClr val="black">
                  <a:lumMod val="75000"/>
                  <a:lumOff val="25000"/>
                </a:prstClr>
              </a:solidFill>
              <a:latin typeface="+mj-lt"/>
              <a:ea typeface="微软雅黑" pitchFamily="34" charset="-122"/>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63663" y="1975867"/>
            <a:ext cx="11264674" cy="4550156"/>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1097280">
              <a:lnSpc>
                <a:spcPct val="120000"/>
              </a:lnSpc>
              <a:defRPr/>
            </a:pP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E</a:t>
            </a:r>
            <a:r>
              <a:rPr lang="zh-CN" altLang="en-US" sz="2800" b="1" dirty="0">
                <a:solidFill>
                  <a:prstClr val="black"/>
                </a:solidFill>
              </a:rPr>
              <a:t>、</a:t>
            </a:r>
            <a:r>
              <a:rPr lang="en-US" altLang="zh-CN" sz="2800" b="1" dirty="0">
                <a:solidFill>
                  <a:prstClr val="black"/>
                </a:solidFill>
              </a:rPr>
              <a:t>I</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之间真假关系的对当方阵：</a:t>
            </a:r>
            <a:endParaRPr lang="en-US" altLang="zh-CN" sz="2800" b="1" dirty="0">
              <a:solidFill>
                <a:prstClr val="black"/>
              </a:solidFill>
            </a:endParaRPr>
          </a:p>
          <a:p>
            <a:pPr defTabSz="1097280">
              <a:lnSpc>
                <a:spcPct val="120000"/>
              </a:lnSpc>
              <a:defRPr/>
            </a:pPr>
            <a:endParaRPr lang="en-US" altLang="zh-CN" sz="2800" b="1" dirty="0">
              <a:solidFill>
                <a:prstClr val="black"/>
              </a:solidFill>
            </a:endParaRPr>
          </a:p>
          <a:p>
            <a:pPr defTabSz="1097280">
              <a:lnSpc>
                <a:spcPct val="120000"/>
              </a:lnSpc>
              <a:defRPr/>
            </a:pPr>
            <a:r>
              <a:rPr lang="en-US" altLang="zh-CN" sz="2800" b="1" dirty="0">
                <a:solidFill>
                  <a:prstClr val="black"/>
                </a:solidFill>
              </a:rPr>
              <a:t>                                                    </a:t>
            </a:r>
          </a:p>
          <a:p>
            <a:pPr defTabSz="1097280">
              <a:lnSpc>
                <a:spcPct val="120000"/>
              </a:lnSpc>
              <a:defRPr/>
            </a:pPr>
            <a:r>
              <a:rPr lang="en-US" altLang="zh-CN" sz="2800" b="1" dirty="0">
                <a:solidFill>
                  <a:prstClr val="black"/>
                </a:solidFill>
              </a:rPr>
              <a:t>                                                        </a:t>
            </a:r>
            <a:r>
              <a:rPr lang="zh-CN" altLang="en-US" sz="2000" b="1" dirty="0">
                <a:solidFill>
                  <a:prstClr val="black"/>
                </a:solidFill>
              </a:rPr>
              <a:t>       </a:t>
            </a:r>
            <a:endParaRPr lang="en-US" altLang="zh-CN" sz="2000" b="1" dirty="0">
              <a:solidFill>
                <a:prstClr val="black"/>
              </a:solidFill>
            </a:endParaRPr>
          </a:p>
          <a:p>
            <a:pPr defTabSz="1097280">
              <a:lnSpc>
                <a:spcPct val="120000"/>
              </a:lnSpc>
              <a:defRPr/>
            </a:pPr>
            <a:r>
              <a:rPr lang="en-US" altLang="zh-CN" sz="2000" b="1" dirty="0">
                <a:solidFill>
                  <a:prstClr val="black"/>
                </a:solidFill>
              </a:rPr>
              <a:t>                                                                                          </a:t>
            </a:r>
          </a:p>
        </p:txBody>
      </p:sp>
      <p:sp>
        <p:nvSpPr>
          <p:cNvPr id="89" name="Rectangle 8"/>
          <p:cNvSpPr>
            <a:spLocks noChangeArrowheads="1"/>
          </p:cNvSpPr>
          <p:nvPr/>
        </p:nvSpPr>
        <p:spPr bwMode="black">
          <a:xfrm rot="16200000">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
        <p:nvSpPr>
          <p:cNvPr id="5" name="流程图: 过程 4"/>
          <p:cNvSpPr/>
          <p:nvPr/>
        </p:nvSpPr>
        <p:spPr>
          <a:xfrm>
            <a:off x="4400550" y="3306535"/>
            <a:ext cx="2849336" cy="265339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cxnSpLocks/>
          </p:cNvCxnSpPr>
          <p:nvPr/>
        </p:nvCxnSpPr>
        <p:spPr>
          <a:xfrm>
            <a:off x="4400550" y="3306535"/>
            <a:ext cx="2849336" cy="2653393"/>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cxnSpLocks/>
          </p:cNvCxnSpPr>
          <p:nvPr/>
        </p:nvCxnSpPr>
        <p:spPr>
          <a:xfrm flipV="1">
            <a:off x="4441371" y="3306536"/>
            <a:ext cx="2808515" cy="2579914"/>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02529" y="2971448"/>
            <a:ext cx="816428" cy="523220"/>
          </a:xfrm>
          <a:prstGeom prst="rect">
            <a:avLst/>
          </a:prstGeom>
          <a:noFill/>
        </p:spPr>
        <p:txBody>
          <a:bodyPr wrap="square" rtlCol="0">
            <a:spAutoFit/>
          </a:bodyPr>
          <a:lstStyle/>
          <a:p>
            <a:r>
              <a:rPr lang="en-US" altLang="zh-CN" sz="2800" dirty="0"/>
              <a:t>A</a:t>
            </a:r>
            <a:endParaRPr lang="zh-CN" altLang="en-US" sz="2800" dirty="0"/>
          </a:p>
        </p:txBody>
      </p:sp>
      <p:sp>
        <p:nvSpPr>
          <p:cNvPr id="13" name="文本框 12"/>
          <p:cNvSpPr txBox="1"/>
          <p:nvPr/>
        </p:nvSpPr>
        <p:spPr>
          <a:xfrm>
            <a:off x="5200649" y="2906424"/>
            <a:ext cx="1289957" cy="400110"/>
          </a:xfrm>
          <a:prstGeom prst="rect">
            <a:avLst/>
          </a:prstGeom>
          <a:noFill/>
        </p:spPr>
        <p:txBody>
          <a:bodyPr wrap="square" rtlCol="0">
            <a:spAutoFit/>
          </a:bodyPr>
          <a:lstStyle/>
          <a:p>
            <a:r>
              <a:rPr lang="zh-CN" altLang="en-US" sz="2000" b="1" dirty="0"/>
              <a:t>反对关系</a:t>
            </a:r>
          </a:p>
        </p:txBody>
      </p:sp>
      <p:sp>
        <p:nvSpPr>
          <p:cNvPr id="14" name="文本框 13"/>
          <p:cNvSpPr txBox="1"/>
          <p:nvPr/>
        </p:nvSpPr>
        <p:spPr>
          <a:xfrm>
            <a:off x="7332948" y="2906424"/>
            <a:ext cx="732746" cy="523220"/>
          </a:xfrm>
          <a:prstGeom prst="rect">
            <a:avLst/>
          </a:prstGeom>
          <a:noFill/>
        </p:spPr>
        <p:txBody>
          <a:bodyPr wrap="square" rtlCol="0">
            <a:spAutoFit/>
          </a:bodyPr>
          <a:lstStyle/>
          <a:p>
            <a:r>
              <a:rPr lang="en-US" altLang="zh-CN" sz="2800" dirty="0"/>
              <a:t>E</a:t>
            </a:r>
            <a:endParaRPr lang="zh-CN" altLang="en-US" sz="2800" dirty="0"/>
          </a:p>
        </p:txBody>
      </p:sp>
      <p:sp>
        <p:nvSpPr>
          <p:cNvPr id="15" name="文本框 14"/>
          <p:cNvSpPr txBox="1"/>
          <p:nvPr/>
        </p:nvSpPr>
        <p:spPr>
          <a:xfrm>
            <a:off x="4048451" y="6017077"/>
            <a:ext cx="184731" cy="369332"/>
          </a:xfrm>
          <a:prstGeom prst="rect">
            <a:avLst/>
          </a:prstGeom>
          <a:noFill/>
        </p:spPr>
        <p:txBody>
          <a:bodyPr wrap="none" rtlCol="0">
            <a:spAutoFit/>
          </a:bodyPr>
          <a:lstStyle/>
          <a:p>
            <a:endParaRPr lang="zh-CN" altLang="en-US" dirty="0"/>
          </a:p>
        </p:txBody>
      </p:sp>
      <p:sp>
        <p:nvSpPr>
          <p:cNvPr id="16" name="文本框 15"/>
          <p:cNvSpPr txBox="1"/>
          <p:nvPr/>
        </p:nvSpPr>
        <p:spPr>
          <a:xfrm>
            <a:off x="4018352" y="5755467"/>
            <a:ext cx="416378" cy="523220"/>
          </a:xfrm>
          <a:prstGeom prst="rect">
            <a:avLst/>
          </a:prstGeom>
          <a:noFill/>
        </p:spPr>
        <p:txBody>
          <a:bodyPr wrap="square" rtlCol="0">
            <a:spAutoFit/>
          </a:bodyPr>
          <a:lstStyle/>
          <a:p>
            <a:r>
              <a:rPr lang="en-US" altLang="zh-CN" sz="2800" dirty="0"/>
              <a:t>I</a:t>
            </a:r>
            <a:endParaRPr lang="zh-CN" altLang="en-US" sz="2800" dirty="0"/>
          </a:p>
        </p:txBody>
      </p:sp>
      <p:sp>
        <p:nvSpPr>
          <p:cNvPr id="17" name="文本框 16"/>
          <p:cNvSpPr txBox="1"/>
          <p:nvPr/>
        </p:nvSpPr>
        <p:spPr>
          <a:xfrm>
            <a:off x="7249886" y="5738435"/>
            <a:ext cx="553752" cy="523220"/>
          </a:xfrm>
          <a:prstGeom prst="rect">
            <a:avLst/>
          </a:prstGeom>
          <a:noFill/>
        </p:spPr>
        <p:txBody>
          <a:bodyPr wrap="square" rtlCol="0">
            <a:spAutoFit/>
          </a:bodyPr>
          <a:lstStyle/>
          <a:p>
            <a:r>
              <a:rPr lang="en-US" altLang="zh-CN" sz="2800" dirty="0"/>
              <a:t>O</a:t>
            </a:r>
            <a:endParaRPr lang="zh-CN" altLang="en-US" sz="2800" dirty="0"/>
          </a:p>
        </p:txBody>
      </p:sp>
      <p:sp>
        <p:nvSpPr>
          <p:cNvPr id="18" name="文本框 17"/>
          <p:cNvSpPr txBox="1"/>
          <p:nvPr/>
        </p:nvSpPr>
        <p:spPr>
          <a:xfrm>
            <a:off x="5213059" y="6017077"/>
            <a:ext cx="1563298" cy="400110"/>
          </a:xfrm>
          <a:prstGeom prst="rect">
            <a:avLst/>
          </a:prstGeom>
          <a:noFill/>
        </p:spPr>
        <p:txBody>
          <a:bodyPr wrap="square" rtlCol="0">
            <a:spAutoFit/>
          </a:bodyPr>
          <a:lstStyle/>
          <a:p>
            <a:r>
              <a:rPr lang="zh-CN" altLang="en-US" sz="2000" b="1" dirty="0"/>
              <a:t>下反对关系</a:t>
            </a:r>
          </a:p>
        </p:txBody>
      </p:sp>
      <p:sp>
        <p:nvSpPr>
          <p:cNvPr id="19" name="文本框 18"/>
          <p:cNvSpPr txBox="1"/>
          <p:nvPr/>
        </p:nvSpPr>
        <p:spPr>
          <a:xfrm>
            <a:off x="3867389" y="3916562"/>
            <a:ext cx="492443" cy="1359862"/>
          </a:xfrm>
          <a:prstGeom prst="rect">
            <a:avLst/>
          </a:prstGeom>
          <a:noFill/>
        </p:spPr>
        <p:txBody>
          <a:bodyPr vert="eaVert" wrap="square" rtlCol="0">
            <a:spAutoFit/>
          </a:bodyPr>
          <a:lstStyle/>
          <a:p>
            <a:r>
              <a:rPr lang="zh-CN" altLang="en-US" sz="2000" b="1" dirty="0"/>
              <a:t>从属关系</a:t>
            </a:r>
          </a:p>
        </p:txBody>
      </p:sp>
      <p:sp>
        <p:nvSpPr>
          <p:cNvPr id="20" name="文本框 19"/>
          <p:cNvSpPr txBox="1"/>
          <p:nvPr/>
        </p:nvSpPr>
        <p:spPr>
          <a:xfrm>
            <a:off x="7226821" y="3812303"/>
            <a:ext cx="492443" cy="1284088"/>
          </a:xfrm>
          <a:prstGeom prst="rect">
            <a:avLst/>
          </a:prstGeom>
          <a:noFill/>
        </p:spPr>
        <p:txBody>
          <a:bodyPr vert="eaVert" wrap="square" rtlCol="0">
            <a:spAutoFit/>
          </a:bodyPr>
          <a:lstStyle/>
          <a:p>
            <a:r>
              <a:rPr lang="zh-CN" altLang="en-US" sz="2000" b="1" dirty="0"/>
              <a:t>从属关系</a:t>
            </a:r>
          </a:p>
        </p:txBody>
      </p:sp>
      <p:sp>
        <p:nvSpPr>
          <p:cNvPr id="22" name="文本框 21"/>
          <p:cNvSpPr txBox="1"/>
          <p:nvPr/>
        </p:nvSpPr>
        <p:spPr>
          <a:xfrm>
            <a:off x="5111252" y="3751652"/>
            <a:ext cx="1475556" cy="646331"/>
          </a:xfrm>
          <a:prstGeom prst="rect">
            <a:avLst/>
          </a:prstGeom>
          <a:noFill/>
        </p:spPr>
        <p:txBody>
          <a:bodyPr wrap="square" rtlCol="0">
            <a:spAutoFit/>
          </a:bodyPr>
          <a:lstStyle/>
          <a:p>
            <a:r>
              <a:rPr lang="zh-CN" altLang="en-US" b="1" dirty="0"/>
              <a:t>矛              矛</a:t>
            </a:r>
            <a:endParaRPr lang="en-US" altLang="zh-CN" b="1" dirty="0"/>
          </a:p>
          <a:p>
            <a:r>
              <a:rPr lang="en-US" altLang="zh-CN" b="1" dirty="0"/>
              <a:t>      </a:t>
            </a:r>
            <a:r>
              <a:rPr lang="zh-CN" altLang="en-US" b="1" dirty="0"/>
              <a:t>盾    盾</a:t>
            </a:r>
          </a:p>
        </p:txBody>
      </p:sp>
      <p:sp>
        <p:nvSpPr>
          <p:cNvPr id="23" name="文本框 22"/>
          <p:cNvSpPr txBox="1"/>
          <p:nvPr/>
        </p:nvSpPr>
        <p:spPr>
          <a:xfrm>
            <a:off x="4857748" y="4725668"/>
            <a:ext cx="1975757" cy="646331"/>
          </a:xfrm>
          <a:prstGeom prst="rect">
            <a:avLst/>
          </a:prstGeom>
          <a:noFill/>
        </p:spPr>
        <p:txBody>
          <a:bodyPr wrap="square" rtlCol="0">
            <a:spAutoFit/>
          </a:bodyPr>
          <a:lstStyle/>
          <a:p>
            <a:r>
              <a:rPr lang="zh-CN" altLang="en-US" b="1" dirty="0"/>
              <a:t>     关               关</a:t>
            </a:r>
            <a:endParaRPr lang="en-US" altLang="zh-CN" b="1" dirty="0"/>
          </a:p>
          <a:p>
            <a:r>
              <a:rPr lang="zh-CN" altLang="en-US" b="1" dirty="0"/>
              <a:t>系                         系</a:t>
            </a:r>
          </a:p>
        </p:txBody>
      </p:sp>
    </p:spTree>
    <p:extLst>
      <p:ext uri="{BB962C8B-B14F-4D97-AF65-F5344CB8AC3E}">
        <p14:creationId xmlns:p14="http://schemas.microsoft.com/office/powerpoint/2010/main" val="1016500248"/>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64179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9719327" cy="707886"/>
          </a:xfrm>
          <a:prstGeom prst="rect">
            <a:avLst/>
          </a:prstGeom>
          <a:noFill/>
        </p:spPr>
        <p:txBody>
          <a:bodyPr wrap="none" rtlCol="0">
            <a:spAutoFit/>
          </a:bodyPr>
          <a:lstStyle/>
          <a:p>
            <a:pPr defTabSz="1097280"/>
            <a:r>
              <a:rPr lang="en-US" altLang="zh-CN" sz="4000" b="1" dirty="0">
                <a:solidFill>
                  <a:prstClr val="black">
                    <a:lumMod val="75000"/>
                    <a:lumOff val="25000"/>
                  </a:prstClr>
                </a:solidFill>
                <a:latin typeface="+mj-lt"/>
                <a:ea typeface="微软雅黑" pitchFamily="34" charset="-122"/>
              </a:rPr>
              <a:t>1</a:t>
            </a:r>
            <a:r>
              <a:rPr lang="zh-CN" altLang="en-US" sz="4000" b="1" dirty="0">
                <a:solidFill>
                  <a:prstClr val="black">
                    <a:lumMod val="75000"/>
                    <a:lumOff val="25000"/>
                  </a:prstClr>
                </a:solidFill>
                <a:latin typeface="+mj-lt"/>
                <a:ea typeface="微软雅黑" pitchFamily="34" charset="-122"/>
              </a:rPr>
              <a:t>、</a:t>
            </a:r>
            <a:r>
              <a:rPr lang="en-US" altLang="zh-CN" sz="4000" b="1" dirty="0">
                <a:solidFill>
                  <a:prstClr val="black"/>
                </a:solidFill>
                <a:latin typeface="+mj-lt"/>
              </a:rPr>
              <a:t>A</a:t>
            </a:r>
            <a:r>
              <a:rPr lang="zh-CN" altLang="en-US" sz="4000" b="1" dirty="0">
                <a:solidFill>
                  <a:prstClr val="black"/>
                </a:solidFill>
                <a:latin typeface="+mj-lt"/>
              </a:rPr>
              <a:t>、</a:t>
            </a:r>
            <a:r>
              <a:rPr lang="en-US" altLang="zh-CN" sz="4000" b="1" dirty="0">
                <a:solidFill>
                  <a:prstClr val="black"/>
                </a:solidFill>
                <a:latin typeface="+mj-lt"/>
              </a:rPr>
              <a:t>E</a:t>
            </a:r>
            <a:r>
              <a:rPr lang="zh-CN" altLang="en-US" sz="4000" b="1" dirty="0">
                <a:solidFill>
                  <a:prstClr val="black"/>
                </a:solidFill>
                <a:latin typeface="+mj-lt"/>
              </a:rPr>
              <a:t>、</a:t>
            </a:r>
            <a:r>
              <a:rPr lang="en-US" altLang="zh-CN" sz="4000" b="1" dirty="0">
                <a:solidFill>
                  <a:prstClr val="black"/>
                </a:solidFill>
                <a:latin typeface="+mj-lt"/>
              </a:rPr>
              <a:t>I</a:t>
            </a:r>
            <a:r>
              <a:rPr lang="zh-CN" altLang="en-US" sz="4000" b="1" dirty="0">
                <a:solidFill>
                  <a:prstClr val="black"/>
                </a:solidFill>
                <a:latin typeface="+mj-lt"/>
              </a:rPr>
              <a:t>、</a:t>
            </a:r>
            <a:r>
              <a:rPr lang="en-US" altLang="zh-CN" sz="4000" b="1" dirty="0">
                <a:solidFill>
                  <a:prstClr val="black"/>
                </a:solidFill>
                <a:latin typeface="+mj-lt"/>
              </a:rPr>
              <a:t>O</a:t>
            </a:r>
            <a:r>
              <a:rPr lang="zh-CN" altLang="en-US" sz="4000" b="1" dirty="0">
                <a:solidFill>
                  <a:prstClr val="black"/>
                </a:solidFill>
                <a:latin typeface="+mj-lt"/>
              </a:rPr>
              <a:t>之间的真假关系与逻辑方阵</a:t>
            </a:r>
            <a:endParaRPr lang="zh-CN" altLang="en-US" sz="4000" b="1" dirty="0">
              <a:solidFill>
                <a:prstClr val="black">
                  <a:lumMod val="75000"/>
                  <a:lumOff val="25000"/>
                </a:prstClr>
              </a:solidFill>
              <a:latin typeface="+mj-lt"/>
              <a:ea typeface="微软雅黑" pitchFamily="34" charset="-122"/>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16390" y="1989438"/>
            <a:ext cx="11159219" cy="4359729"/>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1097280">
              <a:lnSpc>
                <a:spcPct val="120000"/>
              </a:lnSpc>
              <a:defRPr/>
            </a:pPr>
            <a:r>
              <a:rPr lang="zh-CN" altLang="en-US" sz="2800" b="1" dirty="0">
                <a:solidFill>
                  <a:prstClr val="black"/>
                </a:solidFill>
              </a:rPr>
              <a:t>（</a:t>
            </a:r>
            <a:r>
              <a:rPr lang="en-US" altLang="zh-CN" sz="2800" b="1" dirty="0">
                <a:solidFill>
                  <a:prstClr val="black"/>
                </a:solidFill>
              </a:rPr>
              <a:t>1</a:t>
            </a:r>
            <a:r>
              <a:rPr lang="zh-CN" altLang="en-US" sz="2800" b="1" dirty="0">
                <a:solidFill>
                  <a:prstClr val="black"/>
                </a:solidFill>
              </a:rPr>
              <a:t>）反对关系（</a:t>
            </a: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E</a:t>
            </a:r>
            <a:r>
              <a:rPr lang="zh-CN" altLang="en-US" sz="2800" b="1" dirty="0">
                <a:solidFill>
                  <a:prstClr val="black"/>
                </a:solidFill>
              </a:rPr>
              <a:t>之间的真假关系）</a:t>
            </a:r>
            <a:endParaRPr lang="en-US" altLang="zh-CN" sz="2800" b="1" dirty="0">
              <a:solidFill>
                <a:prstClr val="black"/>
              </a:solidFill>
            </a:endParaRPr>
          </a:p>
          <a:p>
            <a:pPr defTabSz="1097280">
              <a:lnSpc>
                <a:spcPct val="120000"/>
              </a:lnSpc>
              <a:defRPr/>
            </a:pPr>
            <a:r>
              <a:rPr lang="zh-CN" altLang="en-US" sz="2800" b="1" dirty="0">
                <a:solidFill>
                  <a:prstClr val="black"/>
                </a:solidFill>
              </a:rPr>
              <a:t>        反对关系的内容：一个命题真，另一命题必假；一个命题假，另</a:t>
            </a:r>
            <a:endParaRPr lang="en-US" altLang="zh-CN" sz="2800" b="1" dirty="0">
              <a:solidFill>
                <a:prstClr val="black"/>
              </a:solidFill>
            </a:endParaRPr>
          </a:p>
          <a:p>
            <a:pPr defTabSz="1097280">
              <a:lnSpc>
                <a:spcPct val="120000"/>
              </a:lnSpc>
              <a:defRPr/>
            </a:pPr>
            <a:r>
              <a:rPr lang="zh-CN" altLang="en-US" sz="2800" b="1" dirty="0">
                <a:solidFill>
                  <a:prstClr val="black"/>
                </a:solidFill>
              </a:rPr>
              <a:t>一个命题真假不定，即</a:t>
            </a:r>
            <a:r>
              <a:rPr lang="zh-CN" altLang="en-US" sz="2800" b="1" dirty="0">
                <a:solidFill>
                  <a:srgbClr val="FF0000"/>
                </a:solidFill>
              </a:rPr>
              <a:t>命题</a:t>
            </a:r>
            <a:r>
              <a:rPr lang="en-US" altLang="zh-CN" sz="2800" b="1" dirty="0">
                <a:solidFill>
                  <a:srgbClr val="FF0000"/>
                </a:solidFill>
              </a:rPr>
              <a:t>A</a:t>
            </a:r>
            <a:r>
              <a:rPr lang="zh-CN" altLang="en-US" sz="2800" b="1" dirty="0">
                <a:solidFill>
                  <a:srgbClr val="FF0000"/>
                </a:solidFill>
              </a:rPr>
              <a:t>和</a:t>
            </a:r>
            <a:r>
              <a:rPr lang="en-US" altLang="zh-CN" sz="2800" b="1" dirty="0">
                <a:solidFill>
                  <a:srgbClr val="FF0000"/>
                </a:solidFill>
              </a:rPr>
              <a:t>E</a:t>
            </a:r>
            <a:r>
              <a:rPr lang="zh-CN" altLang="en-US" sz="2800" b="1" dirty="0">
                <a:solidFill>
                  <a:srgbClr val="FF0000"/>
                </a:solidFill>
              </a:rPr>
              <a:t>不同真，可同假</a:t>
            </a:r>
            <a:r>
              <a:rPr lang="zh-CN" altLang="en-US" sz="2800" b="1" dirty="0">
                <a:solidFill>
                  <a:prstClr val="black"/>
                </a:solidFill>
              </a:rPr>
              <a:t>。例如：</a:t>
            </a:r>
            <a:endParaRPr lang="en-US" altLang="zh-CN" sz="2800" b="1" dirty="0">
              <a:solidFill>
                <a:prstClr val="black"/>
              </a:solidFill>
            </a:endParaRPr>
          </a:p>
          <a:p>
            <a:pPr defTabSz="1097280">
              <a:lnSpc>
                <a:spcPct val="120000"/>
              </a:lnSpc>
              <a:defRPr/>
            </a:pPr>
            <a:r>
              <a:rPr lang="zh-CN" altLang="en-US" sz="2800" b="1" dirty="0">
                <a:solidFill>
                  <a:prstClr val="black"/>
                </a:solidFill>
              </a:rPr>
              <a:t>例①  所有信息都是可表达的。</a:t>
            </a:r>
            <a:r>
              <a:rPr lang="zh-CN" altLang="en-US" sz="2800" b="1" dirty="0">
                <a:solidFill>
                  <a:prstClr val="black"/>
                </a:solidFill>
                <a:highlight>
                  <a:srgbClr val="FFFF00"/>
                </a:highlight>
              </a:rPr>
              <a:t>（</a:t>
            </a:r>
            <a:r>
              <a:rPr lang="en-US" altLang="zh-CN" sz="2800" b="1" dirty="0">
                <a:solidFill>
                  <a:prstClr val="black"/>
                </a:solidFill>
                <a:highlight>
                  <a:srgbClr val="FFFF00"/>
                </a:highlight>
              </a:rPr>
              <a:t>A</a:t>
            </a:r>
            <a:r>
              <a:rPr lang="zh-CN" altLang="en-US" sz="2800" b="1" dirty="0">
                <a:solidFill>
                  <a:prstClr val="black"/>
                </a:solidFill>
                <a:highlight>
                  <a:srgbClr val="FFFF00"/>
                </a:highlight>
              </a:rPr>
              <a:t>真）</a:t>
            </a:r>
            <a:endParaRPr lang="en-US" altLang="zh-CN" sz="2800" b="1" dirty="0">
              <a:solidFill>
                <a:prstClr val="black"/>
              </a:solidFill>
              <a:highlight>
                <a:srgbClr val="FFFF00"/>
              </a:highlight>
            </a:endParaRPr>
          </a:p>
          <a:p>
            <a:pPr defTabSz="1097280">
              <a:lnSpc>
                <a:spcPct val="120000"/>
              </a:lnSpc>
              <a:defRPr/>
            </a:pPr>
            <a:r>
              <a:rPr lang="en-US" altLang="zh-CN" sz="2800" b="1" dirty="0">
                <a:solidFill>
                  <a:prstClr val="black"/>
                </a:solidFill>
              </a:rPr>
              <a:t>           </a:t>
            </a:r>
            <a:r>
              <a:rPr lang="zh-CN" altLang="en-US" sz="2800" b="1" dirty="0">
                <a:solidFill>
                  <a:prstClr val="black"/>
                </a:solidFill>
              </a:rPr>
              <a:t>所有信息都不是可表达的。</a:t>
            </a:r>
            <a:r>
              <a:rPr lang="zh-CN" altLang="en-US" sz="2800" b="1" dirty="0">
                <a:solidFill>
                  <a:prstClr val="black"/>
                </a:solidFill>
                <a:highlight>
                  <a:srgbClr val="FFFF00"/>
                </a:highlight>
              </a:rPr>
              <a:t>（</a:t>
            </a:r>
            <a:r>
              <a:rPr lang="en-US" altLang="zh-CN" sz="2800" b="1" dirty="0">
                <a:solidFill>
                  <a:prstClr val="black"/>
                </a:solidFill>
                <a:highlight>
                  <a:srgbClr val="FFFF00"/>
                </a:highlight>
              </a:rPr>
              <a:t>E</a:t>
            </a:r>
            <a:r>
              <a:rPr lang="zh-CN" altLang="en-US" sz="2800" b="1" dirty="0">
                <a:solidFill>
                  <a:prstClr val="black"/>
                </a:solidFill>
                <a:highlight>
                  <a:srgbClr val="FFFF00"/>
                </a:highlight>
              </a:rPr>
              <a:t>假）</a:t>
            </a:r>
            <a:endParaRPr lang="en-US" altLang="zh-CN" sz="2800" b="1" dirty="0">
              <a:solidFill>
                <a:prstClr val="black"/>
              </a:solidFill>
              <a:highlight>
                <a:srgbClr val="FFFF00"/>
              </a:highlight>
            </a:endParaRPr>
          </a:p>
          <a:p>
            <a:pPr defTabSz="1097280">
              <a:lnSpc>
                <a:spcPct val="120000"/>
              </a:lnSpc>
              <a:defRPr/>
            </a:pPr>
            <a:r>
              <a:rPr lang="zh-CN" altLang="en-US" sz="2800" b="1" dirty="0">
                <a:solidFill>
                  <a:prstClr val="black"/>
                </a:solidFill>
              </a:rPr>
              <a:t>例②  所有显示器都是宽屏的。</a:t>
            </a:r>
            <a:r>
              <a:rPr lang="zh-CN" altLang="en-US" sz="2800" b="1" dirty="0">
                <a:solidFill>
                  <a:prstClr val="black"/>
                </a:solidFill>
                <a:highlight>
                  <a:srgbClr val="00FF00"/>
                </a:highlight>
              </a:rPr>
              <a:t>（</a:t>
            </a:r>
            <a:r>
              <a:rPr lang="en-US" altLang="zh-CN" sz="2800" b="1" dirty="0">
                <a:solidFill>
                  <a:prstClr val="black"/>
                </a:solidFill>
                <a:highlight>
                  <a:srgbClr val="00FF00"/>
                </a:highlight>
              </a:rPr>
              <a:t>A</a:t>
            </a:r>
            <a:r>
              <a:rPr lang="zh-CN" altLang="en-US" sz="2800" b="1" dirty="0">
                <a:solidFill>
                  <a:prstClr val="black"/>
                </a:solidFill>
                <a:highlight>
                  <a:srgbClr val="00FF00"/>
                </a:highlight>
              </a:rPr>
              <a:t>假）</a:t>
            </a:r>
            <a:endParaRPr lang="en-US" altLang="zh-CN" sz="2800" b="1" dirty="0">
              <a:solidFill>
                <a:prstClr val="black"/>
              </a:solidFill>
              <a:highlight>
                <a:srgbClr val="00FF00"/>
              </a:highlight>
            </a:endParaRPr>
          </a:p>
          <a:p>
            <a:pPr defTabSz="1097280">
              <a:lnSpc>
                <a:spcPct val="120000"/>
              </a:lnSpc>
              <a:defRPr/>
            </a:pPr>
            <a:r>
              <a:rPr lang="en-US" altLang="zh-CN" sz="2800" b="1" dirty="0">
                <a:solidFill>
                  <a:prstClr val="black"/>
                </a:solidFill>
              </a:rPr>
              <a:t>           </a:t>
            </a:r>
            <a:r>
              <a:rPr lang="zh-CN" altLang="en-US" sz="2800" b="1" dirty="0">
                <a:solidFill>
                  <a:prstClr val="black"/>
                </a:solidFill>
              </a:rPr>
              <a:t>所有显示器都不是宽屏的。</a:t>
            </a:r>
            <a:r>
              <a:rPr lang="zh-CN" altLang="en-US" sz="2800" b="1" dirty="0">
                <a:solidFill>
                  <a:prstClr val="black"/>
                </a:solidFill>
                <a:highlight>
                  <a:srgbClr val="00FF00"/>
                </a:highlight>
              </a:rPr>
              <a:t>（</a:t>
            </a:r>
            <a:r>
              <a:rPr lang="en-US" altLang="zh-CN" sz="2800" b="1" dirty="0">
                <a:solidFill>
                  <a:prstClr val="black"/>
                </a:solidFill>
                <a:highlight>
                  <a:srgbClr val="00FF00"/>
                </a:highlight>
              </a:rPr>
              <a:t>E</a:t>
            </a:r>
            <a:r>
              <a:rPr lang="zh-CN" altLang="en-US" sz="2800" b="1" dirty="0">
                <a:solidFill>
                  <a:prstClr val="black"/>
                </a:solidFill>
                <a:highlight>
                  <a:srgbClr val="00FF00"/>
                </a:highlight>
              </a:rPr>
              <a:t>假）</a:t>
            </a:r>
            <a:endParaRPr lang="en-US" altLang="zh-CN" sz="2800" b="1" dirty="0">
              <a:solidFill>
                <a:prstClr val="black"/>
              </a:solidFill>
              <a:highlight>
                <a:srgbClr val="00FF00"/>
              </a:highlight>
            </a:endParaRPr>
          </a:p>
          <a:p>
            <a:pPr defTabSz="1097280">
              <a:lnSpc>
                <a:spcPct val="120000"/>
              </a:lnSpc>
              <a:defRPr/>
            </a:pPr>
            <a:endParaRPr lang="en-US" altLang="zh-CN" sz="2800" b="1" dirty="0">
              <a:solidFill>
                <a:prstClr val="black"/>
              </a:solidFill>
            </a:endParaRPr>
          </a:p>
          <a:p>
            <a:pPr defTabSz="1097280">
              <a:lnSpc>
                <a:spcPct val="120000"/>
              </a:lnSpc>
              <a:defRPr/>
            </a:pPr>
            <a:r>
              <a:rPr lang="en-US" altLang="zh-CN" sz="2800" b="1" dirty="0">
                <a:solidFill>
                  <a:prstClr val="black"/>
                </a:solidFill>
              </a:rPr>
              <a:t>      </a:t>
            </a:r>
            <a:endParaRPr lang="zh-CN" altLang="en-US" sz="3200" b="1" dirty="0">
              <a:solidFill>
                <a:prstClr val="black"/>
              </a:solidFill>
              <a:latin typeface="Calibri"/>
              <a:ea typeface="宋体" pitchFamily="2" charset="-122"/>
            </a:endParaRPr>
          </a:p>
        </p:txBody>
      </p:sp>
      <p:sp>
        <p:nvSpPr>
          <p:cNvPr id="89" name="Rectangle 8"/>
          <p:cNvSpPr>
            <a:spLocks noChangeArrowheads="1"/>
          </p:cNvSpPr>
          <p:nvPr/>
        </p:nvSpPr>
        <p:spPr bwMode="black">
          <a:xfrm rot="16200000">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4126732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3" end="3"/>
                                            </p:txEl>
                                          </p:spTgt>
                                        </p:tgtEl>
                                        <p:attrNameLst>
                                          <p:attrName>style.visibility</p:attrName>
                                        </p:attrNameLst>
                                      </p:cBhvr>
                                      <p:to>
                                        <p:strVal val="visible"/>
                                      </p:to>
                                    </p:set>
                                    <p:animEffect transition="in" filter="fade">
                                      <p:cBhvr>
                                        <p:cTn id="15" dur="500"/>
                                        <p:tgtEl>
                                          <p:spTgt spid="8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4" end="4"/>
                                            </p:txEl>
                                          </p:spTgt>
                                        </p:tgtEl>
                                        <p:attrNameLst>
                                          <p:attrName>style.visibility</p:attrName>
                                        </p:attrNameLst>
                                      </p:cBhvr>
                                      <p:to>
                                        <p:strVal val="visible"/>
                                      </p:to>
                                    </p:set>
                                    <p:animEffect transition="in" filter="fade">
                                      <p:cBhvr>
                                        <p:cTn id="18" dur="500"/>
                                        <p:tgtEl>
                                          <p:spTgt spid="8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8">
                                            <p:txEl>
                                              <p:pRg st="5" end="5"/>
                                            </p:txEl>
                                          </p:spTgt>
                                        </p:tgtEl>
                                        <p:attrNameLst>
                                          <p:attrName>style.visibility</p:attrName>
                                        </p:attrNameLst>
                                      </p:cBhvr>
                                      <p:to>
                                        <p:strVal val="visible"/>
                                      </p:to>
                                    </p:set>
                                    <p:animEffect transition="in" filter="fade">
                                      <p:cBhvr>
                                        <p:cTn id="23" dur="500"/>
                                        <p:tgtEl>
                                          <p:spTgt spid="88">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8">
                                            <p:txEl>
                                              <p:pRg st="6" end="6"/>
                                            </p:txEl>
                                          </p:spTgt>
                                        </p:tgtEl>
                                        <p:attrNameLst>
                                          <p:attrName>style.visibility</p:attrName>
                                        </p:attrNameLst>
                                      </p:cBhvr>
                                      <p:to>
                                        <p:strVal val="visible"/>
                                      </p:to>
                                    </p:set>
                                    <p:animEffect transition="in" filter="fade">
                                      <p:cBhvr>
                                        <p:cTn id="26"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9719327" cy="707886"/>
          </a:xfrm>
          <a:prstGeom prst="rect">
            <a:avLst/>
          </a:prstGeom>
          <a:noFill/>
        </p:spPr>
        <p:txBody>
          <a:bodyPr wrap="none" rtlCol="0">
            <a:spAutoFit/>
          </a:bodyPr>
          <a:lstStyle/>
          <a:p>
            <a:pPr defTabSz="1097280"/>
            <a:r>
              <a:rPr lang="en-US" altLang="zh-CN" sz="4000" b="1" dirty="0">
                <a:solidFill>
                  <a:prstClr val="black">
                    <a:lumMod val="75000"/>
                    <a:lumOff val="25000"/>
                  </a:prstClr>
                </a:solidFill>
                <a:latin typeface="+mj-lt"/>
                <a:ea typeface="微软雅黑" pitchFamily="34" charset="-122"/>
              </a:rPr>
              <a:t>1</a:t>
            </a:r>
            <a:r>
              <a:rPr lang="zh-CN" altLang="en-US" sz="4000" b="1" dirty="0">
                <a:solidFill>
                  <a:prstClr val="black">
                    <a:lumMod val="75000"/>
                    <a:lumOff val="25000"/>
                  </a:prstClr>
                </a:solidFill>
                <a:latin typeface="+mj-lt"/>
                <a:ea typeface="微软雅黑" pitchFamily="34" charset="-122"/>
              </a:rPr>
              <a:t>、</a:t>
            </a:r>
            <a:r>
              <a:rPr lang="en-US" altLang="zh-CN" sz="4000" b="1" dirty="0">
                <a:solidFill>
                  <a:prstClr val="black"/>
                </a:solidFill>
                <a:latin typeface="+mj-lt"/>
              </a:rPr>
              <a:t>A</a:t>
            </a:r>
            <a:r>
              <a:rPr lang="zh-CN" altLang="en-US" sz="4000" b="1" dirty="0">
                <a:solidFill>
                  <a:prstClr val="black"/>
                </a:solidFill>
                <a:latin typeface="+mj-lt"/>
              </a:rPr>
              <a:t>、</a:t>
            </a:r>
            <a:r>
              <a:rPr lang="en-US" altLang="zh-CN" sz="4000" b="1" dirty="0">
                <a:solidFill>
                  <a:prstClr val="black"/>
                </a:solidFill>
                <a:latin typeface="+mj-lt"/>
              </a:rPr>
              <a:t>E</a:t>
            </a:r>
            <a:r>
              <a:rPr lang="zh-CN" altLang="en-US" sz="4000" b="1" dirty="0">
                <a:solidFill>
                  <a:prstClr val="black"/>
                </a:solidFill>
                <a:latin typeface="+mj-lt"/>
              </a:rPr>
              <a:t>、</a:t>
            </a:r>
            <a:r>
              <a:rPr lang="en-US" altLang="zh-CN" sz="4000" b="1" dirty="0">
                <a:solidFill>
                  <a:prstClr val="black"/>
                </a:solidFill>
                <a:latin typeface="+mj-lt"/>
              </a:rPr>
              <a:t>I</a:t>
            </a:r>
            <a:r>
              <a:rPr lang="zh-CN" altLang="en-US" sz="4000" b="1" dirty="0">
                <a:solidFill>
                  <a:prstClr val="black"/>
                </a:solidFill>
                <a:latin typeface="+mj-lt"/>
              </a:rPr>
              <a:t>、</a:t>
            </a:r>
            <a:r>
              <a:rPr lang="en-US" altLang="zh-CN" sz="4000" b="1" dirty="0">
                <a:solidFill>
                  <a:prstClr val="black"/>
                </a:solidFill>
                <a:latin typeface="+mj-lt"/>
              </a:rPr>
              <a:t>O</a:t>
            </a:r>
            <a:r>
              <a:rPr lang="zh-CN" altLang="en-US" sz="4000" b="1" dirty="0">
                <a:solidFill>
                  <a:prstClr val="black"/>
                </a:solidFill>
                <a:latin typeface="+mj-lt"/>
              </a:rPr>
              <a:t>之间的真假关系与逻辑方阵</a:t>
            </a:r>
            <a:endParaRPr lang="zh-CN" altLang="en-US" sz="4000" b="1" dirty="0">
              <a:solidFill>
                <a:prstClr val="black">
                  <a:lumMod val="75000"/>
                  <a:lumOff val="25000"/>
                </a:prstClr>
              </a:solidFill>
              <a:latin typeface="+mj-lt"/>
              <a:ea typeface="微软雅黑" pitchFamily="34" charset="-122"/>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16390" y="1989438"/>
            <a:ext cx="11159219" cy="4359729"/>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1097280">
              <a:lnSpc>
                <a:spcPct val="120000"/>
              </a:lnSpc>
              <a:defRPr/>
            </a:pPr>
            <a:r>
              <a:rPr lang="zh-CN" altLang="en-US" sz="2800" b="1" dirty="0">
                <a:solidFill>
                  <a:prstClr val="black"/>
                </a:solidFill>
              </a:rPr>
              <a:t>（</a:t>
            </a:r>
            <a:r>
              <a:rPr lang="en-US" altLang="zh-CN" sz="2800" b="1" dirty="0">
                <a:solidFill>
                  <a:prstClr val="black"/>
                </a:solidFill>
              </a:rPr>
              <a:t>2</a:t>
            </a:r>
            <a:r>
              <a:rPr lang="zh-CN" altLang="en-US" sz="2800" b="1" dirty="0">
                <a:solidFill>
                  <a:prstClr val="black"/>
                </a:solidFill>
              </a:rPr>
              <a:t>）下反对关系（</a:t>
            </a:r>
            <a:r>
              <a:rPr lang="en-US" altLang="zh-CN" sz="2800" b="1" dirty="0">
                <a:solidFill>
                  <a:prstClr val="black"/>
                </a:solidFill>
              </a:rPr>
              <a:t>I</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之间的真假关系）</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下反对关系的内容：一个命题假，另一个命题必真；一个命题真，</a:t>
            </a:r>
            <a:endParaRPr lang="en-US" altLang="zh-CN" sz="2800" b="1" dirty="0">
              <a:solidFill>
                <a:prstClr val="black"/>
              </a:solidFill>
            </a:endParaRPr>
          </a:p>
          <a:p>
            <a:pPr defTabSz="1097280">
              <a:lnSpc>
                <a:spcPct val="120000"/>
              </a:lnSpc>
              <a:defRPr/>
            </a:pPr>
            <a:r>
              <a:rPr lang="zh-CN" altLang="en-US" sz="2800" b="1" dirty="0">
                <a:solidFill>
                  <a:prstClr val="black"/>
                </a:solidFill>
              </a:rPr>
              <a:t>另一个命题真假不定。即</a:t>
            </a:r>
            <a:r>
              <a:rPr lang="zh-CN" altLang="en-US" sz="2800" b="1" dirty="0">
                <a:solidFill>
                  <a:srgbClr val="FF0000"/>
                </a:solidFill>
              </a:rPr>
              <a:t>命题</a:t>
            </a:r>
            <a:r>
              <a:rPr lang="en-US" altLang="zh-CN" sz="2800" b="1" dirty="0">
                <a:solidFill>
                  <a:srgbClr val="FF0000"/>
                </a:solidFill>
              </a:rPr>
              <a:t>I</a:t>
            </a:r>
            <a:r>
              <a:rPr lang="zh-CN" altLang="en-US" sz="2800" b="1" dirty="0">
                <a:solidFill>
                  <a:srgbClr val="FF0000"/>
                </a:solidFill>
              </a:rPr>
              <a:t>和</a:t>
            </a:r>
            <a:r>
              <a:rPr lang="en-US" altLang="zh-CN" sz="2800" b="1" dirty="0">
                <a:solidFill>
                  <a:srgbClr val="FF0000"/>
                </a:solidFill>
              </a:rPr>
              <a:t>O</a:t>
            </a:r>
            <a:r>
              <a:rPr lang="zh-CN" altLang="en-US" sz="2800" b="1" dirty="0">
                <a:solidFill>
                  <a:srgbClr val="FF0000"/>
                </a:solidFill>
              </a:rPr>
              <a:t>不同假，可同真</a:t>
            </a:r>
            <a:r>
              <a:rPr lang="zh-CN" altLang="en-US" sz="2800" b="1" dirty="0">
                <a:solidFill>
                  <a:prstClr val="black"/>
                </a:solidFill>
              </a:rPr>
              <a:t>。例如：</a:t>
            </a:r>
            <a:endParaRPr lang="en-US" altLang="zh-CN" sz="2800" b="1" dirty="0">
              <a:solidFill>
                <a:prstClr val="black"/>
              </a:solidFill>
            </a:endParaRPr>
          </a:p>
          <a:p>
            <a:pPr defTabSz="1097280">
              <a:lnSpc>
                <a:spcPct val="120000"/>
              </a:lnSpc>
              <a:defRPr/>
            </a:pPr>
            <a:r>
              <a:rPr lang="zh-CN" altLang="en-US" sz="2800" b="1" dirty="0">
                <a:solidFill>
                  <a:prstClr val="black"/>
                </a:solidFill>
              </a:rPr>
              <a:t>例①  有些信息是可表达的。</a:t>
            </a:r>
            <a:r>
              <a:rPr lang="zh-CN" altLang="en-US" sz="2800" b="1" dirty="0">
                <a:solidFill>
                  <a:prstClr val="black"/>
                </a:solidFill>
                <a:highlight>
                  <a:srgbClr val="00FF00"/>
                </a:highlight>
              </a:rPr>
              <a:t>（</a:t>
            </a:r>
            <a:r>
              <a:rPr lang="en-US" altLang="zh-CN" sz="2800" b="1" dirty="0">
                <a:solidFill>
                  <a:prstClr val="black"/>
                </a:solidFill>
                <a:highlight>
                  <a:srgbClr val="00FF00"/>
                </a:highlight>
              </a:rPr>
              <a:t>I</a:t>
            </a:r>
            <a:r>
              <a:rPr lang="zh-CN" altLang="en-US" sz="2800" b="1" dirty="0">
                <a:solidFill>
                  <a:prstClr val="black"/>
                </a:solidFill>
                <a:highlight>
                  <a:srgbClr val="00FF00"/>
                </a:highlight>
              </a:rPr>
              <a:t>真）</a:t>
            </a:r>
            <a:endParaRPr lang="en-US" altLang="zh-CN" sz="2800" b="1" dirty="0">
              <a:solidFill>
                <a:prstClr val="black"/>
              </a:solidFill>
              <a:highlight>
                <a:srgbClr val="00FF00"/>
              </a:highlight>
            </a:endParaRPr>
          </a:p>
          <a:p>
            <a:pPr defTabSz="1097280">
              <a:lnSpc>
                <a:spcPct val="120000"/>
              </a:lnSpc>
              <a:defRPr/>
            </a:pPr>
            <a:r>
              <a:rPr lang="en-US" altLang="zh-CN" sz="2800" b="1" dirty="0">
                <a:solidFill>
                  <a:prstClr val="black"/>
                </a:solidFill>
              </a:rPr>
              <a:t>           </a:t>
            </a:r>
            <a:r>
              <a:rPr lang="zh-CN" altLang="en-US" sz="2800" b="1" dirty="0">
                <a:solidFill>
                  <a:prstClr val="black"/>
                </a:solidFill>
              </a:rPr>
              <a:t>有些信息不是可表达的。</a:t>
            </a:r>
            <a:r>
              <a:rPr lang="zh-CN" altLang="en-US" sz="2800" b="1" dirty="0">
                <a:solidFill>
                  <a:prstClr val="black"/>
                </a:solidFill>
                <a:highlight>
                  <a:srgbClr val="00FF00"/>
                </a:highlight>
              </a:rPr>
              <a:t>（</a:t>
            </a:r>
            <a:r>
              <a:rPr lang="en-US" altLang="zh-CN" sz="2800" b="1" dirty="0">
                <a:solidFill>
                  <a:prstClr val="black"/>
                </a:solidFill>
                <a:highlight>
                  <a:srgbClr val="00FF00"/>
                </a:highlight>
              </a:rPr>
              <a:t>O</a:t>
            </a:r>
            <a:r>
              <a:rPr lang="zh-CN" altLang="en-US" sz="2800" b="1" dirty="0">
                <a:solidFill>
                  <a:prstClr val="black"/>
                </a:solidFill>
                <a:highlight>
                  <a:srgbClr val="00FF00"/>
                </a:highlight>
              </a:rPr>
              <a:t>假）</a:t>
            </a:r>
            <a:endParaRPr lang="en-US" altLang="zh-CN" sz="2800" b="1" dirty="0">
              <a:solidFill>
                <a:prstClr val="black"/>
              </a:solidFill>
              <a:highlight>
                <a:srgbClr val="00FF00"/>
              </a:highlight>
            </a:endParaRPr>
          </a:p>
          <a:p>
            <a:pPr defTabSz="1097280">
              <a:lnSpc>
                <a:spcPct val="120000"/>
              </a:lnSpc>
              <a:defRPr/>
            </a:pPr>
            <a:r>
              <a:rPr lang="zh-CN" altLang="en-US" sz="2800" b="1" dirty="0">
                <a:solidFill>
                  <a:prstClr val="black"/>
                </a:solidFill>
              </a:rPr>
              <a:t>例②  有些显示器是宽屏的。</a:t>
            </a:r>
            <a:r>
              <a:rPr lang="zh-CN" altLang="en-US" sz="2800" b="1" dirty="0">
                <a:solidFill>
                  <a:prstClr val="black"/>
                </a:solidFill>
                <a:highlight>
                  <a:srgbClr val="FFFF00"/>
                </a:highlight>
              </a:rPr>
              <a:t>（</a:t>
            </a:r>
            <a:r>
              <a:rPr lang="en-US" altLang="zh-CN" sz="2800" b="1" dirty="0">
                <a:solidFill>
                  <a:prstClr val="black"/>
                </a:solidFill>
                <a:highlight>
                  <a:srgbClr val="FFFF00"/>
                </a:highlight>
              </a:rPr>
              <a:t> I</a:t>
            </a:r>
            <a:r>
              <a:rPr lang="zh-CN" altLang="en-US" sz="2800" b="1" dirty="0">
                <a:solidFill>
                  <a:prstClr val="black"/>
                </a:solidFill>
                <a:highlight>
                  <a:srgbClr val="FFFF00"/>
                </a:highlight>
              </a:rPr>
              <a:t>真）</a:t>
            </a:r>
            <a:endParaRPr lang="en-US" altLang="zh-CN" sz="2800" b="1" dirty="0">
              <a:solidFill>
                <a:prstClr val="black"/>
              </a:solidFill>
              <a:highlight>
                <a:srgbClr val="FFFF00"/>
              </a:highlight>
            </a:endParaRPr>
          </a:p>
          <a:p>
            <a:pPr defTabSz="1097280">
              <a:lnSpc>
                <a:spcPct val="120000"/>
              </a:lnSpc>
              <a:defRPr/>
            </a:pPr>
            <a:r>
              <a:rPr lang="en-US" altLang="zh-CN" sz="2800" b="1" dirty="0">
                <a:solidFill>
                  <a:prstClr val="black"/>
                </a:solidFill>
              </a:rPr>
              <a:t>           </a:t>
            </a:r>
            <a:r>
              <a:rPr lang="zh-CN" altLang="en-US" sz="2800" b="1" dirty="0">
                <a:solidFill>
                  <a:prstClr val="black"/>
                </a:solidFill>
              </a:rPr>
              <a:t>有些显示器不是宽屏的。</a:t>
            </a:r>
            <a:r>
              <a:rPr lang="zh-CN" altLang="en-US" sz="2800" b="1" dirty="0">
                <a:solidFill>
                  <a:prstClr val="black"/>
                </a:solidFill>
                <a:highlight>
                  <a:srgbClr val="FFFF00"/>
                </a:highlight>
              </a:rPr>
              <a:t>（</a:t>
            </a:r>
            <a:r>
              <a:rPr lang="en-US" altLang="zh-CN" sz="2800" b="1" dirty="0">
                <a:solidFill>
                  <a:prstClr val="black"/>
                </a:solidFill>
                <a:highlight>
                  <a:srgbClr val="FFFF00"/>
                </a:highlight>
              </a:rPr>
              <a:t>O</a:t>
            </a:r>
            <a:r>
              <a:rPr lang="zh-CN" altLang="en-US" sz="2800" b="1" dirty="0">
                <a:solidFill>
                  <a:prstClr val="black"/>
                </a:solidFill>
                <a:highlight>
                  <a:srgbClr val="FFFF00"/>
                </a:highlight>
              </a:rPr>
              <a:t>真）</a:t>
            </a:r>
            <a:endParaRPr lang="en-US" altLang="zh-CN" sz="2800" b="1" dirty="0">
              <a:solidFill>
                <a:prstClr val="black"/>
              </a:solidFill>
              <a:highlight>
                <a:srgbClr val="FFFF00"/>
              </a:highlight>
            </a:endParaRPr>
          </a:p>
          <a:p>
            <a:pPr defTabSz="1097280">
              <a:lnSpc>
                <a:spcPct val="120000"/>
              </a:lnSpc>
              <a:defRPr/>
            </a:pPr>
            <a:endParaRPr lang="en-US" altLang="zh-CN" sz="2800" b="1" dirty="0">
              <a:solidFill>
                <a:prstClr val="black"/>
              </a:solidFill>
            </a:endParaRPr>
          </a:p>
          <a:p>
            <a:pPr defTabSz="1097280">
              <a:lnSpc>
                <a:spcPct val="120000"/>
              </a:lnSpc>
              <a:defRPr/>
            </a:pPr>
            <a:r>
              <a:rPr lang="en-US" altLang="zh-CN" sz="2800" b="1" dirty="0">
                <a:solidFill>
                  <a:prstClr val="black"/>
                </a:solidFill>
              </a:rPr>
              <a:t>      </a:t>
            </a:r>
            <a:endParaRPr lang="zh-CN" altLang="en-US" sz="3200" b="1" dirty="0">
              <a:solidFill>
                <a:prstClr val="black"/>
              </a:solidFill>
              <a:latin typeface="Calibri"/>
              <a:ea typeface="宋体" pitchFamily="2" charset="-122"/>
            </a:endParaRPr>
          </a:p>
        </p:txBody>
      </p:sp>
      <p:sp>
        <p:nvSpPr>
          <p:cNvPr id="89" name="Rectangle 8"/>
          <p:cNvSpPr>
            <a:spLocks noChangeArrowheads="1"/>
          </p:cNvSpPr>
          <p:nvPr/>
        </p:nvSpPr>
        <p:spPr bwMode="black">
          <a:xfrm rot="16200000">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312869168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9111" y="728710"/>
            <a:ext cx="9719327" cy="707886"/>
          </a:xfrm>
          <a:prstGeom prst="rect">
            <a:avLst/>
          </a:prstGeom>
          <a:noFill/>
        </p:spPr>
        <p:txBody>
          <a:bodyPr wrap="none" rtlCol="0">
            <a:spAutoFit/>
          </a:bodyPr>
          <a:lstStyle/>
          <a:p>
            <a:pPr defTabSz="1097280"/>
            <a:r>
              <a:rPr lang="en-US" altLang="zh-CN" sz="4000" b="1" dirty="0">
                <a:solidFill>
                  <a:prstClr val="black">
                    <a:lumMod val="75000"/>
                    <a:lumOff val="25000"/>
                  </a:prstClr>
                </a:solidFill>
                <a:latin typeface="+mj-lt"/>
                <a:ea typeface="微软雅黑" pitchFamily="34" charset="-122"/>
              </a:rPr>
              <a:t>1</a:t>
            </a:r>
            <a:r>
              <a:rPr lang="zh-CN" altLang="en-US" sz="4000" b="1" dirty="0">
                <a:solidFill>
                  <a:prstClr val="black">
                    <a:lumMod val="75000"/>
                    <a:lumOff val="25000"/>
                  </a:prstClr>
                </a:solidFill>
                <a:latin typeface="+mj-lt"/>
                <a:ea typeface="微软雅黑" pitchFamily="34" charset="-122"/>
              </a:rPr>
              <a:t>、</a:t>
            </a:r>
            <a:r>
              <a:rPr lang="en-US" altLang="zh-CN" sz="4000" b="1" dirty="0">
                <a:solidFill>
                  <a:prstClr val="black"/>
                </a:solidFill>
                <a:latin typeface="+mj-lt"/>
              </a:rPr>
              <a:t>A</a:t>
            </a:r>
            <a:r>
              <a:rPr lang="zh-CN" altLang="en-US" sz="4000" b="1" dirty="0">
                <a:solidFill>
                  <a:prstClr val="black"/>
                </a:solidFill>
                <a:latin typeface="+mj-lt"/>
              </a:rPr>
              <a:t>、</a:t>
            </a:r>
            <a:r>
              <a:rPr lang="en-US" altLang="zh-CN" sz="4000" b="1" dirty="0">
                <a:solidFill>
                  <a:prstClr val="black"/>
                </a:solidFill>
                <a:latin typeface="+mj-lt"/>
              </a:rPr>
              <a:t>E</a:t>
            </a:r>
            <a:r>
              <a:rPr lang="zh-CN" altLang="en-US" sz="4000" b="1" dirty="0">
                <a:solidFill>
                  <a:prstClr val="black"/>
                </a:solidFill>
                <a:latin typeface="+mj-lt"/>
              </a:rPr>
              <a:t>、</a:t>
            </a:r>
            <a:r>
              <a:rPr lang="en-US" altLang="zh-CN" sz="4000" b="1" dirty="0">
                <a:solidFill>
                  <a:prstClr val="black"/>
                </a:solidFill>
                <a:latin typeface="+mj-lt"/>
              </a:rPr>
              <a:t>I</a:t>
            </a:r>
            <a:r>
              <a:rPr lang="zh-CN" altLang="en-US" sz="4000" b="1" dirty="0">
                <a:solidFill>
                  <a:prstClr val="black"/>
                </a:solidFill>
                <a:latin typeface="+mj-lt"/>
              </a:rPr>
              <a:t>、</a:t>
            </a:r>
            <a:r>
              <a:rPr lang="en-US" altLang="zh-CN" sz="4000" b="1" dirty="0">
                <a:solidFill>
                  <a:prstClr val="black"/>
                </a:solidFill>
                <a:latin typeface="+mj-lt"/>
              </a:rPr>
              <a:t>O</a:t>
            </a:r>
            <a:r>
              <a:rPr lang="zh-CN" altLang="en-US" sz="4000" b="1" dirty="0">
                <a:solidFill>
                  <a:prstClr val="black"/>
                </a:solidFill>
                <a:latin typeface="+mj-lt"/>
              </a:rPr>
              <a:t>之间的真假关系与逻辑方阵</a:t>
            </a:r>
            <a:endParaRPr lang="zh-CN" altLang="en-US" sz="4000" b="1" dirty="0">
              <a:solidFill>
                <a:prstClr val="black">
                  <a:lumMod val="75000"/>
                  <a:lumOff val="25000"/>
                </a:prstClr>
              </a:solidFill>
              <a:latin typeface="+mj-lt"/>
              <a:ea typeface="微软雅黑" pitchFamily="34" charset="-122"/>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16390" y="1989438"/>
            <a:ext cx="11159219" cy="4359729"/>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1097280">
              <a:lnSpc>
                <a:spcPct val="120000"/>
              </a:lnSpc>
              <a:defRPr/>
            </a:pPr>
            <a:r>
              <a:rPr lang="zh-CN" altLang="en-US" sz="2800" b="1" dirty="0">
                <a:solidFill>
                  <a:prstClr val="black"/>
                </a:solidFill>
              </a:rPr>
              <a:t>（</a:t>
            </a:r>
            <a:r>
              <a:rPr lang="en-US" altLang="zh-CN" sz="2800" b="1" dirty="0">
                <a:solidFill>
                  <a:prstClr val="black"/>
                </a:solidFill>
              </a:rPr>
              <a:t>3</a:t>
            </a:r>
            <a:r>
              <a:rPr lang="zh-CN" altLang="en-US" sz="2800" b="1" dirty="0">
                <a:solidFill>
                  <a:prstClr val="black"/>
                </a:solidFill>
              </a:rPr>
              <a:t>）矛盾关系（</a:t>
            </a: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之间的真假关系与</a:t>
            </a:r>
            <a:r>
              <a:rPr lang="en-US" altLang="zh-CN" sz="2800" b="1" dirty="0">
                <a:solidFill>
                  <a:prstClr val="black"/>
                </a:solidFill>
              </a:rPr>
              <a:t>E</a:t>
            </a:r>
            <a:r>
              <a:rPr lang="zh-CN" altLang="en-US" sz="2800" b="1" dirty="0">
                <a:solidFill>
                  <a:prstClr val="black"/>
                </a:solidFill>
              </a:rPr>
              <a:t>、</a:t>
            </a:r>
            <a:r>
              <a:rPr lang="en-US" altLang="zh-CN" sz="2800" b="1" dirty="0">
                <a:solidFill>
                  <a:prstClr val="black"/>
                </a:solidFill>
              </a:rPr>
              <a:t>I</a:t>
            </a:r>
            <a:r>
              <a:rPr lang="zh-CN" altLang="en-US" sz="2800" b="1" dirty="0">
                <a:solidFill>
                  <a:prstClr val="black"/>
                </a:solidFill>
              </a:rPr>
              <a:t>之间的真假关系）</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矛盾关系的内容：一个命题真，另一个命题必假；一个命题假，</a:t>
            </a:r>
            <a:endParaRPr lang="en-US" altLang="zh-CN" sz="2800" b="1" dirty="0">
              <a:solidFill>
                <a:prstClr val="black"/>
              </a:solidFill>
            </a:endParaRPr>
          </a:p>
          <a:p>
            <a:pPr defTabSz="1097280">
              <a:lnSpc>
                <a:spcPct val="120000"/>
              </a:lnSpc>
              <a:defRPr/>
            </a:pPr>
            <a:r>
              <a:rPr lang="zh-CN" altLang="en-US" sz="2800" b="1" dirty="0">
                <a:solidFill>
                  <a:prstClr val="black"/>
                </a:solidFill>
              </a:rPr>
              <a:t>另一个命题必真。即，</a:t>
            </a:r>
            <a:r>
              <a:rPr lang="zh-CN" altLang="en-US" sz="2800" b="1" dirty="0">
                <a:solidFill>
                  <a:srgbClr val="FF0000"/>
                </a:solidFill>
              </a:rPr>
              <a:t>命题</a:t>
            </a:r>
            <a:r>
              <a:rPr lang="en-US" altLang="zh-CN" sz="2800" b="1" dirty="0">
                <a:solidFill>
                  <a:srgbClr val="FF0000"/>
                </a:solidFill>
              </a:rPr>
              <a:t>A</a:t>
            </a:r>
            <a:r>
              <a:rPr lang="zh-CN" altLang="en-US" sz="2800" b="1" dirty="0">
                <a:solidFill>
                  <a:srgbClr val="FF0000"/>
                </a:solidFill>
              </a:rPr>
              <a:t>与</a:t>
            </a:r>
            <a:r>
              <a:rPr lang="en-US" altLang="zh-CN" sz="2800" b="1" dirty="0">
                <a:solidFill>
                  <a:srgbClr val="FF0000"/>
                </a:solidFill>
              </a:rPr>
              <a:t>O</a:t>
            </a:r>
            <a:r>
              <a:rPr lang="zh-CN" altLang="en-US" sz="2800" b="1" dirty="0">
                <a:solidFill>
                  <a:srgbClr val="FF0000"/>
                </a:solidFill>
              </a:rPr>
              <a:t>、</a:t>
            </a:r>
            <a:r>
              <a:rPr lang="en-US" altLang="zh-CN" sz="2800" b="1" dirty="0">
                <a:solidFill>
                  <a:srgbClr val="FF0000"/>
                </a:solidFill>
              </a:rPr>
              <a:t>E</a:t>
            </a:r>
            <a:r>
              <a:rPr lang="zh-CN" altLang="en-US" sz="2800" b="1" dirty="0">
                <a:solidFill>
                  <a:srgbClr val="FF0000"/>
                </a:solidFill>
              </a:rPr>
              <a:t>与</a:t>
            </a:r>
            <a:r>
              <a:rPr lang="en-US" altLang="zh-CN" sz="2800" b="1" dirty="0">
                <a:solidFill>
                  <a:srgbClr val="FF0000"/>
                </a:solidFill>
              </a:rPr>
              <a:t>I</a:t>
            </a:r>
            <a:r>
              <a:rPr lang="zh-CN" altLang="en-US" sz="2800" b="1" dirty="0">
                <a:solidFill>
                  <a:srgbClr val="FF0000"/>
                </a:solidFill>
              </a:rPr>
              <a:t>，不同真，不同假。</a:t>
            </a:r>
            <a:r>
              <a:rPr lang="zh-CN" altLang="en-US" sz="2800" b="1" dirty="0">
                <a:solidFill>
                  <a:prstClr val="black"/>
                </a:solidFill>
              </a:rPr>
              <a:t>例如：</a:t>
            </a:r>
            <a:endParaRPr lang="en-US" altLang="zh-CN" sz="2800" b="1" dirty="0">
              <a:solidFill>
                <a:prstClr val="black"/>
              </a:solidFill>
            </a:endParaRPr>
          </a:p>
          <a:p>
            <a:pPr lvl="0" defTabSz="1097280">
              <a:lnSpc>
                <a:spcPct val="120000"/>
              </a:lnSpc>
              <a:defRPr/>
            </a:pPr>
            <a:r>
              <a:rPr lang="zh-CN" altLang="en-US" sz="2800" b="1" dirty="0">
                <a:solidFill>
                  <a:prstClr val="black"/>
                </a:solidFill>
              </a:rPr>
              <a:t>例①  所有信息都是可表达的。</a:t>
            </a:r>
            <a:r>
              <a:rPr lang="zh-CN" altLang="en-US" sz="2800" b="1" dirty="0">
                <a:solidFill>
                  <a:prstClr val="black"/>
                </a:solidFill>
                <a:highlight>
                  <a:srgbClr val="00FF00"/>
                </a:highlight>
              </a:rPr>
              <a:t>（</a:t>
            </a:r>
            <a:r>
              <a:rPr lang="en-US" altLang="zh-CN" sz="2800" b="1" dirty="0">
                <a:solidFill>
                  <a:prstClr val="black"/>
                </a:solidFill>
                <a:highlight>
                  <a:srgbClr val="00FF00"/>
                </a:highlight>
              </a:rPr>
              <a:t>A</a:t>
            </a:r>
            <a:r>
              <a:rPr lang="zh-CN" altLang="en-US" sz="2800" b="1" dirty="0">
                <a:solidFill>
                  <a:prstClr val="black"/>
                </a:solidFill>
                <a:highlight>
                  <a:srgbClr val="00FF00"/>
                </a:highlight>
              </a:rPr>
              <a:t>真）</a:t>
            </a:r>
            <a:endParaRPr lang="en-US" altLang="zh-CN" sz="2800" b="1" dirty="0">
              <a:solidFill>
                <a:prstClr val="black"/>
              </a:solidFill>
              <a:highlight>
                <a:srgbClr val="00FF00"/>
              </a:highlight>
            </a:endParaRPr>
          </a:p>
          <a:p>
            <a:pPr lvl="0" defTabSz="1097280">
              <a:lnSpc>
                <a:spcPct val="120000"/>
              </a:lnSpc>
              <a:defRPr/>
            </a:pPr>
            <a:r>
              <a:rPr lang="en-US" altLang="zh-CN" sz="2800" b="1" dirty="0">
                <a:solidFill>
                  <a:prstClr val="black"/>
                </a:solidFill>
              </a:rPr>
              <a:t>           </a:t>
            </a:r>
            <a:r>
              <a:rPr lang="zh-CN" altLang="en-US" sz="2800" b="1" dirty="0">
                <a:solidFill>
                  <a:prstClr val="black"/>
                </a:solidFill>
              </a:rPr>
              <a:t>有些信息不是可表达的。</a:t>
            </a:r>
            <a:r>
              <a:rPr lang="zh-CN" altLang="en-US" sz="2800" b="1" dirty="0">
                <a:solidFill>
                  <a:prstClr val="black"/>
                </a:solidFill>
                <a:highlight>
                  <a:srgbClr val="00FF00"/>
                </a:highlight>
              </a:rPr>
              <a:t>（</a:t>
            </a:r>
            <a:r>
              <a:rPr lang="en-US" altLang="zh-CN" sz="2800" b="1" dirty="0">
                <a:solidFill>
                  <a:prstClr val="black"/>
                </a:solidFill>
                <a:highlight>
                  <a:srgbClr val="00FF00"/>
                </a:highlight>
              </a:rPr>
              <a:t>O</a:t>
            </a:r>
            <a:r>
              <a:rPr lang="zh-CN" altLang="en-US" sz="2800" b="1" dirty="0">
                <a:solidFill>
                  <a:prstClr val="black"/>
                </a:solidFill>
                <a:highlight>
                  <a:srgbClr val="00FF00"/>
                </a:highlight>
              </a:rPr>
              <a:t>假）</a:t>
            </a:r>
            <a:endParaRPr lang="en-US" altLang="zh-CN" sz="2800" b="1" dirty="0">
              <a:solidFill>
                <a:prstClr val="black"/>
              </a:solidFill>
              <a:highlight>
                <a:srgbClr val="00FF00"/>
              </a:highlight>
            </a:endParaRPr>
          </a:p>
          <a:p>
            <a:pPr lvl="0" defTabSz="1097280">
              <a:lnSpc>
                <a:spcPct val="120000"/>
              </a:lnSpc>
              <a:defRPr/>
            </a:pPr>
            <a:r>
              <a:rPr lang="zh-CN" altLang="en-US" sz="2800" b="1" dirty="0">
                <a:solidFill>
                  <a:prstClr val="black"/>
                </a:solidFill>
              </a:rPr>
              <a:t>例②  所有显示器都不是宽屏的。</a:t>
            </a:r>
            <a:r>
              <a:rPr lang="zh-CN" altLang="en-US" sz="2800" b="1" dirty="0">
                <a:solidFill>
                  <a:prstClr val="black"/>
                </a:solidFill>
                <a:highlight>
                  <a:srgbClr val="FFFF00"/>
                </a:highlight>
              </a:rPr>
              <a:t>（</a:t>
            </a:r>
            <a:r>
              <a:rPr lang="en-US" altLang="zh-CN" sz="2800" b="1" dirty="0">
                <a:solidFill>
                  <a:prstClr val="black"/>
                </a:solidFill>
                <a:highlight>
                  <a:srgbClr val="FFFF00"/>
                </a:highlight>
              </a:rPr>
              <a:t> E</a:t>
            </a:r>
            <a:r>
              <a:rPr lang="zh-CN" altLang="en-US" sz="2800" b="1" dirty="0">
                <a:solidFill>
                  <a:prstClr val="black"/>
                </a:solidFill>
                <a:highlight>
                  <a:srgbClr val="FFFF00"/>
                </a:highlight>
              </a:rPr>
              <a:t>假）</a:t>
            </a:r>
            <a:endParaRPr lang="en-US" altLang="zh-CN" sz="2800" b="1" dirty="0">
              <a:solidFill>
                <a:prstClr val="black"/>
              </a:solidFill>
              <a:highlight>
                <a:srgbClr val="FFFF00"/>
              </a:highlight>
            </a:endParaRPr>
          </a:p>
          <a:p>
            <a:pPr lvl="0" defTabSz="1097280">
              <a:lnSpc>
                <a:spcPct val="120000"/>
              </a:lnSpc>
              <a:defRPr/>
            </a:pPr>
            <a:r>
              <a:rPr lang="en-US" altLang="zh-CN" sz="2800" b="1" dirty="0">
                <a:solidFill>
                  <a:prstClr val="black"/>
                </a:solidFill>
              </a:rPr>
              <a:t>           </a:t>
            </a:r>
            <a:r>
              <a:rPr lang="zh-CN" altLang="en-US" sz="2800" b="1" dirty="0">
                <a:solidFill>
                  <a:prstClr val="black"/>
                </a:solidFill>
              </a:rPr>
              <a:t>有些显示器是宽屏的。</a:t>
            </a:r>
            <a:r>
              <a:rPr lang="zh-CN" altLang="en-US" sz="2800" b="1" dirty="0">
                <a:solidFill>
                  <a:prstClr val="black"/>
                </a:solidFill>
                <a:highlight>
                  <a:srgbClr val="FFFF00"/>
                </a:highlight>
              </a:rPr>
              <a:t>（</a:t>
            </a:r>
            <a:r>
              <a:rPr lang="en-US" altLang="zh-CN" sz="2800" b="1" dirty="0">
                <a:solidFill>
                  <a:prstClr val="black"/>
                </a:solidFill>
                <a:highlight>
                  <a:srgbClr val="FFFF00"/>
                </a:highlight>
              </a:rPr>
              <a:t>I</a:t>
            </a:r>
            <a:r>
              <a:rPr lang="zh-CN" altLang="en-US" sz="2800" b="1" dirty="0">
                <a:solidFill>
                  <a:prstClr val="black"/>
                </a:solidFill>
                <a:highlight>
                  <a:srgbClr val="FFFF00"/>
                </a:highlight>
              </a:rPr>
              <a:t>真）</a:t>
            </a:r>
            <a:endParaRPr lang="en-US" altLang="zh-CN" sz="2800" b="1" dirty="0">
              <a:solidFill>
                <a:prstClr val="black"/>
              </a:solidFill>
              <a:highlight>
                <a:srgbClr val="FFFF00"/>
              </a:highlight>
            </a:endParaRPr>
          </a:p>
          <a:p>
            <a:pPr defTabSz="1097280">
              <a:lnSpc>
                <a:spcPct val="120000"/>
              </a:lnSpc>
              <a:defRPr/>
            </a:pPr>
            <a:r>
              <a:rPr lang="en-US" altLang="zh-CN" sz="2800" b="1" dirty="0">
                <a:solidFill>
                  <a:prstClr val="black"/>
                </a:solidFill>
              </a:rPr>
              <a:t>    </a:t>
            </a:r>
            <a:endParaRPr lang="zh-CN" altLang="en-US" sz="3200" b="1" dirty="0">
              <a:solidFill>
                <a:prstClr val="black"/>
              </a:solidFill>
              <a:latin typeface="Calibri"/>
              <a:ea typeface="宋体" pitchFamily="2" charset="-122"/>
            </a:endParaRPr>
          </a:p>
        </p:txBody>
      </p:sp>
      <p:sp>
        <p:nvSpPr>
          <p:cNvPr id="89" name="Rectangle 8"/>
          <p:cNvSpPr>
            <a:spLocks noChangeArrowheads="1"/>
          </p:cNvSpPr>
          <p:nvPr/>
        </p:nvSpPr>
        <p:spPr bwMode="black">
          <a:xfrm rot="16200000">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1860313663"/>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9719327" cy="707886"/>
          </a:xfrm>
          <a:prstGeom prst="rect">
            <a:avLst/>
          </a:prstGeom>
          <a:noFill/>
        </p:spPr>
        <p:txBody>
          <a:bodyPr wrap="none" rtlCol="0">
            <a:spAutoFit/>
          </a:bodyPr>
          <a:lstStyle/>
          <a:p>
            <a:pPr defTabSz="1097280"/>
            <a:r>
              <a:rPr lang="en-US" altLang="zh-CN" sz="4000" b="1" dirty="0">
                <a:solidFill>
                  <a:prstClr val="black">
                    <a:lumMod val="75000"/>
                    <a:lumOff val="25000"/>
                  </a:prstClr>
                </a:solidFill>
                <a:latin typeface="+mj-lt"/>
                <a:ea typeface="微软雅黑" pitchFamily="34" charset="-122"/>
              </a:rPr>
              <a:t>1</a:t>
            </a:r>
            <a:r>
              <a:rPr lang="zh-CN" altLang="en-US" sz="4000" b="1" dirty="0">
                <a:solidFill>
                  <a:prstClr val="black">
                    <a:lumMod val="75000"/>
                    <a:lumOff val="25000"/>
                  </a:prstClr>
                </a:solidFill>
                <a:latin typeface="+mj-lt"/>
                <a:ea typeface="微软雅黑" pitchFamily="34" charset="-122"/>
              </a:rPr>
              <a:t>、</a:t>
            </a:r>
            <a:r>
              <a:rPr lang="en-US" altLang="zh-CN" sz="4000" b="1" dirty="0">
                <a:solidFill>
                  <a:prstClr val="black"/>
                </a:solidFill>
                <a:latin typeface="+mj-lt"/>
              </a:rPr>
              <a:t>A</a:t>
            </a:r>
            <a:r>
              <a:rPr lang="zh-CN" altLang="en-US" sz="4000" b="1" dirty="0">
                <a:solidFill>
                  <a:prstClr val="black"/>
                </a:solidFill>
                <a:latin typeface="+mj-lt"/>
              </a:rPr>
              <a:t>、</a:t>
            </a:r>
            <a:r>
              <a:rPr lang="en-US" altLang="zh-CN" sz="4000" b="1" dirty="0">
                <a:solidFill>
                  <a:prstClr val="black"/>
                </a:solidFill>
                <a:latin typeface="+mj-lt"/>
              </a:rPr>
              <a:t>E</a:t>
            </a:r>
            <a:r>
              <a:rPr lang="zh-CN" altLang="en-US" sz="4000" b="1" dirty="0">
                <a:solidFill>
                  <a:prstClr val="black"/>
                </a:solidFill>
                <a:latin typeface="+mj-lt"/>
              </a:rPr>
              <a:t>、</a:t>
            </a:r>
            <a:r>
              <a:rPr lang="en-US" altLang="zh-CN" sz="4000" b="1" dirty="0">
                <a:solidFill>
                  <a:prstClr val="black"/>
                </a:solidFill>
                <a:latin typeface="+mj-lt"/>
              </a:rPr>
              <a:t>I</a:t>
            </a:r>
            <a:r>
              <a:rPr lang="zh-CN" altLang="en-US" sz="4000" b="1" dirty="0">
                <a:solidFill>
                  <a:prstClr val="black"/>
                </a:solidFill>
                <a:latin typeface="+mj-lt"/>
              </a:rPr>
              <a:t>、</a:t>
            </a:r>
            <a:r>
              <a:rPr lang="en-US" altLang="zh-CN" sz="4000" b="1" dirty="0">
                <a:solidFill>
                  <a:prstClr val="black"/>
                </a:solidFill>
                <a:latin typeface="+mj-lt"/>
              </a:rPr>
              <a:t>O</a:t>
            </a:r>
            <a:r>
              <a:rPr lang="zh-CN" altLang="en-US" sz="4000" b="1" dirty="0">
                <a:solidFill>
                  <a:prstClr val="black"/>
                </a:solidFill>
                <a:latin typeface="+mj-lt"/>
              </a:rPr>
              <a:t>之间的真假关系与逻辑方阵</a:t>
            </a:r>
            <a:endParaRPr lang="zh-CN" altLang="en-US" sz="4000" b="1" dirty="0">
              <a:solidFill>
                <a:prstClr val="black">
                  <a:lumMod val="75000"/>
                  <a:lumOff val="25000"/>
                </a:prstClr>
              </a:solidFill>
              <a:latin typeface="+mj-lt"/>
              <a:ea typeface="微软雅黑" pitchFamily="34" charset="-122"/>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16390" y="1989438"/>
            <a:ext cx="11159219" cy="4359729"/>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1097280">
              <a:lnSpc>
                <a:spcPct val="120000"/>
              </a:lnSpc>
              <a:defRPr/>
            </a:pPr>
            <a:r>
              <a:rPr lang="zh-CN" altLang="en-US" sz="2800" b="1" dirty="0">
                <a:solidFill>
                  <a:prstClr val="black"/>
                </a:solidFill>
              </a:rPr>
              <a:t>（</a:t>
            </a:r>
            <a:r>
              <a:rPr lang="en-US" altLang="zh-CN" sz="2800" b="1" dirty="0">
                <a:solidFill>
                  <a:prstClr val="black"/>
                </a:solidFill>
              </a:rPr>
              <a:t>4</a:t>
            </a:r>
            <a:r>
              <a:rPr lang="zh-CN" altLang="en-US" sz="2800" b="1" dirty="0">
                <a:solidFill>
                  <a:prstClr val="black"/>
                </a:solidFill>
              </a:rPr>
              <a:t>）从属关系（</a:t>
            </a:r>
            <a:r>
              <a:rPr lang="en-US" altLang="zh-CN" sz="2800" b="1" dirty="0">
                <a:solidFill>
                  <a:prstClr val="black"/>
                </a:solidFill>
              </a:rPr>
              <a:t>A</a:t>
            </a:r>
            <a:r>
              <a:rPr lang="zh-CN" altLang="en-US" sz="2800" b="1" dirty="0">
                <a:solidFill>
                  <a:prstClr val="black"/>
                </a:solidFill>
              </a:rPr>
              <a:t>、</a:t>
            </a:r>
            <a:r>
              <a:rPr lang="en-US" altLang="zh-CN" sz="2800" b="1" dirty="0">
                <a:solidFill>
                  <a:prstClr val="black"/>
                </a:solidFill>
              </a:rPr>
              <a:t>I</a:t>
            </a:r>
            <a:r>
              <a:rPr lang="zh-CN" altLang="en-US" sz="2800" b="1" dirty="0">
                <a:solidFill>
                  <a:prstClr val="black"/>
                </a:solidFill>
              </a:rPr>
              <a:t>之间的真假关系与</a:t>
            </a:r>
            <a:r>
              <a:rPr lang="en-US" altLang="zh-CN" sz="2800" b="1" dirty="0">
                <a:solidFill>
                  <a:prstClr val="black"/>
                </a:solidFill>
              </a:rPr>
              <a:t>E</a:t>
            </a:r>
            <a:r>
              <a:rPr lang="zh-CN" altLang="en-US" sz="2800" b="1" dirty="0">
                <a:solidFill>
                  <a:prstClr val="black"/>
                </a:solidFill>
              </a:rPr>
              <a:t>、</a:t>
            </a:r>
            <a:r>
              <a:rPr lang="en-US" altLang="zh-CN" sz="2800" b="1" dirty="0">
                <a:solidFill>
                  <a:prstClr val="black"/>
                </a:solidFill>
              </a:rPr>
              <a:t>O</a:t>
            </a:r>
            <a:r>
              <a:rPr lang="zh-CN" altLang="en-US" sz="2800" b="1" dirty="0">
                <a:solidFill>
                  <a:prstClr val="black"/>
                </a:solidFill>
              </a:rPr>
              <a:t>之间的真假关系）</a:t>
            </a:r>
            <a:endParaRPr lang="en-US" altLang="zh-CN" sz="2800" b="1" dirty="0">
              <a:solidFill>
                <a:prstClr val="black"/>
              </a:solidFill>
            </a:endParaRPr>
          </a:p>
          <a:p>
            <a:pPr defTabSz="1097280">
              <a:lnSpc>
                <a:spcPct val="120000"/>
              </a:lnSpc>
              <a:defRPr/>
            </a:pPr>
            <a:r>
              <a:rPr lang="en-US" altLang="zh-CN" sz="2800" b="1" dirty="0">
                <a:solidFill>
                  <a:prstClr val="black"/>
                </a:solidFill>
              </a:rPr>
              <a:t>        </a:t>
            </a:r>
            <a:r>
              <a:rPr lang="zh-CN" altLang="en-US" sz="2800" b="1" dirty="0">
                <a:solidFill>
                  <a:prstClr val="black"/>
                </a:solidFill>
              </a:rPr>
              <a:t>从属关系</a:t>
            </a:r>
            <a:r>
              <a:rPr lang="zh-CN" altLang="en-US" sz="2800" b="1" dirty="0">
                <a:solidFill>
                  <a:prstClr val="black"/>
                </a:solidFill>
                <a:latin typeface="Calibri"/>
                <a:ea typeface="宋体" pitchFamily="2" charset="-122"/>
              </a:rPr>
              <a:t>的内容：全称命题真，特称命题必真；全称命题假，特</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称命题真假不定；特称命题假，全称命题必假；特称命题真，全称命</a:t>
            </a:r>
            <a:endParaRPr lang="en-US" altLang="zh-CN" sz="2800" b="1" dirty="0">
              <a:solidFill>
                <a:prstClr val="black"/>
              </a:solidFill>
              <a:latin typeface="Calibri"/>
              <a:ea typeface="宋体" pitchFamily="2" charset="-122"/>
            </a:endParaRPr>
          </a:p>
          <a:p>
            <a:pPr defTabSz="1097280">
              <a:lnSpc>
                <a:spcPct val="120000"/>
              </a:lnSpc>
              <a:defRPr/>
            </a:pPr>
            <a:r>
              <a:rPr lang="zh-CN" altLang="en-US" sz="2800" b="1" dirty="0">
                <a:solidFill>
                  <a:prstClr val="black"/>
                </a:solidFill>
                <a:latin typeface="Calibri"/>
                <a:ea typeface="宋体" pitchFamily="2" charset="-122"/>
              </a:rPr>
              <a:t>题真假不定。即， </a:t>
            </a:r>
            <a:r>
              <a:rPr lang="en-US" altLang="zh-CN" sz="2800" b="1" dirty="0">
                <a:solidFill>
                  <a:srgbClr val="FF0000"/>
                </a:solidFill>
                <a:latin typeface="Calibri"/>
                <a:ea typeface="宋体" pitchFamily="2" charset="-122"/>
              </a:rPr>
              <a:t>A</a:t>
            </a:r>
            <a:r>
              <a:rPr lang="zh-CN" altLang="en-US" sz="2800" b="1" dirty="0">
                <a:solidFill>
                  <a:srgbClr val="FF0000"/>
                </a:solidFill>
                <a:latin typeface="Calibri"/>
                <a:ea typeface="宋体" pitchFamily="2" charset="-122"/>
              </a:rPr>
              <a:t>真，</a:t>
            </a:r>
            <a:r>
              <a:rPr lang="en-US" altLang="zh-CN" sz="2800" b="1" dirty="0">
                <a:solidFill>
                  <a:srgbClr val="FF0000"/>
                </a:solidFill>
                <a:latin typeface="Calibri"/>
                <a:ea typeface="宋体" pitchFamily="2" charset="-122"/>
              </a:rPr>
              <a:t>I</a:t>
            </a:r>
            <a:r>
              <a:rPr lang="zh-CN" altLang="en-US" sz="2800" b="1" dirty="0">
                <a:solidFill>
                  <a:srgbClr val="FF0000"/>
                </a:solidFill>
                <a:latin typeface="Calibri"/>
                <a:ea typeface="宋体" pitchFamily="2" charset="-122"/>
              </a:rPr>
              <a:t>必真；</a:t>
            </a:r>
            <a:endParaRPr lang="en-US" altLang="zh-CN" sz="2800" b="1" dirty="0">
              <a:solidFill>
                <a:srgbClr val="FF0000"/>
              </a:solidFill>
              <a:latin typeface="Calibri"/>
              <a:ea typeface="宋体" pitchFamily="2" charset="-122"/>
            </a:endParaRPr>
          </a:p>
          <a:p>
            <a:pPr defTabSz="1097280">
              <a:lnSpc>
                <a:spcPct val="120000"/>
              </a:lnSpc>
              <a:defRPr/>
            </a:pPr>
            <a:r>
              <a:rPr lang="en-US" altLang="zh-CN" sz="2800" b="1" dirty="0">
                <a:solidFill>
                  <a:srgbClr val="FF0000"/>
                </a:solidFill>
                <a:latin typeface="Calibri"/>
                <a:ea typeface="宋体" pitchFamily="2" charset="-122"/>
              </a:rPr>
              <a:t>                                    </a:t>
            </a:r>
            <a:r>
              <a:rPr lang="en-US" altLang="zh-CN" sz="2800" b="1" dirty="0">
                <a:solidFill>
                  <a:srgbClr val="FF0000"/>
                </a:solidFill>
              </a:rPr>
              <a:t>A</a:t>
            </a:r>
            <a:r>
              <a:rPr lang="zh-CN" altLang="en-US" sz="2800" b="1" dirty="0">
                <a:solidFill>
                  <a:srgbClr val="FF0000"/>
                </a:solidFill>
              </a:rPr>
              <a:t>假，</a:t>
            </a:r>
            <a:r>
              <a:rPr lang="en-US" altLang="zh-CN" sz="2800" b="1" dirty="0">
                <a:solidFill>
                  <a:srgbClr val="FF0000"/>
                </a:solidFill>
              </a:rPr>
              <a:t>I</a:t>
            </a:r>
            <a:r>
              <a:rPr lang="zh-CN" altLang="en-US" sz="2800" b="1" dirty="0">
                <a:solidFill>
                  <a:srgbClr val="FF0000"/>
                </a:solidFill>
              </a:rPr>
              <a:t>真假不定；</a:t>
            </a:r>
            <a:endParaRPr lang="en-US" altLang="zh-CN" sz="2800" b="1" dirty="0">
              <a:solidFill>
                <a:srgbClr val="FF0000"/>
              </a:solidFill>
            </a:endParaRPr>
          </a:p>
          <a:p>
            <a:pPr defTabSz="1097280">
              <a:lnSpc>
                <a:spcPct val="120000"/>
              </a:lnSpc>
              <a:defRPr/>
            </a:pPr>
            <a:r>
              <a:rPr lang="en-US" altLang="zh-CN" sz="2800" b="1" dirty="0">
                <a:solidFill>
                  <a:srgbClr val="FF0000"/>
                </a:solidFill>
              </a:rPr>
              <a:t>                                    I</a:t>
            </a:r>
            <a:r>
              <a:rPr lang="zh-CN" altLang="en-US" sz="2800" b="1" dirty="0">
                <a:solidFill>
                  <a:srgbClr val="FF0000"/>
                </a:solidFill>
              </a:rPr>
              <a:t>真，</a:t>
            </a:r>
            <a:r>
              <a:rPr lang="en-US" altLang="zh-CN" sz="2800" b="1" dirty="0">
                <a:solidFill>
                  <a:srgbClr val="FF0000"/>
                </a:solidFill>
              </a:rPr>
              <a:t>A</a:t>
            </a:r>
            <a:r>
              <a:rPr lang="zh-CN" altLang="en-US" sz="2800" b="1" dirty="0">
                <a:solidFill>
                  <a:srgbClr val="FF0000"/>
                </a:solidFill>
              </a:rPr>
              <a:t>真假不定；</a:t>
            </a:r>
            <a:endParaRPr lang="en-US" altLang="zh-CN" sz="2800" b="1" dirty="0">
              <a:solidFill>
                <a:srgbClr val="FF0000"/>
              </a:solidFill>
            </a:endParaRPr>
          </a:p>
          <a:p>
            <a:pPr defTabSz="1097280">
              <a:lnSpc>
                <a:spcPct val="120000"/>
              </a:lnSpc>
              <a:defRPr/>
            </a:pPr>
            <a:r>
              <a:rPr lang="en-US" altLang="zh-CN" sz="2800" b="1" dirty="0">
                <a:solidFill>
                  <a:srgbClr val="FF0000"/>
                </a:solidFill>
              </a:rPr>
              <a:t>                                    I</a:t>
            </a:r>
            <a:r>
              <a:rPr lang="zh-CN" altLang="en-US" sz="2800" b="1" dirty="0">
                <a:solidFill>
                  <a:srgbClr val="FF0000"/>
                </a:solidFill>
              </a:rPr>
              <a:t>假，</a:t>
            </a:r>
            <a:r>
              <a:rPr lang="en-US" altLang="zh-CN" sz="2800" b="1" dirty="0">
                <a:solidFill>
                  <a:srgbClr val="FF0000"/>
                </a:solidFill>
              </a:rPr>
              <a:t>A</a:t>
            </a:r>
            <a:r>
              <a:rPr lang="zh-CN" altLang="en-US" sz="2800" b="1" dirty="0">
                <a:solidFill>
                  <a:srgbClr val="FF0000"/>
                </a:solidFill>
              </a:rPr>
              <a:t>必假。</a:t>
            </a:r>
            <a:endParaRPr lang="en-US" altLang="zh-CN" sz="2800" b="1" dirty="0">
              <a:solidFill>
                <a:prstClr val="black"/>
              </a:solidFill>
            </a:endParaRPr>
          </a:p>
          <a:p>
            <a:pPr defTabSz="1097280">
              <a:lnSpc>
                <a:spcPct val="120000"/>
              </a:lnSpc>
              <a:defRPr/>
            </a:pPr>
            <a:endParaRPr lang="en-US" altLang="zh-CN" sz="2800" b="1" dirty="0">
              <a:solidFill>
                <a:prstClr val="black"/>
              </a:solidFill>
              <a:latin typeface="Calibri"/>
              <a:ea typeface="宋体" pitchFamily="2" charset="-122"/>
            </a:endParaRPr>
          </a:p>
          <a:p>
            <a:pPr defTabSz="1097280">
              <a:lnSpc>
                <a:spcPct val="120000"/>
              </a:lnSpc>
              <a:defRPr/>
            </a:pPr>
            <a:endParaRPr lang="zh-CN" altLang="en-US" sz="2800" b="1" dirty="0">
              <a:solidFill>
                <a:prstClr val="black"/>
              </a:solidFill>
            </a:endParaRPr>
          </a:p>
        </p:txBody>
      </p:sp>
      <p:sp>
        <p:nvSpPr>
          <p:cNvPr id="89" name="Rectangle 8"/>
          <p:cNvSpPr>
            <a:spLocks noChangeArrowheads="1"/>
          </p:cNvSpPr>
          <p:nvPr/>
        </p:nvSpPr>
        <p:spPr bwMode="black">
          <a:xfrm rot="16200000">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15922081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9719327" cy="707886"/>
          </a:xfrm>
          <a:prstGeom prst="rect">
            <a:avLst/>
          </a:prstGeom>
          <a:noFill/>
        </p:spPr>
        <p:txBody>
          <a:bodyPr wrap="none" rtlCol="0">
            <a:spAutoFit/>
          </a:bodyPr>
          <a:lstStyle/>
          <a:p>
            <a:pPr defTabSz="1097280"/>
            <a:r>
              <a:rPr lang="en-US" altLang="zh-CN" sz="4000" b="1" dirty="0">
                <a:solidFill>
                  <a:prstClr val="black">
                    <a:lumMod val="75000"/>
                    <a:lumOff val="25000"/>
                  </a:prstClr>
                </a:solidFill>
                <a:latin typeface="+mj-lt"/>
                <a:ea typeface="微软雅黑" pitchFamily="34" charset="-122"/>
              </a:rPr>
              <a:t>1</a:t>
            </a:r>
            <a:r>
              <a:rPr lang="zh-CN" altLang="en-US" sz="4000" b="1" dirty="0">
                <a:solidFill>
                  <a:prstClr val="black">
                    <a:lumMod val="75000"/>
                    <a:lumOff val="25000"/>
                  </a:prstClr>
                </a:solidFill>
                <a:latin typeface="+mj-lt"/>
                <a:ea typeface="微软雅黑" pitchFamily="34" charset="-122"/>
              </a:rPr>
              <a:t>、</a:t>
            </a:r>
            <a:r>
              <a:rPr lang="en-US" altLang="zh-CN" sz="4000" b="1" dirty="0">
                <a:solidFill>
                  <a:prstClr val="black"/>
                </a:solidFill>
                <a:latin typeface="+mj-lt"/>
              </a:rPr>
              <a:t>A</a:t>
            </a:r>
            <a:r>
              <a:rPr lang="zh-CN" altLang="en-US" sz="4000" b="1" dirty="0">
                <a:solidFill>
                  <a:prstClr val="black"/>
                </a:solidFill>
                <a:latin typeface="+mj-lt"/>
              </a:rPr>
              <a:t>、</a:t>
            </a:r>
            <a:r>
              <a:rPr lang="en-US" altLang="zh-CN" sz="4000" b="1" dirty="0">
                <a:solidFill>
                  <a:prstClr val="black"/>
                </a:solidFill>
                <a:latin typeface="+mj-lt"/>
              </a:rPr>
              <a:t>E</a:t>
            </a:r>
            <a:r>
              <a:rPr lang="zh-CN" altLang="en-US" sz="4000" b="1" dirty="0">
                <a:solidFill>
                  <a:prstClr val="black"/>
                </a:solidFill>
                <a:latin typeface="+mj-lt"/>
              </a:rPr>
              <a:t>、</a:t>
            </a:r>
            <a:r>
              <a:rPr lang="en-US" altLang="zh-CN" sz="4000" b="1" dirty="0">
                <a:solidFill>
                  <a:prstClr val="black"/>
                </a:solidFill>
                <a:latin typeface="+mj-lt"/>
              </a:rPr>
              <a:t>I</a:t>
            </a:r>
            <a:r>
              <a:rPr lang="zh-CN" altLang="en-US" sz="4000" b="1" dirty="0">
                <a:solidFill>
                  <a:prstClr val="black"/>
                </a:solidFill>
                <a:latin typeface="+mj-lt"/>
              </a:rPr>
              <a:t>、</a:t>
            </a:r>
            <a:r>
              <a:rPr lang="en-US" altLang="zh-CN" sz="4000" b="1" dirty="0">
                <a:solidFill>
                  <a:prstClr val="black"/>
                </a:solidFill>
                <a:latin typeface="+mj-lt"/>
              </a:rPr>
              <a:t>O</a:t>
            </a:r>
            <a:r>
              <a:rPr lang="zh-CN" altLang="en-US" sz="4000" b="1" dirty="0">
                <a:solidFill>
                  <a:prstClr val="black"/>
                </a:solidFill>
                <a:latin typeface="+mj-lt"/>
              </a:rPr>
              <a:t>之间的真假关系与逻辑方阵</a:t>
            </a:r>
            <a:endParaRPr lang="zh-CN" altLang="en-US" sz="4000" b="1" dirty="0">
              <a:solidFill>
                <a:prstClr val="black">
                  <a:lumMod val="75000"/>
                  <a:lumOff val="25000"/>
                </a:prstClr>
              </a:solidFill>
              <a:latin typeface="+mj-lt"/>
              <a:ea typeface="微软雅黑" pitchFamily="34" charset="-122"/>
            </a:endParaRP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16390" y="1834317"/>
            <a:ext cx="11224161" cy="4540604"/>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1097280">
              <a:lnSpc>
                <a:spcPct val="120000"/>
              </a:lnSpc>
              <a:defRPr/>
            </a:pPr>
            <a:r>
              <a:rPr lang="zh-CN" altLang="en-US" sz="2800" b="1" dirty="0">
                <a:solidFill>
                  <a:prstClr val="black"/>
                </a:solidFill>
                <a:latin typeface="Calibri"/>
                <a:ea typeface="宋体" pitchFamily="2" charset="-122"/>
              </a:rPr>
              <a:t>综上，</a:t>
            </a:r>
            <a:r>
              <a:rPr lang="en-US" altLang="zh-CN" sz="2800" b="1" dirty="0">
                <a:solidFill>
                  <a:prstClr val="black"/>
                </a:solidFill>
                <a:latin typeface="Calibri"/>
                <a:ea typeface="宋体" pitchFamily="2" charset="-122"/>
              </a:rPr>
              <a:t>A</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E</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I</a:t>
            </a: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O</a:t>
            </a:r>
            <a:r>
              <a:rPr lang="zh-CN" altLang="en-US" sz="2800" b="1" dirty="0">
                <a:solidFill>
                  <a:prstClr val="black"/>
                </a:solidFill>
                <a:latin typeface="Calibri"/>
                <a:ea typeface="宋体" pitchFamily="2" charset="-122"/>
              </a:rPr>
              <a:t>之间的真假关系可以用下表来表示：</a:t>
            </a: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rot="16200000">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graphicFrame>
        <p:nvGraphicFramePr>
          <p:cNvPr id="5" name="表格 4"/>
          <p:cNvGraphicFramePr>
            <a:graphicFrameLocks noGrp="1"/>
          </p:cNvGraphicFramePr>
          <p:nvPr>
            <p:extLst>
              <p:ext uri="{D42A27DB-BD31-4B8C-83A1-F6EECF244321}">
                <p14:modId xmlns:p14="http://schemas.microsoft.com/office/powerpoint/2010/main" val="295295171"/>
              </p:ext>
            </p:extLst>
          </p:nvPr>
        </p:nvGraphicFramePr>
        <p:xfrm>
          <a:off x="832757" y="2849336"/>
          <a:ext cx="10450287" cy="3272790"/>
        </p:xfrm>
        <a:graphic>
          <a:graphicData uri="http://schemas.openxmlformats.org/drawingml/2006/table">
            <a:tbl>
              <a:tblPr/>
              <a:tblGrid>
                <a:gridCol w="1722664">
                  <a:extLst>
                    <a:ext uri="{9D8B030D-6E8A-4147-A177-3AD203B41FA5}">
                      <a16:colId xmlns:a16="http://schemas.microsoft.com/office/drawing/2014/main" val="692113047"/>
                    </a:ext>
                  </a:extLst>
                </a:gridCol>
                <a:gridCol w="1751240">
                  <a:extLst>
                    <a:ext uri="{9D8B030D-6E8A-4147-A177-3AD203B41FA5}">
                      <a16:colId xmlns:a16="http://schemas.microsoft.com/office/drawing/2014/main" val="1751317996"/>
                    </a:ext>
                  </a:extLst>
                </a:gridCol>
                <a:gridCol w="1751240">
                  <a:extLst>
                    <a:ext uri="{9D8B030D-6E8A-4147-A177-3AD203B41FA5}">
                      <a16:colId xmlns:a16="http://schemas.microsoft.com/office/drawing/2014/main" val="3298793617"/>
                    </a:ext>
                  </a:extLst>
                </a:gridCol>
                <a:gridCol w="1687966">
                  <a:extLst>
                    <a:ext uri="{9D8B030D-6E8A-4147-A177-3AD203B41FA5}">
                      <a16:colId xmlns:a16="http://schemas.microsoft.com/office/drawing/2014/main" val="2213822907"/>
                    </a:ext>
                  </a:extLst>
                </a:gridCol>
                <a:gridCol w="1687966">
                  <a:extLst>
                    <a:ext uri="{9D8B030D-6E8A-4147-A177-3AD203B41FA5}">
                      <a16:colId xmlns:a16="http://schemas.microsoft.com/office/drawing/2014/main" val="23947214"/>
                    </a:ext>
                  </a:extLst>
                </a:gridCol>
                <a:gridCol w="1849211">
                  <a:extLst>
                    <a:ext uri="{9D8B030D-6E8A-4147-A177-3AD203B41FA5}">
                      <a16:colId xmlns:a16="http://schemas.microsoft.com/office/drawing/2014/main" val="342316859"/>
                    </a:ext>
                  </a:extLst>
                </a:gridCol>
              </a:tblGrid>
              <a:tr h="1200150">
                <a:tc>
                  <a:txBody>
                    <a:bodyPr/>
                    <a:lstStyle/>
                    <a:p>
                      <a:r>
                        <a:rPr lang="en-US" altLang="zh-CN" dirty="0"/>
                        <a:t>           </a:t>
                      </a:r>
                      <a:r>
                        <a:rPr lang="zh-CN" altLang="en-US" b="1" dirty="0"/>
                        <a:t>对应</a:t>
                      </a:r>
                      <a:endParaRPr lang="en-US" altLang="zh-CN" b="1" dirty="0"/>
                    </a:p>
                    <a:p>
                      <a:r>
                        <a:rPr lang="en-US" altLang="zh-CN" dirty="0"/>
                        <a:t>                                     </a:t>
                      </a:r>
                      <a:r>
                        <a:rPr lang="zh-CN" altLang="en-US" b="1" dirty="0"/>
                        <a:t>已知真</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endParaRPr lang="en-US" altLang="zh-CN" sz="2800" dirty="0"/>
                    </a:p>
                    <a:p>
                      <a:pPr algn="ctr"/>
                      <a:r>
                        <a:rPr lang="en-US" altLang="zh-CN" sz="2800" dirty="0"/>
                        <a:t>A</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dirty="0"/>
                    </a:p>
                    <a:p>
                      <a:pPr algn="ctr"/>
                      <a:r>
                        <a:rPr lang="en-US" altLang="zh-CN" sz="2800" dirty="0"/>
                        <a:t>E</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dirty="0"/>
                    </a:p>
                    <a:p>
                      <a:pPr algn="ctr"/>
                      <a:r>
                        <a:rPr lang="en-US" altLang="zh-CN" sz="2800" dirty="0"/>
                        <a:t>I</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dirty="0"/>
                    </a:p>
                    <a:p>
                      <a:pPr algn="ctr"/>
                      <a:r>
                        <a:rPr lang="en-US" altLang="zh-CN" sz="2800" dirty="0"/>
                        <a:t>O</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           </a:t>
                      </a:r>
                      <a:r>
                        <a:rPr lang="zh-CN" altLang="en-US" b="1" dirty="0"/>
                        <a:t>对应</a:t>
                      </a:r>
                      <a:endParaRPr lang="en-US" altLang="zh-CN" b="1" dirty="0"/>
                    </a:p>
                    <a:p>
                      <a:r>
                        <a:rPr lang="en-US" altLang="zh-CN" dirty="0"/>
                        <a:t> </a:t>
                      </a:r>
                    </a:p>
                    <a:p>
                      <a:r>
                        <a:rPr lang="zh-CN" altLang="en-US" b="1" dirty="0"/>
                        <a:t>已知假</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3933369178"/>
                  </a:ext>
                </a:extLst>
              </a:tr>
              <a:tr h="465365">
                <a:tc>
                  <a:txBody>
                    <a:bodyPr/>
                    <a:lstStyle/>
                    <a:p>
                      <a:pPr algn="ctr"/>
                      <a:r>
                        <a:rPr lang="en-US" altLang="zh-CN" sz="2800" dirty="0"/>
                        <a:t>A</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t>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t>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O</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215070"/>
                  </a:ext>
                </a:extLst>
              </a:tr>
              <a:tr h="465365">
                <a:tc>
                  <a:txBody>
                    <a:bodyPr/>
                    <a:lstStyle/>
                    <a:p>
                      <a:pPr algn="ctr"/>
                      <a:r>
                        <a:rPr lang="en-US" altLang="zh-CN" sz="2800" dirty="0"/>
                        <a:t>E</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2916777"/>
                  </a:ext>
                </a:extLst>
              </a:tr>
              <a:tr h="465365">
                <a:tc>
                  <a:txBody>
                    <a:bodyPr/>
                    <a:lstStyle/>
                    <a:p>
                      <a:pPr algn="ctr"/>
                      <a:r>
                        <a:rPr lang="en-US" altLang="zh-CN" sz="2800" dirty="0"/>
                        <a:t>I</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t>不定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不定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E</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711436"/>
                  </a:ext>
                </a:extLst>
              </a:tr>
              <a:tr h="465365">
                <a:tc>
                  <a:txBody>
                    <a:bodyPr/>
                    <a:lstStyle/>
                    <a:p>
                      <a:pPr algn="ctr"/>
                      <a:r>
                        <a:rPr lang="en-US" altLang="zh-CN" sz="2800" dirty="0"/>
                        <a:t>O</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不定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不定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zh-CN" altLang="en-US" b="1" dirty="0"/>
                        <a:t>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A</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561393"/>
                  </a:ext>
                </a:extLst>
              </a:tr>
            </a:tbl>
          </a:graphicData>
        </a:graphic>
      </p:graphicFrame>
    </p:spTree>
    <p:extLst>
      <p:ext uri="{BB962C8B-B14F-4D97-AF65-F5344CB8AC3E}">
        <p14:creationId xmlns:p14="http://schemas.microsoft.com/office/powerpoint/2010/main" val="20588366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636816" y="1649666"/>
            <a:ext cx="11062606" cy="4783790"/>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zh-CN" altLang="en-US" sz="3200" b="1" dirty="0">
                <a:solidFill>
                  <a:prstClr val="black"/>
                </a:solidFill>
                <a:latin typeface="Calibri"/>
                <a:ea typeface="宋体" pitchFamily="2" charset="-122"/>
              </a:rPr>
              <a:t> </a:t>
            </a:r>
            <a:r>
              <a:rPr lang="en-US" altLang="zh-CN" sz="3200" b="1" dirty="0">
                <a:solidFill>
                  <a:prstClr val="black"/>
                </a:solidFill>
                <a:latin typeface="Calibri"/>
                <a:ea typeface="宋体" pitchFamily="2" charset="-122"/>
              </a:rPr>
              <a:t>        </a:t>
            </a:r>
            <a:r>
              <a:rPr lang="zh-CN" altLang="en-US" sz="3200" b="1" dirty="0">
                <a:solidFill>
                  <a:prstClr val="black"/>
                </a:solidFill>
                <a:latin typeface="Calibri"/>
                <a:ea typeface="宋体" pitchFamily="2" charset="-122"/>
              </a:rPr>
              <a:t>逻辑学作为一门工具性的</a:t>
            </a:r>
            <a:r>
              <a:rPr lang="zh-CN" altLang="en-US" sz="3200" b="1" dirty="0">
                <a:solidFill>
                  <a:srgbClr val="FF0000"/>
                </a:solidFill>
                <a:latin typeface="Calibri"/>
                <a:ea typeface="宋体" pitchFamily="2" charset="-122"/>
              </a:rPr>
              <a:t>形式科学</a:t>
            </a:r>
            <a:r>
              <a:rPr lang="zh-CN" altLang="en-US" sz="3200" b="1" dirty="0">
                <a:solidFill>
                  <a:prstClr val="black"/>
                </a:solidFill>
                <a:latin typeface="Calibri"/>
                <a:ea typeface="宋体" pitchFamily="2" charset="-122"/>
              </a:rPr>
              <a:t>，它并不研究命题具</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latin typeface="Calibri"/>
                <a:ea typeface="宋体" pitchFamily="2" charset="-122"/>
              </a:rPr>
              <a:t>体内容的真假。逻辑学只是从思维形式的角度出发，总结出</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latin typeface="Calibri"/>
                <a:ea typeface="宋体" pitchFamily="2" charset="-122"/>
              </a:rPr>
              <a:t>不同类型的命题形式，</a:t>
            </a:r>
            <a:r>
              <a:rPr lang="zh-CN" altLang="en-US" sz="3200" b="1" dirty="0">
                <a:solidFill>
                  <a:srgbClr val="FF0000"/>
                </a:solidFill>
                <a:latin typeface="Calibri"/>
                <a:ea typeface="宋体" pitchFamily="2" charset="-122"/>
              </a:rPr>
              <a:t>揭示具有某种命题形式的一类命题的</a:t>
            </a:r>
            <a:endParaRPr lang="en-US" altLang="zh-CN" sz="3200" b="1" dirty="0">
              <a:solidFill>
                <a:srgbClr val="FF0000"/>
              </a:solidFill>
              <a:latin typeface="Calibri"/>
              <a:ea typeface="宋体" pitchFamily="2" charset="-122"/>
            </a:endParaRPr>
          </a:p>
          <a:p>
            <a:pPr defTabSz="1097280">
              <a:lnSpc>
                <a:spcPct val="150000"/>
              </a:lnSpc>
              <a:defRPr/>
            </a:pPr>
            <a:r>
              <a:rPr lang="zh-CN" altLang="en-US" sz="3200" b="1" dirty="0">
                <a:solidFill>
                  <a:srgbClr val="FF0000"/>
                </a:solidFill>
                <a:latin typeface="Calibri"/>
                <a:ea typeface="宋体" pitchFamily="2" charset="-122"/>
              </a:rPr>
              <a:t>真假规律</a:t>
            </a:r>
            <a:r>
              <a:rPr lang="zh-CN" altLang="en-US" sz="3200" b="1" dirty="0">
                <a:solidFill>
                  <a:prstClr val="black"/>
                </a:solidFill>
                <a:latin typeface="Calibri"/>
                <a:ea typeface="宋体" pitchFamily="2" charset="-122"/>
              </a:rPr>
              <a:t>，以及不同命题形式的真假关系。</a:t>
            </a:r>
            <a:endParaRPr lang="en-US" altLang="zh-CN" sz="3200" b="1" dirty="0">
              <a:solidFill>
                <a:prstClr val="black"/>
              </a:solidFill>
              <a:latin typeface="Calibri"/>
              <a:ea typeface="宋体" pitchFamily="2" charset="-122"/>
            </a:endParaRPr>
          </a:p>
          <a:p>
            <a:pPr defTabSz="1097280">
              <a:lnSpc>
                <a:spcPct val="150000"/>
              </a:lnSpc>
              <a:defRPr/>
            </a:pPr>
            <a:r>
              <a:rPr lang="en-US" altLang="zh-CN" sz="3200" b="1" dirty="0">
                <a:solidFill>
                  <a:prstClr val="black"/>
                </a:solidFill>
                <a:latin typeface="Calibri"/>
                <a:ea typeface="宋体" pitchFamily="2" charset="-122"/>
              </a:rPr>
              <a:t>        </a:t>
            </a:r>
            <a:r>
              <a:rPr lang="zh-CN" altLang="en-US" sz="3200" b="1" dirty="0">
                <a:solidFill>
                  <a:prstClr val="black"/>
                </a:solidFill>
                <a:latin typeface="Calibri"/>
                <a:ea typeface="宋体" pitchFamily="2" charset="-122"/>
              </a:rPr>
              <a:t>命题的真或假就是其</a:t>
            </a:r>
            <a:r>
              <a:rPr lang="zh-CN" altLang="en-US" sz="3200" b="1" dirty="0">
                <a:solidFill>
                  <a:srgbClr val="FF0000"/>
                </a:solidFill>
                <a:latin typeface="Calibri"/>
                <a:ea typeface="宋体" pitchFamily="2" charset="-122"/>
              </a:rPr>
              <a:t>逻辑真值</a:t>
            </a:r>
            <a:r>
              <a:rPr lang="zh-CN" altLang="en-US" sz="3200" b="1" dirty="0">
                <a:solidFill>
                  <a:prstClr val="black"/>
                </a:solidFill>
                <a:latin typeface="Calibri"/>
                <a:ea typeface="宋体" pitchFamily="2" charset="-122"/>
              </a:rPr>
              <a:t>。</a:t>
            </a:r>
            <a:endParaRPr lang="en-US" altLang="zh-CN" sz="32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
        <p:nvSpPr>
          <p:cNvPr id="5" name="文本框 4"/>
          <p:cNvSpPr txBox="1"/>
          <p:nvPr/>
        </p:nvSpPr>
        <p:spPr>
          <a:xfrm>
            <a:off x="1689111" y="799094"/>
            <a:ext cx="5528118" cy="769441"/>
          </a:xfrm>
          <a:prstGeom prst="rect">
            <a:avLst/>
          </a:prstGeom>
          <a:noFill/>
        </p:spPr>
        <p:txBody>
          <a:bodyPr wrap="square" rtlCol="0">
            <a:spAutoFit/>
          </a:bodyPr>
          <a:lstStyle/>
          <a:p>
            <a:r>
              <a:rPr lang="en-US" altLang="zh-CN" sz="4400" b="1" dirty="0">
                <a:solidFill>
                  <a:prstClr val="black"/>
                </a:solidFill>
              </a:rPr>
              <a:t>1.1  </a:t>
            </a:r>
            <a:r>
              <a:rPr lang="zh-CN" altLang="en-US" sz="4400" b="1" dirty="0">
                <a:solidFill>
                  <a:prstClr val="black"/>
                </a:solidFill>
              </a:rPr>
              <a:t>命题的逻辑特征</a:t>
            </a:r>
            <a:endParaRPr lang="zh-CN" altLang="en-US" sz="4400" dirty="0"/>
          </a:p>
        </p:txBody>
      </p:sp>
    </p:spTree>
    <p:extLst>
      <p:ext uri="{BB962C8B-B14F-4D97-AF65-F5344CB8AC3E}">
        <p14:creationId xmlns:p14="http://schemas.microsoft.com/office/powerpoint/2010/main" val="1711755817"/>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825015" y="404664"/>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987955" y="1970586"/>
            <a:ext cx="10304022" cy="4228850"/>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sz="3360" b="1" dirty="0">
                <a:solidFill>
                  <a:srgbClr val="7030A0"/>
                </a:solidFill>
                <a:effectLst>
                  <a:outerShdw blurRad="38100" dist="38100" dir="2700000" algn="tl">
                    <a:srgbClr val="000000">
                      <a:alpha val="43137"/>
                    </a:srgbClr>
                  </a:outerShdw>
                </a:effectLst>
              </a:rPr>
              <a:t>1</a:t>
            </a:r>
            <a:r>
              <a:rPr lang="zh-CN" altLang="en-US" sz="3360" b="1" dirty="0">
                <a:solidFill>
                  <a:srgbClr val="7030A0"/>
                </a:solidFill>
                <a:effectLst>
                  <a:outerShdw blurRad="38100" dist="38100" dir="2700000" algn="tl">
                    <a:srgbClr val="000000">
                      <a:alpha val="43137"/>
                    </a:srgbClr>
                  </a:outerShdw>
                </a:effectLst>
              </a:rPr>
              <a:t>、已知下述直言命题的真值，请写出其他三个同素材的直言命题及其真值：</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7030A0"/>
                </a:solidFill>
                <a:effectLst>
                  <a:outerShdw blurRad="38100" dist="38100" dir="2700000" algn="tl">
                    <a:srgbClr val="000000">
                      <a:alpha val="43137"/>
                    </a:srgbClr>
                  </a:outerShdw>
                </a:effectLst>
              </a:rPr>
              <a:t>（</a:t>
            </a:r>
            <a:r>
              <a:rPr lang="en-US" altLang="zh-CN" sz="3360" b="1" dirty="0">
                <a:solidFill>
                  <a:srgbClr val="7030A0"/>
                </a:solidFill>
                <a:effectLst>
                  <a:outerShdw blurRad="38100" dist="38100" dir="2700000" algn="tl">
                    <a:srgbClr val="000000">
                      <a:alpha val="43137"/>
                    </a:srgbClr>
                  </a:outerShdw>
                </a:effectLst>
              </a:rPr>
              <a:t>1</a:t>
            </a:r>
            <a:r>
              <a:rPr lang="zh-CN" altLang="en-US" sz="3360" b="1" dirty="0">
                <a:solidFill>
                  <a:srgbClr val="7030A0"/>
                </a:solidFill>
                <a:effectLst>
                  <a:outerShdw blurRad="38100" dist="38100" dir="2700000" algn="tl">
                    <a:srgbClr val="000000">
                      <a:alpha val="43137"/>
                    </a:srgbClr>
                  </a:outerShdw>
                </a:effectLst>
              </a:rPr>
              <a:t>）“秋菊都开白花”为假。</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SEP </a:t>
            </a:r>
            <a:r>
              <a:rPr lang="zh-CN" altLang="en-US" sz="3360" b="1" dirty="0">
                <a:solidFill>
                  <a:srgbClr val="FF0000"/>
                </a:solidFill>
                <a:effectLst>
                  <a:outerShdw blurRad="38100" dist="38100" dir="2700000" algn="tl">
                    <a:srgbClr val="000000">
                      <a:alpha val="43137"/>
                    </a:srgbClr>
                  </a:outerShdw>
                </a:effectLst>
              </a:rPr>
              <a:t>“所有秋菊都不是开白花的” 真假不定。</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FF0000"/>
                </a:solidFill>
                <a:effectLst>
                  <a:outerShdw blurRad="38100" dist="38100" dir="2700000" algn="tl">
                    <a:srgbClr val="000000">
                      <a:alpha val="43137"/>
                    </a:srgbClr>
                  </a:outerShdw>
                </a:effectLst>
              </a:rPr>
              <a:t>              SIP </a:t>
            </a:r>
            <a:r>
              <a:rPr lang="zh-CN" altLang="en-US" sz="3360" b="1" dirty="0">
                <a:solidFill>
                  <a:srgbClr val="FF0000"/>
                </a:solidFill>
                <a:effectLst>
                  <a:outerShdw blurRad="38100" dist="38100" dir="2700000" algn="tl">
                    <a:srgbClr val="000000">
                      <a:alpha val="43137"/>
                    </a:srgbClr>
                  </a:outerShdw>
                </a:effectLst>
              </a:rPr>
              <a:t>“有些秋菊是开白花的” 真假不定</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FF0000"/>
                </a:solidFill>
                <a:effectLst>
                  <a:outerShdw blurRad="38100" dist="38100" dir="2700000" algn="tl">
                    <a:srgbClr val="000000">
                      <a:alpha val="43137"/>
                    </a:srgbClr>
                  </a:outerShdw>
                </a:effectLst>
              </a:rPr>
              <a:t>              SOP</a:t>
            </a:r>
            <a:r>
              <a:rPr lang="zh-CN" altLang="en-US" sz="3360" b="1" dirty="0">
                <a:solidFill>
                  <a:srgbClr val="FF0000"/>
                </a:solidFill>
                <a:effectLst>
                  <a:outerShdw blurRad="38100" dist="38100" dir="2700000" algn="tl">
                    <a:srgbClr val="000000">
                      <a:alpha val="43137"/>
                    </a:srgbClr>
                  </a:outerShdw>
                </a:effectLst>
              </a:rPr>
              <a:t>“有些秋菊不是开白花的” 真</a:t>
            </a:r>
            <a:endParaRPr lang="en-US" altLang="zh-CN" sz="336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88204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fade">
                                      <p:cBhvr>
                                        <p:cTn id="10" dur="500"/>
                                        <p:tgtEl>
                                          <p:spTgt spid="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825015" y="404664"/>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987955" y="1970586"/>
            <a:ext cx="10304022" cy="4228850"/>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sz="3360" b="1" dirty="0">
                <a:solidFill>
                  <a:srgbClr val="7030A0"/>
                </a:solidFill>
                <a:effectLst>
                  <a:outerShdw blurRad="38100" dist="38100" dir="2700000" algn="tl">
                    <a:srgbClr val="000000">
                      <a:alpha val="43137"/>
                    </a:srgbClr>
                  </a:outerShdw>
                </a:effectLst>
              </a:rPr>
              <a:t>1</a:t>
            </a:r>
            <a:r>
              <a:rPr lang="zh-CN" altLang="en-US" sz="3360" b="1" dirty="0">
                <a:solidFill>
                  <a:srgbClr val="7030A0"/>
                </a:solidFill>
                <a:effectLst>
                  <a:outerShdw blurRad="38100" dist="38100" dir="2700000" algn="tl">
                    <a:srgbClr val="000000">
                      <a:alpha val="43137"/>
                    </a:srgbClr>
                  </a:outerShdw>
                </a:effectLst>
              </a:rPr>
              <a:t>、已知下述直言命题的真值，请写出其他三个同素材的直言命题及其真值：</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7030A0"/>
                </a:solidFill>
                <a:effectLst>
                  <a:outerShdw blurRad="38100" dist="38100" dir="2700000" algn="tl">
                    <a:srgbClr val="000000">
                      <a:alpha val="43137"/>
                    </a:srgbClr>
                  </a:outerShdw>
                </a:effectLst>
              </a:rPr>
              <a:t>（</a:t>
            </a:r>
            <a:r>
              <a:rPr lang="en-US" altLang="zh-CN" sz="3360" b="1" dirty="0">
                <a:solidFill>
                  <a:srgbClr val="7030A0"/>
                </a:solidFill>
                <a:effectLst>
                  <a:outerShdw blurRad="38100" dist="38100" dir="2700000" algn="tl">
                    <a:srgbClr val="000000">
                      <a:alpha val="43137"/>
                    </a:srgbClr>
                  </a:outerShdw>
                </a:effectLst>
              </a:rPr>
              <a:t>2</a:t>
            </a:r>
            <a:r>
              <a:rPr lang="zh-CN" altLang="en-US" sz="3360" b="1" dirty="0">
                <a:solidFill>
                  <a:srgbClr val="7030A0"/>
                </a:solidFill>
                <a:effectLst>
                  <a:outerShdw blurRad="38100" dist="38100" dir="2700000" algn="tl">
                    <a:srgbClr val="000000">
                      <a:alpha val="43137"/>
                    </a:srgbClr>
                  </a:outerShdw>
                </a:effectLst>
              </a:rPr>
              <a:t>）“没有人能够一辈子不犯错误”为真。</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en-US" altLang="zh-CN" sz="3360" b="1" dirty="0">
                <a:solidFill>
                  <a:srgbClr val="FF0000"/>
                </a:solidFill>
                <a:effectLst>
                  <a:outerShdw blurRad="38100" dist="38100" dir="2700000" algn="tl">
                    <a:srgbClr val="000000">
                      <a:alpha val="43137"/>
                    </a:srgbClr>
                  </a:outerShdw>
                </a:effectLst>
              </a:rPr>
              <a:t>SAP </a:t>
            </a:r>
            <a:r>
              <a:rPr lang="zh-CN" altLang="en-US" sz="3360" b="1" dirty="0">
                <a:solidFill>
                  <a:srgbClr val="FF0000"/>
                </a:solidFill>
                <a:effectLst>
                  <a:outerShdw blurRad="38100" dist="38100" dir="2700000" algn="tl">
                    <a:srgbClr val="000000">
                      <a:alpha val="43137"/>
                    </a:srgbClr>
                  </a:outerShdw>
                </a:effectLst>
              </a:rPr>
              <a:t>“所有人都是能够一辈子不犯错误的”  假</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FF0000"/>
                </a:solidFill>
                <a:effectLst>
                  <a:outerShdw blurRad="38100" dist="38100" dir="2700000" algn="tl">
                    <a:srgbClr val="000000">
                      <a:alpha val="43137"/>
                    </a:srgbClr>
                  </a:outerShdw>
                </a:effectLst>
              </a:rPr>
              <a:t>              SIP </a:t>
            </a:r>
            <a:r>
              <a:rPr lang="zh-CN" altLang="en-US" sz="3360" b="1" dirty="0">
                <a:solidFill>
                  <a:srgbClr val="FF0000"/>
                </a:solidFill>
                <a:effectLst>
                  <a:outerShdw blurRad="38100" dist="38100" dir="2700000" algn="tl">
                    <a:srgbClr val="000000">
                      <a:alpha val="43137"/>
                    </a:srgbClr>
                  </a:outerShdw>
                </a:effectLst>
              </a:rPr>
              <a:t>“有的人是能够一辈子不犯错误的”  假</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r>
              <a:rPr lang="en-US" altLang="zh-CN" sz="3360" b="1" dirty="0">
                <a:solidFill>
                  <a:srgbClr val="FF0000"/>
                </a:solidFill>
                <a:effectLst>
                  <a:outerShdw blurRad="38100" dist="38100" dir="2700000" algn="tl">
                    <a:srgbClr val="000000">
                      <a:alpha val="43137"/>
                    </a:srgbClr>
                  </a:outerShdw>
                </a:effectLst>
              </a:rPr>
              <a:t>              SOP</a:t>
            </a:r>
            <a:r>
              <a:rPr lang="zh-CN" altLang="en-US" sz="3360" b="1" dirty="0">
                <a:solidFill>
                  <a:srgbClr val="FF0000"/>
                </a:solidFill>
                <a:effectLst>
                  <a:outerShdw blurRad="38100" dist="38100" dir="2700000" algn="tl">
                    <a:srgbClr val="000000">
                      <a:alpha val="43137"/>
                    </a:srgbClr>
                  </a:outerShdw>
                </a:effectLst>
              </a:rPr>
              <a:t>“有的人不是能够一辈子不犯错误的” 真</a:t>
            </a:r>
            <a:endParaRPr lang="en-US" altLang="zh-CN" sz="336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217893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fade">
                                      <p:cBhvr>
                                        <p:cTn id="10" dur="500"/>
                                        <p:tgtEl>
                                          <p:spTgt spid="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 calcmode="lin" valueType="num">
                                      <p:cBhvr additive="base">
                                        <p:cTn id="15"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 calcmode="lin" valueType="num">
                                      <p:cBhvr additive="base">
                                        <p:cTn id="19"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 calcmode="lin" valueType="num">
                                      <p:cBhvr additive="base">
                                        <p:cTn id="23"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825015" y="404664"/>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207568" y="-200203"/>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886265" y="468077"/>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943989" y="1729886"/>
            <a:ext cx="10304022" cy="5780044"/>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sz="3360" b="1" dirty="0">
                <a:solidFill>
                  <a:srgbClr val="7030A0"/>
                </a:solidFill>
                <a:effectLst>
                  <a:outerShdw blurRad="38100" dist="38100" dir="2700000" algn="tl">
                    <a:srgbClr val="000000">
                      <a:alpha val="43137"/>
                    </a:srgbClr>
                  </a:outerShdw>
                </a:effectLst>
              </a:rPr>
              <a:t>2</a:t>
            </a:r>
            <a:r>
              <a:rPr lang="zh-CN" altLang="en-US" sz="3360" b="1" dirty="0">
                <a:solidFill>
                  <a:srgbClr val="7030A0"/>
                </a:solidFill>
                <a:effectLst>
                  <a:outerShdw blurRad="38100" dist="38100" dir="2700000" algn="tl">
                    <a:srgbClr val="000000">
                      <a:alpha val="43137"/>
                    </a:srgbClr>
                  </a:outerShdw>
                </a:effectLst>
              </a:rPr>
              <a:t>、已知“没有政客是不说谎的”为真，请推出下述命题的真假</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7030A0"/>
                </a:solidFill>
                <a:effectLst>
                  <a:outerShdw blurRad="38100" dist="38100" dir="2700000" algn="tl">
                    <a:srgbClr val="000000">
                      <a:alpha val="43137"/>
                    </a:srgbClr>
                  </a:outerShdw>
                </a:effectLst>
              </a:rPr>
              <a:t>（</a:t>
            </a:r>
            <a:r>
              <a:rPr lang="en-US" altLang="zh-CN" sz="3360" b="1" dirty="0">
                <a:solidFill>
                  <a:srgbClr val="7030A0"/>
                </a:solidFill>
                <a:effectLst>
                  <a:outerShdw blurRad="38100" dist="38100" dir="2700000" algn="tl">
                    <a:srgbClr val="000000">
                      <a:alpha val="43137"/>
                    </a:srgbClr>
                  </a:outerShdw>
                </a:effectLst>
              </a:rPr>
              <a:t>1</a:t>
            </a:r>
            <a:r>
              <a:rPr lang="zh-CN" altLang="en-US" sz="3360" b="1" dirty="0">
                <a:solidFill>
                  <a:srgbClr val="7030A0"/>
                </a:solidFill>
                <a:effectLst>
                  <a:outerShdw blurRad="38100" dist="38100" dir="2700000" algn="tl">
                    <a:srgbClr val="000000">
                      <a:alpha val="43137"/>
                    </a:srgbClr>
                  </a:outerShdw>
                </a:effectLst>
              </a:rPr>
              <a:t>）美国前总统克林顿说谎。</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7030A0"/>
                </a:solidFill>
                <a:effectLst>
                  <a:outerShdw blurRad="38100" dist="38100" dir="2700000" algn="tl">
                    <a:srgbClr val="000000">
                      <a:alpha val="43137"/>
                    </a:srgbClr>
                  </a:outerShdw>
                </a:effectLst>
              </a:rPr>
              <a:t>（</a:t>
            </a:r>
            <a:r>
              <a:rPr lang="en-US" altLang="zh-CN" sz="3360" b="1" dirty="0">
                <a:solidFill>
                  <a:srgbClr val="7030A0"/>
                </a:solidFill>
                <a:effectLst>
                  <a:outerShdw blurRad="38100" dist="38100" dir="2700000" algn="tl">
                    <a:srgbClr val="000000">
                      <a:alpha val="43137"/>
                    </a:srgbClr>
                  </a:outerShdw>
                </a:effectLst>
              </a:rPr>
              <a:t>2</a:t>
            </a:r>
            <a:r>
              <a:rPr lang="zh-CN" altLang="en-US" sz="3360" b="1" dirty="0">
                <a:solidFill>
                  <a:srgbClr val="7030A0"/>
                </a:solidFill>
                <a:effectLst>
                  <a:outerShdw blurRad="38100" dist="38100" dir="2700000" algn="tl">
                    <a:srgbClr val="000000">
                      <a:alpha val="43137"/>
                    </a:srgbClr>
                  </a:outerShdw>
                </a:effectLst>
              </a:rPr>
              <a:t>）政客并非都说谎</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7030A0"/>
                </a:solidFill>
                <a:effectLst>
                  <a:outerShdw blurRad="38100" dist="38100" dir="2700000" algn="tl">
                    <a:srgbClr val="000000">
                      <a:alpha val="43137"/>
                    </a:srgbClr>
                  </a:outerShdw>
                </a:effectLst>
              </a:rPr>
              <a:t>（</a:t>
            </a:r>
            <a:r>
              <a:rPr lang="en-US" altLang="zh-CN" sz="3360" b="1" dirty="0">
                <a:solidFill>
                  <a:srgbClr val="7030A0"/>
                </a:solidFill>
                <a:effectLst>
                  <a:outerShdw blurRad="38100" dist="38100" dir="2700000" algn="tl">
                    <a:srgbClr val="000000">
                      <a:alpha val="43137"/>
                    </a:srgbClr>
                  </a:outerShdw>
                </a:effectLst>
              </a:rPr>
              <a:t>3</a:t>
            </a:r>
            <a:r>
              <a:rPr lang="zh-CN" altLang="en-US" sz="3360" b="1" dirty="0">
                <a:solidFill>
                  <a:srgbClr val="7030A0"/>
                </a:solidFill>
                <a:effectLst>
                  <a:outerShdw blurRad="38100" dist="38100" dir="2700000" algn="tl">
                    <a:srgbClr val="000000">
                      <a:alpha val="43137"/>
                    </a:srgbClr>
                  </a:outerShdw>
                </a:effectLst>
              </a:rPr>
              <a:t>）有的政客说谎</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7030A0"/>
                </a:solidFill>
                <a:effectLst>
                  <a:outerShdw blurRad="38100" dist="38100" dir="2700000" algn="tl">
                    <a:srgbClr val="000000">
                      <a:alpha val="43137"/>
                    </a:srgbClr>
                  </a:outerShdw>
                </a:effectLst>
              </a:rPr>
              <a:t>（</a:t>
            </a:r>
            <a:r>
              <a:rPr lang="en-US" altLang="zh-CN" sz="3360" b="1" dirty="0">
                <a:solidFill>
                  <a:srgbClr val="7030A0"/>
                </a:solidFill>
                <a:effectLst>
                  <a:outerShdw blurRad="38100" dist="38100" dir="2700000" algn="tl">
                    <a:srgbClr val="000000">
                      <a:alpha val="43137"/>
                    </a:srgbClr>
                  </a:outerShdw>
                </a:effectLst>
              </a:rPr>
              <a:t>4</a:t>
            </a:r>
            <a:r>
              <a:rPr lang="zh-CN" altLang="en-US" sz="3360" b="1" dirty="0">
                <a:solidFill>
                  <a:srgbClr val="7030A0"/>
                </a:solidFill>
                <a:effectLst>
                  <a:outerShdw blurRad="38100" dist="38100" dir="2700000" algn="tl">
                    <a:srgbClr val="000000">
                      <a:alpha val="43137"/>
                    </a:srgbClr>
                  </a:outerShdw>
                </a:effectLst>
              </a:rPr>
              <a:t>）没有一个政客说谎</a:t>
            </a:r>
            <a:endParaRPr lang="en-US" altLang="zh-CN" sz="3360" b="1" dirty="0">
              <a:solidFill>
                <a:srgbClr val="7030A0"/>
              </a:solidFill>
              <a:effectLst>
                <a:outerShdw blurRad="38100" dist="38100" dir="2700000" algn="tl">
                  <a:srgbClr val="000000">
                    <a:alpha val="43137"/>
                  </a:srgbClr>
                </a:outerShdw>
              </a:effectLst>
            </a:endParaRPr>
          </a:p>
          <a:p>
            <a:pPr>
              <a:spcBef>
                <a:spcPct val="50000"/>
              </a:spcBef>
            </a:pPr>
            <a:r>
              <a:rPr lang="zh-CN" altLang="en-US" sz="3360" b="1" dirty="0">
                <a:solidFill>
                  <a:srgbClr val="FF0000"/>
                </a:solidFill>
                <a:effectLst>
                  <a:outerShdw blurRad="38100" dist="38100" dir="2700000" algn="tl">
                    <a:srgbClr val="000000">
                      <a:alpha val="43137"/>
                    </a:srgbClr>
                  </a:outerShdw>
                </a:effectLst>
              </a:rPr>
              <a:t>答案</a:t>
            </a:r>
            <a:r>
              <a:rPr lang="zh-CN" altLang="en-US" sz="3360" b="1" dirty="0">
                <a:solidFill>
                  <a:srgbClr val="FF0000"/>
                </a:solidFill>
                <a:effectLst>
                  <a:outerShdw blurRad="38100" dist="38100" dir="2700000" algn="tl">
                    <a:srgbClr val="000000">
                      <a:alpha val="43137"/>
                    </a:srgbClr>
                  </a:outerShdw>
                </a:effectLst>
                <a:sym typeface="Wingdings" panose="05000000000000000000" pitchFamily="2" charset="2"/>
              </a:rPr>
              <a:t>：（</a:t>
            </a:r>
            <a:r>
              <a:rPr lang="en-US" altLang="zh-CN" sz="3360" b="1" dirty="0">
                <a:solidFill>
                  <a:srgbClr val="FF0000"/>
                </a:solidFill>
                <a:effectLst>
                  <a:outerShdw blurRad="38100" dist="38100" dir="2700000" algn="tl">
                    <a:srgbClr val="000000">
                      <a:alpha val="43137"/>
                    </a:srgbClr>
                  </a:outerShdw>
                </a:effectLst>
                <a:sym typeface="Wingdings" panose="05000000000000000000" pitchFamily="2" charset="2"/>
              </a:rPr>
              <a:t>1</a:t>
            </a:r>
            <a:r>
              <a:rPr lang="zh-CN" altLang="en-US" sz="3360" b="1" dirty="0">
                <a:solidFill>
                  <a:srgbClr val="FF0000"/>
                </a:solidFill>
                <a:effectLst>
                  <a:outerShdw blurRad="38100" dist="38100" dir="2700000" algn="tl">
                    <a:srgbClr val="000000">
                      <a:alpha val="43137"/>
                    </a:srgbClr>
                  </a:outerShdw>
                </a:effectLst>
                <a:sym typeface="Wingdings" panose="05000000000000000000" pitchFamily="2" charset="2"/>
              </a:rPr>
              <a:t>）真（</a:t>
            </a:r>
            <a:r>
              <a:rPr lang="en-US" altLang="zh-CN" sz="3360" b="1" dirty="0">
                <a:solidFill>
                  <a:srgbClr val="FF0000"/>
                </a:solidFill>
                <a:effectLst>
                  <a:outerShdw blurRad="38100" dist="38100" dir="2700000" algn="tl">
                    <a:srgbClr val="000000">
                      <a:alpha val="43137"/>
                    </a:srgbClr>
                  </a:outerShdw>
                </a:effectLst>
                <a:sym typeface="Wingdings" panose="05000000000000000000" pitchFamily="2" charset="2"/>
              </a:rPr>
              <a:t>2</a:t>
            </a:r>
            <a:r>
              <a:rPr lang="zh-CN" altLang="en-US" sz="3360" b="1" dirty="0">
                <a:solidFill>
                  <a:srgbClr val="FF0000"/>
                </a:solidFill>
                <a:effectLst>
                  <a:outerShdw blurRad="38100" dist="38100" dir="2700000" algn="tl">
                    <a:srgbClr val="000000">
                      <a:alpha val="43137"/>
                    </a:srgbClr>
                  </a:outerShdw>
                </a:effectLst>
                <a:sym typeface="Wingdings" panose="05000000000000000000" pitchFamily="2" charset="2"/>
              </a:rPr>
              <a:t>）假（</a:t>
            </a:r>
            <a:r>
              <a:rPr lang="en-US" altLang="zh-CN" sz="3360" b="1" dirty="0">
                <a:solidFill>
                  <a:srgbClr val="FF0000"/>
                </a:solidFill>
                <a:effectLst>
                  <a:outerShdw blurRad="38100" dist="38100" dir="2700000" algn="tl">
                    <a:srgbClr val="000000">
                      <a:alpha val="43137"/>
                    </a:srgbClr>
                  </a:outerShdw>
                </a:effectLst>
                <a:sym typeface="Wingdings" panose="05000000000000000000" pitchFamily="2" charset="2"/>
              </a:rPr>
              <a:t>3</a:t>
            </a:r>
            <a:r>
              <a:rPr lang="zh-CN" altLang="en-US" sz="3360" b="1" dirty="0">
                <a:solidFill>
                  <a:srgbClr val="FF0000"/>
                </a:solidFill>
                <a:effectLst>
                  <a:outerShdw blurRad="38100" dist="38100" dir="2700000" algn="tl">
                    <a:srgbClr val="000000">
                      <a:alpha val="43137"/>
                    </a:srgbClr>
                  </a:outerShdw>
                </a:effectLst>
                <a:sym typeface="Wingdings" panose="05000000000000000000" pitchFamily="2" charset="2"/>
              </a:rPr>
              <a:t>）真（</a:t>
            </a:r>
            <a:r>
              <a:rPr lang="en-US" altLang="zh-CN" sz="3360" b="1" dirty="0">
                <a:solidFill>
                  <a:srgbClr val="FF0000"/>
                </a:solidFill>
                <a:effectLst>
                  <a:outerShdw blurRad="38100" dist="38100" dir="2700000" algn="tl">
                    <a:srgbClr val="000000">
                      <a:alpha val="43137"/>
                    </a:srgbClr>
                  </a:outerShdw>
                </a:effectLst>
                <a:sym typeface="Wingdings" panose="05000000000000000000" pitchFamily="2" charset="2"/>
              </a:rPr>
              <a:t>4</a:t>
            </a:r>
            <a:r>
              <a:rPr lang="zh-CN" altLang="en-US" sz="3360" b="1" dirty="0">
                <a:solidFill>
                  <a:srgbClr val="FF0000"/>
                </a:solidFill>
                <a:effectLst>
                  <a:outerShdw blurRad="38100" dist="38100" dir="2700000" algn="tl">
                    <a:srgbClr val="000000">
                      <a:alpha val="43137"/>
                    </a:srgbClr>
                  </a:outerShdw>
                </a:effectLst>
                <a:sym typeface="Wingdings" panose="05000000000000000000" pitchFamily="2" charset="2"/>
              </a:rPr>
              <a:t>）假</a:t>
            </a:r>
            <a:endParaRPr lang="en-US" altLang="zh-CN" sz="3360" b="1" dirty="0">
              <a:solidFill>
                <a:srgbClr val="FF0000"/>
              </a:solidFill>
              <a:effectLst>
                <a:outerShdw blurRad="38100" dist="38100" dir="2700000" algn="tl">
                  <a:srgbClr val="000000">
                    <a:alpha val="43137"/>
                  </a:srgbClr>
                </a:outerShdw>
              </a:effectLst>
            </a:endParaRPr>
          </a:p>
          <a:p>
            <a:pPr>
              <a:spcBef>
                <a:spcPct val="50000"/>
              </a:spcBef>
            </a:pPr>
            <a:endParaRPr lang="en-US" altLang="zh-CN" sz="3360" b="1" dirty="0">
              <a:solidFill>
                <a:srgbClr val="7030A0"/>
              </a:solidFill>
              <a:effectLst>
                <a:outerShdw blurRad="38100" dist="38100" dir="2700000" algn="tl">
                  <a:srgbClr val="000000">
                    <a:alpha val="43137"/>
                  </a:srgbClr>
                </a:outerShdw>
              </a:effectLst>
            </a:endParaRPr>
          </a:p>
        </p:txBody>
      </p:sp>
      <p:sp>
        <p:nvSpPr>
          <p:cNvPr id="4" name="文本框 3"/>
          <p:cNvSpPr txBox="1"/>
          <p:nvPr/>
        </p:nvSpPr>
        <p:spPr>
          <a:xfrm>
            <a:off x="11697419" y="3105509"/>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827834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fade">
                                      <p:cBhvr>
                                        <p:cTn id="10" dur="500"/>
                                        <p:tgtEl>
                                          <p:spTgt spid="2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fade">
                                      <p:cBhvr>
                                        <p:cTn id="13" dur="500"/>
                                        <p:tgtEl>
                                          <p:spTgt spid="2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fade">
                                      <p:cBhvr>
                                        <p:cTn id="16" dur="500"/>
                                        <p:tgtEl>
                                          <p:spTgt spid="2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fade">
                                      <p:cBhvr>
                                        <p:cTn id="19" dur="500"/>
                                        <p:tgtEl>
                                          <p:spTgt spid="2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0">
                                            <p:txEl>
                                              <p:pRg st="5" end="5"/>
                                            </p:txEl>
                                          </p:spTgt>
                                        </p:tgtEl>
                                        <p:attrNameLst>
                                          <p:attrName>style.visibility</p:attrName>
                                        </p:attrNameLst>
                                      </p:cBhvr>
                                      <p:to>
                                        <p:strVal val="visible"/>
                                      </p:to>
                                    </p:set>
                                    <p:anim calcmode="lin" valueType="num">
                                      <p:cBhvr additive="base">
                                        <p:cTn id="24" dur="500" fill="hold"/>
                                        <p:tgtEl>
                                          <p:spTgt spid="20">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bwMode="auto">
          <a:xfrm>
            <a:off x="825015" y="404664"/>
            <a:ext cx="10541971" cy="6221491"/>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buClr>
                <a:srgbClr val="FF0000"/>
              </a:buClr>
              <a:buSzPct val="70000"/>
              <a:tabLst>
                <a:tab pos="163830" algn="l"/>
              </a:tabLst>
              <a:defRPr/>
            </a:pPr>
            <a:endParaRPr lang="zh-CN" altLang="en-US" sz="1680" dirty="0">
              <a:solidFill>
                <a:schemeClr val="tx1"/>
              </a:solidFill>
              <a:latin typeface="微软雅黑" pitchFamily="34" charset="-122"/>
              <a:ea typeface="微软雅黑" pitchFamily="34" charset="-122"/>
            </a:endParaRPr>
          </a:p>
        </p:txBody>
      </p:sp>
      <p:grpSp>
        <p:nvGrpSpPr>
          <p:cNvPr id="2" name="组合 11"/>
          <p:cNvGrpSpPr>
            <a:grpSpLocks/>
          </p:cNvGrpSpPr>
          <p:nvPr/>
        </p:nvGrpSpPr>
        <p:grpSpPr bwMode="auto">
          <a:xfrm>
            <a:off x="2189445" y="-765552"/>
            <a:ext cx="6999196" cy="2926080"/>
            <a:chOff x="2024062" y="2662232"/>
            <a:chExt cx="4833954" cy="2438400"/>
          </a:xfrm>
        </p:grpSpPr>
        <p:sp>
          <p:nvSpPr>
            <p:cNvPr id="41" name="圆角矩形 40"/>
            <p:cNvSpPr/>
            <p:nvPr/>
          </p:nvSpPr>
          <p:spPr>
            <a:xfrm>
              <a:off x="2424097" y="2805108"/>
              <a:ext cx="3786214" cy="1357322"/>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zh-CN" altLang="en-US" sz="1920" b="1">
                <a:solidFill>
                  <a:schemeClr val="bg1"/>
                </a:solidFill>
                <a:latin typeface="微软雅黑" pitchFamily="34" charset="-122"/>
                <a:ea typeface="微软雅黑" pitchFamily="34" charset="-122"/>
              </a:endParaRPr>
            </a:p>
          </p:txBody>
        </p:sp>
        <p:sp>
          <p:nvSpPr>
            <p:cNvPr id="42" name="Oval 67"/>
            <p:cNvSpPr>
              <a:spLocks noChangeArrowheads="1"/>
            </p:cNvSpPr>
            <p:nvPr/>
          </p:nvSpPr>
          <p:spPr bwMode="auto">
            <a:xfrm>
              <a:off x="2519348" y="2909884"/>
              <a:ext cx="3500462" cy="114300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w="139700" prst="cross"/>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buFont typeface="Wingdings" pitchFamily="2" charset="2"/>
                <a:buChar char="u"/>
                <a:defRPr/>
              </a:pPr>
              <a:endParaRPr lang="nb-NO" altLang="en-US" sz="1920" b="1" dirty="0">
                <a:solidFill>
                  <a:schemeClr val="bg1"/>
                </a:solidFill>
                <a:latin typeface="微软雅黑" pitchFamily="34" charset="-122"/>
                <a:ea typeface="微软雅黑" pitchFamily="34" charset="-122"/>
              </a:endParaRPr>
            </a:p>
          </p:txBody>
        </p:sp>
        <p:grpSp>
          <p:nvGrpSpPr>
            <p:cNvPr id="3" name="组合 65"/>
            <p:cNvGrpSpPr>
              <a:grpSpLocks noChangeAspect="1"/>
            </p:cNvGrpSpPr>
            <p:nvPr/>
          </p:nvGrpSpPr>
          <p:grpSpPr bwMode="auto">
            <a:xfrm>
              <a:off x="5332053" y="2714620"/>
              <a:ext cx="1525963" cy="1500198"/>
              <a:chOff x="4650949" y="4404800"/>
              <a:chExt cx="1029551" cy="1008000"/>
            </a:xfrm>
          </p:grpSpPr>
          <p:sp>
            <p:nvSpPr>
              <p:cNvPr id="46" name="Oval 2"/>
              <p:cNvSpPr>
                <a:spLocks noChangeAspect="1" noChangeArrowheads="1"/>
              </p:cNvSpPr>
              <p:nvPr/>
            </p:nvSpPr>
            <p:spPr bwMode="auto">
              <a:xfrm>
                <a:off x="4650949" y="4404800"/>
                <a:ext cx="1008001" cy="1008000"/>
              </a:xfrm>
              <a:prstGeom prst="ellipse">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buClr>
                    <a:srgbClr val="FF0000"/>
                  </a:buClr>
                  <a:buSzPct val="70000"/>
                  <a:defRPr/>
                </a:pPr>
                <a:endParaRPr lang="fr-FR" altLang="zh-CN" sz="1920" b="1" dirty="0">
                  <a:solidFill>
                    <a:schemeClr val="bg1"/>
                  </a:solidFill>
                  <a:latin typeface="微软雅黑" pitchFamily="34" charset="-122"/>
                  <a:ea typeface="微软雅黑" pitchFamily="34" charset="-122"/>
                </a:endParaRPr>
              </a:p>
            </p:txBody>
          </p:sp>
          <p:sp>
            <p:nvSpPr>
              <p:cNvPr id="47" name="椭圆 46"/>
              <p:cNvSpPr>
                <a:spLocks/>
              </p:cNvSpPr>
              <p:nvPr/>
            </p:nvSpPr>
            <p:spPr>
              <a:xfrm rot="19388639">
                <a:off x="4687616" y="4481599"/>
                <a:ext cx="683344" cy="46826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sp>
            <p:nvSpPr>
              <p:cNvPr id="48" name="椭圆 47"/>
              <p:cNvSpPr>
                <a:spLocks noChangeAspect="1"/>
              </p:cNvSpPr>
              <p:nvPr/>
            </p:nvSpPr>
            <p:spPr>
              <a:xfrm>
                <a:off x="4888500" y="4512800"/>
                <a:ext cx="792000" cy="792000"/>
              </a:xfrm>
              <a:prstGeom prst="ellipse">
                <a:avLst/>
              </a:prstGeom>
              <a:gradFill flip="none" rotWithShape="1">
                <a:gsLst>
                  <a:gs pos="10000">
                    <a:srgbClr val="FFC00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a:p>
            </p:txBody>
          </p:sp>
        </p:grpSp>
        <p:sp>
          <p:nvSpPr>
            <p:cNvPr id="44" name="矩形 43"/>
            <p:cNvSpPr/>
            <p:nvPr/>
          </p:nvSpPr>
          <p:spPr>
            <a:xfrm>
              <a:off x="5638136" y="2709857"/>
              <a:ext cx="854906" cy="1431161"/>
            </a:xfrm>
            <a:prstGeom prst="rect">
              <a:avLst/>
            </a:prstGeom>
            <a:noFill/>
            <a:effectLst>
              <a:glow rad="63500">
                <a:schemeClr val="accent2">
                  <a:satMod val="175000"/>
                  <a:alpha val="40000"/>
                </a:schemeClr>
              </a:glow>
            </a:effectLst>
          </p:spPr>
          <p:txBody>
            <a:bodyPr wrap="none">
              <a:spAutoFit/>
            </a:bodyPr>
            <a:lstStyle/>
            <a:p>
              <a:pPr algn="ctr">
                <a:defRPr/>
              </a:pPr>
              <a:r>
                <a:rPr lang="en-US" altLang="zh-CN"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Q</a:t>
              </a:r>
              <a:endParaRPr lang="zh-CN" altLang="en-US" sz="1056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pic>
          <p:nvPicPr>
            <p:cNvPr id="45" name="图片 8" descr="liti-diannaotubiao-08.png"/>
            <p:cNvPicPr>
              <a:picLocks noChangeAspect="1"/>
            </p:cNvPicPr>
            <p:nvPr/>
          </p:nvPicPr>
          <p:blipFill>
            <a:blip r:embed="rId2" cstate="print"/>
            <a:srcRect/>
            <a:stretch>
              <a:fillRect/>
            </a:stretch>
          </p:blipFill>
          <p:spPr bwMode="auto">
            <a:xfrm>
              <a:off x="2024062" y="2662232"/>
              <a:ext cx="2438400" cy="2438400"/>
            </a:xfrm>
            <a:prstGeom prst="rect">
              <a:avLst/>
            </a:prstGeom>
            <a:noFill/>
            <a:ln w="9525">
              <a:noFill/>
              <a:miter lim="800000"/>
              <a:headEnd/>
              <a:tailEnd/>
            </a:ln>
          </p:spPr>
        </p:pic>
      </p:grpSp>
      <p:sp>
        <p:nvSpPr>
          <p:cNvPr id="49" name="Text Box 72"/>
          <p:cNvSpPr txBox="1">
            <a:spLocks noChangeArrowheads="1"/>
          </p:cNvSpPr>
          <p:nvPr/>
        </p:nvSpPr>
        <p:spPr bwMode="gray">
          <a:xfrm>
            <a:off x="6025191" y="3907878"/>
            <a:ext cx="1144904" cy="535531"/>
          </a:xfrm>
          <a:prstGeom prst="rect">
            <a:avLst/>
          </a:prstGeom>
          <a:noFill/>
          <a:ln w="9525" algn="ctr">
            <a:noFill/>
            <a:miter lim="800000"/>
            <a:headEnd/>
            <a:tailEnd/>
          </a:ln>
        </p:spPr>
        <p:txBody>
          <a:bodyPr>
            <a:spAutoFit/>
          </a:bodyPr>
          <a:lstStyle/>
          <a:p>
            <a:pPr algn="ctr">
              <a:spcBef>
                <a:spcPct val="50000"/>
              </a:spcBef>
            </a:pPr>
            <a:endParaRPr lang="en-US" altLang="zh-CN" sz="2880" b="1" dirty="0">
              <a:solidFill>
                <a:srgbClr val="003366"/>
              </a:solidFill>
            </a:endParaRPr>
          </a:p>
        </p:txBody>
      </p:sp>
      <p:sp>
        <p:nvSpPr>
          <p:cNvPr id="51" name="Text Box 34"/>
          <p:cNvSpPr txBox="1">
            <a:spLocks noChangeArrowheads="1"/>
          </p:cNvSpPr>
          <p:nvPr/>
        </p:nvSpPr>
        <p:spPr bwMode="gray">
          <a:xfrm>
            <a:off x="4916764" y="229554"/>
            <a:ext cx="1967866" cy="609398"/>
          </a:xfrm>
          <a:prstGeom prst="rect">
            <a:avLst/>
          </a:prstGeom>
          <a:noFill/>
          <a:ln w="9525" algn="ctr">
            <a:noFill/>
            <a:miter lim="800000"/>
            <a:headEnd/>
            <a:tailEnd/>
          </a:ln>
          <a:effectLst>
            <a:outerShdw dist="12700" dir="5400000" algn="ctr" rotWithShape="0">
              <a:srgbClr val="003300">
                <a:alpha val="50000"/>
              </a:srgbClr>
            </a:outerShdw>
          </a:effectLst>
        </p:spPr>
        <p:txBody>
          <a:bodyPr>
            <a:spAutoFit/>
          </a:bodyPr>
          <a:lstStyle/>
          <a:p>
            <a:pPr algn="ctr">
              <a:spcBef>
                <a:spcPct val="50000"/>
              </a:spcBef>
              <a:defRPr/>
            </a:pPr>
            <a:r>
              <a:rPr lang="zh-CN" altLang="en-US" sz="3360" b="1" dirty="0">
                <a:solidFill>
                  <a:schemeClr val="bg1"/>
                </a:solidFill>
                <a:effectLst>
                  <a:outerShdw blurRad="38100" dist="38100" dir="2700000" algn="tl">
                    <a:srgbClr val="000000">
                      <a:alpha val="43137"/>
                    </a:srgbClr>
                  </a:outerShdw>
                </a:effectLst>
                <a:latin typeface="隶书" pitchFamily="49" charset="-122"/>
                <a:ea typeface="隶书" pitchFamily="49" charset="-122"/>
              </a:rPr>
              <a:t>练习题</a:t>
            </a:r>
            <a:endParaRPr lang="en-US" altLang="zh-CN" sz="3360" b="1" dirty="0">
              <a:solidFill>
                <a:schemeClr val="bg1"/>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0" name="Text Box 72"/>
          <p:cNvSpPr txBox="1">
            <a:spLocks noChangeArrowheads="1"/>
          </p:cNvSpPr>
          <p:nvPr/>
        </p:nvSpPr>
        <p:spPr bwMode="gray">
          <a:xfrm>
            <a:off x="943989" y="1163067"/>
            <a:ext cx="10304022" cy="6254020"/>
          </a:xfrm>
          <a:prstGeom prst="rect">
            <a:avLst/>
          </a:prstGeom>
          <a:noFill/>
          <a:ln w="9525" algn="ctr">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CN" sz="2800" b="1" dirty="0">
                <a:solidFill>
                  <a:srgbClr val="7030A0"/>
                </a:solidFill>
                <a:effectLst>
                  <a:outerShdw blurRad="38100" dist="38100" dir="2700000" algn="tl">
                    <a:srgbClr val="000000">
                      <a:alpha val="43137"/>
                    </a:srgbClr>
                  </a:outerShdw>
                </a:effectLst>
              </a:rPr>
              <a:t>4</a:t>
            </a:r>
            <a:r>
              <a:rPr lang="zh-CN" altLang="en-US" sz="2800" b="1" dirty="0">
                <a:solidFill>
                  <a:srgbClr val="7030A0"/>
                </a:solidFill>
                <a:effectLst>
                  <a:outerShdw blurRad="38100" dist="38100" dir="2700000" algn="tl">
                    <a:srgbClr val="000000">
                      <a:alpha val="43137"/>
                    </a:srgbClr>
                  </a:outerShdw>
                </a:effectLst>
              </a:rPr>
              <a:t>、已知“猛张飞足智多谋”为假，请推出下述命题的真假：</a:t>
            </a:r>
            <a:endParaRPr lang="en-US" altLang="zh-CN" sz="2800" b="1" dirty="0">
              <a:solidFill>
                <a:srgbClr val="7030A0"/>
              </a:solidFill>
              <a:effectLst>
                <a:outerShdw blurRad="38100" dist="38100" dir="2700000" algn="tl">
                  <a:srgbClr val="000000">
                    <a:alpha val="43137"/>
                  </a:srgbClr>
                </a:outerShdw>
              </a:effectLst>
            </a:endParaRPr>
          </a:p>
          <a:p>
            <a:pPr>
              <a:spcBef>
                <a:spcPct val="50000"/>
              </a:spcBef>
            </a:pPr>
            <a:r>
              <a:rPr lang="zh-CN" altLang="en-US" sz="2800" b="1" dirty="0">
                <a:solidFill>
                  <a:srgbClr val="7030A0"/>
                </a:solidFill>
                <a:effectLst>
                  <a:outerShdw blurRad="38100" dist="38100" dir="2700000" algn="tl">
                    <a:srgbClr val="000000">
                      <a:alpha val="43137"/>
                    </a:srgbClr>
                  </a:outerShdw>
                </a:effectLst>
              </a:rPr>
              <a:t>（</a:t>
            </a:r>
            <a:r>
              <a:rPr lang="en-US" altLang="zh-CN" sz="2800" b="1" dirty="0">
                <a:solidFill>
                  <a:srgbClr val="7030A0"/>
                </a:solidFill>
                <a:effectLst>
                  <a:outerShdw blurRad="38100" dist="38100" dir="2700000" algn="tl">
                    <a:srgbClr val="000000">
                      <a:alpha val="43137"/>
                    </a:srgbClr>
                  </a:outerShdw>
                </a:effectLst>
              </a:rPr>
              <a:t>1</a:t>
            </a:r>
            <a:r>
              <a:rPr lang="zh-CN" altLang="en-US" sz="2800" b="1" dirty="0">
                <a:solidFill>
                  <a:srgbClr val="7030A0"/>
                </a:solidFill>
                <a:effectLst>
                  <a:outerShdw blurRad="38100" dist="38100" dir="2700000" algn="tl">
                    <a:srgbClr val="000000">
                      <a:alpha val="43137"/>
                    </a:srgbClr>
                  </a:outerShdw>
                </a:effectLst>
              </a:rPr>
              <a:t>）所有的人都不足智多谋。</a:t>
            </a:r>
            <a:endParaRPr lang="en-US" altLang="zh-CN" sz="2800" b="1" dirty="0">
              <a:solidFill>
                <a:srgbClr val="7030A0"/>
              </a:solidFill>
              <a:effectLst>
                <a:outerShdw blurRad="38100" dist="38100" dir="2700000" algn="tl">
                  <a:srgbClr val="000000">
                    <a:alpha val="43137"/>
                  </a:srgbClr>
                </a:outerShdw>
              </a:effectLst>
            </a:endParaRPr>
          </a:p>
          <a:p>
            <a:pPr>
              <a:spcBef>
                <a:spcPct val="50000"/>
              </a:spcBef>
            </a:pPr>
            <a:r>
              <a:rPr lang="zh-CN" altLang="en-US" sz="2800" b="1" dirty="0">
                <a:solidFill>
                  <a:srgbClr val="7030A0"/>
                </a:solidFill>
                <a:effectLst>
                  <a:outerShdw blurRad="38100" dist="38100" dir="2700000" algn="tl">
                    <a:srgbClr val="000000">
                      <a:alpha val="43137"/>
                    </a:srgbClr>
                  </a:outerShdw>
                </a:effectLst>
              </a:rPr>
              <a:t>（</a:t>
            </a:r>
            <a:r>
              <a:rPr lang="en-US" altLang="zh-CN" sz="2800" b="1" dirty="0">
                <a:solidFill>
                  <a:srgbClr val="7030A0"/>
                </a:solidFill>
                <a:effectLst>
                  <a:outerShdw blurRad="38100" dist="38100" dir="2700000" algn="tl">
                    <a:srgbClr val="000000">
                      <a:alpha val="43137"/>
                    </a:srgbClr>
                  </a:outerShdw>
                </a:effectLst>
              </a:rPr>
              <a:t>2</a:t>
            </a:r>
            <a:r>
              <a:rPr lang="zh-CN" altLang="en-US" sz="2800" b="1" dirty="0">
                <a:solidFill>
                  <a:srgbClr val="7030A0"/>
                </a:solidFill>
                <a:effectLst>
                  <a:outerShdw blurRad="38100" dist="38100" dir="2700000" algn="tl">
                    <a:srgbClr val="000000">
                      <a:alpha val="43137"/>
                    </a:srgbClr>
                  </a:outerShdw>
                </a:effectLst>
              </a:rPr>
              <a:t>）诸葛亮足智多谋。</a:t>
            </a:r>
            <a:endParaRPr lang="en-US" altLang="zh-CN" sz="2800" b="1" dirty="0">
              <a:solidFill>
                <a:srgbClr val="7030A0"/>
              </a:solidFill>
              <a:effectLst>
                <a:outerShdw blurRad="38100" dist="38100" dir="2700000" algn="tl">
                  <a:srgbClr val="000000">
                    <a:alpha val="43137"/>
                  </a:srgbClr>
                </a:outerShdw>
              </a:effectLst>
            </a:endParaRPr>
          </a:p>
          <a:p>
            <a:pPr>
              <a:spcBef>
                <a:spcPct val="50000"/>
              </a:spcBef>
            </a:pPr>
            <a:r>
              <a:rPr lang="zh-CN" altLang="en-US" sz="2800" b="1" dirty="0">
                <a:solidFill>
                  <a:srgbClr val="7030A0"/>
                </a:solidFill>
                <a:effectLst>
                  <a:outerShdw blurRad="38100" dist="38100" dir="2700000" algn="tl">
                    <a:srgbClr val="000000">
                      <a:alpha val="43137"/>
                    </a:srgbClr>
                  </a:outerShdw>
                </a:effectLst>
              </a:rPr>
              <a:t>（</a:t>
            </a:r>
            <a:r>
              <a:rPr lang="en-US" altLang="zh-CN" sz="2800" b="1" dirty="0">
                <a:solidFill>
                  <a:srgbClr val="7030A0"/>
                </a:solidFill>
                <a:effectLst>
                  <a:outerShdw blurRad="38100" dist="38100" dir="2700000" algn="tl">
                    <a:srgbClr val="000000">
                      <a:alpha val="43137"/>
                    </a:srgbClr>
                  </a:outerShdw>
                </a:effectLst>
              </a:rPr>
              <a:t>3</a:t>
            </a:r>
            <a:r>
              <a:rPr lang="zh-CN" altLang="en-US" sz="2800" b="1" dirty="0">
                <a:solidFill>
                  <a:srgbClr val="7030A0"/>
                </a:solidFill>
                <a:effectLst>
                  <a:outerShdw blurRad="38100" dist="38100" dir="2700000" algn="tl">
                    <a:srgbClr val="000000">
                      <a:alpha val="43137"/>
                    </a:srgbClr>
                  </a:outerShdw>
                </a:effectLst>
              </a:rPr>
              <a:t>）并非所有人都足智多谋。</a:t>
            </a:r>
            <a:endParaRPr lang="en-US" altLang="zh-CN" sz="2800" b="1" dirty="0">
              <a:solidFill>
                <a:srgbClr val="7030A0"/>
              </a:solidFill>
              <a:effectLst>
                <a:outerShdw blurRad="38100" dist="38100" dir="2700000" algn="tl">
                  <a:srgbClr val="000000">
                    <a:alpha val="43137"/>
                  </a:srgbClr>
                </a:outerShdw>
              </a:effectLst>
            </a:endParaRPr>
          </a:p>
          <a:p>
            <a:pPr>
              <a:spcBef>
                <a:spcPct val="50000"/>
              </a:spcBef>
            </a:pPr>
            <a:r>
              <a:rPr lang="zh-CN" altLang="en-US" sz="2800" b="1" dirty="0">
                <a:solidFill>
                  <a:srgbClr val="7030A0"/>
                </a:solidFill>
                <a:effectLst>
                  <a:outerShdw blurRad="38100" dist="38100" dir="2700000" algn="tl">
                    <a:srgbClr val="000000">
                      <a:alpha val="43137"/>
                    </a:srgbClr>
                  </a:outerShdw>
                </a:effectLst>
              </a:rPr>
              <a:t>（</a:t>
            </a:r>
            <a:r>
              <a:rPr lang="en-US" altLang="zh-CN" sz="2800" b="1" dirty="0">
                <a:solidFill>
                  <a:srgbClr val="7030A0"/>
                </a:solidFill>
                <a:effectLst>
                  <a:outerShdw blurRad="38100" dist="38100" dir="2700000" algn="tl">
                    <a:srgbClr val="000000">
                      <a:alpha val="43137"/>
                    </a:srgbClr>
                  </a:outerShdw>
                </a:effectLst>
              </a:rPr>
              <a:t>4</a:t>
            </a:r>
            <a:r>
              <a:rPr lang="zh-CN" altLang="en-US" sz="2800" b="1" dirty="0">
                <a:solidFill>
                  <a:srgbClr val="7030A0"/>
                </a:solidFill>
                <a:effectLst>
                  <a:outerShdw blurRad="38100" dist="38100" dir="2700000" algn="tl">
                    <a:srgbClr val="000000">
                      <a:alpha val="43137"/>
                    </a:srgbClr>
                  </a:outerShdw>
                </a:effectLst>
              </a:rPr>
              <a:t>）有的人足智多谋。</a:t>
            </a:r>
            <a:endParaRPr lang="en-US" altLang="zh-CN" sz="2800" b="1" dirty="0">
              <a:solidFill>
                <a:srgbClr val="7030A0"/>
              </a:solidFill>
              <a:effectLst>
                <a:outerShdw blurRad="38100" dist="38100" dir="2700000" algn="tl">
                  <a:srgbClr val="000000">
                    <a:alpha val="43137"/>
                  </a:srgbClr>
                </a:outerShdw>
              </a:effectLst>
            </a:endParaRPr>
          </a:p>
          <a:p>
            <a:pPr>
              <a:spcBef>
                <a:spcPct val="50000"/>
              </a:spcBef>
            </a:pPr>
            <a:r>
              <a:rPr lang="zh-CN" altLang="en-US" sz="2800" b="1" dirty="0">
                <a:solidFill>
                  <a:srgbClr val="7030A0"/>
                </a:solidFill>
                <a:effectLst>
                  <a:outerShdw blurRad="38100" dist="38100" dir="2700000" algn="tl">
                    <a:srgbClr val="000000">
                      <a:alpha val="43137"/>
                    </a:srgbClr>
                  </a:outerShdw>
                </a:effectLst>
              </a:rPr>
              <a:t>（</a:t>
            </a:r>
            <a:r>
              <a:rPr lang="en-US" altLang="zh-CN" sz="2800" b="1" dirty="0">
                <a:solidFill>
                  <a:srgbClr val="7030A0"/>
                </a:solidFill>
                <a:effectLst>
                  <a:outerShdw blurRad="38100" dist="38100" dir="2700000" algn="tl">
                    <a:srgbClr val="000000">
                      <a:alpha val="43137"/>
                    </a:srgbClr>
                  </a:outerShdw>
                </a:effectLst>
              </a:rPr>
              <a:t>5</a:t>
            </a:r>
            <a:r>
              <a:rPr lang="zh-CN" altLang="en-US" sz="2800" b="1" dirty="0">
                <a:solidFill>
                  <a:srgbClr val="7030A0"/>
                </a:solidFill>
                <a:effectLst>
                  <a:outerShdw blurRad="38100" dist="38100" dir="2700000" algn="tl">
                    <a:srgbClr val="000000">
                      <a:alpha val="43137"/>
                    </a:srgbClr>
                  </a:outerShdw>
                </a:effectLst>
              </a:rPr>
              <a:t>）猛张飞并不足智多谋。</a:t>
            </a:r>
            <a:endParaRPr lang="en-US" altLang="zh-CN" sz="2800" b="1" dirty="0">
              <a:solidFill>
                <a:srgbClr val="7030A0"/>
              </a:solidFill>
              <a:effectLst>
                <a:outerShdw blurRad="38100" dist="38100" dir="2700000" algn="tl">
                  <a:srgbClr val="000000">
                    <a:alpha val="43137"/>
                  </a:srgbClr>
                </a:outerShdw>
              </a:effectLst>
            </a:endParaRPr>
          </a:p>
          <a:p>
            <a:pPr>
              <a:spcBef>
                <a:spcPct val="50000"/>
              </a:spcBef>
            </a:pPr>
            <a:r>
              <a:rPr lang="zh-CN" altLang="en-US" sz="2800" b="1" dirty="0">
                <a:solidFill>
                  <a:srgbClr val="7030A0"/>
                </a:solidFill>
                <a:effectLst>
                  <a:outerShdw blurRad="38100" dist="38100" dir="2700000" algn="tl">
                    <a:srgbClr val="000000">
                      <a:alpha val="43137"/>
                    </a:srgbClr>
                  </a:outerShdw>
                </a:effectLst>
              </a:rPr>
              <a:t>（</a:t>
            </a:r>
            <a:r>
              <a:rPr lang="en-US" altLang="zh-CN" sz="2800" b="1" dirty="0">
                <a:solidFill>
                  <a:srgbClr val="7030A0"/>
                </a:solidFill>
                <a:effectLst>
                  <a:outerShdw blurRad="38100" dist="38100" dir="2700000" algn="tl">
                    <a:srgbClr val="000000">
                      <a:alpha val="43137"/>
                    </a:srgbClr>
                  </a:outerShdw>
                </a:effectLst>
              </a:rPr>
              <a:t>6</a:t>
            </a:r>
            <a:r>
              <a:rPr lang="zh-CN" altLang="en-US" sz="2800" b="1" dirty="0">
                <a:solidFill>
                  <a:srgbClr val="7030A0"/>
                </a:solidFill>
                <a:effectLst>
                  <a:outerShdw blurRad="38100" dist="38100" dir="2700000" algn="tl">
                    <a:srgbClr val="000000">
                      <a:alpha val="43137"/>
                    </a:srgbClr>
                  </a:outerShdw>
                </a:effectLst>
              </a:rPr>
              <a:t>）难道有人不足智多谋吗？！</a:t>
            </a:r>
            <a:endParaRPr lang="en-US" altLang="zh-CN" sz="2800" b="1" dirty="0">
              <a:solidFill>
                <a:srgbClr val="7030A0"/>
              </a:solidFill>
              <a:effectLst>
                <a:outerShdw blurRad="38100" dist="38100" dir="2700000" algn="tl">
                  <a:srgbClr val="000000">
                    <a:alpha val="43137"/>
                  </a:srgbClr>
                </a:outerShdw>
              </a:effectLst>
            </a:endParaRPr>
          </a:p>
          <a:p>
            <a:pPr>
              <a:spcBef>
                <a:spcPct val="50000"/>
              </a:spcBef>
            </a:pPr>
            <a:r>
              <a:rPr lang="zh-CN" altLang="en-US" sz="2800" b="1" dirty="0">
                <a:solidFill>
                  <a:srgbClr val="FF0000"/>
                </a:solidFill>
                <a:effectLst>
                  <a:outerShdw blurRad="38100" dist="38100" dir="2700000" algn="tl">
                    <a:srgbClr val="000000">
                      <a:alpha val="43137"/>
                    </a:srgbClr>
                  </a:outerShdw>
                </a:effectLst>
              </a:rPr>
              <a:t>答案</a:t>
            </a:r>
            <a:r>
              <a:rPr lang="zh-CN" altLang="en-US" sz="2800" b="1" dirty="0">
                <a:solidFill>
                  <a:srgbClr val="FF0000"/>
                </a:solidFill>
                <a:effectLst>
                  <a:outerShdw blurRad="38100" dist="38100" dir="2700000" algn="tl">
                    <a:srgbClr val="000000">
                      <a:alpha val="43137"/>
                    </a:srgbClr>
                  </a:outerShdw>
                </a:effectLst>
                <a:sym typeface="Wingdings" panose="05000000000000000000" pitchFamily="2" charset="2"/>
              </a:rPr>
              <a:t>：（</a:t>
            </a:r>
            <a:r>
              <a:rPr lang="en-US" altLang="zh-CN" sz="2800" b="1" dirty="0">
                <a:solidFill>
                  <a:srgbClr val="FF0000"/>
                </a:solidFill>
                <a:effectLst>
                  <a:outerShdw blurRad="38100" dist="38100" dir="2700000" algn="tl">
                    <a:srgbClr val="000000">
                      <a:alpha val="43137"/>
                    </a:srgbClr>
                  </a:outerShdw>
                </a:effectLst>
                <a:sym typeface="Wingdings" panose="05000000000000000000" pitchFamily="2" charset="2"/>
              </a:rPr>
              <a:t>1</a:t>
            </a:r>
            <a:r>
              <a:rPr lang="zh-CN" altLang="en-US" sz="2800" b="1" dirty="0">
                <a:solidFill>
                  <a:srgbClr val="FF0000"/>
                </a:solidFill>
                <a:effectLst>
                  <a:outerShdw blurRad="38100" dist="38100" dir="2700000" algn="tl">
                    <a:srgbClr val="000000">
                      <a:alpha val="43137"/>
                    </a:srgbClr>
                  </a:outerShdw>
                </a:effectLst>
                <a:sym typeface="Wingdings" panose="05000000000000000000" pitchFamily="2" charset="2"/>
              </a:rPr>
              <a:t>）真假不定（</a:t>
            </a:r>
            <a:r>
              <a:rPr lang="en-US" altLang="zh-CN" sz="2800" b="1" dirty="0">
                <a:solidFill>
                  <a:srgbClr val="FF0000"/>
                </a:solidFill>
                <a:effectLst>
                  <a:outerShdw blurRad="38100" dist="38100" dir="2700000" algn="tl">
                    <a:srgbClr val="000000">
                      <a:alpha val="43137"/>
                    </a:srgbClr>
                  </a:outerShdw>
                </a:effectLst>
                <a:sym typeface="Wingdings" panose="05000000000000000000" pitchFamily="2" charset="2"/>
              </a:rPr>
              <a:t>2</a:t>
            </a:r>
            <a:r>
              <a:rPr lang="zh-CN" altLang="en-US" sz="2800" b="1" dirty="0">
                <a:solidFill>
                  <a:srgbClr val="FF0000"/>
                </a:solidFill>
                <a:effectLst>
                  <a:outerShdw blurRad="38100" dist="38100" dir="2700000" algn="tl">
                    <a:srgbClr val="000000">
                      <a:alpha val="43137"/>
                    </a:srgbClr>
                  </a:outerShdw>
                </a:effectLst>
                <a:sym typeface="Wingdings" panose="05000000000000000000" pitchFamily="2" charset="2"/>
              </a:rPr>
              <a:t>）真假不定（</a:t>
            </a:r>
            <a:r>
              <a:rPr lang="en-US" altLang="zh-CN" sz="2800" b="1" dirty="0">
                <a:solidFill>
                  <a:srgbClr val="FF0000"/>
                </a:solidFill>
                <a:effectLst>
                  <a:outerShdw blurRad="38100" dist="38100" dir="2700000" algn="tl">
                    <a:srgbClr val="000000">
                      <a:alpha val="43137"/>
                    </a:srgbClr>
                  </a:outerShdw>
                </a:effectLst>
                <a:sym typeface="Wingdings" panose="05000000000000000000" pitchFamily="2" charset="2"/>
              </a:rPr>
              <a:t>3</a:t>
            </a:r>
            <a:r>
              <a:rPr lang="zh-CN" altLang="en-US" sz="2800" b="1" dirty="0">
                <a:solidFill>
                  <a:srgbClr val="FF0000"/>
                </a:solidFill>
                <a:effectLst>
                  <a:outerShdw blurRad="38100" dist="38100" dir="2700000" algn="tl">
                    <a:srgbClr val="000000">
                      <a:alpha val="43137"/>
                    </a:srgbClr>
                  </a:outerShdw>
                </a:effectLst>
                <a:sym typeface="Wingdings" panose="05000000000000000000" pitchFamily="2" charset="2"/>
              </a:rPr>
              <a:t>）真（</a:t>
            </a:r>
            <a:r>
              <a:rPr lang="en-US" altLang="zh-CN" sz="2800" b="1" dirty="0">
                <a:solidFill>
                  <a:srgbClr val="FF0000"/>
                </a:solidFill>
                <a:effectLst>
                  <a:outerShdw blurRad="38100" dist="38100" dir="2700000" algn="tl">
                    <a:srgbClr val="000000">
                      <a:alpha val="43137"/>
                    </a:srgbClr>
                  </a:outerShdw>
                </a:effectLst>
                <a:sym typeface="Wingdings" panose="05000000000000000000" pitchFamily="2" charset="2"/>
              </a:rPr>
              <a:t>4</a:t>
            </a:r>
            <a:r>
              <a:rPr lang="zh-CN" altLang="en-US" sz="2800" b="1" dirty="0">
                <a:solidFill>
                  <a:srgbClr val="FF0000"/>
                </a:solidFill>
                <a:effectLst>
                  <a:outerShdw blurRad="38100" dist="38100" dir="2700000" algn="tl">
                    <a:srgbClr val="000000">
                      <a:alpha val="43137"/>
                    </a:srgbClr>
                  </a:outerShdw>
                </a:effectLst>
                <a:sym typeface="Wingdings" panose="05000000000000000000" pitchFamily="2" charset="2"/>
              </a:rPr>
              <a:t>）真假不定（</a:t>
            </a:r>
            <a:r>
              <a:rPr lang="en-US" altLang="zh-CN" sz="2800" b="1" dirty="0">
                <a:solidFill>
                  <a:srgbClr val="FF0000"/>
                </a:solidFill>
                <a:effectLst>
                  <a:outerShdw blurRad="38100" dist="38100" dir="2700000" algn="tl">
                    <a:srgbClr val="000000">
                      <a:alpha val="43137"/>
                    </a:srgbClr>
                  </a:outerShdw>
                </a:effectLst>
                <a:sym typeface="Wingdings" panose="05000000000000000000" pitchFamily="2" charset="2"/>
              </a:rPr>
              <a:t>5</a:t>
            </a:r>
            <a:r>
              <a:rPr lang="zh-CN" altLang="en-US" sz="2800" b="1" dirty="0">
                <a:solidFill>
                  <a:srgbClr val="FF0000"/>
                </a:solidFill>
                <a:effectLst>
                  <a:outerShdw blurRad="38100" dist="38100" dir="2700000" algn="tl">
                    <a:srgbClr val="000000">
                      <a:alpha val="43137"/>
                    </a:srgbClr>
                  </a:outerShdw>
                </a:effectLst>
                <a:sym typeface="Wingdings" panose="05000000000000000000" pitchFamily="2" charset="2"/>
              </a:rPr>
              <a:t>）真（</a:t>
            </a:r>
            <a:r>
              <a:rPr lang="en-US" altLang="zh-CN" sz="2800" b="1" dirty="0">
                <a:solidFill>
                  <a:srgbClr val="FF0000"/>
                </a:solidFill>
                <a:effectLst>
                  <a:outerShdw blurRad="38100" dist="38100" dir="2700000" algn="tl">
                    <a:srgbClr val="000000">
                      <a:alpha val="43137"/>
                    </a:srgbClr>
                  </a:outerShdw>
                </a:effectLst>
                <a:sym typeface="Wingdings" panose="05000000000000000000" pitchFamily="2" charset="2"/>
              </a:rPr>
              <a:t>6</a:t>
            </a:r>
            <a:r>
              <a:rPr lang="zh-CN" altLang="en-US" sz="2800" b="1" dirty="0">
                <a:solidFill>
                  <a:srgbClr val="FF0000"/>
                </a:solidFill>
                <a:effectLst>
                  <a:outerShdw blurRad="38100" dist="38100" dir="2700000" algn="tl">
                    <a:srgbClr val="000000">
                      <a:alpha val="43137"/>
                    </a:srgbClr>
                  </a:outerShdw>
                </a:effectLst>
                <a:sym typeface="Wingdings" panose="05000000000000000000" pitchFamily="2" charset="2"/>
              </a:rPr>
              <a:t>）假</a:t>
            </a:r>
            <a:endParaRPr lang="en-US" altLang="zh-CN" sz="2800" b="1" dirty="0">
              <a:solidFill>
                <a:srgbClr val="FF0000"/>
              </a:solidFill>
              <a:effectLst>
                <a:outerShdw blurRad="38100" dist="38100" dir="2700000" algn="tl">
                  <a:srgbClr val="000000">
                    <a:alpha val="43137"/>
                  </a:srgbClr>
                </a:outerShdw>
              </a:effectLst>
            </a:endParaRPr>
          </a:p>
          <a:p>
            <a:pPr>
              <a:spcBef>
                <a:spcPct val="50000"/>
              </a:spcBef>
            </a:pPr>
            <a:endParaRPr lang="en-US" altLang="zh-CN" sz="3360" b="1" dirty="0">
              <a:solidFill>
                <a:srgbClr val="7030A0"/>
              </a:solidFill>
              <a:effectLst>
                <a:outerShdw blurRad="38100" dist="38100" dir="2700000" algn="tl">
                  <a:srgbClr val="000000">
                    <a:alpha val="43137"/>
                  </a:srgbClr>
                </a:outerShdw>
              </a:effectLst>
            </a:endParaRPr>
          </a:p>
        </p:txBody>
      </p:sp>
      <p:sp>
        <p:nvSpPr>
          <p:cNvPr id="4" name="文本框 3"/>
          <p:cNvSpPr txBox="1"/>
          <p:nvPr/>
        </p:nvSpPr>
        <p:spPr>
          <a:xfrm>
            <a:off x="11697419" y="3105509"/>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9603164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fade">
                                      <p:cBhvr>
                                        <p:cTn id="10" dur="500"/>
                                        <p:tgtEl>
                                          <p:spTgt spid="2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fade">
                                      <p:cBhvr>
                                        <p:cTn id="13" dur="500"/>
                                        <p:tgtEl>
                                          <p:spTgt spid="2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fade">
                                      <p:cBhvr>
                                        <p:cTn id="16" dur="500"/>
                                        <p:tgtEl>
                                          <p:spTgt spid="2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fade">
                                      <p:cBhvr>
                                        <p:cTn id="19" dur="500"/>
                                        <p:tgtEl>
                                          <p:spTgt spid="2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xEl>
                                              <p:pRg st="5" end="5"/>
                                            </p:txEl>
                                          </p:spTgt>
                                        </p:tgtEl>
                                        <p:attrNameLst>
                                          <p:attrName>style.visibility</p:attrName>
                                        </p:attrNameLst>
                                      </p:cBhvr>
                                      <p:to>
                                        <p:strVal val="visible"/>
                                      </p:to>
                                    </p:set>
                                    <p:animEffect transition="in" filter="fade">
                                      <p:cBhvr>
                                        <p:cTn id="22" dur="500"/>
                                        <p:tgtEl>
                                          <p:spTgt spid="2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xEl>
                                              <p:pRg st="6" end="6"/>
                                            </p:txEl>
                                          </p:spTgt>
                                        </p:tgtEl>
                                        <p:attrNameLst>
                                          <p:attrName>style.visibility</p:attrName>
                                        </p:attrNameLst>
                                      </p:cBhvr>
                                      <p:to>
                                        <p:strVal val="visible"/>
                                      </p:to>
                                    </p:set>
                                    <p:animEffect transition="in" filter="fade">
                                      <p:cBhvr>
                                        <p:cTn id="25" dur="500"/>
                                        <p:tgtEl>
                                          <p:spTgt spid="2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0">
                                            <p:txEl>
                                              <p:pRg st="7" end="7"/>
                                            </p:txEl>
                                          </p:spTgt>
                                        </p:tgtEl>
                                        <p:attrNameLst>
                                          <p:attrName>style.visibility</p:attrName>
                                        </p:attrNameLst>
                                      </p:cBhvr>
                                      <p:to>
                                        <p:strVal val="visible"/>
                                      </p:to>
                                    </p:set>
                                    <p:anim calcmode="lin" valueType="num">
                                      <p:cBhvr additive="base">
                                        <p:cTn id="30"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
          <p:cNvSpPr>
            <a:spLocks noChangeArrowheads="1"/>
          </p:cNvSpPr>
          <p:nvPr/>
        </p:nvSpPr>
        <p:spPr bwMode="auto">
          <a:xfrm>
            <a:off x="636156" y="718602"/>
            <a:ext cx="4317074" cy="646331"/>
          </a:xfrm>
          <a:prstGeom prst="rect">
            <a:avLst/>
          </a:prstGeom>
          <a:noFill/>
          <a:ln w="9525">
            <a:noFill/>
            <a:miter lim="800000"/>
            <a:headEnd/>
            <a:tailEnd/>
          </a:ln>
        </p:spPr>
        <p:txBody>
          <a:bodyPr wrap="square">
            <a:spAutoFit/>
          </a:bodyPr>
          <a:lstStyle/>
          <a:p>
            <a:r>
              <a:rPr lang="zh-CN" altLang="en-US" sz="3600" dirty="0">
                <a:ea typeface="华康简标题宋"/>
              </a:rPr>
              <a:t>五、复合命题概述</a:t>
            </a:r>
          </a:p>
        </p:txBody>
      </p:sp>
      <p:sp>
        <p:nvSpPr>
          <p:cNvPr id="66" name="矩形 65"/>
          <p:cNvSpPr/>
          <p:nvPr/>
        </p:nvSpPr>
        <p:spPr>
          <a:xfrm>
            <a:off x="5375924" y="4066800"/>
            <a:ext cx="3698349" cy="605294"/>
          </a:xfrm>
          <a:prstGeom prst="rect">
            <a:avLst/>
          </a:prstGeom>
        </p:spPr>
        <p:txBody>
          <a:bodyPr wrap="square">
            <a:spAutoFit/>
          </a:bodyPr>
          <a:lstStyle/>
          <a:p>
            <a:pPr>
              <a:lnSpc>
                <a:spcPts val="3960"/>
              </a:lnSpc>
            </a:pPr>
            <a:r>
              <a:rPr lang="zh-CN" altLang="en-US" dirty="0">
                <a:solidFill>
                  <a:schemeClr val="tx1">
                    <a:lumMod val="95000"/>
                    <a:lumOff val="5000"/>
                  </a:schemeClr>
                </a:solidFill>
                <a:latin typeface="SimHei" charset="-122"/>
                <a:ea typeface="SimHei" charset="-122"/>
                <a:cs typeface="SimHei" charset="-122"/>
              </a:rPr>
              <a:t>     </a:t>
            </a:r>
            <a:endParaRPr lang="en-US" altLang="zh-CN" dirty="0">
              <a:solidFill>
                <a:schemeClr val="tx1">
                  <a:lumMod val="95000"/>
                  <a:lumOff val="5000"/>
                </a:schemeClr>
              </a:solidFill>
              <a:latin typeface="SimHei" charset="-122"/>
              <a:ea typeface="SimHei" charset="-122"/>
              <a:cs typeface="SimHei" charset="-122"/>
            </a:endParaRPr>
          </a:p>
        </p:txBody>
      </p:sp>
      <p:sp>
        <p:nvSpPr>
          <p:cNvPr id="10" name="矩形 9"/>
          <p:cNvSpPr/>
          <p:nvPr/>
        </p:nvSpPr>
        <p:spPr bwMode="auto">
          <a:xfrm>
            <a:off x="1048967" y="1958787"/>
            <a:ext cx="10225757" cy="4467891"/>
          </a:xfrm>
          <a:prstGeom prst="rect">
            <a:avLst/>
          </a:prstGeom>
          <a:noFill/>
          <a:ln w="9525" cap="flat" cmpd="sng" algn="ctr">
            <a:solidFill>
              <a:srgbClr val="FF4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50000"/>
              </a:lnSpc>
            </a:pPr>
            <a:r>
              <a:rPr lang="zh-CN" altLang="en-US" sz="3200" dirty="0">
                <a:latin typeface="+mj-ea"/>
                <a:ea typeface="+mj-ea"/>
              </a:rPr>
              <a:t>    </a:t>
            </a:r>
            <a:r>
              <a:rPr lang="zh-CN" altLang="en-US" sz="3200" b="1" dirty="0">
                <a:latin typeface="+mj-ea"/>
                <a:ea typeface="+mj-ea"/>
              </a:rPr>
              <a:t>复合命题是指，由逻辑联结词联结若干个命题所组成的命题。例如：</a:t>
            </a:r>
            <a:endParaRPr lang="en-US" altLang="zh-CN" sz="3200" b="1" dirty="0">
              <a:latin typeface="+mj-ea"/>
              <a:ea typeface="+mj-ea"/>
            </a:endParaRPr>
          </a:p>
          <a:p>
            <a:pPr>
              <a:lnSpc>
                <a:spcPct val="150000"/>
              </a:lnSpc>
            </a:pPr>
            <a:r>
              <a:rPr lang="zh-CN" altLang="en-US" sz="3200" b="1" dirty="0">
                <a:latin typeface="+mj-ea"/>
                <a:ea typeface="+mj-ea"/>
              </a:rPr>
              <a:t>例① 小张</a:t>
            </a:r>
            <a:r>
              <a:rPr lang="zh-CN" altLang="en-US" sz="3200" b="1" dirty="0">
                <a:solidFill>
                  <a:srgbClr val="0070C0"/>
                </a:solidFill>
                <a:latin typeface="+mj-ea"/>
                <a:ea typeface="+mj-ea"/>
              </a:rPr>
              <a:t>要么</a:t>
            </a:r>
            <a:r>
              <a:rPr lang="zh-CN" altLang="en-US" sz="3200" b="1" dirty="0">
                <a:latin typeface="+mj-ea"/>
                <a:ea typeface="+mj-ea"/>
              </a:rPr>
              <a:t>是四川人，</a:t>
            </a:r>
            <a:r>
              <a:rPr lang="zh-CN" altLang="en-US" sz="3200" b="1" dirty="0">
                <a:solidFill>
                  <a:srgbClr val="0070C0"/>
                </a:solidFill>
                <a:latin typeface="+mj-ea"/>
                <a:ea typeface="+mj-ea"/>
              </a:rPr>
              <a:t>要么</a:t>
            </a:r>
            <a:r>
              <a:rPr lang="zh-CN" altLang="en-US" sz="3200" b="1" dirty="0">
                <a:latin typeface="+mj-ea"/>
                <a:ea typeface="+mj-ea"/>
              </a:rPr>
              <a:t>是湖南人。</a:t>
            </a:r>
            <a:endParaRPr lang="en-US" altLang="zh-CN" sz="3200" b="1" dirty="0">
              <a:latin typeface="+mj-ea"/>
              <a:ea typeface="+mj-ea"/>
            </a:endParaRPr>
          </a:p>
          <a:p>
            <a:pPr>
              <a:lnSpc>
                <a:spcPct val="150000"/>
              </a:lnSpc>
            </a:pPr>
            <a:r>
              <a:rPr lang="zh-CN" altLang="en-US" sz="3200" b="1" dirty="0">
                <a:latin typeface="+mj-ea"/>
                <a:ea typeface="+mj-ea"/>
              </a:rPr>
              <a:t>例② </a:t>
            </a:r>
            <a:r>
              <a:rPr lang="zh-CN" altLang="en-US" sz="3200" b="1" dirty="0">
                <a:solidFill>
                  <a:srgbClr val="0070C0"/>
                </a:solidFill>
                <a:latin typeface="+mj-ea"/>
                <a:ea typeface="+mj-ea"/>
              </a:rPr>
              <a:t>如果</a:t>
            </a:r>
            <a:r>
              <a:rPr lang="zh-CN" altLang="en-US" sz="3200" b="1" dirty="0">
                <a:latin typeface="+mj-ea"/>
                <a:ea typeface="+mj-ea"/>
              </a:rPr>
              <a:t>气温降到零度以下，</a:t>
            </a:r>
            <a:r>
              <a:rPr lang="zh-CN" altLang="en-US" sz="3200" b="1" dirty="0">
                <a:solidFill>
                  <a:srgbClr val="0070C0"/>
                </a:solidFill>
                <a:latin typeface="+mj-ea"/>
                <a:ea typeface="+mj-ea"/>
              </a:rPr>
              <a:t>那么</a:t>
            </a:r>
            <a:r>
              <a:rPr lang="zh-CN" altLang="en-US" sz="3200" b="1" dirty="0">
                <a:latin typeface="+mj-ea"/>
                <a:ea typeface="+mj-ea"/>
              </a:rPr>
              <a:t>水会结冰。</a:t>
            </a:r>
            <a:endParaRPr lang="en-US" altLang="zh-CN" sz="3200" b="1" dirty="0">
              <a:latin typeface="+mj-ea"/>
              <a:ea typeface="+mj-ea"/>
            </a:endParaRPr>
          </a:p>
          <a:p>
            <a:pPr>
              <a:lnSpc>
                <a:spcPct val="150000"/>
              </a:lnSpc>
            </a:pPr>
            <a:r>
              <a:rPr lang="zh-CN" altLang="en-US" sz="3200" b="1" dirty="0">
                <a:latin typeface="+mj-ea"/>
                <a:ea typeface="+mj-ea"/>
              </a:rPr>
              <a:t>例③ 王先生是教师，</a:t>
            </a:r>
            <a:r>
              <a:rPr lang="zh-CN" altLang="en-US" sz="3200" b="1" dirty="0">
                <a:solidFill>
                  <a:srgbClr val="0070C0"/>
                </a:solidFill>
                <a:latin typeface="+mj-ea"/>
                <a:ea typeface="+mj-ea"/>
              </a:rPr>
              <a:t>并且</a:t>
            </a:r>
            <a:r>
              <a:rPr lang="zh-CN" altLang="en-US" sz="3200" b="1" dirty="0">
                <a:latin typeface="+mj-ea"/>
                <a:ea typeface="+mj-ea"/>
              </a:rPr>
              <a:t>是画家。</a:t>
            </a:r>
            <a:endParaRPr lang="en-US" altLang="zh-CN" sz="3200" b="1" dirty="0">
              <a:latin typeface="+mj-ea"/>
              <a:ea typeface="+mj-ea"/>
            </a:endParaRPr>
          </a:p>
          <a:p>
            <a:endParaRPr lang="zh-CN" altLang="en-US" sz="3200" dirty="0">
              <a:latin typeface="+mj-ea"/>
              <a:ea typeface="+mj-ea"/>
            </a:endParaRPr>
          </a:p>
        </p:txBody>
      </p:sp>
    </p:spTree>
    <p:extLst>
      <p:ext uri="{BB962C8B-B14F-4D97-AF65-F5344CB8AC3E}">
        <p14:creationId xmlns:p14="http://schemas.microsoft.com/office/powerpoint/2010/main" val="166110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arn(inVertic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arn(inVertic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arn(inVertical)">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34"/>
          <p:cNvGrpSpPr>
            <a:grpSpLocks/>
          </p:cNvGrpSpPr>
          <p:nvPr/>
        </p:nvGrpSpPr>
        <p:grpSpPr bwMode="auto">
          <a:xfrm>
            <a:off x="2475710" y="2225677"/>
            <a:ext cx="3240089" cy="1514474"/>
            <a:chOff x="585" y="1350"/>
            <a:chExt cx="2041" cy="954"/>
          </a:xfrm>
        </p:grpSpPr>
        <p:pic>
          <p:nvPicPr>
            <p:cNvPr id="89098" name="Picture 25" descr="lots of colour pencils"/>
            <p:cNvPicPr>
              <a:picLocks noChangeAspect="1" noChangeArrowheads="1"/>
            </p:cNvPicPr>
            <p:nvPr/>
          </p:nvPicPr>
          <p:blipFill>
            <a:blip r:embed="rId2" cstate="print"/>
            <a:srcRect/>
            <a:stretch>
              <a:fillRect/>
            </a:stretch>
          </p:blipFill>
          <p:spPr bwMode="auto">
            <a:xfrm>
              <a:off x="585" y="1350"/>
              <a:ext cx="2041" cy="954"/>
            </a:xfrm>
            <a:prstGeom prst="rect">
              <a:avLst/>
            </a:prstGeom>
            <a:noFill/>
            <a:ln w="9525">
              <a:noFill/>
              <a:miter lim="800000"/>
              <a:headEnd/>
              <a:tailEnd/>
            </a:ln>
          </p:spPr>
        </p:pic>
        <p:sp>
          <p:nvSpPr>
            <p:cNvPr id="30" name="Rectangle 4"/>
            <p:cNvSpPr>
              <a:spLocks noChangeArrowheads="1"/>
            </p:cNvSpPr>
            <p:nvPr/>
          </p:nvSpPr>
          <p:spPr bwMode="auto">
            <a:xfrm>
              <a:off x="839" y="1387"/>
              <a:ext cx="795" cy="330"/>
            </a:xfrm>
            <a:prstGeom prst="rect">
              <a:avLst/>
            </a:prstGeom>
            <a:noFill/>
            <a:ln w="9525">
              <a:noFill/>
              <a:miter lim="800000"/>
              <a:headEnd/>
              <a:tailEnd/>
            </a:ln>
            <a:effectLst/>
          </p:spPr>
          <p:txBody>
            <a:bodyPr wrap="none" anchor="ctr">
              <a:spAutoFit/>
            </a:bodyPr>
            <a:lstStyle/>
            <a:p>
              <a:pPr>
                <a:defRPr/>
              </a:pPr>
              <a:r>
                <a:rPr lang="zh-CN" altLang="en-US" sz="2800" dirty="0">
                  <a:latin typeface="+mj-lt"/>
                  <a:ea typeface="华康简标题宋" pitchFamily="49" charset="-122"/>
                </a:rPr>
                <a:t>支命题</a:t>
              </a:r>
            </a:p>
          </p:txBody>
        </p:sp>
      </p:grpSp>
      <p:grpSp>
        <p:nvGrpSpPr>
          <p:cNvPr id="31" name="Group 34"/>
          <p:cNvGrpSpPr>
            <a:grpSpLocks/>
          </p:cNvGrpSpPr>
          <p:nvPr/>
        </p:nvGrpSpPr>
        <p:grpSpPr bwMode="auto">
          <a:xfrm>
            <a:off x="6524625" y="2225677"/>
            <a:ext cx="3240088" cy="1514474"/>
            <a:chOff x="585" y="1350"/>
            <a:chExt cx="2041" cy="954"/>
          </a:xfrm>
        </p:grpSpPr>
        <p:pic>
          <p:nvPicPr>
            <p:cNvPr id="89096" name="Picture 25" descr="lots of colour pencils"/>
            <p:cNvPicPr>
              <a:picLocks noChangeAspect="1" noChangeArrowheads="1"/>
            </p:cNvPicPr>
            <p:nvPr/>
          </p:nvPicPr>
          <p:blipFill>
            <a:blip r:embed="rId2" cstate="print"/>
            <a:srcRect/>
            <a:stretch>
              <a:fillRect/>
            </a:stretch>
          </p:blipFill>
          <p:spPr bwMode="auto">
            <a:xfrm>
              <a:off x="585" y="1350"/>
              <a:ext cx="2041" cy="954"/>
            </a:xfrm>
            <a:prstGeom prst="rect">
              <a:avLst/>
            </a:prstGeom>
            <a:noFill/>
            <a:ln w="9525">
              <a:noFill/>
              <a:miter lim="800000"/>
              <a:headEnd/>
              <a:tailEnd/>
            </a:ln>
          </p:spPr>
        </p:pic>
        <p:sp>
          <p:nvSpPr>
            <p:cNvPr id="33" name="Rectangle 4"/>
            <p:cNvSpPr>
              <a:spLocks noChangeArrowheads="1"/>
            </p:cNvSpPr>
            <p:nvPr/>
          </p:nvSpPr>
          <p:spPr bwMode="auto">
            <a:xfrm>
              <a:off x="859" y="1387"/>
              <a:ext cx="1361" cy="330"/>
            </a:xfrm>
            <a:prstGeom prst="rect">
              <a:avLst/>
            </a:prstGeom>
            <a:noFill/>
            <a:ln w="9525">
              <a:noFill/>
              <a:miter lim="800000"/>
              <a:headEnd/>
              <a:tailEnd/>
            </a:ln>
            <a:effectLst/>
          </p:spPr>
          <p:txBody>
            <a:bodyPr wrap="square" anchor="ctr">
              <a:spAutoFit/>
            </a:bodyPr>
            <a:lstStyle/>
            <a:p>
              <a:pPr>
                <a:defRPr/>
              </a:pPr>
              <a:r>
                <a:rPr lang="zh-CN" altLang="en-US" sz="2800" dirty="0">
                  <a:latin typeface="+mj-lt"/>
                  <a:ea typeface="华康简标题宋" pitchFamily="49" charset="-122"/>
                </a:rPr>
                <a:t>逻辑联结词</a:t>
              </a:r>
            </a:p>
          </p:txBody>
        </p:sp>
      </p:grpSp>
      <p:sp>
        <p:nvSpPr>
          <p:cNvPr id="34" name="剪去单角的矩形 33"/>
          <p:cNvSpPr/>
          <p:nvPr/>
        </p:nvSpPr>
        <p:spPr bwMode="auto">
          <a:xfrm>
            <a:off x="2582885" y="3071816"/>
            <a:ext cx="3000375" cy="2786063"/>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nSpc>
                <a:spcPct val="150000"/>
              </a:lnSpc>
              <a:defRPr/>
            </a:pPr>
            <a:r>
              <a:rPr lang="zh-CN" altLang="en-US" sz="2800" dirty="0">
                <a:solidFill>
                  <a:schemeClr val="tx1"/>
                </a:solidFill>
                <a:latin typeface="STZhongsong" charset="-122"/>
                <a:ea typeface="STZhongsong" charset="-122"/>
                <a:cs typeface="STZhongsong" charset="-122"/>
              </a:rPr>
              <a:t>     支命题是包含在复合命题中的命题。</a:t>
            </a:r>
          </a:p>
        </p:txBody>
      </p:sp>
      <p:sp>
        <p:nvSpPr>
          <p:cNvPr id="35" name="剪去单角的矩形 34"/>
          <p:cNvSpPr/>
          <p:nvPr/>
        </p:nvSpPr>
        <p:spPr bwMode="auto">
          <a:xfrm>
            <a:off x="6596068" y="3071816"/>
            <a:ext cx="3000375" cy="2786063"/>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nSpc>
                <a:spcPct val="150000"/>
              </a:lnSpc>
              <a:defRPr/>
            </a:pPr>
            <a:endParaRPr lang="zh-CN" altLang="en-US" sz="2800" dirty="0">
              <a:solidFill>
                <a:schemeClr val="tx1"/>
              </a:solidFill>
              <a:latin typeface="STZhongsong" charset="-122"/>
              <a:ea typeface="STZhongsong" charset="-122"/>
              <a:cs typeface="STZhongsong" charset="-122"/>
            </a:endParaRPr>
          </a:p>
        </p:txBody>
      </p:sp>
      <p:sp>
        <p:nvSpPr>
          <p:cNvPr id="12" name="矩形 25"/>
          <p:cNvSpPr>
            <a:spLocks noChangeArrowheads="1"/>
          </p:cNvSpPr>
          <p:nvPr/>
        </p:nvSpPr>
        <p:spPr bwMode="auto">
          <a:xfrm>
            <a:off x="623982" y="1124417"/>
            <a:ext cx="4509906" cy="646331"/>
          </a:xfrm>
          <a:prstGeom prst="rect">
            <a:avLst/>
          </a:prstGeom>
          <a:noFill/>
          <a:ln w="9525">
            <a:noFill/>
            <a:miter lim="800000"/>
            <a:headEnd/>
            <a:tailEnd/>
          </a:ln>
        </p:spPr>
        <p:txBody>
          <a:bodyPr wrap="square">
            <a:spAutoFit/>
          </a:bodyPr>
          <a:lstStyle/>
          <a:p>
            <a:pPr lvl="0"/>
            <a:r>
              <a:rPr lang="en-US" altLang="zh-CN" sz="3600" dirty="0">
                <a:solidFill>
                  <a:srgbClr val="000000"/>
                </a:solidFill>
                <a:ea typeface="华康简标题宋"/>
              </a:rPr>
              <a:t>1. </a:t>
            </a:r>
            <a:r>
              <a:rPr lang="zh-CN" altLang="en-US" sz="3600" dirty="0">
                <a:solidFill>
                  <a:srgbClr val="000000"/>
                </a:solidFill>
                <a:ea typeface="华康简标题宋"/>
              </a:rPr>
              <a:t>复合命题的组成：</a:t>
            </a:r>
          </a:p>
        </p:txBody>
      </p:sp>
      <p:sp>
        <p:nvSpPr>
          <p:cNvPr id="3" name="文本框 2"/>
          <p:cNvSpPr txBox="1"/>
          <p:nvPr/>
        </p:nvSpPr>
        <p:spPr>
          <a:xfrm>
            <a:off x="6596068" y="3071815"/>
            <a:ext cx="3100333" cy="2677656"/>
          </a:xfrm>
          <a:prstGeom prst="rect">
            <a:avLst/>
          </a:prstGeom>
          <a:noFill/>
        </p:spPr>
        <p:txBody>
          <a:bodyPr wrap="square" rtlCol="0">
            <a:spAutoFit/>
          </a:bodyPr>
          <a:lstStyle/>
          <a:p>
            <a:pPr lvl="0">
              <a:lnSpc>
                <a:spcPct val="120000"/>
              </a:lnSpc>
              <a:defRPr/>
            </a:pPr>
            <a:r>
              <a:rPr lang="zh-CN" altLang="en-US" sz="2800" dirty="0">
                <a:solidFill>
                  <a:srgbClr val="000000"/>
                </a:solidFill>
                <a:latin typeface="STZhongsong" charset="-122"/>
                <a:ea typeface="STZhongsong" charset="-122"/>
                <a:cs typeface="STZhongsong" charset="-122"/>
              </a:rPr>
              <a:t>    逻辑联结词简称“联结词”，是联结支命题并表明支命题间逻辑关系的概念。</a:t>
            </a:r>
          </a:p>
        </p:txBody>
      </p:sp>
    </p:spTree>
    <p:extLst>
      <p:ext uri="{BB962C8B-B14F-4D97-AF65-F5344CB8AC3E}">
        <p14:creationId xmlns:p14="http://schemas.microsoft.com/office/powerpoint/2010/main" val="103729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65"/>
          <p:cNvSpPr txBox="1"/>
          <p:nvPr/>
        </p:nvSpPr>
        <p:spPr>
          <a:xfrm>
            <a:off x="6456041" y="1268761"/>
            <a:ext cx="2276113" cy="584775"/>
          </a:xfrm>
          <a:prstGeom prst="rect">
            <a:avLst/>
          </a:prstGeom>
          <a:noFill/>
        </p:spPr>
        <p:txBody>
          <a:bodyPr wrap="square" rtlCol="0">
            <a:spAutoFit/>
          </a:bodyPr>
          <a:lstStyle/>
          <a:p>
            <a:pPr algn="ctr"/>
            <a:r>
              <a:rPr lang="zh-CN" altLang="en-US" sz="3200" dirty="0">
                <a:solidFill>
                  <a:prstClr val="white"/>
                </a:solidFill>
                <a:latin typeface="SimHei" charset="-122"/>
                <a:ea typeface="SimHei" charset="-122"/>
                <a:cs typeface="SimHei" charset="-122"/>
              </a:rPr>
              <a:t>逻辑联结词</a:t>
            </a:r>
          </a:p>
        </p:txBody>
      </p:sp>
      <p:sp>
        <p:nvSpPr>
          <p:cNvPr id="19" name="剪去单角的矩形 18"/>
          <p:cNvSpPr/>
          <p:nvPr/>
        </p:nvSpPr>
        <p:spPr bwMode="auto">
          <a:xfrm>
            <a:off x="786841" y="1268762"/>
            <a:ext cx="10841565" cy="4441926"/>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nSpc>
                <a:spcPct val="150000"/>
              </a:lnSpc>
              <a:defRPr/>
            </a:pPr>
            <a:r>
              <a:rPr lang="zh-CN" altLang="en-US" sz="2800" dirty="0">
                <a:solidFill>
                  <a:schemeClr val="accent5">
                    <a:lumMod val="50000"/>
                  </a:schemeClr>
                </a:solidFill>
                <a:latin typeface="STZhongsong" charset="-122"/>
                <a:ea typeface="STZhongsong" charset="-122"/>
                <a:cs typeface="STZhongsong" charset="-122"/>
              </a:rPr>
              <a:t>      </a:t>
            </a:r>
            <a:r>
              <a:rPr lang="zh-CN" altLang="en-US" sz="3000" dirty="0">
                <a:solidFill>
                  <a:schemeClr val="accent5">
                    <a:lumMod val="50000"/>
                  </a:schemeClr>
                </a:solidFill>
                <a:latin typeface="STZhongsong" charset="-122"/>
                <a:ea typeface="STZhongsong" charset="-122"/>
                <a:cs typeface="STZhongsong" charset="-122"/>
              </a:rPr>
              <a:t>联结词代表着复合命题的</a:t>
            </a:r>
            <a:r>
              <a:rPr lang="zh-CN" altLang="en-US" sz="3000" dirty="0">
                <a:solidFill>
                  <a:srgbClr val="FF0000"/>
                </a:solidFill>
                <a:latin typeface="STZhongsong" charset="-122"/>
                <a:ea typeface="STZhongsong" charset="-122"/>
                <a:cs typeface="STZhongsong" charset="-122"/>
              </a:rPr>
              <a:t>逻辑性质</a:t>
            </a:r>
            <a:r>
              <a:rPr lang="zh-CN" altLang="en-US" sz="3000" dirty="0">
                <a:solidFill>
                  <a:schemeClr val="accent5">
                    <a:lumMod val="50000"/>
                  </a:schemeClr>
                </a:solidFill>
                <a:latin typeface="STZhongsong" charset="-122"/>
                <a:ea typeface="STZhongsong" charset="-122"/>
                <a:cs typeface="STZhongsong" charset="-122"/>
              </a:rPr>
              <a:t>，它也是</a:t>
            </a:r>
            <a:r>
              <a:rPr lang="zh-CN" altLang="en-US" sz="3000" dirty="0">
                <a:solidFill>
                  <a:srgbClr val="FF0000"/>
                </a:solidFill>
                <a:latin typeface="STZhongsong" charset="-122"/>
                <a:ea typeface="STZhongsong" charset="-122"/>
                <a:cs typeface="STZhongsong" charset="-122"/>
              </a:rPr>
              <a:t>区分复合命题不同类型</a:t>
            </a:r>
            <a:r>
              <a:rPr lang="zh-CN" altLang="en-US" sz="3000" dirty="0">
                <a:solidFill>
                  <a:schemeClr val="accent5">
                    <a:lumMod val="50000"/>
                  </a:schemeClr>
                </a:solidFill>
                <a:latin typeface="STZhongsong" charset="-122"/>
                <a:ea typeface="STZhongsong" charset="-122"/>
                <a:cs typeface="STZhongsong" charset="-122"/>
              </a:rPr>
              <a:t>的逻辑依据。</a:t>
            </a:r>
            <a:endParaRPr lang="en-US" altLang="zh-CN" sz="3000" dirty="0">
              <a:solidFill>
                <a:schemeClr val="accent5">
                  <a:lumMod val="50000"/>
                </a:schemeClr>
              </a:solidFill>
              <a:latin typeface="STZhongsong" charset="-122"/>
              <a:ea typeface="STZhongsong" charset="-122"/>
              <a:cs typeface="STZhongsong" charset="-122"/>
            </a:endParaRPr>
          </a:p>
          <a:p>
            <a:pPr>
              <a:lnSpc>
                <a:spcPct val="150000"/>
              </a:lnSpc>
              <a:defRPr/>
            </a:pPr>
            <a:r>
              <a:rPr lang="en-US" altLang="zh-CN" sz="3000" dirty="0">
                <a:solidFill>
                  <a:schemeClr val="accent5">
                    <a:lumMod val="50000"/>
                  </a:schemeClr>
                </a:solidFill>
                <a:latin typeface="STZhongsong" charset="-122"/>
                <a:ea typeface="STZhongsong" charset="-122"/>
                <a:cs typeface="STZhongsong" charset="-122"/>
              </a:rPr>
              <a:t>      </a:t>
            </a:r>
            <a:r>
              <a:rPr lang="zh-CN" altLang="en-US" sz="3000" dirty="0">
                <a:solidFill>
                  <a:schemeClr val="accent5">
                    <a:lumMod val="50000"/>
                  </a:schemeClr>
                </a:solidFill>
                <a:latin typeface="STZhongsong" charset="-122"/>
                <a:ea typeface="STZhongsong" charset="-122"/>
                <a:cs typeface="STZhongsong" charset="-122"/>
              </a:rPr>
              <a:t>在现代逻辑中，联结词用特定的符号表示，如“并且”可表示为“</a:t>
            </a:r>
            <a:r>
              <a:rPr lang="zh-CN" altLang="en-US" sz="3000" dirty="0">
                <a:solidFill>
                  <a:schemeClr val="accent5">
                    <a:lumMod val="50000"/>
                  </a:schemeClr>
                </a:solidFill>
                <a:latin typeface="STZhongsong" charset="-122"/>
                <a:ea typeface="STZhongsong" charset="-122"/>
                <a:cs typeface="STZhongsong" charset="-122"/>
                <a:sym typeface="Symbol" panose="05050102010706020507" pitchFamily="18" charset="2"/>
              </a:rPr>
              <a:t></a:t>
            </a:r>
            <a:r>
              <a:rPr lang="zh-CN" altLang="en-US" sz="3000" dirty="0">
                <a:solidFill>
                  <a:schemeClr val="accent5">
                    <a:lumMod val="50000"/>
                  </a:schemeClr>
                </a:solidFill>
                <a:latin typeface="STZhongsong" charset="-122"/>
                <a:ea typeface="STZhongsong" charset="-122"/>
                <a:cs typeface="STZhongsong" charset="-122"/>
              </a:rPr>
              <a:t>”，“或者”可表示为“</a:t>
            </a:r>
            <a:r>
              <a:rPr lang="zh-CN" altLang="en-US" sz="3000" dirty="0">
                <a:solidFill>
                  <a:schemeClr val="accent5">
                    <a:lumMod val="50000"/>
                  </a:schemeClr>
                </a:solidFill>
                <a:latin typeface="STZhongsong" charset="-122"/>
                <a:ea typeface="STZhongsong" charset="-122"/>
                <a:cs typeface="STZhongsong" charset="-122"/>
                <a:sym typeface="Symbol" panose="05050102010706020507" pitchFamily="18" charset="2"/>
              </a:rPr>
              <a:t></a:t>
            </a:r>
            <a:r>
              <a:rPr lang="zh-CN" altLang="en-US" sz="3000" dirty="0">
                <a:solidFill>
                  <a:schemeClr val="accent5">
                    <a:lumMod val="50000"/>
                  </a:schemeClr>
                </a:solidFill>
                <a:latin typeface="STZhongsong" charset="-122"/>
                <a:ea typeface="STZhongsong" charset="-122"/>
                <a:cs typeface="STZhongsong" charset="-122"/>
              </a:rPr>
              <a:t>”，“如果，那么”可表示为“</a:t>
            </a:r>
            <a:r>
              <a:rPr lang="zh-CN" altLang="en-US" sz="3000" dirty="0">
                <a:solidFill>
                  <a:schemeClr val="accent5">
                    <a:lumMod val="50000"/>
                  </a:schemeClr>
                </a:solidFill>
                <a:latin typeface="Times New Roman" panose="02020603050405020304" pitchFamily="18" charset="0"/>
                <a:ea typeface="STZhongsong" charset="-122"/>
                <a:cs typeface="Times New Roman" panose="02020603050405020304" pitchFamily="18" charset="0"/>
                <a:sym typeface="Symbol" panose="05050102010706020507" pitchFamily="18" charset="2"/>
              </a:rPr>
              <a:t>→</a:t>
            </a:r>
            <a:r>
              <a:rPr lang="zh-CN" altLang="en-US" sz="3000" dirty="0">
                <a:solidFill>
                  <a:schemeClr val="accent5">
                    <a:lumMod val="50000"/>
                  </a:schemeClr>
                </a:solidFill>
                <a:latin typeface="STZhongsong" charset="-122"/>
                <a:ea typeface="STZhongsong" charset="-122"/>
                <a:cs typeface="STZhongsong" charset="-122"/>
              </a:rPr>
              <a:t>”等。</a:t>
            </a:r>
          </a:p>
        </p:txBody>
      </p:sp>
    </p:spTree>
    <p:extLst>
      <p:ext uri="{BB962C8B-B14F-4D97-AF65-F5344CB8AC3E}">
        <p14:creationId xmlns:p14="http://schemas.microsoft.com/office/powerpoint/2010/main" val="268785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25"/>
          <p:cNvSpPr>
            <a:spLocks noChangeArrowheads="1"/>
          </p:cNvSpPr>
          <p:nvPr/>
        </p:nvSpPr>
        <p:spPr bwMode="auto">
          <a:xfrm>
            <a:off x="596932" y="1170501"/>
            <a:ext cx="3871573" cy="646331"/>
          </a:xfrm>
          <a:prstGeom prst="rect">
            <a:avLst/>
          </a:prstGeom>
          <a:noFill/>
          <a:ln w="9525">
            <a:noFill/>
            <a:miter lim="800000"/>
            <a:headEnd/>
            <a:tailEnd/>
          </a:ln>
        </p:spPr>
        <p:txBody>
          <a:bodyPr wrap="none">
            <a:spAutoFit/>
          </a:bodyPr>
          <a:lstStyle/>
          <a:p>
            <a:pPr lvl="0"/>
            <a:r>
              <a:rPr lang="en-US" altLang="zh-CN" sz="3600" dirty="0">
                <a:solidFill>
                  <a:srgbClr val="000000"/>
                </a:solidFill>
                <a:ea typeface="华康简标题宋"/>
              </a:rPr>
              <a:t>2. </a:t>
            </a:r>
            <a:r>
              <a:rPr lang="zh-CN" altLang="en-US" sz="3600" dirty="0">
                <a:solidFill>
                  <a:srgbClr val="000000"/>
                </a:solidFill>
                <a:ea typeface="华康简标题宋"/>
              </a:rPr>
              <a:t>复合命题的分类</a:t>
            </a:r>
          </a:p>
        </p:txBody>
      </p:sp>
      <p:sp>
        <p:nvSpPr>
          <p:cNvPr id="19" name="剪去单角的矩形 18"/>
          <p:cNvSpPr/>
          <p:nvPr/>
        </p:nvSpPr>
        <p:spPr bwMode="auto">
          <a:xfrm>
            <a:off x="803966" y="2207497"/>
            <a:ext cx="10203340" cy="4248473"/>
          </a:xfrm>
          <a:custGeom>
            <a:avLst/>
            <a:gdLst>
              <a:gd name="connsiteX0" fmla="*/ 0 w 8064896"/>
              <a:gd name="connsiteY0" fmla="*/ 0 h 4455785"/>
              <a:gd name="connsiteX1" fmla="*/ 7322250 w 8064896"/>
              <a:gd name="connsiteY1" fmla="*/ 0 h 4455785"/>
              <a:gd name="connsiteX2" fmla="*/ 8064896 w 8064896"/>
              <a:gd name="connsiteY2" fmla="*/ 742646 h 4455785"/>
              <a:gd name="connsiteX3" fmla="*/ 8064896 w 8064896"/>
              <a:gd name="connsiteY3" fmla="*/ 4455785 h 4455785"/>
              <a:gd name="connsiteX4" fmla="*/ 0 w 8064896"/>
              <a:gd name="connsiteY4" fmla="*/ 4455785 h 4455785"/>
              <a:gd name="connsiteX5" fmla="*/ 0 w 8064896"/>
              <a:gd name="connsiteY5" fmla="*/ 0 h 4455785"/>
              <a:gd name="connsiteX0" fmla="*/ 0 w 8064896"/>
              <a:gd name="connsiteY0" fmla="*/ 47708 h 4503493"/>
              <a:gd name="connsiteX1" fmla="*/ 7322250 w 8064896"/>
              <a:gd name="connsiteY1" fmla="*/ 0 h 4503493"/>
              <a:gd name="connsiteX2" fmla="*/ 8064896 w 8064896"/>
              <a:gd name="connsiteY2" fmla="*/ 790354 h 4503493"/>
              <a:gd name="connsiteX3" fmla="*/ 8064896 w 8064896"/>
              <a:gd name="connsiteY3" fmla="*/ 4503493 h 4503493"/>
              <a:gd name="connsiteX4" fmla="*/ 0 w 8064896"/>
              <a:gd name="connsiteY4" fmla="*/ 4503493 h 4503493"/>
              <a:gd name="connsiteX5" fmla="*/ 0 w 8064896"/>
              <a:gd name="connsiteY5" fmla="*/ 47708 h 4503493"/>
              <a:gd name="connsiteX0" fmla="*/ 0 w 8064896"/>
              <a:gd name="connsiteY0" fmla="*/ 47708 h 4503493"/>
              <a:gd name="connsiteX1" fmla="*/ 7322250 w 8064896"/>
              <a:gd name="connsiteY1" fmla="*/ 0 h 4503493"/>
              <a:gd name="connsiteX2" fmla="*/ 8064896 w 8064896"/>
              <a:gd name="connsiteY2" fmla="*/ 790354 h 4503493"/>
              <a:gd name="connsiteX3" fmla="*/ 8064896 w 8064896"/>
              <a:gd name="connsiteY3" fmla="*/ 4503493 h 4503493"/>
              <a:gd name="connsiteX4" fmla="*/ 0 w 8064896"/>
              <a:gd name="connsiteY4" fmla="*/ 4503493 h 4503493"/>
              <a:gd name="connsiteX5" fmla="*/ 0 w 8064896"/>
              <a:gd name="connsiteY5" fmla="*/ 47708 h 4503493"/>
              <a:gd name="connsiteX0" fmla="*/ 0 w 8064896"/>
              <a:gd name="connsiteY0" fmla="*/ 47708 h 4503493"/>
              <a:gd name="connsiteX1" fmla="*/ 7322250 w 8064896"/>
              <a:gd name="connsiteY1" fmla="*/ 0 h 4503493"/>
              <a:gd name="connsiteX2" fmla="*/ 8064896 w 8064896"/>
              <a:gd name="connsiteY2" fmla="*/ 790354 h 4503493"/>
              <a:gd name="connsiteX3" fmla="*/ 8064896 w 8064896"/>
              <a:gd name="connsiteY3" fmla="*/ 4503493 h 4503493"/>
              <a:gd name="connsiteX4" fmla="*/ 0 w 8064896"/>
              <a:gd name="connsiteY4" fmla="*/ 4503493 h 4503493"/>
              <a:gd name="connsiteX5" fmla="*/ 0 w 8064896"/>
              <a:gd name="connsiteY5" fmla="*/ 47708 h 450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64896" h="4503493">
                <a:moveTo>
                  <a:pt x="0" y="47708"/>
                </a:moveTo>
                <a:lnTo>
                  <a:pt x="7322250" y="0"/>
                </a:lnTo>
                <a:cubicBezTo>
                  <a:pt x="7816289" y="509941"/>
                  <a:pt x="7817347" y="526903"/>
                  <a:pt x="8064896" y="790354"/>
                </a:cubicBezTo>
                <a:lnTo>
                  <a:pt x="8064896" y="4503493"/>
                </a:lnTo>
                <a:lnTo>
                  <a:pt x="0" y="4503493"/>
                </a:lnTo>
                <a:lnTo>
                  <a:pt x="0" y="47708"/>
                </a:lnTo>
                <a:close/>
              </a:path>
            </a:pathLst>
          </a:cu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lnSpc>
                <a:spcPct val="150000"/>
              </a:lnSpc>
              <a:defRPr/>
            </a:pPr>
            <a:r>
              <a:rPr lang="zh-CN" altLang="en-US" sz="2800" dirty="0">
                <a:solidFill>
                  <a:schemeClr val="accent5">
                    <a:lumMod val="50000"/>
                  </a:schemeClr>
                </a:solidFill>
                <a:latin typeface="STZhongsong" charset="-122"/>
                <a:ea typeface="STZhongsong" charset="-122"/>
                <a:cs typeface="STZhongsong" charset="-122"/>
              </a:rPr>
              <a:t>    </a:t>
            </a:r>
            <a:r>
              <a:rPr lang="zh-CN" altLang="en-US" sz="3000" dirty="0">
                <a:solidFill>
                  <a:schemeClr val="accent5">
                    <a:lumMod val="50000"/>
                  </a:schemeClr>
                </a:solidFill>
                <a:latin typeface="STZhongsong" charset="-122"/>
                <a:ea typeface="STZhongsong" charset="-122"/>
                <a:cs typeface="STZhongsong" charset="-122"/>
              </a:rPr>
              <a:t>根据复合命题所使用的联结词的不同，复合命题可以分为</a:t>
            </a:r>
            <a:r>
              <a:rPr lang="zh-CN" altLang="en-US" sz="3000" dirty="0">
                <a:solidFill>
                  <a:srgbClr val="FF0000"/>
                </a:solidFill>
                <a:latin typeface="STZhongsong" charset="-122"/>
                <a:ea typeface="STZhongsong" charset="-122"/>
                <a:cs typeface="STZhongsong" charset="-122"/>
              </a:rPr>
              <a:t>联言命题</a:t>
            </a:r>
            <a:r>
              <a:rPr lang="zh-CN" altLang="en-US" sz="3000" dirty="0">
                <a:solidFill>
                  <a:schemeClr val="accent5">
                    <a:lumMod val="50000"/>
                  </a:schemeClr>
                </a:solidFill>
                <a:latin typeface="STZhongsong" charset="-122"/>
                <a:ea typeface="STZhongsong" charset="-122"/>
                <a:cs typeface="STZhongsong" charset="-122"/>
              </a:rPr>
              <a:t>、</a:t>
            </a:r>
            <a:r>
              <a:rPr lang="zh-CN" altLang="en-US" sz="3000" dirty="0">
                <a:solidFill>
                  <a:srgbClr val="FF0000"/>
                </a:solidFill>
                <a:latin typeface="STZhongsong" charset="-122"/>
                <a:ea typeface="STZhongsong" charset="-122"/>
                <a:cs typeface="STZhongsong" charset="-122"/>
              </a:rPr>
              <a:t>选言命题</a:t>
            </a:r>
            <a:r>
              <a:rPr lang="zh-CN" altLang="en-US" sz="3000" dirty="0">
                <a:solidFill>
                  <a:schemeClr val="accent5">
                    <a:lumMod val="50000"/>
                  </a:schemeClr>
                </a:solidFill>
                <a:latin typeface="STZhongsong" charset="-122"/>
                <a:ea typeface="STZhongsong" charset="-122"/>
                <a:cs typeface="STZhongsong" charset="-122"/>
              </a:rPr>
              <a:t>、</a:t>
            </a:r>
            <a:r>
              <a:rPr lang="zh-CN" altLang="en-US" sz="3000" dirty="0">
                <a:solidFill>
                  <a:srgbClr val="FF0000"/>
                </a:solidFill>
                <a:latin typeface="STZhongsong" charset="-122"/>
                <a:ea typeface="STZhongsong" charset="-122"/>
                <a:cs typeface="STZhongsong" charset="-122"/>
              </a:rPr>
              <a:t>假言命题</a:t>
            </a:r>
            <a:r>
              <a:rPr lang="zh-CN" altLang="en-US" sz="3000" dirty="0">
                <a:solidFill>
                  <a:schemeClr val="accent5">
                    <a:lumMod val="50000"/>
                  </a:schemeClr>
                </a:solidFill>
                <a:latin typeface="STZhongsong" charset="-122"/>
                <a:ea typeface="STZhongsong" charset="-122"/>
                <a:cs typeface="STZhongsong" charset="-122"/>
              </a:rPr>
              <a:t>、</a:t>
            </a:r>
            <a:r>
              <a:rPr lang="zh-CN" altLang="en-US" sz="3000" dirty="0">
                <a:solidFill>
                  <a:srgbClr val="FF0000"/>
                </a:solidFill>
                <a:latin typeface="STZhongsong" charset="-122"/>
                <a:ea typeface="STZhongsong" charset="-122"/>
                <a:cs typeface="STZhongsong" charset="-122"/>
              </a:rPr>
              <a:t>负命题</a:t>
            </a:r>
            <a:r>
              <a:rPr lang="zh-CN" altLang="en-US" sz="3000" dirty="0">
                <a:solidFill>
                  <a:schemeClr val="accent5">
                    <a:lumMod val="50000"/>
                  </a:schemeClr>
                </a:solidFill>
                <a:latin typeface="STZhongsong" charset="-122"/>
                <a:ea typeface="STZhongsong" charset="-122"/>
                <a:cs typeface="STZhongsong" charset="-122"/>
              </a:rPr>
              <a:t>等基本形式。</a:t>
            </a:r>
            <a:endParaRPr lang="en-US" altLang="zh-CN" sz="3000" dirty="0">
              <a:solidFill>
                <a:schemeClr val="accent5">
                  <a:lumMod val="50000"/>
                </a:schemeClr>
              </a:solidFill>
              <a:latin typeface="STZhongsong" charset="-122"/>
              <a:ea typeface="STZhongsong" charset="-122"/>
              <a:cs typeface="STZhongsong" charset="-122"/>
            </a:endParaRPr>
          </a:p>
          <a:p>
            <a:pPr>
              <a:lnSpc>
                <a:spcPct val="150000"/>
              </a:lnSpc>
              <a:defRPr/>
            </a:pPr>
            <a:r>
              <a:rPr lang="en-US" altLang="zh-CN" sz="3000" dirty="0">
                <a:solidFill>
                  <a:schemeClr val="accent5">
                    <a:lumMod val="50000"/>
                  </a:schemeClr>
                </a:solidFill>
                <a:latin typeface="STZhongsong" charset="-122"/>
                <a:ea typeface="STZhongsong" charset="-122"/>
                <a:cs typeface="STZhongsong" charset="-122"/>
              </a:rPr>
              <a:t>        </a:t>
            </a:r>
            <a:endParaRPr lang="zh-CN" altLang="en-US" sz="3000" dirty="0">
              <a:solidFill>
                <a:schemeClr val="accent5">
                  <a:lumMod val="50000"/>
                </a:schemeClr>
              </a:solidFill>
              <a:latin typeface="STZhongsong" charset="-122"/>
              <a:ea typeface="STZhongsong" charset="-122"/>
              <a:cs typeface="STZhongsong" charset="-122"/>
            </a:endParaRPr>
          </a:p>
        </p:txBody>
      </p:sp>
    </p:spTree>
    <p:extLst>
      <p:ext uri="{BB962C8B-B14F-4D97-AF65-F5344CB8AC3E}">
        <p14:creationId xmlns:p14="http://schemas.microsoft.com/office/powerpoint/2010/main" val="115428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25"/>
          <p:cNvSpPr>
            <a:spLocks noChangeArrowheads="1"/>
          </p:cNvSpPr>
          <p:nvPr/>
        </p:nvSpPr>
        <p:spPr bwMode="auto">
          <a:xfrm>
            <a:off x="577835" y="1971139"/>
            <a:ext cx="2287806" cy="584775"/>
          </a:xfrm>
          <a:prstGeom prst="rect">
            <a:avLst/>
          </a:prstGeom>
          <a:noFill/>
          <a:ln w="9525">
            <a:noFill/>
            <a:miter lim="800000"/>
            <a:headEnd/>
            <a:tailEnd/>
          </a:ln>
        </p:spPr>
        <p:txBody>
          <a:bodyPr wrap="none">
            <a:spAutoFit/>
          </a:bodyPr>
          <a:lstStyle/>
          <a:p>
            <a:r>
              <a:rPr lang="en-US" altLang="zh-CN" sz="3200" dirty="0">
                <a:latin typeface="微软雅黑" pitchFamily="34" charset="-122"/>
                <a:ea typeface="微软雅黑" pitchFamily="34" charset="-122"/>
              </a:rPr>
              <a:t>1. </a:t>
            </a:r>
            <a:r>
              <a:rPr lang="zh-CN" altLang="en-US" sz="3200" dirty="0">
                <a:latin typeface="微软雅黑" pitchFamily="34" charset="-122"/>
                <a:ea typeface="微软雅黑" pitchFamily="34" charset="-122"/>
              </a:rPr>
              <a:t>联言</a:t>
            </a:r>
            <a:r>
              <a:rPr lang="zh-CN" altLang="en-US" sz="3200" dirty="0" smtClean="0">
                <a:latin typeface="微软雅黑" pitchFamily="34" charset="-122"/>
                <a:ea typeface="微软雅黑" pitchFamily="34" charset="-122"/>
              </a:rPr>
              <a:t>命题</a:t>
            </a:r>
            <a:endParaRPr lang="zh-CN" altLang="en-US" sz="3200" dirty="0">
              <a:ea typeface="华康简标题宋"/>
            </a:endParaRPr>
          </a:p>
        </p:txBody>
      </p:sp>
      <p:sp>
        <p:nvSpPr>
          <p:cNvPr id="19" name="剪去单角的矩形 18"/>
          <p:cNvSpPr/>
          <p:nvPr/>
        </p:nvSpPr>
        <p:spPr bwMode="auto">
          <a:xfrm>
            <a:off x="931653" y="3271906"/>
            <a:ext cx="10101532" cy="2093724"/>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nSpc>
                <a:spcPct val="150000"/>
              </a:lnSpc>
              <a:defRPr/>
            </a:pPr>
            <a:r>
              <a:rPr lang="zh-CN" altLang="en-US" sz="3000" dirty="0">
                <a:solidFill>
                  <a:schemeClr val="tx1"/>
                </a:solidFill>
                <a:latin typeface="STZhongsong" charset="-122"/>
                <a:ea typeface="STZhongsong" charset="-122"/>
                <a:cs typeface="STZhongsong" charset="-122"/>
              </a:rPr>
              <a:t>（</a:t>
            </a:r>
            <a:r>
              <a:rPr lang="en-US" altLang="zh-CN" sz="3000" dirty="0">
                <a:solidFill>
                  <a:schemeClr val="tx1"/>
                </a:solidFill>
                <a:latin typeface="STZhongsong" charset="-122"/>
                <a:ea typeface="STZhongsong" charset="-122"/>
                <a:cs typeface="STZhongsong" charset="-122"/>
              </a:rPr>
              <a:t>1</a:t>
            </a:r>
            <a:r>
              <a:rPr lang="zh-CN" altLang="en-US" sz="3000" dirty="0">
                <a:solidFill>
                  <a:schemeClr val="tx1"/>
                </a:solidFill>
                <a:latin typeface="STZhongsong" charset="-122"/>
                <a:ea typeface="STZhongsong" charset="-122"/>
                <a:cs typeface="STZhongsong" charset="-122"/>
              </a:rPr>
              <a:t>）什么是联言命题</a:t>
            </a:r>
            <a:endParaRPr lang="en-US" altLang="zh-CN" sz="3000" dirty="0">
              <a:solidFill>
                <a:schemeClr val="tx1"/>
              </a:solidFill>
              <a:latin typeface="STZhongsong" charset="-122"/>
              <a:ea typeface="STZhongsong" charset="-122"/>
              <a:cs typeface="STZhongsong" charset="-122"/>
            </a:endParaRPr>
          </a:p>
          <a:p>
            <a:pPr>
              <a:lnSpc>
                <a:spcPct val="150000"/>
              </a:lnSpc>
              <a:defRPr/>
            </a:pPr>
            <a:r>
              <a:rPr lang="en-US" altLang="zh-CN" sz="3000" dirty="0">
                <a:solidFill>
                  <a:schemeClr val="tx1"/>
                </a:solidFill>
                <a:latin typeface="STZhongsong" charset="-122"/>
                <a:ea typeface="STZhongsong" charset="-122"/>
                <a:cs typeface="STZhongsong" charset="-122"/>
              </a:rPr>
              <a:t>      </a:t>
            </a:r>
            <a:r>
              <a:rPr lang="zh-CN" altLang="en-US" sz="3000" dirty="0">
                <a:solidFill>
                  <a:schemeClr val="tx1"/>
                </a:solidFill>
                <a:latin typeface="STZhongsong" charset="-122"/>
                <a:ea typeface="STZhongsong" charset="-122"/>
                <a:cs typeface="STZhongsong" charset="-122"/>
              </a:rPr>
              <a:t>联言命题是断定几种事物情况同时存在的复合命题。</a:t>
            </a:r>
            <a:endParaRPr lang="zh-CN" altLang="en-US" sz="3000" dirty="0">
              <a:solidFill>
                <a:srgbClr val="FF40FF"/>
              </a:solidFill>
              <a:latin typeface="STZhongsong" charset="-122"/>
              <a:ea typeface="STZhongsong" charset="-122"/>
              <a:cs typeface="STZhongsong" charset="-122"/>
            </a:endParaRPr>
          </a:p>
        </p:txBody>
      </p:sp>
      <p:sp>
        <p:nvSpPr>
          <p:cNvPr id="2" name="矩形 1">
            <a:extLst>
              <a:ext uri="{FF2B5EF4-FFF2-40B4-BE49-F238E27FC236}">
                <a16:creationId xmlns:a16="http://schemas.microsoft.com/office/drawing/2014/main" id="{6F663408-6480-4360-ABF5-1666EA0FA8AA}"/>
              </a:ext>
            </a:extLst>
          </p:cNvPr>
          <p:cNvSpPr/>
          <p:nvPr/>
        </p:nvSpPr>
        <p:spPr>
          <a:xfrm>
            <a:off x="363193" y="749852"/>
            <a:ext cx="6434775" cy="646331"/>
          </a:xfrm>
          <a:prstGeom prst="rect">
            <a:avLst/>
          </a:prstGeom>
        </p:spPr>
        <p:txBody>
          <a:bodyPr wrap="none">
            <a:spAutoFit/>
          </a:bodyPr>
          <a:lstStyle/>
          <a:p>
            <a:r>
              <a:rPr lang="zh-CN" altLang="en-US" sz="3600" b="1" dirty="0"/>
              <a:t>六</a:t>
            </a:r>
            <a:r>
              <a:rPr lang="en-US" altLang="zh-CN" sz="3600" b="1" dirty="0"/>
              <a:t>. </a:t>
            </a:r>
            <a:r>
              <a:rPr lang="zh-CN" altLang="en-US" sz="3600" b="1" dirty="0"/>
              <a:t>联言、选言、假言、负</a:t>
            </a:r>
            <a:r>
              <a:rPr lang="zh-CN" altLang="en-US" sz="3600" b="1" dirty="0" smtClean="0"/>
              <a:t>命题</a:t>
            </a:r>
            <a:endParaRPr lang="zh-CN" altLang="en-US" sz="3600" b="1" dirty="0"/>
          </a:p>
        </p:txBody>
      </p:sp>
    </p:spTree>
    <p:extLst>
      <p:ext uri="{BB962C8B-B14F-4D97-AF65-F5344CB8AC3E}">
        <p14:creationId xmlns:p14="http://schemas.microsoft.com/office/powerpoint/2010/main" val="229480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fade">
                                      <p:cBhvr>
                                        <p:cTn id="7"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800564" y="1234257"/>
            <a:ext cx="1116011" cy="584775"/>
          </a:xfrm>
          <a:prstGeom prst="rect">
            <a:avLst/>
          </a:prstGeom>
          <a:noFill/>
          <a:ln w="9525">
            <a:noFill/>
            <a:miter lim="800000"/>
            <a:headEnd/>
            <a:tailEnd/>
          </a:ln>
        </p:spPr>
        <p:txBody>
          <a:bodyPr wrap="none">
            <a:spAutoFit/>
          </a:bodyPr>
          <a:lstStyle/>
          <a:p>
            <a:r>
              <a:rPr lang="zh-CN" altLang="en-US" sz="3200" dirty="0">
                <a:ea typeface="经典综艺体简"/>
                <a:cs typeface="经典综艺体简"/>
              </a:rPr>
              <a:t>例子</a:t>
            </a:r>
            <a:r>
              <a:rPr lang="en-US" altLang="zh-CN" sz="3200" dirty="0">
                <a:ea typeface="经典综艺体简"/>
                <a:cs typeface="经典综艺体简"/>
              </a:rPr>
              <a:t>:</a:t>
            </a:r>
            <a:endParaRPr lang="zh-CN" altLang="en-US" sz="3200" dirty="0">
              <a:ea typeface="经典综艺体简"/>
              <a:cs typeface="经典综艺体简"/>
            </a:endParaRPr>
          </a:p>
        </p:txBody>
      </p:sp>
      <p:sp>
        <p:nvSpPr>
          <p:cNvPr id="9" name="Line 6"/>
          <p:cNvSpPr>
            <a:spLocks noChangeShapeType="1"/>
          </p:cNvSpPr>
          <p:nvPr/>
        </p:nvSpPr>
        <p:spPr bwMode="auto">
          <a:xfrm flipH="1" flipV="1">
            <a:off x="2359718" y="4096489"/>
            <a:ext cx="7056784" cy="79"/>
          </a:xfrm>
          <a:prstGeom prst="line">
            <a:avLst/>
          </a:prstGeom>
          <a:noFill/>
          <a:ln w="28575" cap="rnd">
            <a:solidFill>
              <a:srgbClr val="08080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grpSp>
        <p:nvGrpSpPr>
          <p:cNvPr id="10" name="Group 10"/>
          <p:cNvGrpSpPr>
            <a:grpSpLocks/>
          </p:cNvGrpSpPr>
          <p:nvPr/>
        </p:nvGrpSpPr>
        <p:grpSpPr bwMode="auto">
          <a:xfrm>
            <a:off x="5675011" y="3920261"/>
            <a:ext cx="425451" cy="415925"/>
            <a:chOff x="638" y="1555"/>
            <a:chExt cx="569" cy="562"/>
          </a:xfrm>
        </p:grpSpPr>
        <p:sp>
          <p:nvSpPr>
            <p:cNvPr id="11" name="Oval 11"/>
            <p:cNvSpPr>
              <a:spLocks noChangeArrowheads="1"/>
            </p:cNvSpPr>
            <p:nvPr/>
          </p:nvSpPr>
          <p:spPr bwMode="gray">
            <a:xfrm>
              <a:off x="638" y="1555"/>
              <a:ext cx="569" cy="562"/>
            </a:xfrm>
            <a:prstGeom prst="ellipse">
              <a:avLst/>
            </a:prstGeom>
            <a:gradFill rotWithShape="1">
              <a:gsLst>
                <a:gs pos="0">
                  <a:srgbClr val="FF0107"/>
                </a:gs>
                <a:gs pos="50000">
                  <a:srgbClr val="FF0107">
                    <a:gamma/>
                    <a:shade val="46275"/>
                    <a:invGamma/>
                  </a:srgbClr>
                </a:gs>
                <a:gs pos="100000">
                  <a:srgbClr val="FF0107"/>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2" name="Picture 12"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695" y="1560"/>
              <a:ext cx="454" cy="19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文本框 3"/>
          <p:cNvSpPr txBox="1"/>
          <p:nvPr/>
        </p:nvSpPr>
        <p:spPr>
          <a:xfrm>
            <a:off x="1677746" y="2105914"/>
            <a:ext cx="8363401" cy="1311193"/>
          </a:xfrm>
          <a:prstGeom prst="rect">
            <a:avLst/>
          </a:prstGeom>
          <a:noFill/>
        </p:spPr>
        <p:txBody>
          <a:bodyPr wrap="square" rtlCol="0">
            <a:spAutoFit/>
          </a:bodyPr>
          <a:lstStyle/>
          <a:p>
            <a:pPr>
              <a:lnSpc>
                <a:spcPct val="150000"/>
              </a:lnSpc>
            </a:pPr>
            <a:r>
              <a:rPr lang="zh-CN" altLang="en-US" sz="2800" dirty="0"/>
              <a:t>例① 鲁迅是伟大的文学家，并且是伟大的思想家。</a:t>
            </a:r>
            <a:endParaRPr lang="en-US" altLang="zh-CN" sz="2800" dirty="0"/>
          </a:p>
          <a:p>
            <a:pPr>
              <a:lnSpc>
                <a:spcPct val="150000"/>
              </a:lnSpc>
            </a:pPr>
            <a:r>
              <a:rPr lang="zh-CN" altLang="en-US" sz="2800" dirty="0"/>
              <a:t>例② 伦理学是社会科学，而生物学属于自然科学。</a:t>
            </a:r>
          </a:p>
        </p:txBody>
      </p:sp>
      <p:sp>
        <p:nvSpPr>
          <p:cNvPr id="5" name="文本框 4"/>
          <p:cNvSpPr txBox="1"/>
          <p:nvPr/>
        </p:nvSpPr>
        <p:spPr>
          <a:xfrm>
            <a:off x="1457864" y="4598426"/>
            <a:ext cx="8738558" cy="1643527"/>
          </a:xfrm>
          <a:prstGeom prst="rect">
            <a:avLst/>
          </a:prstGeom>
          <a:noFill/>
        </p:spPr>
        <p:txBody>
          <a:bodyPr wrap="square" rtlCol="0">
            <a:spAutoFit/>
          </a:bodyPr>
          <a:lstStyle/>
          <a:p>
            <a:pPr>
              <a:lnSpc>
                <a:spcPct val="120000"/>
              </a:lnSpc>
            </a:pPr>
            <a:r>
              <a:rPr lang="en-US" altLang="zh-CN" sz="2800" dirty="0"/>
              <a:t>       </a:t>
            </a:r>
            <a:r>
              <a:rPr lang="zh-CN" altLang="en-US" sz="2800" dirty="0"/>
              <a:t>联言命题定义中的“几种事物情况”，既可指同一断定对象的几种情况，如例①；也可指不同断定对象的几种情况，如例②。</a:t>
            </a:r>
          </a:p>
        </p:txBody>
      </p:sp>
    </p:spTree>
    <p:extLst>
      <p:ext uri="{BB962C8B-B14F-4D97-AF65-F5344CB8AC3E}">
        <p14:creationId xmlns:p14="http://schemas.microsoft.com/office/powerpoint/2010/main" val="10873091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9305" y="135193"/>
            <a:ext cx="3991798" cy="1107996"/>
          </a:xfrm>
          <a:prstGeom prst="rect">
            <a:avLst/>
          </a:prstGeom>
          <a:noFill/>
        </p:spPr>
        <p:txBody>
          <a:bodyPr wrap="none" rtlCol="0">
            <a:spAutoFit/>
          </a:bodyPr>
          <a:lstStyle/>
          <a:p>
            <a:pPr defTabSz="1097280">
              <a:lnSpc>
                <a:spcPct val="150000"/>
              </a:lnSpc>
              <a:defRPr/>
            </a:pPr>
            <a:r>
              <a:rPr lang="en-US" altLang="zh-CN" sz="4400" b="1" dirty="0">
                <a:solidFill>
                  <a:prstClr val="black"/>
                </a:solidFill>
              </a:rPr>
              <a:t>1.2  </a:t>
            </a:r>
            <a:r>
              <a:rPr lang="zh-CN" altLang="en-US" sz="4400" b="1" dirty="0">
                <a:solidFill>
                  <a:prstClr val="black"/>
                </a:solidFill>
              </a:rPr>
              <a:t>命题和语句</a:t>
            </a:r>
            <a:endParaRPr lang="en-US" altLang="zh-CN" sz="4400" b="1" dirty="0">
              <a:solidFill>
                <a:prstClr val="black"/>
              </a:solidFill>
            </a:endParaRPr>
          </a:p>
        </p:txBody>
      </p:sp>
      <p:grpSp>
        <p:nvGrpSpPr>
          <p:cNvPr id="3" name="Group 94"/>
          <p:cNvGrpSpPr>
            <a:grpSpLocks/>
          </p:cNvGrpSpPr>
          <p:nvPr/>
        </p:nvGrpSpPr>
        <p:grpSpPr bwMode="auto">
          <a:xfrm>
            <a:off x="894087" y="551065"/>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599305" y="1082135"/>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24543" y="1288581"/>
            <a:ext cx="11299371" cy="5569419"/>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zh-CN" altLang="en-US" sz="3200" b="1" dirty="0">
                <a:solidFill>
                  <a:prstClr val="black"/>
                </a:solidFill>
                <a:latin typeface="Calibri"/>
                <a:ea typeface="宋体" pitchFamily="2" charset="-122"/>
              </a:rPr>
              <a:t>        命题和语句的区别，具体表现在以下两个方面：</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latin typeface="Calibri"/>
                <a:ea typeface="宋体" pitchFamily="2" charset="-122"/>
              </a:rPr>
              <a:t>第一，并非一切语句都表达命题，有真假的语句才表达命题。</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rPr>
              <a:t>例</a:t>
            </a:r>
            <a:r>
              <a:rPr lang="en-US" altLang="zh-CN" sz="3200" b="1" dirty="0">
                <a:solidFill>
                  <a:prstClr val="black"/>
                </a:solidFill>
              </a:rPr>
              <a:t>①</a:t>
            </a:r>
            <a:r>
              <a:rPr lang="zh-CN" altLang="en-US" sz="3200" b="1" dirty="0">
                <a:solidFill>
                  <a:prstClr val="black"/>
                </a:solidFill>
              </a:rPr>
              <a:t>  高等学校是培养人才和科学研究的基地。  </a:t>
            </a:r>
            <a:endParaRPr lang="en-US" altLang="zh-CN" sz="3200" b="1" dirty="0">
              <a:solidFill>
                <a:prstClr val="black"/>
              </a:solidFill>
            </a:endParaRPr>
          </a:p>
          <a:p>
            <a:pPr defTabSz="1097280">
              <a:lnSpc>
                <a:spcPct val="150000"/>
              </a:lnSpc>
              <a:defRPr/>
            </a:pPr>
            <a:r>
              <a:rPr lang="zh-CN" altLang="en-US" sz="3200" b="1" dirty="0">
                <a:solidFill>
                  <a:prstClr val="black"/>
                </a:solidFill>
              </a:rPr>
              <a:t>例②  什么是科学？</a:t>
            </a:r>
            <a:endParaRPr lang="en-US" altLang="zh-CN" sz="3200" b="1" dirty="0">
              <a:solidFill>
                <a:prstClr val="black"/>
              </a:solidFill>
            </a:endParaRPr>
          </a:p>
          <a:p>
            <a:pPr defTabSz="1097280">
              <a:lnSpc>
                <a:spcPct val="150000"/>
              </a:lnSpc>
              <a:defRPr/>
            </a:pPr>
            <a:r>
              <a:rPr lang="zh-CN" altLang="en-US" sz="3200" b="1" dirty="0">
                <a:solidFill>
                  <a:prstClr val="black"/>
                </a:solidFill>
                <a:latin typeface="Calibri"/>
                <a:ea typeface="宋体" pitchFamily="2" charset="-122"/>
              </a:rPr>
              <a:t>例③  难道孔子不是一位伟大的思想家吗？</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latin typeface="Calibri"/>
                <a:ea typeface="宋体" pitchFamily="2" charset="-122"/>
              </a:rPr>
              <a:t>例④  请关门。</a:t>
            </a:r>
            <a:endParaRPr lang="en-US" altLang="zh-CN" sz="3200" b="1" dirty="0">
              <a:solidFill>
                <a:prstClr val="black"/>
              </a:solidFill>
              <a:latin typeface="Calibri"/>
              <a:ea typeface="宋体" pitchFamily="2" charset="-122"/>
            </a:endParaRPr>
          </a:p>
          <a:p>
            <a:pPr defTabSz="1097280">
              <a:lnSpc>
                <a:spcPct val="150000"/>
              </a:lnSpc>
              <a:defRPr/>
            </a:pPr>
            <a:r>
              <a:rPr lang="zh-CN" altLang="en-US" sz="3200" b="1" dirty="0">
                <a:solidFill>
                  <a:prstClr val="black"/>
                </a:solidFill>
                <a:latin typeface="Calibri"/>
                <a:ea typeface="宋体" pitchFamily="2" charset="-122"/>
              </a:rPr>
              <a:t>例⑤  啊！蓝天。</a:t>
            </a:r>
            <a:endParaRPr lang="en-US" altLang="zh-CN" sz="32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
        <p:nvSpPr>
          <p:cNvPr id="5" name="文本框 4"/>
          <p:cNvSpPr txBox="1"/>
          <p:nvPr/>
        </p:nvSpPr>
        <p:spPr>
          <a:xfrm>
            <a:off x="9723664" y="3088328"/>
            <a:ext cx="906236" cy="523220"/>
          </a:xfrm>
          <a:prstGeom prst="rect">
            <a:avLst/>
          </a:prstGeom>
          <a:noFill/>
        </p:spPr>
        <p:txBody>
          <a:bodyPr wrap="square" rtlCol="0">
            <a:spAutoFit/>
          </a:bodyPr>
          <a:lstStyle/>
          <a:p>
            <a:r>
              <a:rPr lang="en-US" altLang="zh-CN" sz="2800" dirty="0">
                <a:solidFill>
                  <a:srgbClr val="FF0000"/>
                </a:solidFill>
              </a:rPr>
              <a:t>Yes</a:t>
            </a:r>
            <a:endParaRPr lang="zh-CN" altLang="en-US" sz="2800" dirty="0">
              <a:solidFill>
                <a:srgbClr val="FF0000"/>
              </a:solidFill>
            </a:endParaRPr>
          </a:p>
        </p:txBody>
      </p:sp>
      <p:sp>
        <p:nvSpPr>
          <p:cNvPr id="6" name="文本框 5"/>
          <p:cNvSpPr txBox="1"/>
          <p:nvPr/>
        </p:nvSpPr>
        <p:spPr>
          <a:xfrm>
            <a:off x="9772130" y="3817065"/>
            <a:ext cx="726621" cy="523220"/>
          </a:xfrm>
          <a:prstGeom prst="rect">
            <a:avLst/>
          </a:prstGeom>
          <a:noFill/>
        </p:spPr>
        <p:txBody>
          <a:bodyPr wrap="square" rtlCol="0">
            <a:spAutoFit/>
          </a:bodyPr>
          <a:lstStyle/>
          <a:p>
            <a:r>
              <a:rPr lang="en-US" altLang="zh-CN" sz="2800" dirty="0">
                <a:solidFill>
                  <a:srgbClr val="FF0000"/>
                </a:solidFill>
              </a:rPr>
              <a:t>No</a:t>
            </a:r>
            <a:endParaRPr lang="zh-CN" altLang="en-US" sz="2800" dirty="0">
              <a:solidFill>
                <a:srgbClr val="FF0000"/>
              </a:solidFill>
            </a:endParaRPr>
          </a:p>
        </p:txBody>
      </p:sp>
      <p:sp>
        <p:nvSpPr>
          <p:cNvPr id="7" name="文本框 6"/>
          <p:cNvSpPr txBox="1"/>
          <p:nvPr/>
        </p:nvSpPr>
        <p:spPr>
          <a:xfrm>
            <a:off x="9772130" y="4625280"/>
            <a:ext cx="792455" cy="800219"/>
          </a:xfrm>
          <a:prstGeom prst="rect">
            <a:avLst/>
          </a:prstGeom>
          <a:noFill/>
        </p:spPr>
        <p:txBody>
          <a:bodyPr wrap="square" rtlCol="0">
            <a:spAutoFit/>
          </a:bodyPr>
          <a:lstStyle/>
          <a:p>
            <a:r>
              <a:rPr lang="en-US" altLang="zh-CN" sz="2800" dirty="0">
                <a:solidFill>
                  <a:srgbClr val="FF0000"/>
                </a:solidFill>
              </a:rPr>
              <a:t>Yes</a:t>
            </a:r>
            <a:endParaRPr lang="zh-CN" altLang="en-US" sz="2800" dirty="0">
              <a:solidFill>
                <a:srgbClr val="FF0000"/>
              </a:solidFill>
            </a:endParaRPr>
          </a:p>
          <a:p>
            <a:endParaRPr lang="zh-CN" altLang="en-US" dirty="0"/>
          </a:p>
        </p:txBody>
      </p:sp>
      <p:sp>
        <p:nvSpPr>
          <p:cNvPr id="8" name="文本框 7"/>
          <p:cNvSpPr txBox="1"/>
          <p:nvPr/>
        </p:nvSpPr>
        <p:spPr>
          <a:xfrm>
            <a:off x="9846641" y="5370334"/>
            <a:ext cx="874099" cy="523220"/>
          </a:xfrm>
          <a:prstGeom prst="rect">
            <a:avLst/>
          </a:prstGeom>
          <a:noFill/>
        </p:spPr>
        <p:txBody>
          <a:bodyPr wrap="square" rtlCol="0">
            <a:spAutoFit/>
          </a:bodyPr>
          <a:lstStyle/>
          <a:p>
            <a:r>
              <a:rPr lang="en-US" altLang="zh-CN" sz="2800" dirty="0">
                <a:solidFill>
                  <a:srgbClr val="FF0000"/>
                </a:solidFill>
              </a:rPr>
              <a:t>No</a:t>
            </a:r>
            <a:endParaRPr lang="zh-CN" altLang="en-US" sz="2800" dirty="0">
              <a:solidFill>
                <a:srgbClr val="FF0000"/>
              </a:solidFill>
            </a:endParaRPr>
          </a:p>
        </p:txBody>
      </p:sp>
      <p:sp>
        <p:nvSpPr>
          <p:cNvPr id="9" name="文本框 8"/>
          <p:cNvSpPr txBox="1"/>
          <p:nvPr/>
        </p:nvSpPr>
        <p:spPr>
          <a:xfrm>
            <a:off x="9846641" y="6034608"/>
            <a:ext cx="864902" cy="523220"/>
          </a:xfrm>
          <a:prstGeom prst="rect">
            <a:avLst/>
          </a:prstGeom>
          <a:noFill/>
        </p:spPr>
        <p:txBody>
          <a:bodyPr wrap="square" rtlCol="0">
            <a:spAutoFit/>
          </a:bodyPr>
          <a:lstStyle/>
          <a:p>
            <a:r>
              <a:rPr lang="en-US" altLang="zh-CN" sz="2800" dirty="0">
                <a:solidFill>
                  <a:srgbClr val="FF0000"/>
                </a:solidFill>
              </a:rPr>
              <a:t>No</a:t>
            </a:r>
            <a:endParaRPr lang="zh-CN" altLang="en-US" sz="2800" dirty="0">
              <a:solidFill>
                <a:srgbClr val="FF0000"/>
              </a:solidFill>
            </a:endParaRPr>
          </a:p>
        </p:txBody>
      </p:sp>
    </p:spTree>
    <p:extLst>
      <p:ext uri="{BB962C8B-B14F-4D97-AF65-F5344CB8AC3E}">
        <p14:creationId xmlns:p14="http://schemas.microsoft.com/office/powerpoint/2010/main" val="3795410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剪去单角的矩形 18"/>
          <p:cNvSpPr/>
          <p:nvPr/>
        </p:nvSpPr>
        <p:spPr bwMode="auto">
          <a:xfrm>
            <a:off x="646980" y="1104182"/>
            <a:ext cx="10791645" cy="5348376"/>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nSpc>
                <a:spcPct val="150000"/>
              </a:lnSpc>
              <a:defRPr/>
            </a:pPr>
            <a:r>
              <a:rPr lang="zh-CN" altLang="en-US" sz="3000" dirty="0">
                <a:solidFill>
                  <a:schemeClr val="tx1"/>
                </a:solidFill>
                <a:latin typeface="STZhongsong" charset="-122"/>
                <a:ea typeface="STZhongsong" charset="-122"/>
                <a:cs typeface="STZhongsong" charset="-122"/>
              </a:rPr>
              <a:t>（</a:t>
            </a:r>
            <a:r>
              <a:rPr lang="en-US" altLang="zh-CN" sz="3000" dirty="0">
                <a:solidFill>
                  <a:schemeClr val="tx1"/>
                </a:solidFill>
                <a:latin typeface="STZhongsong" charset="-122"/>
                <a:ea typeface="STZhongsong" charset="-122"/>
                <a:cs typeface="STZhongsong" charset="-122"/>
              </a:rPr>
              <a:t>2</a:t>
            </a:r>
            <a:r>
              <a:rPr lang="zh-CN" altLang="en-US" sz="3000" dirty="0">
                <a:solidFill>
                  <a:schemeClr val="tx1"/>
                </a:solidFill>
                <a:latin typeface="STZhongsong" charset="-122"/>
                <a:ea typeface="STZhongsong" charset="-122"/>
                <a:cs typeface="STZhongsong" charset="-122"/>
              </a:rPr>
              <a:t>）联言命题的结构</a:t>
            </a:r>
            <a:endParaRPr lang="en-US" altLang="zh-CN" sz="3000" dirty="0">
              <a:solidFill>
                <a:schemeClr val="tx1"/>
              </a:solidFill>
              <a:latin typeface="STZhongsong" charset="-122"/>
              <a:ea typeface="STZhongsong" charset="-122"/>
              <a:cs typeface="STZhongsong" charset="-122"/>
            </a:endParaRPr>
          </a:p>
          <a:p>
            <a:pPr>
              <a:lnSpc>
                <a:spcPct val="150000"/>
              </a:lnSpc>
              <a:defRPr/>
            </a:pPr>
            <a:r>
              <a:rPr lang="en-US" altLang="zh-CN" sz="3000" dirty="0">
                <a:solidFill>
                  <a:schemeClr val="tx1"/>
                </a:solidFill>
                <a:latin typeface="STZhongsong" charset="-122"/>
                <a:ea typeface="STZhongsong" charset="-122"/>
                <a:cs typeface="STZhongsong" charset="-122"/>
              </a:rPr>
              <a:t>        </a:t>
            </a:r>
            <a:r>
              <a:rPr lang="zh-CN" altLang="en-US" sz="3000" dirty="0">
                <a:solidFill>
                  <a:schemeClr val="tx1"/>
                </a:solidFill>
                <a:latin typeface="STZhongsong" charset="-122"/>
                <a:ea typeface="STZhongsong" charset="-122"/>
                <a:cs typeface="STZhongsong" charset="-122"/>
              </a:rPr>
              <a:t>联言命题由</a:t>
            </a:r>
            <a:r>
              <a:rPr lang="zh-CN" altLang="en-US" sz="3000" dirty="0">
                <a:solidFill>
                  <a:srgbClr val="FF0000"/>
                </a:solidFill>
                <a:latin typeface="STZhongsong" charset="-122"/>
                <a:ea typeface="STZhongsong" charset="-122"/>
                <a:cs typeface="STZhongsong" charset="-122"/>
              </a:rPr>
              <a:t>联言支</a:t>
            </a:r>
            <a:r>
              <a:rPr lang="zh-CN" altLang="en-US" sz="3000" dirty="0">
                <a:solidFill>
                  <a:schemeClr val="tx1"/>
                </a:solidFill>
                <a:latin typeface="STZhongsong" charset="-122"/>
                <a:ea typeface="STZhongsong" charset="-122"/>
                <a:cs typeface="STZhongsong" charset="-122"/>
              </a:rPr>
              <a:t>和</a:t>
            </a:r>
            <a:r>
              <a:rPr lang="zh-CN" altLang="en-US" sz="3000" dirty="0">
                <a:solidFill>
                  <a:srgbClr val="FF0000"/>
                </a:solidFill>
                <a:latin typeface="STZhongsong" charset="-122"/>
                <a:ea typeface="STZhongsong" charset="-122"/>
                <a:cs typeface="STZhongsong" charset="-122"/>
              </a:rPr>
              <a:t>联言联结词</a:t>
            </a:r>
            <a:r>
              <a:rPr lang="zh-CN" altLang="en-US" sz="3000" dirty="0">
                <a:solidFill>
                  <a:schemeClr val="tx1"/>
                </a:solidFill>
                <a:latin typeface="STZhongsong" charset="-122"/>
                <a:ea typeface="STZhongsong" charset="-122"/>
                <a:cs typeface="STZhongsong" charset="-122"/>
              </a:rPr>
              <a:t>组成。</a:t>
            </a:r>
            <a:endParaRPr lang="en-US" altLang="zh-CN" sz="3000" dirty="0">
              <a:solidFill>
                <a:schemeClr val="tx1"/>
              </a:solidFill>
              <a:latin typeface="STZhongsong" charset="-122"/>
              <a:ea typeface="STZhongsong" charset="-122"/>
              <a:cs typeface="STZhongsong" charset="-122"/>
            </a:endParaRPr>
          </a:p>
          <a:p>
            <a:pPr>
              <a:lnSpc>
                <a:spcPct val="150000"/>
              </a:lnSpc>
              <a:defRPr/>
            </a:pPr>
            <a:r>
              <a:rPr lang="en-US" altLang="zh-CN" sz="3000" dirty="0">
                <a:solidFill>
                  <a:schemeClr val="tx1"/>
                </a:solidFill>
                <a:latin typeface="STZhongsong" charset="-122"/>
                <a:ea typeface="STZhongsong" charset="-122"/>
                <a:cs typeface="STZhongsong" charset="-122"/>
              </a:rPr>
              <a:t>    </a:t>
            </a:r>
            <a:endParaRPr lang="zh-CN" altLang="en-US" sz="3000" dirty="0">
              <a:solidFill>
                <a:srgbClr val="FF40FF"/>
              </a:solidFill>
              <a:latin typeface="STZhongsong" charset="-122"/>
              <a:ea typeface="STZhongsong" charset="-122"/>
              <a:cs typeface="STZhongsong" charset="-122"/>
            </a:endParaRPr>
          </a:p>
        </p:txBody>
      </p:sp>
      <p:sp>
        <p:nvSpPr>
          <p:cNvPr id="4" name="箭头: 下 3">
            <a:extLst>
              <a:ext uri="{FF2B5EF4-FFF2-40B4-BE49-F238E27FC236}">
                <a16:creationId xmlns:a16="http://schemas.microsoft.com/office/drawing/2014/main" id="{345A2C92-99D9-4DBA-9D25-1E7ACF41CE3C}"/>
              </a:ext>
            </a:extLst>
          </p:cNvPr>
          <p:cNvSpPr/>
          <p:nvPr/>
        </p:nvSpPr>
        <p:spPr>
          <a:xfrm>
            <a:off x="4054415" y="2990305"/>
            <a:ext cx="284672" cy="48920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BD7CDA42-FD66-4715-A26F-E7DF83DCF940}"/>
              </a:ext>
            </a:extLst>
          </p:cNvPr>
          <p:cNvSpPr/>
          <p:nvPr/>
        </p:nvSpPr>
        <p:spPr>
          <a:xfrm>
            <a:off x="1457864" y="3605839"/>
            <a:ext cx="3994030" cy="251891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3200" dirty="0">
                <a:solidFill>
                  <a:srgbClr val="FF40FF"/>
                </a:solidFill>
                <a:latin typeface="SimHei" charset="-122"/>
                <a:ea typeface="SimHei" charset="-122"/>
                <a:cs typeface="SimHei" charset="-122"/>
              </a:rPr>
              <a:t> </a:t>
            </a:r>
            <a:r>
              <a:rPr lang="zh-CN" altLang="en-US" sz="3200" dirty="0">
                <a:solidFill>
                  <a:prstClr val="black"/>
                </a:solidFill>
                <a:latin typeface="SimHei" charset="-122"/>
                <a:ea typeface="SimHei" charset="-122"/>
                <a:cs typeface="SimHei" charset="-122"/>
              </a:rPr>
              <a:t>联言命题中包含的支命题。一个联言命题至少要由两个或两个以上的联言支所组成。</a:t>
            </a:r>
            <a:endParaRPr lang="zh-CN" altLang="en-US" dirty="0"/>
          </a:p>
        </p:txBody>
      </p:sp>
      <p:sp>
        <p:nvSpPr>
          <p:cNvPr id="6" name="箭头: 下 5">
            <a:extLst>
              <a:ext uri="{FF2B5EF4-FFF2-40B4-BE49-F238E27FC236}">
                <a16:creationId xmlns:a16="http://schemas.microsoft.com/office/drawing/2014/main" id="{3344E6C3-049E-4E55-BEAD-F1A411C51EC2}"/>
              </a:ext>
            </a:extLst>
          </p:cNvPr>
          <p:cNvSpPr/>
          <p:nvPr/>
        </p:nvSpPr>
        <p:spPr>
          <a:xfrm>
            <a:off x="6728604" y="2990305"/>
            <a:ext cx="284672" cy="48920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24DE6E29-5C3D-4A83-91CE-F7E59655869A}"/>
              </a:ext>
            </a:extLst>
          </p:cNvPr>
          <p:cNvSpPr/>
          <p:nvPr/>
        </p:nvSpPr>
        <p:spPr>
          <a:xfrm>
            <a:off x="5874587" y="3605839"/>
            <a:ext cx="4511617" cy="25189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3200" dirty="0">
                <a:solidFill>
                  <a:prstClr val="black"/>
                </a:solidFill>
                <a:latin typeface="SimHei" charset="-122"/>
                <a:ea typeface="SimHei" charset="-122"/>
                <a:cs typeface="SimHei" charset="-122"/>
              </a:rPr>
              <a:t>表示联言支所断定的事物情况之间具有</a:t>
            </a:r>
            <a:r>
              <a:rPr lang="zh-CN" altLang="en-US" sz="3200" dirty="0">
                <a:solidFill>
                  <a:srgbClr val="FF0000"/>
                </a:solidFill>
                <a:latin typeface="SimHei" charset="-122"/>
                <a:ea typeface="SimHei" charset="-122"/>
                <a:cs typeface="SimHei" charset="-122"/>
              </a:rPr>
              <a:t>同时并存关系</a:t>
            </a:r>
            <a:r>
              <a:rPr lang="zh-CN" altLang="en-US" sz="3200" dirty="0">
                <a:solidFill>
                  <a:prstClr val="black"/>
                </a:solidFill>
                <a:latin typeface="SimHei" charset="-122"/>
                <a:ea typeface="SimHei" charset="-122"/>
                <a:cs typeface="SimHei" charset="-122"/>
              </a:rPr>
              <a:t>的逻辑标志，它通常用“并且”来表示。</a:t>
            </a:r>
            <a:endParaRPr lang="zh-CN" altLang="en-US" dirty="0"/>
          </a:p>
        </p:txBody>
      </p:sp>
    </p:spTree>
    <p:extLst>
      <p:ext uri="{BB962C8B-B14F-4D97-AF65-F5344CB8AC3E}">
        <p14:creationId xmlns:p14="http://schemas.microsoft.com/office/powerpoint/2010/main" val="32678297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fade">
                                      <p:cBhvr>
                                        <p:cTn id="7" dur="500"/>
                                        <p:tgtEl>
                                          <p:spTgt spid="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 calcmode="lin" valueType="num">
                                      <p:cBhvr additive="base">
                                        <p:cTn id="1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65"/>
          <p:cNvSpPr txBox="1"/>
          <p:nvPr/>
        </p:nvSpPr>
        <p:spPr>
          <a:xfrm>
            <a:off x="6456040" y="1268764"/>
            <a:ext cx="2533688" cy="584775"/>
          </a:xfrm>
          <a:prstGeom prst="rect">
            <a:avLst/>
          </a:prstGeom>
          <a:noFill/>
        </p:spPr>
        <p:txBody>
          <a:bodyPr wrap="square" rtlCol="0">
            <a:spAutoFit/>
          </a:bodyPr>
          <a:lstStyle/>
          <a:p>
            <a:pPr algn="ctr"/>
            <a:r>
              <a:rPr lang="zh-CN" altLang="en-US" sz="3200" dirty="0">
                <a:solidFill>
                  <a:prstClr val="white"/>
                </a:solidFill>
                <a:latin typeface="SimHei" charset="-122"/>
                <a:ea typeface="SimHei" charset="-122"/>
                <a:cs typeface="SimHei" charset="-122"/>
              </a:rPr>
              <a:t>联言联结词</a:t>
            </a:r>
          </a:p>
        </p:txBody>
      </p:sp>
      <p:sp>
        <p:nvSpPr>
          <p:cNvPr id="19" name="剪去单角的矩形 18"/>
          <p:cNvSpPr/>
          <p:nvPr/>
        </p:nvSpPr>
        <p:spPr bwMode="auto">
          <a:xfrm>
            <a:off x="1276709" y="1853539"/>
            <a:ext cx="9670212" cy="4512755"/>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nSpc>
                <a:spcPct val="150000"/>
              </a:lnSpc>
              <a:defRPr/>
            </a:pPr>
            <a:r>
              <a:rPr lang="zh-CN" altLang="en-US" sz="2800" dirty="0">
                <a:solidFill>
                  <a:schemeClr val="tx1"/>
                </a:solidFill>
                <a:latin typeface="STZhongsong" charset="-122"/>
                <a:ea typeface="STZhongsong" charset="-122"/>
                <a:cs typeface="STZhongsong" charset="-122"/>
              </a:rPr>
              <a:t>      </a:t>
            </a:r>
            <a:endParaRPr lang="en-US" altLang="zh-CN" sz="2800" dirty="0">
              <a:solidFill>
                <a:srgbClr val="FF40FF"/>
              </a:solidFill>
              <a:latin typeface="STZhongsong" charset="-122"/>
              <a:ea typeface="STZhongsong" charset="-122"/>
              <a:cs typeface="STZhongsong" charset="-122"/>
            </a:endParaRPr>
          </a:p>
        </p:txBody>
      </p:sp>
      <p:sp>
        <p:nvSpPr>
          <p:cNvPr id="8" name="TextBox 65"/>
          <p:cNvSpPr txBox="1"/>
          <p:nvPr/>
        </p:nvSpPr>
        <p:spPr>
          <a:xfrm>
            <a:off x="1725284" y="2610841"/>
            <a:ext cx="8462513" cy="2677656"/>
          </a:xfrm>
          <a:prstGeom prst="rect">
            <a:avLst/>
          </a:prstGeom>
          <a:noFill/>
        </p:spPr>
        <p:txBody>
          <a:bodyPr wrap="square" rtlCol="0">
            <a:spAutoFit/>
          </a:bodyPr>
          <a:lstStyle/>
          <a:p>
            <a:pPr>
              <a:lnSpc>
                <a:spcPct val="150000"/>
              </a:lnSpc>
            </a:pPr>
            <a:r>
              <a:rPr lang="en-US" altLang="zh-CN" sz="2800" dirty="0">
                <a:latin typeface="SimHei" charset="-122"/>
                <a:ea typeface="SimHei" charset="-122"/>
                <a:cs typeface="SimHei" charset="-122"/>
              </a:rPr>
              <a:t>    </a:t>
            </a:r>
            <a:r>
              <a:rPr lang="zh-CN" altLang="en-US" sz="2800" dirty="0">
                <a:latin typeface="SimHei" charset="-122"/>
                <a:ea typeface="SimHei" charset="-122"/>
                <a:cs typeface="SimHei" charset="-122"/>
              </a:rPr>
              <a:t>日常语言中的“既</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又</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”、“不仅</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而且</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”、“虽然</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但是</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而且</a:t>
            </a:r>
            <a:r>
              <a:rPr lang="en-US" altLang="zh-CN" sz="2800" dirty="0">
                <a:latin typeface="SimHei" charset="-122"/>
                <a:ea typeface="SimHei" charset="-122"/>
                <a:cs typeface="SimHei" charset="-122"/>
              </a:rPr>
              <a:t>……</a:t>
            </a:r>
            <a:r>
              <a:rPr lang="zh-CN" altLang="en-US" sz="2800" dirty="0">
                <a:latin typeface="SimHei" charset="-122"/>
                <a:ea typeface="SimHei" charset="-122"/>
                <a:cs typeface="SimHei" charset="-122"/>
              </a:rPr>
              <a:t>”等关联词，也具有“并且”的逻辑含义，都可以用来表示联言命题。</a:t>
            </a:r>
          </a:p>
        </p:txBody>
      </p:sp>
    </p:spTree>
    <p:extLst>
      <p:ext uri="{BB962C8B-B14F-4D97-AF65-F5344CB8AC3E}">
        <p14:creationId xmlns:p14="http://schemas.microsoft.com/office/powerpoint/2010/main" val="22709625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剪去单角的矩形 18"/>
          <p:cNvSpPr/>
          <p:nvPr/>
        </p:nvSpPr>
        <p:spPr bwMode="auto">
          <a:xfrm>
            <a:off x="914401" y="1276709"/>
            <a:ext cx="10153290" cy="4865299"/>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nSpc>
                <a:spcPct val="150000"/>
              </a:lnSpc>
              <a:defRPr/>
            </a:pPr>
            <a:r>
              <a:rPr lang="zh-CN" altLang="en-US" sz="3000" dirty="0">
                <a:solidFill>
                  <a:schemeClr val="tx1"/>
                </a:solidFill>
                <a:latin typeface="STZhongsong" charset="-122"/>
                <a:ea typeface="STZhongsong" charset="-122"/>
                <a:cs typeface="STZhongsong" charset="-122"/>
              </a:rPr>
              <a:t>联言命题的逻辑结构式为：</a:t>
            </a:r>
            <a:endParaRPr lang="en-US" altLang="zh-CN" sz="3000" dirty="0">
              <a:solidFill>
                <a:schemeClr val="tx1"/>
              </a:solidFill>
              <a:latin typeface="STZhongsong" charset="-122"/>
              <a:ea typeface="STZhongsong" charset="-122"/>
              <a:cs typeface="STZhongsong" charset="-122"/>
            </a:endParaRPr>
          </a:p>
          <a:p>
            <a:pPr algn="ctr">
              <a:lnSpc>
                <a:spcPct val="150000"/>
              </a:lnSpc>
              <a:defRPr/>
            </a:pPr>
            <a:r>
              <a:rPr lang="en-US" altLang="zh-CN" sz="3000" dirty="0">
                <a:solidFill>
                  <a:srgbClr val="FF0000"/>
                </a:solidFill>
                <a:latin typeface="STZhongsong" charset="-122"/>
                <a:ea typeface="STZhongsong" charset="-122"/>
                <a:cs typeface="STZhongsong" charset="-122"/>
              </a:rPr>
              <a:t>p</a:t>
            </a:r>
            <a:r>
              <a:rPr lang="zh-CN" altLang="en-US" sz="3000" dirty="0">
                <a:solidFill>
                  <a:srgbClr val="FF0000"/>
                </a:solidFill>
                <a:latin typeface="STZhongsong" charset="-122"/>
                <a:ea typeface="STZhongsong" charset="-122"/>
                <a:cs typeface="STZhongsong" charset="-122"/>
              </a:rPr>
              <a:t>并且</a:t>
            </a:r>
            <a:r>
              <a:rPr lang="en-US" altLang="zh-CN" sz="3000" dirty="0">
                <a:solidFill>
                  <a:srgbClr val="FF0000"/>
                </a:solidFill>
                <a:latin typeface="STZhongsong" charset="-122"/>
                <a:ea typeface="STZhongsong" charset="-122"/>
                <a:cs typeface="STZhongsong" charset="-122"/>
              </a:rPr>
              <a:t>q   </a:t>
            </a:r>
          </a:p>
          <a:p>
            <a:pPr>
              <a:lnSpc>
                <a:spcPct val="150000"/>
              </a:lnSpc>
              <a:defRPr/>
            </a:pPr>
            <a:endParaRPr lang="en-US" altLang="zh-CN" sz="3000" dirty="0">
              <a:solidFill>
                <a:prstClr val="black"/>
              </a:solidFill>
              <a:latin typeface="STZhongsong" charset="-122"/>
              <a:ea typeface="STZhongsong" charset="-122"/>
              <a:cs typeface="STZhongsong" charset="-122"/>
            </a:endParaRPr>
          </a:p>
          <a:p>
            <a:pPr>
              <a:lnSpc>
                <a:spcPct val="150000"/>
              </a:lnSpc>
              <a:defRPr/>
            </a:pPr>
            <a:r>
              <a:rPr lang="en-US" altLang="zh-CN" sz="3000" dirty="0">
                <a:solidFill>
                  <a:prstClr val="black"/>
                </a:solidFill>
                <a:latin typeface="STZhongsong" charset="-122"/>
                <a:ea typeface="STZhongsong" charset="-122"/>
                <a:cs typeface="STZhongsong" charset="-122"/>
              </a:rPr>
              <a:t>       </a:t>
            </a:r>
            <a:r>
              <a:rPr lang="zh-CN" altLang="en-US" sz="3000" dirty="0">
                <a:solidFill>
                  <a:prstClr val="black"/>
                </a:solidFill>
                <a:latin typeface="STZhongsong" charset="-122"/>
                <a:ea typeface="STZhongsong" charset="-122"/>
                <a:cs typeface="STZhongsong" charset="-122"/>
              </a:rPr>
              <a:t>联言命题可以从</a:t>
            </a:r>
            <a:r>
              <a:rPr lang="zh-CN" altLang="en-US" sz="3000" dirty="0">
                <a:solidFill>
                  <a:srgbClr val="00B050"/>
                </a:solidFill>
                <a:latin typeface="STZhongsong" charset="-122"/>
                <a:ea typeface="STZhongsong" charset="-122"/>
                <a:cs typeface="STZhongsong" charset="-122"/>
              </a:rPr>
              <a:t>多方面、多角度</a:t>
            </a:r>
            <a:r>
              <a:rPr lang="zh-CN" altLang="en-US" sz="3000" dirty="0">
                <a:solidFill>
                  <a:prstClr val="black"/>
                </a:solidFill>
                <a:latin typeface="STZhongsong" charset="-122"/>
                <a:ea typeface="STZhongsong" charset="-122"/>
                <a:cs typeface="STZhongsong" charset="-122"/>
              </a:rPr>
              <a:t>说明事物的情况，因此，它在日常思维中有着广泛的应用。使用联言命题时应注意以下省略表达的情况：</a:t>
            </a:r>
            <a:endParaRPr lang="zh-CN" altLang="en-US" sz="3000" dirty="0">
              <a:solidFill>
                <a:srgbClr val="FF40FF"/>
              </a:solidFill>
              <a:latin typeface="STZhongsong" charset="-122"/>
              <a:ea typeface="STZhongsong" charset="-122"/>
              <a:cs typeface="STZhongsong" charset="-122"/>
            </a:endParaRPr>
          </a:p>
        </p:txBody>
      </p:sp>
    </p:spTree>
    <p:extLst>
      <p:ext uri="{BB962C8B-B14F-4D97-AF65-F5344CB8AC3E}">
        <p14:creationId xmlns:p14="http://schemas.microsoft.com/office/powerpoint/2010/main" val="3479831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animEffect transition="in" filter="fade">
                                      <p:cBhvr>
                                        <p:cTn id="17"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717430" y="639034"/>
            <a:ext cx="1258019" cy="584775"/>
          </a:xfrm>
          <a:prstGeom prst="rect">
            <a:avLst/>
          </a:prstGeom>
          <a:noFill/>
          <a:ln w="9525">
            <a:noFill/>
            <a:miter lim="800000"/>
            <a:headEnd/>
            <a:tailEnd/>
          </a:ln>
        </p:spPr>
        <p:txBody>
          <a:bodyPr wrap="square">
            <a:spAutoFit/>
          </a:bodyPr>
          <a:lstStyle/>
          <a:p>
            <a:r>
              <a:rPr lang="zh-CN" altLang="en-US" sz="3200" dirty="0">
                <a:ea typeface="经典综艺体简"/>
                <a:cs typeface="经典综艺体简"/>
              </a:rPr>
              <a:t>例：</a:t>
            </a:r>
          </a:p>
        </p:txBody>
      </p:sp>
      <p:sp>
        <p:nvSpPr>
          <p:cNvPr id="4" name="文本框 3"/>
          <p:cNvSpPr txBox="1"/>
          <p:nvPr/>
        </p:nvSpPr>
        <p:spPr>
          <a:xfrm>
            <a:off x="717430" y="1878128"/>
            <a:ext cx="10757139" cy="4827693"/>
          </a:xfrm>
          <a:prstGeom prst="rect">
            <a:avLst/>
          </a:prstGeom>
          <a:noFill/>
        </p:spPr>
        <p:txBody>
          <a:bodyPr wrap="square" rtlCol="0">
            <a:spAutoFit/>
          </a:bodyPr>
          <a:lstStyle/>
          <a:p>
            <a:r>
              <a:rPr lang="zh-CN" altLang="en-US" sz="2800" dirty="0"/>
              <a:t>例① 谦虚使人进步，骄傲使人落后。</a:t>
            </a:r>
            <a:endParaRPr lang="en-US" altLang="zh-CN" sz="2800" dirty="0"/>
          </a:p>
          <a:p>
            <a:r>
              <a:rPr lang="zh-CN" altLang="en-US" sz="2800" dirty="0"/>
              <a:t>      </a:t>
            </a:r>
            <a:r>
              <a:rPr lang="zh-CN" altLang="en-US" sz="2800" dirty="0">
                <a:solidFill>
                  <a:srgbClr val="00B0F0"/>
                </a:solidFill>
              </a:rPr>
              <a:t>（省略了联结词“并且”。）</a:t>
            </a:r>
            <a:endParaRPr lang="en-US" altLang="zh-CN" sz="2800" dirty="0">
              <a:solidFill>
                <a:srgbClr val="00B0F0"/>
              </a:solidFill>
            </a:endParaRPr>
          </a:p>
          <a:p>
            <a:r>
              <a:rPr lang="zh-CN" altLang="en-US" sz="2800" dirty="0"/>
              <a:t>例② 小张是军人，而且是班长。</a:t>
            </a:r>
            <a:endParaRPr lang="en-US" altLang="zh-CN" sz="2800" dirty="0"/>
          </a:p>
          <a:p>
            <a:r>
              <a:rPr lang="en-US" altLang="zh-CN" sz="2800" dirty="0"/>
              <a:t>      </a:t>
            </a:r>
            <a:r>
              <a:rPr lang="zh-CN" altLang="en-US" sz="2800" dirty="0">
                <a:solidFill>
                  <a:srgbClr val="00B0F0"/>
                </a:solidFill>
              </a:rPr>
              <a:t>（两个联言支具有相同的主项，因此，第二个联言支省略了主项“小张”。）</a:t>
            </a:r>
            <a:endParaRPr lang="en-US" altLang="zh-CN" sz="2800" dirty="0">
              <a:solidFill>
                <a:srgbClr val="00B0F0"/>
              </a:solidFill>
            </a:endParaRPr>
          </a:p>
          <a:p>
            <a:r>
              <a:rPr lang="zh-CN" altLang="en-US" sz="2800" dirty="0"/>
              <a:t>例③ 李白和杜甫都是诗人。</a:t>
            </a:r>
            <a:endParaRPr lang="en-US" altLang="zh-CN" sz="2800" dirty="0"/>
          </a:p>
          <a:p>
            <a:r>
              <a:rPr lang="en-US" altLang="zh-CN" sz="2800" dirty="0"/>
              <a:t>       </a:t>
            </a:r>
            <a:r>
              <a:rPr lang="zh-CN" altLang="en-US" sz="2800" dirty="0">
                <a:solidFill>
                  <a:srgbClr val="00B0F0"/>
                </a:solidFill>
              </a:rPr>
              <a:t>（两个联言支具有相同的谓项，可将不同的主项并列而说明他们都具有谓项“诗人”的属性，其完整形式为：“李白是诗人，并且杜甫是诗人”。）</a:t>
            </a:r>
            <a:endParaRPr lang="en-US" altLang="zh-CN" sz="2800" dirty="0">
              <a:solidFill>
                <a:srgbClr val="00B0F0"/>
              </a:solidFill>
            </a:endParaRPr>
          </a:p>
          <a:p>
            <a:endParaRPr lang="en-US" altLang="zh-CN" sz="2800" dirty="0">
              <a:solidFill>
                <a:srgbClr val="00B0F0"/>
              </a:solidFill>
            </a:endParaRPr>
          </a:p>
          <a:p>
            <a:endParaRPr lang="zh-CN" altLang="en-US" sz="2800" dirty="0">
              <a:solidFill>
                <a:srgbClr val="00B0F0"/>
              </a:solidFill>
            </a:endParaRPr>
          </a:p>
        </p:txBody>
      </p:sp>
    </p:spTree>
    <p:extLst>
      <p:ext uri="{BB962C8B-B14F-4D97-AF65-F5344CB8AC3E}">
        <p14:creationId xmlns:p14="http://schemas.microsoft.com/office/powerpoint/2010/main" val="1137500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
          <p:cNvSpPr>
            <a:spLocks noChangeArrowheads="1"/>
          </p:cNvSpPr>
          <p:nvPr/>
        </p:nvSpPr>
        <p:spPr bwMode="auto">
          <a:xfrm>
            <a:off x="761737" y="660111"/>
            <a:ext cx="2574744" cy="646331"/>
          </a:xfrm>
          <a:prstGeom prst="rect">
            <a:avLst/>
          </a:prstGeom>
          <a:noFill/>
          <a:ln w="9525">
            <a:noFill/>
            <a:miter lim="800000"/>
            <a:headEnd/>
            <a:tailEnd/>
          </a:ln>
        </p:spPr>
        <p:txBody>
          <a:bodyPr wrap="none">
            <a:spAutoFit/>
          </a:bodyPr>
          <a:lstStyle/>
          <a:p>
            <a:pPr lvl="0"/>
            <a:r>
              <a:rPr lang="en-US" altLang="zh-CN" sz="3600" dirty="0">
                <a:solidFill>
                  <a:srgbClr val="000000"/>
                </a:solidFill>
                <a:latin typeface="微软雅黑" pitchFamily="34" charset="-122"/>
                <a:ea typeface="微软雅黑" pitchFamily="34" charset="-122"/>
              </a:rPr>
              <a:t>2 </a:t>
            </a:r>
            <a:r>
              <a:rPr lang="zh-CN" altLang="en-US" sz="3600" dirty="0">
                <a:solidFill>
                  <a:srgbClr val="000000"/>
                </a:solidFill>
                <a:latin typeface="微软雅黑" pitchFamily="34" charset="-122"/>
                <a:ea typeface="微软雅黑" pitchFamily="34" charset="-122"/>
              </a:rPr>
              <a:t>选言</a:t>
            </a:r>
            <a:r>
              <a:rPr lang="zh-CN" altLang="en-US" sz="3600" dirty="0" smtClean="0">
                <a:solidFill>
                  <a:srgbClr val="000000"/>
                </a:solidFill>
                <a:latin typeface="微软雅黑" pitchFamily="34" charset="-122"/>
                <a:ea typeface="微软雅黑" pitchFamily="34" charset="-122"/>
              </a:rPr>
              <a:t>命题 </a:t>
            </a:r>
            <a:endParaRPr lang="zh-CN" altLang="en-US" sz="3600" dirty="0">
              <a:solidFill>
                <a:srgbClr val="000000"/>
              </a:solidFill>
              <a:ea typeface="华康简标题宋"/>
            </a:endParaRPr>
          </a:p>
        </p:txBody>
      </p:sp>
      <p:sp>
        <p:nvSpPr>
          <p:cNvPr id="61" name="TextBox 28"/>
          <p:cNvSpPr txBox="1">
            <a:spLocks noChangeArrowheads="1"/>
          </p:cNvSpPr>
          <p:nvPr/>
        </p:nvSpPr>
        <p:spPr bwMode="auto">
          <a:xfrm>
            <a:off x="854015" y="2363638"/>
            <a:ext cx="1009290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b="1" kern="0" dirty="0">
                <a:solidFill>
                  <a:srgbClr val="000000"/>
                </a:solidFill>
              </a:rPr>
              <a:t>（</a:t>
            </a:r>
            <a:r>
              <a:rPr lang="en-US" altLang="zh-CN" sz="2800" b="1" kern="0" dirty="0">
                <a:solidFill>
                  <a:srgbClr val="000000"/>
                </a:solidFill>
              </a:rPr>
              <a:t>1</a:t>
            </a:r>
            <a:r>
              <a:rPr lang="zh-CN" altLang="en-US" sz="2800" b="1" kern="0" dirty="0">
                <a:solidFill>
                  <a:srgbClr val="000000"/>
                </a:solidFill>
              </a:rPr>
              <a:t>）什么是选言命题</a:t>
            </a:r>
            <a:endParaRPr lang="en-US" altLang="zh-CN" sz="2800" b="1" kern="0" dirty="0">
              <a:solidFill>
                <a:srgbClr val="000000"/>
              </a:solidFill>
            </a:endParaRPr>
          </a:p>
          <a:p>
            <a:pPr eaLnBrk="1" hangingPunct="1">
              <a:lnSpc>
                <a:spcPct val="150000"/>
              </a:lnSpc>
              <a:defRPr/>
            </a:pPr>
            <a:r>
              <a:rPr lang="en-US" altLang="zh-CN" sz="2800" kern="0" dirty="0">
                <a:solidFill>
                  <a:srgbClr val="000000"/>
                </a:solidFill>
              </a:rPr>
              <a:t>        </a:t>
            </a:r>
            <a:r>
              <a:rPr lang="zh-CN" altLang="en-US" sz="2800" kern="0" dirty="0">
                <a:solidFill>
                  <a:srgbClr val="000000"/>
                </a:solidFill>
              </a:rPr>
              <a:t>选言命题是断定事物若干可能情况中</a:t>
            </a:r>
            <a:r>
              <a:rPr lang="zh-CN" altLang="en-US" sz="2800" kern="0" dirty="0">
                <a:solidFill>
                  <a:srgbClr val="000000"/>
                </a:solidFill>
                <a:highlight>
                  <a:srgbClr val="FFFF00"/>
                </a:highlight>
              </a:rPr>
              <a:t>至少有一种</a:t>
            </a:r>
            <a:r>
              <a:rPr lang="zh-CN" altLang="en-US" sz="2800" kern="0" dirty="0">
                <a:solidFill>
                  <a:srgbClr val="000000"/>
                </a:solidFill>
              </a:rPr>
              <a:t>情况存在，或者</a:t>
            </a:r>
            <a:r>
              <a:rPr lang="zh-CN" altLang="en-US" sz="2800" kern="0" dirty="0">
                <a:solidFill>
                  <a:srgbClr val="000000"/>
                </a:solidFill>
                <a:highlight>
                  <a:srgbClr val="FFFF00"/>
                </a:highlight>
              </a:rPr>
              <a:t>只有一种</a:t>
            </a:r>
            <a:r>
              <a:rPr lang="zh-CN" altLang="en-US" sz="2800" kern="0" dirty="0">
                <a:solidFill>
                  <a:srgbClr val="000000"/>
                </a:solidFill>
              </a:rPr>
              <a:t>情况存在的复合命题。</a:t>
            </a:r>
            <a:endParaRPr lang="en-US" altLang="zh-CN" sz="2800" kern="0" dirty="0">
              <a:solidFill>
                <a:srgbClr val="000000"/>
              </a:solidFill>
            </a:endParaRPr>
          </a:p>
          <a:p>
            <a:pPr eaLnBrk="1" hangingPunct="1">
              <a:buFont typeface="Wingdings" pitchFamily="2" charset="2"/>
              <a:buChar char="Ø"/>
              <a:defRPr/>
            </a:pPr>
            <a:endParaRPr lang="zh-CN" altLang="en-US" sz="2800" kern="0" dirty="0">
              <a:solidFill>
                <a:srgbClr val="000000"/>
              </a:solidFill>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pPr>
            <a:r>
              <a:rPr lang="zh-CN" altLang="en-US" dirty="0">
                <a:solidFill>
                  <a:schemeClr val="tx1">
                    <a:lumMod val="95000"/>
                    <a:lumOff val="5000"/>
                  </a:schemeClr>
                </a:solidFill>
                <a:latin typeface="SimHei" charset="-122"/>
                <a:ea typeface="SimHei" charset="-122"/>
                <a:cs typeface="SimHei" charset="-122"/>
              </a:rPr>
              <a:t>     </a:t>
            </a:r>
            <a:endParaRPr lang="en-US" altLang="zh-CN" dirty="0">
              <a:solidFill>
                <a:schemeClr val="tx1">
                  <a:lumMod val="95000"/>
                  <a:lumOff val="5000"/>
                </a:schemeClr>
              </a:solidFill>
              <a:latin typeface="SimHei" charset="-122"/>
              <a:ea typeface="SimHei" charset="-122"/>
              <a:cs typeface="SimHei" charset="-122"/>
            </a:endParaRPr>
          </a:p>
        </p:txBody>
      </p:sp>
    </p:spTree>
    <p:extLst>
      <p:ext uri="{BB962C8B-B14F-4D97-AF65-F5344CB8AC3E}">
        <p14:creationId xmlns:p14="http://schemas.microsoft.com/office/powerpoint/2010/main" val="1904658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973092" y="820189"/>
            <a:ext cx="1005403" cy="584775"/>
          </a:xfrm>
          <a:prstGeom prst="rect">
            <a:avLst/>
          </a:prstGeom>
          <a:noFill/>
          <a:ln w="9525">
            <a:noFill/>
            <a:miter lim="800000"/>
            <a:headEnd/>
            <a:tailEnd/>
          </a:ln>
        </p:spPr>
        <p:txBody>
          <a:bodyPr wrap="none">
            <a:spAutoFit/>
          </a:bodyPr>
          <a:lstStyle/>
          <a:p>
            <a:r>
              <a:rPr lang="zh-CN" altLang="en-US" sz="3200" dirty="0">
                <a:ea typeface="经典综艺体简"/>
                <a:cs typeface="经典综艺体简"/>
              </a:rPr>
              <a:t>例：</a:t>
            </a:r>
          </a:p>
        </p:txBody>
      </p:sp>
      <p:sp>
        <p:nvSpPr>
          <p:cNvPr id="4" name="文本框 3"/>
          <p:cNvSpPr txBox="1"/>
          <p:nvPr/>
        </p:nvSpPr>
        <p:spPr>
          <a:xfrm>
            <a:off x="871268" y="2234241"/>
            <a:ext cx="9713343" cy="3539430"/>
          </a:xfrm>
          <a:prstGeom prst="rect">
            <a:avLst/>
          </a:prstGeom>
          <a:noFill/>
        </p:spPr>
        <p:txBody>
          <a:bodyPr wrap="square" rtlCol="0">
            <a:spAutoFit/>
          </a:bodyPr>
          <a:lstStyle/>
          <a:p>
            <a:pPr>
              <a:lnSpc>
                <a:spcPct val="150000"/>
              </a:lnSpc>
            </a:pPr>
            <a:r>
              <a:rPr lang="zh-CN" altLang="en-US" sz="2800" dirty="0"/>
              <a:t>例① 明天我或者登长城，或者游香山。</a:t>
            </a:r>
            <a:endParaRPr lang="en-US" altLang="zh-CN" sz="2800" dirty="0"/>
          </a:p>
          <a:p>
            <a:pPr algn="ctr">
              <a:lnSpc>
                <a:spcPct val="150000"/>
              </a:lnSpc>
            </a:pPr>
            <a:r>
              <a:rPr lang="en-US" altLang="zh-CN" sz="2800" dirty="0"/>
              <a:t> </a:t>
            </a:r>
            <a:r>
              <a:rPr lang="zh-CN" altLang="en-US" sz="2800" dirty="0">
                <a:solidFill>
                  <a:srgbClr val="00B0F0"/>
                </a:solidFill>
              </a:rPr>
              <a:t>（断定了至少有一种情况存在的选言命题。）</a:t>
            </a:r>
            <a:endParaRPr lang="en-US" altLang="zh-CN" sz="2800" dirty="0"/>
          </a:p>
          <a:p>
            <a:pPr>
              <a:lnSpc>
                <a:spcPct val="150000"/>
              </a:lnSpc>
            </a:pPr>
            <a:r>
              <a:rPr lang="zh-CN" altLang="en-US" sz="2800" dirty="0"/>
              <a:t>例② 小张要么是四川人，要么是湖南人。</a:t>
            </a:r>
            <a:endParaRPr lang="en-US" altLang="zh-CN" sz="2800" dirty="0"/>
          </a:p>
          <a:p>
            <a:pPr algn="ctr">
              <a:lnSpc>
                <a:spcPct val="150000"/>
              </a:lnSpc>
            </a:pPr>
            <a:r>
              <a:rPr lang="zh-CN" altLang="en-US" sz="2800" dirty="0">
                <a:solidFill>
                  <a:srgbClr val="00B0F0"/>
                </a:solidFill>
              </a:rPr>
              <a:t>（断定了有并且只有一种情况存在的选言命题。）</a:t>
            </a:r>
            <a:endParaRPr lang="en-US" altLang="zh-CN" sz="2800" dirty="0"/>
          </a:p>
          <a:p>
            <a:endParaRPr lang="en-US" altLang="zh-CN" sz="2800" dirty="0">
              <a:solidFill>
                <a:srgbClr val="00B0F0"/>
              </a:solidFill>
            </a:endParaRPr>
          </a:p>
          <a:p>
            <a:endParaRPr lang="zh-CN" altLang="en-US" sz="2800" dirty="0">
              <a:solidFill>
                <a:srgbClr val="00B0F0"/>
              </a:solidFill>
            </a:endParaRPr>
          </a:p>
        </p:txBody>
      </p:sp>
    </p:spTree>
    <p:extLst>
      <p:ext uri="{BB962C8B-B14F-4D97-AF65-F5344CB8AC3E}">
        <p14:creationId xmlns:p14="http://schemas.microsoft.com/office/powerpoint/2010/main" val="11172023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剪去单角的矩形 18"/>
          <p:cNvSpPr/>
          <p:nvPr/>
        </p:nvSpPr>
        <p:spPr bwMode="auto">
          <a:xfrm>
            <a:off x="646980" y="1104182"/>
            <a:ext cx="10791645" cy="5348376"/>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a:t>
            </a: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2</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）选言命题的结构</a:t>
            </a:r>
            <a:endPar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        </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选言命题由</a:t>
            </a:r>
            <a:r>
              <a:rPr kumimoji="0" lang="zh-CN" altLang="en-US" sz="3000" b="0" i="0" u="none" strike="noStrike" kern="1200" cap="none" spc="0" normalizeH="0" baseline="0" noProof="0" dirty="0">
                <a:ln>
                  <a:noFill/>
                </a:ln>
                <a:solidFill>
                  <a:srgbClr val="FF0000"/>
                </a:solidFill>
                <a:effectLst/>
                <a:uLnTx/>
                <a:uFillTx/>
                <a:latin typeface="STZhongsong" charset="-122"/>
                <a:ea typeface="STZhongsong" charset="-122"/>
                <a:cs typeface="STZhongsong" charset="-122"/>
              </a:rPr>
              <a:t>选言支</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和</a:t>
            </a:r>
            <a:r>
              <a:rPr kumimoji="0" lang="zh-CN" altLang="en-US" sz="3000" b="0" i="0" u="none" strike="noStrike" kern="1200" cap="none" spc="0" normalizeH="0" baseline="0" noProof="0" dirty="0">
                <a:ln>
                  <a:noFill/>
                </a:ln>
                <a:solidFill>
                  <a:srgbClr val="FF0000"/>
                </a:solidFill>
                <a:effectLst/>
                <a:uLnTx/>
                <a:uFillTx/>
                <a:latin typeface="STZhongsong" charset="-122"/>
                <a:ea typeface="STZhongsong" charset="-122"/>
                <a:cs typeface="STZhongsong" charset="-122"/>
              </a:rPr>
              <a:t>选言联结词</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组成。</a:t>
            </a:r>
            <a:endPar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    </a:t>
            </a:r>
            <a:endParaRPr kumimoji="0" lang="zh-CN" altLang="en-US" sz="3000" b="0" i="0" u="none" strike="noStrike" kern="1200" cap="none" spc="0" normalizeH="0" baseline="0" noProof="0" dirty="0">
              <a:ln>
                <a:noFill/>
              </a:ln>
              <a:solidFill>
                <a:srgbClr val="FF40FF"/>
              </a:solidFill>
              <a:effectLst/>
              <a:uLnTx/>
              <a:uFillTx/>
              <a:latin typeface="STZhongsong" charset="-122"/>
              <a:ea typeface="STZhongsong" charset="-122"/>
              <a:cs typeface="STZhongsong" charset="-122"/>
            </a:endParaRPr>
          </a:p>
        </p:txBody>
      </p:sp>
      <p:sp>
        <p:nvSpPr>
          <p:cNvPr id="4" name="箭头: 下 3">
            <a:extLst>
              <a:ext uri="{FF2B5EF4-FFF2-40B4-BE49-F238E27FC236}">
                <a16:creationId xmlns:a16="http://schemas.microsoft.com/office/drawing/2014/main" id="{345A2C92-99D9-4DBA-9D25-1E7ACF41CE3C}"/>
              </a:ext>
            </a:extLst>
          </p:cNvPr>
          <p:cNvSpPr/>
          <p:nvPr/>
        </p:nvSpPr>
        <p:spPr>
          <a:xfrm>
            <a:off x="4054415" y="2990305"/>
            <a:ext cx="284672" cy="48920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圆角 4">
            <a:extLst>
              <a:ext uri="{FF2B5EF4-FFF2-40B4-BE49-F238E27FC236}">
                <a16:creationId xmlns:a16="http://schemas.microsoft.com/office/drawing/2014/main" id="{BD7CDA42-FD66-4715-A26F-E7DF83DCF940}"/>
              </a:ext>
            </a:extLst>
          </p:cNvPr>
          <p:cNvSpPr/>
          <p:nvPr/>
        </p:nvSpPr>
        <p:spPr>
          <a:xfrm>
            <a:off x="1216325" y="3605839"/>
            <a:ext cx="4433977" cy="266556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20000"/>
              </a:lnSpc>
              <a:defRPr/>
            </a:pPr>
            <a:r>
              <a:rPr lang="zh-CN" altLang="en-US" sz="3200" b="1" kern="0" dirty="0">
                <a:solidFill>
                  <a:srgbClr val="000000"/>
                </a:solidFill>
              </a:rPr>
              <a:t>选言命题中包含的支命题，一个选言命题至少要由两个或两个以上的选言支组成。</a:t>
            </a:r>
            <a:endParaRPr lang="en-US" altLang="zh-CN" sz="3200" b="1" kern="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6" name="箭头: 下 5">
            <a:extLst>
              <a:ext uri="{FF2B5EF4-FFF2-40B4-BE49-F238E27FC236}">
                <a16:creationId xmlns:a16="http://schemas.microsoft.com/office/drawing/2014/main" id="{3344E6C3-049E-4E55-BEAD-F1A411C51EC2}"/>
              </a:ext>
            </a:extLst>
          </p:cNvPr>
          <p:cNvSpPr/>
          <p:nvPr/>
        </p:nvSpPr>
        <p:spPr>
          <a:xfrm>
            <a:off x="6728604" y="2990305"/>
            <a:ext cx="284672" cy="48920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圆角 6">
            <a:extLst>
              <a:ext uri="{FF2B5EF4-FFF2-40B4-BE49-F238E27FC236}">
                <a16:creationId xmlns:a16="http://schemas.microsoft.com/office/drawing/2014/main" id="{24DE6E29-5C3D-4A83-91CE-F7E59655869A}"/>
              </a:ext>
            </a:extLst>
          </p:cNvPr>
          <p:cNvSpPr/>
          <p:nvPr/>
        </p:nvSpPr>
        <p:spPr>
          <a:xfrm>
            <a:off x="5874587" y="3562704"/>
            <a:ext cx="5101088" cy="266556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20000"/>
              </a:lnSpc>
              <a:defRPr/>
            </a:pPr>
            <a:r>
              <a:rPr lang="zh-CN" altLang="en-US" sz="3200" b="1" kern="0" dirty="0">
                <a:solidFill>
                  <a:srgbClr val="000000"/>
                </a:solidFill>
              </a:rPr>
              <a:t>表示对选言支反映的若干种事物情况选择性断定的逻辑标志，通常用“或者”、“要么”来表示。</a:t>
            </a:r>
            <a:endParaRPr lang="en-US" altLang="zh-CN" sz="3200" b="1" kern="0" dirty="0">
              <a:solidFill>
                <a:srgbClr val="000000"/>
              </a:solidFill>
            </a:endParaRPr>
          </a:p>
        </p:txBody>
      </p:sp>
    </p:spTree>
    <p:extLst>
      <p:ext uri="{BB962C8B-B14F-4D97-AF65-F5344CB8AC3E}">
        <p14:creationId xmlns:p14="http://schemas.microsoft.com/office/powerpoint/2010/main" val="757410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fade">
                                      <p:cBhvr>
                                        <p:cTn id="7" dur="500"/>
                                        <p:tgtEl>
                                          <p:spTgt spid="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 calcmode="lin" valueType="num">
                                      <p:cBhvr additive="base">
                                        <p:cTn id="1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793631" y="1617909"/>
            <a:ext cx="10110158" cy="265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kern="0" dirty="0">
                <a:solidFill>
                  <a:srgbClr val="000000"/>
                </a:solidFill>
              </a:rPr>
              <a:t>（</a:t>
            </a:r>
            <a:r>
              <a:rPr lang="en-US" altLang="zh-CN" sz="2800" kern="0" dirty="0">
                <a:solidFill>
                  <a:srgbClr val="000000"/>
                </a:solidFill>
              </a:rPr>
              <a:t>3</a:t>
            </a:r>
            <a:r>
              <a:rPr lang="zh-CN" altLang="en-US" sz="2800" kern="0" dirty="0">
                <a:solidFill>
                  <a:srgbClr val="000000"/>
                </a:solidFill>
              </a:rPr>
              <a:t>）选言命题的种类</a:t>
            </a:r>
            <a:endParaRPr lang="en-US" altLang="zh-CN" sz="2800" kern="0" dirty="0">
              <a:solidFill>
                <a:srgbClr val="000000"/>
              </a:solidFill>
            </a:endParaRPr>
          </a:p>
          <a:p>
            <a:pPr eaLnBrk="1" hangingPunct="1">
              <a:lnSpc>
                <a:spcPct val="150000"/>
              </a:lnSpc>
              <a:defRPr/>
            </a:pPr>
            <a:r>
              <a:rPr lang="en-US" altLang="zh-CN" sz="2800" kern="0" dirty="0">
                <a:solidFill>
                  <a:srgbClr val="000000"/>
                </a:solidFill>
              </a:rPr>
              <a:t>        </a:t>
            </a:r>
            <a:r>
              <a:rPr lang="zh-CN" altLang="en-US" sz="2800" kern="0" dirty="0">
                <a:solidFill>
                  <a:srgbClr val="000000"/>
                </a:solidFill>
              </a:rPr>
              <a:t>根据选言命题使用的联结词的不同，或者根据选言支断定的事物情况是否可以同时存在：</a:t>
            </a:r>
            <a:endParaRPr lang="en-US" altLang="zh-CN" sz="2800" kern="0" dirty="0">
              <a:solidFill>
                <a:srgbClr val="000000"/>
              </a:solidFill>
            </a:endParaRPr>
          </a:p>
          <a:p>
            <a:pPr eaLnBrk="1" hangingPunct="1">
              <a:lnSpc>
                <a:spcPct val="150000"/>
              </a:lnSpc>
              <a:defRPr/>
            </a:pPr>
            <a:endParaRPr lang="zh-CN" altLang="en-US" sz="2800" kern="0" dirty="0">
              <a:solidFill>
                <a:srgbClr val="000000"/>
              </a:solidFill>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pPr>
            <a:r>
              <a:rPr lang="zh-CN" altLang="en-US" dirty="0">
                <a:solidFill>
                  <a:schemeClr val="tx1">
                    <a:lumMod val="95000"/>
                    <a:lumOff val="5000"/>
                  </a:schemeClr>
                </a:solidFill>
                <a:latin typeface="SimHei" charset="-122"/>
                <a:ea typeface="SimHei" charset="-122"/>
                <a:cs typeface="SimHei" charset="-122"/>
              </a:rPr>
              <a:t>     </a:t>
            </a:r>
            <a:endParaRPr lang="en-US" altLang="zh-CN" dirty="0">
              <a:solidFill>
                <a:schemeClr val="tx1">
                  <a:lumMod val="95000"/>
                  <a:lumOff val="5000"/>
                </a:schemeClr>
              </a:solidFill>
              <a:latin typeface="SimHei" charset="-122"/>
              <a:ea typeface="SimHei" charset="-122"/>
              <a:cs typeface="SimHei" charset="-122"/>
            </a:endParaRPr>
          </a:p>
        </p:txBody>
      </p:sp>
      <p:graphicFrame>
        <p:nvGraphicFramePr>
          <p:cNvPr id="2" name="图示 1"/>
          <p:cNvGraphicFramePr/>
          <p:nvPr>
            <p:extLst>
              <p:ext uri="{D42A27DB-BD31-4B8C-83A1-F6EECF244321}">
                <p14:modId xmlns:p14="http://schemas.microsoft.com/office/powerpoint/2010/main" val="3880894210"/>
              </p:ext>
            </p:extLst>
          </p:nvPr>
        </p:nvGraphicFramePr>
        <p:xfrm>
          <a:off x="1500996" y="3312543"/>
          <a:ext cx="8358996" cy="328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9594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
          <p:cNvSpPr>
            <a:spLocks noChangeArrowheads="1"/>
          </p:cNvSpPr>
          <p:nvPr/>
        </p:nvSpPr>
        <p:spPr bwMode="auto">
          <a:xfrm>
            <a:off x="804870" y="1212544"/>
            <a:ext cx="4937570" cy="646331"/>
          </a:xfrm>
          <a:prstGeom prst="rect">
            <a:avLst/>
          </a:prstGeom>
          <a:noFill/>
          <a:ln w="9525">
            <a:noFill/>
            <a:miter lim="800000"/>
            <a:headEnd/>
            <a:tailEnd/>
          </a:ln>
        </p:spPr>
        <p:txBody>
          <a:bodyPr wrap="none">
            <a:spAutoFit/>
          </a:bodyPr>
          <a:lstStyle/>
          <a:p>
            <a:pPr lvl="0"/>
            <a:r>
              <a:rPr lang="zh-CN" altLang="en-US" sz="3600" dirty="0">
                <a:solidFill>
                  <a:srgbClr val="000000"/>
                </a:solidFill>
                <a:latin typeface="微软雅黑" pitchFamily="34" charset="-122"/>
                <a:ea typeface="微软雅黑" pitchFamily="34" charset="-122"/>
              </a:rPr>
              <a:t>相容选言命题及其推理 </a:t>
            </a:r>
            <a:endParaRPr lang="zh-CN" altLang="en-US" sz="3600" dirty="0">
              <a:solidFill>
                <a:srgbClr val="000000"/>
              </a:solidFill>
              <a:ea typeface="华康简标题宋"/>
            </a:endParaRPr>
          </a:p>
        </p:txBody>
      </p:sp>
      <p:sp>
        <p:nvSpPr>
          <p:cNvPr id="61" name="TextBox 28"/>
          <p:cNvSpPr txBox="1">
            <a:spLocks noChangeArrowheads="1"/>
          </p:cNvSpPr>
          <p:nvPr/>
        </p:nvSpPr>
        <p:spPr bwMode="auto">
          <a:xfrm>
            <a:off x="897147" y="2348881"/>
            <a:ext cx="105501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457200" indent="-457200" eaLnBrk="1" hangingPunct="1">
              <a:lnSpc>
                <a:spcPct val="150000"/>
              </a:lnSpc>
              <a:buFont typeface="Wingdings" panose="05000000000000000000" pitchFamily="2" charset="2"/>
              <a:buChar char="u"/>
              <a:defRPr/>
            </a:pPr>
            <a:r>
              <a:rPr lang="zh-CN" altLang="en-US" sz="2800" kern="0" dirty="0">
                <a:solidFill>
                  <a:srgbClr val="000000"/>
                </a:solidFill>
              </a:rPr>
              <a:t>相容选言命题及其结构</a:t>
            </a:r>
            <a:endParaRPr lang="en-US" altLang="zh-CN" sz="2800" kern="0" dirty="0">
              <a:solidFill>
                <a:srgbClr val="000000"/>
              </a:solidFill>
            </a:endParaRPr>
          </a:p>
          <a:p>
            <a:pPr eaLnBrk="1" hangingPunct="1">
              <a:lnSpc>
                <a:spcPct val="150000"/>
              </a:lnSpc>
              <a:defRPr/>
            </a:pPr>
            <a:r>
              <a:rPr lang="en-US" altLang="zh-CN" sz="2800" kern="0" dirty="0">
                <a:solidFill>
                  <a:srgbClr val="000000"/>
                </a:solidFill>
              </a:rPr>
              <a:t>        </a:t>
            </a:r>
            <a:r>
              <a:rPr lang="zh-CN" altLang="en-US" sz="2800" kern="0" dirty="0">
                <a:solidFill>
                  <a:srgbClr val="000000"/>
                </a:solidFill>
              </a:rPr>
              <a:t>相容选言命题是断定事物若干可能情况中至少有一种情况存在，并且</a:t>
            </a:r>
            <a:r>
              <a:rPr lang="zh-CN" altLang="en-US" sz="2800" kern="0" dirty="0">
                <a:solidFill>
                  <a:srgbClr val="000000"/>
                </a:solidFill>
                <a:highlight>
                  <a:srgbClr val="FFFF00"/>
                </a:highlight>
              </a:rPr>
              <a:t>可以同时存在</a:t>
            </a:r>
            <a:r>
              <a:rPr lang="zh-CN" altLang="en-US" sz="2800" kern="0" dirty="0">
                <a:solidFill>
                  <a:srgbClr val="000000"/>
                </a:solidFill>
              </a:rPr>
              <a:t>的选言命题。所谓“相容”主要指选言支断定的事物情况可以同时并存，或者说选言支可以同时为真。</a:t>
            </a: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pPr>
            <a:r>
              <a:rPr lang="zh-CN" altLang="en-US" dirty="0">
                <a:solidFill>
                  <a:schemeClr val="tx1">
                    <a:lumMod val="95000"/>
                    <a:lumOff val="5000"/>
                  </a:schemeClr>
                </a:solidFill>
                <a:latin typeface="SimHei" charset="-122"/>
                <a:ea typeface="SimHei" charset="-122"/>
                <a:cs typeface="SimHei" charset="-122"/>
              </a:rPr>
              <a:t>     </a:t>
            </a:r>
            <a:endParaRPr lang="en-US" altLang="zh-CN" dirty="0">
              <a:solidFill>
                <a:schemeClr val="tx1">
                  <a:lumMod val="95000"/>
                  <a:lumOff val="5000"/>
                </a:schemeClr>
              </a:solidFill>
              <a:latin typeface="SimHei" charset="-122"/>
              <a:ea typeface="SimHei" charset="-122"/>
              <a:cs typeface="SimHei" charset="-122"/>
            </a:endParaRPr>
          </a:p>
        </p:txBody>
      </p:sp>
    </p:spTree>
    <p:extLst>
      <p:ext uri="{BB962C8B-B14F-4D97-AF65-F5344CB8AC3E}">
        <p14:creationId xmlns:p14="http://schemas.microsoft.com/office/powerpoint/2010/main" val="4027702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748804" y="1027223"/>
            <a:ext cx="1107996" cy="646331"/>
          </a:xfrm>
          <a:prstGeom prst="rect">
            <a:avLst/>
          </a:prstGeom>
          <a:noFill/>
          <a:ln w="9525">
            <a:noFill/>
            <a:miter lim="800000"/>
            <a:headEnd/>
            <a:tailEnd/>
          </a:ln>
        </p:spPr>
        <p:txBody>
          <a:bodyPr wrap="none">
            <a:spAutoFit/>
          </a:bodyPr>
          <a:lstStyle/>
          <a:p>
            <a:r>
              <a:rPr lang="zh-CN" altLang="en-US" sz="3600" dirty="0">
                <a:ea typeface="经典综艺体简"/>
                <a:cs typeface="经典综艺体简"/>
              </a:rPr>
              <a:t>例：</a:t>
            </a:r>
          </a:p>
        </p:txBody>
      </p:sp>
      <p:sp>
        <p:nvSpPr>
          <p:cNvPr id="4" name="文本框 3"/>
          <p:cNvSpPr txBox="1"/>
          <p:nvPr/>
        </p:nvSpPr>
        <p:spPr>
          <a:xfrm>
            <a:off x="862642" y="2605177"/>
            <a:ext cx="10023893" cy="2462213"/>
          </a:xfrm>
          <a:prstGeom prst="rect">
            <a:avLst/>
          </a:prstGeom>
          <a:noFill/>
        </p:spPr>
        <p:txBody>
          <a:bodyPr wrap="square" rtlCol="0">
            <a:spAutoFit/>
          </a:bodyPr>
          <a:lstStyle/>
          <a:p>
            <a:pPr>
              <a:lnSpc>
                <a:spcPct val="150000"/>
              </a:lnSpc>
            </a:pPr>
            <a:r>
              <a:rPr lang="zh-CN" altLang="en-US" sz="2800" dirty="0"/>
              <a:t>例① 液体沸腾的原因或者因为温度升高，或者因为压力减小。</a:t>
            </a:r>
            <a:endParaRPr lang="en-US" altLang="zh-CN" sz="2800" dirty="0"/>
          </a:p>
          <a:p>
            <a:pPr>
              <a:lnSpc>
                <a:spcPct val="150000"/>
              </a:lnSpc>
            </a:pPr>
            <a:endParaRPr lang="en-US" altLang="zh-CN" sz="2800" dirty="0"/>
          </a:p>
          <a:p>
            <a:pPr>
              <a:lnSpc>
                <a:spcPct val="150000"/>
              </a:lnSpc>
            </a:pPr>
            <a:r>
              <a:rPr lang="zh-CN" altLang="en-US" sz="2800" dirty="0"/>
              <a:t>例② 降低成本的方法或者是节省开支，或者是提高效率。</a:t>
            </a:r>
            <a:endParaRPr lang="en-US" altLang="zh-CN" sz="2800" dirty="0">
              <a:solidFill>
                <a:srgbClr val="00B0F0"/>
              </a:solidFill>
            </a:endParaRPr>
          </a:p>
          <a:p>
            <a:endParaRPr lang="zh-CN" altLang="en-US" sz="2800" dirty="0">
              <a:solidFill>
                <a:srgbClr val="00B0F0"/>
              </a:solidFill>
            </a:endParaRPr>
          </a:p>
        </p:txBody>
      </p:sp>
    </p:spTree>
    <p:extLst>
      <p:ext uri="{BB962C8B-B14F-4D97-AF65-F5344CB8AC3E}">
        <p14:creationId xmlns:p14="http://schemas.microsoft.com/office/powerpoint/2010/main" val="12234124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9305" y="135193"/>
            <a:ext cx="3991798" cy="1107996"/>
          </a:xfrm>
          <a:prstGeom prst="rect">
            <a:avLst/>
          </a:prstGeom>
          <a:noFill/>
        </p:spPr>
        <p:txBody>
          <a:bodyPr wrap="none" rtlCol="0">
            <a:spAutoFit/>
          </a:bodyPr>
          <a:lstStyle/>
          <a:p>
            <a:pPr defTabSz="1097280">
              <a:lnSpc>
                <a:spcPct val="150000"/>
              </a:lnSpc>
              <a:defRPr/>
            </a:pPr>
            <a:r>
              <a:rPr lang="en-US" altLang="zh-CN" sz="4400" b="1" dirty="0">
                <a:solidFill>
                  <a:prstClr val="black"/>
                </a:solidFill>
              </a:rPr>
              <a:t>1.2  </a:t>
            </a:r>
            <a:r>
              <a:rPr lang="zh-CN" altLang="en-US" sz="4400" b="1" dirty="0">
                <a:solidFill>
                  <a:prstClr val="black"/>
                </a:solidFill>
              </a:rPr>
              <a:t>命题和语句</a:t>
            </a:r>
            <a:endParaRPr lang="en-US" altLang="zh-CN" sz="4400" b="1" dirty="0">
              <a:solidFill>
                <a:prstClr val="black"/>
              </a:solidFill>
            </a:endParaRPr>
          </a:p>
        </p:txBody>
      </p:sp>
      <p:grpSp>
        <p:nvGrpSpPr>
          <p:cNvPr id="3" name="Group 94"/>
          <p:cNvGrpSpPr>
            <a:grpSpLocks/>
          </p:cNvGrpSpPr>
          <p:nvPr/>
        </p:nvGrpSpPr>
        <p:grpSpPr bwMode="auto">
          <a:xfrm>
            <a:off x="894087" y="551065"/>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599305" y="1082135"/>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24543" y="1288581"/>
            <a:ext cx="11299371" cy="5569419"/>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defRPr/>
            </a:pPr>
            <a:r>
              <a:rPr lang="zh-CN" altLang="en-US" sz="3200" b="1" dirty="0">
                <a:solidFill>
                  <a:prstClr val="black"/>
                </a:solidFill>
                <a:latin typeface="Calibri"/>
                <a:ea typeface="宋体" pitchFamily="2" charset="-122"/>
              </a:rPr>
              <a:t>第二，命题与语句并非一一对应关系。</a:t>
            </a:r>
            <a:endParaRPr lang="en-US" altLang="zh-CN" sz="3200" b="1" dirty="0">
              <a:solidFill>
                <a:prstClr val="black"/>
              </a:solidFill>
              <a:latin typeface="Calibri"/>
              <a:ea typeface="宋体" pitchFamily="2" charset="-122"/>
            </a:endParaRPr>
          </a:p>
          <a:p>
            <a:pPr defTabSz="1097280">
              <a:defRPr/>
            </a:pPr>
            <a:r>
              <a:rPr lang="zh-CN" altLang="en-US" sz="3200" b="1" dirty="0">
                <a:solidFill>
                  <a:srgbClr val="0070C0"/>
                </a:solidFill>
                <a:latin typeface="Calibri"/>
                <a:ea typeface="宋体" pitchFamily="2" charset="-122"/>
              </a:rPr>
              <a:t>        一方面，同一命题可以用不同的语句来表达</a:t>
            </a:r>
            <a:r>
              <a:rPr lang="zh-CN" altLang="en-US" sz="3200" b="1" dirty="0">
                <a:solidFill>
                  <a:prstClr val="black"/>
                </a:solidFill>
                <a:latin typeface="Calibri"/>
                <a:ea typeface="宋体" pitchFamily="2" charset="-122"/>
              </a:rPr>
              <a:t>：例如，语句</a:t>
            </a:r>
            <a:endParaRPr lang="en-US" altLang="zh-CN" sz="3200" b="1" dirty="0">
              <a:solidFill>
                <a:prstClr val="black"/>
              </a:solidFill>
              <a:latin typeface="Calibri"/>
              <a:ea typeface="宋体" pitchFamily="2" charset="-122"/>
            </a:endParaRPr>
          </a:p>
          <a:p>
            <a:pPr defTabSz="1097280">
              <a:defRPr/>
            </a:pPr>
            <a:r>
              <a:rPr lang="zh-CN" altLang="en-US" sz="3200" b="1" dirty="0">
                <a:solidFill>
                  <a:prstClr val="black"/>
                </a:solidFill>
                <a:latin typeface="Calibri"/>
                <a:ea typeface="宋体" pitchFamily="2" charset="-122"/>
              </a:rPr>
              <a:t>“证券业是人员流动最为频繁的行业”和语句“难道证券业</a:t>
            </a:r>
            <a:endParaRPr lang="en-US" altLang="zh-CN" sz="3200" b="1" dirty="0">
              <a:solidFill>
                <a:prstClr val="black"/>
              </a:solidFill>
              <a:latin typeface="Calibri"/>
              <a:ea typeface="宋体" pitchFamily="2" charset="-122"/>
            </a:endParaRPr>
          </a:p>
          <a:p>
            <a:pPr defTabSz="1097280">
              <a:defRPr/>
            </a:pPr>
            <a:r>
              <a:rPr lang="zh-CN" altLang="en-US" sz="3200" b="1" dirty="0">
                <a:solidFill>
                  <a:prstClr val="black"/>
                </a:solidFill>
                <a:latin typeface="Calibri"/>
                <a:ea typeface="宋体" pitchFamily="2" charset="-122"/>
              </a:rPr>
              <a:t>不是人员流动最为频繁的行业吗”表达了同一命题。</a:t>
            </a:r>
            <a:endParaRPr lang="en-US" altLang="zh-CN" sz="3200" b="1" dirty="0">
              <a:solidFill>
                <a:prstClr val="black"/>
              </a:solidFill>
              <a:latin typeface="Calibri"/>
              <a:ea typeface="宋体" pitchFamily="2" charset="-122"/>
            </a:endParaRPr>
          </a:p>
          <a:p>
            <a:pPr defTabSz="1097280">
              <a:defRPr/>
            </a:pPr>
            <a:r>
              <a:rPr lang="en-US" altLang="zh-CN" sz="3200" b="1" dirty="0">
                <a:solidFill>
                  <a:prstClr val="black"/>
                </a:solidFill>
                <a:latin typeface="Calibri"/>
                <a:ea typeface="宋体" pitchFamily="2" charset="-122"/>
              </a:rPr>
              <a:t>        </a:t>
            </a:r>
            <a:r>
              <a:rPr lang="zh-CN" altLang="en-US" sz="3200" b="1" dirty="0">
                <a:solidFill>
                  <a:srgbClr val="0070C0"/>
                </a:solidFill>
                <a:latin typeface="Calibri"/>
                <a:ea typeface="宋体" pitchFamily="2" charset="-122"/>
              </a:rPr>
              <a:t>一方面，在不同的语境中，同一个语句可以表达不同的命</a:t>
            </a:r>
            <a:endParaRPr lang="en-US" altLang="zh-CN" sz="3200" b="1" dirty="0">
              <a:solidFill>
                <a:srgbClr val="0070C0"/>
              </a:solidFill>
              <a:latin typeface="Calibri"/>
              <a:ea typeface="宋体" pitchFamily="2" charset="-122"/>
            </a:endParaRPr>
          </a:p>
          <a:p>
            <a:pPr defTabSz="1097280">
              <a:defRPr/>
            </a:pPr>
            <a:r>
              <a:rPr lang="zh-CN" altLang="en-US" sz="3200" b="1" dirty="0">
                <a:solidFill>
                  <a:srgbClr val="0070C0"/>
                </a:solidFill>
                <a:latin typeface="Calibri"/>
                <a:ea typeface="宋体" pitchFamily="2" charset="-122"/>
              </a:rPr>
              <a:t>题。</a:t>
            </a:r>
            <a:r>
              <a:rPr lang="zh-CN" altLang="en-US" sz="3200" b="1" dirty="0">
                <a:solidFill>
                  <a:prstClr val="black"/>
                </a:solidFill>
                <a:latin typeface="Calibri"/>
                <a:ea typeface="宋体" pitchFamily="2" charset="-122"/>
              </a:rPr>
              <a:t>例如，语句“他是老先生了”如果谈论的是年龄的长幼，</a:t>
            </a:r>
            <a:endParaRPr lang="en-US" altLang="zh-CN" sz="3200" b="1" dirty="0">
              <a:solidFill>
                <a:prstClr val="black"/>
              </a:solidFill>
              <a:latin typeface="Calibri"/>
              <a:ea typeface="宋体" pitchFamily="2" charset="-122"/>
            </a:endParaRPr>
          </a:p>
          <a:p>
            <a:pPr defTabSz="1097280">
              <a:defRPr/>
            </a:pPr>
            <a:r>
              <a:rPr lang="zh-CN" altLang="en-US" sz="3200" b="1" dirty="0">
                <a:solidFill>
                  <a:prstClr val="black"/>
                </a:solidFill>
                <a:latin typeface="Calibri"/>
                <a:ea typeface="宋体" pitchFamily="2" charset="-122"/>
              </a:rPr>
              <a:t>这句话表达的是“他是位年长的先生”。如果谈论的是从事</a:t>
            </a:r>
            <a:endParaRPr lang="en-US" altLang="zh-CN" sz="3200" b="1" dirty="0">
              <a:solidFill>
                <a:prstClr val="black"/>
              </a:solidFill>
              <a:latin typeface="Calibri"/>
              <a:ea typeface="宋体" pitchFamily="2" charset="-122"/>
            </a:endParaRPr>
          </a:p>
          <a:p>
            <a:pPr defTabSz="1097280">
              <a:defRPr/>
            </a:pPr>
            <a:r>
              <a:rPr lang="zh-CN" altLang="en-US" sz="3200" b="1" dirty="0">
                <a:solidFill>
                  <a:prstClr val="black"/>
                </a:solidFill>
                <a:latin typeface="Calibri"/>
                <a:ea typeface="宋体" pitchFamily="2" charset="-122"/>
              </a:rPr>
              <a:t>某种工作时间的长短，这句话表达的则是“他是位工作多年</a:t>
            </a:r>
            <a:endParaRPr lang="en-US" altLang="zh-CN" sz="3200" b="1" dirty="0">
              <a:solidFill>
                <a:prstClr val="black"/>
              </a:solidFill>
              <a:latin typeface="Calibri"/>
              <a:ea typeface="宋体" pitchFamily="2" charset="-122"/>
            </a:endParaRPr>
          </a:p>
          <a:p>
            <a:pPr defTabSz="1097280">
              <a:defRPr/>
            </a:pPr>
            <a:r>
              <a:rPr lang="zh-CN" altLang="en-US" sz="3200" b="1" dirty="0">
                <a:solidFill>
                  <a:prstClr val="black"/>
                </a:solidFill>
                <a:latin typeface="Calibri"/>
                <a:ea typeface="宋体" pitchFamily="2" charset="-122"/>
              </a:rPr>
              <a:t>的先生”。</a:t>
            </a:r>
            <a:endParaRPr lang="en-US" altLang="zh-CN" sz="32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2511162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fade">
                                      <p:cBhvr>
                                        <p:cTn id="12" dur="500"/>
                                        <p:tgtEl>
                                          <p:spTgt spid="8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animEffect transition="in" filter="fade">
                                      <p:cBhvr>
                                        <p:cTn id="15" dur="500"/>
                                        <p:tgtEl>
                                          <p:spTgt spid="8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3" end="3"/>
                                            </p:txEl>
                                          </p:spTgt>
                                        </p:tgtEl>
                                        <p:attrNameLst>
                                          <p:attrName>style.visibility</p:attrName>
                                        </p:attrNameLst>
                                      </p:cBhvr>
                                      <p:to>
                                        <p:strVal val="visible"/>
                                      </p:to>
                                    </p:set>
                                    <p:animEffect transition="in" filter="fade">
                                      <p:cBhvr>
                                        <p:cTn id="18" dur="500"/>
                                        <p:tgtEl>
                                          <p:spTgt spid="8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animEffect transition="in" filter="fade">
                                      <p:cBhvr>
                                        <p:cTn id="23" dur="500"/>
                                        <p:tgtEl>
                                          <p:spTgt spid="8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8">
                                            <p:txEl>
                                              <p:pRg st="5" end="5"/>
                                            </p:txEl>
                                          </p:spTgt>
                                        </p:tgtEl>
                                        <p:attrNameLst>
                                          <p:attrName>style.visibility</p:attrName>
                                        </p:attrNameLst>
                                      </p:cBhvr>
                                      <p:to>
                                        <p:strVal val="visible"/>
                                      </p:to>
                                    </p:set>
                                    <p:animEffect transition="in" filter="fade">
                                      <p:cBhvr>
                                        <p:cTn id="26" dur="500"/>
                                        <p:tgtEl>
                                          <p:spTgt spid="8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8">
                                            <p:txEl>
                                              <p:pRg st="6" end="6"/>
                                            </p:txEl>
                                          </p:spTgt>
                                        </p:tgtEl>
                                        <p:attrNameLst>
                                          <p:attrName>style.visibility</p:attrName>
                                        </p:attrNameLst>
                                      </p:cBhvr>
                                      <p:to>
                                        <p:strVal val="visible"/>
                                      </p:to>
                                    </p:set>
                                    <p:animEffect transition="in" filter="fade">
                                      <p:cBhvr>
                                        <p:cTn id="29" dur="500"/>
                                        <p:tgtEl>
                                          <p:spTgt spid="8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8">
                                            <p:txEl>
                                              <p:pRg st="7" end="7"/>
                                            </p:txEl>
                                          </p:spTgt>
                                        </p:tgtEl>
                                        <p:attrNameLst>
                                          <p:attrName>style.visibility</p:attrName>
                                        </p:attrNameLst>
                                      </p:cBhvr>
                                      <p:to>
                                        <p:strVal val="visible"/>
                                      </p:to>
                                    </p:set>
                                    <p:animEffect transition="in" filter="fade">
                                      <p:cBhvr>
                                        <p:cTn id="32" dur="500"/>
                                        <p:tgtEl>
                                          <p:spTgt spid="88">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8">
                                            <p:txEl>
                                              <p:pRg st="8" end="8"/>
                                            </p:txEl>
                                          </p:spTgt>
                                        </p:tgtEl>
                                        <p:attrNameLst>
                                          <p:attrName>style.visibility</p:attrName>
                                        </p:attrNameLst>
                                      </p:cBhvr>
                                      <p:to>
                                        <p:strVal val="visible"/>
                                      </p:to>
                                    </p:set>
                                    <p:animEffect transition="in" filter="fade">
                                      <p:cBhvr>
                                        <p:cTn id="35" dur="500"/>
                                        <p:tgtEl>
                                          <p:spTgt spid="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1187340" y="1767006"/>
            <a:ext cx="967331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kern="0" dirty="0">
                <a:solidFill>
                  <a:srgbClr val="000000"/>
                </a:solidFill>
              </a:rPr>
              <a:t>相容选言命题的结构式为：</a:t>
            </a:r>
            <a:endParaRPr lang="en-US" altLang="zh-CN" sz="2800" kern="0" dirty="0">
              <a:solidFill>
                <a:srgbClr val="000000"/>
              </a:solidFill>
            </a:endParaRPr>
          </a:p>
          <a:p>
            <a:pPr algn="ctr" eaLnBrk="1" hangingPunct="1">
              <a:lnSpc>
                <a:spcPct val="150000"/>
              </a:lnSpc>
              <a:defRPr/>
            </a:pPr>
            <a:r>
              <a:rPr lang="en-US" altLang="zh-CN" sz="2800" kern="0" dirty="0">
                <a:solidFill>
                  <a:srgbClr val="000000"/>
                </a:solidFill>
              </a:rPr>
              <a:t>p</a:t>
            </a:r>
            <a:r>
              <a:rPr lang="zh-CN" altLang="en-US" sz="2800" kern="0" dirty="0">
                <a:solidFill>
                  <a:srgbClr val="000000"/>
                </a:solidFill>
              </a:rPr>
              <a:t>或者</a:t>
            </a:r>
            <a:r>
              <a:rPr lang="en-US" altLang="zh-CN" sz="2800" kern="0" dirty="0">
                <a:solidFill>
                  <a:srgbClr val="000000"/>
                </a:solidFill>
              </a:rPr>
              <a:t>q</a:t>
            </a:r>
          </a:p>
          <a:p>
            <a:pPr eaLnBrk="1" hangingPunct="1">
              <a:lnSpc>
                <a:spcPct val="150000"/>
              </a:lnSpc>
              <a:defRPr/>
            </a:pPr>
            <a:r>
              <a:rPr lang="zh-CN" altLang="en-US" sz="2800" kern="0" dirty="0">
                <a:solidFill>
                  <a:srgbClr val="000000"/>
                </a:solidFill>
              </a:rPr>
              <a:t>        其中，联结词“或者”可用符号“</a:t>
            </a:r>
            <a:r>
              <a:rPr lang="zh-CN" altLang="en-US" sz="2800" kern="0" dirty="0">
                <a:solidFill>
                  <a:srgbClr val="000000"/>
                </a:solidFill>
                <a:sym typeface="Symbol" panose="05050102010706020507" pitchFamily="18" charset="2"/>
              </a:rPr>
              <a:t></a:t>
            </a:r>
            <a:r>
              <a:rPr lang="zh-CN" altLang="en-US" sz="2800" kern="0" dirty="0">
                <a:solidFill>
                  <a:srgbClr val="000000"/>
                </a:solidFill>
              </a:rPr>
              <a:t>”表示，读作“相容析取”。所以，相容选言命题的结构式又可以写作：</a:t>
            </a:r>
            <a:endParaRPr lang="en-US" altLang="zh-CN" sz="2800" kern="0" dirty="0">
              <a:solidFill>
                <a:srgbClr val="000000"/>
              </a:solidFill>
            </a:endParaRPr>
          </a:p>
          <a:p>
            <a:pPr algn="ctr" eaLnBrk="1" hangingPunct="1">
              <a:lnSpc>
                <a:spcPct val="150000"/>
              </a:lnSpc>
              <a:defRPr/>
            </a:pPr>
            <a:r>
              <a:rPr lang="en-US" altLang="zh-CN" sz="2800" kern="0" dirty="0">
                <a:solidFill>
                  <a:srgbClr val="000000"/>
                </a:solidFill>
              </a:rPr>
              <a:t>p </a:t>
            </a:r>
            <a:r>
              <a:rPr lang="zh-CN" altLang="en-US" sz="2800" kern="0" dirty="0">
                <a:solidFill>
                  <a:srgbClr val="000000"/>
                </a:solidFill>
                <a:sym typeface="Symbol" panose="05050102010706020507" pitchFamily="18" charset="2"/>
              </a:rPr>
              <a:t> </a:t>
            </a:r>
            <a:r>
              <a:rPr lang="en-US" altLang="zh-CN" sz="2800" kern="0" dirty="0">
                <a:solidFill>
                  <a:srgbClr val="000000"/>
                </a:solidFill>
                <a:sym typeface="Symbol" panose="05050102010706020507" pitchFamily="18" charset="2"/>
              </a:rPr>
              <a:t>q</a:t>
            </a:r>
            <a:endParaRPr lang="en-US" altLang="zh-CN" sz="2800" kern="0" dirty="0">
              <a:solidFill>
                <a:srgbClr val="000000"/>
              </a:solidFill>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pPr>
            <a:r>
              <a:rPr lang="zh-CN" altLang="en-US" dirty="0">
                <a:solidFill>
                  <a:schemeClr val="tx1">
                    <a:lumMod val="95000"/>
                    <a:lumOff val="5000"/>
                  </a:schemeClr>
                </a:solidFill>
                <a:latin typeface="SimHei" charset="-122"/>
                <a:ea typeface="SimHei" charset="-122"/>
                <a:cs typeface="SimHei" charset="-122"/>
              </a:rPr>
              <a:t>     </a:t>
            </a:r>
            <a:endParaRPr lang="en-US" altLang="zh-CN" dirty="0">
              <a:solidFill>
                <a:schemeClr val="tx1">
                  <a:lumMod val="95000"/>
                  <a:lumOff val="5000"/>
                </a:schemeClr>
              </a:solidFill>
              <a:latin typeface="SimHei" charset="-122"/>
              <a:ea typeface="SimHei" charset="-122"/>
              <a:cs typeface="SimHei" charset="-122"/>
            </a:endParaRPr>
          </a:p>
        </p:txBody>
      </p:sp>
    </p:spTree>
    <p:extLst>
      <p:ext uri="{BB962C8B-B14F-4D97-AF65-F5344CB8AC3E}">
        <p14:creationId xmlns:p14="http://schemas.microsoft.com/office/powerpoint/2010/main" val="3295964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2" end="2"/>
                                            </p:txEl>
                                          </p:spTgt>
                                        </p:tgtEl>
                                        <p:attrNameLst>
                                          <p:attrName>style.visibility</p:attrName>
                                        </p:attrNameLst>
                                      </p:cBhvr>
                                      <p:to>
                                        <p:strVal val="visible"/>
                                      </p:to>
                                    </p:set>
                                    <p:animEffect transition="in" filter="fade">
                                      <p:cBhvr>
                                        <p:cTn id="12" dur="500"/>
                                        <p:tgtEl>
                                          <p:spTgt spid="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3" end="3"/>
                                            </p:txEl>
                                          </p:spTgt>
                                        </p:tgtEl>
                                        <p:attrNameLst>
                                          <p:attrName>style.visibility</p:attrName>
                                        </p:attrNameLst>
                                      </p:cBhvr>
                                      <p:to>
                                        <p:strVal val="visible"/>
                                      </p:to>
                                    </p:set>
                                    <p:animEffect transition="in" filter="fade">
                                      <p:cBhvr>
                                        <p:cTn id="17"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
          <p:cNvSpPr>
            <a:spLocks noChangeArrowheads="1"/>
          </p:cNvSpPr>
          <p:nvPr/>
        </p:nvSpPr>
        <p:spPr bwMode="auto">
          <a:xfrm>
            <a:off x="696765" y="1114602"/>
            <a:ext cx="5399235" cy="646331"/>
          </a:xfrm>
          <a:prstGeom prst="rect">
            <a:avLst/>
          </a:prstGeom>
          <a:noFill/>
          <a:ln w="9525">
            <a:noFill/>
            <a:miter lim="800000"/>
            <a:headEnd/>
            <a:tailEnd/>
          </a:ln>
        </p:spPr>
        <p:txBody>
          <a:bodyPr wrap="none">
            <a:spAutoFit/>
          </a:bodyPr>
          <a:lstStyle/>
          <a:p>
            <a:pPr lvl="0"/>
            <a:r>
              <a:rPr lang="zh-CN" altLang="en-US" sz="3600" dirty="0">
                <a:solidFill>
                  <a:srgbClr val="000000"/>
                </a:solidFill>
                <a:latin typeface="微软雅黑" pitchFamily="34" charset="-122"/>
                <a:ea typeface="微软雅黑" pitchFamily="34" charset="-122"/>
              </a:rPr>
              <a:t>不相容选言命题及其推理 </a:t>
            </a:r>
            <a:endParaRPr lang="zh-CN" altLang="en-US" sz="3600" dirty="0">
              <a:solidFill>
                <a:srgbClr val="000000"/>
              </a:solidFill>
              <a:ea typeface="华康简标题宋"/>
            </a:endParaRPr>
          </a:p>
        </p:txBody>
      </p:sp>
      <p:sp>
        <p:nvSpPr>
          <p:cNvPr id="61" name="TextBox 28"/>
          <p:cNvSpPr txBox="1">
            <a:spLocks noChangeArrowheads="1"/>
          </p:cNvSpPr>
          <p:nvPr/>
        </p:nvSpPr>
        <p:spPr bwMode="auto">
          <a:xfrm>
            <a:off x="696765" y="2251495"/>
            <a:ext cx="1042268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457200" indent="-457200" eaLnBrk="1" hangingPunct="1">
              <a:lnSpc>
                <a:spcPct val="150000"/>
              </a:lnSpc>
              <a:buFont typeface="Wingdings" panose="05000000000000000000" pitchFamily="2" charset="2"/>
              <a:buChar char="u"/>
              <a:defRPr/>
            </a:pPr>
            <a:r>
              <a:rPr lang="zh-CN" altLang="en-US" sz="2800" kern="0" dirty="0">
                <a:solidFill>
                  <a:srgbClr val="000000"/>
                </a:solidFill>
              </a:rPr>
              <a:t>不相容选言命题及其结构</a:t>
            </a:r>
            <a:endParaRPr lang="en-US" altLang="zh-CN" sz="2800" kern="0" dirty="0">
              <a:solidFill>
                <a:srgbClr val="000000"/>
              </a:solidFill>
            </a:endParaRPr>
          </a:p>
          <a:p>
            <a:pPr eaLnBrk="1" hangingPunct="1">
              <a:lnSpc>
                <a:spcPct val="150000"/>
              </a:lnSpc>
              <a:defRPr/>
            </a:pPr>
            <a:r>
              <a:rPr lang="en-US" altLang="zh-CN" sz="2800" kern="0" dirty="0">
                <a:solidFill>
                  <a:srgbClr val="000000"/>
                </a:solidFill>
              </a:rPr>
              <a:t>        </a:t>
            </a:r>
            <a:r>
              <a:rPr lang="zh-CN" altLang="en-US" sz="2800" kern="0" dirty="0">
                <a:solidFill>
                  <a:srgbClr val="000000"/>
                </a:solidFill>
              </a:rPr>
              <a:t>不相容选言命题是断定事物若干可能情况中，</a:t>
            </a:r>
            <a:r>
              <a:rPr lang="zh-CN" altLang="en-US" sz="2800" kern="0" dirty="0">
                <a:solidFill>
                  <a:srgbClr val="000000"/>
                </a:solidFill>
                <a:highlight>
                  <a:srgbClr val="FFFF00"/>
                </a:highlight>
              </a:rPr>
              <a:t>有并且只有一种情况存在</a:t>
            </a:r>
            <a:r>
              <a:rPr lang="zh-CN" altLang="en-US" sz="2800" kern="0" dirty="0">
                <a:solidFill>
                  <a:srgbClr val="000000"/>
                </a:solidFill>
              </a:rPr>
              <a:t>的选言命题。所谓“不相容”主要指选言支断定的事物情况不可以同时并存，或者说选言支不可以同时为真。</a:t>
            </a: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pPr>
            <a:r>
              <a:rPr lang="zh-CN" altLang="en-US" dirty="0">
                <a:solidFill>
                  <a:schemeClr val="tx1">
                    <a:lumMod val="95000"/>
                    <a:lumOff val="5000"/>
                  </a:schemeClr>
                </a:solidFill>
                <a:latin typeface="SimHei" charset="-122"/>
                <a:ea typeface="SimHei" charset="-122"/>
                <a:cs typeface="SimHei" charset="-122"/>
              </a:rPr>
              <a:t>     </a:t>
            </a:r>
            <a:endParaRPr lang="en-US" altLang="zh-CN" dirty="0">
              <a:solidFill>
                <a:schemeClr val="tx1">
                  <a:lumMod val="95000"/>
                  <a:lumOff val="5000"/>
                </a:schemeClr>
              </a:solidFill>
              <a:latin typeface="SimHei" charset="-122"/>
              <a:ea typeface="SimHei" charset="-122"/>
              <a:cs typeface="SimHei" charset="-122"/>
            </a:endParaRPr>
          </a:p>
        </p:txBody>
      </p:sp>
    </p:spTree>
    <p:extLst>
      <p:ext uri="{BB962C8B-B14F-4D97-AF65-F5344CB8AC3E}">
        <p14:creationId xmlns:p14="http://schemas.microsoft.com/office/powerpoint/2010/main" val="19015753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1000"/>
                                        <p:tgtEl>
                                          <p:spTgt spid="61">
                                            <p:txEl>
                                              <p:pRg st="1" end="1"/>
                                            </p:txEl>
                                          </p:spTgt>
                                        </p:tgtEl>
                                      </p:cBhvr>
                                    </p:animEffect>
                                    <p:anim calcmode="lin" valueType="num">
                                      <p:cBhvr>
                                        <p:cTn id="8" dur="1000" fill="hold"/>
                                        <p:tgtEl>
                                          <p:spTgt spid="6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750499" y="785684"/>
            <a:ext cx="1005403" cy="584775"/>
          </a:xfrm>
          <a:prstGeom prst="rect">
            <a:avLst/>
          </a:prstGeom>
          <a:noFill/>
          <a:ln w="9525">
            <a:noFill/>
            <a:miter lim="800000"/>
            <a:headEnd/>
            <a:tailEnd/>
          </a:ln>
        </p:spPr>
        <p:txBody>
          <a:bodyPr wrap="none">
            <a:spAutoFit/>
          </a:bodyPr>
          <a:lstStyle/>
          <a:p>
            <a:r>
              <a:rPr lang="zh-CN" altLang="en-US" sz="3200" dirty="0">
                <a:ea typeface="经典综艺体简"/>
                <a:cs typeface="经典综艺体简"/>
              </a:rPr>
              <a:t>例：</a:t>
            </a:r>
          </a:p>
        </p:txBody>
      </p:sp>
      <p:sp>
        <p:nvSpPr>
          <p:cNvPr id="4" name="文本框 3"/>
          <p:cNvSpPr txBox="1"/>
          <p:nvPr/>
        </p:nvSpPr>
        <p:spPr>
          <a:xfrm>
            <a:off x="923027" y="2061713"/>
            <a:ext cx="9305302" cy="2462213"/>
          </a:xfrm>
          <a:prstGeom prst="rect">
            <a:avLst/>
          </a:prstGeom>
          <a:noFill/>
        </p:spPr>
        <p:txBody>
          <a:bodyPr wrap="square" rtlCol="0">
            <a:spAutoFit/>
          </a:bodyPr>
          <a:lstStyle/>
          <a:p>
            <a:pPr>
              <a:lnSpc>
                <a:spcPct val="150000"/>
              </a:lnSpc>
            </a:pPr>
            <a:r>
              <a:rPr lang="zh-CN" altLang="en-US" sz="2800" dirty="0"/>
              <a:t>例① 在困难面前，要么战胜困难，要么被困难所吓倒。</a:t>
            </a:r>
            <a:endParaRPr lang="en-US" altLang="zh-CN" sz="2800" dirty="0"/>
          </a:p>
          <a:p>
            <a:pPr>
              <a:lnSpc>
                <a:spcPct val="150000"/>
              </a:lnSpc>
            </a:pPr>
            <a:endParaRPr lang="en-US" altLang="zh-CN" sz="2800" dirty="0"/>
          </a:p>
          <a:p>
            <a:pPr>
              <a:lnSpc>
                <a:spcPct val="150000"/>
              </a:lnSpc>
            </a:pPr>
            <a:r>
              <a:rPr lang="zh-CN" altLang="en-US" sz="2800" dirty="0"/>
              <a:t>例② 这首古诗，要么是唐代的，要么是宋代的。</a:t>
            </a:r>
            <a:endParaRPr lang="en-US" altLang="zh-CN" sz="2800" dirty="0">
              <a:solidFill>
                <a:srgbClr val="00B0F0"/>
              </a:solidFill>
            </a:endParaRPr>
          </a:p>
          <a:p>
            <a:endParaRPr lang="zh-CN" altLang="en-US" sz="2800" dirty="0">
              <a:solidFill>
                <a:srgbClr val="00B0F0"/>
              </a:solidFill>
            </a:endParaRPr>
          </a:p>
        </p:txBody>
      </p:sp>
      <p:sp>
        <p:nvSpPr>
          <p:cNvPr id="2" name="文本框 1"/>
          <p:cNvSpPr txBox="1"/>
          <p:nvPr/>
        </p:nvSpPr>
        <p:spPr>
          <a:xfrm>
            <a:off x="750499" y="4527610"/>
            <a:ext cx="9592573" cy="1384995"/>
          </a:xfrm>
          <a:prstGeom prst="rect">
            <a:avLst/>
          </a:prstGeom>
          <a:noFill/>
        </p:spPr>
        <p:txBody>
          <a:bodyPr wrap="square" rtlCol="0">
            <a:spAutoFit/>
          </a:bodyPr>
          <a:lstStyle/>
          <a:p>
            <a:pPr>
              <a:lnSpc>
                <a:spcPct val="150000"/>
              </a:lnSpc>
            </a:pPr>
            <a:r>
              <a:rPr lang="en-US" altLang="zh-CN" sz="2800" dirty="0"/>
              <a:t>        </a:t>
            </a:r>
            <a:r>
              <a:rPr lang="zh-CN" altLang="en-US" sz="2800" dirty="0"/>
              <a:t>也就是说，选言支断定的事物若干可能情况中，</a:t>
            </a:r>
            <a:r>
              <a:rPr lang="zh-CN" altLang="en-US" sz="2800" dirty="0">
                <a:highlight>
                  <a:srgbClr val="FFFF00"/>
                </a:highlight>
              </a:rPr>
              <a:t>必须有一种存在，但不能同时存在。</a:t>
            </a:r>
          </a:p>
        </p:txBody>
      </p:sp>
    </p:spTree>
    <p:extLst>
      <p:ext uri="{BB962C8B-B14F-4D97-AF65-F5344CB8AC3E}">
        <p14:creationId xmlns:p14="http://schemas.microsoft.com/office/powerpoint/2010/main" val="554173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1043796" y="1656271"/>
            <a:ext cx="1007565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kern="0" dirty="0">
                <a:solidFill>
                  <a:srgbClr val="000000"/>
                </a:solidFill>
              </a:rPr>
              <a:t>不相容选言命题的逻辑结构式为：</a:t>
            </a:r>
            <a:endParaRPr lang="en-US" altLang="zh-CN" sz="2800" kern="0" dirty="0">
              <a:solidFill>
                <a:srgbClr val="000000"/>
              </a:solidFill>
            </a:endParaRPr>
          </a:p>
          <a:p>
            <a:pPr algn="ctr" eaLnBrk="1" hangingPunct="1">
              <a:lnSpc>
                <a:spcPct val="150000"/>
              </a:lnSpc>
              <a:defRPr/>
            </a:pPr>
            <a:r>
              <a:rPr lang="en-US" altLang="zh-CN" sz="2800" kern="0" dirty="0">
                <a:solidFill>
                  <a:srgbClr val="000000"/>
                </a:solidFill>
              </a:rPr>
              <a:t>P</a:t>
            </a:r>
            <a:r>
              <a:rPr lang="zh-CN" altLang="en-US" sz="2800" kern="0" dirty="0">
                <a:solidFill>
                  <a:srgbClr val="000000"/>
                </a:solidFill>
              </a:rPr>
              <a:t>要么</a:t>
            </a:r>
            <a:r>
              <a:rPr lang="en-US" altLang="zh-CN" sz="2800" kern="0" dirty="0">
                <a:solidFill>
                  <a:srgbClr val="000000"/>
                </a:solidFill>
              </a:rPr>
              <a:t>q</a:t>
            </a:r>
          </a:p>
          <a:p>
            <a:pPr eaLnBrk="1" hangingPunct="1">
              <a:lnSpc>
                <a:spcPct val="150000"/>
              </a:lnSpc>
              <a:defRPr/>
            </a:pPr>
            <a:r>
              <a:rPr lang="zh-CN" altLang="en-US" sz="2800" kern="0" dirty="0">
                <a:solidFill>
                  <a:srgbClr val="000000"/>
                </a:solidFill>
              </a:rPr>
              <a:t>        其中，联结词“要么”可用符号“   ”表示，读作“不相容析取”。所以，不相容选言命题的结构式又可以写作：</a:t>
            </a:r>
            <a:endParaRPr lang="en-US" altLang="zh-CN" sz="2800" kern="0" dirty="0">
              <a:solidFill>
                <a:srgbClr val="000000"/>
              </a:solidFill>
            </a:endParaRPr>
          </a:p>
          <a:p>
            <a:pPr algn="ctr" eaLnBrk="1" hangingPunct="1">
              <a:lnSpc>
                <a:spcPct val="150000"/>
              </a:lnSpc>
              <a:defRPr/>
            </a:pPr>
            <a:r>
              <a:rPr lang="en-US" altLang="zh-CN" sz="2800" kern="0" dirty="0">
                <a:solidFill>
                  <a:srgbClr val="000000"/>
                </a:solidFill>
              </a:rPr>
              <a:t>p </a:t>
            </a:r>
            <a:r>
              <a:rPr lang="zh-CN" altLang="en-US" sz="2800" kern="0" dirty="0">
                <a:solidFill>
                  <a:srgbClr val="000000"/>
                </a:solidFill>
                <a:sym typeface="Symbol" panose="05050102010706020507" pitchFamily="18" charset="2"/>
              </a:rPr>
              <a:t>    </a:t>
            </a:r>
            <a:r>
              <a:rPr lang="en-US" altLang="zh-CN" sz="2800" kern="0" dirty="0">
                <a:solidFill>
                  <a:srgbClr val="000000"/>
                </a:solidFill>
                <a:sym typeface="Symbol" panose="05050102010706020507" pitchFamily="18" charset="2"/>
              </a:rPr>
              <a:t>q</a:t>
            </a:r>
            <a:endParaRPr lang="en-US" altLang="zh-CN" sz="2800" kern="0" dirty="0">
              <a:solidFill>
                <a:srgbClr val="000000"/>
              </a:solidFill>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pPr>
            <a:r>
              <a:rPr lang="zh-CN" altLang="en-US" dirty="0">
                <a:solidFill>
                  <a:schemeClr val="tx1">
                    <a:lumMod val="95000"/>
                    <a:lumOff val="5000"/>
                  </a:schemeClr>
                </a:solidFill>
                <a:latin typeface="SimHei" charset="-122"/>
                <a:ea typeface="SimHei" charset="-122"/>
                <a:cs typeface="SimHei" charset="-122"/>
              </a:rPr>
              <a:t>     </a:t>
            </a:r>
            <a:endParaRPr lang="en-US" altLang="zh-CN" dirty="0">
              <a:solidFill>
                <a:schemeClr val="tx1">
                  <a:lumMod val="95000"/>
                  <a:lumOff val="5000"/>
                </a:schemeClr>
              </a:solidFill>
              <a:latin typeface="SimHei" charset="-122"/>
              <a:ea typeface="SimHei" charset="-122"/>
              <a:cs typeface="SimHei"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8959" y="3645024"/>
            <a:ext cx="397690" cy="397690"/>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97155" y="4470756"/>
            <a:ext cx="397690" cy="397690"/>
          </a:xfrm>
          <a:prstGeom prst="rect">
            <a:avLst/>
          </a:prstGeom>
        </p:spPr>
      </p:pic>
    </p:spTree>
    <p:extLst>
      <p:ext uri="{BB962C8B-B14F-4D97-AF65-F5344CB8AC3E}">
        <p14:creationId xmlns:p14="http://schemas.microsoft.com/office/powerpoint/2010/main" val="20731202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2" end="2"/>
                                            </p:txEl>
                                          </p:spTgt>
                                        </p:tgtEl>
                                        <p:attrNameLst>
                                          <p:attrName>style.visibility</p:attrName>
                                        </p:attrNameLst>
                                      </p:cBhvr>
                                      <p:to>
                                        <p:strVal val="visible"/>
                                      </p:to>
                                    </p:set>
                                    <p:animEffect transition="in" filter="fade">
                                      <p:cBhvr>
                                        <p:cTn id="12" dur="500"/>
                                        <p:tgtEl>
                                          <p:spTgt spid="6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
                                            <p:txEl>
                                              <p:pRg st="3" end="3"/>
                                            </p:txEl>
                                          </p:spTgt>
                                        </p:tgtEl>
                                        <p:attrNameLst>
                                          <p:attrName>style.visibility</p:attrName>
                                        </p:attrNameLst>
                                      </p:cBhvr>
                                      <p:to>
                                        <p:strVal val="visible"/>
                                      </p:to>
                                    </p:set>
                                    <p:animEffect transition="in" filter="fade">
                                      <p:cBhvr>
                                        <p:cTn id="20" dur="500"/>
                                        <p:tgtEl>
                                          <p:spTgt spid="61">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
          <p:cNvSpPr>
            <a:spLocks noChangeArrowheads="1"/>
          </p:cNvSpPr>
          <p:nvPr/>
        </p:nvSpPr>
        <p:spPr bwMode="auto">
          <a:xfrm>
            <a:off x="718605" y="1102475"/>
            <a:ext cx="2685351" cy="646331"/>
          </a:xfrm>
          <a:prstGeom prst="rect">
            <a:avLst/>
          </a:prstGeom>
          <a:noFill/>
          <a:ln w="9525">
            <a:noFill/>
            <a:miter lim="800000"/>
            <a:headEnd/>
            <a:tailEnd/>
          </a:ln>
        </p:spPr>
        <p:txBody>
          <a:bodyPr wrap="none">
            <a:spAutoFit/>
          </a:bodyPr>
          <a:lstStyle/>
          <a:p>
            <a:pPr lvl="0"/>
            <a:r>
              <a:rPr lang="en-US" altLang="zh-CN" sz="3600" dirty="0">
                <a:solidFill>
                  <a:srgbClr val="000000"/>
                </a:solidFill>
                <a:latin typeface="微软雅黑" pitchFamily="34" charset="-122"/>
                <a:ea typeface="微软雅黑" pitchFamily="34" charset="-122"/>
              </a:rPr>
              <a:t>3. </a:t>
            </a:r>
            <a:r>
              <a:rPr lang="zh-CN" altLang="en-US" sz="3600" dirty="0">
                <a:solidFill>
                  <a:srgbClr val="000000"/>
                </a:solidFill>
                <a:latin typeface="微软雅黑" pitchFamily="34" charset="-122"/>
                <a:ea typeface="微软雅黑" pitchFamily="34" charset="-122"/>
              </a:rPr>
              <a:t>假言</a:t>
            </a:r>
            <a:r>
              <a:rPr lang="zh-CN" altLang="en-US" sz="3600" dirty="0" smtClean="0">
                <a:solidFill>
                  <a:srgbClr val="000000"/>
                </a:solidFill>
                <a:latin typeface="微软雅黑" pitchFamily="34" charset="-122"/>
                <a:ea typeface="微软雅黑" pitchFamily="34" charset="-122"/>
              </a:rPr>
              <a:t>命题 </a:t>
            </a:r>
            <a:endParaRPr lang="zh-CN" altLang="en-US" sz="3600" dirty="0">
              <a:solidFill>
                <a:srgbClr val="000000"/>
              </a:solidFill>
              <a:ea typeface="华康简标题宋"/>
            </a:endParaRPr>
          </a:p>
        </p:txBody>
      </p:sp>
      <p:sp>
        <p:nvSpPr>
          <p:cNvPr id="61" name="TextBox 28"/>
          <p:cNvSpPr txBox="1">
            <a:spLocks noChangeArrowheads="1"/>
          </p:cNvSpPr>
          <p:nvPr/>
        </p:nvSpPr>
        <p:spPr bwMode="auto">
          <a:xfrm>
            <a:off x="802257" y="2527541"/>
            <a:ext cx="1055873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b="1" kern="0" dirty="0">
                <a:solidFill>
                  <a:srgbClr val="000000"/>
                </a:solidFill>
              </a:rPr>
              <a:t>（</a:t>
            </a:r>
            <a:r>
              <a:rPr lang="en-US" altLang="zh-CN" sz="2800" b="1" kern="0" dirty="0">
                <a:solidFill>
                  <a:srgbClr val="000000"/>
                </a:solidFill>
              </a:rPr>
              <a:t>1</a:t>
            </a:r>
            <a:r>
              <a:rPr lang="zh-CN" altLang="en-US" sz="2800" b="1" kern="0" dirty="0">
                <a:solidFill>
                  <a:srgbClr val="000000"/>
                </a:solidFill>
              </a:rPr>
              <a:t>）什么是假言命题</a:t>
            </a:r>
            <a:endParaRPr lang="en-US" altLang="zh-CN" sz="2800" b="1" kern="0" dirty="0">
              <a:solidFill>
                <a:srgbClr val="000000"/>
              </a:solidFill>
            </a:endParaRPr>
          </a:p>
          <a:p>
            <a:pPr eaLnBrk="1" hangingPunct="1">
              <a:lnSpc>
                <a:spcPct val="150000"/>
              </a:lnSpc>
              <a:defRPr/>
            </a:pPr>
            <a:r>
              <a:rPr lang="en-US" altLang="zh-CN" sz="2800" kern="0" dirty="0">
                <a:solidFill>
                  <a:srgbClr val="000000"/>
                </a:solidFill>
              </a:rPr>
              <a:t>        </a:t>
            </a:r>
            <a:r>
              <a:rPr lang="zh-CN" altLang="en-US" sz="2800" kern="0" dirty="0">
                <a:solidFill>
                  <a:srgbClr val="000000"/>
                </a:solidFill>
              </a:rPr>
              <a:t>假言命题是断定一种事物情况存在与否是另一种事物情况存在与否的</a:t>
            </a:r>
            <a:r>
              <a:rPr lang="zh-CN" altLang="en-US" sz="2800" kern="0" dirty="0">
                <a:solidFill>
                  <a:srgbClr val="FF0000"/>
                </a:solidFill>
              </a:rPr>
              <a:t>条件</a:t>
            </a:r>
            <a:r>
              <a:rPr lang="zh-CN" altLang="en-US" sz="2800" kern="0" dirty="0">
                <a:solidFill>
                  <a:srgbClr val="000000"/>
                </a:solidFill>
              </a:rPr>
              <a:t>的复合命题。</a:t>
            </a: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pPr>
            <a:r>
              <a:rPr lang="zh-CN" altLang="en-US" dirty="0">
                <a:solidFill>
                  <a:schemeClr val="tx1">
                    <a:lumMod val="95000"/>
                    <a:lumOff val="5000"/>
                  </a:schemeClr>
                </a:solidFill>
                <a:latin typeface="SimHei" charset="-122"/>
                <a:ea typeface="SimHei" charset="-122"/>
                <a:cs typeface="SimHei" charset="-122"/>
              </a:rPr>
              <a:t>     </a:t>
            </a:r>
            <a:endParaRPr lang="en-US" altLang="zh-CN" dirty="0">
              <a:solidFill>
                <a:schemeClr val="tx1">
                  <a:lumMod val="95000"/>
                  <a:lumOff val="5000"/>
                </a:schemeClr>
              </a:solidFill>
              <a:latin typeface="SimHei" charset="-122"/>
              <a:ea typeface="SimHei" charset="-122"/>
              <a:cs typeface="SimHei" charset="-122"/>
            </a:endParaRPr>
          </a:p>
        </p:txBody>
      </p:sp>
    </p:spTree>
    <p:extLst>
      <p:ext uri="{BB962C8B-B14F-4D97-AF65-F5344CB8AC3E}">
        <p14:creationId xmlns:p14="http://schemas.microsoft.com/office/powerpoint/2010/main" val="41324549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964466" y="932333"/>
            <a:ext cx="1005403" cy="584775"/>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3200" b="1" dirty="0">
                <a:solidFill>
                  <a:srgbClr val="000000"/>
                </a:solidFill>
                <a:latin typeface="Arial" charset="0"/>
                <a:ea typeface="经典综艺体简"/>
                <a:cs typeface="经典综艺体简"/>
              </a:rPr>
              <a:t>例：</a:t>
            </a:r>
          </a:p>
        </p:txBody>
      </p:sp>
      <p:sp>
        <p:nvSpPr>
          <p:cNvPr id="4" name="文本框 3"/>
          <p:cNvSpPr txBox="1"/>
          <p:nvPr/>
        </p:nvSpPr>
        <p:spPr>
          <a:xfrm>
            <a:off x="836762" y="2026706"/>
            <a:ext cx="10058399" cy="3754874"/>
          </a:xfrm>
          <a:prstGeom prst="rect">
            <a:avLst/>
          </a:prstGeom>
          <a:noFill/>
        </p:spPr>
        <p:txBody>
          <a:bodyPr wrap="square" rtlCol="0">
            <a:spAutoFit/>
          </a:bodyPr>
          <a:lstStyle/>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例① 如果气温降到摄氏零度以下，那么水就会结冰。 </a:t>
            </a: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例② 只有年满</a:t>
            </a:r>
            <a:r>
              <a:rPr lang="en-US" altLang="zh-CN" sz="2800" b="1" dirty="0">
                <a:solidFill>
                  <a:srgbClr val="000000"/>
                </a:solidFill>
                <a:latin typeface="Arial" charset="0"/>
                <a:ea typeface="宋体" charset="-122"/>
              </a:rPr>
              <a:t>18</a:t>
            </a:r>
            <a:r>
              <a:rPr lang="zh-CN" altLang="en-US" sz="2800" b="1" dirty="0">
                <a:solidFill>
                  <a:srgbClr val="000000"/>
                </a:solidFill>
                <a:latin typeface="Arial" charset="0"/>
                <a:ea typeface="宋体" charset="-122"/>
              </a:rPr>
              <a:t>岁的公民，才具有选举权。</a:t>
            </a: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endParaRPr lang="en-US" altLang="zh-CN" sz="2800" dirty="0">
              <a:solidFill>
                <a:srgbClr val="000000"/>
              </a:solidFill>
            </a:endParaRPr>
          </a:p>
          <a:p>
            <a:pPr fontAlgn="base">
              <a:lnSpc>
                <a:spcPct val="150000"/>
              </a:lnSpc>
              <a:spcBef>
                <a:spcPct val="0"/>
              </a:spcBef>
              <a:spcAft>
                <a:spcPct val="0"/>
              </a:spcAft>
              <a:defRPr/>
            </a:pPr>
            <a:r>
              <a:rPr lang="zh-CN" altLang="en-US" sz="2800" dirty="0">
                <a:solidFill>
                  <a:srgbClr val="000000"/>
                </a:solidFill>
              </a:rPr>
              <a:t>例③ 当且仅当一个三角形是等边三角形，则它是等角三角形。</a:t>
            </a:r>
            <a:endParaRPr lang="en-US" altLang="zh-CN" sz="2800" b="1" dirty="0">
              <a:solidFill>
                <a:srgbClr val="00B0F0"/>
              </a:solidFill>
              <a:latin typeface="Arial" charset="0"/>
              <a:ea typeface="宋体" charset="-122"/>
            </a:endParaRPr>
          </a:p>
          <a:p>
            <a:pPr fontAlgn="base">
              <a:spcBef>
                <a:spcPct val="0"/>
              </a:spcBef>
              <a:spcAft>
                <a:spcPct val="0"/>
              </a:spcAft>
              <a:defRPr/>
            </a:pPr>
            <a:endParaRPr lang="zh-CN" altLang="en-US" sz="2800" b="1" dirty="0">
              <a:solidFill>
                <a:srgbClr val="00B0F0"/>
              </a:solidFill>
              <a:latin typeface="Arial" charset="0"/>
              <a:ea typeface="宋体" charset="-122"/>
            </a:endParaRPr>
          </a:p>
        </p:txBody>
      </p:sp>
    </p:spTree>
    <p:extLst>
      <p:ext uri="{BB962C8B-B14F-4D97-AF65-F5344CB8AC3E}">
        <p14:creationId xmlns:p14="http://schemas.microsoft.com/office/powerpoint/2010/main" val="3257071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剪去单角的矩形 18"/>
          <p:cNvSpPr/>
          <p:nvPr/>
        </p:nvSpPr>
        <p:spPr bwMode="auto">
          <a:xfrm>
            <a:off x="405442" y="1104181"/>
            <a:ext cx="11136701" cy="5650301"/>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a:t>
            </a: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2</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）假言命题的结构</a:t>
            </a:r>
            <a:endPar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        </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选言命题由</a:t>
            </a:r>
            <a:r>
              <a:rPr kumimoji="0" lang="zh-CN" altLang="en-US" sz="3000" b="0" i="0" u="none" strike="noStrike" kern="1200" cap="none" spc="0" normalizeH="0" baseline="0" noProof="0" dirty="0">
                <a:ln>
                  <a:noFill/>
                </a:ln>
                <a:solidFill>
                  <a:srgbClr val="FF0000"/>
                </a:solidFill>
                <a:effectLst/>
                <a:uLnTx/>
                <a:uFillTx/>
                <a:latin typeface="STZhongsong" charset="-122"/>
                <a:ea typeface="STZhongsong" charset="-122"/>
                <a:cs typeface="STZhongsong" charset="-122"/>
              </a:rPr>
              <a:t>假言支</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和</a:t>
            </a:r>
            <a:r>
              <a:rPr kumimoji="0" lang="zh-CN" altLang="en-US" sz="3000" b="0" i="0" u="none" strike="noStrike" kern="1200" cap="none" spc="0" normalizeH="0" baseline="0" noProof="0" dirty="0">
                <a:ln>
                  <a:noFill/>
                </a:ln>
                <a:solidFill>
                  <a:srgbClr val="FF0000"/>
                </a:solidFill>
                <a:effectLst/>
                <a:uLnTx/>
                <a:uFillTx/>
                <a:latin typeface="STZhongsong" charset="-122"/>
                <a:ea typeface="STZhongsong" charset="-122"/>
                <a:cs typeface="STZhongsong" charset="-122"/>
              </a:rPr>
              <a:t>假言联结词</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组成。</a:t>
            </a:r>
            <a:endPar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    </a:t>
            </a:r>
            <a:endParaRPr kumimoji="0" lang="zh-CN" altLang="en-US" sz="3000" b="0" i="0" u="none" strike="noStrike" kern="1200" cap="none" spc="0" normalizeH="0" baseline="0" noProof="0" dirty="0">
              <a:ln>
                <a:noFill/>
              </a:ln>
              <a:solidFill>
                <a:srgbClr val="FF40FF"/>
              </a:solidFill>
              <a:effectLst/>
              <a:uLnTx/>
              <a:uFillTx/>
              <a:latin typeface="STZhongsong" charset="-122"/>
              <a:ea typeface="STZhongsong" charset="-122"/>
              <a:cs typeface="STZhongsong" charset="-122"/>
            </a:endParaRPr>
          </a:p>
        </p:txBody>
      </p:sp>
      <p:sp>
        <p:nvSpPr>
          <p:cNvPr id="4" name="箭头: 下 3">
            <a:extLst>
              <a:ext uri="{FF2B5EF4-FFF2-40B4-BE49-F238E27FC236}">
                <a16:creationId xmlns:a16="http://schemas.microsoft.com/office/drawing/2014/main" id="{345A2C92-99D9-4DBA-9D25-1E7ACF41CE3C}"/>
              </a:ext>
            </a:extLst>
          </p:cNvPr>
          <p:cNvSpPr/>
          <p:nvPr/>
        </p:nvSpPr>
        <p:spPr>
          <a:xfrm>
            <a:off x="4054415" y="2990305"/>
            <a:ext cx="284672" cy="48920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圆角 4">
            <a:extLst>
              <a:ext uri="{FF2B5EF4-FFF2-40B4-BE49-F238E27FC236}">
                <a16:creationId xmlns:a16="http://schemas.microsoft.com/office/drawing/2014/main" id="{BD7CDA42-FD66-4715-A26F-E7DF83DCF940}"/>
              </a:ext>
            </a:extLst>
          </p:cNvPr>
          <p:cNvSpPr/>
          <p:nvPr/>
        </p:nvSpPr>
        <p:spPr>
          <a:xfrm>
            <a:off x="753375" y="3562704"/>
            <a:ext cx="4465606" cy="28380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lvl="0">
              <a:lnSpc>
                <a:spcPct val="120000"/>
              </a:lnSpc>
              <a:defRPr/>
            </a:pPr>
            <a:r>
              <a:rPr lang="zh-CN" altLang="en-US" sz="2800" b="1" kern="0" dirty="0">
                <a:solidFill>
                  <a:srgbClr val="000000"/>
                </a:solidFill>
              </a:rPr>
              <a:t>假言命题中包含的支命题，一个假言命题通常由两个假言支组成，其中作为条  件的命题，称为</a:t>
            </a:r>
            <a:r>
              <a:rPr lang="zh-CN" altLang="en-US" sz="2800" b="1" kern="0" dirty="0">
                <a:solidFill>
                  <a:srgbClr val="000000"/>
                </a:solidFill>
                <a:highlight>
                  <a:srgbClr val="FFFF00"/>
                </a:highlight>
              </a:rPr>
              <a:t>前件</a:t>
            </a:r>
            <a:r>
              <a:rPr lang="zh-CN" altLang="en-US" sz="2800" b="1" kern="0" dirty="0">
                <a:solidFill>
                  <a:srgbClr val="000000"/>
                </a:solidFill>
              </a:rPr>
              <a:t>；作为结果的命题，称为</a:t>
            </a:r>
            <a:r>
              <a:rPr lang="zh-CN" altLang="en-US" sz="2800" b="1" kern="0" dirty="0">
                <a:solidFill>
                  <a:srgbClr val="000000"/>
                </a:solidFill>
                <a:highlight>
                  <a:srgbClr val="FFFF00"/>
                </a:highlight>
              </a:rPr>
              <a:t>后件</a:t>
            </a:r>
            <a:r>
              <a:rPr lang="zh-CN" altLang="en-US" sz="2800" b="1" kern="0" dirty="0">
                <a:solidFill>
                  <a:srgbClr val="000000"/>
                </a:solidFill>
              </a:rPr>
              <a:t>。</a:t>
            </a:r>
            <a:endParaRPr lang="en-US" altLang="zh-CN" sz="2800" kern="0" dirty="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6" name="箭头: 下 5">
            <a:extLst>
              <a:ext uri="{FF2B5EF4-FFF2-40B4-BE49-F238E27FC236}">
                <a16:creationId xmlns:a16="http://schemas.microsoft.com/office/drawing/2014/main" id="{3344E6C3-049E-4E55-BEAD-F1A411C51EC2}"/>
              </a:ext>
            </a:extLst>
          </p:cNvPr>
          <p:cNvSpPr/>
          <p:nvPr/>
        </p:nvSpPr>
        <p:spPr>
          <a:xfrm>
            <a:off x="6728604" y="2990305"/>
            <a:ext cx="284672" cy="48920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圆角 6">
            <a:extLst>
              <a:ext uri="{FF2B5EF4-FFF2-40B4-BE49-F238E27FC236}">
                <a16:creationId xmlns:a16="http://schemas.microsoft.com/office/drawing/2014/main" id="{24DE6E29-5C3D-4A83-91CE-F7E59655869A}"/>
              </a:ext>
            </a:extLst>
          </p:cNvPr>
          <p:cNvSpPr/>
          <p:nvPr/>
        </p:nvSpPr>
        <p:spPr>
          <a:xfrm>
            <a:off x="5566914" y="3533143"/>
            <a:ext cx="5750943" cy="31270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nSpc>
                <a:spcPct val="120000"/>
              </a:lnSpc>
              <a:defRPr/>
            </a:pPr>
            <a:r>
              <a:rPr lang="zh-CN" altLang="en-US" sz="2800" b="1" kern="0" dirty="0">
                <a:solidFill>
                  <a:srgbClr val="000000"/>
                </a:solidFill>
              </a:rPr>
              <a:t>联结前件和后件，并表明假言命题</a:t>
            </a:r>
            <a:r>
              <a:rPr lang="zh-CN" altLang="en-US" sz="2800" kern="0" dirty="0">
                <a:solidFill>
                  <a:srgbClr val="000000"/>
                </a:solidFill>
              </a:rPr>
              <a:t>所断定的两种事物情况之间条件关系的逻辑标志，逻辑学把“如果</a:t>
            </a:r>
            <a:r>
              <a:rPr lang="en-US" altLang="zh-CN" sz="2800" kern="0" dirty="0">
                <a:solidFill>
                  <a:srgbClr val="000000"/>
                </a:solidFill>
              </a:rPr>
              <a:t>……</a:t>
            </a:r>
            <a:r>
              <a:rPr lang="zh-CN" altLang="en-US" sz="2800" kern="0" dirty="0">
                <a:solidFill>
                  <a:srgbClr val="000000"/>
                </a:solidFill>
              </a:rPr>
              <a:t>那么</a:t>
            </a:r>
            <a:r>
              <a:rPr lang="en-US" altLang="zh-CN" sz="2800" kern="0" dirty="0">
                <a:solidFill>
                  <a:srgbClr val="000000"/>
                </a:solidFill>
              </a:rPr>
              <a:t>……</a:t>
            </a:r>
            <a:r>
              <a:rPr lang="zh-CN" altLang="en-US" sz="2800" kern="0" dirty="0">
                <a:solidFill>
                  <a:srgbClr val="000000"/>
                </a:solidFill>
              </a:rPr>
              <a:t>”、“只有</a:t>
            </a:r>
            <a:r>
              <a:rPr lang="en-US" altLang="zh-CN" sz="2800" kern="0" dirty="0">
                <a:solidFill>
                  <a:srgbClr val="000000"/>
                </a:solidFill>
              </a:rPr>
              <a:t>……</a:t>
            </a:r>
            <a:r>
              <a:rPr lang="zh-CN" altLang="en-US" sz="2800" kern="0" dirty="0">
                <a:solidFill>
                  <a:srgbClr val="000000"/>
                </a:solidFill>
              </a:rPr>
              <a:t>才</a:t>
            </a:r>
            <a:r>
              <a:rPr lang="en-US" altLang="zh-CN" sz="2800" kern="0" dirty="0">
                <a:solidFill>
                  <a:srgbClr val="000000"/>
                </a:solidFill>
              </a:rPr>
              <a:t>……</a:t>
            </a:r>
            <a:r>
              <a:rPr lang="zh-CN" altLang="en-US" sz="2800" kern="0" dirty="0">
                <a:solidFill>
                  <a:srgbClr val="000000"/>
                </a:solidFill>
              </a:rPr>
              <a:t>”、</a:t>
            </a:r>
            <a:r>
              <a:rPr lang="zh-CN" altLang="en-US" sz="2800" b="1" kern="0" dirty="0">
                <a:solidFill>
                  <a:srgbClr val="000000"/>
                </a:solidFill>
              </a:rPr>
              <a:t>和“当且仅当</a:t>
            </a:r>
            <a:r>
              <a:rPr lang="en-US" altLang="zh-CN" sz="2800" b="1" kern="0" dirty="0">
                <a:solidFill>
                  <a:srgbClr val="000000"/>
                </a:solidFill>
              </a:rPr>
              <a:t>……</a:t>
            </a:r>
            <a:r>
              <a:rPr lang="zh-CN" altLang="en-US" sz="2800" b="1" kern="0" dirty="0">
                <a:solidFill>
                  <a:srgbClr val="000000"/>
                </a:solidFill>
              </a:rPr>
              <a:t>则</a:t>
            </a:r>
            <a:r>
              <a:rPr lang="en-US" altLang="zh-CN" sz="2800" b="1" kern="0" dirty="0">
                <a:solidFill>
                  <a:srgbClr val="000000"/>
                </a:solidFill>
              </a:rPr>
              <a:t>……</a:t>
            </a:r>
            <a:r>
              <a:rPr lang="zh-CN" altLang="en-US" sz="2800" b="1" kern="0" dirty="0">
                <a:solidFill>
                  <a:srgbClr val="000000"/>
                </a:solidFill>
              </a:rPr>
              <a:t>”作为三种典型的假言联结词。</a:t>
            </a:r>
          </a:p>
        </p:txBody>
      </p:sp>
    </p:spTree>
    <p:extLst>
      <p:ext uri="{BB962C8B-B14F-4D97-AF65-F5344CB8AC3E}">
        <p14:creationId xmlns:p14="http://schemas.microsoft.com/office/powerpoint/2010/main" val="21853845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fade">
                                      <p:cBhvr>
                                        <p:cTn id="7" dur="500"/>
                                        <p:tgtEl>
                                          <p:spTgt spid="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 calcmode="lin" valueType="num">
                                      <p:cBhvr additive="base">
                                        <p:cTn id="1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1356959" y="1468205"/>
            <a:ext cx="762944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b="1" kern="0" dirty="0">
                <a:solidFill>
                  <a:srgbClr val="000000"/>
                </a:solidFill>
              </a:rPr>
              <a:t>（</a:t>
            </a:r>
            <a:r>
              <a:rPr lang="en-US" altLang="zh-CN" sz="2800" b="1" kern="0" dirty="0">
                <a:solidFill>
                  <a:srgbClr val="000000"/>
                </a:solidFill>
              </a:rPr>
              <a:t>3</a:t>
            </a:r>
            <a:r>
              <a:rPr lang="zh-CN" altLang="en-US" sz="2800" b="1" kern="0" dirty="0">
                <a:solidFill>
                  <a:srgbClr val="000000"/>
                </a:solidFill>
              </a:rPr>
              <a:t>）假言命题的种类</a:t>
            </a:r>
            <a:endParaRPr lang="en-US" altLang="zh-CN" sz="2800" b="1" kern="0" dirty="0">
              <a:solidFill>
                <a:srgbClr val="000000"/>
              </a:solidFill>
            </a:endParaRPr>
          </a:p>
          <a:p>
            <a:pPr eaLnBrk="1" hangingPunct="1">
              <a:lnSpc>
                <a:spcPct val="150000"/>
              </a:lnSpc>
              <a:defRPr/>
            </a:pPr>
            <a:r>
              <a:rPr lang="en-US" altLang="zh-CN" sz="2800" b="1" kern="0" dirty="0">
                <a:solidFill>
                  <a:srgbClr val="000000"/>
                </a:solidFill>
              </a:rPr>
              <a:t>        </a:t>
            </a:r>
            <a:r>
              <a:rPr lang="zh-CN" altLang="en-US" sz="2800" b="1" kern="0" dirty="0">
                <a:solidFill>
                  <a:srgbClr val="000000"/>
                </a:solidFill>
              </a:rPr>
              <a:t>根据假言命题使用的联结词的不同：</a:t>
            </a:r>
            <a:endParaRPr lang="en-US" altLang="zh-CN" sz="2800" b="1" kern="0" dirty="0">
              <a:solidFill>
                <a:srgbClr val="000000"/>
              </a:solidFill>
            </a:endParaRPr>
          </a:p>
          <a:p>
            <a:pPr eaLnBrk="1" hangingPunct="1">
              <a:lnSpc>
                <a:spcPct val="150000"/>
              </a:lnSpc>
              <a:defRPr/>
            </a:pPr>
            <a:endParaRPr lang="zh-CN" altLang="en-US" sz="2800" b="1" kern="0" dirty="0">
              <a:solidFill>
                <a:srgbClr val="000000"/>
              </a:solidFill>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graphicFrame>
        <p:nvGraphicFramePr>
          <p:cNvPr id="2" name="图示 1"/>
          <p:cNvGraphicFramePr/>
          <p:nvPr>
            <p:extLst>
              <p:ext uri="{D42A27DB-BD31-4B8C-83A1-F6EECF244321}">
                <p14:modId xmlns:p14="http://schemas.microsoft.com/office/powerpoint/2010/main" val="764461742"/>
              </p:ext>
            </p:extLst>
          </p:nvPr>
        </p:nvGraphicFramePr>
        <p:xfrm>
          <a:off x="244149" y="2892650"/>
          <a:ext cx="10349089" cy="3723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191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819509" y="1716656"/>
            <a:ext cx="10403457" cy="3475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en-US" altLang="zh-CN" sz="2800" kern="0" dirty="0">
                <a:solidFill>
                  <a:srgbClr val="000000"/>
                </a:solidFill>
              </a:rPr>
              <a:t>        </a:t>
            </a:r>
            <a:r>
              <a:rPr lang="zh-CN" altLang="en-US" sz="3000" kern="0" dirty="0">
                <a:solidFill>
                  <a:srgbClr val="000000"/>
                </a:solidFill>
              </a:rPr>
              <a:t>在假言命题形式中，</a:t>
            </a:r>
            <a:r>
              <a:rPr lang="zh-CN" altLang="en-US" sz="3000" kern="0" dirty="0">
                <a:solidFill>
                  <a:srgbClr val="000000"/>
                </a:solidFill>
                <a:highlight>
                  <a:srgbClr val="FFFF00"/>
                </a:highlight>
              </a:rPr>
              <a:t>假言联结词</a:t>
            </a:r>
            <a:r>
              <a:rPr lang="zh-CN" altLang="en-US" sz="3000" kern="0" dirty="0">
                <a:solidFill>
                  <a:srgbClr val="000000"/>
                </a:solidFill>
              </a:rPr>
              <a:t>是逻辑常项，也是</a:t>
            </a:r>
            <a:r>
              <a:rPr lang="zh-CN" altLang="en-US" sz="3000" kern="0" dirty="0">
                <a:solidFill>
                  <a:srgbClr val="000000"/>
                </a:solidFill>
                <a:highlight>
                  <a:srgbClr val="FFFF00"/>
                </a:highlight>
              </a:rPr>
              <a:t>区分不同类型假言命题的逻辑依据</a:t>
            </a:r>
            <a:r>
              <a:rPr lang="zh-CN" altLang="en-US" sz="3000" kern="0" dirty="0">
                <a:solidFill>
                  <a:srgbClr val="000000"/>
                </a:solidFill>
              </a:rPr>
              <a:t>。其中，“如果</a:t>
            </a:r>
            <a:r>
              <a:rPr lang="en-US" altLang="zh-CN" sz="3000" kern="0" dirty="0">
                <a:solidFill>
                  <a:srgbClr val="000000"/>
                </a:solidFill>
              </a:rPr>
              <a:t>……</a:t>
            </a:r>
            <a:r>
              <a:rPr lang="zh-CN" altLang="en-US" sz="3000" kern="0" dirty="0">
                <a:solidFill>
                  <a:srgbClr val="000000"/>
                </a:solidFill>
              </a:rPr>
              <a:t>那么</a:t>
            </a:r>
            <a:r>
              <a:rPr lang="en-US" altLang="zh-CN" sz="3000" kern="0" dirty="0">
                <a:solidFill>
                  <a:srgbClr val="000000"/>
                </a:solidFill>
              </a:rPr>
              <a:t>……</a:t>
            </a:r>
            <a:r>
              <a:rPr lang="zh-CN" altLang="en-US" sz="3000" kern="0" dirty="0">
                <a:solidFill>
                  <a:srgbClr val="000000"/>
                </a:solidFill>
              </a:rPr>
              <a:t>”一般用来表示充分条件假言命题，“只有</a:t>
            </a:r>
            <a:r>
              <a:rPr lang="en-US" altLang="zh-CN" sz="3000" kern="0" dirty="0">
                <a:solidFill>
                  <a:srgbClr val="000000"/>
                </a:solidFill>
              </a:rPr>
              <a:t>……</a:t>
            </a:r>
            <a:r>
              <a:rPr lang="zh-CN" altLang="en-US" sz="3000" kern="0" dirty="0">
                <a:solidFill>
                  <a:srgbClr val="000000"/>
                </a:solidFill>
              </a:rPr>
              <a:t>才</a:t>
            </a:r>
            <a:r>
              <a:rPr lang="en-US" altLang="zh-CN" sz="3000" kern="0" dirty="0">
                <a:solidFill>
                  <a:srgbClr val="000000"/>
                </a:solidFill>
              </a:rPr>
              <a:t>……</a:t>
            </a:r>
            <a:r>
              <a:rPr lang="zh-CN" altLang="en-US" sz="3000" kern="0" dirty="0">
                <a:solidFill>
                  <a:srgbClr val="000000"/>
                </a:solidFill>
              </a:rPr>
              <a:t>”一般用来表示必要条件假言命题，“当且仅当</a:t>
            </a:r>
            <a:r>
              <a:rPr lang="en-US" altLang="zh-CN" sz="3000" kern="0" dirty="0">
                <a:solidFill>
                  <a:srgbClr val="000000"/>
                </a:solidFill>
              </a:rPr>
              <a:t>……</a:t>
            </a:r>
            <a:r>
              <a:rPr lang="zh-CN" altLang="en-US" sz="3000" kern="0" dirty="0">
                <a:solidFill>
                  <a:srgbClr val="000000"/>
                </a:solidFill>
              </a:rPr>
              <a:t>则</a:t>
            </a:r>
            <a:r>
              <a:rPr lang="en-US" altLang="zh-CN" sz="3000" kern="0" dirty="0">
                <a:solidFill>
                  <a:srgbClr val="000000"/>
                </a:solidFill>
              </a:rPr>
              <a:t>……</a:t>
            </a:r>
            <a:r>
              <a:rPr lang="zh-CN" altLang="en-US" sz="3000" kern="0" dirty="0">
                <a:solidFill>
                  <a:srgbClr val="000000"/>
                </a:solidFill>
              </a:rPr>
              <a:t>”一般用来表示充分必要条件假言命题。</a:t>
            </a:r>
            <a:endParaRPr lang="zh-CN" altLang="en-US" sz="3000" b="1" kern="0" dirty="0">
              <a:solidFill>
                <a:srgbClr val="000000"/>
              </a:solidFill>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3313176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 calcmode="lin" valueType="num">
                                      <p:cBhvr additive="base">
                                        <p:cTn id="7"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
          <p:cNvSpPr>
            <a:spLocks noChangeArrowheads="1"/>
          </p:cNvSpPr>
          <p:nvPr/>
        </p:nvSpPr>
        <p:spPr bwMode="auto">
          <a:xfrm>
            <a:off x="425307" y="1217862"/>
            <a:ext cx="5862502" cy="646331"/>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3600" b="1" dirty="0">
                <a:solidFill>
                  <a:srgbClr val="000000"/>
                </a:solidFill>
                <a:latin typeface="微软雅黑" pitchFamily="34" charset="-122"/>
                <a:ea typeface="微软雅黑" pitchFamily="34" charset="-122"/>
              </a:rPr>
              <a:t>充分条件假言命题及其推理 </a:t>
            </a:r>
            <a:endParaRPr lang="zh-CN" altLang="en-US" sz="3600" b="1" dirty="0">
              <a:solidFill>
                <a:srgbClr val="000000"/>
              </a:solidFill>
              <a:latin typeface="Arial" charset="0"/>
              <a:ea typeface="华康简标题宋"/>
            </a:endParaRPr>
          </a:p>
        </p:txBody>
      </p:sp>
      <p:sp>
        <p:nvSpPr>
          <p:cNvPr id="61" name="TextBox 28"/>
          <p:cNvSpPr txBox="1">
            <a:spLocks noChangeArrowheads="1"/>
          </p:cNvSpPr>
          <p:nvPr/>
        </p:nvSpPr>
        <p:spPr bwMode="auto">
          <a:xfrm>
            <a:off x="940279" y="2687984"/>
            <a:ext cx="1001526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457200" indent="-457200" eaLnBrk="1" hangingPunct="1">
              <a:lnSpc>
                <a:spcPct val="150000"/>
              </a:lnSpc>
              <a:buFont typeface="Wingdings" panose="05000000000000000000" pitchFamily="2" charset="2"/>
              <a:buChar char="u"/>
              <a:defRPr/>
            </a:pPr>
            <a:r>
              <a:rPr lang="zh-CN" altLang="en-US" sz="2800" b="1" kern="0" dirty="0">
                <a:solidFill>
                  <a:srgbClr val="000000"/>
                </a:solidFill>
              </a:rPr>
              <a:t>充分条件假言命题及其结构</a:t>
            </a:r>
            <a:endParaRPr lang="en-US" altLang="zh-CN" sz="2800" b="1" kern="0" dirty="0">
              <a:solidFill>
                <a:srgbClr val="000000"/>
              </a:solidFill>
            </a:endParaRPr>
          </a:p>
          <a:p>
            <a:pPr eaLnBrk="1" hangingPunct="1">
              <a:lnSpc>
                <a:spcPct val="150000"/>
              </a:lnSpc>
              <a:defRPr/>
            </a:pPr>
            <a:r>
              <a:rPr lang="en-US" altLang="zh-CN" sz="2800" b="1" kern="0" dirty="0">
                <a:solidFill>
                  <a:srgbClr val="000000"/>
                </a:solidFill>
              </a:rPr>
              <a:t>        </a:t>
            </a:r>
            <a:r>
              <a:rPr lang="zh-CN" altLang="en-US" sz="2800" b="1" kern="0" dirty="0">
                <a:solidFill>
                  <a:srgbClr val="000000"/>
                </a:solidFill>
              </a:rPr>
              <a:t>充分条件假言命题是断定</a:t>
            </a:r>
            <a:r>
              <a:rPr lang="zh-CN" altLang="en-US" sz="2800" b="1" kern="0" dirty="0">
                <a:solidFill>
                  <a:srgbClr val="FF0000"/>
                </a:solidFill>
              </a:rPr>
              <a:t>前件存在则后件一定存在</a:t>
            </a:r>
            <a:r>
              <a:rPr lang="zh-CN" altLang="en-US" sz="2800" b="1" kern="0" dirty="0">
                <a:solidFill>
                  <a:srgbClr val="000000"/>
                </a:solidFill>
              </a:rPr>
              <a:t>的假言命题。</a:t>
            </a: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3656911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5731056"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二、直言命题及其种类</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831325" y="1778849"/>
            <a:ext cx="9757754" cy="405861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en-US" altLang="zh-CN" sz="2800" b="1" dirty="0">
                <a:solidFill>
                  <a:prstClr val="black"/>
                </a:solidFill>
                <a:latin typeface="Calibri"/>
                <a:ea typeface="宋体" pitchFamily="2" charset="-122"/>
              </a:rPr>
              <a:t>1</a:t>
            </a:r>
            <a:r>
              <a:rPr lang="zh-CN" altLang="en-US" sz="2800" b="1" dirty="0">
                <a:solidFill>
                  <a:prstClr val="black"/>
                </a:solidFill>
                <a:latin typeface="Calibri"/>
                <a:ea typeface="宋体" pitchFamily="2" charset="-122"/>
              </a:rPr>
              <a:t>、什么是直言命题</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        直言命题也称性质命题，是断定对象</a:t>
            </a:r>
            <a:r>
              <a:rPr lang="zh-CN" altLang="en-US" sz="2800" b="1" dirty="0">
                <a:solidFill>
                  <a:srgbClr val="0070C0"/>
                </a:solidFill>
                <a:latin typeface="Calibri"/>
                <a:ea typeface="宋体" pitchFamily="2" charset="-122"/>
              </a:rPr>
              <a:t>具有或不具有某种</a:t>
            </a:r>
            <a:endParaRPr lang="en-US" altLang="zh-CN" sz="2800" b="1" dirty="0">
              <a:solidFill>
                <a:srgbClr val="0070C0"/>
              </a:solidFill>
              <a:latin typeface="Calibri"/>
              <a:ea typeface="宋体" pitchFamily="2" charset="-122"/>
            </a:endParaRPr>
          </a:p>
          <a:p>
            <a:pPr defTabSz="1097280">
              <a:lnSpc>
                <a:spcPct val="150000"/>
              </a:lnSpc>
              <a:defRPr/>
            </a:pPr>
            <a:r>
              <a:rPr lang="zh-CN" altLang="en-US" sz="2800" b="1" dirty="0">
                <a:solidFill>
                  <a:srgbClr val="0070C0"/>
                </a:solidFill>
                <a:latin typeface="Calibri"/>
                <a:ea typeface="宋体" pitchFamily="2" charset="-122"/>
              </a:rPr>
              <a:t>性质</a:t>
            </a:r>
            <a:r>
              <a:rPr lang="zh-CN" altLang="en-US" sz="2800" b="1" dirty="0">
                <a:solidFill>
                  <a:prstClr val="black"/>
                </a:solidFill>
                <a:latin typeface="Calibri"/>
                <a:ea typeface="宋体" pitchFamily="2" charset="-122"/>
              </a:rPr>
              <a:t>的判断。</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例如：</a:t>
            </a:r>
            <a:endParaRPr lang="en-US" altLang="zh-CN" sz="2800" b="1" dirty="0">
              <a:solidFill>
                <a:prstClr val="black"/>
              </a:solidFill>
              <a:latin typeface="Calibri"/>
              <a:ea typeface="宋体" pitchFamily="2" charset="-122"/>
            </a:endParaRPr>
          </a:p>
          <a:p>
            <a:pPr algn="ctr" defTabSz="1097280">
              <a:lnSpc>
                <a:spcPct val="150000"/>
              </a:lnSpc>
              <a:defRPr/>
            </a:pPr>
            <a:r>
              <a:rPr lang="zh-CN" altLang="en-US" sz="2800" b="1" dirty="0">
                <a:solidFill>
                  <a:prstClr val="black"/>
                </a:solidFill>
                <a:latin typeface="Calibri"/>
                <a:ea typeface="宋体" pitchFamily="2" charset="-122"/>
              </a:rPr>
              <a:t>所有金属都是导电的。</a:t>
            </a: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1548728610"/>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577970" y="854696"/>
            <a:ext cx="1107996" cy="646331"/>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3600" b="1" dirty="0">
                <a:solidFill>
                  <a:srgbClr val="000000"/>
                </a:solidFill>
                <a:latin typeface="Arial" charset="0"/>
                <a:ea typeface="经典综艺体简"/>
                <a:cs typeface="经典综艺体简"/>
              </a:rPr>
              <a:t>例：</a:t>
            </a:r>
          </a:p>
        </p:txBody>
      </p:sp>
      <p:sp>
        <p:nvSpPr>
          <p:cNvPr id="4" name="文本框 3"/>
          <p:cNvSpPr txBox="1"/>
          <p:nvPr/>
        </p:nvSpPr>
        <p:spPr>
          <a:xfrm>
            <a:off x="577970" y="2027209"/>
            <a:ext cx="10981425" cy="3754874"/>
          </a:xfrm>
          <a:prstGeom prst="rect">
            <a:avLst/>
          </a:prstGeom>
          <a:noFill/>
        </p:spPr>
        <p:txBody>
          <a:bodyPr wrap="square" rtlCol="0">
            <a:spAutoFit/>
          </a:bodyPr>
          <a:lstStyle/>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例① </a:t>
            </a:r>
            <a:r>
              <a:rPr lang="zh-CN" altLang="en-US" sz="2800" dirty="0">
                <a:solidFill>
                  <a:srgbClr val="000000"/>
                </a:solidFill>
              </a:rPr>
              <a:t>如果患了阑尾炎，那么就会肚子疼</a:t>
            </a:r>
            <a:r>
              <a:rPr lang="zh-CN" altLang="en-US" sz="2800" b="1" dirty="0">
                <a:solidFill>
                  <a:srgbClr val="000000"/>
                </a:solidFill>
                <a:latin typeface="Arial" charset="0"/>
                <a:ea typeface="宋体" charset="-122"/>
              </a:rPr>
              <a:t>。</a:t>
            </a: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例② 如果物体摩擦，那么物体就会生热。</a:t>
            </a:r>
            <a:endParaRPr lang="en-US" altLang="zh-CN" sz="2800" dirty="0">
              <a:solidFill>
                <a:srgbClr val="000000"/>
              </a:solidFill>
            </a:endParaRPr>
          </a:p>
          <a:p>
            <a:pPr fontAlgn="base">
              <a:lnSpc>
                <a:spcPct val="150000"/>
              </a:lnSpc>
              <a:spcBef>
                <a:spcPct val="0"/>
              </a:spcBef>
              <a:spcAft>
                <a:spcPct val="0"/>
              </a:spcAft>
              <a:defRPr/>
            </a:pPr>
            <a:r>
              <a:rPr lang="en-US" altLang="zh-CN" sz="2800" b="1" dirty="0">
                <a:solidFill>
                  <a:srgbClr val="000000"/>
                </a:solidFill>
                <a:latin typeface="Arial" charset="0"/>
                <a:ea typeface="宋体" charset="-122"/>
              </a:rPr>
              <a:t>        </a:t>
            </a:r>
            <a:r>
              <a:rPr lang="zh-CN" altLang="en-US" sz="2800" b="1" dirty="0">
                <a:solidFill>
                  <a:srgbClr val="000000"/>
                </a:solidFill>
                <a:latin typeface="Arial" charset="0"/>
                <a:ea typeface="宋体" charset="-122"/>
              </a:rPr>
              <a:t>可见，充分条件假言命题的前后件之间的关系可分析为：</a:t>
            </a:r>
            <a:endParaRPr lang="en-US" altLang="zh-CN" sz="2800" b="1" dirty="0">
              <a:solidFill>
                <a:srgbClr val="000000"/>
              </a:solidFill>
              <a:latin typeface="Arial" charset="0"/>
              <a:ea typeface="宋体" charset="-122"/>
            </a:endParaRPr>
          </a:p>
          <a:p>
            <a:pPr algn="ctr" fontAlgn="base">
              <a:lnSpc>
                <a:spcPct val="150000"/>
              </a:lnSpc>
              <a:spcBef>
                <a:spcPct val="0"/>
              </a:spcBef>
              <a:spcAft>
                <a:spcPct val="0"/>
              </a:spcAft>
              <a:defRPr/>
            </a:pPr>
            <a:r>
              <a:rPr lang="zh-CN" altLang="en-US" sz="2800" dirty="0">
                <a:solidFill>
                  <a:srgbClr val="000000"/>
                </a:solidFill>
                <a:highlight>
                  <a:srgbClr val="FFFF00"/>
                </a:highlight>
              </a:rPr>
              <a:t>有</a:t>
            </a:r>
            <a:r>
              <a:rPr lang="en-US" altLang="zh-CN" sz="2800" dirty="0">
                <a:solidFill>
                  <a:srgbClr val="000000"/>
                </a:solidFill>
                <a:highlight>
                  <a:srgbClr val="FFFF00"/>
                </a:highlight>
              </a:rPr>
              <a:t>p</a:t>
            </a:r>
            <a:r>
              <a:rPr lang="zh-CN" altLang="en-US" sz="2800" dirty="0">
                <a:solidFill>
                  <a:srgbClr val="000000"/>
                </a:solidFill>
                <a:highlight>
                  <a:srgbClr val="FFFF00"/>
                </a:highlight>
              </a:rPr>
              <a:t>，必有</a:t>
            </a:r>
            <a:r>
              <a:rPr lang="en-US" altLang="zh-CN" sz="2800" dirty="0">
                <a:solidFill>
                  <a:srgbClr val="000000"/>
                </a:solidFill>
                <a:highlight>
                  <a:srgbClr val="FFFF00"/>
                </a:highlight>
              </a:rPr>
              <a:t>q</a:t>
            </a:r>
            <a:r>
              <a:rPr lang="zh-CN" altLang="en-US" sz="2800" dirty="0">
                <a:solidFill>
                  <a:srgbClr val="000000"/>
                </a:solidFill>
                <a:highlight>
                  <a:srgbClr val="FFFF00"/>
                </a:highlight>
              </a:rPr>
              <a:t>；无</a:t>
            </a:r>
            <a:r>
              <a:rPr lang="en-US" altLang="zh-CN" sz="2800" dirty="0">
                <a:solidFill>
                  <a:srgbClr val="000000"/>
                </a:solidFill>
                <a:highlight>
                  <a:srgbClr val="FFFF00"/>
                </a:highlight>
              </a:rPr>
              <a:t>p</a:t>
            </a:r>
            <a:r>
              <a:rPr lang="zh-CN" altLang="en-US" sz="2800" dirty="0">
                <a:solidFill>
                  <a:srgbClr val="000000"/>
                </a:solidFill>
                <a:highlight>
                  <a:srgbClr val="FFFF00"/>
                </a:highlight>
              </a:rPr>
              <a:t>，</a:t>
            </a:r>
            <a:r>
              <a:rPr lang="en-US" altLang="zh-CN" sz="2800" dirty="0">
                <a:solidFill>
                  <a:srgbClr val="000000"/>
                </a:solidFill>
                <a:highlight>
                  <a:srgbClr val="FFFF00"/>
                </a:highlight>
              </a:rPr>
              <a:t>q</a:t>
            </a:r>
            <a:r>
              <a:rPr lang="zh-CN" altLang="en-US" sz="2800" dirty="0">
                <a:solidFill>
                  <a:srgbClr val="000000"/>
                </a:solidFill>
                <a:highlight>
                  <a:srgbClr val="FFFF00"/>
                </a:highlight>
              </a:rPr>
              <a:t>不定；</a:t>
            </a:r>
            <a:endParaRPr lang="en-US" altLang="zh-CN" sz="2800" dirty="0">
              <a:solidFill>
                <a:srgbClr val="000000"/>
              </a:solidFill>
              <a:highlight>
                <a:srgbClr val="FFFF00"/>
              </a:highlight>
            </a:endParaRPr>
          </a:p>
          <a:p>
            <a:pPr algn="ctr" fontAlgn="base">
              <a:lnSpc>
                <a:spcPct val="150000"/>
              </a:lnSpc>
              <a:spcBef>
                <a:spcPct val="0"/>
              </a:spcBef>
              <a:spcAft>
                <a:spcPct val="0"/>
              </a:spcAft>
              <a:defRPr/>
            </a:pPr>
            <a:r>
              <a:rPr lang="zh-CN" altLang="en-US" sz="2800" dirty="0">
                <a:solidFill>
                  <a:srgbClr val="000000"/>
                </a:solidFill>
                <a:highlight>
                  <a:srgbClr val="FFFF00"/>
                </a:highlight>
              </a:rPr>
              <a:t>有</a:t>
            </a:r>
            <a:r>
              <a:rPr lang="en-US" altLang="zh-CN" sz="2800" dirty="0">
                <a:solidFill>
                  <a:srgbClr val="000000"/>
                </a:solidFill>
                <a:highlight>
                  <a:srgbClr val="FFFF00"/>
                </a:highlight>
              </a:rPr>
              <a:t>q</a:t>
            </a:r>
            <a:r>
              <a:rPr lang="zh-CN" altLang="en-US" sz="2800" dirty="0">
                <a:solidFill>
                  <a:srgbClr val="000000"/>
                </a:solidFill>
                <a:highlight>
                  <a:srgbClr val="FFFF00"/>
                </a:highlight>
              </a:rPr>
              <a:t>，</a:t>
            </a:r>
            <a:r>
              <a:rPr lang="en-US" altLang="zh-CN" sz="2800" dirty="0">
                <a:solidFill>
                  <a:srgbClr val="000000"/>
                </a:solidFill>
                <a:highlight>
                  <a:srgbClr val="FFFF00"/>
                </a:highlight>
              </a:rPr>
              <a:t>p</a:t>
            </a:r>
            <a:r>
              <a:rPr lang="zh-CN" altLang="en-US" sz="2800" dirty="0">
                <a:solidFill>
                  <a:srgbClr val="000000"/>
                </a:solidFill>
                <a:highlight>
                  <a:srgbClr val="FFFF00"/>
                </a:highlight>
              </a:rPr>
              <a:t>不定；无</a:t>
            </a:r>
            <a:r>
              <a:rPr lang="en-US" altLang="zh-CN" sz="2800" dirty="0">
                <a:solidFill>
                  <a:srgbClr val="000000"/>
                </a:solidFill>
                <a:highlight>
                  <a:srgbClr val="FFFF00"/>
                </a:highlight>
              </a:rPr>
              <a:t>q</a:t>
            </a:r>
            <a:r>
              <a:rPr lang="zh-CN" altLang="en-US" sz="2800" dirty="0">
                <a:solidFill>
                  <a:srgbClr val="000000"/>
                </a:solidFill>
                <a:highlight>
                  <a:srgbClr val="FFFF00"/>
                </a:highlight>
              </a:rPr>
              <a:t>，必无</a:t>
            </a:r>
            <a:r>
              <a:rPr lang="en-US" altLang="zh-CN" sz="2800" dirty="0">
                <a:solidFill>
                  <a:srgbClr val="000000"/>
                </a:solidFill>
                <a:highlight>
                  <a:srgbClr val="FFFF00"/>
                </a:highlight>
              </a:rPr>
              <a:t>p</a:t>
            </a:r>
            <a:r>
              <a:rPr lang="zh-CN" altLang="en-US" sz="2800" dirty="0">
                <a:solidFill>
                  <a:srgbClr val="000000"/>
                </a:solidFill>
                <a:highlight>
                  <a:srgbClr val="FFFF00"/>
                </a:highlight>
              </a:rPr>
              <a:t>。</a:t>
            </a:r>
            <a:endParaRPr lang="en-US" altLang="zh-CN" sz="2800" b="1" dirty="0">
              <a:solidFill>
                <a:srgbClr val="00B0F0"/>
              </a:solidFill>
              <a:highlight>
                <a:srgbClr val="FFFF00"/>
              </a:highlight>
            </a:endParaRPr>
          </a:p>
          <a:p>
            <a:pPr fontAlgn="base">
              <a:spcBef>
                <a:spcPct val="0"/>
              </a:spcBef>
              <a:spcAft>
                <a:spcPct val="0"/>
              </a:spcAft>
              <a:defRPr/>
            </a:pPr>
            <a:endParaRPr lang="zh-CN" altLang="en-US" sz="2800" b="1" dirty="0">
              <a:solidFill>
                <a:srgbClr val="00B0F0"/>
              </a:solidFill>
              <a:latin typeface="Arial" charset="0"/>
              <a:ea typeface="宋体" charset="-122"/>
            </a:endParaRPr>
          </a:p>
        </p:txBody>
      </p:sp>
    </p:spTree>
    <p:extLst>
      <p:ext uri="{BB962C8B-B14F-4D97-AF65-F5344CB8AC3E}">
        <p14:creationId xmlns:p14="http://schemas.microsoft.com/office/powerpoint/2010/main" val="28794906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1026543" y="1647643"/>
            <a:ext cx="10317191"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b="1" kern="0" dirty="0">
                <a:solidFill>
                  <a:srgbClr val="000000"/>
                </a:solidFill>
              </a:rPr>
              <a:t>充分条件假言命题的逻辑结构式为：</a:t>
            </a:r>
            <a:endParaRPr lang="en-US" altLang="zh-CN" sz="2800" b="1" kern="0" dirty="0">
              <a:solidFill>
                <a:srgbClr val="000000"/>
              </a:solidFill>
            </a:endParaRPr>
          </a:p>
          <a:p>
            <a:pPr algn="ctr" eaLnBrk="1" hangingPunct="1">
              <a:lnSpc>
                <a:spcPct val="150000"/>
              </a:lnSpc>
              <a:defRPr/>
            </a:pPr>
            <a:r>
              <a:rPr lang="zh-CN" altLang="en-US" sz="2800" b="1" kern="0" dirty="0">
                <a:solidFill>
                  <a:srgbClr val="000000"/>
                </a:solidFill>
                <a:highlight>
                  <a:srgbClr val="FFFF00"/>
                </a:highlight>
              </a:rPr>
              <a:t>如果</a:t>
            </a:r>
            <a:r>
              <a:rPr lang="en-US" altLang="zh-CN" sz="2800" b="1" kern="0" dirty="0">
                <a:solidFill>
                  <a:srgbClr val="000000"/>
                </a:solidFill>
                <a:highlight>
                  <a:srgbClr val="FFFF00"/>
                </a:highlight>
              </a:rPr>
              <a:t>p</a:t>
            </a:r>
            <a:r>
              <a:rPr lang="zh-CN" altLang="en-US" sz="2800" b="1" kern="0" dirty="0">
                <a:solidFill>
                  <a:srgbClr val="000000"/>
                </a:solidFill>
                <a:highlight>
                  <a:srgbClr val="FFFF00"/>
                </a:highlight>
              </a:rPr>
              <a:t>，那么</a:t>
            </a:r>
            <a:r>
              <a:rPr lang="en-US" altLang="zh-CN" sz="2800" b="1" kern="0" dirty="0">
                <a:solidFill>
                  <a:srgbClr val="000000"/>
                </a:solidFill>
                <a:highlight>
                  <a:srgbClr val="FFFF00"/>
                </a:highlight>
              </a:rPr>
              <a:t>q</a:t>
            </a:r>
          </a:p>
          <a:p>
            <a:pPr eaLnBrk="1" hangingPunct="1">
              <a:lnSpc>
                <a:spcPct val="150000"/>
              </a:lnSpc>
              <a:defRPr/>
            </a:pPr>
            <a:r>
              <a:rPr lang="zh-CN" altLang="en-US" sz="2800" b="1" kern="0" dirty="0">
                <a:solidFill>
                  <a:srgbClr val="000000"/>
                </a:solidFill>
              </a:rPr>
              <a:t>        其中，联结词“如果</a:t>
            </a:r>
            <a:r>
              <a:rPr lang="en-US" altLang="zh-CN" sz="2800" b="1" kern="0" dirty="0">
                <a:solidFill>
                  <a:srgbClr val="000000"/>
                </a:solidFill>
              </a:rPr>
              <a:t>……</a:t>
            </a:r>
            <a:r>
              <a:rPr lang="zh-CN" altLang="en-US" sz="2800" b="1" kern="0" dirty="0">
                <a:solidFill>
                  <a:srgbClr val="000000"/>
                </a:solidFill>
              </a:rPr>
              <a:t>那么</a:t>
            </a:r>
            <a:r>
              <a:rPr lang="en-US" altLang="zh-CN" sz="2800" b="1" kern="0" dirty="0">
                <a:solidFill>
                  <a:srgbClr val="000000"/>
                </a:solidFill>
              </a:rPr>
              <a:t>……</a:t>
            </a:r>
            <a:r>
              <a:rPr lang="zh-CN" altLang="en-US" sz="2800" b="1" kern="0" dirty="0">
                <a:solidFill>
                  <a:srgbClr val="000000"/>
                </a:solidFill>
              </a:rPr>
              <a:t>”可用符号“</a:t>
            </a:r>
            <a:r>
              <a:rPr lang="zh-CN" altLang="en-US" sz="2800" b="1" kern="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kern="0" dirty="0">
                <a:solidFill>
                  <a:srgbClr val="000000"/>
                </a:solidFill>
              </a:rPr>
              <a:t>”表示，读作“蕴涵”。所以，充分条件假言命题的结构式又可以写作：</a:t>
            </a:r>
            <a:endParaRPr lang="en-US" altLang="zh-CN" sz="2800" b="1" kern="0" dirty="0">
              <a:solidFill>
                <a:srgbClr val="000000"/>
              </a:solidFill>
            </a:endParaRPr>
          </a:p>
          <a:p>
            <a:pPr algn="ctr" eaLnBrk="1" hangingPunct="1">
              <a:lnSpc>
                <a:spcPct val="150000"/>
              </a:lnSpc>
              <a:defRPr/>
            </a:pPr>
            <a:r>
              <a:rPr lang="en-US" altLang="zh-CN" sz="2800" b="1" kern="0" dirty="0">
                <a:solidFill>
                  <a:srgbClr val="000000"/>
                </a:solidFill>
                <a:highlight>
                  <a:srgbClr val="FFFF00"/>
                </a:highlight>
              </a:rPr>
              <a:t>p </a:t>
            </a:r>
            <a:r>
              <a:rPr lang="zh-CN" altLang="en-US" sz="2800" kern="0" dirty="0">
                <a:solidFill>
                  <a:srgbClr val="000000"/>
                </a:solidFill>
                <a:highlight>
                  <a:srgbClr val="FFFF00"/>
                </a:highlight>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kern="0" dirty="0">
                <a:solidFill>
                  <a:srgbClr val="000000"/>
                </a:solidFill>
                <a:highlight>
                  <a:srgbClr val="FFFF00"/>
                </a:highlight>
                <a:sym typeface="Symbol" panose="05050102010706020507" pitchFamily="18" charset="2"/>
              </a:rPr>
              <a:t> </a:t>
            </a:r>
            <a:r>
              <a:rPr lang="en-US" altLang="zh-CN" sz="2800" b="1" kern="0" dirty="0">
                <a:solidFill>
                  <a:srgbClr val="000000"/>
                </a:solidFill>
                <a:highlight>
                  <a:srgbClr val="FFFF00"/>
                </a:highlight>
                <a:sym typeface="Symbol" panose="05050102010706020507" pitchFamily="18" charset="2"/>
              </a:rPr>
              <a:t>q</a:t>
            </a:r>
            <a:endParaRPr lang="en-US" altLang="zh-CN" sz="2800" b="1" kern="0" dirty="0">
              <a:solidFill>
                <a:srgbClr val="000000"/>
              </a:solidFill>
              <a:highlight>
                <a:srgbClr val="FFFF00"/>
              </a:highlight>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3706258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2" end="2"/>
                                            </p:txEl>
                                          </p:spTgt>
                                        </p:tgtEl>
                                        <p:attrNameLst>
                                          <p:attrName>style.visibility</p:attrName>
                                        </p:attrNameLst>
                                      </p:cBhvr>
                                      <p:to>
                                        <p:strVal val="visible"/>
                                      </p:to>
                                    </p:set>
                                    <p:animEffect transition="in" filter="fade">
                                      <p:cBhvr>
                                        <p:cTn id="12" dur="500"/>
                                        <p:tgtEl>
                                          <p:spTgt spid="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3" end="3"/>
                                            </p:txEl>
                                          </p:spTgt>
                                        </p:tgtEl>
                                        <p:attrNameLst>
                                          <p:attrName>style.visibility</p:attrName>
                                        </p:attrNameLst>
                                      </p:cBhvr>
                                      <p:to>
                                        <p:strVal val="visible"/>
                                      </p:to>
                                    </p:set>
                                    <p:animEffect transition="in" filter="fade">
                                      <p:cBhvr>
                                        <p:cTn id="17"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
          <p:cNvSpPr>
            <a:spLocks noChangeArrowheads="1"/>
          </p:cNvSpPr>
          <p:nvPr/>
        </p:nvSpPr>
        <p:spPr bwMode="auto">
          <a:xfrm>
            <a:off x="339043" y="1354657"/>
            <a:ext cx="5862502" cy="646331"/>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3600" b="1" dirty="0">
                <a:solidFill>
                  <a:srgbClr val="000000"/>
                </a:solidFill>
                <a:latin typeface="微软雅黑" pitchFamily="34" charset="-122"/>
                <a:ea typeface="微软雅黑" pitchFamily="34" charset="-122"/>
              </a:rPr>
              <a:t>必要条件假言命题及其推理 </a:t>
            </a:r>
            <a:endParaRPr lang="zh-CN" altLang="en-US" sz="3600" b="1" dirty="0">
              <a:solidFill>
                <a:srgbClr val="000000"/>
              </a:solidFill>
              <a:latin typeface="Arial" charset="0"/>
              <a:ea typeface="华康简标题宋"/>
            </a:endParaRPr>
          </a:p>
        </p:txBody>
      </p:sp>
      <p:sp>
        <p:nvSpPr>
          <p:cNvPr id="61" name="TextBox 28"/>
          <p:cNvSpPr txBox="1">
            <a:spLocks noChangeArrowheads="1"/>
          </p:cNvSpPr>
          <p:nvPr/>
        </p:nvSpPr>
        <p:spPr bwMode="auto">
          <a:xfrm>
            <a:off x="646981" y="2687984"/>
            <a:ext cx="1039483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457200" indent="-457200" eaLnBrk="1" hangingPunct="1">
              <a:lnSpc>
                <a:spcPct val="150000"/>
              </a:lnSpc>
              <a:buFont typeface="Wingdings" panose="05000000000000000000" pitchFamily="2" charset="2"/>
              <a:buChar char="u"/>
              <a:defRPr/>
            </a:pPr>
            <a:r>
              <a:rPr lang="zh-CN" altLang="en-US" sz="2800" b="1" kern="0" dirty="0">
                <a:solidFill>
                  <a:srgbClr val="000000"/>
                </a:solidFill>
              </a:rPr>
              <a:t>必要条件假言命题及其结构</a:t>
            </a:r>
            <a:endParaRPr lang="en-US" altLang="zh-CN" sz="2800" b="1" kern="0" dirty="0">
              <a:solidFill>
                <a:srgbClr val="000000"/>
              </a:solidFill>
            </a:endParaRPr>
          </a:p>
          <a:p>
            <a:pPr eaLnBrk="1" hangingPunct="1">
              <a:lnSpc>
                <a:spcPct val="150000"/>
              </a:lnSpc>
              <a:defRPr/>
            </a:pPr>
            <a:r>
              <a:rPr lang="en-US" altLang="zh-CN" sz="2800" b="1" kern="0" dirty="0">
                <a:solidFill>
                  <a:srgbClr val="000000"/>
                </a:solidFill>
              </a:rPr>
              <a:t>        </a:t>
            </a:r>
            <a:r>
              <a:rPr lang="zh-CN" altLang="en-US" sz="2800" b="1" kern="0" dirty="0">
                <a:solidFill>
                  <a:srgbClr val="000000"/>
                </a:solidFill>
              </a:rPr>
              <a:t>必要条件假言命题是断定</a:t>
            </a:r>
            <a:r>
              <a:rPr lang="zh-CN" altLang="en-US" sz="2800" b="1" kern="0" dirty="0">
                <a:solidFill>
                  <a:srgbClr val="FF0000"/>
                </a:solidFill>
              </a:rPr>
              <a:t>前件不存在则后件一定不存在</a:t>
            </a:r>
            <a:r>
              <a:rPr lang="zh-CN" altLang="en-US" sz="2800" b="1" kern="0" dirty="0">
                <a:solidFill>
                  <a:srgbClr val="000000"/>
                </a:solidFill>
              </a:rPr>
              <a:t>的假言命题。</a:t>
            </a: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337916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barn(inVertical)">
                                      <p:cBhvr>
                                        <p:cTn id="7" dur="5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595224" y="811564"/>
            <a:ext cx="902042" cy="584775"/>
          </a:xfrm>
          <a:prstGeom prst="rect">
            <a:avLst/>
          </a:prstGeom>
          <a:noFill/>
          <a:ln w="9525">
            <a:noFill/>
            <a:miter lim="800000"/>
            <a:headEnd/>
            <a:tailEnd/>
          </a:ln>
        </p:spPr>
        <p:txBody>
          <a:bodyPr wrap="square">
            <a:spAutoFit/>
          </a:bodyPr>
          <a:lstStyle/>
          <a:p>
            <a:pPr fontAlgn="base">
              <a:spcBef>
                <a:spcPct val="0"/>
              </a:spcBef>
              <a:spcAft>
                <a:spcPct val="0"/>
              </a:spcAft>
              <a:defRPr/>
            </a:pPr>
            <a:r>
              <a:rPr lang="zh-CN" altLang="en-US" sz="3200" b="1" dirty="0">
                <a:solidFill>
                  <a:srgbClr val="000000"/>
                </a:solidFill>
                <a:latin typeface="Arial" charset="0"/>
                <a:ea typeface="经典综艺体简"/>
                <a:cs typeface="经典综艺体简"/>
              </a:rPr>
              <a:t>例：</a:t>
            </a:r>
          </a:p>
        </p:txBody>
      </p:sp>
      <p:sp>
        <p:nvSpPr>
          <p:cNvPr id="4" name="文本框 3"/>
          <p:cNvSpPr txBox="1"/>
          <p:nvPr/>
        </p:nvSpPr>
        <p:spPr>
          <a:xfrm>
            <a:off x="957533" y="2018581"/>
            <a:ext cx="10412082" cy="5047536"/>
          </a:xfrm>
          <a:prstGeom prst="rect">
            <a:avLst/>
          </a:prstGeom>
          <a:noFill/>
        </p:spPr>
        <p:txBody>
          <a:bodyPr wrap="square" rtlCol="0">
            <a:spAutoFit/>
          </a:bodyPr>
          <a:lstStyle/>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例① 只有参加了英语考试，才有英语成绩。</a:t>
            </a: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例② 只有年满</a:t>
            </a:r>
            <a:r>
              <a:rPr lang="en-US" altLang="zh-CN" sz="2800" b="1" dirty="0">
                <a:solidFill>
                  <a:srgbClr val="000000"/>
                </a:solidFill>
                <a:latin typeface="Arial" charset="0"/>
                <a:ea typeface="宋体" charset="-122"/>
              </a:rPr>
              <a:t>18</a:t>
            </a:r>
            <a:r>
              <a:rPr lang="zh-CN" altLang="en-US" sz="2800" b="1" dirty="0">
                <a:solidFill>
                  <a:srgbClr val="000000"/>
                </a:solidFill>
                <a:latin typeface="Arial" charset="0"/>
                <a:ea typeface="宋体" charset="-122"/>
              </a:rPr>
              <a:t>周岁，才有选举权。</a:t>
            </a: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r>
              <a:rPr lang="en-US" altLang="zh-CN" sz="2800" b="1" dirty="0">
                <a:solidFill>
                  <a:srgbClr val="000000"/>
                </a:solidFill>
                <a:latin typeface="Arial" charset="0"/>
                <a:ea typeface="宋体" charset="-122"/>
              </a:rPr>
              <a:t>        </a:t>
            </a:r>
          </a:p>
          <a:p>
            <a:pPr fontAlgn="base">
              <a:lnSpc>
                <a:spcPct val="150000"/>
              </a:lnSpc>
              <a:spcBef>
                <a:spcPct val="0"/>
              </a:spcBef>
              <a:spcAft>
                <a:spcPct val="0"/>
              </a:spcAft>
              <a:defRPr/>
            </a:pPr>
            <a:r>
              <a:rPr lang="en-US" altLang="zh-CN" sz="2800" b="1" dirty="0">
                <a:solidFill>
                  <a:srgbClr val="000000"/>
                </a:solidFill>
                <a:latin typeface="Arial" charset="0"/>
                <a:ea typeface="宋体" charset="-122"/>
              </a:rPr>
              <a:t>        </a:t>
            </a:r>
            <a:r>
              <a:rPr lang="zh-CN" altLang="en-US" sz="2800" b="1" dirty="0">
                <a:solidFill>
                  <a:srgbClr val="000000"/>
                </a:solidFill>
                <a:latin typeface="Arial" charset="0"/>
                <a:ea typeface="宋体" charset="-122"/>
              </a:rPr>
              <a:t>可见，必要条件假言命题的前后件之间的关系可分析为：</a:t>
            </a:r>
            <a:endParaRPr lang="en-US" altLang="zh-CN" sz="2800" b="1" dirty="0">
              <a:solidFill>
                <a:srgbClr val="000000"/>
              </a:solidFill>
              <a:latin typeface="Arial" charset="0"/>
              <a:ea typeface="宋体" charset="-122"/>
            </a:endParaRPr>
          </a:p>
          <a:p>
            <a:pPr algn="ctr" fontAlgn="base">
              <a:lnSpc>
                <a:spcPct val="150000"/>
              </a:lnSpc>
              <a:spcBef>
                <a:spcPct val="0"/>
              </a:spcBef>
              <a:spcAft>
                <a:spcPct val="0"/>
              </a:spcAft>
              <a:defRPr/>
            </a:pPr>
            <a:r>
              <a:rPr lang="zh-CN" altLang="en-US" sz="2800" b="1" dirty="0">
                <a:solidFill>
                  <a:srgbClr val="000000"/>
                </a:solidFill>
                <a:highlight>
                  <a:srgbClr val="FFFF00"/>
                </a:highlight>
                <a:latin typeface="Arial" charset="0"/>
                <a:ea typeface="宋体" charset="-122"/>
              </a:rPr>
              <a:t>有</a:t>
            </a:r>
            <a:r>
              <a:rPr lang="en-US" altLang="zh-CN" sz="2800" b="1" dirty="0">
                <a:solidFill>
                  <a:srgbClr val="000000"/>
                </a:solidFill>
                <a:highlight>
                  <a:srgbClr val="FFFF00"/>
                </a:highlight>
                <a:latin typeface="Arial" charset="0"/>
                <a:ea typeface="宋体" charset="-122"/>
              </a:rPr>
              <a:t>p</a:t>
            </a:r>
            <a:r>
              <a:rPr lang="zh-CN" altLang="en-US" sz="2800" b="1" dirty="0">
                <a:solidFill>
                  <a:srgbClr val="000000"/>
                </a:solidFill>
                <a:highlight>
                  <a:srgbClr val="FFFF00"/>
                </a:highlight>
                <a:latin typeface="Arial" charset="0"/>
                <a:ea typeface="宋体" charset="-122"/>
              </a:rPr>
              <a:t>，</a:t>
            </a:r>
            <a:r>
              <a:rPr lang="en-US" altLang="zh-CN" sz="2800" b="1" dirty="0">
                <a:solidFill>
                  <a:srgbClr val="000000"/>
                </a:solidFill>
                <a:highlight>
                  <a:srgbClr val="FFFF00"/>
                </a:highlight>
                <a:latin typeface="Arial" charset="0"/>
                <a:ea typeface="宋体" charset="-122"/>
              </a:rPr>
              <a:t>q</a:t>
            </a:r>
            <a:r>
              <a:rPr lang="zh-CN" altLang="en-US" sz="2800" b="1" dirty="0">
                <a:solidFill>
                  <a:srgbClr val="000000"/>
                </a:solidFill>
                <a:highlight>
                  <a:srgbClr val="FFFF00"/>
                </a:highlight>
                <a:latin typeface="Arial" charset="0"/>
                <a:ea typeface="宋体" charset="-122"/>
              </a:rPr>
              <a:t>不定；无</a:t>
            </a:r>
            <a:r>
              <a:rPr lang="en-US" altLang="zh-CN" sz="2800" b="1" dirty="0">
                <a:solidFill>
                  <a:srgbClr val="000000"/>
                </a:solidFill>
                <a:highlight>
                  <a:srgbClr val="FFFF00"/>
                </a:highlight>
                <a:latin typeface="Arial" charset="0"/>
                <a:ea typeface="宋体" charset="-122"/>
              </a:rPr>
              <a:t>p</a:t>
            </a:r>
            <a:r>
              <a:rPr lang="zh-CN" altLang="en-US" sz="2800" b="1" dirty="0">
                <a:solidFill>
                  <a:srgbClr val="000000"/>
                </a:solidFill>
                <a:highlight>
                  <a:srgbClr val="FFFF00"/>
                </a:highlight>
                <a:latin typeface="Arial" charset="0"/>
                <a:ea typeface="宋体" charset="-122"/>
              </a:rPr>
              <a:t>，必无</a:t>
            </a:r>
            <a:r>
              <a:rPr lang="en-US" altLang="zh-CN" sz="2800" b="1" dirty="0">
                <a:solidFill>
                  <a:srgbClr val="000000"/>
                </a:solidFill>
                <a:highlight>
                  <a:srgbClr val="FFFF00"/>
                </a:highlight>
                <a:latin typeface="Arial" charset="0"/>
                <a:ea typeface="宋体" charset="-122"/>
              </a:rPr>
              <a:t>q</a:t>
            </a:r>
            <a:r>
              <a:rPr lang="zh-CN" altLang="en-US" sz="2800" b="1" dirty="0">
                <a:solidFill>
                  <a:srgbClr val="000000"/>
                </a:solidFill>
                <a:highlight>
                  <a:srgbClr val="FFFF00"/>
                </a:highlight>
                <a:latin typeface="Arial" charset="0"/>
                <a:ea typeface="宋体" charset="-122"/>
              </a:rPr>
              <a:t>；</a:t>
            </a:r>
            <a:endParaRPr lang="en-US" altLang="zh-CN" sz="2800" b="1" dirty="0">
              <a:solidFill>
                <a:srgbClr val="000000"/>
              </a:solidFill>
              <a:highlight>
                <a:srgbClr val="FFFF00"/>
              </a:highlight>
              <a:latin typeface="Arial" charset="0"/>
              <a:ea typeface="宋体" charset="-122"/>
            </a:endParaRPr>
          </a:p>
          <a:p>
            <a:pPr algn="ctr" fontAlgn="base">
              <a:lnSpc>
                <a:spcPct val="150000"/>
              </a:lnSpc>
              <a:spcBef>
                <a:spcPct val="0"/>
              </a:spcBef>
              <a:spcAft>
                <a:spcPct val="0"/>
              </a:spcAft>
              <a:defRPr/>
            </a:pPr>
            <a:r>
              <a:rPr lang="zh-CN" altLang="en-US" sz="2800" b="1" dirty="0">
                <a:solidFill>
                  <a:srgbClr val="000000"/>
                </a:solidFill>
                <a:highlight>
                  <a:srgbClr val="FFFF00"/>
                </a:highlight>
                <a:latin typeface="Arial" charset="0"/>
                <a:ea typeface="宋体" charset="-122"/>
              </a:rPr>
              <a:t>有</a:t>
            </a:r>
            <a:r>
              <a:rPr lang="en-US" altLang="zh-CN" sz="2800" b="1" dirty="0">
                <a:solidFill>
                  <a:srgbClr val="000000"/>
                </a:solidFill>
                <a:highlight>
                  <a:srgbClr val="FFFF00"/>
                </a:highlight>
                <a:latin typeface="Arial" charset="0"/>
                <a:ea typeface="宋体" charset="-122"/>
              </a:rPr>
              <a:t>q</a:t>
            </a:r>
            <a:r>
              <a:rPr lang="zh-CN" altLang="en-US" sz="2800" b="1" dirty="0">
                <a:solidFill>
                  <a:srgbClr val="000000"/>
                </a:solidFill>
                <a:highlight>
                  <a:srgbClr val="FFFF00"/>
                </a:highlight>
                <a:latin typeface="Arial" charset="0"/>
                <a:ea typeface="宋体" charset="-122"/>
              </a:rPr>
              <a:t>，必有</a:t>
            </a:r>
            <a:r>
              <a:rPr lang="en-US" altLang="zh-CN" sz="2800" b="1" dirty="0">
                <a:solidFill>
                  <a:srgbClr val="000000"/>
                </a:solidFill>
                <a:highlight>
                  <a:srgbClr val="FFFF00"/>
                </a:highlight>
                <a:latin typeface="Arial" charset="0"/>
                <a:ea typeface="宋体" charset="-122"/>
              </a:rPr>
              <a:t>p</a:t>
            </a:r>
            <a:r>
              <a:rPr lang="zh-CN" altLang="en-US" sz="2800" b="1" dirty="0">
                <a:solidFill>
                  <a:srgbClr val="000000"/>
                </a:solidFill>
                <a:highlight>
                  <a:srgbClr val="FFFF00"/>
                </a:highlight>
                <a:latin typeface="Arial" charset="0"/>
                <a:ea typeface="宋体" charset="-122"/>
              </a:rPr>
              <a:t>；无</a:t>
            </a:r>
            <a:r>
              <a:rPr lang="en-US" altLang="zh-CN" sz="2800" b="1" dirty="0">
                <a:solidFill>
                  <a:srgbClr val="000000"/>
                </a:solidFill>
                <a:highlight>
                  <a:srgbClr val="FFFF00"/>
                </a:highlight>
                <a:latin typeface="Arial" charset="0"/>
                <a:ea typeface="宋体" charset="-122"/>
              </a:rPr>
              <a:t>q</a:t>
            </a:r>
            <a:r>
              <a:rPr lang="zh-CN" altLang="en-US" sz="2800" b="1" dirty="0">
                <a:solidFill>
                  <a:srgbClr val="000000"/>
                </a:solidFill>
                <a:highlight>
                  <a:srgbClr val="FFFF00"/>
                </a:highlight>
                <a:latin typeface="Arial" charset="0"/>
                <a:ea typeface="宋体" charset="-122"/>
              </a:rPr>
              <a:t>，</a:t>
            </a:r>
            <a:r>
              <a:rPr lang="en-US" altLang="zh-CN" sz="2800" b="1" dirty="0">
                <a:solidFill>
                  <a:srgbClr val="000000"/>
                </a:solidFill>
                <a:highlight>
                  <a:srgbClr val="FFFF00"/>
                </a:highlight>
                <a:latin typeface="Arial" charset="0"/>
                <a:ea typeface="宋体" charset="-122"/>
              </a:rPr>
              <a:t>p</a:t>
            </a:r>
            <a:r>
              <a:rPr lang="zh-CN" altLang="en-US" sz="2800" b="1" dirty="0">
                <a:solidFill>
                  <a:srgbClr val="000000"/>
                </a:solidFill>
                <a:highlight>
                  <a:srgbClr val="FFFF00"/>
                </a:highlight>
                <a:latin typeface="Arial" charset="0"/>
                <a:ea typeface="宋体" charset="-122"/>
              </a:rPr>
              <a:t>不定。</a:t>
            </a:r>
            <a:endParaRPr lang="en-US" altLang="zh-CN" sz="2800" b="1" dirty="0">
              <a:solidFill>
                <a:srgbClr val="00B0F0"/>
              </a:solidFill>
              <a:highlight>
                <a:srgbClr val="FFFF00"/>
              </a:highlight>
              <a:latin typeface="Arial" charset="0"/>
              <a:ea typeface="宋体" charset="-122"/>
            </a:endParaRPr>
          </a:p>
          <a:p>
            <a:pPr fontAlgn="base">
              <a:spcBef>
                <a:spcPct val="0"/>
              </a:spcBef>
              <a:spcAft>
                <a:spcPct val="0"/>
              </a:spcAft>
              <a:defRPr/>
            </a:pPr>
            <a:endParaRPr lang="zh-CN" altLang="en-US" sz="2800" b="1" dirty="0">
              <a:solidFill>
                <a:srgbClr val="00B0F0"/>
              </a:solidFill>
              <a:latin typeface="Arial" charset="0"/>
              <a:ea typeface="宋体" charset="-122"/>
            </a:endParaRPr>
          </a:p>
        </p:txBody>
      </p:sp>
    </p:spTree>
    <p:extLst>
      <p:ext uri="{BB962C8B-B14F-4D97-AF65-F5344CB8AC3E}">
        <p14:creationId xmlns:p14="http://schemas.microsoft.com/office/powerpoint/2010/main" val="356430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1173193" y="2027208"/>
            <a:ext cx="990312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en-US" altLang="zh-CN" sz="2800" b="1" kern="0" dirty="0">
                <a:solidFill>
                  <a:srgbClr val="000000"/>
                </a:solidFill>
              </a:rPr>
              <a:t>        </a:t>
            </a:r>
            <a:r>
              <a:rPr lang="zh-CN" altLang="en-US" sz="2800" b="1" kern="0" dirty="0">
                <a:solidFill>
                  <a:srgbClr val="000000"/>
                </a:solidFill>
              </a:rPr>
              <a:t>在日常语言中，“</a:t>
            </a:r>
            <a:r>
              <a:rPr lang="en-US" altLang="zh-CN" sz="2800" b="1" kern="0" dirty="0">
                <a:solidFill>
                  <a:srgbClr val="000000"/>
                </a:solidFill>
              </a:rPr>
              <a:t>……</a:t>
            </a:r>
            <a:r>
              <a:rPr lang="zh-CN" altLang="en-US" sz="2800" b="1" kern="0" dirty="0">
                <a:solidFill>
                  <a:srgbClr val="000000"/>
                </a:solidFill>
              </a:rPr>
              <a:t>才</a:t>
            </a:r>
            <a:r>
              <a:rPr lang="en-US" altLang="zh-CN" sz="2800" b="1" kern="0" dirty="0">
                <a:solidFill>
                  <a:srgbClr val="000000"/>
                </a:solidFill>
              </a:rPr>
              <a:t>……</a:t>
            </a:r>
            <a:r>
              <a:rPr lang="zh-CN" altLang="en-US" sz="2800" b="1" kern="0" dirty="0">
                <a:solidFill>
                  <a:srgbClr val="000000"/>
                </a:solidFill>
              </a:rPr>
              <a:t>”、“除非</a:t>
            </a:r>
            <a:r>
              <a:rPr lang="en-US" altLang="zh-CN" sz="2800" b="1" kern="0" dirty="0">
                <a:solidFill>
                  <a:srgbClr val="000000"/>
                </a:solidFill>
              </a:rPr>
              <a:t>……</a:t>
            </a:r>
            <a:r>
              <a:rPr lang="zh-CN" altLang="en-US" sz="2800" b="1" kern="0" dirty="0">
                <a:solidFill>
                  <a:srgbClr val="000000"/>
                </a:solidFill>
              </a:rPr>
              <a:t>不</a:t>
            </a:r>
            <a:r>
              <a:rPr lang="en-US" altLang="zh-CN" sz="2800" b="1" kern="0" dirty="0">
                <a:solidFill>
                  <a:srgbClr val="000000"/>
                </a:solidFill>
              </a:rPr>
              <a:t>……</a:t>
            </a:r>
            <a:r>
              <a:rPr lang="zh-CN" altLang="en-US" sz="2800" b="1" kern="0" dirty="0">
                <a:solidFill>
                  <a:srgbClr val="000000"/>
                </a:solidFill>
              </a:rPr>
              <a:t>”、“必须</a:t>
            </a:r>
            <a:r>
              <a:rPr lang="en-US" altLang="zh-CN" sz="2800" b="1" kern="0" dirty="0">
                <a:solidFill>
                  <a:srgbClr val="000000"/>
                </a:solidFill>
              </a:rPr>
              <a:t>……</a:t>
            </a:r>
            <a:r>
              <a:rPr lang="zh-CN" altLang="en-US" sz="2800" b="1" kern="0" dirty="0">
                <a:solidFill>
                  <a:srgbClr val="000000"/>
                </a:solidFill>
              </a:rPr>
              <a:t>才</a:t>
            </a:r>
            <a:r>
              <a:rPr lang="en-US" altLang="zh-CN" sz="2800" b="1" kern="0" dirty="0">
                <a:solidFill>
                  <a:srgbClr val="000000"/>
                </a:solidFill>
              </a:rPr>
              <a:t>……</a:t>
            </a:r>
            <a:r>
              <a:rPr lang="zh-CN" altLang="en-US" sz="2800" b="1" kern="0" dirty="0">
                <a:solidFill>
                  <a:srgbClr val="000000"/>
                </a:solidFill>
              </a:rPr>
              <a:t>”、“没有</a:t>
            </a:r>
            <a:r>
              <a:rPr lang="en-US" altLang="zh-CN" sz="2800" b="1" kern="0" dirty="0">
                <a:solidFill>
                  <a:srgbClr val="000000"/>
                </a:solidFill>
              </a:rPr>
              <a:t>……</a:t>
            </a:r>
            <a:r>
              <a:rPr lang="zh-CN" altLang="en-US" sz="2800" b="1" kern="0" dirty="0">
                <a:solidFill>
                  <a:srgbClr val="000000"/>
                </a:solidFill>
              </a:rPr>
              <a:t>就没有</a:t>
            </a:r>
            <a:r>
              <a:rPr lang="en-US" altLang="zh-CN" sz="2800" b="1" kern="0" dirty="0">
                <a:solidFill>
                  <a:srgbClr val="000000"/>
                </a:solidFill>
              </a:rPr>
              <a:t>……</a:t>
            </a:r>
            <a:r>
              <a:rPr lang="zh-CN" altLang="en-US" sz="2800" b="1" kern="0" dirty="0">
                <a:solidFill>
                  <a:srgbClr val="000000"/>
                </a:solidFill>
              </a:rPr>
              <a:t>”等关联词构成的句型，通常也表达必要条件假言命题。我们选用“只有</a:t>
            </a:r>
            <a:r>
              <a:rPr lang="en-US" altLang="zh-CN" sz="2800" b="1" kern="0" dirty="0">
                <a:solidFill>
                  <a:srgbClr val="000000"/>
                </a:solidFill>
              </a:rPr>
              <a:t>……</a:t>
            </a:r>
            <a:r>
              <a:rPr lang="zh-CN" altLang="en-US" sz="2800" b="1" kern="0" dirty="0">
                <a:solidFill>
                  <a:srgbClr val="000000"/>
                </a:solidFill>
              </a:rPr>
              <a:t>才</a:t>
            </a:r>
            <a:r>
              <a:rPr lang="en-US" altLang="zh-CN" sz="2800" b="1" kern="0" dirty="0">
                <a:solidFill>
                  <a:srgbClr val="000000"/>
                </a:solidFill>
              </a:rPr>
              <a:t>……</a:t>
            </a:r>
            <a:r>
              <a:rPr lang="zh-CN" altLang="en-US" sz="2800" b="1" kern="0" dirty="0">
                <a:solidFill>
                  <a:srgbClr val="000000"/>
                </a:solidFill>
              </a:rPr>
              <a:t>”作为必要条件假言命题的典型联结词。</a:t>
            </a: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11144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circle(in)">
                                      <p:cBhvr>
                                        <p:cTn id="7" dur="2000"/>
                                        <p:tgtEl>
                                          <p:spTgt spid="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894272" y="1615966"/>
            <a:ext cx="1040345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b="1" kern="0" dirty="0">
                <a:solidFill>
                  <a:srgbClr val="000000"/>
                </a:solidFill>
              </a:rPr>
              <a:t>必要条件假言命题的逻辑结构式为：</a:t>
            </a:r>
            <a:endParaRPr lang="en-US" altLang="zh-CN" sz="2800" b="1" kern="0" dirty="0">
              <a:solidFill>
                <a:srgbClr val="000000"/>
              </a:solidFill>
            </a:endParaRPr>
          </a:p>
          <a:p>
            <a:pPr algn="ctr" eaLnBrk="1" hangingPunct="1">
              <a:lnSpc>
                <a:spcPct val="150000"/>
              </a:lnSpc>
              <a:defRPr/>
            </a:pPr>
            <a:r>
              <a:rPr lang="zh-CN" altLang="en-US" sz="2800" b="1" kern="0" dirty="0">
                <a:solidFill>
                  <a:srgbClr val="000000"/>
                </a:solidFill>
                <a:highlight>
                  <a:srgbClr val="FFFF00"/>
                </a:highlight>
              </a:rPr>
              <a:t>只有</a:t>
            </a:r>
            <a:r>
              <a:rPr lang="en-US" altLang="zh-CN" sz="2800" b="1" kern="0" dirty="0">
                <a:solidFill>
                  <a:srgbClr val="000000"/>
                </a:solidFill>
                <a:highlight>
                  <a:srgbClr val="FFFF00"/>
                </a:highlight>
              </a:rPr>
              <a:t>p</a:t>
            </a:r>
            <a:r>
              <a:rPr lang="zh-CN" altLang="en-US" sz="2800" b="1" kern="0" dirty="0">
                <a:solidFill>
                  <a:srgbClr val="000000"/>
                </a:solidFill>
                <a:highlight>
                  <a:srgbClr val="FFFF00"/>
                </a:highlight>
              </a:rPr>
              <a:t>，才</a:t>
            </a:r>
            <a:r>
              <a:rPr lang="en-US" altLang="zh-CN" sz="2800" b="1" kern="0" dirty="0">
                <a:solidFill>
                  <a:srgbClr val="000000"/>
                </a:solidFill>
                <a:highlight>
                  <a:srgbClr val="FFFF00"/>
                </a:highlight>
              </a:rPr>
              <a:t>q</a:t>
            </a:r>
          </a:p>
          <a:p>
            <a:pPr eaLnBrk="1" hangingPunct="1">
              <a:lnSpc>
                <a:spcPct val="150000"/>
              </a:lnSpc>
              <a:defRPr/>
            </a:pPr>
            <a:r>
              <a:rPr lang="zh-CN" altLang="en-US" sz="2800" b="1" kern="0" dirty="0">
                <a:solidFill>
                  <a:srgbClr val="000000"/>
                </a:solidFill>
              </a:rPr>
              <a:t>        其中，联结词“只有</a:t>
            </a:r>
            <a:r>
              <a:rPr lang="en-US" altLang="zh-CN" sz="2800" b="1" kern="0" dirty="0">
                <a:solidFill>
                  <a:srgbClr val="000000"/>
                </a:solidFill>
              </a:rPr>
              <a:t>……</a:t>
            </a:r>
            <a:r>
              <a:rPr lang="zh-CN" altLang="en-US" sz="2800" b="1" kern="0" dirty="0">
                <a:solidFill>
                  <a:srgbClr val="000000"/>
                </a:solidFill>
              </a:rPr>
              <a:t>才</a:t>
            </a:r>
            <a:r>
              <a:rPr lang="en-US" altLang="zh-CN" sz="2800" b="1" kern="0" dirty="0">
                <a:solidFill>
                  <a:srgbClr val="000000"/>
                </a:solidFill>
              </a:rPr>
              <a:t>……</a:t>
            </a:r>
            <a:r>
              <a:rPr lang="zh-CN" altLang="en-US" sz="2800" b="1" kern="0" dirty="0">
                <a:solidFill>
                  <a:srgbClr val="000000"/>
                </a:solidFill>
              </a:rPr>
              <a:t>”可用符号“</a:t>
            </a:r>
            <a:r>
              <a:rPr lang="zh-CN" altLang="en-US" sz="2800" b="1" kern="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kern="0" dirty="0">
                <a:solidFill>
                  <a:srgbClr val="000000"/>
                </a:solidFill>
              </a:rPr>
              <a:t>”表示，意为“反蕴涵”。所以，必要条件假言命题的结构式又可以写作：</a:t>
            </a:r>
            <a:endParaRPr lang="en-US" altLang="zh-CN" sz="2800" b="1" kern="0" dirty="0">
              <a:solidFill>
                <a:srgbClr val="000000"/>
              </a:solidFill>
            </a:endParaRPr>
          </a:p>
          <a:p>
            <a:pPr algn="ctr" eaLnBrk="1" hangingPunct="1">
              <a:lnSpc>
                <a:spcPct val="150000"/>
              </a:lnSpc>
              <a:defRPr/>
            </a:pPr>
            <a:r>
              <a:rPr lang="en-US" altLang="zh-CN" sz="2800" b="1" kern="0" dirty="0">
                <a:solidFill>
                  <a:srgbClr val="000000"/>
                </a:solidFill>
                <a:highlight>
                  <a:srgbClr val="FFFF00"/>
                </a:highlight>
              </a:rPr>
              <a:t>p </a:t>
            </a:r>
            <a:r>
              <a:rPr lang="zh-CN" altLang="en-US" sz="2800" b="1" kern="0" dirty="0">
                <a:solidFill>
                  <a:srgbClr val="000000"/>
                </a:solidFill>
                <a:highlight>
                  <a:srgbClr val="FFFF00"/>
                </a:highlight>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kern="0" dirty="0">
                <a:solidFill>
                  <a:srgbClr val="000000"/>
                </a:solidFill>
                <a:highlight>
                  <a:srgbClr val="FFFF00"/>
                </a:highlight>
                <a:sym typeface="Symbol" panose="05050102010706020507" pitchFamily="18" charset="2"/>
              </a:rPr>
              <a:t> </a:t>
            </a:r>
            <a:r>
              <a:rPr lang="en-US" altLang="zh-CN" sz="2800" b="1" kern="0" dirty="0">
                <a:solidFill>
                  <a:srgbClr val="000000"/>
                </a:solidFill>
                <a:highlight>
                  <a:srgbClr val="FFFF00"/>
                </a:highlight>
                <a:sym typeface="Symbol" panose="05050102010706020507" pitchFamily="18" charset="2"/>
              </a:rPr>
              <a:t>q</a:t>
            </a:r>
            <a:endParaRPr lang="en-US" altLang="zh-CN" sz="2800" b="1" kern="0" dirty="0">
              <a:solidFill>
                <a:srgbClr val="000000"/>
              </a:solidFill>
              <a:highlight>
                <a:srgbClr val="FFFF00"/>
              </a:highlight>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144777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1000"/>
                                        <p:tgtEl>
                                          <p:spTgt spid="61">
                                            <p:txEl>
                                              <p:pRg st="1" end="1"/>
                                            </p:txEl>
                                          </p:spTgt>
                                        </p:tgtEl>
                                      </p:cBhvr>
                                    </p:animEffect>
                                    <p:anim calcmode="lin" valueType="num">
                                      <p:cBhvr>
                                        <p:cTn id="8" dur="1000" fill="hold"/>
                                        <p:tgtEl>
                                          <p:spTgt spid="6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1">
                                            <p:txEl>
                                              <p:pRg st="2" end="2"/>
                                            </p:txEl>
                                          </p:spTgt>
                                        </p:tgtEl>
                                        <p:attrNameLst>
                                          <p:attrName>style.visibility</p:attrName>
                                        </p:attrNameLst>
                                      </p:cBhvr>
                                      <p:to>
                                        <p:strVal val="visible"/>
                                      </p:to>
                                    </p:set>
                                    <p:animEffect transition="in" filter="wheel(1)">
                                      <p:cBhvr>
                                        <p:cTn id="14" dur="500"/>
                                        <p:tgtEl>
                                          <p:spTgt spid="6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1">
                                            <p:txEl>
                                              <p:pRg st="3" end="3"/>
                                            </p:txEl>
                                          </p:spTgt>
                                        </p:tgtEl>
                                        <p:attrNameLst>
                                          <p:attrName>style.visibility</p:attrName>
                                        </p:attrNameLst>
                                      </p:cBhvr>
                                      <p:to>
                                        <p:strVal val="visible"/>
                                      </p:to>
                                    </p:set>
                                    <p:animEffect transition="in" filter="barn(inVertical)">
                                      <p:cBhvr>
                                        <p:cTn id="19"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5"/>
          <p:cNvSpPr>
            <a:spLocks noChangeArrowheads="1"/>
          </p:cNvSpPr>
          <p:nvPr/>
        </p:nvSpPr>
        <p:spPr bwMode="auto">
          <a:xfrm>
            <a:off x="451187" y="996818"/>
            <a:ext cx="6785832" cy="646331"/>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3600" b="1" dirty="0">
                <a:solidFill>
                  <a:srgbClr val="000000"/>
                </a:solidFill>
                <a:latin typeface="微软雅黑" pitchFamily="34" charset="-122"/>
                <a:ea typeface="微软雅黑" pitchFamily="34" charset="-122"/>
              </a:rPr>
              <a:t>充分必要条件假言命题及其推理 </a:t>
            </a:r>
            <a:endParaRPr lang="zh-CN" altLang="en-US" sz="3600" b="1" dirty="0">
              <a:solidFill>
                <a:srgbClr val="000000"/>
              </a:solidFill>
              <a:latin typeface="Arial" charset="0"/>
              <a:ea typeface="华康简标题宋"/>
            </a:endParaRPr>
          </a:p>
        </p:txBody>
      </p:sp>
      <p:sp>
        <p:nvSpPr>
          <p:cNvPr id="61" name="TextBox 28"/>
          <p:cNvSpPr txBox="1">
            <a:spLocks noChangeArrowheads="1"/>
          </p:cNvSpPr>
          <p:nvPr/>
        </p:nvSpPr>
        <p:spPr bwMode="auto">
          <a:xfrm>
            <a:off x="848001" y="2309826"/>
            <a:ext cx="1036633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457200" indent="-457200" eaLnBrk="1" hangingPunct="1">
              <a:lnSpc>
                <a:spcPct val="150000"/>
              </a:lnSpc>
              <a:buFont typeface="Wingdings" panose="05000000000000000000" pitchFamily="2" charset="2"/>
              <a:buChar char="u"/>
              <a:defRPr/>
            </a:pPr>
            <a:r>
              <a:rPr lang="zh-CN" altLang="en-US" sz="2800" b="1" kern="0" dirty="0">
                <a:solidFill>
                  <a:srgbClr val="000000"/>
                </a:solidFill>
              </a:rPr>
              <a:t>充分必要条件假言命题及其结构</a:t>
            </a:r>
            <a:endParaRPr lang="en-US" altLang="zh-CN" sz="2800" b="1" kern="0" dirty="0">
              <a:solidFill>
                <a:srgbClr val="000000"/>
              </a:solidFill>
            </a:endParaRPr>
          </a:p>
          <a:p>
            <a:pPr eaLnBrk="1" hangingPunct="1">
              <a:lnSpc>
                <a:spcPct val="150000"/>
              </a:lnSpc>
              <a:defRPr/>
            </a:pPr>
            <a:r>
              <a:rPr lang="en-US" altLang="zh-CN" sz="2800" b="1" kern="0" dirty="0">
                <a:solidFill>
                  <a:srgbClr val="000000"/>
                </a:solidFill>
              </a:rPr>
              <a:t>        </a:t>
            </a:r>
            <a:r>
              <a:rPr lang="zh-CN" altLang="en-US" sz="2800" b="1" kern="0" dirty="0">
                <a:solidFill>
                  <a:srgbClr val="000000"/>
                </a:solidFill>
              </a:rPr>
              <a:t>充分必要条件假言命题是断定</a:t>
            </a:r>
            <a:r>
              <a:rPr lang="zh-CN" altLang="en-US" sz="2800" b="1" kern="0" dirty="0">
                <a:solidFill>
                  <a:srgbClr val="FF0000"/>
                </a:solidFill>
              </a:rPr>
              <a:t>前件存在则后件一定存在；前件不存在则后件一定不存在</a:t>
            </a:r>
            <a:r>
              <a:rPr lang="zh-CN" altLang="en-US" sz="2800" b="1" kern="0" dirty="0">
                <a:solidFill>
                  <a:srgbClr val="000000"/>
                </a:solidFill>
              </a:rPr>
              <a:t>的假言命题。</a:t>
            </a: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51317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barn(inVertical)">
                                      <p:cBhvr>
                                        <p:cTn id="7" dur="5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1257764" y="940960"/>
            <a:ext cx="1005403" cy="584775"/>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3200" b="1" dirty="0">
                <a:solidFill>
                  <a:srgbClr val="000000"/>
                </a:solidFill>
                <a:latin typeface="Arial" charset="0"/>
                <a:ea typeface="经典综艺体简"/>
                <a:cs typeface="经典综艺体简"/>
              </a:rPr>
              <a:t>例：</a:t>
            </a:r>
          </a:p>
        </p:txBody>
      </p:sp>
      <p:sp>
        <p:nvSpPr>
          <p:cNvPr id="4" name="文本框 3"/>
          <p:cNvSpPr txBox="1"/>
          <p:nvPr/>
        </p:nvSpPr>
        <p:spPr>
          <a:xfrm>
            <a:off x="1164566" y="2027209"/>
            <a:ext cx="9980761" cy="3754874"/>
          </a:xfrm>
          <a:prstGeom prst="rect">
            <a:avLst/>
          </a:prstGeom>
          <a:noFill/>
        </p:spPr>
        <p:txBody>
          <a:bodyPr wrap="square" rtlCol="0">
            <a:spAutoFit/>
          </a:bodyPr>
          <a:lstStyle/>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例① 当且仅当一个三角形是等边三角形，则它是等角三角形。</a:t>
            </a: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r>
              <a:rPr lang="zh-CN" altLang="en-US" sz="2800" b="1" dirty="0">
                <a:solidFill>
                  <a:srgbClr val="000000"/>
                </a:solidFill>
                <a:latin typeface="Arial" charset="0"/>
                <a:ea typeface="宋体" charset="-122"/>
              </a:rPr>
              <a:t>可见，充分必要条件假言命题的前后件之间的关系可分析为：</a:t>
            </a:r>
            <a:endParaRPr lang="en-US" altLang="zh-CN" sz="2800" b="1" dirty="0">
              <a:solidFill>
                <a:srgbClr val="000000"/>
              </a:solidFill>
              <a:latin typeface="Arial" charset="0"/>
              <a:ea typeface="宋体" charset="-122"/>
            </a:endParaRPr>
          </a:p>
          <a:p>
            <a:pPr algn="ctr" fontAlgn="base">
              <a:lnSpc>
                <a:spcPct val="150000"/>
              </a:lnSpc>
              <a:spcBef>
                <a:spcPct val="0"/>
              </a:spcBef>
              <a:spcAft>
                <a:spcPct val="0"/>
              </a:spcAft>
              <a:defRPr/>
            </a:pPr>
            <a:r>
              <a:rPr lang="zh-CN" altLang="en-US" sz="2800" b="1" dirty="0">
                <a:solidFill>
                  <a:srgbClr val="000000"/>
                </a:solidFill>
                <a:highlight>
                  <a:srgbClr val="FFFF00"/>
                </a:highlight>
                <a:latin typeface="Arial" charset="0"/>
                <a:ea typeface="宋体" charset="-122"/>
              </a:rPr>
              <a:t>有</a:t>
            </a:r>
            <a:r>
              <a:rPr lang="en-US" altLang="zh-CN" sz="2800" b="1" dirty="0">
                <a:solidFill>
                  <a:srgbClr val="000000"/>
                </a:solidFill>
                <a:highlight>
                  <a:srgbClr val="FFFF00"/>
                </a:highlight>
                <a:latin typeface="Arial" charset="0"/>
                <a:ea typeface="宋体" charset="-122"/>
              </a:rPr>
              <a:t>p</a:t>
            </a:r>
            <a:r>
              <a:rPr lang="zh-CN" altLang="en-US" sz="2800" b="1" dirty="0">
                <a:solidFill>
                  <a:srgbClr val="000000"/>
                </a:solidFill>
                <a:highlight>
                  <a:srgbClr val="FFFF00"/>
                </a:highlight>
                <a:latin typeface="Arial" charset="0"/>
                <a:ea typeface="宋体" charset="-122"/>
              </a:rPr>
              <a:t>，必有</a:t>
            </a:r>
            <a:r>
              <a:rPr lang="en-US" altLang="zh-CN" sz="2800" b="1" dirty="0">
                <a:solidFill>
                  <a:srgbClr val="000000"/>
                </a:solidFill>
                <a:highlight>
                  <a:srgbClr val="FFFF00"/>
                </a:highlight>
                <a:latin typeface="Arial" charset="0"/>
                <a:ea typeface="宋体" charset="-122"/>
              </a:rPr>
              <a:t>q</a:t>
            </a:r>
            <a:r>
              <a:rPr lang="zh-CN" altLang="en-US" sz="2800" b="1" dirty="0">
                <a:solidFill>
                  <a:srgbClr val="000000"/>
                </a:solidFill>
                <a:highlight>
                  <a:srgbClr val="FFFF00"/>
                </a:highlight>
                <a:latin typeface="Arial" charset="0"/>
                <a:ea typeface="宋体" charset="-122"/>
              </a:rPr>
              <a:t>；无</a:t>
            </a:r>
            <a:r>
              <a:rPr lang="en-US" altLang="zh-CN" sz="2800" b="1" dirty="0">
                <a:solidFill>
                  <a:srgbClr val="000000"/>
                </a:solidFill>
                <a:highlight>
                  <a:srgbClr val="FFFF00"/>
                </a:highlight>
                <a:latin typeface="Arial" charset="0"/>
                <a:ea typeface="宋体" charset="-122"/>
              </a:rPr>
              <a:t>p</a:t>
            </a:r>
            <a:r>
              <a:rPr lang="zh-CN" altLang="en-US" sz="2800" b="1" dirty="0">
                <a:solidFill>
                  <a:srgbClr val="000000"/>
                </a:solidFill>
                <a:highlight>
                  <a:srgbClr val="FFFF00"/>
                </a:highlight>
                <a:latin typeface="Arial" charset="0"/>
                <a:ea typeface="宋体" charset="-122"/>
              </a:rPr>
              <a:t>，必无</a:t>
            </a:r>
            <a:r>
              <a:rPr lang="en-US" altLang="zh-CN" sz="2800" b="1" dirty="0">
                <a:solidFill>
                  <a:srgbClr val="000000"/>
                </a:solidFill>
                <a:highlight>
                  <a:srgbClr val="FFFF00"/>
                </a:highlight>
                <a:latin typeface="Arial" charset="0"/>
                <a:ea typeface="宋体" charset="-122"/>
              </a:rPr>
              <a:t>q</a:t>
            </a:r>
            <a:r>
              <a:rPr lang="zh-CN" altLang="en-US" sz="2800" b="1" dirty="0">
                <a:solidFill>
                  <a:srgbClr val="000000"/>
                </a:solidFill>
                <a:highlight>
                  <a:srgbClr val="FFFF00"/>
                </a:highlight>
                <a:latin typeface="Arial" charset="0"/>
                <a:ea typeface="宋体" charset="-122"/>
              </a:rPr>
              <a:t>；</a:t>
            </a:r>
            <a:endParaRPr lang="en-US" altLang="zh-CN" sz="2800" b="1" dirty="0">
              <a:solidFill>
                <a:srgbClr val="000000"/>
              </a:solidFill>
              <a:highlight>
                <a:srgbClr val="FFFF00"/>
              </a:highlight>
              <a:latin typeface="Arial" charset="0"/>
              <a:ea typeface="宋体" charset="-122"/>
            </a:endParaRPr>
          </a:p>
          <a:p>
            <a:pPr algn="ctr" fontAlgn="base">
              <a:lnSpc>
                <a:spcPct val="150000"/>
              </a:lnSpc>
              <a:spcBef>
                <a:spcPct val="0"/>
              </a:spcBef>
              <a:spcAft>
                <a:spcPct val="0"/>
              </a:spcAft>
              <a:defRPr/>
            </a:pPr>
            <a:r>
              <a:rPr lang="zh-CN" altLang="en-US" sz="2800" b="1" dirty="0">
                <a:solidFill>
                  <a:srgbClr val="000000"/>
                </a:solidFill>
                <a:highlight>
                  <a:srgbClr val="FFFF00"/>
                </a:highlight>
                <a:latin typeface="Arial" charset="0"/>
                <a:ea typeface="宋体" charset="-122"/>
              </a:rPr>
              <a:t>有</a:t>
            </a:r>
            <a:r>
              <a:rPr lang="en-US" altLang="zh-CN" sz="2800" b="1" dirty="0">
                <a:solidFill>
                  <a:srgbClr val="000000"/>
                </a:solidFill>
                <a:highlight>
                  <a:srgbClr val="FFFF00"/>
                </a:highlight>
                <a:latin typeface="Arial" charset="0"/>
                <a:ea typeface="宋体" charset="-122"/>
              </a:rPr>
              <a:t>q</a:t>
            </a:r>
            <a:r>
              <a:rPr lang="zh-CN" altLang="en-US" sz="2800" b="1" dirty="0">
                <a:solidFill>
                  <a:srgbClr val="000000"/>
                </a:solidFill>
                <a:highlight>
                  <a:srgbClr val="FFFF00"/>
                </a:highlight>
                <a:latin typeface="Arial" charset="0"/>
                <a:ea typeface="宋体" charset="-122"/>
              </a:rPr>
              <a:t>，必有</a:t>
            </a:r>
            <a:r>
              <a:rPr lang="en-US" altLang="zh-CN" sz="2800" b="1" dirty="0">
                <a:solidFill>
                  <a:srgbClr val="000000"/>
                </a:solidFill>
                <a:highlight>
                  <a:srgbClr val="FFFF00"/>
                </a:highlight>
                <a:latin typeface="Arial" charset="0"/>
                <a:ea typeface="宋体" charset="-122"/>
              </a:rPr>
              <a:t>p</a:t>
            </a:r>
            <a:r>
              <a:rPr lang="zh-CN" altLang="en-US" sz="2800" b="1" dirty="0">
                <a:solidFill>
                  <a:srgbClr val="000000"/>
                </a:solidFill>
                <a:highlight>
                  <a:srgbClr val="FFFF00"/>
                </a:highlight>
                <a:latin typeface="Arial" charset="0"/>
                <a:ea typeface="宋体" charset="-122"/>
              </a:rPr>
              <a:t>；无</a:t>
            </a:r>
            <a:r>
              <a:rPr lang="en-US" altLang="zh-CN" sz="2800" b="1" dirty="0">
                <a:solidFill>
                  <a:srgbClr val="000000"/>
                </a:solidFill>
                <a:highlight>
                  <a:srgbClr val="FFFF00"/>
                </a:highlight>
                <a:latin typeface="Arial" charset="0"/>
                <a:ea typeface="宋体" charset="-122"/>
              </a:rPr>
              <a:t>q</a:t>
            </a:r>
            <a:r>
              <a:rPr lang="zh-CN" altLang="en-US" sz="2800" b="1" dirty="0">
                <a:solidFill>
                  <a:srgbClr val="000000"/>
                </a:solidFill>
                <a:highlight>
                  <a:srgbClr val="FFFF00"/>
                </a:highlight>
                <a:latin typeface="Arial" charset="0"/>
                <a:ea typeface="宋体" charset="-122"/>
              </a:rPr>
              <a:t>，必无</a:t>
            </a:r>
            <a:r>
              <a:rPr lang="en-US" altLang="zh-CN" sz="2800" b="1" dirty="0">
                <a:solidFill>
                  <a:srgbClr val="000000"/>
                </a:solidFill>
                <a:highlight>
                  <a:srgbClr val="FFFF00"/>
                </a:highlight>
                <a:latin typeface="Arial" charset="0"/>
                <a:ea typeface="宋体" charset="-122"/>
              </a:rPr>
              <a:t>p</a:t>
            </a:r>
            <a:r>
              <a:rPr lang="zh-CN" altLang="en-US" sz="2800" b="1" dirty="0">
                <a:solidFill>
                  <a:srgbClr val="000000"/>
                </a:solidFill>
                <a:highlight>
                  <a:srgbClr val="FFFF00"/>
                </a:highlight>
                <a:latin typeface="Arial" charset="0"/>
                <a:ea typeface="宋体" charset="-122"/>
              </a:rPr>
              <a:t>。</a:t>
            </a:r>
            <a:endParaRPr lang="en-US" altLang="zh-CN" sz="2800" b="1" dirty="0">
              <a:solidFill>
                <a:srgbClr val="00B0F0"/>
              </a:solidFill>
              <a:highlight>
                <a:srgbClr val="FFFF00"/>
              </a:highlight>
              <a:latin typeface="Arial" charset="0"/>
              <a:ea typeface="宋体" charset="-122"/>
            </a:endParaRPr>
          </a:p>
          <a:p>
            <a:pPr fontAlgn="base">
              <a:spcBef>
                <a:spcPct val="0"/>
              </a:spcBef>
              <a:spcAft>
                <a:spcPct val="0"/>
              </a:spcAft>
              <a:defRPr/>
            </a:pPr>
            <a:endParaRPr lang="zh-CN" altLang="en-US" sz="2800" b="1" dirty="0">
              <a:solidFill>
                <a:srgbClr val="00B0F0"/>
              </a:solidFill>
              <a:latin typeface="Arial" charset="0"/>
              <a:ea typeface="宋体" charset="-122"/>
            </a:endParaRPr>
          </a:p>
        </p:txBody>
      </p:sp>
    </p:spTree>
    <p:extLst>
      <p:ext uri="{BB962C8B-B14F-4D97-AF65-F5344CB8AC3E}">
        <p14:creationId xmlns:p14="http://schemas.microsoft.com/office/powerpoint/2010/main" val="138863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665671" y="1906437"/>
            <a:ext cx="1086065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en-US" altLang="zh-CN" sz="2800" b="1" kern="0" dirty="0">
                <a:solidFill>
                  <a:srgbClr val="000000"/>
                </a:solidFill>
              </a:rPr>
              <a:t>        </a:t>
            </a:r>
            <a:r>
              <a:rPr lang="zh-CN" altLang="en-US" sz="2800" b="1" kern="0" dirty="0">
                <a:solidFill>
                  <a:srgbClr val="000000"/>
                </a:solidFill>
              </a:rPr>
              <a:t>在日常语言中，“只要并且只有</a:t>
            </a:r>
            <a:r>
              <a:rPr lang="en-US" altLang="zh-CN" sz="2800" b="1" kern="0" dirty="0">
                <a:solidFill>
                  <a:srgbClr val="000000"/>
                </a:solidFill>
              </a:rPr>
              <a:t>……</a:t>
            </a:r>
            <a:r>
              <a:rPr lang="zh-CN" altLang="en-US" sz="2800" b="1" kern="0" dirty="0">
                <a:solidFill>
                  <a:srgbClr val="000000"/>
                </a:solidFill>
              </a:rPr>
              <a:t>就</a:t>
            </a:r>
            <a:r>
              <a:rPr lang="en-US" altLang="zh-CN" sz="2800" b="1" kern="0" dirty="0">
                <a:solidFill>
                  <a:srgbClr val="000000"/>
                </a:solidFill>
              </a:rPr>
              <a:t>……</a:t>
            </a:r>
            <a:r>
              <a:rPr lang="zh-CN" altLang="en-US" sz="2800" b="1" kern="0" dirty="0">
                <a:solidFill>
                  <a:srgbClr val="000000"/>
                </a:solidFill>
              </a:rPr>
              <a:t>”、“如果并且只有</a:t>
            </a:r>
            <a:r>
              <a:rPr lang="en-US" altLang="zh-CN" sz="2800" b="1" kern="0" dirty="0">
                <a:solidFill>
                  <a:srgbClr val="000000"/>
                </a:solidFill>
              </a:rPr>
              <a:t>……</a:t>
            </a:r>
            <a:r>
              <a:rPr lang="zh-CN" altLang="en-US" sz="2800" b="1" kern="0" dirty="0">
                <a:solidFill>
                  <a:srgbClr val="000000"/>
                </a:solidFill>
              </a:rPr>
              <a:t>则</a:t>
            </a:r>
            <a:r>
              <a:rPr lang="en-US" altLang="zh-CN" sz="2800" b="1" kern="0" dirty="0">
                <a:solidFill>
                  <a:srgbClr val="000000"/>
                </a:solidFill>
              </a:rPr>
              <a:t>……</a:t>
            </a:r>
            <a:r>
              <a:rPr lang="zh-CN" altLang="en-US" sz="2800" b="1" kern="0" dirty="0">
                <a:solidFill>
                  <a:srgbClr val="000000"/>
                </a:solidFill>
              </a:rPr>
              <a:t>”等关联词构成的句型，通常也表达充分必要条件假言命题。我们选用“当且仅当</a:t>
            </a:r>
            <a:r>
              <a:rPr lang="en-US" altLang="zh-CN" sz="2800" b="1" kern="0" dirty="0">
                <a:solidFill>
                  <a:srgbClr val="000000"/>
                </a:solidFill>
              </a:rPr>
              <a:t>……</a:t>
            </a:r>
            <a:r>
              <a:rPr lang="zh-CN" altLang="en-US" sz="2800" b="1" kern="0" dirty="0">
                <a:solidFill>
                  <a:srgbClr val="000000"/>
                </a:solidFill>
              </a:rPr>
              <a:t>则</a:t>
            </a:r>
            <a:r>
              <a:rPr lang="en-US" altLang="zh-CN" sz="2800" b="1" kern="0" dirty="0">
                <a:solidFill>
                  <a:srgbClr val="000000"/>
                </a:solidFill>
              </a:rPr>
              <a:t>……</a:t>
            </a:r>
            <a:r>
              <a:rPr lang="zh-CN" altLang="en-US" sz="2800" b="1" kern="0" dirty="0">
                <a:solidFill>
                  <a:srgbClr val="000000"/>
                </a:solidFill>
              </a:rPr>
              <a:t>”作为充分必要条件假言命题的典型联结词。</a:t>
            </a: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186238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circle(in)">
                                      <p:cBhvr>
                                        <p:cTn id="7" dur="2000"/>
                                        <p:tgtEl>
                                          <p:spTgt spid="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28"/>
          <p:cNvSpPr txBox="1">
            <a:spLocks noChangeArrowheads="1"/>
          </p:cNvSpPr>
          <p:nvPr/>
        </p:nvSpPr>
        <p:spPr bwMode="auto">
          <a:xfrm>
            <a:off x="1312423" y="1767006"/>
            <a:ext cx="942314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defRPr/>
            </a:pPr>
            <a:r>
              <a:rPr lang="zh-CN" altLang="en-US" sz="2800" b="1" kern="0" dirty="0">
                <a:solidFill>
                  <a:srgbClr val="000000"/>
                </a:solidFill>
              </a:rPr>
              <a:t>充分必要条件假言命题的逻辑结构式为：</a:t>
            </a:r>
            <a:endParaRPr lang="en-US" altLang="zh-CN" sz="2800" b="1" kern="0" dirty="0">
              <a:solidFill>
                <a:srgbClr val="000000"/>
              </a:solidFill>
            </a:endParaRPr>
          </a:p>
          <a:p>
            <a:pPr algn="ctr" eaLnBrk="1" hangingPunct="1">
              <a:lnSpc>
                <a:spcPct val="150000"/>
              </a:lnSpc>
              <a:defRPr/>
            </a:pPr>
            <a:r>
              <a:rPr lang="zh-CN" altLang="en-US" sz="2800" b="1" kern="0" dirty="0">
                <a:solidFill>
                  <a:srgbClr val="000000"/>
                </a:solidFill>
                <a:highlight>
                  <a:srgbClr val="FFFF00"/>
                </a:highlight>
              </a:rPr>
              <a:t>当且仅当</a:t>
            </a:r>
            <a:r>
              <a:rPr lang="en-US" altLang="zh-CN" sz="2800" b="1" kern="0" dirty="0">
                <a:solidFill>
                  <a:srgbClr val="000000"/>
                </a:solidFill>
                <a:highlight>
                  <a:srgbClr val="FFFF00"/>
                </a:highlight>
              </a:rPr>
              <a:t>p</a:t>
            </a:r>
            <a:r>
              <a:rPr lang="zh-CN" altLang="en-US" sz="2800" b="1" kern="0" dirty="0">
                <a:solidFill>
                  <a:srgbClr val="000000"/>
                </a:solidFill>
                <a:highlight>
                  <a:srgbClr val="FFFF00"/>
                </a:highlight>
              </a:rPr>
              <a:t>，则</a:t>
            </a:r>
            <a:r>
              <a:rPr lang="en-US" altLang="zh-CN" sz="2800" b="1" kern="0" dirty="0">
                <a:solidFill>
                  <a:srgbClr val="000000"/>
                </a:solidFill>
                <a:highlight>
                  <a:srgbClr val="FFFF00"/>
                </a:highlight>
              </a:rPr>
              <a:t>q</a:t>
            </a:r>
          </a:p>
          <a:p>
            <a:pPr eaLnBrk="1" hangingPunct="1">
              <a:lnSpc>
                <a:spcPct val="150000"/>
              </a:lnSpc>
              <a:defRPr/>
            </a:pPr>
            <a:r>
              <a:rPr lang="zh-CN" altLang="en-US" sz="2800" b="1" kern="0" dirty="0">
                <a:solidFill>
                  <a:srgbClr val="000000"/>
                </a:solidFill>
              </a:rPr>
              <a:t>        其中，联结词“当且仅当</a:t>
            </a:r>
            <a:r>
              <a:rPr lang="en-US" altLang="zh-CN" sz="2800" b="1" kern="0" dirty="0">
                <a:solidFill>
                  <a:srgbClr val="000000"/>
                </a:solidFill>
              </a:rPr>
              <a:t>……</a:t>
            </a:r>
            <a:r>
              <a:rPr lang="zh-CN" altLang="en-US" sz="2800" b="1" kern="0" dirty="0">
                <a:solidFill>
                  <a:srgbClr val="000000"/>
                </a:solidFill>
              </a:rPr>
              <a:t>则</a:t>
            </a:r>
            <a:r>
              <a:rPr lang="en-US" altLang="zh-CN" sz="2800" b="1" kern="0" dirty="0">
                <a:solidFill>
                  <a:srgbClr val="000000"/>
                </a:solidFill>
              </a:rPr>
              <a:t>……</a:t>
            </a:r>
            <a:r>
              <a:rPr lang="zh-CN" altLang="en-US" sz="2800" b="1" kern="0" dirty="0">
                <a:solidFill>
                  <a:srgbClr val="000000"/>
                </a:solidFill>
              </a:rPr>
              <a:t>”可用符号“</a:t>
            </a:r>
            <a:r>
              <a:rPr lang="zh-CN" altLang="en-US" sz="2800" b="1" kern="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kern="0" dirty="0">
                <a:solidFill>
                  <a:srgbClr val="000000"/>
                </a:solidFill>
              </a:rPr>
              <a:t>”表示。所以，充分必要条件假言命题的结构式又可以写作：</a:t>
            </a:r>
            <a:endParaRPr lang="en-US" altLang="zh-CN" sz="2800" b="1" kern="0" dirty="0">
              <a:solidFill>
                <a:srgbClr val="000000"/>
              </a:solidFill>
            </a:endParaRPr>
          </a:p>
          <a:p>
            <a:pPr algn="ctr" eaLnBrk="1" hangingPunct="1">
              <a:lnSpc>
                <a:spcPct val="150000"/>
              </a:lnSpc>
              <a:defRPr/>
            </a:pPr>
            <a:r>
              <a:rPr lang="en-US" altLang="zh-CN" sz="2800" b="1" kern="0" dirty="0">
                <a:solidFill>
                  <a:srgbClr val="000000"/>
                </a:solidFill>
                <a:highlight>
                  <a:srgbClr val="FFFF00"/>
                </a:highlight>
              </a:rPr>
              <a:t>p </a:t>
            </a:r>
            <a:r>
              <a:rPr lang="zh-CN" altLang="en-US" sz="2800" b="1" kern="0" dirty="0">
                <a:solidFill>
                  <a:srgbClr val="000000"/>
                </a:solidFill>
                <a:highlight>
                  <a:srgbClr val="FFFF00"/>
                </a:highlight>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1" kern="0" dirty="0">
                <a:solidFill>
                  <a:srgbClr val="000000"/>
                </a:solidFill>
                <a:highlight>
                  <a:srgbClr val="FFFF00"/>
                </a:highlight>
                <a:sym typeface="Symbol" panose="05050102010706020507" pitchFamily="18" charset="2"/>
              </a:rPr>
              <a:t> </a:t>
            </a:r>
            <a:r>
              <a:rPr lang="en-US" altLang="zh-CN" sz="2800" b="1" kern="0" dirty="0">
                <a:solidFill>
                  <a:srgbClr val="000000"/>
                </a:solidFill>
                <a:highlight>
                  <a:srgbClr val="FFFF00"/>
                </a:highlight>
                <a:sym typeface="Symbol" panose="05050102010706020507" pitchFamily="18" charset="2"/>
              </a:rPr>
              <a:t>q</a:t>
            </a:r>
            <a:endParaRPr lang="en-US" altLang="zh-CN" sz="2800" b="1" kern="0" dirty="0">
              <a:solidFill>
                <a:srgbClr val="000000"/>
              </a:solidFill>
              <a:highlight>
                <a:srgbClr val="FFFF00"/>
              </a:highlight>
            </a:endParaRPr>
          </a:p>
        </p:txBody>
      </p:sp>
      <p:sp>
        <p:nvSpPr>
          <p:cNvPr id="66" name="矩形 65"/>
          <p:cNvSpPr/>
          <p:nvPr/>
        </p:nvSpPr>
        <p:spPr>
          <a:xfrm>
            <a:off x="6023996" y="5154324"/>
            <a:ext cx="3698349" cy="605294"/>
          </a:xfrm>
          <a:prstGeom prst="rect">
            <a:avLst/>
          </a:prstGeom>
        </p:spPr>
        <p:txBody>
          <a:bodyPr wrap="square">
            <a:spAutoFit/>
          </a:bodyPr>
          <a:lstStyle/>
          <a:p>
            <a:pPr>
              <a:lnSpc>
                <a:spcPts val="3960"/>
              </a:lnSpc>
              <a:defRPr/>
            </a:pPr>
            <a:r>
              <a:rPr lang="zh-CN" altLang="en-US" sz="2400" b="1" dirty="0">
                <a:solidFill>
                  <a:srgbClr val="000000">
                    <a:lumMod val="95000"/>
                    <a:lumOff val="5000"/>
                  </a:srgbClr>
                </a:solidFill>
                <a:latin typeface="SimHei" charset="-122"/>
                <a:ea typeface="SimHei" charset="-122"/>
                <a:cs typeface="SimHei" charset="-122"/>
              </a:rPr>
              <a:t>     </a:t>
            </a:r>
            <a:endParaRPr lang="en-US" altLang="zh-CN" sz="2400" b="1" dirty="0">
              <a:solidFill>
                <a:srgbClr val="000000">
                  <a:lumMod val="95000"/>
                  <a:lumOff val="5000"/>
                </a:srgbClr>
              </a:solidFill>
              <a:latin typeface="SimHei" charset="-122"/>
              <a:ea typeface="SimHei" charset="-122"/>
              <a:cs typeface="SimHei" charset="-122"/>
            </a:endParaRPr>
          </a:p>
        </p:txBody>
      </p:sp>
    </p:spTree>
    <p:extLst>
      <p:ext uri="{BB962C8B-B14F-4D97-AF65-F5344CB8AC3E}">
        <p14:creationId xmlns:p14="http://schemas.microsoft.com/office/powerpoint/2010/main" val="55240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1000"/>
                                        <p:tgtEl>
                                          <p:spTgt spid="61">
                                            <p:txEl>
                                              <p:pRg st="1" end="1"/>
                                            </p:txEl>
                                          </p:spTgt>
                                        </p:tgtEl>
                                      </p:cBhvr>
                                    </p:animEffect>
                                    <p:anim calcmode="lin" valueType="num">
                                      <p:cBhvr>
                                        <p:cTn id="8" dur="1000" fill="hold"/>
                                        <p:tgtEl>
                                          <p:spTgt spid="6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1">
                                            <p:txEl>
                                              <p:pRg st="2" end="2"/>
                                            </p:txEl>
                                          </p:spTgt>
                                        </p:tgtEl>
                                        <p:attrNameLst>
                                          <p:attrName>style.visibility</p:attrName>
                                        </p:attrNameLst>
                                      </p:cBhvr>
                                      <p:to>
                                        <p:strVal val="visible"/>
                                      </p:to>
                                    </p:set>
                                    <p:animEffect transition="in" filter="wheel(1)">
                                      <p:cBhvr>
                                        <p:cTn id="14" dur="500"/>
                                        <p:tgtEl>
                                          <p:spTgt spid="6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1">
                                            <p:txEl>
                                              <p:pRg st="3" end="3"/>
                                            </p:txEl>
                                          </p:spTgt>
                                        </p:tgtEl>
                                        <p:attrNameLst>
                                          <p:attrName>style.visibility</p:attrName>
                                        </p:attrNameLst>
                                      </p:cBhvr>
                                      <p:to>
                                        <p:strVal val="visible"/>
                                      </p:to>
                                    </p:set>
                                    <p:animEffect transition="in" filter="barn(inVertical)">
                                      <p:cBhvr>
                                        <p:cTn id="19"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2781" y="561762"/>
            <a:ext cx="184731" cy="1003031"/>
          </a:xfrm>
          <a:prstGeom prst="rect">
            <a:avLst/>
          </a:prstGeom>
          <a:noFill/>
        </p:spPr>
        <p:txBody>
          <a:bodyPr wrap="none" rtlCol="0">
            <a:spAutoFit/>
          </a:bodyPr>
          <a:lstStyle/>
          <a:p>
            <a:pPr defTabSz="1097280">
              <a:lnSpc>
                <a:spcPct val="150000"/>
              </a:lnSpc>
              <a:defRPr/>
            </a:pPr>
            <a:endParaRPr lang="en-US" altLang="zh-CN" sz="4400" b="1" dirty="0">
              <a:solidFill>
                <a:prstClr val="black"/>
              </a:solidFill>
            </a:endParaRPr>
          </a:p>
        </p:txBody>
      </p:sp>
      <p:sp>
        <p:nvSpPr>
          <p:cNvPr id="88" name="AutoShape 3"/>
          <p:cNvSpPr>
            <a:spLocks noChangeArrowheads="1"/>
          </p:cNvSpPr>
          <p:nvPr/>
        </p:nvSpPr>
        <p:spPr bwMode="gray">
          <a:xfrm>
            <a:off x="117595" y="755391"/>
            <a:ext cx="11736049" cy="5939024"/>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defRPr/>
            </a:pPr>
            <a:r>
              <a:rPr lang="zh-CN" altLang="en-US" sz="2800" b="1" dirty="0">
                <a:solidFill>
                  <a:prstClr val="black"/>
                </a:solidFill>
                <a:latin typeface="Calibri"/>
                <a:ea typeface="宋体" pitchFamily="2" charset="-122"/>
              </a:rPr>
              <a:t>        直言命题由主项、谓项、联项和量项四部分组成：</a:t>
            </a:r>
            <a:endParaRPr lang="en-US" altLang="zh-CN" sz="2800" b="1" dirty="0">
              <a:solidFill>
                <a:prstClr val="black"/>
              </a:solidFill>
              <a:latin typeface="Calibri"/>
              <a:ea typeface="宋体" pitchFamily="2" charset="-122"/>
            </a:endParaRPr>
          </a:p>
          <a:p>
            <a:pPr defTabSz="1097280">
              <a:defRPr/>
            </a:pPr>
            <a:r>
              <a:rPr lang="zh-CN" altLang="en-US" sz="2800" b="1" dirty="0">
                <a:solidFill>
                  <a:srgbClr val="FF0000"/>
                </a:solidFill>
                <a:latin typeface="Calibri"/>
                <a:ea typeface="宋体" pitchFamily="2" charset="-122"/>
              </a:rPr>
              <a:t>主项</a:t>
            </a:r>
            <a:r>
              <a:rPr lang="zh-CN" altLang="en-US" sz="2800" b="1" dirty="0">
                <a:solidFill>
                  <a:prstClr val="black"/>
                </a:solidFill>
                <a:latin typeface="Calibri"/>
                <a:ea typeface="宋体" pitchFamily="2" charset="-122"/>
              </a:rPr>
              <a:t>是反映被断定对象的概念，通常用“</a:t>
            </a:r>
            <a:r>
              <a:rPr lang="en-US" altLang="zh-CN" sz="2800" b="1" dirty="0">
                <a:solidFill>
                  <a:prstClr val="black"/>
                </a:solidFill>
                <a:latin typeface="Calibri"/>
                <a:ea typeface="宋体" pitchFamily="2" charset="-122"/>
              </a:rPr>
              <a:t>S</a:t>
            </a:r>
            <a:r>
              <a:rPr lang="zh-CN" altLang="en-US" sz="2800" b="1" dirty="0">
                <a:solidFill>
                  <a:prstClr val="black"/>
                </a:solidFill>
                <a:latin typeface="Calibri"/>
                <a:ea typeface="宋体" pitchFamily="2" charset="-122"/>
              </a:rPr>
              <a:t>”来表示。</a:t>
            </a:r>
            <a:endParaRPr lang="en-US" altLang="zh-CN" sz="2800" b="1" dirty="0">
              <a:solidFill>
                <a:prstClr val="black"/>
              </a:solidFill>
              <a:latin typeface="Calibri"/>
              <a:ea typeface="宋体" pitchFamily="2" charset="-122"/>
            </a:endParaRPr>
          </a:p>
          <a:p>
            <a:pPr defTabSz="1097280">
              <a:defRPr/>
            </a:pPr>
            <a:r>
              <a:rPr lang="zh-CN" altLang="en-US" sz="2800" b="1" dirty="0">
                <a:solidFill>
                  <a:srgbClr val="FF0000"/>
                </a:solidFill>
                <a:latin typeface="Calibri"/>
                <a:ea typeface="宋体" pitchFamily="2" charset="-122"/>
              </a:rPr>
              <a:t>谓项</a:t>
            </a:r>
            <a:r>
              <a:rPr lang="zh-CN" altLang="en-US" sz="2800" b="1" dirty="0">
                <a:solidFill>
                  <a:prstClr val="black"/>
                </a:solidFill>
                <a:latin typeface="Calibri"/>
                <a:ea typeface="宋体" pitchFamily="2" charset="-122"/>
              </a:rPr>
              <a:t>是反映被断定对象具有或不具有的性质的概念，通常用“</a:t>
            </a:r>
            <a:r>
              <a:rPr lang="en-US" altLang="zh-CN" sz="2800" b="1" dirty="0">
                <a:solidFill>
                  <a:prstClr val="black"/>
                </a:solidFill>
                <a:latin typeface="Calibri"/>
                <a:ea typeface="宋体" pitchFamily="2" charset="-122"/>
              </a:rPr>
              <a:t>P</a:t>
            </a:r>
            <a:r>
              <a:rPr lang="zh-CN" altLang="en-US" sz="2800" b="1" dirty="0">
                <a:solidFill>
                  <a:prstClr val="black"/>
                </a:solidFill>
                <a:latin typeface="Calibri"/>
                <a:ea typeface="宋体" pitchFamily="2" charset="-122"/>
              </a:rPr>
              <a:t>”来</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表示。</a:t>
            </a:r>
            <a:endParaRPr lang="en-US" altLang="zh-CN" sz="2800" b="1" dirty="0">
              <a:solidFill>
                <a:prstClr val="black"/>
              </a:solidFill>
              <a:latin typeface="Calibri"/>
              <a:ea typeface="宋体" pitchFamily="2" charset="-122"/>
            </a:endParaRPr>
          </a:p>
          <a:p>
            <a:pPr defTabSz="1097280">
              <a:defRPr/>
            </a:pPr>
            <a:r>
              <a:rPr lang="zh-CN" altLang="en-US" sz="2800" b="1" dirty="0">
                <a:solidFill>
                  <a:srgbClr val="FF0000"/>
                </a:solidFill>
                <a:latin typeface="Calibri"/>
                <a:ea typeface="宋体" pitchFamily="2" charset="-122"/>
              </a:rPr>
              <a:t>联项</a:t>
            </a:r>
            <a:r>
              <a:rPr lang="zh-CN" altLang="en-US" sz="2800" b="1" dirty="0">
                <a:solidFill>
                  <a:prstClr val="black"/>
                </a:solidFill>
                <a:latin typeface="Calibri"/>
                <a:ea typeface="宋体" pitchFamily="2" charset="-122"/>
              </a:rPr>
              <a:t>是表明主项与谓项联系情况的概念。联项分两种：肯定联项（用</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“是”表示）和否定联项（用“不是”表示）。肯定联项表明对象具</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有某种性质，否定联项表明对象不具有某种性质。</a:t>
            </a:r>
            <a:r>
              <a:rPr lang="zh-CN" altLang="en-US" sz="2800" b="1" dirty="0">
                <a:solidFill>
                  <a:prstClr val="black"/>
                </a:solidFill>
                <a:highlight>
                  <a:srgbClr val="00FF00"/>
                </a:highlight>
                <a:latin typeface="Calibri"/>
                <a:ea typeface="宋体" pitchFamily="2" charset="-122"/>
              </a:rPr>
              <a:t>联项表明命题的质。</a:t>
            </a:r>
            <a:endParaRPr lang="en-US" altLang="zh-CN" sz="2800" b="1" dirty="0">
              <a:solidFill>
                <a:prstClr val="black"/>
              </a:solidFill>
              <a:highlight>
                <a:srgbClr val="00FF00"/>
              </a:highlight>
              <a:latin typeface="Calibri"/>
              <a:ea typeface="宋体" pitchFamily="2" charset="-122"/>
            </a:endParaRPr>
          </a:p>
          <a:p>
            <a:pPr defTabSz="1097280">
              <a:defRPr/>
            </a:pPr>
            <a:r>
              <a:rPr lang="zh-CN" altLang="en-US" sz="2800" b="1" dirty="0">
                <a:solidFill>
                  <a:srgbClr val="FF0000"/>
                </a:solidFill>
                <a:latin typeface="Calibri"/>
                <a:ea typeface="宋体" pitchFamily="2" charset="-122"/>
              </a:rPr>
              <a:t>量项</a:t>
            </a:r>
            <a:r>
              <a:rPr lang="zh-CN" altLang="en-US" sz="2800" b="1" dirty="0">
                <a:solidFill>
                  <a:prstClr val="black"/>
                </a:solidFill>
                <a:latin typeface="Calibri"/>
                <a:ea typeface="宋体" pitchFamily="2" charset="-122"/>
              </a:rPr>
              <a:t>是反映被断定对象数量的概念。量项分为三种：全称量项，特称</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量项和单称量项。</a:t>
            </a:r>
            <a:r>
              <a:rPr lang="zh-CN" altLang="en-US" sz="2800" b="1" dirty="0">
                <a:solidFill>
                  <a:srgbClr val="00B050"/>
                </a:solidFill>
                <a:latin typeface="Calibri"/>
                <a:ea typeface="宋体" pitchFamily="2" charset="-122"/>
              </a:rPr>
              <a:t>全称量项</a:t>
            </a:r>
            <a:r>
              <a:rPr lang="zh-CN" altLang="en-US" sz="2800" b="1" dirty="0">
                <a:solidFill>
                  <a:prstClr val="black"/>
                </a:solidFill>
                <a:latin typeface="Calibri"/>
                <a:ea typeface="宋体" pitchFamily="2" charset="-122"/>
              </a:rPr>
              <a:t>（通常用“所有”、“一切”等表示）指</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明对主项的全部外延做了断定。</a:t>
            </a:r>
            <a:r>
              <a:rPr lang="zh-CN" altLang="en-US" sz="2800" b="1" dirty="0">
                <a:solidFill>
                  <a:srgbClr val="00B050"/>
                </a:solidFill>
                <a:latin typeface="Calibri"/>
                <a:ea typeface="宋体" pitchFamily="2" charset="-122"/>
              </a:rPr>
              <a:t>特称量项</a:t>
            </a:r>
            <a:r>
              <a:rPr lang="zh-CN" altLang="en-US" sz="2800" b="1" dirty="0">
                <a:solidFill>
                  <a:prstClr val="black"/>
                </a:solidFill>
                <a:latin typeface="Calibri"/>
                <a:ea typeface="宋体" pitchFamily="2" charset="-122"/>
              </a:rPr>
              <a:t>（通常用“有”、“有的”、</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“有些”等表示）指明对主项的部分外延做了断定。</a:t>
            </a:r>
            <a:r>
              <a:rPr lang="zh-CN" altLang="en-US" sz="2800" b="1" dirty="0">
                <a:solidFill>
                  <a:srgbClr val="00B050"/>
                </a:solidFill>
                <a:latin typeface="Calibri"/>
                <a:ea typeface="宋体" pitchFamily="2" charset="-122"/>
              </a:rPr>
              <a:t>单称量项</a:t>
            </a:r>
            <a:r>
              <a:rPr lang="zh-CN" altLang="en-US" sz="2800" b="1" dirty="0">
                <a:solidFill>
                  <a:prstClr val="black"/>
                </a:solidFill>
                <a:latin typeface="Calibri"/>
                <a:ea typeface="宋体" pitchFamily="2" charset="-122"/>
              </a:rPr>
              <a:t>（通常用</a:t>
            </a:r>
            <a:endParaRPr lang="en-US" altLang="zh-CN" sz="2800" b="1" dirty="0">
              <a:solidFill>
                <a:prstClr val="black"/>
              </a:solidFill>
              <a:latin typeface="Calibri"/>
              <a:ea typeface="宋体" pitchFamily="2" charset="-122"/>
            </a:endParaRPr>
          </a:p>
          <a:p>
            <a:pPr defTabSz="1097280">
              <a:defRPr/>
            </a:pPr>
            <a:r>
              <a:rPr lang="zh-CN" altLang="en-US" sz="2800" b="1" dirty="0">
                <a:solidFill>
                  <a:prstClr val="black"/>
                </a:solidFill>
                <a:latin typeface="Calibri"/>
                <a:ea typeface="宋体" pitchFamily="2" charset="-122"/>
              </a:rPr>
              <a:t>“这个”、“那个”等表示）指明所断定的主项是某一个别对象。</a:t>
            </a:r>
            <a:r>
              <a:rPr lang="zh-CN" altLang="en-US" sz="2800" b="1" dirty="0">
                <a:solidFill>
                  <a:prstClr val="black"/>
                </a:solidFill>
                <a:highlight>
                  <a:srgbClr val="00FF00"/>
                </a:highlight>
                <a:latin typeface="Calibri"/>
                <a:ea typeface="宋体" pitchFamily="2" charset="-122"/>
              </a:rPr>
              <a:t>量项</a:t>
            </a:r>
            <a:endParaRPr lang="en-US" altLang="zh-CN" sz="2800" b="1" dirty="0">
              <a:solidFill>
                <a:prstClr val="black"/>
              </a:solidFill>
              <a:highlight>
                <a:srgbClr val="00FF00"/>
              </a:highlight>
              <a:latin typeface="Calibri"/>
              <a:ea typeface="宋体" pitchFamily="2" charset="-122"/>
            </a:endParaRPr>
          </a:p>
          <a:p>
            <a:pPr defTabSz="1097280">
              <a:defRPr/>
            </a:pPr>
            <a:r>
              <a:rPr lang="zh-CN" altLang="en-US" sz="2800" b="1" dirty="0">
                <a:solidFill>
                  <a:prstClr val="black"/>
                </a:solidFill>
                <a:highlight>
                  <a:srgbClr val="00FF00"/>
                </a:highlight>
                <a:latin typeface="Calibri"/>
                <a:ea typeface="宋体" pitchFamily="2" charset="-122"/>
              </a:rPr>
              <a:t>表明命题的量。</a:t>
            </a: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1847000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1000"/>
                                        <p:tgtEl>
                                          <p:spTgt spid="88">
                                            <p:txEl>
                                              <p:pRg st="1" end="1"/>
                                            </p:txEl>
                                          </p:spTgt>
                                        </p:tgtEl>
                                      </p:cBhvr>
                                    </p:animEffect>
                                    <p:anim calcmode="lin" valueType="num">
                                      <p:cBhvr>
                                        <p:cTn id="8" dur="1000" fill="hold"/>
                                        <p:tgtEl>
                                          <p:spTgt spid="8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1000"/>
                                        <p:tgtEl>
                                          <p:spTgt spid="88">
                                            <p:txEl>
                                              <p:pRg st="2" end="2"/>
                                            </p:txEl>
                                          </p:spTgt>
                                        </p:tgtEl>
                                      </p:cBhvr>
                                    </p:animEffect>
                                    <p:anim calcmode="lin" valueType="num">
                                      <p:cBhvr>
                                        <p:cTn id="15" dur="1000" fill="hold"/>
                                        <p:tgtEl>
                                          <p:spTgt spid="8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animEffect transition="in" filter="fade">
                                      <p:cBhvr>
                                        <p:cTn id="19" dur="1000"/>
                                        <p:tgtEl>
                                          <p:spTgt spid="88">
                                            <p:txEl>
                                              <p:pRg st="3" end="3"/>
                                            </p:txEl>
                                          </p:spTgt>
                                        </p:tgtEl>
                                      </p:cBhvr>
                                    </p:animEffect>
                                    <p:anim calcmode="lin" valueType="num">
                                      <p:cBhvr>
                                        <p:cTn id="20" dur="1000" fill="hold"/>
                                        <p:tgtEl>
                                          <p:spTgt spid="8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8">
                                            <p:txEl>
                                              <p:pRg st="4" end="4"/>
                                            </p:txEl>
                                          </p:spTgt>
                                        </p:tgtEl>
                                        <p:attrNameLst>
                                          <p:attrName>style.visibility</p:attrName>
                                        </p:attrNameLst>
                                      </p:cBhvr>
                                      <p:to>
                                        <p:strVal val="visible"/>
                                      </p:to>
                                    </p:set>
                                    <p:animEffect transition="in" filter="fade">
                                      <p:cBhvr>
                                        <p:cTn id="26" dur="1000"/>
                                        <p:tgtEl>
                                          <p:spTgt spid="88">
                                            <p:txEl>
                                              <p:pRg st="4" end="4"/>
                                            </p:txEl>
                                          </p:spTgt>
                                        </p:tgtEl>
                                      </p:cBhvr>
                                    </p:animEffect>
                                    <p:anim calcmode="lin" valueType="num">
                                      <p:cBhvr>
                                        <p:cTn id="27" dur="1000" fill="hold"/>
                                        <p:tgtEl>
                                          <p:spTgt spid="88">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88">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8">
                                            <p:txEl>
                                              <p:pRg st="5" end="5"/>
                                            </p:txEl>
                                          </p:spTgt>
                                        </p:tgtEl>
                                        <p:attrNameLst>
                                          <p:attrName>style.visibility</p:attrName>
                                        </p:attrNameLst>
                                      </p:cBhvr>
                                      <p:to>
                                        <p:strVal val="visible"/>
                                      </p:to>
                                    </p:set>
                                    <p:animEffect transition="in" filter="fade">
                                      <p:cBhvr>
                                        <p:cTn id="31" dur="1000"/>
                                        <p:tgtEl>
                                          <p:spTgt spid="88">
                                            <p:txEl>
                                              <p:pRg st="5" end="5"/>
                                            </p:txEl>
                                          </p:spTgt>
                                        </p:tgtEl>
                                      </p:cBhvr>
                                    </p:animEffect>
                                    <p:anim calcmode="lin" valueType="num">
                                      <p:cBhvr>
                                        <p:cTn id="32" dur="1000" fill="hold"/>
                                        <p:tgtEl>
                                          <p:spTgt spid="88">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88">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8">
                                            <p:txEl>
                                              <p:pRg st="6" end="6"/>
                                            </p:txEl>
                                          </p:spTgt>
                                        </p:tgtEl>
                                        <p:attrNameLst>
                                          <p:attrName>style.visibility</p:attrName>
                                        </p:attrNameLst>
                                      </p:cBhvr>
                                      <p:to>
                                        <p:strVal val="visible"/>
                                      </p:to>
                                    </p:set>
                                    <p:animEffect transition="in" filter="fade">
                                      <p:cBhvr>
                                        <p:cTn id="36" dur="1000"/>
                                        <p:tgtEl>
                                          <p:spTgt spid="88">
                                            <p:txEl>
                                              <p:pRg st="6" end="6"/>
                                            </p:txEl>
                                          </p:spTgt>
                                        </p:tgtEl>
                                      </p:cBhvr>
                                    </p:animEffect>
                                    <p:anim calcmode="lin" valueType="num">
                                      <p:cBhvr>
                                        <p:cTn id="37" dur="1000" fill="hold"/>
                                        <p:tgtEl>
                                          <p:spTgt spid="88">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8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88">
                                            <p:txEl>
                                              <p:pRg st="7" end="7"/>
                                            </p:txEl>
                                          </p:spTgt>
                                        </p:tgtEl>
                                        <p:attrNameLst>
                                          <p:attrName>style.visibility</p:attrName>
                                        </p:attrNameLst>
                                      </p:cBhvr>
                                      <p:to>
                                        <p:strVal val="visible"/>
                                      </p:to>
                                    </p:set>
                                    <p:animEffect transition="in" filter="fade">
                                      <p:cBhvr>
                                        <p:cTn id="43" dur="1000"/>
                                        <p:tgtEl>
                                          <p:spTgt spid="88">
                                            <p:txEl>
                                              <p:pRg st="7" end="7"/>
                                            </p:txEl>
                                          </p:spTgt>
                                        </p:tgtEl>
                                      </p:cBhvr>
                                    </p:animEffect>
                                    <p:anim calcmode="lin" valueType="num">
                                      <p:cBhvr>
                                        <p:cTn id="44" dur="1000" fill="hold"/>
                                        <p:tgtEl>
                                          <p:spTgt spid="88">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88">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8">
                                            <p:txEl>
                                              <p:pRg st="8" end="8"/>
                                            </p:txEl>
                                          </p:spTgt>
                                        </p:tgtEl>
                                        <p:attrNameLst>
                                          <p:attrName>style.visibility</p:attrName>
                                        </p:attrNameLst>
                                      </p:cBhvr>
                                      <p:to>
                                        <p:strVal val="visible"/>
                                      </p:to>
                                    </p:set>
                                    <p:animEffect transition="in" filter="fade">
                                      <p:cBhvr>
                                        <p:cTn id="48" dur="1000"/>
                                        <p:tgtEl>
                                          <p:spTgt spid="88">
                                            <p:txEl>
                                              <p:pRg st="8" end="8"/>
                                            </p:txEl>
                                          </p:spTgt>
                                        </p:tgtEl>
                                      </p:cBhvr>
                                    </p:animEffect>
                                    <p:anim calcmode="lin" valueType="num">
                                      <p:cBhvr>
                                        <p:cTn id="49" dur="1000" fill="hold"/>
                                        <p:tgtEl>
                                          <p:spTgt spid="88">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88">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8">
                                            <p:txEl>
                                              <p:pRg st="9" end="9"/>
                                            </p:txEl>
                                          </p:spTgt>
                                        </p:tgtEl>
                                        <p:attrNameLst>
                                          <p:attrName>style.visibility</p:attrName>
                                        </p:attrNameLst>
                                      </p:cBhvr>
                                      <p:to>
                                        <p:strVal val="visible"/>
                                      </p:to>
                                    </p:set>
                                    <p:animEffect transition="in" filter="fade">
                                      <p:cBhvr>
                                        <p:cTn id="53" dur="1000"/>
                                        <p:tgtEl>
                                          <p:spTgt spid="88">
                                            <p:txEl>
                                              <p:pRg st="9" end="9"/>
                                            </p:txEl>
                                          </p:spTgt>
                                        </p:tgtEl>
                                      </p:cBhvr>
                                    </p:animEffect>
                                    <p:anim calcmode="lin" valueType="num">
                                      <p:cBhvr>
                                        <p:cTn id="54" dur="1000" fill="hold"/>
                                        <p:tgtEl>
                                          <p:spTgt spid="88">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88">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8">
                                            <p:txEl>
                                              <p:pRg st="10" end="10"/>
                                            </p:txEl>
                                          </p:spTgt>
                                        </p:tgtEl>
                                        <p:attrNameLst>
                                          <p:attrName>style.visibility</p:attrName>
                                        </p:attrNameLst>
                                      </p:cBhvr>
                                      <p:to>
                                        <p:strVal val="visible"/>
                                      </p:to>
                                    </p:set>
                                    <p:animEffect transition="in" filter="fade">
                                      <p:cBhvr>
                                        <p:cTn id="58" dur="1000"/>
                                        <p:tgtEl>
                                          <p:spTgt spid="88">
                                            <p:txEl>
                                              <p:pRg st="10" end="10"/>
                                            </p:txEl>
                                          </p:spTgt>
                                        </p:tgtEl>
                                      </p:cBhvr>
                                    </p:animEffect>
                                    <p:anim calcmode="lin" valueType="num">
                                      <p:cBhvr>
                                        <p:cTn id="59" dur="1000" fill="hold"/>
                                        <p:tgtEl>
                                          <p:spTgt spid="88">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88">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88">
                                            <p:txEl>
                                              <p:pRg st="11" end="11"/>
                                            </p:txEl>
                                          </p:spTgt>
                                        </p:tgtEl>
                                        <p:attrNameLst>
                                          <p:attrName>style.visibility</p:attrName>
                                        </p:attrNameLst>
                                      </p:cBhvr>
                                      <p:to>
                                        <p:strVal val="visible"/>
                                      </p:to>
                                    </p:set>
                                    <p:animEffect transition="in" filter="fade">
                                      <p:cBhvr>
                                        <p:cTn id="63" dur="1000"/>
                                        <p:tgtEl>
                                          <p:spTgt spid="88">
                                            <p:txEl>
                                              <p:pRg st="11" end="11"/>
                                            </p:txEl>
                                          </p:spTgt>
                                        </p:tgtEl>
                                      </p:cBhvr>
                                    </p:animEffect>
                                    <p:anim calcmode="lin" valueType="num">
                                      <p:cBhvr>
                                        <p:cTn id="64" dur="1000" fill="hold"/>
                                        <p:tgtEl>
                                          <p:spTgt spid="88">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88">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88">
                                            <p:txEl>
                                              <p:pRg st="12" end="12"/>
                                            </p:txEl>
                                          </p:spTgt>
                                        </p:tgtEl>
                                        <p:attrNameLst>
                                          <p:attrName>style.visibility</p:attrName>
                                        </p:attrNameLst>
                                      </p:cBhvr>
                                      <p:to>
                                        <p:strVal val="visible"/>
                                      </p:to>
                                    </p:set>
                                    <p:animEffect transition="in" filter="fade">
                                      <p:cBhvr>
                                        <p:cTn id="68" dur="1000"/>
                                        <p:tgtEl>
                                          <p:spTgt spid="88">
                                            <p:txEl>
                                              <p:pRg st="12" end="12"/>
                                            </p:txEl>
                                          </p:spTgt>
                                        </p:tgtEl>
                                      </p:cBhvr>
                                    </p:animEffect>
                                    <p:anim calcmode="lin" valueType="num">
                                      <p:cBhvr>
                                        <p:cTn id="69" dur="1000" fill="hold"/>
                                        <p:tgtEl>
                                          <p:spTgt spid="88">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8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25"/>
          <p:cNvSpPr>
            <a:spLocks noChangeArrowheads="1"/>
          </p:cNvSpPr>
          <p:nvPr/>
        </p:nvSpPr>
        <p:spPr bwMode="auto">
          <a:xfrm>
            <a:off x="665944" y="908720"/>
            <a:ext cx="3839513" cy="646331"/>
          </a:xfrm>
          <a:prstGeom prst="rect">
            <a:avLst/>
          </a:prstGeom>
          <a:noFill/>
          <a:ln w="9525">
            <a:noFill/>
            <a:miter lim="800000"/>
            <a:headEnd/>
            <a:tailEnd/>
          </a:ln>
        </p:spPr>
        <p:txBody>
          <a:bodyPr wrap="none">
            <a:spAutoFit/>
          </a:bodyPr>
          <a:lstStyle/>
          <a:p>
            <a:pPr fontAlgn="base">
              <a:spcBef>
                <a:spcPct val="0"/>
              </a:spcBef>
              <a:spcAft>
                <a:spcPct val="0"/>
              </a:spcAft>
              <a:defRPr/>
            </a:pPr>
            <a:r>
              <a:rPr lang="en-US" altLang="zh-CN" sz="3600" b="1" dirty="0">
                <a:solidFill>
                  <a:srgbClr val="000000"/>
                </a:solidFill>
                <a:latin typeface="微软雅黑" pitchFamily="34" charset="-122"/>
                <a:ea typeface="微软雅黑" pitchFamily="34" charset="-122"/>
              </a:rPr>
              <a:t>4 </a:t>
            </a:r>
            <a:r>
              <a:rPr lang="zh-CN" altLang="en-US" sz="3600" b="1" dirty="0">
                <a:solidFill>
                  <a:srgbClr val="000000"/>
                </a:solidFill>
                <a:latin typeface="微软雅黑" pitchFamily="34" charset="-122"/>
                <a:ea typeface="微软雅黑" pitchFamily="34" charset="-122"/>
              </a:rPr>
              <a:t>负命题及其真值</a:t>
            </a:r>
            <a:endParaRPr lang="zh-CN" altLang="en-US" sz="3600" b="1" dirty="0">
              <a:solidFill>
                <a:srgbClr val="000000"/>
              </a:solidFill>
              <a:latin typeface="Arial" charset="0"/>
              <a:ea typeface="华康简标题宋"/>
            </a:endParaRPr>
          </a:p>
        </p:txBody>
      </p:sp>
      <p:sp>
        <p:nvSpPr>
          <p:cNvPr id="19" name="剪去单角的矩形 18"/>
          <p:cNvSpPr/>
          <p:nvPr/>
        </p:nvSpPr>
        <p:spPr bwMode="auto">
          <a:xfrm>
            <a:off x="931653" y="2348879"/>
            <a:ext cx="9721970" cy="3600401"/>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fontAlgn="base">
              <a:lnSpc>
                <a:spcPct val="150000"/>
              </a:lnSpc>
              <a:spcBef>
                <a:spcPct val="0"/>
              </a:spcBef>
              <a:spcAft>
                <a:spcPct val="0"/>
              </a:spcAft>
              <a:defRPr/>
            </a:pPr>
            <a:endParaRPr lang="en-US" altLang="zh-CN" sz="3000" dirty="0">
              <a:solidFill>
                <a:srgbClr val="000000"/>
              </a:solidFill>
              <a:latin typeface="STZhongsong" charset="-122"/>
              <a:ea typeface="STZhongsong" charset="-122"/>
              <a:cs typeface="STZhongsong" charset="-122"/>
            </a:endParaRPr>
          </a:p>
          <a:p>
            <a:pPr fontAlgn="base">
              <a:lnSpc>
                <a:spcPct val="150000"/>
              </a:lnSpc>
              <a:spcBef>
                <a:spcPct val="0"/>
              </a:spcBef>
              <a:spcAft>
                <a:spcPct val="0"/>
              </a:spcAft>
              <a:defRPr/>
            </a:pPr>
            <a:r>
              <a:rPr lang="zh-CN" altLang="en-US" sz="3000" b="1" dirty="0">
                <a:solidFill>
                  <a:srgbClr val="000000"/>
                </a:solidFill>
                <a:latin typeface="STZhongsong" charset="-122"/>
                <a:ea typeface="STZhongsong" charset="-122"/>
                <a:cs typeface="STZhongsong" charset="-122"/>
              </a:rPr>
              <a:t>（</a:t>
            </a:r>
            <a:r>
              <a:rPr lang="en-US" altLang="zh-CN" sz="3000" b="1" dirty="0">
                <a:solidFill>
                  <a:srgbClr val="000000"/>
                </a:solidFill>
                <a:latin typeface="STZhongsong" charset="-122"/>
                <a:ea typeface="STZhongsong" charset="-122"/>
                <a:cs typeface="STZhongsong" charset="-122"/>
              </a:rPr>
              <a:t>1</a:t>
            </a:r>
            <a:r>
              <a:rPr lang="zh-CN" altLang="en-US" sz="3000" b="1" dirty="0">
                <a:solidFill>
                  <a:srgbClr val="000000"/>
                </a:solidFill>
                <a:latin typeface="STZhongsong" charset="-122"/>
                <a:ea typeface="STZhongsong" charset="-122"/>
                <a:cs typeface="STZhongsong" charset="-122"/>
              </a:rPr>
              <a:t>）什么是负命题</a:t>
            </a:r>
            <a:endParaRPr lang="en-US" altLang="zh-CN" sz="3000" b="1" dirty="0">
              <a:solidFill>
                <a:srgbClr val="000000"/>
              </a:solidFill>
              <a:latin typeface="STZhongsong" charset="-122"/>
              <a:ea typeface="STZhongsong" charset="-122"/>
              <a:cs typeface="STZhongsong" charset="-122"/>
            </a:endParaRPr>
          </a:p>
          <a:p>
            <a:pPr fontAlgn="base">
              <a:lnSpc>
                <a:spcPct val="150000"/>
              </a:lnSpc>
              <a:spcBef>
                <a:spcPct val="0"/>
              </a:spcBef>
              <a:spcAft>
                <a:spcPct val="0"/>
              </a:spcAft>
              <a:defRPr/>
            </a:pPr>
            <a:r>
              <a:rPr lang="en-US" altLang="zh-CN" sz="3000" b="1" dirty="0">
                <a:solidFill>
                  <a:srgbClr val="000000"/>
                </a:solidFill>
                <a:latin typeface="STZhongsong" charset="-122"/>
                <a:ea typeface="STZhongsong" charset="-122"/>
                <a:cs typeface="STZhongsong" charset="-122"/>
              </a:rPr>
              <a:t>    </a:t>
            </a:r>
            <a:r>
              <a:rPr lang="zh-CN" altLang="en-US" sz="3000" b="1" dirty="0">
                <a:solidFill>
                  <a:srgbClr val="000000"/>
                </a:solidFill>
                <a:latin typeface="STZhongsong" charset="-122"/>
                <a:ea typeface="STZhongsong" charset="-122"/>
                <a:cs typeface="STZhongsong" charset="-122"/>
              </a:rPr>
              <a:t>负命题是否定某个命题的命题。</a:t>
            </a:r>
            <a:endParaRPr lang="zh-CN" altLang="en-US" sz="3000" b="1" dirty="0">
              <a:solidFill>
                <a:srgbClr val="FF40FF"/>
              </a:solidFill>
              <a:latin typeface="STZhongsong" charset="-122"/>
              <a:ea typeface="STZhongsong" charset="-122"/>
              <a:cs typeface="STZhongsong" charset="-122"/>
            </a:endParaRPr>
          </a:p>
        </p:txBody>
      </p:sp>
    </p:spTree>
    <p:extLst>
      <p:ext uri="{BB962C8B-B14F-4D97-AF65-F5344CB8AC3E}">
        <p14:creationId xmlns:p14="http://schemas.microsoft.com/office/powerpoint/2010/main" val="368353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fade">
                                      <p:cBhvr>
                                        <p:cTn id="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1145620" y="975466"/>
            <a:ext cx="1005403" cy="584775"/>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3200" b="1" dirty="0">
                <a:solidFill>
                  <a:srgbClr val="000000"/>
                </a:solidFill>
                <a:latin typeface="Arial" charset="0"/>
                <a:ea typeface="经典综艺体简"/>
                <a:cs typeface="经典综艺体简"/>
              </a:rPr>
              <a:t>例：</a:t>
            </a:r>
          </a:p>
        </p:txBody>
      </p:sp>
      <p:sp>
        <p:nvSpPr>
          <p:cNvPr id="9" name="Line 6"/>
          <p:cNvSpPr>
            <a:spLocks noChangeShapeType="1"/>
          </p:cNvSpPr>
          <p:nvPr/>
        </p:nvSpPr>
        <p:spPr bwMode="auto">
          <a:xfrm flipH="1" flipV="1">
            <a:off x="2359718" y="4096489"/>
            <a:ext cx="7056784" cy="79"/>
          </a:xfrm>
          <a:prstGeom prst="line">
            <a:avLst/>
          </a:prstGeom>
          <a:noFill/>
          <a:ln w="28575" cap="rnd">
            <a:solidFill>
              <a:srgbClr val="08080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defRPr/>
            </a:pPr>
            <a:endParaRPr lang="zh-CN" altLang="en-US" sz="2400" b="1" dirty="0">
              <a:solidFill>
                <a:srgbClr val="000000"/>
              </a:solidFill>
              <a:latin typeface="Arial" charset="0"/>
              <a:ea typeface="宋体" charset="-122"/>
            </a:endParaRPr>
          </a:p>
        </p:txBody>
      </p:sp>
      <p:grpSp>
        <p:nvGrpSpPr>
          <p:cNvPr id="10" name="Group 10"/>
          <p:cNvGrpSpPr>
            <a:grpSpLocks/>
          </p:cNvGrpSpPr>
          <p:nvPr/>
        </p:nvGrpSpPr>
        <p:grpSpPr bwMode="auto">
          <a:xfrm>
            <a:off x="5675011" y="3920261"/>
            <a:ext cx="425451" cy="415925"/>
            <a:chOff x="638" y="1555"/>
            <a:chExt cx="569" cy="562"/>
          </a:xfrm>
        </p:grpSpPr>
        <p:sp>
          <p:nvSpPr>
            <p:cNvPr id="11" name="Oval 11"/>
            <p:cNvSpPr>
              <a:spLocks noChangeArrowheads="1"/>
            </p:cNvSpPr>
            <p:nvPr/>
          </p:nvSpPr>
          <p:spPr bwMode="gray">
            <a:xfrm>
              <a:off x="638" y="1555"/>
              <a:ext cx="569" cy="562"/>
            </a:xfrm>
            <a:prstGeom prst="ellipse">
              <a:avLst/>
            </a:prstGeom>
            <a:gradFill rotWithShape="1">
              <a:gsLst>
                <a:gs pos="0">
                  <a:srgbClr val="FF0107"/>
                </a:gs>
                <a:gs pos="50000">
                  <a:srgbClr val="FF0107">
                    <a:gamma/>
                    <a:shade val="46275"/>
                    <a:invGamma/>
                  </a:srgbClr>
                </a:gs>
                <a:gs pos="100000">
                  <a:srgbClr val="FF0107"/>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sz="2400" b="1">
                <a:solidFill>
                  <a:srgbClr val="000000"/>
                </a:solidFill>
                <a:latin typeface="Arial" charset="0"/>
                <a:ea typeface="宋体" charset="-122"/>
              </a:endParaRPr>
            </a:p>
          </p:txBody>
        </p:sp>
        <p:pic>
          <p:nvPicPr>
            <p:cNvPr id="12" name="Picture 12"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695" y="1560"/>
              <a:ext cx="454" cy="199"/>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文本框 3"/>
          <p:cNvSpPr txBox="1"/>
          <p:nvPr/>
        </p:nvSpPr>
        <p:spPr>
          <a:xfrm>
            <a:off x="2227720" y="2280686"/>
            <a:ext cx="7745485" cy="1384995"/>
          </a:xfrm>
          <a:prstGeom prst="rect">
            <a:avLst/>
          </a:prstGeom>
          <a:noFill/>
        </p:spPr>
        <p:txBody>
          <a:bodyPr wrap="square" rtlCol="0">
            <a:spAutoFit/>
          </a:bodyPr>
          <a:lstStyle/>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例① 并非一切违法行为都是犯罪行为。</a:t>
            </a:r>
            <a:endParaRPr lang="en-US" altLang="zh-CN" sz="2800" b="1" dirty="0">
              <a:solidFill>
                <a:srgbClr val="000000"/>
              </a:solidFill>
              <a:latin typeface="Arial" charset="0"/>
              <a:ea typeface="宋体" charset="-122"/>
            </a:endParaRPr>
          </a:p>
          <a:p>
            <a:pPr fontAlgn="base">
              <a:lnSpc>
                <a:spcPct val="150000"/>
              </a:lnSpc>
              <a:spcBef>
                <a:spcPct val="0"/>
              </a:spcBef>
              <a:spcAft>
                <a:spcPct val="0"/>
              </a:spcAft>
              <a:defRPr/>
            </a:pPr>
            <a:r>
              <a:rPr lang="zh-CN" altLang="en-US" sz="2800" b="1" dirty="0">
                <a:solidFill>
                  <a:srgbClr val="000000"/>
                </a:solidFill>
                <a:latin typeface="Arial" charset="0"/>
                <a:ea typeface="宋体" charset="-122"/>
              </a:rPr>
              <a:t>例② 并非只有上大学，才能成才。</a:t>
            </a:r>
          </a:p>
        </p:txBody>
      </p:sp>
      <p:sp>
        <p:nvSpPr>
          <p:cNvPr id="5" name="文本框 4"/>
          <p:cNvSpPr txBox="1"/>
          <p:nvPr/>
        </p:nvSpPr>
        <p:spPr>
          <a:xfrm>
            <a:off x="2227719" y="4361437"/>
            <a:ext cx="7745485" cy="1126462"/>
          </a:xfrm>
          <a:prstGeom prst="rect">
            <a:avLst/>
          </a:prstGeom>
          <a:noFill/>
        </p:spPr>
        <p:txBody>
          <a:bodyPr wrap="square" rtlCol="0">
            <a:spAutoFit/>
          </a:bodyPr>
          <a:lstStyle/>
          <a:p>
            <a:pPr fontAlgn="base">
              <a:lnSpc>
                <a:spcPct val="120000"/>
              </a:lnSpc>
              <a:spcBef>
                <a:spcPct val="0"/>
              </a:spcBef>
              <a:spcAft>
                <a:spcPct val="0"/>
              </a:spcAft>
              <a:defRPr/>
            </a:pPr>
            <a:r>
              <a:rPr lang="zh-CN" altLang="en-US" sz="2800" dirty="0">
                <a:solidFill>
                  <a:srgbClr val="FF0000"/>
                </a:solidFill>
              </a:rPr>
              <a:t>注意</a:t>
            </a:r>
            <a:r>
              <a:rPr lang="zh-CN" altLang="en-US" sz="2800" dirty="0">
                <a:solidFill>
                  <a:srgbClr val="000000"/>
                </a:solidFill>
              </a:rPr>
              <a:t>：负命题是一种复合命题，它不同于直言命题中的否定命题。</a:t>
            </a:r>
            <a:endParaRPr lang="zh-CN" altLang="en-US" sz="2800" b="1" dirty="0">
              <a:solidFill>
                <a:srgbClr val="000000"/>
              </a:solidFill>
              <a:latin typeface="Arial" charset="0"/>
              <a:ea typeface="宋体" charset="-122"/>
            </a:endParaRPr>
          </a:p>
        </p:txBody>
      </p:sp>
    </p:spTree>
    <p:extLst>
      <p:ext uri="{BB962C8B-B14F-4D97-AF65-F5344CB8AC3E}">
        <p14:creationId xmlns:p14="http://schemas.microsoft.com/office/powerpoint/2010/main" val="161222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剪去单角的矩形 18"/>
          <p:cNvSpPr/>
          <p:nvPr/>
        </p:nvSpPr>
        <p:spPr bwMode="auto">
          <a:xfrm>
            <a:off x="405442" y="1104181"/>
            <a:ext cx="11136701" cy="5650301"/>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a:t>
            </a: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2</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）负命题的结构</a:t>
            </a:r>
            <a:endPar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        </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负命题由</a:t>
            </a:r>
            <a:r>
              <a:rPr kumimoji="0" lang="zh-CN" altLang="en-US" sz="3000" b="0" i="0" u="none" strike="noStrike" kern="1200" cap="none" spc="0" normalizeH="0" baseline="0" noProof="0" dirty="0">
                <a:ln>
                  <a:noFill/>
                </a:ln>
                <a:solidFill>
                  <a:srgbClr val="FF0000"/>
                </a:solidFill>
                <a:effectLst/>
                <a:uLnTx/>
                <a:uFillTx/>
                <a:latin typeface="STZhongsong" charset="-122"/>
                <a:ea typeface="STZhongsong" charset="-122"/>
                <a:cs typeface="STZhongsong" charset="-122"/>
              </a:rPr>
              <a:t>支命题</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和</a:t>
            </a:r>
            <a:r>
              <a:rPr kumimoji="0" lang="zh-CN" altLang="en-US" sz="3000" b="0" i="0" u="none" strike="noStrike" kern="1200" cap="none" spc="0" normalizeH="0" baseline="0" noProof="0" dirty="0">
                <a:ln>
                  <a:noFill/>
                </a:ln>
                <a:solidFill>
                  <a:srgbClr val="FF0000"/>
                </a:solidFill>
                <a:effectLst/>
                <a:uLnTx/>
                <a:uFillTx/>
                <a:latin typeface="STZhongsong" charset="-122"/>
                <a:ea typeface="STZhongsong" charset="-122"/>
                <a:cs typeface="STZhongsong" charset="-122"/>
              </a:rPr>
              <a:t>否定联结词</a:t>
            </a:r>
            <a:r>
              <a:rPr kumimoji="0" lang="zh-CN" altLang="en-US"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组成。</a:t>
            </a:r>
            <a:endPar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prstClr val="black"/>
                </a:solidFill>
                <a:effectLst/>
                <a:uLnTx/>
                <a:uFillTx/>
                <a:latin typeface="STZhongsong" charset="-122"/>
                <a:ea typeface="STZhongsong" charset="-122"/>
                <a:cs typeface="STZhongsong" charset="-122"/>
              </a:rPr>
              <a:t>    </a:t>
            </a:r>
            <a:endParaRPr kumimoji="0" lang="zh-CN" altLang="en-US" sz="3000" b="0" i="0" u="none" strike="noStrike" kern="1200" cap="none" spc="0" normalizeH="0" baseline="0" noProof="0" dirty="0">
              <a:ln>
                <a:noFill/>
              </a:ln>
              <a:solidFill>
                <a:srgbClr val="FF40FF"/>
              </a:solidFill>
              <a:effectLst/>
              <a:uLnTx/>
              <a:uFillTx/>
              <a:latin typeface="STZhongsong" charset="-122"/>
              <a:ea typeface="STZhongsong" charset="-122"/>
              <a:cs typeface="STZhongsong" charset="-122"/>
            </a:endParaRPr>
          </a:p>
        </p:txBody>
      </p:sp>
      <p:sp>
        <p:nvSpPr>
          <p:cNvPr id="4" name="箭头: 下 3">
            <a:extLst>
              <a:ext uri="{FF2B5EF4-FFF2-40B4-BE49-F238E27FC236}">
                <a16:creationId xmlns:a16="http://schemas.microsoft.com/office/drawing/2014/main" id="{345A2C92-99D9-4DBA-9D25-1E7ACF41CE3C}"/>
              </a:ext>
            </a:extLst>
          </p:cNvPr>
          <p:cNvSpPr/>
          <p:nvPr/>
        </p:nvSpPr>
        <p:spPr>
          <a:xfrm>
            <a:off x="4054415" y="2990305"/>
            <a:ext cx="284672" cy="48920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圆角 4">
            <a:extLst>
              <a:ext uri="{FF2B5EF4-FFF2-40B4-BE49-F238E27FC236}">
                <a16:creationId xmlns:a16="http://schemas.microsoft.com/office/drawing/2014/main" id="{BD7CDA42-FD66-4715-A26F-E7DF83DCF940}"/>
              </a:ext>
            </a:extLst>
          </p:cNvPr>
          <p:cNvSpPr/>
          <p:nvPr/>
        </p:nvSpPr>
        <p:spPr>
          <a:xfrm>
            <a:off x="753375" y="3562704"/>
            <a:ext cx="4465606" cy="28380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lvl="0">
              <a:lnSpc>
                <a:spcPct val="120000"/>
              </a:lnSpc>
              <a:defRPr/>
            </a:pPr>
            <a:r>
              <a:rPr lang="zh-CN" altLang="en-US" sz="3200" b="1" dirty="0">
                <a:solidFill>
                  <a:srgbClr val="000000"/>
                </a:solidFill>
                <a:latin typeface="SimHei" charset="-122"/>
                <a:ea typeface="SimHei" charset="-122"/>
                <a:cs typeface="SimHei" charset="-122"/>
              </a:rPr>
              <a:t>负命题中的支命题即被负命题所否定的那个命题，又可称“原命题”。</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6" name="箭头: 下 5">
            <a:extLst>
              <a:ext uri="{FF2B5EF4-FFF2-40B4-BE49-F238E27FC236}">
                <a16:creationId xmlns:a16="http://schemas.microsoft.com/office/drawing/2014/main" id="{3344E6C3-049E-4E55-BEAD-F1A411C51EC2}"/>
              </a:ext>
            </a:extLst>
          </p:cNvPr>
          <p:cNvSpPr/>
          <p:nvPr/>
        </p:nvSpPr>
        <p:spPr>
          <a:xfrm>
            <a:off x="6728604" y="2990305"/>
            <a:ext cx="284672" cy="48920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圆角 6">
            <a:extLst>
              <a:ext uri="{FF2B5EF4-FFF2-40B4-BE49-F238E27FC236}">
                <a16:creationId xmlns:a16="http://schemas.microsoft.com/office/drawing/2014/main" id="{24DE6E29-5C3D-4A83-91CE-F7E59655869A}"/>
              </a:ext>
            </a:extLst>
          </p:cNvPr>
          <p:cNvSpPr/>
          <p:nvPr/>
        </p:nvSpPr>
        <p:spPr>
          <a:xfrm>
            <a:off x="5541035" y="3545447"/>
            <a:ext cx="5423140" cy="285535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nSpc>
                <a:spcPct val="120000"/>
              </a:lnSpc>
              <a:defRPr/>
            </a:pPr>
            <a:r>
              <a:rPr lang="zh-CN" altLang="en-US" sz="3200" b="1" dirty="0">
                <a:solidFill>
                  <a:srgbClr val="000000"/>
                </a:solidFill>
                <a:latin typeface="SimHei" charset="-122"/>
                <a:ea typeface="SimHei" charset="-122"/>
                <a:cs typeface="SimHei" charset="-122"/>
              </a:rPr>
              <a:t>负命题的联结词为“并非”，它是负命题对支命题否定的逻辑标志，通常用符号“</a:t>
            </a:r>
            <a:r>
              <a:rPr lang="zh-CN" altLang="en-US" sz="3200" b="1" dirty="0">
                <a:solidFill>
                  <a:srgbClr val="000000"/>
                </a:solidFill>
                <a:latin typeface="SimHei" charset="-122"/>
                <a:ea typeface="SimHei" charset="-122"/>
                <a:cs typeface="SimHei" charset="-122"/>
                <a:sym typeface="Symbol" panose="05050102010706020507" pitchFamily="18" charset="2"/>
              </a:rPr>
              <a:t></a:t>
            </a:r>
            <a:r>
              <a:rPr lang="zh-CN" altLang="en-US" sz="3200" b="1" dirty="0">
                <a:solidFill>
                  <a:srgbClr val="000000"/>
                </a:solidFill>
                <a:latin typeface="SimHei" charset="-122"/>
                <a:ea typeface="SimHei" charset="-122"/>
                <a:cs typeface="SimHei" charset="-122"/>
              </a:rPr>
              <a:t>”表示。</a:t>
            </a:r>
            <a:endParaRPr kumimoji="0" lang="zh-CN" altLang="en-US" sz="2800" b="1" i="0" u="none" strike="noStrike" kern="0" cap="none" spc="0" normalizeH="0" baseline="0" noProof="0" dirty="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951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fade">
                                      <p:cBhvr>
                                        <p:cTn id="7" dur="500"/>
                                        <p:tgtEl>
                                          <p:spTgt spid="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 calcmode="lin" valueType="num">
                                      <p:cBhvr additive="base">
                                        <p:cTn id="1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剪去单角的矩形 18"/>
          <p:cNvSpPr/>
          <p:nvPr/>
        </p:nvSpPr>
        <p:spPr bwMode="auto">
          <a:xfrm>
            <a:off x="1052423" y="1518249"/>
            <a:ext cx="10058399" cy="4986068"/>
          </a:xfrm>
          <a:prstGeom prst="snip1Rect">
            <a:avLst/>
          </a:prstGeom>
          <a:noFill/>
          <a:ln w="31750">
            <a:solidFill>
              <a:srgbClr val="FF9900"/>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fontAlgn="base">
              <a:spcBef>
                <a:spcPct val="0"/>
              </a:spcBef>
              <a:spcAft>
                <a:spcPct val="0"/>
              </a:spcAft>
              <a:defRPr/>
            </a:pPr>
            <a:r>
              <a:rPr lang="zh-CN" altLang="en-US" sz="3000" b="1" dirty="0">
                <a:solidFill>
                  <a:srgbClr val="000000"/>
                </a:solidFill>
                <a:latin typeface="STZhongsong" charset="-122"/>
                <a:ea typeface="STZhongsong" charset="-122"/>
                <a:cs typeface="STZhongsong" charset="-122"/>
              </a:rPr>
              <a:t>负命题的逻辑结构式为：</a:t>
            </a:r>
            <a:endParaRPr lang="en-US" altLang="zh-CN" sz="3000" b="1" dirty="0">
              <a:solidFill>
                <a:srgbClr val="000000"/>
              </a:solidFill>
              <a:latin typeface="STZhongsong" charset="-122"/>
              <a:ea typeface="STZhongsong" charset="-122"/>
              <a:cs typeface="STZhongsong" charset="-122"/>
            </a:endParaRPr>
          </a:p>
          <a:p>
            <a:pPr algn="ctr" fontAlgn="base">
              <a:spcBef>
                <a:spcPct val="0"/>
              </a:spcBef>
              <a:spcAft>
                <a:spcPct val="0"/>
              </a:spcAft>
              <a:defRPr/>
            </a:pPr>
            <a:r>
              <a:rPr lang="zh-CN" altLang="en-US" sz="3000" b="1" dirty="0">
                <a:solidFill>
                  <a:srgbClr val="FF0000"/>
                </a:solidFill>
                <a:latin typeface="STZhongsong" charset="-122"/>
                <a:ea typeface="STZhongsong" charset="-122"/>
                <a:cs typeface="STZhongsong" charset="-122"/>
              </a:rPr>
              <a:t>并非</a:t>
            </a:r>
            <a:r>
              <a:rPr lang="en-US" altLang="zh-CN" sz="3000" b="1" dirty="0">
                <a:solidFill>
                  <a:srgbClr val="FF0000"/>
                </a:solidFill>
                <a:latin typeface="STZhongsong" charset="-122"/>
                <a:ea typeface="STZhongsong" charset="-122"/>
                <a:cs typeface="STZhongsong" charset="-122"/>
              </a:rPr>
              <a:t>p</a:t>
            </a:r>
          </a:p>
          <a:p>
            <a:pPr fontAlgn="base">
              <a:spcBef>
                <a:spcPct val="0"/>
              </a:spcBef>
              <a:spcAft>
                <a:spcPct val="0"/>
              </a:spcAft>
              <a:defRPr/>
            </a:pPr>
            <a:r>
              <a:rPr lang="zh-CN" altLang="en-US" sz="3000" b="1" dirty="0">
                <a:solidFill>
                  <a:srgbClr val="000000"/>
                </a:solidFill>
                <a:latin typeface="STZhongsong" charset="-122"/>
                <a:ea typeface="STZhongsong" charset="-122"/>
                <a:cs typeface="STZhongsong" charset="-122"/>
              </a:rPr>
              <a:t>负命题的结构式又可写为：</a:t>
            </a:r>
            <a:endParaRPr lang="en-US" altLang="zh-CN" sz="3000" b="1" dirty="0">
              <a:solidFill>
                <a:srgbClr val="000000"/>
              </a:solidFill>
              <a:latin typeface="STZhongsong" charset="-122"/>
              <a:ea typeface="STZhongsong" charset="-122"/>
              <a:cs typeface="STZhongsong" charset="-122"/>
            </a:endParaRPr>
          </a:p>
          <a:p>
            <a:pPr algn="ctr" fontAlgn="base">
              <a:spcBef>
                <a:spcPct val="0"/>
              </a:spcBef>
              <a:spcAft>
                <a:spcPct val="0"/>
              </a:spcAft>
              <a:defRPr/>
            </a:pPr>
            <a:r>
              <a:rPr lang="en-US" altLang="zh-CN" sz="3000" b="1" dirty="0">
                <a:solidFill>
                  <a:srgbClr val="FF0000"/>
                </a:solidFill>
                <a:latin typeface="STZhongsong" charset="-122"/>
                <a:ea typeface="STZhongsong" charset="-122"/>
                <a:cs typeface="STZhongsong" charset="-122"/>
                <a:sym typeface="Symbol" panose="05050102010706020507" pitchFamily="18" charset="2"/>
              </a:rPr>
              <a:t></a:t>
            </a:r>
            <a:r>
              <a:rPr lang="en-US" altLang="zh-CN" sz="3000" b="1" dirty="0">
                <a:solidFill>
                  <a:srgbClr val="FF0000"/>
                </a:solidFill>
                <a:latin typeface="STZhongsong" charset="-122"/>
                <a:ea typeface="STZhongsong" charset="-122"/>
                <a:cs typeface="STZhongsong" charset="-122"/>
              </a:rPr>
              <a:t>p</a:t>
            </a:r>
          </a:p>
          <a:p>
            <a:pPr fontAlgn="base">
              <a:spcBef>
                <a:spcPct val="0"/>
              </a:spcBef>
              <a:spcAft>
                <a:spcPct val="0"/>
              </a:spcAft>
              <a:defRPr/>
            </a:pPr>
            <a:r>
              <a:rPr lang="en-US" altLang="zh-CN" sz="3000" dirty="0">
                <a:solidFill>
                  <a:srgbClr val="FF0000"/>
                </a:solidFill>
                <a:latin typeface="STZhongsong" charset="-122"/>
                <a:ea typeface="STZhongsong" charset="-122"/>
                <a:cs typeface="STZhongsong" charset="-122"/>
              </a:rPr>
              <a:t>       </a:t>
            </a:r>
          </a:p>
          <a:p>
            <a:pPr fontAlgn="base">
              <a:spcBef>
                <a:spcPct val="0"/>
              </a:spcBef>
              <a:spcAft>
                <a:spcPct val="0"/>
              </a:spcAft>
              <a:defRPr/>
            </a:pPr>
            <a:r>
              <a:rPr lang="en-US" altLang="zh-CN" sz="3000" dirty="0">
                <a:solidFill>
                  <a:srgbClr val="FF0000"/>
                </a:solidFill>
                <a:latin typeface="STZhongsong" charset="-122"/>
                <a:ea typeface="STZhongsong" charset="-122"/>
                <a:cs typeface="STZhongsong" charset="-122"/>
              </a:rPr>
              <a:t>        </a:t>
            </a:r>
            <a:r>
              <a:rPr lang="zh-CN" altLang="en-US" sz="3000" dirty="0">
                <a:solidFill>
                  <a:schemeClr val="tx1"/>
                </a:solidFill>
                <a:latin typeface="STZhongsong" charset="-122"/>
                <a:ea typeface="STZhongsong" charset="-122"/>
                <a:cs typeface="STZhongsong" charset="-122"/>
              </a:rPr>
              <a:t>在日常语言中，除“并非”外，“并不是”、“不是说”、“不对”等语词也可用在负命题中表示否定。</a:t>
            </a:r>
            <a:endParaRPr lang="en-US" altLang="zh-CN" sz="3000" b="1" dirty="0">
              <a:solidFill>
                <a:schemeClr val="tx1"/>
              </a:solidFill>
              <a:latin typeface="STZhongsong" charset="-122"/>
              <a:ea typeface="STZhongsong" charset="-122"/>
              <a:cs typeface="STZhongsong" charset="-122"/>
            </a:endParaRPr>
          </a:p>
          <a:p>
            <a:pPr fontAlgn="base">
              <a:lnSpc>
                <a:spcPct val="150000"/>
              </a:lnSpc>
              <a:spcBef>
                <a:spcPct val="0"/>
              </a:spcBef>
              <a:spcAft>
                <a:spcPct val="0"/>
              </a:spcAft>
              <a:defRPr/>
            </a:pPr>
            <a:endParaRPr lang="zh-CN" altLang="en-US" sz="3000" b="1" dirty="0">
              <a:solidFill>
                <a:srgbClr val="FF40FF"/>
              </a:solidFill>
              <a:latin typeface="STZhongsong" charset="-122"/>
              <a:ea typeface="STZhongsong" charset="-122"/>
              <a:cs typeface="STZhongsong" charset="-122"/>
            </a:endParaRPr>
          </a:p>
        </p:txBody>
      </p:sp>
    </p:spTree>
    <p:extLst>
      <p:ext uri="{BB962C8B-B14F-4D97-AF65-F5344CB8AC3E}">
        <p14:creationId xmlns:p14="http://schemas.microsoft.com/office/powerpoint/2010/main" val="333263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animEffect transition="in" filter="fade">
                                      <p:cBhvr>
                                        <p:cTn id="32"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2701" y="750302"/>
            <a:ext cx="5731056" cy="757130"/>
          </a:xfrm>
          <a:prstGeom prst="rect">
            <a:avLst/>
          </a:prstGeom>
          <a:noFill/>
        </p:spPr>
        <p:txBody>
          <a:bodyPr wrap="none" rtlCol="0">
            <a:spAutoFit/>
          </a:bodyPr>
          <a:lstStyle/>
          <a:p>
            <a:pPr defTabSz="1097280"/>
            <a:r>
              <a:rPr lang="zh-CN" altLang="en-US" sz="4320" b="1" dirty="0">
                <a:solidFill>
                  <a:prstClr val="black">
                    <a:lumMod val="75000"/>
                    <a:lumOff val="25000"/>
                  </a:prstClr>
                </a:solidFill>
                <a:latin typeface="微软雅黑" pitchFamily="34" charset="-122"/>
                <a:ea typeface="微软雅黑" pitchFamily="34" charset="-122"/>
              </a:rPr>
              <a:t>二、直言命题及其种类</a:t>
            </a:r>
          </a:p>
        </p:txBody>
      </p:sp>
      <p:grpSp>
        <p:nvGrpSpPr>
          <p:cNvPr id="3" name="Group 94"/>
          <p:cNvGrpSpPr>
            <a:grpSpLocks/>
          </p:cNvGrpSpPr>
          <p:nvPr/>
        </p:nvGrpSpPr>
        <p:grpSpPr bwMode="auto">
          <a:xfrm>
            <a:off x="997834" y="923122"/>
            <a:ext cx="472440" cy="47244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2"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1097280">
                  <a:defRPr/>
                </a:pPr>
                <a:endParaRPr lang="zh-CN" altLang="en-US" sz="2160" b="1">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3"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4"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689111" y="1527989"/>
            <a:ext cx="3197155" cy="0"/>
          </a:xfrm>
          <a:prstGeom prst="line">
            <a:avLst/>
          </a:prstGeom>
          <a:noFill/>
          <a:ln w="28575" cap="rnd">
            <a:solidFill>
              <a:srgbClr val="000000"/>
            </a:solidFill>
            <a:prstDash val="sysDot"/>
            <a:round/>
            <a:headEnd/>
            <a:tailEnd/>
          </a:ln>
          <a:effectLst/>
        </p:spPr>
        <p:txBody>
          <a:bodyPr/>
          <a:lstStyle/>
          <a:p>
            <a:pPr defTabSz="1097280">
              <a:defRPr/>
            </a:pPr>
            <a:endParaRPr lang="zh-CN" altLang="en-US" sz="2160" b="1">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578232" y="1762519"/>
            <a:ext cx="10835439" cy="4915867"/>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1097280">
              <a:lnSpc>
                <a:spcPct val="150000"/>
              </a:lnSpc>
              <a:defRPr/>
            </a:pPr>
            <a:r>
              <a:rPr lang="en-US" altLang="zh-CN" sz="2800" b="1" dirty="0">
                <a:solidFill>
                  <a:prstClr val="black"/>
                </a:solidFill>
                <a:latin typeface="Calibri"/>
                <a:ea typeface="宋体" pitchFamily="2" charset="-122"/>
              </a:rPr>
              <a:t>2</a:t>
            </a:r>
            <a:r>
              <a:rPr lang="zh-CN" altLang="en-US" sz="2800" b="1" dirty="0">
                <a:solidFill>
                  <a:prstClr val="black"/>
                </a:solidFill>
                <a:latin typeface="Calibri"/>
                <a:ea typeface="宋体" pitchFamily="2" charset="-122"/>
              </a:rPr>
              <a:t>、直言命题的种类</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a:t>
            </a:r>
            <a:r>
              <a:rPr lang="en-US" altLang="zh-CN" sz="2800" b="1" dirty="0">
                <a:solidFill>
                  <a:prstClr val="black"/>
                </a:solidFill>
                <a:latin typeface="Calibri"/>
                <a:ea typeface="宋体" pitchFamily="2" charset="-122"/>
              </a:rPr>
              <a:t>1</a:t>
            </a:r>
            <a:r>
              <a:rPr lang="zh-CN" altLang="en-US" sz="2800" b="1" dirty="0">
                <a:solidFill>
                  <a:prstClr val="black"/>
                </a:solidFill>
                <a:latin typeface="Calibri"/>
                <a:ea typeface="宋体" pitchFamily="2" charset="-122"/>
              </a:rPr>
              <a:t>）根据直言命题的</a:t>
            </a:r>
            <a:r>
              <a:rPr lang="zh-CN" altLang="en-US" sz="2800" b="1" dirty="0">
                <a:solidFill>
                  <a:srgbClr val="FF0000"/>
                </a:solidFill>
                <a:latin typeface="Calibri"/>
                <a:ea typeface="宋体" pitchFamily="2" charset="-122"/>
              </a:rPr>
              <a:t>质</a:t>
            </a:r>
            <a:r>
              <a:rPr lang="zh-CN" altLang="en-US" sz="2800" b="1" dirty="0">
                <a:solidFill>
                  <a:prstClr val="black"/>
                </a:solidFill>
                <a:latin typeface="Calibri"/>
                <a:ea typeface="宋体" pitchFamily="2" charset="-122"/>
              </a:rPr>
              <a:t>的不同，直言命题分为肯定命题和否定命</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题。</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srgbClr val="00B050"/>
                </a:solidFill>
                <a:latin typeface="Calibri"/>
                <a:ea typeface="宋体" pitchFamily="2" charset="-122"/>
              </a:rPr>
              <a:t>肯定命题</a:t>
            </a:r>
            <a:r>
              <a:rPr lang="zh-CN" altLang="en-US" sz="2800" b="1" dirty="0">
                <a:solidFill>
                  <a:prstClr val="black"/>
                </a:solidFill>
                <a:latin typeface="Calibri"/>
                <a:ea typeface="宋体" pitchFamily="2" charset="-122"/>
              </a:rPr>
              <a:t>是断定对象具有某种性质的命题。例如：</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例①  重庆是我国四大直辖市之一。</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srgbClr val="00B050"/>
                </a:solidFill>
                <a:latin typeface="Calibri"/>
                <a:ea typeface="宋体" pitchFamily="2" charset="-122"/>
              </a:rPr>
              <a:t>否定命题</a:t>
            </a:r>
            <a:r>
              <a:rPr lang="zh-CN" altLang="en-US" sz="2800" b="1" dirty="0">
                <a:solidFill>
                  <a:prstClr val="black"/>
                </a:solidFill>
                <a:latin typeface="Calibri"/>
                <a:ea typeface="宋体" pitchFamily="2" charset="-122"/>
              </a:rPr>
              <a:t>是断定对象不具有某种性质的命题。例如：</a:t>
            </a:r>
            <a:endParaRPr lang="en-US" altLang="zh-CN" sz="2800" b="1" dirty="0">
              <a:solidFill>
                <a:prstClr val="black"/>
              </a:solidFill>
              <a:latin typeface="Calibri"/>
              <a:ea typeface="宋体" pitchFamily="2" charset="-122"/>
            </a:endParaRPr>
          </a:p>
          <a:p>
            <a:pPr defTabSz="1097280">
              <a:lnSpc>
                <a:spcPct val="150000"/>
              </a:lnSpc>
              <a:defRPr/>
            </a:pPr>
            <a:r>
              <a:rPr lang="zh-CN" altLang="en-US" sz="2800" b="1" dirty="0">
                <a:solidFill>
                  <a:prstClr val="black"/>
                </a:solidFill>
                <a:latin typeface="Calibri"/>
                <a:ea typeface="宋体" pitchFamily="2" charset="-122"/>
              </a:rPr>
              <a:t>例②  亚里士多德不是</a:t>
            </a:r>
            <a:r>
              <a:rPr lang="en-US" altLang="zh-CN" sz="2800" b="1" dirty="0">
                <a:solidFill>
                  <a:prstClr val="black"/>
                </a:solidFill>
                <a:latin typeface="Calibri"/>
                <a:ea typeface="宋体" pitchFamily="2" charset="-122"/>
              </a:rPr>
              <a:t>《</a:t>
            </a:r>
            <a:r>
              <a:rPr lang="zh-CN" altLang="en-US" sz="2800" b="1" dirty="0">
                <a:solidFill>
                  <a:prstClr val="black"/>
                </a:solidFill>
                <a:latin typeface="Calibri"/>
                <a:ea typeface="宋体" pitchFamily="2" charset="-122"/>
              </a:rPr>
              <a:t>新工具</a:t>
            </a:r>
            <a:r>
              <a:rPr lang="en-US" altLang="zh-CN" sz="2800" b="1" dirty="0">
                <a:solidFill>
                  <a:prstClr val="black"/>
                </a:solidFill>
                <a:latin typeface="Calibri"/>
                <a:ea typeface="宋体" pitchFamily="2" charset="-122"/>
              </a:rPr>
              <a:t>》</a:t>
            </a:r>
            <a:r>
              <a:rPr lang="zh-CN" altLang="en-US" sz="2800" b="1" dirty="0">
                <a:solidFill>
                  <a:prstClr val="black"/>
                </a:solidFill>
                <a:latin typeface="Calibri"/>
                <a:ea typeface="宋体" pitchFamily="2" charset="-122"/>
              </a:rPr>
              <a:t>的作者。</a:t>
            </a:r>
            <a:endParaRPr lang="en-US" altLang="zh-CN" sz="2800" b="1" dirty="0">
              <a:solidFill>
                <a:prstClr val="black"/>
              </a:solidFill>
              <a:latin typeface="Calibri"/>
              <a:ea typeface="宋体" pitchFamily="2" charset="-122"/>
            </a:endParaRPr>
          </a:p>
        </p:txBody>
      </p:sp>
      <p:sp>
        <p:nvSpPr>
          <p:cNvPr id="89" name="Rectangle 8"/>
          <p:cNvSpPr>
            <a:spLocks noChangeArrowheads="1"/>
          </p:cNvSpPr>
          <p:nvPr/>
        </p:nvSpPr>
        <p:spPr bwMode="black">
          <a:xfrm>
            <a:off x="1343472" y="2219266"/>
            <a:ext cx="9505056" cy="981615"/>
          </a:xfrm>
          <a:prstGeom prst="rect">
            <a:avLst/>
          </a:prstGeom>
          <a:noFill/>
          <a:ln w="9525">
            <a:noFill/>
            <a:miter lim="800000"/>
            <a:headEnd/>
            <a:tailEnd/>
          </a:ln>
        </p:spPr>
        <p:txBody>
          <a:bodyPr wrap="square">
            <a:spAutoFit/>
          </a:bodyPr>
          <a:lstStyle/>
          <a:p>
            <a:pPr defTabSz="1097280" eaLnBrk="0" hangingPunct="0">
              <a:lnSpc>
                <a:spcPct val="150000"/>
              </a:lnSpc>
            </a:pPr>
            <a:r>
              <a:rPr lang="zh-CN" altLang="en-US" sz="4320" b="1" dirty="0">
                <a:solidFill>
                  <a:srgbClr val="000000"/>
                </a:solidFill>
                <a:latin typeface="Meiryo" pitchFamily="34" charset="-128"/>
                <a:ea typeface="Meiryo" pitchFamily="34" charset="-128"/>
                <a:cs typeface="Meiryo" pitchFamily="34" charset="-128"/>
              </a:rPr>
              <a:t>     </a:t>
            </a:r>
            <a:endParaRPr lang="en-US" altLang="zh-CN" sz="4320" b="1"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val="3173968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3" end="3"/>
                                            </p:txEl>
                                          </p:spTgt>
                                        </p:tgtEl>
                                        <p:attrNameLst>
                                          <p:attrName>style.visibility</p:attrName>
                                        </p:attrNameLst>
                                      </p:cBhvr>
                                      <p:to>
                                        <p:strVal val="visible"/>
                                      </p:to>
                                    </p:set>
                                    <p:animEffect transition="in" filter="fade">
                                      <p:cBhvr>
                                        <p:cTn id="15" dur="500"/>
                                        <p:tgtEl>
                                          <p:spTgt spid="8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6828</TotalTime>
  <Words>6305</Words>
  <Application>Microsoft Office PowerPoint</Application>
  <PresentationFormat>宽屏</PresentationFormat>
  <Paragraphs>642</Paragraphs>
  <Slides>83</Slides>
  <Notes>1</Notes>
  <HiddenSlides>0</HiddenSlides>
  <MMClips>0</MMClips>
  <ScaleCrop>false</ScaleCrop>
  <HeadingPairs>
    <vt:vector size="6" baseType="variant">
      <vt:variant>
        <vt:lpstr>已用的字体</vt:lpstr>
      </vt:variant>
      <vt:variant>
        <vt:i4>16</vt:i4>
      </vt:variant>
      <vt:variant>
        <vt:lpstr>主题</vt:lpstr>
      </vt:variant>
      <vt:variant>
        <vt:i4>5</vt:i4>
      </vt:variant>
      <vt:variant>
        <vt:lpstr>幻灯片标题</vt:lpstr>
      </vt:variant>
      <vt:variant>
        <vt:i4>83</vt:i4>
      </vt:variant>
    </vt:vector>
  </HeadingPairs>
  <TitlesOfParts>
    <vt:vector size="104" baseType="lpstr">
      <vt:lpstr>Meiryo</vt:lpstr>
      <vt:lpstr>等线</vt:lpstr>
      <vt:lpstr>SimHei</vt:lpstr>
      <vt:lpstr>华康简标题宋</vt:lpstr>
      <vt:lpstr>华文楷体</vt:lpstr>
      <vt:lpstr>STZhongsong</vt:lpstr>
      <vt:lpstr>经典综艺体简</vt:lpstr>
      <vt:lpstr>隶书</vt:lpstr>
      <vt:lpstr>宋体</vt:lpstr>
      <vt:lpstr>微软雅黑</vt:lpstr>
      <vt:lpstr>Angsana New</vt:lpstr>
      <vt:lpstr>Arial</vt:lpstr>
      <vt:lpstr>Calibri</vt:lpstr>
      <vt:lpstr>Symbol</vt:lpstr>
      <vt:lpstr>Times New Roman</vt:lpstr>
      <vt:lpstr>Wingdings</vt:lpstr>
      <vt:lpstr>Office 主题</vt:lpstr>
      <vt:lpstr>2_自定义设计方案</vt:lpstr>
      <vt:lpstr>3_自定义设计方案</vt:lpstr>
      <vt:lpstr>1_自定义设计方案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Anna Jessie</dc:creator>
  <cp:lastModifiedBy>lenovo</cp:lastModifiedBy>
  <cp:revision>501</cp:revision>
  <cp:lastPrinted>2017-04-12T09:04:02Z</cp:lastPrinted>
  <dcterms:created xsi:type="dcterms:W3CDTF">2017-03-19T07:13:36Z</dcterms:created>
  <dcterms:modified xsi:type="dcterms:W3CDTF">2018-06-15T07:04:12Z</dcterms:modified>
</cp:coreProperties>
</file>