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3.xml" ContentType="application/vnd.openxmlformats-officedocument.drawingml.diagramData+xml"/>
  <Override PartName="/ppt/slideMasters/slideMaster5.xml" ContentType="application/vnd.openxmlformats-officedocument.presentationml.slideMaster+xml"/>
  <Override PartName="/ppt/slides/slide49.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11.xml" ContentType="application/vnd.openxmlformats-officedocument.presentationml.notesSlide+xml"/>
  <Override PartName="/ppt/slideMasters/slideMaster7.xml" ContentType="application/vnd.openxmlformats-officedocument.presentationml.slideMaster+xml"/>
  <Override PartName="/ppt/theme/theme9.xml" ContentType="application/vnd.openxmlformats-officedocument.them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Layouts/slideLayout68.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50" r:id="rId3"/>
    <p:sldMasterId id="2147483651" r:id="rId4"/>
    <p:sldMasterId id="2147483652" r:id="rId5"/>
    <p:sldMasterId id="2147483654" r:id="rId6"/>
    <p:sldMasterId id="2147483653" r:id="rId7"/>
  </p:sldMasterIdLst>
  <p:notesMasterIdLst>
    <p:notesMasterId r:id="rId85"/>
  </p:notesMasterIdLst>
  <p:handoutMasterIdLst>
    <p:handoutMasterId r:id="rId86"/>
  </p:handoutMasterIdLst>
  <p:sldIdLst>
    <p:sldId id="256" r:id="rId8"/>
    <p:sldId id="721" r:id="rId9"/>
    <p:sldId id="722" r:id="rId10"/>
    <p:sldId id="578" r:id="rId11"/>
    <p:sldId id="586" r:id="rId12"/>
    <p:sldId id="587" r:id="rId13"/>
    <p:sldId id="588" r:id="rId14"/>
    <p:sldId id="589" r:id="rId15"/>
    <p:sldId id="590" r:id="rId16"/>
    <p:sldId id="591" r:id="rId17"/>
    <p:sldId id="592" r:id="rId18"/>
    <p:sldId id="593" r:id="rId19"/>
    <p:sldId id="594" r:id="rId20"/>
    <p:sldId id="595" r:id="rId21"/>
    <p:sldId id="596" r:id="rId22"/>
    <p:sldId id="597" r:id="rId23"/>
    <p:sldId id="598" r:id="rId24"/>
    <p:sldId id="599" r:id="rId25"/>
    <p:sldId id="600" r:id="rId26"/>
    <p:sldId id="601" r:id="rId27"/>
    <p:sldId id="602" r:id="rId28"/>
    <p:sldId id="603" r:id="rId29"/>
    <p:sldId id="604" r:id="rId30"/>
    <p:sldId id="605" r:id="rId31"/>
    <p:sldId id="606" r:id="rId32"/>
    <p:sldId id="607" r:id="rId33"/>
    <p:sldId id="608" r:id="rId34"/>
    <p:sldId id="609" r:id="rId35"/>
    <p:sldId id="724" r:id="rId36"/>
    <p:sldId id="645" r:id="rId37"/>
    <p:sldId id="647" r:id="rId38"/>
    <p:sldId id="648" r:id="rId39"/>
    <p:sldId id="649" r:id="rId40"/>
    <p:sldId id="650" r:id="rId41"/>
    <p:sldId id="651" r:id="rId42"/>
    <p:sldId id="652" r:id="rId43"/>
    <p:sldId id="653" r:id="rId44"/>
    <p:sldId id="654" r:id="rId45"/>
    <p:sldId id="655" r:id="rId46"/>
    <p:sldId id="656" r:id="rId47"/>
    <p:sldId id="657" r:id="rId48"/>
    <p:sldId id="658" r:id="rId49"/>
    <p:sldId id="659" r:id="rId50"/>
    <p:sldId id="660" r:id="rId51"/>
    <p:sldId id="661" r:id="rId52"/>
    <p:sldId id="662" r:id="rId53"/>
    <p:sldId id="663" r:id="rId54"/>
    <p:sldId id="664" r:id="rId55"/>
    <p:sldId id="665" r:id="rId56"/>
    <p:sldId id="666" r:id="rId57"/>
    <p:sldId id="667" r:id="rId58"/>
    <p:sldId id="668" r:id="rId59"/>
    <p:sldId id="669" r:id="rId60"/>
    <p:sldId id="670" r:id="rId61"/>
    <p:sldId id="671" r:id="rId62"/>
    <p:sldId id="672" r:id="rId63"/>
    <p:sldId id="673" r:id="rId64"/>
    <p:sldId id="677" r:id="rId65"/>
    <p:sldId id="727" r:id="rId66"/>
    <p:sldId id="615" r:id="rId67"/>
    <p:sldId id="616" r:id="rId68"/>
    <p:sldId id="617" r:id="rId69"/>
    <p:sldId id="618" r:id="rId70"/>
    <p:sldId id="619" r:id="rId71"/>
    <p:sldId id="620" r:id="rId72"/>
    <p:sldId id="621" r:id="rId73"/>
    <p:sldId id="622" r:id="rId74"/>
    <p:sldId id="623" r:id="rId75"/>
    <p:sldId id="624" r:id="rId76"/>
    <p:sldId id="625" r:id="rId77"/>
    <p:sldId id="626" r:id="rId78"/>
    <p:sldId id="627" r:id="rId79"/>
    <p:sldId id="628" r:id="rId80"/>
    <p:sldId id="629" r:id="rId81"/>
    <p:sldId id="630" r:id="rId82"/>
    <p:sldId id="631" r:id="rId83"/>
    <p:sldId id="642" r:id="rId84"/>
  </p:sldIdLst>
  <p:sldSz cx="9144000" cy="6858000" type="screen4x3"/>
  <p:notesSz cx="6858000" cy="9525000"/>
  <p:defaultTextStyle>
    <a:defPPr>
      <a:defRPr lang="zh-CN"/>
    </a:defPPr>
    <a:lvl1pPr algn="l" rtl="0" fontAlgn="base">
      <a:spcBef>
        <a:spcPct val="0"/>
      </a:spcBef>
      <a:spcAft>
        <a:spcPct val="0"/>
      </a:spcAft>
      <a:defRPr sz="2400" b="1" kern="1200">
        <a:solidFill>
          <a:schemeClr val="tx1"/>
        </a:solidFill>
        <a:latin typeface="Arial" charset="0"/>
        <a:ea typeface="宋体" charset="-122"/>
        <a:cs typeface="华康简标题宋"/>
      </a:defRPr>
    </a:lvl1pPr>
    <a:lvl2pPr marL="457200" algn="l" rtl="0" fontAlgn="base">
      <a:spcBef>
        <a:spcPct val="0"/>
      </a:spcBef>
      <a:spcAft>
        <a:spcPct val="0"/>
      </a:spcAft>
      <a:defRPr sz="2400" b="1" kern="1200">
        <a:solidFill>
          <a:schemeClr val="tx1"/>
        </a:solidFill>
        <a:latin typeface="Arial" charset="0"/>
        <a:ea typeface="宋体" charset="-122"/>
        <a:cs typeface="华康简标题宋"/>
      </a:defRPr>
    </a:lvl2pPr>
    <a:lvl3pPr marL="914400" algn="l" rtl="0" fontAlgn="base">
      <a:spcBef>
        <a:spcPct val="0"/>
      </a:spcBef>
      <a:spcAft>
        <a:spcPct val="0"/>
      </a:spcAft>
      <a:defRPr sz="2400" b="1" kern="1200">
        <a:solidFill>
          <a:schemeClr val="tx1"/>
        </a:solidFill>
        <a:latin typeface="Arial" charset="0"/>
        <a:ea typeface="宋体" charset="-122"/>
        <a:cs typeface="华康简标题宋"/>
      </a:defRPr>
    </a:lvl3pPr>
    <a:lvl4pPr marL="1371600" algn="l" rtl="0" fontAlgn="base">
      <a:spcBef>
        <a:spcPct val="0"/>
      </a:spcBef>
      <a:spcAft>
        <a:spcPct val="0"/>
      </a:spcAft>
      <a:defRPr sz="2400" b="1" kern="1200">
        <a:solidFill>
          <a:schemeClr val="tx1"/>
        </a:solidFill>
        <a:latin typeface="Arial" charset="0"/>
        <a:ea typeface="宋体" charset="-122"/>
        <a:cs typeface="华康简标题宋"/>
      </a:defRPr>
    </a:lvl4pPr>
    <a:lvl5pPr marL="1828800" algn="l" rtl="0" fontAlgn="base">
      <a:spcBef>
        <a:spcPct val="0"/>
      </a:spcBef>
      <a:spcAft>
        <a:spcPct val="0"/>
      </a:spcAft>
      <a:defRPr sz="2400" b="1" kern="1200">
        <a:solidFill>
          <a:schemeClr val="tx1"/>
        </a:solidFill>
        <a:latin typeface="Arial" charset="0"/>
        <a:ea typeface="宋体" charset="-122"/>
        <a:cs typeface="华康简标题宋"/>
      </a:defRPr>
    </a:lvl5pPr>
    <a:lvl6pPr marL="2286000" algn="l" defTabSz="914400" rtl="0" eaLnBrk="1" latinLnBrk="0" hangingPunct="1">
      <a:defRPr sz="2400" b="1" kern="1200">
        <a:solidFill>
          <a:schemeClr val="tx1"/>
        </a:solidFill>
        <a:latin typeface="Arial" charset="0"/>
        <a:ea typeface="宋体" charset="-122"/>
        <a:cs typeface="华康简标题宋"/>
      </a:defRPr>
    </a:lvl6pPr>
    <a:lvl7pPr marL="2743200" algn="l" defTabSz="914400" rtl="0" eaLnBrk="1" latinLnBrk="0" hangingPunct="1">
      <a:defRPr sz="2400" b="1" kern="1200">
        <a:solidFill>
          <a:schemeClr val="tx1"/>
        </a:solidFill>
        <a:latin typeface="Arial" charset="0"/>
        <a:ea typeface="宋体" charset="-122"/>
        <a:cs typeface="华康简标题宋"/>
      </a:defRPr>
    </a:lvl7pPr>
    <a:lvl8pPr marL="3200400" algn="l" defTabSz="914400" rtl="0" eaLnBrk="1" latinLnBrk="0" hangingPunct="1">
      <a:defRPr sz="2400" b="1" kern="1200">
        <a:solidFill>
          <a:schemeClr val="tx1"/>
        </a:solidFill>
        <a:latin typeface="Arial" charset="0"/>
        <a:ea typeface="宋体" charset="-122"/>
        <a:cs typeface="华康简标题宋"/>
      </a:defRPr>
    </a:lvl8pPr>
    <a:lvl9pPr marL="3657600" algn="l" defTabSz="914400" rtl="0" eaLnBrk="1" latinLnBrk="0" hangingPunct="1">
      <a:defRPr sz="2400" b="1" kern="1200">
        <a:solidFill>
          <a:schemeClr val="tx1"/>
        </a:solidFill>
        <a:latin typeface="Arial" charset="0"/>
        <a:ea typeface="宋体" charset="-122"/>
        <a:cs typeface="华康简标题宋"/>
      </a:defRPr>
    </a:lvl9pPr>
  </p:defaultTextStyle>
  <p:extLst>
    <p:ext uri="{521415D9-36F7-43E2-AB2F-B90AF26B5E84}">
      <p14:sectionLst xmlns:p14="http://schemas.microsoft.com/office/powerpoint/2010/main" xmlns="">
        <p14:section name="默认节" id="{7AEA31E1-0466-4E39-9018-43B79FA9D17C}">
          <p14:sldIdLst>
            <p14:sldId id="256"/>
            <p14:sldId id="721"/>
            <p14:sldId id="722"/>
            <p14:sldId id="578"/>
            <p14:sldId id="579"/>
            <p14:sldId id="580"/>
            <p14:sldId id="581"/>
            <p14:sldId id="582"/>
            <p14:sldId id="583"/>
            <p14:sldId id="584"/>
            <p14:sldId id="585"/>
            <p14:sldId id="586"/>
            <p14:sldId id="587"/>
            <p14:sldId id="588"/>
            <p14:sldId id="589"/>
            <p14:sldId id="590"/>
            <p14:sldId id="591"/>
            <p14:sldId id="592"/>
            <p14:sldId id="593"/>
            <p14:sldId id="594"/>
            <p14:sldId id="595"/>
            <p14:sldId id="596"/>
            <p14:sldId id="597"/>
            <p14:sldId id="598"/>
            <p14:sldId id="599"/>
            <p14:sldId id="600"/>
            <p14:sldId id="601"/>
            <p14:sldId id="602"/>
            <p14:sldId id="603"/>
            <p14:sldId id="604"/>
            <p14:sldId id="605"/>
            <p14:sldId id="606"/>
            <p14:sldId id="607"/>
            <p14:sldId id="608"/>
            <p14:sldId id="609"/>
            <p14:sldId id="610"/>
            <p14:sldId id="611"/>
            <p14:sldId id="612"/>
            <p14:sldId id="378"/>
            <p14:sldId id="290"/>
            <p14:sldId id="352"/>
            <p14:sldId id="307"/>
            <p14:sldId id="379"/>
            <p14:sldId id="380"/>
            <p14:sldId id="381"/>
            <p14:sldId id="382"/>
            <p14:sldId id="383"/>
            <p14:sldId id="394"/>
            <p14:sldId id="395"/>
            <p14:sldId id="396"/>
            <p14:sldId id="397"/>
            <p14:sldId id="398"/>
            <p14:sldId id="399"/>
            <p14:sldId id="400"/>
            <p14:sldId id="407"/>
            <p14:sldId id="408"/>
            <p14:sldId id="409"/>
            <p14:sldId id="410"/>
            <p14:sldId id="411"/>
            <p14:sldId id="412"/>
            <p14:sldId id="413"/>
            <p14:sldId id="414"/>
            <p14:sldId id="415"/>
            <p14:sldId id="416"/>
            <p14:sldId id="417"/>
            <p14:sldId id="418"/>
            <p14:sldId id="419"/>
            <p14:sldId id="433"/>
            <p14:sldId id="434"/>
            <p14:sldId id="435"/>
            <p14:sldId id="436"/>
            <p14:sldId id="437"/>
            <p14:sldId id="438"/>
            <p14:sldId id="439"/>
            <p14:sldId id="484"/>
            <p14:sldId id="450"/>
            <p14:sldId id="451"/>
            <p14:sldId id="452"/>
            <p14:sldId id="453"/>
            <p14:sldId id="454"/>
            <p14:sldId id="455"/>
            <p14:sldId id="456"/>
            <p14:sldId id="469"/>
            <p14:sldId id="470"/>
            <p14:sldId id="471"/>
            <p14:sldId id="472"/>
            <p14:sldId id="473"/>
            <p14:sldId id="474"/>
            <p14:sldId id="475"/>
            <p14:sldId id="476"/>
            <p14:sldId id="477"/>
            <p14:sldId id="478"/>
            <p14:sldId id="479"/>
            <p14:sldId id="480"/>
            <p14:sldId id="481"/>
            <p14:sldId id="500"/>
            <p14:sldId id="517"/>
            <p14:sldId id="518"/>
            <p14:sldId id="724"/>
          </p14:sldIdLst>
        </p14:section>
        <p14:section name="默认节" id="{B1A858E8-4354-4034-A35E-B8B2EB1CFD39}">
          <p14:sldIdLst>
            <p14:sldId id="645"/>
            <p14:sldId id="647"/>
            <p14:sldId id="648"/>
            <p14:sldId id="649"/>
            <p14:sldId id="650"/>
            <p14:sldId id="651"/>
            <p14:sldId id="652"/>
            <p14:sldId id="653"/>
            <p14:sldId id="654"/>
            <p14:sldId id="655"/>
            <p14:sldId id="656"/>
            <p14:sldId id="657"/>
            <p14:sldId id="658"/>
            <p14:sldId id="659"/>
            <p14:sldId id="660"/>
            <p14:sldId id="661"/>
            <p14:sldId id="662"/>
            <p14:sldId id="663"/>
            <p14:sldId id="664"/>
            <p14:sldId id="665"/>
            <p14:sldId id="666"/>
            <p14:sldId id="667"/>
            <p14:sldId id="668"/>
            <p14:sldId id="669"/>
            <p14:sldId id="670"/>
            <p14:sldId id="671"/>
            <p14:sldId id="672"/>
            <p14:sldId id="673"/>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97"/>
            <p14:sldId id="698"/>
            <p14:sldId id="699"/>
            <p14:sldId id="700"/>
            <p14:sldId id="701"/>
            <p14:sldId id="702"/>
            <p14:sldId id="703"/>
            <p14:sldId id="704"/>
            <p14:sldId id="705"/>
            <p14:sldId id="706"/>
            <p14:sldId id="707"/>
            <p14:sldId id="708"/>
            <p14:sldId id="709"/>
            <p14:sldId id="710"/>
            <p14:sldId id="711"/>
            <p14:sldId id="712"/>
            <p14:sldId id="714"/>
            <p14:sldId id="715"/>
            <p14:sldId id="717"/>
            <p14:sldId id="718"/>
            <p14:sldId id="720"/>
          </p14:sldIdLst>
        </p14:section>
        <p14:section name="无标题节" id="{EB6A2134-81E3-4C81-A12B-F2B85413702A}">
          <p14:sldIdLst>
            <p14:sldId id="727"/>
            <p14:sldId id="615"/>
            <p14:sldId id="616"/>
            <p14:sldId id="617"/>
            <p14:sldId id="618"/>
            <p14:sldId id="619"/>
            <p14:sldId id="620"/>
            <p14:sldId id="621"/>
            <p14:sldId id="622"/>
            <p14:sldId id="623"/>
            <p14:sldId id="624"/>
            <p14:sldId id="625"/>
            <p14:sldId id="626"/>
            <p14:sldId id="627"/>
            <p14:sldId id="628"/>
            <p14:sldId id="629"/>
            <p14:sldId id="630"/>
            <p14:sldId id="631"/>
            <p14:sldId id="642"/>
          </p14:sldIdLst>
        </p14:section>
      </p14:sectionLst>
    </p:ex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37FF"/>
    <a:srgbClr val="3333FF"/>
    <a:srgbClr val="FF2F92"/>
    <a:srgbClr val="FF8AD8"/>
    <a:srgbClr val="FF40FF"/>
    <a:srgbClr val="0096FF"/>
    <a:srgbClr val="D883FF"/>
    <a:srgbClr val="660066"/>
    <a:srgbClr val="FFCC66"/>
    <a:srgbClr val="FFC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1429" autoAdjust="0"/>
  </p:normalViewPr>
  <p:slideViewPr>
    <p:cSldViewPr>
      <p:cViewPr varScale="1">
        <p:scale>
          <a:sx n="59" d="100"/>
          <a:sy n="59" d="100"/>
        </p:scale>
        <p:origin x="-1373" y="-67"/>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tableStyles" Target="tableStyle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20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E8A770-2A0A-44C0-88D4-887080A2695D}"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CN" altLang="en-US"/>
        </a:p>
      </dgm:t>
    </dgm:pt>
    <dgm:pt modelId="{C3F48BEE-179F-422B-A3E5-EF69CD2B3369}">
      <dgm:prSet phldrT="[文本]" custT="1">
        <dgm:style>
          <a:lnRef idx="2">
            <a:schemeClr val="accent3">
              <a:shade val="50000"/>
            </a:schemeClr>
          </a:lnRef>
          <a:fillRef idx="1">
            <a:schemeClr val="accent3"/>
          </a:fillRef>
          <a:effectRef idx="0">
            <a:schemeClr val="accent3"/>
          </a:effectRef>
          <a:fontRef idx="minor">
            <a:schemeClr val="lt1"/>
          </a:fontRef>
        </dgm:style>
      </dgm:prSet>
      <dgm:spPr>
        <a:solidFill>
          <a:srgbClr val="FFFF00"/>
        </a:solidFill>
      </dgm:spPr>
      <dgm:t>
        <a:bodyPr/>
        <a:lstStyle/>
        <a:p>
          <a:r>
            <a:rPr lang="en-US" altLang="zh-CN" sz="4000" dirty="0">
              <a:solidFill>
                <a:schemeClr val="tx1"/>
              </a:solidFill>
            </a:rPr>
            <a:t>P</a:t>
          </a:r>
          <a:endParaRPr lang="zh-CN" altLang="en-US" sz="4000" dirty="0">
            <a:solidFill>
              <a:schemeClr val="tx1"/>
            </a:solidFill>
          </a:endParaRPr>
        </a:p>
      </dgm:t>
    </dgm:pt>
    <dgm:pt modelId="{FA7E5100-6487-4025-A7EE-D48C01A77B05}" type="parTrans" cxnId="{F2B9591C-BA0E-4E2C-BD82-36984A6AECDD}">
      <dgm:prSet/>
      <dgm:spPr/>
      <dgm:t>
        <a:bodyPr/>
        <a:lstStyle/>
        <a:p>
          <a:endParaRPr lang="zh-CN" altLang="en-US"/>
        </a:p>
      </dgm:t>
    </dgm:pt>
    <dgm:pt modelId="{FAD2AA9B-A4B7-4539-A08F-8450FF25D13F}" type="sibTrans" cxnId="{F2B9591C-BA0E-4E2C-BD82-36984A6AECDD}">
      <dgm:prSet/>
      <dgm:spPr/>
      <dgm:t>
        <a:bodyPr/>
        <a:lstStyle/>
        <a:p>
          <a:endParaRPr lang="zh-CN" altLang="en-US"/>
        </a:p>
      </dgm:t>
    </dgm:pt>
    <dgm:pt modelId="{07DECEDE-65B2-4E4B-B832-CB0F77DC98D8}">
      <dgm:prSet phldrT="[文本]" custT="1">
        <dgm:style>
          <a:lnRef idx="3">
            <a:schemeClr val="lt1"/>
          </a:lnRef>
          <a:fillRef idx="1">
            <a:schemeClr val="accent4"/>
          </a:fillRef>
          <a:effectRef idx="1">
            <a:schemeClr val="accent4"/>
          </a:effectRef>
          <a:fontRef idx="minor">
            <a:schemeClr val="lt1"/>
          </a:fontRef>
        </dgm:style>
      </dgm:prSet>
      <dgm:spPr>
        <a:solidFill>
          <a:srgbClr val="FFC000"/>
        </a:solidFill>
      </dgm:spPr>
      <dgm:t>
        <a:bodyPr/>
        <a:lstStyle/>
        <a:p>
          <a:r>
            <a:rPr lang="en-US" altLang="zh-CN" sz="4000" dirty="0">
              <a:solidFill>
                <a:schemeClr val="tx1"/>
              </a:solidFill>
            </a:rPr>
            <a:t>M</a:t>
          </a:r>
          <a:endParaRPr lang="zh-CN" altLang="en-US" sz="4000" dirty="0">
            <a:solidFill>
              <a:schemeClr val="tx1"/>
            </a:solidFill>
          </a:endParaRPr>
        </a:p>
      </dgm:t>
    </dgm:pt>
    <dgm:pt modelId="{82C2F396-1734-4333-8400-7B6B1548F52C}" type="parTrans" cxnId="{F772A7D4-27B7-41C0-B35E-49585928BDCE}">
      <dgm:prSet/>
      <dgm:spPr/>
      <dgm:t>
        <a:bodyPr/>
        <a:lstStyle/>
        <a:p>
          <a:endParaRPr lang="zh-CN" altLang="en-US"/>
        </a:p>
      </dgm:t>
    </dgm:pt>
    <dgm:pt modelId="{AEC956E9-FEAD-4B07-A351-ED454DE0387D}" type="sibTrans" cxnId="{F772A7D4-27B7-41C0-B35E-49585928BDCE}">
      <dgm:prSet/>
      <dgm:spPr/>
      <dgm:t>
        <a:bodyPr/>
        <a:lstStyle/>
        <a:p>
          <a:endParaRPr lang="zh-CN" altLang="en-US"/>
        </a:p>
      </dgm:t>
    </dgm:pt>
    <dgm:pt modelId="{4987FED0-9378-47E8-923B-18976E62B22E}">
      <dgm:prSet phldrT="[文本]" custT="1">
        <dgm:style>
          <a:lnRef idx="1">
            <a:schemeClr val="accent4"/>
          </a:lnRef>
          <a:fillRef idx="2">
            <a:schemeClr val="accent4"/>
          </a:fillRef>
          <a:effectRef idx="1">
            <a:schemeClr val="accent4"/>
          </a:effectRef>
          <a:fontRef idx="minor">
            <a:schemeClr val="dk1"/>
          </a:fontRef>
        </dgm:style>
      </dgm:prSet>
      <dgm:spPr>
        <a:solidFill>
          <a:srgbClr val="00B0F0"/>
        </a:solidFill>
      </dgm:spPr>
      <dgm:t>
        <a:bodyPr/>
        <a:lstStyle/>
        <a:p>
          <a:r>
            <a:rPr lang="en-US" altLang="zh-CN" sz="4000" dirty="0">
              <a:solidFill>
                <a:schemeClr val="tx1"/>
              </a:solidFill>
            </a:rPr>
            <a:t>S</a:t>
          </a:r>
          <a:endParaRPr lang="zh-CN" altLang="en-US" sz="4000" dirty="0">
            <a:solidFill>
              <a:schemeClr val="tx1"/>
            </a:solidFill>
          </a:endParaRPr>
        </a:p>
      </dgm:t>
    </dgm:pt>
    <dgm:pt modelId="{92A73EF4-5C73-4222-A57B-6669408FCF0B}" type="parTrans" cxnId="{3E280712-C9FB-4ACC-8AB9-2011018072EA}">
      <dgm:prSet/>
      <dgm:spPr/>
      <dgm:t>
        <a:bodyPr/>
        <a:lstStyle/>
        <a:p>
          <a:endParaRPr lang="zh-CN" altLang="en-US"/>
        </a:p>
      </dgm:t>
    </dgm:pt>
    <dgm:pt modelId="{1F367421-4C04-45E1-B21B-16C10F5233FB}" type="sibTrans" cxnId="{3E280712-C9FB-4ACC-8AB9-2011018072EA}">
      <dgm:prSet/>
      <dgm:spPr/>
      <dgm:t>
        <a:bodyPr/>
        <a:lstStyle/>
        <a:p>
          <a:endParaRPr lang="zh-CN" altLang="en-US"/>
        </a:p>
      </dgm:t>
    </dgm:pt>
    <dgm:pt modelId="{A134DF64-8A0A-487C-8565-1AE28CBCE6E8}" type="pres">
      <dgm:prSet presAssocID="{62E8A770-2A0A-44C0-88D4-887080A2695D}" presName="Name0" presStyleCnt="0">
        <dgm:presLayoutVars>
          <dgm:chMax val="7"/>
          <dgm:resizeHandles val="exact"/>
        </dgm:presLayoutVars>
      </dgm:prSet>
      <dgm:spPr/>
      <dgm:t>
        <a:bodyPr/>
        <a:lstStyle/>
        <a:p>
          <a:endParaRPr lang="zh-CN" altLang="en-US"/>
        </a:p>
      </dgm:t>
    </dgm:pt>
    <dgm:pt modelId="{A3E6EBEC-C197-411B-AD6D-F85C2EB02493}" type="pres">
      <dgm:prSet presAssocID="{62E8A770-2A0A-44C0-88D4-887080A2695D}" presName="comp1" presStyleCnt="0"/>
      <dgm:spPr/>
    </dgm:pt>
    <dgm:pt modelId="{B1724CA5-404B-4A3F-A9E5-4541C6662B38}" type="pres">
      <dgm:prSet presAssocID="{62E8A770-2A0A-44C0-88D4-887080A2695D}" presName="circle1" presStyleLbl="node1" presStyleIdx="0" presStyleCnt="3" custLinFactNeighborX="-1792"/>
      <dgm:spPr/>
      <dgm:t>
        <a:bodyPr/>
        <a:lstStyle/>
        <a:p>
          <a:endParaRPr lang="zh-CN" altLang="en-US"/>
        </a:p>
      </dgm:t>
    </dgm:pt>
    <dgm:pt modelId="{C00256C4-734D-4235-A62C-A4C951070A19}" type="pres">
      <dgm:prSet presAssocID="{62E8A770-2A0A-44C0-88D4-887080A2695D}" presName="c1text" presStyleLbl="node1" presStyleIdx="0" presStyleCnt="3">
        <dgm:presLayoutVars>
          <dgm:bulletEnabled val="1"/>
        </dgm:presLayoutVars>
      </dgm:prSet>
      <dgm:spPr/>
      <dgm:t>
        <a:bodyPr/>
        <a:lstStyle/>
        <a:p>
          <a:endParaRPr lang="zh-CN" altLang="en-US"/>
        </a:p>
      </dgm:t>
    </dgm:pt>
    <dgm:pt modelId="{08732AAA-AAB2-40E6-93D5-80C1B378E2F3}" type="pres">
      <dgm:prSet presAssocID="{62E8A770-2A0A-44C0-88D4-887080A2695D}" presName="comp2" presStyleCnt="0"/>
      <dgm:spPr/>
    </dgm:pt>
    <dgm:pt modelId="{89859491-F311-43FF-AB71-7E0B92EA7349}" type="pres">
      <dgm:prSet presAssocID="{62E8A770-2A0A-44C0-88D4-887080A2695D}" presName="circle2" presStyleLbl="node1" presStyleIdx="1" presStyleCnt="3" custLinFactNeighborX="-1108" custLinFactNeighborY="1357"/>
      <dgm:spPr/>
      <dgm:t>
        <a:bodyPr/>
        <a:lstStyle/>
        <a:p>
          <a:endParaRPr lang="zh-CN" altLang="en-US"/>
        </a:p>
      </dgm:t>
    </dgm:pt>
    <dgm:pt modelId="{837F7D5D-BAE4-4D5B-BC0C-7948DEC69698}" type="pres">
      <dgm:prSet presAssocID="{62E8A770-2A0A-44C0-88D4-887080A2695D}" presName="c2text" presStyleLbl="node1" presStyleIdx="1" presStyleCnt="3">
        <dgm:presLayoutVars>
          <dgm:bulletEnabled val="1"/>
        </dgm:presLayoutVars>
      </dgm:prSet>
      <dgm:spPr/>
      <dgm:t>
        <a:bodyPr/>
        <a:lstStyle/>
        <a:p>
          <a:endParaRPr lang="zh-CN" altLang="en-US"/>
        </a:p>
      </dgm:t>
    </dgm:pt>
    <dgm:pt modelId="{507FA83A-87B1-46E0-B651-0A87236B96CB}" type="pres">
      <dgm:prSet presAssocID="{62E8A770-2A0A-44C0-88D4-887080A2695D}" presName="comp3" presStyleCnt="0"/>
      <dgm:spPr/>
    </dgm:pt>
    <dgm:pt modelId="{A6709031-00C4-4CBF-869A-8F8B0F83E1B2}" type="pres">
      <dgm:prSet presAssocID="{62E8A770-2A0A-44C0-88D4-887080A2695D}" presName="circle3" presStyleLbl="node1" presStyleIdx="2" presStyleCnt="3"/>
      <dgm:spPr/>
      <dgm:t>
        <a:bodyPr/>
        <a:lstStyle/>
        <a:p>
          <a:endParaRPr lang="zh-CN" altLang="en-US"/>
        </a:p>
      </dgm:t>
    </dgm:pt>
    <dgm:pt modelId="{D822169E-0300-4076-BAE8-6C3A04C7824A}" type="pres">
      <dgm:prSet presAssocID="{62E8A770-2A0A-44C0-88D4-887080A2695D}" presName="c3text" presStyleLbl="node1" presStyleIdx="2" presStyleCnt="3">
        <dgm:presLayoutVars>
          <dgm:bulletEnabled val="1"/>
        </dgm:presLayoutVars>
      </dgm:prSet>
      <dgm:spPr/>
      <dgm:t>
        <a:bodyPr/>
        <a:lstStyle/>
        <a:p>
          <a:endParaRPr lang="zh-CN" altLang="en-US"/>
        </a:p>
      </dgm:t>
    </dgm:pt>
  </dgm:ptLst>
  <dgm:cxnLst>
    <dgm:cxn modelId="{8D229BA3-0AF2-4892-89B8-E59246DEE2F3}" type="presOf" srcId="{07DECEDE-65B2-4E4B-B832-CB0F77DC98D8}" destId="{837F7D5D-BAE4-4D5B-BC0C-7948DEC69698}" srcOrd="1" destOrd="0" presId="urn:microsoft.com/office/officeart/2005/8/layout/venn2"/>
    <dgm:cxn modelId="{3E280712-C9FB-4ACC-8AB9-2011018072EA}" srcId="{62E8A770-2A0A-44C0-88D4-887080A2695D}" destId="{4987FED0-9378-47E8-923B-18976E62B22E}" srcOrd="2" destOrd="0" parTransId="{92A73EF4-5C73-4222-A57B-6669408FCF0B}" sibTransId="{1F367421-4C04-45E1-B21B-16C10F5233FB}"/>
    <dgm:cxn modelId="{AB9E7D37-FE45-42EC-8394-572FAF3F7D18}" type="presOf" srcId="{C3F48BEE-179F-422B-A3E5-EF69CD2B3369}" destId="{B1724CA5-404B-4A3F-A9E5-4541C6662B38}" srcOrd="0" destOrd="0" presId="urn:microsoft.com/office/officeart/2005/8/layout/venn2"/>
    <dgm:cxn modelId="{F2B9591C-BA0E-4E2C-BD82-36984A6AECDD}" srcId="{62E8A770-2A0A-44C0-88D4-887080A2695D}" destId="{C3F48BEE-179F-422B-A3E5-EF69CD2B3369}" srcOrd="0" destOrd="0" parTransId="{FA7E5100-6487-4025-A7EE-D48C01A77B05}" sibTransId="{FAD2AA9B-A4B7-4539-A08F-8450FF25D13F}"/>
    <dgm:cxn modelId="{70461626-2775-40BF-AC8A-508A13193EFE}" type="presOf" srcId="{4987FED0-9378-47E8-923B-18976E62B22E}" destId="{A6709031-00C4-4CBF-869A-8F8B0F83E1B2}" srcOrd="0" destOrd="0" presId="urn:microsoft.com/office/officeart/2005/8/layout/venn2"/>
    <dgm:cxn modelId="{EA6ED4E7-BE26-49FE-8835-53D0BE362CCC}" type="presOf" srcId="{C3F48BEE-179F-422B-A3E5-EF69CD2B3369}" destId="{C00256C4-734D-4235-A62C-A4C951070A19}" srcOrd="1" destOrd="0" presId="urn:microsoft.com/office/officeart/2005/8/layout/venn2"/>
    <dgm:cxn modelId="{E0BF3D15-94E1-4A0D-9C0A-91AC5F4F25D1}" type="presOf" srcId="{4987FED0-9378-47E8-923B-18976E62B22E}" destId="{D822169E-0300-4076-BAE8-6C3A04C7824A}" srcOrd="1" destOrd="0" presId="urn:microsoft.com/office/officeart/2005/8/layout/venn2"/>
    <dgm:cxn modelId="{F772A7D4-27B7-41C0-B35E-49585928BDCE}" srcId="{62E8A770-2A0A-44C0-88D4-887080A2695D}" destId="{07DECEDE-65B2-4E4B-B832-CB0F77DC98D8}" srcOrd="1" destOrd="0" parTransId="{82C2F396-1734-4333-8400-7B6B1548F52C}" sibTransId="{AEC956E9-FEAD-4B07-A351-ED454DE0387D}"/>
    <dgm:cxn modelId="{622219A4-8080-446F-836B-C99F383C28ED}" type="presOf" srcId="{07DECEDE-65B2-4E4B-B832-CB0F77DC98D8}" destId="{89859491-F311-43FF-AB71-7E0B92EA7349}" srcOrd="0" destOrd="0" presId="urn:microsoft.com/office/officeart/2005/8/layout/venn2"/>
    <dgm:cxn modelId="{149B0C03-490C-46BE-B800-2A5FD31887D7}" type="presOf" srcId="{62E8A770-2A0A-44C0-88D4-887080A2695D}" destId="{A134DF64-8A0A-487C-8565-1AE28CBCE6E8}" srcOrd="0" destOrd="0" presId="urn:microsoft.com/office/officeart/2005/8/layout/venn2"/>
    <dgm:cxn modelId="{C628A777-B21A-4549-8A83-C3C7906888C2}" type="presParOf" srcId="{A134DF64-8A0A-487C-8565-1AE28CBCE6E8}" destId="{A3E6EBEC-C197-411B-AD6D-F85C2EB02493}" srcOrd="0" destOrd="0" presId="urn:microsoft.com/office/officeart/2005/8/layout/venn2"/>
    <dgm:cxn modelId="{4F821C07-FA69-485F-AF99-EE63573A5E37}" type="presParOf" srcId="{A3E6EBEC-C197-411B-AD6D-F85C2EB02493}" destId="{B1724CA5-404B-4A3F-A9E5-4541C6662B38}" srcOrd="0" destOrd="0" presId="urn:microsoft.com/office/officeart/2005/8/layout/venn2"/>
    <dgm:cxn modelId="{97C0BEA1-C80D-4221-B91E-84FDCCD83756}" type="presParOf" srcId="{A3E6EBEC-C197-411B-AD6D-F85C2EB02493}" destId="{C00256C4-734D-4235-A62C-A4C951070A19}" srcOrd="1" destOrd="0" presId="urn:microsoft.com/office/officeart/2005/8/layout/venn2"/>
    <dgm:cxn modelId="{6638ED0A-AE3E-4C9A-AC01-12EE19ECFFF8}" type="presParOf" srcId="{A134DF64-8A0A-487C-8565-1AE28CBCE6E8}" destId="{08732AAA-AAB2-40E6-93D5-80C1B378E2F3}" srcOrd="1" destOrd="0" presId="urn:microsoft.com/office/officeart/2005/8/layout/venn2"/>
    <dgm:cxn modelId="{C0DA0925-4F8A-47CA-A958-578909CB61DF}" type="presParOf" srcId="{08732AAA-AAB2-40E6-93D5-80C1B378E2F3}" destId="{89859491-F311-43FF-AB71-7E0B92EA7349}" srcOrd="0" destOrd="0" presId="urn:microsoft.com/office/officeart/2005/8/layout/venn2"/>
    <dgm:cxn modelId="{4300545B-406E-4626-8514-414487859B0E}" type="presParOf" srcId="{08732AAA-AAB2-40E6-93D5-80C1B378E2F3}" destId="{837F7D5D-BAE4-4D5B-BC0C-7948DEC69698}" srcOrd="1" destOrd="0" presId="urn:microsoft.com/office/officeart/2005/8/layout/venn2"/>
    <dgm:cxn modelId="{AF5DE701-D204-424E-8989-CA969122FB76}" type="presParOf" srcId="{A134DF64-8A0A-487C-8565-1AE28CBCE6E8}" destId="{507FA83A-87B1-46E0-B651-0A87236B96CB}" srcOrd="2" destOrd="0" presId="urn:microsoft.com/office/officeart/2005/8/layout/venn2"/>
    <dgm:cxn modelId="{E3B7C9BD-4974-4338-8EB2-8668FDC8E021}" type="presParOf" srcId="{507FA83A-87B1-46E0-B651-0A87236B96CB}" destId="{A6709031-00C4-4CBF-869A-8F8B0F83E1B2}" srcOrd="0" destOrd="0" presId="urn:microsoft.com/office/officeart/2005/8/layout/venn2"/>
    <dgm:cxn modelId="{CA46E656-9D44-4427-9D7A-1647A91EB5DE}" type="presParOf" srcId="{507FA83A-87B1-46E0-B651-0A87236B96CB}" destId="{D822169E-0300-4076-BAE8-6C3A04C7824A}" srcOrd="1" destOrd="0" presId="urn:microsoft.com/office/officeart/2005/8/layout/venn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E8A770-2A0A-44C0-88D4-887080A2695D}"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zh-CN" altLang="en-US"/>
        </a:p>
      </dgm:t>
    </dgm:pt>
    <dgm:pt modelId="{07DECEDE-65B2-4E4B-B832-CB0F77DC98D8}">
      <dgm:prSet phldrT="[文本]" custT="1">
        <dgm:style>
          <a:lnRef idx="3">
            <a:schemeClr val="lt1"/>
          </a:lnRef>
          <a:fillRef idx="1">
            <a:schemeClr val="accent4"/>
          </a:fillRef>
          <a:effectRef idx="1">
            <a:schemeClr val="accent4"/>
          </a:effectRef>
          <a:fontRef idx="minor">
            <a:schemeClr val="lt1"/>
          </a:fontRef>
        </dgm:style>
      </dgm:prSet>
      <dgm:spPr>
        <a:solidFill>
          <a:srgbClr val="FFFF00"/>
        </a:solidFill>
      </dgm:spPr>
      <dgm:t>
        <a:bodyPr/>
        <a:lstStyle/>
        <a:p>
          <a:r>
            <a:rPr lang="en-US" altLang="zh-CN" sz="4000" dirty="0">
              <a:solidFill>
                <a:schemeClr val="tx1"/>
              </a:solidFill>
            </a:rPr>
            <a:t>M</a:t>
          </a:r>
          <a:endParaRPr lang="zh-CN" altLang="en-US" sz="4000" dirty="0">
            <a:solidFill>
              <a:schemeClr val="tx1"/>
            </a:solidFill>
          </a:endParaRPr>
        </a:p>
      </dgm:t>
    </dgm:pt>
    <dgm:pt modelId="{82C2F396-1734-4333-8400-7B6B1548F52C}" type="parTrans" cxnId="{F772A7D4-27B7-41C0-B35E-49585928BDCE}">
      <dgm:prSet/>
      <dgm:spPr/>
      <dgm:t>
        <a:bodyPr/>
        <a:lstStyle/>
        <a:p>
          <a:endParaRPr lang="zh-CN" altLang="en-US"/>
        </a:p>
      </dgm:t>
    </dgm:pt>
    <dgm:pt modelId="{AEC956E9-FEAD-4B07-A351-ED454DE0387D}" type="sibTrans" cxnId="{F772A7D4-27B7-41C0-B35E-49585928BDCE}">
      <dgm:prSet/>
      <dgm:spPr/>
      <dgm:t>
        <a:bodyPr/>
        <a:lstStyle/>
        <a:p>
          <a:endParaRPr lang="zh-CN" altLang="en-US"/>
        </a:p>
      </dgm:t>
    </dgm:pt>
    <dgm:pt modelId="{4987FED0-9378-47E8-923B-18976E62B22E}">
      <dgm:prSet phldrT="[文本]" custT="1">
        <dgm:style>
          <a:lnRef idx="1">
            <a:schemeClr val="accent4"/>
          </a:lnRef>
          <a:fillRef idx="2">
            <a:schemeClr val="accent4"/>
          </a:fillRef>
          <a:effectRef idx="1">
            <a:schemeClr val="accent4"/>
          </a:effectRef>
          <a:fontRef idx="minor">
            <a:schemeClr val="dk1"/>
          </a:fontRef>
        </dgm:style>
      </dgm:prSet>
      <dgm:spPr>
        <a:solidFill>
          <a:srgbClr val="00B0F0"/>
        </a:solidFill>
      </dgm:spPr>
      <dgm:t>
        <a:bodyPr/>
        <a:lstStyle/>
        <a:p>
          <a:r>
            <a:rPr lang="en-US" altLang="zh-CN" sz="4000" dirty="0">
              <a:solidFill>
                <a:schemeClr val="tx1"/>
              </a:solidFill>
            </a:rPr>
            <a:t>S</a:t>
          </a:r>
          <a:endParaRPr lang="zh-CN" altLang="en-US" sz="4000" dirty="0">
            <a:solidFill>
              <a:schemeClr val="tx1"/>
            </a:solidFill>
          </a:endParaRPr>
        </a:p>
      </dgm:t>
    </dgm:pt>
    <dgm:pt modelId="{92A73EF4-5C73-4222-A57B-6669408FCF0B}" type="parTrans" cxnId="{3E280712-C9FB-4ACC-8AB9-2011018072EA}">
      <dgm:prSet/>
      <dgm:spPr/>
      <dgm:t>
        <a:bodyPr/>
        <a:lstStyle/>
        <a:p>
          <a:endParaRPr lang="zh-CN" altLang="en-US"/>
        </a:p>
      </dgm:t>
    </dgm:pt>
    <dgm:pt modelId="{1F367421-4C04-45E1-B21B-16C10F5233FB}" type="sibTrans" cxnId="{3E280712-C9FB-4ACC-8AB9-2011018072EA}">
      <dgm:prSet/>
      <dgm:spPr/>
      <dgm:t>
        <a:bodyPr/>
        <a:lstStyle/>
        <a:p>
          <a:endParaRPr lang="zh-CN" altLang="en-US"/>
        </a:p>
      </dgm:t>
    </dgm:pt>
    <dgm:pt modelId="{A134DF64-8A0A-487C-8565-1AE28CBCE6E8}" type="pres">
      <dgm:prSet presAssocID="{62E8A770-2A0A-44C0-88D4-887080A2695D}" presName="Name0" presStyleCnt="0">
        <dgm:presLayoutVars>
          <dgm:chMax val="7"/>
          <dgm:resizeHandles val="exact"/>
        </dgm:presLayoutVars>
      </dgm:prSet>
      <dgm:spPr/>
      <dgm:t>
        <a:bodyPr/>
        <a:lstStyle/>
        <a:p>
          <a:endParaRPr lang="zh-CN" altLang="en-US"/>
        </a:p>
      </dgm:t>
    </dgm:pt>
    <dgm:pt modelId="{A3E6EBEC-C197-411B-AD6D-F85C2EB02493}" type="pres">
      <dgm:prSet presAssocID="{62E8A770-2A0A-44C0-88D4-887080A2695D}" presName="comp1" presStyleCnt="0"/>
      <dgm:spPr/>
    </dgm:pt>
    <dgm:pt modelId="{B1724CA5-404B-4A3F-A9E5-4541C6662B38}" type="pres">
      <dgm:prSet presAssocID="{62E8A770-2A0A-44C0-88D4-887080A2695D}" presName="circle1" presStyleLbl="node1" presStyleIdx="0" presStyleCnt="2" custLinFactNeighborX="-31636"/>
      <dgm:spPr/>
      <dgm:t>
        <a:bodyPr/>
        <a:lstStyle/>
        <a:p>
          <a:endParaRPr lang="zh-CN" altLang="en-US"/>
        </a:p>
      </dgm:t>
    </dgm:pt>
    <dgm:pt modelId="{C00256C4-734D-4235-A62C-A4C951070A19}" type="pres">
      <dgm:prSet presAssocID="{62E8A770-2A0A-44C0-88D4-887080A2695D}" presName="c1text" presStyleLbl="node1" presStyleIdx="0" presStyleCnt="2">
        <dgm:presLayoutVars>
          <dgm:bulletEnabled val="1"/>
        </dgm:presLayoutVars>
      </dgm:prSet>
      <dgm:spPr/>
      <dgm:t>
        <a:bodyPr/>
        <a:lstStyle/>
        <a:p>
          <a:endParaRPr lang="zh-CN" altLang="en-US"/>
        </a:p>
      </dgm:t>
    </dgm:pt>
    <dgm:pt modelId="{08732AAA-AAB2-40E6-93D5-80C1B378E2F3}" type="pres">
      <dgm:prSet presAssocID="{62E8A770-2A0A-44C0-88D4-887080A2695D}" presName="comp2" presStyleCnt="0"/>
      <dgm:spPr/>
    </dgm:pt>
    <dgm:pt modelId="{89859491-F311-43FF-AB71-7E0B92EA7349}" type="pres">
      <dgm:prSet presAssocID="{62E8A770-2A0A-44C0-88D4-887080A2695D}" presName="circle2" presStyleLbl="node1" presStyleIdx="1" presStyleCnt="2" custScaleX="72948" custScaleY="74615" custLinFactNeighborX="-14467" custLinFactNeighborY="-2280"/>
      <dgm:spPr/>
      <dgm:t>
        <a:bodyPr/>
        <a:lstStyle/>
        <a:p>
          <a:endParaRPr lang="zh-CN" altLang="en-US"/>
        </a:p>
      </dgm:t>
    </dgm:pt>
    <dgm:pt modelId="{837F7D5D-BAE4-4D5B-BC0C-7948DEC69698}" type="pres">
      <dgm:prSet presAssocID="{62E8A770-2A0A-44C0-88D4-887080A2695D}" presName="c2text" presStyleLbl="node1" presStyleIdx="1" presStyleCnt="2">
        <dgm:presLayoutVars>
          <dgm:bulletEnabled val="1"/>
        </dgm:presLayoutVars>
      </dgm:prSet>
      <dgm:spPr/>
      <dgm:t>
        <a:bodyPr/>
        <a:lstStyle/>
        <a:p>
          <a:endParaRPr lang="zh-CN" altLang="en-US"/>
        </a:p>
      </dgm:t>
    </dgm:pt>
  </dgm:ptLst>
  <dgm:cxnLst>
    <dgm:cxn modelId="{65D10B1C-73B5-4B84-B721-ACC24FDFB88A}" type="presOf" srcId="{07DECEDE-65B2-4E4B-B832-CB0F77DC98D8}" destId="{B1724CA5-404B-4A3F-A9E5-4541C6662B38}" srcOrd="0" destOrd="0" presId="urn:microsoft.com/office/officeart/2005/8/layout/venn2"/>
    <dgm:cxn modelId="{F6A51C31-19A7-479E-ACB5-85B8E6C9F6CC}" type="presOf" srcId="{4987FED0-9378-47E8-923B-18976E62B22E}" destId="{837F7D5D-BAE4-4D5B-BC0C-7948DEC69698}" srcOrd="1" destOrd="0" presId="urn:microsoft.com/office/officeart/2005/8/layout/venn2"/>
    <dgm:cxn modelId="{3E280712-C9FB-4ACC-8AB9-2011018072EA}" srcId="{62E8A770-2A0A-44C0-88D4-887080A2695D}" destId="{4987FED0-9378-47E8-923B-18976E62B22E}" srcOrd="1" destOrd="0" parTransId="{92A73EF4-5C73-4222-A57B-6669408FCF0B}" sibTransId="{1F367421-4C04-45E1-B21B-16C10F5233FB}"/>
    <dgm:cxn modelId="{F772A7D4-27B7-41C0-B35E-49585928BDCE}" srcId="{62E8A770-2A0A-44C0-88D4-887080A2695D}" destId="{07DECEDE-65B2-4E4B-B832-CB0F77DC98D8}" srcOrd="0" destOrd="0" parTransId="{82C2F396-1734-4333-8400-7B6B1548F52C}" sibTransId="{AEC956E9-FEAD-4B07-A351-ED454DE0387D}"/>
    <dgm:cxn modelId="{3AB642C8-A2BC-4630-8F08-6C352698B138}" type="presOf" srcId="{07DECEDE-65B2-4E4B-B832-CB0F77DC98D8}" destId="{C00256C4-734D-4235-A62C-A4C951070A19}" srcOrd="1" destOrd="0" presId="urn:microsoft.com/office/officeart/2005/8/layout/venn2"/>
    <dgm:cxn modelId="{7B758856-486A-41F9-B7E5-846A96EB3E95}" type="presOf" srcId="{4987FED0-9378-47E8-923B-18976E62B22E}" destId="{89859491-F311-43FF-AB71-7E0B92EA7349}" srcOrd="0" destOrd="0" presId="urn:microsoft.com/office/officeart/2005/8/layout/venn2"/>
    <dgm:cxn modelId="{149B0C03-490C-46BE-B800-2A5FD31887D7}" type="presOf" srcId="{62E8A770-2A0A-44C0-88D4-887080A2695D}" destId="{A134DF64-8A0A-487C-8565-1AE28CBCE6E8}" srcOrd="0" destOrd="0" presId="urn:microsoft.com/office/officeart/2005/8/layout/venn2"/>
    <dgm:cxn modelId="{C628A777-B21A-4549-8A83-C3C7906888C2}" type="presParOf" srcId="{A134DF64-8A0A-487C-8565-1AE28CBCE6E8}" destId="{A3E6EBEC-C197-411B-AD6D-F85C2EB02493}" srcOrd="0" destOrd="0" presId="urn:microsoft.com/office/officeart/2005/8/layout/venn2"/>
    <dgm:cxn modelId="{4F821C07-FA69-485F-AF99-EE63573A5E37}" type="presParOf" srcId="{A3E6EBEC-C197-411B-AD6D-F85C2EB02493}" destId="{B1724CA5-404B-4A3F-A9E5-4541C6662B38}" srcOrd="0" destOrd="0" presId="urn:microsoft.com/office/officeart/2005/8/layout/venn2"/>
    <dgm:cxn modelId="{97C0BEA1-C80D-4221-B91E-84FDCCD83756}" type="presParOf" srcId="{A3E6EBEC-C197-411B-AD6D-F85C2EB02493}" destId="{C00256C4-734D-4235-A62C-A4C951070A19}" srcOrd="1" destOrd="0" presId="urn:microsoft.com/office/officeart/2005/8/layout/venn2"/>
    <dgm:cxn modelId="{6638ED0A-AE3E-4C9A-AC01-12EE19ECFFF8}" type="presParOf" srcId="{A134DF64-8A0A-487C-8565-1AE28CBCE6E8}" destId="{08732AAA-AAB2-40E6-93D5-80C1B378E2F3}" srcOrd="1" destOrd="0" presId="urn:microsoft.com/office/officeart/2005/8/layout/venn2"/>
    <dgm:cxn modelId="{C0DA0925-4F8A-47CA-A958-578909CB61DF}" type="presParOf" srcId="{08732AAA-AAB2-40E6-93D5-80C1B378E2F3}" destId="{89859491-F311-43FF-AB71-7E0B92EA7349}" srcOrd="0" destOrd="0" presId="urn:microsoft.com/office/officeart/2005/8/layout/venn2"/>
    <dgm:cxn modelId="{4300545B-406E-4626-8514-414487859B0E}" type="presParOf" srcId="{08732AAA-AAB2-40E6-93D5-80C1B378E2F3}" destId="{837F7D5D-BAE4-4D5B-BC0C-7948DEC69698}" srcOrd="1" destOrd="0" presId="urn:microsoft.com/office/officeart/2005/8/layout/venn2"/>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74B40E-2957-4BA8-86DD-0549B65A78A6}" type="doc">
      <dgm:prSet loTypeId="urn:microsoft.com/office/officeart/2005/8/layout/venn2" loCatId="relationship" qsTypeId="urn:microsoft.com/office/officeart/2005/8/quickstyle/simple3" qsCatId="simple" csTypeId="urn:microsoft.com/office/officeart/2005/8/colors/colorful1#1" csCatId="colorful" phldr="1"/>
      <dgm:spPr/>
      <dgm:t>
        <a:bodyPr/>
        <a:lstStyle/>
        <a:p>
          <a:endParaRPr lang="zh-CN" altLang="en-US"/>
        </a:p>
      </dgm:t>
    </dgm:pt>
    <dgm:pt modelId="{C0524000-6F87-4763-8269-DD1945639FA0}">
      <dgm:prSet phldrT="[文本]"/>
      <dgm:spPr>
        <a:solidFill>
          <a:srgbClr val="FFC000"/>
        </a:solidFill>
      </dgm:spPr>
      <dgm:t>
        <a:bodyPr/>
        <a:lstStyle/>
        <a:p>
          <a:r>
            <a:rPr lang="en-US" altLang="zh-CN" dirty="0"/>
            <a:t>P</a:t>
          </a:r>
          <a:endParaRPr lang="zh-CN" altLang="en-US" dirty="0"/>
        </a:p>
      </dgm:t>
    </dgm:pt>
    <dgm:pt modelId="{F5ED894B-2DE6-4FB4-A3CC-72CC2BDC6D68}" type="parTrans" cxnId="{12A7C327-3A83-4D78-8818-3A5E9EBF7628}">
      <dgm:prSet/>
      <dgm:spPr/>
      <dgm:t>
        <a:bodyPr/>
        <a:lstStyle/>
        <a:p>
          <a:endParaRPr lang="zh-CN" altLang="en-US"/>
        </a:p>
      </dgm:t>
    </dgm:pt>
    <dgm:pt modelId="{70956091-82A1-40F5-B45E-D95533CF9D7D}" type="sibTrans" cxnId="{12A7C327-3A83-4D78-8818-3A5E9EBF7628}">
      <dgm:prSet/>
      <dgm:spPr/>
      <dgm:t>
        <a:bodyPr/>
        <a:lstStyle/>
        <a:p>
          <a:endParaRPr lang="zh-CN" altLang="en-US"/>
        </a:p>
      </dgm:t>
    </dgm:pt>
    <dgm:pt modelId="{F9362449-DCFF-4B48-A3BA-27677F396A39}" type="pres">
      <dgm:prSet presAssocID="{8674B40E-2957-4BA8-86DD-0549B65A78A6}" presName="Name0" presStyleCnt="0">
        <dgm:presLayoutVars>
          <dgm:chMax val="7"/>
          <dgm:resizeHandles val="exact"/>
        </dgm:presLayoutVars>
      </dgm:prSet>
      <dgm:spPr/>
      <dgm:t>
        <a:bodyPr/>
        <a:lstStyle/>
        <a:p>
          <a:endParaRPr lang="zh-CN" altLang="en-US"/>
        </a:p>
      </dgm:t>
    </dgm:pt>
    <dgm:pt modelId="{E4E08440-5A80-4F65-BC25-7637B8EFF8D9}" type="pres">
      <dgm:prSet presAssocID="{8674B40E-2957-4BA8-86DD-0549B65A78A6}" presName="comp1" presStyleCnt="0"/>
      <dgm:spPr/>
    </dgm:pt>
    <dgm:pt modelId="{F472FF4A-5AAB-48AB-A536-44DCD3ACBABF}" type="pres">
      <dgm:prSet presAssocID="{8674B40E-2957-4BA8-86DD-0549B65A78A6}" presName="circle1" presStyleLbl="node1" presStyleIdx="0" presStyleCnt="1" custScaleX="46026" custScaleY="45808" custLinFactNeighborX="-17897" custLinFactNeighborY="-13231"/>
      <dgm:spPr/>
      <dgm:t>
        <a:bodyPr/>
        <a:lstStyle/>
        <a:p>
          <a:endParaRPr lang="zh-CN" altLang="en-US"/>
        </a:p>
      </dgm:t>
    </dgm:pt>
    <dgm:pt modelId="{890C373F-F634-41CF-BBE4-5AF626D1A529}" type="pres">
      <dgm:prSet presAssocID="{8674B40E-2957-4BA8-86DD-0549B65A78A6}" presName="c1text" presStyleLbl="node1" presStyleIdx="0" presStyleCnt="1">
        <dgm:presLayoutVars>
          <dgm:bulletEnabled val="1"/>
        </dgm:presLayoutVars>
      </dgm:prSet>
      <dgm:spPr/>
      <dgm:t>
        <a:bodyPr/>
        <a:lstStyle/>
        <a:p>
          <a:endParaRPr lang="zh-CN" altLang="en-US"/>
        </a:p>
      </dgm:t>
    </dgm:pt>
  </dgm:ptLst>
  <dgm:cxnLst>
    <dgm:cxn modelId="{E4F00F48-4B01-416E-8B18-79877EB124B3}" type="presOf" srcId="{C0524000-6F87-4763-8269-DD1945639FA0}" destId="{F472FF4A-5AAB-48AB-A536-44DCD3ACBABF}" srcOrd="0" destOrd="0" presId="urn:microsoft.com/office/officeart/2005/8/layout/venn2"/>
    <dgm:cxn modelId="{12A7C327-3A83-4D78-8818-3A5E9EBF7628}" srcId="{8674B40E-2957-4BA8-86DD-0549B65A78A6}" destId="{C0524000-6F87-4763-8269-DD1945639FA0}" srcOrd="0" destOrd="0" parTransId="{F5ED894B-2DE6-4FB4-A3CC-72CC2BDC6D68}" sibTransId="{70956091-82A1-40F5-B45E-D95533CF9D7D}"/>
    <dgm:cxn modelId="{15C35649-A180-4225-82E5-07B430EBCCD0}" type="presOf" srcId="{C0524000-6F87-4763-8269-DD1945639FA0}" destId="{890C373F-F634-41CF-BBE4-5AF626D1A529}" srcOrd="1" destOrd="0" presId="urn:microsoft.com/office/officeart/2005/8/layout/venn2"/>
    <dgm:cxn modelId="{FF20E2A1-DAF0-4200-A530-BFC30B3ED912}" type="presOf" srcId="{8674B40E-2957-4BA8-86DD-0549B65A78A6}" destId="{F9362449-DCFF-4B48-A3BA-27677F396A39}" srcOrd="0" destOrd="0" presId="urn:microsoft.com/office/officeart/2005/8/layout/venn2"/>
    <dgm:cxn modelId="{869008EC-29F0-497E-A2A7-EDDEBC74AB9A}" type="presParOf" srcId="{F9362449-DCFF-4B48-A3BA-27677F396A39}" destId="{E4E08440-5A80-4F65-BC25-7637B8EFF8D9}" srcOrd="0" destOrd="0" presId="urn:microsoft.com/office/officeart/2005/8/layout/venn2"/>
    <dgm:cxn modelId="{5ED5107D-E9CB-43A7-ADCE-A24FF70FCA66}" type="presParOf" srcId="{E4E08440-5A80-4F65-BC25-7637B8EFF8D9}" destId="{F472FF4A-5AAB-48AB-A536-44DCD3ACBABF}" srcOrd="0" destOrd="0" presId="urn:microsoft.com/office/officeart/2005/8/layout/venn2"/>
    <dgm:cxn modelId="{E92390A6-474E-47A9-BFA1-CE79FA514AF0}" type="presParOf" srcId="{E4E08440-5A80-4F65-BC25-7637B8EFF8D9}" destId="{890C373F-F634-41CF-BBE4-5AF626D1A529}" srcOrd="1" destOrd="0" presId="urn:microsoft.com/office/officeart/2005/8/layout/venn2"/>
  </dgm:cxnLst>
  <dgm:bg/>
  <dgm:whole/>
  <dgm:extLst>
    <a:ext uri="http://schemas.microsoft.com/office/drawing/2008/diagram">
      <dsp:dataModelExt xmlns:dsp="http://schemas.microsoft.com/office/drawing/2008/diagram" xmlns=""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BAEC6A-D38E-4156-BA12-C2D085688F7A}" type="doc">
      <dgm:prSet loTypeId="urn:microsoft.com/office/officeart/2005/8/layout/hierarchy1" loCatId="hierarchy" qsTypeId="urn:microsoft.com/office/officeart/2005/8/quickstyle/3d4" qsCatId="3D" csTypeId="urn:microsoft.com/office/officeart/2005/8/colors/colorful3" csCatId="colorful" phldr="1"/>
      <dgm:spPr/>
      <dgm:t>
        <a:bodyPr/>
        <a:lstStyle/>
        <a:p>
          <a:endParaRPr lang="zh-CN" altLang="en-US"/>
        </a:p>
      </dgm:t>
    </dgm:pt>
    <dgm:pt modelId="{0F354DFC-8F80-4800-B860-F14C93A49CF4}">
      <dgm:prSet phldrT="[文本]" custT="1"/>
      <dgm:spPr/>
      <dgm:t>
        <a:bodyPr/>
        <a:lstStyle/>
        <a:p>
          <a:r>
            <a:rPr lang="zh-CN" altLang="en-US" sz="2800" b="1" dirty="0"/>
            <a:t>归纳推理</a:t>
          </a:r>
        </a:p>
      </dgm:t>
    </dgm:pt>
    <dgm:pt modelId="{3B8EAF96-FB0B-42A3-B3E6-EB7FAA80CC0B}" type="parTrans" cxnId="{82ECF0E0-2396-4865-A23E-1F9341D14D13}">
      <dgm:prSet/>
      <dgm:spPr/>
      <dgm:t>
        <a:bodyPr/>
        <a:lstStyle/>
        <a:p>
          <a:endParaRPr lang="zh-CN" altLang="en-US"/>
        </a:p>
      </dgm:t>
    </dgm:pt>
    <dgm:pt modelId="{D820ED68-6E00-4586-8454-980B5AE471B7}" type="sibTrans" cxnId="{82ECF0E0-2396-4865-A23E-1F9341D14D13}">
      <dgm:prSet/>
      <dgm:spPr/>
      <dgm:t>
        <a:bodyPr/>
        <a:lstStyle/>
        <a:p>
          <a:endParaRPr lang="zh-CN" altLang="en-US"/>
        </a:p>
      </dgm:t>
    </dgm:pt>
    <dgm:pt modelId="{BBA42C29-C2D9-4D05-803B-7E7E446E2964}">
      <dgm:prSet phldrT="[文本]" custT="1"/>
      <dgm:spPr/>
      <dgm:t>
        <a:bodyPr/>
        <a:lstStyle/>
        <a:p>
          <a:pPr>
            <a:lnSpc>
              <a:spcPct val="100000"/>
            </a:lnSpc>
          </a:pPr>
          <a:r>
            <a:rPr lang="zh-CN" altLang="en-US" sz="2800" b="1" dirty="0"/>
            <a:t>传统归纳推理</a:t>
          </a:r>
        </a:p>
      </dgm:t>
    </dgm:pt>
    <dgm:pt modelId="{035DC172-D132-44FF-A3BA-C55BF21D7578}" type="parTrans" cxnId="{F024FB9B-5A59-46A5-8776-B9E726419ED0}">
      <dgm:prSet/>
      <dgm:spPr/>
      <dgm:t>
        <a:bodyPr/>
        <a:lstStyle/>
        <a:p>
          <a:endParaRPr lang="zh-CN" altLang="en-US"/>
        </a:p>
      </dgm:t>
    </dgm:pt>
    <dgm:pt modelId="{0E064CA1-CE6F-4815-8CC2-90E71EF2AC5D}" type="sibTrans" cxnId="{F024FB9B-5A59-46A5-8776-B9E726419ED0}">
      <dgm:prSet/>
      <dgm:spPr/>
      <dgm:t>
        <a:bodyPr/>
        <a:lstStyle/>
        <a:p>
          <a:endParaRPr lang="zh-CN" altLang="en-US"/>
        </a:p>
      </dgm:t>
    </dgm:pt>
    <dgm:pt modelId="{F95EBE3B-1F8E-49C5-BEAB-1FBCED8A15E8}">
      <dgm:prSet phldrT="[文本]" custT="1"/>
      <dgm:spPr/>
      <dgm:t>
        <a:bodyPr/>
        <a:lstStyle/>
        <a:p>
          <a:r>
            <a:rPr lang="zh-CN" altLang="en-US" sz="2800" b="1" dirty="0"/>
            <a:t>简单枚举推理</a:t>
          </a:r>
        </a:p>
      </dgm:t>
    </dgm:pt>
    <dgm:pt modelId="{9211D3E5-6D07-45E0-BF06-A7CA6829DB5E}" type="parTrans" cxnId="{FDEE907B-E0DE-4E1D-8B98-500206FE35F7}">
      <dgm:prSet/>
      <dgm:spPr/>
      <dgm:t>
        <a:bodyPr/>
        <a:lstStyle/>
        <a:p>
          <a:endParaRPr lang="zh-CN" altLang="en-US"/>
        </a:p>
      </dgm:t>
    </dgm:pt>
    <dgm:pt modelId="{6409FC4D-8DA5-4AD9-B613-F5686957B010}" type="sibTrans" cxnId="{FDEE907B-E0DE-4E1D-8B98-500206FE35F7}">
      <dgm:prSet/>
      <dgm:spPr/>
      <dgm:t>
        <a:bodyPr/>
        <a:lstStyle/>
        <a:p>
          <a:endParaRPr lang="zh-CN" altLang="en-US"/>
        </a:p>
      </dgm:t>
    </dgm:pt>
    <dgm:pt modelId="{1B776430-84B2-4550-A9AA-D816C6218C3C}">
      <dgm:prSet phldrT="[文本]" custT="1"/>
      <dgm:spPr/>
      <dgm:t>
        <a:bodyPr/>
        <a:lstStyle/>
        <a:p>
          <a:r>
            <a:rPr lang="zh-CN" altLang="en-US" sz="2800" b="1" dirty="0"/>
            <a:t>科学归纳推理等</a:t>
          </a:r>
        </a:p>
      </dgm:t>
    </dgm:pt>
    <dgm:pt modelId="{724F7590-4DE9-4DFC-A92F-2A7D5E88765A}" type="parTrans" cxnId="{52A9DF83-113D-496B-BE0B-957D8C166A38}">
      <dgm:prSet/>
      <dgm:spPr/>
      <dgm:t>
        <a:bodyPr/>
        <a:lstStyle/>
        <a:p>
          <a:endParaRPr lang="zh-CN" altLang="en-US"/>
        </a:p>
      </dgm:t>
    </dgm:pt>
    <dgm:pt modelId="{F69286BA-A8F9-4A9F-85C9-2A1DAF5BE8E9}" type="sibTrans" cxnId="{52A9DF83-113D-496B-BE0B-957D8C166A38}">
      <dgm:prSet/>
      <dgm:spPr/>
      <dgm:t>
        <a:bodyPr/>
        <a:lstStyle/>
        <a:p>
          <a:endParaRPr lang="zh-CN" altLang="en-US"/>
        </a:p>
      </dgm:t>
    </dgm:pt>
    <dgm:pt modelId="{7D22510B-5514-451A-8751-43C7185892B1}">
      <dgm:prSet phldrT="[文本]" custT="1"/>
      <dgm:spPr/>
      <dgm:t>
        <a:bodyPr/>
        <a:lstStyle/>
        <a:p>
          <a:r>
            <a:rPr lang="zh-CN" altLang="en-US" sz="2800" b="1" dirty="0"/>
            <a:t>现代归纳推理</a:t>
          </a:r>
        </a:p>
      </dgm:t>
    </dgm:pt>
    <dgm:pt modelId="{6A639B7D-B0ED-4D5F-90A5-1CDA3483F1BE}" type="parTrans" cxnId="{52E6262B-D68C-4BFD-ABAB-9DC73D5591EE}">
      <dgm:prSet/>
      <dgm:spPr/>
      <dgm:t>
        <a:bodyPr/>
        <a:lstStyle/>
        <a:p>
          <a:endParaRPr lang="zh-CN" altLang="en-US"/>
        </a:p>
      </dgm:t>
    </dgm:pt>
    <dgm:pt modelId="{A9719198-FBD2-4997-9067-FD7DA4BB7835}" type="sibTrans" cxnId="{52E6262B-D68C-4BFD-ABAB-9DC73D5591EE}">
      <dgm:prSet/>
      <dgm:spPr/>
      <dgm:t>
        <a:bodyPr/>
        <a:lstStyle/>
        <a:p>
          <a:endParaRPr lang="zh-CN" altLang="en-US"/>
        </a:p>
      </dgm:t>
    </dgm:pt>
    <dgm:pt modelId="{0B384C07-FFBC-421F-898C-6985E34B6072}">
      <dgm:prSet phldrT="[文本]" custT="1"/>
      <dgm:spPr/>
      <dgm:t>
        <a:bodyPr/>
        <a:lstStyle/>
        <a:p>
          <a:r>
            <a:rPr lang="zh-CN" altLang="en-US" sz="2800" b="1" dirty="0"/>
            <a:t>概率推理</a:t>
          </a:r>
        </a:p>
      </dgm:t>
    </dgm:pt>
    <dgm:pt modelId="{AF974633-AC99-4EA8-B31C-D6919636CF36}" type="parTrans" cxnId="{921D06EB-F51C-4C10-A64C-19CA0DBC5C3E}">
      <dgm:prSet/>
      <dgm:spPr/>
      <dgm:t>
        <a:bodyPr/>
        <a:lstStyle/>
        <a:p>
          <a:endParaRPr lang="zh-CN" altLang="en-US"/>
        </a:p>
      </dgm:t>
    </dgm:pt>
    <dgm:pt modelId="{755961AA-8D6B-4E46-8E71-F436AE8097D2}" type="sibTrans" cxnId="{921D06EB-F51C-4C10-A64C-19CA0DBC5C3E}">
      <dgm:prSet/>
      <dgm:spPr/>
      <dgm:t>
        <a:bodyPr/>
        <a:lstStyle/>
        <a:p>
          <a:endParaRPr lang="zh-CN" altLang="en-US"/>
        </a:p>
      </dgm:t>
    </dgm:pt>
    <dgm:pt modelId="{9A05C377-626E-4A89-A284-2A9E4FB590D1}">
      <dgm:prSet custT="1"/>
      <dgm:spPr/>
      <dgm:t>
        <a:bodyPr/>
        <a:lstStyle/>
        <a:p>
          <a:r>
            <a:rPr lang="zh-CN" altLang="en-US" sz="2800" b="1" dirty="0"/>
            <a:t>统计推理等</a:t>
          </a:r>
        </a:p>
      </dgm:t>
    </dgm:pt>
    <dgm:pt modelId="{7F6667AF-7EB1-4B8D-8AB9-0CBBDCB6021D}" type="parTrans" cxnId="{615367A4-91F5-4C50-97C2-C51BF9F5519E}">
      <dgm:prSet/>
      <dgm:spPr/>
      <dgm:t>
        <a:bodyPr/>
        <a:lstStyle/>
        <a:p>
          <a:endParaRPr lang="zh-CN" altLang="en-US"/>
        </a:p>
      </dgm:t>
    </dgm:pt>
    <dgm:pt modelId="{900164DD-4F5A-4DC5-B9A9-5CD0F6B3EAC0}" type="sibTrans" cxnId="{615367A4-91F5-4C50-97C2-C51BF9F5519E}">
      <dgm:prSet/>
      <dgm:spPr/>
      <dgm:t>
        <a:bodyPr/>
        <a:lstStyle/>
        <a:p>
          <a:endParaRPr lang="zh-CN" altLang="en-US"/>
        </a:p>
      </dgm:t>
    </dgm:pt>
    <dgm:pt modelId="{8D0AD519-A454-4ECF-832D-D207ABB01A50}" type="pres">
      <dgm:prSet presAssocID="{B7BAEC6A-D38E-4156-BA12-C2D085688F7A}" presName="hierChild1" presStyleCnt="0">
        <dgm:presLayoutVars>
          <dgm:chPref val="1"/>
          <dgm:dir/>
          <dgm:animOne val="branch"/>
          <dgm:animLvl val="lvl"/>
          <dgm:resizeHandles/>
        </dgm:presLayoutVars>
      </dgm:prSet>
      <dgm:spPr/>
      <dgm:t>
        <a:bodyPr/>
        <a:lstStyle/>
        <a:p>
          <a:endParaRPr lang="zh-CN" altLang="en-US"/>
        </a:p>
      </dgm:t>
    </dgm:pt>
    <dgm:pt modelId="{D6247DFF-DC85-4F8C-9494-9203725C92A9}" type="pres">
      <dgm:prSet presAssocID="{0F354DFC-8F80-4800-B860-F14C93A49CF4}" presName="hierRoot1" presStyleCnt="0"/>
      <dgm:spPr/>
    </dgm:pt>
    <dgm:pt modelId="{E7DDDBA4-3AC7-4094-9733-AEE93FE55F0A}" type="pres">
      <dgm:prSet presAssocID="{0F354DFC-8F80-4800-B860-F14C93A49CF4}" presName="composite" presStyleCnt="0"/>
      <dgm:spPr/>
    </dgm:pt>
    <dgm:pt modelId="{00676411-7025-45CA-862C-AD047F0D8E75}" type="pres">
      <dgm:prSet presAssocID="{0F354DFC-8F80-4800-B860-F14C93A49CF4}" presName="background" presStyleLbl="node0" presStyleIdx="0" presStyleCnt="1"/>
      <dgm:spPr/>
    </dgm:pt>
    <dgm:pt modelId="{C918FBA0-CE4F-4428-9D28-45CD9E21DC6F}" type="pres">
      <dgm:prSet presAssocID="{0F354DFC-8F80-4800-B860-F14C93A49CF4}" presName="text" presStyleLbl="fgAcc0" presStyleIdx="0" presStyleCnt="1" custScaleX="118110">
        <dgm:presLayoutVars>
          <dgm:chPref val="3"/>
        </dgm:presLayoutVars>
      </dgm:prSet>
      <dgm:spPr/>
      <dgm:t>
        <a:bodyPr/>
        <a:lstStyle/>
        <a:p>
          <a:endParaRPr lang="zh-CN" altLang="en-US"/>
        </a:p>
      </dgm:t>
    </dgm:pt>
    <dgm:pt modelId="{9F6A4D53-B81A-4370-8C94-00B5DDDC38A2}" type="pres">
      <dgm:prSet presAssocID="{0F354DFC-8F80-4800-B860-F14C93A49CF4}" presName="hierChild2" presStyleCnt="0"/>
      <dgm:spPr/>
    </dgm:pt>
    <dgm:pt modelId="{18348718-8589-465B-BA89-ED09FA86B053}" type="pres">
      <dgm:prSet presAssocID="{035DC172-D132-44FF-A3BA-C55BF21D7578}" presName="Name10" presStyleLbl="parChTrans1D2" presStyleIdx="0" presStyleCnt="2"/>
      <dgm:spPr/>
      <dgm:t>
        <a:bodyPr/>
        <a:lstStyle/>
        <a:p>
          <a:endParaRPr lang="zh-CN" altLang="en-US"/>
        </a:p>
      </dgm:t>
    </dgm:pt>
    <dgm:pt modelId="{31C30808-06D7-4BEF-848B-64658665270A}" type="pres">
      <dgm:prSet presAssocID="{BBA42C29-C2D9-4D05-803B-7E7E446E2964}" presName="hierRoot2" presStyleCnt="0"/>
      <dgm:spPr/>
    </dgm:pt>
    <dgm:pt modelId="{A0F79CA1-6692-4218-86E2-57DD727F413A}" type="pres">
      <dgm:prSet presAssocID="{BBA42C29-C2D9-4D05-803B-7E7E446E2964}" presName="composite2" presStyleCnt="0"/>
      <dgm:spPr/>
    </dgm:pt>
    <dgm:pt modelId="{A3AD17E2-DAE0-482A-AAC8-A05053C8FBE5}" type="pres">
      <dgm:prSet presAssocID="{BBA42C29-C2D9-4D05-803B-7E7E446E2964}" presName="background2" presStyleLbl="node2" presStyleIdx="0" presStyleCnt="2"/>
      <dgm:spPr/>
    </dgm:pt>
    <dgm:pt modelId="{15CE581A-7517-459C-B15F-CD9851FBE308}" type="pres">
      <dgm:prSet presAssocID="{BBA42C29-C2D9-4D05-803B-7E7E446E2964}" presName="text2" presStyleLbl="fgAcc2" presStyleIdx="0" presStyleCnt="2" custScaleX="171386">
        <dgm:presLayoutVars>
          <dgm:chPref val="3"/>
        </dgm:presLayoutVars>
      </dgm:prSet>
      <dgm:spPr/>
      <dgm:t>
        <a:bodyPr/>
        <a:lstStyle/>
        <a:p>
          <a:endParaRPr lang="zh-CN" altLang="en-US"/>
        </a:p>
      </dgm:t>
    </dgm:pt>
    <dgm:pt modelId="{FA30285F-CA16-43A4-8367-735B6B9723E4}" type="pres">
      <dgm:prSet presAssocID="{BBA42C29-C2D9-4D05-803B-7E7E446E2964}" presName="hierChild3" presStyleCnt="0"/>
      <dgm:spPr/>
    </dgm:pt>
    <dgm:pt modelId="{26B757C5-B8A1-4837-BAB5-49FA37CAFC47}" type="pres">
      <dgm:prSet presAssocID="{9211D3E5-6D07-45E0-BF06-A7CA6829DB5E}" presName="Name17" presStyleLbl="parChTrans1D3" presStyleIdx="0" presStyleCnt="4"/>
      <dgm:spPr/>
      <dgm:t>
        <a:bodyPr/>
        <a:lstStyle/>
        <a:p>
          <a:endParaRPr lang="zh-CN" altLang="en-US"/>
        </a:p>
      </dgm:t>
    </dgm:pt>
    <dgm:pt modelId="{582745BE-FC6F-4F8B-833A-11BBDE803882}" type="pres">
      <dgm:prSet presAssocID="{F95EBE3B-1F8E-49C5-BEAB-1FBCED8A15E8}" presName="hierRoot3" presStyleCnt="0"/>
      <dgm:spPr/>
    </dgm:pt>
    <dgm:pt modelId="{2D2C5A2F-0483-465E-ACE6-DCCE808346DE}" type="pres">
      <dgm:prSet presAssocID="{F95EBE3B-1F8E-49C5-BEAB-1FBCED8A15E8}" presName="composite3" presStyleCnt="0"/>
      <dgm:spPr/>
    </dgm:pt>
    <dgm:pt modelId="{136DD490-9BDC-4EE4-9904-4550EC86BCAA}" type="pres">
      <dgm:prSet presAssocID="{F95EBE3B-1F8E-49C5-BEAB-1FBCED8A15E8}" presName="background3" presStyleLbl="node3" presStyleIdx="0" presStyleCnt="4"/>
      <dgm:spPr/>
    </dgm:pt>
    <dgm:pt modelId="{EB2A7F35-459F-4794-82AB-C7C10197CE4D}" type="pres">
      <dgm:prSet presAssocID="{F95EBE3B-1F8E-49C5-BEAB-1FBCED8A15E8}" presName="text3" presStyleLbl="fgAcc3" presStyleIdx="0" presStyleCnt="4" custScaleX="155808">
        <dgm:presLayoutVars>
          <dgm:chPref val="3"/>
        </dgm:presLayoutVars>
      </dgm:prSet>
      <dgm:spPr/>
      <dgm:t>
        <a:bodyPr/>
        <a:lstStyle/>
        <a:p>
          <a:endParaRPr lang="zh-CN" altLang="en-US"/>
        </a:p>
      </dgm:t>
    </dgm:pt>
    <dgm:pt modelId="{DE600FAD-3A6E-4EF1-A9A1-56639C7F74D3}" type="pres">
      <dgm:prSet presAssocID="{F95EBE3B-1F8E-49C5-BEAB-1FBCED8A15E8}" presName="hierChild4" presStyleCnt="0"/>
      <dgm:spPr/>
    </dgm:pt>
    <dgm:pt modelId="{E9689672-6AE9-42D4-8E04-9EE3E2DD5B52}" type="pres">
      <dgm:prSet presAssocID="{724F7590-4DE9-4DFC-A92F-2A7D5E88765A}" presName="Name17" presStyleLbl="parChTrans1D3" presStyleIdx="1" presStyleCnt="4"/>
      <dgm:spPr/>
      <dgm:t>
        <a:bodyPr/>
        <a:lstStyle/>
        <a:p>
          <a:endParaRPr lang="zh-CN" altLang="en-US"/>
        </a:p>
      </dgm:t>
    </dgm:pt>
    <dgm:pt modelId="{9B892161-2221-40A5-BC98-E8ECCB7D1038}" type="pres">
      <dgm:prSet presAssocID="{1B776430-84B2-4550-A9AA-D816C6218C3C}" presName="hierRoot3" presStyleCnt="0"/>
      <dgm:spPr/>
    </dgm:pt>
    <dgm:pt modelId="{2B8F39C8-A546-4895-8CD8-19F7CDAA34A7}" type="pres">
      <dgm:prSet presAssocID="{1B776430-84B2-4550-A9AA-D816C6218C3C}" presName="composite3" presStyleCnt="0"/>
      <dgm:spPr/>
    </dgm:pt>
    <dgm:pt modelId="{BB752F77-9CF0-4F2D-841F-D1E7F14D5B89}" type="pres">
      <dgm:prSet presAssocID="{1B776430-84B2-4550-A9AA-D816C6218C3C}" presName="background3" presStyleLbl="node3" presStyleIdx="1" presStyleCnt="4"/>
      <dgm:spPr/>
    </dgm:pt>
    <dgm:pt modelId="{9A8958A6-8CFC-4CDC-A0A0-311A60B8A565}" type="pres">
      <dgm:prSet presAssocID="{1B776430-84B2-4550-A9AA-D816C6218C3C}" presName="text3" presStyleLbl="fgAcc3" presStyleIdx="1" presStyleCnt="4" custScaleX="177631">
        <dgm:presLayoutVars>
          <dgm:chPref val="3"/>
        </dgm:presLayoutVars>
      </dgm:prSet>
      <dgm:spPr/>
      <dgm:t>
        <a:bodyPr/>
        <a:lstStyle/>
        <a:p>
          <a:endParaRPr lang="zh-CN" altLang="en-US"/>
        </a:p>
      </dgm:t>
    </dgm:pt>
    <dgm:pt modelId="{40B38C8A-9D4E-4918-987A-F180F34BDCD4}" type="pres">
      <dgm:prSet presAssocID="{1B776430-84B2-4550-A9AA-D816C6218C3C}" presName="hierChild4" presStyleCnt="0"/>
      <dgm:spPr/>
    </dgm:pt>
    <dgm:pt modelId="{C6925028-A97F-47D2-A8AA-9044C03CDB6A}" type="pres">
      <dgm:prSet presAssocID="{6A639B7D-B0ED-4D5F-90A5-1CDA3483F1BE}" presName="Name10" presStyleLbl="parChTrans1D2" presStyleIdx="1" presStyleCnt="2"/>
      <dgm:spPr/>
      <dgm:t>
        <a:bodyPr/>
        <a:lstStyle/>
        <a:p>
          <a:endParaRPr lang="zh-CN" altLang="en-US"/>
        </a:p>
      </dgm:t>
    </dgm:pt>
    <dgm:pt modelId="{BB435F2E-14B9-4422-AC73-21811DE9835D}" type="pres">
      <dgm:prSet presAssocID="{7D22510B-5514-451A-8751-43C7185892B1}" presName="hierRoot2" presStyleCnt="0"/>
      <dgm:spPr/>
    </dgm:pt>
    <dgm:pt modelId="{56C1EDA5-6149-405F-B743-E551A6805317}" type="pres">
      <dgm:prSet presAssocID="{7D22510B-5514-451A-8751-43C7185892B1}" presName="composite2" presStyleCnt="0"/>
      <dgm:spPr/>
    </dgm:pt>
    <dgm:pt modelId="{5EF40CA6-EE4E-4ECF-B603-BFE0114DCFF6}" type="pres">
      <dgm:prSet presAssocID="{7D22510B-5514-451A-8751-43C7185892B1}" presName="background2" presStyleLbl="node2" presStyleIdx="1" presStyleCnt="2"/>
      <dgm:spPr/>
    </dgm:pt>
    <dgm:pt modelId="{37E99E9C-4721-4592-8C71-9D80A07CD22B}" type="pres">
      <dgm:prSet presAssocID="{7D22510B-5514-451A-8751-43C7185892B1}" presName="text2" presStyleLbl="fgAcc2" presStyleIdx="1" presStyleCnt="2" custScaleX="170919">
        <dgm:presLayoutVars>
          <dgm:chPref val="3"/>
        </dgm:presLayoutVars>
      </dgm:prSet>
      <dgm:spPr/>
      <dgm:t>
        <a:bodyPr/>
        <a:lstStyle/>
        <a:p>
          <a:endParaRPr lang="zh-CN" altLang="en-US"/>
        </a:p>
      </dgm:t>
    </dgm:pt>
    <dgm:pt modelId="{1195A1DA-552E-4B6C-AE0E-7F3D56FF30AE}" type="pres">
      <dgm:prSet presAssocID="{7D22510B-5514-451A-8751-43C7185892B1}" presName="hierChild3" presStyleCnt="0"/>
      <dgm:spPr/>
    </dgm:pt>
    <dgm:pt modelId="{A018F071-ACB1-4604-B521-10A4E3A04742}" type="pres">
      <dgm:prSet presAssocID="{AF974633-AC99-4EA8-B31C-D6919636CF36}" presName="Name17" presStyleLbl="parChTrans1D3" presStyleIdx="2" presStyleCnt="4"/>
      <dgm:spPr/>
      <dgm:t>
        <a:bodyPr/>
        <a:lstStyle/>
        <a:p>
          <a:endParaRPr lang="zh-CN" altLang="en-US"/>
        </a:p>
      </dgm:t>
    </dgm:pt>
    <dgm:pt modelId="{4BE3E3D5-47AD-422E-9410-7C4830AB9259}" type="pres">
      <dgm:prSet presAssocID="{0B384C07-FFBC-421F-898C-6985E34B6072}" presName="hierRoot3" presStyleCnt="0"/>
      <dgm:spPr/>
    </dgm:pt>
    <dgm:pt modelId="{DB96E236-DFF3-4DE7-8C15-C61F37EE2CA6}" type="pres">
      <dgm:prSet presAssocID="{0B384C07-FFBC-421F-898C-6985E34B6072}" presName="composite3" presStyleCnt="0"/>
      <dgm:spPr/>
    </dgm:pt>
    <dgm:pt modelId="{E6E0AA12-79A9-40C5-A179-1947E8A6AE1E}" type="pres">
      <dgm:prSet presAssocID="{0B384C07-FFBC-421F-898C-6985E34B6072}" presName="background3" presStyleLbl="node3" presStyleIdx="2" presStyleCnt="4"/>
      <dgm:spPr/>
    </dgm:pt>
    <dgm:pt modelId="{1361A625-2E3E-4A56-BA17-63BD7A34B096}" type="pres">
      <dgm:prSet presAssocID="{0B384C07-FFBC-421F-898C-6985E34B6072}" presName="text3" presStyleLbl="fgAcc3" presStyleIdx="2" presStyleCnt="4" custScaleX="109375">
        <dgm:presLayoutVars>
          <dgm:chPref val="3"/>
        </dgm:presLayoutVars>
      </dgm:prSet>
      <dgm:spPr/>
      <dgm:t>
        <a:bodyPr/>
        <a:lstStyle/>
        <a:p>
          <a:endParaRPr lang="zh-CN" altLang="en-US"/>
        </a:p>
      </dgm:t>
    </dgm:pt>
    <dgm:pt modelId="{04D27CD4-A19A-4EF4-98C6-5E4E05CB5923}" type="pres">
      <dgm:prSet presAssocID="{0B384C07-FFBC-421F-898C-6985E34B6072}" presName="hierChild4" presStyleCnt="0"/>
      <dgm:spPr/>
    </dgm:pt>
    <dgm:pt modelId="{8E29178E-E601-42DF-BA56-3AF4307CE639}" type="pres">
      <dgm:prSet presAssocID="{7F6667AF-7EB1-4B8D-8AB9-0CBBDCB6021D}" presName="Name17" presStyleLbl="parChTrans1D3" presStyleIdx="3" presStyleCnt="4"/>
      <dgm:spPr/>
      <dgm:t>
        <a:bodyPr/>
        <a:lstStyle/>
        <a:p>
          <a:endParaRPr lang="zh-CN" altLang="en-US"/>
        </a:p>
      </dgm:t>
    </dgm:pt>
    <dgm:pt modelId="{383D58AA-9A9F-44BF-98B6-0208BCA7225F}" type="pres">
      <dgm:prSet presAssocID="{9A05C377-626E-4A89-A284-2A9E4FB590D1}" presName="hierRoot3" presStyleCnt="0"/>
      <dgm:spPr/>
    </dgm:pt>
    <dgm:pt modelId="{D4ED0996-75F9-487A-BA05-CADB55FD8C97}" type="pres">
      <dgm:prSet presAssocID="{9A05C377-626E-4A89-A284-2A9E4FB590D1}" presName="composite3" presStyleCnt="0"/>
      <dgm:spPr/>
    </dgm:pt>
    <dgm:pt modelId="{D8AACA6B-FDA3-40F7-861A-1B7931F0350D}" type="pres">
      <dgm:prSet presAssocID="{9A05C377-626E-4A89-A284-2A9E4FB590D1}" presName="background3" presStyleLbl="node3" presStyleIdx="3" presStyleCnt="4"/>
      <dgm:spPr/>
    </dgm:pt>
    <dgm:pt modelId="{852B15C5-75A7-48B1-858B-B9EFC118A8A9}" type="pres">
      <dgm:prSet presAssocID="{9A05C377-626E-4A89-A284-2A9E4FB590D1}" presName="text3" presStyleLbl="fgAcc3" presStyleIdx="3" presStyleCnt="4" custScaleX="131430">
        <dgm:presLayoutVars>
          <dgm:chPref val="3"/>
        </dgm:presLayoutVars>
      </dgm:prSet>
      <dgm:spPr/>
      <dgm:t>
        <a:bodyPr/>
        <a:lstStyle/>
        <a:p>
          <a:endParaRPr lang="zh-CN" altLang="en-US"/>
        </a:p>
      </dgm:t>
    </dgm:pt>
    <dgm:pt modelId="{9E5423BB-41F5-4DA7-A10D-62EE2A6575A9}" type="pres">
      <dgm:prSet presAssocID="{9A05C377-626E-4A89-A284-2A9E4FB590D1}" presName="hierChild4" presStyleCnt="0"/>
      <dgm:spPr/>
    </dgm:pt>
  </dgm:ptLst>
  <dgm:cxnLst>
    <dgm:cxn modelId="{52A9DF83-113D-496B-BE0B-957D8C166A38}" srcId="{BBA42C29-C2D9-4D05-803B-7E7E446E2964}" destId="{1B776430-84B2-4550-A9AA-D816C6218C3C}" srcOrd="1" destOrd="0" parTransId="{724F7590-4DE9-4DFC-A92F-2A7D5E88765A}" sibTransId="{F69286BA-A8F9-4A9F-85C9-2A1DAF5BE8E9}"/>
    <dgm:cxn modelId="{921D06EB-F51C-4C10-A64C-19CA0DBC5C3E}" srcId="{7D22510B-5514-451A-8751-43C7185892B1}" destId="{0B384C07-FFBC-421F-898C-6985E34B6072}" srcOrd="0" destOrd="0" parTransId="{AF974633-AC99-4EA8-B31C-D6919636CF36}" sibTransId="{755961AA-8D6B-4E46-8E71-F436AE8097D2}"/>
    <dgm:cxn modelId="{E039E91B-7B0D-45BB-BCAC-1DFCBF4A0711}" type="presOf" srcId="{724F7590-4DE9-4DFC-A92F-2A7D5E88765A}" destId="{E9689672-6AE9-42D4-8E04-9EE3E2DD5B52}" srcOrd="0" destOrd="0" presId="urn:microsoft.com/office/officeart/2005/8/layout/hierarchy1"/>
    <dgm:cxn modelId="{52E6262B-D68C-4BFD-ABAB-9DC73D5591EE}" srcId="{0F354DFC-8F80-4800-B860-F14C93A49CF4}" destId="{7D22510B-5514-451A-8751-43C7185892B1}" srcOrd="1" destOrd="0" parTransId="{6A639B7D-B0ED-4D5F-90A5-1CDA3483F1BE}" sibTransId="{A9719198-FBD2-4997-9067-FD7DA4BB7835}"/>
    <dgm:cxn modelId="{77165745-63A2-432B-9290-ACB30455B51D}" type="presOf" srcId="{035DC172-D132-44FF-A3BA-C55BF21D7578}" destId="{18348718-8589-465B-BA89-ED09FA86B053}" srcOrd="0" destOrd="0" presId="urn:microsoft.com/office/officeart/2005/8/layout/hierarchy1"/>
    <dgm:cxn modelId="{39CAED67-C04E-4F5C-B9C6-0B6B3EC40127}" type="presOf" srcId="{B7BAEC6A-D38E-4156-BA12-C2D085688F7A}" destId="{8D0AD519-A454-4ECF-832D-D207ABB01A50}" srcOrd="0" destOrd="0" presId="urn:microsoft.com/office/officeart/2005/8/layout/hierarchy1"/>
    <dgm:cxn modelId="{F024FB9B-5A59-46A5-8776-B9E726419ED0}" srcId="{0F354DFC-8F80-4800-B860-F14C93A49CF4}" destId="{BBA42C29-C2D9-4D05-803B-7E7E446E2964}" srcOrd="0" destOrd="0" parTransId="{035DC172-D132-44FF-A3BA-C55BF21D7578}" sibTransId="{0E064CA1-CE6F-4815-8CC2-90E71EF2AC5D}"/>
    <dgm:cxn modelId="{610F44CE-8824-4BD9-9A23-DB8D5410BA3B}" type="presOf" srcId="{0F354DFC-8F80-4800-B860-F14C93A49CF4}" destId="{C918FBA0-CE4F-4428-9D28-45CD9E21DC6F}" srcOrd="0" destOrd="0" presId="urn:microsoft.com/office/officeart/2005/8/layout/hierarchy1"/>
    <dgm:cxn modelId="{AD41172B-30B9-4293-B366-954E5CAC71AE}" type="presOf" srcId="{F95EBE3B-1F8E-49C5-BEAB-1FBCED8A15E8}" destId="{EB2A7F35-459F-4794-82AB-C7C10197CE4D}" srcOrd="0" destOrd="0" presId="urn:microsoft.com/office/officeart/2005/8/layout/hierarchy1"/>
    <dgm:cxn modelId="{202AA52C-7250-49A0-9768-B93243E8A00D}" type="presOf" srcId="{9A05C377-626E-4A89-A284-2A9E4FB590D1}" destId="{852B15C5-75A7-48B1-858B-B9EFC118A8A9}" srcOrd="0" destOrd="0" presId="urn:microsoft.com/office/officeart/2005/8/layout/hierarchy1"/>
    <dgm:cxn modelId="{8F9CF505-8185-4B8E-83BC-CB74E616D890}" type="presOf" srcId="{7F6667AF-7EB1-4B8D-8AB9-0CBBDCB6021D}" destId="{8E29178E-E601-42DF-BA56-3AF4307CE639}" srcOrd="0" destOrd="0" presId="urn:microsoft.com/office/officeart/2005/8/layout/hierarchy1"/>
    <dgm:cxn modelId="{81851DD6-C540-429F-A8B8-44A8DB6BB38B}" type="presOf" srcId="{6A639B7D-B0ED-4D5F-90A5-1CDA3483F1BE}" destId="{C6925028-A97F-47D2-A8AA-9044C03CDB6A}" srcOrd="0" destOrd="0" presId="urn:microsoft.com/office/officeart/2005/8/layout/hierarchy1"/>
    <dgm:cxn modelId="{88089431-27FD-4509-AC87-700DFCD7891A}" type="presOf" srcId="{0B384C07-FFBC-421F-898C-6985E34B6072}" destId="{1361A625-2E3E-4A56-BA17-63BD7A34B096}" srcOrd="0" destOrd="0" presId="urn:microsoft.com/office/officeart/2005/8/layout/hierarchy1"/>
    <dgm:cxn modelId="{DA21EE21-9B17-4E55-AD70-7517FB5016DB}" type="presOf" srcId="{BBA42C29-C2D9-4D05-803B-7E7E446E2964}" destId="{15CE581A-7517-459C-B15F-CD9851FBE308}" srcOrd="0" destOrd="0" presId="urn:microsoft.com/office/officeart/2005/8/layout/hierarchy1"/>
    <dgm:cxn modelId="{09EEDBFF-A33D-43D4-A942-3B56268C6084}" type="presOf" srcId="{1B776430-84B2-4550-A9AA-D816C6218C3C}" destId="{9A8958A6-8CFC-4CDC-A0A0-311A60B8A565}" srcOrd="0" destOrd="0" presId="urn:microsoft.com/office/officeart/2005/8/layout/hierarchy1"/>
    <dgm:cxn modelId="{394C6209-F990-498A-A8FE-6D54B99FB2A4}" type="presOf" srcId="{7D22510B-5514-451A-8751-43C7185892B1}" destId="{37E99E9C-4721-4592-8C71-9D80A07CD22B}" srcOrd="0" destOrd="0" presId="urn:microsoft.com/office/officeart/2005/8/layout/hierarchy1"/>
    <dgm:cxn modelId="{FDEE907B-E0DE-4E1D-8B98-500206FE35F7}" srcId="{BBA42C29-C2D9-4D05-803B-7E7E446E2964}" destId="{F95EBE3B-1F8E-49C5-BEAB-1FBCED8A15E8}" srcOrd="0" destOrd="0" parTransId="{9211D3E5-6D07-45E0-BF06-A7CA6829DB5E}" sibTransId="{6409FC4D-8DA5-4AD9-B613-F5686957B010}"/>
    <dgm:cxn modelId="{65BBDB82-266F-4B01-9A19-9E2C1290B6EC}" type="presOf" srcId="{9211D3E5-6D07-45E0-BF06-A7CA6829DB5E}" destId="{26B757C5-B8A1-4837-BAB5-49FA37CAFC47}" srcOrd="0" destOrd="0" presId="urn:microsoft.com/office/officeart/2005/8/layout/hierarchy1"/>
    <dgm:cxn modelId="{615367A4-91F5-4C50-97C2-C51BF9F5519E}" srcId="{7D22510B-5514-451A-8751-43C7185892B1}" destId="{9A05C377-626E-4A89-A284-2A9E4FB590D1}" srcOrd="1" destOrd="0" parTransId="{7F6667AF-7EB1-4B8D-8AB9-0CBBDCB6021D}" sibTransId="{900164DD-4F5A-4DC5-B9A9-5CD0F6B3EAC0}"/>
    <dgm:cxn modelId="{6D7AC7E6-4340-4233-AB75-B025DCED0315}" type="presOf" srcId="{AF974633-AC99-4EA8-B31C-D6919636CF36}" destId="{A018F071-ACB1-4604-B521-10A4E3A04742}" srcOrd="0" destOrd="0" presId="urn:microsoft.com/office/officeart/2005/8/layout/hierarchy1"/>
    <dgm:cxn modelId="{82ECF0E0-2396-4865-A23E-1F9341D14D13}" srcId="{B7BAEC6A-D38E-4156-BA12-C2D085688F7A}" destId="{0F354DFC-8F80-4800-B860-F14C93A49CF4}" srcOrd="0" destOrd="0" parTransId="{3B8EAF96-FB0B-42A3-B3E6-EB7FAA80CC0B}" sibTransId="{D820ED68-6E00-4586-8454-980B5AE471B7}"/>
    <dgm:cxn modelId="{51478C5C-FA40-4241-AE07-EE8D2A41E548}" type="presParOf" srcId="{8D0AD519-A454-4ECF-832D-D207ABB01A50}" destId="{D6247DFF-DC85-4F8C-9494-9203725C92A9}" srcOrd="0" destOrd="0" presId="urn:microsoft.com/office/officeart/2005/8/layout/hierarchy1"/>
    <dgm:cxn modelId="{09376F6C-9C1F-4254-8340-EABECA474E2A}" type="presParOf" srcId="{D6247DFF-DC85-4F8C-9494-9203725C92A9}" destId="{E7DDDBA4-3AC7-4094-9733-AEE93FE55F0A}" srcOrd="0" destOrd="0" presId="urn:microsoft.com/office/officeart/2005/8/layout/hierarchy1"/>
    <dgm:cxn modelId="{DEF9E3EA-2AFE-4721-AF15-554594F69D2E}" type="presParOf" srcId="{E7DDDBA4-3AC7-4094-9733-AEE93FE55F0A}" destId="{00676411-7025-45CA-862C-AD047F0D8E75}" srcOrd="0" destOrd="0" presId="urn:microsoft.com/office/officeart/2005/8/layout/hierarchy1"/>
    <dgm:cxn modelId="{1DAF71B8-78E3-4A3C-9F0C-7D1BFE9B2F0C}" type="presParOf" srcId="{E7DDDBA4-3AC7-4094-9733-AEE93FE55F0A}" destId="{C918FBA0-CE4F-4428-9D28-45CD9E21DC6F}" srcOrd="1" destOrd="0" presId="urn:microsoft.com/office/officeart/2005/8/layout/hierarchy1"/>
    <dgm:cxn modelId="{7E4F2B2D-062B-432A-98B5-92E01960A35E}" type="presParOf" srcId="{D6247DFF-DC85-4F8C-9494-9203725C92A9}" destId="{9F6A4D53-B81A-4370-8C94-00B5DDDC38A2}" srcOrd="1" destOrd="0" presId="urn:microsoft.com/office/officeart/2005/8/layout/hierarchy1"/>
    <dgm:cxn modelId="{7B18B0BE-1D09-480D-A3D0-42C02A8CEB3E}" type="presParOf" srcId="{9F6A4D53-B81A-4370-8C94-00B5DDDC38A2}" destId="{18348718-8589-465B-BA89-ED09FA86B053}" srcOrd="0" destOrd="0" presId="urn:microsoft.com/office/officeart/2005/8/layout/hierarchy1"/>
    <dgm:cxn modelId="{789292C3-C245-4221-AA6C-E1E6D72CE98A}" type="presParOf" srcId="{9F6A4D53-B81A-4370-8C94-00B5DDDC38A2}" destId="{31C30808-06D7-4BEF-848B-64658665270A}" srcOrd="1" destOrd="0" presId="urn:microsoft.com/office/officeart/2005/8/layout/hierarchy1"/>
    <dgm:cxn modelId="{E199A284-06A2-4F82-BB48-B72873B30AC9}" type="presParOf" srcId="{31C30808-06D7-4BEF-848B-64658665270A}" destId="{A0F79CA1-6692-4218-86E2-57DD727F413A}" srcOrd="0" destOrd="0" presId="urn:microsoft.com/office/officeart/2005/8/layout/hierarchy1"/>
    <dgm:cxn modelId="{ACAD6084-E36A-4F9D-8D24-FECAFE82AC8E}" type="presParOf" srcId="{A0F79CA1-6692-4218-86E2-57DD727F413A}" destId="{A3AD17E2-DAE0-482A-AAC8-A05053C8FBE5}" srcOrd="0" destOrd="0" presId="urn:microsoft.com/office/officeart/2005/8/layout/hierarchy1"/>
    <dgm:cxn modelId="{0E6A2D0C-17D3-4A65-9456-2DE6CB0C67BA}" type="presParOf" srcId="{A0F79CA1-6692-4218-86E2-57DD727F413A}" destId="{15CE581A-7517-459C-B15F-CD9851FBE308}" srcOrd="1" destOrd="0" presId="urn:microsoft.com/office/officeart/2005/8/layout/hierarchy1"/>
    <dgm:cxn modelId="{F87E139D-9CE2-4646-A818-6B6351FCCF21}" type="presParOf" srcId="{31C30808-06D7-4BEF-848B-64658665270A}" destId="{FA30285F-CA16-43A4-8367-735B6B9723E4}" srcOrd="1" destOrd="0" presId="urn:microsoft.com/office/officeart/2005/8/layout/hierarchy1"/>
    <dgm:cxn modelId="{6E33CD56-7A57-48EB-B70C-B5773FD06FD3}" type="presParOf" srcId="{FA30285F-CA16-43A4-8367-735B6B9723E4}" destId="{26B757C5-B8A1-4837-BAB5-49FA37CAFC47}" srcOrd="0" destOrd="0" presId="urn:microsoft.com/office/officeart/2005/8/layout/hierarchy1"/>
    <dgm:cxn modelId="{E2214455-657A-4C89-8BC2-7C894901C7E0}" type="presParOf" srcId="{FA30285F-CA16-43A4-8367-735B6B9723E4}" destId="{582745BE-FC6F-4F8B-833A-11BBDE803882}" srcOrd="1" destOrd="0" presId="urn:microsoft.com/office/officeart/2005/8/layout/hierarchy1"/>
    <dgm:cxn modelId="{FA8BBD0C-2E25-444A-B1E3-28F62A3432D9}" type="presParOf" srcId="{582745BE-FC6F-4F8B-833A-11BBDE803882}" destId="{2D2C5A2F-0483-465E-ACE6-DCCE808346DE}" srcOrd="0" destOrd="0" presId="urn:microsoft.com/office/officeart/2005/8/layout/hierarchy1"/>
    <dgm:cxn modelId="{677ACC51-4863-46C1-9EA7-A516982A51AB}" type="presParOf" srcId="{2D2C5A2F-0483-465E-ACE6-DCCE808346DE}" destId="{136DD490-9BDC-4EE4-9904-4550EC86BCAA}" srcOrd="0" destOrd="0" presId="urn:microsoft.com/office/officeart/2005/8/layout/hierarchy1"/>
    <dgm:cxn modelId="{FC18275C-219A-40B4-AF19-825D19CE4B5F}" type="presParOf" srcId="{2D2C5A2F-0483-465E-ACE6-DCCE808346DE}" destId="{EB2A7F35-459F-4794-82AB-C7C10197CE4D}" srcOrd="1" destOrd="0" presId="urn:microsoft.com/office/officeart/2005/8/layout/hierarchy1"/>
    <dgm:cxn modelId="{8C3B1C0C-6C57-42D9-A1EB-B08C2A640C42}" type="presParOf" srcId="{582745BE-FC6F-4F8B-833A-11BBDE803882}" destId="{DE600FAD-3A6E-4EF1-A9A1-56639C7F74D3}" srcOrd="1" destOrd="0" presId="urn:microsoft.com/office/officeart/2005/8/layout/hierarchy1"/>
    <dgm:cxn modelId="{4DC41725-5C08-4942-8428-8C096E9398EC}" type="presParOf" srcId="{FA30285F-CA16-43A4-8367-735B6B9723E4}" destId="{E9689672-6AE9-42D4-8E04-9EE3E2DD5B52}" srcOrd="2" destOrd="0" presId="urn:microsoft.com/office/officeart/2005/8/layout/hierarchy1"/>
    <dgm:cxn modelId="{690A22B4-48C3-4AEB-8BEF-6D29CE7233FF}" type="presParOf" srcId="{FA30285F-CA16-43A4-8367-735B6B9723E4}" destId="{9B892161-2221-40A5-BC98-E8ECCB7D1038}" srcOrd="3" destOrd="0" presId="urn:microsoft.com/office/officeart/2005/8/layout/hierarchy1"/>
    <dgm:cxn modelId="{FA206261-4577-4610-8F92-90D63E5633F7}" type="presParOf" srcId="{9B892161-2221-40A5-BC98-E8ECCB7D1038}" destId="{2B8F39C8-A546-4895-8CD8-19F7CDAA34A7}" srcOrd="0" destOrd="0" presId="urn:microsoft.com/office/officeart/2005/8/layout/hierarchy1"/>
    <dgm:cxn modelId="{E7BF151A-63EE-4685-86D7-F4AFFBF6CC0D}" type="presParOf" srcId="{2B8F39C8-A546-4895-8CD8-19F7CDAA34A7}" destId="{BB752F77-9CF0-4F2D-841F-D1E7F14D5B89}" srcOrd="0" destOrd="0" presId="urn:microsoft.com/office/officeart/2005/8/layout/hierarchy1"/>
    <dgm:cxn modelId="{DD4B0C4F-400B-4BE2-9BE6-5FC2A0B60620}" type="presParOf" srcId="{2B8F39C8-A546-4895-8CD8-19F7CDAA34A7}" destId="{9A8958A6-8CFC-4CDC-A0A0-311A60B8A565}" srcOrd="1" destOrd="0" presId="urn:microsoft.com/office/officeart/2005/8/layout/hierarchy1"/>
    <dgm:cxn modelId="{65B925EF-4638-4398-8A37-236CB78AF7BC}" type="presParOf" srcId="{9B892161-2221-40A5-BC98-E8ECCB7D1038}" destId="{40B38C8A-9D4E-4918-987A-F180F34BDCD4}" srcOrd="1" destOrd="0" presId="urn:microsoft.com/office/officeart/2005/8/layout/hierarchy1"/>
    <dgm:cxn modelId="{1BE091FB-BCA0-464C-8C7E-83CAFAE30BAE}" type="presParOf" srcId="{9F6A4D53-B81A-4370-8C94-00B5DDDC38A2}" destId="{C6925028-A97F-47D2-A8AA-9044C03CDB6A}" srcOrd="2" destOrd="0" presId="urn:microsoft.com/office/officeart/2005/8/layout/hierarchy1"/>
    <dgm:cxn modelId="{573B02C1-3C2D-401D-97E7-87D05CB1262F}" type="presParOf" srcId="{9F6A4D53-B81A-4370-8C94-00B5DDDC38A2}" destId="{BB435F2E-14B9-4422-AC73-21811DE9835D}" srcOrd="3" destOrd="0" presId="urn:microsoft.com/office/officeart/2005/8/layout/hierarchy1"/>
    <dgm:cxn modelId="{8515172F-E7C2-4BAB-9ED3-E3CCD2211DE7}" type="presParOf" srcId="{BB435F2E-14B9-4422-AC73-21811DE9835D}" destId="{56C1EDA5-6149-405F-B743-E551A6805317}" srcOrd="0" destOrd="0" presId="urn:microsoft.com/office/officeart/2005/8/layout/hierarchy1"/>
    <dgm:cxn modelId="{900F4355-7400-4F08-8830-14F86BD80844}" type="presParOf" srcId="{56C1EDA5-6149-405F-B743-E551A6805317}" destId="{5EF40CA6-EE4E-4ECF-B603-BFE0114DCFF6}" srcOrd="0" destOrd="0" presId="urn:microsoft.com/office/officeart/2005/8/layout/hierarchy1"/>
    <dgm:cxn modelId="{1DC297DF-188A-4F35-AB68-21C3D19E156C}" type="presParOf" srcId="{56C1EDA5-6149-405F-B743-E551A6805317}" destId="{37E99E9C-4721-4592-8C71-9D80A07CD22B}" srcOrd="1" destOrd="0" presId="urn:microsoft.com/office/officeart/2005/8/layout/hierarchy1"/>
    <dgm:cxn modelId="{E2EE6852-D1D7-4F3C-B7A7-EC5768EA8051}" type="presParOf" srcId="{BB435F2E-14B9-4422-AC73-21811DE9835D}" destId="{1195A1DA-552E-4B6C-AE0E-7F3D56FF30AE}" srcOrd="1" destOrd="0" presId="urn:microsoft.com/office/officeart/2005/8/layout/hierarchy1"/>
    <dgm:cxn modelId="{3413DA73-F8D5-4E62-95B9-EBCD4C8844C0}" type="presParOf" srcId="{1195A1DA-552E-4B6C-AE0E-7F3D56FF30AE}" destId="{A018F071-ACB1-4604-B521-10A4E3A04742}" srcOrd="0" destOrd="0" presId="urn:microsoft.com/office/officeart/2005/8/layout/hierarchy1"/>
    <dgm:cxn modelId="{59904D63-69E1-4720-A751-8E1AA0E3AA2B}" type="presParOf" srcId="{1195A1DA-552E-4B6C-AE0E-7F3D56FF30AE}" destId="{4BE3E3D5-47AD-422E-9410-7C4830AB9259}" srcOrd="1" destOrd="0" presId="urn:microsoft.com/office/officeart/2005/8/layout/hierarchy1"/>
    <dgm:cxn modelId="{2F496B62-DFBB-42BD-B5A9-B2DD2D05D1B5}" type="presParOf" srcId="{4BE3E3D5-47AD-422E-9410-7C4830AB9259}" destId="{DB96E236-DFF3-4DE7-8C15-C61F37EE2CA6}" srcOrd="0" destOrd="0" presId="urn:microsoft.com/office/officeart/2005/8/layout/hierarchy1"/>
    <dgm:cxn modelId="{C691B03E-8971-4996-8CCC-6A4DBA720FCD}" type="presParOf" srcId="{DB96E236-DFF3-4DE7-8C15-C61F37EE2CA6}" destId="{E6E0AA12-79A9-40C5-A179-1947E8A6AE1E}" srcOrd="0" destOrd="0" presId="urn:microsoft.com/office/officeart/2005/8/layout/hierarchy1"/>
    <dgm:cxn modelId="{055DBDB9-751E-4414-B6B2-A106CCA840CB}" type="presParOf" srcId="{DB96E236-DFF3-4DE7-8C15-C61F37EE2CA6}" destId="{1361A625-2E3E-4A56-BA17-63BD7A34B096}" srcOrd="1" destOrd="0" presId="urn:microsoft.com/office/officeart/2005/8/layout/hierarchy1"/>
    <dgm:cxn modelId="{022E2984-280A-46C3-8BD9-241CF079B56E}" type="presParOf" srcId="{4BE3E3D5-47AD-422E-9410-7C4830AB9259}" destId="{04D27CD4-A19A-4EF4-98C6-5E4E05CB5923}" srcOrd="1" destOrd="0" presId="urn:microsoft.com/office/officeart/2005/8/layout/hierarchy1"/>
    <dgm:cxn modelId="{60502431-D367-47D5-B79B-833186947947}" type="presParOf" srcId="{1195A1DA-552E-4B6C-AE0E-7F3D56FF30AE}" destId="{8E29178E-E601-42DF-BA56-3AF4307CE639}" srcOrd="2" destOrd="0" presId="urn:microsoft.com/office/officeart/2005/8/layout/hierarchy1"/>
    <dgm:cxn modelId="{1B1B49A3-419F-4C25-AAF2-775419A51339}" type="presParOf" srcId="{1195A1DA-552E-4B6C-AE0E-7F3D56FF30AE}" destId="{383D58AA-9A9F-44BF-98B6-0208BCA7225F}" srcOrd="3" destOrd="0" presId="urn:microsoft.com/office/officeart/2005/8/layout/hierarchy1"/>
    <dgm:cxn modelId="{238327B5-6686-448C-8C62-4C90C26D0D35}" type="presParOf" srcId="{383D58AA-9A9F-44BF-98B6-0208BCA7225F}" destId="{D4ED0996-75F9-487A-BA05-CADB55FD8C97}" srcOrd="0" destOrd="0" presId="urn:microsoft.com/office/officeart/2005/8/layout/hierarchy1"/>
    <dgm:cxn modelId="{4D13CE91-A08B-4759-A066-4EAF04ADDBFA}" type="presParOf" srcId="{D4ED0996-75F9-487A-BA05-CADB55FD8C97}" destId="{D8AACA6B-FDA3-40F7-861A-1B7931F0350D}" srcOrd="0" destOrd="0" presId="urn:microsoft.com/office/officeart/2005/8/layout/hierarchy1"/>
    <dgm:cxn modelId="{94EDE988-A1CE-43A7-B77E-60E9353EB964}" type="presParOf" srcId="{D4ED0996-75F9-487A-BA05-CADB55FD8C97}" destId="{852B15C5-75A7-48B1-858B-B9EFC118A8A9}" srcOrd="1" destOrd="0" presId="urn:microsoft.com/office/officeart/2005/8/layout/hierarchy1"/>
    <dgm:cxn modelId="{A85EC719-040B-4ED1-B393-22B522E4E0A7}" type="presParOf" srcId="{383D58AA-9A9F-44BF-98B6-0208BCA7225F}" destId="{9E5423BB-41F5-4DA7-A10D-62EE2A6575A9}"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724CA5-404B-4A3F-A9E5-4541C6662B38}">
      <dsp:nvSpPr>
        <dsp:cNvPr id="0" name=""/>
        <dsp:cNvSpPr/>
      </dsp:nvSpPr>
      <dsp:spPr>
        <a:xfrm>
          <a:off x="350422" y="0"/>
          <a:ext cx="2003933" cy="2003933"/>
        </a:xfrm>
        <a:prstGeom prst="ellipse">
          <a:avLst/>
        </a:prstGeom>
        <a:solidFill>
          <a:srgbClr val="FFFF00"/>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altLang="zh-CN" sz="4000" kern="1200" dirty="0">
              <a:solidFill>
                <a:schemeClr val="tx1"/>
              </a:solidFill>
            </a:rPr>
            <a:t>P</a:t>
          </a:r>
          <a:endParaRPr lang="zh-CN" altLang="en-US" sz="4000" kern="1200" dirty="0">
            <a:solidFill>
              <a:schemeClr val="tx1"/>
            </a:solidFill>
          </a:endParaRPr>
        </a:p>
      </dsp:txBody>
      <dsp:txXfrm>
        <a:off x="1002201" y="100196"/>
        <a:ext cx="700374" cy="300589"/>
      </dsp:txXfrm>
    </dsp:sp>
    <dsp:sp modelId="{89859491-F311-43FF-AB71-7E0B92EA7349}">
      <dsp:nvSpPr>
        <dsp:cNvPr id="0" name=""/>
        <dsp:cNvSpPr/>
      </dsp:nvSpPr>
      <dsp:spPr>
        <a:xfrm>
          <a:off x="620171" y="500983"/>
          <a:ext cx="1502949" cy="1502949"/>
        </a:xfrm>
        <a:prstGeom prst="ellipse">
          <a:avLst/>
        </a:prstGeom>
        <a:solidFill>
          <a:srgbClr val="FFC0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altLang="zh-CN" sz="4000" kern="1200" dirty="0">
              <a:solidFill>
                <a:schemeClr val="tx1"/>
              </a:solidFill>
            </a:rPr>
            <a:t>M</a:t>
          </a:r>
          <a:endParaRPr lang="zh-CN" altLang="en-US" sz="4000" kern="1200" dirty="0">
            <a:solidFill>
              <a:schemeClr val="tx1"/>
            </a:solidFill>
          </a:endParaRPr>
        </a:p>
      </dsp:txBody>
      <dsp:txXfrm>
        <a:off x="1021459" y="594917"/>
        <a:ext cx="700374" cy="281803"/>
      </dsp:txXfrm>
    </dsp:sp>
    <dsp:sp modelId="{A6709031-00C4-4CBF-869A-8F8B0F83E1B2}">
      <dsp:nvSpPr>
        <dsp:cNvPr id="0" name=""/>
        <dsp:cNvSpPr/>
      </dsp:nvSpPr>
      <dsp:spPr>
        <a:xfrm>
          <a:off x="887315" y="1001966"/>
          <a:ext cx="1001966" cy="1001966"/>
        </a:xfrm>
        <a:prstGeom prst="ellipse">
          <a:avLst/>
        </a:prstGeom>
        <a:solidFill>
          <a:srgbClr val="00B0F0"/>
        </a:soli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altLang="zh-CN" sz="4000" kern="1200" dirty="0">
              <a:solidFill>
                <a:schemeClr val="tx1"/>
              </a:solidFill>
            </a:rPr>
            <a:t>S</a:t>
          </a:r>
          <a:endParaRPr lang="zh-CN" altLang="en-US" sz="4000" kern="1200" dirty="0">
            <a:solidFill>
              <a:schemeClr val="tx1"/>
            </a:solidFill>
          </a:endParaRPr>
        </a:p>
      </dsp:txBody>
      <dsp:txXfrm>
        <a:off x="1034050" y="1252458"/>
        <a:ext cx="708497" cy="50098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724CA5-404B-4A3F-A9E5-4541C6662B38}">
      <dsp:nvSpPr>
        <dsp:cNvPr id="0" name=""/>
        <dsp:cNvSpPr/>
      </dsp:nvSpPr>
      <dsp:spPr>
        <a:xfrm>
          <a:off x="0" y="0"/>
          <a:ext cx="1887477" cy="1887477"/>
        </a:xfrm>
        <a:prstGeom prst="ellipse">
          <a:avLst/>
        </a:prstGeom>
        <a:solidFill>
          <a:srgbClr val="FFFF00"/>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altLang="zh-CN" sz="4000" kern="1200" dirty="0">
              <a:solidFill>
                <a:schemeClr val="tx1"/>
              </a:solidFill>
            </a:rPr>
            <a:t>M</a:t>
          </a:r>
          <a:endParaRPr lang="zh-CN" altLang="en-US" sz="4000" kern="1200" dirty="0">
            <a:solidFill>
              <a:schemeClr val="tx1"/>
            </a:solidFill>
          </a:endParaRPr>
        </a:p>
      </dsp:txBody>
      <dsp:txXfrm>
        <a:off x="448275" y="141560"/>
        <a:ext cx="990925" cy="320871"/>
      </dsp:txXfrm>
    </dsp:sp>
    <dsp:sp modelId="{89859491-F311-43FF-AB71-7E0B92EA7349}">
      <dsp:nvSpPr>
        <dsp:cNvPr id="0" name=""/>
        <dsp:cNvSpPr/>
      </dsp:nvSpPr>
      <dsp:spPr>
        <a:xfrm>
          <a:off x="437495" y="619269"/>
          <a:ext cx="1032657" cy="1056255"/>
        </a:xfrm>
        <a:prstGeom prst="ellipse">
          <a:avLst/>
        </a:prstGeom>
        <a:solidFill>
          <a:srgbClr val="00B0F0"/>
        </a:soli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284480" tIns="284480" rIns="284480" bIns="284480" numCol="1" spcCol="1270" anchor="ctr" anchorCtr="0">
          <a:noAutofit/>
        </a:bodyPr>
        <a:lstStyle/>
        <a:p>
          <a:pPr lvl="0" algn="ctr" defTabSz="1778000">
            <a:lnSpc>
              <a:spcPct val="90000"/>
            </a:lnSpc>
            <a:spcBef>
              <a:spcPct val="0"/>
            </a:spcBef>
            <a:spcAft>
              <a:spcPct val="35000"/>
            </a:spcAft>
          </a:pPr>
          <a:r>
            <a:rPr lang="en-US" altLang="zh-CN" sz="4000" kern="1200" dirty="0">
              <a:solidFill>
                <a:schemeClr val="tx1"/>
              </a:solidFill>
            </a:rPr>
            <a:t>S</a:t>
          </a:r>
          <a:endParaRPr lang="zh-CN" altLang="en-US" sz="4000" kern="1200" dirty="0">
            <a:solidFill>
              <a:schemeClr val="tx1"/>
            </a:solidFill>
          </a:endParaRPr>
        </a:p>
      </dsp:txBody>
      <dsp:txXfrm>
        <a:off x="588724" y="883333"/>
        <a:ext cx="730199" cy="52812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72FF4A-5AAB-48AB-A536-44DCD3ACBABF}">
      <dsp:nvSpPr>
        <dsp:cNvPr id="0" name=""/>
        <dsp:cNvSpPr/>
      </dsp:nvSpPr>
      <dsp:spPr>
        <a:xfrm>
          <a:off x="1385417" y="563473"/>
          <a:ext cx="1870496" cy="1861637"/>
        </a:xfrm>
        <a:prstGeom prst="ellipse">
          <a:avLst/>
        </a:prstGeom>
        <a:solidFill>
          <a:srgbClr val="FFC00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altLang="zh-CN" sz="3400" kern="1200" dirty="0"/>
            <a:t>P</a:t>
          </a:r>
          <a:endParaRPr lang="zh-CN" altLang="en-US" sz="3400" kern="1200" dirty="0"/>
        </a:p>
      </dsp:txBody>
      <dsp:txXfrm>
        <a:off x="1659345" y="1028882"/>
        <a:ext cx="1322640" cy="93081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29178E-E601-42DF-BA56-3AF4307CE639}">
      <dsp:nvSpPr>
        <dsp:cNvPr id="0" name=""/>
        <dsp:cNvSpPr/>
      </dsp:nvSpPr>
      <dsp:spPr>
        <a:xfrm>
          <a:off x="7224875" y="2967404"/>
          <a:ext cx="932378" cy="412116"/>
        </a:xfrm>
        <a:custGeom>
          <a:avLst/>
          <a:gdLst/>
          <a:ahLst/>
          <a:cxnLst/>
          <a:rect l="0" t="0" r="0" b="0"/>
          <a:pathLst>
            <a:path>
              <a:moveTo>
                <a:pt x="0" y="0"/>
              </a:moveTo>
              <a:lnTo>
                <a:pt x="0" y="280845"/>
              </a:lnTo>
              <a:lnTo>
                <a:pt x="932378" y="280845"/>
              </a:lnTo>
              <a:lnTo>
                <a:pt x="932378" y="412116"/>
              </a:lnTo>
            </a:path>
          </a:pathLst>
        </a:custGeom>
        <a:noFill/>
        <a:ln w="25400" cap="flat" cmpd="sng" algn="ctr">
          <a:solidFill>
            <a:schemeClr val="accent5">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018F071-ACB1-4604-B521-10A4E3A04742}">
      <dsp:nvSpPr>
        <dsp:cNvPr id="0" name=""/>
        <dsp:cNvSpPr/>
      </dsp:nvSpPr>
      <dsp:spPr>
        <a:xfrm>
          <a:off x="6136235" y="2967404"/>
          <a:ext cx="1088639" cy="412116"/>
        </a:xfrm>
        <a:custGeom>
          <a:avLst/>
          <a:gdLst/>
          <a:ahLst/>
          <a:cxnLst/>
          <a:rect l="0" t="0" r="0" b="0"/>
          <a:pathLst>
            <a:path>
              <a:moveTo>
                <a:pt x="1088639" y="0"/>
              </a:moveTo>
              <a:lnTo>
                <a:pt x="1088639" y="280845"/>
              </a:lnTo>
              <a:lnTo>
                <a:pt x="0" y="280845"/>
              </a:lnTo>
              <a:lnTo>
                <a:pt x="0" y="412116"/>
              </a:lnTo>
            </a:path>
          </a:pathLst>
        </a:custGeom>
        <a:noFill/>
        <a:ln w="25400" cap="flat" cmpd="sng" algn="ctr">
          <a:solidFill>
            <a:schemeClr val="accent5">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6925028-A97F-47D2-A8AA-9044C03CDB6A}">
      <dsp:nvSpPr>
        <dsp:cNvPr id="0" name=""/>
        <dsp:cNvSpPr/>
      </dsp:nvSpPr>
      <dsp:spPr>
        <a:xfrm>
          <a:off x="4874042" y="1655481"/>
          <a:ext cx="2350832" cy="412116"/>
        </a:xfrm>
        <a:custGeom>
          <a:avLst/>
          <a:gdLst/>
          <a:ahLst/>
          <a:cxnLst/>
          <a:rect l="0" t="0" r="0" b="0"/>
          <a:pathLst>
            <a:path>
              <a:moveTo>
                <a:pt x="0" y="0"/>
              </a:moveTo>
              <a:lnTo>
                <a:pt x="0" y="280845"/>
              </a:lnTo>
              <a:lnTo>
                <a:pt x="2350832" y="280845"/>
              </a:lnTo>
              <a:lnTo>
                <a:pt x="2350832" y="412116"/>
              </a:lnTo>
            </a:path>
          </a:pathLst>
        </a:custGeom>
        <a:noFill/>
        <a:ln w="25400" cap="flat" cmpd="sng" algn="ctr">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E9689672-6AE9-42D4-8E04-9EE3E2DD5B52}">
      <dsp:nvSpPr>
        <dsp:cNvPr id="0" name=""/>
        <dsp:cNvSpPr/>
      </dsp:nvSpPr>
      <dsp:spPr>
        <a:xfrm>
          <a:off x="2526518" y="2967404"/>
          <a:ext cx="1261360" cy="412116"/>
        </a:xfrm>
        <a:custGeom>
          <a:avLst/>
          <a:gdLst/>
          <a:ahLst/>
          <a:cxnLst/>
          <a:rect l="0" t="0" r="0" b="0"/>
          <a:pathLst>
            <a:path>
              <a:moveTo>
                <a:pt x="0" y="0"/>
              </a:moveTo>
              <a:lnTo>
                <a:pt x="0" y="280845"/>
              </a:lnTo>
              <a:lnTo>
                <a:pt x="1261360" y="280845"/>
              </a:lnTo>
              <a:lnTo>
                <a:pt x="1261360" y="412116"/>
              </a:lnTo>
            </a:path>
          </a:pathLst>
        </a:custGeom>
        <a:noFill/>
        <a:ln w="25400" cap="flat" cmpd="sng" algn="ctr">
          <a:solidFill>
            <a:schemeClr val="accent5">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6B757C5-B8A1-4837-BAB5-49FA37CAFC47}">
      <dsp:nvSpPr>
        <dsp:cNvPr id="0" name=""/>
        <dsp:cNvSpPr/>
      </dsp:nvSpPr>
      <dsp:spPr>
        <a:xfrm>
          <a:off x="1110540" y="2967404"/>
          <a:ext cx="1415978" cy="412116"/>
        </a:xfrm>
        <a:custGeom>
          <a:avLst/>
          <a:gdLst/>
          <a:ahLst/>
          <a:cxnLst/>
          <a:rect l="0" t="0" r="0" b="0"/>
          <a:pathLst>
            <a:path>
              <a:moveTo>
                <a:pt x="1415978" y="0"/>
              </a:moveTo>
              <a:lnTo>
                <a:pt x="1415978" y="280845"/>
              </a:lnTo>
              <a:lnTo>
                <a:pt x="0" y="280845"/>
              </a:lnTo>
              <a:lnTo>
                <a:pt x="0" y="412116"/>
              </a:lnTo>
            </a:path>
          </a:pathLst>
        </a:custGeom>
        <a:noFill/>
        <a:ln w="25400" cap="flat" cmpd="sng" algn="ctr">
          <a:solidFill>
            <a:schemeClr val="accent5">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8348718-8589-465B-BA89-ED09FA86B053}">
      <dsp:nvSpPr>
        <dsp:cNvPr id="0" name=""/>
        <dsp:cNvSpPr/>
      </dsp:nvSpPr>
      <dsp:spPr>
        <a:xfrm>
          <a:off x="2526518" y="1655481"/>
          <a:ext cx="2347523" cy="412116"/>
        </a:xfrm>
        <a:custGeom>
          <a:avLst/>
          <a:gdLst/>
          <a:ahLst/>
          <a:cxnLst/>
          <a:rect l="0" t="0" r="0" b="0"/>
          <a:pathLst>
            <a:path>
              <a:moveTo>
                <a:pt x="2347523" y="0"/>
              </a:moveTo>
              <a:lnTo>
                <a:pt x="2347523" y="280845"/>
              </a:lnTo>
              <a:lnTo>
                <a:pt x="0" y="280845"/>
              </a:lnTo>
              <a:lnTo>
                <a:pt x="0" y="412116"/>
              </a:lnTo>
            </a:path>
          </a:pathLst>
        </a:custGeom>
        <a:noFill/>
        <a:ln w="25400" cap="flat" cmpd="sng" algn="ctr">
          <a:solidFill>
            <a:schemeClr val="accent4">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0676411-7025-45CA-862C-AD047F0D8E75}">
      <dsp:nvSpPr>
        <dsp:cNvPr id="0" name=""/>
        <dsp:cNvSpPr/>
      </dsp:nvSpPr>
      <dsp:spPr>
        <a:xfrm>
          <a:off x="4037222" y="755675"/>
          <a:ext cx="1673639" cy="899806"/>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918FBA0-CE4F-4428-9D28-45CD9E21DC6F}">
      <dsp:nvSpPr>
        <dsp:cNvPr id="0" name=""/>
        <dsp:cNvSpPr/>
      </dsp:nvSpPr>
      <dsp:spPr>
        <a:xfrm>
          <a:off x="4194668" y="905249"/>
          <a:ext cx="1673639" cy="899806"/>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a:t>归纳推理</a:t>
          </a:r>
        </a:p>
      </dsp:txBody>
      <dsp:txXfrm>
        <a:off x="4194668" y="905249"/>
        <a:ext cx="1673639" cy="899806"/>
      </dsp:txXfrm>
    </dsp:sp>
    <dsp:sp modelId="{A3AD17E2-DAE0-482A-AAC8-A05053C8FBE5}">
      <dsp:nvSpPr>
        <dsp:cNvPr id="0" name=""/>
        <dsp:cNvSpPr/>
      </dsp:nvSpPr>
      <dsp:spPr>
        <a:xfrm>
          <a:off x="1312233" y="2067597"/>
          <a:ext cx="2428570" cy="899806"/>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5CE581A-7517-459C-B15F-CD9851FBE308}">
      <dsp:nvSpPr>
        <dsp:cNvPr id="0" name=""/>
        <dsp:cNvSpPr/>
      </dsp:nvSpPr>
      <dsp:spPr>
        <a:xfrm>
          <a:off x="1469679" y="2217171"/>
          <a:ext cx="2428570" cy="899806"/>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ct val="35000"/>
            </a:spcAft>
          </a:pPr>
          <a:r>
            <a:rPr lang="zh-CN" altLang="en-US" sz="2800" b="1" kern="1200" dirty="0"/>
            <a:t>传统归纳推理</a:t>
          </a:r>
        </a:p>
      </dsp:txBody>
      <dsp:txXfrm>
        <a:off x="1469679" y="2217171"/>
        <a:ext cx="2428570" cy="899806"/>
      </dsp:txXfrm>
    </dsp:sp>
    <dsp:sp modelId="{136DD490-9BDC-4EE4-9904-4550EC86BCAA}">
      <dsp:nvSpPr>
        <dsp:cNvPr id="0" name=""/>
        <dsp:cNvSpPr/>
      </dsp:nvSpPr>
      <dsp:spPr>
        <a:xfrm>
          <a:off x="6626" y="3379520"/>
          <a:ext cx="2207827" cy="89980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B2A7F35-459F-4794-82AB-C7C10197CE4D}">
      <dsp:nvSpPr>
        <dsp:cNvPr id="0" name=""/>
        <dsp:cNvSpPr/>
      </dsp:nvSpPr>
      <dsp:spPr>
        <a:xfrm>
          <a:off x="164073" y="3529094"/>
          <a:ext cx="2207827" cy="89980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a:t>简单枚举推理</a:t>
          </a:r>
        </a:p>
      </dsp:txBody>
      <dsp:txXfrm>
        <a:off x="164073" y="3529094"/>
        <a:ext cx="2207827" cy="899806"/>
      </dsp:txXfrm>
    </dsp:sp>
    <dsp:sp modelId="{BB752F77-9CF0-4F2D-841F-D1E7F14D5B89}">
      <dsp:nvSpPr>
        <dsp:cNvPr id="0" name=""/>
        <dsp:cNvSpPr/>
      </dsp:nvSpPr>
      <dsp:spPr>
        <a:xfrm>
          <a:off x="2529347" y="3379520"/>
          <a:ext cx="2517063" cy="89980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8958A6-8CFC-4CDC-A0A0-311A60B8A565}">
      <dsp:nvSpPr>
        <dsp:cNvPr id="0" name=""/>
        <dsp:cNvSpPr/>
      </dsp:nvSpPr>
      <dsp:spPr>
        <a:xfrm>
          <a:off x="2686793" y="3529094"/>
          <a:ext cx="2517063" cy="89980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a:t>科学归纳推理等</a:t>
          </a:r>
        </a:p>
      </dsp:txBody>
      <dsp:txXfrm>
        <a:off x="2686793" y="3529094"/>
        <a:ext cx="2517063" cy="899806"/>
      </dsp:txXfrm>
    </dsp:sp>
    <dsp:sp modelId="{5EF40CA6-EE4E-4ECF-B603-BFE0114DCFF6}">
      <dsp:nvSpPr>
        <dsp:cNvPr id="0" name=""/>
        <dsp:cNvSpPr/>
      </dsp:nvSpPr>
      <dsp:spPr>
        <a:xfrm>
          <a:off x="6013898" y="2067597"/>
          <a:ext cx="2421953" cy="899806"/>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7E99E9C-4721-4592-8C71-9D80A07CD22B}">
      <dsp:nvSpPr>
        <dsp:cNvPr id="0" name=""/>
        <dsp:cNvSpPr/>
      </dsp:nvSpPr>
      <dsp:spPr>
        <a:xfrm>
          <a:off x="6171344" y="2217171"/>
          <a:ext cx="2421953" cy="899806"/>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a:t>现代归纳推理</a:t>
          </a:r>
        </a:p>
      </dsp:txBody>
      <dsp:txXfrm>
        <a:off x="6171344" y="2217171"/>
        <a:ext cx="2421953" cy="899806"/>
      </dsp:txXfrm>
    </dsp:sp>
    <dsp:sp modelId="{E6E0AA12-79A9-40C5-A179-1947E8A6AE1E}">
      <dsp:nvSpPr>
        <dsp:cNvPr id="0" name=""/>
        <dsp:cNvSpPr/>
      </dsp:nvSpPr>
      <dsp:spPr>
        <a:xfrm>
          <a:off x="5361303" y="3379520"/>
          <a:ext cx="1549863" cy="89980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1361A625-2E3E-4A56-BA17-63BD7A34B096}">
      <dsp:nvSpPr>
        <dsp:cNvPr id="0" name=""/>
        <dsp:cNvSpPr/>
      </dsp:nvSpPr>
      <dsp:spPr>
        <a:xfrm>
          <a:off x="5518749" y="3529094"/>
          <a:ext cx="1549863" cy="89980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a:t>概率推理</a:t>
          </a:r>
        </a:p>
      </dsp:txBody>
      <dsp:txXfrm>
        <a:off x="5518749" y="3529094"/>
        <a:ext cx="1549863" cy="899806"/>
      </dsp:txXfrm>
    </dsp:sp>
    <dsp:sp modelId="{D8AACA6B-FDA3-40F7-861A-1B7931F0350D}">
      <dsp:nvSpPr>
        <dsp:cNvPr id="0" name=""/>
        <dsp:cNvSpPr/>
      </dsp:nvSpPr>
      <dsp:spPr>
        <a:xfrm>
          <a:off x="7226059" y="3379520"/>
          <a:ext cx="1862386" cy="89980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52B15C5-75A7-48B1-858B-B9EFC118A8A9}">
      <dsp:nvSpPr>
        <dsp:cNvPr id="0" name=""/>
        <dsp:cNvSpPr/>
      </dsp:nvSpPr>
      <dsp:spPr>
        <a:xfrm>
          <a:off x="7383506" y="3529094"/>
          <a:ext cx="1862386" cy="899806"/>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a:t>统计推理等</a:t>
          </a:r>
        </a:p>
      </dsp:txBody>
      <dsp:txXfrm>
        <a:off x="7383506" y="3529094"/>
        <a:ext cx="1862386" cy="899806"/>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7790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77904"/>
          </a:xfrm>
          <a:prstGeom prst="rect">
            <a:avLst/>
          </a:prstGeom>
        </p:spPr>
        <p:txBody>
          <a:bodyPr vert="horz" lIns="91440" tIns="45720" rIns="91440" bIns="45720" rtlCol="0"/>
          <a:lstStyle>
            <a:lvl1pPr algn="r">
              <a:defRPr sz="1200"/>
            </a:lvl1pPr>
          </a:lstStyle>
          <a:p>
            <a:fld id="{00241F6C-CA60-4345-AE26-0346ECA2EF63}" type="datetimeFigureOut">
              <a:rPr lang="zh-CN" altLang="en-US" smtClean="0"/>
              <a:pPr/>
              <a:t>2017/12/28</a:t>
            </a:fld>
            <a:endParaRPr lang="zh-CN" altLang="en-US"/>
          </a:p>
        </p:txBody>
      </p:sp>
      <p:sp>
        <p:nvSpPr>
          <p:cNvPr id="4" name="页脚占位符 3"/>
          <p:cNvSpPr>
            <a:spLocks noGrp="1"/>
          </p:cNvSpPr>
          <p:nvPr>
            <p:ph type="ftr" sz="quarter" idx="2"/>
          </p:nvPr>
        </p:nvSpPr>
        <p:spPr>
          <a:xfrm>
            <a:off x="0" y="9047097"/>
            <a:ext cx="2971800" cy="47790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9047097"/>
            <a:ext cx="2971800" cy="477903"/>
          </a:xfrm>
          <a:prstGeom prst="rect">
            <a:avLst/>
          </a:prstGeom>
        </p:spPr>
        <p:txBody>
          <a:bodyPr vert="horz" lIns="91440" tIns="45720" rIns="91440" bIns="45720" rtlCol="0" anchor="b"/>
          <a:lstStyle>
            <a:lvl1pPr algn="r">
              <a:defRPr sz="1200"/>
            </a:lvl1pPr>
          </a:lstStyle>
          <a:p>
            <a:fld id="{40110E67-5339-4DCA-889C-AC2F41BE150A}" type="slidenum">
              <a:rPr lang="zh-CN" altLang="en-US" smtClean="0"/>
              <a:pPr/>
              <a:t>‹#›</a:t>
            </a:fld>
            <a:endParaRPr lang="zh-CN" altLang="en-US"/>
          </a:p>
        </p:txBody>
      </p:sp>
    </p:spTree>
    <p:extLst>
      <p:ext uri="{BB962C8B-B14F-4D97-AF65-F5344CB8AC3E}">
        <p14:creationId xmlns:p14="http://schemas.microsoft.com/office/powerpoint/2010/main" xmlns="" val="3927924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778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77838"/>
          </a:xfrm>
          <a:prstGeom prst="rect">
            <a:avLst/>
          </a:prstGeom>
        </p:spPr>
        <p:txBody>
          <a:bodyPr vert="horz" lIns="91440" tIns="45720" rIns="91440" bIns="45720" rtlCol="0"/>
          <a:lstStyle>
            <a:lvl1pPr algn="r">
              <a:defRPr sz="1200"/>
            </a:lvl1pPr>
          </a:lstStyle>
          <a:p>
            <a:fld id="{0D6FE6E0-B18E-4B02-928D-989A7ED169FE}" type="datetimeFigureOut">
              <a:rPr lang="zh-CN" altLang="en-US" smtClean="0"/>
              <a:pPr/>
              <a:t>2017/12/28</a:t>
            </a:fld>
            <a:endParaRPr lang="zh-CN" altLang="en-US"/>
          </a:p>
        </p:txBody>
      </p:sp>
      <p:sp>
        <p:nvSpPr>
          <p:cNvPr id="4" name="幻灯片图像占位符 3"/>
          <p:cNvSpPr>
            <a:spLocks noGrp="1" noRot="1" noChangeAspect="1"/>
          </p:cNvSpPr>
          <p:nvPr>
            <p:ph type="sldImg" idx="2"/>
          </p:nvPr>
        </p:nvSpPr>
        <p:spPr>
          <a:xfrm>
            <a:off x="1285875" y="1190625"/>
            <a:ext cx="4286250" cy="32146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584700"/>
            <a:ext cx="5486400" cy="37496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047163"/>
            <a:ext cx="2971800" cy="4778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047163"/>
            <a:ext cx="2971800" cy="477837"/>
          </a:xfrm>
          <a:prstGeom prst="rect">
            <a:avLst/>
          </a:prstGeom>
        </p:spPr>
        <p:txBody>
          <a:bodyPr vert="horz" lIns="91440" tIns="45720" rIns="91440" bIns="45720" rtlCol="0" anchor="b"/>
          <a:lstStyle>
            <a:lvl1pPr algn="r">
              <a:defRPr sz="1200"/>
            </a:lvl1pPr>
          </a:lstStyle>
          <a:p>
            <a:fld id="{7D988787-021B-4699-83A4-F45F021FB0E8}" type="slidenum">
              <a:rPr lang="zh-CN" altLang="en-US" smtClean="0"/>
              <a:pPr/>
              <a:t>‹#›</a:t>
            </a:fld>
            <a:endParaRPr lang="zh-CN" altLang="en-US"/>
          </a:p>
        </p:txBody>
      </p:sp>
    </p:spTree>
    <p:extLst>
      <p:ext uri="{BB962C8B-B14F-4D97-AF65-F5344CB8AC3E}">
        <p14:creationId xmlns:p14="http://schemas.microsoft.com/office/powerpoint/2010/main" xmlns="" val="3629879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4</a:t>
            </a:fld>
            <a:endParaRPr lang="zh-CN" altLang="en-US"/>
          </a:p>
        </p:txBody>
      </p:sp>
    </p:spTree>
    <p:extLst>
      <p:ext uri="{BB962C8B-B14F-4D97-AF65-F5344CB8AC3E}">
        <p14:creationId xmlns:p14="http://schemas.microsoft.com/office/powerpoint/2010/main" xmlns="" val="1367703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13</a:t>
            </a:fld>
            <a:endParaRPr lang="zh-CN" altLang="en-US"/>
          </a:p>
        </p:txBody>
      </p:sp>
    </p:spTree>
    <p:extLst>
      <p:ext uri="{BB962C8B-B14F-4D97-AF65-F5344CB8AC3E}">
        <p14:creationId xmlns:p14="http://schemas.microsoft.com/office/powerpoint/2010/main" xmlns="" val="295652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14</a:t>
            </a:fld>
            <a:endParaRPr lang="zh-CN" altLang="en-US"/>
          </a:p>
        </p:txBody>
      </p:sp>
    </p:spTree>
    <p:extLst>
      <p:ext uri="{BB962C8B-B14F-4D97-AF65-F5344CB8AC3E}">
        <p14:creationId xmlns:p14="http://schemas.microsoft.com/office/powerpoint/2010/main" xmlns="" val="1701708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15</a:t>
            </a:fld>
            <a:endParaRPr lang="zh-CN" altLang="en-US"/>
          </a:p>
        </p:txBody>
      </p:sp>
    </p:spTree>
    <p:extLst>
      <p:ext uri="{BB962C8B-B14F-4D97-AF65-F5344CB8AC3E}">
        <p14:creationId xmlns:p14="http://schemas.microsoft.com/office/powerpoint/2010/main" xmlns="" val="1359977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16</a:t>
            </a:fld>
            <a:endParaRPr lang="zh-CN" altLang="en-US"/>
          </a:p>
        </p:txBody>
      </p:sp>
    </p:spTree>
    <p:extLst>
      <p:ext uri="{BB962C8B-B14F-4D97-AF65-F5344CB8AC3E}">
        <p14:creationId xmlns:p14="http://schemas.microsoft.com/office/powerpoint/2010/main" xmlns="" val="39331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17</a:t>
            </a:fld>
            <a:endParaRPr lang="zh-CN" altLang="en-US"/>
          </a:p>
        </p:txBody>
      </p:sp>
    </p:spTree>
    <p:extLst>
      <p:ext uri="{BB962C8B-B14F-4D97-AF65-F5344CB8AC3E}">
        <p14:creationId xmlns:p14="http://schemas.microsoft.com/office/powerpoint/2010/main" xmlns="" val="3324338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18</a:t>
            </a:fld>
            <a:endParaRPr lang="zh-CN" altLang="en-US"/>
          </a:p>
        </p:txBody>
      </p:sp>
    </p:spTree>
    <p:extLst>
      <p:ext uri="{BB962C8B-B14F-4D97-AF65-F5344CB8AC3E}">
        <p14:creationId xmlns:p14="http://schemas.microsoft.com/office/powerpoint/2010/main" xmlns="" val="194036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19</a:t>
            </a:fld>
            <a:endParaRPr lang="zh-CN" altLang="en-US"/>
          </a:p>
        </p:txBody>
      </p:sp>
    </p:spTree>
    <p:extLst>
      <p:ext uri="{BB962C8B-B14F-4D97-AF65-F5344CB8AC3E}">
        <p14:creationId xmlns:p14="http://schemas.microsoft.com/office/powerpoint/2010/main" xmlns="" val="2712299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20</a:t>
            </a:fld>
            <a:endParaRPr lang="zh-CN" altLang="en-US"/>
          </a:p>
        </p:txBody>
      </p:sp>
    </p:spTree>
    <p:extLst>
      <p:ext uri="{BB962C8B-B14F-4D97-AF65-F5344CB8AC3E}">
        <p14:creationId xmlns:p14="http://schemas.microsoft.com/office/powerpoint/2010/main" xmlns="" val="2683991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21</a:t>
            </a:fld>
            <a:endParaRPr lang="zh-CN" altLang="en-US"/>
          </a:p>
        </p:txBody>
      </p:sp>
    </p:spTree>
    <p:extLst>
      <p:ext uri="{BB962C8B-B14F-4D97-AF65-F5344CB8AC3E}">
        <p14:creationId xmlns:p14="http://schemas.microsoft.com/office/powerpoint/2010/main" xmlns="" val="4005172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22</a:t>
            </a:fld>
            <a:endParaRPr lang="zh-CN" altLang="en-US"/>
          </a:p>
        </p:txBody>
      </p:sp>
    </p:spTree>
    <p:extLst>
      <p:ext uri="{BB962C8B-B14F-4D97-AF65-F5344CB8AC3E}">
        <p14:creationId xmlns:p14="http://schemas.microsoft.com/office/powerpoint/2010/main" xmlns="" val="266413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5</a:t>
            </a:fld>
            <a:endParaRPr lang="zh-CN" altLang="en-US"/>
          </a:p>
        </p:txBody>
      </p:sp>
    </p:spTree>
    <p:extLst>
      <p:ext uri="{BB962C8B-B14F-4D97-AF65-F5344CB8AC3E}">
        <p14:creationId xmlns:p14="http://schemas.microsoft.com/office/powerpoint/2010/main" xmlns="" val="3530126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23</a:t>
            </a:fld>
            <a:endParaRPr lang="zh-CN" altLang="en-US"/>
          </a:p>
        </p:txBody>
      </p:sp>
    </p:spTree>
    <p:extLst>
      <p:ext uri="{BB962C8B-B14F-4D97-AF65-F5344CB8AC3E}">
        <p14:creationId xmlns:p14="http://schemas.microsoft.com/office/powerpoint/2010/main" xmlns="" val="1433657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24</a:t>
            </a:fld>
            <a:endParaRPr lang="zh-CN" altLang="en-US"/>
          </a:p>
        </p:txBody>
      </p:sp>
    </p:spTree>
    <p:extLst>
      <p:ext uri="{BB962C8B-B14F-4D97-AF65-F5344CB8AC3E}">
        <p14:creationId xmlns:p14="http://schemas.microsoft.com/office/powerpoint/2010/main" xmlns="" val="2739144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25</a:t>
            </a:fld>
            <a:endParaRPr lang="zh-CN" altLang="en-US"/>
          </a:p>
        </p:txBody>
      </p:sp>
    </p:spTree>
    <p:extLst>
      <p:ext uri="{BB962C8B-B14F-4D97-AF65-F5344CB8AC3E}">
        <p14:creationId xmlns:p14="http://schemas.microsoft.com/office/powerpoint/2010/main" xmlns="" val="1817777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26</a:t>
            </a:fld>
            <a:endParaRPr lang="zh-CN" altLang="en-US"/>
          </a:p>
        </p:txBody>
      </p:sp>
    </p:spTree>
    <p:extLst>
      <p:ext uri="{BB962C8B-B14F-4D97-AF65-F5344CB8AC3E}">
        <p14:creationId xmlns:p14="http://schemas.microsoft.com/office/powerpoint/2010/main" xmlns="" val="4187592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27</a:t>
            </a:fld>
            <a:endParaRPr lang="zh-CN" altLang="en-US"/>
          </a:p>
        </p:txBody>
      </p:sp>
    </p:spTree>
    <p:extLst>
      <p:ext uri="{BB962C8B-B14F-4D97-AF65-F5344CB8AC3E}">
        <p14:creationId xmlns:p14="http://schemas.microsoft.com/office/powerpoint/2010/main" xmlns="" val="1543550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28</a:t>
            </a:fld>
            <a:endParaRPr lang="zh-CN" altLang="en-US"/>
          </a:p>
        </p:txBody>
      </p:sp>
    </p:spTree>
    <p:extLst>
      <p:ext uri="{BB962C8B-B14F-4D97-AF65-F5344CB8AC3E}">
        <p14:creationId xmlns:p14="http://schemas.microsoft.com/office/powerpoint/2010/main" xmlns="" val="285128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6</a:t>
            </a:fld>
            <a:endParaRPr lang="zh-CN" altLang="en-US"/>
          </a:p>
        </p:txBody>
      </p:sp>
    </p:spTree>
    <p:extLst>
      <p:ext uri="{BB962C8B-B14F-4D97-AF65-F5344CB8AC3E}">
        <p14:creationId xmlns:p14="http://schemas.microsoft.com/office/powerpoint/2010/main" xmlns="" val="591943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7</a:t>
            </a:fld>
            <a:endParaRPr lang="zh-CN" altLang="en-US"/>
          </a:p>
        </p:txBody>
      </p:sp>
    </p:spTree>
    <p:extLst>
      <p:ext uri="{BB962C8B-B14F-4D97-AF65-F5344CB8AC3E}">
        <p14:creationId xmlns:p14="http://schemas.microsoft.com/office/powerpoint/2010/main" xmlns="" val="280784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8</a:t>
            </a:fld>
            <a:endParaRPr lang="zh-CN" altLang="en-US"/>
          </a:p>
        </p:txBody>
      </p:sp>
    </p:spTree>
    <p:extLst>
      <p:ext uri="{BB962C8B-B14F-4D97-AF65-F5344CB8AC3E}">
        <p14:creationId xmlns:p14="http://schemas.microsoft.com/office/powerpoint/2010/main" xmlns="" val="905600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9</a:t>
            </a:fld>
            <a:endParaRPr lang="zh-CN" altLang="en-US"/>
          </a:p>
        </p:txBody>
      </p:sp>
    </p:spTree>
    <p:extLst>
      <p:ext uri="{BB962C8B-B14F-4D97-AF65-F5344CB8AC3E}">
        <p14:creationId xmlns:p14="http://schemas.microsoft.com/office/powerpoint/2010/main" xmlns="" val="1844172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10</a:t>
            </a:fld>
            <a:endParaRPr lang="zh-CN" altLang="en-US"/>
          </a:p>
        </p:txBody>
      </p:sp>
    </p:spTree>
    <p:extLst>
      <p:ext uri="{BB962C8B-B14F-4D97-AF65-F5344CB8AC3E}">
        <p14:creationId xmlns:p14="http://schemas.microsoft.com/office/powerpoint/2010/main" xmlns="" val="216339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11</a:t>
            </a:fld>
            <a:endParaRPr lang="zh-CN" altLang="en-US"/>
          </a:p>
        </p:txBody>
      </p:sp>
    </p:spTree>
    <p:extLst>
      <p:ext uri="{BB962C8B-B14F-4D97-AF65-F5344CB8AC3E}">
        <p14:creationId xmlns:p14="http://schemas.microsoft.com/office/powerpoint/2010/main" xmlns="" val="1835430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18B8D7-EEA9-4D65-A509-960938D93DA6}" type="slidenum">
              <a:rPr lang="zh-CN" altLang="en-US" smtClean="0"/>
              <a:pPr/>
              <a:t>12</a:t>
            </a:fld>
            <a:endParaRPr lang="zh-CN" altLang="en-US"/>
          </a:p>
        </p:txBody>
      </p:sp>
    </p:spTree>
    <p:extLst>
      <p:ext uri="{BB962C8B-B14F-4D97-AF65-F5344CB8AC3E}">
        <p14:creationId xmlns:p14="http://schemas.microsoft.com/office/powerpoint/2010/main" xmlns="" val="72110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AC7DAD-17DB-4FA4-BE4A-718C7F2F4C05}"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875BD6-E5DF-473C-A786-91698FF93866}"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9240E98-BCE7-4EB5-A3E4-E77D27404C45}"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3DAC385-6C2D-430D-A184-63D472BE435E}"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188AA387-19EE-4BA8-AD38-BA9C25A98B09}"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20EB952D-70D2-40F6-9E0A-656AA89CFB2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3509455E-3524-4015-92C2-B9EF483BB4EB}"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7290D8F7-3481-46CF-BDED-82E458803467}"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8" name="页脚占位符 7"/>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9" name="灯片编号占位符 8"/>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428CD812-401E-4A02-8822-B6370D281945}"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灯片编号占位符 4"/>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F365A4FC-EA3D-4989-9AE5-C89B9C4669FA}"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3" name="页脚占位符 2"/>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4" name="灯片编号占位符 3"/>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FD53E27C-C9B8-41FA-A29E-B5330133D1A9}"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D0CF54-5BBF-4D89-96C1-902F17A427B0}"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C411D403-5914-484C-9694-C02EA239900A}"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页脚占位符 5"/>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7" name="灯片编号占位符 6"/>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52E148E3-252D-444F-8E17-5A159F17463E}"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79B92ADA-F900-43D8-B290-2CA4C0658283}"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245225"/>
            <a:ext cx="2133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a:prstGeom prst="rect">
            <a:avLst/>
          </a:prstGeom>
        </p:spPr>
        <p:txBody>
          <a:bodyPr/>
          <a:lstStyle>
            <a:lvl1pPr>
              <a:defRPr>
                <a:ea typeface="华康简标题宋" pitchFamily="49" charset="-122"/>
                <a:cs typeface="+mn-cs"/>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a:prstGeom prst="rect">
            <a:avLst/>
          </a:prstGeom>
        </p:spPr>
        <p:txBody>
          <a:bodyPr/>
          <a:lstStyle>
            <a:lvl1pPr>
              <a:defRPr>
                <a:ea typeface="华康简标题宋" pitchFamily="49" charset="-122"/>
                <a:cs typeface="+mn-cs"/>
              </a:defRPr>
            </a:lvl1pPr>
          </a:lstStyle>
          <a:p>
            <a:pPr>
              <a:defRPr/>
            </a:pPr>
            <a:fld id="{DDBEE74F-98C5-492A-A73C-D905B2CF7069}"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23BF88-231A-4466-86C7-FE531BB71332}"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457200" y="1600204"/>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98EE1B-8E7B-4758-84B4-18237F7CE060}"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0F7DC1-F934-4079-BA8C-FCA7F61CF5D0}"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2D456BC-8636-43D4-9C7B-12BB4BF7E88E}"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3B2ACD1-D94D-4545-82F9-43F63333E9E4}"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CA1A1D2-E106-4FBA-9A5F-209A276D8D3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D499571-5175-445D-BB85-1006808627A5}"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B41CF3B-EAD8-4615-B08D-2B76FE067215}"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FB8C35F-874F-4443-86F6-73E7E79BB8F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C0FEE7-65CB-4954-B9AB-61422B9464C3}"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4"/>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FF076F6-C3A0-4FFE-AAF8-10FFCEC16B8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086F9C-E3EA-4E07-87DE-107E0AF0AFAD}"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D97AE8-3535-4D92-9148-95DF0269AD15}"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626710-9FCF-48D7-BB9A-88466CE1C2B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EE6BA8-90F3-4089-BBA4-277B6A9A67D2}"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CBE4FC-91BA-469B-A2EC-F50A406F1AEB}"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58B9350-521C-4D92-9B66-9DFEF6E7BA5A}"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DC7C8BC9-7C94-422D-B291-EC555F5BA45D}"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0CC9FC7-A7B9-4793-BEDD-894B99E5721E}"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E7C0AC5-EB3C-4D14-A861-4C140592EBB0}"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1F76B3B-CFCB-438D-9BC3-59E832D84D70}"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5FF5F0-684B-4002-A9DF-9B77D2BE6296}"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7D11644-3080-4420-8458-69D5CDBC965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D68422-DD62-4FDB-A337-E53F75CABE36}"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2736B7-5659-46A4-81D9-B3A3BA7BB385}"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5268FE-C31E-42AE-ACA1-9883C08D6878}"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CE898E-AAAA-4637-8B6E-13F71481D3CB}"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FF8F650-5611-46AF-9DF4-28C6ED241834}"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8EDFC78-9D04-4A70-9C61-18C26ED74D1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D989D98-331B-4335-A4F8-2DCCD49D425A}"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C9EFA24-E38F-458E-89B9-FF8FF60754AF}"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4475069-2DAA-4290-9BD1-39B23686967F}"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AC34929-8B69-40A3-A158-EC78A9A3E48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79D586-9A33-401F-A8E0-45342F7E1D8E}"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CEA1E83-6A6D-462D-8EE7-5062B0A24218}"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81CA72A-6C86-4C04-9273-1347615DD611}"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1D63F8D-240D-4B1A-A75F-9A1734D5598F}"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2462BB-CE45-48DB-BC0F-B25B92C693F7}"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061FDE-6FB9-4E3E-88D5-5851DB6CFDBD}"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5C78592-F01D-44B4-91EA-A336828A486F}"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93A24B-E6F6-49CC-8A4D-AAD22EBC3A5E}"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635C936-7B99-46D5-9F50-64D51E2E5A8A}"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1315C5-B054-4EA2-A679-5F7854D69DC5}"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AAB9F27-2FDD-4DAD-8215-AEB2DC8EB306}"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176420-CCD6-4817-AB43-CFC6F6E2F2AB}"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4D18526-2988-41A7-BD62-629B5CD606D3}"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C27919-1253-4D62-862A-E8C530895970}"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9EF394-F653-454F-9D1B-CA8EE3A6B8A2}"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B6A2864-729D-4662-BD3D-D5245D52F0EE}"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BE81307-836F-4454-9C6A-9A7E7823CF16}" type="slidenum">
              <a:rPr lang="en-US" altLang="zh-CN"/>
              <a:pPr>
                <a:defRPr/>
              </a:pPr>
              <a:t>‹#›</a:t>
            </a:fld>
            <a:endParaRPr lang="en-US" altLang="zh-CN"/>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18" Type="http://schemas.openxmlformats.org/officeDocument/2006/relationships/image" Target="../media/image9.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8.png"/><Relationship Id="rId2" Type="http://schemas.openxmlformats.org/officeDocument/2006/relationships/slideLayout" Target="../slideLayouts/slideLayout13.xml"/><Relationship Id="rId16"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png"/><Relationship Id="rId10" Type="http://schemas.openxmlformats.org/officeDocument/2006/relationships/slideLayout" Target="../slideLayouts/slideLayout21.xml"/><Relationship Id="rId19" Type="http://schemas.openxmlformats.org/officeDocument/2006/relationships/image" Target="../media/image10.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3.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4.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5.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descr="黄色"/>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10" name="矩形 9"/>
          <p:cNvSpPr/>
          <p:nvPr userDrawn="1"/>
        </p:nvSpPr>
        <p:spPr bwMode="auto">
          <a:xfrm rot="20211485">
            <a:off x="236539" y="981075"/>
            <a:ext cx="8589962" cy="5143500"/>
          </a:xfrm>
          <a:prstGeom prst="rect">
            <a:avLst/>
          </a:prstGeom>
          <a:solidFill>
            <a:schemeClr val="bg1"/>
          </a:solidFill>
          <a:ln w="9525" cap="flat" cmpd="sng" algn="ctr">
            <a:noFill/>
            <a:prstDash val="solid"/>
            <a:round/>
            <a:headEnd type="none" w="med" len="med"/>
            <a:tailEnd type="none" w="med" len="med"/>
          </a:ln>
          <a:effectLst/>
        </p:spPr>
        <p:txBody>
          <a:bodyPr/>
          <a:lstStyle/>
          <a:p>
            <a:pPr>
              <a:defRPr/>
            </a:pPr>
            <a:endParaRPr lang="zh-CN" altLang="en-US" sz="2400">
              <a:ea typeface="华康简标题宋" pitchFamily="49" charset="-122"/>
              <a:cs typeface="+mn-cs"/>
            </a:endParaRP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cs typeface="+mn-cs"/>
              </a:defRPr>
            </a:lvl1pPr>
          </a:lstStyle>
          <a:p>
            <a:pPr>
              <a:defRPr/>
            </a:pPr>
            <a:fld id="{E0440882-1440-428A-BDB5-27FBD575AAAF}" type="slidenum">
              <a:rPr lang="en-US" altLang="zh-CN"/>
              <a:pPr>
                <a:defRPr/>
              </a:pPr>
              <a:t>‹#›</a:t>
            </a:fld>
            <a:endParaRPr lang="en-US" altLang="zh-CN"/>
          </a:p>
        </p:txBody>
      </p:sp>
      <p:pic>
        <p:nvPicPr>
          <p:cNvPr id="1039" name="Picture 15" descr="上面的"/>
          <p:cNvPicPr>
            <a:picLocks noChangeAspect="1" noChangeArrowheads="1"/>
          </p:cNvPicPr>
          <p:nvPr userDrawn="1"/>
        </p:nvPicPr>
        <p:blipFill>
          <a:blip r:embed="rId14" cstate="print"/>
          <a:srcRect/>
          <a:stretch>
            <a:fillRect/>
          </a:stretch>
        </p:blipFill>
        <p:spPr bwMode="auto">
          <a:xfrm>
            <a:off x="0" y="0"/>
            <a:ext cx="18288000" cy="3124200"/>
          </a:xfrm>
          <a:prstGeom prst="rect">
            <a:avLst/>
          </a:prstGeom>
          <a:noFill/>
          <a:ln w="9525">
            <a:noFill/>
            <a:miter lim="800000"/>
            <a:headEnd/>
            <a:tailEnd/>
          </a:ln>
        </p:spPr>
      </p:pic>
      <p:pic>
        <p:nvPicPr>
          <p:cNvPr id="1040" name="Picture 16" descr="下面的"/>
          <p:cNvPicPr>
            <a:picLocks noChangeAspect="1" noChangeArrowheads="1"/>
          </p:cNvPicPr>
          <p:nvPr userDrawn="1"/>
        </p:nvPicPr>
        <p:blipFill>
          <a:blip r:embed="rId15" cstate="print"/>
          <a:srcRect/>
          <a:stretch>
            <a:fillRect/>
          </a:stretch>
        </p:blipFill>
        <p:spPr bwMode="auto">
          <a:xfrm>
            <a:off x="-9144000" y="4343400"/>
            <a:ext cx="18288000" cy="2514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6"/>
                                        </p:tgtEl>
                                        <p:attrNameLst>
                                          <p:attrName>style.visibility</p:attrName>
                                        </p:attrNameLst>
                                      </p:cBhvr>
                                      <p:to>
                                        <p:strVal val="visible"/>
                                      </p:to>
                                    </p:set>
                                    <p:animEffect transition="in" filter="fade">
                                      <p:cBhvr>
                                        <p:cTn id="7" dur="1000"/>
                                        <p:tgtEl>
                                          <p:spTgt spid="1036"/>
                                        </p:tgtEl>
                                      </p:cBhvr>
                                    </p:animEffect>
                                  </p:childTnLst>
                                </p:cTn>
                              </p:par>
                              <p:par>
                                <p:cTn id="8" presetID="2" presetClass="entr" presetSubtype="8" fill="hold" nodeType="withEffect">
                                  <p:stCondLst>
                                    <p:cond delay="0"/>
                                  </p:stCondLst>
                                  <p:childTnLst>
                                    <p:set>
                                      <p:cBhvr>
                                        <p:cTn id="9" dur="1" fill="hold">
                                          <p:stCondLst>
                                            <p:cond delay="0"/>
                                          </p:stCondLst>
                                        </p:cTn>
                                        <p:tgtEl>
                                          <p:spTgt spid="1039"/>
                                        </p:tgtEl>
                                        <p:attrNameLst>
                                          <p:attrName>style.visibility</p:attrName>
                                        </p:attrNameLst>
                                      </p:cBhvr>
                                      <p:to>
                                        <p:strVal val="visible"/>
                                      </p:to>
                                    </p:set>
                                    <p:anim calcmode="lin" valueType="num">
                                      <p:cBhvr additive="base">
                                        <p:cTn id="10" dur="500" fill="hold"/>
                                        <p:tgtEl>
                                          <p:spTgt spid="1039"/>
                                        </p:tgtEl>
                                        <p:attrNameLst>
                                          <p:attrName>ppt_x</p:attrName>
                                        </p:attrNameLst>
                                      </p:cBhvr>
                                      <p:tavLst>
                                        <p:tav tm="0">
                                          <p:val>
                                            <p:strVal val="0-#ppt_w/2"/>
                                          </p:val>
                                        </p:tav>
                                        <p:tav tm="100000">
                                          <p:val>
                                            <p:strVal val="#ppt_x"/>
                                          </p:val>
                                        </p:tav>
                                      </p:tavLst>
                                    </p:anim>
                                    <p:anim calcmode="lin" valueType="num">
                                      <p:cBhvr additive="base">
                                        <p:cTn id="11" dur="500" fill="hold"/>
                                        <p:tgtEl>
                                          <p:spTgt spid="1039"/>
                                        </p:tgtEl>
                                        <p:attrNameLst>
                                          <p:attrName>ppt_y</p:attrName>
                                        </p:attrNameLst>
                                      </p:cBhvr>
                                      <p:tavLst>
                                        <p:tav tm="0">
                                          <p:val>
                                            <p:strVal val="#ppt_y"/>
                                          </p:val>
                                        </p:tav>
                                        <p:tav tm="100000">
                                          <p:val>
                                            <p:strVal val="#ppt_y"/>
                                          </p:val>
                                        </p:tav>
                                      </p:tavLst>
                                    </p:anim>
                                  </p:childTnLst>
                                </p:cTn>
                              </p:par>
                              <p:par>
                                <p:cTn id="12" presetID="2" presetClass="entr" presetSubtype="2" fill="hold" nodeType="withEffect">
                                  <p:stCondLst>
                                    <p:cond delay="0"/>
                                  </p:stCondLst>
                                  <p:childTnLst>
                                    <p:set>
                                      <p:cBhvr>
                                        <p:cTn id="13" dur="1" fill="hold">
                                          <p:stCondLst>
                                            <p:cond delay="0"/>
                                          </p:stCondLst>
                                        </p:cTn>
                                        <p:tgtEl>
                                          <p:spTgt spid="1040"/>
                                        </p:tgtEl>
                                        <p:attrNameLst>
                                          <p:attrName>style.visibility</p:attrName>
                                        </p:attrNameLst>
                                      </p:cBhvr>
                                      <p:to>
                                        <p:strVal val="visible"/>
                                      </p:to>
                                    </p:set>
                                    <p:anim calcmode="lin" valueType="num">
                                      <p:cBhvr additive="base">
                                        <p:cTn id="14" dur="500" fill="hold"/>
                                        <p:tgtEl>
                                          <p:spTgt spid="1040"/>
                                        </p:tgtEl>
                                        <p:attrNameLst>
                                          <p:attrName>ppt_x</p:attrName>
                                        </p:attrNameLst>
                                      </p:cBhvr>
                                      <p:tavLst>
                                        <p:tav tm="0">
                                          <p:val>
                                            <p:strVal val="1+#ppt_w/2"/>
                                          </p:val>
                                        </p:tav>
                                        <p:tav tm="100000">
                                          <p:val>
                                            <p:strVal val="#ppt_x"/>
                                          </p:val>
                                        </p:tav>
                                      </p:tavLst>
                                    </p:anim>
                                    <p:anim calcmode="lin" valueType="num">
                                      <p:cBhvr additive="base">
                                        <p:cTn id="15" dur="500" fill="hold"/>
                                        <p:tgtEl>
                                          <p:spTgt spid="1040"/>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31" presetClass="entr" presetSubtype="0" fill="hold" grpId="0" nodeType="afterEffect">
                                  <p:stCondLst>
                                    <p:cond delay="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 calcmode="lin" valueType="num">
                                      <p:cBhvr>
                                        <p:cTn id="21" dur="500" fill="hold"/>
                                        <p:tgtEl>
                                          <p:spTgt spid="10"/>
                                        </p:tgtEl>
                                        <p:attrNameLst>
                                          <p:attrName>style.rotation</p:attrName>
                                        </p:attrNameLst>
                                      </p:cBhvr>
                                      <p:tavLst>
                                        <p:tav tm="0">
                                          <p:val>
                                            <p:fltVal val="90"/>
                                          </p:val>
                                        </p:tav>
                                        <p:tav tm="100000">
                                          <p:val>
                                            <p:fltVal val="0"/>
                                          </p:val>
                                        </p:tav>
                                      </p:tavLst>
                                    </p:anim>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00"/>
        </a:solidFill>
        <a:effectLst/>
      </p:bgPr>
    </p:bg>
    <p:spTree>
      <p:nvGrpSpPr>
        <p:cNvPr id="1" name=""/>
        <p:cNvGrpSpPr/>
        <p:nvPr/>
      </p:nvGrpSpPr>
      <p:grpSpPr>
        <a:xfrm>
          <a:off x="0" y="0"/>
          <a:ext cx="0" cy="0"/>
          <a:chOff x="0" y="0"/>
          <a:chExt cx="0" cy="0"/>
        </a:xfrm>
      </p:grpSpPr>
      <p:pic>
        <p:nvPicPr>
          <p:cNvPr id="3080" name="Picture 8" descr="橙色背景"/>
          <p:cNvPicPr>
            <a:picLocks noChangeAspect="1" noChangeArrowheads="1"/>
          </p:cNvPicPr>
          <p:nvPr userDrawn="1"/>
        </p:nvPicPr>
        <p:blipFill>
          <a:blip r:embed="rId13" cstate="print"/>
          <a:srcRect/>
          <a:stretch>
            <a:fillRect/>
          </a:stretch>
        </p:blipFill>
        <p:spPr bwMode="auto">
          <a:xfrm>
            <a:off x="0" y="0"/>
            <a:ext cx="9144000" cy="6858000"/>
          </a:xfrm>
          <a:prstGeom prst="rect">
            <a:avLst/>
          </a:prstGeom>
          <a:noFill/>
          <a:ln w="9525">
            <a:noFill/>
            <a:miter lim="800000"/>
            <a:headEnd/>
            <a:tailEnd/>
          </a:ln>
        </p:spPr>
      </p:pic>
      <p:pic>
        <p:nvPicPr>
          <p:cNvPr id="3081" name="Picture 9" descr="白色上边"/>
          <p:cNvPicPr>
            <a:picLocks noChangeAspect="1" noChangeArrowheads="1"/>
          </p:cNvPicPr>
          <p:nvPr userDrawn="1"/>
        </p:nvPicPr>
        <p:blipFill>
          <a:blip r:embed="rId14" cstate="print"/>
          <a:srcRect/>
          <a:stretch>
            <a:fillRect/>
          </a:stretch>
        </p:blipFill>
        <p:spPr bwMode="auto">
          <a:xfrm>
            <a:off x="0" y="0"/>
            <a:ext cx="9144000" cy="1543050"/>
          </a:xfrm>
          <a:prstGeom prst="rect">
            <a:avLst/>
          </a:prstGeom>
          <a:noFill/>
          <a:ln w="9525">
            <a:noFill/>
            <a:miter lim="800000"/>
            <a:headEnd/>
            <a:tailEnd/>
          </a:ln>
        </p:spPr>
      </p:pic>
      <p:pic>
        <p:nvPicPr>
          <p:cNvPr id="3087" name="Picture 15" descr="蓝3"/>
          <p:cNvPicPr>
            <a:picLocks noChangeAspect="1" noChangeArrowheads="1"/>
          </p:cNvPicPr>
          <p:nvPr userDrawn="1"/>
        </p:nvPicPr>
        <p:blipFill>
          <a:blip r:embed="rId15" cstate="print"/>
          <a:srcRect/>
          <a:stretch>
            <a:fillRect/>
          </a:stretch>
        </p:blipFill>
        <p:spPr bwMode="auto">
          <a:xfrm>
            <a:off x="3177" y="3175"/>
            <a:ext cx="9140825" cy="6854825"/>
          </a:xfrm>
          <a:prstGeom prst="rect">
            <a:avLst/>
          </a:prstGeom>
          <a:noFill/>
          <a:ln w="9525">
            <a:noFill/>
            <a:miter lim="800000"/>
            <a:headEnd/>
            <a:tailEnd/>
          </a:ln>
        </p:spPr>
      </p:pic>
      <p:pic>
        <p:nvPicPr>
          <p:cNvPr id="3086" name="Picture 14" descr="蓝2"/>
          <p:cNvPicPr>
            <a:picLocks noChangeAspect="1" noChangeArrowheads="1"/>
          </p:cNvPicPr>
          <p:nvPr userDrawn="1"/>
        </p:nvPicPr>
        <p:blipFill>
          <a:blip r:embed="rId16" cstate="print"/>
          <a:srcRect/>
          <a:stretch>
            <a:fillRect/>
          </a:stretch>
        </p:blipFill>
        <p:spPr bwMode="auto">
          <a:xfrm>
            <a:off x="2" y="3175"/>
            <a:ext cx="9140825" cy="6854825"/>
          </a:xfrm>
          <a:prstGeom prst="rect">
            <a:avLst/>
          </a:prstGeom>
          <a:noFill/>
          <a:ln w="9525">
            <a:noFill/>
            <a:miter lim="800000"/>
            <a:headEnd/>
            <a:tailEnd/>
          </a:ln>
        </p:spPr>
      </p:pic>
      <p:pic>
        <p:nvPicPr>
          <p:cNvPr id="3085" name="Picture 13" descr="蓝1"/>
          <p:cNvPicPr>
            <a:picLocks noChangeAspect="1" noChangeArrowheads="1"/>
          </p:cNvPicPr>
          <p:nvPr userDrawn="1"/>
        </p:nvPicPr>
        <p:blipFill>
          <a:blip r:embed="rId17" cstate="print"/>
          <a:srcRect/>
          <a:stretch>
            <a:fillRect/>
          </a:stretch>
        </p:blipFill>
        <p:spPr bwMode="auto">
          <a:xfrm>
            <a:off x="3177" y="3175"/>
            <a:ext cx="9140825" cy="6854825"/>
          </a:xfrm>
          <a:prstGeom prst="rect">
            <a:avLst/>
          </a:prstGeom>
          <a:noFill/>
          <a:ln w="9525">
            <a:noFill/>
            <a:miter lim="800000"/>
            <a:headEnd/>
            <a:tailEnd/>
          </a:ln>
        </p:spPr>
      </p:pic>
      <p:pic>
        <p:nvPicPr>
          <p:cNvPr id="3084" name="Picture 12" descr="黄"/>
          <p:cNvPicPr>
            <a:picLocks noChangeAspect="1" noChangeArrowheads="1"/>
          </p:cNvPicPr>
          <p:nvPr userDrawn="1"/>
        </p:nvPicPr>
        <p:blipFill>
          <a:blip r:embed="rId18" cstate="print"/>
          <a:srcRect/>
          <a:stretch>
            <a:fillRect/>
          </a:stretch>
        </p:blipFill>
        <p:spPr bwMode="auto">
          <a:xfrm>
            <a:off x="2" y="4"/>
            <a:ext cx="9140825" cy="6854825"/>
          </a:xfrm>
          <a:prstGeom prst="rect">
            <a:avLst/>
          </a:prstGeom>
          <a:noFill/>
          <a:ln w="9525">
            <a:noFill/>
            <a:miter lim="800000"/>
            <a:headEnd/>
            <a:tailEnd/>
          </a:ln>
        </p:spPr>
      </p:pic>
      <p:pic>
        <p:nvPicPr>
          <p:cNvPr id="3083" name="Picture 11" descr="浅橙"/>
          <p:cNvPicPr>
            <a:picLocks noChangeAspect="1" noChangeArrowheads="1"/>
          </p:cNvPicPr>
          <p:nvPr userDrawn="1"/>
        </p:nvPicPr>
        <p:blipFill>
          <a:blip r:embed="rId19" cstate="print"/>
          <a:srcRect/>
          <a:stretch>
            <a:fillRect/>
          </a:stretch>
        </p:blipFill>
        <p:spPr bwMode="auto">
          <a:xfrm>
            <a:off x="3177" y="3175"/>
            <a:ext cx="9140825" cy="68548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80"/>
                                        </p:tgtEl>
                                        <p:attrNameLst>
                                          <p:attrName>style.visibility</p:attrName>
                                        </p:attrNameLst>
                                      </p:cBhvr>
                                      <p:to>
                                        <p:strVal val="visible"/>
                                      </p:to>
                                    </p:set>
                                    <p:animEffect transition="in" filter="fade">
                                      <p:cBhvr>
                                        <p:cTn id="7" dur="1000"/>
                                        <p:tgtEl>
                                          <p:spTgt spid="3080"/>
                                        </p:tgtEl>
                                      </p:cBhvr>
                                    </p:animEffect>
                                  </p:childTnLst>
                                </p:cTn>
                              </p:par>
                            </p:childTnLst>
                          </p:cTn>
                        </p:par>
                        <p:par>
                          <p:cTn id="8" fill="hold">
                            <p:stCondLst>
                              <p:cond delay="1000"/>
                            </p:stCondLst>
                            <p:childTnLst>
                              <p:par>
                                <p:cTn id="9" presetID="17" presetClass="entr" presetSubtype="10" fill="hold" nodeType="afterEffect">
                                  <p:stCondLst>
                                    <p:cond delay="0"/>
                                  </p:stCondLst>
                                  <p:childTnLst>
                                    <p:set>
                                      <p:cBhvr>
                                        <p:cTn id="10" dur="1" fill="hold">
                                          <p:stCondLst>
                                            <p:cond delay="0"/>
                                          </p:stCondLst>
                                        </p:cTn>
                                        <p:tgtEl>
                                          <p:spTgt spid="3081"/>
                                        </p:tgtEl>
                                        <p:attrNameLst>
                                          <p:attrName>style.visibility</p:attrName>
                                        </p:attrNameLst>
                                      </p:cBhvr>
                                      <p:to>
                                        <p:strVal val="visible"/>
                                      </p:to>
                                    </p:set>
                                    <p:anim calcmode="lin" valueType="num">
                                      <p:cBhvr>
                                        <p:cTn id="11" dur="500" fill="hold"/>
                                        <p:tgtEl>
                                          <p:spTgt spid="3081"/>
                                        </p:tgtEl>
                                        <p:attrNameLst>
                                          <p:attrName>ppt_w</p:attrName>
                                        </p:attrNameLst>
                                      </p:cBhvr>
                                      <p:tavLst>
                                        <p:tav tm="0">
                                          <p:val>
                                            <p:fltVal val="0"/>
                                          </p:val>
                                        </p:tav>
                                        <p:tav tm="100000">
                                          <p:val>
                                            <p:strVal val="#ppt_w"/>
                                          </p:val>
                                        </p:tav>
                                      </p:tavLst>
                                    </p:anim>
                                    <p:anim calcmode="lin" valueType="num">
                                      <p:cBhvr>
                                        <p:cTn id="12" dur="500" fill="hold"/>
                                        <p:tgtEl>
                                          <p:spTgt spid="3081"/>
                                        </p:tgtEl>
                                        <p:attrNameLst>
                                          <p:attrName>ppt_h</p:attrName>
                                        </p:attrNameLst>
                                      </p:cBhvr>
                                      <p:tavLst>
                                        <p:tav tm="0">
                                          <p:val>
                                            <p:strVal val="#ppt_h"/>
                                          </p:val>
                                        </p:tav>
                                        <p:tav tm="100000">
                                          <p:val>
                                            <p:strVal val="#ppt_h"/>
                                          </p:val>
                                        </p:tav>
                                      </p:tavLst>
                                    </p:anim>
                                  </p:childTnLst>
                                </p:cTn>
                              </p:par>
                              <p:par>
                                <p:cTn id="13" presetID="2" presetClass="entr" presetSubtype="4" fill="hold" nodeType="withEffect">
                                  <p:stCondLst>
                                    <p:cond delay="0"/>
                                  </p:stCondLst>
                                  <p:childTnLst>
                                    <p:set>
                                      <p:cBhvr>
                                        <p:cTn id="14" dur="1" fill="hold">
                                          <p:stCondLst>
                                            <p:cond delay="0"/>
                                          </p:stCondLst>
                                        </p:cTn>
                                        <p:tgtEl>
                                          <p:spTgt spid="3087"/>
                                        </p:tgtEl>
                                        <p:attrNameLst>
                                          <p:attrName>style.visibility</p:attrName>
                                        </p:attrNameLst>
                                      </p:cBhvr>
                                      <p:to>
                                        <p:strVal val="visible"/>
                                      </p:to>
                                    </p:set>
                                    <p:anim calcmode="lin" valueType="num">
                                      <p:cBhvr additive="base">
                                        <p:cTn id="15" dur="500" fill="hold"/>
                                        <p:tgtEl>
                                          <p:spTgt spid="3087"/>
                                        </p:tgtEl>
                                        <p:attrNameLst>
                                          <p:attrName>ppt_x</p:attrName>
                                        </p:attrNameLst>
                                      </p:cBhvr>
                                      <p:tavLst>
                                        <p:tav tm="0">
                                          <p:val>
                                            <p:strVal val="#ppt_x"/>
                                          </p:val>
                                        </p:tav>
                                        <p:tav tm="100000">
                                          <p:val>
                                            <p:strVal val="#ppt_x"/>
                                          </p:val>
                                        </p:tav>
                                      </p:tavLst>
                                    </p:anim>
                                    <p:anim calcmode="lin" valueType="num">
                                      <p:cBhvr additive="base">
                                        <p:cTn id="16" dur="500" fill="hold"/>
                                        <p:tgtEl>
                                          <p:spTgt spid="308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
                                  </p:stCondLst>
                                  <p:childTnLst>
                                    <p:set>
                                      <p:cBhvr>
                                        <p:cTn id="18" dur="1" fill="hold">
                                          <p:stCondLst>
                                            <p:cond delay="0"/>
                                          </p:stCondLst>
                                        </p:cTn>
                                        <p:tgtEl>
                                          <p:spTgt spid="3086"/>
                                        </p:tgtEl>
                                        <p:attrNameLst>
                                          <p:attrName>style.visibility</p:attrName>
                                        </p:attrNameLst>
                                      </p:cBhvr>
                                      <p:to>
                                        <p:strVal val="visible"/>
                                      </p:to>
                                    </p:set>
                                    <p:anim calcmode="lin" valueType="num">
                                      <p:cBhvr additive="base">
                                        <p:cTn id="19" dur="500" fill="hold"/>
                                        <p:tgtEl>
                                          <p:spTgt spid="3086"/>
                                        </p:tgtEl>
                                        <p:attrNameLst>
                                          <p:attrName>ppt_x</p:attrName>
                                        </p:attrNameLst>
                                      </p:cBhvr>
                                      <p:tavLst>
                                        <p:tav tm="0">
                                          <p:val>
                                            <p:strVal val="#ppt_x"/>
                                          </p:val>
                                        </p:tav>
                                        <p:tav tm="100000">
                                          <p:val>
                                            <p:strVal val="#ppt_x"/>
                                          </p:val>
                                        </p:tav>
                                      </p:tavLst>
                                    </p:anim>
                                    <p:anim calcmode="lin" valueType="num">
                                      <p:cBhvr additive="base">
                                        <p:cTn id="20" dur="500" fill="hold"/>
                                        <p:tgtEl>
                                          <p:spTgt spid="308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400"/>
                                  </p:stCondLst>
                                  <p:childTnLst>
                                    <p:set>
                                      <p:cBhvr>
                                        <p:cTn id="22" dur="1" fill="hold">
                                          <p:stCondLst>
                                            <p:cond delay="0"/>
                                          </p:stCondLst>
                                        </p:cTn>
                                        <p:tgtEl>
                                          <p:spTgt spid="3085"/>
                                        </p:tgtEl>
                                        <p:attrNameLst>
                                          <p:attrName>style.visibility</p:attrName>
                                        </p:attrNameLst>
                                      </p:cBhvr>
                                      <p:to>
                                        <p:strVal val="visible"/>
                                      </p:to>
                                    </p:set>
                                    <p:anim calcmode="lin" valueType="num">
                                      <p:cBhvr additive="base">
                                        <p:cTn id="23" dur="500" fill="hold"/>
                                        <p:tgtEl>
                                          <p:spTgt spid="3085"/>
                                        </p:tgtEl>
                                        <p:attrNameLst>
                                          <p:attrName>ppt_x</p:attrName>
                                        </p:attrNameLst>
                                      </p:cBhvr>
                                      <p:tavLst>
                                        <p:tav tm="0">
                                          <p:val>
                                            <p:strVal val="#ppt_x"/>
                                          </p:val>
                                        </p:tav>
                                        <p:tav tm="100000">
                                          <p:val>
                                            <p:strVal val="#ppt_x"/>
                                          </p:val>
                                        </p:tav>
                                      </p:tavLst>
                                    </p:anim>
                                    <p:anim calcmode="lin" valueType="num">
                                      <p:cBhvr additive="base">
                                        <p:cTn id="24" dur="500" fill="hold"/>
                                        <p:tgtEl>
                                          <p:spTgt spid="308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600"/>
                                  </p:stCondLst>
                                  <p:childTnLst>
                                    <p:set>
                                      <p:cBhvr>
                                        <p:cTn id="26" dur="1" fill="hold">
                                          <p:stCondLst>
                                            <p:cond delay="0"/>
                                          </p:stCondLst>
                                        </p:cTn>
                                        <p:tgtEl>
                                          <p:spTgt spid="3084"/>
                                        </p:tgtEl>
                                        <p:attrNameLst>
                                          <p:attrName>style.visibility</p:attrName>
                                        </p:attrNameLst>
                                      </p:cBhvr>
                                      <p:to>
                                        <p:strVal val="visible"/>
                                      </p:to>
                                    </p:set>
                                    <p:anim calcmode="lin" valueType="num">
                                      <p:cBhvr additive="base">
                                        <p:cTn id="27" dur="500" fill="hold"/>
                                        <p:tgtEl>
                                          <p:spTgt spid="3084"/>
                                        </p:tgtEl>
                                        <p:attrNameLst>
                                          <p:attrName>ppt_x</p:attrName>
                                        </p:attrNameLst>
                                      </p:cBhvr>
                                      <p:tavLst>
                                        <p:tav tm="0">
                                          <p:val>
                                            <p:strVal val="#ppt_x"/>
                                          </p:val>
                                        </p:tav>
                                        <p:tav tm="100000">
                                          <p:val>
                                            <p:strVal val="#ppt_x"/>
                                          </p:val>
                                        </p:tav>
                                      </p:tavLst>
                                    </p:anim>
                                    <p:anim calcmode="lin" valueType="num">
                                      <p:cBhvr additive="base">
                                        <p:cTn id="28" dur="500" fill="hold"/>
                                        <p:tgtEl>
                                          <p:spTgt spid="308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800"/>
                                  </p:stCondLst>
                                  <p:childTnLst>
                                    <p:set>
                                      <p:cBhvr>
                                        <p:cTn id="30" dur="1" fill="hold">
                                          <p:stCondLst>
                                            <p:cond delay="0"/>
                                          </p:stCondLst>
                                        </p:cTn>
                                        <p:tgtEl>
                                          <p:spTgt spid="3083"/>
                                        </p:tgtEl>
                                        <p:attrNameLst>
                                          <p:attrName>style.visibility</p:attrName>
                                        </p:attrNameLst>
                                      </p:cBhvr>
                                      <p:to>
                                        <p:strVal val="visible"/>
                                      </p:to>
                                    </p:set>
                                    <p:anim calcmode="lin" valueType="num">
                                      <p:cBhvr additive="base">
                                        <p:cTn id="31" dur="500" fill="hold"/>
                                        <p:tgtEl>
                                          <p:spTgt spid="3083"/>
                                        </p:tgtEl>
                                        <p:attrNameLst>
                                          <p:attrName>ppt_x</p:attrName>
                                        </p:attrNameLst>
                                      </p:cBhvr>
                                      <p:tavLst>
                                        <p:tav tm="0">
                                          <p:val>
                                            <p:strVal val="#ppt_x"/>
                                          </p:val>
                                        </p:tav>
                                        <p:tav tm="100000">
                                          <p:val>
                                            <p:strVal val="#ppt_x"/>
                                          </p:val>
                                        </p:tav>
                                      </p:tavLst>
                                    </p:anim>
                                    <p:anim calcmode="lin" valueType="num">
                                      <p:cBhvr additive="base">
                                        <p:cTn id="32" dur="500" fill="hold"/>
                                        <p:tgtEl>
                                          <p:spTgt spid="3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0" y="29289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endParaRPr lang="en-US" altLang="zh-CN"/>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endParaRPr lang="en-US" altLang="zh-CN"/>
          </a:p>
        </p:txBody>
      </p:sp>
      <p:sp>
        <p:nvSpPr>
          <p:cNvPr id="51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cs typeface="+mn-cs"/>
              </a:defRPr>
            </a:lvl1pPr>
          </a:lstStyle>
          <a:p>
            <a:pPr>
              <a:defRPr/>
            </a:pPr>
            <a:fld id="{8F97C622-A385-4A07-AEAA-D829B3CF1BD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0179" name="Rectangle 3"/>
          <p:cNvSpPr>
            <a:spLocks noGrp="1" noChangeArrowheads="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endParaRPr lang="en-US" altLang="zh-CN"/>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endParaRPr lang="en-US" altLang="zh-CN"/>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cs typeface="+mn-cs"/>
              </a:defRPr>
            </a:lvl1pPr>
          </a:lstStyle>
          <a:p>
            <a:pPr>
              <a:defRPr/>
            </a:pPr>
            <a:fld id="{BF289DEA-C3A9-4D71-B3AC-F1232B499F8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2467" name="Rectangle 3"/>
          <p:cNvSpPr>
            <a:spLocks noGrp="1" noChangeArrowheads="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cs typeface="+mn-cs"/>
              </a:defRPr>
            </a:lvl1pPr>
          </a:lstStyle>
          <a:p>
            <a:pPr>
              <a:defRPr/>
            </a:pPr>
            <a:fld id="{B43A66B4-563F-4D71-8D5C-FFF434C226F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4755" name="Rectangle 3"/>
          <p:cNvSpPr>
            <a:spLocks noGrp="1" noChangeArrowheads="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cs typeface="+mn-cs"/>
              </a:defRPr>
            </a:lvl1pPr>
          </a:lstStyle>
          <a:p>
            <a:pPr>
              <a:defRPr/>
            </a:pPr>
            <a:endParaRPr lang="en-US" altLang="zh-CN"/>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cs typeface="+mn-cs"/>
              </a:defRPr>
            </a:lvl1pPr>
          </a:lstStyle>
          <a:p>
            <a:pPr>
              <a:defRPr/>
            </a:pPr>
            <a:endParaRPr lang="en-US" altLang="zh-CN"/>
          </a:p>
        </p:txBody>
      </p:sp>
      <p:sp>
        <p:nvSpPr>
          <p:cNvPr id="717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cs typeface="+mn-cs"/>
              </a:defRPr>
            </a:lvl1pPr>
          </a:lstStyle>
          <a:p>
            <a:pPr>
              <a:defRPr/>
            </a:pPr>
            <a:fld id="{99205B9B-EE77-40B9-824F-FFD038FCC2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189" algn="ctr" rtl="0" fontAlgn="base">
        <a:spcBef>
          <a:spcPct val="0"/>
        </a:spcBef>
        <a:spcAft>
          <a:spcPct val="0"/>
        </a:spcAft>
        <a:defRPr sz="4400">
          <a:solidFill>
            <a:schemeClr val="tx2"/>
          </a:solidFill>
          <a:latin typeface="Arial" charset="0"/>
          <a:ea typeface="宋体" pitchFamily="2" charset="-122"/>
        </a:defRPr>
      </a:lvl6pPr>
      <a:lvl7pPr marL="914377" algn="ctr" rtl="0" fontAlgn="base">
        <a:spcBef>
          <a:spcPct val="0"/>
        </a:spcBef>
        <a:spcAft>
          <a:spcPct val="0"/>
        </a:spcAft>
        <a:defRPr sz="4400">
          <a:solidFill>
            <a:schemeClr val="tx2"/>
          </a:solidFill>
          <a:latin typeface="Arial" charset="0"/>
          <a:ea typeface="宋体" pitchFamily="2" charset="-122"/>
        </a:defRPr>
      </a:lvl7pPr>
      <a:lvl8pPr marL="1371566" algn="ctr" rtl="0" fontAlgn="base">
        <a:spcBef>
          <a:spcPct val="0"/>
        </a:spcBef>
        <a:spcAft>
          <a:spcPct val="0"/>
        </a:spcAft>
        <a:defRPr sz="4400">
          <a:solidFill>
            <a:schemeClr val="tx2"/>
          </a:solidFill>
          <a:latin typeface="Arial" charset="0"/>
          <a:ea typeface="宋体" pitchFamily="2" charset="-122"/>
        </a:defRPr>
      </a:lvl8pPr>
      <a:lvl9pPr marL="1828754" algn="ctr" rtl="0" fontAlgn="base">
        <a:spcBef>
          <a:spcPct val="0"/>
        </a:spcBef>
        <a:spcAft>
          <a:spcPct val="0"/>
        </a:spcAft>
        <a:defRPr sz="4400">
          <a:solidFill>
            <a:schemeClr val="tx2"/>
          </a:solidFill>
          <a:latin typeface="Arial" charset="0"/>
          <a:ea typeface="宋体" pitchFamily="2" charset="-122"/>
        </a:defRPr>
      </a:lvl9pPr>
    </p:titleStyle>
    <p:bodyStyle>
      <a:lvl1pPr marL="342891" indent="-342891" algn="l" rtl="0" eaLnBrk="0" fontAlgn="base" hangingPunct="0">
        <a:spcBef>
          <a:spcPct val="20000"/>
        </a:spcBef>
        <a:spcAft>
          <a:spcPct val="0"/>
        </a:spcAft>
        <a:buChar char="•"/>
        <a:defRPr sz="3200">
          <a:solidFill>
            <a:schemeClr val="tx1"/>
          </a:solidFill>
          <a:latin typeface="+mn-lt"/>
          <a:ea typeface="+mn-ea"/>
          <a:cs typeface="+mn-cs"/>
        </a:defRPr>
      </a:lvl1pPr>
      <a:lvl2pPr marL="742932" indent="-285744" algn="l" rtl="0" eaLnBrk="0" fontAlgn="base" hangingPunct="0">
        <a:spcBef>
          <a:spcPct val="20000"/>
        </a:spcBef>
        <a:spcAft>
          <a:spcPct val="0"/>
        </a:spcAft>
        <a:buChar char="–"/>
        <a:defRPr sz="2800">
          <a:solidFill>
            <a:schemeClr val="tx1"/>
          </a:solidFill>
          <a:latin typeface="+mn-lt"/>
          <a:ea typeface="+mn-ea"/>
        </a:defRPr>
      </a:lvl2pPr>
      <a:lvl3pPr marL="1142971" indent="-228594" algn="l" rtl="0" eaLnBrk="0" fontAlgn="base" hangingPunct="0">
        <a:spcBef>
          <a:spcPct val="20000"/>
        </a:spcBef>
        <a:spcAft>
          <a:spcPct val="0"/>
        </a:spcAft>
        <a:buChar char="•"/>
        <a:defRPr sz="2400">
          <a:solidFill>
            <a:schemeClr val="tx1"/>
          </a:solidFill>
          <a:latin typeface="+mn-lt"/>
          <a:ea typeface="+mn-ea"/>
        </a:defRPr>
      </a:lvl3pPr>
      <a:lvl4pPr marL="1600160" indent="-228594" algn="l" rtl="0" eaLnBrk="0" fontAlgn="base" hangingPunct="0">
        <a:spcBef>
          <a:spcPct val="20000"/>
        </a:spcBef>
        <a:spcAft>
          <a:spcPct val="0"/>
        </a:spcAft>
        <a:buChar char="–"/>
        <a:defRPr sz="2000">
          <a:solidFill>
            <a:schemeClr val="tx1"/>
          </a:solidFill>
          <a:latin typeface="+mn-lt"/>
          <a:ea typeface="+mn-ea"/>
        </a:defRPr>
      </a:lvl4pPr>
      <a:lvl5pPr marL="2057349" indent="-228594" algn="l" rtl="0" eaLnBrk="0" fontAlgn="base" hangingPunct="0">
        <a:spcBef>
          <a:spcPct val="20000"/>
        </a:spcBef>
        <a:spcAft>
          <a:spcPct val="0"/>
        </a:spcAft>
        <a:buChar char="»"/>
        <a:defRPr sz="2000">
          <a:solidFill>
            <a:schemeClr val="tx1"/>
          </a:solidFill>
          <a:latin typeface="+mn-lt"/>
          <a:ea typeface="+mn-ea"/>
        </a:defRPr>
      </a:lvl5pPr>
      <a:lvl6pPr marL="2514537" indent="-228594" algn="l" rtl="0" fontAlgn="base">
        <a:spcBef>
          <a:spcPct val="20000"/>
        </a:spcBef>
        <a:spcAft>
          <a:spcPct val="0"/>
        </a:spcAft>
        <a:buChar char="»"/>
        <a:defRPr sz="2000">
          <a:solidFill>
            <a:schemeClr val="tx1"/>
          </a:solidFill>
          <a:latin typeface="+mn-lt"/>
          <a:ea typeface="+mn-ea"/>
        </a:defRPr>
      </a:lvl6pPr>
      <a:lvl7pPr marL="2971726" indent="-228594" algn="l" rtl="0" fontAlgn="base">
        <a:spcBef>
          <a:spcPct val="20000"/>
        </a:spcBef>
        <a:spcAft>
          <a:spcPct val="0"/>
        </a:spcAft>
        <a:buChar char="»"/>
        <a:defRPr sz="2000">
          <a:solidFill>
            <a:schemeClr val="tx1"/>
          </a:solidFill>
          <a:latin typeface="+mn-lt"/>
          <a:ea typeface="+mn-ea"/>
        </a:defRPr>
      </a:lvl7pPr>
      <a:lvl8pPr marL="3428914" indent="-228594" algn="l" rtl="0" fontAlgn="base">
        <a:spcBef>
          <a:spcPct val="20000"/>
        </a:spcBef>
        <a:spcAft>
          <a:spcPct val="0"/>
        </a:spcAft>
        <a:buChar char="»"/>
        <a:defRPr sz="2000">
          <a:solidFill>
            <a:schemeClr val="tx1"/>
          </a:solidFill>
          <a:latin typeface="+mn-lt"/>
          <a:ea typeface="+mn-ea"/>
        </a:defRPr>
      </a:lvl8pPr>
      <a:lvl9pPr marL="3886103" indent="-228594"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7.png"/><Relationship Id="rId7" Type="http://schemas.openxmlformats.org/officeDocument/2006/relationships/diagramLayout" Target="../diagrams/layout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Data" Target="../diagrams/data1.xml"/><Relationship Id="rId5" Type="http://schemas.openxmlformats.org/officeDocument/2006/relationships/image" Target="../media/image19.png"/><Relationship Id="rId10" Type="http://schemas.microsoft.com/office/2007/relationships/diagramDrawing" Target="../diagrams/drawing1.xml"/><Relationship Id="rId4" Type="http://schemas.openxmlformats.org/officeDocument/2006/relationships/image" Target="../media/image18.emf"/><Relationship Id="rId9"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QuickStyle" Target="../diagrams/quickStyle3.xml"/><Relationship Id="rId3" Type="http://schemas.openxmlformats.org/officeDocument/2006/relationships/image" Target="../media/image17.png"/><Relationship Id="rId7" Type="http://schemas.openxmlformats.org/officeDocument/2006/relationships/diagramLayout" Target="../diagrams/layout2.xml"/><Relationship Id="rId12" Type="http://schemas.openxmlformats.org/officeDocument/2006/relationships/diagramLayout" Target="../diagrams/layout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openxmlformats.org/officeDocument/2006/relationships/diagramData" Target="../diagrams/data3.xml"/><Relationship Id="rId5" Type="http://schemas.openxmlformats.org/officeDocument/2006/relationships/image" Target="../media/image19.png"/><Relationship Id="rId15" Type="http://schemas.microsoft.com/office/2007/relationships/diagramDrawing" Target="../diagrams/drawing3.xml"/><Relationship Id="rId10" Type="http://schemas.microsoft.com/office/2007/relationships/diagramDrawing" Target="../diagrams/drawing2.xml"/><Relationship Id="rId4" Type="http://schemas.openxmlformats.org/officeDocument/2006/relationships/image" Target="../media/image18.emf"/><Relationship Id="rId9" Type="http://schemas.openxmlformats.org/officeDocument/2006/relationships/diagramColors" Target="../diagrams/colors2.xml"/><Relationship Id="rId14" Type="http://schemas.openxmlformats.org/officeDocument/2006/relationships/diagramColors" Target="../diagrams/colors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4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microsoft.com/office/2007/relationships/hdphoto" Target="../media/hdphoto5.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microsoft.com/office/2007/relationships/hdphoto" Target="../media/hdphoto7.wdp"/></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5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4" Type="http://schemas.microsoft.com/office/2007/relationships/hdphoto" Target="../media/hdphoto5.wdp"/></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30.png"/><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32989" y="2060848"/>
            <a:ext cx="6534952" cy="713235"/>
          </a:xfrm>
          <a:prstGeom prst="rect">
            <a:avLst/>
          </a:prstGeom>
        </p:spPr>
        <p:txBody>
          <a:bodyPr>
            <a:noAutofit/>
          </a:bodyPr>
          <a:lstStyle/>
          <a:p>
            <a:pPr eaLnBrk="1" hangingPunct="1">
              <a:lnSpc>
                <a:spcPct val="150000"/>
              </a:lnSpc>
              <a:defRPr/>
            </a:pPr>
            <a:r>
              <a:rPr lang="zh-CN" altLang="en-US" b="1" dirty="0">
                <a:latin typeface="微软雅黑" pitchFamily="34" charset="-122"/>
                <a:ea typeface="微软雅黑" pitchFamily="34" charset="-122"/>
              </a:rPr>
              <a:t>第三章 </a:t>
            </a:r>
            <a:r>
              <a:rPr lang="en-US" altLang="zh-CN" b="1" dirty="0">
                <a:latin typeface="微软雅黑" pitchFamily="34" charset="-122"/>
                <a:ea typeface="微软雅黑" pitchFamily="34" charset="-122"/>
              </a:rPr>
              <a:t/>
            </a:r>
            <a:br>
              <a:rPr lang="en-US" altLang="zh-CN" b="1" dirty="0">
                <a:latin typeface="微软雅黑" pitchFamily="34" charset="-122"/>
                <a:ea typeface="微软雅黑" pitchFamily="34" charset="-122"/>
              </a:rPr>
            </a:br>
            <a:r>
              <a:rPr lang="zh-CN" altLang="en-US" b="1" dirty="0">
                <a:latin typeface="微软雅黑" pitchFamily="34" charset="-122"/>
                <a:ea typeface="微软雅黑" pitchFamily="34" charset="-122"/>
              </a:rPr>
              <a:t>论证的工具：推理</a:t>
            </a:r>
          </a:p>
        </p:txBody>
      </p:sp>
      <p:sp>
        <p:nvSpPr>
          <p:cNvPr id="87042" name="TextBox 2"/>
          <p:cNvSpPr txBox="1">
            <a:spLocks noChangeArrowheads="1"/>
          </p:cNvSpPr>
          <p:nvPr/>
        </p:nvSpPr>
        <p:spPr bwMode="auto">
          <a:xfrm>
            <a:off x="611560" y="4365104"/>
            <a:ext cx="5174815" cy="523220"/>
          </a:xfrm>
          <a:prstGeom prst="rect">
            <a:avLst/>
          </a:prstGeom>
          <a:noFill/>
          <a:ln w="9525">
            <a:noFill/>
            <a:miter lim="800000"/>
            <a:headEnd/>
            <a:tailEnd/>
          </a:ln>
        </p:spPr>
        <p:txBody>
          <a:bodyPr wrap="none">
            <a:spAutoFit/>
          </a:bodyPr>
          <a:lstStyle/>
          <a:p>
            <a:r>
              <a:rPr lang="zh-CN" altLang="en-US" sz="2800" dirty="0">
                <a:latin typeface="微软雅黑" pitchFamily="34" charset="-122"/>
                <a:ea typeface="微软雅黑" pitchFamily="34" charset="-122"/>
              </a:rPr>
              <a:t>公共管理与人文艺术</a:t>
            </a:r>
            <a:r>
              <a:rPr lang="zh-CN" altLang="en-US" sz="2800">
                <a:latin typeface="微软雅黑" pitchFamily="34" charset="-122"/>
                <a:ea typeface="微软雅黑" pitchFamily="34" charset="-122"/>
              </a:rPr>
              <a:t>学院   </a:t>
            </a:r>
            <a:r>
              <a:rPr lang="zh-CN" altLang="en-US" sz="2800" smtClean="0">
                <a:latin typeface="微软雅黑" pitchFamily="34" charset="-122"/>
                <a:ea typeface="微软雅黑" pitchFamily="34" charset="-122"/>
              </a:rPr>
              <a:t>崔巍</a:t>
            </a:r>
            <a:endParaRPr lang="zh-CN" altLang="en-US" sz="2800" dirty="0">
              <a:latin typeface="微软雅黑" pitchFamily="34" charset="-122"/>
              <a:ea typeface="微软雅黑" pitchFamily="34" charset="-122"/>
            </a:endParaRPr>
          </a:p>
        </p:txBody>
      </p:sp>
      <p:pic>
        <p:nvPicPr>
          <p:cNvPr id="4" name="Picture 11" descr="288_3264x2448_zcool"/>
          <p:cNvPicPr>
            <a:picLocks noChangeAspect="1" noChangeArrowheads="1"/>
          </p:cNvPicPr>
          <p:nvPr/>
        </p:nvPicPr>
        <p:blipFill>
          <a:blip r:embed="rId2" cstate="print"/>
          <a:srcRect/>
          <a:stretch>
            <a:fillRect/>
          </a:stretch>
        </p:blipFill>
        <p:spPr bwMode="auto">
          <a:xfrm>
            <a:off x="6516218" y="2489178"/>
            <a:ext cx="2303463" cy="1728787"/>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lide(fromBottom)">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87042">
                                            <p:txEl>
                                              <p:pRg st="0" end="0"/>
                                            </p:txEl>
                                          </p:spTgt>
                                        </p:tgtEl>
                                        <p:attrNameLst>
                                          <p:attrName>style.visibility</p:attrName>
                                        </p:attrNameLst>
                                      </p:cBhvr>
                                      <p:to>
                                        <p:strVal val="visible"/>
                                      </p:to>
                                    </p:set>
                                    <p:animEffect transition="in" filter="fade">
                                      <p:cBhvr>
                                        <p:cTn id="13" dur="500"/>
                                        <p:tgtEl>
                                          <p:spTgt spid="870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34" y="1278572"/>
            <a:ext cx="3818674"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2</a:t>
            </a:r>
            <a:r>
              <a:rPr lang="zh-CN" altLang="en-US" sz="3300" dirty="0">
                <a:solidFill>
                  <a:prstClr val="black"/>
                </a:solidFill>
              </a:rPr>
              <a:t>）三段论的公理</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47881" y="2347013"/>
            <a:ext cx="8422230" cy="338200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图一：</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图一表明，</a:t>
            </a:r>
            <a:r>
              <a:rPr lang="en-US" altLang="zh-CN" sz="2100" dirty="0">
                <a:solidFill>
                  <a:prstClr val="black"/>
                </a:solidFill>
                <a:latin typeface="Calibri"/>
                <a:ea typeface="宋体" pitchFamily="2" charset="-122"/>
              </a:rPr>
              <a:t>M</a:t>
            </a:r>
            <a:r>
              <a:rPr lang="zh-CN" altLang="en-US" sz="2100" dirty="0">
                <a:solidFill>
                  <a:prstClr val="black"/>
                </a:solidFill>
                <a:latin typeface="Calibri"/>
                <a:ea typeface="宋体" pitchFamily="2" charset="-122"/>
              </a:rPr>
              <a:t>类包含于</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类之中，即所有的</a:t>
            </a:r>
            <a:r>
              <a:rPr lang="en-US" altLang="zh-CN" sz="2100" dirty="0">
                <a:solidFill>
                  <a:prstClr val="black"/>
                </a:solidFill>
                <a:latin typeface="Calibri"/>
                <a:ea typeface="宋体" pitchFamily="2" charset="-122"/>
              </a:rPr>
              <a:t>M</a:t>
            </a:r>
            <a:r>
              <a:rPr lang="zh-CN" altLang="en-US" sz="2100" dirty="0">
                <a:solidFill>
                  <a:prstClr val="black"/>
                </a:solidFill>
                <a:latin typeface="Calibri"/>
                <a:ea typeface="宋体" pitchFamily="2" charset="-122"/>
              </a:rPr>
              <a:t>都是</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，因而</a:t>
            </a:r>
            <a:r>
              <a:rPr lang="en-US" altLang="zh-CN" sz="2100" dirty="0">
                <a:solidFill>
                  <a:prstClr val="black"/>
                </a:solidFill>
                <a:latin typeface="Calibri"/>
                <a:ea typeface="宋体" pitchFamily="2" charset="-122"/>
              </a:rPr>
              <a:t>M</a:t>
            </a:r>
            <a:r>
              <a:rPr lang="zh-CN" altLang="en-US" sz="2100" dirty="0">
                <a:solidFill>
                  <a:prstClr val="black"/>
                </a:solidFill>
                <a:latin typeface="Calibri"/>
                <a:ea typeface="宋体" pitchFamily="2" charset="-122"/>
              </a:rPr>
              <a:t>类中的一</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部分（</a:t>
            </a:r>
            <a:r>
              <a:rPr lang="en-US" altLang="zh-CN" sz="2100" dirty="0">
                <a:solidFill>
                  <a:prstClr val="black"/>
                </a:solidFill>
                <a:latin typeface="Calibri"/>
                <a:ea typeface="宋体" pitchFamily="2" charset="-122"/>
              </a:rPr>
              <a:t>S</a:t>
            </a:r>
            <a:r>
              <a:rPr lang="zh-CN" altLang="en-US" sz="2100" dirty="0">
                <a:solidFill>
                  <a:prstClr val="black"/>
                </a:solidFill>
                <a:latin typeface="Calibri"/>
                <a:ea typeface="宋体" pitchFamily="2" charset="-122"/>
              </a:rPr>
              <a:t>），也必然包含于</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类之中，即所有的</a:t>
            </a:r>
            <a:r>
              <a:rPr lang="en-US" altLang="zh-CN" sz="2100" dirty="0">
                <a:solidFill>
                  <a:prstClr val="black"/>
                </a:solidFill>
                <a:latin typeface="Calibri"/>
                <a:ea typeface="宋体" pitchFamily="2" charset="-122"/>
              </a:rPr>
              <a:t>S</a:t>
            </a:r>
            <a:r>
              <a:rPr lang="zh-CN" altLang="en-US" sz="2100" dirty="0">
                <a:solidFill>
                  <a:prstClr val="black"/>
                </a:solidFill>
                <a:latin typeface="Calibri"/>
                <a:ea typeface="宋体" pitchFamily="2" charset="-122"/>
              </a:rPr>
              <a:t>是</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graphicFrame>
        <p:nvGraphicFramePr>
          <p:cNvPr id="5" name="图示 4"/>
          <p:cNvGraphicFramePr/>
          <p:nvPr>
            <p:extLst>
              <p:ext uri="{D42A27DB-BD31-4B8C-83A1-F6EECF244321}">
                <p14:modId xmlns:p14="http://schemas.microsoft.com/office/powerpoint/2010/main" xmlns="" val="2606138661"/>
              </p:ext>
            </p:extLst>
          </p:nvPr>
        </p:nvGraphicFramePr>
        <p:xfrm>
          <a:off x="2910367" y="2521700"/>
          <a:ext cx="2776598" cy="20039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xmlns="" val="27644622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4" end="4"/>
                                            </p:txEl>
                                          </p:spTgt>
                                        </p:tgtEl>
                                        <p:attrNameLst>
                                          <p:attrName>style.visibility</p:attrName>
                                        </p:attrNameLst>
                                      </p:cBhvr>
                                      <p:to>
                                        <p:strVal val="visible"/>
                                      </p:to>
                                    </p:set>
                                    <p:animEffect transition="in" filter="fade">
                                      <p:cBhvr>
                                        <p:cTn id="12" dur="500"/>
                                        <p:tgtEl>
                                          <p:spTgt spid="8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5" end="5"/>
                                            </p:txEl>
                                          </p:spTgt>
                                        </p:tgtEl>
                                        <p:attrNameLst>
                                          <p:attrName>style.visibility</p:attrName>
                                        </p:attrNameLst>
                                      </p:cBhvr>
                                      <p:to>
                                        <p:strVal val="visible"/>
                                      </p:to>
                                    </p:set>
                                    <p:animEffect transition="in" filter="fade">
                                      <p:cBhvr>
                                        <p:cTn id="17"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34" y="1278572"/>
            <a:ext cx="3818674"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2</a:t>
            </a:r>
            <a:r>
              <a:rPr lang="zh-CN" altLang="en-US" sz="3300" dirty="0">
                <a:solidFill>
                  <a:prstClr val="black"/>
                </a:solidFill>
              </a:rPr>
              <a:t>）三段论的公理</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60885" y="2337444"/>
            <a:ext cx="8422230" cy="338200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图二：</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图二表明，</a:t>
            </a:r>
            <a:r>
              <a:rPr lang="en-US" altLang="zh-CN" sz="2100" dirty="0">
                <a:solidFill>
                  <a:prstClr val="black"/>
                </a:solidFill>
                <a:latin typeface="Calibri"/>
                <a:ea typeface="宋体" pitchFamily="2" charset="-122"/>
              </a:rPr>
              <a:t>M</a:t>
            </a:r>
            <a:r>
              <a:rPr lang="zh-CN" altLang="en-US" sz="2100" dirty="0">
                <a:solidFill>
                  <a:prstClr val="black"/>
                </a:solidFill>
                <a:latin typeface="Calibri"/>
                <a:ea typeface="宋体" pitchFamily="2" charset="-122"/>
              </a:rPr>
              <a:t>类与</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类相排斥，即所有的</a:t>
            </a:r>
            <a:r>
              <a:rPr lang="en-US" altLang="zh-CN" sz="2100" dirty="0">
                <a:solidFill>
                  <a:prstClr val="black"/>
                </a:solidFill>
                <a:latin typeface="Calibri"/>
                <a:ea typeface="宋体" pitchFamily="2" charset="-122"/>
              </a:rPr>
              <a:t>M</a:t>
            </a:r>
            <a:r>
              <a:rPr lang="zh-CN" altLang="en-US" sz="2100" dirty="0">
                <a:solidFill>
                  <a:prstClr val="black"/>
                </a:solidFill>
                <a:latin typeface="Calibri"/>
                <a:ea typeface="宋体" pitchFamily="2" charset="-122"/>
              </a:rPr>
              <a:t>不是</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，因而，</a:t>
            </a:r>
            <a:r>
              <a:rPr lang="en-US" altLang="zh-CN" sz="2100" dirty="0">
                <a:solidFill>
                  <a:prstClr val="black"/>
                </a:solidFill>
                <a:latin typeface="Calibri"/>
                <a:ea typeface="宋体" pitchFamily="2" charset="-122"/>
              </a:rPr>
              <a:t>M</a:t>
            </a:r>
            <a:r>
              <a:rPr lang="zh-CN" altLang="en-US" sz="2100" dirty="0">
                <a:solidFill>
                  <a:prstClr val="black"/>
                </a:solidFill>
                <a:latin typeface="Calibri"/>
                <a:ea typeface="宋体" pitchFamily="2" charset="-122"/>
              </a:rPr>
              <a:t>类中的一</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部分（</a:t>
            </a:r>
            <a:r>
              <a:rPr lang="en-US" altLang="zh-CN" sz="2100" dirty="0">
                <a:solidFill>
                  <a:prstClr val="black"/>
                </a:solidFill>
                <a:latin typeface="Calibri"/>
                <a:ea typeface="宋体" pitchFamily="2" charset="-122"/>
              </a:rPr>
              <a:t>S</a:t>
            </a:r>
            <a:r>
              <a:rPr lang="zh-CN" altLang="en-US" sz="2100" dirty="0">
                <a:solidFill>
                  <a:prstClr val="black"/>
                </a:solidFill>
                <a:latin typeface="Calibri"/>
                <a:ea typeface="宋体" pitchFamily="2" charset="-122"/>
              </a:rPr>
              <a:t>），必然也与</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类相排斥，即所有的</a:t>
            </a:r>
            <a:r>
              <a:rPr lang="en-US" altLang="zh-CN" sz="2100" dirty="0">
                <a:solidFill>
                  <a:prstClr val="black"/>
                </a:solidFill>
                <a:latin typeface="Calibri"/>
                <a:ea typeface="宋体" pitchFamily="2" charset="-122"/>
              </a:rPr>
              <a:t>S</a:t>
            </a:r>
            <a:r>
              <a:rPr lang="zh-CN" altLang="en-US" sz="2100" dirty="0">
                <a:solidFill>
                  <a:prstClr val="black"/>
                </a:solidFill>
                <a:latin typeface="Calibri"/>
                <a:ea typeface="宋体" pitchFamily="2" charset="-122"/>
              </a:rPr>
              <a:t>不是</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graphicFrame>
        <p:nvGraphicFramePr>
          <p:cNvPr id="5" name="图示 4"/>
          <p:cNvGraphicFramePr/>
          <p:nvPr>
            <p:extLst>
              <p:ext uri="{D42A27DB-BD31-4B8C-83A1-F6EECF244321}">
                <p14:modId xmlns:p14="http://schemas.microsoft.com/office/powerpoint/2010/main" xmlns="" val="2659890080"/>
              </p:ext>
            </p:extLst>
          </p:nvPr>
        </p:nvGraphicFramePr>
        <p:xfrm>
          <a:off x="2910367" y="2521700"/>
          <a:ext cx="2317241" cy="18874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6" name="图示 5"/>
          <p:cNvGraphicFramePr/>
          <p:nvPr>
            <p:extLst>
              <p:ext uri="{D42A27DB-BD31-4B8C-83A1-F6EECF244321}">
                <p14:modId xmlns:p14="http://schemas.microsoft.com/office/powerpoint/2010/main" xmlns="" val="3583298112"/>
              </p:ext>
            </p:extLst>
          </p:nvPr>
        </p:nvGraphicFramePr>
        <p:xfrm>
          <a:off x="3826605" y="1934698"/>
          <a:ext cx="6096000" cy="4064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xmlns="" val="3975156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4" end="4"/>
                                            </p:txEl>
                                          </p:spTgt>
                                        </p:tgtEl>
                                        <p:attrNameLst>
                                          <p:attrName>style.visibility</p:attrName>
                                        </p:attrNameLst>
                                      </p:cBhvr>
                                      <p:to>
                                        <p:strVal val="visible"/>
                                      </p:to>
                                    </p:set>
                                    <p:animEffect transition="in" filter="fade">
                                      <p:cBhvr>
                                        <p:cTn id="12" dur="500"/>
                                        <p:tgtEl>
                                          <p:spTgt spid="8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5" end="5"/>
                                            </p:txEl>
                                          </p:spTgt>
                                        </p:tgtEl>
                                        <p:attrNameLst>
                                          <p:attrName>style.visibility</p:attrName>
                                        </p:attrNameLst>
                                      </p:cBhvr>
                                      <p:to>
                                        <p:strVal val="visible"/>
                                      </p:to>
                                    </p:set>
                                    <p:animEffect transition="in" filter="fade">
                                      <p:cBhvr>
                                        <p:cTn id="17"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34" y="1278572"/>
            <a:ext cx="3818674"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2</a:t>
            </a:r>
            <a:r>
              <a:rPr lang="zh-CN" altLang="en-US" sz="3300" dirty="0">
                <a:solidFill>
                  <a:prstClr val="black"/>
                </a:solidFill>
              </a:rPr>
              <a:t>）三段论的公理</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60887" y="2337444"/>
            <a:ext cx="8243562" cy="3323804"/>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三段论公理</a:t>
            </a:r>
            <a:r>
              <a:rPr lang="zh-CN" altLang="en-US" sz="2100" dirty="0">
                <a:solidFill>
                  <a:srgbClr val="00B050"/>
                </a:solidFill>
                <a:latin typeface="Calibri"/>
                <a:ea typeface="宋体" pitchFamily="2" charset="-122"/>
              </a:rPr>
              <a:t>典型地</a:t>
            </a:r>
            <a:r>
              <a:rPr lang="zh-CN" altLang="en-US" sz="2100" dirty="0">
                <a:solidFill>
                  <a:prstClr val="black"/>
                </a:solidFill>
                <a:latin typeface="Calibri"/>
                <a:ea typeface="宋体" pitchFamily="2" charset="-122"/>
              </a:rPr>
              <a:t>体现为下列三段论的结构式：</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
        <p:nvSpPr>
          <p:cNvPr id="7" name="文本框 6"/>
          <p:cNvSpPr txBox="1"/>
          <p:nvPr/>
        </p:nvSpPr>
        <p:spPr>
          <a:xfrm>
            <a:off x="867054" y="3201374"/>
            <a:ext cx="3344906" cy="1546577"/>
          </a:xfrm>
          <a:prstGeom prst="rect">
            <a:avLst/>
          </a:prstGeom>
          <a:noFill/>
        </p:spPr>
        <p:txBody>
          <a:bodyPr wrap="square" rtlCol="0">
            <a:spAutoFit/>
          </a:bodyPr>
          <a:lstStyle/>
          <a:p>
            <a:pPr>
              <a:lnSpc>
                <a:spcPct val="150000"/>
              </a:lnSpc>
            </a:pPr>
            <a:r>
              <a:rPr lang="zh-CN" altLang="en-US" sz="2100" dirty="0"/>
              <a:t>例①  所有</a:t>
            </a:r>
            <a:r>
              <a:rPr lang="en-US" altLang="zh-CN" sz="2100" dirty="0"/>
              <a:t>M</a:t>
            </a:r>
            <a:r>
              <a:rPr lang="zh-CN" altLang="en-US" sz="2100" dirty="0"/>
              <a:t>是</a:t>
            </a:r>
            <a:r>
              <a:rPr lang="en-US" altLang="zh-CN" sz="2100" dirty="0"/>
              <a:t>P</a:t>
            </a:r>
            <a:r>
              <a:rPr lang="zh-CN" altLang="en-US" sz="2100" dirty="0"/>
              <a:t>，</a:t>
            </a:r>
            <a:endParaRPr lang="en-US" altLang="zh-CN" sz="2100" dirty="0"/>
          </a:p>
          <a:p>
            <a:pPr>
              <a:lnSpc>
                <a:spcPct val="150000"/>
              </a:lnSpc>
            </a:pPr>
            <a:r>
              <a:rPr lang="en-US" altLang="zh-CN" sz="2100" dirty="0"/>
              <a:t>           </a:t>
            </a:r>
            <a:r>
              <a:rPr lang="zh-CN" altLang="en-US" sz="2100" dirty="0"/>
              <a:t>所有</a:t>
            </a:r>
            <a:r>
              <a:rPr lang="en-US" altLang="zh-CN" sz="2100" dirty="0"/>
              <a:t>S</a:t>
            </a:r>
            <a:r>
              <a:rPr lang="zh-CN" altLang="en-US" sz="2100" dirty="0"/>
              <a:t>是</a:t>
            </a:r>
            <a:r>
              <a:rPr lang="en-US" altLang="zh-CN" sz="2100" dirty="0"/>
              <a:t>M</a:t>
            </a:r>
            <a:r>
              <a:rPr lang="zh-CN" altLang="en-US" sz="2100" dirty="0"/>
              <a:t>，</a:t>
            </a:r>
            <a:endParaRPr lang="en-US" altLang="zh-CN" sz="2100" dirty="0"/>
          </a:p>
          <a:p>
            <a:pPr>
              <a:lnSpc>
                <a:spcPct val="150000"/>
              </a:lnSpc>
            </a:pPr>
            <a:r>
              <a:rPr lang="en-US" altLang="zh-CN" sz="2100" dirty="0"/>
              <a:t>       </a:t>
            </a:r>
            <a:r>
              <a:rPr lang="zh-CN" altLang="en-US" sz="2100" dirty="0"/>
              <a:t>所以，所有</a:t>
            </a:r>
            <a:r>
              <a:rPr lang="en-US" altLang="zh-CN" sz="2100" dirty="0"/>
              <a:t>S</a:t>
            </a:r>
            <a:r>
              <a:rPr lang="zh-CN" altLang="en-US" sz="2100" dirty="0"/>
              <a:t>是</a:t>
            </a:r>
            <a:r>
              <a:rPr lang="en-US" altLang="zh-CN" sz="2100" dirty="0"/>
              <a:t>P</a:t>
            </a:r>
            <a:r>
              <a:rPr lang="zh-CN" altLang="en-US" sz="2100" dirty="0"/>
              <a:t>。</a:t>
            </a:r>
          </a:p>
        </p:txBody>
      </p:sp>
      <p:cxnSp>
        <p:nvCxnSpPr>
          <p:cNvPr id="9" name="直接连接符 8"/>
          <p:cNvCxnSpPr>
            <a:cxnSpLocks/>
          </p:cNvCxnSpPr>
          <p:nvPr/>
        </p:nvCxnSpPr>
        <p:spPr>
          <a:xfrm flipV="1">
            <a:off x="1266834" y="4208613"/>
            <a:ext cx="2323912" cy="19409"/>
          </a:xfrm>
          <a:prstGeom prst="line">
            <a:avLst/>
          </a:prstGeom>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4501724" y="3201373"/>
            <a:ext cx="3375441" cy="1546577"/>
          </a:xfrm>
          <a:prstGeom prst="rect">
            <a:avLst/>
          </a:prstGeom>
          <a:noFill/>
        </p:spPr>
        <p:txBody>
          <a:bodyPr wrap="square" rtlCol="0">
            <a:spAutoFit/>
          </a:bodyPr>
          <a:lstStyle/>
          <a:p>
            <a:pPr>
              <a:lnSpc>
                <a:spcPct val="150000"/>
              </a:lnSpc>
            </a:pPr>
            <a:r>
              <a:rPr lang="zh-CN" altLang="en-US" sz="2100" dirty="0"/>
              <a:t>例②  所有</a:t>
            </a:r>
            <a:r>
              <a:rPr lang="en-US" altLang="zh-CN" sz="2100" dirty="0"/>
              <a:t>M</a:t>
            </a:r>
            <a:r>
              <a:rPr lang="zh-CN" altLang="en-US" sz="2100" dirty="0"/>
              <a:t>不是</a:t>
            </a:r>
            <a:r>
              <a:rPr lang="en-US" altLang="zh-CN" sz="2100" dirty="0"/>
              <a:t>P</a:t>
            </a:r>
            <a:r>
              <a:rPr lang="zh-CN" altLang="en-US" sz="2100" dirty="0"/>
              <a:t>，</a:t>
            </a:r>
            <a:endParaRPr lang="en-US" altLang="zh-CN" sz="2100" dirty="0"/>
          </a:p>
          <a:p>
            <a:pPr>
              <a:lnSpc>
                <a:spcPct val="150000"/>
              </a:lnSpc>
            </a:pPr>
            <a:r>
              <a:rPr lang="en-US" altLang="zh-CN" sz="2100" dirty="0"/>
              <a:t>           </a:t>
            </a:r>
            <a:r>
              <a:rPr lang="zh-CN" altLang="en-US" sz="2100" dirty="0"/>
              <a:t>所有</a:t>
            </a:r>
            <a:r>
              <a:rPr lang="en-US" altLang="zh-CN" sz="2100" dirty="0"/>
              <a:t>S</a:t>
            </a:r>
            <a:r>
              <a:rPr lang="zh-CN" altLang="en-US" sz="2100" dirty="0"/>
              <a:t>是</a:t>
            </a:r>
            <a:r>
              <a:rPr lang="en-US" altLang="zh-CN" sz="2100" dirty="0"/>
              <a:t>M</a:t>
            </a:r>
            <a:r>
              <a:rPr lang="zh-CN" altLang="en-US" sz="2100" dirty="0"/>
              <a:t>，</a:t>
            </a:r>
            <a:endParaRPr lang="en-US" altLang="zh-CN" sz="2100" dirty="0"/>
          </a:p>
          <a:p>
            <a:pPr>
              <a:lnSpc>
                <a:spcPct val="150000"/>
              </a:lnSpc>
            </a:pPr>
            <a:r>
              <a:rPr lang="en-US" altLang="zh-CN" sz="2100" dirty="0"/>
              <a:t>        </a:t>
            </a:r>
            <a:r>
              <a:rPr lang="zh-CN" altLang="en-US" sz="2100" dirty="0"/>
              <a:t>所以，所有</a:t>
            </a:r>
            <a:r>
              <a:rPr lang="en-US" altLang="zh-CN" sz="2100" dirty="0"/>
              <a:t>S</a:t>
            </a:r>
            <a:r>
              <a:rPr lang="zh-CN" altLang="en-US" sz="2100" dirty="0"/>
              <a:t>不是</a:t>
            </a:r>
            <a:r>
              <a:rPr lang="en-US" altLang="zh-CN" sz="2100" dirty="0"/>
              <a:t>P</a:t>
            </a:r>
            <a:r>
              <a:rPr lang="zh-CN" altLang="en-US" sz="2100" dirty="0"/>
              <a:t>。</a:t>
            </a:r>
          </a:p>
        </p:txBody>
      </p:sp>
      <p:cxnSp>
        <p:nvCxnSpPr>
          <p:cNvPr id="14" name="直接连接符 13"/>
          <p:cNvCxnSpPr>
            <a:cxnSpLocks/>
          </p:cNvCxnSpPr>
          <p:nvPr/>
        </p:nvCxnSpPr>
        <p:spPr>
          <a:xfrm>
            <a:off x="4994694" y="4208613"/>
            <a:ext cx="2271327" cy="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881393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34" y="1278572"/>
            <a:ext cx="3818674"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2</a:t>
            </a:r>
            <a:r>
              <a:rPr lang="zh-CN" altLang="en-US" sz="3300" dirty="0">
                <a:solidFill>
                  <a:prstClr val="black"/>
                </a:solidFill>
              </a:rPr>
              <a:t>）三段论的公理</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212079" y="2211146"/>
            <a:ext cx="8502757" cy="3627858"/>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20000"/>
              </a:lnSpc>
              <a:defRPr/>
            </a:pPr>
            <a:r>
              <a:rPr lang="zh-CN" altLang="en-US" sz="2100" dirty="0">
                <a:solidFill>
                  <a:prstClr val="black"/>
                </a:solidFill>
                <a:highlight>
                  <a:srgbClr val="C0C0C0"/>
                </a:highlight>
                <a:latin typeface="Calibri"/>
                <a:ea typeface="宋体" pitchFamily="2" charset="-122"/>
              </a:rPr>
              <a:t>例①结构式示例：</a:t>
            </a:r>
            <a:endParaRPr lang="en-US" altLang="zh-CN" sz="2100" dirty="0">
              <a:solidFill>
                <a:prstClr val="black"/>
              </a:solidFill>
              <a:highlight>
                <a:srgbClr val="C0C0C0"/>
              </a:highlight>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凡珍稀动物都受</a:t>
            </a:r>
            <a:r>
              <a:rPr lang="en-US" altLang="zh-CN" sz="2100" dirty="0">
                <a:solidFill>
                  <a:prstClr val="black"/>
                </a:solidFill>
                <a:latin typeface="Calibri"/>
                <a:ea typeface="宋体" pitchFamily="2" charset="-122"/>
              </a:rPr>
              <a:t>《</a:t>
            </a:r>
            <a:r>
              <a:rPr lang="zh-CN" altLang="en-US" sz="2100" dirty="0">
                <a:solidFill>
                  <a:prstClr val="black"/>
                </a:solidFill>
                <a:latin typeface="Calibri"/>
                <a:ea typeface="宋体" pitchFamily="2" charset="-122"/>
              </a:rPr>
              <a:t>野生动物保护法</a:t>
            </a:r>
            <a:r>
              <a:rPr lang="en-US" altLang="zh-CN" sz="2100" dirty="0">
                <a:solidFill>
                  <a:prstClr val="black"/>
                </a:solidFill>
                <a:latin typeface="Calibri"/>
                <a:ea typeface="宋体" pitchFamily="2" charset="-122"/>
              </a:rPr>
              <a:t>》</a:t>
            </a:r>
            <a:r>
              <a:rPr lang="zh-CN" altLang="en-US" sz="2100" dirty="0">
                <a:solidFill>
                  <a:prstClr val="black"/>
                </a:solidFill>
                <a:latin typeface="Calibri"/>
                <a:ea typeface="宋体" pitchFamily="2" charset="-122"/>
              </a:rPr>
              <a:t>的保护，</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大熊猫是珍稀动物，</a:t>
            </a:r>
            <a:r>
              <a:rPr lang="en-US" altLang="zh-CN" sz="2100" dirty="0">
                <a:solidFill>
                  <a:prstClr val="black"/>
                </a:solidFill>
                <a:latin typeface="Calibri"/>
                <a:ea typeface="宋体" pitchFamily="2" charset="-122"/>
              </a:rPr>
              <a:t>  </a:t>
            </a:r>
          </a:p>
          <a:p>
            <a:pPr defTabSz="822960">
              <a:lnSpc>
                <a:spcPct val="120000"/>
              </a:lnSpc>
              <a:defRPr/>
            </a:pPr>
            <a:r>
              <a:rPr lang="zh-CN" altLang="en-US" sz="2100" dirty="0">
                <a:solidFill>
                  <a:prstClr val="black"/>
                </a:solidFill>
                <a:latin typeface="Calibri"/>
                <a:ea typeface="宋体" pitchFamily="2" charset="-122"/>
              </a:rPr>
              <a:t>所以，大熊猫受</a:t>
            </a:r>
            <a:r>
              <a:rPr lang="en-US" altLang="zh-CN" sz="2100" dirty="0">
                <a:solidFill>
                  <a:prstClr val="black"/>
                </a:solidFill>
                <a:latin typeface="Calibri"/>
                <a:ea typeface="宋体" pitchFamily="2" charset="-122"/>
              </a:rPr>
              <a:t>《</a:t>
            </a:r>
            <a:r>
              <a:rPr lang="zh-CN" altLang="en-US" sz="2100" dirty="0">
                <a:solidFill>
                  <a:prstClr val="black"/>
                </a:solidFill>
                <a:latin typeface="Calibri"/>
                <a:ea typeface="宋体" pitchFamily="2" charset="-122"/>
              </a:rPr>
              <a:t>野生动物保护法</a:t>
            </a:r>
            <a:r>
              <a:rPr lang="en-US" altLang="zh-CN" sz="2100" dirty="0">
                <a:solidFill>
                  <a:prstClr val="black"/>
                </a:solidFill>
                <a:latin typeface="Calibri"/>
                <a:ea typeface="宋体" pitchFamily="2" charset="-122"/>
              </a:rPr>
              <a:t>》</a:t>
            </a:r>
            <a:r>
              <a:rPr lang="zh-CN" altLang="en-US" sz="2100" dirty="0">
                <a:solidFill>
                  <a:prstClr val="black"/>
                </a:solidFill>
                <a:latin typeface="Calibri"/>
                <a:ea typeface="宋体" pitchFamily="2" charset="-122"/>
              </a:rPr>
              <a:t>的保护。</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highlight>
                  <a:srgbClr val="C0C0C0"/>
                </a:highlight>
                <a:latin typeface="Calibri"/>
                <a:ea typeface="宋体" pitchFamily="2" charset="-122"/>
              </a:rPr>
              <a:t>例②结构式示例：</a:t>
            </a:r>
            <a:endParaRPr lang="en-US" altLang="zh-CN" sz="2100" dirty="0">
              <a:solidFill>
                <a:prstClr val="black"/>
              </a:solidFill>
              <a:highlight>
                <a:srgbClr val="C0C0C0"/>
              </a:highlight>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所有参赛选手都不是职业队的队员，</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李勇是职业队的选手，</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所以，李勇不是参赛选手。</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9" name="直接连接符 8"/>
          <p:cNvCxnSpPr>
            <a:cxnSpLocks/>
          </p:cNvCxnSpPr>
          <p:nvPr/>
        </p:nvCxnSpPr>
        <p:spPr>
          <a:xfrm flipV="1">
            <a:off x="448614" y="3558757"/>
            <a:ext cx="5934067" cy="38819"/>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a:cxnSpLocks/>
          </p:cNvCxnSpPr>
          <p:nvPr/>
        </p:nvCxnSpPr>
        <p:spPr>
          <a:xfrm flipV="1">
            <a:off x="448614" y="5217903"/>
            <a:ext cx="4410215" cy="2588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4159789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2" end="2"/>
                                            </p:txEl>
                                          </p:spTgt>
                                        </p:tgtEl>
                                        <p:attrNameLst>
                                          <p:attrName>style.visibility</p:attrName>
                                        </p:attrNameLst>
                                      </p:cBhvr>
                                      <p:to>
                                        <p:strVal val="visible"/>
                                      </p:to>
                                    </p:set>
                                    <p:animEffect transition="in" filter="fade">
                                      <p:cBhvr>
                                        <p:cTn id="13" dur="500"/>
                                        <p:tgtEl>
                                          <p:spTgt spid="8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xEl>
                                              <p:pRg st="3" end="3"/>
                                            </p:txEl>
                                          </p:spTgt>
                                        </p:tgtEl>
                                        <p:attrNameLst>
                                          <p:attrName>style.visibility</p:attrName>
                                        </p:attrNameLst>
                                      </p:cBhvr>
                                      <p:to>
                                        <p:strVal val="visible"/>
                                      </p:to>
                                    </p:set>
                                    <p:animEffect transition="in" filter="fade">
                                      <p:cBhvr>
                                        <p:cTn id="16" dur="500"/>
                                        <p:tgtEl>
                                          <p:spTgt spid="8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8">
                                            <p:txEl>
                                              <p:pRg st="4" end="4"/>
                                            </p:txEl>
                                          </p:spTgt>
                                        </p:tgtEl>
                                        <p:attrNameLst>
                                          <p:attrName>style.visibility</p:attrName>
                                        </p:attrNameLst>
                                      </p:cBhvr>
                                      <p:to>
                                        <p:strVal val="visible"/>
                                      </p:to>
                                    </p:set>
                                    <p:animEffect transition="in" filter="fade">
                                      <p:cBhvr>
                                        <p:cTn id="24" dur="500"/>
                                        <p:tgtEl>
                                          <p:spTgt spid="88">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8">
                                            <p:txEl>
                                              <p:pRg st="5" end="5"/>
                                            </p:txEl>
                                          </p:spTgt>
                                        </p:tgtEl>
                                        <p:attrNameLst>
                                          <p:attrName>style.visibility</p:attrName>
                                        </p:attrNameLst>
                                      </p:cBhvr>
                                      <p:to>
                                        <p:strVal val="visible"/>
                                      </p:to>
                                    </p:set>
                                    <p:animEffect transition="in" filter="fade">
                                      <p:cBhvr>
                                        <p:cTn id="27" dur="500"/>
                                        <p:tgtEl>
                                          <p:spTgt spid="88">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88">
                                            <p:txEl>
                                              <p:pRg st="7" end="7"/>
                                            </p:txEl>
                                          </p:spTgt>
                                        </p:tgtEl>
                                        <p:attrNameLst>
                                          <p:attrName>style.visibility</p:attrName>
                                        </p:attrNameLst>
                                      </p:cBhvr>
                                      <p:to>
                                        <p:strVal val="visible"/>
                                      </p:to>
                                    </p:set>
                                    <p:animEffect transition="in" filter="fade">
                                      <p:cBhvr>
                                        <p:cTn id="33" dur="500"/>
                                        <p:tgtEl>
                                          <p:spTgt spid="88">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2026" y="1419977"/>
            <a:ext cx="6412333" cy="590931"/>
          </a:xfrm>
          <a:prstGeom prst="rect">
            <a:avLst/>
          </a:prstGeom>
          <a:noFill/>
        </p:spPr>
        <p:txBody>
          <a:bodyPr wrap="none" rtlCol="0">
            <a:spAutoFit/>
          </a:bodyPr>
          <a:lstStyle/>
          <a:p>
            <a:pPr defTabSz="822960"/>
            <a:r>
              <a:rPr lang="en-US" altLang="zh-CN" sz="3240" dirty="0">
                <a:solidFill>
                  <a:prstClr val="black">
                    <a:lumMod val="75000"/>
                    <a:lumOff val="25000"/>
                  </a:prstClr>
                </a:solidFill>
                <a:latin typeface="微软雅黑" pitchFamily="34" charset="-122"/>
                <a:ea typeface="微软雅黑" pitchFamily="34" charset="-122"/>
              </a:rPr>
              <a:t>2</a:t>
            </a:r>
            <a:r>
              <a:rPr lang="zh-CN" altLang="en-US" sz="3240" dirty="0">
                <a:solidFill>
                  <a:prstClr val="black">
                    <a:lumMod val="75000"/>
                    <a:lumOff val="25000"/>
                  </a:prstClr>
                </a:solidFill>
                <a:latin typeface="微软雅黑" pitchFamily="34" charset="-122"/>
                <a:ea typeface="微软雅黑" pitchFamily="34" charset="-122"/>
              </a:rPr>
              <a:t>、直言三段论的基本概念与规则</a:t>
            </a: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02593" y="2405243"/>
            <a:ext cx="8441639" cy="2605627"/>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3</a:t>
            </a:r>
            <a:r>
              <a:rPr lang="zh-CN" altLang="en-US" sz="2100" dirty="0">
                <a:solidFill>
                  <a:prstClr val="black"/>
                </a:solidFill>
                <a:latin typeface="Calibri"/>
                <a:ea typeface="宋体" pitchFamily="2" charset="-122"/>
              </a:rPr>
              <a:t>）三段论规则</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三段论的规则是保证三段论</a:t>
            </a:r>
            <a:r>
              <a:rPr lang="zh-CN" altLang="en-US" sz="2100" dirty="0">
                <a:solidFill>
                  <a:srgbClr val="FF0000"/>
                </a:solidFill>
                <a:latin typeface="Calibri"/>
                <a:ea typeface="宋体" pitchFamily="2" charset="-122"/>
              </a:rPr>
              <a:t>有效</a:t>
            </a:r>
            <a:r>
              <a:rPr lang="zh-CN" altLang="en-US" sz="2100" dirty="0">
                <a:solidFill>
                  <a:prstClr val="black"/>
                </a:solidFill>
                <a:latin typeface="Calibri"/>
                <a:ea typeface="宋体" pitchFamily="2" charset="-122"/>
              </a:rPr>
              <a:t>的推理规则。符合三段论规则的</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推理，是有效的三段论；反之，违背三段论规则的推理，是无效的三</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段论。</a:t>
            </a: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367560301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utoShape 3"/>
          <p:cNvSpPr>
            <a:spLocks noChangeArrowheads="1"/>
          </p:cNvSpPr>
          <p:nvPr/>
        </p:nvSpPr>
        <p:spPr bwMode="gray">
          <a:xfrm>
            <a:off x="179512" y="1700808"/>
            <a:ext cx="8856984" cy="3888432"/>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2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三段论规则共有七条，可分为</a:t>
            </a:r>
            <a:r>
              <a:rPr lang="zh-CN" altLang="en-US" sz="2100" dirty="0">
                <a:solidFill>
                  <a:srgbClr val="FF0000"/>
                </a:solidFill>
                <a:latin typeface="Calibri"/>
                <a:ea typeface="宋体" pitchFamily="2" charset="-122"/>
              </a:rPr>
              <a:t>关于项的规则</a:t>
            </a:r>
            <a:r>
              <a:rPr lang="zh-CN" altLang="en-US" sz="2100" dirty="0">
                <a:solidFill>
                  <a:prstClr val="black"/>
                </a:solidFill>
                <a:latin typeface="Calibri"/>
                <a:ea typeface="宋体" pitchFamily="2" charset="-122"/>
              </a:rPr>
              <a:t>和</a:t>
            </a:r>
            <a:r>
              <a:rPr lang="zh-CN" altLang="en-US" sz="2100" dirty="0">
                <a:solidFill>
                  <a:srgbClr val="FF0000"/>
                </a:solidFill>
                <a:latin typeface="Calibri"/>
                <a:ea typeface="宋体" pitchFamily="2" charset="-122"/>
              </a:rPr>
              <a:t>关于前提的规则</a:t>
            </a:r>
            <a:r>
              <a:rPr lang="zh-CN" altLang="en-US" sz="2100" dirty="0">
                <a:solidFill>
                  <a:prstClr val="black"/>
                </a:solidFill>
                <a:latin typeface="Calibri"/>
                <a:ea typeface="宋体" pitchFamily="2" charset="-122"/>
              </a:rPr>
              <a:t>两</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部分。前三条是关于项的规则，后四条是关于前提的规则。</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highlight>
                  <a:srgbClr val="FFFF00"/>
                </a:highlight>
                <a:latin typeface="Calibri"/>
                <a:ea typeface="宋体" pitchFamily="2" charset="-122"/>
              </a:rPr>
              <a:t>第一，在一个三段论中，只能有三个不同的项。否则要犯“四项错误”</a:t>
            </a:r>
            <a:endParaRPr lang="en-US" altLang="zh-CN" sz="2100" dirty="0">
              <a:solidFill>
                <a:prstClr val="black"/>
              </a:solidFill>
              <a:highlight>
                <a:srgbClr val="FFFF00"/>
              </a:highlight>
              <a:latin typeface="Calibri"/>
              <a:ea typeface="宋体" pitchFamily="2" charset="-122"/>
            </a:endParaRPr>
          </a:p>
          <a:p>
            <a:pPr defTabSz="822960">
              <a:lnSpc>
                <a:spcPct val="120000"/>
              </a:lnSpc>
              <a:defRPr/>
            </a:pPr>
            <a:r>
              <a:rPr lang="zh-CN" altLang="en-US" sz="2100" dirty="0">
                <a:solidFill>
                  <a:prstClr val="black"/>
                </a:solidFill>
                <a:highlight>
                  <a:srgbClr val="FFFF00"/>
                </a:highlight>
                <a:latin typeface="Calibri"/>
                <a:ea typeface="宋体" pitchFamily="2" charset="-122"/>
              </a:rPr>
              <a:t>（亦称“四名词错误”或“四概念错误”）。</a:t>
            </a:r>
            <a:endParaRPr lang="en-US" altLang="zh-CN" sz="2100" dirty="0">
              <a:solidFill>
                <a:prstClr val="black"/>
              </a:solidFill>
              <a:highlight>
                <a:srgbClr val="FFFF00"/>
              </a:highlight>
              <a:latin typeface="Calibri"/>
              <a:ea typeface="宋体" pitchFamily="2" charset="-122"/>
            </a:endParaRPr>
          </a:p>
          <a:p>
            <a:pPr defTabSz="822960">
              <a:lnSpc>
                <a:spcPct val="12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在三段论中，中项是确定大、小项关系的中介。如果一个三段论只</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有两个项，那就不具备使大、小项通过中项发生联系的条件。如果一个</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三段论有四个项，也会因两个前提中无共同的中项，使大、小项失去联</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系。大、小项不能发生联系，自然不能得出结论。例如：</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1269647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animEffect transition="in" filter="fade">
                                      <p:cBhvr>
                                        <p:cTn id="15" dur="500"/>
                                        <p:tgtEl>
                                          <p:spTgt spid="8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3" end="3"/>
                                            </p:txEl>
                                          </p:spTgt>
                                        </p:tgtEl>
                                        <p:attrNameLst>
                                          <p:attrName>style.visibility</p:attrName>
                                        </p:attrNameLst>
                                      </p:cBhvr>
                                      <p:to>
                                        <p:strVal val="visible"/>
                                      </p:to>
                                    </p:set>
                                    <p:animEffect transition="in" filter="fade">
                                      <p:cBhvr>
                                        <p:cTn id="18" dur="500"/>
                                        <p:tgtEl>
                                          <p:spTgt spid="8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animEffect transition="in" filter="fade">
                                      <p:cBhvr>
                                        <p:cTn id="23" dur="500"/>
                                        <p:tgtEl>
                                          <p:spTgt spid="8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8">
                                            <p:txEl>
                                              <p:pRg st="5" end="5"/>
                                            </p:txEl>
                                          </p:spTgt>
                                        </p:tgtEl>
                                        <p:attrNameLst>
                                          <p:attrName>style.visibility</p:attrName>
                                        </p:attrNameLst>
                                      </p:cBhvr>
                                      <p:to>
                                        <p:strVal val="visible"/>
                                      </p:to>
                                    </p:set>
                                    <p:animEffect transition="in" filter="fade">
                                      <p:cBhvr>
                                        <p:cTn id="26" dur="500"/>
                                        <p:tgtEl>
                                          <p:spTgt spid="8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8">
                                            <p:txEl>
                                              <p:pRg st="6" end="6"/>
                                            </p:txEl>
                                          </p:spTgt>
                                        </p:tgtEl>
                                        <p:attrNameLst>
                                          <p:attrName>style.visibility</p:attrName>
                                        </p:attrNameLst>
                                      </p:cBhvr>
                                      <p:to>
                                        <p:strVal val="visible"/>
                                      </p:to>
                                    </p:set>
                                    <p:animEffect transition="in" filter="fade">
                                      <p:cBhvr>
                                        <p:cTn id="29" dur="500"/>
                                        <p:tgtEl>
                                          <p:spTgt spid="8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8">
                                            <p:txEl>
                                              <p:pRg st="7" end="7"/>
                                            </p:txEl>
                                          </p:spTgt>
                                        </p:tgtEl>
                                        <p:attrNameLst>
                                          <p:attrName>style.visibility</p:attrName>
                                        </p:attrNameLst>
                                      </p:cBhvr>
                                      <p:to>
                                        <p:strVal val="visible"/>
                                      </p:to>
                                    </p:set>
                                    <p:animEffect transition="in" filter="fade">
                                      <p:cBhvr>
                                        <p:cTn id="32" dur="500"/>
                                        <p:tgtEl>
                                          <p:spTgt spid="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019" y="1210143"/>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60193" y="1540867"/>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53130" y="197252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147382" y="2109757"/>
            <a:ext cx="8735670" cy="315343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例①    所有的</a:t>
            </a:r>
            <a:r>
              <a:rPr lang="zh-CN" altLang="en-US" sz="2100" dirty="0">
                <a:solidFill>
                  <a:prstClr val="black"/>
                </a:solidFill>
                <a:highlight>
                  <a:srgbClr val="00FF00"/>
                </a:highlight>
                <a:latin typeface="Calibri"/>
                <a:ea typeface="宋体" pitchFamily="2" charset="-122"/>
              </a:rPr>
              <a:t>公民</a:t>
            </a:r>
            <a:r>
              <a:rPr lang="zh-CN" altLang="en-US" sz="2100" dirty="0">
                <a:solidFill>
                  <a:prstClr val="black"/>
                </a:solidFill>
                <a:latin typeface="Calibri"/>
                <a:ea typeface="宋体" pitchFamily="2" charset="-122"/>
              </a:rPr>
              <a:t>都</a:t>
            </a:r>
            <a:r>
              <a:rPr lang="zh-CN" altLang="en-US" sz="2100" dirty="0">
                <a:solidFill>
                  <a:prstClr val="black"/>
                </a:solidFill>
                <a:highlight>
                  <a:srgbClr val="00FFFF"/>
                </a:highlight>
                <a:latin typeface="Calibri"/>
                <a:ea typeface="宋体" pitchFamily="2" charset="-122"/>
              </a:rPr>
              <a:t>要遵守国家法律</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highlight>
                  <a:srgbClr val="FF00FF"/>
                </a:highlight>
                <a:latin typeface="Calibri"/>
                <a:ea typeface="宋体" pitchFamily="2" charset="-122"/>
              </a:rPr>
              <a:t>我们</a:t>
            </a:r>
            <a:r>
              <a:rPr lang="zh-CN" altLang="en-US" sz="2100" dirty="0">
                <a:solidFill>
                  <a:prstClr val="black"/>
                </a:solidFill>
                <a:latin typeface="Calibri"/>
                <a:ea typeface="宋体" pitchFamily="2" charset="-122"/>
              </a:rPr>
              <a:t>是</a:t>
            </a:r>
            <a:r>
              <a:rPr lang="zh-CN" altLang="en-US" sz="2100" dirty="0">
                <a:solidFill>
                  <a:prstClr val="black"/>
                </a:solidFill>
                <a:highlight>
                  <a:srgbClr val="C0C0C0"/>
                </a:highlight>
                <a:latin typeface="Calibri"/>
                <a:ea typeface="宋体" pitchFamily="2" charset="-122"/>
              </a:rPr>
              <a:t>南方地区的公民</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这两个命题有四个项，由于缺少共同的中项而彼此没有联系。以这</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样两个彼此无任何联系的命题作前提，不能推出结论。</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flipV="1">
            <a:off x="727456" y="3310954"/>
            <a:ext cx="4129427" cy="194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9095508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35" y="1278572"/>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30327" y="2314663"/>
            <a:ext cx="8444528" cy="3103804"/>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20000"/>
              </a:lnSpc>
              <a:defRPr/>
            </a:pPr>
            <a:r>
              <a:rPr lang="zh-CN" altLang="en-US" sz="2100" dirty="0">
                <a:solidFill>
                  <a:prstClr val="black"/>
                </a:solidFill>
                <a:highlight>
                  <a:srgbClr val="FFFF00"/>
                </a:highlight>
                <a:latin typeface="Calibri"/>
                <a:ea typeface="宋体" pitchFamily="2" charset="-122"/>
              </a:rPr>
              <a:t>第二，中项在两前提中至少周延一次。否则要犯“中项不周延的错</a:t>
            </a:r>
            <a:endParaRPr lang="en-US" altLang="zh-CN" sz="2100" dirty="0">
              <a:solidFill>
                <a:prstClr val="black"/>
              </a:solidFill>
              <a:highlight>
                <a:srgbClr val="FFFF00"/>
              </a:highlight>
              <a:latin typeface="Calibri"/>
              <a:ea typeface="宋体" pitchFamily="2" charset="-122"/>
            </a:endParaRPr>
          </a:p>
          <a:p>
            <a:pPr defTabSz="822960">
              <a:lnSpc>
                <a:spcPct val="120000"/>
              </a:lnSpc>
              <a:defRPr/>
            </a:pPr>
            <a:r>
              <a:rPr lang="zh-CN" altLang="en-US" sz="2100" dirty="0">
                <a:solidFill>
                  <a:prstClr val="black"/>
                </a:solidFill>
                <a:highlight>
                  <a:srgbClr val="FFFF00"/>
                </a:highlight>
                <a:latin typeface="Calibri"/>
                <a:ea typeface="宋体" pitchFamily="2" charset="-122"/>
              </a:rPr>
              <a:t>误”。</a:t>
            </a:r>
            <a:endParaRPr lang="en-US" altLang="zh-CN" sz="2100" dirty="0">
              <a:solidFill>
                <a:prstClr val="black"/>
              </a:solidFill>
              <a:highlight>
                <a:srgbClr val="FFFF00"/>
              </a:highlight>
              <a:latin typeface="Calibri"/>
              <a:ea typeface="宋体" pitchFamily="2" charset="-122"/>
            </a:endParaRPr>
          </a:p>
          <a:p>
            <a:pPr defTabSz="822960">
              <a:lnSpc>
                <a:spcPct val="12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在三段论中，中项是联结大、小项的中介，如果中项一次也不周</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延，就会导致大项和小项都只和中项的一部分外延发生关系，使中项</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不能起到联结大、小项的作用。大项和小项不能通过中项发生联系，</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三段论推理就不能由前提必然地推出结论。例如：</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939204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animEffect transition="in" filter="fade">
                                      <p:cBhvr>
                                        <p:cTn id="15" dur="500"/>
                                        <p:tgtEl>
                                          <p:spTgt spid="8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xEl>
                                              <p:pRg st="3" end="3"/>
                                            </p:txEl>
                                          </p:spTgt>
                                        </p:tgtEl>
                                        <p:attrNameLst>
                                          <p:attrName>style.visibility</p:attrName>
                                        </p:attrNameLst>
                                      </p:cBhvr>
                                      <p:to>
                                        <p:strVal val="visible"/>
                                      </p:to>
                                    </p:set>
                                    <p:animEffect transition="in" filter="fade">
                                      <p:cBhvr>
                                        <p:cTn id="18" dur="500"/>
                                        <p:tgtEl>
                                          <p:spTgt spid="8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8">
                                            <p:txEl>
                                              <p:pRg st="4" end="4"/>
                                            </p:txEl>
                                          </p:spTgt>
                                        </p:tgtEl>
                                        <p:attrNameLst>
                                          <p:attrName>style.visibility</p:attrName>
                                        </p:attrNameLst>
                                      </p:cBhvr>
                                      <p:to>
                                        <p:strVal val="visible"/>
                                      </p:to>
                                    </p:set>
                                    <p:animEffect transition="in" filter="fade">
                                      <p:cBhvr>
                                        <p:cTn id="21" dur="500"/>
                                        <p:tgtEl>
                                          <p:spTgt spid="8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xEl>
                                              <p:pRg st="5" end="5"/>
                                            </p:txEl>
                                          </p:spTgt>
                                        </p:tgtEl>
                                        <p:attrNameLst>
                                          <p:attrName>style.visibility</p:attrName>
                                        </p:attrNameLst>
                                      </p:cBhvr>
                                      <p:to>
                                        <p:strVal val="visible"/>
                                      </p:to>
                                    </p:set>
                                    <p:animEffect transition="in" filter="fade">
                                      <p:cBhvr>
                                        <p:cTn id="24"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019" y="1210143"/>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60193" y="1540867"/>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53130" y="197252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147382" y="2213274"/>
            <a:ext cx="8735670" cy="315343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例①    熊猫是</a:t>
            </a:r>
            <a:r>
              <a:rPr lang="zh-CN" altLang="en-US" sz="2100" dirty="0">
                <a:solidFill>
                  <a:prstClr val="black"/>
                </a:solidFill>
                <a:highlight>
                  <a:srgbClr val="00FF00"/>
                </a:highlight>
                <a:latin typeface="Calibri"/>
                <a:ea typeface="宋体" pitchFamily="2" charset="-122"/>
              </a:rPr>
              <a:t>动物</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东北虎是</a:t>
            </a:r>
            <a:r>
              <a:rPr lang="zh-CN" altLang="en-US" sz="2100" dirty="0">
                <a:solidFill>
                  <a:prstClr val="black"/>
                </a:solidFill>
                <a:highlight>
                  <a:srgbClr val="00FF00"/>
                </a:highlight>
                <a:latin typeface="Calibri"/>
                <a:ea typeface="宋体" pitchFamily="2" charset="-122"/>
              </a:rPr>
              <a:t>动物</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中项“动物”在两个前提中都是肯定命题的谓项，不周延。因此，</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“熊猫”与“东北虎”不能借助中项“动物”必然地联系到一起，推</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不出结论，这个推理犯了“中项不周延的错误”。</a:t>
            </a: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flipV="1">
            <a:off x="728011" y="3409047"/>
            <a:ext cx="4129427" cy="194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4055130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3" end="3"/>
                                            </p:txEl>
                                          </p:spTgt>
                                        </p:tgtEl>
                                        <p:attrNameLst>
                                          <p:attrName>style.visibility</p:attrName>
                                        </p:attrNameLst>
                                      </p:cBhvr>
                                      <p:to>
                                        <p:strVal val="visible"/>
                                      </p:to>
                                    </p:set>
                                    <p:animEffect transition="in" filter="fade">
                                      <p:cBhvr>
                                        <p:cTn id="7" dur="500"/>
                                        <p:tgtEl>
                                          <p:spTgt spid="8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4" end="4"/>
                                            </p:txEl>
                                          </p:spTgt>
                                        </p:tgtEl>
                                        <p:attrNameLst>
                                          <p:attrName>style.visibility</p:attrName>
                                        </p:attrNameLst>
                                      </p:cBhvr>
                                      <p:to>
                                        <p:strVal val="visible"/>
                                      </p:to>
                                    </p:set>
                                    <p:animEffect transition="in" filter="fade">
                                      <p:cBhvr>
                                        <p:cTn id="10" dur="500"/>
                                        <p:tgtEl>
                                          <p:spTgt spid="8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5" end="5"/>
                                            </p:txEl>
                                          </p:spTgt>
                                        </p:tgtEl>
                                        <p:attrNameLst>
                                          <p:attrName>style.visibility</p:attrName>
                                        </p:attrNameLst>
                                      </p:cBhvr>
                                      <p:to>
                                        <p:strVal val="visible"/>
                                      </p:to>
                                    </p:set>
                                    <p:animEffect transition="in" filter="fade">
                                      <p:cBhvr>
                                        <p:cTn id="13"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35" y="1278572"/>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30327" y="2314664"/>
            <a:ext cx="8444528" cy="2896770"/>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20000"/>
              </a:lnSpc>
              <a:defRPr/>
            </a:pPr>
            <a:r>
              <a:rPr lang="zh-CN" altLang="en-US" sz="2100" dirty="0">
                <a:solidFill>
                  <a:prstClr val="black"/>
                </a:solidFill>
                <a:highlight>
                  <a:srgbClr val="FFFF00"/>
                </a:highlight>
                <a:latin typeface="Calibri"/>
                <a:ea typeface="宋体" pitchFamily="2" charset="-122"/>
              </a:rPr>
              <a:t>第三，在前提中不周延的项，在结论中不得周延。否则就要犯“大项</a:t>
            </a:r>
            <a:endParaRPr lang="en-US" altLang="zh-CN" sz="2100" dirty="0">
              <a:solidFill>
                <a:prstClr val="black"/>
              </a:solidFill>
              <a:highlight>
                <a:srgbClr val="FFFF00"/>
              </a:highlight>
              <a:latin typeface="Calibri"/>
              <a:ea typeface="宋体" pitchFamily="2" charset="-122"/>
            </a:endParaRPr>
          </a:p>
          <a:p>
            <a:pPr defTabSz="822960">
              <a:lnSpc>
                <a:spcPct val="120000"/>
              </a:lnSpc>
              <a:defRPr/>
            </a:pPr>
            <a:r>
              <a:rPr lang="zh-CN" altLang="en-US" sz="2100" dirty="0">
                <a:solidFill>
                  <a:prstClr val="black"/>
                </a:solidFill>
                <a:highlight>
                  <a:srgbClr val="FFFF00"/>
                </a:highlight>
                <a:latin typeface="Calibri"/>
                <a:ea typeface="宋体" pitchFamily="2" charset="-122"/>
              </a:rPr>
              <a:t>不当周延（大项扩大）的错误”或“小项不当周延（小项扩大）的错</a:t>
            </a:r>
            <a:endParaRPr lang="en-US" altLang="zh-CN" sz="2100" dirty="0">
              <a:solidFill>
                <a:prstClr val="black"/>
              </a:solidFill>
              <a:highlight>
                <a:srgbClr val="FFFF00"/>
              </a:highlight>
              <a:latin typeface="Calibri"/>
              <a:ea typeface="宋体" pitchFamily="2" charset="-122"/>
            </a:endParaRPr>
          </a:p>
          <a:p>
            <a:pPr defTabSz="822960">
              <a:lnSpc>
                <a:spcPct val="120000"/>
              </a:lnSpc>
              <a:defRPr/>
            </a:pPr>
            <a:r>
              <a:rPr lang="zh-CN" altLang="en-US" sz="2100" dirty="0">
                <a:solidFill>
                  <a:prstClr val="black"/>
                </a:solidFill>
                <a:highlight>
                  <a:srgbClr val="FFFF00"/>
                </a:highlight>
                <a:latin typeface="Calibri"/>
                <a:ea typeface="宋体" pitchFamily="2" charset="-122"/>
              </a:rPr>
              <a:t>误”。</a:t>
            </a:r>
            <a:endParaRPr lang="en-US" altLang="zh-CN" sz="2100" dirty="0">
              <a:solidFill>
                <a:prstClr val="black"/>
              </a:solidFill>
              <a:highlight>
                <a:srgbClr val="FFFF00"/>
              </a:highlight>
              <a:latin typeface="Calibri"/>
              <a:ea typeface="宋体" pitchFamily="2" charset="-122"/>
            </a:endParaRPr>
          </a:p>
          <a:p>
            <a:pPr defTabSz="822960">
              <a:lnSpc>
                <a:spcPct val="12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由于结论是从前提推出来的，若前提只涉及大、小项的一部分外</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延，结论也就只能涉及这一部分外延，否则推理的结论不具有必然性。</a:t>
            </a:r>
            <a:endParaRPr lang="en-US" altLang="zh-CN" sz="2100" dirty="0">
              <a:solidFill>
                <a:prstClr val="black"/>
              </a:solidFill>
              <a:latin typeface="Calibri"/>
              <a:ea typeface="宋体" pitchFamily="2" charset="-122"/>
            </a:endParaRPr>
          </a:p>
          <a:p>
            <a:pPr defTabSz="822960">
              <a:lnSpc>
                <a:spcPct val="120000"/>
              </a:lnSpc>
              <a:defRPr/>
            </a:pPr>
            <a:r>
              <a:rPr lang="zh-CN" altLang="en-US" sz="2100" dirty="0">
                <a:solidFill>
                  <a:prstClr val="black"/>
                </a:solidFill>
                <a:latin typeface="Calibri"/>
                <a:ea typeface="宋体" pitchFamily="2" charset="-122"/>
              </a:rPr>
              <a:t>例如：</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2800192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3" end="3"/>
                                            </p:txEl>
                                          </p:spTgt>
                                        </p:tgtEl>
                                        <p:attrNameLst>
                                          <p:attrName>style.visibility</p:attrName>
                                        </p:attrNameLst>
                                      </p:cBhvr>
                                      <p:to>
                                        <p:strVal val="visible"/>
                                      </p:to>
                                    </p:set>
                                    <p:animEffect transition="in" filter="fade">
                                      <p:cBhvr>
                                        <p:cTn id="7" dur="500"/>
                                        <p:tgtEl>
                                          <p:spTgt spid="8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4" end="4"/>
                                            </p:txEl>
                                          </p:spTgt>
                                        </p:tgtEl>
                                        <p:attrNameLst>
                                          <p:attrName>style.visibility</p:attrName>
                                        </p:attrNameLst>
                                      </p:cBhvr>
                                      <p:to>
                                        <p:strVal val="visible"/>
                                      </p:to>
                                    </p:set>
                                    <p:animEffect transition="in" filter="fade">
                                      <p:cBhvr>
                                        <p:cTn id="10" dur="500"/>
                                        <p:tgtEl>
                                          <p:spTgt spid="8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5" end="5"/>
                                            </p:txEl>
                                          </p:spTgt>
                                        </p:tgtEl>
                                        <p:attrNameLst>
                                          <p:attrName>style.visibility</p:attrName>
                                        </p:attrNameLst>
                                      </p:cBhvr>
                                      <p:to>
                                        <p:strVal val="visible"/>
                                      </p:to>
                                    </p:set>
                                    <p:animEffect transition="in" filter="fade">
                                      <p:cBhvr>
                                        <p:cTn id="13"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左大括号 4"/>
          <p:cNvSpPr/>
          <p:nvPr/>
        </p:nvSpPr>
        <p:spPr>
          <a:xfrm>
            <a:off x="2128841" y="2590095"/>
            <a:ext cx="372849" cy="302433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8" name="左大括号 7"/>
          <p:cNvSpPr/>
          <p:nvPr/>
        </p:nvSpPr>
        <p:spPr>
          <a:xfrm>
            <a:off x="4349802" y="3535867"/>
            <a:ext cx="304327" cy="133825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sp>
        <p:nvSpPr>
          <p:cNvPr id="10" name="左大括号 9"/>
          <p:cNvSpPr/>
          <p:nvPr/>
        </p:nvSpPr>
        <p:spPr>
          <a:xfrm>
            <a:off x="4385267" y="2145433"/>
            <a:ext cx="233399" cy="114258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dirty="0"/>
          </a:p>
        </p:txBody>
      </p:sp>
      <p:sp>
        <p:nvSpPr>
          <p:cNvPr id="3" name="文本框 2"/>
          <p:cNvSpPr txBox="1"/>
          <p:nvPr/>
        </p:nvSpPr>
        <p:spPr>
          <a:xfrm>
            <a:off x="1184697" y="3871431"/>
            <a:ext cx="836043" cy="461665"/>
          </a:xfrm>
          <a:prstGeom prst="rect">
            <a:avLst/>
          </a:prstGeom>
          <a:noFill/>
        </p:spPr>
        <p:txBody>
          <a:bodyPr wrap="square" rtlCol="0">
            <a:spAutoFit/>
          </a:bodyPr>
          <a:lstStyle/>
          <a:p>
            <a:r>
              <a:rPr lang="zh-CN" altLang="en-US" dirty="0"/>
              <a:t>推理</a:t>
            </a:r>
          </a:p>
        </p:txBody>
      </p:sp>
      <p:sp>
        <p:nvSpPr>
          <p:cNvPr id="16" name="文本框 15"/>
          <p:cNvSpPr txBox="1"/>
          <p:nvPr/>
        </p:nvSpPr>
        <p:spPr>
          <a:xfrm>
            <a:off x="2631762" y="2422175"/>
            <a:ext cx="1472713" cy="461665"/>
          </a:xfrm>
          <a:prstGeom prst="rect">
            <a:avLst/>
          </a:prstGeom>
          <a:noFill/>
        </p:spPr>
        <p:txBody>
          <a:bodyPr wrap="square" rtlCol="0">
            <a:spAutoFit/>
          </a:bodyPr>
          <a:lstStyle/>
          <a:p>
            <a:r>
              <a:rPr lang="zh-CN" altLang="en-US" dirty="0"/>
              <a:t>演绎推理</a:t>
            </a:r>
          </a:p>
        </p:txBody>
      </p:sp>
      <p:sp>
        <p:nvSpPr>
          <p:cNvPr id="17" name="文本框 16"/>
          <p:cNvSpPr txBox="1"/>
          <p:nvPr/>
        </p:nvSpPr>
        <p:spPr>
          <a:xfrm>
            <a:off x="2631762" y="5308974"/>
            <a:ext cx="1753505" cy="461665"/>
          </a:xfrm>
          <a:prstGeom prst="rect">
            <a:avLst/>
          </a:prstGeom>
          <a:noFill/>
        </p:spPr>
        <p:txBody>
          <a:bodyPr wrap="square" rtlCol="0">
            <a:spAutoFit/>
          </a:bodyPr>
          <a:lstStyle/>
          <a:p>
            <a:r>
              <a:rPr lang="zh-CN" altLang="en-US" dirty="0"/>
              <a:t>类比推理</a:t>
            </a:r>
          </a:p>
        </p:txBody>
      </p:sp>
      <p:sp>
        <p:nvSpPr>
          <p:cNvPr id="18" name="文本框 17"/>
          <p:cNvSpPr txBox="1"/>
          <p:nvPr/>
        </p:nvSpPr>
        <p:spPr>
          <a:xfrm>
            <a:off x="2637815" y="3898906"/>
            <a:ext cx="1676781" cy="461665"/>
          </a:xfrm>
          <a:prstGeom prst="rect">
            <a:avLst/>
          </a:prstGeom>
          <a:noFill/>
        </p:spPr>
        <p:txBody>
          <a:bodyPr wrap="square" rtlCol="0">
            <a:spAutoFit/>
          </a:bodyPr>
          <a:lstStyle/>
          <a:p>
            <a:r>
              <a:rPr lang="zh-CN" altLang="en-US" dirty="0"/>
              <a:t>归纳推理</a:t>
            </a:r>
          </a:p>
        </p:txBody>
      </p:sp>
      <p:sp>
        <p:nvSpPr>
          <p:cNvPr id="19" name="文本框 18"/>
          <p:cNvSpPr txBox="1"/>
          <p:nvPr/>
        </p:nvSpPr>
        <p:spPr>
          <a:xfrm>
            <a:off x="4772570" y="3462904"/>
            <a:ext cx="2127944" cy="461665"/>
          </a:xfrm>
          <a:prstGeom prst="rect">
            <a:avLst/>
          </a:prstGeom>
          <a:noFill/>
        </p:spPr>
        <p:txBody>
          <a:bodyPr wrap="square" rtlCol="0">
            <a:spAutoFit/>
          </a:bodyPr>
          <a:lstStyle/>
          <a:p>
            <a:r>
              <a:rPr lang="zh-CN" altLang="en-US" dirty="0"/>
              <a:t>完全归纳推理</a:t>
            </a:r>
          </a:p>
        </p:txBody>
      </p:sp>
      <p:sp>
        <p:nvSpPr>
          <p:cNvPr id="20" name="文本框 19"/>
          <p:cNvSpPr txBox="1"/>
          <p:nvPr/>
        </p:nvSpPr>
        <p:spPr>
          <a:xfrm>
            <a:off x="4772570" y="3995576"/>
            <a:ext cx="2488470" cy="461665"/>
          </a:xfrm>
          <a:prstGeom prst="rect">
            <a:avLst/>
          </a:prstGeom>
          <a:noFill/>
        </p:spPr>
        <p:txBody>
          <a:bodyPr wrap="square" rtlCol="0">
            <a:spAutoFit/>
          </a:bodyPr>
          <a:lstStyle/>
          <a:p>
            <a:r>
              <a:rPr lang="zh-CN" altLang="en-US" dirty="0"/>
              <a:t>不完全归纳推理</a:t>
            </a:r>
          </a:p>
        </p:txBody>
      </p:sp>
      <p:sp>
        <p:nvSpPr>
          <p:cNvPr id="21" name="文本框 20"/>
          <p:cNvSpPr txBox="1"/>
          <p:nvPr/>
        </p:nvSpPr>
        <p:spPr>
          <a:xfrm>
            <a:off x="4788024" y="4548669"/>
            <a:ext cx="1862830" cy="461665"/>
          </a:xfrm>
          <a:prstGeom prst="rect">
            <a:avLst/>
          </a:prstGeom>
          <a:noFill/>
        </p:spPr>
        <p:txBody>
          <a:bodyPr wrap="square" rtlCol="0">
            <a:spAutoFit/>
          </a:bodyPr>
          <a:lstStyle/>
          <a:p>
            <a:r>
              <a:rPr lang="zh-CN" altLang="en-US" dirty="0"/>
              <a:t>概率推理</a:t>
            </a:r>
          </a:p>
        </p:txBody>
      </p:sp>
      <p:sp>
        <p:nvSpPr>
          <p:cNvPr id="25" name="文本框 24"/>
          <p:cNvSpPr txBox="1"/>
          <p:nvPr/>
        </p:nvSpPr>
        <p:spPr>
          <a:xfrm>
            <a:off x="4788024" y="2012101"/>
            <a:ext cx="2160240" cy="461665"/>
          </a:xfrm>
          <a:prstGeom prst="rect">
            <a:avLst/>
          </a:prstGeom>
          <a:noFill/>
        </p:spPr>
        <p:txBody>
          <a:bodyPr wrap="square" rtlCol="0">
            <a:spAutoFit/>
          </a:bodyPr>
          <a:lstStyle/>
          <a:p>
            <a:r>
              <a:rPr lang="zh-CN" altLang="en-US" dirty="0"/>
              <a:t>简单命题推理</a:t>
            </a:r>
          </a:p>
        </p:txBody>
      </p:sp>
      <p:sp>
        <p:nvSpPr>
          <p:cNvPr id="26" name="文本框 25"/>
          <p:cNvSpPr txBox="1"/>
          <p:nvPr/>
        </p:nvSpPr>
        <p:spPr>
          <a:xfrm>
            <a:off x="4778573" y="2806205"/>
            <a:ext cx="2493088" cy="461665"/>
          </a:xfrm>
          <a:prstGeom prst="rect">
            <a:avLst/>
          </a:prstGeom>
          <a:noFill/>
        </p:spPr>
        <p:txBody>
          <a:bodyPr wrap="square" rtlCol="0">
            <a:spAutoFit/>
          </a:bodyPr>
          <a:lstStyle/>
          <a:p>
            <a:r>
              <a:rPr lang="zh-CN" altLang="en-US" dirty="0"/>
              <a:t>复合命题推理</a:t>
            </a:r>
          </a:p>
        </p:txBody>
      </p:sp>
      <p:sp>
        <p:nvSpPr>
          <p:cNvPr id="15" name="矩形 14">
            <a:extLst>
              <a:ext uri="{FF2B5EF4-FFF2-40B4-BE49-F238E27FC236}">
                <a16:creationId xmlns:a16="http://schemas.microsoft.com/office/drawing/2014/main" xmlns="" id="{B5B96E50-CFE9-43B6-902F-08857C8E2E3B}"/>
              </a:ext>
            </a:extLst>
          </p:cNvPr>
          <p:cNvSpPr/>
          <p:nvPr/>
        </p:nvSpPr>
        <p:spPr>
          <a:xfrm>
            <a:off x="557287" y="1066584"/>
            <a:ext cx="7889355" cy="461665"/>
          </a:xfrm>
          <a:prstGeom prst="rect">
            <a:avLst/>
          </a:prstGeom>
        </p:spPr>
        <p:txBody>
          <a:bodyPr wrap="square">
            <a:spAutoFit/>
          </a:bodyPr>
          <a:lstStyle/>
          <a:p>
            <a:pPr lvl="0" defTabSz="822960">
              <a:defRPr/>
            </a:pPr>
            <a:r>
              <a:rPr lang="zh-CN" altLang="en-US" dirty="0">
                <a:solidFill>
                  <a:prstClr val="black"/>
                </a:solidFill>
                <a:latin typeface="Calibri"/>
                <a:ea typeface="宋体" pitchFamily="2" charset="-122"/>
              </a:rPr>
              <a:t>        </a:t>
            </a:r>
            <a:endParaRPr lang="zh-CN" altLang="en-US" dirty="0"/>
          </a:p>
        </p:txBody>
      </p:sp>
      <p:sp>
        <p:nvSpPr>
          <p:cNvPr id="22" name="矩形: 圆角 21">
            <a:extLst>
              <a:ext uri="{FF2B5EF4-FFF2-40B4-BE49-F238E27FC236}">
                <a16:creationId xmlns:a16="http://schemas.microsoft.com/office/drawing/2014/main" xmlns="" id="{9D5EDF73-3609-44B7-ADB6-9F17178FF7A2}"/>
              </a:ext>
            </a:extLst>
          </p:cNvPr>
          <p:cNvSpPr/>
          <p:nvPr/>
        </p:nvSpPr>
        <p:spPr bwMode="auto">
          <a:xfrm>
            <a:off x="557287" y="874626"/>
            <a:ext cx="8064896" cy="94908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defTabSz="822960">
              <a:defRPr/>
            </a:pPr>
            <a:r>
              <a:rPr lang="zh-CN" altLang="en-US" dirty="0">
                <a:solidFill>
                  <a:prstClr val="black"/>
                </a:solidFill>
                <a:latin typeface="Calibri"/>
                <a:ea typeface="宋体" pitchFamily="2" charset="-122"/>
              </a:rPr>
              <a:t>        根据推理思维进程主要方向的不同，把推理分为演绎推理、归纳推理、类比推理三类。</a:t>
            </a:r>
            <a:endParaRPr kumimoji="0" lang="zh-CN" altLang="en-US" sz="2400" b="1" i="0" u="none" strike="noStrike" cap="none" normalizeH="0" baseline="0" dirty="0">
              <a:ln>
                <a:noFill/>
              </a:ln>
              <a:solidFill>
                <a:schemeClr val="tx1"/>
              </a:solidFill>
              <a:effectLst/>
              <a:latin typeface="Arial" charset="0"/>
              <a:ea typeface="华康简标题宋" pitchFamily="49" charset="-122"/>
            </a:endParaRPr>
          </a:p>
        </p:txBody>
      </p:sp>
    </p:spTree>
    <p:extLst>
      <p:ext uri="{BB962C8B-B14F-4D97-AF65-F5344CB8AC3E}">
        <p14:creationId xmlns:p14="http://schemas.microsoft.com/office/powerpoint/2010/main" xmlns="" val="817534076"/>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019" y="1210143"/>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60193" y="1540867"/>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53130" y="197252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147382" y="2213274"/>
            <a:ext cx="8735670" cy="315343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例①    所有参加世界物理学家大会的人员都要</a:t>
            </a:r>
            <a:r>
              <a:rPr lang="zh-CN" altLang="en-US" sz="2100" dirty="0">
                <a:solidFill>
                  <a:prstClr val="black"/>
                </a:solidFill>
                <a:highlight>
                  <a:srgbClr val="00FF00"/>
                </a:highlight>
                <a:latin typeface="Calibri"/>
                <a:ea typeface="宋体" pitchFamily="2" charset="-122"/>
              </a:rPr>
              <a:t>参加外语培训</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我不参加世界物理学家大会，</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所以，我不</a:t>
            </a:r>
            <a:r>
              <a:rPr lang="zh-CN" altLang="en-US" sz="2100" dirty="0">
                <a:solidFill>
                  <a:prstClr val="black"/>
                </a:solidFill>
                <a:highlight>
                  <a:srgbClr val="00FF00"/>
                </a:highlight>
                <a:latin typeface="Calibri"/>
                <a:ea typeface="宋体" pitchFamily="2" charset="-122"/>
              </a:rPr>
              <a:t>参加外语培训</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大项“参加外语培训”在前提中是肯定命题的谓项，不周延，而在</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结论中是否定命题的谓项，周延了。由于犯了“大项不当周延的错误”，</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因此这一推理的前提与结论之间没有必然联系。</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flipV="1">
            <a:off x="728011" y="3409047"/>
            <a:ext cx="4129427" cy="194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7692202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3" end="3"/>
                                            </p:txEl>
                                          </p:spTgt>
                                        </p:tgtEl>
                                        <p:attrNameLst>
                                          <p:attrName>style.visibility</p:attrName>
                                        </p:attrNameLst>
                                      </p:cBhvr>
                                      <p:to>
                                        <p:strVal val="visible"/>
                                      </p:to>
                                    </p:set>
                                    <p:animEffect transition="in" filter="fade">
                                      <p:cBhvr>
                                        <p:cTn id="7" dur="500"/>
                                        <p:tgtEl>
                                          <p:spTgt spid="8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4" end="4"/>
                                            </p:txEl>
                                          </p:spTgt>
                                        </p:tgtEl>
                                        <p:attrNameLst>
                                          <p:attrName>style.visibility</p:attrName>
                                        </p:attrNameLst>
                                      </p:cBhvr>
                                      <p:to>
                                        <p:strVal val="visible"/>
                                      </p:to>
                                    </p:set>
                                    <p:animEffect transition="in" filter="fade">
                                      <p:cBhvr>
                                        <p:cTn id="10" dur="500"/>
                                        <p:tgtEl>
                                          <p:spTgt spid="8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5" end="5"/>
                                            </p:txEl>
                                          </p:spTgt>
                                        </p:tgtEl>
                                        <p:attrNameLst>
                                          <p:attrName>style.visibility</p:attrName>
                                        </p:attrNameLst>
                                      </p:cBhvr>
                                      <p:to>
                                        <p:strVal val="visible"/>
                                      </p:to>
                                    </p:set>
                                    <p:animEffect transition="in" filter="fade">
                                      <p:cBhvr>
                                        <p:cTn id="13"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019" y="1210143"/>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60193" y="1540867"/>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53130" y="197252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147382" y="2213274"/>
            <a:ext cx="8735670" cy="315343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例②    杂志是可以传递信息的，</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杂志是</a:t>
            </a:r>
            <a:r>
              <a:rPr lang="zh-CN" altLang="en-US" sz="2100" dirty="0">
                <a:solidFill>
                  <a:prstClr val="black"/>
                </a:solidFill>
                <a:highlight>
                  <a:srgbClr val="00FF00"/>
                </a:highlight>
                <a:latin typeface="Calibri"/>
                <a:ea typeface="宋体" pitchFamily="2" charset="-122"/>
              </a:rPr>
              <a:t>纸质出版物</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a:t>
            </a:r>
            <a:r>
              <a:rPr lang="zh-CN" altLang="en-US" sz="2100" dirty="0">
                <a:solidFill>
                  <a:prstClr val="black"/>
                </a:solidFill>
                <a:highlight>
                  <a:srgbClr val="00FF00"/>
                </a:highlight>
                <a:latin typeface="Calibri"/>
                <a:ea typeface="宋体" pitchFamily="2" charset="-122"/>
              </a:rPr>
              <a:t>纸质出版物</a:t>
            </a:r>
            <a:r>
              <a:rPr lang="zh-CN" altLang="en-US" sz="2100" dirty="0">
                <a:solidFill>
                  <a:prstClr val="black"/>
                </a:solidFill>
                <a:latin typeface="Calibri"/>
                <a:ea typeface="宋体" pitchFamily="2" charset="-122"/>
              </a:rPr>
              <a:t>都是传递信息的。</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小项“纸质出版物”在前提中是肯定命题的谓项，不周延，而在</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结论中是全称命题的主项，周延了。由于犯了“小项不当周延的错误”，</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因此这一推理的前提与结论之间没有必然联系。</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flipV="1">
            <a:off x="728011" y="3419295"/>
            <a:ext cx="4693691" cy="916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4027361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3" end="3"/>
                                            </p:txEl>
                                          </p:spTgt>
                                        </p:tgtEl>
                                        <p:attrNameLst>
                                          <p:attrName>style.visibility</p:attrName>
                                        </p:attrNameLst>
                                      </p:cBhvr>
                                      <p:to>
                                        <p:strVal val="visible"/>
                                      </p:to>
                                    </p:set>
                                    <p:animEffect transition="in" filter="fade">
                                      <p:cBhvr>
                                        <p:cTn id="7" dur="500"/>
                                        <p:tgtEl>
                                          <p:spTgt spid="8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4" end="4"/>
                                            </p:txEl>
                                          </p:spTgt>
                                        </p:tgtEl>
                                        <p:attrNameLst>
                                          <p:attrName>style.visibility</p:attrName>
                                        </p:attrNameLst>
                                      </p:cBhvr>
                                      <p:to>
                                        <p:strVal val="visible"/>
                                      </p:to>
                                    </p:set>
                                    <p:animEffect transition="in" filter="fade">
                                      <p:cBhvr>
                                        <p:cTn id="10" dur="500"/>
                                        <p:tgtEl>
                                          <p:spTgt spid="8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5" end="5"/>
                                            </p:txEl>
                                          </p:spTgt>
                                        </p:tgtEl>
                                        <p:attrNameLst>
                                          <p:attrName>style.visibility</p:attrName>
                                        </p:attrNameLst>
                                      </p:cBhvr>
                                      <p:to>
                                        <p:strVal val="visible"/>
                                      </p:to>
                                    </p:set>
                                    <p:animEffect transition="in" filter="fade">
                                      <p:cBhvr>
                                        <p:cTn id="13"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35" y="1278572"/>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30327" y="2314664"/>
            <a:ext cx="8610953" cy="303910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highlight>
                  <a:srgbClr val="FFFF00"/>
                </a:highlight>
                <a:latin typeface="Calibri"/>
                <a:ea typeface="宋体" pitchFamily="2" charset="-122"/>
              </a:rPr>
              <a:t>第四，两否定前提不能得结论。</a:t>
            </a:r>
            <a:endParaRPr lang="en-US" altLang="zh-CN" sz="2100" dirty="0">
              <a:solidFill>
                <a:prstClr val="black"/>
              </a:solidFill>
              <a:highlight>
                <a:srgbClr val="FFFF00"/>
              </a:highlight>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        否定命题的主项与谓项是互相排斥的。如果三段论的两个前提都是</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否定命题，那么大项和小项必然都与中项相排斥。这样，中项就起不到</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联结大、小项的中介作用，也不能确定大、小项之间的关系。因此，两</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个否定前提不能推出结论。例如：</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34751742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3" end="3"/>
                                            </p:txEl>
                                          </p:spTgt>
                                        </p:tgtEl>
                                        <p:attrNameLst>
                                          <p:attrName>style.visibility</p:attrName>
                                        </p:attrNameLst>
                                      </p:cBhvr>
                                      <p:to>
                                        <p:strVal val="visible"/>
                                      </p:to>
                                    </p:set>
                                    <p:animEffect transition="in" filter="fade">
                                      <p:cBhvr>
                                        <p:cTn id="13" dur="500"/>
                                        <p:tgtEl>
                                          <p:spTgt spid="8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xEl>
                                              <p:pRg st="4" end="4"/>
                                            </p:txEl>
                                          </p:spTgt>
                                        </p:tgtEl>
                                        <p:attrNameLst>
                                          <p:attrName>style.visibility</p:attrName>
                                        </p:attrNameLst>
                                      </p:cBhvr>
                                      <p:to>
                                        <p:strVal val="visible"/>
                                      </p:to>
                                    </p:set>
                                    <p:animEffect transition="in" filter="fade">
                                      <p:cBhvr>
                                        <p:cTn id="16" dur="500"/>
                                        <p:tgtEl>
                                          <p:spTgt spid="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019" y="1210143"/>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60193" y="1540867"/>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53130" y="197252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147382" y="2213274"/>
            <a:ext cx="8735670" cy="3269891"/>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例①    符号</a:t>
            </a:r>
            <a:r>
              <a:rPr lang="zh-CN" altLang="en-US" sz="2100" dirty="0">
                <a:solidFill>
                  <a:prstClr val="black"/>
                </a:solidFill>
                <a:highlight>
                  <a:srgbClr val="00FF00"/>
                </a:highlight>
                <a:latin typeface="Calibri"/>
                <a:ea typeface="宋体" pitchFamily="2" charset="-122"/>
              </a:rPr>
              <a:t>不是</a:t>
            </a:r>
            <a:r>
              <a:rPr lang="zh-CN" altLang="en-US" sz="2100" dirty="0">
                <a:solidFill>
                  <a:prstClr val="black"/>
                </a:solidFill>
                <a:latin typeface="Calibri"/>
                <a:ea typeface="宋体" pitchFamily="2" charset="-122"/>
              </a:rPr>
              <a:t>文字，</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符号</a:t>
            </a:r>
            <a:r>
              <a:rPr lang="zh-CN" altLang="en-US" sz="2100" dirty="0">
                <a:solidFill>
                  <a:prstClr val="black"/>
                </a:solidFill>
                <a:highlight>
                  <a:srgbClr val="00FF00"/>
                </a:highlight>
                <a:latin typeface="Calibri"/>
                <a:ea typeface="宋体" pitchFamily="2" charset="-122"/>
              </a:rPr>
              <a:t>不是</a:t>
            </a:r>
            <a:r>
              <a:rPr lang="zh-CN" altLang="en-US" sz="2100" dirty="0">
                <a:solidFill>
                  <a:prstClr val="black"/>
                </a:solidFill>
                <a:latin typeface="Calibri"/>
                <a:ea typeface="宋体" pitchFamily="2" charset="-122"/>
              </a:rPr>
              <a:t>声波，</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两个前提的主项都与其谓项相排斥，中项“符号”起不到联结“文</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字”和“声波”的作用，也就不能确定这两个概念之间的关系。所以，</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由两个否定前提不能得出结论。</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flipV="1">
            <a:off x="728011" y="3409047"/>
            <a:ext cx="4129427" cy="194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774344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
                                            <p:txEl>
                                              <p:pRg st="3" end="3"/>
                                            </p:txEl>
                                          </p:spTgt>
                                        </p:tgtEl>
                                        <p:attrNameLst>
                                          <p:attrName>style.visibility</p:attrName>
                                        </p:attrNameLst>
                                      </p:cBhvr>
                                      <p:to>
                                        <p:strVal val="visible"/>
                                      </p:to>
                                    </p:set>
                                    <p:anim calcmode="lin" valueType="num">
                                      <p:cBhvr additive="base">
                                        <p:cTn id="7" dur="500" fill="hold"/>
                                        <p:tgtEl>
                                          <p:spTgt spid="8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
                                            <p:txEl>
                                              <p:pRg st="4" end="4"/>
                                            </p:txEl>
                                          </p:spTgt>
                                        </p:tgtEl>
                                        <p:attrNameLst>
                                          <p:attrName>style.visibility</p:attrName>
                                        </p:attrNameLst>
                                      </p:cBhvr>
                                      <p:to>
                                        <p:strVal val="visible"/>
                                      </p:to>
                                    </p:set>
                                    <p:anim calcmode="lin" valueType="num">
                                      <p:cBhvr additive="base">
                                        <p:cTn id="11" dur="500" fill="hold"/>
                                        <p:tgtEl>
                                          <p:spTgt spid="8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8">
                                            <p:txEl>
                                              <p:pRg st="5" end="5"/>
                                            </p:txEl>
                                          </p:spTgt>
                                        </p:tgtEl>
                                        <p:attrNameLst>
                                          <p:attrName>style.visibility</p:attrName>
                                        </p:attrNameLst>
                                      </p:cBhvr>
                                      <p:to>
                                        <p:strVal val="visible"/>
                                      </p:to>
                                    </p:set>
                                    <p:anim calcmode="lin" valueType="num">
                                      <p:cBhvr additive="base">
                                        <p:cTn id="15" dur="500" fill="hold"/>
                                        <p:tgtEl>
                                          <p:spTgt spid="8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223556"/>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30327" y="2314663"/>
            <a:ext cx="8610953" cy="331655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highlight>
                  <a:srgbClr val="FFFF00"/>
                </a:highlight>
                <a:latin typeface="Calibri"/>
                <a:ea typeface="宋体" pitchFamily="2" charset="-122"/>
              </a:rPr>
              <a:t>第五，前提中有一否定，结论必否定。</a:t>
            </a:r>
            <a:endParaRPr lang="en-US" altLang="zh-CN" sz="2100" dirty="0">
              <a:solidFill>
                <a:prstClr val="black"/>
              </a:solidFill>
              <a:highlight>
                <a:srgbClr val="FFFF00"/>
              </a:highlight>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        三段论推理的两个前提如果一个为否定，另一个必肯定，因为两个</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否定前提不能得出结论。两个前提中，如果一个肯定，一个否定，那么</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中项在否定命题中必然与大项或小项相排斥，而在肯定判断中与小项或</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大项相联系，这就必然造成大项和小项相排斥。因此结论必然是否定的。</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例如：</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3840416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 calcmode="lin" valueType="num">
                                      <p:cBhvr additive="base">
                                        <p:cTn id="7" dur="500" fill="hold"/>
                                        <p:tgtEl>
                                          <p:spTgt spid="8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
                                            <p:txEl>
                                              <p:pRg st="2" end="2"/>
                                            </p:txEl>
                                          </p:spTgt>
                                        </p:tgtEl>
                                        <p:attrNameLst>
                                          <p:attrName>style.visibility</p:attrName>
                                        </p:attrNameLst>
                                      </p:cBhvr>
                                      <p:to>
                                        <p:strVal val="visible"/>
                                      </p:to>
                                    </p:set>
                                    <p:anim calcmode="lin" valueType="num">
                                      <p:cBhvr additive="base">
                                        <p:cTn id="11" dur="500" fill="hold"/>
                                        <p:tgtEl>
                                          <p:spTgt spid="8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8">
                                            <p:txEl>
                                              <p:pRg st="3" end="3"/>
                                            </p:txEl>
                                          </p:spTgt>
                                        </p:tgtEl>
                                        <p:attrNameLst>
                                          <p:attrName>style.visibility</p:attrName>
                                        </p:attrNameLst>
                                      </p:cBhvr>
                                      <p:to>
                                        <p:strVal val="visible"/>
                                      </p:to>
                                    </p:set>
                                    <p:anim calcmode="lin" valueType="num">
                                      <p:cBhvr additive="base">
                                        <p:cTn id="15" dur="500" fill="hold"/>
                                        <p:tgtEl>
                                          <p:spTgt spid="8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8">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8">
                                            <p:txEl>
                                              <p:pRg st="4" end="4"/>
                                            </p:txEl>
                                          </p:spTgt>
                                        </p:tgtEl>
                                        <p:attrNameLst>
                                          <p:attrName>style.visibility</p:attrName>
                                        </p:attrNameLst>
                                      </p:cBhvr>
                                      <p:to>
                                        <p:strVal val="visible"/>
                                      </p:to>
                                    </p:set>
                                    <p:anim calcmode="lin" valueType="num">
                                      <p:cBhvr additive="base">
                                        <p:cTn id="19" dur="500" fill="hold"/>
                                        <p:tgtEl>
                                          <p:spTgt spid="8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8">
                                            <p:txEl>
                                              <p:pRg st="5" end="5"/>
                                            </p:txEl>
                                          </p:spTgt>
                                        </p:tgtEl>
                                        <p:attrNameLst>
                                          <p:attrName>style.visibility</p:attrName>
                                        </p:attrNameLst>
                                      </p:cBhvr>
                                      <p:to>
                                        <p:strVal val="visible"/>
                                      </p:to>
                                    </p:set>
                                    <p:anim calcmode="lin" valueType="num">
                                      <p:cBhvr additive="base">
                                        <p:cTn id="23" dur="500" fill="hold"/>
                                        <p:tgtEl>
                                          <p:spTgt spid="88">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019" y="1210143"/>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60193" y="1540867"/>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53130" y="197252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115033" y="2213274"/>
            <a:ext cx="8735670" cy="3269891"/>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例①    所有的大学都要经过教学水平评估，</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这所学校</a:t>
            </a:r>
            <a:r>
              <a:rPr lang="zh-CN" altLang="en-US" sz="2100" dirty="0">
                <a:solidFill>
                  <a:prstClr val="black"/>
                </a:solidFill>
                <a:highlight>
                  <a:srgbClr val="00FF00"/>
                </a:highlight>
                <a:latin typeface="Calibri"/>
                <a:ea typeface="宋体" pitchFamily="2" charset="-122"/>
              </a:rPr>
              <a:t>没有</a:t>
            </a:r>
            <a:r>
              <a:rPr lang="zh-CN" altLang="en-US" sz="2100" dirty="0">
                <a:solidFill>
                  <a:prstClr val="black"/>
                </a:solidFill>
                <a:latin typeface="Calibri"/>
                <a:ea typeface="宋体" pitchFamily="2" charset="-122"/>
              </a:rPr>
              <a:t>经过教学水平评估，</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所以，这所学校</a:t>
            </a:r>
            <a:r>
              <a:rPr lang="zh-CN" altLang="en-US" sz="2100" dirty="0">
                <a:solidFill>
                  <a:prstClr val="black"/>
                </a:solidFill>
                <a:highlight>
                  <a:srgbClr val="00FF00"/>
                </a:highlight>
                <a:latin typeface="Calibri"/>
                <a:ea typeface="宋体" pitchFamily="2" charset="-122"/>
              </a:rPr>
              <a:t>不是</a:t>
            </a:r>
            <a:r>
              <a:rPr lang="zh-CN" altLang="en-US" sz="2100" dirty="0">
                <a:solidFill>
                  <a:prstClr val="black"/>
                </a:solidFill>
                <a:latin typeface="Calibri"/>
                <a:ea typeface="宋体" pitchFamily="2" charset="-122"/>
              </a:rPr>
              <a:t>大学。</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        大前提肯定，小前提否定。中</a:t>
            </a:r>
            <a:r>
              <a:rPr lang="zh-CN" altLang="en-US" sz="2100" dirty="0">
                <a:solidFill>
                  <a:prstClr val="black"/>
                </a:solidFill>
              </a:rPr>
              <a:t>项“经过教学水平评估”在大前提中与</a:t>
            </a:r>
            <a:endParaRPr lang="en-US" altLang="zh-CN" sz="2100" dirty="0">
              <a:solidFill>
                <a:prstClr val="black"/>
              </a:solidFill>
            </a:endParaRPr>
          </a:p>
          <a:p>
            <a:pPr defTabSz="822960">
              <a:lnSpc>
                <a:spcPct val="150000"/>
              </a:lnSpc>
              <a:defRPr/>
            </a:pPr>
            <a:r>
              <a:rPr lang="zh-CN" altLang="en-US" sz="2100" dirty="0">
                <a:solidFill>
                  <a:prstClr val="black"/>
                </a:solidFill>
                <a:latin typeface="Calibri"/>
                <a:ea typeface="宋体" pitchFamily="2" charset="-122"/>
              </a:rPr>
              <a:t>大项“大学”相联系，在小前提中与小项“这所学校”相排斥，所以，</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必然推出大项与小项相排斥的否定结论：“</a:t>
            </a:r>
            <a:r>
              <a:rPr lang="zh-CN" altLang="en-US" sz="2100" dirty="0">
                <a:solidFill>
                  <a:prstClr val="black"/>
                </a:solidFill>
              </a:rPr>
              <a:t>这所学校不是大学</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flipV="1">
            <a:off x="728011" y="3393417"/>
            <a:ext cx="4758389" cy="350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154909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3" end="3"/>
                                            </p:txEl>
                                          </p:spTgt>
                                        </p:tgtEl>
                                        <p:attrNameLst>
                                          <p:attrName>style.visibility</p:attrName>
                                        </p:attrNameLst>
                                      </p:cBhvr>
                                      <p:to>
                                        <p:strVal val="visible"/>
                                      </p:to>
                                    </p:set>
                                    <p:animEffect transition="in" filter="fade">
                                      <p:cBhvr>
                                        <p:cTn id="7" dur="500"/>
                                        <p:tgtEl>
                                          <p:spTgt spid="8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4" end="4"/>
                                            </p:txEl>
                                          </p:spTgt>
                                        </p:tgtEl>
                                        <p:attrNameLst>
                                          <p:attrName>style.visibility</p:attrName>
                                        </p:attrNameLst>
                                      </p:cBhvr>
                                      <p:to>
                                        <p:strVal val="visible"/>
                                      </p:to>
                                    </p:set>
                                    <p:animEffect transition="in" filter="fade">
                                      <p:cBhvr>
                                        <p:cTn id="10" dur="500"/>
                                        <p:tgtEl>
                                          <p:spTgt spid="88">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5" end="5"/>
                                            </p:txEl>
                                          </p:spTgt>
                                        </p:tgtEl>
                                        <p:attrNameLst>
                                          <p:attrName>style.visibility</p:attrName>
                                        </p:attrNameLst>
                                      </p:cBhvr>
                                      <p:to>
                                        <p:strVal val="visible"/>
                                      </p:to>
                                    </p:set>
                                    <p:animEffect transition="in" filter="fade">
                                      <p:cBhvr>
                                        <p:cTn id="13" dur="500"/>
                                        <p:tgtEl>
                                          <p:spTgt spid="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8735" y="1278572"/>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214765" y="2109568"/>
            <a:ext cx="8610953" cy="3683540"/>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defRPr/>
            </a:pPr>
            <a:r>
              <a:rPr lang="zh-CN" altLang="en-US" sz="2100" dirty="0">
                <a:solidFill>
                  <a:prstClr val="black"/>
                </a:solidFill>
                <a:highlight>
                  <a:srgbClr val="FFFF00"/>
                </a:highlight>
                <a:latin typeface="Calibri"/>
                <a:ea typeface="宋体" pitchFamily="2" charset="-122"/>
              </a:rPr>
              <a:t>第六，两特称前提不能得结论。</a:t>
            </a:r>
            <a:endParaRPr lang="en-US" altLang="zh-CN" sz="2100" dirty="0">
              <a:solidFill>
                <a:prstClr val="black"/>
              </a:solidFill>
              <a:highlight>
                <a:srgbClr val="FFFF00"/>
              </a:highlight>
              <a:latin typeface="Calibri"/>
              <a:ea typeface="宋体" pitchFamily="2" charset="-122"/>
            </a:endParaRPr>
          </a:p>
          <a:p>
            <a:pPr defTabSz="822960">
              <a:defRPr/>
            </a:pPr>
            <a:r>
              <a:rPr lang="zh-CN" altLang="en-US" sz="2100" dirty="0">
                <a:solidFill>
                  <a:prstClr val="black"/>
                </a:solidFill>
                <a:latin typeface="Calibri"/>
                <a:ea typeface="宋体" pitchFamily="2" charset="-122"/>
              </a:rPr>
              <a:t>        如果两个前提都是特称的，其组合形式有三种：</a:t>
            </a:r>
            <a:r>
              <a:rPr lang="en-US" altLang="zh-CN" sz="2100" dirty="0">
                <a:solidFill>
                  <a:prstClr val="black"/>
                </a:solidFill>
                <a:latin typeface="Calibri"/>
                <a:ea typeface="宋体" pitchFamily="2" charset="-122"/>
              </a:rPr>
              <a:t>II</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OO</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IO</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defRPr/>
            </a:pPr>
            <a:r>
              <a:rPr lang="en-US" altLang="zh-CN" sz="2100" dirty="0">
                <a:solidFill>
                  <a:prstClr val="black"/>
                </a:solidFill>
                <a:latin typeface="Calibri"/>
                <a:ea typeface="宋体" pitchFamily="2" charset="-122"/>
              </a:rPr>
              <a:t>1</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II</a:t>
            </a:r>
            <a:r>
              <a:rPr lang="zh-CN" altLang="en-US" sz="2100" dirty="0">
                <a:solidFill>
                  <a:prstClr val="black"/>
                </a:solidFill>
                <a:latin typeface="Calibri"/>
                <a:ea typeface="宋体" pitchFamily="2" charset="-122"/>
              </a:rPr>
              <a:t>形式，即两个前提都是特称肯定命题。前提中没有一个词项周延，</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不能满足中项在前提中至少要周延一次的要求，不能得结论。</a:t>
            </a:r>
            <a:endParaRPr lang="en-US" altLang="zh-CN" sz="2100" dirty="0">
              <a:solidFill>
                <a:prstClr val="black"/>
              </a:solidFill>
              <a:latin typeface="Calibri"/>
              <a:ea typeface="宋体" pitchFamily="2" charset="-122"/>
            </a:endParaRPr>
          </a:p>
          <a:p>
            <a:pPr defTabSz="822960">
              <a:defRPr/>
            </a:pPr>
            <a:r>
              <a:rPr lang="en-US" altLang="zh-CN" sz="2100" dirty="0">
                <a:solidFill>
                  <a:prstClr val="black"/>
                </a:solidFill>
                <a:latin typeface="Calibri"/>
                <a:ea typeface="宋体" pitchFamily="2" charset="-122"/>
              </a:rPr>
              <a:t>2</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OO</a:t>
            </a:r>
            <a:r>
              <a:rPr lang="zh-CN" altLang="en-US" sz="2100" dirty="0">
                <a:solidFill>
                  <a:prstClr val="black"/>
                </a:solidFill>
                <a:latin typeface="Calibri"/>
                <a:ea typeface="宋体" pitchFamily="2" charset="-122"/>
              </a:rPr>
              <a:t>形式，即两个前提都是特称否定命题。由规则四，不能得结论。</a:t>
            </a:r>
            <a:endParaRPr lang="en-US" altLang="zh-CN" sz="2100" dirty="0">
              <a:solidFill>
                <a:prstClr val="black"/>
              </a:solidFill>
              <a:latin typeface="Calibri"/>
              <a:ea typeface="宋体" pitchFamily="2" charset="-122"/>
            </a:endParaRPr>
          </a:p>
          <a:p>
            <a:pPr defTabSz="822960">
              <a:defRPr/>
            </a:pPr>
            <a:r>
              <a:rPr lang="en-US" altLang="zh-CN" sz="2100" dirty="0">
                <a:solidFill>
                  <a:prstClr val="black"/>
                </a:solidFill>
                <a:latin typeface="Calibri"/>
                <a:ea typeface="宋体" pitchFamily="2" charset="-122"/>
              </a:rPr>
              <a:t>3</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IO</a:t>
            </a:r>
            <a:r>
              <a:rPr lang="zh-CN" altLang="en-US" sz="2100" dirty="0">
                <a:solidFill>
                  <a:prstClr val="black"/>
                </a:solidFill>
                <a:latin typeface="Calibri"/>
                <a:ea typeface="宋体" pitchFamily="2" charset="-122"/>
              </a:rPr>
              <a:t>形式，即两个前提中，一个是特称肯定命题，另一个是特称否定</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命题。在两个前提中，只有特称否定命题的谓项周延。由规则二，这个</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项必须是中项。假设得结论，根据规则五，结论必否定，于是大项周延，</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但已知在前提中只有中项周延一次，大项在前提中不周延，根据规则三，</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前提中不周延的项，在结论中也不得周延，所以不能得结论。</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33896053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2" end="2"/>
                                            </p:txEl>
                                          </p:spTgt>
                                        </p:tgtEl>
                                        <p:attrNameLst>
                                          <p:attrName>style.visibility</p:attrName>
                                        </p:attrNameLst>
                                      </p:cBhvr>
                                      <p:to>
                                        <p:strVal val="visible"/>
                                      </p:to>
                                    </p:set>
                                    <p:animEffect transition="in" filter="fade">
                                      <p:cBhvr>
                                        <p:cTn id="12" dur="500"/>
                                        <p:tgtEl>
                                          <p:spTgt spid="8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8">
                                            <p:txEl>
                                              <p:pRg st="3" end="3"/>
                                            </p:txEl>
                                          </p:spTgt>
                                        </p:tgtEl>
                                        <p:attrNameLst>
                                          <p:attrName>style.visibility</p:attrName>
                                        </p:attrNameLst>
                                      </p:cBhvr>
                                      <p:to>
                                        <p:strVal val="visible"/>
                                      </p:to>
                                    </p:set>
                                    <p:animEffect transition="in" filter="fade">
                                      <p:cBhvr>
                                        <p:cTn id="15" dur="500"/>
                                        <p:tgtEl>
                                          <p:spTgt spid="8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8">
                                            <p:txEl>
                                              <p:pRg st="6" end="6"/>
                                            </p:txEl>
                                          </p:spTgt>
                                        </p:tgtEl>
                                        <p:attrNameLst>
                                          <p:attrName>style.visibility</p:attrName>
                                        </p:attrNameLst>
                                      </p:cBhvr>
                                      <p:to>
                                        <p:strVal val="visible"/>
                                      </p:to>
                                    </p:set>
                                    <p:animEffect transition="in" filter="fade">
                                      <p:cBhvr>
                                        <p:cTn id="28" dur="500"/>
                                        <p:tgtEl>
                                          <p:spTgt spid="88">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8">
                                            <p:txEl>
                                              <p:pRg st="7" end="7"/>
                                            </p:txEl>
                                          </p:spTgt>
                                        </p:tgtEl>
                                        <p:attrNameLst>
                                          <p:attrName>style.visibility</p:attrName>
                                        </p:attrNameLst>
                                      </p:cBhvr>
                                      <p:to>
                                        <p:strVal val="visible"/>
                                      </p:to>
                                    </p:set>
                                    <p:animEffect transition="in" filter="fade">
                                      <p:cBhvr>
                                        <p:cTn id="31" dur="500"/>
                                        <p:tgtEl>
                                          <p:spTgt spid="88">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8">
                                            <p:txEl>
                                              <p:pRg st="8" end="8"/>
                                            </p:txEl>
                                          </p:spTgt>
                                        </p:tgtEl>
                                        <p:attrNameLst>
                                          <p:attrName>style.visibility</p:attrName>
                                        </p:attrNameLst>
                                      </p:cBhvr>
                                      <p:to>
                                        <p:strVal val="visible"/>
                                      </p:to>
                                    </p:set>
                                    <p:animEffect transition="in" filter="fade">
                                      <p:cBhvr>
                                        <p:cTn id="34" dur="500"/>
                                        <p:tgtEl>
                                          <p:spTgt spid="88">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xEl>
                                              <p:pRg st="9" end="9"/>
                                            </p:txEl>
                                          </p:spTgt>
                                        </p:tgtEl>
                                        <p:attrNameLst>
                                          <p:attrName>style.visibility</p:attrName>
                                        </p:attrNameLst>
                                      </p:cBhvr>
                                      <p:to>
                                        <p:strVal val="visible"/>
                                      </p:to>
                                    </p:set>
                                    <p:animEffect transition="in" filter="fade">
                                      <p:cBhvr>
                                        <p:cTn id="37" dur="500"/>
                                        <p:tgtEl>
                                          <p:spTgt spid="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0019" y="1210143"/>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760193" y="1540867"/>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53130" y="197252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212080" y="2187395"/>
            <a:ext cx="8735670" cy="289464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例①    有的</a:t>
            </a:r>
            <a:r>
              <a:rPr lang="zh-CN" altLang="en-US" sz="2100" dirty="0">
                <a:solidFill>
                  <a:prstClr val="black"/>
                </a:solidFill>
                <a:highlight>
                  <a:srgbClr val="00FF00"/>
                </a:highlight>
                <a:latin typeface="Calibri"/>
                <a:ea typeface="宋体" pitchFamily="2" charset="-122"/>
              </a:rPr>
              <a:t>职员</a:t>
            </a:r>
            <a:r>
              <a:rPr lang="zh-CN" altLang="en-US" sz="2100" dirty="0">
                <a:solidFill>
                  <a:prstClr val="black"/>
                </a:solidFill>
                <a:latin typeface="Calibri"/>
                <a:ea typeface="宋体" pitchFamily="2" charset="-122"/>
              </a:rPr>
              <a:t>是男人，</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有的</a:t>
            </a:r>
            <a:r>
              <a:rPr lang="zh-CN" altLang="en-US" sz="2100" dirty="0">
                <a:solidFill>
                  <a:prstClr val="black"/>
                </a:solidFill>
                <a:highlight>
                  <a:srgbClr val="00FF00"/>
                </a:highlight>
                <a:latin typeface="Calibri"/>
                <a:ea typeface="宋体" pitchFamily="2" charset="-122"/>
              </a:rPr>
              <a:t>职员</a:t>
            </a:r>
            <a:r>
              <a:rPr lang="zh-CN" altLang="en-US" sz="2100" dirty="0">
                <a:solidFill>
                  <a:prstClr val="black"/>
                </a:solidFill>
                <a:latin typeface="Calibri"/>
                <a:ea typeface="宋体" pitchFamily="2" charset="-122"/>
              </a:rPr>
              <a:t>是女人，</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        两前提均为特称肯定命题，其中项“职员”都不周延，不能推出结</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论。</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flipV="1">
            <a:off x="728011" y="3393417"/>
            <a:ext cx="4758389" cy="3503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39632863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6834" y="748367"/>
            <a:ext cx="3393878"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3</a:t>
            </a:r>
            <a:r>
              <a:rPr lang="zh-CN" altLang="en-US" sz="3300" dirty="0">
                <a:solidFill>
                  <a:prstClr val="black"/>
                </a:solidFill>
              </a:rPr>
              <a:t>）三段论规则</a:t>
            </a:r>
            <a:endParaRPr lang="en-US" altLang="zh-CN" sz="3300" dirty="0">
              <a:solidFill>
                <a:prstClr val="black"/>
              </a:solidFill>
            </a:endParaRPr>
          </a:p>
        </p:txBody>
      </p:sp>
      <p:grpSp>
        <p:nvGrpSpPr>
          <p:cNvPr id="3" name="Group 94"/>
          <p:cNvGrpSpPr>
            <a:grpSpLocks/>
          </p:cNvGrpSpPr>
          <p:nvPr/>
        </p:nvGrpSpPr>
        <p:grpSpPr bwMode="auto">
          <a:xfrm>
            <a:off x="830439" y="976824"/>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118029" y="1479188"/>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dirty="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6551" y="1620446"/>
            <a:ext cx="9017656" cy="4296197"/>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defRPr/>
            </a:pPr>
            <a:r>
              <a:rPr lang="zh-CN" altLang="en-US" sz="2100" dirty="0">
                <a:solidFill>
                  <a:prstClr val="black"/>
                </a:solidFill>
                <a:highlight>
                  <a:srgbClr val="FFFF00"/>
                </a:highlight>
                <a:latin typeface="Calibri"/>
                <a:ea typeface="宋体" pitchFamily="2" charset="-122"/>
              </a:rPr>
              <a:t>第七，前提中有一特称，结论必特称。</a:t>
            </a:r>
            <a:endParaRPr lang="en-US" altLang="zh-CN" sz="2100" dirty="0">
              <a:solidFill>
                <a:prstClr val="black"/>
              </a:solidFill>
              <a:highlight>
                <a:srgbClr val="FFFF00"/>
              </a:highlight>
              <a:latin typeface="Calibri"/>
              <a:ea typeface="宋体" pitchFamily="2" charset="-122"/>
            </a:endParaRPr>
          </a:p>
          <a:p>
            <a:pPr defTabSz="822960">
              <a:defRPr/>
            </a:pPr>
            <a:r>
              <a:rPr lang="zh-CN" altLang="en-US" sz="2100" dirty="0">
                <a:solidFill>
                  <a:prstClr val="black"/>
                </a:solidFill>
                <a:latin typeface="Calibri"/>
                <a:ea typeface="宋体" pitchFamily="2" charset="-122"/>
              </a:rPr>
              <a:t>        由于两个特称前提不能得结论，可知当前提中有一个是特称时，另</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一个必全称。这样，可能的组合形式有三种：</a:t>
            </a:r>
            <a:r>
              <a:rPr lang="en-US" altLang="zh-CN" sz="2100" dirty="0">
                <a:solidFill>
                  <a:prstClr val="black"/>
                </a:solidFill>
                <a:latin typeface="Calibri"/>
                <a:ea typeface="宋体" pitchFamily="2" charset="-122"/>
              </a:rPr>
              <a:t>AI</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EO</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AO</a:t>
            </a:r>
            <a:r>
              <a:rPr lang="zh-CN" altLang="en-US" sz="2100" dirty="0">
                <a:solidFill>
                  <a:prstClr val="black"/>
                </a:solidFill>
                <a:latin typeface="Calibri"/>
                <a:ea typeface="宋体" pitchFamily="2" charset="-122"/>
              </a:rPr>
              <a:t>或</a:t>
            </a:r>
            <a:r>
              <a:rPr lang="en-US" altLang="zh-CN" sz="2100" dirty="0">
                <a:solidFill>
                  <a:prstClr val="black"/>
                </a:solidFill>
                <a:latin typeface="Calibri"/>
                <a:ea typeface="宋体" pitchFamily="2" charset="-122"/>
              </a:rPr>
              <a:t>EI</a:t>
            </a:r>
            <a:r>
              <a:rPr lang="zh-CN" altLang="en-US" sz="2100" dirty="0">
                <a:solidFill>
                  <a:prstClr val="black"/>
                </a:solidFill>
                <a:latin typeface="Calibri"/>
                <a:ea typeface="宋体" pitchFamily="2" charset="-122"/>
              </a:rPr>
              <a:t>。其中：</a:t>
            </a:r>
            <a:endParaRPr lang="en-US" altLang="zh-CN" sz="2100" dirty="0">
              <a:solidFill>
                <a:prstClr val="black"/>
              </a:solidFill>
              <a:latin typeface="Calibri"/>
              <a:ea typeface="宋体" pitchFamily="2" charset="-122"/>
            </a:endParaRPr>
          </a:p>
          <a:p>
            <a:pPr defTabSz="822960">
              <a:defRPr/>
            </a:pPr>
            <a:r>
              <a:rPr lang="en-US" altLang="zh-CN" sz="2100" dirty="0">
                <a:solidFill>
                  <a:prstClr val="black"/>
                </a:solidFill>
                <a:latin typeface="Calibri"/>
                <a:ea typeface="宋体" pitchFamily="2" charset="-122"/>
              </a:rPr>
              <a:t>1</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EO</a:t>
            </a:r>
            <a:r>
              <a:rPr lang="zh-CN" altLang="en-US" sz="2100" dirty="0">
                <a:solidFill>
                  <a:prstClr val="black"/>
                </a:solidFill>
                <a:latin typeface="Calibri"/>
                <a:ea typeface="宋体" pitchFamily="2" charset="-122"/>
              </a:rPr>
              <a:t>。由于违反“两否定前提不能得结论”的规则，予以排除。</a:t>
            </a:r>
            <a:endParaRPr lang="en-US" altLang="zh-CN" sz="2100" dirty="0">
              <a:solidFill>
                <a:prstClr val="black"/>
              </a:solidFill>
              <a:latin typeface="Calibri"/>
              <a:ea typeface="宋体" pitchFamily="2" charset="-122"/>
            </a:endParaRPr>
          </a:p>
          <a:p>
            <a:pPr defTabSz="822960">
              <a:defRPr/>
            </a:pPr>
            <a:r>
              <a:rPr lang="en-US" altLang="zh-CN" sz="2100" dirty="0">
                <a:solidFill>
                  <a:prstClr val="black"/>
                </a:solidFill>
                <a:latin typeface="Calibri"/>
                <a:ea typeface="宋体" pitchFamily="2" charset="-122"/>
              </a:rPr>
              <a:t>2</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AI</a:t>
            </a:r>
            <a:r>
              <a:rPr lang="zh-CN" altLang="en-US" sz="2100" dirty="0">
                <a:solidFill>
                  <a:prstClr val="black"/>
                </a:solidFill>
                <a:latin typeface="Calibri"/>
                <a:ea typeface="宋体" pitchFamily="2" charset="-122"/>
              </a:rPr>
              <a:t>。根据“中项在两前提中至少周延一次”的规则，这个唯一周延的</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项必为中项，于是大项和小项在前提中不周延，根据规则三，它们在结</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论中也不能周延，结论必须是特称。</a:t>
            </a:r>
            <a:endParaRPr lang="en-US" altLang="zh-CN" sz="2100" dirty="0">
              <a:solidFill>
                <a:prstClr val="black"/>
              </a:solidFill>
              <a:latin typeface="Calibri"/>
              <a:ea typeface="宋体" pitchFamily="2" charset="-122"/>
            </a:endParaRPr>
          </a:p>
          <a:p>
            <a:pPr defTabSz="822960">
              <a:defRPr/>
            </a:pPr>
            <a:r>
              <a:rPr lang="en-US" altLang="zh-CN" sz="2100" dirty="0">
                <a:solidFill>
                  <a:prstClr val="black"/>
                </a:solidFill>
                <a:latin typeface="Calibri"/>
                <a:ea typeface="宋体" pitchFamily="2" charset="-122"/>
              </a:rPr>
              <a:t>3</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AO</a:t>
            </a:r>
            <a:r>
              <a:rPr lang="zh-CN" altLang="en-US" sz="2100" dirty="0">
                <a:solidFill>
                  <a:prstClr val="black"/>
                </a:solidFill>
                <a:latin typeface="Calibri"/>
                <a:ea typeface="宋体" pitchFamily="2" charset="-122"/>
              </a:rPr>
              <a:t>。据规则五，结论必是否定的。假设结论全称，则结论为</a:t>
            </a:r>
            <a:r>
              <a:rPr lang="en-US" altLang="zh-CN" sz="2100" dirty="0">
                <a:solidFill>
                  <a:prstClr val="black"/>
                </a:solidFill>
                <a:latin typeface="Calibri"/>
                <a:ea typeface="宋体" pitchFamily="2" charset="-122"/>
              </a:rPr>
              <a:t>E</a:t>
            </a:r>
            <a:r>
              <a:rPr lang="zh-CN" altLang="en-US" sz="2100" dirty="0">
                <a:solidFill>
                  <a:prstClr val="black"/>
                </a:solidFill>
                <a:latin typeface="Calibri"/>
                <a:ea typeface="宋体" pitchFamily="2" charset="-122"/>
              </a:rPr>
              <a:t>命题，即</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大、小项在结论中均周延。但在前提中只有</a:t>
            </a:r>
            <a:r>
              <a:rPr lang="en-US" altLang="zh-CN" sz="2100" dirty="0">
                <a:solidFill>
                  <a:prstClr val="black"/>
                </a:solidFill>
                <a:latin typeface="Calibri"/>
                <a:ea typeface="宋体" pitchFamily="2" charset="-122"/>
              </a:rPr>
              <a:t>A</a:t>
            </a:r>
            <a:r>
              <a:rPr lang="zh-CN" altLang="en-US" sz="2100" dirty="0">
                <a:solidFill>
                  <a:prstClr val="black"/>
                </a:solidFill>
                <a:latin typeface="Calibri"/>
                <a:ea typeface="宋体" pitchFamily="2" charset="-122"/>
              </a:rPr>
              <a:t>命题主项和</a:t>
            </a:r>
            <a:r>
              <a:rPr lang="en-US" altLang="zh-CN" sz="2100" dirty="0">
                <a:solidFill>
                  <a:prstClr val="black"/>
                </a:solidFill>
                <a:latin typeface="Calibri"/>
                <a:ea typeface="宋体" pitchFamily="2" charset="-122"/>
              </a:rPr>
              <a:t>O</a:t>
            </a:r>
            <a:r>
              <a:rPr lang="zh-CN" altLang="en-US" sz="2100" dirty="0">
                <a:solidFill>
                  <a:prstClr val="black"/>
                </a:solidFill>
                <a:latin typeface="Calibri"/>
                <a:ea typeface="宋体" pitchFamily="2" charset="-122"/>
              </a:rPr>
              <a:t>命题谓项周延，</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由规则二，其中之一必定是中项，于是小项与大项之一，在前提中不周延，</a:t>
            </a:r>
            <a:endParaRPr lang="en-US" altLang="zh-CN" sz="2100" dirty="0">
              <a:solidFill>
                <a:prstClr val="black"/>
              </a:solidFill>
              <a:latin typeface="Calibri"/>
              <a:ea typeface="宋体" pitchFamily="2" charset="-122"/>
            </a:endParaRPr>
          </a:p>
          <a:p>
            <a:pPr defTabSz="822960">
              <a:defRPr/>
            </a:pPr>
            <a:r>
              <a:rPr lang="zh-CN" altLang="en-US" sz="2100" dirty="0">
                <a:solidFill>
                  <a:prstClr val="black"/>
                </a:solidFill>
                <a:latin typeface="Calibri"/>
                <a:ea typeface="宋体" pitchFamily="2" charset="-122"/>
              </a:rPr>
              <a:t>导致大项不当周延或小项不当周延。因此，假设不成立，结论只能是特称。</a:t>
            </a:r>
            <a:endParaRPr lang="en-US" altLang="zh-CN" sz="2100" dirty="0">
              <a:solidFill>
                <a:prstClr val="black"/>
              </a:solidFill>
              <a:latin typeface="Calibri"/>
              <a:ea typeface="宋体" pitchFamily="2" charset="-122"/>
            </a:endParaRPr>
          </a:p>
          <a:p>
            <a:pPr defTabSz="822960">
              <a:defRPr/>
            </a:pPr>
            <a:r>
              <a:rPr lang="en-US" altLang="zh-CN" sz="2100" dirty="0">
                <a:solidFill>
                  <a:prstClr val="black"/>
                </a:solidFill>
                <a:latin typeface="Calibri"/>
                <a:ea typeface="宋体" pitchFamily="2" charset="-122"/>
              </a:rPr>
              <a:t>4</a:t>
            </a: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EI</a:t>
            </a:r>
            <a:r>
              <a:rPr lang="zh-CN" altLang="en-US" sz="2100" dirty="0">
                <a:solidFill>
                  <a:prstClr val="black"/>
                </a:solidFill>
                <a:latin typeface="Calibri"/>
                <a:ea typeface="宋体" pitchFamily="2" charset="-122"/>
              </a:rPr>
              <a:t>。分析同</a:t>
            </a:r>
            <a:r>
              <a:rPr lang="en-US" altLang="zh-CN" sz="2100" dirty="0">
                <a:solidFill>
                  <a:prstClr val="black"/>
                </a:solidFill>
                <a:latin typeface="Calibri"/>
                <a:ea typeface="宋体" pitchFamily="2" charset="-122"/>
              </a:rPr>
              <a:t>3</a:t>
            </a:r>
            <a:r>
              <a:rPr lang="zh-CN" altLang="en-US" sz="2100" dirty="0">
                <a:solidFill>
                  <a:prstClr val="black"/>
                </a:solidFill>
                <a:latin typeface="Calibri"/>
                <a:ea typeface="宋体" pitchFamily="2" charset="-122"/>
              </a:rPr>
              <a:t>。例如：</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598809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xEl>
                                              <p:pRg st="3" end="3"/>
                                            </p:txEl>
                                          </p:spTgt>
                                        </p:tgtEl>
                                        <p:attrNameLst>
                                          <p:attrName>style.visibility</p:attrName>
                                        </p:attrNameLst>
                                      </p:cBhvr>
                                      <p:to>
                                        <p:strVal val="visible"/>
                                      </p:to>
                                    </p:set>
                                    <p:animEffect transition="in" filter="fade">
                                      <p:cBhvr>
                                        <p:cTn id="15" dur="500"/>
                                        <p:tgtEl>
                                          <p:spTgt spid="8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8">
                                            <p:txEl>
                                              <p:pRg st="5" end="5"/>
                                            </p:txEl>
                                          </p:spTgt>
                                        </p:tgtEl>
                                        <p:attrNameLst>
                                          <p:attrName>style.visibility</p:attrName>
                                        </p:attrNameLst>
                                      </p:cBhvr>
                                      <p:to>
                                        <p:strVal val="visible"/>
                                      </p:to>
                                    </p:set>
                                    <p:animEffect transition="in" filter="fade">
                                      <p:cBhvr>
                                        <p:cTn id="23" dur="500"/>
                                        <p:tgtEl>
                                          <p:spTgt spid="88">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8">
                                            <p:txEl>
                                              <p:pRg st="6" end="6"/>
                                            </p:txEl>
                                          </p:spTgt>
                                        </p:tgtEl>
                                        <p:attrNameLst>
                                          <p:attrName>style.visibility</p:attrName>
                                        </p:attrNameLst>
                                      </p:cBhvr>
                                      <p:to>
                                        <p:strVal val="visible"/>
                                      </p:to>
                                    </p:set>
                                    <p:animEffect transition="in" filter="fade">
                                      <p:cBhvr>
                                        <p:cTn id="26" dur="500"/>
                                        <p:tgtEl>
                                          <p:spTgt spid="88">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8">
                                            <p:txEl>
                                              <p:pRg st="7" end="7"/>
                                            </p:txEl>
                                          </p:spTgt>
                                        </p:tgtEl>
                                        <p:attrNameLst>
                                          <p:attrName>style.visibility</p:attrName>
                                        </p:attrNameLst>
                                      </p:cBhvr>
                                      <p:to>
                                        <p:strVal val="visible"/>
                                      </p:to>
                                    </p:set>
                                    <p:animEffect transition="in" filter="fade">
                                      <p:cBhvr>
                                        <p:cTn id="31" dur="500"/>
                                        <p:tgtEl>
                                          <p:spTgt spid="88">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8">
                                            <p:txEl>
                                              <p:pRg st="8" end="8"/>
                                            </p:txEl>
                                          </p:spTgt>
                                        </p:tgtEl>
                                        <p:attrNameLst>
                                          <p:attrName>style.visibility</p:attrName>
                                        </p:attrNameLst>
                                      </p:cBhvr>
                                      <p:to>
                                        <p:strVal val="visible"/>
                                      </p:to>
                                    </p:set>
                                    <p:animEffect transition="in" filter="fade">
                                      <p:cBhvr>
                                        <p:cTn id="34" dur="500"/>
                                        <p:tgtEl>
                                          <p:spTgt spid="88">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xEl>
                                              <p:pRg st="9" end="9"/>
                                            </p:txEl>
                                          </p:spTgt>
                                        </p:tgtEl>
                                        <p:attrNameLst>
                                          <p:attrName>style.visibility</p:attrName>
                                        </p:attrNameLst>
                                      </p:cBhvr>
                                      <p:to>
                                        <p:strVal val="visible"/>
                                      </p:to>
                                    </p:set>
                                    <p:animEffect transition="in" filter="fade">
                                      <p:cBhvr>
                                        <p:cTn id="37" dur="500"/>
                                        <p:tgtEl>
                                          <p:spTgt spid="88">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8">
                                            <p:txEl>
                                              <p:pRg st="10" end="10"/>
                                            </p:txEl>
                                          </p:spTgt>
                                        </p:tgtEl>
                                        <p:attrNameLst>
                                          <p:attrName>style.visibility</p:attrName>
                                        </p:attrNameLst>
                                      </p:cBhvr>
                                      <p:to>
                                        <p:strVal val="visible"/>
                                      </p:to>
                                    </p:set>
                                    <p:animEffect transition="in" filter="fade">
                                      <p:cBhvr>
                                        <p:cTn id="40" dur="500"/>
                                        <p:tgtEl>
                                          <p:spTgt spid="88">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88">
                                            <p:txEl>
                                              <p:pRg st="11" end="11"/>
                                            </p:txEl>
                                          </p:spTgt>
                                        </p:tgtEl>
                                        <p:attrNameLst>
                                          <p:attrName>style.visibility</p:attrName>
                                        </p:attrNameLst>
                                      </p:cBhvr>
                                      <p:to>
                                        <p:strVal val="visible"/>
                                      </p:to>
                                    </p:set>
                                    <p:animEffect transition="in" filter="fade">
                                      <p:cBhvr>
                                        <p:cTn id="45" dur="500"/>
                                        <p:tgtEl>
                                          <p:spTgt spid="8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ED0522D1-3545-4C83-8861-7141DCCE2225}"/>
              </a:ext>
            </a:extLst>
          </p:cNvPr>
          <p:cNvSpPr>
            <a:spLocks noGrp="1"/>
          </p:cNvSpPr>
          <p:nvPr>
            <p:ph type="title"/>
          </p:nvPr>
        </p:nvSpPr>
        <p:spPr>
          <a:xfrm>
            <a:off x="107504" y="332656"/>
            <a:ext cx="8229600" cy="1143000"/>
          </a:xfrm>
        </p:spPr>
        <p:txBody>
          <a:bodyPr/>
          <a:lstStyle/>
          <a:p>
            <a:r>
              <a:rPr lang="zh-CN" altLang="en-US" dirty="0"/>
              <a:t>二、归纳推理</a:t>
            </a:r>
          </a:p>
        </p:txBody>
      </p:sp>
      <p:sp>
        <p:nvSpPr>
          <p:cNvPr id="5" name="矩形 4">
            <a:extLst>
              <a:ext uri="{FF2B5EF4-FFF2-40B4-BE49-F238E27FC236}">
                <a16:creationId xmlns:a16="http://schemas.microsoft.com/office/drawing/2014/main" xmlns="" id="{62DE339F-6CB1-4305-97FE-8C990418C161}"/>
              </a:ext>
            </a:extLst>
          </p:cNvPr>
          <p:cNvSpPr/>
          <p:nvPr/>
        </p:nvSpPr>
        <p:spPr>
          <a:xfrm>
            <a:off x="791580" y="2420888"/>
            <a:ext cx="7560840" cy="3046988"/>
          </a:xfrm>
          <a:prstGeom prst="rect">
            <a:avLst/>
          </a:prstGeom>
        </p:spPr>
        <p:txBody>
          <a:bodyPr wrap="square">
            <a:spAutoFit/>
          </a:bodyPr>
          <a:lstStyle/>
          <a:p>
            <a:pPr lvl="0" defTabSz="822960">
              <a:lnSpc>
                <a:spcPct val="150000"/>
              </a:lnSpc>
              <a:defRPr/>
            </a:pPr>
            <a:r>
              <a:rPr lang="zh-CN" altLang="en-US" sz="3200" dirty="0">
                <a:solidFill>
                  <a:srgbClr val="00B050"/>
                </a:solidFill>
                <a:latin typeface="Calibri"/>
                <a:ea typeface="宋体" pitchFamily="2" charset="-122"/>
              </a:rPr>
              <a:t>归纳推理</a:t>
            </a:r>
            <a:r>
              <a:rPr lang="zh-CN" altLang="en-US" sz="3200" dirty="0">
                <a:solidFill>
                  <a:prstClr val="black"/>
                </a:solidFill>
                <a:latin typeface="Calibri"/>
                <a:ea typeface="宋体" pitchFamily="2" charset="-122"/>
              </a:rPr>
              <a:t>主要是由特殊或个别性前提推出一般性结论的推理，除完全归纳推理外，它的前提不蕴涵结论，是一种前提与结论之间具有或然性联系的推理。</a:t>
            </a:r>
            <a:endParaRPr lang="en-US" altLang="zh-CN" sz="3200" dirty="0">
              <a:solidFill>
                <a:prstClr val="black"/>
              </a:solidFill>
              <a:latin typeface="Calibri"/>
              <a:ea typeface="宋体" pitchFamily="2" charset="-122"/>
            </a:endParaRPr>
          </a:p>
        </p:txBody>
      </p:sp>
    </p:spTree>
    <p:extLst>
      <p:ext uri="{BB962C8B-B14F-4D97-AF65-F5344CB8AC3E}">
        <p14:creationId xmlns:p14="http://schemas.microsoft.com/office/powerpoint/2010/main" xmlns="" val="424505892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ED0522D1-3545-4C83-8861-7141DCCE2225}"/>
              </a:ext>
            </a:extLst>
          </p:cNvPr>
          <p:cNvSpPr>
            <a:spLocks noGrp="1"/>
          </p:cNvSpPr>
          <p:nvPr>
            <p:ph type="title"/>
          </p:nvPr>
        </p:nvSpPr>
        <p:spPr>
          <a:xfrm>
            <a:off x="107504" y="332656"/>
            <a:ext cx="8229600" cy="1143000"/>
          </a:xfrm>
        </p:spPr>
        <p:txBody>
          <a:bodyPr/>
          <a:lstStyle/>
          <a:p>
            <a:r>
              <a:rPr lang="zh-CN" altLang="en-US" dirty="0"/>
              <a:t>一、演绎推理</a:t>
            </a:r>
          </a:p>
        </p:txBody>
      </p:sp>
      <p:sp>
        <p:nvSpPr>
          <p:cNvPr id="5" name="矩形 4">
            <a:extLst>
              <a:ext uri="{FF2B5EF4-FFF2-40B4-BE49-F238E27FC236}">
                <a16:creationId xmlns:a16="http://schemas.microsoft.com/office/drawing/2014/main" xmlns="" id="{62DE339F-6CB1-4305-97FE-8C990418C161}"/>
              </a:ext>
            </a:extLst>
          </p:cNvPr>
          <p:cNvSpPr/>
          <p:nvPr/>
        </p:nvSpPr>
        <p:spPr>
          <a:xfrm>
            <a:off x="1043608" y="2780928"/>
            <a:ext cx="7056784" cy="1691104"/>
          </a:xfrm>
          <a:prstGeom prst="rect">
            <a:avLst/>
          </a:prstGeom>
        </p:spPr>
        <p:txBody>
          <a:bodyPr wrap="square">
            <a:spAutoFit/>
          </a:bodyPr>
          <a:lstStyle/>
          <a:p>
            <a:pPr lvl="0" defTabSz="822960">
              <a:lnSpc>
                <a:spcPct val="150000"/>
              </a:lnSpc>
              <a:defRPr/>
            </a:pPr>
            <a:r>
              <a:rPr lang="zh-CN" altLang="en-US" dirty="0">
                <a:solidFill>
                  <a:srgbClr val="00B050"/>
                </a:solidFill>
                <a:latin typeface="Calibri"/>
                <a:ea typeface="宋体" pitchFamily="2" charset="-122"/>
              </a:rPr>
              <a:t>演绎推理</a:t>
            </a:r>
            <a:r>
              <a:rPr lang="zh-CN" altLang="en-US" dirty="0">
                <a:solidFill>
                  <a:prstClr val="black"/>
                </a:solidFill>
                <a:latin typeface="Calibri"/>
                <a:ea typeface="宋体" pitchFamily="2" charset="-122"/>
              </a:rPr>
              <a:t>主要是由一般性前提推出特殊性或个别性结论的推理，它的前提蕴涵结论，是一种前提与结论之间具有必然性联系的推理。</a:t>
            </a:r>
            <a:endParaRPr lang="en-US" altLang="zh-CN" dirty="0">
              <a:solidFill>
                <a:prstClr val="black"/>
              </a:solidFill>
              <a:latin typeface="Calibri"/>
              <a:ea typeface="宋体" pitchFamily="2" charset="-122"/>
            </a:endParaRPr>
          </a:p>
        </p:txBody>
      </p:sp>
    </p:spTree>
    <p:extLst>
      <p:ext uri="{BB962C8B-B14F-4D97-AF65-F5344CB8AC3E}">
        <p14:creationId xmlns:p14="http://schemas.microsoft.com/office/powerpoint/2010/main" xmlns="" val="422175301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687665" y="2413966"/>
            <a:ext cx="7768668" cy="415498"/>
          </a:xfrm>
          <a:prstGeom prst="rect">
            <a:avLst/>
          </a:prstGeom>
          <a:noFill/>
        </p:spPr>
        <p:txBody>
          <a:bodyPr wrap="square" rtlCol="0">
            <a:spAutoFit/>
          </a:bodyPr>
          <a:lstStyle/>
          <a:p>
            <a:pPr defTabSz="685800" fontAlgn="auto">
              <a:spcBef>
                <a:spcPts val="0"/>
              </a:spcBef>
              <a:spcAft>
                <a:spcPts val="0"/>
              </a:spcAft>
            </a:pPr>
            <a:r>
              <a:rPr lang="zh-CN" altLang="en-US" sz="2100" b="0" dirty="0">
                <a:solidFill>
                  <a:prstClr val="white"/>
                </a:solidFill>
                <a:latin typeface="华文细黑" panose="02010600040101010101" pitchFamily="2" charset="-122"/>
                <a:ea typeface="华文细黑" panose="02010600040101010101" pitchFamily="2" charset="-122"/>
                <a:cs typeface="+mn-cs"/>
              </a:rPr>
              <a:t>从形态上看：</a:t>
            </a:r>
            <a:endParaRPr lang="en-US" altLang="zh-CN" sz="2100" b="0" dirty="0">
              <a:solidFill>
                <a:prstClr val="white"/>
              </a:solidFill>
              <a:latin typeface="华文细黑" panose="02010600040101010101" pitchFamily="2" charset="-122"/>
              <a:ea typeface="华文细黑" panose="02010600040101010101" pitchFamily="2" charset="-122"/>
              <a:cs typeface="+mn-cs"/>
            </a:endParaRPr>
          </a:p>
        </p:txBody>
      </p:sp>
      <p:graphicFrame>
        <p:nvGraphicFramePr>
          <p:cNvPr id="9" name="图示 8"/>
          <p:cNvGraphicFramePr/>
          <p:nvPr>
            <p:extLst>
              <p:ext uri="{D42A27DB-BD31-4B8C-83A1-F6EECF244321}">
                <p14:modId xmlns:p14="http://schemas.microsoft.com/office/powerpoint/2010/main" xmlns="" val="2803039079"/>
              </p:ext>
            </p:extLst>
          </p:nvPr>
        </p:nvGraphicFramePr>
        <p:xfrm>
          <a:off x="-111801" y="836712"/>
          <a:ext cx="9252520"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810818445"/>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xmlns="" id="{2E54CB62-6ACB-4837-9C7E-84AEF794ACC5}"/>
              </a:ext>
            </a:extLst>
          </p:cNvPr>
          <p:cNvSpPr/>
          <p:nvPr/>
        </p:nvSpPr>
        <p:spPr bwMode="auto">
          <a:xfrm>
            <a:off x="434112" y="3821588"/>
            <a:ext cx="8208911" cy="1724805"/>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charset="0"/>
              <a:ea typeface="华康简标题宋" pitchFamily="49" charset="-122"/>
            </a:endParaRPr>
          </a:p>
        </p:txBody>
      </p:sp>
      <p:sp>
        <p:nvSpPr>
          <p:cNvPr id="9" name="矩形: 圆角 8">
            <a:extLst>
              <a:ext uri="{FF2B5EF4-FFF2-40B4-BE49-F238E27FC236}">
                <a16:creationId xmlns:a16="http://schemas.microsoft.com/office/drawing/2014/main" xmlns="" id="{04C10D6F-D5CA-45B4-8DF8-A77158F7FC78}"/>
              </a:ext>
            </a:extLst>
          </p:cNvPr>
          <p:cNvSpPr/>
          <p:nvPr/>
        </p:nvSpPr>
        <p:spPr bwMode="auto">
          <a:xfrm>
            <a:off x="434112" y="2271328"/>
            <a:ext cx="8242343" cy="1374218"/>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charset="0"/>
              <a:ea typeface="华康简标题宋" pitchFamily="49" charset="-122"/>
            </a:endParaRPr>
          </a:p>
        </p:txBody>
      </p:sp>
      <p:sp>
        <p:nvSpPr>
          <p:cNvPr id="47" name="文本框 46"/>
          <p:cNvSpPr txBox="1"/>
          <p:nvPr/>
        </p:nvSpPr>
        <p:spPr>
          <a:xfrm>
            <a:off x="539552" y="1556792"/>
            <a:ext cx="5481524" cy="461665"/>
          </a:xfrm>
          <a:prstGeom prst="rect">
            <a:avLst/>
          </a:prstGeom>
          <a:noFill/>
        </p:spPr>
        <p:txBody>
          <a:bodyPr wrap="square" rtlCol="0">
            <a:spAutoFit/>
          </a:bodyPr>
          <a:lstStyle/>
          <a:p>
            <a:pPr defTabSz="685800" fontAlgn="auto">
              <a:spcBef>
                <a:spcPts val="0"/>
              </a:spcBef>
              <a:spcAft>
                <a:spcPts val="0"/>
              </a:spcAft>
            </a:pPr>
            <a:r>
              <a:rPr lang="en-US" altLang="zh-CN" dirty="0">
                <a:latin typeface="华文细黑" panose="02010600040101010101" pitchFamily="2" charset="-122"/>
                <a:ea typeface="华文细黑" panose="02010600040101010101" pitchFamily="2" charset="-122"/>
                <a:cs typeface="+mn-cs"/>
              </a:rPr>
              <a:t>1.</a:t>
            </a:r>
            <a:r>
              <a:rPr lang="zh-CN" altLang="en-US" dirty="0">
                <a:latin typeface="华文细黑" panose="02010600040101010101" pitchFamily="2" charset="-122"/>
                <a:ea typeface="华文细黑" panose="02010600040101010101" pitchFamily="2" charset="-122"/>
                <a:cs typeface="+mn-cs"/>
              </a:rPr>
              <a:t>什么是归纳推理：</a:t>
            </a:r>
            <a:endParaRPr lang="en-US" altLang="zh-CN" dirty="0">
              <a:latin typeface="华文细黑" panose="02010600040101010101" pitchFamily="2" charset="-122"/>
              <a:ea typeface="华文细黑" panose="02010600040101010101" pitchFamily="2" charset="-122"/>
              <a:cs typeface="+mn-cs"/>
            </a:endParaRPr>
          </a:p>
        </p:txBody>
      </p:sp>
      <p:sp>
        <p:nvSpPr>
          <p:cNvPr id="64" name="MH_Other_5"/>
          <p:cNvSpPr/>
          <p:nvPr/>
        </p:nvSpPr>
        <p:spPr>
          <a:xfrm>
            <a:off x="652372" y="2358669"/>
            <a:ext cx="364541" cy="364541"/>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en-US" sz="2025" kern="0" dirty="0">
                <a:ln w="18415" cmpd="sng">
                  <a:noFill/>
                  <a:prstDash val="solid"/>
                </a:ln>
                <a:solidFill>
                  <a:srgbClr val="245E76"/>
                </a:solidFill>
                <a:latin typeface="Agency FB" pitchFamily="34" charset="0"/>
                <a:ea typeface="微软雅黑" pitchFamily="34" charset="-122"/>
                <a:cs typeface="Times New Roman" pitchFamily="18" charset="0"/>
              </a:rPr>
              <a:t>01</a:t>
            </a:r>
          </a:p>
        </p:txBody>
      </p:sp>
      <p:sp>
        <p:nvSpPr>
          <p:cNvPr id="66" name="MH_Other_7"/>
          <p:cNvSpPr/>
          <p:nvPr/>
        </p:nvSpPr>
        <p:spPr>
          <a:xfrm>
            <a:off x="652372" y="3958958"/>
            <a:ext cx="364541" cy="364541"/>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en-US" sz="2025" kern="0" dirty="0">
                <a:ln w="18415" cmpd="sng">
                  <a:noFill/>
                  <a:prstDash val="solid"/>
                </a:ln>
                <a:solidFill>
                  <a:srgbClr val="245E76"/>
                </a:solidFill>
                <a:latin typeface="Agency FB" pitchFamily="34" charset="0"/>
                <a:ea typeface="微软雅黑" pitchFamily="34" charset="-122"/>
                <a:cs typeface="Times New Roman" pitchFamily="18" charset="0"/>
              </a:rPr>
              <a:t>02</a:t>
            </a:r>
          </a:p>
        </p:txBody>
      </p:sp>
      <p:sp>
        <p:nvSpPr>
          <p:cNvPr id="67" name="文本框 66"/>
          <p:cNvSpPr txBox="1"/>
          <p:nvPr/>
        </p:nvSpPr>
        <p:spPr>
          <a:xfrm>
            <a:off x="1117330" y="2359287"/>
            <a:ext cx="7210013" cy="1200329"/>
          </a:xfrm>
          <a:prstGeom prst="rect">
            <a:avLst/>
          </a:prstGeom>
          <a:noFill/>
        </p:spPr>
        <p:txBody>
          <a:bodyPr wrap="square" rtlCol="0">
            <a:spAutoFit/>
          </a:bodyPr>
          <a:lstStyle/>
          <a:p>
            <a:pPr defTabSz="685800" fontAlgn="auto">
              <a:spcBef>
                <a:spcPts val="0"/>
              </a:spcBef>
              <a:spcAft>
                <a:spcPts val="0"/>
              </a:spcAft>
            </a:pPr>
            <a:r>
              <a:rPr lang="zh-CN" altLang="en-US" dirty="0">
                <a:latin typeface="华文细黑" panose="02010600040101010101" pitchFamily="2" charset="-122"/>
                <a:ea typeface="华文细黑" panose="02010600040101010101" pitchFamily="2" charset="-122"/>
                <a:cs typeface="+mn-cs"/>
              </a:rPr>
              <a:t>在传统逻辑中，归纳推理仅仅是指其结论为全称命题的推理，也就是从个别性知识推出一般性知识的推理，这种归纳推理实际上是归纳概括。</a:t>
            </a:r>
            <a:endParaRPr lang="en-US" altLang="zh-CN" dirty="0">
              <a:latin typeface="华文细黑" panose="02010600040101010101" pitchFamily="2" charset="-122"/>
              <a:ea typeface="华文细黑" panose="02010600040101010101" pitchFamily="2" charset="-122"/>
              <a:cs typeface="+mn-cs"/>
            </a:endParaRPr>
          </a:p>
        </p:txBody>
      </p:sp>
      <p:sp>
        <p:nvSpPr>
          <p:cNvPr id="68" name="文本框 67"/>
          <p:cNvSpPr txBox="1"/>
          <p:nvPr/>
        </p:nvSpPr>
        <p:spPr>
          <a:xfrm>
            <a:off x="1104788" y="3899160"/>
            <a:ext cx="7222555" cy="1569660"/>
          </a:xfrm>
          <a:prstGeom prst="rect">
            <a:avLst/>
          </a:prstGeom>
          <a:noFill/>
        </p:spPr>
        <p:txBody>
          <a:bodyPr wrap="square" rtlCol="0">
            <a:spAutoFit/>
          </a:bodyPr>
          <a:lstStyle/>
          <a:p>
            <a:pPr defTabSz="685800" fontAlgn="auto">
              <a:spcBef>
                <a:spcPts val="0"/>
              </a:spcBef>
              <a:spcAft>
                <a:spcPts val="0"/>
              </a:spcAft>
            </a:pPr>
            <a:r>
              <a:rPr lang="zh-CN" altLang="en-US" dirty="0">
                <a:latin typeface="华文细黑" panose="02010600040101010101" pitchFamily="2" charset="-122"/>
                <a:ea typeface="华文细黑" panose="02010600040101010101" pitchFamily="2" charset="-122"/>
                <a:cs typeface="+mn-cs"/>
              </a:rPr>
              <a:t>在现代逻辑中，归纳推理不仅指从个别性知识推出一般性知识的推理，它还包括从一般性知识推出个别性知识的推理；也包括从一般性知识推出一般性知识的归纳推理等。</a:t>
            </a:r>
            <a:endParaRPr lang="en-US" altLang="zh-CN"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2063350566"/>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xEl>
                                              <p:pRg st="0" end="0"/>
                                            </p:txEl>
                                          </p:spTgt>
                                        </p:tgtEl>
                                        <p:attrNameLst>
                                          <p:attrName>style.visibility</p:attrName>
                                        </p:attrNameLst>
                                      </p:cBhvr>
                                      <p:to>
                                        <p:strVal val="visible"/>
                                      </p:to>
                                    </p:set>
                                    <p:animEffect transition="in" filter="fade">
                                      <p:cBhvr>
                                        <p:cTn id="12" dur="500"/>
                                        <p:tgtEl>
                                          <p:spTgt spid="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8">
                                            <p:txEl>
                                              <p:pRg st="0" end="0"/>
                                            </p:txEl>
                                          </p:spTgt>
                                        </p:tgtEl>
                                        <p:attrNameLst>
                                          <p:attrName>style.visibility</p:attrName>
                                        </p:attrNameLst>
                                      </p:cBhvr>
                                      <p:to>
                                        <p:strVal val="visible"/>
                                      </p:to>
                                    </p:set>
                                    <p:animEffect transition="in" filter="fade">
                                      <p:cBhvr>
                                        <p:cTn id="22"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23528" y="1196752"/>
            <a:ext cx="8496943" cy="4752528"/>
          </a:xfrm>
          <a:custGeom>
            <a:avLst/>
            <a:gdLst>
              <a:gd name="connsiteX0" fmla="*/ 2519006 w 2599156"/>
              <a:gd name="connsiteY0" fmla="*/ 1865376 h 1865376"/>
              <a:gd name="connsiteX1" fmla="*/ 80149 w 2599156"/>
              <a:gd name="connsiteY1" fmla="*/ 1865376 h 1865376"/>
              <a:gd name="connsiteX2" fmla="*/ 0 w 2599156"/>
              <a:gd name="connsiteY2" fmla="*/ 1785226 h 1865376"/>
              <a:gd name="connsiteX3" fmla="*/ 0 w 2599156"/>
              <a:gd name="connsiteY3" fmla="*/ 80149 h 1865376"/>
              <a:gd name="connsiteX4" fmla="*/ 80149 w 2599156"/>
              <a:gd name="connsiteY4" fmla="*/ 0 h 1865376"/>
              <a:gd name="connsiteX5" fmla="*/ 2519006 w 2599156"/>
              <a:gd name="connsiteY5" fmla="*/ 0 h 1865376"/>
              <a:gd name="connsiteX6" fmla="*/ 2599156 w 2599156"/>
              <a:gd name="connsiteY6" fmla="*/ 80149 h 1865376"/>
              <a:gd name="connsiteX7" fmla="*/ 2599156 w 2599156"/>
              <a:gd name="connsiteY7" fmla="*/ 1785226 h 1865376"/>
              <a:gd name="connsiteX8" fmla="*/ 2519006 w 2599156"/>
              <a:gd name="connsiteY8" fmla="*/ 1865376 h 18653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599156" h="1865376">
                <a:moveTo>
                  <a:pt x="2519006" y="1865376"/>
                </a:moveTo>
                <a:lnTo>
                  <a:pt x="80149" y="1865376"/>
                </a:lnTo>
                <a:cubicBezTo>
                  <a:pt x="36067" y="1865376"/>
                  <a:pt x="0" y="1829307"/>
                  <a:pt x="0" y="1785226"/>
                </a:cubicBezTo>
                <a:lnTo>
                  <a:pt x="0" y="80149"/>
                </a:lnTo>
                <a:cubicBezTo>
                  <a:pt x="0" y="36068"/>
                  <a:pt x="36067" y="0"/>
                  <a:pt x="80149" y="0"/>
                </a:cubicBezTo>
                <a:lnTo>
                  <a:pt x="2519006" y="0"/>
                </a:lnTo>
                <a:cubicBezTo>
                  <a:pt x="2563088" y="0"/>
                  <a:pt x="2599156" y="36068"/>
                  <a:pt x="2599156" y="80149"/>
                </a:cubicBezTo>
                <a:lnTo>
                  <a:pt x="2599156" y="1785226"/>
                </a:lnTo>
                <a:cubicBezTo>
                  <a:pt x="2599156" y="1829307"/>
                  <a:pt x="2563088" y="1865376"/>
                  <a:pt x="2519006" y="1865376"/>
                </a:cubicBezTo>
              </a:path>
            </a:pathLst>
          </a:custGeom>
          <a:solidFill>
            <a:srgbClr val="13273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dirty="0">
              <a:solidFill>
                <a:prstClr val="white"/>
              </a:solidFill>
              <a:latin typeface="Calibri"/>
              <a:ea typeface="方正兰亭超细黑简体" panose="02000000000000000000" pitchFamily="2" charset="-122"/>
            </a:endParaRPr>
          </a:p>
        </p:txBody>
      </p:sp>
      <p:grpSp>
        <p:nvGrpSpPr>
          <p:cNvPr id="3" name="组合 2"/>
          <p:cNvGrpSpPr/>
          <p:nvPr/>
        </p:nvGrpSpPr>
        <p:grpSpPr>
          <a:xfrm>
            <a:off x="3319923" y="1780785"/>
            <a:ext cx="955060" cy="448708"/>
            <a:chOff x="4212578" y="1279574"/>
            <a:chExt cx="1273413" cy="598277"/>
          </a:xfrm>
        </p:grpSpPr>
        <p:sp>
          <p:nvSpPr>
            <p:cNvPr id="4" name="MH_Other_5"/>
            <p:cNvSpPr/>
            <p:nvPr/>
          </p:nvSpPr>
          <p:spPr>
            <a:xfrm>
              <a:off x="4212578" y="1279574"/>
              <a:ext cx="625341" cy="598277"/>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r>
                <a:rPr lang="en-US" altLang="zh-CN" sz="2025" kern="0" dirty="0">
                  <a:ln w="18415" cmpd="sng">
                    <a:noFill/>
                    <a:prstDash val="solid"/>
                  </a:ln>
                  <a:solidFill>
                    <a:srgbClr val="245E76"/>
                  </a:solidFill>
                  <a:latin typeface="Agency FB" pitchFamily="34" charset="0"/>
                  <a:ea typeface="微软雅黑" pitchFamily="34" charset="-122"/>
                  <a:cs typeface="Times New Roman" pitchFamily="18" charset="0"/>
                </a:rPr>
                <a:t>1</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cxnSp>
          <p:nvCxnSpPr>
            <p:cNvPr id="5" name="MH_Other_6"/>
            <p:cNvCxnSpPr/>
            <p:nvPr/>
          </p:nvCxnSpPr>
          <p:spPr>
            <a:xfrm>
              <a:off x="4837919" y="1584561"/>
              <a:ext cx="648072" cy="270030"/>
            </a:xfrm>
            <a:prstGeom prst="line">
              <a:avLst/>
            </a:prstGeom>
            <a:noFill/>
            <a:ln w="38100" cap="flat" cmpd="sng" algn="ctr">
              <a:solidFill>
                <a:srgbClr val="FFD47B"/>
              </a:solidFill>
              <a:prstDash val="dash"/>
            </a:ln>
            <a:effectLst/>
          </p:spPr>
        </p:cxnSp>
      </p:grpSp>
      <p:grpSp>
        <p:nvGrpSpPr>
          <p:cNvPr id="6" name="组合 5"/>
          <p:cNvGrpSpPr/>
          <p:nvPr/>
        </p:nvGrpSpPr>
        <p:grpSpPr>
          <a:xfrm>
            <a:off x="4688838" y="1715821"/>
            <a:ext cx="957008" cy="542473"/>
            <a:chOff x="7551529" y="1115624"/>
            <a:chExt cx="1276011" cy="723297"/>
          </a:xfrm>
        </p:grpSpPr>
        <p:sp>
          <p:nvSpPr>
            <p:cNvPr id="7" name="MH_Other_7"/>
            <p:cNvSpPr/>
            <p:nvPr/>
          </p:nvSpPr>
          <p:spPr>
            <a:xfrm>
              <a:off x="8115989" y="1115624"/>
              <a:ext cx="711551" cy="628553"/>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r>
                <a:rPr lang="en-US" altLang="zh-CN" sz="2025" kern="0" dirty="0">
                  <a:ln w="18415" cmpd="sng">
                    <a:noFill/>
                    <a:prstDash val="solid"/>
                  </a:ln>
                  <a:solidFill>
                    <a:srgbClr val="245E76"/>
                  </a:solidFill>
                  <a:latin typeface="Agency FB" pitchFamily="34" charset="0"/>
                  <a:ea typeface="微软雅黑" pitchFamily="34" charset="-122"/>
                  <a:cs typeface="Times New Roman" pitchFamily="18" charset="0"/>
                </a:rPr>
                <a:t>2</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cxnSp>
          <p:nvCxnSpPr>
            <p:cNvPr id="8" name="MH_Other_8"/>
            <p:cNvCxnSpPr/>
            <p:nvPr/>
          </p:nvCxnSpPr>
          <p:spPr>
            <a:xfrm rot="8309691">
              <a:off x="7551529" y="1568891"/>
              <a:ext cx="648072" cy="270030"/>
            </a:xfrm>
            <a:prstGeom prst="line">
              <a:avLst/>
            </a:prstGeom>
            <a:noFill/>
            <a:ln w="38100" cap="flat" cmpd="sng" algn="ctr">
              <a:solidFill>
                <a:srgbClr val="FFD47B"/>
              </a:solidFill>
              <a:prstDash val="dash"/>
            </a:ln>
            <a:effectLst/>
          </p:spPr>
        </p:cxnSp>
      </p:grpSp>
      <p:sp>
        <p:nvSpPr>
          <p:cNvPr id="15" name="MH_SubTitle_1"/>
          <p:cNvSpPr txBox="1"/>
          <p:nvPr/>
        </p:nvSpPr>
        <p:spPr>
          <a:xfrm>
            <a:off x="694723" y="2041824"/>
            <a:ext cx="2732499" cy="2807948"/>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麻雀会飞，</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乌鸦会飞，</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大雁会飞，</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天鹅、秃鹫、喜鹊、海鸥等等也会飞，</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所以，所有的鸟都会飞。</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19" name="KSO_Shape"/>
          <p:cNvSpPr>
            <a:spLocks/>
          </p:cNvSpPr>
          <p:nvPr/>
        </p:nvSpPr>
        <p:spPr bwMode="auto">
          <a:xfrm>
            <a:off x="3930537" y="2258294"/>
            <a:ext cx="1207294" cy="1428750"/>
          </a:xfrm>
          <a:custGeom>
            <a:avLst/>
            <a:gdLst>
              <a:gd name="T0" fmla="*/ 863428 w 1966913"/>
              <a:gd name="T1" fmla="*/ 1097231 h 2327275"/>
              <a:gd name="T2" fmla="*/ 770330 w 1966913"/>
              <a:gd name="T3" fmla="*/ 995043 h 2327275"/>
              <a:gd name="T4" fmla="*/ 745648 w 1966913"/>
              <a:gd name="T5" fmla="*/ 1036395 h 2327275"/>
              <a:gd name="T6" fmla="*/ 941803 w 1966913"/>
              <a:gd name="T7" fmla="*/ 1041158 h 2327275"/>
              <a:gd name="T8" fmla="*/ 925565 w 1966913"/>
              <a:gd name="T9" fmla="*/ 995692 h 2327275"/>
              <a:gd name="T10" fmla="*/ 742401 w 1966913"/>
              <a:gd name="T11" fmla="*/ 955423 h 2327275"/>
              <a:gd name="T12" fmla="*/ 933359 w 1966913"/>
              <a:gd name="T13" fmla="*/ 977073 h 2327275"/>
              <a:gd name="T14" fmla="*/ 935741 w 1966913"/>
              <a:gd name="T15" fmla="*/ 929226 h 2327275"/>
              <a:gd name="T16" fmla="*/ 1130380 w 1966913"/>
              <a:gd name="T17" fmla="*/ 825521 h 2327275"/>
              <a:gd name="T18" fmla="*/ 1164155 w 1966913"/>
              <a:gd name="T19" fmla="*/ 788284 h 2327275"/>
              <a:gd name="T20" fmla="*/ 528276 w 1966913"/>
              <a:gd name="T21" fmla="*/ 810367 h 2327275"/>
              <a:gd name="T22" fmla="*/ 619858 w 1966913"/>
              <a:gd name="T23" fmla="*/ 753210 h 2327275"/>
              <a:gd name="T24" fmla="*/ 1277172 w 1966913"/>
              <a:gd name="T25" fmla="*/ 526532 h 2327275"/>
              <a:gd name="T26" fmla="*/ 1265264 w 1966913"/>
              <a:gd name="T27" fmla="*/ 477819 h 2327275"/>
              <a:gd name="T28" fmla="*/ 404434 w 1966913"/>
              <a:gd name="T29" fmla="*/ 505748 h 2327275"/>
              <a:gd name="T30" fmla="*/ 536286 w 1966913"/>
              <a:gd name="T31" fmla="*/ 497088 h 2327275"/>
              <a:gd name="T32" fmla="*/ 858564 w 1966913"/>
              <a:gd name="T33" fmla="*/ 336617 h 2327275"/>
              <a:gd name="T34" fmla="*/ 795736 w 1966913"/>
              <a:gd name="T35" fmla="*/ 369597 h 2327275"/>
              <a:gd name="T36" fmla="*/ 713261 w 1966913"/>
              <a:gd name="T37" fmla="*/ 442280 h 2327275"/>
              <a:gd name="T38" fmla="*/ 683897 w 1966913"/>
              <a:gd name="T39" fmla="*/ 539265 h 2327275"/>
              <a:gd name="T40" fmla="*/ 636830 w 1966913"/>
              <a:gd name="T41" fmla="*/ 517134 h 2327275"/>
              <a:gd name="T42" fmla="*/ 684113 w 1966913"/>
              <a:gd name="T43" fmla="*/ 373285 h 2327275"/>
              <a:gd name="T44" fmla="*/ 827258 w 1966913"/>
              <a:gd name="T45" fmla="*/ 304072 h 2327275"/>
              <a:gd name="T46" fmla="*/ 691089 w 1966913"/>
              <a:gd name="T47" fmla="*/ 297690 h 2327275"/>
              <a:gd name="T48" fmla="*/ 580021 w 1966913"/>
              <a:gd name="T49" fmla="*/ 473490 h 2327275"/>
              <a:gd name="T50" fmla="*/ 598856 w 1966913"/>
              <a:gd name="T51" fmla="*/ 635866 h 2327275"/>
              <a:gd name="T52" fmla="*/ 697151 w 1966913"/>
              <a:gd name="T53" fmla="*/ 768365 h 2327275"/>
              <a:gd name="T54" fmla="*/ 708409 w 1966913"/>
              <a:gd name="T55" fmla="*/ 863626 h 2327275"/>
              <a:gd name="T56" fmla="*/ 756473 w 1966913"/>
              <a:gd name="T57" fmla="*/ 905195 h 2327275"/>
              <a:gd name="T58" fmla="*/ 966701 w 1966913"/>
              <a:gd name="T59" fmla="*/ 887225 h 2327275"/>
              <a:gd name="T60" fmla="*/ 985970 w 1966913"/>
              <a:gd name="T61" fmla="*/ 829202 h 2327275"/>
              <a:gd name="T62" fmla="*/ 1060665 w 1966913"/>
              <a:gd name="T63" fmla="*/ 688043 h 2327275"/>
              <a:gd name="T64" fmla="*/ 1113926 w 1966913"/>
              <a:gd name="T65" fmla="*/ 528914 h 2327275"/>
              <a:gd name="T66" fmla="*/ 1035334 w 1966913"/>
              <a:gd name="T67" fmla="*/ 327784 h 2327275"/>
              <a:gd name="T68" fmla="*/ 879666 w 1966913"/>
              <a:gd name="T69" fmla="*/ 250926 h 2327275"/>
              <a:gd name="T70" fmla="*/ 1047675 w 1966913"/>
              <a:gd name="T71" fmla="*/ 272143 h 2327275"/>
              <a:gd name="T72" fmla="*/ 1162207 w 1966913"/>
              <a:gd name="T73" fmla="*/ 201347 h 2327275"/>
              <a:gd name="T74" fmla="*/ 531523 w 1966913"/>
              <a:gd name="T75" fmla="*/ 196584 h 2327275"/>
              <a:gd name="T76" fmla="*/ 632199 w 1966913"/>
              <a:gd name="T77" fmla="*/ 282318 h 2327275"/>
              <a:gd name="T78" fmla="*/ 824240 w 1966913"/>
              <a:gd name="T79" fmla="*/ 73827 h 2327275"/>
              <a:gd name="T80" fmla="*/ 874470 w 1966913"/>
              <a:gd name="T81" fmla="*/ 91581 h 2327275"/>
              <a:gd name="T82" fmla="*/ 916689 w 1966913"/>
              <a:gd name="T83" fmla="*/ 5412 h 2327275"/>
              <a:gd name="T84" fmla="*/ 1319823 w 1966913"/>
              <a:gd name="T85" fmla="*/ 138129 h 2327275"/>
              <a:gd name="T86" fmla="*/ 1480255 w 1966913"/>
              <a:gd name="T87" fmla="*/ 287732 h 2327275"/>
              <a:gd name="T88" fmla="*/ 1575085 w 1966913"/>
              <a:gd name="T89" fmla="*/ 471758 h 2327275"/>
              <a:gd name="T90" fmla="*/ 1609725 w 1966913"/>
              <a:gd name="T91" fmla="*/ 701466 h 2327275"/>
              <a:gd name="T92" fmla="*/ 1577249 w 1966913"/>
              <a:gd name="T93" fmla="*/ 943082 h 2327275"/>
              <a:gd name="T94" fmla="*/ 1389538 w 1966913"/>
              <a:gd name="T95" fmla="*/ 1273897 h 2327275"/>
              <a:gd name="T96" fmla="*/ 574392 w 1966913"/>
              <a:gd name="T97" fmla="*/ 1716860 h 2327275"/>
              <a:gd name="T98" fmla="*/ 319997 w 1966913"/>
              <a:gd name="T99" fmla="*/ 1770336 h 2327275"/>
              <a:gd name="T100" fmla="*/ 227115 w 1966913"/>
              <a:gd name="T101" fmla="*/ 1688498 h 2327275"/>
              <a:gd name="T102" fmla="*/ 235343 w 1966913"/>
              <a:gd name="T103" fmla="*/ 1565308 h 2327275"/>
              <a:gd name="T104" fmla="*/ 148956 w 1966913"/>
              <a:gd name="T105" fmla="*/ 1440603 h 2327275"/>
              <a:gd name="T106" fmla="*/ 177535 w 1966913"/>
              <a:gd name="T107" fmla="*/ 1387994 h 2327275"/>
              <a:gd name="T108" fmla="*/ 89417 w 1966913"/>
              <a:gd name="T109" fmla="*/ 1305723 h 2327275"/>
              <a:gd name="T110" fmla="*/ 115398 w 1966913"/>
              <a:gd name="T111" fmla="*/ 1257876 h 2327275"/>
              <a:gd name="T112" fmla="*/ 45033 w 1966913"/>
              <a:gd name="T113" fmla="*/ 1226483 h 2327275"/>
              <a:gd name="T114" fmla="*/ 0 w 1966913"/>
              <a:gd name="T115" fmla="*/ 1162615 h 2327275"/>
              <a:gd name="T116" fmla="*/ 121460 w 1966913"/>
              <a:gd name="T117" fmla="*/ 855183 h 2327275"/>
              <a:gd name="T118" fmla="*/ 120811 w 1966913"/>
              <a:gd name="T119" fmla="*/ 727879 h 2327275"/>
              <a:gd name="T120" fmla="*/ 196371 w 1966913"/>
              <a:gd name="T121" fmla="*/ 372816 h 2327275"/>
              <a:gd name="T122" fmla="*/ 421754 w 1966913"/>
              <a:gd name="T123" fmla="*/ 110849 h 2327275"/>
              <a:gd name="T124" fmla="*/ 768598 w 1966913"/>
              <a:gd name="T125" fmla="*/ 866 h 23272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66913" h="2327275">
                <a:moveTo>
                  <a:pt x="954753" y="1302893"/>
                </a:moveTo>
                <a:lnTo>
                  <a:pt x="954489" y="1306067"/>
                </a:lnTo>
                <a:lnTo>
                  <a:pt x="954753" y="1309506"/>
                </a:lnTo>
                <a:lnTo>
                  <a:pt x="955547" y="1313209"/>
                </a:lnTo>
                <a:lnTo>
                  <a:pt x="957134" y="1316118"/>
                </a:lnTo>
                <a:lnTo>
                  <a:pt x="959251" y="1319292"/>
                </a:lnTo>
                <a:lnTo>
                  <a:pt x="961896" y="1322466"/>
                </a:lnTo>
                <a:lnTo>
                  <a:pt x="965071" y="1325111"/>
                </a:lnTo>
                <a:lnTo>
                  <a:pt x="968510" y="1328020"/>
                </a:lnTo>
                <a:lnTo>
                  <a:pt x="972478" y="1330136"/>
                </a:lnTo>
                <a:lnTo>
                  <a:pt x="976182" y="1332517"/>
                </a:lnTo>
                <a:lnTo>
                  <a:pt x="980679" y="1334368"/>
                </a:lnTo>
                <a:lnTo>
                  <a:pt x="985176" y="1336219"/>
                </a:lnTo>
                <a:lnTo>
                  <a:pt x="990467" y="1337542"/>
                </a:lnTo>
                <a:lnTo>
                  <a:pt x="995229" y="1338864"/>
                </a:lnTo>
                <a:lnTo>
                  <a:pt x="1000255" y="1339658"/>
                </a:lnTo>
                <a:lnTo>
                  <a:pt x="1005282" y="1339922"/>
                </a:lnTo>
                <a:lnTo>
                  <a:pt x="1010308" y="1340451"/>
                </a:lnTo>
                <a:lnTo>
                  <a:pt x="1015335" y="1340451"/>
                </a:lnTo>
                <a:lnTo>
                  <a:pt x="1050255" y="1340451"/>
                </a:lnTo>
                <a:lnTo>
                  <a:pt x="1055017" y="1340451"/>
                </a:lnTo>
                <a:lnTo>
                  <a:pt x="1060043" y="1339922"/>
                </a:lnTo>
                <a:lnTo>
                  <a:pt x="1065070" y="1339658"/>
                </a:lnTo>
                <a:lnTo>
                  <a:pt x="1070096" y="1338864"/>
                </a:lnTo>
                <a:lnTo>
                  <a:pt x="1075123" y="1337542"/>
                </a:lnTo>
                <a:lnTo>
                  <a:pt x="1079884" y="1336219"/>
                </a:lnTo>
                <a:lnTo>
                  <a:pt x="1084646" y="1334368"/>
                </a:lnTo>
                <a:lnTo>
                  <a:pt x="1088879" y="1332517"/>
                </a:lnTo>
                <a:lnTo>
                  <a:pt x="1093112" y="1330136"/>
                </a:lnTo>
                <a:lnTo>
                  <a:pt x="1097080" y="1328020"/>
                </a:lnTo>
                <a:lnTo>
                  <a:pt x="1100519" y="1325111"/>
                </a:lnTo>
                <a:lnTo>
                  <a:pt x="1103429" y="1322466"/>
                </a:lnTo>
                <a:lnTo>
                  <a:pt x="1106075" y="1319292"/>
                </a:lnTo>
                <a:lnTo>
                  <a:pt x="1108191" y="1316118"/>
                </a:lnTo>
                <a:lnTo>
                  <a:pt x="1109778" y="1313209"/>
                </a:lnTo>
                <a:lnTo>
                  <a:pt x="1110836" y="1309506"/>
                </a:lnTo>
                <a:lnTo>
                  <a:pt x="1111101" y="1306067"/>
                </a:lnTo>
                <a:lnTo>
                  <a:pt x="1110836" y="1302893"/>
                </a:lnTo>
                <a:lnTo>
                  <a:pt x="1048668" y="1302893"/>
                </a:lnTo>
                <a:lnTo>
                  <a:pt x="1016657" y="1302893"/>
                </a:lnTo>
                <a:lnTo>
                  <a:pt x="954753" y="1302893"/>
                </a:lnTo>
                <a:close/>
                <a:moveTo>
                  <a:pt x="941261" y="1215611"/>
                </a:moveTo>
                <a:lnTo>
                  <a:pt x="937822" y="1215875"/>
                </a:lnTo>
                <a:lnTo>
                  <a:pt x="934383" y="1216404"/>
                </a:lnTo>
                <a:lnTo>
                  <a:pt x="931208" y="1217462"/>
                </a:lnTo>
                <a:lnTo>
                  <a:pt x="928034" y="1218520"/>
                </a:lnTo>
                <a:lnTo>
                  <a:pt x="924859" y="1219842"/>
                </a:lnTo>
                <a:lnTo>
                  <a:pt x="922214" y="1221694"/>
                </a:lnTo>
                <a:lnTo>
                  <a:pt x="919568" y="1223545"/>
                </a:lnTo>
                <a:lnTo>
                  <a:pt x="916923" y="1225661"/>
                </a:lnTo>
                <a:lnTo>
                  <a:pt x="914806" y="1228306"/>
                </a:lnTo>
                <a:lnTo>
                  <a:pt x="912955" y="1230951"/>
                </a:lnTo>
                <a:lnTo>
                  <a:pt x="911103" y="1233596"/>
                </a:lnTo>
                <a:lnTo>
                  <a:pt x="909780" y="1236770"/>
                </a:lnTo>
                <a:lnTo>
                  <a:pt x="908722" y="1239944"/>
                </a:lnTo>
                <a:lnTo>
                  <a:pt x="907664" y="1243118"/>
                </a:lnTo>
                <a:lnTo>
                  <a:pt x="907135" y="1246556"/>
                </a:lnTo>
                <a:lnTo>
                  <a:pt x="906870" y="1249995"/>
                </a:lnTo>
                <a:lnTo>
                  <a:pt x="907135" y="1253698"/>
                </a:lnTo>
                <a:lnTo>
                  <a:pt x="907664" y="1256872"/>
                </a:lnTo>
                <a:lnTo>
                  <a:pt x="908722" y="1260310"/>
                </a:lnTo>
                <a:lnTo>
                  <a:pt x="909780" y="1263484"/>
                </a:lnTo>
                <a:lnTo>
                  <a:pt x="911103" y="1266129"/>
                </a:lnTo>
                <a:lnTo>
                  <a:pt x="912955" y="1269303"/>
                </a:lnTo>
                <a:lnTo>
                  <a:pt x="914806" y="1271948"/>
                </a:lnTo>
                <a:lnTo>
                  <a:pt x="916923" y="1274328"/>
                </a:lnTo>
                <a:lnTo>
                  <a:pt x="919568" y="1276444"/>
                </a:lnTo>
                <a:lnTo>
                  <a:pt x="922214" y="1278560"/>
                </a:lnTo>
                <a:lnTo>
                  <a:pt x="924859" y="1280147"/>
                </a:lnTo>
                <a:lnTo>
                  <a:pt x="928034" y="1281734"/>
                </a:lnTo>
                <a:lnTo>
                  <a:pt x="931208" y="1282792"/>
                </a:lnTo>
                <a:lnTo>
                  <a:pt x="934383" y="1283585"/>
                </a:lnTo>
                <a:lnTo>
                  <a:pt x="937822" y="1284114"/>
                </a:lnTo>
                <a:lnTo>
                  <a:pt x="941261" y="1284114"/>
                </a:lnTo>
                <a:lnTo>
                  <a:pt x="1124064" y="1284114"/>
                </a:lnTo>
                <a:lnTo>
                  <a:pt x="1127768" y="1284114"/>
                </a:lnTo>
                <a:lnTo>
                  <a:pt x="1130942" y="1283585"/>
                </a:lnTo>
                <a:lnTo>
                  <a:pt x="1134381" y="1282792"/>
                </a:lnTo>
                <a:lnTo>
                  <a:pt x="1137556" y="1281734"/>
                </a:lnTo>
                <a:lnTo>
                  <a:pt x="1140466" y="1280147"/>
                </a:lnTo>
                <a:lnTo>
                  <a:pt x="1143376" y="1278560"/>
                </a:lnTo>
                <a:lnTo>
                  <a:pt x="1146021" y="1276444"/>
                </a:lnTo>
                <a:lnTo>
                  <a:pt x="1148402" y="1274328"/>
                </a:lnTo>
                <a:lnTo>
                  <a:pt x="1150783" y="1271948"/>
                </a:lnTo>
                <a:lnTo>
                  <a:pt x="1152635" y="1269303"/>
                </a:lnTo>
                <a:lnTo>
                  <a:pt x="1154222" y="1266129"/>
                </a:lnTo>
                <a:lnTo>
                  <a:pt x="1155810" y="1263484"/>
                </a:lnTo>
                <a:lnTo>
                  <a:pt x="1156868" y="1260310"/>
                </a:lnTo>
                <a:lnTo>
                  <a:pt x="1157661" y="1256872"/>
                </a:lnTo>
                <a:lnTo>
                  <a:pt x="1158191" y="1253698"/>
                </a:lnTo>
                <a:lnTo>
                  <a:pt x="1158191" y="1249995"/>
                </a:lnTo>
                <a:lnTo>
                  <a:pt x="1158191" y="1246556"/>
                </a:lnTo>
                <a:lnTo>
                  <a:pt x="1157661" y="1243118"/>
                </a:lnTo>
                <a:lnTo>
                  <a:pt x="1156868" y="1239944"/>
                </a:lnTo>
                <a:lnTo>
                  <a:pt x="1155810" y="1236770"/>
                </a:lnTo>
                <a:lnTo>
                  <a:pt x="1154222" y="1233596"/>
                </a:lnTo>
                <a:lnTo>
                  <a:pt x="1152635" y="1230951"/>
                </a:lnTo>
                <a:lnTo>
                  <a:pt x="1150783" y="1228306"/>
                </a:lnTo>
                <a:lnTo>
                  <a:pt x="1148402" y="1225661"/>
                </a:lnTo>
                <a:lnTo>
                  <a:pt x="1146021" y="1223545"/>
                </a:lnTo>
                <a:lnTo>
                  <a:pt x="1143376" y="1221694"/>
                </a:lnTo>
                <a:lnTo>
                  <a:pt x="1140466" y="1219842"/>
                </a:lnTo>
                <a:lnTo>
                  <a:pt x="1137556" y="1218520"/>
                </a:lnTo>
                <a:lnTo>
                  <a:pt x="1134381" y="1217462"/>
                </a:lnTo>
                <a:lnTo>
                  <a:pt x="1130942" y="1216404"/>
                </a:lnTo>
                <a:lnTo>
                  <a:pt x="1127768" y="1215875"/>
                </a:lnTo>
                <a:lnTo>
                  <a:pt x="1124064" y="1215611"/>
                </a:lnTo>
                <a:lnTo>
                  <a:pt x="941261" y="1215611"/>
                </a:lnTo>
                <a:close/>
                <a:moveTo>
                  <a:pt x="941261" y="1129121"/>
                </a:moveTo>
                <a:lnTo>
                  <a:pt x="937822" y="1129386"/>
                </a:lnTo>
                <a:lnTo>
                  <a:pt x="934383" y="1130179"/>
                </a:lnTo>
                <a:lnTo>
                  <a:pt x="931208" y="1130973"/>
                </a:lnTo>
                <a:lnTo>
                  <a:pt x="928034" y="1132031"/>
                </a:lnTo>
                <a:lnTo>
                  <a:pt x="924859" y="1133353"/>
                </a:lnTo>
                <a:lnTo>
                  <a:pt x="922214" y="1135205"/>
                </a:lnTo>
                <a:lnTo>
                  <a:pt x="919568" y="1137056"/>
                </a:lnTo>
                <a:lnTo>
                  <a:pt x="916923" y="1139437"/>
                </a:lnTo>
                <a:lnTo>
                  <a:pt x="914806" y="1141817"/>
                </a:lnTo>
                <a:lnTo>
                  <a:pt x="912955" y="1144462"/>
                </a:lnTo>
                <a:lnTo>
                  <a:pt x="911103" y="1147107"/>
                </a:lnTo>
                <a:lnTo>
                  <a:pt x="909780" y="1150281"/>
                </a:lnTo>
                <a:lnTo>
                  <a:pt x="908722" y="1153455"/>
                </a:lnTo>
                <a:lnTo>
                  <a:pt x="907664" y="1156629"/>
                </a:lnTo>
                <a:lnTo>
                  <a:pt x="907135" y="1160067"/>
                </a:lnTo>
                <a:lnTo>
                  <a:pt x="906870" y="1163505"/>
                </a:lnTo>
                <a:lnTo>
                  <a:pt x="907135" y="1167208"/>
                </a:lnTo>
                <a:lnTo>
                  <a:pt x="907664" y="1170382"/>
                </a:lnTo>
                <a:lnTo>
                  <a:pt x="908722" y="1173821"/>
                </a:lnTo>
                <a:lnTo>
                  <a:pt x="909780" y="1176995"/>
                </a:lnTo>
                <a:lnTo>
                  <a:pt x="911103" y="1179640"/>
                </a:lnTo>
                <a:lnTo>
                  <a:pt x="912955" y="1182813"/>
                </a:lnTo>
                <a:lnTo>
                  <a:pt x="914806" y="1185458"/>
                </a:lnTo>
                <a:lnTo>
                  <a:pt x="916923" y="1187839"/>
                </a:lnTo>
                <a:lnTo>
                  <a:pt x="919568" y="1189955"/>
                </a:lnTo>
                <a:lnTo>
                  <a:pt x="922214" y="1191806"/>
                </a:lnTo>
                <a:lnTo>
                  <a:pt x="924859" y="1193658"/>
                </a:lnTo>
                <a:lnTo>
                  <a:pt x="928034" y="1195245"/>
                </a:lnTo>
                <a:lnTo>
                  <a:pt x="931208" y="1196303"/>
                </a:lnTo>
                <a:lnTo>
                  <a:pt x="934383" y="1197096"/>
                </a:lnTo>
                <a:lnTo>
                  <a:pt x="937822" y="1197625"/>
                </a:lnTo>
                <a:lnTo>
                  <a:pt x="941261" y="1197625"/>
                </a:lnTo>
                <a:lnTo>
                  <a:pt x="1124064" y="1197625"/>
                </a:lnTo>
                <a:lnTo>
                  <a:pt x="1127768" y="1197625"/>
                </a:lnTo>
                <a:lnTo>
                  <a:pt x="1130942" y="1197096"/>
                </a:lnTo>
                <a:lnTo>
                  <a:pt x="1134381" y="1196303"/>
                </a:lnTo>
                <a:lnTo>
                  <a:pt x="1137556" y="1195245"/>
                </a:lnTo>
                <a:lnTo>
                  <a:pt x="1140466" y="1193658"/>
                </a:lnTo>
                <a:lnTo>
                  <a:pt x="1143376" y="1191806"/>
                </a:lnTo>
                <a:lnTo>
                  <a:pt x="1146021" y="1189955"/>
                </a:lnTo>
                <a:lnTo>
                  <a:pt x="1148402" y="1187839"/>
                </a:lnTo>
                <a:lnTo>
                  <a:pt x="1150783" y="1185458"/>
                </a:lnTo>
                <a:lnTo>
                  <a:pt x="1152635" y="1182813"/>
                </a:lnTo>
                <a:lnTo>
                  <a:pt x="1154222" y="1179640"/>
                </a:lnTo>
                <a:lnTo>
                  <a:pt x="1155810" y="1176995"/>
                </a:lnTo>
                <a:lnTo>
                  <a:pt x="1156868" y="1173821"/>
                </a:lnTo>
                <a:lnTo>
                  <a:pt x="1157661" y="1170382"/>
                </a:lnTo>
                <a:lnTo>
                  <a:pt x="1158191" y="1167208"/>
                </a:lnTo>
                <a:lnTo>
                  <a:pt x="1158191" y="1163505"/>
                </a:lnTo>
                <a:lnTo>
                  <a:pt x="1158191" y="1160067"/>
                </a:lnTo>
                <a:lnTo>
                  <a:pt x="1157661" y="1156629"/>
                </a:lnTo>
                <a:lnTo>
                  <a:pt x="1156868" y="1153455"/>
                </a:lnTo>
                <a:lnTo>
                  <a:pt x="1155810" y="1150281"/>
                </a:lnTo>
                <a:lnTo>
                  <a:pt x="1154222" y="1147107"/>
                </a:lnTo>
                <a:lnTo>
                  <a:pt x="1152635" y="1144462"/>
                </a:lnTo>
                <a:lnTo>
                  <a:pt x="1150783" y="1141817"/>
                </a:lnTo>
                <a:lnTo>
                  <a:pt x="1148402" y="1139437"/>
                </a:lnTo>
                <a:lnTo>
                  <a:pt x="1146021" y="1137056"/>
                </a:lnTo>
                <a:lnTo>
                  <a:pt x="1143376" y="1135205"/>
                </a:lnTo>
                <a:lnTo>
                  <a:pt x="1140466" y="1133353"/>
                </a:lnTo>
                <a:lnTo>
                  <a:pt x="1137556" y="1132031"/>
                </a:lnTo>
                <a:lnTo>
                  <a:pt x="1134381" y="1130973"/>
                </a:lnTo>
                <a:lnTo>
                  <a:pt x="1130942" y="1130179"/>
                </a:lnTo>
                <a:lnTo>
                  <a:pt x="1127768" y="1129386"/>
                </a:lnTo>
                <a:lnTo>
                  <a:pt x="1124064" y="1129121"/>
                </a:lnTo>
                <a:lnTo>
                  <a:pt x="941261" y="1129121"/>
                </a:lnTo>
                <a:close/>
                <a:moveTo>
                  <a:pt x="1341787" y="876266"/>
                </a:moveTo>
                <a:lnTo>
                  <a:pt x="1336231" y="884201"/>
                </a:lnTo>
                <a:lnTo>
                  <a:pt x="1330676" y="891871"/>
                </a:lnTo>
                <a:lnTo>
                  <a:pt x="1325120" y="899277"/>
                </a:lnTo>
                <a:lnTo>
                  <a:pt x="1319565" y="906418"/>
                </a:lnTo>
                <a:lnTo>
                  <a:pt x="1308189" y="920172"/>
                </a:lnTo>
                <a:lnTo>
                  <a:pt x="1297078" y="932867"/>
                </a:lnTo>
                <a:lnTo>
                  <a:pt x="1362686" y="998726"/>
                </a:lnTo>
                <a:lnTo>
                  <a:pt x="1365596" y="1001107"/>
                </a:lnTo>
                <a:lnTo>
                  <a:pt x="1368241" y="1003223"/>
                </a:lnTo>
                <a:lnTo>
                  <a:pt x="1371416" y="1005074"/>
                </a:lnTo>
                <a:lnTo>
                  <a:pt x="1374591" y="1006396"/>
                </a:lnTo>
                <a:lnTo>
                  <a:pt x="1377765" y="1007719"/>
                </a:lnTo>
                <a:lnTo>
                  <a:pt x="1381204" y="1008512"/>
                </a:lnTo>
                <a:lnTo>
                  <a:pt x="1384643" y="1009041"/>
                </a:lnTo>
                <a:lnTo>
                  <a:pt x="1388083" y="1009041"/>
                </a:lnTo>
                <a:lnTo>
                  <a:pt x="1391522" y="1009041"/>
                </a:lnTo>
                <a:lnTo>
                  <a:pt x="1394961" y="1008512"/>
                </a:lnTo>
                <a:lnTo>
                  <a:pt x="1398400" y="1007719"/>
                </a:lnTo>
                <a:lnTo>
                  <a:pt x="1401839" y="1006396"/>
                </a:lnTo>
                <a:lnTo>
                  <a:pt x="1404749" y="1005074"/>
                </a:lnTo>
                <a:lnTo>
                  <a:pt x="1407924" y="1003223"/>
                </a:lnTo>
                <a:lnTo>
                  <a:pt x="1410834" y="1001107"/>
                </a:lnTo>
                <a:lnTo>
                  <a:pt x="1413479" y="998726"/>
                </a:lnTo>
                <a:lnTo>
                  <a:pt x="1416125" y="995817"/>
                </a:lnTo>
                <a:lnTo>
                  <a:pt x="1417976" y="993172"/>
                </a:lnTo>
                <a:lnTo>
                  <a:pt x="1420093" y="989998"/>
                </a:lnTo>
                <a:lnTo>
                  <a:pt x="1421416" y="986824"/>
                </a:lnTo>
                <a:lnTo>
                  <a:pt x="1422474" y="983386"/>
                </a:lnTo>
                <a:lnTo>
                  <a:pt x="1423267" y="980212"/>
                </a:lnTo>
                <a:lnTo>
                  <a:pt x="1423797" y="976773"/>
                </a:lnTo>
                <a:lnTo>
                  <a:pt x="1423797" y="973335"/>
                </a:lnTo>
                <a:lnTo>
                  <a:pt x="1423797" y="969632"/>
                </a:lnTo>
                <a:lnTo>
                  <a:pt x="1423267" y="966458"/>
                </a:lnTo>
                <a:lnTo>
                  <a:pt x="1422474" y="963020"/>
                </a:lnTo>
                <a:lnTo>
                  <a:pt x="1421416" y="959581"/>
                </a:lnTo>
                <a:lnTo>
                  <a:pt x="1420093" y="956672"/>
                </a:lnTo>
                <a:lnTo>
                  <a:pt x="1417976" y="953498"/>
                </a:lnTo>
                <a:lnTo>
                  <a:pt x="1416125" y="950588"/>
                </a:lnTo>
                <a:lnTo>
                  <a:pt x="1413479" y="947944"/>
                </a:lnTo>
                <a:lnTo>
                  <a:pt x="1341787" y="876266"/>
                </a:lnTo>
                <a:close/>
                <a:moveTo>
                  <a:pt x="723538" y="876266"/>
                </a:moveTo>
                <a:lnTo>
                  <a:pt x="651846" y="947944"/>
                </a:lnTo>
                <a:lnTo>
                  <a:pt x="649465" y="950588"/>
                </a:lnTo>
                <a:lnTo>
                  <a:pt x="647084" y="953498"/>
                </a:lnTo>
                <a:lnTo>
                  <a:pt x="645497" y="956672"/>
                </a:lnTo>
                <a:lnTo>
                  <a:pt x="644174" y="959581"/>
                </a:lnTo>
                <a:lnTo>
                  <a:pt x="642587" y="963020"/>
                </a:lnTo>
                <a:lnTo>
                  <a:pt x="642058" y="966458"/>
                </a:lnTo>
                <a:lnTo>
                  <a:pt x="641529" y="969632"/>
                </a:lnTo>
                <a:lnTo>
                  <a:pt x="641264" y="973335"/>
                </a:lnTo>
                <a:lnTo>
                  <a:pt x="641529" y="976773"/>
                </a:lnTo>
                <a:lnTo>
                  <a:pt x="642058" y="980212"/>
                </a:lnTo>
                <a:lnTo>
                  <a:pt x="642587" y="983386"/>
                </a:lnTo>
                <a:lnTo>
                  <a:pt x="644174" y="986824"/>
                </a:lnTo>
                <a:lnTo>
                  <a:pt x="645497" y="989998"/>
                </a:lnTo>
                <a:lnTo>
                  <a:pt x="647084" y="993172"/>
                </a:lnTo>
                <a:lnTo>
                  <a:pt x="649465" y="995817"/>
                </a:lnTo>
                <a:lnTo>
                  <a:pt x="651846" y="998726"/>
                </a:lnTo>
                <a:lnTo>
                  <a:pt x="654491" y="1001107"/>
                </a:lnTo>
                <a:lnTo>
                  <a:pt x="657666" y="1003223"/>
                </a:lnTo>
                <a:lnTo>
                  <a:pt x="660576" y="1005074"/>
                </a:lnTo>
                <a:lnTo>
                  <a:pt x="663751" y="1006396"/>
                </a:lnTo>
                <a:lnTo>
                  <a:pt x="667190" y="1007719"/>
                </a:lnTo>
                <a:lnTo>
                  <a:pt x="670629" y="1008512"/>
                </a:lnTo>
                <a:lnTo>
                  <a:pt x="673803" y="1009041"/>
                </a:lnTo>
                <a:lnTo>
                  <a:pt x="677243" y="1009041"/>
                </a:lnTo>
                <a:lnTo>
                  <a:pt x="680682" y="1009041"/>
                </a:lnTo>
                <a:lnTo>
                  <a:pt x="683856" y="1008512"/>
                </a:lnTo>
                <a:lnTo>
                  <a:pt x="687295" y="1007719"/>
                </a:lnTo>
                <a:lnTo>
                  <a:pt x="690734" y="1006396"/>
                </a:lnTo>
                <a:lnTo>
                  <a:pt x="694174" y="1005074"/>
                </a:lnTo>
                <a:lnTo>
                  <a:pt x="696819" y="1003223"/>
                </a:lnTo>
                <a:lnTo>
                  <a:pt x="699994" y="1001107"/>
                </a:lnTo>
                <a:lnTo>
                  <a:pt x="702639" y="998726"/>
                </a:lnTo>
                <a:lnTo>
                  <a:pt x="768512" y="932867"/>
                </a:lnTo>
                <a:lnTo>
                  <a:pt x="757401" y="920172"/>
                </a:lnTo>
                <a:lnTo>
                  <a:pt x="745760" y="906418"/>
                </a:lnTo>
                <a:lnTo>
                  <a:pt x="740205" y="899277"/>
                </a:lnTo>
                <a:lnTo>
                  <a:pt x="734649" y="891606"/>
                </a:lnTo>
                <a:lnTo>
                  <a:pt x="728829" y="884201"/>
                </a:lnTo>
                <a:lnTo>
                  <a:pt x="723538" y="876266"/>
                </a:lnTo>
                <a:close/>
                <a:moveTo>
                  <a:pt x="1407659" y="582150"/>
                </a:moveTo>
                <a:lnTo>
                  <a:pt x="1408982" y="594581"/>
                </a:lnTo>
                <a:lnTo>
                  <a:pt x="1410040" y="607276"/>
                </a:lnTo>
                <a:lnTo>
                  <a:pt x="1411098" y="620237"/>
                </a:lnTo>
                <a:lnTo>
                  <a:pt x="1411098" y="633197"/>
                </a:lnTo>
                <a:lnTo>
                  <a:pt x="1411098" y="643512"/>
                </a:lnTo>
                <a:lnTo>
                  <a:pt x="1410834" y="653827"/>
                </a:lnTo>
                <a:lnTo>
                  <a:pt x="1535436" y="653827"/>
                </a:lnTo>
                <a:lnTo>
                  <a:pt x="1539139" y="653563"/>
                </a:lnTo>
                <a:lnTo>
                  <a:pt x="1542314" y="653034"/>
                </a:lnTo>
                <a:lnTo>
                  <a:pt x="1546018" y="652240"/>
                </a:lnTo>
                <a:lnTo>
                  <a:pt x="1549192" y="651182"/>
                </a:lnTo>
                <a:lnTo>
                  <a:pt x="1552631" y="649331"/>
                </a:lnTo>
                <a:lnTo>
                  <a:pt x="1555277" y="647744"/>
                </a:lnTo>
                <a:lnTo>
                  <a:pt x="1558187" y="645628"/>
                </a:lnTo>
                <a:lnTo>
                  <a:pt x="1560568" y="643247"/>
                </a:lnTo>
                <a:lnTo>
                  <a:pt x="1562949" y="640603"/>
                </a:lnTo>
                <a:lnTo>
                  <a:pt x="1565065" y="637958"/>
                </a:lnTo>
                <a:lnTo>
                  <a:pt x="1566917" y="635048"/>
                </a:lnTo>
                <a:lnTo>
                  <a:pt x="1568504" y="631874"/>
                </a:lnTo>
                <a:lnTo>
                  <a:pt x="1569562" y="628700"/>
                </a:lnTo>
                <a:lnTo>
                  <a:pt x="1570356" y="625262"/>
                </a:lnTo>
                <a:lnTo>
                  <a:pt x="1571150" y="621559"/>
                </a:lnTo>
                <a:lnTo>
                  <a:pt x="1571414" y="617856"/>
                </a:lnTo>
                <a:lnTo>
                  <a:pt x="1571150" y="614418"/>
                </a:lnTo>
                <a:lnTo>
                  <a:pt x="1570356" y="610715"/>
                </a:lnTo>
                <a:lnTo>
                  <a:pt x="1569562" y="607276"/>
                </a:lnTo>
                <a:lnTo>
                  <a:pt x="1568504" y="603838"/>
                </a:lnTo>
                <a:lnTo>
                  <a:pt x="1566917" y="600929"/>
                </a:lnTo>
                <a:lnTo>
                  <a:pt x="1565065" y="598019"/>
                </a:lnTo>
                <a:lnTo>
                  <a:pt x="1562949" y="595110"/>
                </a:lnTo>
                <a:lnTo>
                  <a:pt x="1560568" y="592729"/>
                </a:lnTo>
                <a:lnTo>
                  <a:pt x="1558187" y="590084"/>
                </a:lnTo>
                <a:lnTo>
                  <a:pt x="1555277" y="588233"/>
                </a:lnTo>
                <a:lnTo>
                  <a:pt x="1552631" y="586646"/>
                </a:lnTo>
                <a:lnTo>
                  <a:pt x="1549192" y="584794"/>
                </a:lnTo>
                <a:lnTo>
                  <a:pt x="1546018" y="583736"/>
                </a:lnTo>
                <a:lnTo>
                  <a:pt x="1542314" y="582943"/>
                </a:lnTo>
                <a:lnTo>
                  <a:pt x="1539139" y="582414"/>
                </a:lnTo>
                <a:lnTo>
                  <a:pt x="1535436" y="582150"/>
                </a:lnTo>
                <a:lnTo>
                  <a:pt x="1407659" y="582150"/>
                </a:lnTo>
                <a:close/>
                <a:moveTo>
                  <a:pt x="530154" y="582150"/>
                </a:moveTo>
                <a:lnTo>
                  <a:pt x="526450" y="582414"/>
                </a:lnTo>
                <a:lnTo>
                  <a:pt x="522747" y="582943"/>
                </a:lnTo>
                <a:lnTo>
                  <a:pt x="519308" y="583736"/>
                </a:lnTo>
                <a:lnTo>
                  <a:pt x="516133" y="584794"/>
                </a:lnTo>
                <a:lnTo>
                  <a:pt x="512958" y="586646"/>
                </a:lnTo>
                <a:lnTo>
                  <a:pt x="509784" y="588233"/>
                </a:lnTo>
                <a:lnTo>
                  <a:pt x="507403" y="590084"/>
                </a:lnTo>
                <a:lnTo>
                  <a:pt x="504493" y="592729"/>
                </a:lnTo>
                <a:lnTo>
                  <a:pt x="502376" y="595110"/>
                </a:lnTo>
                <a:lnTo>
                  <a:pt x="500260" y="598019"/>
                </a:lnTo>
                <a:lnTo>
                  <a:pt x="498408" y="600929"/>
                </a:lnTo>
                <a:lnTo>
                  <a:pt x="497085" y="603838"/>
                </a:lnTo>
                <a:lnTo>
                  <a:pt x="495763" y="607276"/>
                </a:lnTo>
                <a:lnTo>
                  <a:pt x="494969" y="610715"/>
                </a:lnTo>
                <a:lnTo>
                  <a:pt x="494440" y="614418"/>
                </a:lnTo>
                <a:lnTo>
                  <a:pt x="494175" y="617856"/>
                </a:lnTo>
                <a:lnTo>
                  <a:pt x="494440" y="621559"/>
                </a:lnTo>
                <a:lnTo>
                  <a:pt x="494969" y="625262"/>
                </a:lnTo>
                <a:lnTo>
                  <a:pt x="495763" y="628700"/>
                </a:lnTo>
                <a:lnTo>
                  <a:pt x="497085" y="631874"/>
                </a:lnTo>
                <a:lnTo>
                  <a:pt x="498408" y="635048"/>
                </a:lnTo>
                <a:lnTo>
                  <a:pt x="500260" y="637958"/>
                </a:lnTo>
                <a:lnTo>
                  <a:pt x="502376" y="640603"/>
                </a:lnTo>
                <a:lnTo>
                  <a:pt x="504493" y="643247"/>
                </a:lnTo>
                <a:lnTo>
                  <a:pt x="507403" y="645628"/>
                </a:lnTo>
                <a:lnTo>
                  <a:pt x="509784" y="647744"/>
                </a:lnTo>
                <a:lnTo>
                  <a:pt x="512958" y="649331"/>
                </a:lnTo>
                <a:lnTo>
                  <a:pt x="516133" y="651182"/>
                </a:lnTo>
                <a:lnTo>
                  <a:pt x="519308" y="652240"/>
                </a:lnTo>
                <a:lnTo>
                  <a:pt x="522747" y="653034"/>
                </a:lnTo>
                <a:lnTo>
                  <a:pt x="526450" y="653563"/>
                </a:lnTo>
                <a:lnTo>
                  <a:pt x="530154" y="653827"/>
                </a:lnTo>
                <a:lnTo>
                  <a:pt x="654756" y="653827"/>
                </a:lnTo>
                <a:lnTo>
                  <a:pt x="654491" y="643512"/>
                </a:lnTo>
                <a:lnTo>
                  <a:pt x="654227" y="633197"/>
                </a:lnTo>
                <a:lnTo>
                  <a:pt x="654491" y="620237"/>
                </a:lnTo>
                <a:lnTo>
                  <a:pt x="655285" y="607276"/>
                </a:lnTo>
                <a:lnTo>
                  <a:pt x="656079" y="594581"/>
                </a:lnTo>
                <a:lnTo>
                  <a:pt x="657666" y="582150"/>
                </a:lnTo>
                <a:lnTo>
                  <a:pt x="530154" y="582150"/>
                </a:lnTo>
                <a:close/>
                <a:moveTo>
                  <a:pt x="1010822" y="371475"/>
                </a:moveTo>
                <a:lnTo>
                  <a:pt x="1014779" y="372005"/>
                </a:lnTo>
                <a:lnTo>
                  <a:pt x="1018472" y="372270"/>
                </a:lnTo>
                <a:lnTo>
                  <a:pt x="1021902" y="373065"/>
                </a:lnTo>
                <a:lnTo>
                  <a:pt x="1025331" y="374126"/>
                </a:lnTo>
                <a:lnTo>
                  <a:pt x="1028497" y="375451"/>
                </a:lnTo>
                <a:lnTo>
                  <a:pt x="1031927" y="377306"/>
                </a:lnTo>
                <a:lnTo>
                  <a:pt x="1034565" y="379427"/>
                </a:lnTo>
                <a:lnTo>
                  <a:pt x="1037467" y="381813"/>
                </a:lnTo>
                <a:lnTo>
                  <a:pt x="1039841" y="384198"/>
                </a:lnTo>
                <a:lnTo>
                  <a:pt x="1041951" y="387114"/>
                </a:lnTo>
                <a:lnTo>
                  <a:pt x="1043798" y="389764"/>
                </a:lnTo>
                <a:lnTo>
                  <a:pt x="1045645" y="393210"/>
                </a:lnTo>
                <a:lnTo>
                  <a:pt x="1046964" y="396656"/>
                </a:lnTo>
                <a:lnTo>
                  <a:pt x="1048019" y="400102"/>
                </a:lnTo>
                <a:lnTo>
                  <a:pt x="1048547" y="403548"/>
                </a:lnTo>
                <a:lnTo>
                  <a:pt x="1049338" y="407523"/>
                </a:lnTo>
                <a:lnTo>
                  <a:pt x="1049074" y="411234"/>
                </a:lnTo>
                <a:lnTo>
                  <a:pt x="1048547" y="414945"/>
                </a:lnTo>
                <a:lnTo>
                  <a:pt x="1047755" y="418656"/>
                </a:lnTo>
                <a:lnTo>
                  <a:pt x="1046700" y="421837"/>
                </a:lnTo>
                <a:lnTo>
                  <a:pt x="1045381" y="425283"/>
                </a:lnTo>
                <a:lnTo>
                  <a:pt x="1043534" y="428463"/>
                </a:lnTo>
                <a:lnTo>
                  <a:pt x="1041424" y="431644"/>
                </a:lnTo>
                <a:lnTo>
                  <a:pt x="1039049" y="434030"/>
                </a:lnTo>
                <a:lnTo>
                  <a:pt x="1036675" y="436680"/>
                </a:lnTo>
                <a:lnTo>
                  <a:pt x="1033773" y="438801"/>
                </a:lnTo>
                <a:lnTo>
                  <a:pt x="1031135" y="440921"/>
                </a:lnTo>
                <a:lnTo>
                  <a:pt x="1027706" y="442512"/>
                </a:lnTo>
                <a:lnTo>
                  <a:pt x="1024276" y="443837"/>
                </a:lnTo>
                <a:lnTo>
                  <a:pt x="1020846" y="445162"/>
                </a:lnTo>
                <a:lnTo>
                  <a:pt x="1017417" y="445692"/>
                </a:lnTo>
                <a:lnTo>
                  <a:pt x="1013460" y="445957"/>
                </a:lnTo>
                <a:lnTo>
                  <a:pt x="1005809" y="446487"/>
                </a:lnTo>
                <a:lnTo>
                  <a:pt x="998422" y="447018"/>
                </a:lnTo>
                <a:lnTo>
                  <a:pt x="991563" y="447813"/>
                </a:lnTo>
                <a:lnTo>
                  <a:pt x="984704" y="448873"/>
                </a:lnTo>
                <a:lnTo>
                  <a:pt x="978373" y="450198"/>
                </a:lnTo>
                <a:lnTo>
                  <a:pt x="972305" y="451524"/>
                </a:lnTo>
                <a:lnTo>
                  <a:pt x="965973" y="453114"/>
                </a:lnTo>
                <a:lnTo>
                  <a:pt x="960433" y="454969"/>
                </a:lnTo>
                <a:lnTo>
                  <a:pt x="954893" y="456825"/>
                </a:lnTo>
                <a:lnTo>
                  <a:pt x="949881" y="458945"/>
                </a:lnTo>
                <a:lnTo>
                  <a:pt x="944868" y="461066"/>
                </a:lnTo>
                <a:lnTo>
                  <a:pt x="939856" y="463716"/>
                </a:lnTo>
                <a:lnTo>
                  <a:pt x="935371" y="466102"/>
                </a:lnTo>
                <a:lnTo>
                  <a:pt x="930886" y="468753"/>
                </a:lnTo>
                <a:lnTo>
                  <a:pt x="926665" y="471403"/>
                </a:lnTo>
                <a:lnTo>
                  <a:pt x="922444" y="474319"/>
                </a:lnTo>
                <a:lnTo>
                  <a:pt x="918487" y="477235"/>
                </a:lnTo>
                <a:lnTo>
                  <a:pt x="914530" y="480150"/>
                </a:lnTo>
                <a:lnTo>
                  <a:pt x="910837" y="483331"/>
                </a:lnTo>
                <a:lnTo>
                  <a:pt x="907671" y="486777"/>
                </a:lnTo>
                <a:lnTo>
                  <a:pt x="900812" y="493403"/>
                </a:lnTo>
                <a:lnTo>
                  <a:pt x="894744" y="500825"/>
                </a:lnTo>
                <a:lnTo>
                  <a:pt x="888940" y="508247"/>
                </a:lnTo>
                <a:lnTo>
                  <a:pt x="883928" y="516199"/>
                </a:lnTo>
                <a:lnTo>
                  <a:pt x="879443" y="524150"/>
                </a:lnTo>
                <a:lnTo>
                  <a:pt x="874958" y="532367"/>
                </a:lnTo>
                <a:lnTo>
                  <a:pt x="871529" y="540319"/>
                </a:lnTo>
                <a:lnTo>
                  <a:pt x="868099" y="548801"/>
                </a:lnTo>
                <a:lnTo>
                  <a:pt x="864933" y="557018"/>
                </a:lnTo>
                <a:lnTo>
                  <a:pt x="862559" y="565235"/>
                </a:lnTo>
                <a:lnTo>
                  <a:pt x="860185" y="573452"/>
                </a:lnTo>
                <a:lnTo>
                  <a:pt x="858338" y="580874"/>
                </a:lnTo>
                <a:lnTo>
                  <a:pt x="856491" y="588295"/>
                </a:lnTo>
                <a:lnTo>
                  <a:pt x="855436" y="595187"/>
                </a:lnTo>
                <a:lnTo>
                  <a:pt x="853589" y="607645"/>
                </a:lnTo>
                <a:lnTo>
                  <a:pt x="852270" y="617717"/>
                </a:lnTo>
                <a:lnTo>
                  <a:pt x="852006" y="624874"/>
                </a:lnTo>
                <a:lnTo>
                  <a:pt x="851743" y="627789"/>
                </a:lnTo>
                <a:lnTo>
                  <a:pt x="851743" y="631765"/>
                </a:lnTo>
                <a:lnTo>
                  <a:pt x="851215" y="635476"/>
                </a:lnTo>
                <a:lnTo>
                  <a:pt x="850160" y="638922"/>
                </a:lnTo>
                <a:lnTo>
                  <a:pt x="849104" y="642633"/>
                </a:lnTo>
                <a:lnTo>
                  <a:pt x="847258" y="645549"/>
                </a:lnTo>
                <a:lnTo>
                  <a:pt x="845675" y="648729"/>
                </a:lnTo>
                <a:lnTo>
                  <a:pt x="843301" y="651645"/>
                </a:lnTo>
                <a:lnTo>
                  <a:pt x="841190" y="654296"/>
                </a:lnTo>
                <a:lnTo>
                  <a:pt x="838288" y="656681"/>
                </a:lnTo>
                <a:lnTo>
                  <a:pt x="835650" y="658802"/>
                </a:lnTo>
                <a:lnTo>
                  <a:pt x="832484" y="660657"/>
                </a:lnTo>
                <a:lnTo>
                  <a:pt x="829319" y="662247"/>
                </a:lnTo>
                <a:lnTo>
                  <a:pt x="826153" y="663308"/>
                </a:lnTo>
                <a:lnTo>
                  <a:pt x="822459" y="664103"/>
                </a:lnTo>
                <a:lnTo>
                  <a:pt x="818766" y="664898"/>
                </a:lnTo>
                <a:lnTo>
                  <a:pt x="814809" y="665163"/>
                </a:lnTo>
                <a:lnTo>
                  <a:pt x="811115" y="664898"/>
                </a:lnTo>
                <a:lnTo>
                  <a:pt x="807686" y="664103"/>
                </a:lnTo>
                <a:lnTo>
                  <a:pt x="803993" y="663308"/>
                </a:lnTo>
                <a:lnTo>
                  <a:pt x="800563" y="662247"/>
                </a:lnTo>
                <a:lnTo>
                  <a:pt x="797133" y="660657"/>
                </a:lnTo>
                <a:lnTo>
                  <a:pt x="794495" y="658802"/>
                </a:lnTo>
                <a:lnTo>
                  <a:pt x="791330" y="656681"/>
                </a:lnTo>
                <a:lnTo>
                  <a:pt x="788691" y="654296"/>
                </a:lnTo>
                <a:lnTo>
                  <a:pt x="786317" y="651645"/>
                </a:lnTo>
                <a:lnTo>
                  <a:pt x="784207" y="648729"/>
                </a:lnTo>
                <a:lnTo>
                  <a:pt x="782360" y="645549"/>
                </a:lnTo>
                <a:lnTo>
                  <a:pt x="781041" y="642633"/>
                </a:lnTo>
                <a:lnTo>
                  <a:pt x="779458" y="638922"/>
                </a:lnTo>
                <a:lnTo>
                  <a:pt x="778667" y="635476"/>
                </a:lnTo>
                <a:lnTo>
                  <a:pt x="778139" y="631765"/>
                </a:lnTo>
                <a:lnTo>
                  <a:pt x="777875" y="627789"/>
                </a:lnTo>
                <a:lnTo>
                  <a:pt x="778139" y="623814"/>
                </a:lnTo>
                <a:lnTo>
                  <a:pt x="778667" y="613741"/>
                </a:lnTo>
                <a:lnTo>
                  <a:pt x="779194" y="606850"/>
                </a:lnTo>
                <a:lnTo>
                  <a:pt x="780249" y="598898"/>
                </a:lnTo>
                <a:lnTo>
                  <a:pt x="781305" y="590151"/>
                </a:lnTo>
                <a:lnTo>
                  <a:pt x="782888" y="580343"/>
                </a:lnTo>
                <a:lnTo>
                  <a:pt x="785262" y="569741"/>
                </a:lnTo>
                <a:lnTo>
                  <a:pt x="787636" y="558343"/>
                </a:lnTo>
                <a:lnTo>
                  <a:pt x="790802" y="546681"/>
                </a:lnTo>
                <a:lnTo>
                  <a:pt x="794759" y="534223"/>
                </a:lnTo>
                <a:lnTo>
                  <a:pt x="799508" y="521500"/>
                </a:lnTo>
                <a:lnTo>
                  <a:pt x="801882" y="515138"/>
                </a:lnTo>
                <a:lnTo>
                  <a:pt x="804784" y="508247"/>
                </a:lnTo>
                <a:lnTo>
                  <a:pt x="807950" y="501885"/>
                </a:lnTo>
                <a:lnTo>
                  <a:pt x="810852" y="495524"/>
                </a:lnTo>
                <a:lnTo>
                  <a:pt x="814545" y="488632"/>
                </a:lnTo>
                <a:lnTo>
                  <a:pt x="818238" y="482271"/>
                </a:lnTo>
                <a:lnTo>
                  <a:pt x="823515" y="473259"/>
                </a:lnTo>
                <a:lnTo>
                  <a:pt x="829319" y="464512"/>
                </a:lnTo>
                <a:lnTo>
                  <a:pt x="835914" y="456030"/>
                </a:lnTo>
                <a:lnTo>
                  <a:pt x="842773" y="447548"/>
                </a:lnTo>
                <a:lnTo>
                  <a:pt x="850160" y="439331"/>
                </a:lnTo>
                <a:lnTo>
                  <a:pt x="858338" y="431379"/>
                </a:lnTo>
                <a:lnTo>
                  <a:pt x="867044" y="423692"/>
                </a:lnTo>
                <a:lnTo>
                  <a:pt x="876013" y="416270"/>
                </a:lnTo>
                <a:lnTo>
                  <a:pt x="882345" y="411499"/>
                </a:lnTo>
                <a:lnTo>
                  <a:pt x="888940" y="406993"/>
                </a:lnTo>
                <a:lnTo>
                  <a:pt x="896063" y="402752"/>
                </a:lnTo>
                <a:lnTo>
                  <a:pt x="903450" y="398776"/>
                </a:lnTo>
                <a:lnTo>
                  <a:pt x="910837" y="395066"/>
                </a:lnTo>
                <a:lnTo>
                  <a:pt x="918751" y="391620"/>
                </a:lnTo>
                <a:lnTo>
                  <a:pt x="926929" y="388174"/>
                </a:lnTo>
                <a:lnTo>
                  <a:pt x="935371" y="384993"/>
                </a:lnTo>
                <a:lnTo>
                  <a:pt x="943549" y="382343"/>
                </a:lnTo>
                <a:lnTo>
                  <a:pt x="952519" y="379957"/>
                </a:lnTo>
                <a:lnTo>
                  <a:pt x="961489" y="377837"/>
                </a:lnTo>
                <a:lnTo>
                  <a:pt x="970986" y="375716"/>
                </a:lnTo>
                <a:lnTo>
                  <a:pt x="980747" y="374391"/>
                </a:lnTo>
                <a:lnTo>
                  <a:pt x="990508" y="373065"/>
                </a:lnTo>
                <a:lnTo>
                  <a:pt x="1000533" y="372270"/>
                </a:lnTo>
                <a:lnTo>
                  <a:pt x="1010822" y="371475"/>
                </a:lnTo>
                <a:close/>
                <a:moveTo>
                  <a:pt x="1024065" y="303903"/>
                </a:moveTo>
                <a:lnTo>
                  <a:pt x="1016128" y="304432"/>
                </a:lnTo>
                <a:lnTo>
                  <a:pt x="1001049" y="305490"/>
                </a:lnTo>
                <a:lnTo>
                  <a:pt x="997875" y="305754"/>
                </a:lnTo>
                <a:lnTo>
                  <a:pt x="990467" y="306548"/>
                </a:lnTo>
                <a:lnTo>
                  <a:pt x="983060" y="307606"/>
                </a:lnTo>
                <a:lnTo>
                  <a:pt x="975388" y="308928"/>
                </a:lnTo>
                <a:lnTo>
                  <a:pt x="968245" y="310251"/>
                </a:lnTo>
                <a:lnTo>
                  <a:pt x="960838" y="311573"/>
                </a:lnTo>
                <a:lnTo>
                  <a:pt x="953430" y="313424"/>
                </a:lnTo>
                <a:lnTo>
                  <a:pt x="946288" y="315276"/>
                </a:lnTo>
                <a:lnTo>
                  <a:pt x="938880" y="317392"/>
                </a:lnTo>
                <a:lnTo>
                  <a:pt x="915071" y="324269"/>
                </a:lnTo>
                <a:lnTo>
                  <a:pt x="915336" y="325591"/>
                </a:lnTo>
                <a:lnTo>
                  <a:pt x="904754" y="330088"/>
                </a:lnTo>
                <a:lnTo>
                  <a:pt x="893907" y="334584"/>
                </a:lnTo>
                <a:lnTo>
                  <a:pt x="883590" y="340138"/>
                </a:lnTo>
                <a:lnTo>
                  <a:pt x="873537" y="345428"/>
                </a:lnTo>
                <a:lnTo>
                  <a:pt x="863749" y="350983"/>
                </a:lnTo>
                <a:lnTo>
                  <a:pt x="853961" y="357066"/>
                </a:lnTo>
                <a:lnTo>
                  <a:pt x="844437" y="363678"/>
                </a:lnTo>
                <a:lnTo>
                  <a:pt x="835178" y="370291"/>
                </a:lnTo>
                <a:lnTo>
                  <a:pt x="826183" y="377432"/>
                </a:lnTo>
                <a:lnTo>
                  <a:pt x="817453" y="384573"/>
                </a:lnTo>
                <a:lnTo>
                  <a:pt x="808987" y="392508"/>
                </a:lnTo>
                <a:lnTo>
                  <a:pt x="800522" y="400443"/>
                </a:lnTo>
                <a:lnTo>
                  <a:pt x="792585" y="408642"/>
                </a:lnTo>
                <a:lnTo>
                  <a:pt x="785178" y="416841"/>
                </a:lnTo>
                <a:lnTo>
                  <a:pt x="777771" y="425570"/>
                </a:lnTo>
                <a:lnTo>
                  <a:pt x="770363" y="434562"/>
                </a:lnTo>
                <a:lnTo>
                  <a:pt x="762956" y="445407"/>
                </a:lnTo>
                <a:lnTo>
                  <a:pt x="755813" y="455986"/>
                </a:lnTo>
                <a:lnTo>
                  <a:pt x="748935" y="467095"/>
                </a:lnTo>
                <a:lnTo>
                  <a:pt x="742586" y="478468"/>
                </a:lnTo>
                <a:lnTo>
                  <a:pt x="736766" y="490106"/>
                </a:lnTo>
                <a:lnTo>
                  <a:pt x="731210" y="502008"/>
                </a:lnTo>
                <a:lnTo>
                  <a:pt x="726184" y="514439"/>
                </a:lnTo>
                <a:lnTo>
                  <a:pt x="721687" y="526606"/>
                </a:lnTo>
                <a:lnTo>
                  <a:pt x="717718" y="539302"/>
                </a:lnTo>
                <a:lnTo>
                  <a:pt x="714015" y="552262"/>
                </a:lnTo>
                <a:lnTo>
                  <a:pt x="710840" y="565222"/>
                </a:lnTo>
                <a:lnTo>
                  <a:pt x="708724" y="578447"/>
                </a:lnTo>
                <a:lnTo>
                  <a:pt x="706607" y="591936"/>
                </a:lnTo>
                <a:lnTo>
                  <a:pt x="705285" y="605689"/>
                </a:lnTo>
                <a:lnTo>
                  <a:pt x="704491" y="619443"/>
                </a:lnTo>
                <a:lnTo>
                  <a:pt x="704226" y="633197"/>
                </a:lnTo>
                <a:lnTo>
                  <a:pt x="704226" y="642983"/>
                </a:lnTo>
                <a:lnTo>
                  <a:pt x="704491" y="652769"/>
                </a:lnTo>
                <a:lnTo>
                  <a:pt x="705020" y="662026"/>
                </a:lnTo>
                <a:lnTo>
                  <a:pt x="705549" y="671284"/>
                </a:lnTo>
                <a:lnTo>
                  <a:pt x="706607" y="680541"/>
                </a:lnTo>
                <a:lnTo>
                  <a:pt x="707930" y="689269"/>
                </a:lnTo>
                <a:lnTo>
                  <a:pt x="708988" y="697998"/>
                </a:lnTo>
                <a:lnTo>
                  <a:pt x="710311" y="706461"/>
                </a:lnTo>
                <a:lnTo>
                  <a:pt x="712163" y="714661"/>
                </a:lnTo>
                <a:lnTo>
                  <a:pt x="713750" y="722595"/>
                </a:lnTo>
                <a:lnTo>
                  <a:pt x="715602" y="730266"/>
                </a:lnTo>
                <a:lnTo>
                  <a:pt x="717983" y="738200"/>
                </a:lnTo>
                <a:lnTo>
                  <a:pt x="720099" y="745342"/>
                </a:lnTo>
                <a:lnTo>
                  <a:pt x="722480" y="752748"/>
                </a:lnTo>
                <a:lnTo>
                  <a:pt x="724861" y="759624"/>
                </a:lnTo>
                <a:lnTo>
                  <a:pt x="727507" y="766766"/>
                </a:lnTo>
                <a:lnTo>
                  <a:pt x="731739" y="776816"/>
                </a:lnTo>
                <a:lnTo>
                  <a:pt x="736237" y="786338"/>
                </a:lnTo>
                <a:lnTo>
                  <a:pt x="740734" y="795595"/>
                </a:lnTo>
                <a:lnTo>
                  <a:pt x="745760" y="804324"/>
                </a:lnTo>
                <a:lnTo>
                  <a:pt x="750522" y="812788"/>
                </a:lnTo>
                <a:lnTo>
                  <a:pt x="755549" y="820987"/>
                </a:lnTo>
                <a:lnTo>
                  <a:pt x="760840" y="828922"/>
                </a:lnTo>
                <a:lnTo>
                  <a:pt x="766131" y="836327"/>
                </a:lnTo>
                <a:lnTo>
                  <a:pt x="771686" y="843469"/>
                </a:lnTo>
                <a:lnTo>
                  <a:pt x="776977" y="850346"/>
                </a:lnTo>
                <a:lnTo>
                  <a:pt x="782268" y="856958"/>
                </a:lnTo>
                <a:lnTo>
                  <a:pt x="787824" y="863041"/>
                </a:lnTo>
                <a:lnTo>
                  <a:pt x="798141" y="875208"/>
                </a:lnTo>
                <a:lnTo>
                  <a:pt x="808458" y="885788"/>
                </a:lnTo>
                <a:lnTo>
                  <a:pt x="826977" y="905096"/>
                </a:lnTo>
                <a:lnTo>
                  <a:pt x="834649" y="913824"/>
                </a:lnTo>
                <a:lnTo>
                  <a:pt x="841262" y="921759"/>
                </a:lnTo>
                <a:lnTo>
                  <a:pt x="844172" y="925726"/>
                </a:lnTo>
                <a:lnTo>
                  <a:pt x="846553" y="929165"/>
                </a:lnTo>
                <a:lnTo>
                  <a:pt x="848934" y="932338"/>
                </a:lnTo>
                <a:lnTo>
                  <a:pt x="850521" y="935512"/>
                </a:lnTo>
                <a:lnTo>
                  <a:pt x="851844" y="938686"/>
                </a:lnTo>
                <a:lnTo>
                  <a:pt x="852902" y="941067"/>
                </a:lnTo>
                <a:lnTo>
                  <a:pt x="853961" y="943976"/>
                </a:lnTo>
                <a:lnTo>
                  <a:pt x="854490" y="946092"/>
                </a:lnTo>
                <a:lnTo>
                  <a:pt x="856341" y="957994"/>
                </a:lnTo>
                <a:lnTo>
                  <a:pt x="857929" y="969896"/>
                </a:lnTo>
                <a:lnTo>
                  <a:pt x="858987" y="981799"/>
                </a:lnTo>
                <a:lnTo>
                  <a:pt x="859781" y="993436"/>
                </a:lnTo>
                <a:lnTo>
                  <a:pt x="860310" y="1003752"/>
                </a:lnTo>
                <a:lnTo>
                  <a:pt x="860574" y="1012744"/>
                </a:lnTo>
                <a:lnTo>
                  <a:pt x="860574" y="1025176"/>
                </a:lnTo>
                <a:lnTo>
                  <a:pt x="860574" y="1026762"/>
                </a:lnTo>
                <a:lnTo>
                  <a:pt x="860574" y="1027291"/>
                </a:lnTo>
                <a:lnTo>
                  <a:pt x="860574" y="1027556"/>
                </a:lnTo>
                <a:lnTo>
                  <a:pt x="860574" y="1027820"/>
                </a:lnTo>
                <a:lnTo>
                  <a:pt x="860839" y="1031788"/>
                </a:lnTo>
                <a:lnTo>
                  <a:pt x="861103" y="1036020"/>
                </a:lnTo>
                <a:lnTo>
                  <a:pt x="861632" y="1039987"/>
                </a:lnTo>
                <a:lnTo>
                  <a:pt x="862161" y="1043955"/>
                </a:lnTo>
                <a:lnTo>
                  <a:pt x="863220" y="1047922"/>
                </a:lnTo>
                <a:lnTo>
                  <a:pt x="864278" y="1051360"/>
                </a:lnTo>
                <a:lnTo>
                  <a:pt x="865601" y="1055063"/>
                </a:lnTo>
                <a:lnTo>
                  <a:pt x="867188" y="1058766"/>
                </a:lnTo>
                <a:lnTo>
                  <a:pt x="868511" y="1062469"/>
                </a:lnTo>
                <a:lnTo>
                  <a:pt x="870362" y="1065643"/>
                </a:lnTo>
                <a:lnTo>
                  <a:pt x="872479" y="1069081"/>
                </a:lnTo>
                <a:lnTo>
                  <a:pt x="874331" y="1072255"/>
                </a:lnTo>
                <a:lnTo>
                  <a:pt x="876712" y="1075694"/>
                </a:lnTo>
                <a:lnTo>
                  <a:pt x="878828" y="1078339"/>
                </a:lnTo>
                <a:lnTo>
                  <a:pt x="881473" y="1081513"/>
                </a:lnTo>
                <a:lnTo>
                  <a:pt x="884119" y="1083893"/>
                </a:lnTo>
                <a:lnTo>
                  <a:pt x="887029" y="1086802"/>
                </a:lnTo>
                <a:lnTo>
                  <a:pt x="889939" y="1089447"/>
                </a:lnTo>
                <a:lnTo>
                  <a:pt x="892849" y="1091563"/>
                </a:lnTo>
                <a:lnTo>
                  <a:pt x="896024" y="1093944"/>
                </a:lnTo>
                <a:lnTo>
                  <a:pt x="899198" y="1095795"/>
                </a:lnTo>
                <a:lnTo>
                  <a:pt x="902373" y="1097647"/>
                </a:lnTo>
                <a:lnTo>
                  <a:pt x="905812" y="1099763"/>
                </a:lnTo>
                <a:lnTo>
                  <a:pt x="909516" y="1101085"/>
                </a:lnTo>
                <a:lnTo>
                  <a:pt x="913219" y="1102408"/>
                </a:lnTo>
                <a:lnTo>
                  <a:pt x="916658" y="1103994"/>
                </a:lnTo>
                <a:lnTo>
                  <a:pt x="920627" y="1105052"/>
                </a:lnTo>
                <a:lnTo>
                  <a:pt x="924330" y="1105846"/>
                </a:lnTo>
                <a:lnTo>
                  <a:pt x="928298" y="1106375"/>
                </a:lnTo>
                <a:lnTo>
                  <a:pt x="932267" y="1106904"/>
                </a:lnTo>
                <a:lnTo>
                  <a:pt x="936499" y="1107433"/>
                </a:lnTo>
                <a:lnTo>
                  <a:pt x="940468" y="1107697"/>
                </a:lnTo>
                <a:lnTo>
                  <a:pt x="1124857" y="1107697"/>
                </a:lnTo>
                <a:lnTo>
                  <a:pt x="1129090" y="1107433"/>
                </a:lnTo>
                <a:lnTo>
                  <a:pt x="1133058" y="1106904"/>
                </a:lnTo>
                <a:lnTo>
                  <a:pt x="1137027" y="1106375"/>
                </a:lnTo>
                <a:lnTo>
                  <a:pt x="1140730" y="1105846"/>
                </a:lnTo>
                <a:lnTo>
                  <a:pt x="1144699" y="1105052"/>
                </a:lnTo>
                <a:lnTo>
                  <a:pt x="1148667" y="1103994"/>
                </a:lnTo>
                <a:lnTo>
                  <a:pt x="1152370" y="1102408"/>
                </a:lnTo>
                <a:lnTo>
                  <a:pt x="1156074" y="1101085"/>
                </a:lnTo>
                <a:lnTo>
                  <a:pt x="1159513" y="1099763"/>
                </a:lnTo>
                <a:lnTo>
                  <a:pt x="1162688" y="1097647"/>
                </a:lnTo>
                <a:lnTo>
                  <a:pt x="1166127" y="1095795"/>
                </a:lnTo>
                <a:lnTo>
                  <a:pt x="1169566" y="1093944"/>
                </a:lnTo>
                <a:lnTo>
                  <a:pt x="1172476" y="1091563"/>
                </a:lnTo>
                <a:lnTo>
                  <a:pt x="1175651" y="1089447"/>
                </a:lnTo>
                <a:lnTo>
                  <a:pt x="1178561" y="1086802"/>
                </a:lnTo>
                <a:lnTo>
                  <a:pt x="1181206" y="1083893"/>
                </a:lnTo>
                <a:lnTo>
                  <a:pt x="1183852" y="1081248"/>
                </a:lnTo>
                <a:lnTo>
                  <a:pt x="1186233" y="1078339"/>
                </a:lnTo>
                <a:lnTo>
                  <a:pt x="1188878" y="1075429"/>
                </a:lnTo>
                <a:lnTo>
                  <a:pt x="1190994" y="1072255"/>
                </a:lnTo>
                <a:lnTo>
                  <a:pt x="1193111" y="1069081"/>
                </a:lnTo>
                <a:lnTo>
                  <a:pt x="1194963" y="1065643"/>
                </a:lnTo>
                <a:lnTo>
                  <a:pt x="1196814" y="1062469"/>
                </a:lnTo>
                <a:lnTo>
                  <a:pt x="1198402" y="1058766"/>
                </a:lnTo>
                <a:lnTo>
                  <a:pt x="1199725" y="1055063"/>
                </a:lnTo>
                <a:lnTo>
                  <a:pt x="1201047" y="1051360"/>
                </a:lnTo>
                <a:lnTo>
                  <a:pt x="1202105" y="1047922"/>
                </a:lnTo>
                <a:lnTo>
                  <a:pt x="1202899" y="1043955"/>
                </a:lnTo>
                <a:lnTo>
                  <a:pt x="1203693" y="1039987"/>
                </a:lnTo>
                <a:lnTo>
                  <a:pt x="1204222" y="1036020"/>
                </a:lnTo>
                <a:lnTo>
                  <a:pt x="1204486" y="1031788"/>
                </a:lnTo>
                <a:lnTo>
                  <a:pt x="1204486" y="1027820"/>
                </a:lnTo>
                <a:lnTo>
                  <a:pt x="1204486" y="1027556"/>
                </a:lnTo>
                <a:lnTo>
                  <a:pt x="1204486" y="1027291"/>
                </a:lnTo>
                <a:lnTo>
                  <a:pt x="1204486" y="1026762"/>
                </a:lnTo>
                <a:lnTo>
                  <a:pt x="1204486" y="1025176"/>
                </a:lnTo>
                <a:lnTo>
                  <a:pt x="1204751" y="1013009"/>
                </a:lnTo>
                <a:lnTo>
                  <a:pt x="1205280" y="1004016"/>
                </a:lnTo>
                <a:lnTo>
                  <a:pt x="1205809" y="993701"/>
                </a:lnTo>
                <a:lnTo>
                  <a:pt x="1206338" y="982063"/>
                </a:lnTo>
                <a:lnTo>
                  <a:pt x="1207661" y="969896"/>
                </a:lnTo>
                <a:lnTo>
                  <a:pt x="1208984" y="957994"/>
                </a:lnTo>
                <a:lnTo>
                  <a:pt x="1211100" y="946092"/>
                </a:lnTo>
                <a:lnTo>
                  <a:pt x="1211894" y="943183"/>
                </a:lnTo>
                <a:lnTo>
                  <a:pt x="1212952" y="939480"/>
                </a:lnTo>
                <a:lnTo>
                  <a:pt x="1215068" y="935512"/>
                </a:lnTo>
                <a:lnTo>
                  <a:pt x="1217185" y="931280"/>
                </a:lnTo>
                <a:lnTo>
                  <a:pt x="1220095" y="927313"/>
                </a:lnTo>
                <a:lnTo>
                  <a:pt x="1223005" y="923081"/>
                </a:lnTo>
                <a:lnTo>
                  <a:pt x="1226708" y="918585"/>
                </a:lnTo>
                <a:lnTo>
                  <a:pt x="1230677" y="913824"/>
                </a:lnTo>
                <a:lnTo>
                  <a:pt x="1239936" y="903773"/>
                </a:lnTo>
                <a:lnTo>
                  <a:pt x="1250253" y="892929"/>
                </a:lnTo>
                <a:lnTo>
                  <a:pt x="1258719" y="883936"/>
                </a:lnTo>
                <a:lnTo>
                  <a:pt x="1267713" y="873885"/>
                </a:lnTo>
                <a:lnTo>
                  <a:pt x="1276972" y="863570"/>
                </a:lnTo>
                <a:lnTo>
                  <a:pt x="1286496" y="852461"/>
                </a:lnTo>
                <a:lnTo>
                  <a:pt x="1296020" y="840559"/>
                </a:lnTo>
                <a:lnTo>
                  <a:pt x="1300517" y="834211"/>
                </a:lnTo>
                <a:lnTo>
                  <a:pt x="1305279" y="827335"/>
                </a:lnTo>
                <a:lnTo>
                  <a:pt x="1309776" y="820722"/>
                </a:lnTo>
                <a:lnTo>
                  <a:pt x="1314274" y="813581"/>
                </a:lnTo>
                <a:lnTo>
                  <a:pt x="1318506" y="806175"/>
                </a:lnTo>
                <a:lnTo>
                  <a:pt x="1322739" y="798505"/>
                </a:lnTo>
                <a:lnTo>
                  <a:pt x="1326972" y="790570"/>
                </a:lnTo>
                <a:lnTo>
                  <a:pt x="1330940" y="782371"/>
                </a:lnTo>
                <a:lnTo>
                  <a:pt x="1334908" y="773907"/>
                </a:lnTo>
                <a:lnTo>
                  <a:pt x="1338612" y="765179"/>
                </a:lnTo>
                <a:lnTo>
                  <a:pt x="1341787" y="755922"/>
                </a:lnTo>
                <a:lnTo>
                  <a:pt x="1344961" y="746135"/>
                </a:lnTo>
                <a:lnTo>
                  <a:pt x="1347871" y="736614"/>
                </a:lnTo>
                <a:lnTo>
                  <a:pt x="1350517" y="726563"/>
                </a:lnTo>
                <a:lnTo>
                  <a:pt x="1352898" y="715983"/>
                </a:lnTo>
                <a:lnTo>
                  <a:pt x="1355014" y="705403"/>
                </a:lnTo>
                <a:lnTo>
                  <a:pt x="1357130" y="694030"/>
                </a:lnTo>
                <a:lnTo>
                  <a:pt x="1358453" y="682657"/>
                </a:lnTo>
                <a:lnTo>
                  <a:pt x="1359511" y="670755"/>
                </a:lnTo>
                <a:lnTo>
                  <a:pt x="1360834" y="658588"/>
                </a:lnTo>
                <a:lnTo>
                  <a:pt x="1361099" y="646157"/>
                </a:lnTo>
                <a:lnTo>
                  <a:pt x="1361363" y="633197"/>
                </a:lnTo>
                <a:lnTo>
                  <a:pt x="1361099" y="619443"/>
                </a:lnTo>
                <a:lnTo>
                  <a:pt x="1360041" y="605689"/>
                </a:lnTo>
                <a:lnTo>
                  <a:pt x="1358718" y="591936"/>
                </a:lnTo>
                <a:lnTo>
                  <a:pt x="1356866" y="578447"/>
                </a:lnTo>
                <a:lnTo>
                  <a:pt x="1354220" y="565222"/>
                </a:lnTo>
                <a:lnTo>
                  <a:pt x="1351046" y="552262"/>
                </a:lnTo>
                <a:lnTo>
                  <a:pt x="1347871" y="539302"/>
                </a:lnTo>
                <a:lnTo>
                  <a:pt x="1343639" y="526606"/>
                </a:lnTo>
                <a:lnTo>
                  <a:pt x="1339141" y="514439"/>
                </a:lnTo>
                <a:lnTo>
                  <a:pt x="1334115" y="502008"/>
                </a:lnTo>
                <a:lnTo>
                  <a:pt x="1328824" y="490106"/>
                </a:lnTo>
                <a:lnTo>
                  <a:pt x="1322739" y="478468"/>
                </a:lnTo>
                <a:lnTo>
                  <a:pt x="1316390" y="467095"/>
                </a:lnTo>
                <a:lnTo>
                  <a:pt x="1309512" y="455986"/>
                </a:lnTo>
                <a:lnTo>
                  <a:pt x="1302369" y="445407"/>
                </a:lnTo>
                <a:lnTo>
                  <a:pt x="1294697" y="434562"/>
                </a:lnTo>
                <a:lnTo>
                  <a:pt x="1287819" y="425570"/>
                </a:lnTo>
                <a:lnTo>
                  <a:pt x="1280412" y="416841"/>
                </a:lnTo>
                <a:lnTo>
                  <a:pt x="1272740" y="408642"/>
                </a:lnTo>
                <a:lnTo>
                  <a:pt x="1265068" y="400443"/>
                </a:lnTo>
                <a:lnTo>
                  <a:pt x="1256867" y="392508"/>
                </a:lnTo>
                <a:lnTo>
                  <a:pt x="1248401" y="384838"/>
                </a:lnTo>
                <a:lnTo>
                  <a:pt x="1239671" y="377696"/>
                </a:lnTo>
                <a:lnTo>
                  <a:pt x="1230677" y="370555"/>
                </a:lnTo>
                <a:lnTo>
                  <a:pt x="1221417" y="363943"/>
                </a:lnTo>
                <a:lnTo>
                  <a:pt x="1211894" y="357330"/>
                </a:lnTo>
                <a:lnTo>
                  <a:pt x="1202370" y="351247"/>
                </a:lnTo>
                <a:lnTo>
                  <a:pt x="1192317" y="345693"/>
                </a:lnTo>
                <a:lnTo>
                  <a:pt x="1182000" y="340403"/>
                </a:lnTo>
                <a:lnTo>
                  <a:pt x="1171947" y="334848"/>
                </a:lnTo>
                <a:lnTo>
                  <a:pt x="1161365" y="330352"/>
                </a:lnTo>
                <a:lnTo>
                  <a:pt x="1150783" y="325856"/>
                </a:lnTo>
                <a:lnTo>
                  <a:pt x="1151048" y="324269"/>
                </a:lnTo>
                <a:lnTo>
                  <a:pt x="1126180" y="317392"/>
                </a:lnTo>
                <a:lnTo>
                  <a:pt x="1119302" y="315276"/>
                </a:lnTo>
                <a:lnTo>
                  <a:pt x="1111895" y="313424"/>
                </a:lnTo>
                <a:lnTo>
                  <a:pt x="1104752" y="311573"/>
                </a:lnTo>
                <a:lnTo>
                  <a:pt x="1097345" y="310251"/>
                </a:lnTo>
                <a:lnTo>
                  <a:pt x="1089673" y="308928"/>
                </a:lnTo>
                <a:lnTo>
                  <a:pt x="1082530" y="307606"/>
                </a:lnTo>
                <a:lnTo>
                  <a:pt x="1074858" y="306548"/>
                </a:lnTo>
                <a:lnTo>
                  <a:pt x="1067186" y="305754"/>
                </a:lnTo>
                <a:lnTo>
                  <a:pt x="1064541" y="305490"/>
                </a:lnTo>
                <a:lnTo>
                  <a:pt x="1064276" y="305490"/>
                </a:lnTo>
                <a:lnTo>
                  <a:pt x="1049197" y="304432"/>
                </a:lnTo>
                <a:lnTo>
                  <a:pt x="1041525" y="303903"/>
                </a:lnTo>
                <a:lnTo>
                  <a:pt x="1033588" y="303903"/>
                </a:lnTo>
                <a:lnTo>
                  <a:pt x="1032795" y="303903"/>
                </a:lnTo>
                <a:lnTo>
                  <a:pt x="1032530" y="303903"/>
                </a:lnTo>
                <a:lnTo>
                  <a:pt x="1032001" y="303903"/>
                </a:lnTo>
                <a:lnTo>
                  <a:pt x="1024065" y="303903"/>
                </a:lnTo>
                <a:close/>
                <a:moveTo>
                  <a:pt x="1388083" y="226671"/>
                </a:moveTo>
                <a:lnTo>
                  <a:pt x="1384643" y="226935"/>
                </a:lnTo>
                <a:lnTo>
                  <a:pt x="1381204" y="227464"/>
                </a:lnTo>
                <a:lnTo>
                  <a:pt x="1377765" y="228258"/>
                </a:lnTo>
                <a:lnTo>
                  <a:pt x="1374591" y="229316"/>
                </a:lnTo>
                <a:lnTo>
                  <a:pt x="1371416" y="230903"/>
                </a:lnTo>
                <a:lnTo>
                  <a:pt x="1368241" y="232490"/>
                </a:lnTo>
                <a:lnTo>
                  <a:pt x="1365596" y="234606"/>
                </a:lnTo>
                <a:lnTo>
                  <a:pt x="1362686" y="237250"/>
                </a:lnTo>
                <a:lnTo>
                  <a:pt x="1273269" y="326649"/>
                </a:lnTo>
                <a:lnTo>
                  <a:pt x="1280147" y="332468"/>
                </a:lnTo>
                <a:lnTo>
                  <a:pt x="1286496" y="338551"/>
                </a:lnTo>
                <a:lnTo>
                  <a:pt x="1293110" y="344899"/>
                </a:lnTo>
                <a:lnTo>
                  <a:pt x="1299195" y="351247"/>
                </a:lnTo>
                <a:lnTo>
                  <a:pt x="1305279" y="357859"/>
                </a:lnTo>
                <a:lnTo>
                  <a:pt x="1311364" y="364736"/>
                </a:lnTo>
                <a:lnTo>
                  <a:pt x="1317184" y="371348"/>
                </a:lnTo>
                <a:lnTo>
                  <a:pt x="1322739" y="378490"/>
                </a:lnTo>
                <a:lnTo>
                  <a:pt x="1413479" y="288033"/>
                </a:lnTo>
                <a:lnTo>
                  <a:pt x="1416125" y="285388"/>
                </a:lnTo>
                <a:lnTo>
                  <a:pt x="1417976" y="282479"/>
                </a:lnTo>
                <a:lnTo>
                  <a:pt x="1420093" y="279305"/>
                </a:lnTo>
                <a:lnTo>
                  <a:pt x="1421416" y="276131"/>
                </a:lnTo>
                <a:lnTo>
                  <a:pt x="1422474" y="272957"/>
                </a:lnTo>
                <a:lnTo>
                  <a:pt x="1423267" y="269519"/>
                </a:lnTo>
                <a:lnTo>
                  <a:pt x="1423797" y="266080"/>
                </a:lnTo>
                <a:lnTo>
                  <a:pt x="1423797" y="262642"/>
                </a:lnTo>
                <a:lnTo>
                  <a:pt x="1423797" y="259203"/>
                </a:lnTo>
                <a:lnTo>
                  <a:pt x="1423267" y="255765"/>
                </a:lnTo>
                <a:lnTo>
                  <a:pt x="1422474" y="252327"/>
                </a:lnTo>
                <a:lnTo>
                  <a:pt x="1421416" y="249153"/>
                </a:lnTo>
                <a:lnTo>
                  <a:pt x="1420093" y="245979"/>
                </a:lnTo>
                <a:lnTo>
                  <a:pt x="1417976" y="242805"/>
                </a:lnTo>
                <a:lnTo>
                  <a:pt x="1416125" y="240160"/>
                </a:lnTo>
                <a:lnTo>
                  <a:pt x="1413479" y="237250"/>
                </a:lnTo>
                <a:lnTo>
                  <a:pt x="1410834" y="234606"/>
                </a:lnTo>
                <a:lnTo>
                  <a:pt x="1407924" y="232490"/>
                </a:lnTo>
                <a:lnTo>
                  <a:pt x="1404749" y="230903"/>
                </a:lnTo>
                <a:lnTo>
                  <a:pt x="1401839" y="229316"/>
                </a:lnTo>
                <a:lnTo>
                  <a:pt x="1398400" y="228258"/>
                </a:lnTo>
                <a:lnTo>
                  <a:pt x="1394961" y="227464"/>
                </a:lnTo>
                <a:lnTo>
                  <a:pt x="1391522" y="226935"/>
                </a:lnTo>
                <a:lnTo>
                  <a:pt x="1388083" y="226671"/>
                </a:lnTo>
                <a:close/>
                <a:moveTo>
                  <a:pt x="677243" y="226671"/>
                </a:moveTo>
                <a:lnTo>
                  <a:pt x="673803" y="226935"/>
                </a:lnTo>
                <a:lnTo>
                  <a:pt x="670629" y="227464"/>
                </a:lnTo>
                <a:lnTo>
                  <a:pt x="667190" y="228258"/>
                </a:lnTo>
                <a:lnTo>
                  <a:pt x="663751" y="229316"/>
                </a:lnTo>
                <a:lnTo>
                  <a:pt x="660576" y="230903"/>
                </a:lnTo>
                <a:lnTo>
                  <a:pt x="657666" y="232490"/>
                </a:lnTo>
                <a:lnTo>
                  <a:pt x="654491" y="234606"/>
                </a:lnTo>
                <a:lnTo>
                  <a:pt x="651846" y="237250"/>
                </a:lnTo>
                <a:lnTo>
                  <a:pt x="649465" y="240160"/>
                </a:lnTo>
                <a:lnTo>
                  <a:pt x="647084" y="242805"/>
                </a:lnTo>
                <a:lnTo>
                  <a:pt x="645497" y="245979"/>
                </a:lnTo>
                <a:lnTo>
                  <a:pt x="644174" y="249153"/>
                </a:lnTo>
                <a:lnTo>
                  <a:pt x="642587" y="252327"/>
                </a:lnTo>
                <a:lnTo>
                  <a:pt x="642058" y="255765"/>
                </a:lnTo>
                <a:lnTo>
                  <a:pt x="641529" y="259203"/>
                </a:lnTo>
                <a:lnTo>
                  <a:pt x="641264" y="262642"/>
                </a:lnTo>
                <a:lnTo>
                  <a:pt x="641529" y="266080"/>
                </a:lnTo>
                <a:lnTo>
                  <a:pt x="642058" y="269519"/>
                </a:lnTo>
                <a:lnTo>
                  <a:pt x="642587" y="272957"/>
                </a:lnTo>
                <a:lnTo>
                  <a:pt x="644174" y="276131"/>
                </a:lnTo>
                <a:lnTo>
                  <a:pt x="645497" y="279305"/>
                </a:lnTo>
                <a:lnTo>
                  <a:pt x="647084" y="282479"/>
                </a:lnTo>
                <a:lnTo>
                  <a:pt x="649465" y="285388"/>
                </a:lnTo>
                <a:lnTo>
                  <a:pt x="651846" y="288033"/>
                </a:lnTo>
                <a:lnTo>
                  <a:pt x="742321" y="378490"/>
                </a:lnTo>
                <a:lnTo>
                  <a:pt x="748406" y="371348"/>
                </a:lnTo>
                <a:lnTo>
                  <a:pt x="753961" y="364736"/>
                </a:lnTo>
                <a:lnTo>
                  <a:pt x="760046" y="357859"/>
                </a:lnTo>
                <a:lnTo>
                  <a:pt x="765866" y="351247"/>
                </a:lnTo>
                <a:lnTo>
                  <a:pt x="772480" y="344899"/>
                </a:lnTo>
                <a:lnTo>
                  <a:pt x="778564" y="338551"/>
                </a:lnTo>
                <a:lnTo>
                  <a:pt x="785443" y="332468"/>
                </a:lnTo>
                <a:lnTo>
                  <a:pt x="791792" y="326649"/>
                </a:lnTo>
                <a:lnTo>
                  <a:pt x="702639" y="237250"/>
                </a:lnTo>
                <a:lnTo>
                  <a:pt x="699994" y="234606"/>
                </a:lnTo>
                <a:lnTo>
                  <a:pt x="696819" y="232490"/>
                </a:lnTo>
                <a:lnTo>
                  <a:pt x="694174" y="230903"/>
                </a:lnTo>
                <a:lnTo>
                  <a:pt x="690734" y="229316"/>
                </a:lnTo>
                <a:lnTo>
                  <a:pt x="687295" y="228258"/>
                </a:lnTo>
                <a:lnTo>
                  <a:pt x="683856" y="227464"/>
                </a:lnTo>
                <a:lnTo>
                  <a:pt x="680682" y="226935"/>
                </a:lnTo>
                <a:lnTo>
                  <a:pt x="677243" y="226671"/>
                </a:lnTo>
                <a:close/>
                <a:moveTo>
                  <a:pt x="1032795" y="79348"/>
                </a:moveTo>
                <a:lnTo>
                  <a:pt x="1029091" y="79877"/>
                </a:lnTo>
                <a:lnTo>
                  <a:pt x="1025387" y="80406"/>
                </a:lnTo>
                <a:lnTo>
                  <a:pt x="1021948" y="81200"/>
                </a:lnTo>
                <a:lnTo>
                  <a:pt x="1018774" y="82257"/>
                </a:lnTo>
                <a:lnTo>
                  <a:pt x="1015599" y="83844"/>
                </a:lnTo>
                <a:lnTo>
                  <a:pt x="1012425" y="85696"/>
                </a:lnTo>
                <a:lnTo>
                  <a:pt x="1010044" y="87547"/>
                </a:lnTo>
                <a:lnTo>
                  <a:pt x="1007134" y="90192"/>
                </a:lnTo>
                <a:lnTo>
                  <a:pt x="1005017" y="92573"/>
                </a:lnTo>
                <a:lnTo>
                  <a:pt x="1002901" y="95482"/>
                </a:lnTo>
                <a:lnTo>
                  <a:pt x="1001049" y="98392"/>
                </a:lnTo>
                <a:lnTo>
                  <a:pt x="999726" y="101301"/>
                </a:lnTo>
                <a:lnTo>
                  <a:pt x="998404" y="104739"/>
                </a:lnTo>
                <a:lnTo>
                  <a:pt x="997610" y="108178"/>
                </a:lnTo>
                <a:lnTo>
                  <a:pt x="997081" y="111881"/>
                </a:lnTo>
                <a:lnTo>
                  <a:pt x="996816" y="115319"/>
                </a:lnTo>
                <a:lnTo>
                  <a:pt x="996816" y="236986"/>
                </a:lnTo>
                <a:lnTo>
                  <a:pt x="1005546" y="236192"/>
                </a:lnTo>
                <a:lnTo>
                  <a:pt x="1014276" y="235664"/>
                </a:lnTo>
                <a:lnTo>
                  <a:pt x="1023007" y="235399"/>
                </a:lnTo>
                <a:lnTo>
                  <a:pt x="1031737" y="235135"/>
                </a:lnTo>
                <a:lnTo>
                  <a:pt x="1032795" y="235135"/>
                </a:lnTo>
                <a:lnTo>
                  <a:pt x="1033588" y="235135"/>
                </a:lnTo>
                <a:lnTo>
                  <a:pt x="1042583" y="235399"/>
                </a:lnTo>
                <a:lnTo>
                  <a:pt x="1051313" y="235664"/>
                </a:lnTo>
                <a:lnTo>
                  <a:pt x="1060043" y="236192"/>
                </a:lnTo>
                <a:lnTo>
                  <a:pt x="1068773" y="236986"/>
                </a:lnTo>
                <a:lnTo>
                  <a:pt x="1068773" y="115319"/>
                </a:lnTo>
                <a:lnTo>
                  <a:pt x="1068509" y="111881"/>
                </a:lnTo>
                <a:lnTo>
                  <a:pt x="1067715" y="108178"/>
                </a:lnTo>
                <a:lnTo>
                  <a:pt x="1066922" y="104739"/>
                </a:lnTo>
                <a:lnTo>
                  <a:pt x="1065863" y="101301"/>
                </a:lnTo>
                <a:lnTo>
                  <a:pt x="1064276" y="98392"/>
                </a:lnTo>
                <a:lnTo>
                  <a:pt x="1062424" y="95482"/>
                </a:lnTo>
                <a:lnTo>
                  <a:pt x="1060308" y="92573"/>
                </a:lnTo>
                <a:lnTo>
                  <a:pt x="1057927" y="90192"/>
                </a:lnTo>
                <a:lnTo>
                  <a:pt x="1055546" y="87547"/>
                </a:lnTo>
                <a:lnTo>
                  <a:pt x="1052636" y="85696"/>
                </a:lnTo>
                <a:lnTo>
                  <a:pt x="1049990" y="83844"/>
                </a:lnTo>
                <a:lnTo>
                  <a:pt x="1046816" y="82257"/>
                </a:lnTo>
                <a:lnTo>
                  <a:pt x="1043377" y="81200"/>
                </a:lnTo>
                <a:lnTo>
                  <a:pt x="1039938" y="80406"/>
                </a:lnTo>
                <a:lnTo>
                  <a:pt x="1036498" y="79877"/>
                </a:lnTo>
                <a:lnTo>
                  <a:pt x="1032795" y="79348"/>
                </a:lnTo>
                <a:close/>
                <a:moveTo>
                  <a:pt x="986234" y="0"/>
                </a:moveTo>
                <a:lnTo>
                  <a:pt x="1012954" y="265"/>
                </a:lnTo>
                <a:lnTo>
                  <a:pt x="1039938" y="1058"/>
                </a:lnTo>
                <a:lnTo>
                  <a:pt x="1066922" y="2381"/>
                </a:lnTo>
                <a:lnTo>
                  <a:pt x="1093641" y="4232"/>
                </a:lnTo>
                <a:lnTo>
                  <a:pt x="1120096" y="6612"/>
                </a:lnTo>
                <a:lnTo>
                  <a:pt x="1146286" y="8993"/>
                </a:lnTo>
                <a:lnTo>
                  <a:pt x="1172212" y="12431"/>
                </a:lnTo>
                <a:lnTo>
                  <a:pt x="1198137" y="16134"/>
                </a:lnTo>
                <a:lnTo>
                  <a:pt x="1223798" y="20366"/>
                </a:lnTo>
                <a:lnTo>
                  <a:pt x="1248930" y="25127"/>
                </a:lnTo>
                <a:lnTo>
                  <a:pt x="1274327" y="30417"/>
                </a:lnTo>
                <a:lnTo>
                  <a:pt x="1298930" y="35971"/>
                </a:lnTo>
                <a:lnTo>
                  <a:pt x="1323268" y="42055"/>
                </a:lnTo>
                <a:lnTo>
                  <a:pt x="1347871" y="48931"/>
                </a:lnTo>
                <a:lnTo>
                  <a:pt x="1371681" y="56073"/>
                </a:lnTo>
                <a:lnTo>
                  <a:pt x="1395225" y="64007"/>
                </a:lnTo>
                <a:lnTo>
                  <a:pt x="1418506" y="72207"/>
                </a:lnTo>
                <a:lnTo>
                  <a:pt x="1441521" y="80935"/>
                </a:lnTo>
                <a:lnTo>
                  <a:pt x="1464272" y="90192"/>
                </a:lnTo>
                <a:lnTo>
                  <a:pt x="1486494" y="99979"/>
                </a:lnTo>
                <a:lnTo>
                  <a:pt x="1508716" y="110029"/>
                </a:lnTo>
                <a:lnTo>
                  <a:pt x="1530145" y="120873"/>
                </a:lnTo>
                <a:lnTo>
                  <a:pt x="1551309" y="131982"/>
                </a:lnTo>
                <a:lnTo>
                  <a:pt x="1572208" y="143884"/>
                </a:lnTo>
                <a:lnTo>
                  <a:pt x="1592313" y="156051"/>
                </a:lnTo>
                <a:lnTo>
                  <a:pt x="1612684" y="168747"/>
                </a:lnTo>
                <a:lnTo>
                  <a:pt x="1631996" y="181971"/>
                </a:lnTo>
                <a:lnTo>
                  <a:pt x="1651043" y="195725"/>
                </a:lnTo>
                <a:lnTo>
                  <a:pt x="1660567" y="202602"/>
                </a:lnTo>
                <a:lnTo>
                  <a:pt x="1669826" y="210008"/>
                </a:lnTo>
                <a:lnTo>
                  <a:pt x="1678821" y="217413"/>
                </a:lnTo>
                <a:lnTo>
                  <a:pt x="1687815" y="224819"/>
                </a:lnTo>
                <a:lnTo>
                  <a:pt x="1696810" y="232225"/>
                </a:lnTo>
                <a:lnTo>
                  <a:pt x="1705804" y="240160"/>
                </a:lnTo>
                <a:lnTo>
                  <a:pt x="1714535" y="247830"/>
                </a:lnTo>
                <a:lnTo>
                  <a:pt x="1723000" y="255765"/>
                </a:lnTo>
                <a:lnTo>
                  <a:pt x="1731466" y="263964"/>
                </a:lnTo>
                <a:lnTo>
                  <a:pt x="1739931" y="272164"/>
                </a:lnTo>
                <a:lnTo>
                  <a:pt x="1747868" y="280098"/>
                </a:lnTo>
                <a:lnTo>
                  <a:pt x="1756069" y="288827"/>
                </a:lnTo>
                <a:lnTo>
                  <a:pt x="1764005" y="297290"/>
                </a:lnTo>
                <a:lnTo>
                  <a:pt x="1771941" y="306019"/>
                </a:lnTo>
                <a:lnTo>
                  <a:pt x="1779349" y="314747"/>
                </a:lnTo>
                <a:lnTo>
                  <a:pt x="1787021" y="323740"/>
                </a:lnTo>
                <a:lnTo>
                  <a:pt x="1794163" y="332997"/>
                </a:lnTo>
                <a:lnTo>
                  <a:pt x="1801571" y="341990"/>
                </a:lnTo>
                <a:lnTo>
                  <a:pt x="1808714" y="351512"/>
                </a:lnTo>
                <a:lnTo>
                  <a:pt x="1815592" y="360769"/>
                </a:lnTo>
                <a:lnTo>
                  <a:pt x="1822735" y="370291"/>
                </a:lnTo>
                <a:lnTo>
                  <a:pt x="1829348" y="380077"/>
                </a:lnTo>
                <a:lnTo>
                  <a:pt x="1835962" y="389863"/>
                </a:lnTo>
                <a:lnTo>
                  <a:pt x="1842311" y="399914"/>
                </a:lnTo>
                <a:lnTo>
                  <a:pt x="1848396" y="409964"/>
                </a:lnTo>
                <a:lnTo>
                  <a:pt x="1854745" y="420280"/>
                </a:lnTo>
                <a:lnTo>
                  <a:pt x="1860830" y="430330"/>
                </a:lnTo>
                <a:lnTo>
                  <a:pt x="1866385" y="441175"/>
                </a:lnTo>
                <a:lnTo>
                  <a:pt x="1872470" y="451490"/>
                </a:lnTo>
                <a:lnTo>
                  <a:pt x="1877761" y="462070"/>
                </a:lnTo>
                <a:lnTo>
                  <a:pt x="1883316" y="473178"/>
                </a:lnTo>
                <a:lnTo>
                  <a:pt x="1888342" y="484023"/>
                </a:lnTo>
                <a:lnTo>
                  <a:pt x="1893369" y="495396"/>
                </a:lnTo>
                <a:lnTo>
                  <a:pt x="1898395" y="506240"/>
                </a:lnTo>
                <a:lnTo>
                  <a:pt x="1903157" y="517613"/>
                </a:lnTo>
                <a:lnTo>
                  <a:pt x="1907654" y="529251"/>
                </a:lnTo>
                <a:lnTo>
                  <a:pt x="1912152" y="540624"/>
                </a:lnTo>
                <a:lnTo>
                  <a:pt x="1916385" y="552526"/>
                </a:lnTo>
                <a:lnTo>
                  <a:pt x="1920617" y="564428"/>
                </a:lnTo>
                <a:lnTo>
                  <a:pt x="1924586" y="576331"/>
                </a:lnTo>
                <a:lnTo>
                  <a:pt x="1928289" y="588497"/>
                </a:lnTo>
                <a:lnTo>
                  <a:pt x="1931993" y="600664"/>
                </a:lnTo>
                <a:lnTo>
                  <a:pt x="1935432" y="612831"/>
                </a:lnTo>
                <a:lnTo>
                  <a:pt x="1938607" y="625526"/>
                </a:lnTo>
                <a:lnTo>
                  <a:pt x="1941781" y="637958"/>
                </a:lnTo>
                <a:lnTo>
                  <a:pt x="1944691" y="650918"/>
                </a:lnTo>
                <a:lnTo>
                  <a:pt x="1947337" y="663613"/>
                </a:lnTo>
                <a:lnTo>
                  <a:pt x="1950247" y="676574"/>
                </a:lnTo>
                <a:lnTo>
                  <a:pt x="1952363" y="689798"/>
                </a:lnTo>
                <a:lnTo>
                  <a:pt x="1954744" y="703023"/>
                </a:lnTo>
                <a:lnTo>
                  <a:pt x="1956596" y="716248"/>
                </a:lnTo>
                <a:lnTo>
                  <a:pt x="1958448" y="729737"/>
                </a:lnTo>
                <a:lnTo>
                  <a:pt x="1960299" y="743490"/>
                </a:lnTo>
                <a:lnTo>
                  <a:pt x="1961622" y="757244"/>
                </a:lnTo>
                <a:lnTo>
                  <a:pt x="1962945" y="770998"/>
                </a:lnTo>
                <a:lnTo>
                  <a:pt x="1964268" y="785016"/>
                </a:lnTo>
                <a:lnTo>
                  <a:pt x="1965061" y="799034"/>
                </a:lnTo>
                <a:lnTo>
                  <a:pt x="1965855" y="813317"/>
                </a:lnTo>
                <a:lnTo>
                  <a:pt x="1966384" y="827599"/>
                </a:lnTo>
                <a:lnTo>
                  <a:pt x="1966649" y="842411"/>
                </a:lnTo>
                <a:lnTo>
                  <a:pt x="1966913" y="856958"/>
                </a:lnTo>
                <a:lnTo>
                  <a:pt x="1966913" y="871769"/>
                </a:lnTo>
                <a:lnTo>
                  <a:pt x="1966649" y="886581"/>
                </a:lnTo>
                <a:lnTo>
                  <a:pt x="1966120" y="901393"/>
                </a:lnTo>
                <a:lnTo>
                  <a:pt x="1965590" y="916733"/>
                </a:lnTo>
                <a:lnTo>
                  <a:pt x="1964797" y="931809"/>
                </a:lnTo>
                <a:lnTo>
                  <a:pt x="1964003" y="947150"/>
                </a:lnTo>
                <a:lnTo>
                  <a:pt x="1962416" y="962755"/>
                </a:lnTo>
                <a:lnTo>
                  <a:pt x="1961093" y="978360"/>
                </a:lnTo>
                <a:lnTo>
                  <a:pt x="1959506" y="994230"/>
                </a:lnTo>
                <a:lnTo>
                  <a:pt x="1957654" y="1010099"/>
                </a:lnTo>
                <a:lnTo>
                  <a:pt x="1955802" y="1026233"/>
                </a:lnTo>
                <a:lnTo>
                  <a:pt x="1953950" y="1038929"/>
                </a:lnTo>
                <a:lnTo>
                  <a:pt x="1952363" y="1051360"/>
                </a:lnTo>
                <a:lnTo>
                  <a:pt x="1950247" y="1064056"/>
                </a:lnTo>
                <a:lnTo>
                  <a:pt x="1947866" y="1076752"/>
                </a:lnTo>
                <a:lnTo>
                  <a:pt x="1944956" y="1089447"/>
                </a:lnTo>
                <a:lnTo>
                  <a:pt x="1942046" y="1101879"/>
                </a:lnTo>
                <a:lnTo>
                  <a:pt x="1938607" y="1114574"/>
                </a:lnTo>
                <a:lnTo>
                  <a:pt x="1935167" y="1127005"/>
                </a:lnTo>
                <a:lnTo>
                  <a:pt x="1931199" y="1139701"/>
                </a:lnTo>
                <a:lnTo>
                  <a:pt x="1927231" y="1152132"/>
                </a:lnTo>
                <a:lnTo>
                  <a:pt x="1922998" y="1164828"/>
                </a:lnTo>
                <a:lnTo>
                  <a:pt x="1918501" y="1177524"/>
                </a:lnTo>
                <a:lnTo>
                  <a:pt x="1913210" y="1189955"/>
                </a:lnTo>
                <a:lnTo>
                  <a:pt x="1908448" y="1202386"/>
                </a:lnTo>
                <a:lnTo>
                  <a:pt x="1903157" y="1214817"/>
                </a:lnTo>
                <a:lnTo>
                  <a:pt x="1897866" y="1227513"/>
                </a:lnTo>
                <a:lnTo>
                  <a:pt x="1892311" y="1239944"/>
                </a:lnTo>
                <a:lnTo>
                  <a:pt x="1886491" y="1252111"/>
                </a:lnTo>
                <a:lnTo>
                  <a:pt x="1880142" y="1264806"/>
                </a:lnTo>
                <a:lnTo>
                  <a:pt x="1874321" y="1276973"/>
                </a:lnTo>
                <a:lnTo>
                  <a:pt x="1861359" y="1301571"/>
                </a:lnTo>
                <a:lnTo>
                  <a:pt x="1847867" y="1325904"/>
                </a:lnTo>
                <a:lnTo>
                  <a:pt x="1834110" y="1350238"/>
                </a:lnTo>
                <a:lnTo>
                  <a:pt x="1819825" y="1374306"/>
                </a:lnTo>
                <a:lnTo>
                  <a:pt x="1805274" y="1397846"/>
                </a:lnTo>
                <a:lnTo>
                  <a:pt x="1790195" y="1421386"/>
                </a:lnTo>
                <a:lnTo>
                  <a:pt x="1774851" y="1444662"/>
                </a:lnTo>
                <a:lnTo>
                  <a:pt x="1759772" y="1467673"/>
                </a:lnTo>
                <a:lnTo>
                  <a:pt x="1744164" y="1490154"/>
                </a:lnTo>
                <a:lnTo>
                  <a:pt x="1728820" y="1512636"/>
                </a:lnTo>
                <a:lnTo>
                  <a:pt x="1697868" y="1556278"/>
                </a:lnTo>
                <a:lnTo>
                  <a:pt x="1667974" y="1598332"/>
                </a:lnTo>
                <a:lnTo>
                  <a:pt x="1639403" y="1638535"/>
                </a:lnTo>
                <a:lnTo>
                  <a:pt x="1625647" y="1658108"/>
                </a:lnTo>
                <a:lnTo>
                  <a:pt x="1612419" y="1676887"/>
                </a:lnTo>
                <a:lnTo>
                  <a:pt x="1599985" y="1695401"/>
                </a:lnTo>
                <a:lnTo>
                  <a:pt x="1587816" y="1713387"/>
                </a:lnTo>
                <a:lnTo>
                  <a:pt x="1576705" y="1730843"/>
                </a:lnTo>
                <a:lnTo>
                  <a:pt x="1566388" y="1748035"/>
                </a:lnTo>
                <a:lnTo>
                  <a:pt x="1607393" y="2062253"/>
                </a:lnTo>
                <a:lnTo>
                  <a:pt x="1556070" y="2077329"/>
                </a:lnTo>
                <a:lnTo>
                  <a:pt x="1479087" y="2100605"/>
                </a:lnTo>
                <a:lnTo>
                  <a:pt x="1371681" y="2133931"/>
                </a:lnTo>
                <a:lnTo>
                  <a:pt x="1245491" y="2173076"/>
                </a:lnTo>
                <a:lnTo>
                  <a:pt x="1113217" y="2214601"/>
                </a:lnTo>
                <a:lnTo>
                  <a:pt x="986499" y="2254804"/>
                </a:lnTo>
                <a:lnTo>
                  <a:pt x="877241" y="2289188"/>
                </a:lnTo>
                <a:lnTo>
                  <a:pt x="797347" y="2314844"/>
                </a:lnTo>
                <a:lnTo>
                  <a:pt x="772480" y="2323043"/>
                </a:lnTo>
                <a:lnTo>
                  <a:pt x="759252" y="2327275"/>
                </a:lnTo>
                <a:lnTo>
                  <a:pt x="710046" y="2094521"/>
                </a:lnTo>
                <a:lnTo>
                  <a:pt x="701846" y="2097431"/>
                </a:lnTo>
                <a:lnTo>
                  <a:pt x="680153" y="2105630"/>
                </a:lnTo>
                <a:lnTo>
                  <a:pt x="664544" y="2110920"/>
                </a:lnTo>
                <a:lnTo>
                  <a:pt x="646820" y="2117003"/>
                </a:lnTo>
                <a:lnTo>
                  <a:pt x="626978" y="2123351"/>
                </a:lnTo>
                <a:lnTo>
                  <a:pt x="605550" y="2129699"/>
                </a:lnTo>
                <a:lnTo>
                  <a:pt x="582799" y="2136576"/>
                </a:lnTo>
                <a:lnTo>
                  <a:pt x="559254" y="2142923"/>
                </a:lnTo>
                <a:lnTo>
                  <a:pt x="535180" y="2149007"/>
                </a:lnTo>
                <a:lnTo>
                  <a:pt x="523011" y="2151652"/>
                </a:lnTo>
                <a:lnTo>
                  <a:pt x="511107" y="2154297"/>
                </a:lnTo>
                <a:lnTo>
                  <a:pt x="498937" y="2156413"/>
                </a:lnTo>
                <a:lnTo>
                  <a:pt x="486768" y="2158793"/>
                </a:lnTo>
                <a:lnTo>
                  <a:pt x="475128" y="2160644"/>
                </a:lnTo>
                <a:lnTo>
                  <a:pt x="463488" y="2162496"/>
                </a:lnTo>
                <a:lnTo>
                  <a:pt x="452112" y="2163554"/>
                </a:lnTo>
                <a:lnTo>
                  <a:pt x="441001" y="2164612"/>
                </a:lnTo>
                <a:lnTo>
                  <a:pt x="430419" y="2165141"/>
                </a:lnTo>
                <a:lnTo>
                  <a:pt x="420102" y="2165141"/>
                </a:lnTo>
                <a:lnTo>
                  <a:pt x="410049" y="2164876"/>
                </a:lnTo>
                <a:lnTo>
                  <a:pt x="400261" y="2164083"/>
                </a:lnTo>
                <a:lnTo>
                  <a:pt x="391002" y="2162760"/>
                </a:lnTo>
                <a:lnTo>
                  <a:pt x="382272" y="2160644"/>
                </a:lnTo>
                <a:lnTo>
                  <a:pt x="373806" y="2158264"/>
                </a:lnTo>
                <a:lnTo>
                  <a:pt x="365870" y="2155355"/>
                </a:lnTo>
                <a:lnTo>
                  <a:pt x="357933" y="2151916"/>
                </a:lnTo>
                <a:lnTo>
                  <a:pt x="350790" y="2148213"/>
                </a:lnTo>
                <a:lnTo>
                  <a:pt x="343648" y="2144246"/>
                </a:lnTo>
                <a:lnTo>
                  <a:pt x="337034" y="2139749"/>
                </a:lnTo>
                <a:lnTo>
                  <a:pt x="330685" y="2135253"/>
                </a:lnTo>
                <a:lnTo>
                  <a:pt x="324600" y="2129963"/>
                </a:lnTo>
                <a:lnTo>
                  <a:pt x="319045" y="2124938"/>
                </a:lnTo>
                <a:lnTo>
                  <a:pt x="313489" y="2119384"/>
                </a:lnTo>
                <a:lnTo>
                  <a:pt x="308463" y="2114094"/>
                </a:lnTo>
                <a:lnTo>
                  <a:pt x="303966" y="2108539"/>
                </a:lnTo>
                <a:lnTo>
                  <a:pt x="299468" y="2102456"/>
                </a:lnTo>
                <a:lnTo>
                  <a:pt x="295500" y="2096902"/>
                </a:lnTo>
                <a:lnTo>
                  <a:pt x="291796" y="2091083"/>
                </a:lnTo>
                <a:lnTo>
                  <a:pt x="288357" y="2085264"/>
                </a:lnTo>
                <a:lnTo>
                  <a:pt x="285183" y="2079445"/>
                </a:lnTo>
                <a:lnTo>
                  <a:pt x="282537" y="2073891"/>
                </a:lnTo>
                <a:lnTo>
                  <a:pt x="279892" y="2068336"/>
                </a:lnTo>
                <a:lnTo>
                  <a:pt x="277511" y="2062782"/>
                </a:lnTo>
                <a:lnTo>
                  <a:pt x="275394" y="2057757"/>
                </a:lnTo>
                <a:lnTo>
                  <a:pt x="273807" y="2052467"/>
                </a:lnTo>
                <a:lnTo>
                  <a:pt x="272220" y="2047706"/>
                </a:lnTo>
                <a:lnTo>
                  <a:pt x="271162" y="2042945"/>
                </a:lnTo>
                <a:lnTo>
                  <a:pt x="270103" y="2038713"/>
                </a:lnTo>
                <a:lnTo>
                  <a:pt x="269574" y="2035275"/>
                </a:lnTo>
                <a:lnTo>
                  <a:pt x="269310" y="2031572"/>
                </a:lnTo>
                <a:lnTo>
                  <a:pt x="269045" y="2028398"/>
                </a:lnTo>
                <a:lnTo>
                  <a:pt x="269045" y="2025489"/>
                </a:lnTo>
                <a:lnTo>
                  <a:pt x="269310" y="2022050"/>
                </a:lnTo>
                <a:lnTo>
                  <a:pt x="270632" y="2013851"/>
                </a:lnTo>
                <a:lnTo>
                  <a:pt x="272484" y="2004329"/>
                </a:lnTo>
                <a:lnTo>
                  <a:pt x="274865" y="1993749"/>
                </a:lnTo>
                <a:lnTo>
                  <a:pt x="280156" y="1969680"/>
                </a:lnTo>
                <a:lnTo>
                  <a:pt x="282802" y="1957249"/>
                </a:lnTo>
                <a:lnTo>
                  <a:pt x="284918" y="1944289"/>
                </a:lnTo>
                <a:lnTo>
                  <a:pt x="285712" y="1937677"/>
                </a:lnTo>
                <a:lnTo>
                  <a:pt x="286770" y="1931329"/>
                </a:lnTo>
                <a:lnTo>
                  <a:pt x="287034" y="1924981"/>
                </a:lnTo>
                <a:lnTo>
                  <a:pt x="287299" y="1918633"/>
                </a:lnTo>
                <a:lnTo>
                  <a:pt x="287564" y="1912285"/>
                </a:lnTo>
                <a:lnTo>
                  <a:pt x="287299" y="1906202"/>
                </a:lnTo>
                <a:lnTo>
                  <a:pt x="286770" y="1900383"/>
                </a:lnTo>
                <a:lnTo>
                  <a:pt x="285712" y="1894564"/>
                </a:lnTo>
                <a:lnTo>
                  <a:pt x="284654" y="1889010"/>
                </a:lnTo>
                <a:lnTo>
                  <a:pt x="283066" y="1883985"/>
                </a:lnTo>
                <a:lnTo>
                  <a:pt x="280950" y="1878695"/>
                </a:lnTo>
                <a:lnTo>
                  <a:pt x="278569" y="1873934"/>
                </a:lnTo>
                <a:lnTo>
                  <a:pt x="275659" y="1869438"/>
                </a:lnTo>
                <a:lnTo>
                  <a:pt x="272220" y="1865735"/>
                </a:lnTo>
                <a:lnTo>
                  <a:pt x="268781" y="1862032"/>
                </a:lnTo>
                <a:lnTo>
                  <a:pt x="264283" y="1858593"/>
                </a:lnTo>
                <a:lnTo>
                  <a:pt x="235712" y="1840343"/>
                </a:lnTo>
                <a:lnTo>
                  <a:pt x="215077" y="1826854"/>
                </a:lnTo>
                <a:lnTo>
                  <a:pt x="198146" y="1816274"/>
                </a:lnTo>
                <a:lnTo>
                  <a:pt x="194443" y="1807017"/>
                </a:lnTo>
                <a:lnTo>
                  <a:pt x="191004" y="1797231"/>
                </a:lnTo>
                <a:lnTo>
                  <a:pt x="187300" y="1785064"/>
                </a:lnTo>
                <a:lnTo>
                  <a:pt x="185448" y="1778981"/>
                </a:lnTo>
                <a:lnTo>
                  <a:pt x="184125" y="1772369"/>
                </a:lnTo>
                <a:lnTo>
                  <a:pt x="182803" y="1766285"/>
                </a:lnTo>
                <a:lnTo>
                  <a:pt x="182009" y="1759937"/>
                </a:lnTo>
                <a:lnTo>
                  <a:pt x="181744" y="1754383"/>
                </a:lnTo>
                <a:lnTo>
                  <a:pt x="181744" y="1749093"/>
                </a:lnTo>
                <a:lnTo>
                  <a:pt x="182009" y="1746977"/>
                </a:lnTo>
                <a:lnTo>
                  <a:pt x="182538" y="1744597"/>
                </a:lnTo>
                <a:lnTo>
                  <a:pt x="183067" y="1742745"/>
                </a:lnTo>
                <a:lnTo>
                  <a:pt x="183861" y="1740629"/>
                </a:lnTo>
                <a:lnTo>
                  <a:pt x="186242" y="1737191"/>
                </a:lnTo>
                <a:lnTo>
                  <a:pt x="188623" y="1734017"/>
                </a:lnTo>
                <a:lnTo>
                  <a:pt x="191797" y="1730579"/>
                </a:lnTo>
                <a:lnTo>
                  <a:pt x="194707" y="1727140"/>
                </a:lnTo>
                <a:lnTo>
                  <a:pt x="201586" y="1720792"/>
                </a:lnTo>
                <a:lnTo>
                  <a:pt x="208199" y="1714445"/>
                </a:lnTo>
                <a:lnTo>
                  <a:pt x="214548" y="1709155"/>
                </a:lnTo>
                <a:lnTo>
                  <a:pt x="219310" y="1704394"/>
                </a:lnTo>
                <a:lnTo>
                  <a:pt x="220897" y="1702542"/>
                </a:lnTo>
                <a:lnTo>
                  <a:pt x="221691" y="1700691"/>
                </a:lnTo>
                <a:lnTo>
                  <a:pt x="222220" y="1699369"/>
                </a:lnTo>
                <a:lnTo>
                  <a:pt x="221956" y="1698840"/>
                </a:lnTo>
                <a:lnTo>
                  <a:pt x="221691" y="1698311"/>
                </a:lnTo>
                <a:lnTo>
                  <a:pt x="220104" y="1697253"/>
                </a:lnTo>
                <a:lnTo>
                  <a:pt x="216929" y="1695666"/>
                </a:lnTo>
                <a:lnTo>
                  <a:pt x="207141" y="1691169"/>
                </a:lnTo>
                <a:lnTo>
                  <a:pt x="193914" y="1686144"/>
                </a:lnTo>
                <a:lnTo>
                  <a:pt x="178834" y="1680061"/>
                </a:lnTo>
                <a:lnTo>
                  <a:pt x="163491" y="1674242"/>
                </a:lnTo>
                <a:lnTo>
                  <a:pt x="148940" y="1668158"/>
                </a:lnTo>
                <a:lnTo>
                  <a:pt x="137300" y="1663133"/>
                </a:lnTo>
                <a:lnTo>
                  <a:pt x="132803" y="1661282"/>
                </a:lnTo>
                <a:lnTo>
                  <a:pt x="129628" y="1659166"/>
                </a:lnTo>
                <a:lnTo>
                  <a:pt x="128570" y="1658372"/>
                </a:lnTo>
                <a:lnTo>
                  <a:pt x="127248" y="1657314"/>
                </a:lnTo>
                <a:lnTo>
                  <a:pt x="124602" y="1654140"/>
                </a:lnTo>
                <a:lnTo>
                  <a:pt x="122221" y="1649908"/>
                </a:lnTo>
                <a:lnTo>
                  <a:pt x="119576" y="1645147"/>
                </a:lnTo>
                <a:lnTo>
                  <a:pt x="116930" y="1639593"/>
                </a:lnTo>
                <a:lnTo>
                  <a:pt x="115078" y="1633774"/>
                </a:lnTo>
                <a:lnTo>
                  <a:pt x="112697" y="1627162"/>
                </a:lnTo>
                <a:lnTo>
                  <a:pt x="111375" y="1620814"/>
                </a:lnTo>
                <a:lnTo>
                  <a:pt x="110052" y="1613937"/>
                </a:lnTo>
                <a:lnTo>
                  <a:pt x="109258" y="1607589"/>
                </a:lnTo>
                <a:lnTo>
                  <a:pt x="108994" y="1601506"/>
                </a:lnTo>
                <a:lnTo>
                  <a:pt x="109258" y="1595158"/>
                </a:lnTo>
                <a:lnTo>
                  <a:pt x="109523" y="1592513"/>
                </a:lnTo>
                <a:lnTo>
                  <a:pt x="110052" y="1589868"/>
                </a:lnTo>
                <a:lnTo>
                  <a:pt x="110846" y="1587488"/>
                </a:lnTo>
                <a:lnTo>
                  <a:pt x="111639" y="1585107"/>
                </a:lnTo>
                <a:lnTo>
                  <a:pt x="112697" y="1582992"/>
                </a:lnTo>
                <a:lnTo>
                  <a:pt x="114285" y="1581140"/>
                </a:lnTo>
                <a:lnTo>
                  <a:pt x="115607" y="1579553"/>
                </a:lnTo>
                <a:lnTo>
                  <a:pt x="117195" y="1578231"/>
                </a:lnTo>
                <a:lnTo>
                  <a:pt x="120898" y="1575321"/>
                </a:lnTo>
                <a:lnTo>
                  <a:pt x="124338" y="1572412"/>
                </a:lnTo>
                <a:lnTo>
                  <a:pt x="127512" y="1569502"/>
                </a:lnTo>
                <a:lnTo>
                  <a:pt x="130158" y="1566328"/>
                </a:lnTo>
                <a:lnTo>
                  <a:pt x="132803" y="1563155"/>
                </a:lnTo>
                <a:lnTo>
                  <a:pt x="134655" y="1560245"/>
                </a:lnTo>
                <a:lnTo>
                  <a:pt x="136771" y="1556807"/>
                </a:lnTo>
                <a:lnTo>
                  <a:pt x="138094" y="1553368"/>
                </a:lnTo>
                <a:lnTo>
                  <a:pt x="139417" y="1549930"/>
                </a:lnTo>
                <a:lnTo>
                  <a:pt x="140475" y="1546756"/>
                </a:lnTo>
                <a:lnTo>
                  <a:pt x="141004" y="1543318"/>
                </a:lnTo>
                <a:lnTo>
                  <a:pt x="141004" y="1539879"/>
                </a:lnTo>
                <a:lnTo>
                  <a:pt x="141004" y="1536705"/>
                </a:lnTo>
                <a:lnTo>
                  <a:pt x="140475" y="1533531"/>
                </a:lnTo>
                <a:lnTo>
                  <a:pt x="139417" y="1530093"/>
                </a:lnTo>
                <a:lnTo>
                  <a:pt x="138359" y="1526919"/>
                </a:lnTo>
                <a:lnTo>
                  <a:pt x="136771" y="1524010"/>
                </a:lnTo>
                <a:lnTo>
                  <a:pt x="134655" y="1521100"/>
                </a:lnTo>
                <a:lnTo>
                  <a:pt x="132539" y="1518455"/>
                </a:lnTo>
                <a:lnTo>
                  <a:pt x="129628" y="1515546"/>
                </a:lnTo>
                <a:lnTo>
                  <a:pt x="126718" y="1512901"/>
                </a:lnTo>
                <a:lnTo>
                  <a:pt x="123279" y="1510520"/>
                </a:lnTo>
                <a:lnTo>
                  <a:pt x="119576" y="1508404"/>
                </a:lnTo>
                <a:lnTo>
                  <a:pt x="115343" y="1506289"/>
                </a:lnTo>
                <a:lnTo>
                  <a:pt x="110581" y="1504702"/>
                </a:lnTo>
                <a:lnTo>
                  <a:pt x="105555" y="1502850"/>
                </a:lnTo>
                <a:lnTo>
                  <a:pt x="100264" y="1501792"/>
                </a:lnTo>
                <a:lnTo>
                  <a:pt x="94179" y="1500734"/>
                </a:lnTo>
                <a:lnTo>
                  <a:pt x="88094" y="1499676"/>
                </a:lnTo>
                <a:lnTo>
                  <a:pt x="81481" y="1499147"/>
                </a:lnTo>
                <a:lnTo>
                  <a:pt x="74338" y="1498883"/>
                </a:lnTo>
                <a:lnTo>
                  <a:pt x="66666" y="1498883"/>
                </a:lnTo>
                <a:lnTo>
                  <a:pt x="60846" y="1498883"/>
                </a:lnTo>
                <a:lnTo>
                  <a:pt x="55026" y="1498354"/>
                </a:lnTo>
                <a:lnTo>
                  <a:pt x="49735" y="1497560"/>
                </a:lnTo>
                <a:lnTo>
                  <a:pt x="44709" y="1496238"/>
                </a:lnTo>
                <a:lnTo>
                  <a:pt x="39947" y="1494386"/>
                </a:lnTo>
                <a:lnTo>
                  <a:pt x="35449" y="1492270"/>
                </a:lnTo>
                <a:lnTo>
                  <a:pt x="31217" y="1489625"/>
                </a:lnTo>
                <a:lnTo>
                  <a:pt x="27248" y="1486981"/>
                </a:lnTo>
                <a:lnTo>
                  <a:pt x="23545" y="1483807"/>
                </a:lnTo>
                <a:lnTo>
                  <a:pt x="20106" y="1480368"/>
                </a:lnTo>
                <a:lnTo>
                  <a:pt x="17196" y="1476665"/>
                </a:lnTo>
                <a:lnTo>
                  <a:pt x="14286" y="1472962"/>
                </a:lnTo>
                <a:lnTo>
                  <a:pt x="11640" y="1468995"/>
                </a:lnTo>
                <a:lnTo>
                  <a:pt x="9524" y="1464499"/>
                </a:lnTo>
                <a:lnTo>
                  <a:pt x="7407" y="1460002"/>
                </a:lnTo>
                <a:lnTo>
                  <a:pt x="5820" y="1455506"/>
                </a:lnTo>
                <a:lnTo>
                  <a:pt x="4233" y="1450745"/>
                </a:lnTo>
                <a:lnTo>
                  <a:pt x="2910" y="1445720"/>
                </a:lnTo>
                <a:lnTo>
                  <a:pt x="1852" y="1440959"/>
                </a:lnTo>
                <a:lnTo>
                  <a:pt x="1058" y="1435669"/>
                </a:lnTo>
                <a:lnTo>
                  <a:pt x="529" y="1430643"/>
                </a:lnTo>
                <a:lnTo>
                  <a:pt x="265" y="1425354"/>
                </a:lnTo>
                <a:lnTo>
                  <a:pt x="0" y="1420328"/>
                </a:lnTo>
                <a:lnTo>
                  <a:pt x="0" y="1415303"/>
                </a:lnTo>
                <a:lnTo>
                  <a:pt x="265" y="1410278"/>
                </a:lnTo>
                <a:lnTo>
                  <a:pt x="794" y="1405252"/>
                </a:lnTo>
                <a:lnTo>
                  <a:pt x="1323" y="1400227"/>
                </a:lnTo>
                <a:lnTo>
                  <a:pt x="2116" y="1395466"/>
                </a:lnTo>
                <a:lnTo>
                  <a:pt x="2910" y="1390705"/>
                </a:lnTo>
                <a:lnTo>
                  <a:pt x="4233" y="1386209"/>
                </a:lnTo>
                <a:lnTo>
                  <a:pt x="5556" y="1381977"/>
                </a:lnTo>
                <a:lnTo>
                  <a:pt x="6878" y="1377745"/>
                </a:lnTo>
                <a:lnTo>
                  <a:pt x="11640" y="1365843"/>
                </a:lnTo>
                <a:lnTo>
                  <a:pt x="19048" y="1349444"/>
                </a:lnTo>
                <a:lnTo>
                  <a:pt x="39947" y="1303687"/>
                </a:lnTo>
                <a:lnTo>
                  <a:pt x="65608" y="1245763"/>
                </a:lnTo>
                <a:lnTo>
                  <a:pt x="79629" y="1214288"/>
                </a:lnTo>
                <a:lnTo>
                  <a:pt x="93650" y="1182020"/>
                </a:lnTo>
                <a:lnTo>
                  <a:pt x="107406" y="1149487"/>
                </a:lnTo>
                <a:lnTo>
                  <a:pt x="120634" y="1117484"/>
                </a:lnTo>
                <a:lnTo>
                  <a:pt x="133068" y="1086802"/>
                </a:lnTo>
                <a:lnTo>
                  <a:pt x="138623" y="1072255"/>
                </a:lnTo>
                <a:lnTo>
                  <a:pt x="143914" y="1057973"/>
                </a:lnTo>
                <a:lnTo>
                  <a:pt x="148411" y="1044748"/>
                </a:lnTo>
                <a:lnTo>
                  <a:pt x="152909" y="1031788"/>
                </a:lnTo>
                <a:lnTo>
                  <a:pt x="156612" y="1019886"/>
                </a:lnTo>
                <a:lnTo>
                  <a:pt x="159787" y="1009041"/>
                </a:lnTo>
                <a:lnTo>
                  <a:pt x="162168" y="999255"/>
                </a:lnTo>
                <a:lnTo>
                  <a:pt x="164020" y="990527"/>
                </a:lnTo>
                <a:lnTo>
                  <a:pt x="164813" y="982857"/>
                </a:lnTo>
                <a:lnTo>
                  <a:pt x="165078" y="979683"/>
                </a:lnTo>
                <a:lnTo>
                  <a:pt x="165078" y="976509"/>
                </a:lnTo>
                <a:lnTo>
                  <a:pt x="164549" y="965929"/>
                </a:lnTo>
                <a:lnTo>
                  <a:pt x="163755" y="956143"/>
                </a:lnTo>
                <a:lnTo>
                  <a:pt x="162697" y="947944"/>
                </a:lnTo>
                <a:lnTo>
                  <a:pt x="161374" y="940273"/>
                </a:lnTo>
                <a:lnTo>
                  <a:pt x="160051" y="933396"/>
                </a:lnTo>
                <a:lnTo>
                  <a:pt x="158729" y="927578"/>
                </a:lnTo>
                <a:lnTo>
                  <a:pt x="157141" y="922288"/>
                </a:lnTo>
                <a:lnTo>
                  <a:pt x="155554" y="917527"/>
                </a:lnTo>
                <a:lnTo>
                  <a:pt x="152380" y="908799"/>
                </a:lnTo>
                <a:lnTo>
                  <a:pt x="149999" y="900864"/>
                </a:lnTo>
                <a:lnTo>
                  <a:pt x="148940" y="897425"/>
                </a:lnTo>
                <a:lnTo>
                  <a:pt x="148147" y="893458"/>
                </a:lnTo>
                <a:lnTo>
                  <a:pt x="147618" y="889226"/>
                </a:lnTo>
                <a:lnTo>
                  <a:pt x="147353" y="884730"/>
                </a:lnTo>
                <a:lnTo>
                  <a:pt x="147618" y="861190"/>
                </a:lnTo>
                <a:lnTo>
                  <a:pt x="148411" y="837385"/>
                </a:lnTo>
                <a:lnTo>
                  <a:pt x="149734" y="814374"/>
                </a:lnTo>
                <a:lnTo>
                  <a:pt x="151321" y="791364"/>
                </a:lnTo>
                <a:lnTo>
                  <a:pt x="153438" y="768617"/>
                </a:lnTo>
                <a:lnTo>
                  <a:pt x="156083" y="745871"/>
                </a:lnTo>
                <a:lnTo>
                  <a:pt x="159258" y="723653"/>
                </a:lnTo>
                <a:lnTo>
                  <a:pt x="162697" y="701700"/>
                </a:lnTo>
                <a:lnTo>
                  <a:pt x="166665" y="679747"/>
                </a:lnTo>
                <a:lnTo>
                  <a:pt x="171163" y="657795"/>
                </a:lnTo>
                <a:lnTo>
                  <a:pt x="176189" y="636371"/>
                </a:lnTo>
                <a:lnTo>
                  <a:pt x="181744" y="615476"/>
                </a:lnTo>
                <a:lnTo>
                  <a:pt x="187300" y="594316"/>
                </a:lnTo>
                <a:lnTo>
                  <a:pt x="193649" y="573686"/>
                </a:lnTo>
                <a:lnTo>
                  <a:pt x="200263" y="553320"/>
                </a:lnTo>
                <a:lnTo>
                  <a:pt x="207406" y="533218"/>
                </a:lnTo>
                <a:lnTo>
                  <a:pt x="215077" y="513117"/>
                </a:lnTo>
                <a:lnTo>
                  <a:pt x="223014" y="493809"/>
                </a:lnTo>
                <a:lnTo>
                  <a:pt x="231215" y="474501"/>
                </a:lnTo>
                <a:lnTo>
                  <a:pt x="239945" y="455457"/>
                </a:lnTo>
                <a:lnTo>
                  <a:pt x="249204" y="436943"/>
                </a:lnTo>
                <a:lnTo>
                  <a:pt x="259257" y="418428"/>
                </a:lnTo>
                <a:lnTo>
                  <a:pt x="269045" y="400443"/>
                </a:lnTo>
                <a:lnTo>
                  <a:pt x="279627" y="382722"/>
                </a:lnTo>
                <a:lnTo>
                  <a:pt x="290209" y="365265"/>
                </a:lnTo>
                <a:lnTo>
                  <a:pt x="301585" y="348073"/>
                </a:lnTo>
                <a:lnTo>
                  <a:pt x="313225" y="331410"/>
                </a:lnTo>
                <a:lnTo>
                  <a:pt x="325394" y="315011"/>
                </a:lnTo>
                <a:lnTo>
                  <a:pt x="337828" y="299142"/>
                </a:lnTo>
                <a:lnTo>
                  <a:pt x="350261" y="283272"/>
                </a:lnTo>
                <a:lnTo>
                  <a:pt x="363489" y="267932"/>
                </a:lnTo>
                <a:lnTo>
                  <a:pt x="376981" y="252856"/>
                </a:lnTo>
                <a:lnTo>
                  <a:pt x="391002" y="238044"/>
                </a:lnTo>
                <a:lnTo>
                  <a:pt x="405552" y="224026"/>
                </a:lnTo>
                <a:lnTo>
                  <a:pt x="420102" y="210008"/>
                </a:lnTo>
                <a:lnTo>
                  <a:pt x="434917" y="196519"/>
                </a:lnTo>
                <a:lnTo>
                  <a:pt x="450261" y="183558"/>
                </a:lnTo>
                <a:lnTo>
                  <a:pt x="466133" y="171127"/>
                </a:lnTo>
                <a:lnTo>
                  <a:pt x="482006" y="158696"/>
                </a:lnTo>
                <a:lnTo>
                  <a:pt x="498673" y="146794"/>
                </a:lnTo>
                <a:lnTo>
                  <a:pt x="515339" y="135421"/>
                </a:lnTo>
                <a:lnTo>
                  <a:pt x="532270" y="124312"/>
                </a:lnTo>
                <a:lnTo>
                  <a:pt x="549731" y="113732"/>
                </a:lnTo>
                <a:lnTo>
                  <a:pt x="567455" y="103681"/>
                </a:lnTo>
                <a:lnTo>
                  <a:pt x="585709" y="93895"/>
                </a:lnTo>
                <a:lnTo>
                  <a:pt x="603963" y="84638"/>
                </a:lnTo>
                <a:lnTo>
                  <a:pt x="622746" y="75645"/>
                </a:lnTo>
                <a:lnTo>
                  <a:pt x="641793" y="67446"/>
                </a:lnTo>
                <a:lnTo>
                  <a:pt x="661105" y="59247"/>
                </a:lnTo>
                <a:lnTo>
                  <a:pt x="680946" y="51841"/>
                </a:lnTo>
                <a:lnTo>
                  <a:pt x="700787" y="44964"/>
                </a:lnTo>
                <a:lnTo>
                  <a:pt x="721157" y="38616"/>
                </a:lnTo>
                <a:lnTo>
                  <a:pt x="741528" y="32533"/>
                </a:lnTo>
                <a:lnTo>
                  <a:pt x="762427" y="26978"/>
                </a:lnTo>
                <a:lnTo>
                  <a:pt x="783326" y="21953"/>
                </a:lnTo>
                <a:lnTo>
                  <a:pt x="805019" y="17457"/>
                </a:lnTo>
                <a:lnTo>
                  <a:pt x="826712" y="13489"/>
                </a:lnTo>
                <a:lnTo>
                  <a:pt x="848405" y="9786"/>
                </a:lnTo>
                <a:lnTo>
                  <a:pt x="870627" y="7141"/>
                </a:lnTo>
                <a:lnTo>
                  <a:pt x="893378" y="4497"/>
                </a:lnTo>
                <a:lnTo>
                  <a:pt x="916129" y="2645"/>
                </a:lnTo>
                <a:lnTo>
                  <a:pt x="939145" y="1058"/>
                </a:lnTo>
                <a:lnTo>
                  <a:pt x="962425" y="265"/>
                </a:lnTo>
                <a:lnTo>
                  <a:pt x="986234" y="0"/>
                </a:lnTo>
                <a:close/>
              </a:path>
            </a:pathLst>
          </a:custGeom>
          <a:solidFill>
            <a:srgbClr val="00B0F0"/>
          </a:solidFill>
          <a:ln>
            <a:noFill/>
          </a:ln>
          <a:extLst/>
        </p:spPr>
        <p:txBody>
          <a:bodyPr anchor="ctr">
            <a:scene3d>
              <a:camera prst="orthographicFront"/>
              <a:lightRig rig="threePt" dir="t"/>
            </a:scene3d>
            <a:sp3d>
              <a:contourClr>
                <a:srgbClr val="FFFFFF"/>
              </a:contourClr>
            </a:sp3d>
          </a:bodyPr>
          <a:lstStyle/>
          <a:p>
            <a:pPr algn="ctr" defTabSz="685800" fontAlgn="auto">
              <a:spcBef>
                <a:spcPts val="0"/>
              </a:spcBef>
              <a:spcAft>
                <a:spcPts val="0"/>
              </a:spcAft>
              <a:defRPr/>
            </a:pPr>
            <a:endParaRPr lang="zh-CN" altLang="en-US" sz="1350" b="0">
              <a:solidFill>
                <a:srgbClr val="FFFFFF"/>
              </a:solidFill>
              <a:latin typeface="Calibri"/>
              <a:ea typeface="宋体" panose="02010600030101010101" pitchFamily="2" charset="-122"/>
              <a:cs typeface="+mn-cs"/>
            </a:endParaRPr>
          </a:p>
        </p:txBody>
      </p:sp>
      <p:sp>
        <p:nvSpPr>
          <p:cNvPr id="21" name="矩形 20"/>
          <p:cNvSpPr/>
          <p:nvPr/>
        </p:nvSpPr>
        <p:spPr>
          <a:xfrm>
            <a:off x="1076036" y="1872547"/>
            <a:ext cx="581352" cy="338554"/>
          </a:xfrm>
          <a:prstGeom prst="rect">
            <a:avLst/>
          </a:prstGeom>
        </p:spPr>
        <p:txBody>
          <a:bodyPr wrap="square">
            <a:spAutoFit/>
          </a:bodyPr>
          <a:lstStyle/>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模板下载：</a:t>
            </a:r>
            <a:r>
              <a:rPr lang="en-US" altLang="zh-CN" sz="100" b="0" kern="0" dirty="0">
                <a:solidFill>
                  <a:srgbClr val="44546A">
                    <a:lumMod val="50000"/>
                  </a:srgbClr>
                </a:solidFill>
                <a:latin typeface="Calibri"/>
                <a:ea typeface="宋体" panose="02010600030101010101" pitchFamily="2" charset="-122"/>
                <a:cs typeface="+mn-cs"/>
              </a:rPr>
              <a:t>www.1ppt.com/moban/     </a:t>
            </a:r>
            <a:r>
              <a:rPr lang="zh-CN" altLang="en-US" sz="100" b="0" kern="0" dirty="0">
                <a:solidFill>
                  <a:srgbClr val="44546A">
                    <a:lumMod val="50000"/>
                  </a:srgbClr>
                </a:solidFill>
                <a:latin typeface="Calibri"/>
                <a:ea typeface="宋体" panose="02010600030101010101" pitchFamily="2" charset="-122"/>
                <a:cs typeface="+mn-cs"/>
              </a:rPr>
              <a:t>行业</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a:t>
            </a:r>
            <a:r>
              <a:rPr lang="en-US" altLang="zh-CN" sz="100" b="0" kern="0" dirty="0">
                <a:solidFill>
                  <a:srgbClr val="44546A">
                    <a:lumMod val="50000"/>
                  </a:srgbClr>
                </a:solidFill>
                <a:latin typeface="Calibri"/>
                <a:ea typeface="宋体" panose="02010600030101010101" pitchFamily="2" charset="-122"/>
                <a:cs typeface="+mn-cs"/>
              </a:rPr>
              <a:t>www.1ppt.com/hangye/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节日</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a:t>
            </a:r>
            <a:r>
              <a:rPr lang="en-US" altLang="zh-CN" sz="100" b="0" kern="0" dirty="0">
                <a:solidFill>
                  <a:srgbClr val="44546A">
                    <a:lumMod val="50000"/>
                  </a:srgbClr>
                </a:solidFill>
                <a:latin typeface="Calibri"/>
                <a:ea typeface="宋体" panose="02010600030101010101" pitchFamily="2" charset="-122"/>
                <a:cs typeface="+mn-cs"/>
              </a:rPr>
              <a:t>www.1ppt.com/jieri/           PPT</a:t>
            </a:r>
            <a:r>
              <a:rPr lang="zh-CN" altLang="en-US" sz="100" b="0" kern="0" dirty="0">
                <a:solidFill>
                  <a:srgbClr val="44546A">
                    <a:lumMod val="50000"/>
                  </a:srgbClr>
                </a:solidFill>
                <a:latin typeface="Calibri"/>
                <a:ea typeface="宋体" panose="02010600030101010101" pitchFamily="2" charset="-122"/>
                <a:cs typeface="+mn-cs"/>
              </a:rPr>
              <a:t>素材下载：</a:t>
            </a:r>
            <a:r>
              <a:rPr lang="en-US" altLang="zh-CN" sz="100" b="0" kern="0" dirty="0">
                <a:solidFill>
                  <a:srgbClr val="44546A">
                    <a:lumMod val="50000"/>
                  </a:srgbClr>
                </a:solidFill>
                <a:latin typeface="Calibri"/>
                <a:ea typeface="宋体" panose="02010600030101010101" pitchFamily="2" charset="-122"/>
                <a:cs typeface="+mn-cs"/>
              </a:rPr>
              <a:t>www.1ppt.com/sucai/</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背景图片：</a:t>
            </a:r>
            <a:r>
              <a:rPr lang="en-US" altLang="zh-CN" sz="100" b="0" kern="0" dirty="0">
                <a:solidFill>
                  <a:srgbClr val="44546A">
                    <a:lumMod val="50000"/>
                  </a:srgbClr>
                </a:solidFill>
                <a:latin typeface="Calibri"/>
                <a:ea typeface="宋体" panose="02010600030101010101" pitchFamily="2" charset="-122"/>
                <a:cs typeface="+mn-cs"/>
              </a:rPr>
              <a:t>www.1ppt.com/beijing/      PPT</a:t>
            </a:r>
            <a:r>
              <a:rPr lang="zh-CN" altLang="en-US" sz="100" b="0" kern="0" dirty="0">
                <a:solidFill>
                  <a:srgbClr val="44546A">
                    <a:lumMod val="50000"/>
                  </a:srgbClr>
                </a:solidFill>
                <a:latin typeface="Calibri"/>
                <a:ea typeface="宋体" panose="02010600030101010101" pitchFamily="2" charset="-122"/>
                <a:cs typeface="+mn-cs"/>
              </a:rPr>
              <a:t>图表下载：</a:t>
            </a:r>
            <a:r>
              <a:rPr lang="en-US" altLang="zh-CN" sz="100" b="0" kern="0" dirty="0">
                <a:solidFill>
                  <a:srgbClr val="44546A">
                    <a:lumMod val="50000"/>
                  </a:srgbClr>
                </a:solidFill>
                <a:latin typeface="Calibri"/>
                <a:ea typeface="宋体" panose="02010600030101010101" pitchFamily="2" charset="-122"/>
                <a:cs typeface="+mn-cs"/>
              </a:rPr>
              <a:t>www.1ppt.com/tubiao/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优秀</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下载：</a:t>
            </a:r>
            <a:r>
              <a:rPr lang="en-US" altLang="zh-CN" sz="100" b="0" kern="0" dirty="0">
                <a:solidFill>
                  <a:srgbClr val="44546A">
                    <a:lumMod val="50000"/>
                  </a:srgbClr>
                </a:solidFill>
                <a:latin typeface="Calibri"/>
                <a:ea typeface="宋体" panose="02010600030101010101" pitchFamily="2" charset="-122"/>
                <a:cs typeface="+mn-cs"/>
              </a:rPr>
              <a:t>www.1ppt.com/xiazai/        PPT</a:t>
            </a:r>
            <a:r>
              <a:rPr lang="zh-CN" altLang="en-US" sz="100" b="0" kern="0" dirty="0">
                <a:solidFill>
                  <a:srgbClr val="44546A">
                    <a:lumMod val="50000"/>
                  </a:srgbClr>
                </a:solidFill>
                <a:latin typeface="Calibri"/>
                <a:ea typeface="宋体" panose="02010600030101010101" pitchFamily="2" charset="-122"/>
                <a:cs typeface="+mn-cs"/>
              </a:rPr>
              <a:t>教程： </a:t>
            </a:r>
            <a:r>
              <a:rPr lang="en-US" altLang="zh-CN" sz="100" b="0" kern="0" dirty="0">
                <a:solidFill>
                  <a:srgbClr val="44546A">
                    <a:lumMod val="50000"/>
                  </a:srgbClr>
                </a:solidFill>
                <a:latin typeface="Calibri"/>
                <a:ea typeface="宋体" panose="02010600030101010101" pitchFamily="2" charset="-122"/>
                <a:cs typeface="+mn-cs"/>
              </a:rPr>
              <a:t>www.1ppt.com/powerpoint/      </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Word</a:t>
            </a:r>
            <a:r>
              <a:rPr lang="zh-CN" altLang="en-US" sz="100" b="0" kern="0" dirty="0">
                <a:solidFill>
                  <a:srgbClr val="44546A">
                    <a:lumMod val="50000"/>
                  </a:srgbClr>
                </a:solidFill>
                <a:latin typeface="Calibri"/>
                <a:ea typeface="宋体" panose="02010600030101010101" pitchFamily="2" charset="-122"/>
                <a:cs typeface="+mn-cs"/>
              </a:rPr>
              <a:t>教程： </a:t>
            </a:r>
            <a:r>
              <a:rPr lang="en-US" altLang="zh-CN" sz="100" b="0" kern="0" dirty="0">
                <a:solidFill>
                  <a:srgbClr val="44546A">
                    <a:lumMod val="50000"/>
                  </a:srgbClr>
                </a:solidFill>
                <a:latin typeface="Calibri"/>
                <a:ea typeface="宋体" panose="02010600030101010101" pitchFamily="2" charset="-122"/>
                <a:cs typeface="+mn-cs"/>
              </a:rPr>
              <a:t>www.1ppt.com/word/              Excel</a:t>
            </a:r>
            <a:r>
              <a:rPr lang="zh-CN" altLang="en-US" sz="100" b="0" kern="0" dirty="0">
                <a:solidFill>
                  <a:srgbClr val="44546A">
                    <a:lumMod val="50000"/>
                  </a:srgbClr>
                </a:solidFill>
                <a:latin typeface="Calibri"/>
                <a:ea typeface="宋体" panose="02010600030101010101" pitchFamily="2" charset="-122"/>
                <a:cs typeface="+mn-cs"/>
              </a:rPr>
              <a:t>教程：</a:t>
            </a:r>
            <a:r>
              <a:rPr lang="en-US" altLang="zh-CN" sz="100" b="0" kern="0" dirty="0">
                <a:solidFill>
                  <a:srgbClr val="44546A">
                    <a:lumMod val="50000"/>
                  </a:srgbClr>
                </a:solidFill>
                <a:latin typeface="Calibri"/>
                <a:ea typeface="宋体" panose="02010600030101010101" pitchFamily="2" charset="-122"/>
                <a:cs typeface="+mn-cs"/>
              </a:rPr>
              <a:t>www.1ppt.com/excel/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资料下载：</a:t>
            </a:r>
            <a:r>
              <a:rPr lang="en-US" altLang="zh-CN" sz="100" b="0" kern="0" dirty="0">
                <a:solidFill>
                  <a:srgbClr val="44546A">
                    <a:lumMod val="50000"/>
                  </a:srgbClr>
                </a:solidFill>
                <a:latin typeface="Calibri"/>
                <a:ea typeface="宋体" panose="02010600030101010101" pitchFamily="2" charset="-122"/>
                <a:cs typeface="+mn-cs"/>
              </a:rPr>
              <a:t>www.1ppt.com/ziliao/                PPT</a:t>
            </a:r>
            <a:r>
              <a:rPr lang="zh-CN" altLang="en-US" sz="100" b="0" kern="0" dirty="0">
                <a:solidFill>
                  <a:srgbClr val="44546A">
                    <a:lumMod val="50000"/>
                  </a:srgbClr>
                </a:solidFill>
                <a:latin typeface="Calibri"/>
                <a:ea typeface="宋体" panose="02010600030101010101" pitchFamily="2" charset="-122"/>
                <a:cs typeface="+mn-cs"/>
              </a:rPr>
              <a:t>课件下载：</a:t>
            </a:r>
            <a:r>
              <a:rPr lang="en-US" altLang="zh-CN" sz="100" b="0" kern="0" dirty="0">
                <a:solidFill>
                  <a:srgbClr val="44546A">
                    <a:lumMod val="50000"/>
                  </a:srgbClr>
                </a:solidFill>
                <a:latin typeface="Calibri"/>
                <a:ea typeface="宋体" panose="02010600030101010101" pitchFamily="2" charset="-122"/>
                <a:cs typeface="+mn-cs"/>
              </a:rPr>
              <a:t>www.1ppt.com/kejian/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范文下载：</a:t>
            </a:r>
            <a:r>
              <a:rPr lang="en-US" altLang="zh-CN" sz="100" b="0" kern="0" dirty="0">
                <a:solidFill>
                  <a:srgbClr val="44546A">
                    <a:lumMod val="50000"/>
                  </a:srgbClr>
                </a:solidFill>
                <a:latin typeface="Calibri"/>
                <a:ea typeface="宋体" panose="02010600030101010101" pitchFamily="2" charset="-122"/>
                <a:cs typeface="+mn-cs"/>
              </a:rPr>
              <a:t>www.1ppt.com/fanwen/             </a:t>
            </a:r>
            <a:r>
              <a:rPr lang="zh-CN" altLang="en-US" sz="100" b="0" kern="0" dirty="0">
                <a:solidFill>
                  <a:srgbClr val="44546A">
                    <a:lumMod val="50000"/>
                  </a:srgbClr>
                </a:solidFill>
                <a:latin typeface="Calibri"/>
                <a:ea typeface="宋体" panose="02010600030101010101" pitchFamily="2" charset="-122"/>
                <a:cs typeface="+mn-cs"/>
              </a:rPr>
              <a:t>试卷下载：</a:t>
            </a:r>
            <a:r>
              <a:rPr lang="en-US" altLang="zh-CN" sz="100" b="0" kern="0" dirty="0">
                <a:solidFill>
                  <a:srgbClr val="44546A">
                    <a:lumMod val="50000"/>
                  </a:srgbClr>
                </a:solidFill>
                <a:latin typeface="Calibri"/>
                <a:ea typeface="宋体" panose="02010600030101010101" pitchFamily="2" charset="-122"/>
                <a:cs typeface="+mn-cs"/>
              </a:rPr>
              <a:t>www.1ppt.com/shiti/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教案下载：</a:t>
            </a:r>
            <a:r>
              <a:rPr lang="en-US" altLang="zh-CN" sz="100" b="0" kern="0" dirty="0">
                <a:solidFill>
                  <a:srgbClr val="44546A">
                    <a:lumMod val="50000"/>
                  </a:srgbClr>
                </a:solidFill>
                <a:latin typeface="Calibri"/>
                <a:ea typeface="宋体" panose="02010600030101010101" pitchFamily="2" charset="-122"/>
                <a:cs typeface="+mn-cs"/>
              </a:rPr>
              <a:t>www.1ppt.com/jiaoan/        PPT</a:t>
            </a:r>
            <a:r>
              <a:rPr lang="zh-CN" altLang="en-US" sz="100" b="0" kern="0" dirty="0">
                <a:solidFill>
                  <a:srgbClr val="44546A">
                    <a:lumMod val="50000"/>
                  </a:srgbClr>
                </a:solidFill>
                <a:latin typeface="Calibri"/>
                <a:ea typeface="宋体" panose="02010600030101010101" pitchFamily="2" charset="-122"/>
                <a:cs typeface="+mn-cs"/>
              </a:rPr>
              <a:t>论坛：</a:t>
            </a:r>
            <a:r>
              <a:rPr lang="en-US" altLang="zh-CN" sz="100" b="0" kern="0" dirty="0">
                <a:solidFill>
                  <a:srgbClr val="44546A">
                    <a:lumMod val="50000"/>
                  </a:srgbClr>
                </a:solidFill>
                <a:latin typeface="Calibri"/>
                <a:ea typeface="宋体" panose="02010600030101010101" pitchFamily="2" charset="-122"/>
                <a:cs typeface="+mn-cs"/>
              </a:rPr>
              <a:t>www.1ppt.cn</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 </a:t>
            </a:r>
            <a:endParaRPr lang="zh-CN" altLang="en-US" sz="100" b="0" kern="0" dirty="0">
              <a:solidFill>
                <a:srgbClr val="44546A">
                  <a:lumMod val="50000"/>
                </a:srgbClr>
              </a:solidFill>
              <a:latin typeface="Calibri"/>
              <a:ea typeface="宋体" panose="02010600030101010101" pitchFamily="2" charset="-122"/>
              <a:cs typeface="+mn-cs"/>
            </a:endParaRPr>
          </a:p>
        </p:txBody>
      </p:sp>
      <p:sp>
        <p:nvSpPr>
          <p:cNvPr id="25" name="MH_SubTitle_1"/>
          <p:cNvSpPr txBox="1"/>
          <p:nvPr/>
        </p:nvSpPr>
        <p:spPr>
          <a:xfrm>
            <a:off x="5776296" y="1599548"/>
            <a:ext cx="2732499" cy="3269613"/>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地球表面附近所有的自由落体都遵从伽利略定律，</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所有行星都遵从开普勒定律，</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所以，所有的物体都遵从牛顿定律。</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cxnSp>
        <p:nvCxnSpPr>
          <p:cNvPr id="10" name="直接连接符 9"/>
          <p:cNvCxnSpPr>
            <a:cxnSpLocks/>
          </p:cNvCxnSpPr>
          <p:nvPr/>
        </p:nvCxnSpPr>
        <p:spPr>
          <a:xfrm>
            <a:off x="800303" y="4398472"/>
            <a:ext cx="282434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4" name="直接连接符 13"/>
          <p:cNvCxnSpPr>
            <a:cxnSpLocks/>
          </p:cNvCxnSpPr>
          <p:nvPr/>
        </p:nvCxnSpPr>
        <p:spPr>
          <a:xfrm>
            <a:off x="5676056" y="3962054"/>
            <a:ext cx="2764434" cy="0"/>
          </a:xfrm>
          <a:prstGeom prst="line">
            <a:avLst/>
          </a:prstGeom>
        </p:spPr>
        <p:style>
          <a:lnRef idx="2">
            <a:schemeClr val="accent3"/>
          </a:lnRef>
          <a:fillRef idx="0">
            <a:schemeClr val="accent3"/>
          </a:fillRef>
          <a:effectRef idx="1">
            <a:schemeClr val="accent3"/>
          </a:effectRef>
          <a:fontRef idx="minor">
            <a:schemeClr val="tx1"/>
          </a:fontRef>
        </p:style>
      </p:cxnSp>
      <p:sp>
        <p:nvSpPr>
          <p:cNvPr id="18" name="文本框 17"/>
          <p:cNvSpPr txBox="1"/>
          <p:nvPr/>
        </p:nvSpPr>
        <p:spPr>
          <a:xfrm>
            <a:off x="1163921" y="5339092"/>
            <a:ext cx="2283726" cy="461665"/>
          </a:xfrm>
          <a:prstGeom prst="rect">
            <a:avLst/>
          </a:prstGeom>
          <a:noFill/>
        </p:spPr>
        <p:txBody>
          <a:bodyPr wrap="square" rtlCol="0">
            <a:spAutoFit/>
          </a:bodyPr>
          <a:lstStyle/>
          <a:p>
            <a:pPr defTabSz="685800" fontAlgn="auto">
              <a:spcBef>
                <a:spcPts val="0"/>
              </a:spcBef>
              <a:spcAft>
                <a:spcPts val="0"/>
              </a:spcAft>
            </a:pPr>
            <a:r>
              <a:rPr lang="zh-CN" altLang="en-US" dirty="0">
                <a:solidFill>
                  <a:srgbClr val="FFFF00"/>
                </a:solidFill>
                <a:latin typeface="Calibri"/>
                <a:ea typeface="宋体" panose="02010600030101010101" pitchFamily="2" charset="-122"/>
                <a:cs typeface="+mn-cs"/>
              </a:rPr>
              <a:t>从特殊到一般</a:t>
            </a:r>
          </a:p>
        </p:txBody>
      </p:sp>
      <p:sp>
        <p:nvSpPr>
          <p:cNvPr id="20" name="箭头: 下 19"/>
          <p:cNvSpPr/>
          <p:nvPr/>
        </p:nvSpPr>
        <p:spPr>
          <a:xfrm>
            <a:off x="2077968" y="4863358"/>
            <a:ext cx="243149" cy="45512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a:solidFill>
                <a:prstClr val="white"/>
              </a:solidFill>
              <a:latin typeface="Calibri"/>
              <a:ea typeface="宋体" panose="02010600030101010101" pitchFamily="2" charset="-122"/>
            </a:endParaRPr>
          </a:p>
        </p:txBody>
      </p:sp>
      <p:sp>
        <p:nvSpPr>
          <p:cNvPr id="26" name="文本框 25"/>
          <p:cNvSpPr txBox="1"/>
          <p:nvPr/>
        </p:nvSpPr>
        <p:spPr>
          <a:xfrm>
            <a:off x="6000682" y="5357157"/>
            <a:ext cx="2283726" cy="461665"/>
          </a:xfrm>
          <a:prstGeom prst="rect">
            <a:avLst/>
          </a:prstGeom>
          <a:noFill/>
        </p:spPr>
        <p:txBody>
          <a:bodyPr wrap="square" rtlCol="0">
            <a:spAutoFit/>
          </a:bodyPr>
          <a:lstStyle/>
          <a:p>
            <a:pPr defTabSz="685800" fontAlgn="auto">
              <a:spcBef>
                <a:spcPts val="0"/>
              </a:spcBef>
              <a:spcAft>
                <a:spcPts val="0"/>
              </a:spcAft>
            </a:pPr>
            <a:r>
              <a:rPr lang="zh-CN" altLang="en-US" dirty="0">
                <a:solidFill>
                  <a:srgbClr val="FFFF00"/>
                </a:solidFill>
                <a:latin typeface="Calibri"/>
                <a:ea typeface="宋体" panose="02010600030101010101" pitchFamily="2" charset="-122"/>
                <a:cs typeface="+mn-cs"/>
              </a:rPr>
              <a:t>从一般到一般</a:t>
            </a:r>
          </a:p>
        </p:txBody>
      </p:sp>
      <p:sp>
        <p:nvSpPr>
          <p:cNvPr id="27" name="箭头: 下 26"/>
          <p:cNvSpPr/>
          <p:nvPr/>
        </p:nvSpPr>
        <p:spPr>
          <a:xfrm>
            <a:off x="7020970" y="4871740"/>
            <a:ext cx="243149" cy="455122"/>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a:solidFill>
                <a:prstClr val="white"/>
              </a:solidFill>
              <a:latin typeface="Calibri"/>
              <a:ea typeface="宋体" panose="02010600030101010101" pitchFamily="2" charset="-122"/>
            </a:endParaRPr>
          </a:p>
        </p:txBody>
      </p:sp>
    </p:spTree>
    <p:extLst>
      <p:ext uri="{BB962C8B-B14F-4D97-AF65-F5344CB8AC3E}">
        <p14:creationId xmlns:p14="http://schemas.microsoft.com/office/powerpoint/2010/main" xmlns="" val="1556682123"/>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xEl>
                                              <p:pRg st="1" end="1"/>
                                            </p:txEl>
                                          </p:spTgt>
                                        </p:tgtEl>
                                        <p:attrNameLst>
                                          <p:attrName>style.visibility</p:attrName>
                                        </p:attrNameLst>
                                      </p:cBhvr>
                                      <p:to>
                                        <p:strVal val="visible"/>
                                      </p:to>
                                    </p:set>
                                    <p:animEffect transition="in" filter="fade">
                                      <p:cBhvr>
                                        <p:cTn id="15" dur="500"/>
                                        <p:tgtEl>
                                          <p:spTgt spid="15">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xEl>
                                              <p:pRg st="2" end="2"/>
                                            </p:txEl>
                                          </p:spTgt>
                                        </p:tgtEl>
                                        <p:attrNameLst>
                                          <p:attrName>style.visibility</p:attrName>
                                        </p:attrNameLst>
                                      </p:cBhvr>
                                      <p:to>
                                        <p:strVal val="visible"/>
                                      </p:to>
                                    </p:set>
                                    <p:animEffect transition="in" filter="fade">
                                      <p:cBhvr>
                                        <p:cTn id="18" dur="500"/>
                                        <p:tgtEl>
                                          <p:spTgt spid="15">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animEffect transition="in" filter="fade">
                                      <p:cBhvr>
                                        <p:cTn id="21" dur="500"/>
                                        <p:tgtEl>
                                          <p:spTgt spid="15">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xEl>
                                              <p:pRg st="4" end="4"/>
                                            </p:txEl>
                                          </p:spTgt>
                                        </p:tgtEl>
                                        <p:attrNameLst>
                                          <p:attrName>style.visibility</p:attrName>
                                        </p:attrNameLst>
                                      </p:cBhvr>
                                      <p:to>
                                        <p:strVal val="visible"/>
                                      </p:to>
                                    </p:set>
                                    <p:animEffect transition="in" filter="fade">
                                      <p:cBhvr>
                                        <p:cTn id="24" dur="500"/>
                                        <p:tgtEl>
                                          <p:spTgt spid="15">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8" grpId="0"/>
      <p:bldP spid="20" grpId="0" animBg="1"/>
      <p:bldP spid="26" grpId="0"/>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p:nvPr/>
        </p:nvSpPr>
        <p:spPr>
          <a:xfrm>
            <a:off x="1237648" y="4637779"/>
            <a:ext cx="759038" cy="127425"/>
          </a:xfrm>
          <a:custGeom>
            <a:avLst/>
            <a:gdLst>
              <a:gd name="connsiteX0" fmla="*/ 1012050 w 1012050"/>
              <a:gd name="connsiteY0" fmla="*/ 169900 h 169900"/>
              <a:gd name="connsiteX1" fmla="*/ 0 w 1012050"/>
              <a:gd name="connsiteY1" fmla="*/ 169900 h 169900"/>
              <a:gd name="connsiteX2" fmla="*/ 0 w 1012050"/>
              <a:gd name="connsiteY2" fmla="*/ 0 h 169900"/>
              <a:gd name="connsiteX3" fmla="*/ 1012050 w 1012050"/>
              <a:gd name="connsiteY3" fmla="*/ 0 h 169900"/>
              <a:gd name="connsiteX4" fmla="*/ 1012050 w 1012050"/>
              <a:gd name="connsiteY4" fmla="*/ 169900 h 1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2050" h="169900">
                <a:moveTo>
                  <a:pt x="1012050" y="169900"/>
                </a:moveTo>
                <a:lnTo>
                  <a:pt x="0" y="169900"/>
                </a:lnTo>
                <a:lnTo>
                  <a:pt x="0" y="0"/>
                </a:lnTo>
                <a:lnTo>
                  <a:pt x="1012050" y="0"/>
                </a:lnTo>
                <a:lnTo>
                  <a:pt x="1012050" y="169900"/>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dirty="0">
              <a:solidFill>
                <a:prstClr val="white"/>
              </a:solidFill>
              <a:latin typeface="Calibri"/>
              <a:ea typeface="方正兰亭超细黑简体" panose="02000000000000000000" pitchFamily="2" charset="-122"/>
            </a:endParaRPr>
          </a:p>
        </p:txBody>
      </p:sp>
      <p:sp>
        <p:nvSpPr>
          <p:cNvPr id="26" name="Freeform 3"/>
          <p:cNvSpPr/>
          <p:nvPr/>
        </p:nvSpPr>
        <p:spPr>
          <a:xfrm>
            <a:off x="1552716" y="4501733"/>
            <a:ext cx="143218" cy="143217"/>
          </a:xfrm>
          <a:custGeom>
            <a:avLst/>
            <a:gdLst>
              <a:gd name="connsiteX0" fmla="*/ 190957 w 190957"/>
              <a:gd name="connsiteY0" fmla="*/ 95478 h 190956"/>
              <a:gd name="connsiteX1" fmla="*/ 95478 w 190957"/>
              <a:gd name="connsiteY1" fmla="*/ 190956 h 190956"/>
              <a:gd name="connsiteX2" fmla="*/ 0 w 190957"/>
              <a:gd name="connsiteY2" fmla="*/ 95478 h 190956"/>
              <a:gd name="connsiteX3" fmla="*/ 95478 w 190957"/>
              <a:gd name="connsiteY3" fmla="*/ 0 h 190956"/>
              <a:gd name="connsiteX4" fmla="*/ 190957 w 190957"/>
              <a:gd name="connsiteY4" fmla="*/ 95478 h 190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0957" h="190956">
                <a:moveTo>
                  <a:pt x="190957" y="95478"/>
                </a:moveTo>
                <a:cubicBezTo>
                  <a:pt x="190957" y="148208"/>
                  <a:pt x="148209" y="190956"/>
                  <a:pt x="95478" y="190956"/>
                </a:cubicBezTo>
                <a:cubicBezTo>
                  <a:pt x="42748" y="190956"/>
                  <a:pt x="0" y="148208"/>
                  <a:pt x="0" y="95478"/>
                </a:cubicBezTo>
                <a:cubicBezTo>
                  <a:pt x="0" y="42748"/>
                  <a:pt x="42748" y="0"/>
                  <a:pt x="95478" y="0"/>
                </a:cubicBezTo>
                <a:cubicBezTo>
                  <a:pt x="148209" y="0"/>
                  <a:pt x="190957" y="42748"/>
                  <a:pt x="190957" y="95478"/>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dirty="0">
              <a:solidFill>
                <a:prstClr val="white"/>
              </a:solidFill>
              <a:latin typeface="Calibri"/>
              <a:ea typeface="方正兰亭超细黑简体" panose="02000000000000000000" pitchFamily="2" charset="-122"/>
            </a:endParaRPr>
          </a:p>
        </p:txBody>
      </p:sp>
      <p:sp>
        <p:nvSpPr>
          <p:cNvPr id="35" name="Freeform 3"/>
          <p:cNvSpPr/>
          <p:nvPr/>
        </p:nvSpPr>
        <p:spPr>
          <a:xfrm>
            <a:off x="1078870" y="3858639"/>
            <a:ext cx="549269" cy="734339"/>
          </a:xfrm>
          <a:custGeom>
            <a:avLst/>
            <a:gdLst>
              <a:gd name="connsiteX0" fmla="*/ 11334 w 732358"/>
              <a:gd name="connsiteY0" fmla="*/ 11334 h 979119"/>
              <a:gd name="connsiteX1" fmla="*/ 721023 w 732358"/>
              <a:gd name="connsiteY1" fmla="*/ 967784 h 979119"/>
            </a:gdLst>
            <a:ahLst/>
            <a:cxnLst>
              <a:cxn ang="0">
                <a:pos x="connsiteX0" y="connsiteY0"/>
              </a:cxn>
              <a:cxn ang="1">
                <a:pos x="connsiteX1" y="connsiteY1"/>
              </a:cxn>
            </a:cxnLst>
            <a:rect l="l" t="t" r="r" b="b"/>
            <a:pathLst>
              <a:path w="732358" h="979119">
                <a:moveTo>
                  <a:pt x="11334" y="11334"/>
                </a:moveTo>
                <a:lnTo>
                  <a:pt x="721023"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36" name="Freeform 3"/>
          <p:cNvSpPr/>
          <p:nvPr/>
        </p:nvSpPr>
        <p:spPr>
          <a:xfrm>
            <a:off x="1115942" y="3841485"/>
            <a:ext cx="549259" cy="734339"/>
          </a:xfrm>
          <a:custGeom>
            <a:avLst/>
            <a:gdLst>
              <a:gd name="connsiteX0" fmla="*/ 11334 w 732345"/>
              <a:gd name="connsiteY0" fmla="*/ 11334 h 979119"/>
              <a:gd name="connsiteX1" fmla="*/ 721010 w 732345"/>
              <a:gd name="connsiteY1" fmla="*/ 967784 h 979119"/>
            </a:gdLst>
            <a:ahLst/>
            <a:cxnLst>
              <a:cxn ang="0">
                <a:pos x="connsiteX0" y="connsiteY0"/>
              </a:cxn>
              <a:cxn ang="1">
                <a:pos x="connsiteX1" y="connsiteY1"/>
              </a:cxn>
            </a:cxnLst>
            <a:rect l="l" t="t" r="r" b="b"/>
            <a:pathLst>
              <a:path w="732345" h="979119">
                <a:moveTo>
                  <a:pt x="11334" y="11334"/>
                </a:moveTo>
                <a:lnTo>
                  <a:pt x="721010"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37" name="Freeform 3"/>
          <p:cNvSpPr/>
          <p:nvPr/>
        </p:nvSpPr>
        <p:spPr>
          <a:xfrm>
            <a:off x="1091586" y="3152789"/>
            <a:ext cx="664416" cy="634327"/>
          </a:xfrm>
          <a:custGeom>
            <a:avLst/>
            <a:gdLst>
              <a:gd name="connsiteX0" fmla="*/ 874553 w 885888"/>
              <a:gd name="connsiteY0" fmla="*/ 11334 h 845769"/>
              <a:gd name="connsiteX1" fmla="*/ 11334 w 885888"/>
              <a:gd name="connsiteY1" fmla="*/ 834434 h 845769"/>
            </a:gdLst>
            <a:ahLst/>
            <a:cxnLst>
              <a:cxn ang="0">
                <a:pos x="connsiteX0" y="connsiteY0"/>
              </a:cxn>
              <a:cxn ang="1">
                <a:pos x="connsiteX1" y="connsiteY1"/>
              </a:cxn>
            </a:cxnLst>
            <a:rect l="l" t="t" r="r" b="b"/>
            <a:pathLst>
              <a:path w="885888" h="845769">
                <a:moveTo>
                  <a:pt x="874553" y="11334"/>
                </a:moveTo>
                <a:lnTo>
                  <a:pt x="11334" y="83443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38" name="Freeform 3"/>
          <p:cNvSpPr/>
          <p:nvPr/>
        </p:nvSpPr>
        <p:spPr>
          <a:xfrm>
            <a:off x="1113609" y="3186955"/>
            <a:ext cx="664426" cy="634336"/>
          </a:xfrm>
          <a:custGeom>
            <a:avLst/>
            <a:gdLst>
              <a:gd name="connsiteX0" fmla="*/ 874566 w 885901"/>
              <a:gd name="connsiteY0" fmla="*/ 11334 h 845781"/>
              <a:gd name="connsiteX1" fmla="*/ 11334 w 885901"/>
              <a:gd name="connsiteY1" fmla="*/ 834446 h 845781"/>
            </a:gdLst>
            <a:ahLst/>
            <a:cxnLst>
              <a:cxn ang="0">
                <a:pos x="connsiteX0" y="connsiteY0"/>
              </a:cxn>
              <a:cxn ang="1">
                <a:pos x="connsiteX1" y="connsiteY1"/>
              </a:cxn>
            </a:cxnLst>
            <a:rect l="l" t="t" r="r" b="b"/>
            <a:pathLst>
              <a:path w="885901" h="845781">
                <a:moveTo>
                  <a:pt x="874566" y="11334"/>
                </a:moveTo>
                <a:lnTo>
                  <a:pt x="11334" y="834446"/>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39" name="Freeform 3"/>
          <p:cNvSpPr/>
          <p:nvPr/>
        </p:nvSpPr>
        <p:spPr>
          <a:xfrm>
            <a:off x="1005876" y="3738771"/>
            <a:ext cx="178603" cy="178613"/>
          </a:xfrm>
          <a:custGeom>
            <a:avLst/>
            <a:gdLst>
              <a:gd name="connsiteX0" fmla="*/ 238137 w 238137"/>
              <a:gd name="connsiteY0" fmla="*/ 119075 h 238150"/>
              <a:gd name="connsiteX1" fmla="*/ 119062 w 238137"/>
              <a:gd name="connsiteY1" fmla="*/ 238150 h 238150"/>
              <a:gd name="connsiteX2" fmla="*/ 0 w 238137"/>
              <a:gd name="connsiteY2" fmla="*/ 119075 h 238150"/>
              <a:gd name="connsiteX3" fmla="*/ 119062 w 238137"/>
              <a:gd name="connsiteY3" fmla="*/ 0 h 238150"/>
              <a:gd name="connsiteX4" fmla="*/ 238137 w 238137"/>
              <a:gd name="connsiteY4" fmla="*/ 119075 h 2381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8137" h="238150">
                <a:moveTo>
                  <a:pt x="238137" y="119075"/>
                </a:moveTo>
                <a:cubicBezTo>
                  <a:pt x="238137" y="184836"/>
                  <a:pt x="184823" y="238150"/>
                  <a:pt x="119062" y="238150"/>
                </a:cubicBezTo>
                <a:cubicBezTo>
                  <a:pt x="53301" y="238150"/>
                  <a:pt x="0" y="184836"/>
                  <a:pt x="0" y="119075"/>
                </a:cubicBezTo>
                <a:cubicBezTo>
                  <a:pt x="0" y="53314"/>
                  <a:pt x="53301" y="0"/>
                  <a:pt x="119062" y="0"/>
                </a:cubicBezTo>
                <a:cubicBezTo>
                  <a:pt x="184823" y="0"/>
                  <a:pt x="238137" y="53314"/>
                  <a:pt x="238137" y="119075"/>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dirty="0">
              <a:solidFill>
                <a:prstClr val="white"/>
              </a:solidFill>
              <a:latin typeface="Calibri"/>
              <a:ea typeface="方正兰亭超细黑简体" panose="02000000000000000000" pitchFamily="2" charset="-122"/>
            </a:endParaRPr>
          </a:p>
        </p:txBody>
      </p:sp>
      <p:sp>
        <p:nvSpPr>
          <p:cNvPr id="40" name="Freeform 3"/>
          <p:cNvSpPr/>
          <p:nvPr/>
        </p:nvSpPr>
        <p:spPr>
          <a:xfrm>
            <a:off x="1949452" y="3229212"/>
            <a:ext cx="198110" cy="196548"/>
          </a:xfrm>
          <a:custGeom>
            <a:avLst/>
            <a:gdLst>
              <a:gd name="connsiteX0" fmla="*/ 264147 w 264147"/>
              <a:gd name="connsiteY0" fmla="*/ 131026 h 262064"/>
              <a:gd name="connsiteX1" fmla="*/ 132067 w 264147"/>
              <a:gd name="connsiteY1" fmla="*/ 262064 h 262064"/>
              <a:gd name="connsiteX2" fmla="*/ 0 w 264147"/>
              <a:gd name="connsiteY2" fmla="*/ 131026 h 262064"/>
              <a:gd name="connsiteX3" fmla="*/ 132067 w 264147"/>
              <a:gd name="connsiteY3" fmla="*/ 0 h 262064"/>
              <a:gd name="connsiteX4" fmla="*/ 264147 w 264147"/>
              <a:gd name="connsiteY4" fmla="*/ 131026 h 2620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64147" h="262064">
                <a:moveTo>
                  <a:pt x="264147" y="131026"/>
                </a:moveTo>
                <a:cubicBezTo>
                  <a:pt x="264147" y="203390"/>
                  <a:pt x="205016" y="262064"/>
                  <a:pt x="132067" y="262064"/>
                </a:cubicBezTo>
                <a:cubicBezTo>
                  <a:pt x="59131" y="262064"/>
                  <a:pt x="0" y="203390"/>
                  <a:pt x="0" y="131026"/>
                </a:cubicBezTo>
                <a:cubicBezTo>
                  <a:pt x="0" y="58661"/>
                  <a:pt x="59131" y="0"/>
                  <a:pt x="132067" y="0"/>
                </a:cubicBezTo>
                <a:cubicBezTo>
                  <a:pt x="205016" y="0"/>
                  <a:pt x="264147" y="58661"/>
                  <a:pt x="264147" y="131026"/>
                </a:cubicBezTo>
              </a:path>
            </a:pathLst>
          </a:custGeom>
          <a:solidFill>
            <a:srgbClr val="FBEAA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dirty="0">
              <a:solidFill>
                <a:prstClr val="white"/>
              </a:solidFill>
              <a:latin typeface="Calibri"/>
              <a:ea typeface="方正兰亭超细黑简体" panose="02000000000000000000" pitchFamily="2" charset="-122"/>
            </a:endParaRPr>
          </a:p>
        </p:txBody>
      </p:sp>
      <p:sp>
        <p:nvSpPr>
          <p:cNvPr id="41" name="Freeform 3"/>
          <p:cNvSpPr/>
          <p:nvPr/>
        </p:nvSpPr>
        <p:spPr>
          <a:xfrm>
            <a:off x="1576366" y="2861623"/>
            <a:ext cx="670255" cy="669255"/>
          </a:xfrm>
          <a:custGeom>
            <a:avLst/>
            <a:gdLst>
              <a:gd name="connsiteX0" fmla="*/ 893673 w 893673"/>
              <a:gd name="connsiteY0" fmla="*/ 373202 h 892340"/>
              <a:gd name="connsiteX1" fmla="*/ 458660 w 893673"/>
              <a:gd name="connsiteY1" fmla="*/ 225832 h 892340"/>
              <a:gd name="connsiteX2" fmla="*/ 260591 w 893673"/>
              <a:gd name="connsiteY2" fmla="*/ 11278 h 892340"/>
              <a:gd name="connsiteX3" fmla="*/ 199288 w 893673"/>
              <a:gd name="connsiteY3" fmla="*/ 11278 h 892340"/>
              <a:gd name="connsiteX4" fmla="*/ 88481 w 893673"/>
              <a:gd name="connsiteY4" fmla="*/ 119736 h 892340"/>
              <a:gd name="connsiteX5" fmla="*/ 88595 w 893673"/>
              <a:gd name="connsiteY5" fmla="*/ 119850 h 892340"/>
              <a:gd name="connsiteX6" fmla="*/ 11315 w 893673"/>
              <a:gd name="connsiteY6" fmla="*/ 197650 h 892340"/>
              <a:gd name="connsiteX7" fmla="*/ 11252 w 893673"/>
              <a:gd name="connsiteY7" fmla="*/ 258953 h 892340"/>
              <a:gd name="connsiteX8" fmla="*/ 225640 w 893673"/>
              <a:gd name="connsiteY8" fmla="*/ 457187 h 892340"/>
              <a:gd name="connsiteX9" fmla="*/ 372630 w 893673"/>
              <a:gd name="connsiteY9" fmla="*/ 892340 h 892340"/>
              <a:gd name="connsiteX10" fmla="*/ 612864 w 893673"/>
              <a:gd name="connsiteY10" fmla="*/ 659410 h 892340"/>
              <a:gd name="connsiteX11" fmla="*/ 614273 w 893673"/>
              <a:gd name="connsiteY11" fmla="*/ 660857 h 892340"/>
              <a:gd name="connsiteX12" fmla="*/ 893673 w 893673"/>
              <a:gd name="connsiteY12" fmla="*/ 373202 h 89234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893673" h="892340">
                <a:moveTo>
                  <a:pt x="893673" y="373202"/>
                </a:moveTo>
                <a:lnTo>
                  <a:pt x="458660" y="225832"/>
                </a:lnTo>
                <a:cubicBezTo>
                  <a:pt x="458660" y="225832"/>
                  <a:pt x="284213" y="28905"/>
                  <a:pt x="260591" y="11278"/>
                </a:cubicBezTo>
                <a:cubicBezTo>
                  <a:pt x="224802" y="-15455"/>
                  <a:pt x="199288" y="11278"/>
                  <a:pt x="199288" y="11278"/>
                </a:cubicBezTo>
                <a:lnTo>
                  <a:pt x="88481" y="119736"/>
                </a:lnTo>
                <a:lnTo>
                  <a:pt x="88595" y="119850"/>
                </a:lnTo>
                <a:lnTo>
                  <a:pt x="11315" y="197650"/>
                </a:lnTo>
                <a:cubicBezTo>
                  <a:pt x="11315" y="197650"/>
                  <a:pt x="-15443" y="223126"/>
                  <a:pt x="11252" y="258953"/>
                </a:cubicBezTo>
                <a:cubicBezTo>
                  <a:pt x="28867" y="282575"/>
                  <a:pt x="225640" y="457187"/>
                  <a:pt x="225640" y="457187"/>
                </a:cubicBezTo>
                <a:lnTo>
                  <a:pt x="372630" y="892340"/>
                </a:lnTo>
                <a:lnTo>
                  <a:pt x="612864" y="659410"/>
                </a:lnTo>
                <a:lnTo>
                  <a:pt x="614273" y="660857"/>
                </a:lnTo>
                <a:lnTo>
                  <a:pt x="893673" y="373202"/>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dirty="0">
              <a:solidFill>
                <a:prstClr val="white"/>
              </a:solidFill>
              <a:latin typeface="Calibri"/>
              <a:ea typeface="方正兰亭超细黑简体" panose="02000000000000000000" pitchFamily="2" charset="-122"/>
            </a:endParaRPr>
          </a:p>
        </p:txBody>
      </p:sp>
      <p:sp>
        <p:nvSpPr>
          <p:cNvPr id="42" name="Freeform 3"/>
          <p:cNvSpPr/>
          <p:nvPr/>
        </p:nvSpPr>
        <p:spPr>
          <a:xfrm>
            <a:off x="1614837" y="304955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43" name="Freeform 3"/>
          <p:cNvSpPr/>
          <p:nvPr/>
        </p:nvSpPr>
        <p:spPr>
          <a:xfrm>
            <a:off x="1646756" y="3013633"/>
            <a:ext cx="118015" cy="111852"/>
          </a:xfrm>
          <a:custGeom>
            <a:avLst/>
            <a:gdLst>
              <a:gd name="connsiteX0" fmla="*/ 6350 w 157353"/>
              <a:gd name="connsiteY0" fmla="*/ 6350 h 149136"/>
              <a:gd name="connsiteX1" fmla="*/ 151002 w 157353"/>
              <a:gd name="connsiteY1" fmla="*/ 142786 h 149136"/>
            </a:gdLst>
            <a:ahLst/>
            <a:cxnLst>
              <a:cxn ang="0">
                <a:pos x="connsiteX0" y="connsiteY0"/>
              </a:cxn>
              <a:cxn ang="1">
                <a:pos x="connsiteX1" y="connsiteY1"/>
              </a:cxn>
            </a:cxnLst>
            <a:rect l="l" t="t" r="r" b="b"/>
            <a:pathLst>
              <a:path w="157353" h="149136">
                <a:moveTo>
                  <a:pt x="6350" y="6350"/>
                </a:moveTo>
                <a:lnTo>
                  <a:pt x="151002"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44" name="Freeform 3"/>
          <p:cNvSpPr/>
          <p:nvPr/>
        </p:nvSpPr>
        <p:spPr>
          <a:xfrm>
            <a:off x="1684065" y="297576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45" name="Freeform 3"/>
          <p:cNvSpPr/>
          <p:nvPr/>
        </p:nvSpPr>
        <p:spPr>
          <a:xfrm>
            <a:off x="1723328" y="2938843"/>
            <a:ext cx="118024" cy="111852"/>
          </a:xfrm>
          <a:custGeom>
            <a:avLst/>
            <a:gdLst>
              <a:gd name="connsiteX0" fmla="*/ 6350 w 157365"/>
              <a:gd name="connsiteY0" fmla="*/ 6350 h 149136"/>
              <a:gd name="connsiteX1" fmla="*/ 151015 w 157365"/>
              <a:gd name="connsiteY1" fmla="*/ 142786 h 149136"/>
            </a:gdLst>
            <a:ahLst/>
            <a:cxnLst>
              <a:cxn ang="0">
                <a:pos x="connsiteX0" y="connsiteY0"/>
              </a:cxn>
              <a:cxn ang="1">
                <a:pos x="connsiteX1" y="connsiteY1"/>
              </a:cxn>
            </a:cxnLst>
            <a:rect l="l" t="t" r="r" b="b"/>
            <a:pathLst>
              <a:path w="157365" h="149136">
                <a:moveTo>
                  <a:pt x="6350" y="6350"/>
                </a:moveTo>
                <a:lnTo>
                  <a:pt x="151015"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46" name="Freeform 3"/>
          <p:cNvSpPr/>
          <p:nvPr/>
        </p:nvSpPr>
        <p:spPr>
          <a:xfrm>
            <a:off x="1760608" y="2908125"/>
            <a:ext cx="114938" cy="115033"/>
          </a:xfrm>
          <a:custGeom>
            <a:avLst/>
            <a:gdLst>
              <a:gd name="connsiteX0" fmla="*/ 6350 w 153250"/>
              <a:gd name="connsiteY0" fmla="*/ 6350 h 153377"/>
              <a:gd name="connsiteX1" fmla="*/ 146900 w 153250"/>
              <a:gd name="connsiteY1" fmla="*/ 147027 h 153377"/>
            </a:gdLst>
            <a:ahLst/>
            <a:cxnLst>
              <a:cxn ang="0">
                <a:pos x="connsiteX0" y="connsiteY0"/>
              </a:cxn>
              <a:cxn ang="1">
                <a:pos x="connsiteX1" y="connsiteY1"/>
              </a:cxn>
            </a:cxnLst>
            <a:rect l="l" t="t" r="r" b="b"/>
            <a:pathLst>
              <a:path w="153250" h="153377">
                <a:moveTo>
                  <a:pt x="6350" y="6350"/>
                </a:moveTo>
                <a:lnTo>
                  <a:pt x="146900" y="147027"/>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pPr>
            <a:endParaRPr lang="zh-CN" altLang="en-US" sz="1350" b="0" dirty="0">
              <a:solidFill>
                <a:prstClr val="black"/>
              </a:solidFill>
              <a:latin typeface="Calibri"/>
              <a:ea typeface="方正兰亭超细黑简体" panose="02000000000000000000" pitchFamily="2" charset="-122"/>
            </a:endParaRPr>
          </a:p>
        </p:txBody>
      </p:sp>
      <p:sp>
        <p:nvSpPr>
          <p:cNvPr id="29" name="文本框 28"/>
          <p:cNvSpPr txBox="1"/>
          <p:nvPr/>
        </p:nvSpPr>
        <p:spPr>
          <a:xfrm>
            <a:off x="2384453" y="2148316"/>
            <a:ext cx="6076670" cy="4154984"/>
          </a:xfrm>
          <a:prstGeom prst="rect">
            <a:avLst/>
          </a:prstGeom>
          <a:noFill/>
        </p:spPr>
        <p:txBody>
          <a:bodyPr wrap="square" rtlCol="0">
            <a:spAutoFit/>
          </a:bodyPr>
          <a:lstStyle/>
          <a:p>
            <a:pPr defTabSz="685800" fontAlgn="auto">
              <a:lnSpc>
                <a:spcPct val="150000"/>
              </a:lnSpc>
              <a:spcBef>
                <a:spcPts val="0"/>
              </a:spcBef>
              <a:spcAft>
                <a:spcPts val="0"/>
              </a:spcAft>
            </a:pPr>
            <a:r>
              <a:rPr lang="en-US" altLang="zh-CN" sz="2100" dirty="0">
                <a:solidFill>
                  <a:prstClr val="white"/>
                </a:solidFill>
                <a:latin typeface="华文细黑" panose="02010600040101010101" pitchFamily="2" charset="-122"/>
                <a:ea typeface="华文细黑" panose="02010600040101010101" pitchFamily="2" charset="-122"/>
                <a:cs typeface="+mn-cs"/>
              </a:rPr>
              <a:t> </a:t>
            </a:r>
            <a:r>
              <a:rPr lang="zh-CN" altLang="en-US" sz="2100" dirty="0">
                <a:solidFill>
                  <a:prstClr val="white"/>
                </a:solidFill>
                <a:latin typeface="华文细黑" panose="02010600040101010101" pitchFamily="2" charset="-122"/>
                <a:ea typeface="华文细黑" panose="02010600040101010101" pitchFamily="2" charset="-122"/>
                <a:cs typeface="+mn-cs"/>
              </a:rPr>
              <a:t>       </a:t>
            </a:r>
            <a:r>
              <a:rPr lang="zh-CN" altLang="en-US" dirty="0">
                <a:latin typeface="华文细黑" panose="02010600040101010101" pitchFamily="2" charset="-122"/>
                <a:ea typeface="华文细黑" panose="02010600040101010101" pitchFamily="2" charset="-122"/>
                <a:cs typeface="+mn-cs"/>
              </a:rPr>
              <a:t>从以上例子可以看出，归纳推理的结论的知识范围超出它的前提的知识范围，因而前提真，结论并不必然真。所以，归纳推理不属于必然性推理，而是一种或然性推理，或者说是一种放大性的推理。</a:t>
            </a:r>
            <a:endParaRPr lang="en-US" altLang="zh-CN" dirty="0">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pPr>
            <a:endParaRPr lang="en-US" altLang="zh-CN" sz="2100" b="0" dirty="0">
              <a:solidFill>
                <a:prstClr val="white"/>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pPr>
            <a:endParaRPr lang="en-US" altLang="zh-CN" sz="2100" b="0" dirty="0">
              <a:solidFill>
                <a:prstClr val="white"/>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pPr>
            <a:endParaRPr lang="en-US" altLang="zh-CN" sz="2100" b="0" dirty="0">
              <a:solidFill>
                <a:prstClr val="white"/>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pPr>
            <a:endParaRPr lang="en-US" altLang="zh-CN" sz="2100" b="0" dirty="0">
              <a:solidFill>
                <a:prstClr val="white"/>
              </a:solidFill>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1055124911"/>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1000"/>
                                        <p:tgtEl>
                                          <p:spTgt spid="29">
                                            <p:txEl>
                                              <p:pRg st="0" end="0"/>
                                            </p:txEl>
                                          </p:spTgt>
                                        </p:tgtEl>
                                      </p:cBhvr>
                                    </p:animEffect>
                                    <p:anim calcmode="lin" valueType="num">
                                      <p:cBhvr>
                                        <p:cTn id="8"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743844" y="1196752"/>
            <a:ext cx="5481524" cy="523220"/>
          </a:xfrm>
          <a:prstGeom prst="rect">
            <a:avLst/>
          </a:prstGeom>
          <a:noFill/>
        </p:spPr>
        <p:txBody>
          <a:bodyPr wrap="square" rtlCol="0">
            <a:spAutoFit/>
          </a:bodyPr>
          <a:lstStyle/>
          <a:p>
            <a:pPr marL="457200" indent="-457200" defTabSz="685800" fontAlgn="auto">
              <a:spcBef>
                <a:spcPts val="0"/>
              </a:spcBef>
              <a:spcAft>
                <a:spcPts val="0"/>
              </a:spcAft>
              <a:buFont typeface="Wingdings" panose="05000000000000000000" pitchFamily="2" charset="2"/>
              <a:buChar char="u"/>
              <a:defRPr/>
            </a:pPr>
            <a:r>
              <a:rPr lang="zh-CN" altLang="en-US" sz="2800" dirty="0">
                <a:latin typeface="华文细黑" panose="02010600040101010101" pitchFamily="2" charset="-122"/>
                <a:ea typeface="华文细黑" panose="02010600040101010101" pitchFamily="2" charset="-122"/>
                <a:cs typeface="+mn-cs"/>
              </a:rPr>
              <a:t>归纳推理与演绎推理的区别：</a:t>
            </a:r>
            <a:endParaRPr lang="en-US" altLang="zh-CN" sz="2800" dirty="0">
              <a:latin typeface="华文细黑" panose="02010600040101010101" pitchFamily="2" charset="-122"/>
              <a:ea typeface="华文细黑" panose="02010600040101010101" pitchFamily="2" charset="-122"/>
              <a:cs typeface="+mn-cs"/>
            </a:endParaRPr>
          </a:p>
        </p:txBody>
      </p:sp>
      <p:sp>
        <p:nvSpPr>
          <p:cNvPr id="64" name="MH_Other_5"/>
          <p:cNvSpPr/>
          <p:nvPr/>
        </p:nvSpPr>
        <p:spPr>
          <a:xfrm>
            <a:off x="213265" y="1844824"/>
            <a:ext cx="364541" cy="364541"/>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en-US" sz="2025" kern="0" dirty="0">
                <a:ln w="18415" cmpd="sng">
                  <a:noFill/>
                  <a:prstDash val="solid"/>
                </a:ln>
                <a:solidFill>
                  <a:srgbClr val="245E76"/>
                </a:solidFill>
                <a:latin typeface="Agency FB" pitchFamily="34" charset="0"/>
                <a:ea typeface="微软雅黑" pitchFamily="34" charset="-122"/>
                <a:cs typeface="Times New Roman" pitchFamily="18" charset="0"/>
              </a:rPr>
              <a:t>01</a:t>
            </a:r>
          </a:p>
        </p:txBody>
      </p:sp>
      <p:sp>
        <p:nvSpPr>
          <p:cNvPr id="67" name="文本框 66"/>
          <p:cNvSpPr txBox="1"/>
          <p:nvPr/>
        </p:nvSpPr>
        <p:spPr>
          <a:xfrm>
            <a:off x="683568" y="1628800"/>
            <a:ext cx="8064896" cy="4532972"/>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800" dirty="0"/>
              <a:t>从结论所断定的知识范围看，演绎推理的结论蕴含在前提中，它虽然推出了新的命题，但没有超出前提所包含的知识范围。所以，它是一种非放大性推理；而归纳推理的结论所做的判断超出了前提所包含的知识范围。所以，它是一种放大性的推理。而这种推理的放大性就为新知识的发现和预见提供了可能性，这是归纳推理的一个重要特征。</a:t>
            </a:r>
            <a:endParaRPr lang="en-US" altLang="zh-CN" sz="2800" dirty="0"/>
          </a:p>
        </p:txBody>
      </p:sp>
    </p:spTree>
    <p:extLst>
      <p:ext uri="{BB962C8B-B14F-4D97-AF65-F5344CB8AC3E}">
        <p14:creationId xmlns:p14="http://schemas.microsoft.com/office/powerpoint/2010/main" xmlns="" val="3203128802"/>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xEl>
                                              <p:pRg st="0" end="0"/>
                                            </p:txEl>
                                          </p:spTgt>
                                        </p:tgtEl>
                                        <p:attrNameLst>
                                          <p:attrName>style.visibility</p:attrName>
                                        </p:attrNameLst>
                                      </p:cBhvr>
                                      <p:to>
                                        <p:strVal val="visible"/>
                                      </p:to>
                                    </p:set>
                                    <p:animEffect transition="in" filter="fade">
                                      <p:cBhvr>
                                        <p:cTn id="12"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395536" y="1401017"/>
            <a:ext cx="5481524" cy="523220"/>
          </a:xfrm>
          <a:prstGeom prst="rect">
            <a:avLst/>
          </a:prstGeom>
          <a:noFill/>
        </p:spPr>
        <p:txBody>
          <a:bodyPr wrap="square" rtlCol="0">
            <a:spAutoFit/>
          </a:bodyPr>
          <a:lstStyle/>
          <a:p>
            <a:pPr defTabSz="685800" fontAlgn="auto">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归纳推理与演绎推理的区别：</a:t>
            </a:r>
            <a:endParaRPr lang="en-US" altLang="zh-CN" sz="2800" dirty="0">
              <a:latin typeface="华文细黑" panose="02010600040101010101" pitchFamily="2" charset="-122"/>
              <a:ea typeface="华文细黑" panose="02010600040101010101" pitchFamily="2" charset="-122"/>
              <a:cs typeface="+mn-cs"/>
            </a:endParaRPr>
          </a:p>
        </p:txBody>
      </p:sp>
      <p:grpSp>
        <p:nvGrpSpPr>
          <p:cNvPr id="54" name="组合 15"/>
          <p:cNvGrpSpPr/>
          <p:nvPr/>
        </p:nvGrpSpPr>
        <p:grpSpPr>
          <a:xfrm>
            <a:off x="652372" y="3229747"/>
            <a:ext cx="1480244" cy="1399856"/>
            <a:chOff x="403225" y="2105026"/>
            <a:chExt cx="847726" cy="801688"/>
          </a:xfrm>
          <a:solidFill>
            <a:schemeClr val="bg1"/>
          </a:solidFill>
        </p:grpSpPr>
        <p:sp>
          <p:nvSpPr>
            <p:cNvPr id="55" name="Freeform 21"/>
            <p:cNvSpPr>
              <a:spLocks/>
            </p:cNvSpPr>
            <p:nvPr/>
          </p:nvSpPr>
          <p:spPr bwMode="auto">
            <a:xfrm>
              <a:off x="509588" y="2244726"/>
              <a:ext cx="266700" cy="214313"/>
            </a:xfrm>
            <a:custGeom>
              <a:avLst/>
              <a:gdLst>
                <a:gd name="T0" fmla="*/ 0 w 337"/>
                <a:gd name="T1" fmla="*/ 216 h 271"/>
                <a:gd name="T2" fmla="*/ 0 w 337"/>
                <a:gd name="T3" fmla="*/ 216 h 271"/>
                <a:gd name="T4" fmla="*/ 10 w 337"/>
                <a:gd name="T5" fmla="*/ 232 h 271"/>
                <a:gd name="T6" fmla="*/ 22 w 337"/>
                <a:gd name="T7" fmla="*/ 245 h 271"/>
                <a:gd name="T8" fmla="*/ 48 w 337"/>
                <a:gd name="T9" fmla="*/ 271 h 271"/>
                <a:gd name="T10" fmla="*/ 50 w 337"/>
                <a:gd name="T11" fmla="*/ 271 h 271"/>
                <a:gd name="T12" fmla="*/ 50 w 337"/>
                <a:gd name="T13" fmla="*/ 81 h 271"/>
                <a:gd name="T14" fmla="*/ 50 w 337"/>
                <a:gd name="T15" fmla="*/ 81 h 271"/>
                <a:gd name="T16" fmla="*/ 51 w 337"/>
                <a:gd name="T17" fmla="*/ 75 h 271"/>
                <a:gd name="T18" fmla="*/ 52 w 337"/>
                <a:gd name="T19" fmla="*/ 69 h 271"/>
                <a:gd name="T20" fmla="*/ 55 w 337"/>
                <a:gd name="T21" fmla="*/ 64 h 271"/>
                <a:gd name="T22" fmla="*/ 58 w 337"/>
                <a:gd name="T23" fmla="*/ 60 h 271"/>
                <a:gd name="T24" fmla="*/ 63 w 337"/>
                <a:gd name="T25" fmla="*/ 56 h 271"/>
                <a:gd name="T26" fmla="*/ 68 w 337"/>
                <a:gd name="T27" fmla="*/ 53 h 271"/>
                <a:gd name="T28" fmla="*/ 73 w 337"/>
                <a:gd name="T29" fmla="*/ 51 h 271"/>
                <a:gd name="T30" fmla="*/ 79 w 337"/>
                <a:gd name="T31" fmla="*/ 50 h 271"/>
                <a:gd name="T32" fmla="*/ 337 w 337"/>
                <a:gd name="T33" fmla="*/ 50 h 271"/>
                <a:gd name="T34" fmla="*/ 337 w 337"/>
                <a:gd name="T35" fmla="*/ 50 h 271"/>
                <a:gd name="T36" fmla="*/ 330 w 337"/>
                <a:gd name="T37" fmla="*/ 38 h 271"/>
                <a:gd name="T38" fmla="*/ 323 w 337"/>
                <a:gd name="T39" fmla="*/ 25 h 271"/>
                <a:gd name="T40" fmla="*/ 315 w 337"/>
                <a:gd name="T41" fmla="*/ 13 h 271"/>
                <a:gd name="T42" fmla="*/ 307 w 337"/>
                <a:gd name="T43" fmla="*/ 0 h 271"/>
                <a:gd name="T44" fmla="*/ 79 w 337"/>
                <a:gd name="T45" fmla="*/ 0 h 271"/>
                <a:gd name="T46" fmla="*/ 79 w 337"/>
                <a:gd name="T47" fmla="*/ 0 h 271"/>
                <a:gd name="T48" fmla="*/ 71 w 337"/>
                <a:gd name="T49" fmla="*/ 0 h 271"/>
                <a:gd name="T50" fmla="*/ 64 w 337"/>
                <a:gd name="T51" fmla="*/ 2 h 271"/>
                <a:gd name="T52" fmla="*/ 56 w 337"/>
                <a:gd name="T53" fmla="*/ 5 h 271"/>
                <a:gd name="T54" fmla="*/ 49 w 337"/>
                <a:gd name="T55" fmla="*/ 7 h 271"/>
                <a:gd name="T56" fmla="*/ 42 w 337"/>
                <a:gd name="T57" fmla="*/ 10 h 271"/>
                <a:gd name="T58" fmla="*/ 36 w 337"/>
                <a:gd name="T59" fmla="*/ 14 h 271"/>
                <a:gd name="T60" fmla="*/ 29 w 337"/>
                <a:gd name="T61" fmla="*/ 19 h 271"/>
                <a:gd name="T62" fmla="*/ 23 w 337"/>
                <a:gd name="T63" fmla="*/ 24 h 271"/>
                <a:gd name="T64" fmla="*/ 18 w 337"/>
                <a:gd name="T65" fmla="*/ 30 h 271"/>
                <a:gd name="T66" fmla="*/ 14 w 337"/>
                <a:gd name="T67" fmla="*/ 36 h 271"/>
                <a:gd name="T68" fmla="*/ 9 w 337"/>
                <a:gd name="T69" fmla="*/ 43 h 271"/>
                <a:gd name="T70" fmla="*/ 6 w 337"/>
                <a:gd name="T71" fmla="*/ 49 h 271"/>
                <a:gd name="T72" fmla="*/ 3 w 337"/>
                <a:gd name="T73" fmla="*/ 57 h 271"/>
                <a:gd name="T74" fmla="*/ 2 w 337"/>
                <a:gd name="T75" fmla="*/ 65 h 271"/>
                <a:gd name="T76" fmla="*/ 0 w 337"/>
                <a:gd name="T77" fmla="*/ 72 h 271"/>
                <a:gd name="T78" fmla="*/ 0 w 337"/>
                <a:gd name="T79" fmla="*/ 81 h 271"/>
                <a:gd name="T80" fmla="*/ 0 w 337"/>
                <a:gd name="T81" fmla="*/ 216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 h="271">
                  <a:moveTo>
                    <a:pt x="0" y="216"/>
                  </a:moveTo>
                  <a:lnTo>
                    <a:pt x="0" y="216"/>
                  </a:lnTo>
                  <a:lnTo>
                    <a:pt x="10" y="232"/>
                  </a:lnTo>
                  <a:lnTo>
                    <a:pt x="22" y="245"/>
                  </a:lnTo>
                  <a:lnTo>
                    <a:pt x="48" y="271"/>
                  </a:lnTo>
                  <a:lnTo>
                    <a:pt x="50" y="271"/>
                  </a:lnTo>
                  <a:lnTo>
                    <a:pt x="50" y="81"/>
                  </a:lnTo>
                  <a:lnTo>
                    <a:pt x="50" y="81"/>
                  </a:lnTo>
                  <a:lnTo>
                    <a:pt x="51" y="75"/>
                  </a:lnTo>
                  <a:lnTo>
                    <a:pt x="52" y="69"/>
                  </a:lnTo>
                  <a:lnTo>
                    <a:pt x="55" y="64"/>
                  </a:lnTo>
                  <a:lnTo>
                    <a:pt x="58" y="60"/>
                  </a:lnTo>
                  <a:lnTo>
                    <a:pt x="63" y="56"/>
                  </a:lnTo>
                  <a:lnTo>
                    <a:pt x="68" y="53"/>
                  </a:lnTo>
                  <a:lnTo>
                    <a:pt x="73" y="51"/>
                  </a:lnTo>
                  <a:lnTo>
                    <a:pt x="79" y="50"/>
                  </a:lnTo>
                  <a:lnTo>
                    <a:pt x="337" y="50"/>
                  </a:lnTo>
                  <a:lnTo>
                    <a:pt x="337" y="50"/>
                  </a:lnTo>
                  <a:lnTo>
                    <a:pt x="330" y="38"/>
                  </a:lnTo>
                  <a:lnTo>
                    <a:pt x="323" y="25"/>
                  </a:lnTo>
                  <a:lnTo>
                    <a:pt x="315" y="13"/>
                  </a:lnTo>
                  <a:lnTo>
                    <a:pt x="307" y="0"/>
                  </a:lnTo>
                  <a:lnTo>
                    <a:pt x="79" y="0"/>
                  </a:lnTo>
                  <a:lnTo>
                    <a:pt x="79" y="0"/>
                  </a:lnTo>
                  <a:lnTo>
                    <a:pt x="71" y="0"/>
                  </a:lnTo>
                  <a:lnTo>
                    <a:pt x="64" y="2"/>
                  </a:lnTo>
                  <a:lnTo>
                    <a:pt x="56" y="5"/>
                  </a:lnTo>
                  <a:lnTo>
                    <a:pt x="49" y="7"/>
                  </a:lnTo>
                  <a:lnTo>
                    <a:pt x="42" y="10"/>
                  </a:lnTo>
                  <a:lnTo>
                    <a:pt x="36" y="14"/>
                  </a:lnTo>
                  <a:lnTo>
                    <a:pt x="29" y="19"/>
                  </a:lnTo>
                  <a:lnTo>
                    <a:pt x="23" y="24"/>
                  </a:lnTo>
                  <a:lnTo>
                    <a:pt x="18" y="30"/>
                  </a:lnTo>
                  <a:lnTo>
                    <a:pt x="14" y="36"/>
                  </a:lnTo>
                  <a:lnTo>
                    <a:pt x="9" y="43"/>
                  </a:lnTo>
                  <a:lnTo>
                    <a:pt x="6" y="49"/>
                  </a:lnTo>
                  <a:lnTo>
                    <a:pt x="3" y="57"/>
                  </a:lnTo>
                  <a:lnTo>
                    <a:pt x="2" y="65"/>
                  </a:lnTo>
                  <a:lnTo>
                    <a:pt x="0" y="72"/>
                  </a:lnTo>
                  <a:lnTo>
                    <a:pt x="0" y="81"/>
                  </a:lnTo>
                  <a:lnTo>
                    <a:pt x="0" y="2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6" name="Freeform 22"/>
            <p:cNvSpPr>
              <a:spLocks/>
            </p:cNvSpPr>
            <p:nvPr/>
          </p:nvSpPr>
          <p:spPr bwMode="auto">
            <a:xfrm>
              <a:off x="889000" y="2171701"/>
              <a:ext cx="361950" cy="222250"/>
            </a:xfrm>
            <a:custGeom>
              <a:avLst/>
              <a:gdLst>
                <a:gd name="T0" fmla="*/ 0 w 456"/>
                <a:gd name="T1" fmla="*/ 91 h 279"/>
                <a:gd name="T2" fmla="*/ 0 w 456"/>
                <a:gd name="T3" fmla="*/ 91 h 279"/>
                <a:gd name="T4" fmla="*/ 8 w 456"/>
                <a:gd name="T5" fmla="*/ 113 h 279"/>
                <a:gd name="T6" fmla="*/ 14 w 456"/>
                <a:gd name="T7" fmla="*/ 136 h 279"/>
                <a:gd name="T8" fmla="*/ 18 w 456"/>
                <a:gd name="T9" fmla="*/ 159 h 279"/>
                <a:gd name="T10" fmla="*/ 21 w 456"/>
                <a:gd name="T11" fmla="*/ 183 h 279"/>
                <a:gd name="T12" fmla="*/ 339 w 456"/>
                <a:gd name="T13" fmla="*/ 183 h 279"/>
                <a:gd name="T14" fmla="*/ 339 w 456"/>
                <a:gd name="T15" fmla="*/ 250 h 279"/>
                <a:gd name="T16" fmla="*/ 377 w 456"/>
                <a:gd name="T17" fmla="*/ 250 h 279"/>
                <a:gd name="T18" fmla="*/ 377 w 456"/>
                <a:gd name="T19" fmla="*/ 250 h 279"/>
                <a:gd name="T20" fmla="*/ 388 w 456"/>
                <a:gd name="T21" fmla="*/ 250 h 279"/>
                <a:gd name="T22" fmla="*/ 399 w 456"/>
                <a:gd name="T23" fmla="*/ 252 h 279"/>
                <a:gd name="T24" fmla="*/ 409 w 456"/>
                <a:gd name="T25" fmla="*/ 254 h 279"/>
                <a:gd name="T26" fmla="*/ 419 w 456"/>
                <a:gd name="T27" fmla="*/ 257 h 279"/>
                <a:gd name="T28" fmla="*/ 430 w 456"/>
                <a:gd name="T29" fmla="*/ 261 h 279"/>
                <a:gd name="T30" fmla="*/ 439 w 456"/>
                <a:gd name="T31" fmla="*/ 267 h 279"/>
                <a:gd name="T32" fmla="*/ 448 w 456"/>
                <a:gd name="T33" fmla="*/ 273 h 279"/>
                <a:gd name="T34" fmla="*/ 456 w 456"/>
                <a:gd name="T35" fmla="*/ 279 h 279"/>
                <a:gd name="T36" fmla="*/ 456 w 456"/>
                <a:gd name="T37" fmla="*/ 79 h 279"/>
                <a:gd name="T38" fmla="*/ 456 w 456"/>
                <a:gd name="T39" fmla="*/ 79 h 279"/>
                <a:gd name="T40" fmla="*/ 456 w 456"/>
                <a:gd name="T41" fmla="*/ 71 h 279"/>
                <a:gd name="T42" fmla="*/ 454 w 456"/>
                <a:gd name="T43" fmla="*/ 63 h 279"/>
                <a:gd name="T44" fmla="*/ 453 w 456"/>
                <a:gd name="T45" fmla="*/ 56 h 279"/>
                <a:gd name="T46" fmla="*/ 450 w 456"/>
                <a:gd name="T47" fmla="*/ 49 h 279"/>
                <a:gd name="T48" fmla="*/ 447 w 456"/>
                <a:gd name="T49" fmla="*/ 41 h 279"/>
                <a:gd name="T50" fmla="*/ 442 w 456"/>
                <a:gd name="T51" fmla="*/ 35 h 279"/>
                <a:gd name="T52" fmla="*/ 438 w 456"/>
                <a:gd name="T53" fmla="*/ 29 h 279"/>
                <a:gd name="T54" fmla="*/ 433 w 456"/>
                <a:gd name="T55" fmla="*/ 23 h 279"/>
                <a:gd name="T56" fmla="*/ 427 w 456"/>
                <a:gd name="T57" fmla="*/ 17 h 279"/>
                <a:gd name="T58" fmla="*/ 421 w 456"/>
                <a:gd name="T59" fmla="*/ 13 h 279"/>
                <a:gd name="T60" fmla="*/ 414 w 456"/>
                <a:gd name="T61" fmla="*/ 9 h 279"/>
                <a:gd name="T62" fmla="*/ 408 w 456"/>
                <a:gd name="T63" fmla="*/ 6 h 279"/>
                <a:gd name="T64" fmla="*/ 401 w 456"/>
                <a:gd name="T65" fmla="*/ 3 h 279"/>
                <a:gd name="T66" fmla="*/ 392 w 456"/>
                <a:gd name="T67" fmla="*/ 2 h 279"/>
                <a:gd name="T68" fmla="*/ 385 w 456"/>
                <a:gd name="T69" fmla="*/ 0 h 279"/>
                <a:gd name="T70" fmla="*/ 377 w 456"/>
                <a:gd name="T71" fmla="*/ 0 h 279"/>
                <a:gd name="T72" fmla="*/ 147 w 456"/>
                <a:gd name="T73" fmla="*/ 0 h 279"/>
                <a:gd name="T74" fmla="*/ 147 w 456"/>
                <a:gd name="T75" fmla="*/ 0 h 279"/>
                <a:gd name="T76" fmla="*/ 137 w 456"/>
                <a:gd name="T77" fmla="*/ 1 h 279"/>
                <a:gd name="T78" fmla="*/ 129 w 456"/>
                <a:gd name="T79" fmla="*/ 3 h 279"/>
                <a:gd name="T80" fmla="*/ 119 w 456"/>
                <a:gd name="T81" fmla="*/ 7 h 279"/>
                <a:gd name="T82" fmla="*/ 112 w 456"/>
                <a:gd name="T83" fmla="*/ 12 h 279"/>
                <a:gd name="T84" fmla="*/ 105 w 456"/>
                <a:gd name="T85" fmla="*/ 18 h 279"/>
                <a:gd name="T86" fmla="*/ 100 w 456"/>
                <a:gd name="T87" fmla="*/ 26 h 279"/>
                <a:gd name="T88" fmla="*/ 94 w 456"/>
                <a:gd name="T89" fmla="*/ 34 h 279"/>
                <a:gd name="T90" fmla="*/ 91 w 456"/>
                <a:gd name="T91" fmla="*/ 42 h 279"/>
                <a:gd name="T92" fmla="*/ 78 w 456"/>
                <a:gd name="T93" fmla="*/ 91 h 279"/>
                <a:gd name="T94" fmla="*/ 0 w 456"/>
                <a:gd name="T95" fmla="*/ 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6" h="279">
                  <a:moveTo>
                    <a:pt x="0" y="91"/>
                  </a:moveTo>
                  <a:lnTo>
                    <a:pt x="0" y="91"/>
                  </a:lnTo>
                  <a:lnTo>
                    <a:pt x="8" y="113"/>
                  </a:lnTo>
                  <a:lnTo>
                    <a:pt x="14" y="136"/>
                  </a:lnTo>
                  <a:lnTo>
                    <a:pt x="18" y="159"/>
                  </a:lnTo>
                  <a:lnTo>
                    <a:pt x="21" y="183"/>
                  </a:lnTo>
                  <a:lnTo>
                    <a:pt x="339" y="183"/>
                  </a:lnTo>
                  <a:lnTo>
                    <a:pt x="339" y="250"/>
                  </a:lnTo>
                  <a:lnTo>
                    <a:pt x="377" y="250"/>
                  </a:lnTo>
                  <a:lnTo>
                    <a:pt x="377" y="250"/>
                  </a:lnTo>
                  <a:lnTo>
                    <a:pt x="388" y="250"/>
                  </a:lnTo>
                  <a:lnTo>
                    <a:pt x="399" y="252"/>
                  </a:lnTo>
                  <a:lnTo>
                    <a:pt x="409" y="254"/>
                  </a:lnTo>
                  <a:lnTo>
                    <a:pt x="419" y="257"/>
                  </a:lnTo>
                  <a:lnTo>
                    <a:pt x="430" y="261"/>
                  </a:lnTo>
                  <a:lnTo>
                    <a:pt x="439" y="267"/>
                  </a:lnTo>
                  <a:lnTo>
                    <a:pt x="448" y="273"/>
                  </a:lnTo>
                  <a:lnTo>
                    <a:pt x="456" y="279"/>
                  </a:lnTo>
                  <a:lnTo>
                    <a:pt x="456" y="79"/>
                  </a:lnTo>
                  <a:lnTo>
                    <a:pt x="456" y="79"/>
                  </a:lnTo>
                  <a:lnTo>
                    <a:pt x="456" y="71"/>
                  </a:lnTo>
                  <a:lnTo>
                    <a:pt x="454" y="63"/>
                  </a:lnTo>
                  <a:lnTo>
                    <a:pt x="453" y="56"/>
                  </a:lnTo>
                  <a:lnTo>
                    <a:pt x="450" y="49"/>
                  </a:lnTo>
                  <a:lnTo>
                    <a:pt x="447" y="41"/>
                  </a:lnTo>
                  <a:lnTo>
                    <a:pt x="442" y="35"/>
                  </a:lnTo>
                  <a:lnTo>
                    <a:pt x="438" y="29"/>
                  </a:lnTo>
                  <a:lnTo>
                    <a:pt x="433" y="23"/>
                  </a:lnTo>
                  <a:lnTo>
                    <a:pt x="427" y="17"/>
                  </a:lnTo>
                  <a:lnTo>
                    <a:pt x="421" y="13"/>
                  </a:lnTo>
                  <a:lnTo>
                    <a:pt x="414" y="9"/>
                  </a:lnTo>
                  <a:lnTo>
                    <a:pt x="408" y="6"/>
                  </a:lnTo>
                  <a:lnTo>
                    <a:pt x="401" y="3"/>
                  </a:lnTo>
                  <a:lnTo>
                    <a:pt x="392" y="2"/>
                  </a:lnTo>
                  <a:lnTo>
                    <a:pt x="385" y="0"/>
                  </a:lnTo>
                  <a:lnTo>
                    <a:pt x="377" y="0"/>
                  </a:lnTo>
                  <a:lnTo>
                    <a:pt x="147" y="0"/>
                  </a:lnTo>
                  <a:lnTo>
                    <a:pt x="147" y="0"/>
                  </a:lnTo>
                  <a:lnTo>
                    <a:pt x="137" y="1"/>
                  </a:lnTo>
                  <a:lnTo>
                    <a:pt x="129" y="3"/>
                  </a:lnTo>
                  <a:lnTo>
                    <a:pt x="119" y="7"/>
                  </a:lnTo>
                  <a:lnTo>
                    <a:pt x="112" y="12"/>
                  </a:lnTo>
                  <a:lnTo>
                    <a:pt x="105" y="18"/>
                  </a:lnTo>
                  <a:lnTo>
                    <a:pt x="100" y="26"/>
                  </a:lnTo>
                  <a:lnTo>
                    <a:pt x="94" y="34"/>
                  </a:lnTo>
                  <a:lnTo>
                    <a:pt x="91" y="42"/>
                  </a:lnTo>
                  <a:lnTo>
                    <a:pt x="78" y="91"/>
                  </a:lnTo>
                  <a:lnTo>
                    <a:pt x="0" y="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7" name="Freeform 23"/>
            <p:cNvSpPr>
              <a:spLocks/>
            </p:cNvSpPr>
            <p:nvPr/>
          </p:nvSpPr>
          <p:spPr bwMode="auto">
            <a:xfrm>
              <a:off x="509588" y="2403476"/>
              <a:ext cx="741363" cy="503238"/>
            </a:xfrm>
            <a:custGeom>
              <a:avLst/>
              <a:gdLst>
                <a:gd name="T0" fmla="*/ 855 w 934"/>
                <a:gd name="T1" fmla="*/ 50 h 633"/>
                <a:gd name="T2" fmla="*/ 866 w 934"/>
                <a:gd name="T3" fmla="*/ 52 h 633"/>
                <a:gd name="T4" fmla="*/ 876 w 934"/>
                <a:gd name="T5" fmla="*/ 58 h 633"/>
                <a:gd name="T6" fmla="*/ 882 w 934"/>
                <a:gd name="T7" fmla="*/ 67 h 633"/>
                <a:gd name="T8" fmla="*/ 884 w 934"/>
                <a:gd name="T9" fmla="*/ 79 h 633"/>
                <a:gd name="T10" fmla="*/ 884 w 934"/>
                <a:gd name="T11" fmla="*/ 544 h 633"/>
                <a:gd name="T12" fmla="*/ 881 w 934"/>
                <a:gd name="T13" fmla="*/ 558 h 633"/>
                <a:gd name="T14" fmla="*/ 872 w 934"/>
                <a:gd name="T15" fmla="*/ 572 h 633"/>
                <a:gd name="T16" fmla="*/ 860 w 934"/>
                <a:gd name="T17" fmla="*/ 580 h 633"/>
                <a:gd name="T18" fmla="*/ 845 w 934"/>
                <a:gd name="T19" fmla="*/ 583 h 633"/>
                <a:gd name="T20" fmla="*/ 89 w 934"/>
                <a:gd name="T21" fmla="*/ 583 h 633"/>
                <a:gd name="T22" fmla="*/ 74 w 934"/>
                <a:gd name="T23" fmla="*/ 580 h 633"/>
                <a:gd name="T24" fmla="*/ 62 w 934"/>
                <a:gd name="T25" fmla="*/ 573 h 633"/>
                <a:gd name="T26" fmla="*/ 53 w 934"/>
                <a:gd name="T27" fmla="*/ 560 h 633"/>
                <a:gd name="T28" fmla="*/ 50 w 934"/>
                <a:gd name="T29" fmla="*/ 546 h 633"/>
                <a:gd name="T30" fmla="*/ 50 w 934"/>
                <a:gd name="T31" fmla="*/ 238 h 633"/>
                <a:gd name="T32" fmla="*/ 0 w 934"/>
                <a:gd name="T33" fmla="*/ 216 h 633"/>
                <a:gd name="T34" fmla="*/ 0 w 934"/>
                <a:gd name="T35" fmla="*/ 546 h 633"/>
                <a:gd name="T36" fmla="*/ 2 w 934"/>
                <a:gd name="T37" fmla="*/ 563 h 633"/>
                <a:gd name="T38" fmla="*/ 7 w 934"/>
                <a:gd name="T39" fmla="*/ 580 h 633"/>
                <a:gd name="T40" fmla="*/ 16 w 934"/>
                <a:gd name="T41" fmla="*/ 595 h 633"/>
                <a:gd name="T42" fmla="*/ 26 w 934"/>
                <a:gd name="T43" fmla="*/ 607 h 633"/>
                <a:gd name="T44" fmla="*/ 40 w 934"/>
                <a:gd name="T45" fmla="*/ 619 h 633"/>
                <a:gd name="T46" fmla="*/ 54 w 934"/>
                <a:gd name="T47" fmla="*/ 626 h 633"/>
                <a:gd name="T48" fmla="*/ 71 w 934"/>
                <a:gd name="T49" fmla="*/ 631 h 633"/>
                <a:gd name="T50" fmla="*/ 89 w 934"/>
                <a:gd name="T51" fmla="*/ 633 h 633"/>
                <a:gd name="T52" fmla="*/ 845 w 934"/>
                <a:gd name="T53" fmla="*/ 633 h 633"/>
                <a:gd name="T54" fmla="*/ 863 w 934"/>
                <a:gd name="T55" fmla="*/ 631 h 633"/>
                <a:gd name="T56" fmla="*/ 880 w 934"/>
                <a:gd name="T57" fmla="*/ 626 h 633"/>
                <a:gd name="T58" fmla="*/ 894 w 934"/>
                <a:gd name="T59" fmla="*/ 618 h 633"/>
                <a:gd name="T60" fmla="*/ 908 w 934"/>
                <a:gd name="T61" fmla="*/ 606 h 633"/>
                <a:gd name="T62" fmla="*/ 918 w 934"/>
                <a:gd name="T63" fmla="*/ 594 h 633"/>
                <a:gd name="T64" fmla="*/ 927 w 934"/>
                <a:gd name="T65" fmla="*/ 578 h 633"/>
                <a:gd name="T66" fmla="*/ 932 w 934"/>
                <a:gd name="T67" fmla="*/ 561 h 633"/>
                <a:gd name="T68" fmla="*/ 934 w 934"/>
                <a:gd name="T69" fmla="*/ 544 h 633"/>
                <a:gd name="T70" fmla="*/ 934 w 934"/>
                <a:gd name="T71" fmla="*/ 79 h 633"/>
                <a:gd name="T72" fmla="*/ 932 w 934"/>
                <a:gd name="T73" fmla="*/ 63 h 633"/>
                <a:gd name="T74" fmla="*/ 928 w 934"/>
                <a:gd name="T75" fmla="*/ 47 h 633"/>
                <a:gd name="T76" fmla="*/ 920 w 934"/>
                <a:gd name="T77" fmla="*/ 35 h 633"/>
                <a:gd name="T78" fmla="*/ 911 w 934"/>
                <a:gd name="T79" fmla="*/ 22 h 633"/>
                <a:gd name="T80" fmla="*/ 899 w 934"/>
                <a:gd name="T81" fmla="*/ 13 h 633"/>
                <a:gd name="T82" fmla="*/ 886 w 934"/>
                <a:gd name="T83" fmla="*/ 6 h 633"/>
                <a:gd name="T84" fmla="*/ 870 w 934"/>
                <a:gd name="T85" fmla="*/ 2 h 633"/>
                <a:gd name="T86" fmla="*/ 855 w 934"/>
                <a:gd name="T87" fmla="*/ 0 h 633"/>
                <a:gd name="T88" fmla="*/ 491 w 934"/>
                <a:gd name="T89" fmla="*/ 0 h 633"/>
                <a:gd name="T90" fmla="*/ 474 w 934"/>
                <a:gd name="T91" fmla="*/ 5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4" h="633">
                  <a:moveTo>
                    <a:pt x="855" y="50"/>
                  </a:moveTo>
                  <a:lnTo>
                    <a:pt x="855" y="50"/>
                  </a:lnTo>
                  <a:lnTo>
                    <a:pt x="861" y="51"/>
                  </a:lnTo>
                  <a:lnTo>
                    <a:pt x="866" y="52"/>
                  </a:lnTo>
                  <a:lnTo>
                    <a:pt x="871" y="55"/>
                  </a:lnTo>
                  <a:lnTo>
                    <a:pt x="876" y="58"/>
                  </a:lnTo>
                  <a:lnTo>
                    <a:pt x="879" y="62"/>
                  </a:lnTo>
                  <a:lnTo>
                    <a:pt x="882" y="67"/>
                  </a:lnTo>
                  <a:lnTo>
                    <a:pt x="883" y="72"/>
                  </a:lnTo>
                  <a:lnTo>
                    <a:pt x="884" y="79"/>
                  </a:lnTo>
                  <a:lnTo>
                    <a:pt x="884" y="544"/>
                  </a:lnTo>
                  <a:lnTo>
                    <a:pt x="884" y="544"/>
                  </a:lnTo>
                  <a:lnTo>
                    <a:pt x="883" y="551"/>
                  </a:lnTo>
                  <a:lnTo>
                    <a:pt x="881" y="558"/>
                  </a:lnTo>
                  <a:lnTo>
                    <a:pt x="878" y="566"/>
                  </a:lnTo>
                  <a:lnTo>
                    <a:pt x="872" y="572"/>
                  </a:lnTo>
                  <a:lnTo>
                    <a:pt x="867" y="576"/>
                  </a:lnTo>
                  <a:lnTo>
                    <a:pt x="860" y="580"/>
                  </a:lnTo>
                  <a:lnTo>
                    <a:pt x="853" y="582"/>
                  </a:lnTo>
                  <a:lnTo>
                    <a:pt x="845" y="583"/>
                  </a:lnTo>
                  <a:lnTo>
                    <a:pt x="89" y="583"/>
                  </a:lnTo>
                  <a:lnTo>
                    <a:pt x="89" y="583"/>
                  </a:lnTo>
                  <a:lnTo>
                    <a:pt x="81" y="582"/>
                  </a:lnTo>
                  <a:lnTo>
                    <a:pt x="74" y="580"/>
                  </a:lnTo>
                  <a:lnTo>
                    <a:pt x="68" y="577"/>
                  </a:lnTo>
                  <a:lnTo>
                    <a:pt x="62" y="573"/>
                  </a:lnTo>
                  <a:lnTo>
                    <a:pt x="57" y="567"/>
                  </a:lnTo>
                  <a:lnTo>
                    <a:pt x="53" y="560"/>
                  </a:lnTo>
                  <a:lnTo>
                    <a:pt x="51" y="553"/>
                  </a:lnTo>
                  <a:lnTo>
                    <a:pt x="50" y="546"/>
                  </a:lnTo>
                  <a:lnTo>
                    <a:pt x="50" y="238"/>
                  </a:lnTo>
                  <a:lnTo>
                    <a:pt x="50" y="238"/>
                  </a:lnTo>
                  <a:lnTo>
                    <a:pt x="25" y="229"/>
                  </a:lnTo>
                  <a:lnTo>
                    <a:pt x="0" y="216"/>
                  </a:lnTo>
                  <a:lnTo>
                    <a:pt x="0" y="546"/>
                  </a:lnTo>
                  <a:lnTo>
                    <a:pt x="0" y="546"/>
                  </a:lnTo>
                  <a:lnTo>
                    <a:pt x="1" y="554"/>
                  </a:lnTo>
                  <a:lnTo>
                    <a:pt x="2" y="563"/>
                  </a:lnTo>
                  <a:lnTo>
                    <a:pt x="4" y="572"/>
                  </a:lnTo>
                  <a:lnTo>
                    <a:pt x="7" y="580"/>
                  </a:lnTo>
                  <a:lnTo>
                    <a:pt x="12" y="587"/>
                  </a:lnTo>
                  <a:lnTo>
                    <a:pt x="16" y="595"/>
                  </a:lnTo>
                  <a:lnTo>
                    <a:pt x="21" y="602"/>
                  </a:lnTo>
                  <a:lnTo>
                    <a:pt x="26" y="607"/>
                  </a:lnTo>
                  <a:lnTo>
                    <a:pt x="32" y="613"/>
                  </a:lnTo>
                  <a:lnTo>
                    <a:pt x="40" y="619"/>
                  </a:lnTo>
                  <a:lnTo>
                    <a:pt x="47" y="623"/>
                  </a:lnTo>
                  <a:lnTo>
                    <a:pt x="54" y="626"/>
                  </a:lnTo>
                  <a:lnTo>
                    <a:pt x="63" y="629"/>
                  </a:lnTo>
                  <a:lnTo>
                    <a:pt x="71" y="631"/>
                  </a:lnTo>
                  <a:lnTo>
                    <a:pt x="80" y="633"/>
                  </a:lnTo>
                  <a:lnTo>
                    <a:pt x="89" y="633"/>
                  </a:lnTo>
                  <a:lnTo>
                    <a:pt x="845" y="633"/>
                  </a:lnTo>
                  <a:lnTo>
                    <a:pt x="845" y="633"/>
                  </a:lnTo>
                  <a:lnTo>
                    <a:pt x="854" y="633"/>
                  </a:lnTo>
                  <a:lnTo>
                    <a:pt x="863" y="631"/>
                  </a:lnTo>
                  <a:lnTo>
                    <a:pt x="871" y="629"/>
                  </a:lnTo>
                  <a:lnTo>
                    <a:pt x="880" y="626"/>
                  </a:lnTo>
                  <a:lnTo>
                    <a:pt x="887" y="622"/>
                  </a:lnTo>
                  <a:lnTo>
                    <a:pt x="894" y="618"/>
                  </a:lnTo>
                  <a:lnTo>
                    <a:pt x="902" y="612"/>
                  </a:lnTo>
                  <a:lnTo>
                    <a:pt x="908" y="606"/>
                  </a:lnTo>
                  <a:lnTo>
                    <a:pt x="914" y="600"/>
                  </a:lnTo>
                  <a:lnTo>
                    <a:pt x="918" y="594"/>
                  </a:lnTo>
                  <a:lnTo>
                    <a:pt x="924" y="585"/>
                  </a:lnTo>
                  <a:lnTo>
                    <a:pt x="927" y="578"/>
                  </a:lnTo>
                  <a:lnTo>
                    <a:pt x="930" y="570"/>
                  </a:lnTo>
                  <a:lnTo>
                    <a:pt x="932" y="561"/>
                  </a:lnTo>
                  <a:lnTo>
                    <a:pt x="934" y="552"/>
                  </a:lnTo>
                  <a:lnTo>
                    <a:pt x="934" y="544"/>
                  </a:lnTo>
                  <a:lnTo>
                    <a:pt x="934" y="79"/>
                  </a:lnTo>
                  <a:lnTo>
                    <a:pt x="934" y="79"/>
                  </a:lnTo>
                  <a:lnTo>
                    <a:pt x="934" y="70"/>
                  </a:lnTo>
                  <a:lnTo>
                    <a:pt x="932" y="63"/>
                  </a:lnTo>
                  <a:lnTo>
                    <a:pt x="931" y="55"/>
                  </a:lnTo>
                  <a:lnTo>
                    <a:pt x="928" y="47"/>
                  </a:lnTo>
                  <a:lnTo>
                    <a:pt x="925" y="41"/>
                  </a:lnTo>
                  <a:lnTo>
                    <a:pt x="920" y="35"/>
                  </a:lnTo>
                  <a:lnTo>
                    <a:pt x="916" y="29"/>
                  </a:lnTo>
                  <a:lnTo>
                    <a:pt x="911" y="22"/>
                  </a:lnTo>
                  <a:lnTo>
                    <a:pt x="905" y="17"/>
                  </a:lnTo>
                  <a:lnTo>
                    <a:pt x="899" y="13"/>
                  </a:lnTo>
                  <a:lnTo>
                    <a:pt x="892" y="9"/>
                  </a:lnTo>
                  <a:lnTo>
                    <a:pt x="886" y="6"/>
                  </a:lnTo>
                  <a:lnTo>
                    <a:pt x="879" y="3"/>
                  </a:lnTo>
                  <a:lnTo>
                    <a:pt x="870" y="2"/>
                  </a:lnTo>
                  <a:lnTo>
                    <a:pt x="863" y="0"/>
                  </a:lnTo>
                  <a:lnTo>
                    <a:pt x="855" y="0"/>
                  </a:lnTo>
                  <a:lnTo>
                    <a:pt x="491" y="0"/>
                  </a:lnTo>
                  <a:lnTo>
                    <a:pt x="491" y="0"/>
                  </a:lnTo>
                  <a:lnTo>
                    <a:pt x="484" y="25"/>
                  </a:lnTo>
                  <a:lnTo>
                    <a:pt x="474" y="50"/>
                  </a:lnTo>
                  <a:lnTo>
                    <a:pt x="855"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8" name="Freeform 24"/>
            <p:cNvSpPr>
              <a:spLocks noEditPoints="1"/>
            </p:cNvSpPr>
            <p:nvPr/>
          </p:nvSpPr>
          <p:spPr bwMode="auto">
            <a:xfrm>
              <a:off x="403225" y="2105026"/>
              <a:ext cx="469900" cy="469900"/>
            </a:xfrm>
            <a:custGeom>
              <a:avLst/>
              <a:gdLst>
                <a:gd name="T0" fmla="*/ 1 w 592"/>
                <a:gd name="T1" fmla="*/ 327 h 592"/>
                <a:gd name="T2" fmla="*/ 13 w 592"/>
                <a:gd name="T3" fmla="*/ 384 h 592"/>
                <a:gd name="T4" fmla="*/ 35 w 592"/>
                <a:gd name="T5" fmla="*/ 437 h 592"/>
                <a:gd name="T6" fmla="*/ 67 w 592"/>
                <a:gd name="T7" fmla="*/ 485 h 592"/>
                <a:gd name="T8" fmla="*/ 107 w 592"/>
                <a:gd name="T9" fmla="*/ 525 h 592"/>
                <a:gd name="T10" fmla="*/ 155 w 592"/>
                <a:gd name="T11" fmla="*/ 557 h 592"/>
                <a:gd name="T12" fmla="*/ 208 w 592"/>
                <a:gd name="T13" fmla="*/ 579 h 592"/>
                <a:gd name="T14" fmla="*/ 265 w 592"/>
                <a:gd name="T15" fmla="*/ 590 h 592"/>
                <a:gd name="T16" fmla="*/ 319 w 592"/>
                <a:gd name="T17" fmla="*/ 591 h 592"/>
                <a:gd name="T18" fmla="*/ 410 w 592"/>
                <a:gd name="T19" fmla="*/ 569 h 592"/>
                <a:gd name="T20" fmla="*/ 504 w 592"/>
                <a:gd name="T21" fmla="*/ 563 h 592"/>
                <a:gd name="T22" fmla="*/ 546 w 592"/>
                <a:gd name="T23" fmla="*/ 454 h 592"/>
                <a:gd name="T24" fmla="*/ 583 w 592"/>
                <a:gd name="T25" fmla="*/ 366 h 592"/>
                <a:gd name="T26" fmla="*/ 592 w 592"/>
                <a:gd name="T27" fmla="*/ 296 h 592"/>
                <a:gd name="T28" fmla="*/ 585 w 592"/>
                <a:gd name="T29" fmla="*/ 237 h 592"/>
                <a:gd name="T30" fmla="*/ 569 w 592"/>
                <a:gd name="T31" fmla="*/ 181 h 592"/>
                <a:gd name="T32" fmla="*/ 541 w 592"/>
                <a:gd name="T33" fmla="*/ 131 h 592"/>
                <a:gd name="T34" fmla="*/ 505 w 592"/>
                <a:gd name="T35" fmla="*/ 87 h 592"/>
                <a:gd name="T36" fmla="*/ 461 w 592"/>
                <a:gd name="T37" fmla="*/ 50 h 592"/>
                <a:gd name="T38" fmla="*/ 411 w 592"/>
                <a:gd name="T39" fmla="*/ 23 h 592"/>
                <a:gd name="T40" fmla="*/ 355 w 592"/>
                <a:gd name="T41" fmla="*/ 7 h 592"/>
                <a:gd name="T42" fmla="*/ 296 w 592"/>
                <a:gd name="T43" fmla="*/ 0 h 592"/>
                <a:gd name="T44" fmla="*/ 251 w 592"/>
                <a:gd name="T45" fmla="*/ 3 h 592"/>
                <a:gd name="T46" fmla="*/ 194 w 592"/>
                <a:gd name="T47" fmla="*/ 18 h 592"/>
                <a:gd name="T48" fmla="*/ 142 w 592"/>
                <a:gd name="T49" fmla="*/ 43 h 592"/>
                <a:gd name="T50" fmla="*/ 97 w 592"/>
                <a:gd name="T51" fmla="*/ 77 h 592"/>
                <a:gd name="T52" fmla="*/ 58 w 592"/>
                <a:gd name="T53" fmla="*/ 119 h 592"/>
                <a:gd name="T54" fmla="*/ 29 w 592"/>
                <a:gd name="T55" fmla="*/ 168 h 592"/>
                <a:gd name="T56" fmla="*/ 9 w 592"/>
                <a:gd name="T57" fmla="*/ 222 h 592"/>
                <a:gd name="T58" fmla="*/ 0 w 592"/>
                <a:gd name="T59" fmla="*/ 281 h 592"/>
                <a:gd name="T60" fmla="*/ 296 w 592"/>
                <a:gd name="T61" fmla="*/ 67 h 592"/>
                <a:gd name="T62" fmla="*/ 385 w 592"/>
                <a:gd name="T63" fmla="*/ 85 h 592"/>
                <a:gd name="T64" fmla="*/ 458 w 592"/>
                <a:gd name="T65" fmla="*/ 134 h 592"/>
                <a:gd name="T66" fmla="*/ 507 w 592"/>
                <a:gd name="T67" fmla="*/ 207 h 592"/>
                <a:gd name="T68" fmla="*/ 525 w 592"/>
                <a:gd name="T69" fmla="*/ 296 h 592"/>
                <a:gd name="T70" fmla="*/ 515 w 592"/>
                <a:gd name="T71" fmla="*/ 364 h 592"/>
                <a:gd name="T72" fmla="*/ 473 w 592"/>
                <a:gd name="T73" fmla="*/ 442 h 592"/>
                <a:gd name="T74" fmla="*/ 405 w 592"/>
                <a:gd name="T75" fmla="*/ 497 h 592"/>
                <a:gd name="T76" fmla="*/ 319 w 592"/>
                <a:gd name="T77" fmla="*/ 525 h 592"/>
                <a:gd name="T78" fmla="*/ 250 w 592"/>
                <a:gd name="T79" fmla="*/ 520 h 592"/>
                <a:gd name="T80" fmla="*/ 167 w 592"/>
                <a:gd name="T81" fmla="*/ 486 h 592"/>
                <a:gd name="T82" fmla="*/ 106 w 592"/>
                <a:gd name="T83" fmla="*/ 425 h 592"/>
                <a:gd name="T84" fmla="*/ 71 w 592"/>
                <a:gd name="T85" fmla="*/ 342 h 592"/>
                <a:gd name="T86" fmla="*/ 67 w 592"/>
                <a:gd name="T87" fmla="*/ 272 h 592"/>
                <a:gd name="T88" fmla="*/ 95 w 592"/>
                <a:gd name="T89" fmla="*/ 187 h 592"/>
                <a:gd name="T90" fmla="*/ 150 w 592"/>
                <a:gd name="T91" fmla="*/ 119 h 592"/>
                <a:gd name="T92" fmla="*/ 228 w 592"/>
                <a:gd name="T93" fmla="*/ 77 h 592"/>
                <a:gd name="T94" fmla="*/ 296 w 592"/>
                <a:gd name="T95" fmla="*/ 67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2" h="592">
                  <a:moveTo>
                    <a:pt x="0" y="296"/>
                  </a:moveTo>
                  <a:lnTo>
                    <a:pt x="0" y="296"/>
                  </a:lnTo>
                  <a:lnTo>
                    <a:pt x="0" y="312"/>
                  </a:lnTo>
                  <a:lnTo>
                    <a:pt x="1" y="327"/>
                  </a:lnTo>
                  <a:lnTo>
                    <a:pt x="3" y="341"/>
                  </a:lnTo>
                  <a:lnTo>
                    <a:pt x="6" y="356"/>
                  </a:lnTo>
                  <a:lnTo>
                    <a:pt x="9" y="370"/>
                  </a:lnTo>
                  <a:lnTo>
                    <a:pt x="13" y="384"/>
                  </a:lnTo>
                  <a:lnTo>
                    <a:pt x="17" y="398"/>
                  </a:lnTo>
                  <a:lnTo>
                    <a:pt x="23" y="411"/>
                  </a:lnTo>
                  <a:lnTo>
                    <a:pt x="29" y="425"/>
                  </a:lnTo>
                  <a:lnTo>
                    <a:pt x="35" y="437"/>
                  </a:lnTo>
                  <a:lnTo>
                    <a:pt x="42" y="450"/>
                  </a:lnTo>
                  <a:lnTo>
                    <a:pt x="51" y="462"/>
                  </a:lnTo>
                  <a:lnTo>
                    <a:pt x="58" y="474"/>
                  </a:lnTo>
                  <a:lnTo>
                    <a:pt x="67" y="485"/>
                  </a:lnTo>
                  <a:lnTo>
                    <a:pt x="77" y="495"/>
                  </a:lnTo>
                  <a:lnTo>
                    <a:pt x="86" y="506"/>
                  </a:lnTo>
                  <a:lnTo>
                    <a:pt x="97" y="515"/>
                  </a:lnTo>
                  <a:lnTo>
                    <a:pt x="107" y="525"/>
                  </a:lnTo>
                  <a:lnTo>
                    <a:pt x="118" y="534"/>
                  </a:lnTo>
                  <a:lnTo>
                    <a:pt x="130" y="541"/>
                  </a:lnTo>
                  <a:lnTo>
                    <a:pt x="142" y="550"/>
                  </a:lnTo>
                  <a:lnTo>
                    <a:pt x="155" y="557"/>
                  </a:lnTo>
                  <a:lnTo>
                    <a:pt x="167" y="563"/>
                  </a:lnTo>
                  <a:lnTo>
                    <a:pt x="180" y="569"/>
                  </a:lnTo>
                  <a:lnTo>
                    <a:pt x="194" y="575"/>
                  </a:lnTo>
                  <a:lnTo>
                    <a:pt x="208" y="579"/>
                  </a:lnTo>
                  <a:lnTo>
                    <a:pt x="222" y="583"/>
                  </a:lnTo>
                  <a:lnTo>
                    <a:pt x="236" y="586"/>
                  </a:lnTo>
                  <a:lnTo>
                    <a:pt x="251" y="589"/>
                  </a:lnTo>
                  <a:lnTo>
                    <a:pt x="265" y="590"/>
                  </a:lnTo>
                  <a:lnTo>
                    <a:pt x="280" y="592"/>
                  </a:lnTo>
                  <a:lnTo>
                    <a:pt x="296" y="592"/>
                  </a:lnTo>
                  <a:lnTo>
                    <a:pt x="296" y="592"/>
                  </a:lnTo>
                  <a:lnTo>
                    <a:pt x="319" y="591"/>
                  </a:lnTo>
                  <a:lnTo>
                    <a:pt x="343" y="588"/>
                  </a:lnTo>
                  <a:lnTo>
                    <a:pt x="366" y="584"/>
                  </a:lnTo>
                  <a:lnTo>
                    <a:pt x="388" y="578"/>
                  </a:lnTo>
                  <a:lnTo>
                    <a:pt x="410" y="569"/>
                  </a:lnTo>
                  <a:lnTo>
                    <a:pt x="432" y="559"/>
                  </a:lnTo>
                  <a:lnTo>
                    <a:pt x="453" y="546"/>
                  </a:lnTo>
                  <a:lnTo>
                    <a:pt x="473" y="533"/>
                  </a:lnTo>
                  <a:lnTo>
                    <a:pt x="504" y="563"/>
                  </a:lnTo>
                  <a:lnTo>
                    <a:pt x="563" y="505"/>
                  </a:lnTo>
                  <a:lnTo>
                    <a:pt x="532" y="475"/>
                  </a:lnTo>
                  <a:lnTo>
                    <a:pt x="532" y="475"/>
                  </a:lnTo>
                  <a:lnTo>
                    <a:pt x="546" y="454"/>
                  </a:lnTo>
                  <a:lnTo>
                    <a:pt x="558" y="433"/>
                  </a:lnTo>
                  <a:lnTo>
                    <a:pt x="569" y="411"/>
                  </a:lnTo>
                  <a:lnTo>
                    <a:pt x="577" y="389"/>
                  </a:lnTo>
                  <a:lnTo>
                    <a:pt x="583" y="366"/>
                  </a:lnTo>
                  <a:lnTo>
                    <a:pt x="588" y="343"/>
                  </a:lnTo>
                  <a:lnTo>
                    <a:pt x="591" y="319"/>
                  </a:lnTo>
                  <a:lnTo>
                    <a:pt x="592" y="296"/>
                  </a:lnTo>
                  <a:lnTo>
                    <a:pt x="592" y="296"/>
                  </a:lnTo>
                  <a:lnTo>
                    <a:pt x="592" y="281"/>
                  </a:lnTo>
                  <a:lnTo>
                    <a:pt x="591" y="266"/>
                  </a:lnTo>
                  <a:lnTo>
                    <a:pt x="589" y="251"/>
                  </a:lnTo>
                  <a:lnTo>
                    <a:pt x="585" y="237"/>
                  </a:lnTo>
                  <a:lnTo>
                    <a:pt x="582" y="222"/>
                  </a:lnTo>
                  <a:lnTo>
                    <a:pt x="578" y="209"/>
                  </a:lnTo>
                  <a:lnTo>
                    <a:pt x="574" y="194"/>
                  </a:lnTo>
                  <a:lnTo>
                    <a:pt x="569" y="181"/>
                  </a:lnTo>
                  <a:lnTo>
                    <a:pt x="563" y="168"/>
                  </a:lnTo>
                  <a:lnTo>
                    <a:pt x="556" y="156"/>
                  </a:lnTo>
                  <a:lnTo>
                    <a:pt x="549" y="143"/>
                  </a:lnTo>
                  <a:lnTo>
                    <a:pt x="541" y="131"/>
                  </a:lnTo>
                  <a:lnTo>
                    <a:pt x="533" y="119"/>
                  </a:lnTo>
                  <a:lnTo>
                    <a:pt x="524" y="108"/>
                  </a:lnTo>
                  <a:lnTo>
                    <a:pt x="515" y="97"/>
                  </a:lnTo>
                  <a:lnTo>
                    <a:pt x="505" y="87"/>
                  </a:lnTo>
                  <a:lnTo>
                    <a:pt x="495" y="77"/>
                  </a:lnTo>
                  <a:lnTo>
                    <a:pt x="484" y="68"/>
                  </a:lnTo>
                  <a:lnTo>
                    <a:pt x="473" y="59"/>
                  </a:lnTo>
                  <a:lnTo>
                    <a:pt x="461" y="50"/>
                  </a:lnTo>
                  <a:lnTo>
                    <a:pt x="449" y="43"/>
                  </a:lnTo>
                  <a:lnTo>
                    <a:pt x="436" y="36"/>
                  </a:lnTo>
                  <a:lnTo>
                    <a:pt x="424" y="29"/>
                  </a:lnTo>
                  <a:lnTo>
                    <a:pt x="411" y="23"/>
                  </a:lnTo>
                  <a:lnTo>
                    <a:pt x="398" y="18"/>
                  </a:lnTo>
                  <a:lnTo>
                    <a:pt x="383" y="14"/>
                  </a:lnTo>
                  <a:lnTo>
                    <a:pt x="370" y="10"/>
                  </a:lnTo>
                  <a:lnTo>
                    <a:pt x="355" y="7"/>
                  </a:lnTo>
                  <a:lnTo>
                    <a:pt x="340" y="3"/>
                  </a:lnTo>
                  <a:lnTo>
                    <a:pt x="326" y="1"/>
                  </a:lnTo>
                  <a:lnTo>
                    <a:pt x="311" y="0"/>
                  </a:lnTo>
                  <a:lnTo>
                    <a:pt x="296" y="0"/>
                  </a:lnTo>
                  <a:lnTo>
                    <a:pt x="296" y="0"/>
                  </a:lnTo>
                  <a:lnTo>
                    <a:pt x="280" y="0"/>
                  </a:lnTo>
                  <a:lnTo>
                    <a:pt x="265" y="1"/>
                  </a:lnTo>
                  <a:lnTo>
                    <a:pt x="251" y="3"/>
                  </a:lnTo>
                  <a:lnTo>
                    <a:pt x="236" y="7"/>
                  </a:lnTo>
                  <a:lnTo>
                    <a:pt x="222" y="10"/>
                  </a:lnTo>
                  <a:lnTo>
                    <a:pt x="208" y="14"/>
                  </a:lnTo>
                  <a:lnTo>
                    <a:pt x="194" y="18"/>
                  </a:lnTo>
                  <a:lnTo>
                    <a:pt x="180" y="23"/>
                  </a:lnTo>
                  <a:lnTo>
                    <a:pt x="167" y="29"/>
                  </a:lnTo>
                  <a:lnTo>
                    <a:pt x="155" y="36"/>
                  </a:lnTo>
                  <a:lnTo>
                    <a:pt x="142" y="43"/>
                  </a:lnTo>
                  <a:lnTo>
                    <a:pt x="130" y="50"/>
                  </a:lnTo>
                  <a:lnTo>
                    <a:pt x="118" y="59"/>
                  </a:lnTo>
                  <a:lnTo>
                    <a:pt x="107" y="68"/>
                  </a:lnTo>
                  <a:lnTo>
                    <a:pt x="97" y="77"/>
                  </a:lnTo>
                  <a:lnTo>
                    <a:pt x="86" y="87"/>
                  </a:lnTo>
                  <a:lnTo>
                    <a:pt x="77" y="97"/>
                  </a:lnTo>
                  <a:lnTo>
                    <a:pt x="67" y="108"/>
                  </a:lnTo>
                  <a:lnTo>
                    <a:pt x="58" y="119"/>
                  </a:lnTo>
                  <a:lnTo>
                    <a:pt x="51" y="131"/>
                  </a:lnTo>
                  <a:lnTo>
                    <a:pt x="42" y="143"/>
                  </a:lnTo>
                  <a:lnTo>
                    <a:pt x="35" y="156"/>
                  </a:lnTo>
                  <a:lnTo>
                    <a:pt x="29" y="168"/>
                  </a:lnTo>
                  <a:lnTo>
                    <a:pt x="23" y="181"/>
                  </a:lnTo>
                  <a:lnTo>
                    <a:pt x="17" y="194"/>
                  </a:lnTo>
                  <a:lnTo>
                    <a:pt x="13" y="209"/>
                  </a:lnTo>
                  <a:lnTo>
                    <a:pt x="9" y="222"/>
                  </a:lnTo>
                  <a:lnTo>
                    <a:pt x="6" y="237"/>
                  </a:lnTo>
                  <a:lnTo>
                    <a:pt x="3" y="251"/>
                  </a:lnTo>
                  <a:lnTo>
                    <a:pt x="1" y="266"/>
                  </a:lnTo>
                  <a:lnTo>
                    <a:pt x="0" y="281"/>
                  </a:lnTo>
                  <a:lnTo>
                    <a:pt x="0" y="296"/>
                  </a:lnTo>
                  <a:lnTo>
                    <a:pt x="0" y="296"/>
                  </a:lnTo>
                  <a:close/>
                  <a:moveTo>
                    <a:pt x="296" y="67"/>
                  </a:moveTo>
                  <a:lnTo>
                    <a:pt x="296" y="67"/>
                  </a:lnTo>
                  <a:lnTo>
                    <a:pt x="319" y="68"/>
                  </a:lnTo>
                  <a:lnTo>
                    <a:pt x="342" y="71"/>
                  </a:lnTo>
                  <a:lnTo>
                    <a:pt x="363" y="77"/>
                  </a:lnTo>
                  <a:lnTo>
                    <a:pt x="385" y="85"/>
                  </a:lnTo>
                  <a:lnTo>
                    <a:pt x="405" y="95"/>
                  </a:lnTo>
                  <a:lnTo>
                    <a:pt x="424" y="107"/>
                  </a:lnTo>
                  <a:lnTo>
                    <a:pt x="442" y="119"/>
                  </a:lnTo>
                  <a:lnTo>
                    <a:pt x="458" y="134"/>
                  </a:lnTo>
                  <a:lnTo>
                    <a:pt x="473" y="150"/>
                  </a:lnTo>
                  <a:lnTo>
                    <a:pt x="485" y="168"/>
                  </a:lnTo>
                  <a:lnTo>
                    <a:pt x="497" y="187"/>
                  </a:lnTo>
                  <a:lnTo>
                    <a:pt x="507" y="207"/>
                  </a:lnTo>
                  <a:lnTo>
                    <a:pt x="515" y="229"/>
                  </a:lnTo>
                  <a:lnTo>
                    <a:pt x="521" y="250"/>
                  </a:lnTo>
                  <a:lnTo>
                    <a:pt x="524" y="272"/>
                  </a:lnTo>
                  <a:lnTo>
                    <a:pt x="525" y="296"/>
                  </a:lnTo>
                  <a:lnTo>
                    <a:pt x="525" y="296"/>
                  </a:lnTo>
                  <a:lnTo>
                    <a:pt x="524" y="319"/>
                  </a:lnTo>
                  <a:lnTo>
                    <a:pt x="521" y="342"/>
                  </a:lnTo>
                  <a:lnTo>
                    <a:pt x="515" y="364"/>
                  </a:lnTo>
                  <a:lnTo>
                    <a:pt x="507" y="386"/>
                  </a:lnTo>
                  <a:lnTo>
                    <a:pt x="497" y="406"/>
                  </a:lnTo>
                  <a:lnTo>
                    <a:pt x="485" y="425"/>
                  </a:lnTo>
                  <a:lnTo>
                    <a:pt x="473" y="442"/>
                  </a:lnTo>
                  <a:lnTo>
                    <a:pt x="458" y="458"/>
                  </a:lnTo>
                  <a:lnTo>
                    <a:pt x="442" y="474"/>
                  </a:lnTo>
                  <a:lnTo>
                    <a:pt x="424" y="486"/>
                  </a:lnTo>
                  <a:lnTo>
                    <a:pt x="405" y="497"/>
                  </a:lnTo>
                  <a:lnTo>
                    <a:pt x="385" y="508"/>
                  </a:lnTo>
                  <a:lnTo>
                    <a:pt x="363" y="515"/>
                  </a:lnTo>
                  <a:lnTo>
                    <a:pt x="342" y="520"/>
                  </a:lnTo>
                  <a:lnTo>
                    <a:pt x="319" y="525"/>
                  </a:lnTo>
                  <a:lnTo>
                    <a:pt x="296" y="526"/>
                  </a:lnTo>
                  <a:lnTo>
                    <a:pt x="296" y="526"/>
                  </a:lnTo>
                  <a:lnTo>
                    <a:pt x="272" y="525"/>
                  </a:lnTo>
                  <a:lnTo>
                    <a:pt x="250" y="520"/>
                  </a:lnTo>
                  <a:lnTo>
                    <a:pt x="228" y="515"/>
                  </a:lnTo>
                  <a:lnTo>
                    <a:pt x="206" y="508"/>
                  </a:lnTo>
                  <a:lnTo>
                    <a:pt x="186" y="497"/>
                  </a:lnTo>
                  <a:lnTo>
                    <a:pt x="167" y="486"/>
                  </a:lnTo>
                  <a:lnTo>
                    <a:pt x="150" y="474"/>
                  </a:lnTo>
                  <a:lnTo>
                    <a:pt x="133" y="458"/>
                  </a:lnTo>
                  <a:lnTo>
                    <a:pt x="118" y="442"/>
                  </a:lnTo>
                  <a:lnTo>
                    <a:pt x="106" y="425"/>
                  </a:lnTo>
                  <a:lnTo>
                    <a:pt x="95" y="406"/>
                  </a:lnTo>
                  <a:lnTo>
                    <a:pt x="84" y="386"/>
                  </a:lnTo>
                  <a:lnTo>
                    <a:pt x="77" y="364"/>
                  </a:lnTo>
                  <a:lnTo>
                    <a:pt x="71" y="342"/>
                  </a:lnTo>
                  <a:lnTo>
                    <a:pt x="67" y="319"/>
                  </a:lnTo>
                  <a:lnTo>
                    <a:pt x="66" y="296"/>
                  </a:lnTo>
                  <a:lnTo>
                    <a:pt x="66" y="296"/>
                  </a:lnTo>
                  <a:lnTo>
                    <a:pt x="67" y="272"/>
                  </a:lnTo>
                  <a:lnTo>
                    <a:pt x="71" y="250"/>
                  </a:lnTo>
                  <a:lnTo>
                    <a:pt x="77" y="229"/>
                  </a:lnTo>
                  <a:lnTo>
                    <a:pt x="84" y="207"/>
                  </a:lnTo>
                  <a:lnTo>
                    <a:pt x="95" y="187"/>
                  </a:lnTo>
                  <a:lnTo>
                    <a:pt x="106" y="168"/>
                  </a:lnTo>
                  <a:lnTo>
                    <a:pt x="118" y="150"/>
                  </a:lnTo>
                  <a:lnTo>
                    <a:pt x="133" y="134"/>
                  </a:lnTo>
                  <a:lnTo>
                    <a:pt x="150" y="119"/>
                  </a:lnTo>
                  <a:lnTo>
                    <a:pt x="167" y="107"/>
                  </a:lnTo>
                  <a:lnTo>
                    <a:pt x="186" y="95"/>
                  </a:lnTo>
                  <a:lnTo>
                    <a:pt x="206" y="85"/>
                  </a:lnTo>
                  <a:lnTo>
                    <a:pt x="228" y="77"/>
                  </a:lnTo>
                  <a:lnTo>
                    <a:pt x="250" y="71"/>
                  </a:lnTo>
                  <a:lnTo>
                    <a:pt x="272" y="68"/>
                  </a:lnTo>
                  <a:lnTo>
                    <a:pt x="296" y="67"/>
                  </a:lnTo>
                  <a:lnTo>
                    <a:pt x="296" y="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9" name="Freeform 25"/>
            <p:cNvSpPr>
              <a:spLocks/>
            </p:cNvSpPr>
            <p:nvPr/>
          </p:nvSpPr>
          <p:spPr bwMode="auto">
            <a:xfrm>
              <a:off x="830263" y="2532063"/>
              <a:ext cx="161925" cy="161925"/>
            </a:xfrm>
            <a:custGeom>
              <a:avLst/>
              <a:gdLst>
                <a:gd name="T0" fmla="*/ 0 w 205"/>
                <a:gd name="T1" fmla="*/ 59 h 204"/>
                <a:gd name="T2" fmla="*/ 134 w 205"/>
                <a:gd name="T3" fmla="*/ 192 h 204"/>
                <a:gd name="T4" fmla="*/ 134 w 205"/>
                <a:gd name="T5" fmla="*/ 192 h 204"/>
                <a:gd name="T6" fmla="*/ 140 w 205"/>
                <a:gd name="T7" fmla="*/ 197 h 204"/>
                <a:gd name="T8" fmla="*/ 147 w 205"/>
                <a:gd name="T9" fmla="*/ 201 h 204"/>
                <a:gd name="T10" fmla="*/ 155 w 205"/>
                <a:gd name="T11" fmla="*/ 203 h 204"/>
                <a:gd name="T12" fmla="*/ 163 w 205"/>
                <a:gd name="T13" fmla="*/ 204 h 204"/>
                <a:gd name="T14" fmla="*/ 171 w 205"/>
                <a:gd name="T15" fmla="*/ 203 h 204"/>
                <a:gd name="T16" fmla="*/ 179 w 205"/>
                <a:gd name="T17" fmla="*/ 201 h 204"/>
                <a:gd name="T18" fmla="*/ 186 w 205"/>
                <a:gd name="T19" fmla="*/ 197 h 204"/>
                <a:gd name="T20" fmla="*/ 192 w 205"/>
                <a:gd name="T21" fmla="*/ 192 h 204"/>
                <a:gd name="T22" fmla="*/ 192 w 205"/>
                <a:gd name="T23" fmla="*/ 192 h 204"/>
                <a:gd name="T24" fmla="*/ 197 w 205"/>
                <a:gd name="T25" fmla="*/ 186 h 204"/>
                <a:gd name="T26" fmla="*/ 202 w 205"/>
                <a:gd name="T27" fmla="*/ 178 h 204"/>
                <a:gd name="T28" fmla="*/ 204 w 205"/>
                <a:gd name="T29" fmla="*/ 171 h 204"/>
                <a:gd name="T30" fmla="*/ 205 w 205"/>
                <a:gd name="T31" fmla="*/ 163 h 204"/>
                <a:gd name="T32" fmla="*/ 204 w 205"/>
                <a:gd name="T33" fmla="*/ 154 h 204"/>
                <a:gd name="T34" fmla="*/ 202 w 205"/>
                <a:gd name="T35" fmla="*/ 147 h 204"/>
                <a:gd name="T36" fmla="*/ 197 w 205"/>
                <a:gd name="T37" fmla="*/ 140 h 204"/>
                <a:gd name="T38" fmla="*/ 192 w 205"/>
                <a:gd name="T39" fmla="*/ 134 h 204"/>
                <a:gd name="T40" fmla="*/ 59 w 205"/>
                <a:gd name="T41" fmla="*/ 0 h 204"/>
                <a:gd name="T42" fmla="*/ 0 w 205"/>
                <a:gd name="T43" fmla="*/ 5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204">
                  <a:moveTo>
                    <a:pt x="0" y="59"/>
                  </a:moveTo>
                  <a:lnTo>
                    <a:pt x="134" y="192"/>
                  </a:lnTo>
                  <a:lnTo>
                    <a:pt x="134" y="192"/>
                  </a:lnTo>
                  <a:lnTo>
                    <a:pt x="140" y="197"/>
                  </a:lnTo>
                  <a:lnTo>
                    <a:pt x="147" y="201"/>
                  </a:lnTo>
                  <a:lnTo>
                    <a:pt x="155" y="203"/>
                  </a:lnTo>
                  <a:lnTo>
                    <a:pt x="163" y="204"/>
                  </a:lnTo>
                  <a:lnTo>
                    <a:pt x="171" y="203"/>
                  </a:lnTo>
                  <a:lnTo>
                    <a:pt x="179" y="201"/>
                  </a:lnTo>
                  <a:lnTo>
                    <a:pt x="186" y="197"/>
                  </a:lnTo>
                  <a:lnTo>
                    <a:pt x="192" y="192"/>
                  </a:lnTo>
                  <a:lnTo>
                    <a:pt x="192" y="192"/>
                  </a:lnTo>
                  <a:lnTo>
                    <a:pt x="197" y="186"/>
                  </a:lnTo>
                  <a:lnTo>
                    <a:pt x="202" y="178"/>
                  </a:lnTo>
                  <a:lnTo>
                    <a:pt x="204" y="171"/>
                  </a:lnTo>
                  <a:lnTo>
                    <a:pt x="205" y="163"/>
                  </a:lnTo>
                  <a:lnTo>
                    <a:pt x="204" y="154"/>
                  </a:lnTo>
                  <a:lnTo>
                    <a:pt x="202" y="147"/>
                  </a:lnTo>
                  <a:lnTo>
                    <a:pt x="197" y="140"/>
                  </a:lnTo>
                  <a:lnTo>
                    <a:pt x="192" y="134"/>
                  </a:lnTo>
                  <a:lnTo>
                    <a:pt x="59" y="0"/>
                  </a:lnTo>
                  <a:lnTo>
                    <a:pt x="0" y="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0" name="Freeform 26"/>
            <p:cNvSpPr>
              <a:spLocks/>
            </p:cNvSpPr>
            <p:nvPr/>
          </p:nvSpPr>
          <p:spPr bwMode="auto">
            <a:xfrm>
              <a:off x="582613" y="2422526"/>
              <a:ext cx="180975" cy="20638"/>
            </a:xfrm>
            <a:custGeom>
              <a:avLst/>
              <a:gdLst>
                <a:gd name="T0" fmla="*/ 0 w 227"/>
                <a:gd name="T1" fmla="*/ 25 h 25"/>
                <a:gd name="T2" fmla="*/ 206 w 227"/>
                <a:gd name="T3" fmla="*/ 25 h 25"/>
                <a:gd name="T4" fmla="*/ 206 w 227"/>
                <a:gd name="T5" fmla="*/ 25 h 25"/>
                <a:gd name="T6" fmla="*/ 218 w 227"/>
                <a:gd name="T7" fmla="*/ 12 h 25"/>
                <a:gd name="T8" fmla="*/ 227 w 227"/>
                <a:gd name="T9" fmla="*/ 0 h 25"/>
                <a:gd name="T10" fmla="*/ 0 w 227"/>
                <a:gd name="T11" fmla="*/ 0 h 25"/>
                <a:gd name="T12" fmla="*/ 0 w 227"/>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27" h="25">
                  <a:moveTo>
                    <a:pt x="0" y="25"/>
                  </a:moveTo>
                  <a:lnTo>
                    <a:pt x="206" y="25"/>
                  </a:lnTo>
                  <a:lnTo>
                    <a:pt x="206" y="25"/>
                  </a:lnTo>
                  <a:lnTo>
                    <a:pt x="218" y="12"/>
                  </a:lnTo>
                  <a:lnTo>
                    <a:pt x="227"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1" name="Freeform 27"/>
            <p:cNvSpPr>
              <a:spLocks/>
            </p:cNvSpPr>
            <p:nvPr/>
          </p:nvSpPr>
          <p:spPr bwMode="auto">
            <a:xfrm>
              <a:off x="582613" y="2324101"/>
              <a:ext cx="204788" cy="19050"/>
            </a:xfrm>
            <a:custGeom>
              <a:avLst/>
              <a:gdLst>
                <a:gd name="T0" fmla="*/ 0 w 258"/>
                <a:gd name="T1" fmla="*/ 25 h 25"/>
                <a:gd name="T2" fmla="*/ 258 w 258"/>
                <a:gd name="T3" fmla="*/ 25 h 25"/>
                <a:gd name="T4" fmla="*/ 258 w 258"/>
                <a:gd name="T5" fmla="*/ 25 h 25"/>
                <a:gd name="T6" fmla="*/ 258 w 258"/>
                <a:gd name="T7" fmla="*/ 21 h 25"/>
                <a:gd name="T8" fmla="*/ 258 w 258"/>
                <a:gd name="T9" fmla="*/ 21 h 25"/>
                <a:gd name="T10" fmla="*/ 257 w 258"/>
                <a:gd name="T11" fmla="*/ 0 h 25"/>
                <a:gd name="T12" fmla="*/ 0 w 258"/>
                <a:gd name="T13" fmla="*/ 0 h 25"/>
                <a:gd name="T14" fmla="*/ 0 w 258"/>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
                  <a:moveTo>
                    <a:pt x="0" y="25"/>
                  </a:moveTo>
                  <a:lnTo>
                    <a:pt x="258" y="25"/>
                  </a:lnTo>
                  <a:lnTo>
                    <a:pt x="258" y="25"/>
                  </a:lnTo>
                  <a:lnTo>
                    <a:pt x="258" y="21"/>
                  </a:lnTo>
                  <a:lnTo>
                    <a:pt x="258" y="21"/>
                  </a:lnTo>
                  <a:lnTo>
                    <a:pt x="257"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2" name="Freeform 28"/>
            <p:cNvSpPr>
              <a:spLocks/>
            </p:cNvSpPr>
            <p:nvPr/>
          </p:nvSpPr>
          <p:spPr bwMode="auto">
            <a:xfrm>
              <a:off x="582613" y="2373313"/>
              <a:ext cx="201613" cy="20638"/>
            </a:xfrm>
            <a:custGeom>
              <a:avLst/>
              <a:gdLst>
                <a:gd name="T0" fmla="*/ 0 w 254"/>
                <a:gd name="T1" fmla="*/ 25 h 25"/>
                <a:gd name="T2" fmla="*/ 246 w 254"/>
                <a:gd name="T3" fmla="*/ 25 h 25"/>
                <a:gd name="T4" fmla="*/ 246 w 254"/>
                <a:gd name="T5" fmla="*/ 25 h 25"/>
                <a:gd name="T6" fmla="*/ 250 w 254"/>
                <a:gd name="T7" fmla="*/ 13 h 25"/>
                <a:gd name="T8" fmla="*/ 254 w 254"/>
                <a:gd name="T9" fmla="*/ 0 h 25"/>
                <a:gd name="T10" fmla="*/ 0 w 254"/>
                <a:gd name="T11" fmla="*/ 0 h 25"/>
                <a:gd name="T12" fmla="*/ 0 w 25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54" h="25">
                  <a:moveTo>
                    <a:pt x="0" y="25"/>
                  </a:moveTo>
                  <a:lnTo>
                    <a:pt x="246" y="25"/>
                  </a:lnTo>
                  <a:lnTo>
                    <a:pt x="246" y="25"/>
                  </a:lnTo>
                  <a:lnTo>
                    <a:pt x="250" y="13"/>
                  </a:lnTo>
                  <a:lnTo>
                    <a:pt x="254"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grpSp>
      <p:sp>
        <p:nvSpPr>
          <p:cNvPr id="66" name="MH_Other_7"/>
          <p:cNvSpPr/>
          <p:nvPr/>
        </p:nvSpPr>
        <p:spPr>
          <a:xfrm>
            <a:off x="213265" y="2026966"/>
            <a:ext cx="364541" cy="364541"/>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en-US" sz="2025" kern="0" dirty="0">
                <a:ln w="18415" cmpd="sng">
                  <a:noFill/>
                  <a:prstDash val="solid"/>
                </a:ln>
                <a:solidFill>
                  <a:srgbClr val="245E76"/>
                </a:solidFill>
                <a:latin typeface="Agency FB" pitchFamily="34" charset="0"/>
                <a:ea typeface="微软雅黑" pitchFamily="34" charset="-122"/>
                <a:cs typeface="Times New Roman" pitchFamily="18" charset="0"/>
              </a:rPr>
              <a:t>02</a:t>
            </a:r>
          </a:p>
        </p:txBody>
      </p:sp>
      <p:sp>
        <p:nvSpPr>
          <p:cNvPr id="68" name="文本框 67"/>
          <p:cNvSpPr txBox="1"/>
          <p:nvPr/>
        </p:nvSpPr>
        <p:spPr>
          <a:xfrm>
            <a:off x="649815" y="2016807"/>
            <a:ext cx="8280920" cy="4293483"/>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800" dirty="0"/>
              <a:t>从前提与结论的联系程度看，演绎推理的前提与结论之间具有必然的联系，只要前提真实，形式正确，就必然推出真实结论；而归纳推理的前提与结论之间，除了完全归纳推理之外，一般来说，都只具有或然的联系。因此，我们可以说，演绎推理是必然性推理，归纳推理一般来说是或然性推理。</a:t>
            </a:r>
            <a:endParaRPr lang="en-US" altLang="zh-CN" sz="2800" dirty="0"/>
          </a:p>
          <a:p>
            <a:pPr defTabSz="685800" fontAlgn="auto">
              <a:spcBef>
                <a:spcPts val="0"/>
              </a:spcBef>
              <a:spcAft>
                <a:spcPts val="0"/>
              </a:spcAft>
              <a:defRPr/>
            </a:pPr>
            <a:endParaRPr lang="en-US" altLang="zh-CN" sz="2100" b="0" dirty="0">
              <a:solidFill>
                <a:srgbClr val="FFC000">
                  <a:lumMod val="60000"/>
                  <a:lumOff val="40000"/>
                </a:srgbClr>
              </a:solidFill>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2505805237"/>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395536" y="1556792"/>
            <a:ext cx="5481524" cy="523220"/>
          </a:xfrm>
          <a:prstGeom prst="rect">
            <a:avLst/>
          </a:prstGeom>
          <a:noFill/>
        </p:spPr>
        <p:txBody>
          <a:bodyPr wrap="square" rtlCol="0">
            <a:spAutoFit/>
          </a:bodyPr>
          <a:lstStyle/>
          <a:p>
            <a:pPr marL="457200" indent="-457200" defTabSz="685800" fontAlgn="auto">
              <a:spcBef>
                <a:spcPts val="0"/>
              </a:spcBef>
              <a:spcAft>
                <a:spcPts val="0"/>
              </a:spcAft>
              <a:buFont typeface="Wingdings" panose="05000000000000000000" pitchFamily="2" charset="2"/>
              <a:buChar char="u"/>
              <a:defRPr/>
            </a:pPr>
            <a:r>
              <a:rPr lang="zh-CN" altLang="en-US" sz="2800" dirty="0">
                <a:latin typeface="华文细黑" panose="02010600040101010101" pitchFamily="2" charset="-122"/>
                <a:ea typeface="华文细黑" panose="02010600040101010101" pitchFamily="2" charset="-122"/>
                <a:cs typeface="+mn-cs"/>
              </a:rPr>
              <a:t>归纳推理与演绎推理的联系：</a:t>
            </a:r>
            <a:endParaRPr lang="en-US" altLang="zh-CN" sz="2800" dirty="0">
              <a:latin typeface="华文细黑" panose="02010600040101010101" pitchFamily="2" charset="-122"/>
              <a:ea typeface="华文细黑" panose="02010600040101010101" pitchFamily="2" charset="-122"/>
              <a:cs typeface="+mn-cs"/>
            </a:endParaRPr>
          </a:p>
        </p:txBody>
      </p:sp>
      <p:grpSp>
        <p:nvGrpSpPr>
          <p:cNvPr id="54" name="组合 15"/>
          <p:cNvGrpSpPr/>
          <p:nvPr/>
        </p:nvGrpSpPr>
        <p:grpSpPr>
          <a:xfrm>
            <a:off x="652372" y="3229747"/>
            <a:ext cx="1480244" cy="1399856"/>
            <a:chOff x="403225" y="2105026"/>
            <a:chExt cx="847726" cy="801688"/>
          </a:xfrm>
          <a:solidFill>
            <a:schemeClr val="bg1"/>
          </a:solidFill>
        </p:grpSpPr>
        <p:sp>
          <p:nvSpPr>
            <p:cNvPr id="55" name="Freeform 21"/>
            <p:cNvSpPr>
              <a:spLocks/>
            </p:cNvSpPr>
            <p:nvPr/>
          </p:nvSpPr>
          <p:spPr bwMode="auto">
            <a:xfrm>
              <a:off x="509588" y="2244726"/>
              <a:ext cx="266700" cy="214313"/>
            </a:xfrm>
            <a:custGeom>
              <a:avLst/>
              <a:gdLst>
                <a:gd name="T0" fmla="*/ 0 w 337"/>
                <a:gd name="T1" fmla="*/ 216 h 271"/>
                <a:gd name="T2" fmla="*/ 0 w 337"/>
                <a:gd name="T3" fmla="*/ 216 h 271"/>
                <a:gd name="T4" fmla="*/ 10 w 337"/>
                <a:gd name="T5" fmla="*/ 232 h 271"/>
                <a:gd name="T6" fmla="*/ 22 w 337"/>
                <a:gd name="T7" fmla="*/ 245 h 271"/>
                <a:gd name="T8" fmla="*/ 48 w 337"/>
                <a:gd name="T9" fmla="*/ 271 h 271"/>
                <a:gd name="T10" fmla="*/ 50 w 337"/>
                <a:gd name="T11" fmla="*/ 271 h 271"/>
                <a:gd name="T12" fmla="*/ 50 w 337"/>
                <a:gd name="T13" fmla="*/ 81 h 271"/>
                <a:gd name="T14" fmla="*/ 50 w 337"/>
                <a:gd name="T15" fmla="*/ 81 h 271"/>
                <a:gd name="T16" fmla="*/ 51 w 337"/>
                <a:gd name="T17" fmla="*/ 75 h 271"/>
                <a:gd name="T18" fmla="*/ 52 w 337"/>
                <a:gd name="T19" fmla="*/ 69 h 271"/>
                <a:gd name="T20" fmla="*/ 55 w 337"/>
                <a:gd name="T21" fmla="*/ 64 h 271"/>
                <a:gd name="T22" fmla="*/ 58 w 337"/>
                <a:gd name="T23" fmla="*/ 60 h 271"/>
                <a:gd name="T24" fmla="*/ 63 w 337"/>
                <a:gd name="T25" fmla="*/ 56 h 271"/>
                <a:gd name="T26" fmla="*/ 68 w 337"/>
                <a:gd name="T27" fmla="*/ 53 h 271"/>
                <a:gd name="T28" fmla="*/ 73 w 337"/>
                <a:gd name="T29" fmla="*/ 51 h 271"/>
                <a:gd name="T30" fmla="*/ 79 w 337"/>
                <a:gd name="T31" fmla="*/ 50 h 271"/>
                <a:gd name="T32" fmla="*/ 337 w 337"/>
                <a:gd name="T33" fmla="*/ 50 h 271"/>
                <a:gd name="T34" fmla="*/ 337 w 337"/>
                <a:gd name="T35" fmla="*/ 50 h 271"/>
                <a:gd name="T36" fmla="*/ 330 w 337"/>
                <a:gd name="T37" fmla="*/ 38 h 271"/>
                <a:gd name="T38" fmla="*/ 323 w 337"/>
                <a:gd name="T39" fmla="*/ 25 h 271"/>
                <a:gd name="T40" fmla="*/ 315 w 337"/>
                <a:gd name="T41" fmla="*/ 13 h 271"/>
                <a:gd name="T42" fmla="*/ 307 w 337"/>
                <a:gd name="T43" fmla="*/ 0 h 271"/>
                <a:gd name="T44" fmla="*/ 79 w 337"/>
                <a:gd name="T45" fmla="*/ 0 h 271"/>
                <a:gd name="T46" fmla="*/ 79 w 337"/>
                <a:gd name="T47" fmla="*/ 0 h 271"/>
                <a:gd name="T48" fmla="*/ 71 w 337"/>
                <a:gd name="T49" fmla="*/ 0 h 271"/>
                <a:gd name="T50" fmla="*/ 64 w 337"/>
                <a:gd name="T51" fmla="*/ 2 h 271"/>
                <a:gd name="T52" fmla="*/ 56 w 337"/>
                <a:gd name="T53" fmla="*/ 5 h 271"/>
                <a:gd name="T54" fmla="*/ 49 w 337"/>
                <a:gd name="T55" fmla="*/ 7 h 271"/>
                <a:gd name="T56" fmla="*/ 42 w 337"/>
                <a:gd name="T57" fmla="*/ 10 h 271"/>
                <a:gd name="T58" fmla="*/ 36 w 337"/>
                <a:gd name="T59" fmla="*/ 14 h 271"/>
                <a:gd name="T60" fmla="*/ 29 w 337"/>
                <a:gd name="T61" fmla="*/ 19 h 271"/>
                <a:gd name="T62" fmla="*/ 23 w 337"/>
                <a:gd name="T63" fmla="*/ 24 h 271"/>
                <a:gd name="T64" fmla="*/ 18 w 337"/>
                <a:gd name="T65" fmla="*/ 30 h 271"/>
                <a:gd name="T66" fmla="*/ 14 w 337"/>
                <a:gd name="T67" fmla="*/ 36 h 271"/>
                <a:gd name="T68" fmla="*/ 9 w 337"/>
                <a:gd name="T69" fmla="*/ 43 h 271"/>
                <a:gd name="T70" fmla="*/ 6 w 337"/>
                <a:gd name="T71" fmla="*/ 49 h 271"/>
                <a:gd name="T72" fmla="*/ 3 w 337"/>
                <a:gd name="T73" fmla="*/ 57 h 271"/>
                <a:gd name="T74" fmla="*/ 2 w 337"/>
                <a:gd name="T75" fmla="*/ 65 h 271"/>
                <a:gd name="T76" fmla="*/ 0 w 337"/>
                <a:gd name="T77" fmla="*/ 72 h 271"/>
                <a:gd name="T78" fmla="*/ 0 w 337"/>
                <a:gd name="T79" fmla="*/ 81 h 271"/>
                <a:gd name="T80" fmla="*/ 0 w 337"/>
                <a:gd name="T81" fmla="*/ 216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 h="271">
                  <a:moveTo>
                    <a:pt x="0" y="216"/>
                  </a:moveTo>
                  <a:lnTo>
                    <a:pt x="0" y="216"/>
                  </a:lnTo>
                  <a:lnTo>
                    <a:pt x="10" y="232"/>
                  </a:lnTo>
                  <a:lnTo>
                    <a:pt x="22" y="245"/>
                  </a:lnTo>
                  <a:lnTo>
                    <a:pt x="48" y="271"/>
                  </a:lnTo>
                  <a:lnTo>
                    <a:pt x="50" y="271"/>
                  </a:lnTo>
                  <a:lnTo>
                    <a:pt x="50" y="81"/>
                  </a:lnTo>
                  <a:lnTo>
                    <a:pt x="50" y="81"/>
                  </a:lnTo>
                  <a:lnTo>
                    <a:pt x="51" y="75"/>
                  </a:lnTo>
                  <a:lnTo>
                    <a:pt x="52" y="69"/>
                  </a:lnTo>
                  <a:lnTo>
                    <a:pt x="55" y="64"/>
                  </a:lnTo>
                  <a:lnTo>
                    <a:pt x="58" y="60"/>
                  </a:lnTo>
                  <a:lnTo>
                    <a:pt x="63" y="56"/>
                  </a:lnTo>
                  <a:lnTo>
                    <a:pt x="68" y="53"/>
                  </a:lnTo>
                  <a:lnTo>
                    <a:pt x="73" y="51"/>
                  </a:lnTo>
                  <a:lnTo>
                    <a:pt x="79" y="50"/>
                  </a:lnTo>
                  <a:lnTo>
                    <a:pt x="337" y="50"/>
                  </a:lnTo>
                  <a:lnTo>
                    <a:pt x="337" y="50"/>
                  </a:lnTo>
                  <a:lnTo>
                    <a:pt x="330" y="38"/>
                  </a:lnTo>
                  <a:lnTo>
                    <a:pt x="323" y="25"/>
                  </a:lnTo>
                  <a:lnTo>
                    <a:pt x="315" y="13"/>
                  </a:lnTo>
                  <a:lnTo>
                    <a:pt x="307" y="0"/>
                  </a:lnTo>
                  <a:lnTo>
                    <a:pt x="79" y="0"/>
                  </a:lnTo>
                  <a:lnTo>
                    <a:pt x="79" y="0"/>
                  </a:lnTo>
                  <a:lnTo>
                    <a:pt x="71" y="0"/>
                  </a:lnTo>
                  <a:lnTo>
                    <a:pt x="64" y="2"/>
                  </a:lnTo>
                  <a:lnTo>
                    <a:pt x="56" y="5"/>
                  </a:lnTo>
                  <a:lnTo>
                    <a:pt x="49" y="7"/>
                  </a:lnTo>
                  <a:lnTo>
                    <a:pt x="42" y="10"/>
                  </a:lnTo>
                  <a:lnTo>
                    <a:pt x="36" y="14"/>
                  </a:lnTo>
                  <a:lnTo>
                    <a:pt x="29" y="19"/>
                  </a:lnTo>
                  <a:lnTo>
                    <a:pt x="23" y="24"/>
                  </a:lnTo>
                  <a:lnTo>
                    <a:pt x="18" y="30"/>
                  </a:lnTo>
                  <a:lnTo>
                    <a:pt x="14" y="36"/>
                  </a:lnTo>
                  <a:lnTo>
                    <a:pt x="9" y="43"/>
                  </a:lnTo>
                  <a:lnTo>
                    <a:pt x="6" y="49"/>
                  </a:lnTo>
                  <a:lnTo>
                    <a:pt x="3" y="57"/>
                  </a:lnTo>
                  <a:lnTo>
                    <a:pt x="2" y="65"/>
                  </a:lnTo>
                  <a:lnTo>
                    <a:pt x="0" y="72"/>
                  </a:lnTo>
                  <a:lnTo>
                    <a:pt x="0" y="81"/>
                  </a:lnTo>
                  <a:lnTo>
                    <a:pt x="0" y="2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6" name="Freeform 22"/>
            <p:cNvSpPr>
              <a:spLocks/>
            </p:cNvSpPr>
            <p:nvPr/>
          </p:nvSpPr>
          <p:spPr bwMode="auto">
            <a:xfrm>
              <a:off x="889000" y="2171701"/>
              <a:ext cx="361950" cy="222250"/>
            </a:xfrm>
            <a:custGeom>
              <a:avLst/>
              <a:gdLst>
                <a:gd name="T0" fmla="*/ 0 w 456"/>
                <a:gd name="T1" fmla="*/ 91 h 279"/>
                <a:gd name="T2" fmla="*/ 0 w 456"/>
                <a:gd name="T3" fmla="*/ 91 h 279"/>
                <a:gd name="T4" fmla="*/ 8 w 456"/>
                <a:gd name="T5" fmla="*/ 113 h 279"/>
                <a:gd name="T6" fmla="*/ 14 w 456"/>
                <a:gd name="T7" fmla="*/ 136 h 279"/>
                <a:gd name="T8" fmla="*/ 18 w 456"/>
                <a:gd name="T9" fmla="*/ 159 h 279"/>
                <a:gd name="T10" fmla="*/ 21 w 456"/>
                <a:gd name="T11" fmla="*/ 183 h 279"/>
                <a:gd name="T12" fmla="*/ 339 w 456"/>
                <a:gd name="T13" fmla="*/ 183 h 279"/>
                <a:gd name="T14" fmla="*/ 339 w 456"/>
                <a:gd name="T15" fmla="*/ 250 h 279"/>
                <a:gd name="T16" fmla="*/ 377 w 456"/>
                <a:gd name="T17" fmla="*/ 250 h 279"/>
                <a:gd name="T18" fmla="*/ 377 w 456"/>
                <a:gd name="T19" fmla="*/ 250 h 279"/>
                <a:gd name="T20" fmla="*/ 388 w 456"/>
                <a:gd name="T21" fmla="*/ 250 h 279"/>
                <a:gd name="T22" fmla="*/ 399 w 456"/>
                <a:gd name="T23" fmla="*/ 252 h 279"/>
                <a:gd name="T24" fmla="*/ 409 w 456"/>
                <a:gd name="T25" fmla="*/ 254 h 279"/>
                <a:gd name="T26" fmla="*/ 419 w 456"/>
                <a:gd name="T27" fmla="*/ 257 h 279"/>
                <a:gd name="T28" fmla="*/ 430 w 456"/>
                <a:gd name="T29" fmla="*/ 261 h 279"/>
                <a:gd name="T30" fmla="*/ 439 w 456"/>
                <a:gd name="T31" fmla="*/ 267 h 279"/>
                <a:gd name="T32" fmla="*/ 448 w 456"/>
                <a:gd name="T33" fmla="*/ 273 h 279"/>
                <a:gd name="T34" fmla="*/ 456 w 456"/>
                <a:gd name="T35" fmla="*/ 279 h 279"/>
                <a:gd name="T36" fmla="*/ 456 w 456"/>
                <a:gd name="T37" fmla="*/ 79 h 279"/>
                <a:gd name="T38" fmla="*/ 456 w 456"/>
                <a:gd name="T39" fmla="*/ 79 h 279"/>
                <a:gd name="T40" fmla="*/ 456 w 456"/>
                <a:gd name="T41" fmla="*/ 71 h 279"/>
                <a:gd name="T42" fmla="*/ 454 w 456"/>
                <a:gd name="T43" fmla="*/ 63 h 279"/>
                <a:gd name="T44" fmla="*/ 453 w 456"/>
                <a:gd name="T45" fmla="*/ 56 h 279"/>
                <a:gd name="T46" fmla="*/ 450 w 456"/>
                <a:gd name="T47" fmla="*/ 49 h 279"/>
                <a:gd name="T48" fmla="*/ 447 w 456"/>
                <a:gd name="T49" fmla="*/ 41 h 279"/>
                <a:gd name="T50" fmla="*/ 442 w 456"/>
                <a:gd name="T51" fmla="*/ 35 h 279"/>
                <a:gd name="T52" fmla="*/ 438 w 456"/>
                <a:gd name="T53" fmla="*/ 29 h 279"/>
                <a:gd name="T54" fmla="*/ 433 w 456"/>
                <a:gd name="T55" fmla="*/ 23 h 279"/>
                <a:gd name="T56" fmla="*/ 427 w 456"/>
                <a:gd name="T57" fmla="*/ 17 h 279"/>
                <a:gd name="T58" fmla="*/ 421 w 456"/>
                <a:gd name="T59" fmla="*/ 13 h 279"/>
                <a:gd name="T60" fmla="*/ 414 w 456"/>
                <a:gd name="T61" fmla="*/ 9 h 279"/>
                <a:gd name="T62" fmla="*/ 408 w 456"/>
                <a:gd name="T63" fmla="*/ 6 h 279"/>
                <a:gd name="T64" fmla="*/ 401 w 456"/>
                <a:gd name="T65" fmla="*/ 3 h 279"/>
                <a:gd name="T66" fmla="*/ 392 w 456"/>
                <a:gd name="T67" fmla="*/ 2 h 279"/>
                <a:gd name="T68" fmla="*/ 385 w 456"/>
                <a:gd name="T69" fmla="*/ 0 h 279"/>
                <a:gd name="T70" fmla="*/ 377 w 456"/>
                <a:gd name="T71" fmla="*/ 0 h 279"/>
                <a:gd name="T72" fmla="*/ 147 w 456"/>
                <a:gd name="T73" fmla="*/ 0 h 279"/>
                <a:gd name="T74" fmla="*/ 147 w 456"/>
                <a:gd name="T75" fmla="*/ 0 h 279"/>
                <a:gd name="T76" fmla="*/ 137 w 456"/>
                <a:gd name="T77" fmla="*/ 1 h 279"/>
                <a:gd name="T78" fmla="*/ 129 w 456"/>
                <a:gd name="T79" fmla="*/ 3 h 279"/>
                <a:gd name="T80" fmla="*/ 119 w 456"/>
                <a:gd name="T81" fmla="*/ 7 h 279"/>
                <a:gd name="T82" fmla="*/ 112 w 456"/>
                <a:gd name="T83" fmla="*/ 12 h 279"/>
                <a:gd name="T84" fmla="*/ 105 w 456"/>
                <a:gd name="T85" fmla="*/ 18 h 279"/>
                <a:gd name="T86" fmla="*/ 100 w 456"/>
                <a:gd name="T87" fmla="*/ 26 h 279"/>
                <a:gd name="T88" fmla="*/ 94 w 456"/>
                <a:gd name="T89" fmla="*/ 34 h 279"/>
                <a:gd name="T90" fmla="*/ 91 w 456"/>
                <a:gd name="T91" fmla="*/ 42 h 279"/>
                <a:gd name="T92" fmla="*/ 78 w 456"/>
                <a:gd name="T93" fmla="*/ 91 h 279"/>
                <a:gd name="T94" fmla="*/ 0 w 456"/>
                <a:gd name="T95" fmla="*/ 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6" h="279">
                  <a:moveTo>
                    <a:pt x="0" y="91"/>
                  </a:moveTo>
                  <a:lnTo>
                    <a:pt x="0" y="91"/>
                  </a:lnTo>
                  <a:lnTo>
                    <a:pt x="8" y="113"/>
                  </a:lnTo>
                  <a:lnTo>
                    <a:pt x="14" y="136"/>
                  </a:lnTo>
                  <a:lnTo>
                    <a:pt x="18" y="159"/>
                  </a:lnTo>
                  <a:lnTo>
                    <a:pt x="21" y="183"/>
                  </a:lnTo>
                  <a:lnTo>
                    <a:pt x="339" y="183"/>
                  </a:lnTo>
                  <a:lnTo>
                    <a:pt x="339" y="250"/>
                  </a:lnTo>
                  <a:lnTo>
                    <a:pt x="377" y="250"/>
                  </a:lnTo>
                  <a:lnTo>
                    <a:pt x="377" y="250"/>
                  </a:lnTo>
                  <a:lnTo>
                    <a:pt x="388" y="250"/>
                  </a:lnTo>
                  <a:lnTo>
                    <a:pt x="399" y="252"/>
                  </a:lnTo>
                  <a:lnTo>
                    <a:pt x="409" y="254"/>
                  </a:lnTo>
                  <a:lnTo>
                    <a:pt x="419" y="257"/>
                  </a:lnTo>
                  <a:lnTo>
                    <a:pt x="430" y="261"/>
                  </a:lnTo>
                  <a:lnTo>
                    <a:pt x="439" y="267"/>
                  </a:lnTo>
                  <a:lnTo>
                    <a:pt x="448" y="273"/>
                  </a:lnTo>
                  <a:lnTo>
                    <a:pt x="456" y="279"/>
                  </a:lnTo>
                  <a:lnTo>
                    <a:pt x="456" y="79"/>
                  </a:lnTo>
                  <a:lnTo>
                    <a:pt x="456" y="79"/>
                  </a:lnTo>
                  <a:lnTo>
                    <a:pt x="456" y="71"/>
                  </a:lnTo>
                  <a:lnTo>
                    <a:pt x="454" y="63"/>
                  </a:lnTo>
                  <a:lnTo>
                    <a:pt x="453" y="56"/>
                  </a:lnTo>
                  <a:lnTo>
                    <a:pt x="450" y="49"/>
                  </a:lnTo>
                  <a:lnTo>
                    <a:pt x="447" y="41"/>
                  </a:lnTo>
                  <a:lnTo>
                    <a:pt x="442" y="35"/>
                  </a:lnTo>
                  <a:lnTo>
                    <a:pt x="438" y="29"/>
                  </a:lnTo>
                  <a:lnTo>
                    <a:pt x="433" y="23"/>
                  </a:lnTo>
                  <a:lnTo>
                    <a:pt x="427" y="17"/>
                  </a:lnTo>
                  <a:lnTo>
                    <a:pt x="421" y="13"/>
                  </a:lnTo>
                  <a:lnTo>
                    <a:pt x="414" y="9"/>
                  </a:lnTo>
                  <a:lnTo>
                    <a:pt x="408" y="6"/>
                  </a:lnTo>
                  <a:lnTo>
                    <a:pt x="401" y="3"/>
                  </a:lnTo>
                  <a:lnTo>
                    <a:pt x="392" y="2"/>
                  </a:lnTo>
                  <a:lnTo>
                    <a:pt x="385" y="0"/>
                  </a:lnTo>
                  <a:lnTo>
                    <a:pt x="377" y="0"/>
                  </a:lnTo>
                  <a:lnTo>
                    <a:pt x="147" y="0"/>
                  </a:lnTo>
                  <a:lnTo>
                    <a:pt x="147" y="0"/>
                  </a:lnTo>
                  <a:lnTo>
                    <a:pt x="137" y="1"/>
                  </a:lnTo>
                  <a:lnTo>
                    <a:pt x="129" y="3"/>
                  </a:lnTo>
                  <a:lnTo>
                    <a:pt x="119" y="7"/>
                  </a:lnTo>
                  <a:lnTo>
                    <a:pt x="112" y="12"/>
                  </a:lnTo>
                  <a:lnTo>
                    <a:pt x="105" y="18"/>
                  </a:lnTo>
                  <a:lnTo>
                    <a:pt x="100" y="26"/>
                  </a:lnTo>
                  <a:lnTo>
                    <a:pt x="94" y="34"/>
                  </a:lnTo>
                  <a:lnTo>
                    <a:pt x="91" y="42"/>
                  </a:lnTo>
                  <a:lnTo>
                    <a:pt x="78" y="91"/>
                  </a:lnTo>
                  <a:lnTo>
                    <a:pt x="0" y="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7" name="Freeform 23"/>
            <p:cNvSpPr>
              <a:spLocks/>
            </p:cNvSpPr>
            <p:nvPr/>
          </p:nvSpPr>
          <p:spPr bwMode="auto">
            <a:xfrm>
              <a:off x="509588" y="2403476"/>
              <a:ext cx="741363" cy="503238"/>
            </a:xfrm>
            <a:custGeom>
              <a:avLst/>
              <a:gdLst>
                <a:gd name="T0" fmla="*/ 855 w 934"/>
                <a:gd name="T1" fmla="*/ 50 h 633"/>
                <a:gd name="T2" fmla="*/ 866 w 934"/>
                <a:gd name="T3" fmla="*/ 52 h 633"/>
                <a:gd name="T4" fmla="*/ 876 w 934"/>
                <a:gd name="T5" fmla="*/ 58 h 633"/>
                <a:gd name="T6" fmla="*/ 882 w 934"/>
                <a:gd name="T7" fmla="*/ 67 h 633"/>
                <a:gd name="T8" fmla="*/ 884 w 934"/>
                <a:gd name="T9" fmla="*/ 79 h 633"/>
                <a:gd name="T10" fmla="*/ 884 w 934"/>
                <a:gd name="T11" fmla="*/ 544 h 633"/>
                <a:gd name="T12" fmla="*/ 881 w 934"/>
                <a:gd name="T13" fmla="*/ 558 h 633"/>
                <a:gd name="T14" fmla="*/ 872 w 934"/>
                <a:gd name="T15" fmla="*/ 572 h 633"/>
                <a:gd name="T16" fmla="*/ 860 w 934"/>
                <a:gd name="T17" fmla="*/ 580 h 633"/>
                <a:gd name="T18" fmla="*/ 845 w 934"/>
                <a:gd name="T19" fmla="*/ 583 h 633"/>
                <a:gd name="T20" fmla="*/ 89 w 934"/>
                <a:gd name="T21" fmla="*/ 583 h 633"/>
                <a:gd name="T22" fmla="*/ 74 w 934"/>
                <a:gd name="T23" fmla="*/ 580 h 633"/>
                <a:gd name="T24" fmla="*/ 62 w 934"/>
                <a:gd name="T25" fmla="*/ 573 h 633"/>
                <a:gd name="T26" fmla="*/ 53 w 934"/>
                <a:gd name="T27" fmla="*/ 560 h 633"/>
                <a:gd name="T28" fmla="*/ 50 w 934"/>
                <a:gd name="T29" fmla="*/ 546 h 633"/>
                <a:gd name="T30" fmla="*/ 50 w 934"/>
                <a:gd name="T31" fmla="*/ 238 h 633"/>
                <a:gd name="T32" fmla="*/ 0 w 934"/>
                <a:gd name="T33" fmla="*/ 216 h 633"/>
                <a:gd name="T34" fmla="*/ 0 w 934"/>
                <a:gd name="T35" fmla="*/ 546 h 633"/>
                <a:gd name="T36" fmla="*/ 2 w 934"/>
                <a:gd name="T37" fmla="*/ 563 h 633"/>
                <a:gd name="T38" fmla="*/ 7 w 934"/>
                <a:gd name="T39" fmla="*/ 580 h 633"/>
                <a:gd name="T40" fmla="*/ 16 w 934"/>
                <a:gd name="T41" fmla="*/ 595 h 633"/>
                <a:gd name="T42" fmla="*/ 26 w 934"/>
                <a:gd name="T43" fmla="*/ 607 h 633"/>
                <a:gd name="T44" fmla="*/ 40 w 934"/>
                <a:gd name="T45" fmla="*/ 619 h 633"/>
                <a:gd name="T46" fmla="*/ 54 w 934"/>
                <a:gd name="T47" fmla="*/ 626 h 633"/>
                <a:gd name="T48" fmla="*/ 71 w 934"/>
                <a:gd name="T49" fmla="*/ 631 h 633"/>
                <a:gd name="T50" fmla="*/ 89 w 934"/>
                <a:gd name="T51" fmla="*/ 633 h 633"/>
                <a:gd name="T52" fmla="*/ 845 w 934"/>
                <a:gd name="T53" fmla="*/ 633 h 633"/>
                <a:gd name="T54" fmla="*/ 863 w 934"/>
                <a:gd name="T55" fmla="*/ 631 h 633"/>
                <a:gd name="T56" fmla="*/ 880 w 934"/>
                <a:gd name="T57" fmla="*/ 626 h 633"/>
                <a:gd name="T58" fmla="*/ 894 w 934"/>
                <a:gd name="T59" fmla="*/ 618 h 633"/>
                <a:gd name="T60" fmla="*/ 908 w 934"/>
                <a:gd name="T61" fmla="*/ 606 h 633"/>
                <a:gd name="T62" fmla="*/ 918 w 934"/>
                <a:gd name="T63" fmla="*/ 594 h 633"/>
                <a:gd name="T64" fmla="*/ 927 w 934"/>
                <a:gd name="T65" fmla="*/ 578 h 633"/>
                <a:gd name="T66" fmla="*/ 932 w 934"/>
                <a:gd name="T67" fmla="*/ 561 h 633"/>
                <a:gd name="T68" fmla="*/ 934 w 934"/>
                <a:gd name="T69" fmla="*/ 544 h 633"/>
                <a:gd name="T70" fmla="*/ 934 w 934"/>
                <a:gd name="T71" fmla="*/ 79 h 633"/>
                <a:gd name="T72" fmla="*/ 932 w 934"/>
                <a:gd name="T73" fmla="*/ 63 h 633"/>
                <a:gd name="T74" fmla="*/ 928 w 934"/>
                <a:gd name="T75" fmla="*/ 47 h 633"/>
                <a:gd name="T76" fmla="*/ 920 w 934"/>
                <a:gd name="T77" fmla="*/ 35 h 633"/>
                <a:gd name="T78" fmla="*/ 911 w 934"/>
                <a:gd name="T79" fmla="*/ 22 h 633"/>
                <a:gd name="T80" fmla="*/ 899 w 934"/>
                <a:gd name="T81" fmla="*/ 13 h 633"/>
                <a:gd name="T82" fmla="*/ 886 w 934"/>
                <a:gd name="T83" fmla="*/ 6 h 633"/>
                <a:gd name="T84" fmla="*/ 870 w 934"/>
                <a:gd name="T85" fmla="*/ 2 h 633"/>
                <a:gd name="T86" fmla="*/ 855 w 934"/>
                <a:gd name="T87" fmla="*/ 0 h 633"/>
                <a:gd name="T88" fmla="*/ 491 w 934"/>
                <a:gd name="T89" fmla="*/ 0 h 633"/>
                <a:gd name="T90" fmla="*/ 474 w 934"/>
                <a:gd name="T91" fmla="*/ 5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4" h="633">
                  <a:moveTo>
                    <a:pt x="855" y="50"/>
                  </a:moveTo>
                  <a:lnTo>
                    <a:pt x="855" y="50"/>
                  </a:lnTo>
                  <a:lnTo>
                    <a:pt x="861" y="51"/>
                  </a:lnTo>
                  <a:lnTo>
                    <a:pt x="866" y="52"/>
                  </a:lnTo>
                  <a:lnTo>
                    <a:pt x="871" y="55"/>
                  </a:lnTo>
                  <a:lnTo>
                    <a:pt x="876" y="58"/>
                  </a:lnTo>
                  <a:lnTo>
                    <a:pt x="879" y="62"/>
                  </a:lnTo>
                  <a:lnTo>
                    <a:pt x="882" y="67"/>
                  </a:lnTo>
                  <a:lnTo>
                    <a:pt x="883" y="72"/>
                  </a:lnTo>
                  <a:lnTo>
                    <a:pt x="884" y="79"/>
                  </a:lnTo>
                  <a:lnTo>
                    <a:pt x="884" y="544"/>
                  </a:lnTo>
                  <a:lnTo>
                    <a:pt x="884" y="544"/>
                  </a:lnTo>
                  <a:lnTo>
                    <a:pt x="883" y="551"/>
                  </a:lnTo>
                  <a:lnTo>
                    <a:pt x="881" y="558"/>
                  </a:lnTo>
                  <a:lnTo>
                    <a:pt x="878" y="566"/>
                  </a:lnTo>
                  <a:lnTo>
                    <a:pt x="872" y="572"/>
                  </a:lnTo>
                  <a:lnTo>
                    <a:pt x="867" y="576"/>
                  </a:lnTo>
                  <a:lnTo>
                    <a:pt x="860" y="580"/>
                  </a:lnTo>
                  <a:lnTo>
                    <a:pt x="853" y="582"/>
                  </a:lnTo>
                  <a:lnTo>
                    <a:pt x="845" y="583"/>
                  </a:lnTo>
                  <a:lnTo>
                    <a:pt x="89" y="583"/>
                  </a:lnTo>
                  <a:lnTo>
                    <a:pt x="89" y="583"/>
                  </a:lnTo>
                  <a:lnTo>
                    <a:pt x="81" y="582"/>
                  </a:lnTo>
                  <a:lnTo>
                    <a:pt x="74" y="580"/>
                  </a:lnTo>
                  <a:lnTo>
                    <a:pt x="68" y="577"/>
                  </a:lnTo>
                  <a:lnTo>
                    <a:pt x="62" y="573"/>
                  </a:lnTo>
                  <a:lnTo>
                    <a:pt x="57" y="567"/>
                  </a:lnTo>
                  <a:lnTo>
                    <a:pt x="53" y="560"/>
                  </a:lnTo>
                  <a:lnTo>
                    <a:pt x="51" y="553"/>
                  </a:lnTo>
                  <a:lnTo>
                    <a:pt x="50" y="546"/>
                  </a:lnTo>
                  <a:lnTo>
                    <a:pt x="50" y="238"/>
                  </a:lnTo>
                  <a:lnTo>
                    <a:pt x="50" y="238"/>
                  </a:lnTo>
                  <a:lnTo>
                    <a:pt x="25" y="229"/>
                  </a:lnTo>
                  <a:lnTo>
                    <a:pt x="0" y="216"/>
                  </a:lnTo>
                  <a:lnTo>
                    <a:pt x="0" y="546"/>
                  </a:lnTo>
                  <a:lnTo>
                    <a:pt x="0" y="546"/>
                  </a:lnTo>
                  <a:lnTo>
                    <a:pt x="1" y="554"/>
                  </a:lnTo>
                  <a:lnTo>
                    <a:pt x="2" y="563"/>
                  </a:lnTo>
                  <a:lnTo>
                    <a:pt x="4" y="572"/>
                  </a:lnTo>
                  <a:lnTo>
                    <a:pt x="7" y="580"/>
                  </a:lnTo>
                  <a:lnTo>
                    <a:pt x="12" y="587"/>
                  </a:lnTo>
                  <a:lnTo>
                    <a:pt x="16" y="595"/>
                  </a:lnTo>
                  <a:lnTo>
                    <a:pt x="21" y="602"/>
                  </a:lnTo>
                  <a:lnTo>
                    <a:pt x="26" y="607"/>
                  </a:lnTo>
                  <a:lnTo>
                    <a:pt x="32" y="613"/>
                  </a:lnTo>
                  <a:lnTo>
                    <a:pt x="40" y="619"/>
                  </a:lnTo>
                  <a:lnTo>
                    <a:pt x="47" y="623"/>
                  </a:lnTo>
                  <a:lnTo>
                    <a:pt x="54" y="626"/>
                  </a:lnTo>
                  <a:lnTo>
                    <a:pt x="63" y="629"/>
                  </a:lnTo>
                  <a:lnTo>
                    <a:pt x="71" y="631"/>
                  </a:lnTo>
                  <a:lnTo>
                    <a:pt x="80" y="633"/>
                  </a:lnTo>
                  <a:lnTo>
                    <a:pt x="89" y="633"/>
                  </a:lnTo>
                  <a:lnTo>
                    <a:pt x="845" y="633"/>
                  </a:lnTo>
                  <a:lnTo>
                    <a:pt x="845" y="633"/>
                  </a:lnTo>
                  <a:lnTo>
                    <a:pt x="854" y="633"/>
                  </a:lnTo>
                  <a:lnTo>
                    <a:pt x="863" y="631"/>
                  </a:lnTo>
                  <a:lnTo>
                    <a:pt x="871" y="629"/>
                  </a:lnTo>
                  <a:lnTo>
                    <a:pt x="880" y="626"/>
                  </a:lnTo>
                  <a:lnTo>
                    <a:pt x="887" y="622"/>
                  </a:lnTo>
                  <a:lnTo>
                    <a:pt x="894" y="618"/>
                  </a:lnTo>
                  <a:lnTo>
                    <a:pt x="902" y="612"/>
                  </a:lnTo>
                  <a:lnTo>
                    <a:pt x="908" y="606"/>
                  </a:lnTo>
                  <a:lnTo>
                    <a:pt x="914" y="600"/>
                  </a:lnTo>
                  <a:lnTo>
                    <a:pt x="918" y="594"/>
                  </a:lnTo>
                  <a:lnTo>
                    <a:pt x="924" y="585"/>
                  </a:lnTo>
                  <a:lnTo>
                    <a:pt x="927" y="578"/>
                  </a:lnTo>
                  <a:lnTo>
                    <a:pt x="930" y="570"/>
                  </a:lnTo>
                  <a:lnTo>
                    <a:pt x="932" y="561"/>
                  </a:lnTo>
                  <a:lnTo>
                    <a:pt x="934" y="552"/>
                  </a:lnTo>
                  <a:lnTo>
                    <a:pt x="934" y="544"/>
                  </a:lnTo>
                  <a:lnTo>
                    <a:pt x="934" y="79"/>
                  </a:lnTo>
                  <a:lnTo>
                    <a:pt x="934" y="79"/>
                  </a:lnTo>
                  <a:lnTo>
                    <a:pt x="934" y="70"/>
                  </a:lnTo>
                  <a:lnTo>
                    <a:pt x="932" y="63"/>
                  </a:lnTo>
                  <a:lnTo>
                    <a:pt x="931" y="55"/>
                  </a:lnTo>
                  <a:lnTo>
                    <a:pt x="928" y="47"/>
                  </a:lnTo>
                  <a:lnTo>
                    <a:pt x="925" y="41"/>
                  </a:lnTo>
                  <a:lnTo>
                    <a:pt x="920" y="35"/>
                  </a:lnTo>
                  <a:lnTo>
                    <a:pt x="916" y="29"/>
                  </a:lnTo>
                  <a:lnTo>
                    <a:pt x="911" y="22"/>
                  </a:lnTo>
                  <a:lnTo>
                    <a:pt x="905" y="17"/>
                  </a:lnTo>
                  <a:lnTo>
                    <a:pt x="899" y="13"/>
                  </a:lnTo>
                  <a:lnTo>
                    <a:pt x="892" y="9"/>
                  </a:lnTo>
                  <a:lnTo>
                    <a:pt x="886" y="6"/>
                  </a:lnTo>
                  <a:lnTo>
                    <a:pt x="879" y="3"/>
                  </a:lnTo>
                  <a:lnTo>
                    <a:pt x="870" y="2"/>
                  </a:lnTo>
                  <a:lnTo>
                    <a:pt x="863" y="0"/>
                  </a:lnTo>
                  <a:lnTo>
                    <a:pt x="855" y="0"/>
                  </a:lnTo>
                  <a:lnTo>
                    <a:pt x="491" y="0"/>
                  </a:lnTo>
                  <a:lnTo>
                    <a:pt x="491" y="0"/>
                  </a:lnTo>
                  <a:lnTo>
                    <a:pt x="484" y="25"/>
                  </a:lnTo>
                  <a:lnTo>
                    <a:pt x="474" y="50"/>
                  </a:lnTo>
                  <a:lnTo>
                    <a:pt x="855"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8" name="Freeform 24"/>
            <p:cNvSpPr>
              <a:spLocks noEditPoints="1"/>
            </p:cNvSpPr>
            <p:nvPr/>
          </p:nvSpPr>
          <p:spPr bwMode="auto">
            <a:xfrm>
              <a:off x="403225" y="2105026"/>
              <a:ext cx="469900" cy="469900"/>
            </a:xfrm>
            <a:custGeom>
              <a:avLst/>
              <a:gdLst>
                <a:gd name="T0" fmla="*/ 1 w 592"/>
                <a:gd name="T1" fmla="*/ 327 h 592"/>
                <a:gd name="T2" fmla="*/ 13 w 592"/>
                <a:gd name="T3" fmla="*/ 384 h 592"/>
                <a:gd name="T4" fmla="*/ 35 w 592"/>
                <a:gd name="T5" fmla="*/ 437 h 592"/>
                <a:gd name="T6" fmla="*/ 67 w 592"/>
                <a:gd name="T7" fmla="*/ 485 h 592"/>
                <a:gd name="T8" fmla="*/ 107 w 592"/>
                <a:gd name="T9" fmla="*/ 525 h 592"/>
                <a:gd name="T10" fmla="*/ 155 w 592"/>
                <a:gd name="T11" fmla="*/ 557 h 592"/>
                <a:gd name="T12" fmla="*/ 208 w 592"/>
                <a:gd name="T13" fmla="*/ 579 h 592"/>
                <a:gd name="T14" fmla="*/ 265 w 592"/>
                <a:gd name="T15" fmla="*/ 590 h 592"/>
                <a:gd name="T16" fmla="*/ 319 w 592"/>
                <a:gd name="T17" fmla="*/ 591 h 592"/>
                <a:gd name="T18" fmla="*/ 410 w 592"/>
                <a:gd name="T19" fmla="*/ 569 h 592"/>
                <a:gd name="T20" fmla="*/ 504 w 592"/>
                <a:gd name="T21" fmla="*/ 563 h 592"/>
                <a:gd name="T22" fmla="*/ 546 w 592"/>
                <a:gd name="T23" fmla="*/ 454 h 592"/>
                <a:gd name="T24" fmla="*/ 583 w 592"/>
                <a:gd name="T25" fmla="*/ 366 h 592"/>
                <a:gd name="T26" fmla="*/ 592 w 592"/>
                <a:gd name="T27" fmla="*/ 296 h 592"/>
                <a:gd name="T28" fmla="*/ 585 w 592"/>
                <a:gd name="T29" fmla="*/ 237 h 592"/>
                <a:gd name="T30" fmla="*/ 569 w 592"/>
                <a:gd name="T31" fmla="*/ 181 h 592"/>
                <a:gd name="T32" fmla="*/ 541 w 592"/>
                <a:gd name="T33" fmla="*/ 131 h 592"/>
                <a:gd name="T34" fmla="*/ 505 w 592"/>
                <a:gd name="T35" fmla="*/ 87 h 592"/>
                <a:gd name="T36" fmla="*/ 461 w 592"/>
                <a:gd name="T37" fmla="*/ 50 h 592"/>
                <a:gd name="T38" fmla="*/ 411 w 592"/>
                <a:gd name="T39" fmla="*/ 23 h 592"/>
                <a:gd name="T40" fmla="*/ 355 w 592"/>
                <a:gd name="T41" fmla="*/ 7 h 592"/>
                <a:gd name="T42" fmla="*/ 296 w 592"/>
                <a:gd name="T43" fmla="*/ 0 h 592"/>
                <a:gd name="T44" fmla="*/ 251 w 592"/>
                <a:gd name="T45" fmla="*/ 3 h 592"/>
                <a:gd name="T46" fmla="*/ 194 w 592"/>
                <a:gd name="T47" fmla="*/ 18 h 592"/>
                <a:gd name="T48" fmla="*/ 142 w 592"/>
                <a:gd name="T49" fmla="*/ 43 h 592"/>
                <a:gd name="T50" fmla="*/ 97 w 592"/>
                <a:gd name="T51" fmla="*/ 77 h 592"/>
                <a:gd name="T52" fmla="*/ 58 w 592"/>
                <a:gd name="T53" fmla="*/ 119 h 592"/>
                <a:gd name="T54" fmla="*/ 29 w 592"/>
                <a:gd name="T55" fmla="*/ 168 h 592"/>
                <a:gd name="T56" fmla="*/ 9 w 592"/>
                <a:gd name="T57" fmla="*/ 222 h 592"/>
                <a:gd name="T58" fmla="*/ 0 w 592"/>
                <a:gd name="T59" fmla="*/ 281 h 592"/>
                <a:gd name="T60" fmla="*/ 296 w 592"/>
                <a:gd name="T61" fmla="*/ 67 h 592"/>
                <a:gd name="T62" fmla="*/ 385 w 592"/>
                <a:gd name="T63" fmla="*/ 85 h 592"/>
                <a:gd name="T64" fmla="*/ 458 w 592"/>
                <a:gd name="T65" fmla="*/ 134 h 592"/>
                <a:gd name="T66" fmla="*/ 507 w 592"/>
                <a:gd name="T67" fmla="*/ 207 h 592"/>
                <a:gd name="T68" fmla="*/ 525 w 592"/>
                <a:gd name="T69" fmla="*/ 296 h 592"/>
                <a:gd name="T70" fmla="*/ 515 w 592"/>
                <a:gd name="T71" fmla="*/ 364 h 592"/>
                <a:gd name="T72" fmla="*/ 473 w 592"/>
                <a:gd name="T73" fmla="*/ 442 h 592"/>
                <a:gd name="T74" fmla="*/ 405 w 592"/>
                <a:gd name="T75" fmla="*/ 497 h 592"/>
                <a:gd name="T76" fmla="*/ 319 w 592"/>
                <a:gd name="T77" fmla="*/ 525 h 592"/>
                <a:gd name="T78" fmla="*/ 250 w 592"/>
                <a:gd name="T79" fmla="*/ 520 h 592"/>
                <a:gd name="T80" fmla="*/ 167 w 592"/>
                <a:gd name="T81" fmla="*/ 486 h 592"/>
                <a:gd name="T82" fmla="*/ 106 w 592"/>
                <a:gd name="T83" fmla="*/ 425 h 592"/>
                <a:gd name="T84" fmla="*/ 71 w 592"/>
                <a:gd name="T85" fmla="*/ 342 h 592"/>
                <a:gd name="T86" fmla="*/ 67 w 592"/>
                <a:gd name="T87" fmla="*/ 272 h 592"/>
                <a:gd name="T88" fmla="*/ 95 w 592"/>
                <a:gd name="T89" fmla="*/ 187 h 592"/>
                <a:gd name="T90" fmla="*/ 150 w 592"/>
                <a:gd name="T91" fmla="*/ 119 h 592"/>
                <a:gd name="T92" fmla="*/ 228 w 592"/>
                <a:gd name="T93" fmla="*/ 77 h 592"/>
                <a:gd name="T94" fmla="*/ 296 w 592"/>
                <a:gd name="T95" fmla="*/ 67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2" h="592">
                  <a:moveTo>
                    <a:pt x="0" y="296"/>
                  </a:moveTo>
                  <a:lnTo>
                    <a:pt x="0" y="296"/>
                  </a:lnTo>
                  <a:lnTo>
                    <a:pt x="0" y="312"/>
                  </a:lnTo>
                  <a:lnTo>
                    <a:pt x="1" y="327"/>
                  </a:lnTo>
                  <a:lnTo>
                    <a:pt x="3" y="341"/>
                  </a:lnTo>
                  <a:lnTo>
                    <a:pt x="6" y="356"/>
                  </a:lnTo>
                  <a:lnTo>
                    <a:pt x="9" y="370"/>
                  </a:lnTo>
                  <a:lnTo>
                    <a:pt x="13" y="384"/>
                  </a:lnTo>
                  <a:lnTo>
                    <a:pt x="17" y="398"/>
                  </a:lnTo>
                  <a:lnTo>
                    <a:pt x="23" y="411"/>
                  </a:lnTo>
                  <a:lnTo>
                    <a:pt x="29" y="425"/>
                  </a:lnTo>
                  <a:lnTo>
                    <a:pt x="35" y="437"/>
                  </a:lnTo>
                  <a:lnTo>
                    <a:pt x="42" y="450"/>
                  </a:lnTo>
                  <a:lnTo>
                    <a:pt x="51" y="462"/>
                  </a:lnTo>
                  <a:lnTo>
                    <a:pt x="58" y="474"/>
                  </a:lnTo>
                  <a:lnTo>
                    <a:pt x="67" y="485"/>
                  </a:lnTo>
                  <a:lnTo>
                    <a:pt x="77" y="495"/>
                  </a:lnTo>
                  <a:lnTo>
                    <a:pt x="86" y="506"/>
                  </a:lnTo>
                  <a:lnTo>
                    <a:pt x="97" y="515"/>
                  </a:lnTo>
                  <a:lnTo>
                    <a:pt x="107" y="525"/>
                  </a:lnTo>
                  <a:lnTo>
                    <a:pt x="118" y="534"/>
                  </a:lnTo>
                  <a:lnTo>
                    <a:pt x="130" y="541"/>
                  </a:lnTo>
                  <a:lnTo>
                    <a:pt x="142" y="550"/>
                  </a:lnTo>
                  <a:lnTo>
                    <a:pt x="155" y="557"/>
                  </a:lnTo>
                  <a:lnTo>
                    <a:pt x="167" y="563"/>
                  </a:lnTo>
                  <a:lnTo>
                    <a:pt x="180" y="569"/>
                  </a:lnTo>
                  <a:lnTo>
                    <a:pt x="194" y="575"/>
                  </a:lnTo>
                  <a:lnTo>
                    <a:pt x="208" y="579"/>
                  </a:lnTo>
                  <a:lnTo>
                    <a:pt x="222" y="583"/>
                  </a:lnTo>
                  <a:lnTo>
                    <a:pt x="236" y="586"/>
                  </a:lnTo>
                  <a:lnTo>
                    <a:pt x="251" y="589"/>
                  </a:lnTo>
                  <a:lnTo>
                    <a:pt x="265" y="590"/>
                  </a:lnTo>
                  <a:lnTo>
                    <a:pt x="280" y="592"/>
                  </a:lnTo>
                  <a:lnTo>
                    <a:pt x="296" y="592"/>
                  </a:lnTo>
                  <a:lnTo>
                    <a:pt x="296" y="592"/>
                  </a:lnTo>
                  <a:lnTo>
                    <a:pt x="319" y="591"/>
                  </a:lnTo>
                  <a:lnTo>
                    <a:pt x="343" y="588"/>
                  </a:lnTo>
                  <a:lnTo>
                    <a:pt x="366" y="584"/>
                  </a:lnTo>
                  <a:lnTo>
                    <a:pt x="388" y="578"/>
                  </a:lnTo>
                  <a:lnTo>
                    <a:pt x="410" y="569"/>
                  </a:lnTo>
                  <a:lnTo>
                    <a:pt x="432" y="559"/>
                  </a:lnTo>
                  <a:lnTo>
                    <a:pt x="453" y="546"/>
                  </a:lnTo>
                  <a:lnTo>
                    <a:pt x="473" y="533"/>
                  </a:lnTo>
                  <a:lnTo>
                    <a:pt x="504" y="563"/>
                  </a:lnTo>
                  <a:lnTo>
                    <a:pt x="563" y="505"/>
                  </a:lnTo>
                  <a:lnTo>
                    <a:pt x="532" y="475"/>
                  </a:lnTo>
                  <a:lnTo>
                    <a:pt x="532" y="475"/>
                  </a:lnTo>
                  <a:lnTo>
                    <a:pt x="546" y="454"/>
                  </a:lnTo>
                  <a:lnTo>
                    <a:pt x="558" y="433"/>
                  </a:lnTo>
                  <a:lnTo>
                    <a:pt x="569" y="411"/>
                  </a:lnTo>
                  <a:lnTo>
                    <a:pt x="577" y="389"/>
                  </a:lnTo>
                  <a:lnTo>
                    <a:pt x="583" y="366"/>
                  </a:lnTo>
                  <a:lnTo>
                    <a:pt x="588" y="343"/>
                  </a:lnTo>
                  <a:lnTo>
                    <a:pt x="591" y="319"/>
                  </a:lnTo>
                  <a:lnTo>
                    <a:pt x="592" y="296"/>
                  </a:lnTo>
                  <a:lnTo>
                    <a:pt x="592" y="296"/>
                  </a:lnTo>
                  <a:lnTo>
                    <a:pt x="592" y="281"/>
                  </a:lnTo>
                  <a:lnTo>
                    <a:pt x="591" y="266"/>
                  </a:lnTo>
                  <a:lnTo>
                    <a:pt x="589" y="251"/>
                  </a:lnTo>
                  <a:lnTo>
                    <a:pt x="585" y="237"/>
                  </a:lnTo>
                  <a:lnTo>
                    <a:pt x="582" y="222"/>
                  </a:lnTo>
                  <a:lnTo>
                    <a:pt x="578" y="209"/>
                  </a:lnTo>
                  <a:lnTo>
                    <a:pt x="574" y="194"/>
                  </a:lnTo>
                  <a:lnTo>
                    <a:pt x="569" y="181"/>
                  </a:lnTo>
                  <a:lnTo>
                    <a:pt x="563" y="168"/>
                  </a:lnTo>
                  <a:lnTo>
                    <a:pt x="556" y="156"/>
                  </a:lnTo>
                  <a:lnTo>
                    <a:pt x="549" y="143"/>
                  </a:lnTo>
                  <a:lnTo>
                    <a:pt x="541" y="131"/>
                  </a:lnTo>
                  <a:lnTo>
                    <a:pt x="533" y="119"/>
                  </a:lnTo>
                  <a:lnTo>
                    <a:pt x="524" y="108"/>
                  </a:lnTo>
                  <a:lnTo>
                    <a:pt x="515" y="97"/>
                  </a:lnTo>
                  <a:lnTo>
                    <a:pt x="505" y="87"/>
                  </a:lnTo>
                  <a:lnTo>
                    <a:pt x="495" y="77"/>
                  </a:lnTo>
                  <a:lnTo>
                    <a:pt x="484" y="68"/>
                  </a:lnTo>
                  <a:lnTo>
                    <a:pt x="473" y="59"/>
                  </a:lnTo>
                  <a:lnTo>
                    <a:pt x="461" y="50"/>
                  </a:lnTo>
                  <a:lnTo>
                    <a:pt x="449" y="43"/>
                  </a:lnTo>
                  <a:lnTo>
                    <a:pt x="436" y="36"/>
                  </a:lnTo>
                  <a:lnTo>
                    <a:pt x="424" y="29"/>
                  </a:lnTo>
                  <a:lnTo>
                    <a:pt x="411" y="23"/>
                  </a:lnTo>
                  <a:lnTo>
                    <a:pt x="398" y="18"/>
                  </a:lnTo>
                  <a:lnTo>
                    <a:pt x="383" y="14"/>
                  </a:lnTo>
                  <a:lnTo>
                    <a:pt x="370" y="10"/>
                  </a:lnTo>
                  <a:lnTo>
                    <a:pt x="355" y="7"/>
                  </a:lnTo>
                  <a:lnTo>
                    <a:pt x="340" y="3"/>
                  </a:lnTo>
                  <a:lnTo>
                    <a:pt x="326" y="1"/>
                  </a:lnTo>
                  <a:lnTo>
                    <a:pt x="311" y="0"/>
                  </a:lnTo>
                  <a:lnTo>
                    <a:pt x="296" y="0"/>
                  </a:lnTo>
                  <a:lnTo>
                    <a:pt x="296" y="0"/>
                  </a:lnTo>
                  <a:lnTo>
                    <a:pt x="280" y="0"/>
                  </a:lnTo>
                  <a:lnTo>
                    <a:pt x="265" y="1"/>
                  </a:lnTo>
                  <a:lnTo>
                    <a:pt x="251" y="3"/>
                  </a:lnTo>
                  <a:lnTo>
                    <a:pt x="236" y="7"/>
                  </a:lnTo>
                  <a:lnTo>
                    <a:pt x="222" y="10"/>
                  </a:lnTo>
                  <a:lnTo>
                    <a:pt x="208" y="14"/>
                  </a:lnTo>
                  <a:lnTo>
                    <a:pt x="194" y="18"/>
                  </a:lnTo>
                  <a:lnTo>
                    <a:pt x="180" y="23"/>
                  </a:lnTo>
                  <a:lnTo>
                    <a:pt x="167" y="29"/>
                  </a:lnTo>
                  <a:lnTo>
                    <a:pt x="155" y="36"/>
                  </a:lnTo>
                  <a:lnTo>
                    <a:pt x="142" y="43"/>
                  </a:lnTo>
                  <a:lnTo>
                    <a:pt x="130" y="50"/>
                  </a:lnTo>
                  <a:lnTo>
                    <a:pt x="118" y="59"/>
                  </a:lnTo>
                  <a:lnTo>
                    <a:pt x="107" y="68"/>
                  </a:lnTo>
                  <a:lnTo>
                    <a:pt x="97" y="77"/>
                  </a:lnTo>
                  <a:lnTo>
                    <a:pt x="86" y="87"/>
                  </a:lnTo>
                  <a:lnTo>
                    <a:pt x="77" y="97"/>
                  </a:lnTo>
                  <a:lnTo>
                    <a:pt x="67" y="108"/>
                  </a:lnTo>
                  <a:lnTo>
                    <a:pt x="58" y="119"/>
                  </a:lnTo>
                  <a:lnTo>
                    <a:pt x="51" y="131"/>
                  </a:lnTo>
                  <a:lnTo>
                    <a:pt x="42" y="143"/>
                  </a:lnTo>
                  <a:lnTo>
                    <a:pt x="35" y="156"/>
                  </a:lnTo>
                  <a:lnTo>
                    <a:pt x="29" y="168"/>
                  </a:lnTo>
                  <a:lnTo>
                    <a:pt x="23" y="181"/>
                  </a:lnTo>
                  <a:lnTo>
                    <a:pt x="17" y="194"/>
                  </a:lnTo>
                  <a:lnTo>
                    <a:pt x="13" y="209"/>
                  </a:lnTo>
                  <a:lnTo>
                    <a:pt x="9" y="222"/>
                  </a:lnTo>
                  <a:lnTo>
                    <a:pt x="6" y="237"/>
                  </a:lnTo>
                  <a:lnTo>
                    <a:pt x="3" y="251"/>
                  </a:lnTo>
                  <a:lnTo>
                    <a:pt x="1" y="266"/>
                  </a:lnTo>
                  <a:lnTo>
                    <a:pt x="0" y="281"/>
                  </a:lnTo>
                  <a:lnTo>
                    <a:pt x="0" y="296"/>
                  </a:lnTo>
                  <a:lnTo>
                    <a:pt x="0" y="296"/>
                  </a:lnTo>
                  <a:close/>
                  <a:moveTo>
                    <a:pt x="296" y="67"/>
                  </a:moveTo>
                  <a:lnTo>
                    <a:pt x="296" y="67"/>
                  </a:lnTo>
                  <a:lnTo>
                    <a:pt x="319" y="68"/>
                  </a:lnTo>
                  <a:lnTo>
                    <a:pt x="342" y="71"/>
                  </a:lnTo>
                  <a:lnTo>
                    <a:pt x="363" y="77"/>
                  </a:lnTo>
                  <a:lnTo>
                    <a:pt x="385" y="85"/>
                  </a:lnTo>
                  <a:lnTo>
                    <a:pt x="405" y="95"/>
                  </a:lnTo>
                  <a:lnTo>
                    <a:pt x="424" y="107"/>
                  </a:lnTo>
                  <a:lnTo>
                    <a:pt x="442" y="119"/>
                  </a:lnTo>
                  <a:lnTo>
                    <a:pt x="458" y="134"/>
                  </a:lnTo>
                  <a:lnTo>
                    <a:pt x="473" y="150"/>
                  </a:lnTo>
                  <a:lnTo>
                    <a:pt x="485" y="168"/>
                  </a:lnTo>
                  <a:lnTo>
                    <a:pt x="497" y="187"/>
                  </a:lnTo>
                  <a:lnTo>
                    <a:pt x="507" y="207"/>
                  </a:lnTo>
                  <a:lnTo>
                    <a:pt x="515" y="229"/>
                  </a:lnTo>
                  <a:lnTo>
                    <a:pt x="521" y="250"/>
                  </a:lnTo>
                  <a:lnTo>
                    <a:pt x="524" y="272"/>
                  </a:lnTo>
                  <a:lnTo>
                    <a:pt x="525" y="296"/>
                  </a:lnTo>
                  <a:lnTo>
                    <a:pt x="525" y="296"/>
                  </a:lnTo>
                  <a:lnTo>
                    <a:pt x="524" y="319"/>
                  </a:lnTo>
                  <a:lnTo>
                    <a:pt x="521" y="342"/>
                  </a:lnTo>
                  <a:lnTo>
                    <a:pt x="515" y="364"/>
                  </a:lnTo>
                  <a:lnTo>
                    <a:pt x="507" y="386"/>
                  </a:lnTo>
                  <a:lnTo>
                    <a:pt x="497" y="406"/>
                  </a:lnTo>
                  <a:lnTo>
                    <a:pt x="485" y="425"/>
                  </a:lnTo>
                  <a:lnTo>
                    <a:pt x="473" y="442"/>
                  </a:lnTo>
                  <a:lnTo>
                    <a:pt x="458" y="458"/>
                  </a:lnTo>
                  <a:lnTo>
                    <a:pt x="442" y="474"/>
                  </a:lnTo>
                  <a:lnTo>
                    <a:pt x="424" y="486"/>
                  </a:lnTo>
                  <a:lnTo>
                    <a:pt x="405" y="497"/>
                  </a:lnTo>
                  <a:lnTo>
                    <a:pt x="385" y="508"/>
                  </a:lnTo>
                  <a:lnTo>
                    <a:pt x="363" y="515"/>
                  </a:lnTo>
                  <a:lnTo>
                    <a:pt x="342" y="520"/>
                  </a:lnTo>
                  <a:lnTo>
                    <a:pt x="319" y="525"/>
                  </a:lnTo>
                  <a:lnTo>
                    <a:pt x="296" y="526"/>
                  </a:lnTo>
                  <a:lnTo>
                    <a:pt x="296" y="526"/>
                  </a:lnTo>
                  <a:lnTo>
                    <a:pt x="272" y="525"/>
                  </a:lnTo>
                  <a:lnTo>
                    <a:pt x="250" y="520"/>
                  </a:lnTo>
                  <a:lnTo>
                    <a:pt x="228" y="515"/>
                  </a:lnTo>
                  <a:lnTo>
                    <a:pt x="206" y="508"/>
                  </a:lnTo>
                  <a:lnTo>
                    <a:pt x="186" y="497"/>
                  </a:lnTo>
                  <a:lnTo>
                    <a:pt x="167" y="486"/>
                  </a:lnTo>
                  <a:lnTo>
                    <a:pt x="150" y="474"/>
                  </a:lnTo>
                  <a:lnTo>
                    <a:pt x="133" y="458"/>
                  </a:lnTo>
                  <a:lnTo>
                    <a:pt x="118" y="442"/>
                  </a:lnTo>
                  <a:lnTo>
                    <a:pt x="106" y="425"/>
                  </a:lnTo>
                  <a:lnTo>
                    <a:pt x="95" y="406"/>
                  </a:lnTo>
                  <a:lnTo>
                    <a:pt x="84" y="386"/>
                  </a:lnTo>
                  <a:lnTo>
                    <a:pt x="77" y="364"/>
                  </a:lnTo>
                  <a:lnTo>
                    <a:pt x="71" y="342"/>
                  </a:lnTo>
                  <a:lnTo>
                    <a:pt x="67" y="319"/>
                  </a:lnTo>
                  <a:lnTo>
                    <a:pt x="66" y="296"/>
                  </a:lnTo>
                  <a:lnTo>
                    <a:pt x="66" y="296"/>
                  </a:lnTo>
                  <a:lnTo>
                    <a:pt x="67" y="272"/>
                  </a:lnTo>
                  <a:lnTo>
                    <a:pt x="71" y="250"/>
                  </a:lnTo>
                  <a:lnTo>
                    <a:pt x="77" y="229"/>
                  </a:lnTo>
                  <a:lnTo>
                    <a:pt x="84" y="207"/>
                  </a:lnTo>
                  <a:lnTo>
                    <a:pt x="95" y="187"/>
                  </a:lnTo>
                  <a:lnTo>
                    <a:pt x="106" y="168"/>
                  </a:lnTo>
                  <a:lnTo>
                    <a:pt x="118" y="150"/>
                  </a:lnTo>
                  <a:lnTo>
                    <a:pt x="133" y="134"/>
                  </a:lnTo>
                  <a:lnTo>
                    <a:pt x="150" y="119"/>
                  </a:lnTo>
                  <a:lnTo>
                    <a:pt x="167" y="107"/>
                  </a:lnTo>
                  <a:lnTo>
                    <a:pt x="186" y="95"/>
                  </a:lnTo>
                  <a:lnTo>
                    <a:pt x="206" y="85"/>
                  </a:lnTo>
                  <a:lnTo>
                    <a:pt x="228" y="77"/>
                  </a:lnTo>
                  <a:lnTo>
                    <a:pt x="250" y="71"/>
                  </a:lnTo>
                  <a:lnTo>
                    <a:pt x="272" y="68"/>
                  </a:lnTo>
                  <a:lnTo>
                    <a:pt x="296" y="67"/>
                  </a:lnTo>
                  <a:lnTo>
                    <a:pt x="296" y="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9" name="Freeform 25"/>
            <p:cNvSpPr>
              <a:spLocks/>
            </p:cNvSpPr>
            <p:nvPr/>
          </p:nvSpPr>
          <p:spPr bwMode="auto">
            <a:xfrm>
              <a:off x="830263" y="2532063"/>
              <a:ext cx="161925" cy="161925"/>
            </a:xfrm>
            <a:custGeom>
              <a:avLst/>
              <a:gdLst>
                <a:gd name="T0" fmla="*/ 0 w 205"/>
                <a:gd name="T1" fmla="*/ 59 h 204"/>
                <a:gd name="T2" fmla="*/ 134 w 205"/>
                <a:gd name="T3" fmla="*/ 192 h 204"/>
                <a:gd name="T4" fmla="*/ 134 w 205"/>
                <a:gd name="T5" fmla="*/ 192 h 204"/>
                <a:gd name="T6" fmla="*/ 140 w 205"/>
                <a:gd name="T7" fmla="*/ 197 h 204"/>
                <a:gd name="T8" fmla="*/ 147 w 205"/>
                <a:gd name="T9" fmla="*/ 201 h 204"/>
                <a:gd name="T10" fmla="*/ 155 w 205"/>
                <a:gd name="T11" fmla="*/ 203 h 204"/>
                <a:gd name="T12" fmla="*/ 163 w 205"/>
                <a:gd name="T13" fmla="*/ 204 h 204"/>
                <a:gd name="T14" fmla="*/ 171 w 205"/>
                <a:gd name="T15" fmla="*/ 203 h 204"/>
                <a:gd name="T16" fmla="*/ 179 w 205"/>
                <a:gd name="T17" fmla="*/ 201 h 204"/>
                <a:gd name="T18" fmla="*/ 186 w 205"/>
                <a:gd name="T19" fmla="*/ 197 h 204"/>
                <a:gd name="T20" fmla="*/ 192 w 205"/>
                <a:gd name="T21" fmla="*/ 192 h 204"/>
                <a:gd name="T22" fmla="*/ 192 w 205"/>
                <a:gd name="T23" fmla="*/ 192 h 204"/>
                <a:gd name="T24" fmla="*/ 197 w 205"/>
                <a:gd name="T25" fmla="*/ 186 h 204"/>
                <a:gd name="T26" fmla="*/ 202 w 205"/>
                <a:gd name="T27" fmla="*/ 178 h 204"/>
                <a:gd name="T28" fmla="*/ 204 w 205"/>
                <a:gd name="T29" fmla="*/ 171 h 204"/>
                <a:gd name="T30" fmla="*/ 205 w 205"/>
                <a:gd name="T31" fmla="*/ 163 h 204"/>
                <a:gd name="T32" fmla="*/ 204 w 205"/>
                <a:gd name="T33" fmla="*/ 154 h 204"/>
                <a:gd name="T34" fmla="*/ 202 w 205"/>
                <a:gd name="T35" fmla="*/ 147 h 204"/>
                <a:gd name="T36" fmla="*/ 197 w 205"/>
                <a:gd name="T37" fmla="*/ 140 h 204"/>
                <a:gd name="T38" fmla="*/ 192 w 205"/>
                <a:gd name="T39" fmla="*/ 134 h 204"/>
                <a:gd name="T40" fmla="*/ 59 w 205"/>
                <a:gd name="T41" fmla="*/ 0 h 204"/>
                <a:gd name="T42" fmla="*/ 0 w 205"/>
                <a:gd name="T43" fmla="*/ 5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204">
                  <a:moveTo>
                    <a:pt x="0" y="59"/>
                  </a:moveTo>
                  <a:lnTo>
                    <a:pt x="134" y="192"/>
                  </a:lnTo>
                  <a:lnTo>
                    <a:pt x="134" y="192"/>
                  </a:lnTo>
                  <a:lnTo>
                    <a:pt x="140" y="197"/>
                  </a:lnTo>
                  <a:lnTo>
                    <a:pt x="147" y="201"/>
                  </a:lnTo>
                  <a:lnTo>
                    <a:pt x="155" y="203"/>
                  </a:lnTo>
                  <a:lnTo>
                    <a:pt x="163" y="204"/>
                  </a:lnTo>
                  <a:lnTo>
                    <a:pt x="171" y="203"/>
                  </a:lnTo>
                  <a:lnTo>
                    <a:pt x="179" y="201"/>
                  </a:lnTo>
                  <a:lnTo>
                    <a:pt x="186" y="197"/>
                  </a:lnTo>
                  <a:lnTo>
                    <a:pt x="192" y="192"/>
                  </a:lnTo>
                  <a:lnTo>
                    <a:pt x="192" y="192"/>
                  </a:lnTo>
                  <a:lnTo>
                    <a:pt x="197" y="186"/>
                  </a:lnTo>
                  <a:lnTo>
                    <a:pt x="202" y="178"/>
                  </a:lnTo>
                  <a:lnTo>
                    <a:pt x="204" y="171"/>
                  </a:lnTo>
                  <a:lnTo>
                    <a:pt x="205" y="163"/>
                  </a:lnTo>
                  <a:lnTo>
                    <a:pt x="204" y="154"/>
                  </a:lnTo>
                  <a:lnTo>
                    <a:pt x="202" y="147"/>
                  </a:lnTo>
                  <a:lnTo>
                    <a:pt x="197" y="140"/>
                  </a:lnTo>
                  <a:lnTo>
                    <a:pt x="192" y="134"/>
                  </a:lnTo>
                  <a:lnTo>
                    <a:pt x="59" y="0"/>
                  </a:lnTo>
                  <a:lnTo>
                    <a:pt x="0" y="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0" name="Freeform 26"/>
            <p:cNvSpPr>
              <a:spLocks/>
            </p:cNvSpPr>
            <p:nvPr/>
          </p:nvSpPr>
          <p:spPr bwMode="auto">
            <a:xfrm>
              <a:off x="582613" y="2422526"/>
              <a:ext cx="180975" cy="20638"/>
            </a:xfrm>
            <a:custGeom>
              <a:avLst/>
              <a:gdLst>
                <a:gd name="T0" fmla="*/ 0 w 227"/>
                <a:gd name="T1" fmla="*/ 25 h 25"/>
                <a:gd name="T2" fmla="*/ 206 w 227"/>
                <a:gd name="T3" fmla="*/ 25 h 25"/>
                <a:gd name="T4" fmla="*/ 206 w 227"/>
                <a:gd name="T5" fmla="*/ 25 h 25"/>
                <a:gd name="T6" fmla="*/ 218 w 227"/>
                <a:gd name="T7" fmla="*/ 12 h 25"/>
                <a:gd name="T8" fmla="*/ 227 w 227"/>
                <a:gd name="T9" fmla="*/ 0 h 25"/>
                <a:gd name="T10" fmla="*/ 0 w 227"/>
                <a:gd name="T11" fmla="*/ 0 h 25"/>
                <a:gd name="T12" fmla="*/ 0 w 227"/>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27" h="25">
                  <a:moveTo>
                    <a:pt x="0" y="25"/>
                  </a:moveTo>
                  <a:lnTo>
                    <a:pt x="206" y="25"/>
                  </a:lnTo>
                  <a:lnTo>
                    <a:pt x="206" y="25"/>
                  </a:lnTo>
                  <a:lnTo>
                    <a:pt x="218" y="12"/>
                  </a:lnTo>
                  <a:lnTo>
                    <a:pt x="227"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1" name="Freeform 27"/>
            <p:cNvSpPr>
              <a:spLocks/>
            </p:cNvSpPr>
            <p:nvPr/>
          </p:nvSpPr>
          <p:spPr bwMode="auto">
            <a:xfrm>
              <a:off x="582613" y="2324101"/>
              <a:ext cx="204788" cy="19050"/>
            </a:xfrm>
            <a:custGeom>
              <a:avLst/>
              <a:gdLst>
                <a:gd name="T0" fmla="*/ 0 w 258"/>
                <a:gd name="T1" fmla="*/ 25 h 25"/>
                <a:gd name="T2" fmla="*/ 258 w 258"/>
                <a:gd name="T3" fmla="*/ 25 h 25"/>
                <a:gd name="T4" fmla="*/ 258 w 258"/>
                <a:gd name="T5" fmla="*/ 25 h 25"/>
                <a:gd name="T6" fmla="*/ 258 w 258"/>
                <a:gd name="T7" fmla="*/ 21 h 25"/>
                <a:gd name="T8" fmla="*/ 258 w 258"/>
                <a:gd name="T9" fmla="*/ 21 h 25"/>
                <a:gd name="T10" fmla="*/ 257 w 258"/>
                <a:gd name="T11" fmla="*/ 0 h 25"/>
                <a:gd name="T12" fmla="*/ 0 w 258"/>
                <a:gd name="T13" fmla="*/ 0 h 25"/>
                <a:gd name="T14" fmla="*/ 0 w 258"/>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
                  <a:moveTo>
                    <a:pt x="0" y="25"/>
                  </a:moveTo>
                  <a:lnTo>
                    <a:pt x="258" y="25"/>
                  </a:lnTo>
                  <a:lnTo>
                    <a:pt x="258" y="25"/>
                  </a:lnTo>
                  <a:lnTo>
                    <a:pt x="258" y="21"/>
                  </a:lnTo>
                  <a:lnTo>
                    <a:pt x="258" y="21"/>
                  </a:lnTo>
                  <a:lnTo>
                    <a:pt x="257"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2" name="Freeform 28"/>
            <p:cNvSpPr>
              <a:spLocks/>
            </p:cNvSpPr>
            <p:nvPr/>
          </p:nvSpPr>
          <p:spPr bwMode="auto">
            <a:xfrm>
              <a:off x="582613" y="2373313"/>
              <a:ext cx="201613" cy="20638"/>
            </a:xfrm>
            <a:custGeom>
              <a:avLst/>
              <a:gdLst>
                <a:gd name="T0" fmla="*/ 0 w 254"/>
                <a:gd name="T1" fmla="*/ 25 h 25"/>
                <a:gd name="T2" fmla="*/ 246 w 254"/>
                <a:gd name="T3" fmla="*/ 25 h 25"/>
                <a:gd name="T4" fmla="*/ 246 w 254"/>
                <a:gd name="T5" fmla="*/ 25 h 25"/>
                <a:gd name="T6" fmla="*/ 250 w 254"/>
                <a:gd name="T7" fmla="*/ 13 h 25"/>
                <a:gd name="T8" fmla="*/ 254 w 254"/>
                <a:gd name="T9" fmla="*/ 0 h 25"/>
                <a:gd name="T10" fmla="*/ 0 w 254"/>
                <a:gd name="T11" fmla="*/ 0 h 25"/>
                <a:gd name="T12" fmla="*/ 0 w 25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54" h="25">
                  <a:moveTo>
                    <a:pt x="0" y="25"/>
                  </a:moveTo>
                  <a:lnTo>
                    <a:pt x="246" y="25"/>
                  </a:lnTo>
                  <a:lnTo>
                    <a:pt x="246" y="25"/>
                  </a:lnTo>
                  <a:lnTo>
                    <a:pt x="250" y="13"/>
                  </a:lnTo>
                  <a:lnTo>
                    <a:pt x="254"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grpSp>
      <p:sp>
        <p:nvSpPr>
          <p:cNvPr id="64" name="MH_Other_5"/>
          <p:cNvSpPr/>
          <p:nvPr/>
        </p:nvSpPr>
        <p:spPr>
          <a:xfrm>
            <a:off x="82426" y="2352571"/>
            <a:ext cx="364541" cy="364541"/>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en-US" sz="2025" kern="0" dirty="0">
                <a:ln w="18415" cmpd="sng">
                  <a:noFill/>
                  <a:prstDash val="solid"/>
                </a:ln>
                <a:solidFill>
                  <a:srgbClr val="245E76"/>
                </a:solidFill>
                <a:latin typeface="Agency FB" pitchFamily="34" charset="0"/>
                <a:ea typeface="微软雅黑" pitchFamily="34" charset="-122"/>
                <a:cs typeface="Times New Roman" pitchFamily="18" charset="0"/>
              </a:rPr>
              <a:t>01</a:t>
            </a:r>
          </a:p>
        </p:txBody>
      </p:sp>
      <p:sp>
        <p:nvSpPr>
          <p:cNvPr id="67" name="文本框 66"/>
          <p:cNvSpPr txBox="1"/>
          <p:nvPr/>
        </p:nvSpPr>
        <p:spPr>
          <a:xfrm>
            <a:off x="539552" y="2295656"/>
            <a:ext cx="8280920" cy="2240998"/>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dirty="0">
                <a:latin typeface="华文细黑" panose="02010600040101010101" pitchFamily="2" charset="-122"/>
                <a:ea typeface="华文细黑" panose="02010600040101010101" pitchFamily="2" charset="-122"/>
                <a:cs typeface="+mn-cs"/>
              </a:rPr>
              <a:t>演绎推理大前提的一般性知识，必须借助归纳推理，由个别性知识经过概括才能得到。如果没有归纳推理，从根本上说，演绎推理的大前提是无法得到的。因此可以说没有归纳就没有演绎。</a:t>
            </a:r>
            <a:endParaRPr lang="en-US" altLang="zh-CN"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1575823093"/>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xEl>
                                              <p:pRg st="0" end="0"/>
                                            </p:txEl>
                                          </p:spTgt>
                                        </p:tgtEl>
                                        <p:attrNameLst>
                                          <p:attrName>style.visibility</p:attrName>
                                        </p:attrNameLst>
                                      </p:cBhvr>
                                      <p:to>
                                        <p:strVal val="visible"/>
                                      </p:to>
                                    </p:set>
                                    <p:animEffect transition="in" filter="fade">
                                      <p:cBhvr>
                                        <p:cTn id="12"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5"/>
          <p:cNvSpPr/>
          <p:nvPr/>
        </p:nvSpPr>
        <p:spPr>
          <a:xfrm>
            <a:off x="841533" y="1524001"/>
            <a:ext cx="469006" cy="448708"/>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sp>
        <p:nvSpPr>
          <p:cNvPr id="15" name="MH_SubTitle_1"/>
          <p:cNvSpPr txBox="1"/>
          <p:nvPr/>
        </p:nvSpPr>
        <p:spPr>
          <a:xfrm>
            <a:off x="939534" y="2258293"/>
            <a:ext cx="2919650" cy="3416320"/>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1800" kern="0" dirty="0">
                <a:latin typeface="微软雅黑" panose="020B0503020204020204" pitchFamily="34" charset="-122"/>
                <a:ea typeface="微软雅黑" panose="020B0503020204020204" pitchFamily="34" charset="-122"/>
                <a:cs typeface="Arial" pitchFamily="34" charset="0"/>
              </a:rPr>
              <a:t>金是导电体，</a:t>
            </a:r>
            <a:endParaRPr lang="en-US" altLang="zh-CN" sz="180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800" kern="0" dirty="0">
                <a:latin typeface="微软雅黑" panose="020B0503020204020204" pitchFamily="34" charset="-122"/>
                <a:ea typeface="微软雅黑" panose="020B0503020204020204" pitchFamily="34" charset="-122"/>
                <a:cs typeface="Arial" pitchFamily="34" charset="0"/>
              </a:rPr>
              <a:t>银是导电体，</a:t>
            </a:r>
            <a:endParaRPr lang="en-US" altLang="zh-CN" sz="180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800" kern="0" dirty="0">
                <a:latin typeface="微软雅黑" panose="020B0503020204020204" pitchFamily="34" charset="-122"/>
                <a:ea typeface="微软雅黑" panose="020B0503020204020204" pitchFamily="34" charset="-122"/>
                <a:cs typeface="Arial" pitchFamily="34" charset="0"/>
              </a:rPr>
              <a:t>铜是导电体，</a:t>
            </a:r>
            <a:endParaRPr lang="en-US" altLang="zh-CN" sz="180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800" kern="0" dirty="0">
                <a:latin typeface="微软雅黑" panose="020B0503020204020204" pitchFamily="34" charset="-122"/>
                <a:ea typeface="微软雅黑" panose="020B0503020204020204" pitchFamily="34" charset="-122"/>
                <a:cs typeface="Arial" pitchFamily="34" charset="0"/>
              </a:rPr>
              <a:t>金、银、铜都是金属，</a:t>
            </a:r>
            <a:endParaRPr lang="en-US" altLang="zh-CN" sz="180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800" kern="0" dirty="0">
                <a:latin typeface="微软雅黑" panose="020B0503020204020204" pitchFamily="34" charset="-122"/>
                <a:ea typeface="微软雅黑" panose="020B0503020204020204" pitchFamily="34" charset="-122"/>
                <a:cs typeface="Arial" pitchFamily="34" charset="0"/>
              </a:rPr>
              <a:t>所以，一切金属都是导电体，</a:t>
            </a:r>
            <a:endParaRPr lang="en-US" altLang="zh-CN" sz="180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800" kern="0" dirty="0">
                <a:latin typeface="微软雅黑" panose="020B0503020204020204" pitchFamily="34" charset="-122"/>
                <a:ea typeface="微软雅黑" panose="020B0503020204020204" pitchFamily="34" charset="-122"/>
                <a:cs typeface="Arial" pitchFamily="34" charset="0"/>
              </a:rPr>
              <a:t>钨是金属，</a:t>
            </a:r>
            <a:endParaRPr lang="en-US" altLang="zh-CN" sz="180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800" kern="0" dirty="0">
                <a:latin typeface="微软雅黑" panose="020B0503020204020204" pitchFamily="34" charset="-122"/>
                <a:ea typeface="微软雅黑" panose="020B0503020204020204" pitchFamily="34" charset="-122"/>
                <a:cs typeface="Arial" pitchFamily="34" charset="0"/>
              </a:rPr>
              <a:t>所以，钨是导电体。</a:t>
            </a:r>
            <a:endParaRPr lang="en-US" altLang="zh-CN" sz="1800" kern="0" dirty="0">
              <a:latin typeface="微软雅黑" panose="020B0503020204020204" pitchFamily="34" charset="-122"/>
              <a:ea typeface="微软雅黑" panose="020B0503020204020204" pitchFamily="34" charset="-122"/>
              <a:cs typeface="Arial" pitchFamily="34" charset="0"/>
            </a:endParaRPr>
          </a:p>
        </p:txBody>
      </p:sp>
      <p:sp>
        <p:nvSpPr>
          <p:cNvPr id="25" name="MH_SubTitle_1"/>
          <p:cNvSpPr txBox="1"/>
          <p:nvPr/>
        </p:nvSpPr>
        <p:spPr>
          <a:xfrm>
            <a:off x="6155962" y="1732533"/>
            <a:ext cx="2773723" cy="4459041"/>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kern="0" dirty="0">
                <a:latin typeface="微软雅黑" panose="020B0503020204020204" pitchFamily="34" charset="-122"/>
                <a:ea typeface="微软雅黑" panose="020B0503020204020204" pitchFamily="34" charset="-122"/>
                <a:cs typeface="Arial" pitchFamily="34" charset="0"/>
              </a:rPr>
              <a:t>这是一个归纳推理和演绎推理相结合的结构，它说明演绎推理的大前提“一切金属都是导电体”这个一般性的认识是由归纳推理得到的。</a:t>
            </a:r>
            <a:endParaRPr lang="en-US" altLang="zh-CN" kern="0" dirty="0">
              <a:latin typeface="微软雅黑" panose="020B0503020204020204" pitchFamily="34" charset="-122"/>
              <a:ea typeface="微软雅黑" panose="020B0503020204020204" pitchFamily="34" charset="-122"/>
              <a:cs typeface="Arial" pitchFamily="34" charset="0"/>
            </a:endParaRPr>
          </a:p>
        </p:txBody>
      </p:sp>
      <p:cxnSp>
        <p:nvCxnSpPr>
          <p:cNvPr id="10" name="直接连接符 9"/>
          <p:cNvCxnSpPr>
            <a:cxnSpLocks/>
          </p:cNvCxnSpPr>
          <p:nvPr/>
        </p:nvCxnSpPr>
        <p:spPr>
          <a:xfrm>
            <a:off x="964583" y="4771577"/>
            <a:ext cx="282434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直接连接符 10"/>
          <p:cNvCxnSpPr>
            <a:cxnSpLocks/>
          </p:cNvCxnSpPr>
          <p:nvPr/>
        </p:nvCxnSpPr>
        <p:spPr>
          <a:xfrm>
            <a:off x="879071" y="3962054"/>
            <a:ext cx="2909858" cy="0"/>
          </a:xfrm>
          <a:prstGeom prst="line">
            <a:avLst/>
          </a:prstGeom>
        </p:spPr>
        <p:style>
          <a:lnRef idx="2">
            <a:schemeClr val="accent3"/>
          </a:lnRef>
          <a:fillRef idx="0">
            <a:schemeClr val="accent3"/>
          </a:fillRef>
          <a:effectRef idx="1">
            <a:schemeClr val="accent3"/>
          </a:effectRef>
          <a:fontRef idx="minor">
            <a:schemeClr val="tx1"/>
          </a:fontRef>
        </p:style>
      </p:cxnSp>
      <p:sp>
        <p:nvSpPr>
          <p:cNvPr id="17" name="右大括号 16"/>
          <p:cNvSpPr/>
          <p:nvPr/>
        </p:nvSpPr>
        <p:spPr>
          <a:xfrm>
            <a:off x="3953832" y="2440788"/>
            <a:ext cx="285953" cy="1814289"/>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defTabSz="685800" fontAlgn="auto">
              <a:spcBef>
                <a:spcPts val="0"/>
              </a:spcBef>
              <a:spcAft>
                <a:spcPts val="0"/>
              </a:spcAft>
            </a:pPr>
            <a:endParaRPr lang="zh-CN" altLang="en-US" sz="1350" b="0">
              <a:solidFill>
                <a:prstClr val="black"/>
              </a:solidFill>
              <a:latin typeface="Calibri"/>
              <a:ea typeface="宋体" panose="02010600030101010101" pitchFamily="2" charset="-122"/>
            </a:endParaRPr>
          </a:p>
        </p:txBody>
      </p:sp>
      <p:sp>
        <p:nvSpPr>
          <p:cNvPr id="22" name="文本框 21"/>
          <p:cNvSpPr txBox="1"/>
          <p:nvPr/>
        </p:nvSpPr>
        <p:spPr>
          <a:xfrm>
            <a:off x="4267957" y="3124599"/>
            <a:ext cx="1305388" cy="415498"/>
          </a:xfrm>
          <a:prstGeom prst="rect">
            <a:avLst/>
          </a:prstGeom>
          <a:noFill/>
        </p:spPr>
        <p:txBody>
          <a:bodyPr wrap="square" rtlCol="0">
            <a:spAutoFit/>
          </a:bodyPr>
          <a:lstStyle/>
          <a:p>
            <a:pPr defTabSz="685800" fontAlgn="auto">
              <a:spcBef>
                <a:spcPts val="0"/>
              </a:spcBef>
              <a:spcAft>
                <a:spcPts val="0"/>
              </a:spcAft>
            </a:pPr>
            <a:r>
              <a:rPr lang="zh-CN" altLang="en-US" sz="2100" dirty="0">
                <a:latin typeface="Calibri"/>
                <a:ea typeface="宋体" panose="02010600030101010101" pitchFamily="2" charset="-122"/>
                <a:cs typeface="+mn-cs"/>
              </a:rPr>
              <a:t>归纳推理</a:t>
            </a:r>
          </a:p>
        </p:txBody>
      </p:sp>
      <p:sp>
        <p:nvSpPr>
          <p:cNvPr id="23" name="右大括号 22"/>
          <p:cNvSpPr/>
          <p:nvPr/>
        </p:nvSpPr>
        <p:spPr>
          <a:xfrm>
            <a:off x="4137511" y="4085777"/>
            <a:ext cx="183062" cy="1083026"/>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defTabSz="685800" fontAlgn="auto">
              <a:spcBef>
                <a:spcPts val="0"/>
              </a:spcBef>
              <a:spcAft>
                <a:spcPts val="0"/>
              </a:spcAft>
            </a:pPr>
            <a:endParaRPr lang="zh-CN" altLang="en-US" sz="1350" b="0">
              <a:solidFill>
                <a:prstClr val="black"/>
              </a:solidFill>
              <a:latin typeface="Calibri"/>
              <a:ea typeface="宋体" panose="02010600030101010101" pitchFamily="2" charset="-122"/>
            </a:endParaRPr>
          </a:p>
        </p:txBody>
      </p:sp>
      <p:sp>
        <p:nvSpPr>
          <p:cNvPr id="24" name="文本框 23"/>
          <p:cNvSpPr txBox="1"/>
          <p:nvPr/>
        </p:nvSpPr>
        <p:spPr>
          <a:xfrm>
            <a:off x="4342450" y="4437112"/>
            <a:ext cx="1352123" cy="415498"/>
          </a:xfrm>
          <a:prstGeom prst="rect">
            <a:avLst/>
          </a:prstGeom>
          <a:noFill/>
        </p:spPr>
        <p:txBody>
          <a:bodyPr wrap="square" rtlCol="0">
            <a:spAutoFit/>
          </a:bodyPr>
          <a:lstStyle/>
          <a:p>
            <a:pPr defTabSz="685800" fontAlgn="auto">
              <a:spcBef>
                <a:spcPts val="0"/>
              </a:spcBef>
              <a:spcAft>
                <a:spcPts val="0"/>
              </a:spcAft>
            </a:pPr>
            <a:r>
              <a:rPr lang="zh-CN" altLang="en-US" sz="2100" dirty="0">
                <a:latin typeface="Calibri"/>
                <a:ea typeface="宋体" panose="02010600030101010101" pitchFamily="2" charset="-122"/>
                <a:cs typeface="+mn-cs"/>
              </a:rPr>
              <a:t>演绎推理</a:t>
            </a:r>
          </a:p>
        </p:txBody>
      </p:sp>
      <p:sp>
        <p:nvSpPr>
          <p:cNvPr id="28" name="右大括号 27"/>
          <p:cNvSpPr/>
          <p:nvPr/>
        </p:nvSpPr>
        <p:spPr>
          <a:xfrm>
            <a:off x="5698048" y="3217509"/>
            <a:ext cx="291191" cy="155406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defTabSz="685800" fontAlgn="auto">
              <a:spcBef>
                <a:spcPts val="0"/>
              </a:spcBef>
              <a:spcAft>
                <a:spcPts val="0"/>
              </a:spcAft>
            </a:pPr>
            <a:endParaRPr lang="zh-CN" altLang="en-US" sz="1350" b="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xmlns="" val="113169577"/>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17" grpId="0" animBg="1"/>
      <p:bldP spid="22" grpId="0"/>
      <p:bldP spid="23" grpId="0" animBg="1"/>
      <p:bldP spid="24" grpId="0"/>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539552" y="1556792"/>
            <a:ext cx="5481524" cy="523220"/>
          </a:xfrm>
          <a:prstGeom prst="rect">
            <a:avLst/>
          </a:prstGeom>
          <a:noFill/>
        </p:spPr>
        <p:txBody>
          <a:bodyPr wrap="square" rtlCol="0">
            <a:spAutoFit/>
          </a:bodyPr>
          <a:lstStyle/>
          <a:p>
            <a:pPr defTabSz="685800" fontAlgn="auto">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归纳推理与演绎推理的联系：</a:t>
            </a:r>
            <a:endParaRPr lang="en-US" altLang="zh-CN" sz="2800" dirty="0">
              <a:latin typeface="华文细黑" panose="02010600040101010101" pitchFamily="2" charset="-122"/>
              <a:ea typeface="华文细黑" panose="02010600040101010101" pitchFamily="2" charset="-122"/>
              <a:cs typeface="+mn-cs"/>
            </a:endParaRPr>
          </a:p>
        </p:txBody>
      </p:sp>
      <p:sp>
        <p:nvSpPr>
          <p:cNvPr id="66" name="MH_Other_7"/>
          <p:cNvSpPr/>
          <p:nvPr/>
        </p:nvSpPr>
        <p:spPr>
          <a:xfrm>
            <a:off x="175011" y="2574088"/>
            <a:ext cx="364541" cy="364541"/>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en-US" sz="2025" kern="0" dirty="0">
                <a:ln w="18415" cmpd="sng">
                  <a:noFill/>
                  <a:prstDash val="solid"/>
                </a:ln>
                <a:solidFill>
                  <a:srgbClr val="245E76"/>
                </a:solidFill>
                <a:latin typeface="Agency FB" pitchFamily="34" charset="0"/>
                <a:ea typeface="微软雅黑" pitchFamily="34" charset="-122"/>
                <a:cs typeface="Times New Roman" pitchFamily="18" charset="0"/>
              </a:rPr>
              <a:t>02</a:t>
            </a:r>
          </a:p>
        </p:txBody>
      </p:sp>
      <p:sp>
        <p:nvSpPr>
          <p:cNvPr id="68" name="文本框 67"/>
          <p:cNvSpPr txBox="1"/>
          <p:nvPr/>
        </p:nvSpPr>
        <p:spPr>
          <a:xfrm>
            <a:off x="755576" y="2548354"/>
            <a:ext cx="7848872" cy="1754326"/>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dirty="0">
                <a:latin typeface="华文细黑" panose="02010600040101010101" pitchFamily="2" charset="-122"/>
                <a:ea typeface="华文细黑" panose="02010600040101010101" pitchFamily="2" charset="-122"/>
                <a:cs typeface="+mn-cs"/>
              </a:rPr>
              <a:t>归纳推理也离不开演绎推理。在归纳推理过程中，所获得的个别性前提需要一定的理论、原则做指导。而且，归纳推理所得到的结论，往往需要演绎推理加以论证。</a:t>
            </a:r>
            <a:endParaRPr lang="en-US" altLang="zh-CN"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690389211"/>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500"/>
                                        <p:tgtEl>
                                          <p:spTgt spid="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5"/>
          <p:cNvSpPr/>
          <p:nvPr/>
        </p:nvSpPr>
        <p:spPr>
          <a:xfrm>
            <a:off x="482931" y="1363178"/>
            <a:ext cx="469006" cy="441160"/>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sp>
        <p:nvSpPr>
          <p:cNvPr id="15" name="MH_SubTitle_1"/>
          <p:cNvSpPr txBox="1"/>
          <p:nvPr/>
        </p:nvSpPr>
        <p:spPr>
          <a:xfrm>
            <a:off x="911170" y="1963156"/>
            <a:ext cx="3159821" cy="3243196"/>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金是导电体，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银是导电体，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铜是导电体，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金、银、铜都是金属，</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所以，一切金属都是导电体，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钨是金属，</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所以，钨是导电体。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p:txBody>
      </p:sp>
      <p:sp>
        <p:nvSpPr>
          <p:cNvPr id="25" name="MH_SubTitle_1"/>
          <p:cNvSpPr txBox="1"/>
          <p:nvPr/>
        </p:nvSpPr>
        <p:spPr>
          <a:xfrm>
            <a:off x="4857320" y="3287488"/>
            <a:ext cx="4044320" cy="2677656"/>
          </a:xfrm>
          <a:prstGeom prst="rect">
            <a:avLst/>
          </a:prstGeom>
          <a:noFill/>
        </p:spPr>
        <p:txBody>
          <a:bodyPr wrap="square" rtlCol="0">
            <a:spAutoFit/>
          </a:bodyPr>
          <a:lstStyle/>
          <a:p>
            <a:pPr defTabSz="685800" fontAlgn="auto">
              <a:spcBef>
                <a:spcPts val="0"/>
              </a:spcBef>
              <a:spcAft>
                <a:spcPts val="0"/>
              </a:spcAft>
              <a:defRPr/>
            </a:pPr>
            <a:r>
              <a:rPr lang="zh-CN" altLang="en-US" kern="0" dirty="0">
                <a:latin typeface="微软雅黑" panose="020B0503020204020204" pitchFamily="34" charset="-122"/>
                <a:ea typeface="微软雅黑" panose="020B0503020204020204" pitchFamily="34" charset="-122"/>
                <a:cs typeface="Arial" pitchFamily="34" charset="0"/>
              </a:rPr>
              <a:t>       很难设想如果没有一般性的知识，人们就能得到个别性知识，因为任何个别性认识都不可能孤立产生，总是借助一般性认识为前提才能得到。由此可见，归纳推理的前提也要依赖演绎推理。</a:t>
            </a:r>
            <a:endParaRPr lang="en-US" altLang="zh-CN" kern="0" dirty="0">
              <a:latin typeface="微软雅黑" panose="020B0503020204020204" pitchFamily="34" charset="-122"/>
              <a:ea typeface="微软雅黑" panose="020B0503020204020204" pitchFamily="34" charset="-122"/>
              <a:cs typeface="Arial" pitchFamily="34" charset="0"/>
            </a:endParaRPr>
          </a:p>
        </p:txBody>
      </p:sp>
      <p:cxnSp>
        <p:nvCxnSpPr>
          <p:cNvPr id="10" name="直接连接符 9"/>
          <p:cNvCxnSpPr>
            <a:cxnSpLocks/>
          </p:cNvCxnSpPr>
          <p:nvPr/>
        </p:nvCxnSpPr>
        <p:spPr>
          <a:xfrm>
            <a:off x="951937" y="4709232"/>
            <a:ext cx="282434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直接连接符 10"/>
          <p:cNvCxnSpPr>
            <a:cxnSpLocks/>
          </p:cNvCxnSpPr>
          <p:nvPr/>
        </p:nvCxnSpPr>
        <p:spPr>
          <a:xfrm>
            <a:off x="911170" y="3790455"/>
            <a:ext cx="2909858" cy="0"/>
          </a:xfrm>
          <a:prstGeom prst="line">
            <a:avLst/>
          </a:prstGeom>
        </p:spPr>
        <p:style>
          <a:lnRef idx="2">
            <a:schemeClr val="accent3"/>
          </a:lnRef>
          <a:fillRef idx="0">
            <a:schemeClr val="accent3"/>
          </a:fillRef>
          <a:effectRef idx="1">
            <a:schemeClr val="accent3"/>
          </a:effectRef>
          <a:fontRef idx="minor">
            <a:schemeClr val="tx1"/>
          </a:fontRef>
        </p:style>
      </p:cxnSp>
      <p:sp>
        <p:nvSpPr>
          <p:cNvPr id="22" name="文本框 21"/>
          <p:cNvSpPr txBox="1"/>
          <p:nvPr/>
        </p:nvSpPr>
        <p:spPr>
          <a:xfrm>
            <a:off x="3430046" y="1237942"/>
            <a:ext cx="4044320" cy="1829603"/>
          </a:xfrm>
          <a:prstGeom prst="rect">
            <a:avLst/>
          </a:prstGeom>
          <a:noFill/>
        </p:spPr>
        <p:txBody>
          <a:bodyPr wrap="square" rtlCol="0">
            <a:spAutoFit/>
          </a:bodyPr>
          <a:lstStyle/>
          <a:p>
            <a:pPr defTabSz="685800" fontAlgn="auto">
              <a:lnSpc>
                <a:spcPct val="120000"/>
              </a:lnSpc>
              <a:spcBef>
                <a:spcPts val="0"/>
              </a:spcBef>
              <a:spcAft>
                <a:spcPts val="0"/>
              </a:spcAft>
            </a:pPr>
            <a:r>
              <a:rPr lang="zh-CN" altLang="en-US" dirty="0">
                <a:latin typeface="Calibri"/>
                <a:ea typeface="宋体" panose="02010600030101010101" pitchFamily="2" charset="-122"/>
                <a:cs typeface="+mn-cs"/>
              </a:rPr>
              <a:t>凡能通过电流的物体都是导电体，</a:t>
            </a:r>
            <a:endParaRPr lang="en-US" altLang="zh-CN" dirty="0">
              <a:latin typeface="Calibri"/>
              <a:ea typeface="宋体" panose="02010600030101010101" pitchFamily="2" charset="-122"/>
              <a:cs typeface="+mn-cs"/>
            </a:endParaRPr>
          </a:p>
          <a:p>
            <a:pPr defTabSz="685800" fontAlgn="auto">
              <a:lnSpc>
                <a:spcPct val="120000"/>
              </a:lnSpc>
              <a:spcBef>
                <a:spcPts val="0"/>
              </a:spcBef>
              <a:spcAft>
                <a:spcPts val="0"/>
              </a:spcAft>
            </a:pPr>
            <a:r>
              <a:rPr lang="zh-CN" altLang="en-US" dirty="0">
                <a:latin typeface="Calibri"/>
                <a:ea typeface="宋体" panose="02010600030101010101" pitchFamily="2" charset="-122"/>
                <a:cs typeface="+mn-cs"/>
              </a:rPr>
              <a:t>金是能通过电流的物体，</a:t>
            </a:r>
            <a:endParaRPr lang="en-US" altLang="zh-CN" dirty="0">
              <a:latin typeface="Calibri"/>
              <a:ea typeface="宋体" panose="02010600030101010101" pitchFamily="2" charset="-122"/>
              <a:cs typeface="+mn-cs"/>
            </a:endParaRPr>
          </a:p>
          <a:p>
            <a:pPr defTabSz="685800" fontAlgn="auto">
              <a:lnSpc>
                <a:spcPct val="120000"/>
              </a:lnSpc>
              <a:spcBef>
                <a:spcPts val="0"/>
              </a:spcBef>
              <a:spcAft>
                <a:spcPts val="0"/>
              </a:spcAft>
            </a:pPr>
            <a:r>
              <a:rPr lang="zh-CN" altLang="en-US" dirty="0">
                <a:latin typeface="Calibri"/>
                <a:ea typeface="宋体" panose="02010600030101010101" pitchFamily="2" charset="-122"/>
                <a:cs typeface="+mn-cs"/>
              </a:rPr>
              <a:t>所以，金是导电体。</a:t>
            </a:r>
          </a:p>
        </p:txBody>
      </p:sp>
      <p:sp>
        <p:nvSpPr>
          <p:cNvPr id="3" name="矩形 2"/>
          <p:cNvSpPr/>
          <p:nvPr/>
        </p:nvSpPr>
        <p:spPr>
          <a:xfrm>
            <a:off x="937015" y="2091646"/>
            <a:ext cx="1311137" cy="347005"/>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endParaRPr lang="zh-CN" altLang="en-US" sz="1350" b="0">
              <a:solidFill>
                <a:prstClr val="black"/>
              </a:solidFill>
              <a:latin typeface="Calibri"/>
              <a:ea typeface="宋体" panose="02010600030101010101" pitchFamily="2" charset="-122"/>
            </a:endParaRPr>
          </a:p>
        </p:txBody>
      </p:sp>
      <p:sp>
        <p:nvSpPr>
          <p:cNvPr id="5" name="箭头: 右 4"/>
          <p:cNvSpPr/>
          <p:nvPr/>
        </p:nvSpPr>
        <p:spPr>
          <a:xfrm>
            <a:off x="2560085" y="2123476"/>
            <a:ext cx="733806" cy="363474"/>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a:solidFill>
                <a:prstClr val="white"/>
              </a:solidFill>
              <a:latin typeface="Calibri"/>
              <a:ea typeface="宋体" panose="02010600030101010101" pitchFamily="2" charset="-122"/>
            </a:endParaRPr>
          </a:p>
        </p:txBody>
      </p:sp>
      <p:cxnSp>
        <p:nvCxnSpPr>
          <p:cNvPr id="7" name="直接连接符 6"/>
          <p:cNvCxnSpPr>
            <a:cxnSpLocks/>
          </p:cNvCxnSpPr>
          <p:nvPr/>
        </p:nvCxnSpPr>
        <p:spPr>
          <a:xfrm>
            <a:off x="3452424" y="2568371"/>
            <a:ext cx="3963056" cy="0"/>
          </a:xfrm>
          <a:prstGeom prst="line">
            <a:avLst/>
          </a:prstGeom>
        </p:spPr>
        <p:style>
          <a:lnRef idx="2">
            <a:schemeClr val="accent4"/>
          </a:lnRef>
          <a:fillRef idx="0">
            <a:schemeClr val="accent4"/>
          </a:fillRef>
          <a:effectRef idx="1">
            <a:schemeClr val="accent4"/>
          </a:effectRef>
          <a:fontRef idx="minor">
            <a:schemeClr val="tx1"/>
          </a:fontRef>
        </p:style>
      </p:cxnSp>
      <p:sp>
        <p:nvSpPr>
          <p:cNvPr id="18" name="箭头: 下 17"/>
          <p:cNvSpPr/>
          <p:nvPr/>
        </p:nvSpPr>
        <p:spPr>
          <a:xfrm rot="19278981">
            <a:off x="4833015" y="2979746"/>
            <a:ext cx="329858" cy="555687"/>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a:solidFill>
                <a:prstClr val="white"/>
              </a:solidFill>
              <a:latin typeface="Calibri"/>
              <a:ea typeface="宋体" panose="02010600030101010101" pitchFamily="2" charset="-122"/>
            </a:endParaRPr>
          </a:p>
        </p:txBody>
      </p:sp>
    </p:spTree>
    <p:extLst>
      <p:ext uri="{BB962C8B-B14F-4D97-AF65-F5344CB8AC3E}">
        <p14:creationId xmlns:p14="http://schemas.microsoft.com/office/powerpoint/2010/main" xmlns="" val="2552994685"/>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P spid="22" grpId="0"/>
      <p:bldP spid="3" grpId="0" animBg="1"/>
      <p:bldP spid="5"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2026" y="1419977"/>
            <a:ext cx="4336444" cy="590931"/>
          </a:xfrm>
          <a:prstGeom prst="rect">
            <a:avLst/>
          </a:prstGeom>
          <a:noFill/>
        </p:spPr>
        <p:txBody>
          <a:bodyPr wrap="none" rtlCol="0">
            <a:spAutoFit/>
          </a:bodyPr>
          <a:lstStyle/>
          <a:p>
            <a:pPr defTabSz="822960"/>
            <a:r>
              <a:rPr lang="en-US" altLang="zh-CN" sz="3240" dirty="0">
                <a:solidFill>
                  <a:prstClr val="black">
                    <a:lumMod val="75000"/>
                    <a:lumOff val="25000"/>
                  </a:prstClr>
                </a:solidFill>
                <a:latin typeface="微软雅黑" pitchFamily="34" charset="-122"/>
                <a:ea typeface="微软雅黑" pitchFamily="34" charset="-122"/>
              </a:rPr>
              <a:t>1</a:t>
            </a:r>
            <a:r>
              <a:rPr lang="zh-CN" altLang="en-US" sz="3240" dirty="0">
                <a:solidFill>
                  <a:prstClr val="black">
                    <a:lumMod val="75000"/>
                    <a:lumOff val="25000"/>
                  </a:prstClr>
                </a:solidFill>
                <a:latin typeface="微软雅黑" pitchFamily="34" charset="-122"/>
                <a:ea typeface="微软雅黑" pitchFamily="34" charset="-122"/>
              </a:rPr>
              <a:t>、直言命题直接推理</a:t>
            </a: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01686" y="2459931"/>
            <a:ext cx="8340628" cy="236220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822960">
              <a:lnSpc>
                <a:spcPct val="150000"/>
              </a:lnSpc>
              <a:defRPr/>
            </a:pPr>
            <a:r>
              <a:rPr lang="zh-CN" altLang="en-US" sz="2100" dirty="0">
                <a:solidFill>
                  <a:prstClr val="black"/>
                </a:solidFill>
                <a:latin typeface="Calibri"/>
                <a:ea typeface="宋体" pitchFamily="2" charset="-122"/>
              </a:rPr>
              <a:t>        </a:t>
            </a:r>
            <a:r>
              <a:rPr lang="zh-CN" altLang="en-US" dirty="0">
                <a:solidFill>
                  <a:prstClr val="black"/>
                </a:solidFill>
                <a:latin typeface="Calibri"/>
                <a:ea typeface="宋体" pitchFamily="2" charset="-122"/>
              </a:rPr>
              <a:t>直言命题直接推理是由一个直言命题（性质命题）推出</a:t>
            </a:r>
            <a:endParaRPr lang="en-US" altLang="zh-CN" dirty="0">
              <a:solidFill>
                <a:prstClr val="black"/>
              </a:solidFill>
              <a:latin typeface="Calibri"/>
              <a:ea typeface="宋体" pitchFamily="2" charset="-122"/>
            </a:endParaRPr>
          </a:p>
          <a:p>
            <a:pPr defTabSz="822960">
              <a:lnSpc>
                <a:spcPct val="150000"/>
              </a:lnSpc>
              <a:defRPr/>
            </a:pPr>
            <a:r>
              <a:rPr lang="zh-CN" altLang="en-US" dirty="0">
                <a:solidFill>
                  <a:prstClr val="black"/>
                </a:solidFill>
                <a:latin typeface="Calibri"/>
                <a:ea typeface="宋体" pitchFamily="2" charset="-122"/>
              </a:rPr>
              <a:t>一个新的直言命题（性质命题）的推理。</a:t>
            </a:r>
            <a:endParaRPr lang="en-US" altLang="zh-CN" dirty="0">
              <a:solidFill>
                <a:prstClr val="black"/>
              </a:solidFill>
              <a:latin typeface="Calibri"/>
              <a:ea typeface="宋体" pitchFamily="2" charset="-122"/>
            </a:endParaRPr>
          </a:p>
          <a:p>
            <a:pPr defTabSz="822960">
              <a:lnSpc>
                <a:spcPct val="120000"/>
              </a:lnSpc>
              <a:defRPr/>
            </a:pPr>
            <a:r>
              <a:rPr lang="en-US" altLang="zh-CN" sz="2100" dirty="0">
                <a:solidFill>
                  <a:prstClr val="black"/>
                </a:solidFill>
                <a:latin typeface="Calibri"/>
                <a:ea typeface="宋体" pitchFamily="2" charset="-122"/>
              </a:rPr>
              <a:t>        </a:t>
            </a:r>
            <a:endParaRPr lang="zh-CN" altLang="en-US"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652422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Other_5"/>
          <p:cNvSpPr/>
          <p:nvPr/>
        </p:nvSpPr>
        <p:spPr>
          <a:xfrm>
            <a:off x="415046" y="1207294"/>
            <a:ext cx="469006" cy="441160"/>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sp>
        <p:nvSpPr>
          <p:cNvPr id="15" name="MH_SubTitle_1"/>
          <p:cNvSpPr txBox="1"/>
          <p:nvPr/>
        </p:nvSpPr>
        <p:spPr>
          <a:xfrm>
            <a:off x="671254" y="1772816"/>
            <a:ext cx="3468698" cy="3243196"/>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金是导电体，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银是导电体，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铜是导电体，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金、银、铜都是金属，</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所以，一切金属都是导电体，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钨是金属，</a:t>
            </a:r>
            <a:endParaRPr lang="en-US" altLang="zh-CN" sz="1950" kern="0" dirty="0">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950" kern="0" dirty="0">
                <a:latin typeface="微软雅黑" panose="020B0503020204020204" pitchFamily="34" charset="-122"/>
                <a:ea typeface="微软雅黑" panose="020B0503020204020204" pitchFamily="34" charset="-122"/>
                <a:cs typeface="Arial" pitchFamily="34" charset="0"/>
              </a:rPr>
              <a:t>所以，钨是导电体。</a:t>
            </a:r>
            <a:endParaRPr lang="en-US" altLang="zh-CN" sz="1950" kern="0" dirty="0">
              <a:latin typeface="微软雅黑" panose="020B0503020204020204" pitchFamily="34" charset="-122"/>
              <a:ea typeface="微软雅黑" panose="020B0503020204020204" pitchFamily="34" charset="-122"/>
              <a:cs typeface="Arial" pitchFamily="34" charset="0"/>
            </a:endParaRPr>
          </a:p>
        </p:txBody>
      </p:sp>
      <p:sp>
        <p:nvSpPr>
          <p:cNvPr id="25" name="MH_SubTitle_1"/>
          <p:cNvSpPr txBox="1"/>
          <p:nvPr/>
        </p:nvSpPr>
        <p:spPr>
          <a:xfrm>
            <a:off x="4355976" y="941526"/>
            <a:ext cx="4312896" cy="5262979"/>
          </a:xfrm>
          <a:prstGeom prst="rect">
            <a:avLst/>
          </a:prstGeom>
          <a:noFill/>
        </p:spPr>
        <p:txBody>
          <a:bodyPr wrap="square" rtlCol="0">
            <a:spAutoFit/>
          </a:bodyPr>
          <a:lstStyle/>
          <a:p>
            <a:pPr defTabSz="685800" fontAlgn="auto">
              <a:spcBef>
                <a:spcPts val="0"/>
              </a:spcBef>
              <a:spcAft>
                <a:spcPts val="0"/>
              </a:spcAft>
              <a:defRPr/>
            </a:pPr>
            <a:r>
              <a:rPr lang="zh-CN" altLang="en-US" kern="0" dirty="0">
                <a:latin typeface="微软雅黑" panose="020B0503020204020204" pitchFamily="34" charset="-122"/>
                <a:ea typeface="微软雅黑" panose="020B0503020204020204" pitchFamily="34" charset="-122"/>
                <a:cs typeface="Arial" pitchFamily="34" charset="0"/>
              </a:rPr>
              <a:t>       </a:t>
            </a:r>
            <a:r>
              <a:rPr lang="zh-CN" altLang="en-US" kern="0" dirty="0">
                <a:latin typeface="华文宋体" panose="02010600040101010101" pitchFamily="2" charset="-122"/>
                <a:ea typeface="华文宋体" panose="02010600040101010101" pitchFamily="2" charset="-122"/>
                <a:cs typeface="Arial" pitchFamily="34" charset="0"/>
              </a:rPr>
              <a:t>再从归纳推理的结论来看，显然，只根据金、银、铜这样三种具体的金属，就归纳出“一切金属都是导电体”这个结论，是不充分的。如果要提高结论的可靠程度，必须借助演绎推理进行补充和论证。这样的补充越多，就越能提高归纳推理结论的可靠性。因而也就对归纳推理的结论起了论证作用。由此可见，归纳推理从前提到结论都离不开演绎。从这个意义上说，没有演绎，也就没有归纳。</a:t>
            </a:r>
            <a:endParaRPr lang="en-US" altLang="zh-CN" kern="0" dirty="0">
              <a:latin typeface="华文宋体" panose="02010600040101010101" pitchFamily="2" charset="-122"/>
              <a:ea typeface="华文宋体" panose="02010600040101010101" pitchFamily="2" charset="-122"/>
              <a:cs typeface="Arial" pitchFamily="34" charset="0"/>
            </a:endParaRPr>
          </a:p>
        </p:txBody>
      </p:sp>
      <p:cxnSp>
        <p:nvCxnSpPr>
          <p:cNvPr id="10" name="直接连接符 9"/>
          <p:cNvCxnSpPr>
            <a:cxnSpLocks/>
          </p:cNvCxnSpPr>
          <p:nvPr/>
        </p:nvCxnSpPr>
        <p:spPr>
          <a:xfrm>
            <a:off x="671254" y="4509120"/>
            <a:ext cx="282434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1" name="直接连接符 10"/>
          <p:cNvCxnSpPr>
            <a:cxnSpLocks/>
          </p:cNvCxnSpPr>
          <p:nvPr/>
        </p:nvCxnSpPr>
        <p:spPr>
          <a:xfrm>
            <a:off x="671254" y="3573016"/>
            <a:ext cx="2909858" cy="0"/>
          </a:xfrm>
          <a:prstGeom prst="line">
            <a:avLst/>
          </a:prstGeom>
        </p:spPr>
        <p:style>
          <a:lnRef idx="2">
            <a:schemeClr val="accent3"/>
          </a:lnRef>
          <a:fillRef idx="0">
            <a:schemeClr val="accent3"/>
          </a:fillRef>
          <a:effectRef idx="1">
            <a:schemeClr val="accent3"/>
          </a:effectRef>
          <a:fontRef idx="minor">
            <a:schemeClr val="tx1"/>
          </a:fontRef>
        </p:style>
      </p:cxnSp>
      <p:pic>
        <p:nvPicPr>
          <p:cNvPr id="6" name="图片 5"/>
          <p:cNvPicPr>
            <a:picLocks noChangeAspect="1"/>
          </p:cNvPicPr>
          <p:nvPr/>
        </p:nvPicPr>
        <p:blipFill rotWithShape="1">
          <a:blip r:embed="rId2" cstate="print">
            <a:extLst>
              <a:ext uri="{BEBA8EAE-BF5A-486C-A8C5-ECC9F3942E4B}">
                <a14:imgProps xmlns:a14="http://schemas.microsoft.com/office/drawing/2010/main" xmlns="">
                  <a14:imgLayer r:embed="rId3">
                    <a14:imgEffect>
                      <a14:backgroundRemoval t="15667" b="88417" l="17700" r="89800">
                        <a14:foregroundMark x1="17813" y1="59267" x2="17700" y2="59833"/>
                        <a14:foregroundMark x1="21200" y1="42250" x2="17825" y2="59203"/>
                        <a14:foregroundMark x1="17700" y1="59833" x2="19400" y2="61083"/>
                        <a14:foregroundMark x1="89800" y1="41333" x2="89400" y2="44667"/>
                        <a14:foregroundMark x1="24500" y1="21000" x2="45600" y2="15667"/>
                        <a14:foregroundMark x1="45600" y1="15667" x2="55800" y2="19750"/>
                        <a14:foregroundMark x1="36978" y1="87751" x2="35600" y2="88417"/>
                        <a14:foregroundMark x1="54400" y1="79333" x2="42083" y2="85285"/>
                        <a14:foregroundMark x1="32209" y1="82667" x2="27000" y2="73833"/>
                        <a14:foregroundMark x1="35600" y1="88417" x2="35173" y2="87693"/>
                        <a14:backgroundMark x1="69700" y1="32250" x2="73800" y2="14917"/>
                        <a14:backgroundMark x1="73800" y1="14917" x2="93000" y2="22833"/>
                        <a14:backgroundMark x1="93000" y1="22833" x2="73000" y2="29833"/>
                        <a14:backgroundMark x1="73000" y1="29833" x2="71500" y2="29833"/>
                        <a14:backgroundMark x1="34300" y1="82667" x2="34300" y2="82667"/>
                        <a14:backgroundMark x1="33600" y1="83917" x2="40900" y2="86667"/>
                        <a14:backgroundMark x1="33200" y1="83917" x2="40500" y2="86917"/>
                        <a14:backgroundMark x1="20500" y1="62917" x2="18700" y2="61083"/>
                        <a14:backgroundMark x1="34300" y1="84500" x2="32500" y2="85417"/>
                      </a14:backgroundRemoval>
                    </a14:imgEffect>
                    <a14:imgEffect>
                      <a14:artisticPaintBrush/>
                    </a14:imgEffect>
                  </a14:imgLayer>
                </a14:imgProps>
              </a:ext>
            </a:extLst>
          </a:blip>
          <a:srcRect l="10855" t="11723" r="2867" b="11247"/>
          <a:stretch/>
        </p:blipFill>
        <p:spPr>
          <a:xfrm>
            <a:off x="2778232" y="1648454"/>
            <a:ext cx="1475108" cy="1580393"/>
          </a:xfrm>
          <a:prstGeom prst="rect">
            <a:avLst/>
          </a:prstGeom>
        </p:spPr>
      </p:pic>
    </p:spTree>
    <p:extLst>
      <p:ext uri="{BB962C8B-B14F-4D97-AF65-F5344CB8AC3E}">
        <p14:creationId xmlns:p14="http://schemas.microsoft.com/office/powerpoint/2010/main" xmlns="" val="1141989250"/>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533999" y="1843965"/>
            <a:ext cx="7789502" cy="507831"/>
          </a:xfrm>
          <a:prstGeom prst="rect">
            <a:avLst/>
          </a:prstGeom>
          <a:noFill/>
        </p:spPr>
        <p:txBody>
          <a:bodyPr wrap="square" rtlCol="0">
            <a:spAutoFit/>
          </a:bodyPr>
          <a:lstStyle/>
          <a:p>
            <a:pPr algn="ctr" defTabSz="685800" fontAlgn="auto">
              <a:spcBef>
                <a:spcPts val="0"/>
              </a:spcBef>
              <a:spcAft>
                <a:spcPts val="0"/>
              </a:spcAft>
              <a:defRPr/>
            </a:pPr>
            <a:r>
              <a:rPr lang="en-US" altLang="zh-CN" sz="2700" dirty="0">
                <a:solidFill>
                  <a:prstClr val="black"/>
                </a:solidFill>
                <a:latin typeface="微软雅黑" panose="020B0503020204020204" pitchFamily="34" charset="-122"/>
                <a:ea typeface="微软雅黑" panose="020B0503020204020204" pitchFamily="34" charset="-122"/>
                <a:cs typeface="STHupo" charset="-122"/>
              </a:rPr>
              <a:t>2.</a:t>
            </a:r>
            <a:r>
              <a:rPr lang="zh-CN" altLang="en-US" sz="2700" dirty="0">
                <a:solidFill>
                  <a:prstClr val="black"/>
                </a:solidFill>
                <a:latin typeface="微软雅黑" panose="020B0503020204020204" pitchFamily="34" charset="-122"/>
                <a:ea typeface="微软雅黑" panose="020B0503020204020204" pitchFamily="34" charset="-122"/>
                <a:cs typeface="STHupo" charset="-122"/>
              </a:rPr>
              <a:t>完全归纳推理与不完全归纳推理</a:t>
            </a:r>
            <a:endParaRPr lang="en-US" altLang="zh-CN" sz="2700" dirty="0">
              <a:solidFill>
                <a:prstClr val="black"/>
              </a:solidFill>
              <a:latin typeface="微软雅黑" panose="020B0503020204020204" pitchFamily="34" charset="-122"/>
              <a:ea typeface="微软雅黑" panose="020B0503020204020204" pitchFamily="34" charset="-122"/>
              <a:cs typeface="STHupo" charset="-122"/>
            </a:endParaRPr>
          </a:p>
        </p:txBody>
      </p:sp>
      <p:sp>
        <p:nvSpPr>
          <p:cNvPr id="47" name="文本框 46"/>
          <p:cNvSpPr txBox="1"/>
          <p:nvPr/>
        </p:nvSpPr>
        <p:spPr>
          <a:xfrm>
            <a:off x="652372" y="2660319"/>
            <a:ext cx="5481524" cy="523220"/>
          </a:xfrm>
          <a:prstGeom prst="rect">
            <a:avLst/>
          </a:prstGeom>
          <a:noFill/>
        </p:spPr>
        <p:txBody>
          <a:bodyPr wrap="square" rtlCol="0">
            <a:spAutoFit/>
          </a:bodyPr>
          <a:lstStyle/>
          <a:p>
            <a:pPr marL="457200" indent="-457200" defTabSz="685800" fontAlgn="auto">
              <a:spcBef>
                <a:spcPts val="0"/>
              </a:spcBef>
              <a:spcAft>
                <a:spcPts val="0"/>
              </a:spcAft>
              <a:buFont typeface="Wingdings" panose="05000000000000000000" pitchFamily="2" charset="2"/>
              <a:buChar char="u"/>
              <a:defRPr/>
            </a:pPr>
            <a:r>
              <a:rPr lang="zh-CN" altLang="en-US" sz="2800" dirty="0">
                <a:latin typeface="华文细黑" panose="02010600040101010101" pitchFamily="2" charset="-122"/>
                <a:ea typeface="华文细黑" panose="02010600040101010101" pitchFamily="2" charset="-122"/>
                <a:cs typeface="+mn-cs"/>
              </a:rPr>
              <a:t>什么是完全归纳推理：</a:t>
            </a:r>
            <a:endParaRPr lang="en-US" altLang="zh-CN" sz="2800" dirty="0">
              <a:latin typeface="华文细黑" panose="02010600040101010101" pitchFamily="2" charset="-122"/>
              <a:ea typeface="华文细黑" panose="02010600040101010101" pitchFamily="2" charset="-122"/>
              <a:cs typeface="+mn-cs"/>
            </a:endParaRPr>
          </a:p>
        </p:txBody>
      </p:sp>
      <p:grpSp>
        <p:nvGrpSpPr>
          <p:cNvPr id="54" name="组合 15"/>
          <p:cNvGrpSpPr/>
          <p:nvPr/>
        </p:nvGrpSpPr>
        <p:grpSpPr>
          <a:xfrm>
            <a:off x="652372" y="3229747"/>
            <a:ext cx="1480244" cy="1399856"/>
            <a:chOff x="403225" y="2105026"/>
            <a:chExt cx="847726" cy="801688"/>
          </a:xfrm>
          <a:solidFill>
            <a:schemeClr val="bg1"/>
          </a:solidFill>
        </p:grpSpPr>
        <p:sp>
          <p:nvSpPr>
            <p:cNvPr id="55" name="Freeform 21"/>
            <p:cNvSpPr>
              <a:spLocks/>
            </p:cNvSpPr>
            <p:nvPr/>
          </p:nvSpPr>
          <p:spPr bwMode="auto">
            <a:xfrm>
              <a:off x="509588" y="2244726"/>
              <a:ext cx="266700" cy="214313"/>
            </a:xfrm>
            <a:custGeom>
              <a:avLst/>
              <a:gdLst>
                <a:gd name="T0" fmla="*/ 0 w 337"/>
                <a:gd name="T1" fmla="*/ 216 h 271"/>
                <a:gd name="T2" fmla="*/ 0 w 337"/>
                <a:gd name="T3" fmla="*/ 216 h 271"/>
                <a:gd name="T4" fmla="*/ 10 w 337"/>
                <a:gd name="T5" fmla="*/ 232 h 271"/>
                <a:gd name="T6" fmla="*/ 22 w 337"/>
                <a:gd name="T7" fmla="*/ 245 h 271"/>
                <a:gd name="T8" fmla="*/ 48 w 337"/>
                <a:gd name="T9" fmla="*/ 271 h 271"/>
                <a:gd name="T10" fmla="*/ 50 w 337"/>
                <a:gd name="T11" fmla="*/ 271 h 271"/>
                <a:gd name="T12" fmla="*/ 50 w 337"/>
                <a:gd name="T13" fmla="*/ 81 h 271"/>
                <a:gd name="T14" fmla="*/ 50 w 337"/>
                <a:gd name="T15" fmla="*/ 81 h 271"/>
                <a:gd name="T16" fmla="*/ 51 w 337"/>
                <a:gd name="T17" fmla="*/ 75 h 271"/>
                <a:gd name="T18" fmla="*/ 52 w 337"/>
                <a:gd name="T19" fmla="*/ 69 h 271"/>
                <a:gd name="T20" fmla="*/ 55 w 337"/>
                <a:gd name="T21" fmla="*/ 64 h 271"/>
                <a:gd name="T22" fmla="*/ 58 w 337"/>
                <a:gd name="T23" fmla="*/ 60 h 271"/>
                <a:gd name="T24" fmla="*/ 63 w 337"/>
                <a:gd name="T25" fmla="*/ 56 h 271"/>
                <a:gd name="T26" fmla="*/ 68 w 337"/>
                <a:gd name="T27" fmla="*/ 53 h 271"/>
                <a:gd name="T28" fmla="*/ 73 w 337"/>
                <a:gd name="T29" fmla="*/ 51 h 271"/>
                <a:gd name="T30" fmla="*/ 79 w 337"/>
                <a:gd name="T31" fmla="*/ 50 h 271"/>
                <a:gd name="T32" fmla="*/ 337 w 337"/>
                <a:gd name="T33" fmla="*/ 50 h 271"/>
                <a:gd name="T34" fmla="*/ 337 w 337"/>
                <a:gd name="T35" fmla="*/ 50 h 271"/>
                <a:gd name="T36" fmla="*/ 330 w 337"/>
                <a:gd name="T37" fmla="*/ 38 h 271"/>
                <a:gd name="T38" fmla="*/ 323 w 337"/>
                <a:gd name="T39" fmla="*/ 25 h 271"/>
                <a:gd name="T40" fmla="*/ 315 w 337"/>
                <a:gd name="T41" fmla="*/ 13 h 271"/>
                <a:gd name="T42" fmla="*/ 307 w 337"/>
                <a:gd name="T43" fmla="*/ 0 h 271"/>
                <a:gd name="T44" fmla="*/ 79 w 337"/>
                <a:gd name="T45" fmla="*/ 0 h 271"/>
                <a:gd name="T46" fmla="*/ 79 w 337"/>
                <a:gd name="T47" fmla="*/ 0 h 271"/>
                <a:gd name="T48" fmla="*/ 71 w 337"/>
                <a:gd name="T49" fmla="*/ 0 h 271"/>
                <a:gd name="T50" fmla="*/ 64 w 337"/>
                <a:gd name="T51" fmla="*/ 2 h 271"/>
                <a:gd name="T52" fmla="*/ 56 w 337"/>
                <a:gd name="T53" fmla="*/ 5 h 271"/>
                <a:gd name="T54" fmla="*/ 49 w 337"/>
                <a:gd name="T55" fmla="*/ 7 h 271"/>
                <a:gd name="T56" fmla="*/ 42 w 337"/>
                <a:gd name="T57" fmla="*/ 10 h 271"/>
                <a:gd name="T58" fmla="*/ 36 w 337"/>
                <a:gd name="T59" fmla="*/ 14 h 271"/>
                <a:gd name="T60" fmla="*/ 29 w 337"/>
                <a:gd name="T61" fmla="*/ 19 h 271"/>
                <a:gd name="T62" fmla="*/ 23 w 337"/>
                <a:gd name="T63" fmla="*/ 24 h 271"/>
                <a:gd name="T64" fmla="*/ 18 w 337"/>
                <a:gd name="T65" fmla="*/ 30 h 271"/>
                <a:gd name="T66" fmla="*/ 14 w 337"/>
                <a:gd name="T67" fmla="*/ 36 h 271"/>
                <a:gd name="T68" fmla="*/ 9 w 337"/>
                <a:gd name="T69" fmla="*/ 43 h 271"/>
                <a:gd name="T70" fmla="*/ 6 w 337"/>
                <a:gd name="T71" fmla="*/ 49 h 271"/>
                <a:gd name="T72" fmla="*/ 3 w 337"/>
                <a:gd name="T73" fmla="*/ 57 h 271"/>
                <a:gd name="T74" fmla="*/ 2 w 337"/>
                <a:gd name="T75" fmla="*/ 65 h 271"/>
                <a:gd name="T76" fmla="*/ 0 w 337"/>
                <a:gd name="T77" fmla="*/ 72 h 271"/>
                <a:gd name="T78" fmla="*/ 0 w 337"/>
                <a:gd name="T79" fmla="*/ 81 h 271"/>
                <a:gd name="T80" fmla="*/ 0 w 337"/>
                <a:gd name="T81" fmla="*/ 216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 h="271">
                  <a:moveTo>
                    <a:pt x="0" y="216"/>
                  </a:moveTo>
                  <a:lnTo>
                    <a:pt x="0" y="216"/>
                  </a:lnTo>
                  <a:lnTo>
                    <a:pt x="10" y="232"/>
                  </a:lnTo>
                  <a:lnTo>
                    <a:pt x="22" y="245"/>
                  </a:lnTo>
                  <a:lnTo>
                    <a:pt x="48" y="271"/>
                  </a:lnTo>
                  <a:lnTo>
                    <a:pt x="50" y="271"/>
                  </a:lnTo>
                  <a:lnTo>
                    <a:pt x="50" y="81"/>
                  </a:lnTo>
                  <a:lnTo>
                    <a:pt x="50" y="81"/>
                  </a:lnTo>
                  <a:lnTo>
                    <a:pt x="51" y="75"/>
                  </a:lnTo>
                  <a:lnTo>
                    <a:pt x="52" y="69"/>
                  </a:lnTo>
                  <a:lnTo>
                    <a:pt x="55" y="64"/>
                  </a:lnTo>
                  <a:lnTo>
                    <a:pt x="58" y="60"/>
                  </a:lnTo>
                  <a:lnTo>
                    <a:pt x="63" y="56"/>
                  </a:lnTo>
                  <a:lnTo>
                    <a:pt x="68" y="53"/>
                  </a:lnTo>
                  <a:lnTo>
                    <a:pt x="73" y="51"/>
                  </a:lnTo>
                  <a:lnTo>
                    <a:pt x="79" y="50"/>
                  </a:lnTo>
                  <a:lnTo>
                    <a:pt x="337" y="50"/>
                  </a:lnTo>
                  <a:lnTo>
                    <a:pt x="337" y="50"/>
                  </a:lnTo>
                  <a:lnTo>
                    <a:pt x="330" y="38"/>
                  </a:lnTo>
                  <a:lnTo>
                    <a:pt x="323" y="25"/>
                  </a:lnTo>
                  <a:lnTo>
                    <a:pt x="315" y="13"/>
                  </a:lnTo>
                  <a:lnTo>
                    <a:pt x="307" y="0"/>
                  </a:lnTo>
                  <a:lnTo>
                    <a:pt x="79" y="0"/>
                  </a:lnTo>
                  <a:lnTo>
                    <a:pt x="79" y="0"/>
                  </a:lnTo>
                  <a:lnTo>
                    <a:pt x="71" y="0"/>
                  </a:lnTo>
                  <a:lnTo>
                    <a:pt x="64" y="2"/>
                  </a:lnTo>
                  <a:lnTo>
                    <a:pt x="56" y="5"/>
                  </a:lnTo>
                  <a:lnTo>
                    <a:pt x="49" y="7"/>
                  </a:lnTo>
                  <a:lnTo>
                    <a:pt x="42" y="10"/>
                  </a:lnTo>
                  <a:lnTo>
                    <a:pt x="36" y="14"/>
                  </a:lnTo>
                  <a:lnTo>
                    <a:pt x="29" y="19"/>
                  </a:lnTo>
                  <a:lnTo>
                    <a:pt x="23" y="24"/>
                  </a:lnTo>
                  <a:lnTo>
                    <a:pt x="18" y="30"/>
                  </a:lnTo>
                  <a:lnTo>
                    <a:pt x="14" y="36"/>
                  </a:lnTo>
                  <a:lnTo>
                    <a:pt x="9" y="43"/>
                  </a:lnTo>
                  <a:lnTo>
                    <a:pt x="6" y="49"/>
                  </a:lnTo>
                  <a:lnTo>
                    <a:pt x="3" y="57"/>
                  </a:lnTo>
                  <a:lnTo>
                    <a:pt x="2" y="65"/>
                  </a:lnTo>
                  <a:lnTo>
                    <a:pt x="0" y="72"/>
                  </a:lnTo>
                  <a:lnTo>
                    <a:pt x="0" y="81"/>
                  </a:lnTo>
                  <a:lnTo>
                    <a:pt x="0" y="2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6" name="Freeform 22"/>
            <p:cNvSpPr>
              <a:spLocks/>
            </p:cNvSpPr>
            <p:nvPr/>
          </p:nvSpPr>
          <p:spPr bwMode="auto">
            <a:xfrm>
              <a:off x="889000" y="2171701"/>
              <a:ext cx="361950" cy="222250"/>
            </a:xfrm>
            <a:custGeom>
              <a:avLst/>
              <a:gdLst>
                <a:gd name="T0" fmla="*/ 0 w 456"/>
                <a:gd name="T1" fmla="*/ 91 h 279"/>
                <a:gd name="T2" fmla="*/ 0 w 456"/>
                <a:gd name="T3" fmla="*/ 91 h 279"/>
                <a:gd name="T4" fmla="*/ 8 w 456"/>
                <a:gd name="T5" fmla="*/ 113 h 279"/>
                <a:gd name="T6" fmla="*/ 14 w 456"/>
                <a:gd name="T7" fmla="*/ 136 h 279"/>
                <a:gd name="T8" fmla="*/ 18 w 456"/>
                <a:gd name="T9" fmla="*/ 159 h 279"/>
                <a:gd name="T10" fmla="*/ 21 w 456"/>
                <a:gd name="T11" fmla="*/ 183 h 279"/>
                <a:gd name="T12" fmla="*/ 339 w 456"/>
                <a:gd name="T13" fmla="*/ 183 h 279"/>
                <a:gd name="T14" fmla="*/ 339 w 456"/>
                <a:gd name="T15" fmla="*/ 250 h 279"/>
                <a:gd name="T16" fmla="*/ 377 w 456"/>
                <a:gd name="T17" fmla="*/ 250 h 279"/>
                <a:gd name="T18" fmla="*/ 377 w 456"/>
                <a:gd name="T19" fmla="*/ 250 h 279"/>
                <a:gd name="T20" fmla="*/ 388 w 456"/>
                <a:gd name="T21" fmla="*/ 250 h 279"/>
                <a:gd name="T22" fmla="*/ 399 w 456"/>
                <a:gd name="T23" fmla="*/ 252 h 279"/>
                <a:gd name="T24" fmla="*/ 409 w 456"/>
                <a:gd name="T25" fmla="*/ 254 h 279"/>
                <a:gd name="T26" fmla="*/ 419 w 456"/>
                <a:gd name="T27" fmla="*/ 257 h 279"/>
                <a:gd name="T28" fmla="*/ 430 w 456"/>
                <a:gd name="T29" fmla="*/ 261 h 279"/>
                <a:gd name="T30" fmla="*/ 439 w 456"/>
                <a:gd name="T31" fmla="*/ 267 h 279"/>
                <a:gd name="T32" fmla="*/ 448 w 456"/>
                <a:gd name="T33" fmla="*/ 273 h 279"/>
                <a:gd name="T34" fmla="*/ 456 w 456"/>
                <a:gd name="T35" fmla="*/ 279 h 279"/>
                <a:gd name="T36" fmla="*/ 456 w 456"/>
                <a:gd name="T37" fmla="*/ 79 h 279"/>
                <a:gd name="T38" fmla="*/ 456 w 456"/>
                <a:gd name="T39" fmla="*/ 79 h 279"/>
                <a:gd name="T40" fmla="*/ 456 w 456"/>
                <a:gd name="T41" fmla="*/ 71 h 279"/>
                <a:gd name="T42" fmla="*/ 454 w 456"/>
                <a:gd name="T43" fmla="*/ 63 h 279"/>
                <a:gd name="T44" fmla="*/ 453 w 456"/>
                <a:gd name="T45" fmla="*/ 56 h 279"/>
                <a:gd name="T46" fmla="*/ 450 w 456"/>
                <a:gd name="T47" fmla="*/ 49 h 279"/>
                <a:gd name="T48" fmla="*/ 447 w 456"/>
                <a:gd name="T49" fmla="*/ 41 h 279"/>
                <a:gd name="T50" fmla="*/ 442 w 456"/>
                <a:gd name="T51" fmla="*/ 35 h 279"/>
                <a:gd name="T52" fmla="*/ 438 w 456"/>
                <a:gd name="T53" fmla="*/ 29 h 279"/>
                <a:gd name="T54" fmla="*/ 433 w 456"/>
                <a:gd name="T55" fmla="*/ 23 h 279"/>
                <a:gd name="T56" fmla="*/ 427 w 456"/>
                <a:gd name="T57" fmla="*/ 17 h 279"/>
                <a:gd name="T58" fmla="*/ 421 w 456"/>
                <a:gd name="T59" fmla="*/ 13 h 279"/>
                <a:gd name="T60" fmla="*/ 414 w 456"/>
                <a:gd name="T61" fmla="*/ 9 h 279"/>
                <a:gd name="T62" fmla="*/ 408 w 456"/>
                <a:gd name="T63" fmla="*/ 6 h 279"/>
                <a:gd name="T64" fmla="*/ 401 w 456"/>
                <a:gd name="T65" fmla="*/ 3 h 279"/>
                <a:gd name="T66" fmla="*/ 392 w 456"/>
                <a:gd name="T67" fmla="*/ 2 h 279"/>
                <a:gd name="T68" fmla="*/ 385 w 456"/>
                <a:gd name="T69" fmla="*/ 0 h 279"/>
                <a:gd name="T70" fmla="*/ 377 w 456"/>
                <a:gd name="T71" fmla="*/ 0 h 279"/>
                <a:gd name="T72" fmla="*/ 147 w 456"/>
                <a:gd name="T73" fmla="*/ 0 h 279"/>
                <a:gd name="T74" fmla="*/ 147 w 456"/>
                <a:gd name="T75" fmla="*/ 0 h 279"/>
                <a:gd name="T76" fmla="*/ 137 w 456"/>
                <a:gd name="T77" fmla="*/ 1 h 279"/>
                <a:gd name="T78" fmla="*/ 129 w 456"/>
                <a:gd name="T79" fmla="*/ 3 h 279"/>
                <a:gd name="T80" fmla="*/ 119 w 456"/>
                <a:gd name="T81" fmla="*/ 7 h 279"/>
                <a:gd name="T82" fmla="*/ 112 w 456"/>
                <a:gd name="T83" fmla="*/ 12 h 279"/>
                <a:gd name="T84" fmla="*/ 105 w 456"/>
                <a:gd name="T85" fmla="*/ 18 h 279"/>
                <a:gd name="T86" fmla="*/ 100 w 456"/>
                <a:gd name="T87" fmla="*/ 26 h 279"/>
                <a:gd name="T88" fmla="*/ 94 w 456"/>
                <a:gd name="T89" fmla="*/ 34 h 279"/>
                <a:gd name="T90" fmla="*/ 91 w 456"/>
                <a:gd name="T91" fmla="*/ 42 h 279"/>
                <a:gd name="T92" fmla="*/ 78 w 456"/>
                <a:gd name="T93" fmla="*/ 91 h 279"/>
                <a:gd name="T94" fmla="*/ 0 w 456"/>
                <a:gd name="T95" fmla="*/ 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6" h="279">
                  <a:moveTo>
                    <a:pt x="0" y="91"/>
                  </a:moveTo>
                  <a:lnTo>
                    <a:pt x="0" y="91"/>
                  </a:lnTo>
                  <a:lnTo>
                    <a:pt x="8" y="113"/>
                  </a:lnTo>
                  <a:lnTo>
                    <a:pt x="14" y="136"/>
                  </a:lnTo>
                  <a:lnTo>
                    <a:pt x="18" y="159"/>
                  </a:lnTo>
                  <a:lnTo>
                    <a:pt x="21" y="183"/>
                  </a:lnTo>
                  <a:lnTo>
                    <a:pt x="339" y="183"/>
                  </a:lnTo>
                  <a:lnTo>
                    <a:pt x="339" y="250"/>
                  </a:lnTo>
                  <a:lnTo>
                    <a:pt x="377" y="250"/>
                  </a:lnTo>
                  <a:lnTo>
                    <a:pt x="377" y="250"/>
                  </a:lnTo>
                  <a:lnTo>
                    <a:pt x="388" y="250"/>
                  </a:lnTo>
                  <a:lnTo>
                    <a:pt x="399" y="252"/>
                  </a:lnTo>
                  <a:lnTo>
                    <a:pt x="409" y="254"/>
                  </a:lnTo>
                  <a:lnTo>
                    <a:pt x="419" y="257"/>
                  </a:lnTo>
                  <a:lnTo>
                    <a:pt x="430" y="261"/>
                  </a:lnTo>
                  <a:lnTo>
                    <a:pt x="439" y="267"/>
                  </a:lnTo>
                  <a:lnTo>
                    <a:pt x="448" y="273"/>
                  </a:lnTo>
                  <a:lnTo>
                    <a:pt x="456" y="279"/>
                  </a:lnTo>
                  <a:lnTo>
                    <a:pt x="456" y="79"/>
                  </a:lnTo>
                  <a:lnTo>
                    <a:pt x="456" y="79"/>
                  </a:lnTo>
                  <a:lnTo>
                    <a:pt x="456" y="71"/>
                  </a:lnTo>
                  <a:lnTo>
                    <a:pt x="454" y="63"/>
                  </a:lnTo>
                  <a:lnTo>
                    <a:pt x="453" y="56"/>
                  </a:lnTo>
                  <a:lnTo>
                    <a:pt x="450" y="49"/>
                  </a:lnTo>
                  <a:lnTo>
                    <a:pt x="447" y="41"/>
                  </a:lnTo>
                  <a:lnTo>
                    <a:pt x="442" y="35"/>
                  </a:lnTo>
                  <a:lnTo>
                    <a:pt x="438" y="29"/>
                  </a:lnTo>
                  <a:lnTo>
                    <a:pt x="433" y="23"/>
                  </a:lnTo>
                  <a:lnTo>
                    <a:pt x="427" y="17"/>
                  </a:lnTo>
                  <a:lnTo>
                    <a:pt x="421" y="13"/>
                  </a:lnTo>
                  <a:lnTo>
                    <a:pt x="414" y="9"/>
                  </a:lnTo>
                  <a:lnTo>
                    <a:pt x="408" y="6"/>
                  </a:lnTo>
                  <a:lnTo>
                    <a:pt x="401" y="3"/>
                  </a:lnTo>
                  <a:lnTo>
                    <a:pt x="392" y="2"/>
                  </a:lnTo>
                  <a:lnTo>
                    <a:pt x="385" y="0"/>
                  </a:lnTo>
                  <a:lnTo>
                    <a:pt x="377" y="0"/>
                  </a:lnTo>
                  <a:lnTo>
                    <a:pt x="147" y="0"/>
                  </a:lnTo>
                  <a:lnTo>
                    <a:pt x="147" y="0"/>
                  </a:lnTo>
                  <a:lnTo>
                    <a:pt x="137" y="1"/>
                  </a:lnTo>
                  <a:lnTo>
                    <a:pt x="129" y="3"/>
                  </a:lnTo>
                  <a:lnTo>
                    <a:pt x="119" y="7"/>
                  </a:lnTo>
                  <a:lnTo>
                    <a:pt x="112" y="12"/>
                  </a:lnTo>
                  <a:lnTo>
                    <a:pt x="105" y="18"/>
                  </a:lnTo>
                  <a:lnTo>
                    <a:pt x="100" y="26"/>
                  </a:lnTo>
                  <a:lnTo>
                    <a:pt x="94" y="34"/>
                  </a:lnTo>
                  <a:lnTo>
                    <a:pt x="91" y="42"/>
                  </a:lnTo>
                  <a:lnTo>
                    <a:pt x="78" y="91"/>
                  </a:lnTo>
                  <a:lnTo>
                    <a:pt x="0" y="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7" name="Freeform 23"/>
            <p:cNvSpPr>
              <a:spLocks/>
            </p:cNvSpPr>
            <p:nvPr/>
          </p:nvSpPr>
          <p:spPr bwMode="auto">
            <a:xfrm>
              <a:off x="509588" y="2403476"/>
              <a:ext cx="741363" cy="503238"/>
            </a:xfrm>
            <a:custGeom>
              <a:avLst/>
              <a:gdLst>
                <a:gd name="T0" fmla="*/ 855 w 934"/>
                <a:gd name="T1" fmla="*/ 50 h 633"/>
                <a:gd name="T2" fmla="*/ 866 w 934"/>
                <a:gd name="T3" fmla="*/ 52 h 633"/>
                <a:gd name="T4" fmla="*/ 876 w 934"/>
                <a:gd name="T5" fmla="*/ 58 h 633"/>
                <a:gd name="T6" fmla="*/ 882 w 934"/>
                <a:gd name="T7" fmla="*/ 67 h 633"/>
                <a:gd name="T8" fmla="*/ 884 w 934"/>
                <a:gd name="T9" fmla="*/ 79 h 633"/>
                <a:gd name="T10" fmla="*/ 884 w 934"/>
                <a:gd name="T11" fmla="*/ 544 h 633"/>
                <a:gd name="T12" fmla="*/ 881 w 934"/>
                <a:gd name="T13" fmla="*/ 558 h 633"/>
                <a:gd name="T14" fmla="*/ 872 w 934"/>
                <a:gd name="T15" fmla="*/ 572 h 633"/>
                <a:gd name="T16" fmla="*/ 860 w 934"/>
                <a:gd name="T17" fmla="*/ 580 h 633"/>
                <a:gd name="T18" fmla="*/ 845 w 934"/>
                <a:gd name="T19" fmla="*/ 583 h 633"/>
                <a:gd name="T20" fmla="*/ 89 w 934"/>
                <a:gd name="T21" fmla="*/ 583 h 633"/>
                <a:gd name="T22" fmla="*/ 74 w 934"/>
                <a:gd name="T23" fmla="*/ 580 h 633"/>
                <a:gd name="T24" fmla="*/ 62 w 934"/>
                <a:gd name="T25" fmla="*/ 573 h 633"/>
                <a:gd name="T26" fmla="*/ 53 w 934"/>
                <a:gd name="T27" fmla="*/ 560 h 633"/>
                <a:gd name="T28" fmla="*/ 50 w 934"/>
                <a:gd name="T29" fmla="*/ 546 h 633"/>
                <a:gd name="T30" fmla="*/ 50 w 934"/>
                <a:gd name="T31" fmla="*/ 238 h 633"/>
                <a:gd name="T32" fmla="*/ 0 w 934"/>
                <a:gd name="T33" fmla="*/ 216 h 633"/>
                <a:gd name="T34" fmla="*/ 0 w 934"/>
                <a:gd name="T35" fmla="*/ 546 h 633"/>
                <a:gd name="T36" fmla="*/ 2 w 934"/>
                <a:gd name="T37" fmla="*/ 563 h 633"/>
                <a:gd name="T38" fmla="*/ 7 w 934"/>
                <a:gd name="T39" fmla="*/ 580 h 633"/>
                <a:gd name="T40" fmla="*/ 16 w 934"/>
                <a:gd name="T41" fmla="*/ 595 h 633"/>
                <a:gd name="T42" fmla="*/ 26 w 934"/>
                <a:gd name="T43" fmla="*/ 607 h 633"/>
                <a:gd name="T44" fmla="*/ 40 w 934"/>
                <a:gd name="T45" fmla="*/ 619 h 633"/>
                <a:gd name="T46" fmla="*/ 54 w 934"/>
                <a:gd name="T47" fmla="*/ 626 h 633"/>
                <a:gd name="T48" fmla="*/ 71 w 934"/>
                <a:gd name="T49" fmla="*/ 631 h 633"/>
                <a:gd name="T50" fmla="*/ 89 w 934"/>
                <a:gd name="T51" fmla="*/ 633 h 633"/>
                <a:gd name="T52" fmla="*/ 845 w 934"/>
                <a:gd name="T53" fmla="*/ 633 h 633"/>
                <a:gd name="T54" fmla="*/ 863 w 934"/>
                <a:gd name="T55" fmla="*/ 631 h 633"/>
                <a:gd name="T56" fmla="*/ 880 w 934"/>
                <a:gd name="T57" fmla="*/ 626 h 633"/>
                <a:gd name="T58" fmla="*/ 894 w 934"/>
                <a:gd name="T59" fmla="*/ 618 h 633"/>
                <a:gd name="T60" fmla="*/ 908 w 934"/>
                <a:gd name="T61" fmla="*/ 606 h 633"/>
                <a:gd name="T62" fmla="*/ 918 w 934"/>
                <a:gd name="T63" fmla="*/ 594 h 633"/>
                <a:gd name="T64" fmla="*/ 927 w 934"/>
                <a:gd name="T65" fmla="*/ 578 h 633"/>
                <a:gd name="T66" fmla="*/ 932 w 934"/>
                <a:gd name="T67" fmla="*/ 561 h 633"/>
                <a:gd name="T68" fmla="*/ 934 w 934"/>
                <a:gd name="T69" fmla="*/ 544 h 633"/>
                <a:gd name="T70" fmla="*/ 934 w 934"/>
                <a:gd name="T71" fmla="*/ 79 h 633"/>
                <a:gd name="T72" fmla="*/ 932 w 934"/>
                <a:gd name="T73" fmla="*/ 63 h 633"/>
                <a:gd name="T74" fmla="*/ 928 w 934"/>
                <a:gd name="T75" fmla="*/ 47 h 633"/>
                <a:gd name="T76" fmla="*/ 920 w 934"/>
                <a:gd name="T77" fmla="*/ 35 h 633"/>
                <a:gd name="T78" fmla="*/ 911 w 934"/>
                <a:gd name="T79" fmla="*/ 22 h 633"/>
                <a:gd name="T80" fmla="*/ 899 w 934"/>
                <a:gd name="T81" fmla="*/ 13 h 633"/>
                <a:gd name="T82" fmla="*/ 886 w 934"/>
                <a:gd name="T83" fmla="*/ 6 h 633"/>
                <a:gd name="T84" fmla="*/ 870 w 934"/>
                <a:gd name="T85" fmla="*/ 2 h 633"/>
                <a:gd name="T86" fmla="*/ 855 w 934"/>
                <a:gd name="T87" fmla="*/ 0 h 633"/>
                <a:gd name="T88" fmla="*/ 491 w 934"/>
                <a:gd name="T89" fmla="*/ 0 h 633"/>
                <a:gd name="T90" fmla="*/ 474 w 934"/>
                <a:gd name="T91" fmla="*/ 5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4" h="633">
                  <a:moveTo>
                    <a:pt x="855" y="50"/>
                  </a:moveTo>
                  <a:lnTo>
                    <a:pt x="855" y="50"/>
                  </a:lnTo>
                  <a:lnTo>
                    <a:pt x="861" y="51"/>
                  </a:lnTo>
                  <a:lnTo>
                    <a:pt x="866" y="52"/>
                  </a:lnTo>
                  <a:lnTo>
                    <a:pt x="871" y="55"/>
                  </a:lnTo>
                  <a:lnTo>
                    <a:pt x="876" y="58"/>
                  </a:lnTo>
                  <a:lnTo>
                    <a:pt x="879" y="62"/>
                  </a:lnTo>
                  <a:lnTo>
                    <a:pt x="882" y="67"/>
                  </a:lnTo>
                  <a:lnTo>
                    <a:pt x="883" y="72"/>
                  </a:lnTo>
                  <a:lnTo>
                    <a:pt x="884" y="79"/>
                  </a:lnTo>
                  <a:lnTo>
                    <a:pt x="884" y="544"/>
                  </a:lnTo>
                  <a:lnTo>
                    <a:pt x="884" y="544"/>
                  </a:lnTo>
                  <a:lnTo>
                    <a:pt x="883" y="551"/>
                  </a:lnTo>
                  <a:lnTo>
                    <a:pt x="881" y="558"/>
                  </a:lnTo>
                  <a:lnTo>
                    <a:pt x="878" y="566"/>
                  </a:lnTo>
                  <a:lnTo>
                    <a:pt x="872" y="572"/>
                  </a:lnTo>
                  <a:lnTo>
                    <a:pt x="867" y="576"/>
                  </a:lnTo>
                  <a:lnTo>
                    <a:pt x="860" y="580"/>
                  </a:lnTo>
                  <a:lnTo>
                    <a:pt x="853" y="582"/>
                  </a:lnTo>
                  <a:lnTo>
                    <a:pt x="845" y="583"/>
                  </a:lnTo>
                  <a:lnTo>
                    <a:pt x="89" y="583"/>
                  </a:lnTo>
                  <a:lnTo>
                    <a:pt x="89" y="583"/>
                  </a:lnTo>
                  <a:lnTo>
                    <a:pt x="81" y="582"/>
                  </a:lnTo>
                  <a:lnTo>
                    <a:pt x="74" y="580"/>
                  </a:lnTo>
                  <a:lnTo>
                    <a:pt x="68" y="577"/>
                  </a:lnTo>
                  <a:lnTo>
                    <a:pt x="62" y="573"/>
                  </a:lnTo>
                  <a:lnTo>
                    <a:pt x="57" y="567"/>
                  </a:lnTo>
                  <a:lnTo>
                    <a:pt x="53" y="560"/>
                  </a:lnTo>
                  <a:lnTo>
                    <a:pt x="51" y="553"/>
                  </a:lnTo>
                  <a:lnTo>
                    <a:pt x="50" y="546"/>
                  </a:lnTo>
                  <a:lnTo>
                    <a:pt x="50" y="238"/>
                  </a:lnTo>
                  <a:lnTo>
                    <a:pt x="50" y="238"/>
                  </a:lnTo>
                  <a:lnTo>
                    <a:pt x="25" y="229"/>
                  </a:lnTo>
                  <a:lnTo>
                    <a:pt x="0" y="216"/>
                  </a:lnTo>
                  <a:lnTo>
                    <a:pt x="0" y="546"/>
                  </a:lnTo>
                  <a:lnTo>
                    <a:pt x="0" y="546"/>
                  </a:lnTo>
                  <a:lnTo>
                    <a:pt x="1" y="554"/>
                  </a:lnTo>
                  <a:lnTo>
                    <a:pt x="2" y="563"/>
                  </a:lnTo>
                  <a:lnTo>
                    <a:pt x="4" y="572"/>
                  </a:lnTo>
                  <a:lnTo>
                    <a:pt x="7" y="580"/>
                  </a:lnTo>
                  <a:lnTo>
                    <a:pt x="12" y="587"/>
                  </a:lnTo>
                  <a:lnTo>
                    <a:pt x="16" y="595"/>
                  </a:lnTo>
                  <a:lnTo>
                    <a:pt x="21" y="602"/>
                  </a:lnTo>
                  <a:lnTo>
                    <a:pt x="26" y="607"/>
                  </a:lnTo>
                  <a:lnTo>
                    <a:pt x="32" y="613"/>
                  </a:lnTo>
                  <a:lnTo>
                    <a:pt x="40" y="619"/>
                  </a:lnTo>
                  <a:lnTo>
                    <a:pt x="47" y="623"/>
                  </a:lnTo>
                  <a:lnTo>
                    <a:pt x="54" y="626"/>
                  </a:lnTo>
                  <a:lnTo>
                    <a:pt x="63" y="629"/>
                  </a:lnTo>
                  <a:lnTo>
                    <a:pt x="71" y="631"/>
                  </a:lnTo>
                  <a:lnTo>
                    <a:pt x="80" y="633"/>
                  </a:lnTo>
                  <a:lnTo>
                    <a:pt x="89" y="633"/>
                  </a:lnTo>
                  <a:lnTo>
                    <a:pt x="845" y="633"/>
                  </a:lnTo>
                  <a:lnTo>
                    <a:pt x="845" y="633"/>
                  </a:lnTo>
                  <a:lnTo>
                    <a:pt x="854" y="633"/>
                  </a:lnTo>
                  <a:lnTo>
                    <a:pt x="863" y="631"/>
                  </a:lnTo>
                  <a:lnTo>
                    <a:pt x="871" y="629"/>
                  </a:lnTo>
                  <a:lnTo>
                    <a:pt x="880" y="626"/>
                  </a:lnTo>
                  <a:lnTo>
                    <a:pt x="887" y="622"/>
                  </a:lnTo>
                  <a:lnTo>
                    <a:pt x="894" y="618"/>
                  </a:lnTo>
                  <a:lnTo>
                    <a:pt x="902" y="612"/>
                  </a:lnTo>
                  <a:lnTo>
                    <a:pt x="908" y="606"/>
                  </a:lnTo>
                  <a:lnTo>
                    <a:pt x="914" y="600"/>
                  </a:lnTo>
                  <a:lnTo>
                    <a:pt x="918" y="594"/>
                  </a:lnTo>
                  <a:lnTo>
                    <a:pt x="924" y="585"/>
                  </a:lnTo>
                  <a:lnTo>
                    <a:pt x="927" y="578"/>
                  </a:lnTo>
                  <a:lnTo>
                    <a:pt x="930" y="570"/>
                  </a:lnTo>
                  <a:lnTo>
                    <a:pt x="932" y="561"/>
                  </a:lnTo>
                  <a:lnTo>
                    <a:pt x="934" y="552"/>
                  </a:lnTo>
                  <a:lnTo>
                    <a:pt x="934" y="544"/>
                  </a:lnTo>
                  <a:lnTo>
                    <a:pt x="934" y="79"/>
                  </a:lnTo>
                  <a:lnTo>
                    <a:pt x="934" y="79"/>
                  </a:lnTo>
                  <a:lnTo>
                    <a:pt x="934" y="70"/>
                  </a:lnTo>
                  <a:lnTo>
                    <a:pt x="932" y="63"/>
                  </a:lnTo>
                  <a:lnTo>
                    <a:pt x="931" y="55"/>
                  </a:lnTo>
                  <a:lnTo>
                    <a:pt x="928" y="47"/>
                  </a:lnTo>
                  <a:lnTo>
                    <a:pt x="925" y="41"/>
                  </a:lnTo>
                  <a:lnTo>
                    <a:pt x="920" y="35"/>
                  </a:lnTo>
                  <a:lnTo>
                    <a:pt x="916" y="29"/>
                  </a:lnTo>
                  <a:lnTo>
                    <a:pt x="911" y="22"/>
                  </a:lnTo>
                  <a:lnTo>
                    <a:pt x="905" y="17"/>
                  </a:lnTo>
                  <a:lnTo>
                    <a:pt x="899" y="13"/>
                  </a:lnTo>
                  <a:lnTo>
                    <a:pt x="892" y="9"/>
                  </a:lnTo>
                  <a:lnTo>
                    <a:pt x="886" y="6"/>
                  </a:lnTo>
                  <a:lnTo>
                    <a:pt x="879" y="3"/>
                  </a:lnTo>
                  <a:lnTo>
                    <a:pt x="870" y="2"/>
                  </a:lnTo>
                  <a:lnTo>
                    <a:pt x="863" y="0"/>
                  </a:lnTo>
                  <a:lnTo>
                    <a:pt x="855" y="0"/>
                  </a:lnTo>
                  <a:lnTo>
                    <a:pt x="491" y="0"/>
                  </a:lnTo>
                  <a:lnTo>
                    <a:pt x="491" y="0"/>
                  </a:lnTo>
                  <a:lnTo>
                    <a:pt x="484" y="25"/>
                  </a:lnTo>
                  <a:lnTo>
                    <a:pt x="474" y="50"/>
                  </a:lnTo>
                  <a:lnTo>
                    <a:pt x="855"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8" name="Freeform 24"/>
            <p:cNvSpPr>
              <a:spLocks noEditPoints="1"/>
            </p:cNvSpPr>
            <p:nvPr/>
          </p:nvSpPr>
          <p:spPr bwMode="auto">
            <a:xfrm>
              <a:off x="403225" y="2105026"/>
              <a:ext cx="469900" cy="469900"/>
            </a:xfrm>
            <a:custGeom>
              <a:avLst/>
              <a:gdLst>
                <a:gd name="T0" fmla="*/ 1 w 592"/>
                <a:gd name="T1" fmla="*/ 327 h 592"/>
                <a:gd name="T2" fmla="*/ 13 w 592"/>
                <a:gd name="T3" fmla="*/ 384 h 592"/>
                <a:gd name="T4" fmla="*/ 35 w 592"/>
                <a:gd name="T5" fmla="*/ 437 h 592"/>
                <a:gd name="T6" fmla="*/ 67 w 592"/>
                <a:gd name="T7" fmla="*/ 485 h 592"/>
                <a:gd name="T8" fmla="*/ 107 w 592"/>
                <a:gd name="T9" fmla="*/ 525 h 592"/>
                <a:gd name="T10" fmla="*/ 155 w 592"/>
                <a:gd name="T11" fmla="*/ 557 h 592"/>
                <a:gd name="T12" fmla="*/ 208 w 592"/>
                <a:gd name="T13" fmla="*/ 579 h 592"/>
                <a:gd name="T14" fmla="*/ 265 w 592"/>
                <a:gd name="T15" fmla="*/ 590 h 592"/>
                <a:gd name="T16" fmla="*/ 319 w 592"/>
                <a:gd name="T17" fmla="*/ 591 h 592"/>
                <a:gd name="T18" fmla="*/ 410 w 592"/>
                <a:gd name="T19" fmla="*/ 569 h 592"/>
                <a:gd name="T20" fmla="*/ 504 w 592"/>
                <a:gd name="T21" fmla="*/ 563 h 592"/>
                <a:gd name="T22" fmla="*/ 546 w 592"/>
                <a:gd name="T23" fmla="*/ 454 h 592"/>
                <a:gd name="T24" fmla="*/ 583 w 592"/>
                <a:gd name="T25" fmla="*/ 366 h 592"/>
                <a:gd name="T26" fmla="*/ 592 w 592"/>
                <a:gd name="T27" fmla="*/ 296 h 592"/>
                <a:gd name="T28" fmla="*/ 585 w 592"/>
                <a:gd name="T29" fmla="*/ 237 h 592"/>
                <a:gd name="T30" fmla="*/ 569 w 592"/>
                <a:gd name="T31" fmla="*/ 181 h 592"/>
                <a:gd name="T32" fmla="*/ 541 w 592"/>
                <a:gd name="T33" fmla="*/ 131 h 592"/>
                <a:gd name="T34" fmla="*/ 505 w 592"/>
                <a:gd name="T35" fmla="*/ 87 h 592"/>
                <a:gd name="T36" fmla="*/ 461 w 592"/>
                <a:gd name="T37" fmla="*/ 50 h 592"/>
                <a:gd name="T38" fmla="*/ 411 w 592"/>
                <a:gd name="T39" fmla="*/ 23 h 592"/>
                <a:gd name="T40" fmla="*/ 355 w 592"/>
                <a:gd name="T41" fmla="*/ 7 h 592"/>
                <a:gd name="T42" fmla="*/ 296 w 592"/>
                <a:gd name="T43" fmla="*/ 0 h 592"/>
                <a:gd name="T44" fmla="*/ 251 w 592"/>
                <a:gd name="T45" fmla="*/ 3 h 592"/>
                <a:gd name="T46" fmla="*/ 194 w 592"/>
                <a:gd name="T47" fmla="*/ 18 h 592"/>
                <a:gd name="T48" fmla="*/ 142 w 592"/>
                <a:gd name="T49" fmla="*/ 43 h 592"/>
                <a:gd name="T50" fmla="*/ 97 w 592"/>
                <a:gd name="T51" fmla="*/ 77 h 592"/>
                <a:gd name="T52" fmla="*/ 58 w 592"/>
                <a:gd name="T53" fmla="*/ 119 h 592"/>
                <a:gd name="T54" fmla="*/ 29 w 592"/>
                <a:gd name="T55" fmla="*/ 168 h 592"/>
                <a:gd name="T56" fmla="*/ 9 w 592"/>
                <a:gd name="T57" fmla="*/ 222 h 592"/>
                <a:gd name="T58" fmla="*/ 0 w 592"/>
                <a:gd name="T59" fmla="*/ 281 h 592"/>
                <a:gd name="T60" fmla="*/ 296 w 592"/>
                <a:gd name="T61" fmla="*/ 67 h 592"/>
                <a:gd name="T62" fmla="*/ 385 w 592"/>
                <a:gd name="T63" fmla="*/ 85 h 592"/>
                <a:gd name="T64" fmla="*/ 458 w 592"/>
                <a:gd name="T65" fmla="*/ 134 h 592"/>
                <a:gd name="T66" fmla="*/ 507 w 592"/>
                <a:gd name="T67" fmla="*/ 207 h 592"/>
                <a:gd name="T68" fmla="*/ 525 w 592"/>
                <a:gd name="T69" fmla="*/ 296 h 592"/>
                <a:gd name="T70" fmla="*/ 515 w 592"/>
                <a:gd name="T71" fmla="*/ 364 h 592"/>
                <a:gd name="T72" fmla="*/ 473 w 592"/>
                <a:gd name="T73" fmla="*/ 442 h 592"/>
                <a:gd name="T74" fmla="*/ 405 w 592"/>
                <a:gd name="T75" fmla="*/ 497 h 592"/>
                <a:gd name="T76" fmla="*/ 319 w 592"/>
                <a:gd name="T77" fmla="*/ 525 h 592"/>
                <a:gd name="T78" fmla="*/ 250 w 592"/>
                <a:gd name="T79" fmla="*/ 520 h 592"/>
                <a:gd name="T80" fmla="*/ 167 w 592"/>
                <a:gd name="T81" fmla="*/ 486 h 592"/>
                <a:gd name="T82" fmla="*/ 106 w 592"/>
                <a:gd name="T83" fmla="*/ 425 h 592"/>
                <a:gd name="T84" fmla="*/ 71 w 592"/>
                <a:gd name="T85" fmla="*/ 342 h 592"/>
                <a:gd name="T86" fmla="*/ 67 w 592"/>
                <a:gd name="T87" fmla="*/ 272 h 592"/>
                <a:gd name="T88" fmla="*/ 95 w 592"/>
                <a:gd name="T89" fmla="*/ 187 h 592"/>
                <a:gd name="T90" fmla="*/ 150 w 592"/>
                <a:gd name="T91" fmla="*/ 119 h 592"/>
                <a:gd name="T92" fmla="*/ 228 w 592"/>
                <a:gd name="T93" fmla="*/ 77 h 592"/>
                <a:gd name="T94" fmla="*/ 296 w 592"/>
                <a:gd name="T95" fmla="*/ 67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2" h="592">
                  <a:moveTo>
                    <a:pt x="0" y="296"/>
                  </a:moveTo>
                  <a:lnTo>
                    <a:pt x="0" y="296"/>
                  </a:lnTo>
                  <a:lnTo>
                    <a:pt x="0" y="312"/>
                  </a:lnTo>
                  <a:lnTo>
                    <a:pt x="1" y="327"/>
                  </a:lnTo>
                  <a:lnTo>
                    <a:pt x="3" y="341"/>
                  </a:lnTo>
                  <a:lnTo>
                    <a:pt x="6" y="356"/>
                  </a:lnTo>
                  <a:lnTo>
                    <a:pt x="9" y="370"/>
                  </a:lnTo>
                  <a:lnTo>
                    <a:pt x="13" y="384"/>
                  </a:lnTo>
                  <a:lnTo>
                    <a:pt x="17" y="398"/>
                  </a:lnTo>
                  <a:lnTo>
                    <a:pt x="23" y="411"/>
                  </a:lnTo>
                  <a:lnTo>
                    <a:pt x="29" y="425"/>
                  </a:lnTo>
                  <a:lnTo>
                    <a:pt x="35" y="437"/>
                  </a:lnTo>
                  <a:lnTo>
                    <a:pt x="42" y="450"/>
                  </a:lnTo>
                  <a:lnTo>
                    <a:pt x="51" y="462"/>
                  </a:lnTo>
                  <a:lnTo>
                    <a:pt x="58" y="474"/>
                  </a:lnTo>
                  <a:lnTo>
                    <a:pt x="67" y="485"/>
                  </a:lnTo>
                  <a:lnTo>
                    <a:pt x="77" y="495"/>
                  </a:lnTo>
                  <a:lnTo>
                    <a:pt x="86" y="506"/>
                  </a:lnTo>
                  <a:lnTo>
                    <a:pt x="97" y="515"/>
                  </a:lnTo>
                  <a:lnTo>
                    <a:pt x="107" y="525"/>
                  </a:lnTo>
                  <a:lnTo>
                    <a:pt x="118" y="534"/>
                  </a:lnTo>
                  <a:lnTo>
                    <a:pt x="130" y="541"/>
                  </a:lnTo>
                  <a:lnTo>
                    <a:pt x="142" y="550"/>
                  </a:lnTo>
                  <a:lnTo>
                    <a:pt x="155" y="557"/>
                  </a:lnTo>
                  <a:lnTo>
                    <a:pt x="167" y="563"/>
                  </a:lnTo>
                  <a:lnTo>
                    <a:pt x="180" y="569"/>
                  </a:lnTo>
                  <a:lnTo>
                    <a:pt x="194" y="575"/>
                  </a:lnTo>
                  <a:lnTo>
                    <a:pt x="208" y="579"/>
                  </a:lnTo>
                  <a:lnTo>
                    <a:pt x="222" y="583"/>
                  </a:lnTo>
                  <a:lnTo>
                    <a:pt x="236" y="586"/>
                  </a:lnTo>
                  <a:lnTo>
                    <a:pt x="251" y="589"/>
                  </a:lnTo>
                  <a:lnTo>
                    <a:pt x="265" y="590"/>
                  </a:lnTo>
                  <a:lnTo>
                    <a:pt x="280" y="592"/>
                  </a:lnTo>
                  <a:lnTo>
                    <a:pt x="296" y="592"/>
                  </a:lnTo>
                  <a:lnTo>
                    <a:pt x="296" y="592"/>
                  </a:lnTo>
                  <a:lnTo>
                    <a:pt x="319" y="591"/>
                  </a:lnTo>
                  <a:lnTo>
                    <a:pt x="343" y="588"/>
                  </a:lnTo>
                  <a:lnTo>
                    <a:pt x="366" y="584"/>
                  </a:lnTo>
                  <a:lnTo>
                    <a:pt x="388" y="578"/>
                  </a:lnTo>
                  <a:lnTo>
                    <a:pt x="410" y="569"/>
                  </a:lnTo>
                  <a:lnTo>
                    <a:pt x="432" y="559"/>
                  </a:lnTo>
                  <a:lnTo>
                    <a:pt x="453" y="546"/>
                  </a:lnTo>
                  <a:lnTo>
                    <a:pt x="473" y="533"/>
                  </a:lnTo>
                  <a:lnTo>
                    <a:pt x="504" y="563"/>
                  </a:lnTo>
                  <a:lnTo>
                    <a:pt x="563" y="505"/>
                  </a:lnTo>
                  <a:lnTo>
                    <a:pt x="532" y="475"/>
                  </a:lnTo>
                  <a:lnTo>
                    <a:pt x="532" y="475"/>
                  </a:lnTo>
                  <a:lnTo>
                    <a:pt x="546" y="454"/>
                  </a:lnTo>
                  <a:lnTo>
                    <a:pt x="558" y="433"/>
                  </a:lnTo>
                  <a:lnTo>
                    <a:pt x="569" y="411"/>
                  </a:lnTo>
                  <a:lnTo>
                    <a:pt x="577" y="389"/>
                  </a:lnTo>
                  <a:lnTo>
                    <a:pt x="583" y="366"/>
                  </a:lnTo>
                  <a:lnTo>
                    <a:pt x="588" y="343"/>
                  </a:lnTo>
                  <a:lnTo>
                    <a:pt x="591" y="319"/>
                  </a:lnTo>
                  <a:lnTo>
                    <a:pt x="592" y="296"/>
                  </a:lnTo>
                  <a:lnTo>
                    <a:pt x="592" y="296"/>
                  </a:lnTo>
                  <a:lnTo>
                    <a:pt x="592" y="281"/>
                  </a:lnTo>
                  <a:lnTo>
                    <a:pt x="591" y="266"/>
                  </a:lnTo>
                  <a:lnTo>
                    <a:pt x="589" y="251"/>
                  </a:lnTo>
                  <a:lnTo>
                    <a:pt x="585" y="237"/>
                  </a:lnTo>
                  <a:lnTo>
                    <a:pt x="582" y="222"/>
                  </a:lnTo>
                  <a:lnTo>
                    <a:pt x="578" y="209"/>
                  </a:lnTo>
                  <a:lnTo>
                    <a:pt x="574" y="194"/>
                  </a:lnTo>
                  <a:lnTo>
                    <a:pt x="569" y="181"/>
                  </a:lnTo>
                  <a:lnTo>
                    <a:pt x="563" y="168"/>
                  </a:lnTo>
                  <a:lnTo>
                    <a:pt x="556" y="156"/>
                  </a:lnTo>
                  <a:lnTo>
                    <a:pt x="549" y="143"/>
                  </a:lnTo>
                  <a:lnTo>
                    <a:pt x="541" y="131"/>
                  </a:lnTo>
                  <a:lnTo>
                    <a:pt x="533" y="119"/>
                  </a:lnTo>
                  <a:lnTo>
                    <a:pt x="524" y="108"/>
                  </a:lnTo>
                  <a:lnTo>
                    <a:pt x="515" y="97"/>
                  </a:lnTo>
                  <a:lnTo>
                    <a:pt x="505" y="87"/>
                  </a:lnTo>
                  <a:lnTo>
                    <a:pt x="495" y="77"/>
                  </a:lnTo>
                  <a:lnTo>
                    <a:pt x="484" y="68"/>
                  </a:lnTo>
                  <a:lnTo>
                    <a:pt x="473" y="59"/>
                  </a:lnTo>
                  <a:lnTo>
                    <a:pt x="461" y="50"/>
                  </a:lnTo>
                  <a:lnTo>
                    <a:pt x="449" y="43"/>
                  </a:lnTo>
                  <a:lnTo>
                    <a:pt x="436" y="36"/>
                  </a:lnTo>
                  <a:lnTo>
                    <a:pt x="424" y="29"/>
                  </a:lnTo>
                  <a:lnTo>
                    <a:pt x="411" y="23"/>
                  </a:lnTo>
                  <a:lnTo>
                    <a:pt x="398" y="18"/>
                  </a:lnTo>
                  <a:lnTo>
                    <a:pt x="383" y="14"/>
                  </a:lnTo>
                  <a:lnTo>
                    <a:pt x="370" y="10"/>
                  </a:lnTo>
                  <a:lnTo>
                    <a:pt x="355" y="7"/>
                  </a:lnTo>
                  <a:lnTo>
                    <a:pt x="340" y="3"/>
                  </a:lnTo>
                  <a:lnTo>
                    <a:pt x="326" y="1"/>
                  </a:lnTo>
                  <a:lnTo>
                    <a:pt x="311" y="0"/>
                  </a:lnTo>
                  <a:lnTo>
                    <a:pt x="296" y="0"/>
                  </a:lnTo>
                  <a:lnTo>
                    <a:pt x="296" y="0"/>
                  </a:lnTo>
                  <a:lnTo>
                    <a:pt x="280" y="0"/>
                  </a:lnTo>
                  <a:lnTo>
                    <a:pt x="265" y="1"/>
                  </a:lnTo>
                  <a:lnTo>
                    <a:pt x="251" y="3"/>
                  </a:lnTo>
                  <a:lnTo>
                    <a:pt x="236" y="7"/>
                  </a:lnTo>
                  <a:lnTo>
                    <a:pt x="222" y="10"/>
                  </a:lnTo>
                  <a:lnTo>
                    <a:pt x="208" y="14"/>
                  </a:lnTo>
                  <a:lnTo>
                    <a:pt x="194" y="18"/>
                  </a:lnTo>
                  <a:lnTo>
                    <a:pt x="180" y="23"/>
                  </a:lnTo>
                  <a:lnTo>
                    <a:pt x="167" y="29"/>
                  </a:lnTo>
                  <a:lnTo>
                    <a:pt x="155" y="36"/>
                  </a:lnTo>
                  <a:lnTo>
                    <a:pt x="142" y="43"/>
                  </a:lnTo>
                  <a:lnTo>
                    <a:pt x="130" y="50"/>
                  </a:lnTo>
                  <a:lnTo>
                    <a:pt x="118" y="59"/>
                  </a:lnTo>
                  <a:lnTo>
                    <a:pt x="107" y="68"/>
                  </a:lnTo>
                  <a:lnTo>
                    <a:pt x="97" y="77"/>
                  </a:lnTo>
                  <a:lnTo>
                    <a:pt x="86" y="87"/>
                  </a:lnTo>
                  <a:lnTo>
                    <a:pt x="77" y="97"/>
                  </a:lnTo>
                  <a:lnTo>
                    <a:pt x="67" y="108"/>
                  </a:lnTo>
                  <a:lnTo>
                    <a:pt x="58" y="119"/>
                  </a:lnTo>
                  <a:lnTo>
                    <a:pt x="51" y="131"/>
                  </a:lnTo>
                  <a:lnTo>
                    <a:pt x="42" y="143"/>
                  </a:lnTo>
                  <a:lnTo>
                    <a:pt x="35" y="156"/>
                  </a:lnTo>
                  <a:lnTo>
                    <a:pt x="29" y="168"/>
                  </a:lnTo>
                  <a:lnTo>
                    <a:pt x="23" y="181"/>
                  </a:lnTo>
                  <a:lnTo>
                    <a:pt x="17" y="194"/>
                  </a:lnTo>
                  <a:lnTo>
                    <a:pt x="13" y="209"/>
                  </a:lnTo>
                  <a:lnTo>
                    <a:pt x="9" y="222"/>
                  </a:lnTo>
                  <a:lnTo>
                    <a:pt x="6" y="237"/>
                  </a:lnTo>
                  <a:lnTo>
                    <a:pt x="3" y="251"/>
                  </a:lnTo>
                  <a:lnTo>
                    <a:pt x="1" y="266"/>
                  </a:lnTo>
                  <a:lnTo>
                    <a:pt x="0" y="281"/>
                  </a:lnTo>
                  <a:lnTo>
                    <a:pt x="0" y="296"/>
                  </a:lnTo>
                  <a:lnTo>
                    <a:pt x="0" y="296"/>
                  </a:lnTo>
                  <a:close/>
                  <a:moveTo>
                    <a:pt x="296" y="67"/>
                  </a:moveTo>
                  <a:lnTo>
                    <a:pt x="296" y="67"/>
                  </a:lnTo>
                  <a:lnTo>
                    <a:pt x="319" y="68"/>
                  </a:lnTo>
                  <a:lnTo>
                    <a:pt x="342" y="71"/>
                  </a:lnTo>
                  <a:lnTo>
                    <a:pt x="363" y="77"/>
                  </a:lnTo>
                  <a:lnTo>
                    <a:pt x="385" y="85"/>
                  </a:lnTo>
                  <a:lnTo>
                    <a:pt x="405" y="95"/>
                  </a:lnTo>
                  <a:lnTo>
                    <a:pt x="424" y="107"/>
                  </a:lnTo>
                  <a:lnTo>
                    <a:pt x="442" y="119"/>
                  </a:lnTo>
                  <a:lnTo>
                    <a:pt x="458" y="134"/>
                  </a:lnTo>
                  <a:lnTo>
                    <a:pt x="473" y="150"/>
                  </a:lnTo>
                  <a:lnTo>
                    <a:pt x="485" y="168"/>
                  </a:lnTo>
                  <a:lnTo>
                    <a:pt x="497" y="187"/>
                  </a:lnTo>
                  <a:lnTo>
                    <a:pt x="507" y="207"/>
                  </a:lnTo>
                  <a:lnTo>
                    <a:pt x="515" y="229"/>
                  </a:lnTo>
                  <a:lnTo>
                    <a:pt x="521" y="250"/>
                  </a:lnTo>
                  <a:lnTo>
                    <a:pt x="524" y="272"/>
                  </a:lnTo>
                  <a:lnTo>
                    <a:pt x="525" y="296"/>
                  </a:lnTo>
                  <a:lnTo>
                    <a:pt x="525" y="296"/>
                  </a:lnTo>
                  <a:lnTo>
                    <a:pt x="524" y="319"/>
                  </a:lnTo>
                  <a:lnTo>
                    <a:pt x="521" y="342"/>
                  </a:lnTo>
                  <a:lnTo>
                    <a:pt x="515" y="364"/>
                  </a:lnTo>
                  <a:lnTo>
                    <a:pt x="507" y="386"/>
                  </a:lnTo>
                  <a:lnTo>
                    <a:pt x="497" y="406"/>
                  </a:lnTo>
                  <a:lnTo>
                    <a:pt x="485" y="425"/>
                  </a:lnTo>
                  <a:lnTo>
                    <a:pt x="473" y="442"/>
                  </a:lnTo>
                  <a:lnTo>
                    <a:pt x="458" y="458"/>
                  </a:lnTo>
                  <a:lnTo>
                    <a:pt x="442" y="474"/>
                  </a:lnTo>
                  <a:lnTo>
                    <a:pt x="424" y="486"/>
                  </a:lnTo>
                  <a:lnTo>
                    <a:pt x="405" y="497"/>
                  </a:lnTo>
                  <a:lnTo>
                    <a:pt x="385" y="508"/>
                  </a:lnTo>
                  <a:lnTo>
                    <a:pt x="363" y="515"/>
                  </a:lnTo>
                  <a:lnTo>
                    <a:pt x="342" y="520"/>
                  </a:lnTo>
                  <a:lnTo>
                    <a:pt x="319" y="525"/>
                  </a:lnTo>
                  <a:lnTo>
                    <a:pt x="296" y="526"/>
                  </a:lnTo>
                  <a:lnTo>
                    <a:pt x="296" y="526"/>
                  </a:lnTo>
                  <a:lnTo>
                    <a:pt x="272" y="525"/>
                  </a:lnTo>
                  <a:lnTo>
                    <a:pt x="250" y="520"/>
                  </a:lnTo>
                  <a:lnTo>
                    <a:pt x="228" y="515"/>
                  </a:lnTo>
                  <a:lnTo>
                    <a:pt x="206" y="508"/>
                  </a:lnTo>
                  <a:lnTo>
                    <a:pt x="186" y="497"/>
                  </a:lnTo>
                  <a:lnTo>
                    <a:pt x="167" y="486"/>
                  </a:lnTo>
                  <a:lnTo>
                    <a:pt x="150" y="474"/>
                  </a:lnTo>
                  <a:lnTo>
                    <a:pt x="133" y="458"/>
                  </a:lnTo>
                  <a:lnTo>
                    <a:pt x="118" y="442"/>
                  </a:lnTo>
                  <a:lnTo>
                    <a:pt x="106" y="425"/>
                  </a:lnTo>
                  <a:lnTo>
                    <a:pt x="95" y="406"/>
                  </a:lnTo>
                  <a:lnTo>
                    <a:pt x="84" y="386"/>
                  </a:lnTo>
                  <a:lnTo>
                    <a:pt x="77" y="364"/>
                  </a:lnTo>
                  <a:lnTo>
                    <a:pt x="71" y="342"/>
                  </a:lnTo>
                  <a:lnTo>
                    <a:pt x="67" y="319"/>
                  </a:lnTo>
                  <a:lnTo>
                    <a:pt x="66" y="296"/>
                  </a:lnTo>
                  <a:lnTo>
                    <a:pt x="66" y="296"/>
                  </a:lnTo>
                  <a:lnTo>
                    <a:pt x="67" y="272"/>
                  </a:lnTo>
                  <a:lnTo>
                    <a:pt x="71" y="250"/>
                  </a:lnTo>
                  <a:lnTo>
                    <a:pt x="77" y="229"/>
                  </a:lnTo>
                  <a:lnTo>
                    <a:pt x="84" y="207"/>
                  </a:lnTo>
                  <a:lnTo>
                    <a:pt x="95" y="187"/>
                  </a:lnTo>
                  <a:lnTo>
                    <a:pt x="106" y="168"/>
                  </a:lnTo>
                  <a:lnTo>
                    <a:pt x="118" y="150"/>
                  </a:lnTo>
                  <a:lnTo>
                    <a:pt x="133" y="134"/>
                  </a:lnTo>
                  <a:lnTo>
                    <a:pt x="150" y="119"/>
                  </a:lnTo>
                  <a:lnTo>
                    <a:pt x="167" y="107"/>
                  </a:lnTo>
                  <a:lnTo>
                    <a:pt x="186" y="95"/>
                  </a:lnTo>
                  <a:lnTo>
                    <a:pt x="206" y="85"/>
                  </a:lnTo>
                  <a:lnTo>
                    <a:pt x="228" y="77"/>
                  </a:lnTo>
                  <a:lnTo>
                    <a:pt x="250" y="71"/>
                  </a:lnTo>
                  <a:lnTo>
                    <a:pt x="272" y="68"/>
                  </a:lnTo>
                  <a:lnTo>
                    <a:pt x="296" y="67"/>
                  </a:lnTo>
                  <a:lnTo>
                    <a:pt x="296" y="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9" name="Freeform 25"/>
            <p:cNvSpPr>
              <a:spLocks/>
            </p:cNvSpPr>
            <p:nvPr/>
          </p:nvSpPr>
          <p:spPr bwMode="auto">
            <a:xfrm>
              <a:off x="830263" y="2532063"/>
              <a:ext cx="161925" cy="161925"/>
            </a:xfrm>
            <a:custGeom>
              <a:avLst/>
              <a:gdLst>
                <a:gd name="T0" fmla="*/ 0 w 205"/>
                <a:gd name="T1" fmla="*/ 59 h 204"/>
                <a:gd name="T2" fmla="*/ 134 w 205"/>
                <a:gd name="T3" fmla="*/ 192 h 204"/>
                <a:gd name="T4" fmla="*/ 134 w 205"/>
                <a:gd name="T5" fmla="*/ 192 h 204"/>
                <a:gd name="T6" fmla="*/ 140 w 205"/>
                <a:gd name="T7" fmla="*/ 197 h 204"/>
                <a:gd name="T8" fmla="*/ 147 w 205"/>
                <a:gd name="T9" fmla="*/ 201 h 204"/>
                <a:gd name="T10" fmla="*/ 155 w 205"/>
                <a:gd name="T11" fmla="*/ 203 h 204"/>
                <a:gd name="T12" fmla="*/ 163 w 205"/>
                <a:gd name="T13" fmla="*/ 204 h 204"/>
                <a:gd name="T14" fmla="*/ 171 w 205"/>
                <a:gd name="T15" fmla="*/ 203 h 204"/>
                <a:gd name="T16" fmla="*/ 179 w 205"/>
                <a:gd name="T17" fmla="*/ 201 h 204"/>
                <a:gd name="T18" fmla="*/ 186 w 205"/>
                <a:gd name="T19" fmla="*/ 197 h 204"/>
                <a:gd name="T20" fmla="*/ 192 w 205"/>
                <a:gd name="T21" fmla="*/ 192 h 204"/>
                <a:gd name="T22" fmla="*/ 192 w 205"/>
                <a:gd name="T23" fmla="*/ 192 h 204"/>
                <a:gd name="T24" fmla="*/ 197 w 205"/>
                <a:gd name="T25" fmla="*/ 186 h 204"/>
                <a:gd name="T26" fmla="*/ 202 w 205"/>
                <a:gd name="T27" fmla="*/ 178 h 204"/>
                <a:gd name="T28" fmla="*/ 204 w 205"/>
                <a:gd name="T29" fmla="*/ 171 h 204"/>
                <a:gd name="T30" fmla="*/ 205 w 205"/>
                <a:gd name="T31" fmla="*/ 163 h 204"/>
                <a:gd name="T32" fmla="*/ 204 w 205"/>
                <a:gd name="T33" fmla="*/ 154 h 204"/>
                <a:gd name="T34" fmla="*/ 202 w 205"/>
                <a:gd name="T35" fmla="*/ 147 h 204"/>
                <a:gd name="T36" fmla="*/ 197 w 205"/>
                <a:gd name="T37" fmla="*/ 140 h 204"/>
                <a:gd name="T38" fmla="*/ 192 w 205"/>
                <a:gd name="T39" fmla="*/ 134 h 204"/>
                <a:gd name="T40" fmla="*/ 59 w 205"/>
                <a:gd name="T41" fmla="*/ 0 h 204"/>
                <a:gd name="T42" fmla="*/ 0 w 205"/>
                <a:gd name="T43" fmla="*/ 5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204">
                  <a:moveTo>
                    <a:pt x="0" y="59"/>
                  </a:moveTo>
                  <a:lnTo>
                    <a:pt x="134" y="192"/>
                  </a:lnTo>
                  <a:lnTo>
                    <a:pt x="134" y="192"/>
                  </a:lnTo>
                  <a:lnTo>
                    <a:pt x="140" y="197"/>
                  </a:lnTo>
                  <a:lnTo>
                    <a:pt x="147" y="201"/>
                  </a:lnTo>
                  <a:lnTo>
                    <a:pt x="155" y="203"/>
                  </a:lnTo>
                  <a:lnTo>
                    <a:pt x="163" y="204"/>
                  </a:lnTo>
                  <a:lnTo>
                    <a:pt x="171" y="203"/>
                  </a:lnTo>
                  <a:lnTo>
                    <a:pt x="179" y="201"/>
                  </a:lnTo>
                  <a:lnTo>
                    <a:pt x="186" y="197"/>
                  </a:lnTo>
                  <a:lnTo>
                    <a:pt x="192" y="192"/>
                  </a:lnTo>
                  <a:lnTo>
                    <a:pt x="192" y="192"/>
                  </a:lnTo>
                  <a:lnTo>
                    <a:pt x="197" y="186"/>
                  </a:lnTo>
                  <a:lnTo>
                    <a:pt x="202" y="178"/>
                  </a:lnTo>
                  <a:lnTo>
                    <a:pt x="204" y="171"/>
                  </a:lnTo>
                  <a:lnTo>
                    <a:pt x="205" y="163"/>
                  </a:lnTo>
                  <a:lnTo>
                    <a:pt x="204" y="154"/>
                  </a:lnTo>
                  <a:lnTo>
                    <a:pt x="202" y="147"/>
                  </a:lnTo>
                  <a:lnTo>
                    <a:pt x="197" y="140"/>
                  </a:lnTo>
                  <a:lnTo>
                    <a:pt x="192" y="134"/>
                  </a:lnTo>
                  <a:lnTo>
                    <a:pt x="59" y="0"/>
                  </a:lnTo>
                  <a:lnTo>
                    <a:pt x="0" y="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0" name="Freeform 26"/>
            <p:cNvSpPr>
              <a:spLocks/>
            </p:cNvSpPr>
            <p:nvPr/>
          </p:nvSpPr>
          <p:spPr bwMode="auto">
            <a:xfrm>
              <a:off x="582613" y="2422526"/>
              <a:ext cx="180975" cy="20638"/>
            </a:xfrm>
            <a:custGeom>
              <a:avLst/>
              <a:gdLst>
                <a:gd name="T0" fmla="*/ 0 w 227"/>
                <a:gd name="T1" fmla="*/ 25 h 25"/>
                <a:gd name="T2" fmla="*/ 206 w 227"/>
                <a:gd name="T3" fmla="*/ 25 h 25"/>
                <a:gd name="T4" fmla="*/ 206 w 227"/>
                <a:gd name="T5" fmla="*/ 25 h 25"/>
                <a:gd name="T6" fmla="*/ 218 w 227"/>
                <a:gd name="T7" fmla="*/ 12 h 25"/>
                <a:gd name="T8" fmla="*/ 227 w 227"/>
                <a:gd name="T9" fmla="*/ 0 h 25"/>
                <a:gd name="T10" fmla="*/ 0 w 227"/>
                <a:gd name="T11" fmla="*/ 0 h 25"/>
                <a:gd name="T12" fmla="*/ 0 w 227"/>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27" h="25">
                  <a:moveTo>
                    <a:pt x="0" y="25"/>
                  </a:moveTo>
                  <a:lnTo>
                    <a:pt x="206" y="25"/>
                  </a:lnTo>
                  <a:lnTo>
                    <a:pt x="206" y="25"/>
                  </a:lnTo>
                  <a:lnTo>
                    <a:pt x="218" y="12"/>
                  </a:lnTo>
                  <a:lnTo>
                    <a:pt x="227"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1" name="Freeform 27"/>
            <p:cNvSpPr>
              <a:spLocks/>
            </p:cNvSpPr>
            <p:nvPr/>
          </p:nvSpPr>
          <p:spPr bwMode="auto">
            <a:xfrm>
              <a:off x="582613" y="2324101"/>
              <a:ext cx="204788" cy="19050"/>
            </a:xfrm>
            <a:custGeom>
              <a:avLst/>
              <a:gdLst>
                <a:gd name="T0" fmla="*/ 0 w 258"/>
                <a:gd name="T1" fmla="*/ 25 h 25"/>
                <a:gd name="T2" fmla="*/ 258 w 258"/>
                <a:gd name="T3" fmla="*/ 25 h 25"/>
                <a:gd name="T4" fmla="*/ 258 w 258"/>
                <a:gd name="T5" fmla="*/ 25 h 25"/>
                <a:gd name="T6" fmla="*/ 258 w 258"/>
                <a:gd name="T7" fmla="*/ 21 h 25"/>
                <a:gd name="T8" fmla="*/ 258 w 258"/>
                <a:gd name="T9" fmla="*/ 21 h 25"/>
                <a:gd name="T10" fmla="*/ 257 w 258"/>
                <a:gd name="T11" fmla="*/ 0 h 25"/>
                <a:gd name="T12" fmla="*/ 0 w 258"/>
                <a:gd name="T13" fmla="*/ 0 h 25"/>
                <a:gd name="T14" fmla="*/ 0 w 258"/>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
                  <a:moveTo>
                    <a:pt x="0" y="25"/>
                  </a:moveTo>
                  <a:lnTo>
                    <a:pt x="258" y="25"/>
                  </a:lnTo>
                  <a:lnTo>
                    <a:pt x="258" y="25"/>
                  </a:lnTo>
                  <a:lnTo>
                    <a:pt x="258" y="21"/>
                  </a:lnTo>
                  <a:lnTo>
                    <a:pt x="258" y="21"/>
                  </a:lnTo>
                  <a:lnTo>
                    <a:pt x="257"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2" name="Freeform 28"/>
            <p:cNvSpPr>
              <a:spLocks/>
            </p:cNvSpPr>
            <p:nvPr/>
          </p:nvSpPr>
          <p:spPr bwMode="auto">
            <a:xfrm>
              <a:off x="582613" y="2373313"/>
              <a:ext cx="201613" cy="20638"/>
            </a:xfrm>
            <a:custGeom>
              <a:avLst/>
              <a:gdLst>
                <a:gd name="T0" fmla="*/ 0 w 254"/>
                <a:gd name="T1" fmla="*/ 25 h 25"/>
                <a:gd name="T2" fmla="*/ 246 w 254"/>
                <a:gd name="T3" fmla="*/ 25 h 25"/>
                <a:gd name="T4" fmla="*/ 246 w 254"/>
                <a:gd name="T5" fmla="*/ 25 h 25"/>
                <a:gd name="T6" fmla="*/ 250 w 254"/>
                <a:gd name="T7" fmla="*/ 13 h 25"/>
                <a:gd name="T8" fmla="*/ 254 w 254"/>
                <a:gd name="T9" fmla="*/ 0 h 25"/>
                <a:gd name="T10" fmla="*/ 0 w 254"/>
                <a:gd name="T11" fmla="*/ 0 h 25"/>
                <a:gd name="T12" fmla="*/ 0 w 25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54" h="25">
                  <a:moveTo>
                    <a:pt x="0" y="25"/>
                  </a:moveTo>
                  <a:lnTo>
                    <a:pt x="246" y="25"/>
                  </a:lnTo>
                  <a:lnTo>
                    <a:pt x="246" y="25"/>
                  </a:lnTo>
                  <a:lnTo>
                    <a:pt x="250" y="13"/>
                  </a:lnTo>
                  <a:lnTo>
                    <a:pt x="254"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grpSp>
      <p:sp>
        <p:nvSpPr>
          <p:cNvPr id="67" name="文本框 66"/>
          <p:cNvSpPr txBox="1"/>
          <p:nvPr/>
        </p:nvSpPr>
        <p:spPr>
          <a:xfrm>
            <a:off x="838096" y="3322163"/>
            <a:ext cx="7550328" cy="2031325"/>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b="0" dirty="0">
                <a:latin typeface="华文细黑" panose="02010600040101010101" pitchFamily="2" charset="-122"/>
                <a:ea typeface="华文细黑" panose="02010600040101010101" pitchFamily="2" charset="-122"/>
                <a:cs typeface="+mn-cs"/>
              </a:rPr>
              <a:t>        </a:t>
            </a:r>
            <a:r>
              <a:rPr lang="zh-CN" altLang="en-US" sz="2800" dirty="0">
                <a:latin typeface="华文细黑" panose="02010600040101010101" pitchFamily="2" charset="-122"/>
                <a:ea typeface="华文细黑" panose="02010600040101010101" pitchFamily="2" charset="-122"/>
                <a:cs typeface="+mn-cs"/>
              </a:rPr>
              <a:t>所谓完全归纳推理是根据一类事物中每一个对象具有（或不具有）某种属性，推出该类事物都具有（或不具有）某种属性的归纳推理。</a:t>
            </a:r>
            <a:endParaRPr lang="en-US" altLang="zh-CN"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1153405819"/>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251520" y="1124744"/>
            <a:ext cx="8640959" cy="4824536"/>
          </a:xfrm>
          <a:custGeom>
            <a:avLst/>
            <a:gdLst>
              <a:gd name="connsiteX0" fmla="*/ 2519006 w 2599156"/>
              <a:gd name="connsiteY0" fmla="*/ 1865376 h 1865376"/>
              <a:gd name="connsiteX1" fmla="*/ 80149 w 2599156"/>
              <a:gd name="connsiteY1" fmla="*/ 1865376 h 1865376"/>
              <a:gd name="connsiteX2" fmla="*/ 0 w 2599156"/>
              <a:gd name="connsiteY2" fmla="*/ 1785226 h 1865376"/>
              <a:gd name="connsiteX3" fmla="*/ 0 w 2599156"/>
              <a:gd name="connsiteY3" fmla="*/ 80149 h 1865376"/>
              <a:gd name="connsiteX4" fmla="*/ 80149 w 2599156"/>
              <a:gd name="connsiteY4" fmla="*/ 0 h 1865376"/>
              <a:gd name="connsiteX5" fmla="*/ 2519006 w 2599156"/>
              <a:gd name="connsiteY5" fmla="*/ 0 h 1865376"/>
              <a:gd name="connsiteX6" fmla="*/ 2599156 w 2599156"/>
              <a:gd name="connsiteY6" fmla="*/ 80149 h 1865376"/>
              <a:gd name="connsiteX7" fmla="*/ 2599156 w 2599156"/>
              <a:gd name="connsiteY7" fmla="*/ 1785226 h 1865376"/>
              <a:gd name="connsiteX8" fmla="*/ 2519006 w 2599156"/>
              <a:gd name="connsiteY8" fmla="*/ 1865376 h 18653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599156" h="1865376">
                <a:moveTo>
                  <a:pt x="2519006" y="1865376"/>
                </a:moveTo>
                <a:lnTo>
                  <a:pt x="80149" y="1865376"/>
                </a:lnTo>
                <a:cubicBezTo>
                  <a:pt x="36067" y="1865376"/>
                  <a:pt x="0" y="1829307"/>
                  <a:pt x="0" y="1785226"/>
                </a:cubicBezTo>
                <a:lnTo>
                  <a:pt x="0" y="80149"/>
                </a:lnTo>
                <a:cubicBezTo>
                  <a:pt x="0" y="36068"/>
                  <a:pt x="36067" y="0"/>
                  <a:pt x="80149" y="0"/>
                </a:cubicBezTo>
                <a:lnTo>
                  <a:pt x="2519006" y="0"/>
                </a:lnTo>
                <a:cubicBezTo>
                  <a:pt x="2563088" y="0"/>
                  <a:pt x="2599156" y="36068"/>
                  <a:pt x="2599156" y="80149"/>
                </a:cubicBezTo>
                <a:lnTo>
                  <a:pt x="2599156" y="1785226"/>
                </a:lnTo>
                <a:cubicBezTo>
                  <a:pt x="2599156" y="1829307"/>
                  <a:pt x="2563088" y="1865376"/>
                  <a:pt x="2519006" y="1865376"/>
                </a:cubicBezTo>
              </a:path>
            </a:pathLst>
          </a:custGeom>
          <a:solidFill>
            <a:srgbClr val="13273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 name="MH_Other_5"/>
          <p:cNvSpPr/>
          <p:nvPr/>
        </p:nvSpPr>
        <p:spPr>
          <a:xfrm>
            <a:off x="723207" y="1466832"/>
            <a:ext cx="469006" cy="448708"/>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sp>
        <p:nvSpPr>
          <p:cNvPr id="15" name="MH_SubTitle_1"/>
          <p:cNvSpPr txBox="1"/>
          <p:nvPr/>
        </p:nvSpPr>
        <p:spPr>
          <a:xfrm>
            <a:off x="723206" y="2021400"/>
            <a:ext cx="3129743" cy="2951898"/>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1800" b="0" kern="0" dirty="0">
                <a:solidFill>
                  <a:prstClr val="white"/>
                </a:solidFill>
                <a:latin typeface="微软雅黑" panose="020B0503020204020204" pitchFamily="34" charset="-122"/>
                <a:ea typeface="微软雅黑" panose="020B0503020204020204" pitchFamily="34" charset="-122"/>
                <a:cs typeface="Arial" pitchFamily="34" charset="0"/>
              </a:rPr>
              <a:t>直角三角形的内角和是</a:t>
            </a:r>
            <a:r>
              <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rPr>
              <a:t>180°</a:t>
            </a:r>
            <a:r>
              <a:rPr lang="zh-CN" altLang="en-US" sz="1800"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800" b="0" kern="0" dirty="0">
                <a:solidFill>
                  <a:prstClr val="white"/>
                </a:solidFill>
                <a:latin typeface="微软雅黑" panose="020B0503020204020204" pitchFamily="34" charset="-122"/>
                <a:ea typeface="微软雅黑" panose="020B0503020204020204" pitchFamily="34" charset="-122"/>
                <a:cs typeface="Arial" pitchFamily="34" charset="0"/>
              </a:rPr>
              <a:t>锐角三角形的内角和是</a:t>
            </a:r>
            <a:r>
              <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rPr>
              <a:t>180° </a:t>
            </a:r>
            <a:r>
              <a:rPr lang="zh-CN" altLang="en-US" sz="1800" b="0" kern="0" dirty="0">
                <a:solidFill>
                  <a:prstClr val="white"/>
                </a:solidFill>
                <a:latin typeface="微软雅黑" panose="020B0503020204020204" pitchFamily="34" charset="-122"/>
                <a:ea typeface="微软雅黑" panose="020B0503020204020204" pitchFamily="34" charset="-122"/>
                <a:cs typeface="Arial" pitchFamily="34" charset="0"/>
              </a:rPr>
              <a:t>，钝角三角形的内角和是</a:t>
            </a:r>
            <a:r>
              <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rPr>
              <a:t>180°</a:t>
            </a:r>
            <a:r>
              <a:rPr lang="zh-CN" altLang="en-US" sz="1800" b="0" kern="0" dirty="0">
                <a:solidFill>
                  <a:prstClr val="white"/>
                </a:solidFill>
                <a:latin typeface="微软雅黑" panose="020B0503020204020204" pitchFamily="34" charset="-122"/>
                <a:ea typeface="微软雅黑" panose="020B0503020204020204" pitchFamily="34" charset="-122"/>
                <a:cs typeface="Arial" pitchFamily="34" charset="0"/>
              </a:rPr>
              <a:t>，直角三角形、锐角三角形、钝角三角形是全部的三角形，</a:t>
            </a:r>
            <a:endPar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1800" b="0" kern="0" dirty="0">
                <a:solidFill>
                  <a:prstClr val="white"/>
                </a:solidFill>
                <a:latin typeface="微软雅黑" panose="020B0503020204020204" pitchFamily="34" charset="-122"/>
                <a:ea typeface="微软雅黑" panose="020B0503020204020204" pitchFamily="34" charset="-122"/>
                <a:cs typeface="Arial" pitchFamily="34" charset="0"/>
              </a:rPr>
              <a:t>所以，一切三角形的内角和都是</a:t>
            </a:r>
            <a:r>
              <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rPr>
              <a:t>180°</a:t>
            </a:r>
            <a:r>
              <a:rPr lang="zh-CN" altLang="en-US" sz="1800"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21" name="矩形 20"/>
          <p:cNvSpPr/>
          <p:nvPr/>
        </p:nvSpPr>
        <p:spPr>
          <a:xfrm>
            <a:off x="1076036" y="1872547"/>
            <a:ext cx="581352" cy="338554"/>
          </a:xfrm>
          <a:prstGeom prst="rect">
            <a:avLst/>
          </a:prstGeom>
        </p:spPr>
        <p:txBody>
          <a:bodyPr wrap="square">
            <a:spAutoFit/>
          </a:bodyPr>
          <a:lstStyle/>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模板下载：</a:t>
            </a:r>
            <a:r>
              <a:rPr lang="en-US" altLang="zh-CN" sz="100" b="0" kern="0" dirty="0">
                <a:solidFill>
                  <a:srgbClr val="44546A">
                    <a:lumMod val="50000"/>
                  </a:srgbClr>
                </a:solidFill>
                <a:latin typeface="Calibri"/>
                <a:ea typeface="宋体" panose="02010600030101010101" pitchFamily="2" charset="-122"/>
                <a:cs typeface="+mn-cs"/>
              </a:rPr>
              <a:t>www.1ppt.com/moban/     </a:t>
            </a:r>
            <a:r>
              <a:rPr lang="zh-CN" altLang="en-US" sz="100" b="0" kern="0" dirty="0">
                <a:solidFill>
                  <a:srgbClr val="44546A">
                    <a:lumMod val="50000"/>
                  </a:srgbClr>
                </a:solidFill>
                <a:latin typeface="Calibri"/>
                <a:ea typeface="宋体" panose="02010600030101010101" pitchFamily="2" charset="-122"/>
                <a:cs typeface="+mn-cs"/>
              </a:rPr>
              <a:t>行业</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a:t>
            </a:r>
            <a:r>
              <a:rPr lang="en-US" altLang="zh-CN" sz="100" b="0" kern="0" dirty="0">
                <a:solidFill>
                  <a:srgbClr val="44546A">
                    <a:lumMod val="50000"/>
                  </a:srgbClr>
                </a:solidFill>
                <a:latin typeface="Calibri"/>
                <a:ea typeface="宋体" panose="02010600030101010101" pitchFamily="2" charset="-122"/>
                <a:cs typeface="+mn-cs"/>
              </a:rPr>
              <a:t>www.1ppt.com/hangye/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节日</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a:t>
            </a:r>
            <a:r>
              <a:rPr lang="en-US" altLang="zh-CN" sz="100" b="0" kern="0" dirty="0">
                <a:solidFill>
                  <a:srgbClr val="44546A">
                    <a:lumMod val="50000"/>
                  </a:srgbClr>
                </a:solidFill>
                <a:latin typeface="Calibri"/>
                <a:ea typeface="宋体" panose="02010600030101010101" pitchFamily="2" charset="-122"/>
                <a:cs typeface="+mn-cs"/>
              </a:rPr>
              <a:t>www.1ppt.com/jieri/           PPT</a:t>
            </a:r>
            <a:r>
              <a:rPr lang="zh-CN" altLang="en-US" sz="100" b="0" kern="0" dirty="0">
                <a:solidFill>
                  <a:srgbClr val="44546A">
                    <a:lumMod val="50000"/>
                  </a:srgbClr>
                </a:solidFill>
                <a:latin typeface="Calibri"/>
                <a:ea typeface="宋体" panose="02010600030101010101" pitchFamily="2" charset="-122"/>
                <a:cs typeface="+mn-cs"/>
              </a:rPr>
              <a:t>素材下载：</a:t>
            </a:r>
            <a:r>
              <a:rPr lang="en-US" altLang="zh-CN" sz="100" b="0" kern="0" dirty="0">
                <a:solidFill>
                  <a:srgbClr val="44546A">
                    <a:lumMod val="50000"/>
                  </a:srgbClr>
                </a:solidFill>
                <a:latin typeface="Calibri"/>
                <a:ea typeface="宋体" panose="02010600030101010101" pitchFamily="2" charset="-122"/>
                <a:cs typeface="+mn-cs"/>
              </a:rPr>
              <a:t>www.1ppt.com/sucai/</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背景图片：</a:t>
            </a:r>
            <a:r>
              <a:rPr lang="en-US" altLang="zh-CN" sz="100" b="0" kern="0" dirty="0">
                <a:solidFill>
                  <a:srgbClr val="44546A">
                    <a:lumMod val="50000"/>
                  </a:srgbClr>
                </a:solidFill>
                <a:latin typeface="Calibri"/>
                <a:ea typeface="宋体" panose="02010600030101010101" pitchFamily="2" charset="-122"/>
                <a:cs typeface="+mn-cs"/>
              </a:rPr>
              <a:t>www.1ppt.com/beijing/      PPT</a:t>
            </a:r>
            <a:r>
              <a:rPr lang="zh-CN" altLang="en-US" sz="100" b="0" kern="0" dirty="0">
                <a:solidFill>
                  <a:srgbClr val="44546A">
                    <a:lumMod val="50000"/>
                  </a:srgbClr>
                </a:solidFill>
                <a:latin typeface="Calibri"/>
                <a:ea typeface="宋体" panose="02010600030101010101" pitchFamily="2" charset="-122"/>
                <a:cs typeface="+mn-cs"/>
              </a:rPr>
              <a:t>图表下载：</a:t>
            </a:r>
            <a:r>
              <a:rPr lang="en-US" altLang="zh-CN" sz="100" b="0" kern="0" dirty="0">
                <a:solidFill>
                  <a:srgbClr val="44546A">
                    <a:lumMod val="50000"/>
                  </a:srgbClr>
                </a:solidFill>
                <a:latin typeface="Calibri"/>
                <a:ea typeface="宋体" panose="02010600030101010101" pitchFamily="2" charset="-122"/>
                <a:cs typeface="+mn-cs"/>
              </a:rPr>
              <a:t>www.1ppt.com/tubiao/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优秀</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下载：</a:t>
            </a:r>
            <a:r>
              <a:rPr lang="en-US" altLang="zh-CN" sz="100" b="0" kern="0" dirty="0">
                <a:solidFill>
                  <a:srgbClr val="44546A">
                    <a:lumMod val="50000"/>
                  </a:srgbClr>
                </a:solidFill>
                <a:latin typeface="Calibri"/>
                <a:ea typeface="宋体" panose="02010600030101010101" pitchFamily="2" charset="-122"/>
                <a:cs typeface="+mn-cs"/>
              </a:rPr>
              <a:t>www.1ppt.com/xiazai/        PPT</a:t>
            </a:r>
            <a:r>
              <a:rPr lang="zh-CN" altLang="en-US" sz="100" b="0" kern="0" dirty="0">
                <a:solidFill>
                  <a:srgbClr val="44546A">
                    <a:lumMod val="50000"/>
                  </a:srgbClr>
                </a:solidFill>
                <a:latin typeface="Calibri"/>
                <a:ea typeface="宋体" panose="02010600030101010101" pitchFamily="2" charset="-122"/>
                <a:cs typeface="+mn-cs"/>
              </a:rPr>
              <a:t>教程： </a:t>
            </a:r>
            <a:r>
              <a:rPr lang="en-US" altLang="zh-CN" sz="100" b="0" kern="0" dirty="0">
                <a:solidFill>
                  <a:srgbClr val="44546A">
                    <a:lumMod val="50000"/>
                  </a:srgbClr>
                </a:solidFill>
                <a:latin typeface="Calibri"/>
                <a:ea typeface="宋体" panose="02010600030101010101" pitchFamily="2" charset="-122"/>
                <a:cs typeface="+mn-cs"/>
              </a:rPr>
              <a:t>www.1ppt.com/powerpoint/      </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Word</a:t>
            </a:r>
            <a:r>
              <a:rPr lang="zh-CN" altLang="en-US" sz="100" b="0" kern="0" dirty="0">
                <a:solidFill>
                  <a:srgbClr val="44546A">
                    <a:lumMod val="50000"/>
                  </a:srgbClr>
                </a:solidFill>
                <a:latin typeface="Calibri"/>
                <a:ea typeface="宋体" panose="02010600030101010101" pitchFamily="2" charset="-122"/>
                <a:cs typeface="+mn-cs"/>
              </a:rPr>
              <a:t>教程： </a:t>
            </a:r>
            <a:r>
              <a:rPr lang="en-US" altLang="zh-CN" sz="100" b="0" kern="0" dirty="0">
                <a:solidFill>
                  <a:srgbClr val="44546A">
                    <a:lumMod val="50000"/>
                  </a:srgbClr>
                </a:solidFill>
                <a:latin typeface="Calibri"/>
                <a:ea typeface="宋体" panose="02010600030101010101" pitchFamily="2" charset="-122"/>
                <a:cs typeface="+mn-cs"/>
              </a:rPr>
              <a:t>www.1ppt.com/word/              Excel</a:t>
            </a:r>
            <a:r>
              <a:rPr lang="zh-CN" altLang="en-US" sz="100" b="0" kern="0" dirty="0">
                <a:solidFill>
                  <a:srgbClr val="44546A">
                    <a:lumMod val="50000"/>
                  </a:srgbClr>
                </a:solidFill>
                <a:latin typeface="Calibri"/>
                <a:ea typeface="宋体" panose="02010600030101010101" pitchFamily="2" charset="-122"/>
                <a:cs typeface="+mn-cs"/>
              </a:rPr>
              <a:t>教程：</a:t>
            </a:r>
            <a:r>
              <a:rPr lang="en-US" altLang="zh-CN" sz="100" b="0" kern="0" dirty="0">
                <a:solidFill>
                  <a:srgbClr val="44546A">
                    <a:lumMod val="50000"/>
                  </a:srgbClr>
                </a:solidFill>
                <a:latin typeface="Calibri"/>
                <a:ea typeface="宋体" panose="02010600030101010101" pitchFamily="2" charset="-122"/>
                <a:cs typeface="+mn-cs"/>
              </a:rPr>
              <a:t>www.1ppt.com/excel/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资料下载：</a:t>
            </a:r>
            <a:r>
              <a:rPr lang="en-US" altLang="zh-CN" sz="100" b="0" kern="0" dirty="0">
                <a:solidFill>
                  <a:srgbClr val="44546A">
                    <a:lumMod val="50000"/>
                  </a:srgbClr>
                </a:solidFill>
                <a:latin typeface="Calibri"/>
                <a:ea typeface="宋体" panose="02010600030101010101" pitchFamily="2" charset="-122"/>
                <a:cs typeface="+mn-cs"/>
              </a:rPr>
              <a:t>www.1ppt.com/ziliao/                PPT</a:t>
            </a:r>
            <a:r>
              <a:rPr lang="zh-CN" altLang="en-US" sz="100" b="0" kern="0" dirty="0">
                <a:solidFill>
                  <a:srgbClr val="44546A">
                    <a:lumMod val="50000"/>
                  </a:srgbClr>
                </a:solidFill>
                <a:latin typeface="Calibri"/>
                <a:ea typeface="宋体" panose="02010600030101010101" pitchFamily="2" charset="-122"/>
                <a:cs typeface="+mn-cs"/>
              </a:rPr>
              <a:t>课件下载：</a:t>
            </a:r>
            <a:r>
              <a:rPr lang="en-US" altLang="zh-CN" sz="100" b="0" kern="0" dirty="0">
                <a:solidFill>
                  <a:srgbClr val="44546A">
                    <a:lumMod val="50000"/>
                  </a:srgbClr>
                </a:solidFill>
                <a:latin typeface="Calibri"/>
                <a:ea typeface="宋体" panose="02010600030101010101" pitchFamily="2" charset="-122"/>
                <a:cs typeface="+mn-cs"/>
              </a:rPr>
              <a:t>www.1ppt.com/kejian/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范文下载：</a:t>
            </a:r>
            <a:r>
              <a:rPr lang="en-US" altLang="zh-CN" sz="100" b="0" kern="0" dirty="0">
                <a:solidFill>
                  <a:srgbClr val="44546A">
                    <a:lumMod val="50000"/>
                  </a:srgbClr>
                </a:solidFill>
                <a:latin typeface="Calibri"/>
                <a:ea typeface="宋体" panose="02010600030101010101" pitchFamily="2" charset="-122"/>
                <a:cs typeface="+mn-cs"/>
              </a:rPr>
              <a:t>www.1ppt.com/fanwen/             </a:t>
            </a:r>
            <a:r>
              <a:rPr lang="zh-CN" altLang="en-US" sz="100" b="0" kern="0" dirty="0">
                <a:solidFill>
                  <a:srgbClr val="44546A">
                    <a:lumMod val="50000"/>
                  </a:srgbClr>
                </a:solidFill>
                <a:latin typeface="Calibri"/>
                <a:ea typeface="宋体" panose="02010600030101010101" pitchFamily="2" charset="-122"/>
                <a:cs typeface="+mn-cs"/>
              </a:rPr>
              <a:t>试卷下载：</a:t>
            </a:r>
            <a:r>
              <a:rPr lang="en-US" altLang="zh-CN" sz="100" b="0" kern="0" dirty="0">
                <a:solidFill>
                  <a:srgbClr val="44546A">
                    <a:lumMod val="50000"/>
                  </a:srgbClr>
                </a:solidFill>
                <a:latin typeface="Calibri"/>
                <a:ea typeface="宋体" panose="02010600030101010101" pitchFamily="2" charset="-122"/>
                <a:cs typeface="+mn-cs"/>
              </a:rPr>
              <a:t>www.1ppt.com/shiti/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教案下载：</a:t>
            </a:r>
            <a:r>
              <a:rPr lang="en-US" altLang="zh-CN" sz="100" b="0" kern="0" dirty="0">
                <a:solidFill>
                  <a:srgbClr val="44546A">
                    <a:lumMod val="50000"/>
                  </a:srgbClr>
                </a:solidFill>
                <a:latin typeface="Calibri"/>
                <a:ea typeface="宋体" panose="02010600030101010101" pitchFamily="2" charset="-122"/>
                <a:cs typeface="+mn-cs"/>
              </a:rPr>
              <a:t>www.1ppt.com/jiaoan/        PPT</a:t>
            </a:r>
            <a:r>
              <a:rPr lang="zh-CN" altLang="en-US" sz="100" b="0" kern="0" dirty="0">
                <a:solidFill>
                  <a:srgbClr val="44546A">
                    <a:lumMod val="50000"/>
                  </a:srgbClr>
                </a:solidFill>
                <a:latin typeface="Calibri"/>
                <a:ea typeface="宋体" panose="02010600030101010101" pitchFamily="2" charset="-122"/>
                <a:cs typeface="+mn-cs"/>
              </a:rPr>
              <a:t>论坛：</a:t>
            </a:r>
            <a:r>
              <a:rPr lang="en-US" altLang="zh-CN" sz="100" b="0" kern="0" dirty="0">
                <a:solidFill>
                  <a:srgbClr val="44546A">
                    <a:lumMod val="50000"/>
                  </a:srgbClr>
                </a:solidFill>
                <a:latin typeface="Calibri"/>
                <a:ea typeface="宋体" panose="02010600030101010101" pitchFamily="2" charset="-122"/>
                <a:cs typeface="+mn-cs"/>
              </a:rPr>
              <a:t>www.1ppt.cn</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 </a:t>
            </a:r>
            <a:endParaRPr lang="zh-CN" altLang="en-US" sz="100" b="0" kern="0" dirty="0">
              <a:solidFill>
                <a:srgbClr val="44546A">
                  <a:lumMod val="50000"/>
                </a:srgbClr>
              </a:solidFill>
              <a:latin typeface="Calibri"/>
              <a:ea typeface="宋体" panose="02010600030101010101" pitchFamily="2" charset="-122"/>
              <a:cs typeface="+mn-cs"/>
            </a:endParaRPr>
          </a:p>
        </p:txBody>
      </p:sp>
      <mc:AlternateContent xmlns:mc="http://schemas.openxmlformats.org/markup-compatibility/2006">
        <mc:Choice xmlns:a14="http://schemas.microsoft.com/office/drawing/2010/main" xmlns="" Requires="a14">
          <p:sp>
            <p:nvSpPr>
              <p:cNvPr id="25" name="MH_SubTitle_1"/>
              <p:cNvSpPr txBox="1"/>
              <p:nvPr/>
            </p:nvSpPr>
            <p:spPr>
              <a:xfrm>
                <a:off x="5452513" y="1518397"/>
                <a:ext cx="3090950" cy="4385816"/>
              </a:xfrm>
              <a:prstGeom prst="rect">
                <a:avLst/>
              </a:prstGeom>
              <a:noFill/>
            </p:spPr>
            <p:txBody>
              <a:bodyPr wrap="square" rtlCol="0">
                <a:spAutoFit/>
              </a:bodyPr>
              <a:lstStyle/>
              <a:p>
                <a:pPr defTabSz="685800" fontAlgn="auto">
                  <a:lnSpc>
                    <a:spcPct val="120000"/>
                  </a:lnSpc>
                  <a:spcBef>
                    <a:spcPts val="0"/>
                  </a:spcBef>
                  <a:spcAft>
                    <a:spcPts val="0"/>
                  </a:spcAft>
                  <a:defRPr/>
                </a:pPr>
                <a:r>
                  <a:rPr lang="zh-CN" altLang="en-US" sz="2100" kern="0" dirty="0">
                    <a:solidFill>
                      <a:srgbClr val="FFFF00"/>
                    </a:solidFill>
                    <a:latin typeface="微软雅黑" panose="020B0503020204020204" pitchFamily="34" charset="-122"/>
                    <a:ea typeface="微软雅黑" panose="020B0503020204020204" pitchFamily="34" charset="-122"/>
                    <a:cs typeface="Arial" pitchFamily="34" charset="0"/>
                  </a:rPr>
                  <a:t>完全归纳推理的公式表示为</a:t>
                </a:r>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20000"/>
                  </a:lnSpc>
                  <a:spcBef>
                    <a:spcPts val="0"/>
                  </a:spcBef>
                  <a:spcAft>
                    <a:spcPts val="0"/>
                  </a:spcAft>
                  <a:defRPr/>
                </a:pPr>
                <a14:m>
                  <m:oMath xmlns:m="http://schemas.openxmlformats.org/officeDocument/2006/math">
                    <m:sSub>
                      <m:sSubPr>
                        <m:ctrlPr>
                          <a:rPr lang="en-US" altLang="zh-CN" sz="2100" b="0" i="1" kern="0" dirty="0">
                            <a:solidFill>
                              <a:prstClr val="white"/>
                            </a:solidFill>
                            <a:latin typeface="Cambria Math" panose="02040503050406030204" pitchFamily="18" charset="0"/>
                            <a:cs typeface="+mn-cs"/>
                          </a:rPr>
                        </m:ctrlPr>
                      </m:sSubPr>
                      <m:e>
                        <m:r>
                          <m:rPr>
                            <m:sty m:val="p"/>
                          </m:rPr>
                          <a:rPr lang="en-US" altLang="zh-CN" sz="2100" b="0" i="1" kern="0" dirty="0">
                            <a:solidFill>
                              <a:prstClr val="white"/>
                            </a:solidFill>
                            <a:latin typeface="Cambria Math" panose="02040503050406030204" pitchFamily="18" charset="0"/>
                            <a:cs typeface="+mn-cs"/>
                          </a:rPr>
                          <m:t>S</m:t>
                        </m:r>
                      </m:e>
                      <m:sub>
                        <m:r>
                          <a:rPr lang="en-US" altLang="zh-CN" sz="2100" b="0" kern="0" dirty="0">
                            <a:solidFill>
                              <a:prstClr val="white"/>
                            </a:solidFill>
                            <a:latin typeface="Cambria Math" panose="02040503050406030204" pitchFamily="18" charset="0"/>
                            <a:cs typeface="+mn-cs"/>
                          </a:rPr>
                          <m:t>1</m:t>
                        </m:r>
                      </m:sub>
                    </m:sSub>
                  </m:oMath>
                </a14:m>
                <a:r>
                  <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14:m>
                  <m:oMath xmlns:m="http://schemas.openxmlformats.org/officeDocument/2006/math">
                    <m:sSub>
                      <m:sSubPr>
                        <m:ctrlPr>
                          <a:rPr lang="en-US" altLang="zh-CN" sz="2100" b="0" i="1" kern="0" dirty="0">
                            <a:solidFill>
                              <a:prstClr val="white"/>
                            </a:solidFill>
                            <a:latin typeface="Cambria Math" panose="02040503050406030204" pitchFamily="18" charset="0"/>
                            <a:cs typeface="+mn-cs"/>
                          </a:rPr>
                        </m:ctrlPr>
                      </m:sSubPr>
                      <m:e>
                        <m:r>
                          <m:rPr>
                            <m:sty m:val="p"/>
                          </m:rPr>
                          <a:rPr lang="en-US" altLang="zh-CN" sz="2100" b="0" kern="0" dirty="0">
                            <a:solidFill>
                              <a:prstClr val="white"/>
                            </a:solidFill>
                            <a:latin typeface="Cambria Math" panose="02040503050406030204" pitchFamily="18" charset="0"/>
                            <a:cs typeface="+mn-cs"/>
                          </a:rPr>
                          <m:t>S</m:t>
                        </m:r>
                      </m:e>
                      <m:sub>
                        <m:r>
                          <a:rPr lang="en-US" altLang="zh-CN" sz="2100" b="0" kern="0" dirty="0">
                            <a:solidFill>
                              <a:prstClr val="white"/>
                            </a:solidFill>
                            <a:latin typeface="Cambria Math" panose="02040503050406030204" pitchFamily="18" charset="0"/>
                            <a:cs typeface="+mn-cs"/>
                          </a:rPr>
                          <m:t>2</m:t>
                        </m:r>
                      </m:sub>
                    </m:sSub>
                  </m:oMath>
                </a14:m>
                <a:r>
                  <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14:m>
                  <m:oMath xmlns:m="http://schemas.openxmlformats.org/officeDocument/2006/math">
                    <m:sSub>
                      <m:sSubPr>
                        <m:ctrlPr>
                          <a:rPr lang="en-US" altLang="zh-CN" sz="2100" b="0" i="1" kern="0" dirty="0">
                            <a:solidFill>
                              <a:prstClr val="white"/>
                            </a:solidFill>
                            <a:latin typeface="Cambria Math" panose="02040503050406030204" pitchFamily="18" charset="0"/>
                            <a:cs typeface="+mn-cs"/>
                          </a:rPr>
                        </m:ctrlPr>
                      </m:sSubPr>
                      <m:e>
                        <m:r>
                          <m:rPr>
                            <m:sty m:val="p"/>
                          </m:rPr>
                          <a:rPr lang="en-US" altLang="zh-CN" sz="2100" b="0" kern="0" dirty="0">
                            <a:solidFill>
                              <a:prstClr val="white"/>
                            </a:solidFill>
                            <a:latin typeface="Cambria Math" panose="02040503050406030204" pitchFamily="18" charset="0"/>
                            <a:cs typeface="+mn-cs"/>
                          </a:rPr>
                          <m:t>S</m:t>
                        </m:r>
                      </m:e>
                      <m:sub>
                        <m:r>
                          <a:rPr lang="en-US" altLang="zh-CN" sz="2100" b="0" kern="0" dirty="0">
                            <a:solidFill>
                              <a:prstClr val="white"/>
                            </a:solidFill>
                            <a:latin typeface="Cambria Math" panose="02040503050406030204" pitchFamily="18" charset="0"/>
                            <a:cs typeface="+mn-cs"/>
                          </a:rPr>
                          <m:t>3</m:t>
                        </m:r>
                      </m:sub>
                    </m:sSub>
                  </m:oMath>
                </a14:m>
                <a:r>
                  <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r>
                  <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rPr>
                  <a:t>      …..</a:t>
                </a:r>
              </a:p>
              <a:p>
                <a:pPr defTabSz="685800" fontAlgn="auto">
                  <a:lnSpc>
                    <a:spcPct val="120000"/>
                  </a:lnSpc>
                  <a:spcBef>
                    <a:spcPts val="0"/>
                  </a:spcBef>
                  <a:spcAft>
                    <a:spcPts val="0"/>
                  </a:spcAft>
                  <a:defRPr/>
                </a:pPr>
                <a14:m>
                  <m:oMath xmlns:m="http://schemas.openxmlformats.org/officeDocument/2006/math">
                    <m:sSub>
                      <m:sSubPr>
                        <m:ctrlPr>
                          <a:rPr lang="en-US" altLang="zh-CN" sz="2100" b="0" i="1" kern="0" dirty="0">
                            <a:solidFill>
                              <a:prstClr val="white"/>
                            </a:solidFill>
                            <a:latin typeface="Cambria Math" panose="02040503050406030204" pitchFamily="18" charset="0"/>
                            <a:cs typeface="+mn-cs"/>
                          </a:rPr>
                        </m:ctrlPr>
                      </m:sSubPr>
                      <m:e>
                        <m:r>
                          <m:rPr>
                            <m:sty m:val="p"/>
                          </m:rPr>
                          <a:rPr lang="en-US" altLang="zh-CN" sz="2100" b="0" kern="0" dirty="0">
                            <a:solidFill>
                              <a:prstClr val="white"/>
                            </a:solidFill>
                            <a:latin typeface="Cambria Math" panose="02040503050406030204" pitchFamily="18" charset="0"/>
                            <a:cs typeface="+mn-cs"/>
                          </a:rPr>
                          <m:t>S</m:t>
                        </m:r>
                      </m:e>
                      <m:sub>
                        <m:r>
                          <m:rPr>
                            <m:sty m:val="p"/>
                          </m:rPr>
                          <a:rPr lang="en-US" altLang="zh-CN" sz="2100" b="0" kern="0" dirty="0">
                            <a:solidFill>
                              <a:prstClr val="white"/>
                            </a:solidFill>
                            <a:latin typeface="Cambria Math" panose="02040503050406030204" pitchFamily="18" charset="0"/>
                            <a:cs typeface="+mn-cs"/>
                          </a:rPr>
                          <m:t>n</m:t>
                        </m:r>
                      </m:sub>
                    </m:sSub>
                  </m:oMath>
                </a14:m>
                <a:r>
                  <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14:m>
                  <m:oMath xmlns:m="http://schemas.openxmlformats.org/officeDocument/2006/math">
                    <m:sSub>
                      <m:sSubPr>
                        <m:ctrlPr>
                          <a:rPr lang="en-US" altLang="zh-CN" sz="2100" b="0" i="1" kern="0" dirty="0">
                            <a:solidFill>
                              <a:prstClr val="white"/>
                            </a:solidFill>
                            <a:latin typeface="Cambria Math" panose="02040503050406030204" pitchFamily="18" charset="0"/>
                            <a:cs typeface="+mn-cs"/>
                          </a:rPr>
                        </m:ctrlPr>
                      </m:sSubPr>
                      <m:e>
                        <m:r>
                          <m:rPr>
                            <m:sty m:val="p"/>
                          </m:rPr>
                          <a:rPr lang="en-US" altLang="zh-CN" sz="2100" b="0" kern="0" dirty="0">
                            <a:solidFill>
                              <a:prstClr val="white"/>
                            </a:solidFill>
                            <a:latin typeface="Cambria Math" panose="02040503050406030204" pitchFamily="18" charset="0"/>
                            <a:cs typeface="+mn-cs"/>
                          </a:rPr>
                          <m:t>S</m:t>
                        </m:r>
                      </m:e>
                      <m:sub>
                        <m:r>
                          <a:rPr lang="en-US" altLang="zh-CN" sz="2100" b="0" kern="0" dirty="0">
                            <a:solidFill>
                              <a:prstClr val="white"/>
                            </a:solidFill>
                            <a:latin typeface="Cambria Math" panose="02040503050406030204" pitchFamily="18" charset="0"/>
                            <a:cs typeface="+mn-cs"/>
                          </a:rPr>
                          <m:t>1</m:t>
                        </m:r>
                      </m:sub>
                    </m:sSub>
                  </m:oMath>
                </a14:m>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sz="2100" b="0" kern="0" dirty="0">
                    <a:solidFill>
                      <a:prstClr val="white"/>
                    </a:solidFill>
                    <a:latin typeface="Calibri"/>
                    <a:ea typeface="宋体" panose="02010600030101010101" pitchFamily="2" charset="-122"/>
                    <a:cs typeface="+mn-cs"/>
                  </a:rPr>
                  <a:t> </a:t>
                </a:r>
                <a14:m>
                  <m:oMath xmlns:m="http://schemas.openxmlformats.org/officeDocument/2006/math">
                    <m:sSub>
                      <m:sSubPr>
                        <m:ctrlPr>
                          <a:rPr lang="en-US" altLang="zh-CN" sz="2100" b="0" i="1" kern="0" dirty="0">
                            <a:solidFill>
                              <a:prstClr val="white"/>
                            </a:solidFill>
                            <a:latin typeface="Cambria Math" panose="02040503050406030204" pitchFamily="18" charset="0"/>
                            <a:cs typeface="+mn-cs"/>
                          </a:rPr>
                        </m:ctrlPr>
                      </m:sSubPr>
                      <m:e>
                        <m:r>
                          <m:rPr>
                            <m:sty m:val="p"/>
                          </m:rPr>
                          <a:rPr lang="en-US" altLang="zh-CN" sz="2100" b="0" kern="0" dirty="0">
                            <a:solidFill>
                              <a:prstClr val="white"/>
                            </a:solidFill>
                            <a:latin typeface="Cambria Math" panose="02040503050406030204" pitchFamily="18" charset="0"/>
                            <a:cs typeface="+mn-cs"/>
                          </a:rPr>
                          <m:t>S</m:t>
                        </m:r>
                      </m:e>
                      <m:sub>
                        <m:r>
                          <a:rPr lang="en-US" altLang="zh-CN" sz="2100" b="0" kern="0" dirty="0">
                            <a:solidFill>
                              <a:prstClr val="white"/>
                            </a:solidFill>
                            <a:latin typeface="Cambria Math" panose="02040503050406030204" pitchFamily="18" charset="0"/>
                            <a:cs typeface="+mn-cs"/>
                          </a:rPr>
                          <m:t>2</m:t>
                        </m:r>
                      </m:sub>
                    </m:sSub>
                  </m:oMath>
                </a14:m>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sz="2100" b="0" kern="0" dirty="0">
                    <a:solidFill>
                      <a:prstClr val="white"/>
                    </a:solidFill>
                    <a:latin typeface="Calibri"/>
                    <a:ea typeface="宋体" panose="02010600030101010101" pitchFamily="2" charset="-122"/>
                    <a:cs typeface="+mn-cs"/>
                  </a:rPr>
                  <a:t> </a:t>
                </a:r>
                <a14:m>
                  <m:oMath xmlns:m="http://schemas.openxmlformats.org/officeDocument/2006/math">
                    <m:sSub>
                      <m:sSubPr>
                        <m:ctrlPr>
                          <a:rPr lang="en-US" altLang="zh-CN" sz="2100" b="0" i="1" kern="0" dirty="0">
                            <a:solidFill>
                              <a:prstClr val="white"/>
                            </a:solidFill>
                            <a:latin typeface="Cambria Math" panose="02040503050406030204" pitchFamily="18" charset="0"/>
                            <a:cs typeface="+mn-cs"/>
                          </a:rPr>
                        </m:ctrlPr>
                      </m:sSubPr>
                      <m:e>
                        <m:r>
                          <m:rPr>
                            <m:sty m:val="p"/>
                          </m:rPr>
                          <a:rPr lang="en-US" altLang="zh-CN" sz="2100" b="0" kern="0" dirty="0">
                            <a:solidFill>
                              <a:prstClr val="white"/>
                            </a:solidFill>
                            <a:latin typeface="Cambria Math" panose="02040503050406030204" pitchFamily="18" charset="0"/>
                            <a:cs typeface="+mn-cs"/>
                          </a:rPr>
                          <m:t>S</m:t>
                        </m:r>
                      </m:e>
                      <m:sub>
                        <m:r>
                          <a:rPr lang="en-US" altLang="zh-CN" sz="2100" b="0" kern="0" dirty="0">
                            <a:solidFill>
                              <a:prstClr val="white"/>
                            </a:solidFill>
                            <a:latin typeface="Cambria Math" panose="02040503050406030204" pitchFamily="18" charset="0"/>
                            <a:cs typeface="+mn-cs"/>
                          </a:rPr>
                          <m:t>3</m:t>
                        </m:r>
                      </m:sub>
                    </m:sSub>
                  </m:oMath>
                </a14:m>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sz="2100" b="0" kern="0" dirty="0">
                    <a:solidFill>
                      <a:prstClr val="white"/>
                    </a:solidFill>
                    <a:latin typeface="Calibri"/>
                    <a:ea typeface="宋体" panose="02010600030101010101" pitchFamily="2" charset="-122"/>
                    <a:cs typeface="+mn-cs"/>
                  </a:rPr>
                  <a:t> </a:t>
                </a:r>
                <a14:m>
                  <m:oMath xmlns:m="http://schemas.openxmlformats.org/officeDocument/2006/math">
                    <m:sSub>
                      <m:sSubPr>
                        <m:ctrlPr>
                          <a:rPr lang="en-US" altLang="zh-CN" sz="2100" b="0" i="1" kern="0" dirty="0">
                            <a:solidFill>
                              <a:prstClr val="white"/>
                            </a:solidFill>
                            <a:latin typeface="Cambria Math" panose="02040503050406030204" pitchFamily="18" charset="0"/>
                            <a:cs typeface="+mn-cs"/>
                          </a:rPr>
                        </m:ctrlPr>
                      </m:sSubPr>
                      <m:e>
                        <m:r>
                          <m:rPr>
                            <m:sty m:val="p"/>
                          </m:rPr>
                          <a:rPr lang="en-US" altLang="zh-CN" sz="2100" b="0" kern="0" dirty="0">
                            <a:solidFill>
                              <a:prstClr val="white"/>
                            </a:solidFill>
                            <a:latin typeface="Cambria Math" panose="02040503050406030204" pitchFamily="18" charset="0"/>
                            <a:cs typeface="+mn-cs"/>
                          </a:rPr>
                          <m:t>S</m:t>
                        </m:r>
                      </m:e>
                      <m:sub>
                        <m:r>
                          <m:rPr>
                            <m:sty m:val="p"/>
                          </m:rPr>
                          <a:rPr lang="en-US" altLang="zh-CN" sz="2100" b="0" i="1" kern="0" dirty="0">
                            <a:solidFill>
                              <a:prstClr val="white"/>
                            </a:solidFill>
                            <a:latin typeface="Cambria Math" panose="02040503050406030204" pitchFamily="18" charset="0"/>
                            <a:cs typeface="+mn-cs"/>
                          </a:rPr>
                          <m:t>n</m:t>
                        </m:r>
                      </m:sub>
                    </m:sSub>
                  </m:oMath>
                </a14:m>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是</a:t>
                </a:r>
                <a14:m>
                  <m:oMath xmlns:m="http://schemas.openxmlformats.org/officeDocument/2006/math">
                    <m:r>
                      <m:rPr>
                        <m:sty m:val="p"/>
                      </m:rPr>
                      <a:rPr lang="en-US" altLang="zh-CN" sz="2100" b="0" kern="0" dirty="0">
                        <a:solidFill>
                          <a:prstClr val="white"/>
                        </a:solidFill>
                        <a:latin typeface="Cambria Math" panose="02040503050406030204" pitchFamily="18" charset="0"/>
                        <a:cs typeface="+mn-cs"/>
                      </a:rPr>
                      <m:t>S</m:t>
                    </m:r>
                  </m:oMath>
                </a14:m>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的全部，</a:t>
                </a:r>
                <a:endPar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20000"/>
                  </a:lnSpc>
                  <a:spcBef>
                    <a:spcPts val="0"/>
                  </a:spcBef>
                  <a:spcAft>
                    <a:spcPts val="0"/>
                  </a:spcAft>
                  <a:defRPr/>
                </a:pPr>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所以，一切</a:t>
                </a:r>
                <a14:m>
                  <m:oMath xmlns:m="http://schemas.openxmlformats.org/officeDocument/2006/math">
                    <m:r>
                      <m:rPr>
                        <m:sty m:val="p"/>
                      </m:rPr>
                      <a:rPr lang="en-US" altLang="zh-CN" sz="2100" b="0" kern="0" dirty="0">
                        <a:solidFill>
                          <a:prstClr val="white"/>
                        </a:solidFill>
                        <a:latin typeface="Cambria Math" panose="02040503050406030204" pitchFamily="18" charset="0"/>
                        <a:cs typeface="+mn-cs"/>
                      </a:rPr>
                      <m:t>S</m:t>
                    </m:r>
                  </m:oMath>
                </a14:m>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都是</a:t>
                </a:r>
                <a:r>
                  <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rPr>
                  <a:t>P</a:t>
                </a:r>
                <a:r>
                  <a:rPr lang="zh-CN" altLang="en-US" sz="2100"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sz="21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endPar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mc:Choice>
        <mc:Fallback>
          <p:sp>
            <p:nvSpPr>
              <p:cNvPr id="25" name="MH_SubTitle_1"/>
              <p:cNvSpPr txBox="1">
                <a:spLocks noRot="1" noChangeAspect="1" noMove="1" noResize="1" noEditPoints="1" noAdjustHandles="1" noChangeArrowheads="1" noChangeShapeType="1" noTextEdit="1"/>
              </p:cNvSpPr>
              <p:nvPr/>
            </p:nvSpPr>
            <p:spPr>
              <a:xfrm>
                <a:off x="5452513" y="1518397"/>
                <a:ext cx="3090950" cy="4385816"/>
              </a:xfrm>
              <a:prstGeom prst="rect">
                <a:avLst/>
              </a:prstGeom>
              <a:blipFill>
                <a:blip r:embed="rId2" cstate="print"/>
                <a:stretch>
                  <a:fillRect l="-2367" t="-139" r="-1972"/>
                </a:stretch>
              </a:blipFill>
            </p:spPr>
            <p:txBody>
              <a:bodyPr/>
              <a:lstStyle/>
              <a:p>
                <a:r>
                  <a:rPr lang="zh-CN" altLang="en-US">
                    <a:noFill/>
                  </a:rPr>
                  <a:t> </a:t>
                </a:r>
              </a:p>
            </p:txBody>
          </p:sp>
        </mc:Fallback>
      </mc:AlternateContent>
      <p:cxnSp>
        <p:nvCxnSpPr>
          <p:cNvPr id="10" name="直接连接符 9"/>
          <p:cNvCxnSpPr>
            <a:cxnSpLocks/>
          </p:cNvCxnSpPr>
          <p:nvPr/>
        </p:nvCxnSpPr>
        <p:spPr>
          <a:xfrm>
            <a:off x="723207" y="4111682"/>
            <a:ext cx="3065722" cy="0"/>
          </a:xfrm>
          <a:prstGeom prst="line">
            <a:avLst/>
          </a:prstGeom>
        </p:spPr>
        <p:style>
          <a:lnRef idx="2">
            <a:schemeClr val="accent3"/>
          </a:lnRef>
          <a:fillRef idx="0">
            <a:schemeClr val="accent3"/>
          </a:fillRef>
          <a:effectRef idx="1">
            <a:schemeClr val="accent3"/>
          </a:effectRef>
          <a:fontRef idx="minor">
            <a:schemeClr val="tx1"/>
          </a:fontRef>
        </p:style>
      </p:cxnSp>
      <p:pic>
        <p:nvPicPr>
          <p:cNvPr id="9" name="图片 8"/>
          <p:cNvPicPr>
            <a:picLocks noChangeAspect="1"/>
          </p:cNvPicPr>
          <p:nvPr/>
        </p:nvPicPr>
        <p:blipFill rotWithShape="1">
          <a:blip r:embed="rId3" cstate="print">
            <a:extLst>
              <a:ext uri="{BEBA8EAE-BF5A-486C-A8C5-ECC9F3942E4B}">
                <a14:imgProps xmlns:a14="http://schemas.microsoft.com/office/drawing/2010/main" xmlns="">
                  <a14:imgLayer r:embed="rId4">
                    <a14:imgEffect>
                      <a14:backgroundRemoval t="11198" b="85547" l="18555" r="80469">
                        <a14:foregroundMark x1="23535" y1="52474" x2="19238" y2="65234"/>
                        <a14:foregroundMark x1="19238" y1="65234" x2="18652" y2="63021"/>
                        <a14:foregroundMark x1="49414" y1="11198" x2="50586" y2="13281"/>
                        <a14:foregroundMark x1="75879" y1="51042" x2="80469" y2="63672"/>
                        <a14:foregroundMark x1="80469" y1="63672" x2="77930" y2="67578"/>
                        <a14:foregroundMark x1="44336" y1="78516" x2="34180" y2="83073"/>
                        <a14:foregroundMark x1="34180" y1="83073" x2="55078" y2="86458"/>
                        <a14:foregroundMark x1="55078" y1="86458" x2="66016" y2="85547"/>
                        <a14:foregroundMark x1="66016" y1="85547" x2="56250" y2="78906"/>
                        <a14:foregroundMark x1="56250" y1="78906" x2="43066" y2="79036"/>
                        <a14:backgroundMark x1="19952" y1="65636" x2="19683" y2="66869"/>
                        <a14:backgroundMark x1="19668" y1="66812" x2="20112" y2="65726"/>
                      </a14:backgroundRemoval>
                    </a14:imgEffect>
                  </a14:imgLayer>
                </a14:imgProps>
              </a:ext>
            </a:extLst>
          </a:blip>
          <a:srcRect l="16366" t="8028" r="16551" b="12571"/>
          <a:stretch/>
        </p:blipFill>
        <p:spPr>
          <a:xfrm>
            <a:off x="3752157" y="2639646"/>
            <a:ext cx="1764377" cy="1566238"/>
          </a:xfrm>
          <a:prstGeom prst="rect">
            <a:avLst/>
          </a:prstGeom>
        </p:spPr>
      </p:pic>
      <p:cxnSp>
        <p:nvCxnSpPr>
          <p:cNvPr id="17" name="直接连接符 16"/>
          <p:cNvCxnSpPr>
            <a:cxnSpLocks/>
          </p:cNvCxnSpPr>
          <p:nvPr/>
        </p:nvCxnSpPr>
        <p:spPr>
          <a:xfrm>
            <a:off x="5476237" y="4999138"/>
            <a:ext cx="3043499"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4257279759"/>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467544" y="1556792"/>
            <a:ext cx="5481524" cy="523220"/>
          </a:xfrm>
          <a:prstGeom prst="rect">
            <a:avLst/>
          </a:prstGeom>
          <a:noFill/>
        </p:spPr>
        <p:txBody>
          <a:bodyPr wrap="square" rtlCol="0">
            <a:spAutoFit/>
          </a:bodyPr>
          <a:lstStyle/>
          <a:p>
            <a:pPr defTabSz="685800" fontAlgn="auto">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完全归纳推理的特点：</a:t>
            </a:r>
            <a:endParaRPr lang="en-US" altLang="zh-CN" sz="2800" dirty="0">
              <a:latin typeface="华文细黑" panose="02010600040101010101" pitchFamily="2" charset="-122"/>
              <a:ea typeface="华文细黑" panose="02010600040101010101" pitchFamily="2" charset="-122"/>
              <a:cs typeface="+mn-cs"/>
            </a:endParaRPr>
          </a:p>
        </p:txBody>
      </p:sp>
      <p:sp>
        <p:nvSpPr>
          <p:cNvPr id="67" name="文本框 66"/>
          <p:cNvSpPr txBox="1"/>
          <p:nvPr/>
        </p:nvSpPr>
        <p:spPr>
          <a:xfrm>
            <a:off x="1187624" y="2564904"/>
            <a:ext cx="6912768" cy="2240998"/>
          </a:xfrm>
          <a:prstGeom prst="rect">
            <a:avLst/>
          </a:prstGeom>
          <a:noFill/>
        </p:spPr>
        <p:txBody>
          <a:bodyPr wrap="square" rtlCol="0">
            <a:spAutoFit/>
          </a:bodyPr>
          <a:lstStyle/>
          <a:p>
            <a:pPr defTabSz="685800" fontAlgn="auto">
              <a:lnSpc>
                <a:spcPct val="150000"/>
              </a:lnSpc>
              <a:spcBef>
                <a:spcPts val="0"/>
              </a:spcBef>
              <a:spcAft>
                <a:spcPts val="0"/>
              </a:spcAft>
              <a:defRPr/>
            </a:pPr>
            <a:r>
              <a:rPr lang="en-US" altLang="zh-CN" b="0" dirty="0">
                <a:latin typeface="华文细黑" panose="02010600040101010101" pitchFamily="2" charset="-122"/>
                <a:ea typeface="华文细黑" panose="02010600040101010101" pitchFamily="2" charset="-122"/>
                <a:cs typeface="+mn-cs"/>
              </a:rPr>
              <a:t>     </a:t>
            </a:r>
            <a:r>
              <a:rPr lang="zh-CN" altLang="en-US" dirty="0">
                <a:latin typeface="华文细黑" panose="02010600040101010101" pitchFamily="2" charset="-122"/>
                <a:ea typeface="华文细黑" panose="02010600040101010101" pitchFamily="2" charset="-122"/>
                <a:cs typeface="+mn-cs"/>
              </a:rPr>
              <a:t>前提中考察了一类事物的每一个对象，无一遗漏。</a:t>
            </a:r>
            <a:endParaRPr lang="en-US" altLang="zh-CN" dirty="0">
              <a:latin typeface="华文细黑" panose="02010600040101010101" pitchFamily="2" charset="-122"/>
              <a:ea typeface="华文细黑" panose="02010600040101010101" pitchFamily="2" charset="-122"/>
              <a:cs typeface="+mn-cs"/>
            </a:endParaRPr>
          </a:p>
          <a:p>
            <a:pPr defTabSz="685800" fontAlgn="auto">
              <a:lnSpc>
                <a:spcPct val="150000"/>
              </a:lnSpc>
              <a:spcBef>
                <a:spcPts val="0"/>
              </a:spcBef>
              <a:spcAft>
                <a:spcPts val="0"/>
              </a:spcAft>
              <a:defRPr/>
            </a:pPr>
            <a:r>
              <a:rPr lang="en-US" altLang="zh-CN" dirty="0">
                <a:latin typeface="华文细黑" panose="02010600040101010101" pitchFamily="2" charset="-122"/>
                <a:ea typeface="华文细黑" panose="02010600040101010101" pitchFamily="2" charset="-122"/>
                <a:cs typeface="+mn-cs"/>
              </a:rPr>
              <a:t>     </a:t>
            </a:r>
            <a:r>
              <a:rPr lang="zh-CN" altLang="en-US" dirty="0">
                <a:latin typeface="华文细黑" panose="02010600040101010101" pitchFamily="2" charset="-122"/>
                <a:ea typeface="华文细黑" panose="02010600040101010101" pitchFamily="2" charset="-122"/>
                <a:cs typeface="+mn-cs"/>
              </a:rPr>
              <a:t>前提与结论之间具有必然性联系，推出的结论是确实可靠的。</a:t>
            </a:r>
            <a:endParaRPr lang="en-US" altLang="zh-CN" dirty="0">
              <a:latin typeface="华文细黑" panose="02010600040101010101" pitchFamily="2" charset="-122"/>
              <a:ea typeface="华文细黑" panose="02010600040101010101" pitchFamily="2" charset="-122"/>
              <a:cs typeface="+mn-cs"/>
            </a:endParaRPr>
          </a:p>
        </p:txBody>
      </p:sp>
      <p:sp>
        <p:nvSpPr>
          <p:cNvPr id="9" name="矩形 8"/>
          <p:cNvSpPr/>
          <p:nvPr/>
        </p:nvSpPr>
        <p:spPr>
          <a:xfrm>
            <a:off x="1014902" y="2564904"/>
            <a:ext cx="345443" cy="692497"/>
          </a:xfrm>
          <a:prstGeom prst="rect">
            <a:avLst/>
          </a:prstGeom>
          <a:noFill/>
        </p:spPr>
        <p:txBody>
          <a:bodyPr wrap="square" lIns="68580" tIns="34290" rIns="68580" bIns="34290">
            <a:spAutoFit/>
          </a:bodyPr>
          <a:lstStyle/>
          <a:p>
            <a:pPr algn="ctr" defTabSz="685800" fontAlgn="auto">
              <a:spcBef>
                <a:spcPts val="0"/>
              </a:spcBef>
              <a:spcAft>
                <a:spcPts val="0"/>
              </a:spcAft>
            </a:pPr>
            <a:r>
              <a:rPr lang="en-US" altLang="zh-CN" sz="4050" dirty="0">
                <a:ln w="12700" cmpd="sng">
                  <a:solidFill>
                    <a:srgbClr val="FFC000"/>
                  </a:solidFill>
                  <a:prstDash val="solid"/>
                </a:ln>
                <a:latin typeface="Calibri"/>
                <a:ea typeface="宋体" panose="02010600030101010101" pitchFamily="2" charset="-122"/>
                <a:cs typeface="+mn-cs"/>
              </a:rPr>
              <a:t>1</a:t>
            </a:r>
            <a:endParaRPr lang="zh-CN" altLang="en-US" sz="4050" dirty="0">
              <a:ln w="12700" cmpd="sng">
                <a:solidFill>
                  <a:srgbClr val="FFC000"/>
                </a:solidFill>
                <a:prstDash val="solid"/>
              </a:ln>
              <a:latin typeface="Calibri"/>
              <a:ea typeface="宋体" panose="02010600030101010101" pitchFamily="2" charset="-122"/>
              <a:cs typeface="+mn-cs"/>
            </a:endParaRPr>
          </a:p>
        </p:txBody>
      </p:sp>
      <p:sp>
        <p:nvSpPr>
          <p:cNvPr id="10" name="矩形 9"/>
          <p:cNvSpPr/>
          <p:nvPr/>
        </p:nvSpPr>
        <p:spPr>
          <a:xfrm>
            <a:off x="986926" y="3711066"/>
            <a:ext cx="401393" cy="692497"/>
          </a:xfrm>
          <a:prstGeom prst="rect">
            <a:avLst/>
          </a:prstGeom>
          <a:noFill/>
        </p:spPr>
        <p:txBody>
          <a:bodyPr wrap="none" lIns="68580" tIns="34290" rIns="68580" bIns="34290">
            <a:spAutoFit/>
          </a:bodyPr>
          <a:lstStyle/>
          <a:p>
            <a:pPr algn="ctr" defTabSz="685800" fontAlgn="auto">
              <a:spcBef>
                <a:spcPts val="0"/>
              </a:spcBef>
              <a:spcAft>
                <a:spcPts val="0"/>
              </a:spcAft>
            </a:pPr>
            <a:r>
              <a:rPr lang="en-US" altLang="zh-CN" sz="4050" dirty="0">
                <a:ln w="12700" cmpd="sng">
                  <a:solidFill>
                    <a:srgbClr val="FFC000"/>
                  </a:solidFill>
                  <a:prstDash val="solid"/>
                </a:ln>
                <a:latin typeface="Calibri"/>
                <a:ea typeface="宋体" panose="02010600030101010101" pitchFamily="2" charset="-122"/>
                <a:cs typeface="+mn-cs"/>
              </a:rPr>
              <a:t>2</a:t>
            </a:r>
            <a:endParaRPr lang="zh-CN" altLang="en-US" sz="4050" dirty="0">
              <a:ln w="12700" cmpd="sng">
                <a:solidFill>
                  <a:srgbClr val="FFC000"/>
                </a:solidFill>
                <a:prstDash val="solid"/>
              </a:ln>
              <a:latin typeface="Calibri"/>
              <a:ea typeface="宋体" panose="02010600030101010101" pitchFamily="2" charset="-122"/>
              <a:cs typeface="+mn-cs"/>
            </a:endParaRPr>
          </a:p>
        </p:txBody>
      </p:sp>
    </p:spTree>
    <p:extLst>
      <p:ext uri="{BB962C8B-B14F-4D97-AF65-F5344CB8AC3E}">
        <p14:creationId xmlns:p14="http://schemas.microsoft.com/office/powerpoint/2010/main" xmlns="" val="76673561"/>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7">
                                            <p:txEl>
                                              <p:pRg st="0" end="0"/>
                                            </p:txEl>
                                          </p:spTgt>
                                        </p:tgtEl>
                                        <p:attrNameLst>
                                          <p:attrName>style.visibility</p:attrName>
                                        </p:attrNameLst>
                                      </p:cBhvr>
                                      <p:to>
                                        <p:strVal val="visible"/>
                                      </p:to>
                                    </p:set>
                                    <p:animEffect transition="in" filter="fade">
                                      <p:cBhvr>
                                        <p:cTn id="25" dur="500"/>
                                        <p:tgtEl>
                                          <p:spTgt spid="6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80">
                                          <p:stCondLst>
                                            <p:cond delay="0"/>
                                          </p:stCondLst>
                                        </p:cTn>
                                        <p:tgtEl>
                                          <p:spTgt spid="10"/>
                                        </p:tgtEl>
                                      </p:cBhvr>
                                    </p:animEffect>
                                    <p:anim calcmode="lin" valueType="num">
                                      <p:cBhvr>
                                        <p:cTn id="3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6" dur="26">
                                          <p:stCondLst>
                                            <p:cond delay="650"/>
                                          </p:stCondLst>
                                        </p:cTn>
                                        <p:tgtEl>
                                          <p:spTgt spid="10"/>
                                        </p:tgtEl>
                                      </p:cBhvr>
                                      <p:to x="100000" y="60000"/>
                                    </p:animScale>
                                    <p:animScale>
                                      <p:cBhvr>
                                        <p:cTn id="37" dur="166" decel="50000">
                                          <p:stCondLst>
                                            <p:cond delay="676"/>
                                          </p:stCondLst>
                                        </p:cTn>
                                        <p:tgtEl>
                                          <p:spTgt spid="10"/>
                                        </p:tgtEl>
                                      </p:cBhvr>
                                      <p:to x="100000" y="100000"/>
                                    </p:animScale>
                                    <p:animScale>
                                      <p:cBhvr>
                                        <p:cTn id="38" dur="26">
                                          <p:stCondLst>
                                            <p:cond delay="1312"/>
                                          </p:stCondLst>
                                        </p:cTn>
                                        <p:tgtEl>
                                          <p:spTgt spid="10"/>
                                        </p:tgtEl>
                                      </p:cBhvr>
                                      <p:to x="100000" y="80000"/>
                                    </p:animScale>
                                    <p:animScale>
                                      <p:cBhvr>
                                        <p:cTn id="39" dur="166" decel="50000">
                                          <p:stCondLst>
                                            <p:cond delay="1338"/>
                                          </p:stCondLst>
                                        </p:cTn>
                                        <p:tgtEl>
                                          <p:spTgt spid="10"/>
                                        </p:tgtEl>
                                      </p:cBhvr>
                                      <p:to x="100000" y="100000"/>
                                    </p:animScale>
                                    <p:animScale>
                                      <p:cBhvr>
                                        <p:cTn id="40" dur="26">
                                          <p:stCondLst>
                                            <p:cond delay="1642"/>
                                          </p:stCondLst>
                                        </p:cTn>
                                        <p:tgtEl>
                                          <p:spTgt spid="10"/>
                                        </p:tgtEl>
                                      </p:cBhvr>
                                      <p:to x="100000" y="90000"/>
                                    </p:animScale>
                                    <p:animScale>
                                      <p:cBhvr>
                                        <p:cTn id="41" dur="166" decel="50000">
                                          <p:stCondLst>
                                            <p:cond delay="1668"/>
                                          </p:stCondLst>
                                        </p:cTn>
                                        <p:tgtEl>
                                          <p:spTgt spid="10"/>
                                        </p:tgtEl>
                                      </p:cBhvr>
                                      <p:to x="100000" y="100000"/>
                                    </p:animScale>
                                    <p:animScale>
                                      <p:cBhvr>
                                        <p:cTn id="42" dur="26">
                                          <p:stCondLst>
                                            <p:cond delay="1808"/>
                                          </p:stCondLst>
                                        </p:cTn>
                                        <p:tgtEl>
                                          <p:spTgt spid="10"/>
                                        </p:tgtEl>
                                      </p:cBhvr>
                                      <p:to x="100000" y="95000"/>
                                    </p:animScale>
                                    <p:animScale>
                                      <p:cBhvr>
                                        <p:cTn id="43" dur="166" decel="50000">
                                          <p:stCondLst>
                                            <p:cond delay="1834"/>
                                          </p:stCondLst>
                                        </p:cTn>
                                        <p:tgtEl>
                                          <p:spTgt spid="10"/>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7">
                                            <p:txEl>
                                              <p:pRg st="1" end="1"/>
                                            </p:txEl>
                                          </p:spTgt>
                                        </p:tgtEl>
                                        <p:attrNameLst>
                                          <p:attrName>style.visibility</p:attrName>
                                        </p:attrNameLst>
                                      </p:cBhvr>
                                      <p:to>
                                        <p:strVal val="visible"/>
                                      </p:to>
                                    </p:set>
                                    <p:animEffect transition="in" filter="fade">
                                      <p:cBhvr>
                                        <p:cTn id="48" dur="500"/>
                                        <p:tgtEl>
                                          <p:spTgt spid="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p:nvPr/>
        </p:nvSpPr>
        <p:spPr>
          <a:xfrm>
            <a:off x="1237648" y="4637779"/>
            <a:ext cx="759038" cy="127425"/>
          </a:xfrm>
          <a:custGeom>
            <a:avLst/>
            <a:gdLst>
              <a:gd name="connsiteX0" fmla="*/ 1012050 w 1012050"/>
              <a:gd name="connsiteY0" fmla="*/ 169900 h 169900"/>
              <a:gd name="connsiteX1" fmla="*/ 0 w 1012050"/>
              <a:gd name="connsiteY1" fmla="*/ 169900 h 169900"/>
              <a:gd name="connsiteX2" fmla="*/ 0 w 1012050"/>
              <a:gd name="connsiteY2" fmla="*/ 0 h 169900"/>
              <a:gd name="connsiteX3" fmla="*/ 1012050 w 1012050"/>
              <a:gd name="connsiteY3" fmla="*/ 0 h 169900"/>
              <a:gd name="connsiteX4" fmla="*/ 1012050 w 1012050"/>
              <a:gd name="connsiteY4" fmla="*/ 169900 h 1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2050" h="169900">
                <a:moveTo>
                  <a:pt x="1012050" y="169900"/>
                </a:moveTo>
                <a:lnTo>
                  <a:pt x="0" y="169900"/>
                </a:lnTo>
                <a:lnTo>
                  <a:pt x="0" y="0"/>
                </a:lnTo>
                <a:lnTo>
                  <a:pt x="1012050" y="0"/>
                </a:lnTo>
                <a:lnTo>
                  <a:pt x="1012050" y="169900"/>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26" name="Freeform 3"/>
          <p:cNvSpPr/>
          <p:nvPr/>
        </p:nvSpPr>
        <p:spPr>
          <a:xfrm>
            <a:off x="1552716" y="4501733"/>
            <a:ext cx="143218" cy="143217"/>
          </a:xfrm>
          <a:custGeom>
            <a:avLst/>
            <a:gdLst>
              <a:gd name="connsiteX0" fmla="*/ 190957 w 190957"/>
              <a:gd name="connsiteY0" fmla="*/ 95478 h 190956"/>
              <a:gd name="connsiteX1" fmla="*/ 95478 w 190957"/>
              <a:gd name="connsiteY1" fmla="*/ 190956 h 190956"/>
              <a:gd name="connsiteX2" fmla="*/ 0 w 190957"/>
              <a:gd name="connsiteY2" fmla="*/ 95478 h 190956"/>
              <a:gd name="connsiteX3" fmla="*/ 95478 w 190957"/>
              <a:gd name="connsiteY3" fmla="*/ 0 h 190956"/>
              <a:gd name="connsiteX4" fmla="*/ 190957 w 190957"/>
              <a:gd name="connsiteY4" fmla="*/ 95478 h 190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0957" h="190956">
                <a:moveTo>
                  <a:pt x="190957" y="95478"/>
                </a:moveTo>
                <a:cubicBezTo>
                  <a:pt x="190957" y="148208"/>
                  <a:pt x="148209" y="190956"/>
                  <a:pt x="95478" y="190956"/>
                </a:cubicBezTo>
                <a:cubicBezTo>
                  <a:pt x="42748" y="190956"/>
                  <a:pt x="0" y="148208"/>
                  <a:pt x="0" y="95478"/>
                </a:cubicBezTo>
                <a:cubicBezTo>
                  <a:pt x="0" y="42748"/>
                  <a:pt x="42748" y="0"/>
                  <a:pt x="95478" y="0"/>
                </a:cubicBezTo>
                <a:cubicBezTo>
                  <a:pt x="148209" y="0"/>
                  <a:pt x="190957" y="42748"/>
                  <a:pt x="190957" y="95478"/>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35" name="Freeform 3"/>
          <p:cNvSpPr/>
          <p:nvPr/>
        </p:nvSpPr>
        <p:spPr>
          <a:xfrm>
            <a:off x="1078870" y="3858639"/>
            <a:ext cx="549269" cy="734339"/>
          </a:xfrm>
          <a:custGeom>
            <a:avLst/>
            <a:gdLst>
              <a:gd name="connsiteX0" fmla="*/ 11334 w 732358"/>
              <a:gd name="connsiteY0" fmla="*/ 11334 h 979119"/>
              <a:gd name="connsiteX1" fmla="*/ 721023 w 732358"/>
              <a:gd name="connsiteY1" fmla="*/ 967784 h 979119"/>
            </a:gdLst>
            <a:ahLst/>
            <a:cxnLst>
              <a:cxn ang="0">
                <a:pos x="connsiteX0" y="connsiteY0"/>
              </a:cxn>
              <a:cxn ang="1">
                <a:pos x="connsiteX1" y="connsiteY1"/>
              </a:cxn>
            </a:cxnLst>
            <a:rect l="l" t="t" r="r" b="b"/>
            <a:pathLst>
              <a:path w="732358" h="979119">
                <a:moveTo>
                  <a:pt x="11334" y="11334"/>
                </a:moveTo>
                <a:lnTo>
                  <a:pt x="721023"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6" name="Freeform 3"/>
          <p:cNvSpPr/>
          <p:nvPr/>
        </p:nvSpPr>
        <p:spPr>
          <a:xfrm>
            <a:off x="1115942" y="3841485"/>
            <a:ext cx="549259" cy="734339"/>
          </a:xfrm>
          <a:custGeom>
            <a:avLst/>
            <a:gdLst>
              <a:gd name="connsiteX0" fmla="*/ 11334 w 732345"/>
              <a:gd name="connsiteY0" fmla="*/ 11334 h 979119"/>
              <a:gd name="connsiteX1" fmla="*/ 721010 w 732345"/>
              <a:gd name="connsiteY1" fmla="*/ 967784 h 979119"/>
            </a:gdLst>
            <a:ahLst/>
            <a:cxnLst>
              <a:cxn ang="0">
                <a:pos x="connsiteX0" y="connsiteY0"/>
              </a:cxn>
              <a:cxn ang="1">
                <a:pos x="connsiteX1" y="connsiteY1"/>
              </a:cxn>
            </a:cxnLst>
            <a:rect l="l" t="t" r="r" b="b"/>
            <a:pathLst>
              <a:path w="732345" h="979119">
                <a:moveTo>
                  <a:pt x="11334" y="11334"/>
                </a:moveTo>
                <a:lnTo>
                  <a:pt x="721010"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7" name="Freeform 3"/>
          <p:cNvSpPr/>
          <p:nvPr/>
        </p:nvSpPr>
        <p:spPr>
          <a:xfrm>
            <a:off x="1091586" y="3152789"/>
            <a:ext cx="664416" cy="634327"/>
          </a:xfrm>
          <a:custGeom>
            <a:avLst/>
            <a:gdLst>
              <a:gd name="connsiteX0" fmla="*/ 874553 w 885888"/>
              <a:gd name="connsiteY0" fmla="*/ 11334 h 845769"/>
              <a:gd name="connsiteX1" fmla="*/ 11334 w 885888"/>
              <a:gd name="connsiteY1" fmla="*/ 834434 h 845769"/>
            </a:gdLst>
            <a:ahLst/>
            <a:cxnLst>
              <a:cxn ang="0">
                <a:pos x="connsiteX0" y="connsiteY0"/>
              </a:cxn>
              <a:cxn ang="1">
                <a:pos x="connsiteX1" y="connsiteY1"/>
              </a:cxn>
            </a:cxnLst>
            <a:rect l="l" t="t" r="r" b="b"/>
            <a:pathLst>
              <a:path w="885888" h="845769">
                <a:moveTo>
                  <a:pt x="874553" y="11334"/>
                </a:moveTo>
                <a:lnTo>
                  <a:pt x="11334" y="83443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8" name="Freeform 3"/>
          <p:cNvSpPr/>
          <p:nvPr/>
        </p:nvSpPr>
        <p:spPr>
          <a:xfrm>
            <a:off x="1113609" y="3186955"/>
            <a:ext cx="664426" cy="634336"/>
          </a:xfrm>
          <a:custGeom>
            <a:avLst/>
            <a:gdLst>
              <a:gd name="connsiteX0" fmla="*/ 874566 w 885901"/>
              <a:gd name="connsiteY0" fmla="*/ 11334 h 845781"/>
              <a:gd name="connsiteX1" fmla="*/ 11334 w 885901"/>
              <a:gd name="connsiteY1" fmla="*/ 834446 h 845781"/>
            </a:gdLst>
            <a:ahLst/>
            <a:cxnLst>
              <a:cxn ang="0">
                <a:pos x="connsiteX0" y="connsiteY0"/>
              </a:cxn>
              <a:cxn ang="1">
                <a:pos x="connsiteX1" y="connsiteY1"/>
              </a:cxn>
            </a:cxnLst>
            <a:rect l="l" t="t" r="r" b="b"/>
            <a:pathLst>
              <a:path w="885901" h="845781">
                <a:moveTo>
                  <a:pt x="874566" y="11334"/>
                </a:moveTo>
                <a:lnTo>
                  <a:pt x="11334" y="834446"/>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9" name="Freeform 3"/>
          <p:cNvSpPr/>
          <p:nvPr/>
        </p:nvSpPr>
        <p:spPr>
          <a:xfrm>
            <a:off x="1005876" y="3738771"/>
            <a:ext cx="178603" cy="178613"/>
          </a:xfrm>
          <a:custGeom>
            <a:avLst/>
            <a:gdLst>
              <a:gd name="connsiteX0" fmla="*/ 238137 w 238137"/>
              <a:gd name="connsiteY0" fmla="*/ 119075 h 238150"/>
              <a:gd name="connsiteX1" fmla="*/ 119062 w 238137"/>
              <a:gd name="connsiteY1" fmla="*/ 238150 h 238150"/>
              <a:gd name="connsiteX2" fmla="*/ 0 w 238137"/>
              <a:gd name="connsiteY2" fmla="*/ 119075 h 238150"/>
              <a:gd name="connsiteX3" fmla="*/ 119062 w 238137"/>
              <a:gd name="connsiteY3" fmla="*/ 0 h 238150"/>
              <a:gd name="connsiteX4" fmla="*/ 238137 w 238137"/>
              <a:gd name="connsiteY4" fmla="*/ 119075 h 2381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8137" h="238150">
                <a:moveTo>
                  <a:pt x="238137" y="119075"/>
                </a:moveTo>
                <a:cubicBezTo>
                  <a:pt x="238137" y="184836"/>
                  <a:pt x="184823" y="238150"/>
                  <a:pt x="119062" y="238150"/>
                </a:cubicBezTo>
                <a:cubicBezTo>
                  <a:pt x="53301" y="238150"/>
                  <a:pt x="0" y="184836"/>
                  <a:pt x="0" y="119075"/>
                </a:cubicBezTo>
                <a:cubicBezTo>
                  <a:pt x="0" y="53314"/>
                  <a:pt x="53301" y="0"/>
                  <a:pt x="119062" y="0"/>
                </a:cubicBezTo>
                <a:cubicBezTo>
                  <a:pt x="184823" y="0"/>
                  <a:pt x="238137" y="53314"/>
                  <a:pt x="238137" y="119075"/>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0" name="Freeform 3"/>
          <p:cNvSpPr/>
          <p:nvPr/>
        </p:nvSpPr>
        <p:spPr>
          <a:xfrm>
            <a:off x="1949452" y="3229212"/>
            <a:ext cx="198110" cy="196548"/>
          </a:xfrm>
          <a:custGeom>
            <a:avLst/>
            <a:gdLst>
              <a:gd name="connsiteX0" fmla="*/ 264147 w 264147"/>
              <a:gd name="connsiteY0" fmla="*/ 131026 h 262064"/>
              <a:gd name="connsiteX1" fmla="*/ 132067 w 264147"/>
              <a:gd name="connsiteY1" fmla="*/ 262064 h 262064"/>
              <a:gd name="connsiteX2" fmla="*/ 0 w 264147"/>
              <a:gd name="connsiteY2" fmla="*/ 131026 h 262064"/>
              <a:gd name="connsiteX3" fmla="*/ 132067 w 264147"/>
              <a:gd name="connsiteY3" fmla="*/ 0 h 262064"/>
              <a:gd name="connsiteX4" fmla="*/ 264147 w 264147"/>
              <a:gd name="connsiteY4" fmla="*/ 131026 h 2620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64147" h="262064">
                <a:moveTo>
                  <a:pt x="264147" y="131026"/>
                </a:moveTo>
                <a:cubicBezTo>
                  <a:pt x="264147" y="203390"/>
                  <a:pt x="205016" y="262064"/>
                  <a:pt x="132067" y="262064"/>
                </a:cubicBezTo>
                <a:cubicBezTo>
                  <a:pt x="59131" y="262064"/>
                  <a:pt x="0" y="203390"/>
                  <a:pt x="0" y="131026"/>
                </a:cubicBezTo>
                <a:cubicBezTo>
                  <a:pt x="0" y="58661"/>
                  <a:pt x="59131" y="0"/>
                  <a:pt x="132067" y="0"/>
                </a:cubicBezTo>
                <a:cubicBezTo>
                  <a:pt x="205016" y="0"/>
                  <a:pt x="264147" y="58661"/>
                  <a:pt x="264147" y="131026"/>
                </a:cubicBezTo>
              </a:path>
            </a:pathLst>
          </a:custGeom>
          <a:solidFill>
            <a:srgbClr val="FBEAA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1" name="Freeform 3"/>
          <p:cNvSpPr/>
          <p:nvPr/>
        </p:nvSpPr>
        <p:spPr>
          <a:xfrm>
            <a:off x="1576366" y="2861623"/>
            <a:ext cx="670255" cy="669255"/>
          </a:xfrm>
          <a:custGeom>
            <a:avLst/>
            <a:gdLst>
              <a:gd name="connsiteX0" fmla="*/ 893673 w 893673"/>
              <a:gd name="connsiteY0" fmla="*/ 373202 h 892340"/>
              <a:gd name="connsiteX1" fmla="*/ 458660 w 893673"/>
              <a:gd name="connsiteY1" fmla="*/ 225832 h 892340"/>
              <a:gd name="connsiteX2" fmla="*/ 260591 w 893673"/>
              <a:gd name="connsiteY2" fmla="*/ 11278 h 892340"/>
              <a:gd name="connsiteX3" fmla="*/ 199288 w 893673"/>
              <a:gd name="connsiteY3" fmla="*/ 11278 h 892340"/>
              <a:gd name="connsiteX4" fmla="*/ 88481 w 893673"/>
              <a:gd name="connsiteY4" fmla="*/ 119736 h 892340"/>
              <a:gd name="connsiteX5" fmla="*/ 88595 w 893673"/>
              <a:gd name="connsiteY5" fmla="*/ 119850 h 892340"/>
              <a:gd name="connsiteX6" fmla="*/ 11315 w 893673"/>
              <a:gd name="connsiteY6" fmla="*/ 197650 h 892340"/>
              <a:gd name="connsiteX7" fmla="*/ 11252 w 893673"/>
              <a:gd name="connsiteY7" fmla="*/ 258953 h 892340"/>
              <a:gd name="connsiteX8" fmla="*/ 225640 w 893673"/>
              <a:gd name="connsiteY8" fmla="*/ 457187 h 892340"/>
              <a:gd name="connsiteX9" fmla="*/ 372630 w 893673"/>
              <a:gd name="connsiteY9" fmla="*/ 892340 h 892340"/>
              <a:gd name="connsiteX10" fmla="*/ 612864 w 893673"/>
              <a:gd name="connsiteY10" fmla="*/ 659410 h 892340"/>
              <a:gd name="connsiteX11" fmla="*/ 614273 w 893673"/>
              <a:gd name="connsiteY11" fmla="*/ 660857 h 892340"/>
              <a:gd name="connsiteX12" fmla="*/ 893673 w 893673"/>
              <a:gd name="connsiteY12" fmla="*/ 373202 h 89234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893673" h="892340">
                <a:moveTo>
                  <a:pt x="893673" y="373202"/>
                </a:moveTo>
                <a:lnTo>
                  <a:pt x="458660" y="225832"/>
                </a:lnTo>
                <a:cubicBezTo>
                  <a:pt x="458660" y="225832"/>
                  <a:pt x="284213" y="28905"/>
                  <a:pt x="260591" y="11278"/>
                </a:cubicBezTo>
                <a:cubicBezTo>
                  <a:pt x="224802" y="-15455"/>
                  <a:pt x="199288" y="11278"/>
                  <a:pt x="199288" y="11278"/>
                </a:cubicBezTo>
                <a:lnTo>
                  <a:pt x="88481" y="119736"/>
                </a:lnTo>
                <a:lnTo>
                  <a:pt x="88595" y="119850"/>
                </a:lnTo>
                <a:lnTo>
                  <a:pt x="11315" y="197650"/>
                </a:lnTo>
                <a:cubicBezTo>
                  <a:pt x="11315" y="197650"/>
                  <a:pt x="-15443" y="223126"/>
                  <a:pt x="11252" y="258953"/>
                </a:cubicBezTo>
                <a:cubicBezTo>
                  <a:pt x="28867" y="282575"/>
                  <a:pt x="225640" y="457187"/>
                  <a:pt x="225640" y="457187"/>
                </a:cubicBezTo>
                <a:lnTo>
                  <a:pt x="372630" y="892340"/>
                </a:lnTo>
                <a:lnTo>
                  <a:pt x="612864" y="659410"/>
                </a:lnTo>
                <a:lnTo>
                  <a:pt x="614273" y="660857"/>
                </a:lnTo>
                <a:lnTo>
                  <a:pt x="893673" y="373202"/>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2" name="Freeform 3"/>
          <p:cNvSpPr/>
          <p:nvPr/>
        </p:nvSpPr>
        <p:spPr>
          <a:xfrm>
            <a:off x="1614837" y="304955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3" name="Freeform 3"/>
          <p:cNvSpPr/>
          <p:nvPr/>
        </p:nvSpPr>
        <p:spPr>
          <a:xfrm>
            <a:off x="1646756" y="3013633"/>
            <a:ext cx="118015" cy="111852"/>
          </a:xfrm>
          <a:custGeom>
            <a:avLst/>
            <a:gdLst>
              <a:gd name="connsiteX0" fmla="*/ 6350 w 157353"/>
              <a:gd name="connsiteY0" fmla="*/ 6350 h 149136"/>
              <a:gd name="connsiteX1" fmla="*/ 151002 w 157353"/>
              <a:gd name="connsiteY1" fmla="*/ 142786 h 149136"/>
            </a:gdLst>
            <a:ahLst/>
            <a:cxnLst>
              <a:cxn ang="0">
                <a:pos x="connsiteX0" y="connsiteY0"/>
              </a:cxn>
              <a:cxn ang="1">
                <a:pos x="connsiteX1" y="connsiteY1"/>
              </a:cxn>
            </a:cxnLst>
            <a:rect l="l" t="t" r="r" b="b"/>
            <a:pathLst>
              <a:path w="157353" h="149136">
                <a:moveTo>
                  <a:pt x="6350" y="6350"/>
                </a:moveTo>
                <a:lnTo>
                  <a:pt x="151002"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4" name="Freeform 3"/>
          <p:cNvSpPr/>
          <p:nvPr/>
        </p:nvSpPr>
        <p:spPr>
          <a:xfrm>
            <a:off x="1684065" y="297576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5" name="Freeform 3"/>
          <p:cNvSpPr/>
          <p:nvPr/>
        </p:nvSpPr>
        <p:spPr>
          <a:xfrm>
            <a:off x="1723328" y="2938843"/>
            <a:ext cx="118024" cy="111852"/>
          </a:xfrm>
          <a:custGeom>
            <a:avLst/>
            <a:gdLst>
              <a:gd name="connsiteX0" fmla="*/ 6350 w 157365"/>
              <a:gd name="connsiteY0" fmla="*/ 6350 h 149136"/>
              <a:gd name="connsiteX1" fmla="*/ 151015 w 157365"/>
              <a:gd name="connsiteY1" fmla="*/ 142786 h 149136"/>
            </a:gdLst>
            <a:ahLst/>
            <a:cxnLst>
              <a:cxn ang="0">
                <a:pos x="connsiteX0" y="connsiteY0"/>
              </a:cxn>
              <a:cxn ang="1">
                <a:pos x="connsiteX1" y="connsiteY1"/>
              </a:cxn>
            </a:cxnLst>
            <a:rect l="l" t="t" r="r" b="b"/>
            <a:pathLst>
              <a:path w="157365" h="149136">
                <a:moveTo>
                  <a:pt x="6350" y="6350"/>
                </a:moveTo>
                <a:lnTo>
                  <a:pt x="151015"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6" name="Freeform 3"/>
          <p:cNvSpPr/>
          <p:nvPr/>
        </p:nvSpPr>
        <p:spPr>
          <a:xfrm>
            <a:off x="1760608" y="2908125"/>
            <a:ext cx="114938" cy="115033"/>
          </a:xfrm>
          <a:custGeom>
            <a:avLst/>
            <a:gdLst>
              <a:gd name="connsiteX0" fmla="*/ 6350 w 153250"/>
              <a:gd name="connsiteY0" fmla="*/ 6350 h 153377"/>
              <a:gd name="connsiteX1" fmla="*/ 146900 w 153250"/>
              <a:gd name="connsiteY1" fmla="*/ 147027 h 153377"/>
            </a:gdLst>
            <a:ahLst/>
            <a:cxnLst>
              <a:cxn ang="0">
                <a:pos x="connsiteX0" y="connsiteY0"/>
              </a:cxn>
              <a:cxn ang="1">
                <a:pos x="connsiteX1" y="connsiteY1"/>
              </a:cxn>
            </a:cxnLst>
            <a:rect l="l" t="t" r="r" b="b"/>
            <a:pathLst>
              <a:path w="153250" h="153377">
                <a:moveTo>
                  <a:pt x="6350" y="6350"/>
                </a:moveTo>
                <a:lnTo>
                  <a:pt x="146900" y="147027"/>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7" name="文本框 46"/>
          <p:cNvSpPr txBox="1"/>
          <p:nvPr/>
        </p:nvSpPr>
        <p:spPr>
          <a:xfrm>
            <a:off x="2678081" y="2116019"/>
            <a:ext cx="5773214" cy="3245504"/>
          </a:xfrm>
          <a:prstGeom prst="rect">
            <a:avLst/>
          </a:prstGeom>
          <a:noFill/>
        </p:spPr>
        <p:txBody>
          <a:bodyPr wrap="square" rtlCol="0">
            <a:spAutoFit/>
          </a:bodyPr>
          <a:lstStyle/>
          <a:p>
            <a:pPr defTabSz="685800" fontAlgn="auto">
              <a:lnSpc>
                <a:spcPct val="150000"/>
              </a:lnSpc>
              <a:spcBef>
                <a:spcPts val="0"/>
              </a:spcBef>
              <a:spcAft>
                <a:spcPts val="0"/>
              </a:spcAft>
              <a:defRPr/>
            </a:pPr>
            <a:r>
              <a:rPr lang="en-US" altLang="zh-CN" sz="2800" dirty="0">
                <a:latin typeface="华文细黑" panose="02010600040101010101" pitchFamily="2" charset="-122"/>
                <a:ea typeface="华文细黑" panose="02010600040101010101" pitchFamily="2" charset="-122"/>
                <a:cs typeface="+mn-cs"/>
              </a:rPr>
              <a:t>        </a:t>
            </a:r>
            <a:r>
              <a:rPr lang="zh-CN" altLang="en-US" sz="2800" dirty="0">
                <a:latin typeface="华文细黑" panose="02010600040101010101" pitchFamily="2" charset="-122"/>
                <a:ea typeface="华文细黑" panose="02010600040101010101" pitchFamily="2" charset="-122"/>
                <a:cs typeface="+mn-cs"/>
              </a:rPr>
              <a:t>显然，完全归纳推理是归纳推理的极限形式，是必然性的推理。因此按照我们给出的演绎推理和归纳推理的定义，完全归纳推理不属于归纳推理，应当属于演绎推理。</a:t>
            </a:r>
            <a:endParaRPr lang="en-US" altLang="zh-CN"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2555162705"/>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251520" y="1716046"/>
            <a:ext cx="5481524" cy="523220"/>
          </a:xfrm>
          <a:prstGeom prst="rect">
            <a:avLst/>
          </a:prstGeom>
          <a:noFill/>
        </p:spPr>
        <p:txBody>
          <a:bodyPr wrap="square" rtlCol="0">
            <a:spAutoFit/>
          </a:bodyPr>
          <a:lstStyle/>
          <a:p>
            <a:pPr marL="457200" indent="-457200" defTabSz="685800" fontAlgn="auto">
              <a:spcBef>
                <a:spcPts val="0"/>
              </a:spcBef>
              <a:spcAft>
                <a:spcPts val="0"/>
              </a:spcAft>
              <a:buFont typeface="Wingdings" panose="05000000000000000000" pitchFamily="2" charset="2"/>
              <a:buChar char="u"/>
              <a:defRPr/>
            </a:pPr>
            <a:r>
              <a:rPr lang="zh-CN" altLang="en-US" sz="2800" dirty="0">
                <a:latin typeface="华文细黑" panose="02010600040101010101" pitchFamily="2" charset="-122"/>
                <a:ea typeface="华文细黑" panose="02010600040101010101" pitchFamily="2" charset="-122"/>
                <a:cs typeface="+mn-cs"/>
              </a:rPr>
              <a:t>不完全归纳推理：</a:t>
            </a:r>
            <a:endParaRPr lang="en-US" altLang="zh-CN" sz="2800" dirty="0">
              <a:latin typeface="华文细黑" panose="02010600040101010101" pitchFamily="2" charset="-122"/>
              <a:ea typeface="华文细黑" panose="02010600040101010101" pitchFamily="2" charset="-122"/>
              <a:cs typeface="+mn-cs"/>
            </a:endParaRPr>
          </a:p>
        </p:txBody>
      </p:sp>
      <p:grpSp>
        <p:nvGrpSpPr>
          <p:cNvPr id="54" name="组合 15"/>
          <p:cNvGrpSpPr/>
          <p:nvPr/>
        </p:nvGrpSpPr>
        <p:grpSpPr>
          <a:xfrm>
            <a:off x="652372" y="3229747"/>
            <a:ext cx="1480244" cy="1399856"/>
            <a:chOff x="403225" y="2105026"/>
            <a:chExt cx="847726" cy="801688"/>
          </a:xfrm>
          <a:solidFill>
            <a:schemeClr val="bg1"/>
          </a:solidFill>
        </p:grpSpPr>
        <p:sp>
          <p:nvSpPr>
            <p:cNvPr id="55" name="Freeform 21"/>
            <p:cNvSpPr>
              <a:spLocks/>
            </p:cNvSpPr>
            <p:nvPr/>
          </p:nvSpPr>
          <p:spPr bwMode="auto">
            <a:xfrm>
              <a:off x="509588" y="2244726"/>
              <a:ext cx="266700" cy="214313"/>
            </a:xfrm>
            <a:custGeom>
              <a:avLst/>
              <a:gdLst>
                <a:gd name="T0" fmla="*/ 0 w 337"/>
                <a:gd name="T1" fmla="*/ 216 h 271"/>
                <a:gd name="T2" fmla="*/ 0 w 337"/>
                <a:gd name="T3" fmla="*/ 216 h 271"/>
                <a:gd name="T4" fmla="*/ 10 w 337"/>
                <a:gd name="T5" fmla="*/ 232 h 271"/>
                <a:gd name="T6" fmla="*/ 22 w 337"/>
                <a:gd name="T7" fmla="*/ 245 h 271"/>
                <a:gd name="T8" fmla="*/ 48 w 337"/>
                <a:gd name="T9" fmla="*/ 271 h 271"/>
                <a:gd name="T10" fmla="*/ 50 w 337"/>
                <a:gd name="T11" fmla="*/ 271 h 271"/>
                <a:gd name="T12" fmla="*/ 50 w 337"/>
                <a:gd name="T13" fmla="*/ 81 h 271"/>
                <a:gd name="T14" fmla="*/ 50 w 337"/>
                <a:gd name="T15" fmla="*/ 81 h 271"/>
                <a:gd name="T16" fmla="*/ 51 w 337"/>
                <a:gd name="T17" fmla="*/ 75 h 271"/>
                <a:gd name="T18" fmla="*/ 52 w 337"/>
                <a:gd name="T19" fmla="*/ 69 h 271"/>
                <a:gd name="T20" fmla="*/ 55 w 337"/>
                <a:gd name="T21" fmla="*/ 64 h 271"/>
                <a:gd name="T22" fmla="*/ 58 w 337"/>
                <a:gd name="T23" fmla="*/ 60 h 271"/>
                <a:gd name="T24" fmla="*/ 63 w 337"/>
                <a:gd name="T25" fmla="*/ 56 h 271"/>
                <a:gd name="T26" fmla="*/ 68 w 337"/>
                <a:gd name="T27" fmla="*/ 53 h 271"/>
                <a:gd name="T28" fmla="*/ 73 w 337"/>
                <a:gd name="T29" fmla="*/ 51 h 271"/>
                <a:gd name="T30" fmla="*/ 79 w 337"/>
                <a:gd name="T31" fmla="*/ 50 h 271"/>
                <a:gd name="T32" fmla="*/ 337 w 337"/>
                <a:gd name="T33" fmla="*/ 50 h 271"/>
                <a:gd name="T34" fmla="*/ 337 w 337"/>
                <a:gd name="T35" fmla="*/ 50 h 271"/>
                <a:gd name="T36" fmla="*/ 330 w 337"/>
                <a:gd name="T37" fmla="*/ 38 h 271"/>
                <a:gd name="T38" fmla="*/ 323 w 337"/>
                <a:gd name="T39" fmla="*/ 25 h 271"/>
                <a:gd name="T40" fmla="*/ 315 w 337"/>
                <a:gd name="T41" fmla="*/ 13 h 271"/>
                <a:gd name="T42" fmla="*/ 307 w 337"/>
                <a:gd name="T43" fmla="*/ 0 h 271"/>
                <a:gd name="T44" fmla="*/ 79 w 337"/>
                <a:gd name="T45" fmla="*/ 0 h 271"/>
                <a:gd name="T46" fmla="*/ 79 w 337"/>
                <a:gd name="T47" fmla="*/ 0 h 271"/>
                <a:gd name="T48" fmla="*/ 71 w 337"/>
                <a:gd name="T49" fmla="*/ 0 h 271"/>
                <a:gd name="T50" fmla="*/ 64 w 337"/>
                <a:gd name="T51" fmla="*/ 2 h 271"/>
                <a:gd name="T52" fmla="*/ 56 w 337"/>
                <a:gd name="T53" fmla="*/ 5 h 271"/>
                <a:gd name="T54" fmla="*/ 49 w 337"/>
                <a:gd name="T55" fmla="*/ 7 h 271"/>
                <a:gd name="T56" fmla="*/ 42 w 337"/>
                <a:gd name="T57" fmla="*/ 10 h 271"/>
                <a:gd name="T58" fmla="*/ 36 w 337"/>
                <a:gd name="T59" fmla="*/ 14 h 271"/>
                <a:gd name="T60" fmla="*/ 29 w 337"/>
                <a:gd name="T61" fmla="*/ 19 h 271"/>
                <a:gd name="T62" fmla="*/ 23 w 337"/>
                <a:gd name="T63" fmla="*/ 24 h 271"/>
                <a:gd name="T64" fmla="*/ 18 w 337"/>
                <a:gd name="T65" fmla="*/ 30 h 271"/>
                <a:gd name="T66" fmla="*/ 14 w 337"/>
                <a:gd name="T67" fmla="*/ 36 h 271"/>
                <a:gd name="T68" fmla="*/ 9 w 337"/>
                <a:gd name="T69" fmla="*/ 43 h 271"/>
                <a:gd name="T70" fmla="*/ 6 w 337"/>
                <a:gd name="T71" fmla="*/ 49 h 271"/>
                <a:gd name="T72" fmla="*/ 3 w 337"/>
                <a:gd name="T73" fmla="*/ 57 h 271"/>
                <a:gd name="T74" fmla="*/ 2 w 337"/>
                <a:gd name="T75" fmla="*/ 65 h 271"/>
                <a:gd name="T76" fmla="*/ 0 w 337"/>
                <a:gd name="T77" fmla="*/ 72 h 271"/>
                <a:gd name="T78" fmla="*/ 0 w 337"/>
                <a:gd name="T79" fmla="*/ 81 h 271"/>
                <a:gd name="T80" fmla="*/ 0 w 337"/>
                <a:gd name="T81" fmla="*/ 216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7" h="271">
                  <a:moveTo>
                    <a:pt x="0" y="216"/>
                  </a:moveTo>
                  <a:lnTo>
                    <a:pt x="0" y="216"/>
                  </a:lnTo>
                  <a:lnTo>
                    <a:pt x="10" y="232"/>
                  </a:lnTo>
                  <a:lnTo>
                    <a:pt x="22" y="245"/>
                  </a:lnTo>
                  <a:lnTo>
                    <a:pt x="48" y="271"/>
                  </a:lnTo>
                  <a:lnTo>
                    <a:pt x="50" y="271"/>
                  </a:lnTo>
                  <a:lnTo>
                    <a:pt x="50" y="81"/>
                  </a:lnTo>
                  <a:lnTo>
                    <a:pt x="50" y="81"/>
                  </a:lnTo>
                  <a:lnTo>
                    <a:pt x="51" y="75"/>
                  </a:lnTo>
                  <a:lnTo>
                    <a:pt x="52" y="69"/>
                  </a:lnTo>
                  <a:lnTo>
                    <a:pt x="55" y="64"/>
                  </a:lnTo>
                  <a:lnTo>
                    <a:pt x="58" y="60"/>
                  </a:lnTo>
                  <a:lnTo>
                    <a:pt x="63" y="56"/>
                  </a:lnTo>
                  <a:lnTo>
                    <a:pt x="68" y="53"/>
                  </a:lnTo>
                  <a:lnTo>
                    <a:pt x="73" y="51"/>
                  </a:lnTo>
                  <a:lnTo>
                    <a:pt x="79" y="50"/>
                  </a:lnTo>
                  <a:lnTo>
                    <a:pt x="337" y="50"/>
                  </a:lnTo>
                  <a:lnTo>
                    <a:pt x="337" y="50"/>
                  </a:lnTo>
                  <a:lnTo>
                    <a:pt x="330" y="38"/>
                  </a:lnTo>
                  <a:lnTo>
                    <a:pt x="323" y="25"/>
                  </a:lnTo>
                  <a:lnTo>
                    <a:pt x="315" y="13"/>
                  </a:lnTo>
                  <a:lnTo>
                    <a:pt x="307" y="0"/>
                  </a:lnTo>
                  <a:lnTo>
                    <a:pt x="79" y="0"/>
                  </a:lnTo>
                  <a:lnTo>
                    <a:pt x="79" y="0"/>
                  </a:lnTo>
                  <a:lnTo>
                    <a:pt x="71" y="0"/>
                  </a:lnTo>
                  <a:lnTo>
                    <a:pt x="64" y="2"/>
                  </a:lnTo>
                  <a:lnTo>
                    <a:pt x="56" y="5"/>
                  </a:lnTo>
                  <a:lnTo>
                    <a:pt x="49" y="7"/>
                  </a:lnTo>
                  <a:lnTo>
                    <a:pt x="42" y="10"/>
                  </a:lnTo>
                  <a:lnTo>
                    <a:pt x="36" y="14"/>
                  </a:lnTo>
                  <a:lnTo>
                    <a:pt x="29" y="19"/>
                  </a:lnTo>
                  <a:lnTo>
                    <a:pt x="23" y="24"/>
                  </a:lnTo>
                  <a:lnTo>
                    <a:pt x="18" y="30"/>
                  </a:lnTo>
                  <a:lnTo>
                    <a:pt x="14" y="36"/>
                  </a:lnTo>
                  <a:lnTo>
                    <a:pt x="9" y="43"/>
                  </a:lnTo>
                  <a:lnTo>
                    <a:pt x="6" y="49"/>
                  </a:lnTo>
                  <a:lnTo>
                    <a:pt x="3" y="57"/>
                  </a:lnTo>
                  <a:lnTo>
                    <a:pt x="2" y="65"/>
                  </a:lnTo>
                  <a:lnTo>
                    <a:pt x="0" y="72"/>
                  </a:lnTo>
                  <a:lnTo>
                    <a:pt x="0" y="81"/>
                  </a:lnTo>
                  <a:lnTo>
                    <a:pt x="0" y="2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6" name="Freeform 22"/>
            <p:cNvSpPr>
              <a:spLocks/>
            </p:cNvSpPr>
            <p:nvPr/>
          </p:nvSpPr>
          <p:spPr bwMode="auto">
            <a:xfrm>
              <a:off x="889000" y="2171701"/>
              <a:ext cx="361950" cy="222250"/>
            </a:xfrm>
            <a:custGeom>
              <a:avLst/>
              <a:gdLst>
                <a:gd name="T0" fmla="*/ 0 w 456"/>
                <a:gd name="T1" fmla="*/ 91 h 279"/>
                <a:gd name="T2" fmla="*/ 0 w 456"/>
                <a:gd name="T3" fmla="*/ 91 h 279"/>
                <a:gd name="T4" fmla="*/ 8 w 456"/>
                <a:gd name="T5" fmla="*/ 113 h 279"/>
                <a:gd name="T6" fmla="*/ 14 w 456"/>
                <a:gd name="T7" fmla="*/ 136 h 279"/>
                <a:gd name="T8" fmla="*/ 18 w 456"/>
                <a:gd name="T9" fmla="*/ 159 h 279"/>
                <a:gd name="T10" fmla="*/ 21 w 456"/>
                <a:gd name="T11" fmla="*/ 183 h 279"/>
                <a:gd name="T12" fmla="*/ 339 w 456"/>
                <a:gd name="T13" fmla="*/ 183 h 279"/>
                <a:gd name="T14" fmla="*/ 339 w 456"/>
                <a:gd name="T15" fmla="*/ 250 h 279"/>
                <a:gd name="T16" fmla="*/ 377 w 456"/>
                <a:gd name="T17" fmla="*/ 250 h 279"/>
                <a:gd name="T18" fmla="*/ 377 w 456"/>
                <a:gd name="T19" fmla="*/ 250 h 279"/>
                <a:gd name="T20" fmla="*/ 388 w 456"/>
                <a:gd name="T21" fmla="*/ 250 h 279"/>
                <a:gd name="T22" fmla="*/ 399 w 456"/>
                <a:gd name="T23" fmla="*/ 252 h 279"/>
                <a:gd name="T24" fmla="*/ 409 w 456"/>
                <a:gd name="T25" fmla="*/ 254 h 279"/>
                <a:gd name="T26" fmla="*/ 419 w 456"/>
                <a:gd name="T27" fmla="*/ 257 h 279"/>
                <a:gd name="T28" fmla="*/ 430 w 456"/>
                <a:gd name="T29" fmla="*/ 261 h 279"/>
                <a:gd name="T30" fmla="*/ 439 w 456"/>
                <a:gd name="T31" fmla="*/ 267 h 279"/>
                <a:gd name="T32" fmla="*/ 448 w 456"/>
                <a:gd name="T33" fmla="*/ 273 h 279"/>
                <a:gd name="T34" fmla="*/ 456 w 456"/>
                <a:gd name="T35" fmla="*/ 279 h 279"/>
                <a:gd name="T36" fmla="*/ 456 w 456"/>
                <a:gd name="T37" fmla="*/ 79 h 279"/>
                <a:gd name="T38" fmla="*/ 456 w 456"/>
                <a:gd name="T39" fmla="*/ 79 h 279"/>
                <a:gd name="T40" fmla="*/ 456 w 456"/>
                <a:gd name="T41" fmla="*/ 71 h 279"/>
                <a:gd name="T42" fmla="*/ 454 w 456"/>
                <a:gd name="T43" fmla="*/ 63 h 279"/>
                <a:gd name="T44" fmla="*/ 453 w 456"/>
                <a:gd name="T45" fmla="*/ 56 h 279"/>
                <a:gd name="T46" fmla="*/ 450 w 456"/>
                <a:gd name="T47" fmla="*/ 49 h 279"/>
                <a:gd name="T48" fmla="*/ 447 w 456"/>
                <a:gd name="T49" fmla="*/ 41 h 279"/>
                <a:gd name="T50" fmla="*/ 442 w 456"/>
                <a:gd name="T51" fmla="*/ 35 h 279"/>
                <a:gd name="T52" fmla="*/ 438 w 456"/>
                <a:gd name="T53" fmla="*/ 29 h 279"/>
                <a:gd name="T54" fmla="*/ 433 w 456"/>
                <a:gd name="T55" fmla="*/ 23 h 279"/>
                <a:gd name="T56" fmla="*/ 427 w 456"/>
                <a:gd name="T57" fmla="*/ 17 h 279"/>
                <a:gd name="T58" fmla="*/ 421 w 456"/>
                <a:gd name="T59" fmla="*/ 13 h 279"/>
                <a:gd name="T60" fmla="*/ 414 w 456"/>
                <a:gd name="T61" fmla="*/ 9 h 279"/>
                <a:gd name="T62" fmla="*/ 408 w 456"/>
                <a:gd name="T63" fmla="*/ 6 h 279"/>
                <a:gd name="T64" fmla="*/ 401 w 456"/>
                <a:gd name="T65" fmla="*/ 3 h 279"/>
                <a:gd name="T66" fmla="*/ 392 w 456"/>
                <a:gd name="T67" fmla="*/ 2 h 279"/>
                <a:gd name="T68" fmla="*/ 385 w 456"/>
                <a:gd name="T69" fmla="*/ 0 h 279"/>
                <a:gd name="T70" fmla="*/ 377 w 456"/>
                <a:gd name="T71" fmla="*/ 0 h 279"/>
                <a:gd name="T72" fmla="*/ 147 w 456"/>
                <a:gd name="T73" fmla="*/ 0 h 279"/>
                <a:gd name="T74" fmla="*/ 147 w 456"/>
                <a:gd name="T75" fmla="*/ 0 h 279"/>
                <a:gd name="T76" fmla="*/ 137 w 456"/>
                <a:gd name="T77" fmla="*/ 1 h 279"/>
                <a:gd name="T78" fmla="*/ 129 w 456"/>
                <a:gd name="T79" fmla="*/ 3 h 279"/>
                <a:gd name="T80" fmla="*/ 119 w 456"/>
                <a:gd name="T81" fmla="*/ 7 h 279"/>
                <a:gd name="T82" fmla="*/ 112 w 456"/>
                <a:gd name="T83" fmla="*/ 12 h 279"/>
                <a:gd name="T84" fmla="*/ 105 w 456"/>
                <a:gd name="T85" fmla="*/ 18 h 279"/>
                <a:gd name="T86" fmla="*/ 100 w 456"/>
                <a:gd name="T87" fmla="*/ 26 h 279"/>
                <a:gd name="T88" fmla="*/ 94 w 456"/>
                <a:gd name="T89" fmla="*/ 34 h 279"/>
                <a:gd name="T90" fmla="*/ 91 w 456"/>
                <a:gd name="T91" fmla="*/ 42 h 279"/>
                <a:gd name="T92" fmla="*/ 78 w 456"/>
                <a:gd name="T93" fmla="*/ 91 h 279"/>
                <a:gd name="T94" fmla="*/ 0 w 456"/>
                <a:gd name="T95" fmla="*/ 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6" h="279">
                  <a:moveTo>
                    <a:pt x="0" y="91"/>
                  </a:moveTo>
                  <a:lnTo>
                    <a:pt x="0" y="91"/>
                  </a:lnTo>
                  <a:lnTo>
                    <a:pt x="8" y="113"/>
                  </a:lnTo>
                  <a:lnTo>
                    <a:pt x="14" y="136"/>
                  </a:lnTo>
                  <a:lnTo>
                    <a:pt x="18" y="159"/>
                  </a:lnTo>
                  <a:lnTo>
                    <a:pt x="21" y="183"/>
                  </a:lnTo>
                  <a:lnTo>
                    <a:pt x="339" y="183"/>
                  </a:lnTo>
                  <a:lnTo>
                    <a:pt x="339" y="250"/>
                  </a:lnTo>
                  <a:lnTo>
                    <a:pt x="377" y="250"/>
                  </a:lnTo>
                  <a:lnTo>
                    <a:pt x="377" y="250"/>
                  </a:lnTo>
                  <a:lnTo>
                    <a:pt x="388" y="250"/>
                  </a:lnTo>
                  <a:lnTo>
                    <a:pt x="399" y="252"/>
                  </a:lnTo>
                  <a:lnTo>
                    <a:pt x="409" y="254"/>
                  </a:lnTo>
                  <a:lnTo>
                    <a:pt x="419" y="257"/>
                  </a:lnTo>
                  <a:lnTo>
                    <a:pt x="430" y="261"/>
                  </a:lnTo>
                  <a:lnTo>
                    <a:pt x="439" y="267"/>
                  </a:lnTo>
                  <a:lnTo>
                    <a:pt x="448" y="273"/>
                  </a:lnTo>
                  <a:lnTo>
                    <a:pt x="456" y="279"/>
                  </a:lnTo>
                  <a:lnTo>
                    <a:pt x="456" y="79"/>
                  </a:lnTo>
                  <a:lnTo>
                    <a:pt x="456" y="79"/>
                  </a:lnTo>
                  <a:lnTo>
                    <a:pt x="456" y="71"/>
                  </a:lnTo>
                  <a:lnTo>
                    <a:pt x="454" y="63"/>
                  </a:lnTo>
                  <a:lnTo>
                    <a:pt x="453" y="56"/>
                  </a:lnTo>
                  <a:lnTo>
                    <a:pt x="450" y="49"/>
                  </a:lnTo>
                  <a:lnTo>
                    <a:pt x="447" y="41"/>
                  </a:lnTo>
                  <a:lnTo>
                    <a:pt x="442" y="35"/>
                  </a:lnTo>
                  <a:lnTo>
                    <a:pt x="438" y="29"/>
                  </a:lnTo>
                  <a:lnTo>
                    <a:pt x="433" y="23"/>
                  </a:lnTo>
                  <a:lnTo>
                    <a:pt x="427" y="17"/>
                  </a:lnTo>
                  <a:lnTo>
                    <a:pt x="421" y="13"/>
                  </a:lnTo>
                  <a:lnTo>
                    <a:pt x="414" y="9"/>
                  </a:lnTo>
                  <a:lnTo>
                    <a:pt x="408" y="6"/>
                  </a:lnTo>
                  <a:lnTo>
                    <a:pt x="401" y="3"/>
                  </a:lnTo>
                  <a:lnTo>
                    <a:pt x="392" y="2"/>
                  </a:lnTo>
                  <a:lnTo>
                    <a:pt x="385" y="0"/>
                  </a:lnTo>
                  <a:lnTo>
                    <a:pt x="377" y="0"/>
                  </a:lnTo>
                  <a:lnTo>
                    <a:pt x="147" y="0"/>
                  </a:lnTo>
                  <a:lnTo>
                    <a:pt x="147" y="0"/>
                  </a:lnTo>
                  <a:lnTo>
                    <a:pt x="137" y="1"/>
                  </a:lnTo>
                  <a:lnTo>
                    <a:pt x="129" y="3"/>
                  </a:lnTo>
                  <a:lnTo>
                    <a:pt x="119" y="7"/>
                  </a:lnTo>
                  <a:lnTo>
                    <a:pt x="112" y="12"/>
                  </a:lnTo>
                  <a:lnTo>
                    <a:pt x="105" y="18"/>
                  </a:lnTo>
                  <a:lnTo>
                    <a:pt x="100" y="26"/>
                  </a:lnTo>
                  <a:lnTo>
                    <a:pt x="94" y="34"/>
                  </a:lnTo>
                  <a:lnTo>
                    <a:pt x="91" y="42"/>
                  </a:lnTo>
                  <a:lnTo>
                    <a:pt x="78" y="91"/>
                  </a:lnTo>
                  <a:lnTo>
                    <a:pt x="0" y="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7" name="Freeform 23"/>
            <p:cNvSpPr>
              <a:spLocks/>
            </p:cNvSpPr>
            <p:nvPr/>
          </p:nvSpPr>
          <p:spPr bwMode="auto">
            <a:xfrm>
              <a:off x="509588" y="2403476"/>
              <a:ext cx="741363" cy="503238"/>
            </a:xfrm>
            <a:custGeom>
              <a:avLst/>
              <a:gdLst>
                <a:gd name="T0" fmla="*/ 855 w 934"/>
                <a:gd name="T1" fmla="*/ 50 h 633"/>
                <a:gd name="T2" fmla="*/ 866 w 934"/>
                <a:gd name="T3" fmla="*/ 52 h 633"/>
                <a:gd name="T4" fmla="*/ 876 w 934"/>
                <a:gd name="T5" fmla="*/ 58 h 633"/>
                <a:gd name="T6" fmla="*/ 882 w 934"/>
                <a:gd name="T7" fmla="*/ 67 h 633"/>
                <a:gd name="T8" fmla="*/ 884 w 934"/>
                <a:gd name="T9" fmla="*/ 79 h 633"/>
                <a:gd name="T10" fmla="*/ 884 w 934"/>
                <a:gd name="T11" fmla="*/ 544 h 633"/>
                <a:gd name="T12" fmla="*/ 881 w 934"/>
                <a:gd name="T13" fmla="*/ 558 h 633"/>
                <a:gd name="T14" fmla="*/ 872 w 934"/>
                <a:gd name="T15" fmla="*/ 572 h 633"/>
                <a:gd name="T16" fmla="*/ 860 w 934"/>
                <a:gd name="T17" fmla="*/ 580 h 633"/>
                <a:gd name="T18" fmla="*/ 845 w 934"/>
                <a:gd name="T19" fmla="*/ 583 h 633"/>
                <a:gd name="T20" fmla="*/ 89 w 934"/>
                <a:gd name="T21" fmla="*/ 583 h 633"/>
                <a:gd name="T22" fmla="*/ 74 w 934"/>
                <a:gd name="T23" fmla="*/ 580 h 633"/>
                <a:gd name="T24" fmla="*/ 62 w 934"/>
                <a:gd name="T25" fmla="*/ 573 h 633"/>
                <a:gd name="T26" fmla="*/ 53 w 934"/>
                <a:gd name="T27" fmla="*/ 560 h 633"/>
                <a:gd name="T28" fmla="*/ 50 w 934"/>
                <a:gd name="T29" fmla="*/ 546 h 633"/>
                <a:gd name="T30" fmla="*/ 50 w 934"/>
                <a:gd name="T31" fmla="*/ 238 h 633"/>
                <a:gd name="T32" fmla="*/ 0 w 934"/>
                <a:gd name="T33" fmla="*/ 216 h 633"/>
                <a:gd name="T34" fmla="*/ 0 w 934"/>
                <a:gd name="T35" fmla="*/ 546 h 633"/>
                <a:gd name="T36" fmla="*/ 2 w 934"/>
                <a:gd name="T37" fmla="*/ 563 h 633"/>
                <a:gd name="T38" fmla="*/ 7 w 934"/>
                <a:gd name="T39" fmla="*/ 580 h 633"/>
                <a:gd name="T40" fmla="*/ 16 w 934"/>
                <a:gd name="T41" fmla="*/ 595 h 633"/>
                <a:gd name="T42" fmla="*/ 26 w 934"/>
                <a:gd name="T43" fmla="*/ 607 h 633"/>
                <a:gd name="T44" fmla="*/ 40 w 934"/>
                <a:gd name="T45" fmla="*/ 619 h 633"/>
                <a:gd name="T46" fmla="*/ 54 w 934"/>
                <a:gd name="T47" fmla="*/ 626 h 633"/>
                <a:gd name="T48" fmla="*/ 71 w 934"/>
                <a:gd name="T49" fmla="*/ 631 h 633"/>
                <a:gd name="T50" fmla="*/ 89 w 934"/>
                <a:gd name="T51" fmla="*/ 633 h 633"/>
                <a:gd name="T52" fmla="*/ 845 w 934"/>
                <a:gd name="T53" fmla="*/ 633 h 633"/>
                <a:gd name="T54" fmla="*/ 863 w 934"/>
                <a:gd name="T55" fmla="*/ 631 h 633"/>
                <a:gd name="T56" fmla="*/ 880 w 934"/>
                <a:gd name="T57" fmla="*/ 626 h 633"/>
                <a:gd name="T58" fmla="*/ 894 w 934"/>
                <a:gd name="T59" fmla="*/ 618 h 633"/>
                <a:gd name="T60" fmla="*/ 908 w 934"/>
                <a:gd name="T61" fmla="*/ 606 h 633"/>
                <a:gd name="T62" fmla="*/ 918 w 934"/>
                <a:gd name="T63" fmla="*/ 594 h 633"/>
                <a:gd name="T64" fmla="*/ 927 w 934"/>
                <a:gd name="T65" fmla="*/ 578 h 633"/>
                <a:gd name="T66" fmla="*/ 932 w 934"/>
                <a:gd name="T67" fmla="*/ 561 h 633"/>
                <a:gd name="T68" fmla="*/ 934 w 934"/>
                <a:gd name="T69" fmla="*/ 544 h 633"/>
                <a:gd name="T70" fmla="*/ 934 w 934"/>
                <a:gd name="T71" fmla="*/ 79 h 633"/>
                <a:gd name="T72" fmla="*/ 932 w 934"/>
                <a:gd name="T73" fmla="*/ 63 h 633"/>
                <a:gd name="T74" fmla="*/ 928 w 934"/>
                <a:gd name="T75" fmla="*/ 47 h 633"/>
                <a:gd name="T76" fmla="*/ 920 w 934"/>
                <a:gd name="T77" fmla="*/ 35 h 633"/>
                <a:gd name="T78" fmla="*/ 911 w 934"/>
                <a:gd name="T79" fmla="*/ 22 h 633"/>
                <a:gd name="T80" fmla="*/ 899 w 934"/>
                <a:gd name="T81" fmla="*/ 13 h 633"/>
                <a:gd name="T82" fmla="*/ 886 w 934"/>
                <a:gd name="T83" fmla="*/ 6 h 633"/>
                <a:gd name="T84" fmla="*/ 870 w 934"/>
                <a:gd name="T85" fmla="*/ 2 h 633"/>
                <a:gd name="T86" fmla="*/ 855 w 934"/>
                <a:gd name="T87" fmla="*/ 0 h 633"/>
                <a:gd name="T88" fmla="*/ 491 w 934"/>
                <a:gd name="T89" fmla="*/ 0 h 633"/>
                <a:gd name="T90" fmla="*/ 474 w 934"/>
                <a:gd name="T91" fmla="*/ 5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34" h="633">
                  <a:moveTo>
                    <a:pt x="855" y="50"/>
                  </a:moveTo>
                  <a:lnTo>
                    <a:pt x="855" y="50"/>
                  </a:lnTo>
                  <a:lnTo>
                    <a:pt x="861" y="51"/>
                  </a:lnTo>
                  <a:lnTo>
                    <a:pt x="866" y="52"/>
                  </a:lnTo>
                  <a:lnTo>
                    <a:pt x="871" y="55"/>
                  </a:lnTo>
                  <a:lnTo>
                    <a:pt x="876" y="58"/>
                  </a:lnTo>
                  <a:lnTo>
                    <a:pt x="879" y="62"/>
                  </a:lnTo>
                  <a:lnTo>
                    <a:pt x="882" y="67"/>
                  </a:lnTo>
                  <a:lnTo>
                    <a:pt x="883" y="72"/>
                  </a:lnTo>
                  <a:lnTo>
                    <a:pt x="884" y="79"/>
                  </a:lnTo>
                  <a:lnTo>
                    <a:pt x="884" y="544"/>
                  </a:lnTo>
                  <a:lnTo>
                    <a:pt x="884" y="544"/>
                  </a:lnTo>
                  <a:lnTo>
                    <a:pt x="883" y="551"/>
                  </a:lnTo>
                  <a:lnTo>
                    <a:pt x="881" y="558"/>
                  </a:lnTo>
                  <a:lnTo>
                    <a:pt x="878" y="566"/>
                  </a:lnTo>
                  <a:lnTo>
                    <a:pt x="872" y="572"/>
                  </a:lnTo>
                  <a:lnTo>
                    <a:pt x="867" y="576"/>
                  </a:lnTo>
                  <a:lnTo>
                    <a:pt x="860" y="580"/>
                  </a:lnTo>
                  <a:lnTo>
                    <a:pt x="853" y="582"/>
                  </a:lnTo>
                  <a:lnTo>
                    <a:pt x="845" y="583"/>
                  </a:lnTo>
                  <a:lnTo>
                    <a:pt x="89" y="583"/>
                  </a:lnTo>
                  <a:lnTo>
                    <a:pt x="89" y="583"/>
                  </a:lnTo>
                  <a:lnTo>
                    <a:pt x="81" y="582"/>
                  </a:lnTo>
                  <a:lnTo>
                    <a:pt x="74" y="580"/>
                  </a:lnTo>
                  <a:lnTo>
                    <a:pt x="68" y="577"/>
                  </a:lnTo>
                  <a:lnTo>
                    <a:pt x="62" y="573"/>
                  </a:lnTo>
                  <a:lnTo>
                    <a:pt x="57" y="567"/>
                  </a:lnTo>
                  <a:lnTo>
                    <a:pt x="53" y="560"/>
                  </a:lnTo>
                  <a:lnTo>
                    <a:pt x="51" y="553"/>
                  </a:lnTo>
                  <a:lnTo>
                    <a:pt x="50" y="546"/>
                  </a:lnTo>
                  <a:lnTo>
                    <a:pt x="50" y="238"/>
                  </a:lnTo>
                  <a:lnTo>
                    <a:pt x="50" y="238"/>
                  </a:lnTo>
                  <a:lnTo>
                    <a:pt x="25" y="229"/>
                  </a:lnTo>
                  <a:lnTo>
                    <a:pt x="0" y="216"/>
                  </a:lnTo>
                  <a:lnTo>
                    <a:pt x="0" y="546"/>
                  </a:lnTo>
                  <a:lnTo>
                    <a:pt x="0" y="546"/>
                  </a:lnTo>
                  <a:lnTo>
                    <a:pt x="1" y="554"/>
                  </a:lnTo>
                  <a:lnTo>
                    <a:pt x="2" y="563"/>
                  </a:lnTo>
                  <a:lnTo>
                    <a:pt x="4" y="572"/>
                  </a:lnTo>
                  <a:lnTo>
                    <a:pt x="7" y="580"/>
                  </a:lnTo>
                  <a:lnTo>
                    <a:pt x="12" y="587"/>
                  </a:lnTo>
                  <a:lnTo>
                    <a:pt x="16" y="595"/>
                  </a:lnTo>
                  <a:lnTo>
                    <a:pt x="21" y="602"/>
                  </a:lnTo>
                  <a:lnTo>
                    <a:pt x="26" y="607"/>
                  </a:lnTo>
                  <a:lnTo>
                    <a:pt x="32" y="613"/>
                  </a:lnTo>
                  <a:lnTo>
                    <a:pt x="40" y="619"/>
                  </a:lnTo>
                  <a:lnTo>
                    <a:pt x="47" y="623"/>
                  </a:lnTo>
                  <a:lnTo>
                    <a:pt x="54" y="626"/>
                  </a:lnTo>
                  <a:lnTo>
                    <a:pt x="63" y="629"/>
                  </a:lnTo>
                  <a:lnTo>
                    <a:pt x="71" y="631"/>
                  </a:lnTo>
                  <a:lnTo>
                    <a:pt x="80" y="633"/>
                  </a:lnTo>
                  <a:lnTo>
                    <a:pt x="89" y="633"/>
                  </a:lnTo>
                  <a:lnTo>
                    <a:pt x="845" y="633"/>
                  </a:lnTo>
                  <a:lnTo>
                    <a:pt x="845" y="633"/>
                  </a:lnTo>
                  <a:lnTo>
                    <a:pt x="854" y="633"/>
                  </a:lnTo>
                  <a:lnTo>
                    <a:pt x="863" y="631"/>
                  </a:lnTo>
                  <a:lnTo>
                    <a:pt x="871" y="629"/>
                  </a:lnTo>
                  <a:lnTo>
                    <a:pt x="880" y="626"/>
                  </a:lnTo>
                  <a:lnTo>
                    <a:pt x="887" y="622"/>
                  </a:lnTo>
                  <a:lnTo>
                    <a:pt x="894" y="618"/>
                  </a:lnTo>
                  <a:lnTo>
                    <a:pt x="902" y="612"/>
                  </a:lnTo>
                  <a:lnTo>
                    <a:pt x="908" y="606"/>
                  </a:lnTo>
                  <a:lnTo>
                    <a:pt x="914" y="600"/>
                  </a:lnTo>
                  <a:lnTo>
                    <a:pt x="918" y="594"/>
                  </a:lnTo>
                  <a:lnTo>
                    <a:pt x="924" y="585"/>
                  </a:lnTo>
                  <a:lnTo>
                    <a:pt x="927" y="578"/>
                  </a:lnTo>
                  <a:lnTo>
                    <a:pt x="930" y="570"/>
                  </a:lnTo>
                  <a:lnTo>
                    <a:pt x="932" y="561"/>
                  </a:lnTo>
                  <a:lnTo>
                    <a:pt x="934" y="552"/>
                  </a:lnTo>
                  <a:lnTo>
                    <a:pt x="934" y="544"/>
                  </a:lnTo>
                  <a:lnTo>
                    <a:pt x="934" y="79"/>
                  </a:lnTo>
                  <a:lnTo>
                    <a:pt x="934" y="79"/>
                  </a:lnTo>
                  <a:lnTo>
                    <a:pt x="934" y="70"/>
                  </a:lnTo>
                  <a:lnTo>
                    <a:pt x="932" y="63"/>
                  </a:lnTo>
                  <a:lnTo>
                    <a:pt x="931" y="55"/>
                  </a:lnTo>
                  <a:lnTo>
                    <a:pt x="928" y="47"/>
                  </a:lnTo>
                  <a:lnTo>
                    <a:pt x="925" y="41"/>
                  </a:lnTo>
                  <a:lnTo>
                    <a:pt x="920" y="35"/>
                  </a:lnTo>
                  <a:lnTo>
                    <a:pt x="916" y="29"/>
                  </a:lnTo>
                  <a:lnTo>
                    <a:pt x="911" y="22"/>
                  </a:lnTo>
                  <a:lnTo>
                    <a:pt x="905" y="17"/>
                  </a:lnTo>
                  <a:lnTo>
                    <a:pt x="899" y="13"/>
                  </a:lnTo>
                  <a:lnTo>
                    <a:pt x="892" y="9"/>
                  </a:lnTo>
                  <a:lnTo>
                    <a:pt x="886" y="6"/>
                  </a:lnTo>
                  <a:lnTo>
                    <a:pt x="879" y="3"/>
                  </a:lnTo>
                  <a:lnTo>
                    <a:pt x="870" y="2"/>
                  </a:lnTo>
                  <a:lnTo>
                    <a:pt x="863" y="0"/>
                  </a:lnTo>
                  <a:lnTo>
                    <a:pt x="855" y="0"/>
                  </a:lnTo>
                  <a:lnTo>
                    <a:pt x="491" y="0"/>
                  </a:lnTo>
                  <a:lnTo>
                    <a:pt x="491" y="0"/>
                  </a:lnTo>
                  <a:lnTo>
                    <a:pt x="484" y="25"/>
                  </a:lnTo>
                  <a:lnTo>
                    <a:pt x="474" y="50"/>
                  </a:lnTo>
                  <a:lnTo>
                    <a:pt x="855" y="5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8" name="Freeform 24"/>
            <p:cNvSpPr>
              <a:spLocks noEditPoints="1"/>
            </p:cNvSpPr>
            <p:nvPr/>
          </p:nvSpPr>
          <p:spPr bwMode="auto">
            <a:xfrm>
              <a:off x="403225" y="2105026"/>
              <a:ext cx="469900" cy="469900"/>
            </a:xfrm>
            <a:custGeom>
              <a:avLst/>
              <a:gdLst>
                <a:gd name="T0" fmla="*/ 1 w 592"/>
                <a:gd name="T1" fmla="*/ 327 h 592"/>
                <a:gd name="T2" fmla="*/ 13 w 592"/>
                <a:gd name="T3" fmla="*/ 384 h 592"/>
                <a:gd name="T4" fmla="*/ 35 w 592"/>
                <a:gd name="T5" fmla="*/ 437 h 592"/>
                <a:gd name="T6" fmla="*/ 67 w 592"/>
                <a:gd name="T7" fmla="*/ 485 h 592"/>
                <a:gd name="T8" fmla="*/ 107 w 592"/>
                <a:gd name="T9" fmla="*/ 525 h 592"/>
                <a:gd name="T10" fmla="*/ 155 w 592"/>
                <a:gd name="T11" fmla="*/ 557 h 592"/>
                <a:gd name="T12" fmla="*/ 208 w 592"/>
                <a:gd name="T13" fmla="*/ 579 h 592"/>
                <a:gd name="T14" fmla="*/ 265 w 592"/>
                <a:gd name="T15" fmla="*/ 590 h 592"/>
                <a:gd name="T16" fmla="*/ 319 w 592"/>
                <a:gd name="T17" fmla="*/ 591 h 592"/>
                <a:gd name="T18" fmla="*/ 410 w 592"/>
                <a:gd name="T19" fmla="*/ 569 h 592"/>
                <a:gd name="T20" fmla="*/ 504 w 592"/>
                <a:gd name="T21" fmla="*/ 563 h 592"/>
                <a:gd name="T22" fmla="*/ 546 w 592"/>
                <a:gd name="T23" fmla="*/ 454 h 592"/>
                <a:gd name="T24" fmla="*/ 583 w 592"/>
                <a:gd name="T25" fmla="*/ 366 h 592"/>
                <a:gd name="T26" fmla="*/ 592 w 592"/>
                <a:gd name="T27" fmla="*/ 296 h 592"/>
                <a:gd name="T28" fmla="*/ 585 w 592"/>
                <a:gd name="T29" fmla="*/ 237 h 592"/>
                <a:gd name="T30" fmla="*/ 569 w 592"/>
                <a:gd name="T31" fmla="*/ 181 h 592"/>
                <a:gd name="T32" fmla="*/ 541 w 592"/>
                <a:gd name="T33" fmla="*/ 131 h 592"/>
                <a:gd name="T34" fmla="*/ 505 w 592"/>
                <a:gd name="T35" fmla="*/ 87 h 592"/>
                <a:gd name="T36" fmla="*/ 461 w 592"/>
                <a:gd name="T37" fmla="*/ 50 h 592"/>
                <a:gd name="T38" fmla="*/ 411 w 592"/>
                <a:gd name="T39" fmla="*/ 23 h 592"/>
                <a:gd name="T40" fmla="*/ 355 w 592"/>
                <a:gd name="T41" fmla="*/ 7 h 592"/>
                <a:gd name="T42" fmla="*/ 296 w 592"/>
                <a:gd name="T43" fmla="*/ 0 h 592"/>
                <a:gd name="T44" fmla="*/ 251 w 592"/>
                <a:gd name="T45" fmla="*/ 3 h 592"/>
                <a:gd name="T46" fmla="*/ 194 w 592"/>
                <a:gd name="T47" fmla="*/ 18 h 592"/>
                <a:gd name="T48" fmla="*/ 142 w 592"/>
                <a:gd name="T49" fmla="*/ 43 h 592"/>
                <a:gd name="T50" fmla="*/ 97 w 592"/>
                <a:gd name="T51" fmla="*/ 77 h 592"/>
                <a:gd name="T52" fmla="*/ 58 w 592"/>
                <a:gd name="T53" fmla="*/ 119 h 592"/>
                <a:gd name="T54" fmla="*/ 29 w 592"/>
                <a:gd name="T55" fmla="*/ 168 h 592"/>
                <a:gd name="T56" fmla="*/ 9 w 592"/>
                <a:gd name="T57" fmla="*/ 222 h 592"/>
                <a:gd name="T58" fmla="*/ 0 w 592"/>
                <a:gd name="T59" fmla="*/ 281 h 592"/>
                <a:gd name="T60" fmla="*/ 296 w 592"/>
                <a:gd name="T61" fmla="*/ 67 h 592"/>
                <a:gd name="T62" fmla="*/ 385 w 592"/>
                <a:gd name="T63" fmla="*/ 85 h 592"/>
                <a:gd name="T64" fmla="*/ 458 w 592"/>
                <a:gd name="T65" fmla="*/ 134 h 592"/>
                <a:gd name="T66" fmla="*/ 507 w 592"/>
                <a:gd name="T67" fmla="*/ 207 h 592"/>
                <a:gd name="T68" fmla="*/ 525 w 592"/>
                <a:gd name="T69" fmla="*/ 296 h 592"/>
                <a:gd name="T70" fmla="*/ 515 w 592"/>
                <a:gd name="T71" fmla="*/ 364 h 592"/>
                <a:gd name="T72" fmla="*/ 473 w 592"/>
                <a:gd name="T73" fmla="*/ 442 h 592"/>
                <a:gd name="T74" fmla="*/ 405 w 592"/>
                <a:gd name="T75" fmla="*/ 497 h 592"/>
                <a:gd name="T76" fmla="*/ 319 w 592"/>
                <a:gd name="T77" fmla="*/ 525 h 592"/>
                <a:gd name="T78" fmla="*/ 250 w 592"/>
                <a:gd name="T79" fmla="*/ 520 h 592"/>
                <a:gd name="T80" fmla="*/ 167 w 592"/>
                <a:gd name="T81" fmla="*/ 486 h 592"/>
                <a:gd name="T82" fmla="*/ 106 w 592"/>
                <a:gd name="T83" fmla="*/ 425 h 592"/>
                <a:gd name="T84" fmla="*/ 71 w 592"/>
                <a:gd name="T85" fmla="*/ 342 h 592"/>
                <a:gd name="T86" fmla="*/ 67 w 592"/>
                <a:gd name="T87" fmla="*/ 272 h 592"/>
                <a:gd name="T88" fmla="*/ 95 w 592"/>
                <a:gd name="T89" fmla="*/ 187 h 592"/>
                <a:gd name="T90" fmla="*/ 150 w 592"/>
                <a:gd name="T91" fmla="*/ 119 h 592"/>
                <a:gd name="T92" fmla="*/ 228 w 592"/>
                <a:gd name="T93" fmla="*/ 77 h 592"/>
                <a:gd name="T94" fmla="*/ 296 w 592"/>
                <a:gd name="T95" fmla="*/ 67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2" h="592">
                  <a:moveTo>
                    <a:pt x="0" y="296"/>
                  </a:moveTo>
                  <a:lnTo>
                    <a:pt x="0" y="296"/>
                  </a:lnTo>
                  <a:lnTo>
                    <a:pt x="0" y="312"/>
                  </a:lnTo>
                  <a:lnTo>
                    <a:pt x="1" y="327"/>
                  </a:lnTo>
                  <a:lnTo>
                    <a:pt x="3" y="341"/>
                  </a:lnTo>
                  <a:lnTo>
                    <a:pt x="6" y="356"/>
                  </a:lnTo>
                  <a:lnTo>
                    <a:pt x="9" y="370"/>
                  </a:lnTo>
                  <a:lnTo>
                    <a:pt x="13" y="384"/>
                  </a:lnTo>
                  <a:lnTo>
                    <a:pt x="17" y="398"/>
                  </a:lnTo>
                  <a:lnTo>
                    <a:pt x="23" y="411"/>
                  </a:lnTo>
                  <a:lnTo>
                    <a:pt x="29" y="425"/>
                  </a:lnTo>
                  <a:lnTo>
                    <a:pt x="35" y="437"/>
                  </a:lnTo>
                  <a:lnTo>
                    <a:pt x="42" y="450"/>
                  </a:lnTo>
                  <a:lnTo>
                    <a:pt x="51" y="462"/>
                  </a:lnTo>
                  <a:lnTo>
                    <a:pt x="58" y="474"/>
                  </a:lnTo>
                  <a:lnTo>
                    <a:pt x="67" y="485"/>
                  </a:lnTo>
                  <a:lnTo>
                    <a:pt x="77" y="495"/>
                  </a:lnTo>
                  <a:lnTo>
                    <a:pt x="86" y="506"/>
                  </a:lnTo>
                  <a:lnTo>
                    <a:pt x="97" y="515"/>
                  </a:lnTo>
                  <a:lnTo>
                    <a:pt x="107" y="525"/>
                  </a:lnTo>
                  <a:lnTo>
                    <a:pt x="118" y="534"/>
                  </a:lnTo>
                  <a:lnTo>
                    <a:pt x="130" y="541"/>
                  </a:lnTo>
                  <a:lnTo>
                    <a:pt x="142" y="550"/>
                  </a:lnTo>
                  <a:lnTo>
                    <a:pt x="155" y="557"/>
                  </a:lnTo>
                  <a:lnTo>
                    <a:pt x="167" y="563"/>
                  </a:lnTo>
                  <a:lnTo>
                    <a:pt x="180" y="569"/>
                  </a:lnTo>
                  <a:lnTo>
                    <a:pt x="194" y="575"/>
                  </a:lnTo>
                  <a:lnTo>
                    <a:pt x="208" y="579"/>
                  </a:lnTo>
                  <a:lnTo>
                    <a:pt x="222" y="583"/>
                  </a:lnTo>
                  <a:lnTo>
                    <a:pt x="236" y="586"/>
                  </a:lnTo>
                  <a:lnTo>
                    <a:pt x="251" y="589"/>
                  </a:lnTo>
                  <a:lnTo>
                    <a:pt x="265" y="590"/>
                  </a:lnTo>
                  <a:lnTo>
                    <a:pt x="280" y="592"/>
                  </a:lnTo>
                  <a:lnTo>
                    <a:pt x="296" y="592"/>
                  </a:lnTo>
                  <a:lnTo>
                    <a:pt x="296" y="592"/>
                  </a:lnTo>
                  <a:lnTo>
                    <a:pt x="319" y="591"/>
                  </a:lnTo>
                  <a:lnTo>
                    <a:pt x="343" y="588"/>
                  </a:lnTo>
                  <a:lnTo>
                    <a:pt x="366" y="584"/>
                  </a:lnTo>
                  <a:lnTo>
                    <a:pt x="388" y="578"/>
                  </a:lnTo>
                  <a:lnTo>
                    <a:pt x="410" y="569"/>
                  </a:lnTo>
                  <a:lnTo>
                    <a:pt x="432" y="559"/>
                  </a:lnTo>
                  <a:lnTo>
                    <a:pt x="453" y="546"/>
                  </a:lnTo>
                  <a:lnTo>
                    <a:pt x="473" y="533"/>
                  </a:lnTo>
                  <a:lnTo>
                    <a:pt x="504" y="563"/>
                  </a:lnTo>
                  <a:lnTo>
                    <a:pt x="563" y="505"/>
                  </a:lnTo>
                  <a:lnTo>
                    <a:pt x="532" y="475"/>
                  </a:lnTo>
                  <a:lnTo>
                    <a:pt x="532" y="475"/>
                  </a:lnTo>
                  <a:lnTo>
                    <a:pt x="546" y="454"/>
                  </a:lnTo>
                  <a:lnTo>
                    <a:pt x="558" y="433"/>
                  </a:lnTo>
                  <a:lnTo>
                    <a:pt x="569" y="411"/>
                  </a:lnTo>
                  <a:lnTo>
                    <a:pt x="577" y="389"/>
                  </a:lnTo>
                  <a:lnTo>
                    <a:pt x="583" y="366"/>
                  </a:lnTo>
                  <a:lnTo>
                    <a:pt x="588" y="343"/>
                  </a:lnTo>
                  <a:lnTo>
                    <a:pt x="591" y="319"/>
                  </a:lnTo>
                  <a:lnTo>
                    <a:pt x="592" y="296"/>
                  </a:lnTo>
                  <a:lnTo>
                    <a:pt x="592" y="296"/>
                  </a:lnTo>
                  <a:lnTo>
                    <a:pt x="592" y="281"/>
                  </a:lnTo>
                  <a:lnTo>
                    <a:pt x="591" y="266"/>
                  </a:lnTo>
                  <a:lnTo>
                    <a:pt x="589" y="251"/>
                  </a:lnTo>
                  <a:lnTo>
                    <a:pt x="585" y="237"/>
                  </a:lnTo>
                  <a:lnTo>
                    <a:pt x="582" y="222"/>
                  </a:lnTo>
                  <a:lnTo>
                    <a:pt x="578" y="209"/>
                  </a:lnTo>
                  <a:lnTo>
                    <a:pt x="574" y="194"/>
                  </a:lnTo>
                  <a:lnTo>
                    <a:pt x="569" y="181"/>
                  </a:lnTo>
                  <a:lnTo>
                    <a:pt x="563" y="168"/>
                  </a:lnTo>
                  <a:lnTo>
                    <a:pt x="556" y="156"/>
                  </a:lnTo>
                  <a:lnTo>
                    <a:pt x="549" y="143"/>
                  </a:lnTo>
                  <a:lnTo>
                    <a:pt x="541" y="131"/>
                  </a:lnTo>
                  <a:lnTo>
                    <a:pt x="533" y="119"/>
                  </a:lnTo>
                  <a:lnTo>
                    <a:pt x="524" y="108"/>
                  </a:lnTo>
                  <a:lnTo>
                    <a:pt x="515" y="97"/>
                  </a:lnTo>
                  <a:lnTo>
                    <a:pt x="505" y="87"/>
                  </a:lnTo>
                  <a:lnTo>
                    <a:pt x="495" y="77"/>
                  </a:lnTo>
                  <a:lnTo>
                    <a:pt x="484" y="68"/>
                  </a:lnTo>
                  <a:lnTo>
                    <a:pt x="473" y="59"/>
                  </a:lnTo>
                  <a:lnTo>
                    <a:pt x="461" y="50"/>
                  </a:lnTo>
                  <a:lnTo>
                    <a:pt x="449" y="43"/>
                  </a:lnTo>
                  <a:lnTo>
                    <a:pt x="436" y="36"/>
                  </a:lnTo>
                  <a:lnTo>
                    <a:pt x="424" y="29"/>
                  </a:lnTo>
                  <a:lnTo>
                    <a:pt x="411" y="23"/>
                  </a:lnTo>
                  <a:lnTo>
                    <a:pt x="398" y="18"/>
                  </a:lnTo>
                  <a:lnTo>
                    <a:pt x="383" y="14"/>
                  </a:lnTo>
                  <a:lnTo>
                    <a:pt x="370" y="10"/>
                  </a:lnTo>
                  <a:lnTo>
                    <a:pt x="355" y="7"/>
                  </a:lnTo>
                  <a:lnTo>
                    <a:pt x="340" y="3"/>
                  </a:lnTo>
                  <a:lnTo>
                    <a:pt x="326" y="1"/>
                  </a:lnTo>
                  <a:lnTo>
                    <a:pt x="311" y="0"/>
                  </a:lnTo>
                  <a:lnTo>
                    <a:pt x="296" y="0"/>
                  </a:lnTo>
                  <a:lnTo>
                    <a:pt x="296" y="0"/>
                  </a:lnTo>
                  <a:lnTo>
                    <a:pt x="280" y="0"/>
                  </a:lnTo>
                  <a:lnTo>
                    <a:pt x="265" y="1"/>
                  </a:lnTo>
                  <a:lnTo>
                    <a:pt x="251" y="3"/>
                  </a:lnTo>
                  <a:lnTo>
                    <a:pt x="236" y="7"/>
                  </a:lnTo>
                  <a:lnTo>
                    <a:pt x="222" y="10"/>
                  </a:lnTo>
                  <a:lnTo>
                    <a:pt x="208" y="14"/>
                  </a:lnTo>
                  <a:lnTo>
                    <a:pt x="194" y="18"/>
                  </a:lnTo>
                  <a:lnTo>
                    <a:pt x="180" y="23"/>
                  </a:lnTo>
                  <a:lnTo>
                    <a:pt x="167" y="29"/>
                  </a:lnTo>
                  <a:lnTo>
                    <a:pt x="155" y="36"/>
                  </a:lnTo>
                  <a:lnTo>
                    <a:pt x="142" y="43"/>
                  </a:lnTo>
                  <a:lnTo>
                    <a:pt x="130" y="50"/>
                  </a:lnTo>
                  <a:lnTo>
                    <a:pt x="118" y="59"/>
                  </a:lnTo>
                  <a:lnTo>
                    <a:pt x="107" y="68"/>
                  </a:lnTo>
                  <a:lnTo>
                    <a:pt x="97" y="77"/>
                  </a:lnTo>
                  <a:lnTo>
                    <a:pt x="86" y="87"/>
                  </a:lnTo>
                  <a:lnTo>
                    <a:pt x="77" y="97"/>
                  </a:lnTo>
                  <a:lnTo>
                    <a:pt x="67" y="108"/>
                  </a:lnTo>
                  <a:lnTo>
                    <a:pt x="58" y="119"/>
                  </a:lnTo>
                  <a:lnTo>
                    <a:pt x="51" y="131"/>
                  </a:lnTo>
                  <a:lnTo>
                    <a:pt x="42" y="143"/>
                  </a:lnTo>
                  <a:lnTo>
                    <a:pt x="35" y="156"/>
                  </a:lnTo>
                  <a:lnTo>
                    <a:pt x="29" y="168"/>
                  </a:lnTo>
                  <a:lnTo>
                    <a:pt x="23" y="181"/>
                  </a:lnTo>
                  <a:lnTo>
                    <a:pt x="17" y="194"/>
                  </a:lnTo>
                  <a:lnTo>
                    <a:pt x="13" y="209"/>
                  </a:lnTo>
                  <a:lnTo>
                    <a:pt x="9" y="222"/>
                  </a:lnTo>
                  <a:lnTo>
                    <a:pt x="6" y="237"/>
                  </a:lnTo>
                  <a:lnTo>
                    <a:pt x="3" y="251"/>
                  </a:lnTo>
                  <a:lnTo>
                    <a:pt x="1" y="266"/>
                  </a:lnTo>
                  <a:lnTo>
                    <a:pt x="0" y="281"/>
                  </a:lnTo>
                  <a:lnTo>
                    <a:pt x="0" y="296"/>
                  </a:lnTo>
                  <a:lnTo>
                    <a:pt x="0" y="296"/>
                  </a:lnTo>
                  <a:close/>
                  <a:moveTo>
                    <a:pt x="296" y="67"/>
                  </a:moveTo>
                  <a:lnTo>
                    <a:pt x="296" y="67"/>
                  </a:lnTo>
                  <a:lnTo>
                    <a:pt x="319" y="68"/>
                  </a:lnTo>
                  <a:lnTo>
                    <a:pt x="342" y="71"/>
                  </a:lnTo>
                  <a:lnTo>
                    <a:pt x="363" y="77"/>
                  </a:lnTo>
                  <a:lnTo>
                    <a:pt x="385" y="85"/>
                  </a:lnTo>
                  <a:lnTo>
                    <a:pt x="405" y="95"/>
                  </a:lnTo>
                  <a:lnTo>
                    <a:pt x="424" y="107"/>
                  </a:lnTo>
                  <a:lnTo>
                    <a:pt x="442" y="119"/>
                  </a:lnTo>
                  <a:lnTo>
                    <a:pt x="458" y="134"/>
                  </a:lnTo>
                  <a:lnTo>
                    <a:pt x="473" y="150"/>
                  </a:lnTo>
                  <a:lnTo>
                    <a:pt x="485" y="168"/>
                  </a:lnTo>
                  <a:lnTo>
                    <a:pt x="497" y="187"/>
                  </a:lnTo>
                  <a:lnTo>
                    <a:pt x="507" y="207"/>
                  </a:lnTo>
                  <a:lnTo>
                    <a:pt x="515" y="229"/>
                  </a:lnTo>
                  <a:lnTo>
                    <a:pt x="521" y="250"/>
                  </a:lnTo>
                  <a:lnTo>
                    <a:pt x="524" y="272"/>
                  </a:lnTo>
                  <a:lnTo>
                    <a:pt x="525" y="296"/>
                  </a:lnTo>
                  <a:lnTo>
                    <a:pt x="525" y="296"/>
                  </a:lnTo>
                  <a:lnTo>
                    <a:pt x="524" y="319"/>
                  </a:lnTo>
                  <a:lnTo>
                    <a:pt x="521" y="342"/>
                  </a:lnTo>
                  <a:lnTo>
                    <a:pt x="515" y="364"/>
                  </a:lnTo>
                  <a:lnTo>
                    <a:pt x="507" y="386"/>
                  </a:lnTo>
                  <a:lnTo>
                    <a:pt x="497" y="406"/>
                  </a:lnTo>
                  <a:lnTo>
                    <a:pt x="485" y="425"/>
                  </a:lnTo>
                  <a:lnTo>
                    <a:pt x="473" y="442"/>
                  </a:lnTo>
                  <a:lnTo>
                    <a:pt x="458" y="458"/>
                  </a:lnTo>
                  <a:lnTo>
                    <a:pt x="442" y="474"/>
                  </a:lnTo>
                  <a:lnTo>
                    <a:pt x="424" y="486"/>
                  </a:lnTo>
                  <a:lnTo>
                    <a:pt x="405" y="497"/>
                  </a:lnTo>
                  <a:lnTo>
                    <a:pt x="385" y="508"/>
                  </a:lnTo>
                  <a:lnTo>
                    <a:pt x="363" y="515"/>
                  </a:lnTo>
                  <a:lnTo>
                    <a:pt x="342" y="520"/>
                  </a:lnTo>
                  <a:lnTo>
                    <a:pt x="319" y="525"/>
                  </a:lnTo>
                  <a:lnTo>
                    <a:pt x="296" y="526"/>
                  </a:lnTo>
                  <a:lnTo>
                    <a:pt x="296" y="526"/>
                  </a:lnTo>
                  <a:lnTo>
                    <a:pt x="272" y="525"/>
                  </a:lnTo>
                  <a:lnTo>
                    <a:pt x="250" y="520"/>
                  </a:lnTo>
                  <a:lnTo>
                    <a:pt x="228" y="515"/>
                  </a:lnTo>
                  <a:lnTo>
                    <a:pt x="206" y="508"/>
                  </a:lnTo>
                  <a:lnTo>
                    <a:pt x="186" y="497"/>
                  </a:lnTo>
                  <a:lnTo>
                    <a:pt x="167" y="486"/>
                  </a:lnTo>
                  <a:lnTo>
                    <a:pt x="150" y="474"/>
                  </a:lnTo>
                  <a:lnTo>
                    <a:pt x="133" y="458"/>
                  </a:lnTo>
                  <a:lnTo>
                    <a:pt x="118" y="442"/>
                  </a:lnTo>
                  <a:lnTo>
                    <a:pt x="106" y="425"/>
                  </a:lnTo>
                  <a:lnTo>
                    <a:pt x="95" y="406"/>
                  </a:lnTo>
                  <a:lnTo>
                    <a:pt x="84" y="386"/>
                  </a:lnTo>
                  <a:lnTo>
                    <a:pt x="77" y="364"/>
                  </a:lnTo>
                  <a:lnTo>
                    <a:pt x="71" y="342"/>
                  </a:lnTo>
                  <a:lnTo>
                    <a:pt x="67" y="319"/>
                  </a:lnTo>
                  <a:lnTo>
                    <a:pt x="66" y="296"/>
                  </a:lnTo>
                  <a:lnTo>
                    <a:pt x="66" y="296"/>
                  </a:lnTo>
                  <a:lnTo>
                    <a:pt x="67" y="272"/>
                  </a:lnTo>
                  <a:lnTo>
                    <a:pt x="71" y="250"/>
                  </a:lnTo>
                  <a:lnTo>
                    <a:pt x="77" y="229"/>
                  </a:lnTo>
                  <a:lnTo>
                    <a:pt x="84" y="207"/>
                  </a:lnTo>
                  <a:lnTo>
                    <a:pt x="95" y="187"/>
                  </a:lnTo>
                  <a:lnTo>
                    <a:pt x="106" y="168"/>
                  </a:lnTo>
                  <a:lnTo>
                    <a:pt x="118" y="150"/>
                  </a:lnTo>
                  <a:lnTo>
                    <a:pt x="133" y="134"/>
                  </a:lnTo>
                  <a:lnTo>
                    <a:pt x="150" y="119"/>
                  </a:lnTo>
                  <a:lnTo>
                    <a:pt x="167" y="107"/>
                  </a:lnTo>
                  <a:lnTo>
                    <a:pt x="186" y="95"/>
                  </a:lnTo>
                  <a:lnTo>
                    <a:pt x="206" y="85"/>
                  </a:lnTo>
                  <a:lnTo>
                    <a:pt x="228" y="77"/>
                  </a:lnTo>
                  <a:lnTo>
                    <a:pt x="250" y="71"/>
                  </a:lnTo>
                  <a:lnTo>
                    <a:pt x="272" y="68"/>
                  </a:lnTo>
                  <a:lnTo>
                    <a:pt x="296" y="67"/>
                  </a:lnTo>
                  <a:lnTo>
                    <a:pt x="296" y="6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59" name="Freeform 25"/>
            <p:cNvSpPr>
              <a:spLocks/>
            </p:cNvSpPr>
            <p:nvPr/>
          </p:nvSpPr>
          <p:spPr bwMode="auto">
            <a:xfrm>
              <a:off x="830263" y="2532063"/>
              <a:ext cx="161925" cy="161925"/>
            </a:xfrm>
            <a:custGeom>
              <a:avLst/>
              <a:gdLst>
                <a:gd name="T0" fmla="*/ 0 w 205"/>
                <a:gd name="T1" fmla="*/ 59 h 204"/>
                <a:gd name="T2" fmla="*/ 134 w 205"/>
                <a:gd name="T3" fmla="*/ 192 h 204"/>
                <a:gd name="T4" fmla="*/ 134 w 205"/>
                <a:gd name="T5" fmla="*/ 192 h 204"/>
                <a:gd name="T6" fmla="*/ 140 w 205"/>
                <a:gd name="T7" fmla="*/ 197 h 204"/>
                <a:gd name="T8" fmla="*/ 147 w 205"/>
                <a:gd name="T9" fmla="*/ 201 h 204"/>
                <a:gd name="T10" fmla="*/ 155 w 205"/>
                <a:gd name="T11" fmla="*/ 203 h 204"/>
                <a:gd name="T12" fmla="*/ 163 w 205"/>
                <a:gd name="T13" fmla="*/ 204 h 204"/>
                <a:gd name="T14" fmla="*/ 171 w 205"/>
                <a:gd name="T15" fmla="*/ 203 h 204"/>
                <a:gd name="T16" fmla="*/ 179 w 205"/>
                <a:gd name="T17" fmla="*/ 201 h 204"/>
                <a:gd name="T18" fmla="*/ 186 w 205"/>
                <a:gd name="T19" fmla="*/ 197 h 204"/>
                <a:gd name="T20" fmla="*/ 192 w 205"/>
                <a:gd name="T21" fmla="*/ 192 h 204"/>
                <a:gd name="T22" fmla="*/ 192 w 205"/>
                <a:gd name="T23" fmla="*/ 192 h 204"/>
                <a:gd name="T24" fmla="*/ 197 w 205"/>
                <a:gd name="T25" fmla="*/ 186 h 204"/>
                <a:gd name="T26" fmla="*/ 202 w 205"/>
                <a:gd name="T27" fmla="*/ 178 h 204"/>
                <a:gd name="T28" fmla="*/ 204 w 205"/>
                <a:gd name="T29" fmla="*/ 171 h 204"/>
                <a:gd name="T30" fmla="*/ 205 w 205"/>
                <a:gd name="T31" fmla="*/ 163 h 204"/>
                <a:gd name="T32" fmla="*/ 204 w 205"/>
                <a:gd name="T33" fmla="*/ 154 h 204"/>
                <a:gd name="T34" fmla="*/ 202 w 205"/>
                <a:gd name="T35" fmla="*/ 147 h 204"/>
                <a:gd name="T36" fmla="*/ 197 w 205"/>
                <a:gd name="T37" fmla="*/ 140 h 204"/>
                <a:gd name="T38" fmla="*/ 192 w 205"/>
                <a:gd name="T39" fmla="*/ 134 h 204"/>
                <a:gd name="T40" fmla="*/ 59 w 205"/>
                <a:gd name="T41" fmla="*/ 0 h 204"/>
                <a:gd name="T42" fmla="*/ 0 w 205"/>
                <a:gd name="T43" fmla="*/ 5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5" h="204">
                  <a:moveTo>
                    <a:pt x="0" y="59"/>
                  </a:moveTo>
                  <a:lnTo>
                    <a:pt x="134" y="192"/>
                  </a:lnTo>
                  <a:lnTo>
                    <a:pt x="134" y="192"/>
                  </a:lnTo>
                  <a:lnTo>
                    <a:pt x="140" y="197"/>
                  </a:lnTo>
                  <a:lnTo>
                    <a:pt x="147" y="201"/>
                  </a:lnTo>
                  <a:lnTo>
                    <a:pt x="155" y="203"/>
                  </a:lnTo>
                  <a:lnTo>
                    <a:pt x="163" y="204"/>
                  </a:lnTo>
                  <a:lnTo>
                    <a:pt x="171" y="203"/>
                  </a:lnTo>
                  <a:lnTo>
                    <a:pt x="179" y="201"/>
                  </a:lnTo>
                  <a:lnTo>
                    <a:pt x="186" y="197"/>
                  </a:lnTo>
                  <a:lnTo>
                    <a:pt x="192" y="192"/>
                  </a:lnTo>
                  <a:lnTo>
                    <a:pt x="192" y="192"/>
                  </a:lnTo>
                  <a:lnTo>
                    <a:pt x="197" y="186"/>
                  </a:lnTo>
                  <a:lnTo>
                    <a:pt x="202" y="178"/>
                  </a:lnTo>
                  <a:lnTo>
                    <a:pt x="204" y="171"/>
                  </a:lnTo>
                  <a:lnTo>
                    <a:pt x="205" y="163"/>
                  </a:lnTo>
                  <a:lnTo>
                    <a:pt x="204" y="154"/>
                  </a:lnTo>
                  <a:lnTo>
                    <a:pt x="202" y="147"/>
                  </a:lnTo>
                  <a:lnTo>
                    <a:pt x="197" y="140"/>
                  </a:lnTo>
                  <a:lnTo>
                    <a:pt x="192" y="134"/>
                  </a:lnTo>
                  <a:lnTo>
                    <a:pt x="59" y="0"/>
                  </a:lnTo>
                  <a:lnTo>
                    <a:pt x="0" y="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0" name="Freeform 26"/>
            <p:cNvSpPr>
              <a:spLocks/>
            </p:cNvSpPr>
            <p:nvPr/>
          </p:nvSpPr>
          <p:spPr bwMode="auto">
            <a:xfrm>
              <a:off x="582613" y="2422526"/>
              <a:ext cx="180975" cy="20638"/>
            </a:xfrm>
            <a:custGeom>
              <a:avLst/>
              <a:gdLst>
                <a:gd name="T0" fmla="*/ 0 w 227"/>
                <a:gd name="T1" fmla="*/ 25 h 25"/>
                <a:gd name="T2" fmla="*/ 206 w 227"/>
                <a:gd name="T3" fmla="*/ 25 h 25"/>
                <a:gd name="T4" fmla="*/ 206 w 227"/>
                <a:gd name="T5" fmla="*/ 25 h 25"/>
                <a:gd name="T6" fmla="*/ 218 w 227"/>
                <a:gd name="T7" fmla="*/ 12 h 25"/>
                <a:gd name="T8" fmla="*/ 227 w 227"/>
                <a:gd name="T9" fmla="*/ 0 h 25"/>
                <a:gd name="T10" fmla="*/ 0 w 227"/>
                <a:gd name="T11" fmla="*/ 0 h 25"/>
                <a:gd name="T12" fmla="*/ 0 w 227"/>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27" h="25">
                  <a:moveTo>
                    <a:pt x="0" y="25"/>
                  </a:moveTo>
                  <a:lnTo>
                    <a:pt x="206" y="25"/>
                  </a:lnTo>
                  <a:lnTo>
                    <a:pt x="206" y="25"/>
                  </a:lnTo>
                  <a:lnTo>
                    <a:pt x="218" y="12"/>
                  </a:lnTo>
                  <a:lnTo>
                    <a:pt x="227"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1" name="Freeform 27"/>
            <p:cNvSpPr>
              <a:spLocks/>
            </p:cNvSpPr>
            <p:nvPr/>
          </p:nvSpPr>
          <p:spPr bwMode="auto">
            <a:xfrm>
              <a:off x="582613" y="2324101"/>
              <a:ext cx="204788" cy="19050"/>
            </a:xfrm>
            <a:custGeom>
              <a:avLst/>
              <a:gdLst>
                <a:gd name="T0" fmla="*/ 0 w 258"/>
                <a:gd name="T1" fmla="*/ 25 h 25"/>
                <a:gd name="T2" fmla="*/ 258 w 258"/>
                <a:gd name="T3" fmla="*/ 25 h 25"/>
                <a:gd name="T4" fmla="*/ 258 w 258"/>
                <a:gd name="T5" fmla="*/ 25 h 25"/>
                <a:gd name="T6" fmla="*/ 258 w 258"/>
                <a:gd name="T7" fmla="*/ 21 h 25"/>
                <a:gd name="T8" fmla="*/ 258 w 258"/>
                <a:gd name="T9" fmla="*/ 21 h 25"/>
                <a:gd name="T10" fmla="*/ 257 w 258"/>
                <a:gd name="T11" fmla="*/ 0 h 25"/>
                <a:gd name="T12" fmla="*/ 0 w 258"/>
                <a:gd name="T13" fmla="*/ 0 h 25"/>
                <a:gd name="T14" fmla="*/ 0 w 258"/>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
                  <a:moveTo>
                    <a:pt x="0" y="25"/>
                  </a:moveTo>
                  <a:lnTo>
                    <a:pt x="258" y="25"/>
                  </a:lnTo>
                  <a:lnTo>
                    <a:pt x="258" y="25"/>
                  </a:lnTo>
                  <a:lnTo>
                    <a:pt x="258" y="21"/>
                  </a:lnTo>
                  <a:lnTo>
                    <a:pt x="258" y="21"/>
                  </a:lnTo>
                  <a:lnTo>
                    <a:pt x="257"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sp>
          <p:nvSpPr>
            <p:cNvPr id="62" name="Freeform 28"/>
            <p:cNvSpPr>
              <a:spLocks/>
            </p:cNvSpPr>
            <p:nvPr/>
          </p:nvSpPr>
          <p:spPr bwMode="auto">
            <a:xfrm>
              <a:off x="582613" y="2373313"/>
              <a:ext cx="201613" cy="20638"/>
            </a:xfrm>
            <a:custGeom>
              <a:avLst/>
              <a:gdLst>
                <a:gd name="T0" fmla="*/ 0 w 254"/>
                <a:gd name="T1" fmla="*/ 25 h 25"/>
                <a:gd name="T2" fmla="*/ 246 w 254"/>
                <a:gd name="T3" fmla="*/ 25 h 25"/>
                <a:gd name="T4" fmla="*/ 246 w 254"/>
                <a:gd name="T5" fmla="*/ 25 h 25"/>
                <a:gd name="T6" fmla="*/ 250 w 254"/>
                <a:gd name="T7" fmla="*/ 13 h 25"/>
                <a:gd name="T8" fmla="*/ 254 w 254"/>
                <a:gd name="T9" fmla="*/ 0 h 25"/>
                <a:gd name="T10" fmla="*/ 0 w 254"/>
                <a:gd name="T11" fmla="*/ 0 h 25"/>
                <a:gd name="T12" fmla="*/ 0 w 25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54" h="25">
                  <a:moveTo>
                    <a:pt x="0" y="25"/>
                  </a:moveTo>
                  <a:lnTo>
                    <a:pt x="246" y="25"/>
                  </a:lnTo>
                  <a:lnTo>
                    <a:pt x="246" y="25"/>
                  </a:lnTo>
                  <a:lnTo>
                    <a:pt x="250" y="13"/>
                  </a:lnTo>
                  <a:lnTo>
                    <a:pt x="254" y="0"/>
                  </a:lnTo>
                  <a:lnTo>
                    <a:pt x="0" y="0"/>
                  </a:lnTo>
                  <a:lnTo>
                    <a:pt x="0"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zh-CN" altLang="en-US" sz="1350" b="0">
                <a:solidFill>
                  <a:prstClr val="black"/>
                </a:solidFill>
                <a:latin typeface="Calibri"/>
                <a:ea typeface="宋体" panose="02010600030101010101" pitchFamily="2" charset="-122"/>
                <a:cs typeface="+mn-cs"/>
              </a:endParaRPr>
            </a:p>
          </p:txBody>
        </p:sp>
      </p:grpSp>
      <p:sp>
        <p:nvSpPr>
          <p:cNvPr id="67" name="文本框 66"/>
          <p:cNvSpPr txBox="1"/>
          <p:nvPr/>
        </p:nvSpPr>
        <p:spPr>
          <a:xfrm>
            <a:off x="395536" y="2407382"/>
            <a:ext cx="8096092" cy="2031325"/>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800" b="0" dirty="0">
                <a:latin typeface="华文细黑" panose="02010600040101010101" pitchFamily="2" charset="-122"/>
                <a:ea typeface="华文细黑" panose="02010600040101010101" pitchFamily="2" charset="-122"/>
                <a:cs typeface="+mn-cs"/>
              </a:rPr>
              <a:t>        </a:t>
            </a:r>
            <a:r>
              <a:rPr lang="zh-CN" altLang="en-US" sz="2800" dirty="0">
                <a:latin typeface="华文细黑" panose="02010600040101010101" pitchFamily="2" charset="-122"/>
                <a:ea typeface="华文细黑" panose="02010600040101010101" pitchFamily="2" charset="-122"/>
                <a:cs typeface="+mn-cs"/>
              </a:rPr>
              <a:t>不完全归纳推理是根据一类事物中部分对象具有（或不具有）某种属性，推出该类事物都具有（或不具有）某种属性的归纳推理。</a:t>
            </a:r>
            <a:endParaRPr lang="en-US" altLang="zh-CN" sz="2800"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1201506436"/>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0" y="836712"/>
            <a:ext cx="9144000" cy="5616624"/>
          </a:xfrm>
          <a:custGeom>
            <a:avLst/>
            <a:gdLst>
              <a:gd name="connsiteX0" fmla="*/ 2519006 w 2599156"/>
              <a:gd name="connsiteY0" fmla="*/ 1865376 h 1865376"/>
              <a:gd name="connsiteX1" fmla="*/ 80149 w 2599156"/>
              <a:gd name="connsiteY1" fmla="*/ 1865376 h 1865376"/>
              <a:gd name="connsiteX2" fmla="*/ 0 w 2599156"/>
              <a:gd name="connsiteY2" fmla="*/ 1785226 h 1865376"/>
              <a:gd name="connsiteX3" fmla="*/ 0 w 2599156"/>
              <a:gd name="connsiteY3" fmla="*/ 80149 h 1865376"/>
              <a:gd name="connsiteX4" fmla="*/ 80149 w 2599156"/>
              <a:gd name="connsiteY4" fmla="*/ 0 h 1865376"/>
              <a:gd name="connsiteX5" fmla="*/ 2519006 w 2599156"/>
              <a:gd name="connsiteY5" fmla="*/ 0 h 1865376"/>
              <a:gd name="connsiteX6" fmla="*/ 2599156 w 2599156"/>
              <a:gd name="connsiteY6" fmla="*/ 80149 h 1865376"/>
              <a:gd name="connsiteX7" fmla="*/ 2599156 w 2599156"/>
              <a:gd name="connsiteY7" fmla="*/ 1785226 h 1865376"/>
              <a:gd name="connsiteX8" fmla="*/ 2519006 w 2599156"/>
              <a:gd name="connsiteY8" fmla="*/ 1865376 h 18653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599156" h="1865376">
                <a:moveTo>
                  <a:pt x="2519006" y="1865376"/>
                </a:moveTo>
                <a:lnTo>
                  <a:pt x="80149" y="1865376"/>
                </a:lnTo>
                <a:cubicBezTo>
                  <a:pt x="36067" y="1865376"/>
                  <a:pt x="0" y="1829307"/>
                  <a:pt x="0" y="1785226"/>
                </a:cubicBezTo>
                <a:lnTo>
                  <a:pt x="0" y="80149"/>
                </a:lnTo>
                <a:cubicBezTo>
                  <a:pt x="0" y="36068"/>
                  <a:pt x="36067" y="0"/>
                  <a:pt x="80149" y="0"/>
                </a:cubicBezTo>
                <a:lnTo>
                  <a:pt x="2519006" y="0"/>
                </a:lnTo>
                <a:cubicBezTo>
                  <a:pt x="2563088" y="0"/>
                  <a:pt x="2599156" y="36068"/>
                  <a:pt x="2599156" y="80149"/>
                </a:cubicBezTo>
                <a:lnTo>
                  <a:pt x="2599156" y="1785226"/>
                </a:lnTo>
                <a:cubicBezTo>
                  <a:pt x="2599156" y="1829307"/>
                  <a:pt x="2563088" y="1865376"/>
                  <a:pt x="2519006" y="1865376"/>
                </a:cubicBezTo>
              </a:path>
            </a:pathLst>
          </a:custGeom>
          <a:solidFill>
            <a:srgbClr val="13273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 name="MH_Other_5"/>
          <p:cNvSpPr/>
          <p:nvPr/>
        </p:nvSpPr>
        <p:spPr>
          <a:xfrm>
            <a:off x="723207" y="1325238"/>
            <a:ext cx="469006" cy="448708"/>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sp>
        <p:nvSpPr>
          <p:cNvPr id="15" name="MH_SubTitle_1"/>
          <p:cNvSpPr txBox="1"/>
          <p:nvPr/>
        </p:nvSpPr>
        <p:spPr>
          <a:xfrm>
            <a:off x="691195" y="1770918"/>
            <a:ext cx="3129743" cy="4192943"/>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黄鱼是在水中生活的，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鲫鱼是在水中生活的，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鲤鱼是在水中生活的，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带鱼是在水中生活的，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青鱼是在水中生活的，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黄鱼、鲫鱼、鲤鱼、带鱼、青鱼都是鱼，</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所以，所有的鱼都是在水中生活的。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25" name="MH_SubTitle_1"/>
          <p:cNvSpPr txBox="1"/>
          <p:nvPr/>
        </p:nvSpPr>
        <p:spPr>
          <a:xfrm>
            <a:off x="5546522" y="2670410"/>
            <a:ext cx="3417965" cy="2446824"/>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800" kern="0" dirty="0">
                <a:solidFill>
                  <a:srgbClr val="FFFF00"/>
                </a:solidFill>
                <a:latin typeface="微软雅黑" panose="020B0503020204020204" pitchFamily="34" charset="-122"/>
                <a:ea typeface="微软雅黑" panose="020B0503020204020204" pitchFamily="34" charset="-122"/>
                <a:cs typeface="Arial" pitchFamily="34" charset="0"/>
              </a:rPr>
              <a:t>不完全归纳推理分为</a:t>
            </a:r>
            <a:r>
              <a:rPr lang="zh-CN" altLang="en-US" sz="2800"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sz="28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800" b="0" kern="0" dirty="0">
                <a:solidFill>
                  <a:prstClr val="white"/>
                </a:solidFill>
                <a:latin typeface="微软雅黑" panose="020B0503020204020204" pitchFamily="34" charset="-122"/>
                <a:ea typeface="微软雅黑" panose="020B0503020204020204" pitchFamily="34" charset="-122"/>
                <a:cs typeface="Arial" pitchFamily="34" charset="0"/>
              </a:rPr>
              <a:t>①枚举归纳推理</a:t>
            </a:r>
            <a:endParaRPr lang="en-US" altLang="zh-CN" sz="28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800" b="0" kern="0" dirty="0">
                <a:solidFill>
                  <a:prstClr val="white"/>
                </a:solidFill>
                <a:latin typeface="微软雅黑" panose="020B0503020204020204" pitchFamily="34" charset="-122"/>
                <a:ea typeface="微软雅黑" panose="020B0503020204020204" pitchFamily="34" charset="-122"/>
                <a:cs typeface="Arial" pitchFamily="34" charset="0"/>
              </a:rPr>
              <a:t>②科学归纳推理</a:t>
            </a:r>
            <a:endParaRPr lang="en-US" altLang="zh-CN" sz="28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endPar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cxnSp>
        <p:nvCxnSpPr>
          <p:cNvPr id="10" name="直接连接符 9"/>
          <p:cNvCxnSpPr>
            <a:cxnSpLocks/>
          </p:cNvCxnSpPr>
          <p:nvPr/>
        </p:nvCxnSpPr>
        <p:spPr>
          <a:xfrm>
            <a:off x="691195" y="5013176"/>
            <a:ext cx="3065722" cy="0"/>
          </a:xfrm>
          <a:prstGeom prst="line">
            <a:avLst/>
          </a:prstGeom>
        </p:spPr>
        <p:style>
          <a:lnRef idx="2">
            <a:schemeClr val="accent3"/>
          </a:lnRef>
          <a:fillRef idx="0">
            <a:schemeClr val="accent3"/>
          </a:fillRef>
          <a:effectRef idx="1">
            <a:schemeClr val="accent3"/>
          </a:effectRef>
          <a:fontRef idx="minor">
            <a:schemeClr val="tx1"/>
          </a:fontRef>
        </p:style>
      </p:cxnSp>
      <p:pic>
        <p:nvPicPr>
          <p:cNvPr id="3" name="图片 2"/>
          <p:cNvPicPr>
            <a:picLocks noChangeAspect="1"/>
          </p:cNvPicPr>
          <p:nvPr/>
        </p:nvPicPr>
        <p:blipFill>
          <a:blip r:embed="rId2" cstate="print">
            <a:extLst>
              <a:ext uri="{BEBA8EAE-BF5A-486C-A8C5-ECC9F3942E4B}">
                <a14:imgProps xmlns:a14="http://schemas.microsoft.com/office/drawing/2010/main" xmlns="">
                  <a14:imgLayer r:embed="rId3">
                    <a14:imgEffect>
                      <a14:backgroundRemoval t="9277" b="96387" l="9961" r="89844">
                        <a14:foregroundMark x1="63672" y1="32813" x2="81055" y2="42285"/>
                        <a14:foregroundMark x1="81055" y1="42285" x2="73395" y2="80312"/>
                        <a14:foregroundMark x1="69976" y1="85556" x2="67065" y2="88135"/>
                        <a14:foregroundMark x1="75391" y1="66211" x2="55957" y2="59082"/>
                        <a14:foregroundMark x1="55957" y1="59082" x2="74512" y2="52441"/>
                        <a14:foregroundMark x1="74512" y1="52441" x2="72070" y2="71680"/>
                        <a14:foregroundMark x1="72070" y1="71680" x2="57227" y2="73535"/>
                        <a14:foregroundMark x1="59961" y1="47656" x2="56738" y2="68945"/>
                        <a14:foregroundMark x1="56738" y1="68945" x2="68652" y2="53418"/>
                        <a14:foregroundMark x1="68652" y1="53418" x2="55957" y2="46973"/>
                        <a14:foregroundMark x1="63672" y1="66211" x2="63965" y2="63770"/>
                        <a14:foregroundMark x1="63281" y1="63184" x2="64648" y2="63477"/>
                        <a14:foregroundMark x1="65332" y1="67480" x2="65723" y2="70898"/>
                        <a14:foregroundMark x1="41113" y1="9277" x2="39063" y2="9961"/>
                        <a14:backgroundMark x1="62012" y1="89355" x2="57227" y2="95801"/>
                        <a14:backgroundMark x1="66016" y1="89746" x2="65332" y2="89355"/>
                        <a14:backgroundMark x1="53906" y1="98828" x2="59961" y2="95410"/>
                        <a14:backgroundMark x1="73047" y1="83008" x2="70703" y2="86035"/>
                        <a14:backgroundMark x1="71387" y1="83008" x2="71387" y2="83008"/>
                        <a14:backgroundMark x1="73438" y1="82617" x2="73438" y2="82617"/>
                        <a14:backgroundMark x1="54199" y1="97461" x2="56543" y2="94727"/>
                        <a14:backgroundMark x1="55273" y1="97754" x2="55273" y2="95801"/>
                        <a14:backgroundMark x1="66992" y1="88086" x2="60254" y2="96484"/>
                        <a14:backgroundMark x1="72363" y1="80664" x2="73438" y2="83691"/>
                        <a14:backgroundMark x1="59961" y1="95410" x2="53906" y2="97168"/>
                      </a14:backgroundRemoval>
                    </a14:imgEffect>
                  </a14:imgLayer>
                </a14:imgProps>
              </a:ext>
            </a:extLst>
          </a:blip>
          <a:stretch>
            <a:fillRect/>
          </a:stretch>
        </p:blipFill>
        <p:spPr>
          <a:xfrm>
            <a:off x="3582148" y="2457820"/>
            <a:ext cx="1976351" cy="1852699"/>
          </a:xfrm>
          <a:prstGeom prst="rect">
            <a:avLst/>
          </a:prstGeom>
        </p:spPr>
      </p:pic>
    </p:spTree>
    <p:extLst>
      <p:ext uri="{BB962C8B-B14F-4D97-AF65-F5344CB8AC3E}">
        <p14:creationId xmlns:p14="http://schemas.microsoft.com/office/powerpoint/2010/main" xmlns="" val="1803111731"/>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fade">
                                      <p:cBhvr>
                                        <p:cTn id="16" dur="500"/>
                                        <p:tgtEl>
                                          <p:spTgt spid="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fade">
                                      <p:cBhvr>
                                        <p:cTn id="19" dur="500"/>
                                        <p:tgtEl>
                                          <p:spTgt spid="1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xEl>
                                              <p:pRg st="5" end="5"/>
                                            </p:txEl>
                                          </p:spTgt>
                                        </p:tgtEl>
                                        <p:attrNameLst>
                                          <p:attrName>style.visibility</p:attrName>
                                        </p:attrNameLst>
                                      </p:cBhvr>
                                      <p:to>
                                        <p:strVal val="visible"/>
                                      </p:to>
                                    </p:set>
                                    <p:animEffect transition="in" filter="fade">
                                      <p:cBhvr>
                                        <p:cTn id="22" dur="500"/>
                                        <p:tgtEl>
                                          <p:spTgt spid="1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xEl>
                                              <p:pRg st="6" end="6"/>
                                            </p:txEl>
                                          </p:spTgt>
                                        </p:tgtEl>
                                        <p:attrNameLst>
                                          <p:attrName>style.visibility</p:attrName>
                                        </p:attrNameLst>
                                      </p:cBhvr>
                                      <p:to>
                                        <p:strVal val="visible"/>
                                      </p:to>
                                    </p:set>
                                    <p:animEffect transition="in" filter="fade">
                                      <p:cBhvr>
                                        <p:cTn id="25" dur="500"/>
                                        <p:tgtEl>
                                          <p:spTgt spid="1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p:nvPr/>
        </p:nvSpPr>
        <p:spPr>
          <a:xfrm>
            <a:off x="1237648" y="4637779"/>
            <a:ext cx="759038" cy="127425"/>
          </a:xfrm>
          <a:custGeom>
            <a:avLst/>
            <a:gdLst>
              <a:gd name="connsiteX0" fmla="*/ 1012050 w 1012050"/>
              <a:gd name="connsiteY0" fmla="*/ 169900 h 169900"/>
              <a:gd name="connsiteX1" fmla="*/ 0 w 1012050"/>
              <a:gd name="connsiteY1" fmla="*/ 169900 h 169900"/>
              <a:gd name="connsiteX2" fmla="*/ 0 w 1012050"/>
              <a:gd name="connsiteY2" fmla="*/ 0 h 169900"/>
              <a:gd name="connsiteX3" fmla="*/ 1012050 w 1012050"/>
              <a:gd name="connsiteY3" fmla="*/ 0 h 169900"/>
              <a:gd name="connsiteX4" fmla="*/ 1012050 w 1012050"/>
              <a:gd name="connsiteY4" fmla="*/ 169900 h 1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2050" h="169900">
                <a:moveTo>
                  <a:pt x="1012050" y="169900"/>
                </a:moveTo>
                <a:lnTo>
                  <a:pt x="0" y="169900"/>
                </a:lnTo>
                <a:lnTo>
                  <a:pt x="0" y="0"/>
                </a:lnTo>
                <a:lnTo>
                  <a:pt x="1012050" y="0"/>
                </a:lnTo>
                <a:lnTo>
                  <a:pt x="1012050" y="169900"/>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26" name="Freeform 3"/>
          <p:cNvSpPr/>
          <p:nvPr/>
        </p:nvSpPr>
        <p:spPr>
          <a:xfrm>
            <a:off x="1552716" y="4501733"/>
            <a:ext cx="143218" cy="143217"/>
          </a:xfrm>
          <a:custGeom>
            <a:avLst/>
            <a:gdLst>
              <a:gd name="connsiteX0" fmla="*/ 190957 w 190957"/>
              <a:gd name="connsiteY0" fmla="*/ 95478 h 190956"/>
              <a:gd name="connsiteX1" fmla="*/ 95478 w 190957"/>
              <a:gd name="connsiteY1" fmla="*/ 190956 h 190956"/>
              <a:gd name="connsiteX2" fmla="*/ 0 w 190957"/>
              <a:gd name="connsiteY2" fmla="*/ 95478 h 190956"/>
              <a:gd name="connsiteX3" fmla="*/ 95478 w 190957"/>
              <a:gd name="connsiteY3" fmla="*/ 0 h 190956"/>
              <a:gd name="connsiteX4" fmla="*/ 190957 w 190957"/>
              <a:gd name="connsiteY4" fmla="*/ 95478 h 190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0957" h="190956">
                <a:moveTo>
                  <a:pt x="190957" y="95478"/>
                </a:moveTo>
                <a:cubicBezTo>
                  <a:pt x="190957" y="148208"/>
                  <a:pt x="148209" y="190956"/>
                  <a:pt x="95478" y="190956"/>
                </a:cubicBezTo>
                <a:cubicBezTo>
                  <a:pt x="42748" y="190956"/>
                  <a:pt x="0" y="148208"/>
                  <a:pt x="0" y="95478"/>
                </a:cubicBezTo>
                <a:cubicBezTo>
                  <a:pt x="0" y="42748"/>
                  <a:pt x="42748" y="0"/>
                  <a:pt x="95478" y="0"/>
                </a:cubicBezTo>
                <a:cubicBezTo>
                  <a:pt x="148209" y="0"/>
                  <a:pt x="190957" y="42748"/>
                  <a:pt x="190957" y="95478"/>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35" name="Freeform 3"/>
          <p:cNvSpPr/>
          <p:nvPr/>
        </p:nvSpPr>
        <p:spPr>
          <a:xfrm>
            <a:off x="1078870" y="3858639"/>
            <a:ext cx="549269" cy="734339"/>
          </a:xfrm>
          <a:custGeom>
            <a:avLst/>
            <a:gdLst>
              <a:gd name="connsiteX0" fmla="*/ 11334 w 732358"/>
              <a:gd name="connsiteY0" fmla="*/ 11334 h 979119"/>
              <a:gd name="connsiteX1" fmla="*/ 721023 w 732358"/>
              <a:gd name="connsiteY1" fmla="*/ 967784 h 979119"/>
            </a:gdLst>
            <a:ahLst/>
            <a:cxnLst>
              <a:cxn ang="0">
                <a:pos x="connsiteX0" y="connsiteY0"/>
              </a:cxn>
              <a:cxn ang="1">
                <a:pos x="connsiteX1" y="connsiteY1"/>
              </a:cxn>
            </a:cxnLst>
            <a:rect l="l" t="t" r="r" b="b"/>
            <a:pathLst>
              <a:path w="732358" h="979119">
                <a:moveTo>
                  <a:pt x="11334" y="11334"/>
                </a:moveTo>
                <a:lnTo>
                  <a:pt x="721023"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6" name="Freeform 3"/>
          <p:cNvSpPr/>
          <p:nvPr/>
        </p:nvSpPr>
        <p:spPr>
          <a:xfrm>
            <a:off x="1035697" y="3824249"/>
            <a:ext cx="549259" cy="734339"/>
          </a:xfrm>
          <a:custGeom>
            <a:avLst/>
            <a:gdLst>
              <a:gd name="connsiteX0" fmla="*/ 11334 w 732345"/>
              <a:gd name="connsiteY0" fmla="*/ 11334 h 979119"/>
              <a:gd name="connsiteX1" fmla="*/ 721010 w 732345"/>
              <a:gd name="connsiteY1" fmla="*/ 967784 h 979119"/>
            </a:gdLst>
            <a:ahLst/>
            <a:cxnLst>
              <a:cxn ang="0">
                <a:pos x="connsiteX0" y="connsiteY0"/>
              </a:cxn>
              <a:cxn ang="1">
                <a:pos x="connsiteX1" y="connsiteY1"/>
              </a:cxn>
            </a:cxnLst>
            <a:rect l="l" t="t" r="r" b="b"/>
            <a:pathLst>
              <a:path w="732345" h="979119">
                <a:moveTo>
                  <a:pt x="11334" y="11334"/>
                </a:moveTo>
                <a:lnTo>
                  <a:pt x="721010"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7" name="Freeform 3"/>
          <p:cNvSpPr/>
          <p:nvPr/>
        </p:nvSpPr>
        <p:spPr>
          <a:xfrm>
            <a:off x="1091586" y="3152789"/>
            <a:ext cx="664416" cy="634327"/>
          </a:xfrm>
          <a:custGeom>
            <a:avLst/>
            <a:gdLst>
              <a:gd name="connsiteX0" fmla="*/ 874553 w 885888"/>
              <a:gd name="connsiteY0" fmla="*/ 11334 h 845769"/>
              <a:gd name="connsiteX1" fmla="*/ 11334 w 885888"/>
              <a:gd name="connsiteY1" fmla="*/ 834434 h 845769"/>
            </a:gdLst>
            <a:ahLst/>
            <a:cxnLst>
              <a:cxn ang="0">
                <a:pos x="connsiteX0" y="connsiteY0"/>
              </a:cxn>
              <a:cxn ang="1">
                <a:pos x="connsiteX1" y="connsiteY1"/>
              </a:cxn>
            </a:cxnLst>
            <a:rect l="l" t="t" r="r" b="b"/>
            <a:pathLst>
              <a:path w="885888" h="845769">
                <a:moveTo>
                  <a:pt x="874553" y="11334"/>
                </a:moveTo>
                <a:lnTo>
                  <a:pt x="11334" y="83443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8" name="Freeform 3"/>
          <p:cNvSpPr/>
          <p:nvPr/>
        </p:nvSpPr>
        <p:spPr>
          <a:xfrm>
            <a:off x="1113609" y="3186955"/>
            <a:ext cx="664426" cy="634336"/>
          </a:xfrm>
          <a:custGeom>
            <a:avLst/>
            <a:gdLst>
              <a:gd name="connsiteX0" fmla="*/ 874566 w 885901"/>
              <a:gd name="connsiteY0" fmla="*/ 11334 h 845781"/>
              <a:gd name="connsiteX1" fmla="*/ 11334 w 885901"/>
              <a:gd name="connsiteY1" fmla="*/ 834446 h 845781"/>
            </a:gdLst>
            <a:ahLst/>
            <a:cxnLst>
              <a:cxn ang="0">
                <a:pos x="connsiteX0" y="connsiteY0"/>
              </a:cxn>
              <a:cxn ang="1">
                <a:pos x="connsiteX1" y="connsiteY1"/>
              </a:cxn>
            </a:cxnLst>
            <a:rect l="l" t="t" r="r" b="b"/>
            <a:pathLst>
              <a:path w="885901" h="845781">
                <a:moveTo>
                  <a:pt x="874566" y="11334"/>
                </a:moveTo>
                <a:lnTo>
                  <a:pt x="11334" y="834446"/>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9" name="Freeform 3"/>
          <p:cNvSpPr/>
          <p:nvPr/>
        </p:nvSpPr>
        <p:spPr>
          <a:xfrm>
            <a:off x="1005876" y="3738771"/>
            <a:ext cx="178603" cy="178613"/>
          </a:xfrm>
          <a:custGeom>
            <a:avLst/>
            <a:gdLst>
              <a:gd name="connsiteX0" fmla="*/ 238137 w 238137"/>
              <a:gd name="connsiteY0" fmla="*/ 119075 h 238150"/>
              <a:gd name="connsiteX1" fmla="*/ 119062 w 238137"/>
              <a:gd name="connsiteY1" fmla="*/ 238150 h 238150"/>
              <a:gd name="connsiteX2" fmla="*/ 0 w 238137"/>
              <a:gd name="connsiteY2" fmla="*/ 119075 h 238150"/>
              <a:gd name="connsiteX3" fmla="*/ 119062 w 238137"/>
              <a:gd name="connsiteY3" fmla="*/ 0 h 238150"/>
              <a:gd name="connsiteX4" fmla="*/ 238137 w 238137"/>
              <a:gd name="connsiteY4" fmla="*/ 119075 h 2381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8137" h="238150">
                <a:moveTo>
                  <a:pt x="238137" y="119075"/>
                </a:moveTo>
                <a:cubicBezTo>
                  <a:pt x="238137" y="184836"/>
                  <a:pt x="184823" y="238150"/>
                  <a:pt x="119062" y="238150"/>
                </a:cubicBezTo>
                <a:cubicBezTo>
                  <a:pt x="53301" y="238150"/>
                  <a:pt x="0" y="184836"/>
                  <a:pt x="0" y="119075"/>
                </a:cubicBezTo>
                <a:cubicBezTo>
                  <a:pt x="0" y="53314"/>
                  <a:pt x="53301" y="0"/>
                  <a:pt x="119062" y="0"/>
                </a:cubicBezTo>
                <a:cubicBezTo>
                  <a:pt x="184823" y="0"/>
                  <a:pt x="238137" y="53314"/>
                  <a:pt x="238137" y="119075"/>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0" name="Freeform 3"/>
          <p:cNvSpPr/>
          <p:nvPr/>
        </p:nvSpPr>
        <p:spPr>
          <a:xfrm>
            <a:off x="1949452" y="3229212"/>
            <a:ext cx="198110" cy="196548"/>
          </a:xfrm>
          <a:custGeom>
            <a:avLst/>
            <a:gdLst>
              <a:gd name="connsiteX0" fmla="*/ 264147 w 264147"/>
              <a:gd name="connsiteY0" fmla="*/ 131026 h 262064"/>
              <a:gd name="connsiteX1" fmla="*/ 132067 w 264147"/>
              <a:gd name="connsiteY1" fmla="*/ 262064 h 262064"/>
              <a:gd name="connsiteX2" fmla="*/ 0 w 264147"/>
              <a:gd name="connsiteY2" fmla="*/ 131026 h 262064"/>
              <a:gd name="connsiteX3" fmla="*/ 132067 w 264147"/>
              <a:gd name="connsiteY3" fmla="*/ 0 h 262064"/>
              <a:gd name="connsiteX4" fmla="*/ 264147 w 264147"/>
              <a:gd name="connsiteY4" fmla="*/ 131026 h 2620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64147" h="262064">
                <a:moveTo>
                  <a:pt x="264147" y="131026"/>
                </a:moveTo>
                <a:cubicBezTo>
                  <a:pt x="264147" y="203390"/>
                  <a:pt x="205016" y="262064"/>
                  <a:pt x="132067" y="262064"/>
                </a:cubicBezTo>
                <a:cubicBezTo>
                  <a:pt x="59131" y="262064"/>
                  <a:pt x="0" y="203390"/>
                  <a:pt x="0" y="131026"/>
                </a:cubicBezTo>
                <a:cubicBezTo>
                  <a:pt x="0" y="58661"/>
                  <a:pt x="59131" y="0"/>
                  <a:pt x="132067" y="0"/>
                </a:cubicBezTo>
                <a:cubicBezTo>
                  <a:pt x="205016" y="0"/>
                  <a:pt x="264147" y="58661"/>
                  <a:pt x="264147" y="131026"/>
                </a:cubicBezTo>
              </a:path>
            </a:pathLst>
          </a:custGeom>
          <a:solidFill>
            <a:srgbClr val="FBEAA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1" name="Freeform 3"/>
          <p:cNvSpPr/>
          <p:nvPr/>
        </p:nvSpPr>
        <p:spPr>
          <a:xfrm>
            <a:off x="1576366" y="2861623"/>
            <a:ext cx="670255" cy="669255"/>
          </a:xfrm>
          <a:custGeom>
            <a:avLst/>
            <a:gdLst>
              <a:gd name="connsiteX0" fmla="*/ 893673 w 893673"/>
              <a:gd name="connsiteY0" fmla="*/ 373202 h 892340"/>
              <a:gd name="connsiteX1" fmla="*/ 458660 w 893673"/>
              <a:gd name="connsiteY1" fmla="*/ 225832 h 892340"/>
              <a:gd name="connsiteX2" fmla="*/ 260591 w 893673"/>
              <a:gd name="connsiteY2" fmla="*/ 11278 h 892340"/>
              <a:gd name="connsiteX3" fmla="*/ 199288 w 893673"/>
              <a:gd name="connsiteY3" fmla="*/ 11278 h 892340"/>
              <a:gd name="connsiteX4" fmla="*/ 88481 w 893673"/>
              <a:gd name="connsiteY4" fmla="*/ 119736 h 892340"/>
              <a:gd name="connsiteX5" fmla="*/ 88595 w 893673"/>
              <a:gd name="connsiteY5" fmla="*/ 119850 h 892340"/>
              <a:gd name="connsiteX6" fmla="*/ 11315 w 893673"/>
              <a:gd name="connsiteY6" fmla="*/ 197650 h 892340"/>
              <a:gd name="connsiteX7" fmla="*/ 11252 w 893673"/>
              <a:gd name="connsiteY7" fmla="*/ 258953 h 892340"/>
              <a:gd name="connsiteX8" fmla="*/ 225640 w 893673"/>
              <a:gd name="connsiteY8" fmla="*/ 457187 h 892340"/>
              <a:gd name="connsiteX9" fmla="*/ 372630 w 893673"/>
              <a:gd name="connsiteY9" fmla="*/ 892340 h 892340"/>
              <a:gd name="connsiteX10" fmla="*/ 612864 w 893673"/>
              <a:gd name="connsiteY10" fmla="*/ 659410 h 892340"/>
              <a:gd name="connsiteX11" fmla="*/ 614273 w 893673"/>
              <a:gd name="connsiteY11" fmla="*/ 660857 h 892340"/>
              <a:gd name="connsiteX12" fmla="*/ 893673 w 893673"/>
              <a:gd name="connsiteY12" fmla="*/ 373202 h 89234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893673" h="892340">
                <a:moveTo>
                  <a:pt x="893673" y="373202"/>
                </a:moveTo>
                <a:lnTo>
                  <a:pt x="458660" y="225832"/>
                </a:lnTo>
                <a:cubicBezTo>
                  <a:pt x="458660" y="225832"/>
                  <a:pt x="284213" y="28905"/>
                  <a:pt x="260591" y="11278"/>
                </a:cubicBezTo>
                <a:cubicBezTo>
                  <a:pt x="224802" y="-15455"/>
                  <a:pt x="199288" y="11278"/>
                  <a:pt x="199288" y="11278"/>
                </a:cubicBezTo>
                <a:lnTo>
                  <a:pt x="88481" y="119736"/>
                </a:lnTo>
                <a:lnTo>
                  <a:pt x="88595" y="119850"/>
                </a:lnTo>
                <a:lnTo>
                  <a:pt x="11315" y="197650"/>
                </a:lnTo>
                <a:cubicBezTo>
                  <a:pt x="11315" y="197650"/>
                  <a:pt x="-15443" y="223126"/>
                  <a:pt x="11252" y="258953"/>
                </a:cubicBezTo>
                <a:cubicBezTo>
                  <a:pt x="28867" y="282575"/>
                  <a:pt x="225640" y="457187"/>
                  <a:pt x="225640" y="457187"/>
                </a:cubicBezTo>
                <a:lnTo>
                  <a:pt x="372630" y="892340"/>
                </a:lnTo>
                <a:lnTo>
                  <a:pt x="612864" y="659410"/>
                </a:lnTo>
                <a:lnTo>
                  <a:pt x="614273" y="660857"/>
                </a:lnTo>
                <a:lnTo>
                  <a:pt x="893673" y="373202"/>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2" name="Freeform 3"/>
          <p:cNvSpPr/>
          <p:nvPr/>
        </p:nvSpPr>
        <p:spPr>
          <a:xfrm>
            <a:off x="1614837" y="304955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3" name="Freeform 3"/>
          <p:cNvSpPr/>
          <p:nvPr/>
        </p:nvSpPr>
        <p:spPr>
          <a:xfrm>
            <a:off x="1646756" y="3013633"/>
            <a:ext cx="118015" cy="111852"/>
          </a:xfrm>
          <a:custGeom>
            <a:avLst/>
            <a:gdLst>
              <a:gd name="connsiteX0" fmla="*/ 6350 w 157353"/>
              <a:gd name="connsiteY0" fmla="*/ 6350 h 149136"/>
              <a:gd name="connsiteX1" fmla="*/ 151002 w 157353"/>
              <a:gd name="connsiteY1" fmla="*/ 142786 h 149136"/>
            </a:gdLst>
            <a:ahLst/>
            <a:cxnLst>
              <a:cxn ang="0">
                <a:pos x="connsiteX0" y="connsiteY0"/>
              </a:cxn>
              <a:cxn ang="1">
                <a:pos x="connsiteX1" y="connsiteY1"/>
              </a:cxn>
            </a:cxnLst>
            <a:rect l="l" t="t" r="r" b="b"/>
            <a:pathLst>
              <a:path w="157353" h="149136">
                <a:moveTo>
                  <a:pt x="6350" y="6350"/>
                </a:moveTo>
                <a:lnTo>
                  <a:pt x="151002"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4" name="Freeform 3"/>
          <p:cNvSpPr/>
          <p:nvPr/>
        </p:nvSpPr>
        <p:spPr>
          <a:xfrm>
            <a:off x="1684065" y="297576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5" name="Freeform 3"/>
          <p:cNvSpPr/>
          <p:nvPr/>
        </p:nvSpPr>
        <p:spPr>
          <a:xfrm>
            <a:off x="1723328" y="2938843"/>
            <a:ext cx="118024" cy="111852"/>
          </a:xfrm>
          <a:custGeom>
            <a:avLst/>
            <a:gdLst>
              <a:gd name="connsiteX0" fmla="*/ 6350 w 157365"/>
              <a:gd name="connsiteY0" fmla="*/ 6350 h 149136"/>
              <a:gd name="connsiteX1" fmla="*/ 151015 w 157365"/>
              <a:gd name="connsiteY1" fmla="*/ 142786 h 149136"/>
            </a:gdLst>
            <a:ahLst/>
            <a:cxnLst>
              <a:cxn ang="0">
                <a:pos x="connsiteX0" y="connsiteY0"/>
              </a:cxn>
              <a:cxn ang="1">
                <a:pos x="connsiteX1" y="connsiteY1"/>
              </a:cxn>
            </a:cxnLst>
            <a:rect l="l" t="t" r="r" b="b"/>
            <a:pathLst>
              <a:path w="157365" h="149136">
                <a:moveTo>
                  <a:pt x="6350" y="6350"/>
                </a:moveTo>
                <a:lnTo>
                  <a:pt x="151015"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6" name="Freeform 3"/>
          <p:cNvSpPr/>
          <p:nvPr/>
        </p:nvSpPr>
        <p:spPr>
          <a:xfrm>
            <a:off x="1760608" y="2908125"/>
            <a:ext cx="114938" cy="115033"/>
          </a:xfrm>
          <a:custGeom>
            <a:avLst/>
            <a:gdLst>
              <a:gd name="connsiteX0" fmla="*/ 6350 w 153250"/>
              <a:gd name="connsiteY0" fmla="*/ 6350 h 153377"/>
              <a:gd name="connsiteX1" fmla="*/ 146900 w 153250"/>
              <a:gd name="connsiteY1" fmla="*/ 147027 h 153377"/>
            </a:gdLst>
            <a:ahLst/>
            <a:cxnLst>
              <a:cxn ang="0">
                <a:pos x="connsiteX0" y="connsiteY0"/>
              </a:cxn>
              <a:cxn ang="1">
                <a:pos x="connsiteX1" y="connsiteY1"/>
              </a:cxn>
            </a:cxnLst>
            <a:rect l="l" t="t" r="r" b="b"/>
            <a:pathLst>
              <a:path w="153250" h="153377">
                <a:moveTo>
                  <a:pt x="6350" y="6350"/>
                </a:moveTo>
                <a:lnTo>
                  <a:pt x="146900" y="147027"/>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7" name="文本框 46"/>
          <p:cNvSpPr txBox="1"/>
          <p:nvPr/>
        </p:nvSpPr>
        <p:spPr>
          <a:xfrm>
            <a:off x="2481466" y="889366"/>
            <a:ext cx="6264696" cy="5262979"/>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①枚举归纳推理</a:t>
            </a:r>
            <a:endParaRPr lang="en-US" altLang="zh-CN" sz="2800" dirty="0">
              <a:latin typeface="华文细黑" panose="02010600040101010101" pitchFamily="2" charset="-122"/>
              <a:ea typeface="华文细黑" panose="02010600040101010101" pitchFamily="2" charset="-122"/>
              <a:cs typeface="+mn-cs"/>
            </a:endParaRPr>
          </a:p>
          <a:p>
            <a:pPr defTabSz="685800" fontAlgn="auto">
              <a:lnSpc>
                <a:spcPct val="150000"/>
              </a:lnSpc>
              <a:spcBef>
                <a:spcPts val="0"/>
              </a:spcBef>
              <a:spcAft>
                <a:spcPts val="0"/>
              </a:spcAft>
              <a:defRPr/>
            </a:pPr>
            <a:r>
              <a:rPr lang="en-US" altLang="zh-CN" sz="2800" dirty="0">
                <a:latin typeface="华文细黑" panose="02010600040101010101" pitchFamily="2" charset="-122"/>
                <a:ea typeface="华文细黑" panose="02010600040101010101" pitchFamily="2" charset="-122"/>
                <a:cs typeface="+mn-cs"/>
              </a:rPr>
              <a:t>        </a:t>
            </a:r>
            <a:r>
              <a:rPr lang="zh-CN" altLang="en-US" sz="2800" dirty="0">
                <a:latin typeface="华文细黑" panose="02010600040101010101" pitchFamily="2" charset="-122"/>
                <a:ea typeface="华文细黑" panose="02010600040101010101" pitchFamily="2" charset="-122"/>
                <a:cs typeface="+mn-cs"/>
              </a:rPr>
              <a:t>枚举归纳推理也称枚举归纳法。它是根据一类事物中部分对象具有某种属性，并且没有遇到相反情况，从而推出该类事物都具有某种属性的归纳推理。枚举归纳法是人们在长期的实践基础上，逐渐概括形成的，属于最简单、最基本的逻辑推理，也是一种科学方法。</a:t>
            </a:r>
            <a:endParaRPr lang="en-US" altLang="zh-CN" sz="2800"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3084654576"/>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47">
                                            <p:txEl>
                                              <p:pRg st="1" end="1"/>
                                            </p:txEl>
                                          </p:spTgt>
                                        </p:tgtEl>
                                        <p:attrNameLst>
                                          <p:attrName>style.visibility</p:attrName>
                                        </p:attrNameLst>
                                      </p:cBhvr>
                                      <p:to>
                                        <p:strVal val="visible"/>
                                      </p:to>
                                    </p:set>
                                    <p:anim calcmode="lin" valueType="num">
                                      <p:cBhvr>
                                        <p:cTn id="14" dur="1000" fill="hold"/>
                                        <p:tgtEl>
                                          <p:spTgt spid="47">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47">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47">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0" y="953786"/>
            <a:ext cx="9143999" cy="5139509"/>
          </a:xfrm>
          <a:custGeom>
            <a:avLst/>
            <a:gdLst>
              <a:gd name="connsiteX0" fmla="*/ 2519006 w 2599156"/>
              <a:gd name="connsiteY0" fmla="*/ 1865376 h 1865376"/>
              <a:gd name="connsiteX1" fmla="*/ 80149 w 2599156"/>
              <a:gd name="connsiteY1" fmla="*/ 1865376 h 1865376"/>
              <a:gd name="connsiteX2" fmla="*/ 0 w 2599156"/>
              <a:gd name="connsiteY2" fmla="*/ 1785226 h 1865376"/>
              <a:gd name="connsiteX3" fmla="*/ 0 w 2599156"/>
              <a:gd name="connsiteY3" fmla="*/ 80149 h 1865376"/>
              <a:gd name="connsiteX4" fmla="*/ 80149 w 2599156"/>
              <a:gd name="connsiteY4" fmla="*/ 0 h 1865376"/>
              <a:gd name="connsiteX5" fmla="*/ 2519006 w 2599156"/>
              <a:gd name="connsiteY5" fmla="*/ 0 h 1865376"/>
              <a:gd name="connsiteX6" fmla="*/ 2599156 w 2599156"/>
              <a:gd name="connsiteY6" fmla="*/ 80149 h 1865376"/>
              <a:gd name="connsiteX7" fmla="*/ 2599156 w 2599156"/>
              <a:gd name="connsiteY7" fmla="*/ 1785226 h 1865376"/>
              <a:gd name="connsiteX8" fmla="*/ 2519006 w 2599156"/>
              <a:gd name="connsiteY8" fmla="*/ 1865376 h 18653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599156" h="1865376">
                <a:moveTo>
                  <a:pt x="2519006" y="1865376"/>
                </a:moveTo>
                <a:lnTo>
                  <a:pt x="80149" y="1865376"/>
                </a:lnTo>
                <a:cubicBezTo>
                  <a:pt x="36067" y="1865376"/>
                  <a:pt x="0" y="1829307"/>
                  <a:pt x="0" y="1785226"/>
                </a:cubicBezTo>
                <a:lnTo>
                  <a:pt x="0" y="80149"/>
                </a:lnTo>
                <a:cubicBezTo>
                  <a:pt x="0" y="36068"/>
                  <a:pt x="36067" y="0"/>
                  <a:pt x="80149" y="0"/>
                </a:cubicBezTo>
                <a:lnTo>
                  <a:pt x="2519006" y="0"/>
                </a:lnTo>
                <a:cubicBezTo>
                  <a:pt x="2563088" y="0"/>
                  <a:pt x="2599156" y="36068"/>
                  <a:pt x="2599156" y="80149"/>
                </a:cubicBezTo>
                <a:lnTo>
                  <a:pt x="2599156" y="1785226"/>
                </a:lnTo>
                <a:cubicBezTo>
                  <a:pt x="2599156" y="1829307"/>
                  <a:pt x="2563088" y="1865376"/>
                  <a:pt x="2519006" y="1865376"/>
                </a:cubicBezTo>
              </a:path>
            </a:pathLst>
          </a:custGeom>
          <a:solidFill>
            <a:srgbClr val="13273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 name="MH_Other_5"/>
          <p:cNvSpPr/>
          <p:nvPr/>
        </p:nvSpPr>
        <p:spPr>
          <a:xfrm>
            <a:off x="723207" y="1466832"/>
            <a:ext cx="469006" cy="448708"/>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sp>
        <p:nvSpPr>
          <p:cNvPr id="15" name="MH_SubTitle_1"/>
          <p:cNvSpPr txBox="1"/>
          <p:nvPr/>
        </p:nvSpPr>
        <p:spPr>
          <a:xfrm>
            <a:off x="691195" y="2021400"/>
            <a:ext cx="3417370" cy="3269613"/>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燕子是卵生的，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麻雀是卵生的，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大雁是卵生的，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老鹰是卵生的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燕子、麻雀、大雁、老鹰都是鸟，</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所以，所有的鸟都是卵生的。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21" name="矩形 20"/>
          <p:cNvSpPr/>
          <p:nvPr/>
        </p:nvSpPr>
        <p:spPr>
          <a:xfrm>
            <a:off x="1076036" y="1872547"/>
            <a:ext cx="581352" cy="338554"/>
          </a:xfrm>
          <a:prstGeom prst="rect">
            <a:avLst/>
          </a:prstGeom>
        </p:spPr>
        <p:txBody>
          <a:bodyPr wrap="square">
            <a:spAutoFit/>
          </a:bodyPr>
          <a:lstStyle/>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模板下载：</a:t>
            </a:r>
            <a:r>
              <a:rPr lang="en-US" altLang="zh-CN" sz="100" b="0" kern="0" dirty="0">
                <a:solidFill>
                  <a:srgbClr val="44546A">
                    <a:lumMod val="50000"/>
                  </a:srgbClr>
                </a:solidFill>
                <a:latin typeface="Calibri"/>
                <a:ea typeface="宋体" panose="02010600030101010101" pitchFamily="2" charset="-122"/>
                <a:cs typeface="+mn-cs"/>
              </a:rPr>
              <a:t>www.1ppt.com/moban/     </a:t>
            </a:r>
            <a:r>
              <a:rPr lang="zh-CN" altLang="en-US" sz="100" b="0" kern="0" dirty="0">
                <a:solidFill>
                  <a:srgbClr val="44546A">
                    <a:lumMod val="50000"/>
                  </a:srgbClr>
                </a:solidFill>
                <a:latin typeface="Calibri"/>
                <a:ea typeface="宋体" panose="02010600030101010101" pitchFamily="2" charset="-122"/>
                <a:cs typeface="+mn-cs"/>
              </a:rPr>
              <a:t>行业</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a:t>
            </a:r>
            <a:r>
              <a:rPr lang="en-US" altLang="zh-CN" sz="100" b="0" kern="0" dirty="0">
                <a:solidFill>
                  <a:srgbClr val="44546A">
                    <a:lumMod val="50000"/>
                  </a:srgbClr>
                </a:solidFill>
                <a:latin typeface="Calibri"/>
                <a:ea typeface="宋体" panose="02010600030101010101" pitchFamily="2" charset="-122"/>
                <a:cs typeface="+mn-cs"/>
              </a:rPr>
              <a:t>www.1ppt.com/hangye/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节日</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a:t>
            </a:r>
            <a:r>
              <a:rPr lang="en-US" altLang="zh-CN" sz="100" b="0" kern="0" dirty="0">
                <a:solidFill>
                  <a:srgbClr val="44546A">
                    <a:lumMod val="50000"/>
                  </a:srgbClr>
                </a:solidFill>
                <a:latin typeface="Calibri"/>
                <a:ea typeface="宋体" panose="02010600030101010101" pitchFamily="2" charset="-122"/>
                <a:cs typeface="+mn-cs"/>
              </a:rPr>
              <a:t>www.1ppt.com/jieri/           PPT</a:t>
            </a:r>
            <a:r>
              <a:rPr lang="zh-CN" altLang="en-US" sz="100" b="0" kern="0" dirty="0">
                <a:solidFill>
                  <a:srgbClr val="44546A">
                    <a:lumMod val="50000"/>
                  </a:srgbClr>
                </a:solidFill>
                <a:latin typeface="Calibri"/>
                <a:ea typeface="宋体" panose="02010600030101010101" pitchFamily="2" charset="-122"/>
                <a:cs typeface="+mn-cs"/>
              </a:rPr>
              <a:t>素材下载：</a:t>
            </a:r>
            <a:r>
              <a:rPr lang="en-US" altLang="zh-CN" sz="100" b="0" kern="0" dirty="0">
                <a:solidFill>
                  <a:srgbClr val="44546A">
                    <a:lumMod val="50000"/>
                  </a:srgbClr>
                </a:solidFill>
                <a:latin typeface="Calibri"/>
                <a:ea typeface="宋体" panose="02010600030101010101" pitchFamily="2" charset="-122"/>
                <a:cs typeface="+mn-cs"/>
              </a:rPr>
              <a:t>www.1ppt.com/sucai/</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背景图片：</a:t>
            </a:r>
            <a:r>
              <a:rPr lang="en-US" altLang="zh-CN" sz="100" b="0" kern="0" dirty="0">
                <a:solidFill>
                  <a:srgbClr val="44546A">
                    <a:lumMod val="50000"/>
                  </a:srgbClr>
                </a:solidFill>
                <a:latin typeface="Calibri"/>
                <a:ea typeface="宋体" panose="02010600030101010101" pitchFamily="2" charset="-122"/>
                <a:cs typeface="+mn-cs"/>
              </a:rPr>
              <a:t>www.1ppt.com/beijing/      PPT</a:t>
            </a:r>
            <a:r>
              <a:rPr lang="zh-CN" altLang="en-US" sz="100" b="0" kern="0" dirty="0">
                <a:solidFill>
                  <a:srgbClr val="44546A">
                    <a:lumMod val="50000"/>
                  </a:srgbClr>
                </a:solidFill>
                <a:latin typeface="Calibri"/>
                <a:ea typeface="宋体" panose="02010600030101010101" pitchFamily="2" charset="-122"/>
                <a:cs typeface="+mn-cs"/>
              </a:rPr>
              <a:t>图表下载：</a:t>
            </a:r>
            <a:r>
              <a:rPr lang="en-US" altLang="zh-CN" sz="100" b="0" kern="0" dirty="0">
                <a:solidFill>
                  <a:srgbClr val="44546A">
                    <a:lumMod val="50000"/>
                  </a:srgbClr>
                </a:solidFill>
                <a:latin typeface="Calibri"/>
                <a:ea typeface="宋体" panose="02010600030101010101" pitchFamily="2" charset="-122"/>
                <a:cs typeface="+mn-cs"/>
              </a:rPr>
              <a:t>www.1ppt.com/tubiao/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优秀</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下载：</a:t>
            </a:r>
            <a:r>
              <a:rPr lang="en-US" altLang="zh-CN" sz="100" b="0" kern="0" dirty="0">
                <a:solidFill>
                  <a:srgbClr val="44546A">
                    <a:lumMod val="50000"/>
                  </a:srgbClr>
                </a:solidFill>
                <a:latin typeface="Calibri"/>
                <a:ea typeface="宋体" panose="02010600030101010101" pitchFamily="2" charset="-122"/>
                <a:cs typeface="+mn-cs"/>
              </a:rPr>
              <a:t>www.1ppt.com/xiazai/        PPT</a:t>
            </a:r>
            <a:r>
              <a:rPr lang="zh-CN" altLang="en-US" sz="100" b="0" kern="0" dirty="0">
                <a:solidFill>
                  <a:srgbClr val="44546A">
                    <a:lumMod val="50000"/>
                  </a:srgbClr>
                </a:solidFill>
                <a:latin typeface="Calibri"/>
                <a:ea typeface="宋体" panose="02010600030101010101" pitchFamily="2" charset="-122"/>
                <a:cs typeface="+mn-cs"/>
              </a:rPr>
              <a:t>教程： </a:t>
            </a:r>
            <a:r>
              <a:rPr lang="en-US" altLang="zh-CN" sz="100" b="0" kern="0" dirty="0">
                <a:solidFill>
                  <a:srgbClr val="44546A">
                    <a:lumMod val="50000"/>
                  </a:srgbClr>
                </a:solidFill>
                <a:latin typeface="Calibri"/>
                <a:ea typeface="宋体" panose="02010600030101010101" pitchFamily="2" charset="-122"/>
                <a:cs typeface="+mn-cs"/>
              </a:rPr>
              <a:t>www.1ppt.com/powerpoint/      </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Word</a:t>
            </a:r>
            <a:r>
              <a:rPr lang="zh-CN" altLang="en-US" sz="100" b="0" kern="0" dirty="0">
                <a:solidFill>
                  <a:srgbClr val="44546A">
                    <a:lumMod val="50000"/>
                  </a:srgbClr>
                </a:solidFill>
                <a:latin typeface="Calibri"/>
                <a:ea typeface="宋体" panose="02010600030101010101" pitchFamily="2" charset="-122"/>
                <a:cs typeface="+mn-cs"/>
              </a:rPr>
              <a:t>教程： </a:t>
            </a:r>
            <a:r>
              <a:rPr lang="en-US" altLang="zh-CN" sz="100" b="0" kern="0" dirty="0">
                <a:solidFill>
                  <a:srgbClr val="44546A">
                    <a:lumMod val="50000"/>
                  </a:srgbClr>
                </a:solidFill>
                <a:latin typeface="Calibri"/>
                <a:ea typeface="宋体" panose="02010600030101010101" pitchFamily="2" charset="-122"/>
                <a:cs typeface="+mn-cs"/>
              </a:rPr>
              <a:t>www.1ppt.com/word/              Excel</a:t>
            </a:r>
            <a:r>
              <a:rPr lang="zh-CN" altLang="en-US" sz="100" b="0" kern="0" dirty="0">
                <a:solidFill>
                  <a:srgbClr val="44546A">
                    <a:lumMod val="50000"/>
                  </a:srgbClr>
                </a:solidFill>
                <a:latin typeface="Calibri"/>
                <a:ea typeface="宋体" panose="02010600030101010101" pitchFamily="2" charset="-122"/>
                <a:cs typeface="+mn-cs"/>
              </a:rPr>
              <a:t>教程：</a:t>
            </a:r>
            <a:r>
              <a:rPr lang="en-US" altLang="zh-CN" sz="100" b="0" kern="0" dirty="0">
                <a:solidFill>
                  <a:srgbClr val="44546A">
                    <a:lumMod val="50000"/>
                  </a:srgbClr>
                </a:solidFill>
                <a:latin typeface="Calibri"/>
                <a:ea typeface="宋体" panose="02010600030101010101" pitchFamily="2" charset="-122"/>
                <a:cs typeface="+mn-cs"/>
              </a:rPr>
              <a:t>www.1ppt.com/excel/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资料下载：</a:t>
            </a:r>
            <a:r>
              <a:rPr lang="en-US" altLang="zh-CN" sz="100" b="0" kern="0" dirty="0">
                <a:solidFill>
                  <a:srgbClr val="44546A">
                    <a:lumMod val="50000"/>
                  </a:srgbClr>
                </a:solidFill>
                <a:latin typeface="Calibri"/>
                <a:ea typeface="宋体" panose="02010600030101010101" pitchFamily="2" charset="-122"/>
                <a:cs typeface="+mn-cs"/>
              </a:rPr>
              <a:t>www.1ppt.com/ziliao/                PPT</a:t>
            </a:r>
            <a:r>
              <a:rPr lang="zh-CN" altLang="en-US" sz="100" b="0" kern="0" dirty="0">
                <a:solidFill>
                  <a:srgbClr val="44546A">
                    <a:lumMod val="50000"/>
                  </a:srgbClr>
                </a:solidFill>
                <a:latin typeface="Calibri"/>
                <a:ea typeface="宋体" panose="02010600030101010101" pitchFamily="2" charset="-122"/>
                <a:cs typeface="+mn-cs"/>
              </a:rPr>
              <a:t>课件下载：</a:t>
            </a:r>
            <a:r>
              <a:rPr lang="en-US" altLang="zh-CN" sz="100" b="0" kern="0" dirty="0">
                <a:solidFill>
                  <a:srgbClr val="44546A">
                    <a:lumMod val="50000"/>
                  </a:srgbClr>
                </a:solidFill>
                <a:latin typeface="Calibri"/>
                <a:ea typeface="宋体" panose="02010600030101010101" pitchFamily="2" charset="-122"/>
                <a:cs typeface="+mn-cs"/>
              </a:rPr>
              <a:t>www.1ppt.com/kejian/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范文下载：</a:t>
            </a:r>
            <a:r>
              <a:rPr lang="en-US" altLang="zh-CN" sz="100" b="0" kern="0" dirty="0">
                <a:solidFill>
                  <a:srgbClr val="44546A">
                    <a:lumMod val="50000"/>
                  </a:srgbClr>
                </a:solidFill>
                <a:latin typeface="Calibri"/>
                <a:ea typeface="宋体" panose="02010600030101010101" pitchFamily="2" charset="-122"/>
                <a:cs typeface="+mn-cs"/>
              </a:rPr>
              <a:t>www.1ppt.com/fanwen/             </a:t>
            </a:r>
            <a:r>
              <a:rPr lang="zh-CN" altLang="en-US" sz="100" b="0" kern="0" dirty="0">
                <a:solidFill>
                  <a:srgbClr val="44546A">
                    <a:lumMod val="50000"/>
                  </a:srgbClr>
                </a:solidFill>
                <a:latin typeface="Calibri"/>
                <a:ea typeface="宋体" panose="02010600030101010101" pitchFamily="2" charset="-122"/>
                <a:cs typeface="+mn-cs"/>
              </a:rPr>
              <a:t>试卷下载：</a:t>
            </a:r>
            <a:r>
              <a:rPr lang="en-US" altLang="zh-CN" sz="100" b="0" kern="0" dirty="0">
                <a:solidFill>
                  <a:srgbClr val="44546A">
                    <a:lumMod val="50000"/>
                  </a:srgbClr>
                </a:solidFill>
                <a:latin typeface="Calibri"/>
                <a:ea typeface="宋体" panose="02010600030101010101" pitchFamily="2" charset="-122"/>
                <a:cs typeface="+mn-cs"/>
              </a:rPr>
              <a:t>www.1ppt.com/shiti/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教案下载：</a:t>
            </a:r>
            <a:r>
              <a:rPr lang="en-US" altLang="zh-CN" sz="100" b="0" kern="0" dirty="0">
                <a:solidFill>
                  <a:srgbClr val="44546A">
                    <a:lumMod val="50000"/>
                  </a:srgbClr>
                </a:solidFill>
                <a:latin typeface="Calibri"/>
                <a:ea typeface="宋体" panose="02010600030101010101" pitchFamily="2" charset="-122"/>
                <a:cs typeface="+mn-cs"/>
              </a:rPr>
              <a:t>www.1ppt.com/jiaoan/        PPT</a:t>
            </a:r>
            <a:r>
              <a:rPr lang="zh-CN" altLang="en-US" sz="100" b="0" kern="0" dirty="0">
                <a:solidFill>
                  <a:srgbClr val="44546A">
                    <a:lumMod val="50000"/>
                  </a:srgbClr>
                </a:solidFill>
                <a:latin typeface="Calibri"/>
                <a:ea typeface="宋体" panose="02010600030101010101" pitchFamily="2" charset="-122"/>
                <a:cs typeface="+mn-cs"/>
              </a:rPr>
              <a:t>论坛：</a:t>
            </a:r>
            <a:r>
              <a:rPr lang="en-US" altLang="zh-CN" sz="100" b="0" kern="0" dirty="0">
                <a:solidFill>
                  <a:srgbClr val="44546A">
                    <a:lumMod val="50000"/>
                  </a:srgbClr>
                </a:solidFill>
                <a:latin typeface="Calibri"/>
                <a:ea typeface="宋体" panose="02010600030101010101" pitchFamily="2" charset="-122"/>
                <a:cs typeface="+mn-cs"/>
              </a:rPr>
              <a:t>www.1ppt.cn</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 </a:t>
            </a:r>
            <a:endParaRPr lang="zh-CN" altLang="en-US" sz="100" b="0" kern="0" dirty="0">
              <a:solidFill>
                <a:srgbClr val="44546A">
                  <a:lumMod val="50000"/>
                </a:srgbClr>
              </a:solidFill>
              <a:latin typeface="Calibri"/>
              <a:ea typeface="宋体" panose="02010600030101010101" pitchFamily="2" charset="-122"/>
              <a:cs typeface="+mn-cs"/>
            </a:endParaRPr>
          </a:p>
        </p:txBody>
      </p:sp>
      <mc:AlternateContent xmlns:mc="http://schemas.openxmlformats.org/markup-compatibility/2006">
        <mc:Choice xmlns:a14="http://schemas.microsoft.com/office/drawing/2010/main" xmlns="" Requires="a14">
          <p:sp>
            <p:nvSpPr>
              <p:cNvPr id="25" name="MH_SubTitle_1"/>
              <p:cNvSpPr txBox="1"/>
              <p:nvPr/>
            </p:nvSpPr>
            <p:spPr>
              <a:xfrm>
                <a:off x="5081154" y="1518397"/>
                <a:ext cx="3979947" cy="4939814"/>
              </a:xfrm>
              <a:prstGeom prst="rect">
                <a:avLst/>
              </a:prstGeom>
              <a:noFill/>
            </p:spPr>
            <p:txBody>
              <a:bodyPr wrap="square" rtlCol="0">
                <a:spAutoFit/>
              </a:bodyPr>
              <a:lstStyle/>
              <a:p>
                <a:pPr defTabSz="685800" fontAlgn="auto">
                  <a:lnSpc>
                    <a:spcPct val="120000"/>
                  </a:lnSpc>
                  <a:spcBef>
                    <a:spcPts val="0"/>
                  </a:spcBef>
                  <a:spcAft>
                    <a:spcPts val="0"/>
                  </a:spcAft>
                  <a:defRPr/>
                </a:pPr>
                <a:r>
                  <a:rPr lang="zh-CN" altLang="en-US" kern="0" dirty="0">
                    <a:solidFill>
                      <a:srgbClr val="FFFF00"/>
                    </a:solidFill>
                    <a:latin typeface="微软雅黑" panose="020B0503020204020204" pitchFamily="34" charset="-122"/>
                    <a:ea typeface="微软雅黑" panose="020B0503020204020204" pitchFamily="34" charset="-122"/>
                    <a:cs typeface="Arial" pitchFamily="34" charset="0"/>
                  </a:rPr>
                  <a:t>枚举归纳推理的公式表示为</a:t>
                </a:r>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i="1"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1</m:t>
                        </m:r>
                      </m:sub>
                    </m:sSub>
                  </m:oMath>
                </a14:m>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2</m:t>
                        </m:r>
                      </m:sub>
                    </m:sSub>
                  </m:oMath>
                </a14:m>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3</m:t>
                        </m:r>
                      </m:sub>
                    </m:sSub>
                  </m:oMath>
                </a14:m>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      …..</a:t>
                </a: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m:rPr>
                            <m:sty m:val="p"/>
                          </m:rPr>
                          <a:rPr lang="en-US" altLang="zh-CN" b="0" kern="0" dirty="0">
                            <a:solidFill>
                              <a:prstClr val="white"/>
                            </a:solidFill>
                            <a:latin typeface="Cambria Math" panose="02040503050406030204" pitchFamily="18" charset="0"/>
                            <a:cs typeface="+mn-cs"/>
                          </a:rPr>
                          <m:t>n</m:t>
                        </m:r>
                      </m:sub>
                    </m:sSub>
                  </m:oMath>
                </a14:m>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1</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b="0" kern="0" dirty="0">
                    <a:solidFill>
                      <a:prstClr val="white"/>
                    </a:solidFill>
                    <a:latin typeface="Calibri"/>
                    <a:ea typeface="宋体" panose="02010600030101010101" pitchFamily="2" charset="-122"/>
                    <a:cs typeface="+mn-cs"/>
                  </a:rPr>
                  <a:t> </a:t>
                </a: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2</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b="0" kern="0" dirty="0">
                    <a:solidFill>
                      <a:prstClr val="white"/>
                    </a:solidFill>
                    <a:latin typeface="Calibri"/>
                    <a:ea typeface="宋体" panose="02010600030101010101" pitchFamily="2" charset="-122"/>
                    <a:cs typeface="+mn-cs"/>
                  </a:rPr>
                  <a:t> </a:t>
                </a: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3</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b="0" kern="0" dirty="0">
                    <a:solidFill>
                      <a:prstClr val="white"/>
                    </a:solidFill>
                    <a:latin typeface="Calibri"/>
                    <a:ea typeface="宋体" panose="02010600030101010101" pitchFamily="2" charset="-122"/>
                    <a:cs typeface="+mn-cs"/>
                  </a:rPr>
                  <a:t> </a:t>
                </a: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m:rPr>
                            <m:sty m:val="p"/>
                          </m:rPr>
                          <a:rPr lang="en-US" altLang="zh-CN" b="0" i="1" kern="0" dirty="0">
                            <a:solidFill>
                              <a:prstClr val="white"/>
                            </a:solidFill>
                            <a:latin typeface="Cambria Math" panose="02040503050406030204" pitchFamily="18" charset="0"/>
                            <a:cs typeface="+mn-cs"/>
                          </a:rPr>
                          <m:t>n</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是</a:t>
                </a:r>
                <a14:m>
                  <m:oMath xmlns:m="http://schemas.openxmlformats.org/officeDocument/2006/math">
                    <m:r>
                      <m:rPr>
                        <m:sty m:val="p"/>
                      </m:rPr>
                      <a:rPr lang="en-US" altLang="zh-CN" b="0" kern="0" dirty="0">
                        <a:solidFill>
                          <a:prstClr val="white"/>
                        </a:solidFill>
                        <a:latin typeface="Cambria Math" panose="02040503050406030204" pitchFamily="18" charset="0"/>
                        <a:cs typeface="+mn-cs"/>
                      </a:rPr>
                      <m:t>S</m:t>
                    </m:r>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中的部分，并且没有遇到相反的情况，</a:t>
                </a:r>
                <a:endPar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20000"/>
                  </a:lnSpc>
                  <a:spcBef>
                    <a:spcPts val="0"/>
                  </a:spcBef>
                  <a:spcAft>
                    <a:spcPts val="0"/>
                  </a:spcAft>
                  <a:defRPr/>
                </a:pPr>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所以，一切</a:t>
                </a:r>
                <a14:m>
                  <m:oMath xmlns:m="http://schemas.openxmlformats.org/officeDocument/2006/math">
                    <m:r>
                      <m:rPr>
                        <m:sty m:val="p"/>
                      </m:rPr>
                      <a:rPr lang="en-US" altLang="zh-CN" b="0" kern="0" dirty="0">
                        <a:solidFill>
                          <a:prstClr val="white"/>
                        </a:solidFill>
                        <a:latin typeface="Cambria Math" panose="02040503050406030204" pitchFamily="18" charset="0"/>
                        <a:cs typeface="+mn-cs"/>
                      </a:rPr>
                      <m:t>S</m:t>
                    </m:r>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都是</a:t>
                </a: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endPar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mc:Choice>
        <mc:Fallback>
          <p:sp>
            <p:nvSpPr>
              <p:cNvPr id="25" name="MH_SubTitle_1"/>
              <p:cNvSpPr txBox="1">
                <a:spLocks noRot="1" noChangeAspect="1" noMove="1" noResize="1" noEditPoints="1" noAdjustHandles="1" noChangeArrowheads="1" noChangeShapeType="1" noTextEdit="1"/>
              </p:cNvSpPr>
              <p:nvPr/>
            </p:nvSpPr>
            <p:spPr>
              <a:xfrm>
                <a:off x="5081154" y="1518397"/>
                <a:ext cx="3979947" cy="4939814"/>
              </a:xfrm>
              <a:prstGeom prst="rect">
                <a:avLst/>
              </a:prstGeom>
              <a:blipFill>
                <a:blip r:embed="rId2" cstate="print"/>
                <a:stretch>
                  <a:fillRect l="-2454" t="-247" r="-6595"/>
                </a:stretch>
              </a:blipFill>
            </p:spPr>
            <p:txBody>
              <a:bodyPr/>
              <a:lstStyle/>
              <a:p>
                <a:r>
                  <a:rPr lang="zh-CN" altLang="en-US">
                    <a:noFill/>
                  </a:rPr>
                  <a:t> </a:t>
                </a:r>
              </a:p>
            </p:txBody>
          </p:sp>
        </mc:Fallback>
      </mc:AlternateContent>
      <p:cxnSp>
        <p:nvCxnSpPr>
          <p:cNvPr id="10" name="直接连接符 9"/>
          <p:cNvCxnSpPr>
            <a:cxnSpLocks/>
          </p:cNvCxnSpPr>
          <p:nvPr/>
        </p:nvCxnSpPr>
        <p:spPr>
          <a:xfrm>
            <a:off x="691195" y="4797152"/>
            <a:ext cx="343523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17" name="直接连接符 16"/>
          <p:cNvCxnSpPr>
            <a:cxnSpLocks/>
          </p:cNvCxnSpPr>
          <p:nvPr/>
        </p:nvCxnSpPr>
        <p:spPr>
          <a:xfrm>
            <a:off x="5081154" y="5517232"/>
            <a:ext cx="3704824" cy="0"/>
          </a:xfrm>
          <a:prstGeom prst="line">
            <a:avLst/>
          </a:prstGeom>
        </p:spPr>
        <p:style>
          <a:lnRef idx="3">
            <a:schemeClr val="accent3"/>
          </a:lnRef>
          <a:fillRef idx="0">
            <a:schemeClr val="accent3"/>
          </a:fillRef>
          <a:effectRef idx="2">
            <a:schemeClr val="accent3"/>
          </a:effectRef>
          <a:fontRef idx="minor">
            <a:schemeClr val="tx1"/>
          </a:fontRef>
        </p:style>
      </p:cxnSp>
      <p:pic>
        <p:nvPicPr>
          <p:cNvPr id="5" name="图片 4"/>
          <p:cNvPicPr>
            <a:picLocks noChangeAspect="1"/>
          </p:cNvPicPr>
          <p:nvPr/>
        </p:nvPicPr>
        <p:blipFill>
          <a:blip r:embed="rId3" cstate="print">
            <a:extLst>
              <a:ext uri="{BEBA8EAE-BF5A-486C-A8C5-ECC9F3942E4B}">
                <a14:imgProps xmlns:a14="http://schemas.microsoft.com/office/drawing/2010/main" xmlns="">
                  <a14:imgLayer r:embed="rId4">
                    <a14:imgEffect>
                      <a14:backgroundRemoval t="3448" b="96189" l="1124" r="90169">
                        <a14:foregroundMark x1="89045" y1="27586" x2="90730" y2="42468"/>
                        <a14:foregroundMark x1="90730" y1="42468" x2="89888" y2="43920"/>
                        <a14:foregroundMark x1="69663" y1="68603" x2="50562" y2="76407"/>
                        <a14:foregroundMark x1="43739" y1="87574" x2="42135" y2="90200"/>
                        <a14:foregroundMark x1="50562" y1="76407" x2="47982" y2="80629"/>
                        <a14:foregroundMark x1="23235" y1="84006" x2="22753" y2="83848"/>
                        <a14:foregroundMark x1="42135" y1="90200" x2="26074" y2="84936"/>
                        <a14:foregroundMark x1="35674" y1="96189" x2="29494" y2="91652"/>
                        <a14:foregroundMark x1="71067" y1="69510" x2="26966" y2="81125"/>
                        <a14:foregroundMark x1="21491" y1="81168" x2="3933" y2="81307"/>
                        <a14:foregroundMark x1="26966" y1="81125" x2="23284" y2="81154"/>
                        <a14:foregroundMark x1="3933" y1="81307" x2="3863" y2="77633"/>
                        <a14:foregroundMark x1="3976" y1="66582" x2="18539" y2="65517"/>
                        <a14:foregroundMark x1="21629" y1="65880" x2="39888" y2="57169"/>
                        <a14:foregroundMark x1="39888" y1="57169" x2="63483" y2="61343"/>
                        <a14:foregroundMark x1="63483" y1="61343" x2="56461" y2="75681"/>
                        <a14:foregroundMark x1="56461" y1="75681" x2="30899" y2="79673"/>
                        <a14:foregroundMark x1="30899" y1="79673" x2="18258" y2="71506"/>
                        <a14:foregroundMark x1="14075" y1="28350" x2="13764" y2="27768"/>
                        <a14:foregroundMark x1="21629" y1="42468" x2="15886" y2="31735"/>
                        <a14:foregroundMark x1="22978" y1="16878" x2="25281" y2="14156"/>
                        <a14:foregroundMark x1="13764" y1="27768" x2="21903" y2="18149"/>
                        <a14:foregroundMark x1="25281" y1="14156" x2="48315" y2="8530"/>
                        <a14:foregroundMark x1="54251" y1="10608" x2="68539" y2="15608"/>
                        <a14:foregroundMark x1="48315" y1="8530" x2="50250" y2="9207"/>
                        <a14:foregroundMark x1="68539" y1="15608" x2="68539" y2="15608"/>
                        <a14:foregroundMark x1="32584" y1="11615" x2="48869" y2="10885"/>
                        <a14:foregroundMark x1="52528" y1="15608" x2="26404" y2="19056"/>
                        <a14:foregroundMark x1="26404" y1="19056" x2="44944" y2="27223"/>
                        <a14:foregroundMark x1="44944" y1="27223" x2="55899" y2="18512"/>
                        <a14:foregroundMark x1="50354" y1="9080" x2="33708" y2="3993"/>
                        <a14:foregroundMark x1="33708" y1="3993" x2="32303" y2="6897"/>
                        <a14:foregroundMark x1="57745" y1="7180" x2="66292" y2="9619"/>
                        <a14:foregroundMark x1="44663" y1="3448" x2="51214" y2="5317"/>
                        <a14:foregroundMark x1="66292" y1="9619" x2="71629" y2="13430"/>
                        <a14:backgroundMark x1="5056" y1="66788" x2="281" y2="76951"/>
                        <a14:backgroundMark x1="45506" y1="87659" x2="46067" y2="82033"/>
                        <a14:backgroundMark x1="26966" y1="86388" x2="21910" y2="81851"/>
                        <a14:backgroundMark x1="14888" y1="28131" x2="17135" y2="31397"/>
                        <a14:backgroundMark x1="23876" y1="16878" x2="23876" y2="18149"/>
                        <a14:backgroundMark x1="54213" y1="7260" x2="51966" y2="6352"/>
                        <a14:backgroundMark x1="51404" y1="7804" x2="58427" y2="6352"/>
                      </a14:backgroundRemoval>
                    </a14:imgEffect>
                  </a14:imgLayer>
                </a14:imgProps>
              </a:ext>
            </a:extLst>
          </a:blip>
          <a:stretch>
            <a:fillRect/>
          </a:stretch>
        </p:blipFill>
        <p:spPr>
          <a:xfrm>
            <a:off x="3629217" y="2001507"/>
            <a:ext cx="1058450" cy="1638219"/>
          </a:xfrm>
          <a:prstGeom prst="rect">
            <a:avLst/>
          </a:prstGeom>
        </p:spPr>
      </p:pic>
    </p:spTree>
    <p:extLst>
      <p:ext uri="{BB962C8B-B14F-4D97-AF65-F5344CB8AC3E}">
        <p14:creationId xmlns:p14="http://schemas.microsoft.com/office/powerpoint/2010/main" xmlns="" val="2875995175"/>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fade">
                                      <p:cBhvr>
                                        <p:cTn id="16" dur="500"/>
                                        <p:tgtEl>
                                          <p:spTgt spid="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fade">
                                      <p:cBhvr>
                                        <p:cTn id="19" dur="500"/>
                                        <p:tgtEl>
                                          <p:spTgt spid="1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xEl>
                                              <p:pRg st="5" end="5"/>
                                            </p:txEl>
                                          </p:spTgt>
                                        </p:tgtEl>
                                        <p:attrNameLst>
                                          <p:attrName>style.visibility</p:attrName>
                                        </p:attrNameLst>
                                      </p:cBhvr>
                                      <p:to>
                                        <p:strVal val="visible"/>
                                      </p:to>
                                    </p:set>
                                    <p:animEffect transition="in" filter="fade">
                                      <p:cBhvr>
                                        <p:cTn id="22" dur="500"/>
                                        <p:tgtEl>
                                          <p:spTgt spid="1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p:nvPr/>
        </p:nvSpPr>
        <p:spPr>
          <a:xfrm>
            <a:off x="1237648" y="4637779"/>
            <a:ext cx="759038" cy="127425"/>
          </a:xfrm>
          <a:custGeom>
            <a:avLst/>
            <a:gdLst>
              <a:gd name="connsiteX0" fmla="*/ 1012050 w 1012050"/>
              <a:gd name="connsiteY0" fmla="*/ 169900 h 169900"/>
              <a:gd name="connsiteX1" fmla="*/ 0 w 1012050"/>
              <a:gd name="connsiteY1" fmla="*/ 169900 h 169900"/>
              <a:gd name="connsiteX2" fmla="*/ 0 w 1012050"/>
              <a:gd name="connsiteY2" fmla="*/ 0 h 169900"/>
              <a:gd name="connsiteX3" fmla="*/ 1012050 w 1012050"/>
              <a:gd name="connsiteY3" fmla="*/ 0 h 169900"/>
              <a:gd name="connsiteX4" fmla="*/ 1012050 w 1012050"/>
              <a:gd name="connsiteY4" fmla="*/ 169900 h 1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2050" h="169900">
                <a:moveTo>
                  <a:pt x="1012050" y="169900"/>
                </a:moveTo>
                <a:lnTo>
                  <a:pt x="0" y="169900"/>
                </a:lnTo>
                <a:lnTo>
                  <a:pt x="0" y="0"/>
                </a:lnTo>
                <a:lnTo>
                  <a:pt x="1012050" y="0"/>
                </a:lnTo>
                <a:lnTo>
                  <a:pt x="1012050" y="169900"/>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26" name="Freeform 3"/>
          <p:cNvSpPr/>
          <p:nvPr/>
        </p:nvSpPr>
        <p:spPr>
          <a:xfrm>
            <a:off x="1552716" y="4501733"/>
            <a:ext cx="143218" cy="143217"/>
          </a:xfrm>
          <a:custGeom>
            <a:avLst/>
            <a:gdLst>
              <a:gd name="connsiteX0" fmla="*/ 190957 w 190957"/>
              <a:gd name="connsiteY0" fmla="*/ 95478 h 190956"/>
              <a:gd name="connsiteX1" fmla="*/ 95478 w 190957"/>
              <a:gd name="connsiteY1" fmla="*/ 190956 h 190956"/>
              <a:gd name="connsiteX2" fmla="*/ 0 w 190957"/>
              <a:gd name="connsiteY2" fmla="*/ 95478 h 190956"/>
              <a:gd name="connsiteX3" fmla="*/ 95478 w 190957"/>
              <a:gd name="connsiteY3" fmla="*/ 0 h 190956"/>
              <a:gd name="connsiteX4" fmla="*/ 190957 w 190957"/>
              <a:gd name="connsiteY4" fmla="*/ 95478 h 190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0957" h="190956">
                <a:moveTo>
                  <a:pt x="190957" y="95478"/>
                </a:moveTo>
                <a:cubicBezTo>
                  <a:pt x="190957" y="148208"/>
                  <a:pt x="148209" y="190956"/>
                  <a:pt x="95478" y="190956"/>
                </a:cubicBezTo>
                <a:cubicBezTo>
                  <a:pt x="42748" y="190956"/>
                  <a:pt x="0" y="148208"/>
                  <a:pt x="0" y="95478"/>
                </a:cubicBezTo>
                <a:cubicBezTo>
                  <a:pt x="0" y="42748"/>
                  <a:pt x="42748" y="0"/>
                  <a:pt x="95478" y="0"/>
                </a:cubicBezTo>
                <a:cubicBezTo>
                  <a:pt x="148209" y="0"/>
                  <a:pt x="190957" y="42748"/>
                  <a:pt x="190957" y="95478"/>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35" name="Freeform 3"/>
          <p:cNvSpPr/>
          <p:nvPr/>
        </p:nvSpPr>
        <p:spPr>
          <a:xfrm>
            <a:off x="1078870" y="3858639"/>
            <a:ext cx="549269" cy="734339"/>
          </a:xfrm>
          <a:custGeom>
            <a:avLst/>
            <a:gdLst>
              <a:gd name="connsiteX0" fmla="*/ 11334 w 732358"/>
              <a:gd name="connsiteY0" fmla="*/ 11334 h 979119"/>
              <a:gd name="connsiteX1" fmla="*/ 721023 w 732358"/>
              <a:gd name="connsiteY1" fmla="*/ 967784 h 979119"/>
            </a:gdLst>
            <a:ahLst/>
            <a:cxnLst>
              <a:cxn ang="0">
                <a:pos x="connsiteX0" y="connsiteY0"/>
              </a:cxn>
              <a:cxn ang="1">
                <a:pos x="connsiteX1" y="connsiteY1"/>
              </a:cxn>
            </a:cxnLst>
            <a:rect l="l" t="t" r="r" b="b"/>
            <a:pathLst>
              <a:path w="732358" h="979119">
                <a:moveTo>
                  <a:pt x="11334" y="11334"/>
                </a:moveTo>
                <a:lnTo>
                  <a:pt x="721023"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6" name="Freeform 3"/>
          <p:cNvSpPr/>
          <p:nvPr/>
        </p:nvSpPr>
        <p:spPr>
          <a:xfrm>
            <a:off x="1115942" y="3841485"/>
            <a:ext cx="549259" cy="734339"/>
          </a:xfrm>
          <a:custGeom>
            <a:avLst/>
            <a:gdLst>
              <a:gd name="connsiteX0" fmla="*/ 11334 w 732345"/>
              <a:gd name="connsiteY0" fmla="*/ 11334 h 979119"/>
              <a:gd name="connsiteX1" fmla="*/ 721010 w 732345"/>
              <a:gd name="connsiteY1" fmla="*/ 967784 h 979119"/>
            </a:gdLst>
            <a:ahLst/>
            <a:cxnLst>
              <a:cxn ang="0">
                <a:pos x="connsiteX0" y="connsiteY0"/>
              </a:cxn>
              <a:cxn ang="1">
                <a:pos x="connsiteX1" y="connsiteY1"/>
              </a:cxn>
            </a:cxnLst>
            <a:rect l="l" t="t" r="r" b="b"/>
            <a:pathLst>
              <a:path w="732345" h="979119">
                <a:moveTo>
                  <a:pt x="11334" y="11334"/>
                </a:moveTo>
                <a:lnTo>
                  <a:pt x="721010"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7" name="Freeform 3"/>
          <p:cNvSpPr/>
          <p:nvPr/>
        </p:nvSpPr>
        <p:spPr>
          <a:xfrm>
            <a:off x="1091586" y="3152789"/>
            <a:ext cx="664416" cy="634327"/>
          </a:xfrm>
          <a:custGeom>
            <a:avLst/>
            <a:gdLst>
              <a:gd name="connsiteX0" fmla="*/ 874553 w 885888"/>
              <a:gd name="connsiteY0" fmla="*/ 11334 h 845769"/>
              <a:gd name="connsiteX1" fmla="*/ 11334 w 885888"/>
              <a:gd name="connsiteY1" fmla="*/ 834434 h 845769"/>
            </a:gdLst>
            <a:ahLst/>
            <a:cxnLst>
              <a:cxn ang="0">
                <a:pos x="connsiteX0" y="connsiteY0"/>
              </a:cxn>
              <a:cxn ang="1">
                <a:pos x="connsiteX1" y="connsiteY1"/>
              </a:cxn>
            </a:cxnLst>
            <a:rect l="l" t="t" r="r" b="b"/>
            <a:pathLst>
              <a:path w="885888" h="845769">
                <a:moveTo>
                  <a:pt x="874553" y="11334"/>
                </a:moveTo>
                <a:lnTo>
                  <a:pt x="11334" y="83443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8" name="Freeform 3"/>
          <p:cNvSpPr/>
          <p:nvPr/>
        </p:nvSpPr>
        <p:spPr>
          <a:xfrm>
            <a:off x="1113609" y="3186955"/>
            <a:ext cx="664426" cy="634336"/>
          </a:xfrm>
          <a:custGeom>
            <a:avLst/>
            <a:gdLst>
              <a:gd name="connsiteX0" fmla="*/ 874566 w 885901"/>
              <a:gd name="connsiteY0" fmla="*/ 11334 h 845781"/>
              <a:gd name="connsiteX1" fmla="*/ 11334 w 885901"/>
              <a:gd name="connsiteY1" fmla="*/ 834446 h 845781"/>
            </a:gdLst>
            <a:ahLst/>
            <a:cxnLst>
              <a:cxn ang="0">
                <a:pos x="connsiteX0" y="connsiteY0"/>
              </a:cxn>
              <a:cxn ang="1">
                <a:pos x="connsiteX1" y="connsiteY1"/>
              </a:cxn>
            </a:cxnLst>
            <a:rect l="l" t="t" r="r" b="b"/>
            <a:pathLst>
              <a:path w="885901" h="845781">
                <a:moveTo>
                  <a:pt x="874566" y="11334"/>
                </a:moveTo>
                <a:lnTo>
                  <a:pt x="11334" y="834446"/>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9" name="Freeform 3"/>
          <p:cNvSpPr/>
          <p:nvPr/>
        </p:nvSpPr>
        <p:spPr>
          <a:xfrm>
            <a:off x="1005876" y="3738771"/>
            <a:ext cx="178603" cy="178613"/>
          </a:xfrm>
          <a:custGeom>
            <a:avLst/>
            <a:gdLst>
              <a:gd name="connsiteX0" fmla="*/ 238137 w 238137"/>
              <a:gd name="connsiteY0" fmla="*/ 119075 h 238150"/>
              <a:gd name="connsiteX1" fmla="*/ 119062 w 238137"/>
              <a:gd name="connsiteY1" fmla="*/ 238150 h 238150"/>
              <a:gd name="connsiteX2" fmla="*/ 0 w 238137"/>
              <a:gd name="connsiteY2" fmla="*/ 119075 h 238150"/>
              <a:gd name="connsiteX3" fmla="*/ 119062 w 238137"/>
              <a:gd name="connsiteY3" fmla="*/ 0 h 238150"/>
              <a:gd name="connsiteX4" fmla="*/ 238137 w 238137"/>
              <a:gd name="connsiteY4" fmla="*/ 119075 h 2381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8137" h="238150">
                <a:moveTo>
                  <a:pt x="238137" y="119075"/>
                </a:moveTo>
                <a:cubicBezTo>
                  <a:pt x="238137" y="184836"/>
                  <a:pt x="184823" y="238150"/>
                  <a:pt x="119062" y="238150"/>
                </a:cubicBezTo>
                <a:cubicBezTo>
                  <a:pt x="53301" y="238150"/>
                  <a:pt x="0" y="184836"/>
                  <a:pt x="0" y="119075"/>
                </a:cubicBezTo>
                <a:cubicBezTo>
                  <a:pt x="0" y="53314"/>
                  <a:pt x="53301" y="0"/>
                  <a:pt x="119062" y="0"/>
                </a:cubicBezTo>
                <a:cubicBezTo>
                  <a:pt x="184823" y="0"/>
                  <a:pt x="238137" y="53314"/>
                  <a:pt x="238137" y="119075"/>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0" name="Freeform 3"/>
          <p:cNvSpPr/>
          <p:nvPr/>
        </p:nvSpPr>
        <p:spPr>
          <a:xfrm>
            <a:off x="1949452" y="3229212"/>
            <a:ext cx="198110" cy="196548"/>
          </a:xfrm>
          <a:custGeom>
            <a:avLst/>
            <a:gdLst>
              <a:gd name="connsiteX0" fmla="*/ 264147 w 264147"/>
              <a:gd name="connsiteY0" fmla="*/ 131026 h 262064"/>
              <a:gd name="connsiteX1" fmla="*/ 132067 w 264147"/>
              <a:gd name="connsiteY1" fmla="*/ 262064 h 262064"/>
              <a:gd name="connsiteX2" fmla="*/ 0 w 264147"/>
              <a:gd name="connsiteY2" fmla="*/ 131026 h 262064"/>
              <a:gd name="connsiteX3" fmla="*/ 132067 w 264147"/>
              <a:gd name="connsiteY3" fmla="*/ 0 h 262064"/>
              <a:gd name="connsiteX4" fmla="*/ 264147 w 264147"/>
              <a:gd name="connsiteY4" fmla="*/ 131026 h 2620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64147" h="262064">
                <a:moveTo>
                  <a:pt x="264147" y="131026"/>
                </a:moveTo>
                <a:cubicBezTo>
                  <a:pt x="264147" y="203390"/>
                  <a:pt x="205016" y="262064"/>
                  <a:pt x="132067" y="262064"/>
                </a:cubicBezTo>
                <a:cubicBezTo>
                  <a:pt x="59131" y="262064"/>
                  <a:pt x="0" y="203390"/>
                  <a:pt x="0" y="131026"/>
                </a:cubicBezTo>
                <a:cubicBezTo>
                  <a:pt x="0" y="58661"/>
                  <a:pt x="59131" y="0"/>
                  <a:pt x="132067" y="0"/>
                </a:cubicBezTo>
                <a:cubicBezTo>
                  <a:pt x="205016" y="0"/>
                  <a:pt x="264147" y="58661"/>
                  <a:pt x="264147" y="131026"/>
                </a:cubicBezTo>
              </a:path>
            </a:pathLst>
          </a:custGeom>
          <a:solidFill>
            <a:srgbClr val="FBEAA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1" name="Freeform 3"/>
          <p:cNvSpPr/>
          <p:nvPr/>
        </p:nvSpPr>
        <p:spPr>
          <a:xfrm>
            <a:off x="1576366" y="2861623"/>
            <a:ext cx="670255" cy="669255"/>
          </a:xfrm>
          <a:custGeom>
            <a:avLst/>
            <a:gdLst>
              <a:gd name="connsiteX0" fmla="*/ 893673 w 893673"/>
              <a:gd name="connsiteY0" fmla="*/ 373202 h 892340"/>
              <a:gd name="connsiteX1" fmla="*/ 458660 w 893673"/>
              <a:gd name="connsiteY1" fmla="*/ 225832 h 892340"/>
              <a:gd name="connsiteX2" fmla="*/ 260591 w 893673"/>
              <a:gd name="connsiteY2" fmla="*/ 11278 h 892340"/>
              <a:gd name="connsiteX3" fmla="*/ 199288 w 893673"/>
              <a:gd name="connsiteY3" fmla="*/ 11278 h 892340"/>
              <a:gd name="connsiteX4" fmla="*/ 88481 w 893673"/>
              <a:gd name="connsiteY4" fmla="*/ 119736 h 892340"/>
              <a:gd name="connsiteX5" fmla="*/ 88595 w 893673"/>
              <a:gd name="connsiteY5" fmla="*/ 119850 h 892340"/>
              <a:gd name="connsiteX6" fmla="*/ 11315 w 893673"/>
              <a:gd name="connsiteY6" fmla="*/ 197650 h 892340"/>
              <a:gd name="connsiteX7" fmla="*/ 11252 w 893673"/>
              <a:gd name="connsiteY7" fmla="*/ 258953 h 892340"/>
              <a:gd name="connsiteX8" fmla="*/ 225640 w 893673"/>
              <a:gd name="connsiteY8" fmla="*/ 457187 h 892340"/>
              <a:gd name="connsiteX9" fmla="*/ 372630 w 893673"/>
              <a:gd name="connsiteY9" fmla="*/ 892340 h 892340"/>
              <a:gd name="connsiteX10" fmla="*/ 612864 w 893673"/>
              <a:gd name="connsiteY10" fmla="*/ 659410 h 892340"/>
              <a:gd name="connsiteX11" fmla="*/ 614273 w 893673"/>
              <a:gd name="connsiteY11" fmla="*/ 660857 h 892340"/>
              <a:gd name="connsiteX12" fmla="*/ 893673 w 893673"/>
              <a:gd name="connsiteY12" fmla="*/ 373202 h 89234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893673" h="892340">
                <a:moveTo>
                  <a:pt x="893673" y="373202"/>
                </a:moveTo>
                <a:lnTo>
                  <a:pt x="458660" y="225832"/>
                </a:lnTo>
                <a:cubicBezTo>
                  <a:pt x="458660" y="225832"/>
                  <a:pt x="284213" y="28905"/>
                  <a:pt x="260591" y="11278"/>
                </a:cubicBezTo>
                <a:cubicBezTo>
                  <a:pt x="224802" y="-15455"/>
                  <a:pt x="199288" y="11278"/>
                  <a:pt x="199288" y="11278"/>
                </a:cubicBezTo>
                <a:lnTo>
                  <a:pt x="88481" y="119736"/>
                </a:lnTo>
                <a:lnTo>
                  <a:pt x="88595" y="119850"/>
                </a:lnTo>
                <a:lnTo>
                  <a:pt x="11315" y="197650"/>
                </a:lnTo>
                <a:cubicBezTo>
                  <a:pt x="11315" y="197650"/>
                  <a:pt x="-15443" y="223126"/>
                  <a:pt x="11252" y="258953"/>
                </a:cubicBezTo>
                <a:cubicBezTo>
                  <a:pt x="28867" y="282575"/>
                  <a:pt x="225640" y="457187"/>
                  <a:pt x="225640" y="457187"/>
                </a:cubicBezTo>
                <a:lnTo>
                  <a:pt x="372630" y="892340"/>
                </a:lnTo>
                <a:lnTo>
                  <a:pt x="612864" y="659410"/>
                </a:lnTo>
                <a:lnTo>
                  <a:pt x="614273" y="660857"/>
                </a:lnTo>
                <a:lnTo>
                  <a:pt x="893673" y="373202"/>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2" name="Freeform 3"/>
          <p:cNvSpPr/>
          <p:nvPr/>
        </p:nvSpPr>
        <p:spPr>
          <a:xfrm>
            <a:off x="1614837" y="304955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3" name="Freeform 3"/>
          <p:cNvSpPr/>
          <p:nvPr/>
        </p:nvSpPr>
        <p:spPr>
          <a:xfrm>
            <a:off x="1646756" y="3013633"/>
            <a:ext cx="118015" cy="111852"/>
          </a:xfrm>
          <a:custGeom>
            <a:avLst/>
            <a:gdLst>
              <a:gd name="connsiteX0" fmla="*/ 6350 w 157353"/>
              <a:gd name="connsiteY0" fmla="*/ 6350 h 149136"/>
              <a:gd name="connsiteX1" fmla="*/ 151002 w 157353"/>
              <a:gd name="connsiteY1" fmla="*/ 142786 h 149136"/>
            </a:gdLst>
            <a:ahLst/>
            <a:cxnLst>
              <a:cxn ang="0">
                <a:pos x="connsiteX0" y="connsiteY0"/>
              </a:cxn>
              <a:cxn ang="1">
                <a:pos x="connsiteX1" y="connsiteY1"/>
              </a:cxn>
            </a:cxnLst>
            <a:rect l="l" t="t" r="r" b="b"/>
            <a:pathLst>
              <a:path w="157353" h="149136">
                <a:moveTo>
                  <a:pt x="6350" y="6350"/>
                </a:moveTo>
                <a:lnTo>
                  <a:pt x="151002"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4" name="Freeform 3"/>
          <p:cNvSpPr/>
          <p:nvPr/>
        </p:nvSpPr>
        <p:spPr>
          <a:xfrm>
            <a:off x="1684065" y="297576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5" name="Freeform 3"/>
          <p:cNvSpPr/>
          <p:nvPr/>
        </p:nvSpPr>
        <p:spPr>
          <a:xfrm>
            <a:off x="1723328" y="2938843"/>
            <a:ext cx="118024" cy="111852"/>
          </a:xfrm>
          <a:custGeom>
            <a:avLst/>
            <a:gdLst>
              <a:gd name="connsiteX0" fmla="*/ 6350 w 157365"/>
              <a:gd name="connsiteY0" fmla="*/ 6350 h 149136"/>
              <a:gd name="connsiteX1" fmla="*/ 151015 w 157365"/>
              <a:gd name="connsiteY1" fmla="*/ 142786 h 149136"/>
            </a:gdLst>
            <a:ahLst/>
            <a:cxnLst>
              <a:cxn ang="0">
                <a:pos x="connsiteX0" y="connsiteY0"/>
              </a:cxn>
              <a:cxn ang="1">
                <a:pos x="connsiteX1" y="connsiteY1"/>
              </a:cxn>
            </a:cxnLst>
            <a:rect l="l" t="t" r="r" b="b"/>
            <a:pathLst>
              <a:path w="157365" h="149136">
                <a:moveTo>
                  <a:pt x="6350" y="6350"/>
                </a:moveTo>
                <a:lnTo>
                  <a:pt x="151015"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6" name="Freeform 3"/>
          <p:cNvSpPr/>
          <p:nvPr/>
        </p:nvSpPr>
        <p:spPr>
          <a:xfrm>
            <a:off x="1760608" y="2908125"/>
            <a:ext cx="114938" cy="115033"/>
          </a:xfrm>
          <a:custGeom>
            <a:avLst/>
            <a:gdLst>
              <a:gd name="connsiteX0" fmla="*/ 6350 w 153250"/>
              <a:gd name="connsiteY0" fmla="*/ 6350 h 153377"/>
              <a:gd name="connsiteX1" fmla="*/ 146900 w 153250"/>
              <a:gd name="connsiteY1" fmla="*/ 147027 h 153377"/>
            </a:gdLst>
            <a:ahLst/>
            <a:cxnLst>
              <a:cxn ang="0">
                <a:pos x="connsiteX0" y="connsiteY0"/>
              </a:cxn>
              <a:cxn ang="1">
                <a:pos x="connsiteX1" y="connsiteY1"/>
              </a:cxn>
            </a:cxnLst>
            <a:rect l="l" t="t" r="r" b="b"/>
            <a:pathLst>
              <a:path w="153250" h="153377">
                <a:moveTo>
                  <a:pt x="6350" y="6350"/>
                </a:moveTo>
                <a:lnTo>
                  <a:pt x="146900" y="147027"/>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7" name="文本框 46"/>
          <p:cNvSpPr txBox="1"/>
          <p:nvPr/>
        </p:nvSpPr>
        <p:spPr>
          <a:xfrm>
            <a:off x="2525219" y="1175177"/>
            <a:ext cx="6079229" cy="1667764"/>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100" dirty="0">
                <a:latin typeface="华文细黑" panose="02010600040101010101" pitchFamily="2" charset="-122"/>
                <a:ea typeface="华文细黑" panose="02010600040101010101" pitchFamily="2" charset="-122"/>
                <a:cs typeface="+mn-cs"/>
              </a:rPr>
              <a:t>        </a:t>
            </a:r>
            <a:r>
              <a:rPr lang="zh-CN" altLang="en-US" dirty="0">
                <a:latin typeface="+mj-ea"/>
                <a:ea typeface="+mj-ea"/>
                <a:cs typeface="+mn-cs"/>
              </a:rPr>
              <a:t>枚举归纳推理的主要特点是前提只考察了一类事物中部分对象的情况，</a:t>
            </a:r>
            <a:r>
              <a:rPr lang="zh-CN" altLang="en-US" dirty="0">
                <a:latin typeface="+mj-ea"/>
                <a:ea typeface="+mj-ea"/>
              </a:rPr>
              <a:t>在没有遇到相反情况下，</a:t>
            </a:r>
            <a:r>
              <a:rPr lang="zh-CN" altLang="en-US" dirty="0">
                <a:latin typeface="+mj-ea"/>
                <a:ea typeface="+mj-ea"/>
                <a:cs typeface="+mn-cs"/>
              </a:rPr>
              <a:t>就推出一般性结论。</a:t>
            </a:r>
            <a:endParaRPr lang="en-US" altLang="zh-CN" sz="2100" dirty="0">
              <a:latin typeface="+mj-ea"/>
              <a:ea typeface="+mj-ea"/>
              <a:cs typeface="+mn-cs"/>
            </a:endParaRPr>
          </a:p>
        </p:txBody>
      </p:sp>
      <p:sp>
        <p:nvSpPr>
          <p:cNvPr id="9" name="箭头: 下 8"/>
          <p:cNvSpPr/>
          <p:nvPr/>
        </p:nvSpPr>
        <p:spPr>
          <a:xfrm>
            <a:off x="6168352" y="3049552"/>
            <a:ext cx="299258" cy="5166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a:solidFill>
                <a:prstClr val="white"/>
              </a:solidFill>
              <a:latin typeface="Calibri"/>
              <a:ea typeface="宋体" panose="02010600030101010101" pitchFamily="2" charset="-122"/>
            </a:endParaRPr>
          </a:p>
        </p:txBody>
      </p:sp>
      <p:sp>
        <p:nvSpPr>
          <p:cNvPr id="10" name="矩形: 圆角 9"/>
          <p:cNvSpPr/>
          <p:nvPr/>
        </p:nvSpPr>
        <p:spPr>
          <a:xfrm>
            <a:off x="2915816" y="3676941"/>
            <a:ext cx="5688632" cy="22723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zh-CN" altLang="en-US" sz="1350" b="0">
              <a:solidFill>
                <a:prstClr val="white"/>
              </a:solidFill>
              <a:latin typeface="Calibri"/>
              <a:ea typeface="宋体" panose="02010600030101010101" pitchFamily="2" charset="-122"/>
            </a:endParaRPr>
          </a:p>
        </p:txBody>
      </p:sp>
      <p:sp>
        <p:nvSpPr>
          <p:cNvPr id="11" name="文本框 10"/>
          <p:cNvSpPr txBox="1"/>
          <p:nvPr/>
        </p:nvSpPr>
        <p:spPr>
          <a:xfrm>
            <a:off x="3108463" y="3898308"/>
            <a:ext cx="5181949" cy="1829603"/>
          </a:xfrm>
          <a:prstGeom prst="rect">
            <a:avLst/>
          </a:prstGeom>
          <a:noFill/>
        </p:spPr>
        <p:txBody>
          <a:bodyPr wrap="square" rtlCol="0">
            <a:spAutoFit/>
          </a:bodyPr>
          <a:lstStyle/>
          <a:p>
            <a:pPr defTabSz="685800" fontAlgn="auto">
              <a:lnSpc>
                <a:spcPct val="120000"/>
              </a:lnSpc>
              <a:spcBef>
                <a:spcPts val="0"/>
              </a:spcBef>
              <a:spcAft>
                <a:spcPts val="0"/>
              </a:spcAft>
            </a:pPr>
            <a:r>
              <a:rPr lang="zh-CN" altLang="en-US" dirty="0">
                <a:latin typeface="Calibri"/>
                <a:ea typeface="宋体" panose="02010600030101010101" pitchFamily="2" charset="-122"/>
                <a:cs typeface="+mn-cs"/>
              </a:rPr>
              <a:t>它主要依据事物情况的多次重复，而不分析事物情况出现的原因，可靠性不大。一旦发现相反情况，结论就会被推翻。</a:t>
            </a:r>
          </a:p>
        </p:txBody>
      </p:sp>
    </p:spTree>
    <p:extLst>
      <p:ext uri="{BB962C8B-B14F-4D97-AF65-F5344CB8AC3E}">
        <p14:creationId xmlns:p14="http://schemas.microsoft.com/office/powerpoint/2010/main" xmlns="" val="2021019579"/>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1000" fill="hold"/>
                                        <p:tgtEl>
                                          <p:spTgt spid="47"/>
                                        </p:tgtEl>
                                        <p:attrNameLst>
                                          <p:attrName>ppt_w</p:attrName>
                                        </p:attrNameLst>
                                      </p:cBhvr>
                                      <p:tavLst>
                                        <p:tav tm="0">
                                          <p:val>
                                            <p:fltVal val="0"/>
                                          </p:val>
                                        </p:tav>
                                        <p:tav tm="100000">
                                          <p:val>
                                            <p:strVal val="#ppt_w"/>
                                          </p:val>
                                        </p:tav>
                                      </p:tavLst>
                                    </p:anim>
                                    <p:anim calcmode="lin" valueType="num">
                                      <p:cBhvr>
                                        <p:cTn id="8" dur="1000" fill="hold"/>
                                        <p:tgtEl>
                                          <p:spTgt spid="47"/>
                                        </p:tgtEl>
                                        <p:attrNameLst>
                                          <p:attrName>ppt_h</p:attrName>
                                        </p:attrNameLst>
                                      </p:cBhvr>
                                      <p:tavLst>
                                        <p:tav tm="0">
                                          <p:val>
                                            <p:fltVal val="0"/>
                                          </p:val>
                                        </p:tav>
                                        <p:tav tm="100000">
                                          <p:val>
                                            <p:strVal val="#ppt_h"/>
                                          </p:val>
                                        </p:tav>
                                      </p:tavLst>
                                    </p:anim>
                                    <p:anim calcmode="lin" valueType="num">
                                      <p:cBhvr>
                                        <p:cTn id="9" dur="1000" fill="hold"/>
                                        <p:tgtEl>
                                          <p:spTgt spid="47"/>
                                        </p:tgtEl>
                                        <p:attrNameLst>
                                          <p:attrName>style.rotation</p:attrName>
                                        </p:attrNameLst>
                                      </p:cBhvr>
                                      <p:tavLst>
                                        <p:tav tm="0">
                                          <p:val>
                                            <p:fltVal val="90"/>
                                          </p:val>
                                        </p:tav>
                                        <p:tav tm="100000">
                                          <p:val>
                                            <p:fltVal val="0"/>
                                          </p:val>
                                        </p:tav>
                                      </p:tavLst>
                                    </p:anim>
                                    <p:animEffect transition="in" filter="fade">
                                      <p:cBhvr>
                                        <p:cTn id="10" dur="10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9" grpId="0" animBg="1"/>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2026" y="1419977"/>
            <a:ext cx="6412333" cy="590931"/>
          </a:xfrm>
          <a:prstGeom prst="rect">
            <a:avLst/>
          </a:prstGeom>
          <a:noFill/>
        </p:spPr>
        <p:txBody>
          <a:bodyPr wrap="none" rtlCol="0">
            <a:spAutoFit/>
          </a:bodyPr>
          <a:lstStyle/>
          <a:p>
            <a:pPr defTabSz="822960"/>
            <a:r>
              <a:rPr lang="en-US" altLang="zh-CN" sz="3240" dirty="0">
                <a:solidFill>
                  <a:prstClr val="black">
                    <a:lumMod val="75000"/>
                    <a:lumOff val="25000"/>
                  </a:prstClr>
                </a:solidFill>
                <a:latin typeface="微软雅黑" pitchFamily="34" charset="-122"/>
                <a:ea typeface="微软雅黑" pitchFamily="34" charset="-122"/>
              </a:rPr>
              <a:t>2</a:t>
            </a:r>
            <a:r>
              <a:rPr lang="zh-CN" altLang="en-US" sz="3240" dirty="0">
                <a:solidFill>
                  <a:prstClr val="black">
                    <a:lumMod val="75000"/>
                    <a:lumOff val="25000"/>
                  </a:prstClr>
                </a:solidFill>
                <a:latin typeface="微软雅黑" pitchFamily="34" charset="-122"/>
                <a:ea typeface="微软雅黑" pitchFamily="34" charset="-122"/>
              </a:rPr>
              <a:t>、直言三段论的基本概念与规则</a:t>
            </a: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771373" y="2392303"/>
            <a:ext cx="7458227" cy="2566807"/>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ctr"/>
          <a:lstStyle/>
          <a:p>
            <a:pPr defTabSz="822960">
              <a:lnSpc>
                <a:spcPct val="150000"/>
              </a:lnSpc>
              <a:defRPr/>
            </a:pPr>
            <a:r>
              <a:rPr lang="zh-CN" altLang="en-US" sz="2100" dirty="0">
                <a:solidFill>
                  <a:prstClr val="black"/>
                </a:solidFill>
                <a:latin typeface="Calibri"/>
                <a:ea typeface="宋体" pitchFamily="2" charset="-122"/>
              </a:rPr>
              <a:t>        直言三段论是传统逻辑的主要部分，也是其体系中最为</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严密、完善的部分。传统逻辑的直言三段论保留了亚里士多</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德三段论的基本内容，并做了若干补充。</a:t>
            </a: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2549113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2" end="2"/>
                                            </p:txEl>
                                          </p:spTgt>
                                        </p:tgtEl>
                                        <p:attrNameLst>
                                          <p:attrName>style.visibility</p:attrName>
                                        </p:attrNameLst>
                                      </p:cBhvr>
                                      <p:to>
                                        <p:strVal val="visible"/>
                                      </p:to>
                                    </p:set>
                                    <p:animEffect transition="in" filter="fade">
                                      <p:cBhvr>
                                        <p:cTn id="13" dur="500"/>
                                        <p:tgtEl>
                                          <p:spTgt spid="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251520" y="980728"/>
            <a:ext cx="8496944" cy="4896543"/>
          </a:xfrm>
          <a:custGeom>
            <a:avLst/>
            <a:gdLst>
              <a:gd name="connsiteX0" fmla="*/ 2519006 w 2599156"/>
              <a:gd name="connsiteY0" fmla="*/ 1865376 h 1865376"/>
              <a:gd name="connsiteX1" fmla="*/ 80149 w 2599156"/>
              <a:gd name="connsiteY1" fmla="*/ 1865376 h 1865376"/>
              <a:gd name="connsiteX2" fmla="*/ 0 w 2599156"/>
              <a:gd name="connsiteY2" fmla="*/ 1785226 h 1865376"/>
              <a:gd name="connsiteX3" fmla="*/ 0 w 2599156"/>
              <a:gd name="connsiteY3" fmla="*/ 80149 h 1865376"/>
              <a:gd name="connsiteX4" fmla="*/ 80149 w 2599156"/>
              <a:gd name="connsiteY4" fmla="*/ 0 h 1865376"/>
              <a:gd name="connsiteX5" fmla="*/ 2519006 w 2599156"/>
              <a:gd name="connsiteY5" fmla="*/ 0 h 1865376"/>
              <a:gd name="connsiteX6" fmla="*/ 2599156 w 2599156"/>
              <a:gd name="connsiteY6" fmla="*/ 80149 h 1865376"/>
              <a:gd name="connsiteX7" fmla="*/ 2599156 w 2599156"/>
              <a:gd name="connsiteY7" fmla="*/ 1785226 h 1865376"/>
              <a:gd name="connsiteX8" fmla="*/ 2519006 w 2599156"/>
              <a:gd name="connsiteY8" fmla="*/ 1865376 h 18653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599156" h="1865376">
                <a:moveTo>
                  <a:pt x="2519006" y="1865376"/>
                </a:moveTo>
                <a:lnTo>
                  <a:pt x="80149" y="1865376"/>
                </a:lnTo>
                <a:cubicBezTo>
                  <a:pt x="36067" y="1865376"/>
                  <a:pt x="0" y="1829307"/>
                  <a:pt x="0" y="1785226"/>
                </a:cubicBezTo>
                <a:lnTo>
                  <a:pt x="0" y="80149"/>
                </a:lnTo>
                <a:cubicBezTo>
                  <a:pt x="0" y="36068"/>
                  <a:pt x="36067" y="0"/>
                  <a:pt x="80149" y="0"/>
                </a:cubicBezTo>
                <a:lnTo>
                  <a:pt x="2519006" y="0"/>
                </a:lnTo>
                <a:cubicBezTo>
                  <a:pt x="2563088" y="0"/>
                  <a:pt x="2599156" y="36068"/>
                  <a:pt x="2599156" y="80149"/>
                </a:cubicBezTo>
                <a:lnTo>
                  <a:pt x="2599156" y="1785226"/>
                </a:lnTo>
                <a:cubicBezTo>
                  <a:pt x="2599156" y="1829307"/>
                  <a:pt x="2563088" y="1865376"/>
                  <a:pt x="2519006" y="1865376"/>
                </a:cubicBezTo>
              </a:path>
            </a:pathLst>
          </a:custGeom>
          <a:solidFill>
            <a:srgbClr val="13273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 name="MH_Other_5"/>
          <p:cNvSpPr/>
          <p:nvPr/>
        </p:nvSpPr>
        <p:spPr>
          <a:xfrm>
            <a:off x="723207" y="1325238"/>
            <a:ext cx="469006" cy="448708"/>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sp>
        <p:nvSpPr>
          <p:cNvPr id="15" name="MH_SubTitle_1"/>
          <p:cNvSpPr txBox="1"/>
          <p:nvPr/>
        </p:nvSpPr>
        <p:spPr>
          <a:xfrm>
            <a:off x="705319" y="1967968"/>
            <a:ext cx="3448543" cy="3269613"/>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鸡的血是红色的，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鸭的血是红色的，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鱼的血是红色的，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鸟的血是红色的，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鸡、鸭、鱼、鸟都是动物，</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所以，所有动物的血都是红色的。</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25" name="MH_SubTitle_1"/>
          <p:cNvSpPr txBox="1"/>
          <p:nvPr/>
        </p:nvSpPr>
        <p:spPr>
          <a:xfrm>
            <a:off x="5124150" y="2113948"/>
            <a:ext cx="3090950" cy="2243050"/>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kern="0" dirty="0">
                <a:solidFill>
                  <a:srgbClr val="FFFF00"/>
                </a:solidFill>
                <a:latin typeface="微软雅黑" panose="020B0503020204020204" pitchFamily="34" charset="-122"/>
                <a:ea typeface="微软雅黑" panose="020B0503020204020204" pitchFamily="34" charset="-122"/>
                <a:cs typeface="Arial" pitchFamily="34" charset="0"/>
              </a:rPr>
              <a:t>这个推理的结论是错误的。犯了“轻率概括”或“以偏概全”的逻辑错误。</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cxnSp>
        <p:nvCxnSpPr>
          <p:cNvPr id="10" name="直接连接符 9"/>
          <p:cNvCxnSpPr>
            <a:cxnSpLocks/>
          </p:cNvCxnSpPr>
          <p:nvPr/>
        </p:nvCxnSpPr>
        <p:spPr>
          <a:xfrm>
            <a:off x="726742" y="4310519"/>
            <a:ext cx="3350651" cy="0"/>
          </a:xfrm>
          <a:prstGeom prst="line">
            <a:avLst/>
          </a:prstGeom>
        </p:spPr>
        <p:style>
          <a:lnRef idx="2">
            <a:schemeClr val="accent3"/>
          </a:lnRef>
          <a:fillRef idx="0">
            <a:schemeClr val="accent3"/>
          </a:fillRef>
          <a:effectRef idx="1">
            <a:schemeClr val="accent3"/>
          </a:effectRef>
          <a:fontRef idx="minor">
            <a:schemeClr val="tx1"/>
          </a:fontRef>
        </p:style>
      </p:cxnSp>
      <p:pic>
        <p:nvPicPr>
          <p:cNvPr id="3" name="图片 2"/>
          <p:cNvPicPr>
            <a:picLocks noChangeAspect="1"/>
          </p:cNvPicPr>
          <p:nvPr/>
        </p:nvPicPr>
        <p:blipFill>
          <a:blip r:embed="rId2" cstate="print">
            <a:extLst>
              <a:ext uri="{BEBA8EAE-BF5A-486C-A8C5-ECC9F3942E4B}">
                <a14:imgProps xmlns:a14="http://schemas.microsoft.com/office/drawing/2010/main" xmlns="">
                  <a14:imgLayer r:embed="rId3">
                    <a14:imgEffect>
                      <a14:backgroundRemoval t="9277" b="96387" l="9961" r="89844">
                        <a14:foregroundMark x1="63672" y1="32813" x2="81055" y2="42285"/>
                        <a14:foregroundMark x1="81055" y1="42285" x2="73395" y2="80312"/>
                        <a14:foregroundMark x1="69976" y1="85556" x2="67065" y2="88135"/>
                        <a14:foregroundMark x1="75391" y1="66211" x2="55957" y2="59082"/>
                        <a14:foregroundMark x1="55957" y1="59082" x2="74512" y2="52441"/>
                        <a14:foregroundMark x1="74512" y1="52441" x2="72070" y2="71680"/>
                        <a14:foregroundMark x1="72070" y1="71680" x2="57227" y2="73535"/>
                        <a14:foregroundMark x1="59961" y1="47656" x2="56738" y2="68945"/>
                        <a14:foregroundMark x1="56738" y1="68945" x2="68652" y2="53418"/>
                        <a14:foregroundMark x1="68652" y1="53418" x2="55957" y2="46973"/>
                        <a14:foregroundMark x1="63672" y1="66211" x2="63965" y2="63770"/>
                        <a14:foregroundMark x1="63281" y1="63184" x2="64648" y2="63477"/>
                        <a14:foregroundMark x1="65332" y1="67480" x2="65723" y2="70898"/>
                        <a14:foregroundMark x1="41113" y1="9277" x2="39063" y2="9961"/>
                        <a14:backgroundMark x1="62012" y1="89355" x2="57227" y2="95801"/>
                        <a14:backgroundMark x1="66016" y1="89746" x2="65332" y2="89355"/>
                        <a14:backgroundMark x1="53906" y1="98828" x2="59961" y2="95410"/>
                        <a14:backgroundMark x1="73047" y1="83008" x2="70703" y2="86035"/>
                        <a14:backgroundMark x1="71387" y1="83008" x2="71387" y2="83008"/>
                        <a14:backgroundMark x1="73438" y1="82617" x2="73438" y2="82617"/>
                        <a14:backgroundMark x1="54199" y1="97461" x2="56543" y2="94727"/>
                        <a14:backgroundMark x1="55273" y1="97754" x2="55273" y2="95801"/>
                        <a14:backgroundMark x1="66992" y1="88086" x2="60254" y2="96484"/>
                        <a14:backgroundMark x1="72363" y1="80664" x2="73438" y2="83691"/>
                        <a14:backgroundMark x1="59961" y1="95410" x2="53906" y2="97168"/>
                      </a14:backgroundRemoval>
                    </a14:imgEffect>
                  </a14:imgLayer>
                </a14:imgProps>
              </a:ext>
            </a:extLst>
          </a:blip>
          <a:stretch>
            <a:fillRect/>
          </a:stretch>
        </p:blipFill>
        <p:spPr>
          <a:xfrm>
            <a:off x="3183574" y="2268344"/>
            <a:ext cx="1976351" cy="1852699"/>
          </a:xfrm>
          <a:prstGeom prst="rect">
            <a:avLst/>
          </a:prstGeom>
        </p:spPr>
      </p:pic>
    </p:spTree>
    <p:extLst>
      <p:ext uri="{BB962C8B-B14F-4D97-AF65-F5344CB8AC3E}">
        <p14:creationId xmlns:p14="http://schemas.microsoft.com/office/powerpoint/2010/main" xmlns="" val="3289620106"/>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1" end="1"/>
                                            </p:txEl>
                                          </p:spTgt>
                                        </p:tgtEl>
                                        <p:attrNameLst>
                                          <p:attrName>style.visibility</p:attrName>
                                        </p:attrNameLst>
                                      </p:cBhvr>
                                      <p:to>
                                        <p:strVal val="visible"/>
                                      </p:to>
                                    </p:set>
                                    <p:animEffect transition="in" filter="fade">
                                      <p:cBhvr>
                                        <p:cTn id="10" dur="500"/>
                                        <p:tgtEl>
                                          <p:spTgt spid="1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Effect transition="in" filter="fade">
                                      <p:cBhvr>
                                        <p:cTn id="13" dur="500"/>
                                        <p:tgtEl>
                                          <p:spTgt spid="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Effect transition="in" filter="fade">
                                      <p:cBhvr>
                                        <p:cTn id="16" dur="500"/>
                                        <p:tgtEl>
                                          <p:spTgt spid="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fade">
                                      <p:cBhvr>
                                        <p:cTn id="19" dur="500"/>
                                        <p:tgtEl>
                                          <p:spTgt spid="1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xEl>
                                              <p:pRg st="5" end="5"/>
                                            </p:txEl>
                                          </p:spTgt>
                                        </p:tgtEl>
                                        <p:attrNameLst>
                                          <p:attrName>style.visibility</p:attrName>
                                        </p:attrNameLst>
                                      </p:cBhvr>
                                      <p:to>
                                        <p:strVal val="visible"/>
                                      </p:to>
                                    </p:set>
                                    <p:animEffect transition="in" filter="fade">
                                      <p:cBhvr>
                                        <p:cTn id="22" dur="500"/>
                                        <p:tgtEl>
                                          <p:spTgt spid="1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p:nvPr/>
        </p:nvSpPr>
        <p:spPr>
          <a:xfrm>
            <a:off x="1237648" y="4637779"/>
            <a:ext cx="759038" cy="127425"/>
          </a:xfrm>
          <a:custGeom>
            <a:avLst/>
            <a:gdLst>
              <a:gd name="connsiteX0" fmla="*/ 1012050 w 1012050"/>
              <a:gd name="connsiteY0" fmla="*/ 169900 h 169900"/>
              <a:gd name="connsiteX1" fmla="*/ 0 w 1012050"/>
              <a:gd name="connsiteY1" fmla="*/ 169900 h 169900"/>
              <a:gd name="connsiteX2" fmla="*/ 0 w 1012050"/>
              <a:gd name="connsiteY2" fmla="*/ 0 h 169900"/>
              <a:gd name="connsiteX3" fmla="*/ 1012050 w 1012050"/>
              <a:gd name="connsiteY3" fmla="*/ 0 h 169900"/>
              <a:gd name="connsiteX4" fmla="*/ 1012050 w 1012050"/>
              <a:gd name="connsiteY4" fmla="*/ 169900 h 1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2050" h="169900">
                <a:moveTo>
                  <a:pt x="1012050" y="169900"/>
                </a:moveTo>
                <a:lnTo>
                  <a:pt x="0" y="169900"/>
                </a:lnTo>
                <a:lnTo>
                  <a:pt x="0" y="0"/>
                </a:lnTo>
                <a:lnTo>
                  <a:pt x="1012050" y="0"/>
                </a:lnTo>
                <a:lnTo>
                  <a:pt x="1012050" y="169900"/>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26" name="Freeform 3"/>
          <p:cNvSpPr/>
          <p:nvPr/>
        </p:nvSpPr>
        <p:spPr>
          <a:xfrm>
            <a:off x="1552716" y="4501733"/>
            <a:ext cx="143218" cy="143217"/>
          </a:xfrm>
          <a:custGeom>
            <a:avLst/>
            <a:gdLst>
              <a:gd name="connsiteX0" fmla="*/ 190957 w 190957"/>
              <a:gd name="connsiteY0" fmla="*/ 95478 h 190956"/>
              <a:gd name="connsiteX1" fmla="*/ 95478 w 190957"/>
              <a:gd name="connsiteY1" fmla="*/ 190956 h 190956"/>
              <a:gd name="connsiteX2" fmla="*/ 0 w 190957"/>
              <a:gd name="connsiteY2" fmla="*/ 95478 h 190956"/>
              <a:gd name="connsiteX3" fmla="*/ 95478 w 190957"/>
              <a:gd name="connsiteY3" fmla="*/ 0 h 190956"/>
              <a:gd name="connsiteX4" fmla="*/ 190957 w 190957"/>
              <a:gd name="connsiteY4" fmla="*/ 95478 h 190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0957" h="190956">
                <a:moveTo>
                  <a:pt x="190957" y="95478"/>
                </a:moveTo>
                <a:cubicBezTo>
                  <a:pt x="190957" y="148208"/>
                  <a:pt x="148209" y="190956"/>
                  <a:pt x="95478" y="190956"/>
                </a:cubicBezTo>
                <a:cubicBezTo>
                  <a:pt x="42748" y="190956"/>
                  <a:pt x="0" y="148208"/>
                  <a:pt x="0" y="95478"/>
                </a:cubicBezTo>
                <a:cubicBezTo>
                  <a:pt x="0" y="42748"/>
                  <a:pt x="42748" y="0"/>
                  <a:pt x="95478" y="0"/>
                </a:cubicBezTo>
                <a:cubicBezTo>
                  <a:pt x="148209" y="0"/>
                  <a:pt x="190957" y="42748"/>
                  <a:pt x="190957" y="95478"/>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35" name="Freeform 3"/>
          <p:cNvSpPr/>
          <p:nvPr/>
        </p:nvSpPr>
        <p:spPr>
          <a:xfrm>
            <a:off x="1078870" y="3858639"/>
            <a:ext cx="549269" cy="734339"/>
          </a:xfrm>
          <a:custGeom>
            <a:avLst/>
            <a:gdLst>
              <a:gd name="connsiteX0" fmla="*/ 11334 w 732358"/>
              <a:gd name="connsiteY0" fmla="*/ 11334 h 979119"/>
              <a:gd name="connsiteX1" fmla="*/ 721023 w 732358"/>
              <a:gd name="connsiteY1" fmla="*/ 967784 h 979119"/>
            </a:gdLst>
            <a:ahLst/>
            <a:cxnLst>
              <a:cxn ang="0">
                <a:pos x="connsiteX0" y="connsiteY0"/>
              </a:cxn>
              <a:cxn ang="1">
                <a:pos x="connsiteX1" y="connsiteY1"/>
              </a:cxn>
            </a:cxnLst>
            <a:rect l="l" t="t" r="r" b="b"/>
            <a:pathLst>
              <a:path w="732358" h="979119">
                <a:moveTo>
                  <a:pt x="11334" y="11334"/>
                </a:moveTo>
                <a:lnTo>
                  <a:pt x="721023"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6" name="Freeform 3"/>
          <p:cNvSpPr/>
          <p:nvPr/>
        </p:nvSpPr>
        <p:spPr>
          <a:xfrm>
            <a:off x="1115942" y="3841485"/>
            <a:ext cx="549259" cy="734339"/>
          </a:xfrm>
          <a:custGeom>
            <a:avLst/>
            <a:gdLst>
              <a:gd name="connsiteX0" fmla="*/ 11334 w 732345"/>
              <a:gd name="connsiteY0" fmla="*/ 11334 h 979119"/>
              <a:gd name="connsiteX1" fmla="*/ 721010 w 732345"/>
              <a:gd name="connsiteY1" fmla="*/ 967784 h 979119"/>
            </a:gdLst>
            <a:ahLst/>
            <a:cxnLst>
              <a:cxn ang="0">
                <a:pos x="connsiteX0" y="connsiteY0"/>
              </a:cxn>
              <a:cxn ang="1">
                <a:pos x="connsiteX1" y="connsiteY1"/>
              </a:cxn>
            </a:cxnLst>
            <a:rect l="l" t="t" r="r" b="b"/>
            <a:pathLst>
              <a:path w="732345" h="979119">
                <a:moveTo>
                  <a:pt x="11334" y="11334"/>
                </a:moveTo>
                <a:lnTo>
                  <a:pt x="721010"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7" name="Freeform 3"/>
          <p:cNvSpPr/>
          <p:nvPr/>
        </p:nvSpPr>
        <p:spPr>
          <a:xfrm>
            <a:off x="1091586" y="3152789"/>
            <a:ext cx="664416" cy="634327"/>
          </a:xfrm>
          <a:custGeom>
            <a:avLst/>
            <a:gdLst>
              <a:gd name="connsiteX0" fmla="*/ 874553 w 885888"/>
              <a:gd name="connsiteY0" fmla="*/ 11334 h 845769"/>
              <a:gd name="connsiteX1" fmla="*/ 11334 w 885888"/>
              <a:gd name="connsiteY1" fmla="*/ 834434 h 845769"/>
            </a:gdLst>
            <a:ahLst/>
            <a:cxnLst>
              <a:cxn ang="0">
                <a:pos x="connsiteX0" y="connsiteY0"/>
              </a:cxn>
              <a:cxn ang="1">
                <a:pos x="connsiteX1" y="connsiteY1"/>
              </a:cxn>
            </a:cxnLst>
            <a:rect l="l" t="t" r="r" b="b"/>
            <a:pathLst>
              <a:path w="885888" h="845769">
                <a:moveTo>
                  <a:pt x="874553" y="11334"/>
                </a:moveTo>
                <a:lnTo>
                  <a:pt x="11334" y="83443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8" name="Freeform 3"/>
          <p:cNvSpPr/>
          <p:nvPr/>
        </p:nvSpPr>
        <p:spPr>
          <a:xfrm>
            <a:off x="1113609" y="3186955"/>
            <a:ext cx="664426" cy="634336"/>
          </a:xfrm>
          <a:custGeom>
            <a:avLst/>
            <a:gdLst>
              <a:gd name="connsiteX0" fmla="*/ 874566 w 885901"/>
              <a:gd name="connsiteY0" fmla="*/ 11334 h 845781"/>
              <a:gd name="connsiteX1" fmla="*/ 11334 w 885901"/>
              <a:gd name="connsiteY1" fmla="*/ 834446 h 845781"/>
            </a:gdLst>
            <a:ahLst/>
            <a:cxnLst>
              <a:cxn ang="0">
                <a:pos x="connsiteX0" y="connsiteY0"/>
              </a:cxn>
              <a:cxn ang="1">
                <a:pos x="connsiteX1" y="connsiteY1"/>
              </a:cxn>
            </a:cxnLst>
            <a:rect l="l" t="t" r="r" b="b"/>
            <a:pathLst>
              <a:path w="885901" h="845781">
                <a:moveTo>
                  <a:pt x="874566" y="11334"/>
                </a:moveTo>
                <a:lnTo>
                  <a:pt x="11334" y="834446"/>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39" name="Freeform 3"/>
          <p:cNvSpPr/>
          <p:nvPr/>
        </p:nvSpPr>
        <p:spPr>
          <a:xfrm>
            <a:off x="1005876" y="3738771"/>
            <a:ext cx="178603" cy="178613"/>
          </a:xfrm>
          <a:custGeom>
            <a:avLst/>
            <a:gdLst>
              <a:gd name="connsiteX0" fmla="*/ 238137 w 238137"/>
              <a:gd name="connsiteY0" fmla="*/ 119075 h 238150"/>
              <a:gd name="connsiteX1" fmla="*/ 119062 w 238137"/>
              <a:gd name="connsiteY1" fmla="*/ 238150 h 238150"/>
              <a:gd name="connsiteX2" fmla="*/ 0 w 238137"/>
              <a:gd name="connsiteY2" fmla="*/ 119075 h 238150"/>
              <a:gd name="connsiteX3" fmla="*/ 119062 w 238137"/>
              <a:gd name="connsiteY3" fmla="*/ 0 h 238150"/>
              <a:gd name="connsiteX4" fmla="*/ 238137 w 238137"/>
              <a:gd name="connsiteY4" fmla="*/ 119075 h 2381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8137" h="238150">
                <a:moveTo>
                  <a:pt x="238137" y="119075"/>
                </a:moveTo>
                <a:cubicBezTo>
                  <a:pt x="238137" y="184836"/>
                  <a:pt x="184823" y="238150"/>
                  <a:pt x="119062" y="238150"/>
                </a:cubicBezTo>
                <a:cubicBezTo>
                  <a:pt x="53301" y="238150"/>
                  <a:pt x="0" y="184836"/>
                  <a:pt x="0" y="119075"/>
                </a:cubicBezTo>
                <a:cubicBezTo>
                  <a:pt x="0" y="53314"/>
                  <a:pt x="53301" y="0"/>
                  <a:pt x="119062" y="0"/>
                </a:cubicBezTo>
                <a:cubicBezTo>
                  <a:pt x="184823" y="0"/>
                  <a:pt x="238137" y="53314"/>
                  <a:pt x="238137" y="119075"/>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0" name="Freeform 3"/>
          <p:cNvSpPr/>
          <p:nvPr/>
        </p:nvSpPr>
        <p:spPr>
          <a:xfrm>
            <a:off x="1949452" y="3229212"/>
            <a:ext cx="198110" cy="196548"/>
          </a:xfrm>
          <a:custGeom>
            <a:avLst/>
            <a:gdLst>
              <a:gd name="connsiteX0" fmla="*/ 264147 w 264147"/>
              <a:gd name="connsiteY0" fmla="*/ 131026 h 262064"/>
              <a:gd name="connsiteX1" fmla="*/ 132067 w 264147"/>
              <a:gd name="connsiteY1" fmla="*/ 262064 h 262064"/>
              <a:gd name="connsiteX2" fmla="*/ 0 w 264147"/>
              <a:gd name="connsiteY2" fmla="*/ 131026 h 262064"/>
              <a:gd name="connsiteX3" fmla="*/ 132067 w 264147"/>
              <a:gd name="connsiteY3" fmla="*/ 0 h 262064"/>
              <a:gd name="connsiteX4" fmla="*/ 264147 w 264147"/>
              <a:gd name="connsiteY4" fmla="*/ 131026 h 2620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64147" h="262064">
                <a:moveTo>
                  <a:pt x="264147" y="131026"/>
                </a:moveTo>
                <a:cubicBezTo>
                  <a:pt x="264147" y="203390"/>
                  <a:pt x="205016" y="262064"/>
                  <a:pt x="132067" y="262064"/>
                </a:cubicBezTo>
                <a:cubicBezTo>
                  <a:pt x="59131" y="262064"/>
                  <a:pt x="0" y="203390"/>
                  <a:pt x="0" y="131026"/>
                </a:cubicBezTo>
                <a:cubicBezTo>
                  <a:pt x="0" y="58661"/>
                  <a:pt x="59131" y="0"/>
                  <a:pt x="132067" y="0"/>
                </a:cubicBezTo>
                <a:cubicBezTo>
                  <a:pt x="205016" y="0"/>
                  <a:pt x="264147" y="58661"/>
                  <a:pt x="264147" y="131026"/>
                </a:cubicBezTo>
              </a:path>
            </a:pathLst>
          </a:custGeom>
          <a:solidFill>
            <a:srgbClr val="FBEAA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1" name="Freeform 3"/>
          <p:cNvSpPr/>
          <p:nvPr/>
        </p:nvSpPr>
        <p:spPr>
          <a:xfrm>
            <a:off x="1576366" y="2861623"/>
            <a:ext cx="670255" cy="669255"/>
          </a:xfrm>
          <a:custGeom>
            <a:avLst/>
            <a:gdLst>
              <a:gd name="connsiteX0" fmla="*/ 893673 w 893673"/>
              <a:gd name="connsiteY0" fmla="*/ 373202 h 892340"/>
              <a:gd name="connsiteX1" fmla="*/ 458660 w 893673"/>
              <a:gd name="connsiteY1" fmla="*/ 225832 h 892340"/>
              <a:gd name="connsiteX2" fmla="*/ 260591 w 893673"/>
              <a:gd name="connsiteY2" fmla="*/ 11278 h 892340"/>
              <a:gd name="connsiteX3" fmla="*/ 199288 w 893673"/>
              <a:gd name="connsiteY3" fmla="*/ 11278 h 892340"/>
              <a:gd name="connsiteX4" fmla="*/ 88481 w 893673"/>
              <a:gd name="connsiteY4" fmla="*/ 119736 h 892340"/>
              <a:gd name="connsiteX5" fmla="*/ 88595 w 893673"/>
              <a:gd name="connsiteY5" fmla="*/ 119850 h 892340"/>
              <a:gd name="connsiteX6" fmla="*/ 11315 w 893673"/>
              <a:gd name="connsiteY6" fmla="*/ 197650 h 892340"/>
              <a:gd name="connsiteX7" fmla="*/ 11252 w 893673"/>
              <a:gd name="connsiteY7" fmla="*/ 258953 h 892340"/>
              <a:gd name="connsiteX8" fmla="*/ 225640 w 893673"/>
              <a:gd name="connsiteY8" fmla="*/ 457187 h 892340"/>
              <a:gd name="connsiteX9" fmla="*/ 372630 w 893673"/>
              <a:gd name="connsiteY9" fmla="*/ 892340 h 892340"/>
              <a:gd name="connsiteX10" fmla="*/ 612864 w 893673"/>
              <a:gd name="connsiteY10" fmla="*/ 659410 h 892340"/>
              <a:gd name="connsiteX11" fmla="*/ 614273 w 893673"/>
              <a:gd name="connsiteY11" fmla="*/ 660857 h 892340"/>
              <a:gd name="connsiteX12" fmla="*/ 893673 w 893673"/>
              <a:gd name="connsiteY12" fmla="*/ 373202 h 89234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893673" h="892340">
                <a:moveTo>
                  <a:pt x="893673" y="373202"/>
                </a:moveTo>
                <a:lnTo>
                  <a:pt x="458660" y="225832"/>
                </a:lnTo>
                <a:cubicBezTo>
                  <a:pt x="458660" y="225832"/>
                  <a:pt x="284213" y="28905"/>
                  <a:pt x="260591" y="11278"/>
                </a:cubicBezTo>
                <a:cubicBezTo>
                  <a:pt x="224802" y="-15455"/>
                  <a:pt x="199288" y="11278"/>
                  <a:pt x="199288" y="11278"/>
                </a:cubicBezTo>
                <a:lnTo>
                  <a:pt x="88481" y="119736"/>
                </a:lnTo>
                <a:lnTo>
                  <a:pt x="88595" y="119850"/>
                </a:lnTo>
                <a:lnTo>
                  <a:pt x="11315" y="197650"/>
                </a:lnTo>
                <a:cubicBezTo>
                  <a:pt x="11315" y="197650"/>
                  <a:pt x="-15443" y="223126"/>
                  <a:pt x="11252" y="258953"/>
                </a:cubicBezTo>
                <a:cubicBezTo>
                  <a:pt x="28867" y="282575"/>
                  <a:pt x="225640" y="457187"/>
                  <a:pt x="225640" y="457187"/>
                </a:cubicBezTo>
                <a:lnTo>
                  <a:pt x="372630" y="892340"/>
                </a:lnTo>
                <a:lnTo>
                  <a:pt x="612864" y="659410"/>
                </a:lnTo>
                <a:lnTo>
                  <a:pt x="614273" y="660857"/>
                </a:lnTo>
                <a:lnTo>
                  <a:pt x="893673" y="373202"/>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2" name="Freeform 3"/>
          <p:cNvSpPr/>
          <p:nvPr/>
        </p:nvSpPr>
        <p:spPr>
          <a:xfrm>
            <a:off x="1614837" y="304955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3" name="Freeform 3"/>
          <p:cNvSpPr/>
          <p:nvPr/>
        </p:nvSpPr>
        <p:spPr>
          <a:xfrm>
            <a:off x="1646756" y="3013633"/>
            <a:ext cx="118015" cy="111852"/>
          </a:xfrm>
          <a:custGeom>
            <a:avLst/>
            <a:gdLst>
              <a:gd name="connsiteX0" fmla="*/ 6350 w 157353"/>
              <a:gd name="connsiteY0" fmla="*/ 6350 h 149136"/>
              <a:gd name="connsiteX1" fmla="*/ 151002 w 157353"/>
              <a:gd name="connsiteY1" fmla="*/ 142786 h 149136"/>
            </a:gdLst>
            <a:ahLst/>
            <a:cxnLst>
              <a:cxn ang="0">
                <a:pos x="connsiteX0" y="connsiteY0"/>
              </a:cxn>
              <a:cxn ang="1">
                <a:pos x="connsiteX1" y="connsiteY1"/>
              </a:cxn>
            </a:cxnLst>
            <a:rect l="l" t="t" r="r" b="b"/>
            <a:pathLst>
              <a:path w="157353" h="149136">
                <a:moveTo>
                  <a:pt x="6350" y="6350"/>
                </a:moveTo>
                <a:lnTo>
                  <a:pt x="151002"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4" name="Freeform 3"/>
          <p:cNvSpPr/>
          <p:nvPr/>
        </p:nvSpPr>
        <p:spPr>
          <a:xfrm>
            <a:off x="1684065" y="297576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5" name="Freeform 3"/>
          <p:cNvSpPr/>
          <p:nvPr/>
        </p:nvSpPr>
        <p:spPr>
          <a:xfrm>
            <a:off x="1723328" y="2938843"/>
            <a:ext cx="118024" cy="111852"/>
          </a:xfrm>
          <a:custGeom>
            <a:avLst/>
            <a:gdLst>
              <a:gd name="connsiteX0" fmla="*/ 6350 w 157365"/>
              <a:gd name="connsiteY0" fmla="*/ 6350 h 149136"/>
              <a:gd name="connsiteX1" fmla="*/ 151015 w 157365"/>
              <a:gd name="connsiteY1" fmla="*/ 142786 h 149136"/>
            </a:gdLst>
            <a:ahLst/>
            <a:cxnLst>
              <a:cxn ang="0">
                <a:pos x="connsiteX0" y="connsiteY0"/>
              </a:cxn>
              <a:cxn ang="1">
                <a:pos x="connsiteX1" y="connsiteY1"/>
              </a:cxn>
            </a:cxnLst>
            <a:rect l="l" t="t" r="r" b="b"/>
            <a:pathLst>
              <a:path w="157365" h="149136">
                <a:moveTo>
                  <a:pt x="6350" y="6350"/>
                </a:moveTo>
                <a:lnTo>
                  <a:pt x="151015"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6" name="Freeform 3"/>
          <p:cNvSpPr/>
          <p:nvPr/>
        </p:nvSpPr>
        <p:spPr>
          <a:xfrm>
            <a:off x="1760608" y="2908125"/>
            <a:ext cx="114938" cy="115033"/>
          </a:xfrm>
          <a:custGeom>
            <a:avLst/>
            <a:gdLst>
              <a:gd name="connsiteX0" fmla="*/ 6350 w 153250"/>
              <a:gd name="connsiteY0" fmla="*/ 6350 h 153377"/>
              <a:gd name="connsiteX1" fmla="*/ 146900 w 153250"/>
              <a:gd name="connsiteY1" fmla="*/ 147027 h 153377"/>
            </a:gdLst>
            <a:ahLst/>
            <a:cxnLst>
              <a:cxn ang="0">
                <a:pos x="connsiteX0" y="connsiteY0"/>
              </a:cxn>
              <a:cxn ang="1">
                <a:pos x="connsiteX1" y="connsiteY1"/>
              </a:cxn>
            </a:cxnLst>
            <a:rect l="l" t="t" r="r" b="b"/>
            <a:pathLst>
              <a:path w="153250" h="153377">
                <a:moveTo>
                  <a:pt x="6350" y="6350"/>
                </a:moveTo>
                <a:lnTo>
                  <a:pt x="146900" y="147027"/>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solidFill>
                <a:prstClr val="black"/>
              </a:solidFill>
              <a:latin typeface="Calibri"/>
              <a:ea typeface="方正兰亭超细黑简体" panose="02000000000000000000" pitchFamily="2" charset="-122"/>
            </a:endParaRPr>
          </a:p>
        </p:txBody>
      </p:sp>
      <p:sp>
        <p:nvSpPr>
          <p:cNvPr id="47" name="文本框 46"/>
          <p:cNvSpPr txBox="1"/>
          <p:nvPr/>
        </p:nvSpPr>
        <p:spPr>
          <a:xfrm>
            <a:off x="2709378" y="1545719"/>
            <a:ext cx="5773214" cy="3970318"/>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提高枚举归纳推理结论可靠程度的方法：</a:t>
            </a:r>
            <a:endParaRPr lang="en-US" altLang="zh-CN" sz="2800" dirty="0">
              <a:latin typeface="华文细黑" panose="02010600040101010101" pitchFamily="2" charset="-122"/>
              <a:ea typeface="华文细黑" panose="02010600040101010101" pitchFamily="2" charset="-122"/>
              <a:cs typeface="+mn-cs"/>
            </a:endParaRPr>
          </a:p>
          <a:p>
            <a:pPr marL="514350" indent="-514350" defTabSz="685800" fontAlgn="auto">
              <a:lnSpc>
                <a:spcPct val="150000"/>
              </a:lnSpc>
              <a:spcBef>
                <a:spcPts val="0"/>
              </a:spcBef>
              <a:spcAft>
                <a:spcPts val="0"/>
              </a:spcAft>
              <a:buFont typeface="+mj-lt"/>
              <a:buAutoNum type="alphaLcPeriod"/>
              <a:defRPr/>
            </a:pPr>
            <a:r>
              <a:rPr lang="zh-CN" altLang="en-US" sz="2800" dirty="0">
                <a:latin typeface="华文细黑" panose="02010600040101010101" pitchFamily="2" charset="-122"/>
                <a:ea typeface="华文细黑" panose="02010600040101010101" pitchFamily="2" charset="-122"/>
                <a:cs typeface="+mn-cs"/>
              </a:rPr>
              <a:t>列举的数量越多，考察的范围越广，枚举归纳推理结论的可靠程度就越高。</a:t>
            </a:r>
            <a:endParaRPr lang="en-US" altLang="zh-CN" sz="2800" dirty="0">
              <a:latin typeface="华文细黑" panose="02010600040101010101" pitchFamily="2" charset="-122"/>
              <a:ea typeface="华文细黑" panose="02010600040101010101" pitchFamily="2" charset="-122"/>
              <a:cs typeface="+mn-cs"/>
            </a:endParaRPr>
          </a:p>
          <a:p>
            <a:pPr marL="514350" indent="-514350" defTabSz="685800" fontAlgn="auto">
              <a:lnSpc>
                <a:spcPct val="150000"/>
              </a:lnSpc>
              <a:spcBef>
                <a:spcPts val="0"/>
              </a:spcBef>
              <a:spcAft>
                <a:spcPts val="0"/>
              </a:spcAft>
              <a:buFont typeface="+mj-lt"/>
              <a:buAutoNum type="alphaLcPeriod"/>
              <a:defRPr/>
            </a:pPr>
            <a:r>
              <a:rPr lang="zh-CN" altLang="en-US" sz="2800" dirty="0">
                <a:latin typeface="华文细黑" panose="02010600040101010101" pitchFamily="2" charset="-122"/>
                <a:ea typeface="华文细黑" panose="02010600040101010101" pitchFamily="2" charset="-122"/>
                <a:cs typeface="+mn-cs"/>
              </a:rPr>
              <a:t>注意寻找有没有相反的事例。</a:t>
            </a:r>
            <a:endParaRPr lang="en-US" altLang="zh-CN" sz="2800"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3270187992"/>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7">
                                            <p:txEl>
                                              <p:pRg st="1" end="1"/>
                                            </p:txEl>
                                          </p:spTgt>
                                        </p:tgtEl>
                                        <p:attrNameLst>
                                          <p:attrName>style.visibility</p:attrName>
                                        </p:attrNameLst>
                                      </p:cBhvr>
                                      <p:to>
                                        <p:strVal val="visible"/>
                                      </p:to>
                                    </p:set>
                                    <p:animEffect transition="in" filter="wheel(1)">
                                      <p:cBhvr>
                                        <p:cTn id="14" dur="2000"/>
                                        <p:tgtEl>
                                          <p:spTgt spid="4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7">
                                            <p:txEl>
                                              <p:pRg st="2" end="2"/>
                                            </p:txEl>
                                          </p:spTgt>
                                        </p:tgtEl>
                                        <p:attrNameLst>
                                          <p:attrName>style.visibility</p:attrName>
                                        </p:attrNameLst>
                                      </p:cBhvr>
                                      <p:to>
                                        <p:strVal val="visible"/>
                                      </p:to>
                                    </p:set>
                                    <p:animEffect transition="in" filter="fade">
                                      <p:cBhvr>
                                        <p:cTn id="19" dur="1000"/>
                                        <p:tgtEl>
                                          <p:spTgt spid="47">
                                            <p:txEl>
                                              <p:pRg st="2" end="2"/>
                                            </p:txEl>
                                          </p:spTgt>
                                        </p:tgtEl>
                                      </p:cBhvr>
                                    </p:animEffect>
                                    <p:anim calcmode="lin" valueType="num">
                                      <p:cBhvr>
                                        <p:cTn id="20" dur="1000" fill="hold"/>
                                        <p:tgtEl>
                                          <p:spTgt spid="4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52372" y="1628800"/>
            <a:ext cx="5481524" cy="584775"/>
          </a:xfrm>
          <a:prstGeom prst="rect">
            <a:avLst/>
          </a:prstGeom>
          <a:noFill/>
        </p:spPr>
        <p:txBody>
          <a:bodyPr wrap="square" rtlCol="0">
            <a:spAutoFit/>
          </a:bodyPr>
          <a:lstStyle/>
          <a:p>
            <a:pPr defTabSz="685800" fontAlgn="auto">
              <a:spcBef>
                <a:spcPts val="0"/>
              </a:spcBef>
              <a:spcAft>
                <a:spcPts val="0"/>
              </a:spcAft>
              <a:defRPr/>
            </a:pPr>
            <a:r>
              <a:rPr lang="zh-CN" altLang="en-US" sz="3200" dirty="0">
                <a:latin typeface="华文细黑" panose="02010600040101010101" pitchFamily="2" charset="-122"/>
                <a:ea typeface="华文细黑" panose="02010600040101010101" pitchFamily="2" charset="-122"/>
                <a:cs typeface="+mn-cs"/>
              </a:rPr>
              <a:t>枚举归纳推理的价值：</a:t>
            </a:r>
            <a:endParaRPr lang="en-US" altLang="zh-CN" sz="3200" dirty="0">
              <a:latin typeface="华文细黑" panose="02010600040101010101" pitchFamily="2" charset="-122"/>
              <a:ea typeface="华文细黑" panose="02010600040101010101" pitchFamily="2" charset="-122"/>
              <a:cs typeface="+mn-cs"/>
            </a:endParaRPr>
          </a:p>
        </p:txBody>
      </p:sp>
      <p:sp>
        <p:nvSpPr>
          <p:cNvPr id="67" name="文本框 66"/>
          <p:cNvSpPr txBox="1"/>
          <p:nvPr/>
        </p:nvSpPr>
        <p:spPr>
          <a:xfrm>
            <a:off x="611560" y="2348880"/>
            <a:ext cx="7920880" cy="2951385"/>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3200" dirty="0"/>
              <a:t>第一、枚举归纳推理与完全归纳推理比较，虽然结论有或然性，但对数量较多的事物进行概括时，简单枚举归纳推理更为方便、快速、思维效率高。</a:t>
            </a:r>
            <a:endParaRPr lang="en-US" altLang="zh-CN" sz="3200" dirty="0"/>
          </a:p>
        </p:txBody>
      </p:sp>
    </p:spTree>
    <p:extLst>
      <p:ext uri="{BB962C8B-B14F-4D97-AF65-F5344CB8AC3E}">
        <p14:creationId xmlns:p14="http://schemas.microsoft.com/office/powerpoint/2010/main" xmlns="" val="1938346531"/>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83568" y="1628800"/>
            <a:ext cx="5481524" cy="584775"/>
          </a:xfrm>
          <a:prstGeom prst="rect">
            <a:avLst/>
          </a:prstGeom>
          <a:noFill/>
        </p:spPr>
        <p:txBody>
          <a:bodyPr wrap="square" rtlCol="0">
            <a:spAutoFit/>
          </a:bodyPr>
          <a:lstStyle/>
          <a:p>
            <a:pPr defTabSz="685800" fontAlgn="auto">
              <a:spcBef>
                <a:spcPts val="0"/>
              </a:spcBef>
              <a:spcAft>
                <a:spcPts val="0"/>
              </a:spcAft>
              <a:defRPr/>
            </a:pPr>
            <a:r>
              <a:rPr lang="zh-CN" altLang="en-US" sz="3200" dirty="0">
                <a:latin typeface="华文细黑" panose="02010600040101010101" pitchFamily="2" charset="-122"/>
                <a:ea typeface="华文细黑" panose="02010600040101010101" pitchFamily="2" charset="-122"/>
                <a:cs typeface="+mn-cs"/>
              </a:rPr>
              <a:t>枚举归纳推理的价值：</a:t>
            </a:r>
            <a:endParaRPr lang="en-US" altLang="zh-CN" sz="3200" dirty="0">
              <a:latin typeface="华文细黑" panose="02010600040101010101" pitchFamily="2" charset="-122"/>
              <a:ea typeface="华文细黑" panose="02010600040101010101" pitchFamily="2" charset="-122"/>
              <a:cs typeface="+mn-cs"/>
            </a:endParaRPr>
          </a:p>
        </p:txBody>
      </p:sp>
      <p:sp>
        <p:nvSpPr>
          <p:cNvPr id="67" name="文本框 66"/>
          <p:cNvSpPr txBox="1"/>
          <p:nvPr/>
        </p:nvSpPr>
        <p:spPr>
          <a:xfrm>
            <a:off x="539552" y="2422278"/>
            <a:ext cx="7920880" cy="4228850"/>
          </a:xfrm>
          <a:prstGeom prst="rect">
            <a:avLst/>
          </a:prstGeom>
          <a:noFill/>
        </p:spPr>
        <p:txBody>
          <a:bodyPr wrap="square" rtlCol="0">
            <a:spAutoFit/>
          </a:bodyPr>
          <a:lstStyle/>
          <a:p>
            <a:pPr defTabSz="685800" fontAlgn="auto">
              <a:lnSpc>
                <a:spcPct val="120000"/>
              </a:lnSpc>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第二、应用范围广泛。人们对生活经验的概括一般都是用枚举归纳推理获得的。如“吃一堑长一智”、“瑞雪兆丰年”等都是对生活中重复了多少次的现象加以概括得到的认识。对这种生活经验的概括不能因其有偶然的反例予以否定，因为这些谚语、格言多数是生活经验的总结，目的是为人们提供实践经验，而不是获得严格的科学判断。</a:t>
            </a:r>
            <a:endParaRPr lang="en-US" altLang="zh-CN" sz="2800"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2998279291"/>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323528" y="1484784"/>
            <a:ext cx="5481524" cy="523220"/>
          </a:xfrm>
          <a:prstGeom prst="rect">
            <a:avLst/>
          </a:prstGeom>
          <a:noFill/>
        </p:spPr>
        <p:txBody>
          <a:bodyPr wrap="square" rtlCol="0">
            <a:spAutoFit/>
          </a:bodyPr>
          <a:lstStyle/>
          <a:p>
            <a:pPr defTabSz="685800" fontAlgn="auto">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枚举归纳推理的价值：</a:t>
            </a:r>
            <a:endParaRPr lang="en-US" altLang="zh-CN" sz="2800" dirty="0">
              <a:latin typeface="华文细黑" panose="02010600040101010101" pitchFamily="2" charset="-122"/>
              <a:ea typeface="华文细黑" panose="02010600040101010101" pitchFamily="2" charset="-122"/>
              <a:cs typeface="+mn-cs"/>
            </a:endParaRPr>
          </a:p>
        </p:txBody>
      </p:sp>
      <p:sp>
        <p:nvSpPr>
          <p:cNvPr id="67" name="文本框 66"/>
          <p:cNvSpPr txBox="1"/>
          <p:nvPr/>
        </p:nvSpPr>
        <p:spPr>
          <a:xfrm>
            <a:off x="323528" y="2278262"/>
            <a:ext cx="8424936" cy="3711785"/>
          </a:xfrm>
          <a:prstGeom prst="rect">
            <a:avLst/>
          </a:prstGeom>
          <a:noFill/>
        </p:spPr>
        <p:txBody>
          <a:bodyPr wrap="square" rtlCol="0">
            <a:spAutoFit/>
          </a:bodyPr>
          <a:lstStyle/>
          <a:p>
            <a:pPr defTabSz="685800" fontAlgn="auto">
              <a:lnSpc>
                <a:spcPct val="120000"/>
              </a:lnSpc>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第三、在科学研究中，枚举归纳推理是一种具有初始意义的归纳方法。许多科学家之所以有所发明创造，就是通过大量的观察，取得个别经验材料，然后进行初步概括而得到的。如果遇到反例，往往更能促进科学研究的进一步深入，因此归纳推理的作用，决不因其结论具有或然性而减弱。相反，科学研究的过程往往就是一个从或然性认识通往必然性认识的途径。</a:t>
            </a:r>
            <a:endParaRPr lang="en-US" altLang="zh-CN" sz="2800"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3124893723"/>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3"/>
          <p:cNvSpPr/>
          <p:nvPr/>
        </p:nvSpPr>
        <p:spPr>
          <a:xfrm>
            <a:off x="1237648" y="4637779"/>
            <a:ext cx="759038" cy="127425"/>
          </a:xfrm>
          <a:custGeom>
            <a:avLst/>
            <a:gdLst>
              <a:gd name="connsiteX0" fmla="*/ 1012050 w 1012050"/>
              <a:gd name="connsiteY0" fmla="*/ 169900 h 169900"/>
              <a:gd name="connsiteX1" fmla="*/ 0 w 1012050"/>
              <a:gd name="connsiteY1" fmla="*/ 169900 h 169900"/>
              <a:gd name="connsiteX2" fmla="*/ 0 w 1012050"/>
              <a:gd name="connsiteY2" fmla="*/ 0 h 169900"/>
              <a:gd name="connsiteX3" fmla="*/ 1012050 w 1012050"/>
              <a:gd name="connsiteY3" fmla="*/ 0 h 169900"/>
              <a:gd name="connsiteX4" fmla="*/ 1012050 w 1012050"/>
              <a:gd name="connsiteY4" fmla="*/ 169900 h 1699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12050" h="169900">
                <a:moveTo>
                  <a:pt x="1012050" y="169900"/>
                </a:moveTo>
                <a:lnTo>
                  <a:pt x="0" y="169900"/>
                </a:lnTo>
                <a:lnTo>
                  <a:pt x="0" y="0"/>
                </a:lnTo>
                <a:lnTo>
                  <a:pt x="1012050" y="0"/>
                </a:lnTo>
                <a:lnTo>
                  <a:pt x="1012050" y="169900"/>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schemeClr val="tx1"/>
              </a:solidFill>
              <a:latin typeface="Calibri"/>
              <a:ea typeface="方正兰亭超细黑简体" panose="02000000000000000000" pitchFamily="2" charset="-122"/>
            </a:endParaRPr>
          </a:p>
        </p:txBody>
      </p:sp>
      <p:sp>
        <p:nvSpPr>
          <p:cNvPr id="26" name="Freeform 3"/>
          <p:cNvSpPr/>
          <p:nvPr/>
        </p:nvSpPr>
        <p:spPr>
          <a:xfrm>
            <a:off x="1552716" y="4501733"/>
            <a:ext cx="143218" cy="143217"/>
          </a:xfrm>
          <a:custGeom>
            <a:avLst/>
            <a:gdLst>
              <a:gd name="connsiteX0" fmla="*/ 190957 w 190957"/>
              <a:gd name="connsiteY0" fmla="*/ 95478 h 190956"/>
              <a:gd name="connsiteX1" fmla="*/ 95478 w 190957"/>
              <a:gd name="connsiteY1" fmla="*/ 190956 h 190956"/>
              <a:gd name="connsiteX2" fmla="*/ 0 w 190957"/>
              <a:gd name="connsiteY2" fmla="*/ 95478 h 190956"/>
              <a:gd name="connsiteX3" fmla="*/ 95478 w 190957"/>
              <a:gd name="connsiteY3" fmla="*/ 0 h 190956"/>
              <a:gd name="connsiteX4" fmla="*/ 190957 w 190957"/>
              <a:gd name="connsiteY4" fmla="*/ 95478 h 190956"/>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90957" h="190956">
                <a:moveTo>
                  <a:pt x="190957" y="95478"/>
                </a:moveTo>
                <a:cubicBezTo>
                  <a:pt x="190957" y="148208"/>
                  <a:pt x="148209" y="190956"/>
                  <a:pt x="95478" y="190956"/>
                </a:cubicBezTo>
                <a:cubicBezTo>
                  <a:pt x="42748" y="190956"/>
                  <a:pt x="0" y="148208"/>
                  <a:pt x="0" y="95478"/>
                </a:cubicBezTo>
                <a:cubicBezTo>
                  <a:pt x="0" y="42748"/>
                  <a:pt x="42748" y="0"/>
                  <a:pt x="95478" y="0"/>
                </a:cubicBezTo>
                <a:cubicBezTo>
                  <a:pt x="148209" y="0"/>
                  <a:pt x="190957" y="42748"/>
                  <a:pt x="190957" y="95478"/>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schemeClr val="tx1"/>
              </a:solidFill>
              <a:latin typeface="Calibri"/>
              <a:ea typeface="方正兰亭超细黑简体" panose="02000000000000000000" pitchFamily="2" charset="-122"/>
            </a:endParaRPr>
          </a:p>
        </p:txBody>
      </p:sp>
      <p:sp>
        <p:nvSpPr>
          <p:cNvPr id="35" name="Freeform 3"/>
          <p:cNvSpPr/>
          <p:nvPr/>
        </p:nvSpPr>
        <p:spPr>
          <a:xfrm>
            <a:off x="1078870" y="3858639"/>
            <a:ext cx="549269" cy="734339"/>
          </a:xfrm>
          <a:custGeom>
            <a:avLst/>
            <a:gdLst>
              <a:gd name="connsiteX0" fmla="*/ 11334 w 732358"/>
              <a:gd name="connsiteY0" fmla="*/ 11334 h 979119"/>
              <a:gd name="connsiteX1" fmla="*/ 721023 w 732358"/>
              <a:gd name="connsiteY1" fmla="*/ 967784 h 979119"/>
            </a:gdLst>
            <a:ahLst/>
            <a:cxnLst>
              <a:cxn ang="0">
                <a:pos x="connsiteX0" y="connsiteY0"/>
              </a:cxn>
              <a:cxn ang="1">
                <a:pos x="connsiteX1" y="connsiteY1"/>
              </a:cxn>
            </a:cxnLst>
            <a:rect l="l" t="t" r="r" b="b"/>
            <a:pathLst>
              <a:path w="732358" h="979119">
                <a:moveTo>
                  <a:pt x="11334" y="11334"/>
                </a:moveTo>
                <a:lnTo>
                  <a:pt x="721023"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36" name="Freeform 3"/>
          <p:cNvSpPr/>
          <p:nvPr/>
        </p:nvSpPr>
        <p:spPr>
          <a:xfrm>
            <a:off x="1115942" y="3841485"/>
            <a:ext cx="549259" cy="734339"/>
          </a:xfrm>
          <a:custGeom>
            <a:avLst/>
            <a:gdLst>
              <a:gd name="connsiteX0" fmla="*/ 11334 w 732345"/>
              <a:gd name="connsiteY0" fmla="*/ 11334 h 979119"/>
              <a:gd name="connsiteX1" fmla="*/ 721010 w 732345"/>
              <a:gd name="connsiteY1" fmla="*/ 967784 h 979119"/>
            </a:gdLst>
            <a:ahLst/>
            <a:cxnLst>
              <a:cxn ang="0">
                <a:pos x="connsiteX0" y="connsiteY0"/>
              </a:cxn>
              <a:cxn ang="1">
                <a:pos x="connsiteX1" y="connsiteY1"/>
              </a:cxn>
            </a:cxnLst>
            <a:rect l="l" t="t" r="r" b="b"/>
            <a:pathLst>
              <a:path w="732345" h="979119">
                <a:moveTo>
                  <a:pt x="11334" y="11334"/>
                </a:moveTo>
                <a:lnTo>
                  <a:pt x="721010" y="96778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37" name="Freeform 3"/>
          <p:cNvSpPr/>
          <p:nvPr/>
        </p:nvSpPr>
        <p:spPr>
          <a:xfrm>
            <a:off x="1091586" y="3152789"/>
            <a:ext cx="664416" cy="634327"/>
          </a:xfrm>
          <a:custGeom>
            <a:avLst/>
            <a:gdLst>
              <a:gd name="connsiteX0" fmla="*/ 874553 w 885888"/>
              <a:gd name="connsiteY0" fmla="*/ 11334 h 845769"/>
              <a:gd name="connsiteX1" fmla="*/ 11334 w 885888"/>
              <a:gd name="connsiteY1" fmla="*/ 834434 h 845769"/>
            </a:gdLst>
            <a:ahLst/>
            <a:cxnLst>
              <a:cxn ang="0">
                <a:pos x="connsiteX0" y="connsiteY0"/>
              </a:cxn>
              <a:cxn ang="1">
                <a:pos x="connsiteX1" y="connsiteY1"/>
              </a:cxn>
            </a:cxnLst>
            <a:rect l="l" t="t" r="r" b="b"/>
            <a:pathLst>
              <a:path w="885888" h="845769">
                <a:moveTo>
                  <a:pt x="874553" y="11334"/>
                </a:moveTo>
                <a:lnTo>
                  <a:pt x="11334" y="834434"/>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38" name="Freeform 3"/>
          <p:cNvSpPr/>
          <p:nvPr/>
        </p:nvSpPr>
        <p:spPr>
          <a:xfrm>
            <a:off x="1113609" y="3186955"/>
            <a:ext cx="664426" cy="634336"/>
          </a:xfrm>
          <a:custGeom>
            <a:avLst/>
            <a:gdLst>
              <a:gd name="connsiteX0" fmla="*/ 874566 w 885901"/>
              <a:gd name="connsiteY0" fmla="*/ 11334 h 845781"/>
              <a:gd name="connsiteX1" fmla="*/ 11334 w 885901"/>
              <a:gd name="connsiteY1" fmla="*/ 834446 h 845781"/>
            </a:gdLst>
            <a:ahLst/>
            <a:cxnLst>
              <a:cxn ang="0">
                <a:pos x="connsiteX0" y="connsiteY0"/>
              </a:cxn>
              <a:cxn ang="1">
                <a:pos x="connsiteX1" y="connsiteY1"/>
              </a:cxn>
            </a:cxnLst>
            <a:rect l="l" t="t" r="r" b="b"/>
            <a:pathLst>
              <a:path w="885901" h="845781">
                <a:moveTo>
                  <a:pt x="874566" y="11334"/>
                </a:moveTo>
                <a:lnTo>
                  <a:pt x="11334" y="834446"/>
                </a:lnTo>
              </a:path>
            </a:pathLst>
          </a:custGeom>
          <a:ln w="25400">
            <a:solidFill>
              <a:srgbClr val="EEEDEA">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39" name="Freeform 3"/>
          <p:cNvSpPr/>
          <p:nvPr/>
        </p:nvSpPr>
        <p:spPr>
          <a:xfrm>
            <a:off x="1005876" y="3738771"/>
            <a:ext cx="178603" cy="178613"/>
          </a:xfrm>
          <a:custGeom>
            <a:avLst/>
            <a:gdLst>
              <a:gd name="connsiteX0" fmla="*/ 238137 w 238137"/>
              <a:gd name="connsiteY0" fmla="*/ 119075 h 238150"/>
              <a:gd name="connsiteX1" fmla="*/ 119062 w 238137"/>
              <a:gd name="connsiteY1" fmla="*/ 238150 h 238150"/>
              <a:gd name="connsiteX2" fmla="*/ 0 w 238137"/>
              <a:gd name="connsiteY2" fmla="*/ 119075 h 238150"/>
              <a:gd name="connsiteX3" fmla="*/ 119062 w 238137"/>
              <a:gd name="connsiteY3" fmla="*/ 0 h 238150"/>
              <a:gd name="connsiteX4" fmla="*/ 238137 w 238137"/>
              <a:gd name="connsiteY4" fmla="*/ 119075 h 2381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38137" h="238150">
                <a:moveTo>
                  <a:pt x="238137" y="119075"/>
                </a:moveTo>
                <a:cubicBezTo>
                  <a:pt x="238137" y="184836"/>
                  <a:pt x="184823" y="238150"/>
                  <a:pt x="119062" y="238150"/>
                </a:cubicBezTo>
                <a:cubicBezTo>
                  <a:pt x="53301" y="238150"/>
                  <a:pt x="0" y="184836"/>
                  <a:pt x="0" y="119075"/>
                </a:cubicBezTo>
                <a:cubicBezTo>
                  <a:pt x="0" y="53314"/>
                  <a:pt x="53301" y="0"/>
                  <a:pt x="119062" y="0"/>
                </a:cubicBezTo>
                <a:cubicBezTo>
                  <a:pt x="184823" y="0"/>
                  <a:pt x="238137" y="53314"/>
                  <a:pt x="238137" y="119075"/>
                </a:cubicBez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schemeClr val="tx1"/>
              </a:solidFill>
              <a:latin typeface="Calibri"/>
              <a:ea typeface="方正兰亭超细黑简体" panose="02000000000000000000" pitchFamily="2" charset="-122"/>
            </a:endParaRPr>
          </a:p>
        </p:txBody>
      </p:sp>
      <p:sp>
        <p:nvSpPr>
          <p:cNvPr id="40" name="Freeform 3"/>
          <p:cNvSpPr/>
          <p:nvPr/>
        </p:nvSpPr>
        <p:spPr>
          <a:xfrm>
            <a:off x="1949452" y="3229212"/>
            <a:ext cx="198110" cy="196548"/>
          </a:xfrm>
          <a:custGeom>
            <a:avLst/>
            <a:gdLst>
              <a:gd name="connsiteX0" fmla="*/ 264147 w 264147"/>
              <a:gd name="connsiteY0" fmla="*/ 131026 h 262064"/>
              <a:gd name="connsiteX1" fmla="*/ 132067 w 264147"/>
              <a:gd name="connsiteY1" fmla="*/ 262064 h 262064"/>
              <a:gd name="connsiteX2" fmla="*/ 0 w 264147"/>
              <a:gd name="connsiteY2" fmla="*/ 131026 h 262064"/>
              <a:gd name="connsiteX3" fmla="*/ 132067 w 264147"/>
              <a:gd name="connsiteY3" fmla="*/ 0 h 262064"/>
              <a:gd name="connsiteX4" fmla="*/ 264147 w 264147"/>
              <a:gd name="connsiteY4" fmla="*/ 131026 h 262064"/>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64147" h="262064">
                <a:moveTo>
                  <a:pt x="264147" y="131026"/>
                </a:moveTo>
                <a:cubicBezTo>
                  <a:pt x="264147" y="203390"/>
                  <a:pt x="205016" y="262064"/>
                  <a:pt x="132067" y="262064"/>
                </a:cubicBezTo>
                <a:cubicBezTo>
                  <a:pt x="59131" y="262064"/>
                  <a:pt x="0" y="203390"/>
                  <a:pt x="0" y="131026"/>
                </a:cubicBezTo>
                <a:cubicBezTo>
                  <a:pt x="0" y="58661"/>
                  <a:pt x="59131" y="0"/>
                  <a:pt x="132067" y="0"/>
                </a:cubicBezTo>
                <a:cubicBezTo>
                  <a:pt x="205016" y="0"/>
                  <a:pt x="264147" y="58661"/>
                  <a:pt x="264147" y="131026"/>
                </a:cubicBezTo>
              </a:path>
            </a:pathLst>
          </a:custGeom>
          <a:solidFill>
            <a:srgbClr val="FBEAA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schemeClr val="tx1"/>
              </a:solidFill>
              <a:latin typeface="Calibri"/>
              <a:ea typeface="方正兰亭超细黑简体" panose="02000000000000000000" pitchFamily="2" charset="-122"/>
            </a:endParaRPr>
          </a:p>
        </p:txBody>
      </p:sp>
      <p:sp>
        <p:nvSpPr>
          <p:cNvPr id="41" name="Freeform 3"/>
          <p:cNvSpPr/>
          <p:nvPr/>
        </p:nvSpPr>
        <p:spPr>
          <a:xfrm>
            <a:off x="1576366" y="2861623"/>
            <a:ext cx="670255" cy="669255"/>
          </a:xfrm>
          <a:custGeom>
            <a:avLst/>
            <a:gdLst>
              <a:gd name="connsiteX0" fmla="*/ 893673 w 893673"/>
              <a:gd name="connsiteY0" fmla="*/ 373202 h 892340"/>
              <a:gd name="connsiteX1" fmla="*/ 458660 w 893673"/>
              <a:gd name="connsiteY1" fmla="*/ 225832 h 892340"/>
              <a:gd name="connsiteX2" fmla="*/ 260591 w 893673"/>
              <a:gd name="connsiteY2" fmla="*/ 11278 h 892340"/>
              <a:gd name="connsiteX3" fmla="*/ 199288 w 893673"/>
              <a:gd name="connsiteY3" fmla="*/ 11278 h 892340"/>
              <a:gd name="connsiteX4" fmla="*/ 88481 w 893673"/>
              <a:gd name="connsiteY4" fmla="*/ 119736 h 892340"/>
              <a:gd name="connsiteX5" fmla="*/ 88595 w 893673"/>
              <a:gd name="connsiteY5" fmla="*/ 119850 h 892340"/>
              <a:gd name="connsiteX6" fmla="*/ 11315 w 893673"/>
              <a:gd name="connsiteY6" fmla="*/ 197650 h 892340"/>
              <a:gd name="connsiteX7" fmla="*/ 11252 w 893673"/>
              <a:gd name="connsiteY7" fmla="*/ 258953 h 892340"/>
              <a:gd name="connsiteX8" fmla="*/ 225640 w 893673"/>
              <a:gd name="connsiteY8" fmla="*/ 457187 h 892340"/>
              <a:gd name="connsiteX9" fmla="*/ 372630 w 893673"/>
              <a:gd name="connsiteY9" fmla="*/ 892340 h 892340"/>
              <a:gd name="connsiteX10" fmla="*/ 612864 w 893673"/>
              <a:gd name="connsiteY10" fmla="*/ 659410 h 892340"/>
              <a:gd name="connsiteX11" fmla="*/ 614273 w 893673"/>
              <a:gd name="connsiteY11" fmla="*/ 660857 h 892340"/>
              <a:gd name="connsiteX12" fmla="*/ 893673 w 893673"/>
              <a:gd name="connsiteY12" fmla="*/ 373202 h 892340"/>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 ang="9">
                <a:pos x="connsiteX9" y="connsiteY9"/>
              </a:cxn>
              <a:cxn ang="10">
                <a:pos x="connsiteX10" y="connsiteY10"/>
              </a:cxn>
              <a:cxn ang="11">
                <a:pos x="connsiteX11" y="connsiteY11"/>
              </a:cxn>
              <a:cxn ang="12">
                <a:pos x="connsiteX12" y="connsiteY12"/>
              </a:cxn>
            </a:cxnLst>
            <a:rect l="l" t="t" r="r" b="b"/>
            <a:pathLst>
              <a:path w="893673" h="892340">
                <a:moveTo>
                  <a:pt x="893673" y="373202"/>
                </a:moveTo>
                <a:lnTo>
                  <a:pt x="458660" y="225832"/>
                </a:lnTo>
                <a:cubicBezTo>
                  <a:pt x="458660" y="225832"/>
                  <a:pt x="284213" y="28905"/>
                  <a:pt x="260591" y="11278"/>
                </a:cubicBezTo>
                <a:cubicBezTo>
                  <a:pt x="224802" y="-15455"/>
                  <a:pt x="199288" y="11278"/>
                  <a:pt x="199288" y="11278"/>
                </a:cubicBezTo>
                <a:lnTo>
                  <a:pt x="88481" y="119736"/>
                </a:lnTo>
                <a:lnTo>
                  <a:pt x="88595" y="119850"/>
                </a:lnTo>
                <a:lnTo>
                  <a:pt x="11315" y="197650"/>
                </a:lnTo>
                <a:cubicBezTo>
                  <a:pt x="11315" y="197650"/>
                  <a:pt x="-15443" y="223126"/>
                  <a:pt x="11252" y="258953"/>
                </a:cubicBezTo>
                <a:cubicBezTo>
                  <a:pt x="28867" y="282575"/>
                  <a:pt x="225640" y="457187"/>
                  <a:pt x="225640" y="457187"/>
                </a:cubicBezTo>
                <a:lnTo>
                  <a:pt x="372630" y="892340"/>
                </a:lnTo>
                <a:lnTo>
                  <a:pt x="612864" y="659410"/>
                </a:lnTo>
                <a:lnTo>
                  <a:pt x="614273" y="660857"/>
                </a:lnTo>
                <a:lnTo>
                  <a:pt x="893673" y="373202"/>
                </a:lnTo>
              </a:path>
            </a:pathLst>
          </a:custGeom>
          <a:solidFill>
            <a:srgbClr val="EEEDEA">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schemeClr val="tx1"/>
              </a:solidFill>
              <a:latin typeface="Calibri"/>
              <a:ea typeface="方正兰亭超细黑简体" panose="02000000000000000000" pitchFamily="2" charset="-122"/>
            </a:endParaRPr>
          </a:p>
        </p:txBody>
      </p:sp>
      <p:sp>
        <p:nvSpPr>
          <p:cNvPr id="42" name="Freeform 3"/>
          <p:cNvSpPr/>
          <p:nvPr/>
        </p:nvSpPr>
        <p:spPr>
          <a:xfrm>
            <a:off x="1614837" y="304955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43" name="Freeform 3"/>
          <p:cNvSpPr/>
          <p:nvPr/>
        </p:nvSpPr>
        <p:spPr>
          <a:xfrm>
            <a:off x="1646756" y="3013633"/>
            <a:ext cx="118015" cy="111852"/>
          </a:xfrm>
          <a:custGeom>
            <a:avLst/>
            <a:gdLst>
              <a:gd name="connsiteX0" fmla="*/ 6350 w 157353"/>
              <a:gd name="connsiteY0" fmla="*/ 6350 h 149136"/>
              <a:gd name="connsiteX1" fmla="*/ 151002 w 157353"/>
              <a:gd name="connsiteY1" fmla="*/ 142786 h 149136"/>
            </a:gdLst>
            <a:ahLst/>
            <a:cxnLst>
              <a:cxn ang="0">
                <a:pos x="connsiteX0" y="connsiteY0"/>
              </a:cxn>
              <a:cxn ang="1">
                <a:pos x="connsiteX1" y="connsiteY1"/>
              </a:cxn>
            </a:cxnLst>
            <a:rect l="l" t="t" r="r" b="b"/>
            <a:pathLst>
              <a:path w="157353" h="149136">
                <a:moveTo>
                  <a:pt x="6350" y="6350"/>
                </a:moveTo>
                <a:lnTo>
                  <a:pt x="151002"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44" name="Freeform 3"/>
          <p:cNvSpPr/>
          <p:nvPr/>
        </p:nvSpPr>
        <p:spPr>
          <a:xfrm>
            <a:off x="1684065" y="2975762"/>
            <a:ext cx="118015" cy="111861"/>
          </a:xfrm>
          <a:custGeom>
            <a:avLst/>
            <a:gdLst>
              <a:gd name="connsiteX0" fmla="*/ 6350 w 157353"/>
              <a:gd name="connsiteY0" fmla="*/ 6350 h 149148"/>
              <a:gd name="connsiteX1" fmla="*/ 151003 w 157353"/>
              <a:gd name="connsiteY1" fmla="*/ 142798 h 149148"/>
            </a:gdLst>
            <a:ahLst/>
            <a:cxnLst>
              <a:cxn ang="0">
                <a:pos x="connsiteX0" y="connsiteY0"/>
              </a:cxn>
              <a:cxn ang="1">
                <a:pos x="connsiteX1" y="connsiteY1"/>
              </a:cxn>
            </a:cxnLst>
            <a:rect l="l" t="t" r="r" b="b"/>
            <a:pathLst>
              <a:path w="157353" h="149148">
                <a:moveTo>
                  <a:pt x="6350" y="6350"/>
                </a:moveTo>
                <a:lnTo>
                  <a:pt x="151003" y="142798"/>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45" name="Freeform 3"/>
          <p:cNvSpPr/>
          <p:nvPr/>
        </p:nvSpPr>
        <p:spPr>
          <a:xfrm>
            <a:off x="1723328" y="2938843"/>
            <a:ext cx="118024" cy="111852"/>
          </a:xfrm>
          <a:custGeom>
            <a:avLst/>
            <a:gdLst>
              <a:gd name="connsiteX0" fmla="*/ 6350 w 157365"/>
              <a:gd name="connsiteY0" fmla="*/ 6350 h 149136"/>
              <a:gd name="connsiteX1" fmla="*/ 151015 w 157365"/>
              <a:gd name="connsiteY1" fmla="*/ 142786 h 149136"/>
            </a:gdLst>
            <a:ahLst/>
            <a:cxnLst>
              <a:cxn ang="0">
                <a:pos x="connsiteX0" y="connsiteY0"/>
              </a:cxn>
              <a:cxn ang="1">
                <a:pos x="connsiteX1" y="connsiteY1"/>
              </a:cxn>
            </a:cxnLst>
            <a:rect l="l" t="t" r="r" b="b"/>
            <a:pathLst>
              <a:path w="157365" h="149136">
                <a:moveTo>
                  <a:pt x="6350" y="6350"/>
                </a:moveTo>
                <a:lnTo>
                  <a:pt x="151015" y="142786"/>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46" name="Freeform 3"/>
          <p:cNvSpPr/>
          <p:nvPr/>
        </p:nvSpPr>
        <p:spPr>
          <a:xfrm>
            <a:off x="1760608" y="2908125"/>
            <a:ext cx="114938" cy="115033"/>
          </a:xfrm>
          <a:custGeom>
            <a:avLst/>
            <a:gdLst>
              <a:gd name="connsiteX0" fmla="*/ 6350 w 153250"/>
              <a:gd name="connsiteY0" fmla="*/ 6350 h 153377"/>
              <a:gd name="connsiteX1" fmla="*/ 146900 w 153250"/>
              <a:gd name="connsiteY1" fmla="*/ 147027 h 153377"/>
            </a:gdLst>
            <a:ahLst/>
            <a:cxnLst>
              <a:cxn ang="0">
                <a:pos x="connsiteX0" y="connsiteY0"/>
              </a:cxn>
              <a:cxn ang="1">
                <a:pos x="connsiteX1" y="connsiteY1"/>
              </a:cxn>
            </a:cxnLst>
            <a:rect l="l" t="t" r="r" b="b"/>
            <a:pathLst>
              <a:path w="153250" h="153377">
                <a:moveTo>
                  <a:pt x="6350" y="6350"/>
                </a:moveTo>
                <a:lnTo>
                  <a:pt x="146900" y="147027"/>
                </a:lnTo>
              </a:path>
            </a:pathLst>
          </a:custGeom>
          <a:ln w="12700">
            <a:solidFill>
              <a:srgbClr val="A3A29B">
                <a:alpha val="100000"/>
              </a:srgb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zh-CN" altLang="en-US" sz="1350" b="0" dirty="0">
              <a:latin typeface="Calibri"/>
              <a:ea typeface="方正兰亭超细黑简体" panose="02000000000000000000" pitchFamily="2" charset="-122"/>
            </a:endParaRPr>
          </a:p>
        </p:txBody>
      </p:sp>
      <p:sp>
        <p:nvSpPr>
          <p:cNvPr id="47" name="文本框 46"/>
          <p:cNvSpPr txBox="1"/>
          <p:nvPr/>
        </p:nvSpPr>
        <p:spPr>
          <a:xfrm>
            <a:off x="2459443" y="1333296"/>
            <a:ext cx="6064914" cy="3508653"/>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②科学归纳推理</a:t>
            </a:r>
            <a:endParaRPr lang="en-US" altLang="zh-CN" sz="2800" dirty="0">
              <a:latin typeface="华文细黑" panose="02010600040101010101" pitchFamily="2" charset="-122"/>
              <a:ea typeface="华文细黑" panose="02010600040101010101" pitchFamily="2" charset="-122"/>
              <a:cs typeface="+mn-cs"/>
            </a:endParaRPr>
          </a:p>
          <a:p>
            <a:pPr defTabSz="685800" fontAlgn="auto">
              <a:lnSpc>
                <a:spcPct val="150000"/>
              </a:lnSpc>
              <a:spcBef>
                <a:spcPts val="0"/>
              </a:spcBef>
              <a:spcAft>
                <a:spcPts val="0"/>
              </a:spcAft>
              <a:defRPr/>
            </a:pPr>
            <a:r>
              <a:rPr lang="en-US" altLang="zh-CN" dirty="0">
                <a:latin typeface="华文细黑" panose="02010600040101010101" pitchFamily="2" charset="-122"/>
                <a:ea typeface="华文细黑" panose="02010600040101010101" pitchFamily="2" charset="-122"/>
                <a:cs typeface="+mn-cs"/>
              </a:rPr>
              <a:t>        </a:t>
            </a:r>
            <a:r>
              <a:rPr lang="zh-CN" altLang="en-US" dirty="0">
                <a:latin typeface="华文细黑" panose="02010600040101010101" pitchFamily="2" charset="-122"/>
                <a:ea typeface="华文细黑" panose="02010600040101010101" pitchFamily="2" charset="-122"/>
                <a:cs typeface="+mn-cs"/>
              </a:rPr>
              <a:t>通过对某类事物部分被考察对象与其具有（或不具有）的某属性的</a:t>
            </a:r>
            <a:r>
              <a:rPr lang="zh-CN" altLang="en-US" dirty="0"/>
              <a:t>因果联系的科学分析</a:t>
            </a:r>
            <a:r>
              <a:rPr lang="zh-CN" altLang="en-US" dirty="0">
                <a:latin typeface="华文细黑" panose="02010600040101010101" pitchFamily="2" charset="-122"/>
                <a:ea typeface="华文细黑" panose="02010600040101010101" pitchFamily="2" charset="-122"/>
                <a:cs typeface="+mn-cs"/>
              </a:rPr>
              <a:t>，推出该类事物全部对象都具有（或不具有）某属性的一般性结论的不完全归纳推理。</a:t>
            </a:r>
            <a:endParaRPr lang="en-US" altLang="zh-CN" dirty="0">
              <a:latin typeface="华文细黑" panose="02010600040101010101" pitchFamily="2" charset="-122"/>
              <a:ea typeface="华文细黑" panose="02010600040101010101" pitchFamily="2" charset="-122"/>
              <a:cs typeface="+mn-cs"/>
            </a:endParaRPr>
          </a:p>
        </p:txBody>
      </p:sp>
      <p:cxnSp>
        <p:nvCxnSpPr>
          <p:cNvPr id="10" name="直接箭头连接符 9"/>
          <p:cNvCxnSpPr>
            <a:cxnSpLocks/>
          </p:cNvCxnSpPr>
          <p:nvPr/>
        </p:nvCxnSpPr>
        <p:spPr>
          <a:xfrm>
            <a:off x="6660232" y="4208654"/>
            <a:ext cx="0" cy="714618"/>
          </a:xfrm>
          <a:prstGeom prst="straightConnector1">
            <a:avLst/>
          </a:prstGeom>
          <a:ln>
            <a:solidFill>
              <a:schemeClr val="accent1">
                <a:lumMod val="10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13" name="文本框 12"/>
          <p:cNvSpPr txBox="1"/>
          <p:nvPr/>
        </p:nvSpPr>
        <p:spPr>
          <a:xfrm>
            <a:off x="5045184" y="5073130"/>
            <a:ext cx="3230095" cy="1200329"/>
          </a:xfrm>
          <a:prstGeom prst="rect">
            <a:avLst/>
          </a:prstGeom>
          <a:noFill/>
        </p:spPr>
        <p:txBody>
          <a:bodyPr wrap="square" rtlCol="0">
            <a:spAutoFit/>
          </a:bodyPr>
          <a:lstStyle/>
          <a:p>
            <a:pPr defTabSz="685800" fontAlgn="auto">
              <a:spcBef>
                <a:spcPts val="0"/>
              </a:spcBef>
              <a:spcAft>
                <a:spcPts val="0"/>
              </a:spcAft>
            </a:pPr>
            <a:r>
              <a:rPr lang="zh-CN" altLang="en-US" dirty="0">
                <a:latin typeface="Calibri"/>
                <a:ea typeface="宋体" panose="02010600030101010101" pitchFamily="2" charset="-122"/>
                <a:cs typeface="+mn-cs"/>
              </a:rPr>
              <a:t>结论比以经验为主要依据的枚举归纳推理的结论可靠得多。</a:t>
            </a:r>
          </a:p>
        </p:txBody>
      </p:sp>
      <p:sp>
        <p:nvSpPr>
          <p:cNvPr id="14" name="矩形: 圆角 13"/>
          <p:cNvSpPr/>
          <p:nvPr/>
        </p:nvSpPr>
        <p:spPr>
          <a:xfrm>
            <a:off x="4788024" y="4997742"/>
            <a:ext cx="3374111" cy="1427405"/>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endParaRPr lang="zh-CN" altLang="en-US" sz="1350" b="0">
              <a:solidFill>
                <a:schemeClr val="tx1"/>
              </a:solidFill>
              <a:latin typeface="Calibri"/>
              <a:ea typeface="宋体" panose="02010600030101010101" pitchFamily="2" charset="-122"/>
            </a:endParaRPr>
          </a:p>
        </p:txBody>
      </p:sp>
    </p:spTree>
    <p:extLst>
      <p:ext uri="{BB962C8B-B14F-4D97-AF65-F5344CB8AC3E}">
        <p14:creationId xmlns:p14="http://schemas.microsoft.com/office/powerpoint/2010/main" xmlns="" val="3092383438"/>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7">
                                            <p:txEl>
                                              <p:pRg st="1" end="1"/>
                                            </p:txEl>
                                          </p:spTgt>
                                        </p:tgtEl>
                                        <p:attrNameLst>
                                          <p:attrName>style.visibility</p:attrName>
                                        </p:attrNameLst>
                                      </p:cBhvr>
                                      <p:to>
                                        <p:strVal val="visible"/>
                                      </p:to>
                                    </p:set>
                                    <p:anim calcmode="lin" valueType="num">
                                      <p:cBhvr>
                                        <p:cTn id="14" dur="500" fill="hold"/>
                                        <p:tgtEl>
                                          <p:spTgt spid="4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4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4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3"/>
          <p:cNvSpPr/>
          <p:nvPr/>
        </p:nvSpPr>
        <p:spPr>
          <a:xfrm>
            <a:off x="337148" y="908720"/>
            <a:ext cx="8496944" cy="5040560"/>
          </a:xfrm>
          <a:custGeom>
            <a:avLst/>
            <a:gdLst>
              <a:gd name="connsiteX0" fmla="*/ 2519006 w 2599156"/>
              <a:gd name="connsiteY0" fmla="*/ 1865376 h 1865376"/>
              <a:gd name="connsiteX1" fmla="*/ 80149 w 2599156"/>
              <a:gd name="connsiteY1" fmla="*/ 1865376 h 1865376"/>
              <a:gd name="connsiteX2" fmla="*/ 0 w 2599156"/>
              <a:gd name="connsiteY2" fmla="*/ 1785226 h 1865376"/>
              <a:gd name="connsiteX3" fmla="*/ 0 w 2599156"/>
              <a:gd name="connsiteY3" fmla="*/ 80149 h 1865376"/>
              <a:gd name="connsiteX4" fmla="*/ 80149 w 2599156"/>
              <a:gd name="connsiteY4" fmla="*/ 0 h 1865376"/>
              <a:gd name="connsiteX5" fmla="*/ 2519006 w 2599156"/>
              <a:gd name="connsiteY5" fmla="*/ 0 h 1865376"/>
              <a:gd name="connsiteX6" fmla="*/ 2599156 w 2599156"/>
              <a:gd name="connsiteY6" fmla="*/ 80149 h 1865376"/>
              <a:gd name="connsiteX7" fmla="*/ 2599156 w 2599156"/>
              <a:gd name="connsiteY7" fmla="*/ 1785226 h 1865376"/>
              <a:gd name="connsiteX8" fmla="*/ 2519006 w 2599156"/>
              <a:gd name="connsiteY8" fmla="*/ 1865376 h 18653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599156" h="1865376">
                <a:moveTo>
                  <a:pt x="2519006" y="1865376"/>
                </a:moveTo>
                <a:lnTo>
                  <a:pt x="80149" y="1865376"/>
                </a:lnTo>
                <a:cubicBezTo>
                  <a:pt x="36067" y="1865376"/>
                  <a:pt x="0" y="1829307"/>
                  <a:pt x="0" y="1785226"/>
                </a:cubicBezTo>
                <a:lnTo>
                  <a:pt x="0" y="80149"/>
                </a:lnTo>
                <a:cubicBezTo>
                  <a:pt x="0" y="36068"/>
                  <a:pt x="36067" y="0"/>
                  <a:pt x="80149" y="0"/>
                </a:cubicBezTo>
                <a:lnTo>
                  <a:pt x="2519006" y="0"/>
                </a:lnTo>
                <a:cubicBezTo>
                  <a:pt x="2563088" y="0"/>
                  <a:pt x="2599156" y="36068"/>
                  <a:pt x="2599156" y="80149"/>
                </a:cubicBezTo>
                <a:lnTo>
                  <a:pt x="2599156" y="1785226"/>
                </a:lnTo>
                <a:cubicBezTo>
                  <a:pt x="2599156" y="1829307"/>
                  <a:pt x="2563088" y="1865376"/>
                  <a:pt x="2519006" y="1865376"/>
                </a:cubicBezTo>
              </a:path>
            </a:pathLst>
          </a:custGeom>
          <a:solidFill>
            <a:srgbClr val="13273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 name="MH_Other_5"/>
          <p:cNvSpPr/>
          <p:nvPr/>
        </p:nvSpPr>
        <p:spPr>
          <a:xfrm>
            <a:off x="550637" y="1235380"/>
            <a:ext cx="469006" cy="448708"/>
          </a:xfrm>
          <a:prstGeom prst="ellipse">
            <a:avLst/>
          </a:prstGeom>
          <a:solidFill>
            <a:sysClr val="window" lastClr="FFFFFF"/>
          </a:solidFill>
          <a:ln w="57150" cap="flat" cmpd="sng" algn="ctr">
            <a:solidFill>
              <a:srgbClr val="FFD47B"/>
            </a:solidFill>
            <a:prstDash val="solid"/>
          </a:ln>
          <a:effectLst/>
        </p:spPr>
        <p:txBody>
          <a:bodyPr lIns="0" tIns="0" rIns="0" bIns="0" rtlCol="0" anchor="ctr"/>
          <a:lstStyle/>
          <a:p>
            <a:pPr algn="ctr" defTabSz="685800" fontAlgn="auto">
              <a:spcBef>
                <a:spcPts val="0"/>
              </a:spcBef>
              <a:spcAft>
                <a:spcPts val="0"/>
              </a:spcAft>
              <a:defRPr/>
            </a:pPr>
            <a:r>
              <a:rPr lang="zh-CN" altLang="en-US" sz="2025" kern="0" dirty="0">
                <a:ln w="18415" cmpd="sng">
                  <a:noFill/>
                  <a:prstDash val="solid"/>
                </a:ln>
                <a:solidFill>
                  <a:srgbClr val="245E76"/>
                </a:solidFill>
                <a:latin typeface="Agency FB" pitchFamily="34" charset="0"/>
                <a:ea typeface="微软雅黑" pitchFamily="34" charset="-122"/>
                <a:cs typeface="Times New Roman" pitchFamily="18" charset="0"/>
              </a:rPr>
              <a:t>例</a:t>
            </a:r>
            <a:endParaRPr lang="en-US" sz="2025" kern="0" dirty="0">
              <a:ln w="18415" cmpd="sng">
                <a:noFill/>
                <a:prstDash val="solid"/>
              </a:ln>
              <a:solidFill>
                <a:srgbClr val="245E76"/>
              </a:solidFill>
              <a:latin typeface="Agency FB" pitchFamily="34" charset="0"/>
              <a:ea typeface="微软雅黑" pitchFamily="34" charset="-122"/>
              <a:cs typeface="Times New Roman" pitchFamily="18" charset="0"/>
            </a:endParaRPr>
          </a:p>
        </p:txBody>
      </p:sp>
      <p:sp>
        <p:nvSpPr>
          <p:cNvPr id="15" name="MH_SubTitle_1"/>
          <p:cNvSpPr txBox="1"/>
          <p:nvPr/>
        </p:nvSpPr>
        <p:spPr>
          <a:xfrm>
            <a:off x="629224" y="1626235"/>
            <a:ext cx="3909061" cy="4192943"/>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金遇冷时体积缩小；</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银遇冷时体积缩小，</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铜遇冷时体积缩小，</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金、银、铜是金属类的部分对象，它们遇冷时体积缩小，是因为它遇冷时会引起分子凝聚力的增强，使分子间的空隙缩小。</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r>
              <a:rPr lang="zh-CN" altLang="en-US" sz="2000" b="0" kern="0" dirty="0">
                <a:solidFill>
                  <a:prstClr val="white"/>
                </a:solidFill>
                <a:latin typeface="微软雅黑" panose="020B0503020204020204" pitchFamily="34" charset="-122"/>
                <a:ea typeface="微软雅黑" panose="020B0503020204020204" pitchFamily="34" charset="-122"/>
                <a:cs typeface="Arial" pitchFamily="34" charset="0"/>
              </a:rPr>
              <a:t>所以，凡金属遇冷时都会体积缩小。</a:t>
            </a:r>
            <a:endParaRPr lang="en-US" altLang="zh-CN" sz="20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p:sp>
        <p:nvSpPr>
          <p:cNvPr id="21" name="矩形 20"/>
          <p:cNvSpPr/>
          <p:nvPr/>
        </p:nvSpPr>
        <p:spPr>
          <a:xfrm>
            <a:off x="1076036" y="1872547"/>
            <a:ext cx="581352" cy="338554"/>
          </a:xfrm>
          <a:prstGeom prst="rect">
            <a:avLst/>
          </a:prstGeom>
        </p:spPr>
        <p:txBody>
          <a:bodyPr wrap="square">
            <a:spAutoFit/>
          </a:bodyPr>
          <a:lstStyle/>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模板下载：</a:t>
            </a:r>
            <a:r>
              <a:rPr lang="en-US" altLang="zh-CN" sz="100" b="0" kern="0" dirty="0">
                <a:solidFill>
                  <a:srgbClr val="44546A">
                    <a:lumMod val="50000"/>
                  </a:srgbClr>
                </a:solidFill>
                <a:latin typeface="Calibri"/>
                <a:ea typeface="宋体" panose="02010600030101010101" pitchFamily="2" charset="-122"/>
                <a:cs typeface="+mn-cs"/>
              </a:rPr>
              <a:t>www.1ppt.com/moban/     </a:t>
            </a:r>
            <a:r>
              <a:rPr lang="zh-CN" altLang="en-US" sz="100" b="0" kern="0" dirty="0">
                <a:solidFill>
                  <a:srgbClr val="44546A">
                    <a:lumMod val="50000"/>
                  </a:srgbClr>
                </a:solidFill>
                <a:latin typeface="Calibri"/>
                <a:ea typeface="宋体" panose="02010600030101010101" pitchFamily="2" charset="-122"/>
                <a:cs typeface="+mn-cs"/>
              </a:rPr>
              <a:t>行业</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a:t>
            </a:r>
            <a:r>
              <a:rPr lang="en-US" altLang="zh-CN" sz="100" b="0" kern="0" dirty="0">
                <a:solidFill>
                  <a:srgbClr val="44546A">
                    <a:lumMod val="50000"/>
                  </a:srgbClr>
                </a:solidFill>
                <a:latin typeface="Calibri"/>
                <a:ea typeface="宋体" panose="02010600030101010101" pitchFamily="2" charset="-122"/>
                <a:cs typeface="+mn-cs"/>
              </a:rPr>
              <a:t>www.1ppt.com/hangye/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节日</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模板：</a:t>
            </a:r>
            <a:r>
              <a:rPr lang="en-US" altLang="zh-CN" sz="100" b="0" kern="0" dirty="0">
                <a:solidFill>
                  <a:srgbClr val="44546A">
                    <a:lumMod val="50000"/>
                  </a:srgbClr>
                </a:solidFill>
                <a:latin typeface="Calibri"/>
                <a:ea typeface="宋体" panose="02010600030101010101" pitchFamily="2" charset="-122"/>
                <a:cs typeface="+mn-cs"/>
              </a:rPr>
              <a:t>www.1ppt.com/jieri/           PPT</a:t>
            </a:r>
            <a:r>
              <a:rPr lang="zh-CN" altLang="en-US" sz="100" b="0" kern="0" dirty="0">
                <a:solidFill>
                  <a:srgbClr val="44546A">
                    <a:lumMod val="50000"/>
                  </a:srgbClr>
                </a:solidFill>
                <a:latin typeface="Calibri"/>
                <a:ea typeface="宋体" panose="02010600030101010101" pitchFamily="2" charset="-122"/>
                <a:cs typeface="+mn-cs"/>
              </a:rPr>
              <a:t>素材下载：</a:t>
            </a:r>
            <a:r>
              <a:rPr lang="en-US" altLang="zh-CN" sz="100" b="0" kern="0" dirty="0">
                <a:solidFill>
                  <a:srgbClr val="44546A">
                    <a:lumMod val="50000"/>
                  </a:srgbClr>
                </a:solidFill>
                <a:latin typeface="Calibri"/>
                <a:ea typeface="宋体" panose="02010600030101010101" pitchFamily="2" charset="-122"/>
                <a:cs typeface="+mn-cs"/>
              </a:rPr>
              <a:t>www.1ppt.com/sucai/</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背景图片：</a:t>
            </a:r>
            <a:r>
              <a:rPr lang="en-US" altLang="zh-CN" sz="100" b="0" kern="0" dirty="0">
                <a:solidFill>
                  <a:srgbClr val="44546A">
                    <a:lumMod val="50000"/>
                  </a:srgbClr>
                </a:solidFill>
                <a:latin typeface="Calibri"/>
                <a:ea typeface="宋体" panose="02010600030101010101" pitchFamily="2" charset="-122"/>
                <a:cs typeface="+mn-cs"/>
              </a:rPr>
              <a:t>www.1ppt.com/beijing/      PPT</a:t>
            </a:r>
            <a:r>
              <a:rPr lang="zh-CN" altLang="en-US" sz="100" b="0" kern="0" dirty="0">
                <a:solidFill>
                  <a:srgbClr val="44546A">
                    <a:lumMod val="50000"/>
                  </a:srgbClr>
                </a:solidFill>
                <a:latin typeface="Calibri"/>
                <a:ea typeface="宋体" panose="02010600030101010101" pitchFamily="2" charset="-122"/>
                <a:cs typeface="+mn-cs"/>
              </a:rPr>
              <a:t>图表下载：</a:t>
            </a:r>
            <a:r>
              <a:rPr lang="en-US" altLang="zh-CN" sz="100" b="0" kern="0" dirty="0">
                <a:solidFill>
                  <a:srgbClr val="44546A">
                    <a:lumMod val="50000"/>
                  </a:srgbClr>
                </a:solidFill>
                <a:latin typeface="Calibri"/>
                <a:ea typeface="宋体" panose="02010600030101010101" pitchFamily="2" charset="-122"/>
                <a:cs typeface="+mn-cs"/>
              </a:rPr>
              <a:t>www.1ppt.com/tubiao/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优秀</a:t>
            </a:r>
            <a:r>
              <a:rPr lang="en-US" altLang="zh-CN" sz="100" b="0" kern="0" dirty="0">
                <a:solidFill>
                  <a:srgbClr val="44546A">
                    <a:lumMod val="50000"/>
                  </a:srgbClr>
                </a:solidFill>
                <a:latin typeface="Calibri"/>
                <a:ea typeface="宋体" panose="02010600030101010101" pitchFamily="2" charset="-122"/>
                <a:cs typeface="+mn-cs"/>
              </a:rPr>
              <a:t>PPT</a:t>
            </a:r>
            <a:r>
              <a:rPr lang="zh-CN" altLang="en-US" sz="100" b="0" kern="0" dirty="0">
                <a:solidFill>
                  <a:srgbClr val="44546A">
                    <a:lumMod val="50000"/>
                  </a:srgbClr>
                </a:solidFill>
                <a:latin typeface="Calibri"/>
                <a:ea typeface="宋体" panose="02010600030101010101" pitchFamily="2" charset="-122"/>
                <a:cs typeface="+mn-cs"/>
              </a:rPr>
              <a:t>下载：</a:t>
            </a:r>
            <a:r>
              <a:rPr lang="en-US" altLang="zh-CN" sz="100" b="0" kern="0" dirty="0">
                <a:solidFill>
                  <a:srgbClr val="44546A">
                    <a:lumMod val="50000"/>
                  </a:srgbClr>
                </a:solidFill>
                <a:latin typeface="Calibri"/>
                <a:ea typeface="宋体" panose="02010600030101010101" pitchFamily="2" charset="-122"/>
                <a:cs typeface="+mn-cs"/>
              </a:rPr>
              <a:t>www.1ppt.com/xiazai/        PPT</a:t>
            </a:r>
            <a:r>
              <a:rPr lang="zh-CN" altLang="en-US" sz="100" b="0" kern="0" dirty="0">
                <a:solidFill>
                  <a:srgbClr val="44546A">
                    <a:lumMod val="50000"/>
                  </a:srgbClr>
                </a:solidFill>
                <a:latin typeface="Calibri"/>
                <a:ea typeface="宋体" panose="02010600030101010101" pitchFamily="2" charset="-122"/>
                <a:cs typeface="+mn-cs"/>
              </a:rPr>
              <a:t>教程： </a:t>
            </a:r>
            <a:r>
              <a:rPr lang="en-US" altLang="zh-CN" sz="100" b="0" kern="0" dirty="0">
                <a:solidFill>
                  <a:srgbClr val="44546A">
                    <a:lumMod val="50000"/>
                  </a:srgbClr>
                </a:solidFill>
                <a:latin typeface="Calibri"/>
                <a:ea typeface="宋体" panose="02010600030101010101" pitchFamily="2" charset="-122"/>
                <a:cs typeface="+mn-cs"/>
              </a:rPr>
              <a:t>www.1ppt.com/powerpoint/      </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Word</a:t>
            </a:r>
            <a:r>
              <a:rPr lang="zh-CN" altLang="en-US" sz="100" b="0" kern="0" dirty="0">
                <a:solidFill>
                  <a:srgbClr val="44546A">
                    <a:lumMod val="50000"/>
                  </a:srgbClr>
                </a:solidFill>
                <a:latin typeface="Calibri"/>
                <a:ea typeface="宋体" panose="02010600030101010101" pitchFamily="2" charset="-122"/>
                <a:cs typeface="+mn-cs"/>
              </a:rPr>
              <a:t>教程： </a:t>
            </a:r>
            <a:r>
              <a:rPr lang="en-US" altLang="zh-CN" sz="100" b="0" kern="0" dirty="0">
                <a:solidFill>
                  <a:srgbClr val="44546A">
                    <a:lumMod val="50000"/>
                  </a:srgbClr>
                </a:solidFill>
                <a:latin typeface="Calibri"/>
                <a:ea typeface="宋体" panose="02010600030101010101" pitchFamily="2" charset="-122"/>
                <a:cs typeface="+mn-cs"/>
              </a:rPr>
              <a:t>www.1ppt.com/word/              Excel</a:t>
            </a:r>
            <a:r>
              <a:rPr lang="zh-CN" altLang="en-US" sz="100" b="0" kern="0" dirty="0">
                <a:solidFill>
                  <a:srgbClr val="44546A">
                    <a:lumMod val="50000"/>
                  </a:srgbClr>
                </a:solidFill>
                <a:latin typeface="Calibri"/>
                <a:ea typeface="宋体" panose="02010600030101010101" pitchFamily="2" charset="-122"/>
                <a:cs typeface="+mn-cs"/>
              </a:rPr>
              <a:t>教程：</a:t>
            </a:r>
            <a:r>
              <a:rPr lang="en-US" altLang="zh-CN" sz="100" b="0" kern="0" dirty="0">
                <a:solidFill>
                  <a:srgbClr val="44546A">
                    <a:lumMod val="50000"/>
                  </a:srgbClr>
                </a:solidFill>
                <a:latin typeface="Calibri"/>
                <a:ea typeface="宋体" panose="02010600030101010101" pitchFamily="2" charset="-122"/>
                <a:cs typeface="+mn-cs"/>
              </a:rPr>
              <a:t>www.1ppt.com/excel/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资料下载：</a:t>
            </a:r>
            <a:r>
              <a:rPr lang="en-US" altLang="zh-CN" sz="100" b="0" kern="0" dirty="0">
                <a:solidFill>
                  <a:srgbClr val="44546A">
                    <a:lumMod val="50000"/>
                  </a:srgbClr>
                </a:solidFill>
                <a:latin typeface="Calibri"/>
                <a:ea typeface="宋体" panose="02010600030101010101" pitchFamily="2" charset="-122"/>
                <a:cs typeface="+mn-cs"/>
              </a:rPr>
              <a:t>www.1ppt.com/ziliao/                PPT</a:t>
            </a:r>
            <a:r>
              <a:rPr lang="zh-CN" altLang="en-US" sz="100" b="0" kern="0" dirty="0">
                <a:solidFill>
                  <a:srgbClr val="44546A">
                    <a:lumMod val="50000"/>
                  </a:srgbClr>
                </a:solidFill>
                <a:latin typeface="Calibri"/>
                <a:ea typeface="宋体" panose="02010600030101010101" pitchFamily="2" charset="-122"/>
                <a:cs typeface="+mn-cs"/>
              </a:rPr>
              <a:t>课件下载：</a:t>
            </a:r>
            <a:r>
              <a:rPr lang="en-US" altLang="zh-CN" sz="100" b="0" kern="0" dirty="0">
                <a:solidFill>
                  <a:srgbClr val="44546A">
                    <a:lumMod val="50000"/>
                  </a:srgbClr>
                </a:solidFill>
                <a:latin typeface="Calibri"/>
                <a:ea typeface="宋体" panose="02010600030101010101" pitchFamily="2" charset="-122"/>
                <a:cs typeface="+mn-cs"/>
              </a:rPr>
              <a:t>www.1ppt.com/kejian/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范文下载：</a:t>
            </a:r>
            <a:r>
              <a:rPr lang="en-US" altLang="zh-CN" sz="100" b="0" kern="0" dirty="0">
                <a:solidFill>
                  <a:srgbClr val="44546A">
                    <a:lumMod val="50000"/>
                  </a:srgbClr>
                </a:solidFill>
                <a:latin typeface="Calibri"/>
                <a:ea typeface="宋体" panose="02010600030101010101" pitchFamily="2" charset="-122"/>
                <a:cs typeface="+mn-cs"/>
              </a:rPr>
              <a:t>www.1ppt.com/fanwen/             </a:t>
            </a:r>
            <a:r>
              <a:rPr lang="zh-CN" altLang="en-US" sz="100" b="0" kern="0" dirty="0">
                <a:solidFill>
                  <a:srgbClr val="44546A">
                    <a:lumMod val="50000"/>
                  </a:srgbClr>
                </a:solidFill>
                <a:latin typeface="Calibri"/>
                <a:ea typeface="宋体" panose="02010600030101010101" pitchFamily="2" charset="-122"/>
                <a:cs typeface="+mn-cs"/>
              </a:rPr>
              <a:t>试卷下载：</a:t>
            </a:r>
            <a:r>
              <a:rPr lang="en-US" altLang="zh-CN" sz="100" b="0" kern="0" dirty="0">
                <a:solidFill>
                  <a:srgbClr val="44546A">
                    <a:lumMod val="50000"/>
                  </a:srgbClr>
                </a:solidFill>
                <a:latin typeface="Calibri"/>
                <a:ea typeface="宋体" panose="02010600030101010101" pitchFamily="2" charset="-122"/>
                <a:cs typeface="+mn-cs"/>
              </a:rPr>
              <a:t>www.1ppt.com/shiti/  </a:t>
            </a:r>
          </a:p>
          <a:p>
            <a:pPr defTabSz="685800" fontAlgn="auto">
              <a:spcBef>
                <a:spcPts val="0"/>
              </a:spcBef>
              <a:spcAft>
                <a:spcPts val="0"/>
              </a:spcAft>
              <a:defRPr/>
            </a:pPr>
            <a:r>
              <a:rPr lang="zh-CN" altLang="en-US" sz="100" b="0" kern="0" dirty="0">
                <a:solidFill>
                  <a:srgbClr val="44546A">
                    <a:lumMod val="50000"/>
                  </a:srgbClr>
                </a:solidFill>
                <a:latin typeface="Calibri"/>
                <a:ea typeface="宋体" panose="02010600030101010101" pitchFamily="2" charset="-122"/>
                <a:cs typeface="+mn-cs"/>
              </a:rPr>
              <a:t>教案下载：</a:t>
            </a:r>
            <a:r>
              <a:rPr lang="en-US" altLang="zh-CN" sz="100" b="0" kern="0" dirty="0">
                <a:solidFill>
                  <a:srgbClr val="44546A">
                    <a:lumMod val="50000"/>
                  </a:srgbClr>
                </a:solidFill>
                <a:latin typeface="Calibri"/>
                <a:ea typeface="宋体" panose="02010600030101010101" pitchFamily="2" charset="-122"/>
                <a:cs typeface="+mn-cs"/>
              </a:rPr>
              <a:t>www.1ppt.com/jiaoan/        PPT</a:t>
            </a:r>
            <a:r>
              <a:rPr lang="zh-CN" altLang="en-US" sz="100" b="0" kern="0" dirty="0">
                <a:solidFill>
                  <a:srgbClr val="44546A">
                    <a:lumMod val="50000"/>
                  </a:srgbClr>
                </a:solidFill>
                <a:latin typeface="Calibri"/>
                <a:ea typeface="宋体" panose="02010600030101010101" pitchFamily="2" charset="-122"/>
                <a:cs typeface="+mn-cs"/>
              </a:rPr>
              <a:t>论坛：</a:t>
            </a:r>
            <a:r>
              <a:rPr lang="en-US" altLang="zh-CN" sz="100" b="0" kern="0" dirty="0">
                <a:solidFill>
                  <a:srgbClr val="44546A">
                    <a:lumMod val="50000"/>
                  </a:srgbClr>
                </a:solidFill>
                <a:latin typeface="Calibri"/>
                <a:ea typeface="宋体" panose="02010600030101010101" pitchFamily="2" charset="-122"/>
                <a:cs typeface="+mn-cs"/>
              </a:rPr>
              <a:t>www.1ppt.cn</a:t>
            </a:r>
          </a:p>
          <a:p>
            <a:pPr defTabSz="685800" fontAlgn="auto">
              <a:spcBef>
                <a:spcPts val="0"/>
              </a:spcBef>
              <a:spcAft>
                <a:spcPts val="0"/>
              </a:spcAft>
              <a:defRPr/>
            </a:pPr>
            <a:r>
              <a:rPr lang="en-US" altLang="zh-CN" sz="100" b="0" kern="0" dirty="0">
                <a:solidFill>
                  <a:srgbClr val="44546A">
                    <a:lumMod val="50000"/>
                  </a:srgbClr>
                </a:solidFill>
                <a:latin typeface="Calibri"/>
                <a:ea typeface="宋体" panose="02010600030101010101" pitchFamily="2" charset="-122"/>
                <a:cs typeface="+mn-cs"/>
              </a:rPr>
              <a:t> </a:t>
            </a:r>
            <a:endParaRPr lang="zh-CN" altLang="en-US" sz="100" b="0" kern="0" dirty="0">
              <a:solidFill>
                <a:srgbClr val="44546A">
                  <a:lumMod val="50000"/>
                </a:srgbClr>
              </a:solidFill>
              <a:latin typeface="Calibri"/>
              <a:ea typeface="宋体" panose="02010600030101010101" pitchFamily="2" charset="-122"/>
              <a:cs typeface="+mn-cs"/>
            </a:endParaRPr>
          </a:p>
        </p:txBody>
      </p:sp>
      <mc:AlternateContent xmlns:mc="http://schemas.openxmlformats.org/markup-compatibility/2006">
        <mc:Choice xmlns:a14="http://schemas.microsoft.com/office/drawing/2010/main" xmlns="" Requires="a14">
          <p:sp>
            <p:nvSpPr>
              <p:cNvPr id="25" name="MH_SubTitle_1"/>
              <p:cNvSpPr txBox="1"/>
              <p:nvPr/>
            </p:nvSpPr>
            <p:spPr>
              <a:xfrm>
                <a:off x="5070690" y="1124744"/>
                <a:ext cx="3343851" cy="5334089"/>
              </a:xfrm>
              <a:prstGeom prst="rect">
                <a:avLst/>
              </a:prstGeom>
              <a:noFill/>
            </p:spPr>
            <p:txBody>
              <a:bodyPr wrap="square" rtlCol="0">
                <a:spAutoFit/>
              </a:bodyPr>
              <a:lstStyle/>
              <a:p>
                <a:pPr defTabSz="685800" fontAlgn="auto">
                  <a:lnSpc>
                    <a:spcPct val="120000"/>
                  </a:lnSpc>
                  <a:spcBef>
                    <a:spcPts val="0"/>
                  </a:spcBef>
                  <a:spcAft>
                    <a:spcPts val="0"/>
                  </a:spcAft>
                  <a:defRPr/>
                </a:pPr>
                <a:r>
                  <a:rPr lang="zh-CN" altLang="en-US" kern="0" dirty="0">
                    <a:solidFill>
                      <a:srgbClr val="FFFF00"/>
                    </a:solidFill>
                    <a:latin typeface="微软雅黑" panose="020B0503020204020204" pitchFamily="34" charset="-122"/>
                    <a:ea typeface="微软雅黑" panose="020B0503020204020204" pitchFamily="34" charset="-122"/>
                    <a:cs typeface="Arial" pitchFamily="34" charset="0"/>
                  </a:rPr>
                  <a:t>科学归纳推理的公式表示为</a:t>
                </a:r>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i="1"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1</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是（或不是）</a:t>
                </a: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2</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是（或不是）</a:t>
                </a: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         …..</a:t>
                </a: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m:rPr>
                            <m:sty m:val="p"/>
                          </m:rPr>
                          <a:rPr lang="en-US" altLang="zh-CN" b="0" kern="0" dirty="0">
                            <a:solidFill>
                              <a:prstClr val="white"/>
                            </a:solidFill>
                            <a:latin typeface="Cambria Math" panose="02040503050406030204" pitchFamily="18" charset="0"/>
                            <a:cs typeface="+mn-cs"/>
                          </a:rPr>
                          <m:t>n</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是（或不是）</a:t>
                </a: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p>
              <a:p>
                <a:pPr defTabSz="685800" fontAlgn="auto">
                  <a:lnSpc>
                    <a:spcPct val="120000"/>
                  </a:lnSpc>
                  <a:spcBef>
                    <a:spcPts val="0"/>
                  </a:spcBef>
                  <a:spcAft>
                    <a:spcPts val="0"/>
                  </a:spcAft>
                  <a:defRPr/>
                </a:pP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1</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b="0" kern="0" dirty="0">
                    <a:solidFill>
                      <a:prstClr val="white"/>
                    </a:solidFill>
                    <a:latin typeface="Calibri"/>
                    <a:ea typeface="宋体" panose="02010600030101010101" pitchFamily="2" charset="-122"/>
                    <a:cs typeface="+mn-cs"/>
                  </a:rPr>
                  <a:t> </a:t>
                </a: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a:rPr lang="en-US" altLang="zh-CN" b="0" kern="0" dirty="0">
                            <a:solidFill>
                              <a:prstClr val="white"/>
                            </a:solidFill>
                            <a:latin typeface="Cambria Math" panose="02040503050406030204" pitchFamily="18" charset="0"/>
                            <a:cs typeface="+mn-cs"/>
                          </a:rPr>
                          <m:t>2</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a:t>
                </a:r>
                <a:r>
                  <a:rPr lang="en-US" altLang="zh-CN" b="0" kern="0" dirty="0">
                    <a:solidFill>
                      <a:prstClr val="white"/>
                    </a:solidFill>
                    <a:latin typeface="Calibri"/>
                    <a:ea typeface="宋体" panose="02010600030101010101" pitchFamily="2" charset="-122"/>
                    <a:cs typeface="+mn-cs"/>
                  </a:rPr>
                  <a:t> </a:t>
                </a:r>
                <a14:m>
                  <m:oMath xmlns:m="http://schemas.openxmlformats.org/officeDocument/2006/math">
                    <m:sSub>
                      <m:sSubPr>
                        <m:ctrlPr>
                          <a:rPr lang="en-US" altLang="zh-CN" b="0" i="1" kern="0" dirty="0">
                            <a:solidFill>
                              <a:prstClr val="white"/>
                            </a:solidFill>
                            <a:latin typeface="Cambria Math" panose="02040503050406030204" pitchFamily="18" charset="0"/>
                            <a:cs typeface="+mn-cs"/>
                          </a:rPr>
                        </m:ctrlPr>
                      </m:sSubPr>
                      <m:e>
                        <m:r>
                          <m:rPr>
                            <m:sty m:val="p"/>
                          </m:rPr>
                          <a:rPr lang="en-US" altLang="zh-CN" b="0" kern="0" dirty="0">
                            <a:solidFill>
                              <a:prstClr val="white"/>
                            </a:solidFill>
                            <a:latin typeface="Cambria Math" panose="02040503050406030204" pitchFamily="18" charset="0"/>
                            <a:cs typeface="+mn-cs"/>
                          </a:rPr>
                          <m:t>S</m:t>
                        </m:r>
                      </m:e>
                      <m:sub>
                        <m:r>
                          <m:rPr>
                            <m:sty m:val="p"/>
                          </m:rPr>
                          <a:rPr lang="en-US" altLang="zh-CN" b="0" i="1" kern="0" dirty="0">
                            <a:solidFill>
                              <a:prstClr val="white"/>
                            </a:solidFill>
                            <a:latin typeface="Cambria Math" panose="02040503050406030204" pitchFamily="18" charset="0"/>
                            <a:cs typeface="+mn-cs"/>
                          </a:rPr>
                          <m:t>n</m:t>
                        </m:r>
                      </m:sub>
                    </m:sSub>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是</a:t>
                </a:r>
                <a14:m>
                  <m:oMath xmlns:m="http://schemas.openxmlformats.org/officeDocument/2006/math">
                    <m:r>
                      <m:rPr>
                        <m:sty m:val="p"/>
                      </m:rPr>
                      <a:rPr lang="en-US" altLang="zh-CN" b="0" kern="0" dirty="0">
                        <a:solidFill>
                          <a:prstClr val="white"/>
                        </a:solidFill>
                        <a:latin typeface="Cambria Math" panose="02040503050406030204" pitchFamily="18" charset="0"/>
                        <a:cs typeface="+mn-cs"/>
                      </a:rPr>
                      <m:t>S</m:t>
                    </m:r>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类的部分对象，并且它们与</a:t>
                </a: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之间有因果关系。</a:t>
                </a:r>
                <a:endPar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20000"/>
                  </a:lnSpc>
                  <a:spcBef>
                    <a:spcPts val="0"/>
                  </a:spcBef>
                  <a:spcAft>
                    <a:spcPts val="0"/>
                  </a:spcAft>
                  <a:defRPr/>
                </a:pPr>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所以，凡</a:t>
                </a:r>
                <a14:m>
                  <m:oMath xmlns:m="http://schemas.openxmlformats.org/officeDocument/2006/math">
                    <m:r>
                      <m:rPr>
                        <m:sty m:val="p"/>
                      </m:rPr>
                      <a:rPr lang="en-US" altLang="zh-CN" b="0" kern="0" dirty="0">
                        <a:solidFill>
                          <a:prstClr val="white"/>
                        </a:solidFill>
                        <a:latin typeface="Cambria Math" panose="02040503050406030204" pitchFamily="18" charset="0"/>
                        <a:cs typeface="+mn-cs"/>
                      </a:rPr>
                      <m:t>S</m:t>
                    </m:r>
                  </m:oMath>
                </a14:m>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是（或不是）</a:t>
                </a:r>
                <a:r>
                  <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rPr>
                  <a:t>P</a:t>
                </a:r>
                <a:r>
                  <a:rPr lang="zh-CN" altLang="en-US" b="0" kern="0" dirty="0">
                    <a:solidFill>
                      <a:prstClr val="white"/>
                    </a:solidFill>
                    <a:latin typeface="微软雅黑" panose="020B0503020204020204" pitchFamily="34" charset="-122"/>
                    <a:ea typeface="微软雅黑" panose="020B0503020204020204" pitchFamily="34" charset="-122"/>
                    <a:cs typeface="Arial" pitchFamily="34" charset="0"/>
                  </a:rPr>
                  <a:t>。</a:t>
                </a:r>
                <a:endParaRPr lang="en-US" altLang="zh-CN" b="0" kern="0" dirty="0">
                  <a:solidFill>
                    <a:prstClr val="white"/>
                  </a:solidFill>
                  <a:latin typeface="微软雅黑" panose="020B0503020204020204" pitchFamily="34" charset="-122"/>
                  <a:ea typeface="微软雅黑" panose="020B0503020204020204" pitchFamily="34" charset="-122"/>
                  <a:cs typeface="Arial" pitchFamily="34" charset="0"/>
                </a:endParaRPr>
              </a:p>
              <a:p>
                <a:pPr defTabSz="685800" fontAlgn="auto">
                  <a:lnSpc>
                    <a:spcPct val="150000"/>
                  </a:lnSpc>
                  <a:spcBef>
                    <a:spcPts val="0"/>
                  </a:spcBef>
                  <a:spcAft>
                    <a:spcPts val="0"/>
                  </a:spcAft>
                  <a:defRPr/>
                </a:pPr>
                <a:endParaRPr lang="en-US" altLang="zh-CN" sz="1800" b="0" kern="0" dirty="0">
                  <a:solidFill>
                    <a:prstClr val="white"/>
                  </a:solidFill>
                  <a:latin typeface="微软雅黑" panose="020B0503020204020204" pitchFamily="34" charset="-122"/>
                  <a:ea typeface="微软雅黑" panose="020B0503020204020204" pitchFamily="34" charset="-122"/>
                  <a:cs typeface="Arial" pitchFamily="34" charset="0"/>
                </a:endParaRPr>
              </a:p>
            </p:txBody>
          </p:sp>
        </mc:Choice>
        <mc:Fallback>
          <p:sp>
            <p:nvSpPr>
              <p:cNvPr id="25" name="MH_SubTitle_1"/>
              <p:cNvSpPr txBox="1">
                <a:spLocks noRot="1" noChangeAspect="1" noMove="1" noResize="1" noEditPoints="1" noAdjustHandles="1" noChangeArrowheads="1" noChangeShapeType="1" noTextEdit="1"/>
              </p:cNvSpPr>
              <p:nvPr/>
            </p:nvSpPr>
            <p:spPr>
              <a:xfrm>
                <a:off x="5070690" y="1124744"/>
                <a:ext cx="3343851" cy="5334089"/>
              </a:xfrm>
              <a:prstGeom prst="rect">
                <a:avLst/>
              </a:prstGeom>
              <a:blipFill>
                <a:blip r:embed="rId2" cstate="print"/>
                <a:stretch>
                  <a:fillRect l="-2920" t="-229" r="-11861"/>
                </a:stretch>
              </a:blipFill>
            </p:spPr>
            <p:txBody>
              <a:bodyPr/>
              <a:lstStyle/>
              <a:p>
                <a:r>
                  <a:rPr lang="zh-CN" altLang="en-US">
                    <a:noFill/>
                  </a:rPr>
                  <a:t> </a:t>
                </a:r>
              </a:p>
            </p:txBody>
          </p:sp>
        </mc:Fallback>
      </mc:AlternateContent>
      <p:cxnSp>
        <p:nvCxnSpPr>
          <p:cNvPr id="10" name="直接连接符 9"/>
          <p:cNvCxnSpPr>
            <a:cxnSpLocks/>
          </p:cNvCxnSpPr>
          <p:nvPr/>
        </p:nvCxnSpPr>
        <p:spPr>
          <a:xfrm>
            <a:off x="676559" y="4859828"/>
            <a:ext cx="3814392" cy="0"/>
          </a:xfrm>
          <a:prstGeom prst="line">
            <a:avLst/>
          </a:prstGeom>
        </p:spPr>
        <p:style>
          <a:lnRef idx="2">
            <a:schemeClr val="accent3"/>
          </a:lnRef>
          <a:fillRef idx="0">
            <a:schemeClr val="accent3"/>
          </a:fillRef>
          <a:effectRef idx="1">
            <a:schemeClr val="accent3"/>
          </a:effectRef>
          <a:fontRef idx="minor">
            <a:schemeClr val="tx1"/>
          </a:fontRef>
        </p:style>
      </p:cxnSp>
      <p:pic>
        <p:nvPicPr>
          <p:cNvPr id="9" name="图片 8"/>
          <p:cNvPicPr>
            <a:picLocks noChangeAspect="1"/>
          </p:cNvPicPr>
          <p:nvPr/>
        </p:nvPicPr>
        <p:blipFill rotWithShape="1">
          <a:blip r:embed="rId3" cstate="print">
            <a:extLst>
              <a:ext uri="{BEBA8EAE-BF5A-486C-A8C5-ECC9F3942E4B}">
                <a14:imgProps xmlns:a14="http://schemas.microsoft.com/office/drawing/2010/main" xmlns="">
                  <a14:imgLayer r:embed="rId4">
                    <a14:imgEffect>
                      <a14:backgroundRemoval t="11198" b="85547" l="18555" r="80469">
                        <a14:foregroundMark x1="23535" y1="52474" x2="19238" y2="65234"/>
                        <a14:foregroundMark x1="19238" y1="65234" x2="18652" y2="63021"/>
                        <a14:foregroundMark x1="49414" y1="11198" x2="50586" y2="13281"/>
                        <a14:foregroundMark x1="75879" y1="51042" x2="80469" y2="63672"/>
                        <a14:foregroundMark x1="80469" y1="63672" x2="77930" y2="67578"/>
                        <a14:foregroundMark x1="44336" y1="78516" x2="34180" y2="83073"/>
                        <a14:foregroundMark x1="34180" y1="83073" x2="55078" y2="86458"/>
                        <a14:foregroundMark x1="55078" y1="86458" x2="66016" y2="85547"/>
                        <a14:foregroundMark x1="66016" y1="85547" x2="56250" y2="78906"/>
                        <a14:foregroundMark x1="56250" y1="78906" x2="43066" y2="79036"/>
                        <a14:backgroundMark x1="19952" y1="65636" x2="19683" y2="66869"/>
                        <a14:backgroundMark x1="19668" y1="66812" x2="20112" y2="65726"/>
                      </a14:backgroundRemoval>
                    </a14:imgEffect>
                  </a14:imgLayer>
                </a14:imgProps>
              </a:ext>
            </a:extLst>
          </a:blip>
          <a:srcRect l="16366" t="8028" r="16551" b="12571"/>
          <a:stretch/>
        </p:blipFill>
        <p:spPr>
          <a:xfrm>
            <a:off x="3174072" y="1333772"/>
            <a:ext cx="1764377" cy="1566238"/>
          </a:xfrm>
          <a:prstGeom prst="rect">
            <a:avLst/>
          </a:prstGeom>
        </p:spPr>
      </p:pic>
      <p:cxnSp>
        <p:nvCxnSpPr>
          <p:cNvPr id="17" name="直接连接符 16"/>
          <p:cNvCxnSpPr>
            <a:cxnSpLocks/>
          </p:cNvCxnSpPr>
          <p:nvPr/>
        </p:nvCxnSpPr>
        <p:spPr>
          <a:xfrm>
            <a:off x="5070690" y="3870558"/>
            <a:ext cx="3264477"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xmlns="" val="2847717103"/>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2" end="2"/>
                                            </p:txEl>
                                          </p:spTgt>
                                        </p:tgtEl>
                                        <p:attrNameLst>
                                          <p:attrName>style.visibility</p:attrName>
                                        </p:attrNameLst>
                                      </p:cBhvr>
                                      <p:to>
                                        <p:strVal val="visible"/>
                                      </p:to>
                                    </p:set>
                                    <p:animEffect transition="in" filter="fade">
                                      <p:cBhvr>
                                        <p:cTn id="10" dur="500"/>
                                        <p:tgtEl>
                                          <p:spTgt spid="1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animEffect transition="in" filter="fade">
                                      <p:cBhvr>
                                        <p:cTn id="13" dur="500"/>
                                        <p:tgtEl>
                                          <p:spTgt spid="1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animEffect transition="in" filter="fade">
                                      <p:cBhvr>
                                        <p:cTn id="19" dur="500"/>
                                        <p:tgtEl>
                                          <p:spTgt spid="1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66"/>
          <p:cNvSpPr txBox="1"/>
          <p:nvPr/>
        </p:nvSpPr>
        <p:spPr>
          <a:xfrm>
            <a:off x="611560" y="1628800"/>
            <a:ext cx="7776864" cy="3970318"/>
          </a:xfrm>
          <a:prstGeom prst="rect">
            <a:avLst/>
          </a:prstGeom>
          <a:noFill/>
        </p:spPr>
        <p:txBody>
          <a:bodyPr wrap="square" rtlCol="0">
            <a:spAutoFit/>
          </a:bodyPr>
          <a:lstStyle/>
          <a:p>
            <a:pPr defTabSz="685800" fontAlgn="auto">
              <a:lnSpc>
                <a:spcPct val="150000"/>
              </a:lnSpc>
              <a:spcBef>
                <a:spcPts val="0"/>
              </a:spcBef>
              <a:spcAft>
                <a:spcPts val="0"/>
              </a:spcAft>
              <a:defRPr/>
            </a:pPr>
            <a:r>
              <a:rPr lang="zh-CN" altLang="en-US" sz="2800" dirty="0">
                <a:latin typeface="华文细黑" panose="02010600040101010101" pitchFamily="2" charset="-122"/>
                <a:ea typeface="华文细黑" panose="02010600040101010101" pitchFamily="2" charset="-122"/>
                <a:cs typeface="+mn-cs"/>
              </a:rPr>
              <a:t>        科学归纳推理的结论一般表现为反映客观对象必然性和规律性的全称命题，因此，它在科学认识中有可能使人们获得关于客观事物本质的认识，获得关于研究对象的规律性的知识。</a:t>
            </a:r>
            <a:endParaRPr lang="en-US" altLang="zh-CN" sz="2800" dirty="0">
              <a:latin typeface="华文细黑" panose="02010600040101010101" pitchFamily="2" charset="-122"/>
              <a:ea typeface="华文细黑" panose="02010600040101010101" pitchFamily="2" charset="-122"/>
              <a:cs typeface="+mn-cs"/>
            </a:endParaRPr>
          </a:p>
          <a:p>
            <a:pPr defTabSz="685800" fontAlgn="auto">
              <a:lnSpc>
                <a:spcPct val="150000"/>
              </a:lnSpc>
              <a:spcBef>
                <a:spcPts val="0"/>
              </a:spcBef>
              <a:spcAft>
                <a:spcPts val="0"/>
              </a:spcAft>
              <a:defRPr/>
            </a:pPr>
            <a:r>
              <a:rPr lang="en-US" altLang="zh-CN" sz="2800" dirty="0">
                <a:latin typeface="华文细黑" panose="02010600040101010101" pitchFamily="2" charset="-122"/>
                <a:ea typeface="华文细黑" panose="02010600040101010101" pitchFamily="2" charset="-122"/>
                <a:cs typeface="+mn-cs"/>
              </a:rPr>
              <a:t>        </a:t>
            </a:r>
            <a:r>
              <a:rPr lang="zh-CN" altLang="en-US" sz="2800" dirty="0">
                <a:latin typeface="华文细黑" panose="02010600040101010101" pitchFamily="2" charset="-122"/>
                <a:ea typeface="华文细黑" panose="02010600040101010101" pitchFamily="2" charset="-122"/>
                <a:cs typeface="+mn-cs"/>
              </a:rPr>
              <a:t>科学归纳推理是在科学研究中广泛应用的一种归纳方法。</a:t>
            </a:r>
            <a:endParaRPr lang="en-US" altLang="zh-CN" sz="2800" dirty="0">
              <a:latin typeface="华文细黑" panose="02010600040101010101" pitchFamily="2" charset="-122"/>
              <a:ea typeface="华文细黑" panose="02010600040101010101" pitchFamily="2" charset="-122"/>
              <a:cs typeface="+mn-cs"/>
            </a:endParaRPr>
          </a:p>
        </p:txBody>
      </p:sp>
    </p:spTree>
    <p:extLst>
      <p:ext uri="{BB962C8B-B14F-4D97-AF65-F5344CB8AC3E}">
        <p14:creationId xmlns:p14="http://schemas.microsoft.com/office/powerpoint/2010/main" xmlns="" val="2178486838"/>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xEl>
                                              <p:pRg st="1" end="1"/>
                                            </p:txEl>
                                          </p:spTgt>
                                        </p:tgtEl>
                                        <p:attrNameLst>
                                          <p:attrName>style.visibility</p:attrName>
                                        </p:attrNameLst>
                                      </p:cBhvr>
                                      <p:to>
                                        <p:strVal val="visible"/>
                                      </p:to>
                                    </p:set>
                                    <p:animEffect transition="in" filter="fade">
                                      <p:cBhvr>
                                        <p:cTn id="12" dur="500"/>
                                        <p:tgtEl>
                                          <p:spTgt spid="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578901" y="1236857"/>
            <a:ext cx="7946277" cy="4392260"/>
            <a:chOff x="1162372" y="776929"/>
            <a:chExt cx="7454685" cy="4120535"/>
          </a:xfrm>
        </p:grpSpPr>
        <p:sp>
          <p:nvSpPr>
            <p:cNvPr id="2" name="Freeform 3"/>
            <p:cNvSpPr/>
            <p:nvPr/>
          </p:nvSpPr>
          <p:spPr>
            <a:xfrm>
              <a:off x="1162372" y="776929"/>
              <a:ext cx="7454685" cy="4120535"/>
            </a:xfrm>
            <a:custGeom>
              <a:avLst/>
              <a:gdLst>
                <a:gd name="connsiteX0" fmla="*/ 2519006 w 2599156"/>
                <a:gd name="connsiteY0" fmla="*/ 1865376 h 1865376"/>
                <a:gd name="connsiteX1" fmla="*/ 80149 w 2599156"/>
                <a:gd name="connsiteY1" fmla="*/ 1865376 h 1865376"/>
                <a:gd name="connsiteX2" fmla="*/ 0 w 2599156"/>
                <a:gd name="connsiteY2" fmla="*/ 1785226 h 1865376"/>
                <a:gd name="connsiteX3" fmla="*/ 0 w 2599156"/>
                <a:gd name="connsiteY3" fmla="*/ 80149 h 1865376"/>
                <a:gd name="connsiteX4" fmla="*/ 80149 w 2599156"/>
                <a:gd name="connsiteY4" fmla="*/ 0 h 1865376"/>
                <a:gd name="connsiteX5" fmla="*/ 2519006 w 2599156"/>
                <a:gd name="connsiteY5" fmla="*/ 0 h 1865376"/>
                <a:gd name="connsiteX6" fmla="*/ 2599156 w 2599156"/>
                <a:gd name="connsiteY6" fmla="*/ 80149 h 1865376"/>
                <a:gd name="connsiteX7" fmla="*/ 2599156 w 2599156"/>
                <a:gd name="connsiteY7" fmla="*/ 1785226 h 1865376"/>
                <a:gd name="connsiteX8" fmla="*/ 2519006 w 2599156"/>
                <a:gd name="connsiteY8" fmla="*/ 1865376 h 18653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2599156" h="1865376">
                  <a:moveTo>
                    <a:pt x="2519006" y="1865376"/>
                  </a:moveTo>
                  <a:lnTo>
                    <a:pt x="80149" y="1865376"/>
                  </a:lnTo>
                  <a:cubicBezTo>
                    <a:pt x="36067" y="1865376"/>
                    <a:pt x="0" y="1829307"/>
                    <a:pt x="0" y="1785226"/>
                  </a:cubicBezTo>
                  <a:lnTo>
                    <a:pt x="0" y="80149"/>
                  </a:lnTo>
                  <a:cubicBezTo>
                    <a:pt x="0" y="36068"/>
                    <a:pt x="36067" y="0"/>
                    <a:pt x="80149" y="0"/>
                  </a:cubicBezTo>
                  <a:lnTo>
                    <a:pt x="2519006" y="0"/>
                  </a:lnTo>
                  <a:cubicBezTo>
                    <a:pt x="2563088" y="0"/>
                    <a:pt x="2599156" y="36068"/>
                    <a:pt x="2599156" y="80149"/>
                  </a:cubicBezTo>
                  <a:lnTo>
                    <a:pt x="2599156" y="1785226"/>
                  </a:lnTo>
                  <a:cubicBezTo>
                    <a:pt x="2599156" y="1829307"/>
                    <a:pt x="2563088" y="1865376"/>
                    <a:pt x="2519006" y="1865376"/>
                  </a:cubicBezTo>
                </a:path>
              </a:pathLst>
            </a:custGeom>
            <a:solidFill>
              <a:srgbClr val="132734">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3" name="Freeform 3"/>
            <p:cNvSpPr/>
            <p:nvPr/>
          </p:nvSpPr>
          <p:spPr>
            <a:xfrm>
              <a:off x="1544206" y="955486"/>
              <a:ext cx="221972" cy="247800"/>
            </a:xfrm>
            <a:custGeom>
              <a:avLst/>
              <a:gdLst>
                <a:gd name="connsiteX0" fmla="*/ 77393 w 77393"/>
                <a:gd name="connsiteY0" fmla="*/ 86398 h 86398"/>
                <a:gd name="connsiteX1" fmla="*/ 0 w 77393"/>
                <a:gd name="connsiteY1" fmla="*/ 41719 h 86398"/>
                <a:gd name="connsiteX2" fmla="*/ 75679 w 77393"/>
                <a:gd name="connsiteY2" fmla="*/ 0 h 86398"/>
                <a:gd name="connsiteX3" fmla="*/ 77393 w 77393"/>
                <a:gd name="connsiteY3" fmla="*/ 86398 h 86398"/>
              </a:gdLst>
              <a:ahLst/>
              <a:cxnLst>
                <a:cxn ang="0">
                  <a:pos x="connsiteX0" y="connsiteY0"/>
                </a:cxn>
                <a:cxn ang="1">
                  <a:pos x="connsiteX1" y="connsiteY1"/>
                </a:cxn>
                <a:cxn ang="2">
                  <a:pos x="connsiteX2" y="connsiteY2"/>
                </a:cxn>
                <a:cxn ang="3">
                  <a:pos x="connsiteX3" y="connsiteY3"/>
                </a:cxn>
              </a:cxnLst>
              <a:rect l="l" t="t" r="r" b="b"/>
              <a:pathLst>
                <a:path w="77393" h="86398">
                  <a:moveTo>
                    <a:pt x="77393" y="86398"/>
                  </a:moveTo>
                  <a:lnTo>
                    <a:pt x="0" y="41719"/>
                  </a:lnTo>
                  <a:lnTo>
                    <a:pt x="75679" y="0"/>
                  </a:lnTo>
                  <a:lnTo>
                    <a:pt x="77393" y="86398"/>
                  </a:lnTo>
                </a:path>
              </a:pathLst>
            </a:custGeom>
            <a:solidFill>
              <a:srgbClr val="B8D1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4" name="Freeform 3"/>
            <p:cNvSpPr/>
            <p:nvPr/>
          </p:nvSpPr>
          <p:spPr>
            <a:xfrm>
              <a:off x="1875291" y="955486"/>
              <a:ext cx="221972" cy="247800"/>
            </a:xfrm>
            <a:custGeom>
              <a:avLst/>
              <a:gdLst>
                <a:gd name="connsiteX0" fmla="*/ 0 w 77393"/>
                <a:gd name="connsiteY0" fmla="*/ 86398 h 86398"/>
                <a:gd name="connsiteX1" fmla="*/ 77393 w 77393"/>
                <a:gd name="connsiteY1" fmla="*/ 41719 h 86398"/>
                <a:gd name="connsiteX2" fmla="*/ 1714 w 77393"/>
                <a:gd name="connsiteY2" fmla="*/ 0 h 86398"/>
                <a:gd name="connsiteX3" fmla="*/ 0 w 77393"/>
                <a:gd name="connsiteY3" fmla="*/ 86398 h 86398"/>
              </a:gdLst>
              <a:ahLst/>
              <a:cxnLst>
                <a:cxn ang="0">
                  <a:pos x="connsiteX0" y="connsiteY0"/>
                </a:cxn>
                <a:cxn ang="1">
                  <a:pos x="connsiteX1" y="connsiteY1"/>
                </a:cxn>
                <a:cxn ang="2">
                  <a:pos x="connsiteX2" y="connsiteY2"/>
                </a:cxn>
                <a:cxn ang="3">
                  <a:pos x="connsiteX3" y="connsiteY3"/>
                </a:cxn>
              </a:cxnLst>
              <a:rect l="l" t="t" r="r" b="b"/>
              <a:pathLst>
                <a:path w="77393" h="86398">
                  <a:moveTo>
                    <a:pt x="0" y="86398"/>
                  </a:moveTo>
                  <a:lnTo>
                    <a:pt x="77393" y="41719"/>
                  </a:lnTo>
                  <a:lnTo>
                    <a:pt x="1714" y="0"/>
                  </a:lnTo>
                  <a:lnTo>
                    <a:pt x="0" y="86398"/>
                  </a:lnTo>
                </a:path>
              </a:pathLst>
            </a:custGeom>
            <a:solidFill>
              <a:srgbClr val="B8D1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5" name="Freeform 3"/>
            <p:cNvSpPr/>
            <p:nvPr/>
          </p:nvSpPr>
          <p:spPr>
            <a:xfrm>
              <a:off x="7249805" y="963378"/>
              <a:ext cx="219242" cy="219205"/>
            </a:xfrm>
            <a:custGeom>
              <a:avLst/>
              <a:gdLst>
                <a:gd name="connsiteX0" fmla="*/ 76441 w 76441"/>
                <a:gd name="connsiteY0" fmla="*/ 38214 h 76428"/>
                <a:gd name="connsiteX1" fmla="*/ 38226 w 76441"/>
                <a:gd name="connsiteY1" fmla="*/ 76428 h 76428"/>
                <a:gd name="connsiteX2" fmla="*/ 0 w 76441"/>
                <a:gd name="connsiteY2" fmla="*/ 38214 h 76428"/>
                <a:gd name="connsiteX3" fmla="*/ 38226 w 76441"/>
                <a:gd name="connsiteY3" fmla="*/ 0 h 76428"/>
                <a:gd name="connsiteX4" fmla="*/ 76441 w 76441"/>
                <a:gd name="connsiteY4" fmla="*/ 38214 h 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441" h="76428">
                  <a:moveTo>
                    <a:pt x="76441" y="38214"/>
                  </a:moveTo>
                  <a:cubicBezTo>
                    <a:pt x="76441" y="59321"/>
                    <a:pt x="59334" y="76428"/>
                    <a:pt x="38226" y="76428"/>
                  </a:cubicBezTo>
                  <a:cubicBezTo>
                    <a:pt x="17119" y="76428"/>
                    <a:pt x="0" y="59321"/>
                    <a:pt x="0" y="38214"/>
                  </a:cubicBezTo>
                  <a:cubicBezTo>
                    <a:pt x="0" y="17106"/>
                    <a:pt x="17119" y="0"/>
                    <a:pt x="38226" y="0"/>
                  </a:cubicBezTo>
                  <a:cubicBezTo>
                    <a:pt x="59334" y="0"/>
                    <a:pt x="76441" y="17106"/>
                    <a:pt x="76441" y="38214"/>
                  </a:cubicBezTo>
                </a:path>
              </a:pathLst>
            </a:custGeom>
            <a:solidFill>
              <a:srgbClr val="B8D1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6" name="Freeform 3"/>
            <p:cNvSpPr/>
            <p:nvPr/>
          </p:nvSpPr>
          <p:spPr>
            <a:xfrm>
              <a:off x="7603711" y="963377"/>
              <a:ext cx="219242" cy="219205"/>
            </a:xfrm>
            <a:custGeom>
              <a:avLst/>
              <a:gdLst>
                <a:gd name="connsiteX0" fmla="*/ 76441 w 76441"/>
                <a:gd name="connsiteY0" fmla="*/ 38214 h 76428"/>
                <a:gd name="connsiteX1" fmla="*/ 38227 w 76441"/>
                <a:gd name="connsiteY1" fmla="*/ 76428 h 76428"/>
                <a:gd name="connsiteX2" fmla="*/ 0 w 76441"/>
                <a:gd name="connsiteY2" fmla="*/ 38214 h 76428"/>
                <a:gd name="connsiteX3" fmla="*/ 38227 w 76441"/>
                <a:gd name="connsiteY3" fmla="*/ 0 h 76428"/>
                <a:gd name="connsiteX4" fmla="*/ 76441 w 76441"/>
                <a:gd name="connsiteY4" fmla="*/ 38214 h 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441" h="76428">
                  <a:moveTo>
                    <a:pt x="76441" y="38214"/>
                  </a:moveTo>
                  <a:cubicBezTo>
                    <a:pt x="76441" y="59321"/>
                    <a:pt x="59334" y="76428"/>
                    <a:pt x="38227" y="76428"/>
                  </a:cubicBezTo>
                  <a:cubicBezTo>
                    <a:pt x="17119" y="76428"/>
                    <a:pt x="0" y="59321"/>
                    <a:pt x="0" y="38214"/>
                  </a:cubicBezTo>
                  <a:cubicBezTo>
                    <a:pt x="0" y="17106"/>
                    <a:pt x="17119" y="0"/>
                    <a:pt x="38227" y="0"/>
                  </a:cubicBezTo>
                  <a:cubicBezTo>
                    <a:pt x="59334" y="0"/>
                    <a:pt x="76441" y="17106"/>
                    <a:pt x="76441" y="38214"/>
                  </a:cubicBezTo>
                </a:path>
              </a:pathLst>
            </a:custGeom>
            <a:solidFill>
              <a:srgbClr val="B8D1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7" name="Freeform 3"/>
            <p:cNvSpPr/>
            <p:nvPr/>
          </p:nvSpPr>
          <p:spPr>
            <a:xfrm>
              <a:off x="7933431" y="955486"/>
              <a:ext cx="219242" cy="219205"/>
            </a:xfrm>
            <a:custGeom>
              <a:avLst/>
              <a:gdLst>
                <a:gd name="connsiteX0" fmla="*/ 76441 w 76441"/>
                <a:gd name="connsiteY0" fmla="*/ 38214 h 76428"/>
                <a:gd name="connsiteX1" fmla="*/ 38227 w 76441"/>
                <a:gd name="connsiteY1" fmla="*/ 76428 h 76428"/>
                <a:gd name="connsiteX2" fmla="*/ 0 w 76441"/>
                <a:gd name="connsiteY2" fmla="*/ 38214 h 76428"/>
                <a:gd name="connsiteX3" fmla="*/ 38227 w 76441"/>
                <a:gd name="connsiteY3" fmla="*/ 0 h 76428"/>
                <a:gd name="connsiteX4" fmla="*/ 76441 w 76441"/>
                <a:gd name="connsiteY4" fmla="*/ 38214 h 76428"/>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76441" h="76428">
                  <a:moveTo>
                    <a:pt x="76441" y="38214"/>
                  </a:moveTo>
                  <a:cubicBezTo>
                    <a:pt x="76441" y="59321"/>
                    <a:pt x="59334" y="76428"/>
                    <a:pt x="38227" y="76428"/>
                  </a:cubicBezTo>
                  <a:cubicBezTo>
                    <a:pt x="17119" y="76428"/>
                    <a:pt x="0" y="59321"/>
                    <a:pt x="0" y="38214"/>
                  </a:cubicBezTo>
                  <a:cubicBezTo>
                    <a:pt x="0" y="17106"/>
                    <a:pt x="17119" y="0"/>
                    <a:pt x="38227" y="0"/>
                  </a:cubicBezTo>
                  <a:cubicBezTo>
                    <a:pt x="59334" y="0"/>
                    <a:pt x="76441" y="17106"/>
                    <a:pt x="76441" y="38214"/>
                  </a:cubicBezTo>
                </a:path>
              </a:pathLst>
            </a:custGeom>
            <a:solidFill>
              <a:srgbClr val="B8D1CE">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sp>
          <p:nvSpPr>
            <p:cNvPr id="8" name="Freeform 3"/>
            <p:cNvSpPr/>
            <p:nvPr/>
          </p:nvSpPr>
          <p:spPr>
            <a:xfrm>
              <a:off x="1169602" y="1258879"/>
              <a:ext cx="7440224" cy="564090"/>
            </a:xfrm>
            <a:custGeom>
              <a:avLst/>
              <a:gdLst>
                <a:gd name="connsiteX0" fmla="*/ 2594114 w 2594114"/>
                <a:gd name="connsiteY0" fmla="*/ 248462 h 248462"/>
                <a:gd name="connsiteX1" fmla="*/ 0 w 2594114"/>
                <a:gd name="connsiteY1" fmla="*/ 248462 h 248462"/>
                <a:gd name="connsiteX2" fmla="*/ 0 w 2594114"/>
                <a:gd name="connsiteY2" fmla="*/ 0 h 248462"/>
                <a:gd name="connsiteX3" fmla="*/ 2594114 w 2594114"/>
                <a:gd name="connsiteY3" fmla="*/ 0 h 248462"/>
                <a:gd name="connsiteX4" fmla="*/ 2594114 w 2594114"/>
                <a:gd name="connsiteY4" fmla="*/ 248462 h 248462"/>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2594114" h="248462">
                  <a:moveTo>
                    <a:pt x="2594114" y="248462"/>
                  </a:moveTo>
                  <a:lnTo>
                    <a:pt x="0" y="248462"/>
                  </a:lnTo>
                  <a:lnTo>
                    <a:pt x="0" y="0"/>
                  </a:lnTo>
                  <a:lnTo>
                    <a:pt x="2594114" y="0"/>
                  </a:lnTo>
                  <a:lnTo>
                    <a:pt x="2594114" y="248462"/>
                  </a:lnTo>
                </a:path>
              </a:pathLst>
            </a:custGeom>
            <a:solidFill>
              <a:srgbClr val="B6B2AB">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zh-CN" altLang="en-US" sz="1350" b="0" dirty="0">
                <a:solidFill>
                  <a:prstClr val="white"/>
                </a:solidFill>
                <a:latin typeface="Calibri"/>
                <a:ea typeface="方正兰亭超细黑简体" panose="02000000000000000000" pitchFamily="2" charset="-122"/>
              </a:endParaRPr>
            </a:p>
          </p:txBody>
        </p:sp>
      </p:grpSp>
      <p:sp>
        <p:nvSpPr>
          <p:cNvPr id="21" name="文本框 20"/>
          <p:cNvSpPr txBox="1"/>
          <p:nvPr/>
        </p:nvSpPr>
        <p:spPr>
          <a:xfrm>
            <a:off x="735676" y="1843717"/>
            <a:ext cx="7789502" cy="507831"/>
          </a:xfrm>
          <a:prstGeom prst="rect">
            <a:avLst/>
          </a:prstGeom>
          <a:noFill/>
        </p:spPr>
        <p:txBody>
          <a:bodyPr wrap="square" rtlCol="0">
            <a:spAutoFit/>
          </a:bodyPr>
          <a:lstStyle/>
          <a:p>
            <a:pPr algn="ctr" defTabSz="685800" fontAlgn="auto">
              <a:spcBef>
                <a:spcPts val="0"/>
              </a:spcBef>
              <a:spcAft>
                <a:spcPts val="0"/>
              </a:spcAft>
              <a:defRPr/>
            </a:pPr>
            <a:r>
              <a:rPr lang="zh-CN" altLang="en-US" sz="2700" dirty="0">
                <a:solidFill>
                  <a:prstClr val="black"/>
                </a:solidFill>
                <a:latin typeface="微软雅黑" panose="020B0503020204020204" pitchFamily="34" charset="-122"/>
                <a:ea typeface="微软雅黑" panose="020B0503020204020204" pitchFamily="34" charset="-122"/>
                <a:cs typeface="STHupo" charset="-122"/>
              </a:rPr>
              <a:t>习题</a:t>
            </a:r>
            <a:endParaRPr lang="en-US" altLang="zh-CN" sz="2700" dirty="0">
              <a:solidFill>
                <a:prstClr val="black"/>
              </a:solidFill>
              <a:latin typeface="微软雅黑" panose="020B0503020204020204" pitchFamily="34" charset="-122"/>
              <a:ea typeface="微软雅黑" panose="020B0503020204020204" pitchFamily="34" charset="-122"/>
              <a:cs typeface="STHupo" charset="-122"/>
            </a:endParaRPr>
          </a:p>
        </p:txBody>
      </p:sp>
      <p:sp>
        <p:nvSpPr>
          <p:cNvPr id="67" name="文本框 66"/>
          <p:cNvSpPr txBox="1"/>
          <p:nvPr/>
        </p:nvSpPr>
        <p:spPr>
          <a:xfrm>
            <a:off x="586608" y="2328465"/>
            <a:ext cx="7886139" cy="3000821"/>
          </a:xfrm>
          <a:prstGeom prst="rect">
            <a:avLst/>
          </a:prstGeom>
          <a:noFill/>
        </p:spPr>
        <p:txBody>
          <a:bodyPr wrap="square" rtlCol="0">
            <a:spAutoFit/>
          </a:bodyPr>
          <a:lstStyle/>
          <a:p>
            <a:pPr defTabSz="685800" fontAlgn="auto">
              <a:spcBef>
                <a:spcPts val="0"/>
              </a:spcBef>
              <a:spcAft>
                <a:spcPts val="0"/>
              </a:spcAft>
              <a:defRPr/>
            </a:pPr>
            <a:r>
              <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rPr>
              <a:t>1 </a:t>
            </a:r>
            <a:r>
              <a:rPr lang="zh-CN" altLang="en-US" sz="2100" dirty="0">
                <a:solidFill>
                  <a:srgbClr val="FFC000">
                    <a:lumMod val="60000"/>
                    <a:lumOff val="40000"/>
                  </a:srgbClr>
                </a:solidFill>
                <a:latin typeface="华文细黑" panose="02010600040101010101" pitchFamily="2" charset="-122"/>
                <a:ea typeface="华文细黑" panose="02010600040101010101" pitchFamily="2" charset="-122"/>
                <a:cs typeface="+mn-cs"/>
              </a:rPr>
              <a:t>某高校本科生毕业论文中被发现有违反学术规范行为的人次在近</a:t>
            </a:r>
            <a:r>
              <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rPr>
              <a:t>10</a:t>
            </a:r>
            <a:r>
              <a:rPr lang="zh-CN" altLang="en-US" sz="2100" dirty="0">
                <a:solidFill>
                  <a:srgbClr val="FFC000">
                    <a:lumMod val="60000"/>
                    <a:lumOff val="40000"/>
                  </a:srgbClr>
                </a:solidFill>
                <a:latin typeface="华文细黑" panose="02010600040101010101" pitchFamily="2" charset="-122"/>
                <a:ea typeface="华文细黑" panose="02010600040101010101" pitchFamily="2" charset="-122"/>
                <a:cs typeface="+mn-cs"/>
              </a:rPr>
              <a:t>年来明显增多，这说明当代大学生在学术道德方面的素质越来越差。</a:t>
            </a:r>
            <a:endPar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defRPr/>
            </a:pPr>
            <a:r>
              <a:rPr lang="zh-CN" altLang="en-US" sz="2100" dirty="0">
                <a:solidFill>
                  <a:srgbClr val="FFC000">
                    <a:lumMod val="60000"/>
                    <a:lumOff val="40000"/>
                  </a:srgbClr>
                </a:solidFill>
                <a:latin typeface="华文细黑" panose="02010600040101010101" pitchFamily="2" charset="-122"/>
                <a:ea typeface="华文细黑" panose="02010600040101010101" pitchFamily="2" charset="-122"/>
                <a:cs typeface="+mn-cs"/>
              </a:rPr>
              <a:t>以下哪项如果为真，将会明显削弱上述结论？</a:t>
            </a:r>
            <a:endPar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defRPr/>
            </a:pPr>
            <a:r>
              <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rPr>
              <a:t>A </a:t>
            </a:r>
            <a:r>
              <a:rPr lang="zh-CN" altLang="en-US" sz="2100" dirty="0">
                <a:solidFill>
                  <a:srgbClr val="FFC000">
                    <a:lumMod val="60000"/>
                    <a:lumOff val="40000"/>
                  </a:srgbClr>
                </a:solidFill>
                <a:latin typeface="华文细黑" panose="02010600040101010101" pitchFamily="2" charset="-122"/>
                <a:ea typeface="华文细黑" panose="02010600040101010101" pitchFamily="2" charset="-122"/>
                <a:cs typeface="+mn-cs"/>
              </a:rPr>
              <a:t>互联网的强大功能为学术不端行为带来了极大的便利</a:t>
            </a:r>
            <a:endPar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defRPr/>
            </a:pPr>
            <a:r>
              <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rPr>
              <a:t>B </a:t>
            </a:r>
            <a:r>
              <a:rPr lang="zh-CN" altLang="en-US" sz="2100" dirty="0">
                <a:solidFill>
                  <a:srgbClr val="FFC000">
                    <a:lumMod val="60000"/>
                    <a:lumOff val="40000"/>
                  </a:srgbClr>
                </a:solidFill>
                <a:latin typeface="华文细黑" panose="02010600040101010101" pitchFamily="2" charset="-122"/>
                <a:ea typeface="华文细黑" panose="02010600040101010101" pitchFamily="2" charset="-122"/>
                <a:cs typeface="+mn-cs"/>
              </a:rPr>
              <a:t>高校没有对大学生进行学术道德方面的相关教育</a:t>
            </a:r>
            <a:endPar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defRPr/>
            </a:pPr>
            <a:r>
              <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rPr>
              <a:t>C </a:t>
            </a:r>
            <a:r>
              <a:rPr lang="zh-CN" altLang="en-US" sz="2100" dirty="0">
                <a:solidFill>
                  <a:srgbClr val="FFC000">
                    <a:lumMod val="60000"/>
                    <a:lumOff val="40000"/>
                  </a:srgbClr>
                </a:solidFill>
                <a:latin typeface="华文细黑" panose="02010600040101010101" pitchFamily="2" charset="-122"/>
                <a:ea typeface="华文细黑" panose="02010600040101010101" pitchFamily="2" charset="-122"/>
                <a:cs typeface="+mn-cs"/>
              </a:rPr>
              <a:t>近</a:t>
            </a:r>
            <a:r>
              <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rPr>
              <a:t>10</a:t>
            </a:r>
            <a:r>
              <a:rPr lang="zh-CN" altLang="en-US" sz="2100" dirty="0">
                <a:solidFill>
                  <a:srgbClr val="FFC000">
                    <a:lumMod val="60000"/>
                    <a:lumOff val="40000"/>
                  </a:srgbClr>
                </a:solidFill>
                <a:latin typeface="华文细黑" panose="02010600040101010101" pitchFamily="2" charset="-122"/>
                <a:ea typeface="华文细黑" panose="02010600040101010101" pitchFamily="2" charset="-122"/>
                <a:cs typeface="+mn-cs"/>
              </a:rPr>
              <a:t>年来大学本科毕业生的数量大幅增加</a:t>
            </a:r>
            <a:endPar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defRPr/>
            </a:pPr>
            <a:r>
              <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rPr>
              <a:t>D </a:t>
            </a:r>
            <a:r>
              <a:rPr lang="zh-CN" altLang="en-US" sz="2100" dirty="0">
                <a:solidFill>
                  <a:srgbClr val="FFC000">
                    <a:lumMod val="60000"/>
                    <a:lumOff val="40000"/>
                  </a:srgbClr>
                </a:solidFill>
                <a:latin typeface="华文细黑" panose="02010600040101010101" pitchFamily="2" charset="-122"/>
                <a:ea typeface="华文细黑" panose="02010600040101010101" pitchFamily="2" charset="-122"/>
                <a:cs typeface="+mn-cs"/>
              </a:rPr>
              <a:t>仍有三十名大学本科生的毕业论文被评为省优秀论文。</a:t>
            </a:r>
            <a:endParaRPr lang="en-US" altLang="zh-CN" sz="2100" dirty="0">
              <a:solidFill>
                <a:srgbClr val="FFC000">
                  <a:lumMod val="60000"/>
                  <a:lumOff val="40000"/>
                </a:srgbClr>
              </a:solidFill>
              <a:latin typeface="华文细黑" panose="02010600040101010101" pitchFamily="2" charset="-122"/>
              <a:ea typeface="华文细黑" panose="02010600040101010101" pitchFamily="2" charset="-122"/>
              <a:cs typeface="+mn-cs"/>
            </a:endParaRPr>
          </a:p>
          <a:p>
            <a:pPr defTabSz="685800" fontAlgn="auto">
              <a:spcBef>
                <a:spcPts val="0"/>
              </a:spcBef>
              <a:spcAft>
                <a:spcPts val="0"/>
              </a:spcAft>
              <a:defRPr/>
            </a:pPr>
            <a:r>
              <a:rPr lang="zh-CN" altLang="en-US" sz="2100" dirty="0">
                <a:solidFill>
                  <a:srgbClr val="FF0000"/>
                </a:solidFill>
                <a:latin typeface="华文细黑" panose="02010600040101010101" pitchFamily="2" charset="-122"/>
                <a:ea typeface="华文细黑" panose="02010600040101010101" pitchFamily="2" charset="-122"/>
                <a:cs typeface="+mn-cs"/>
              </a:rPr>
              <a:t>答案：</a:t>
            </a:r>
            <a:r>
              <a:rPr lang="en-US" altLang="zh-CN" sz="2100" dirty="0">
                <a:solidFill>
                  <a:srgbClr val="FF0000"/>
                </a:solidFill>
                <a:latin typeface="华文细黑" panose="02010600040101010101" pitchFamily="2" charset="-122"/>
                <a:ea typeface="华文细黑" panose="02010600040101010101" pitchFamily="2" charset="-122"/>
                <a:cs typeface="+mn-cs"/>
              </a:rPr>
              <a:t>C</a:t>
            </a:r>
          </a:p>
        </p:txBody>
      </p:sp>
    </p:spTree>
    <p:extLst>
      <p:ext uri="{BB962C8B-B14F-4D97-AF65-F5344CB8AC3E}">
        <p14:creationId xmlns:p14="http://schemas.microsoft.com/office/powerpoint/2010/main" xmlns="" val="1372389022"/>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Effect transition="in" filter="fade">
                                      <p:cBhvr>
                                        <p:cTn id="7" dur="500"/>
                                        <p:tgtEl>
                                          <p:spTgt spid="6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7">
                                            <p:txEl>
                                              <p:pRg st="1" end="1"/>
                                            </p:txEl>
                                          </p:spTgt>
                                        </p:tgtEl>
                                        <p:attrNameLst>
                                          <p:attrName>style.visibility</p:attrName>
                                        </p:attrNameLst>
                                      </p:cBhvr>
                                      <p:to>
                                        <p:strVal val="visible"/>
                                      </p:to>
                                    </p:set>
                                    <p:animEffect transition="in" filter="fade">
                                      <p:cBhvr>
                                        <p:cTn id="10" dur="500"/>
                                        <p:tgtEl>
                                          <p:spTgt spid="6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xEl>
                                              <p:pRg st="2" end="2"/>
                                            </p:txEl>
                                          </p:spTgt>
                                        </p:tgtEl>
                                        <p:attrNameLst>
                                          <p:attrName>style.visibility</p:attrName>
                                        </p:attrNameLst>
                                      </p:cBhvr>
                                      <p:to>
                                        <p:strVal val="visible"/>
                                      </p:to>
                                    </p:set>
                                    <p:animEffect transition="in" filter="fade">
                                      <p:cBhvr>
                                        <p:cTn id="13" dur="500"/>
                                        <p:tgtEl>
                                          <p:spTgt spid="6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7">
                                            <p:txEl>
                                              <p:pRg st="3" end="3"/>
                                            </p:txEl>
                                          </p:spTgt>
                                        </p:tgtEl>
                                        <p:attrNameLst>
                                          <p:attrName>style.visibility</p:attrName>
                                        </p:attrNameLst>
                                      </p:cBhvr>
                                      <p:to>
                                        <p:strVal val="visible"/>
                                      </p:to>
                                    </p:set>
                                    <p:animEffect transition="in" filter="fade">
                                      <p:cBhvr>
                                        <p:cTn id="16" dur="500"/>
                                        <p:tgtEl>
                                          <p:spTgt spid="6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7">
                                            <p:txEl>
                                              <p:pRg st="4" end="4"/>
                                            </p:txEl>
                                          </p:spTgt>
                                        </p:tgtEl>
                                        <p:attrNameLst>
                                          <p:attrName>style.visibility</p:attrName>
                                        </p:attrNameLst>
                                      </p:cBhvr>
                                      <p:to>
                                        <p:strVal val="visible"/>
                                      </p:to>
                                    </p:set>
                                    <p:animEffect transition="in" filter="fade">
                                      <p:cBhvr>
                                        <p:cTn id="19" dur="500"/>
                                        <p:tgtEl>
                                          <p:spTgt spid="6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7">
                                            <p:txEl>
                                              <p:pRg st="5" end="5"/>
                                            </p:txEl>
                                          </p:spTgt>
                                        </p:tgtEl>
                                        <p:attrNameLst>
                                          <p:attrName>style.visibility</p:attrName>
                                        </p:attrNameLst>
                                      </p:cBhvr>
                                      <p:to>
                                        <p:strVal val="visible"/>
                                      </p:to>
                                    </p:set>
                                    <p:animEffect transition="in" filter="fade">
                                      <p:cBhvr>
                                        <p:cTn id="22" dur="500"/>
                                        <p:tgtEl>
                                          <p:spTgt spid="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7">
                                            <p:txEl>
                                              <p:pRg st="6" end="6"/>
                                            </p:txEl>
                                          </p:spTgt>
                                        </p:tgtEl>
                                        <p:attrNameLst>
                                          <p:attrName>style.visibility</p:attrName>
                                        </p:attrNameLst>
                                      </p:cBhvr>
                                      <p:to>
                                        <p:strVal val="visible"/>
                                      </p:to>
                                    </p:set>
                                    <p:anim calcmode="lin" valueType="num">
                                      <p:cBhvr additive="base">
                                        <p:cTn id="27"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ED0522D1-3545-4C83-8861-7141DCCE2225}"/>
              </a:ext>
            </a:extLst>
          </p:cNvPr>
          <p:cNvSpPr>
            <a:spLocks noGrp="1"/>
          </p:cNvSpPr>
          <p:nvPr>
            <p:ph type="title"/>
          </p:nvPr>
        </p:nvSpPr>
        <p:spPr>
          <a:xfrm>
            <a:off x="107504" y="332656"/>
            <a:ext cx="8229600" cy="1143000"/>
          </a:xfrm>
        </p:spPr>
        <p:txBody>
          <a:bodyPr/>
          <a:lstStyle/>
          <a:p>
            <a:r>
              <a:rPr lang="zh-CN" altLang="en-US" b="1" dirty="0"/>
              <a:t>三、类比推理</a:t>
            </a:r>
          </a:p>
        </p:txBody>
      </p:sp>
      <p:sp>
        <p:nvSpPr>
          <p:cNvPr id="5" name="矩形 4">
            <a:extLst>
              <a:ext uri="{FF2B5EF4-FFF2-40B4-BE49-F238E27FC236}">
                <a16:creationId xmlns:a16="http://schemas.microsoft.com/office/drawing/2014/main" xmlns="" id="{62DE339F-6CB1-4305-97FE-8C990418C161}"/>
              </a:ext>
            </a:extLst>
          </p:cNvPr>
          <p:cNvSpPr/>
          <p:nvPr/>
        </p:nvSpPr>
        <p:spPr>
          <a:xfrm>
            <a:off x="791580" y="2780928"/>
            <a:ext cx="7560840" cy="2224070"/>
          </a:xfrm>
          <a:prstGeom prst="rect">
            <a:avLst/>
          </a:prstGeom>
        </p:spPr>
        <p:txBody>
          <a:bodyPr wrap="square">
            <a:spAutoFit/>
          </a:bodyPr>
          <a:lstStyle/>
          <a:p>
            <a:pPr lvl="0" defTabSz="822960">
              <a:lnSpc>
                <a:spcPct val="150000"/>
              </a:lnSpc>
              <a:defRPr/>
            </a:pPr>
            <a:r>
              <a:rPr lang="zh-CN" altLang="en-US" sz="3200" dirty="0">
                <a:solidFill>
                  <a:srgbClr val="00B050"/>
                </a:solidFill>
                <a:latin typeface="Calibri"/>
                <a:ea typeface="宋体" pitchFamily="2" charset="-122"/>
              </a:rPr>
              <a:t>类比推理</a:t>
            </a:r>
            <a:r>
              <a:rPr lang="zh-CN" altLang="en-US" sz="3200" dirty="0">
                <a:solidFill>
                  <a:prstClr val="black"/>
                </a:solidFill>
                <a:latin typeface="Calibri"/>
                <a:ea typeface="宋体" pitchFamily="2" charset="-122"/>
              </a:rPr>
              <a:t>主要是由特殊性或个别性前提推出特殊性或个别性结论的推理，它的前提不蕴涵结论，也是以一种或然性推理。</a:t>
            </a:r>
            <a:endParaRPr lang="en-US" altLang="zh-CN" sz="3200" dirty="0">
              <a:solidFill>
                <a:prstClr val="black"/>
              </a:solidFill>
              <a:latin typeface="Calibri"/>
              <a:ea typeface="宋体" pitchFamily="2" charset="-122"/>
            </a:endParaRPr>
          </a:p>
        </p:txBody>
      </p:sp>
    </p:spTree>
    <p:extLst>
      <p:ext uri="{BB962C8B-B14F-4D97-AF65-F5344CB8AC3E}">
        <p14:creationId xmlns:p14="http://schemas.microsoft.com/office/powerpoint/2010/main" xmlns="" val="157240620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2026" y="1419977"/>
            <a:ext cx="6412333" cy="590931"/>
          </a:xfrm>
          <a:prstGeom prst="rect">
            <a:avLst/>
          </a:prstGeom>
          <a:noFill/>
        </p:spPr>
        <p:txBody>
          <a:bodyPr wrap="none" rtlCol="0">
            <a:spAutoFit/>
          </a:bodyPr>
          <a:lstStyle/>
          <a:p>
            <a:pPr defTabSz="822960"/>
            <a:r>
              <a:rPr lang="en-US" altLang="zh-CN" sz="3240" dirty="0">
                <a:solidFill>
                  <a:prstClr val="black">
                    <a:lumMod val="75000"/>
                    <a:lumOff val="25000"/>
                  </a:prstClr>
                </a:solidFill>
                <a:latin typeface="微软雅黑" pitchFamily="34" charset="-122"/>
                <a:ea typeface="微软雅黑" pitchFamily="34" charset="-122"/>
              </a:rPr>
              <a:t>2</a:t>
            </a:r>
            <a:r>
              <a:rPr lang="zh-CN" altLang="en-US" sz="3240" dirty="0">
                <a:solidFill>
                  <a:prstClr val="black">
                    <a:lumMod val="75000"/>
                    <a:lumOff val="25000"/>
                  </a:prstClr>
                </a:solidFill>
                <a:latin typeface="微软雅黑" pitchFamily="34" charset="-122"/>
                <a:ea typeface="微软雅黑" pitchFamily="34" charset="-122"/>
              </a:rPr>
              <a:t>、直言三段论的基本概念与规则</a:t>
            </a: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02594" y="2120571"/>
            <a:ext cx="8260484" cy="3705494"/>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1</a:t>
            </a:r>
            <a:r>
              <a:rPr lang="zh-CN" altLang="en-US" sz="2100" dirty="0">
                <a:solidFill>
                  <a:prstClr val="black"/>
                </a:solidFill>
                <a:latin typeface="Calibri"/>
                <a:ea typeface="宋体" pitchFamily="2" charset="-122"/>
              </a:rPr>
              <a:t>）什么是三段论</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三段论是由两个</a:t>
            </a:r>
            <a:r>
              <a:rPr lang="zh-CN" altLang="en-US" sz="2100" dirty="0">
                <a:solidFill>
                  <a:srgbClr val="FF0000"/>
                </a:solidFill>
                <a:latin typeface="Calibri"/>
                <a:ea typeface="宋体" pitchFamily="2" charset="-122"/>
              </a:rPr>
              <a:t>包含着一个共同项</a:t>
            </a:r>
            <a:r>
              <a:rPr lang="zh-CN" altLang="en-US" sz="2100" dirty="0">
                <a:solidFill>
                  <a:prstClr val="black"/>
                </a:solidFill>
                <a:latin typeface="Calibri"/>
                <a:ea typeface="宋体" pitchFamily="2" charset="-122"/>
              </a:rPr>
              <a:t>的直言命题出发，推出一个</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新直言命题的推理。因为它包含三个直言命题，所以又称直言三段</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论。例如：</a:t>
            </a:r>
            <a:endParaRPr lang="en-US" altLang="zh-CN" sz="2100" dirty="0">
              <a:solidFill>
                <a:prstClr val="black"/>
              </a:solidFill>
              <a:latin typeface="Calibri"/>
              <a:ea typeface="宋体" pitchFamily="2" charset="-122"/>
            </a:endParaRPr>
          </a:p>
          <a:p>
            <a:pPr algn="ctr" defTabSz="822960">
              <a:lnSpc>
                <a:spcPct val="150000"/>
              </a:lnSpc>
              <a:defRPr/>
            </a:pPr>
            <a:r>
              <a:rPr lang="zh-CN" altLang="en-US" sz="2100" dirty="0">
                <a:solidFill>
                  <a:prstClr val="black"/>
                </a:solidFill>
                <a:latin typeface="Calibri"/>
                <a:ea typeface="宋体" pitchFamily="2" charset="-122"/>
              </a:rPr>
              <a:t>所有的</a:t>
            </a:r>
            <a:r>
              <a:rPr lang="zh-CN" altLang="en-US" sz="2100" dirty="0">
                <a:solidFill>
                  <a:prstClr val="black"/>
                </a:solidFill>
                <a:highlight>
                  <a:srgbClr val="00FF00"/>
                </a:highlight>
                <a:latin typeface="Calibri"/>
                <a:ea typeface="宋体" pitchFamily="2" charset="-122"/>
              </a:rPr>
              <a:t>大学</a:t>
            </a:r>
            <a:r>
              <a:rPr lang="zh-CN" altLang="en-US" sz="2100" dirty="0">
                <a:solidFill>
                  <a:prstClr val="black"/>
                </a:solidFill>
                <a:latin typeface="Calibri"/>
                <a:ea typeface="宋体" pitchFamily="2" charset="-122"/>
              </a:rPr>
              <a:t>都要参与国际竞争，</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哈佛大学是</a:t>
            </a:r>
            <a:r>
              <a:rPr lang="zh-CN" altLang="en-US" sz="2100" dirty="0">
                <a:solidFill>
                  <a:prstClr val="black"/>
                </a:solidFill>
                <a:highlight>
                  <a:srgbClr val="00FF00"/>
                </a:highlight>
                <a:latin typeface="Calibri"/>
                <a:ea typeface="宋体" pitchFamily="2" charset="-122"/>
              </a:rPr>
              <a:t>大学</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所以，哈佛大学要参与国际竞争。</a:t>
            </a:r>
            <a:endParaRPr lang="en-US" altLang="zh-CN" sz="2100" dirty="0">
              <a:solidFill>
                <a:prstClr val="black"/>
              </a:solidFill>
              <a:latin typeface="Calibri"/>
              <a:ea typeface="宋体" pitchFamily="2" charset="-122"/>
            </a:endParaRPr>
          </a:p>
          <a:p>
            <a:pPr algn="ct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a:off x="2439119" y="5276132"/>
            <a:ext cx="413421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6078554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2" end="2"/>
                                            </p:txEl>
                                          </p:spTgt>
                                        </p:tgtEl>
                                        <p:attrNameLst>
                                          <p:attrName>style.visibility</p:attrName>
                                        </p:attrNameLst>
                                      </p:cBhvr>
                                      <p:to>
                                        <p:strVal val="visible"/>
                                      </p:to>
                                    </p:set>
                                    <p:animEffect transition="in" filter="fade">
                                      <p:cBhvr>
                                        <p:cTn id="10" dur="500"/>
                                        <p:tgtEl>
                                          <p:spTgt spid="8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3" end="3"/>
                                            </p:txEl>
                                          </p:spTgt>
                                        </p:tgtEl>
                                        <p:attrNameLst>
                                          <p:attrName>style.visibility</p:attrName>
                                        </p:attrNameLst>
                                      </p:cBhvr>
                                      <p:to>
                                        <p:strVal val="visible"/>
                                      </p:to>
                                    </p:set>
                                    <p:animEffect transition="in" filter="fade">
                                      <p:cBhvr>
                                        <p:cTn id="13" dur="500"/>
                                        <p:tgtEl>
                                          <p:spTgt spid="8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8">
                                            <p:txEl>
                                              <p:pRg st="4" end="4"/>
                                            </p:txEl>
                                          </p:spTgt>
                                        </p:tgtEl>
                                        <p:attrNameLst>
                                          <p:attrName>style.visibility</p:attrName>
                                        </p:attrNameLst>
                                      </p:cBhvr>
                                      <p:to>
                                        <p:strVal val="visible"/>
                                      </p:to>
                                    </p:set>
                                    <p:animEffect transition="in" filter="fade">
                                      <p:cBhvr>
                                        <p:cTn id="18" dur="500"/>
                                        <p:tgtEl>
                                          <p:spTgt spid="8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8">
                                            <p:txEl>
                                              <p:pRg st="5" end="5"/>
                                            </p:txEl>
                                          </p:spTgt>
                                        </p:tgtEl>
                                        <p:attrNameLst>
                                          <p:attrName>style.visibility</p:attrName>
                                        </p:attrNameLst>
                                      </p:cBhvr>
                                      <p:to>
                                        <p:strVal val="visible"/>
                                      </p:to>
                                    </p:set>
                                    <p:animEffect transition="in" filter="fade">
                                      <p:cBhvr>
                                        <p:cTn id="21" dur="500"/>
                                        <p:tgtEl>
                                          <p:spTgt spid="8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xEl>
                                              <p:pRg st="6" end="6"/>
                                            </p:txEl>
                                          </p:spTgt>
                                        </p:tgtEl>
                                        <p:attrNameLst>
                                          <p:attrName>style.visibility</p:attrName>
                                        </p:attrNameLst>
                                      </p:cBhvr>
                                      <p:to>
                                        <p:strVal val="visible"/>
                                      </p:to>
                                    </p:set>
                                    <p:animEffect transition="in" filter="fade">
                                      <p:cBhvr>
                                        <p:cTn id="24" dur="500"/>
                                        <p:tgtEl>
                                          <p:spTgt spid="8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grpSp>
      <p:sp>
        <p:nvSpPr>
          <p:cNvPr id="6148" name="Text Box 28"/>
          <p:cNvSpPr txBox="1">
            <a:spLocks noChangeArrowheads="1"/>
          </p:cNvSpPr>
          <p:nvPr/>
        </p:nvSpPr>
        <p:spPr bwMode="black">
          <a:xfrm>
            <a:off x="185738" y="982213"/>
            <a:ext cx="853082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defTabSz="685800" eaLnBrk="0" hangingPunct="0">
              <a:spcBef>
                <a:spcPct val="50000"/>
              </a:spcBef>
              <a:buNone/>
            </a:pPr>
            <a:r>
              <a:rPr lang="zh-CN" altLang="en-US" sz="3600" dirty="0">
                <a:latin typeface="黑体" panose="02010609060101010101" pitchFamily="49" charset="-122"/>
                <a:ea typeface="黑体" panose="02010609060101010101" pitchFamily="49" charset="-122"/>
              </a:rPr>
              <a:t>听诊器的发明</a:t>
            </a:r>
            <a:endParaRPr lang="en-US" altLang="zh-CN" sz="3600" dirty="0">
              <a:latin typeface="黑体" panose="02010609060101010101" pitchFamily="49" charset="-122"/>
              <a:ea typeface="黑体" panose="02010609060101010101" pitchFamily="49" charset="-122"/>
            </a:endParaRPr>
          </a:p>
        </p:txBody>
      </p:sp>
      <p:sp>
        <p:nvSpPr>
          <p:cNvPr id="2" name="矩形 1"/>
          <p:cNvSpPr/>
          <p:nvPr/>
        </p:nvSpPr>
        <p:spPr>
          <a:xfrm>
            <a:off x="159276" y="1662894"/>
            <a:ext cx="8956278" cy="4849533"/>
          </a:xfrm>
          <a:prstGeom prst="rect">
            <a:avLst/>
          </a:prstGeom>
          <a:noFill/>
        </p:spPr>
        <p:txBody>
          <a:bodyPr>
            <a:spAutoFit/>
          </a:bodyPr>
          <a:lstStyle/>
          <a:p>
            <a:pPr defTabSz="685800" eaLnBrk="0" hangingPunct="0">
              <a:lnSpc>
                <a:spcPct val="120000"/>
              </a:lnSpc>
              <a:defRPr/>
            </a:pPr>
            <a:r>
              <a:rPr lang="en-US" altLang="zh-CN" sz="2600" dirty="0">
                <a:ln w="10160">
                  <a:solidFill>
                    <a:srgbClr val="ADB8CA"/>
                  </a:solidFill>
                  <a:prstDash val="solid"/>
                </a:ln>
                <a:latin typeface="Arial" panose="020B0604020202020204" pitchFamily="34" charset="0"/>
                <a:ea typeface="+mn-ea"/>
                <a:cs typeface="Arial" panose="020B0604020202020204" pitchFamily="34" charset="0"/>
              </a:rPr>
              <a:t>        1816</a:t>
            </a:r>
            <a:r>
              <a:rPr lang="zh-CN" altLang="en-US" sz="2600" dirty="0">
                <a:ln w="10160">
                  <a:solidFill>
                    <a:srgbClr val="ADB8CA"/>
                  </a:solidFill>
                  <a:prstDash val="solid"/>
                </a:ln>
                <a:latin typeface="Arial" panose="020B0604020202020204" pitchFamily="34" charset="0"/>
                <a:ea typeface="+mn-ea"/>
                <a:cs typeface="Arial" panose="020B0604020202020204" pitchFamily="34" charset="0"/>
              </a:rPr>
              <a:t>年的一天，法国医生雷内克在给一位年轻女士看病时，怀疑她患的是心脏病，这需要他把耳朵贴近病人的胸部来听一下她的心脏跳动是否正常。但病人是一位年轻的女士，直接用耳朵听显然不合适。这时，忽然在他的脑海里浮现出孩子们的游戏，一个孩子在树的一头敲打，另一个孩子在树的另外一头听。他从这件事得到启发，拿来一张纸，将纸紧紧地卷成一个圆筒状。</a:t>
            </a:r>
            <a:r>
              <a:rPr lang="zh-CN" altLang="en-US" sz="2600" dirty="0">
                <a:ln w="10160">
                  <a:solidFill>
                    <a:srgbClr val="ADB8CA"/>
                  </a:solidFill>
                  <a:prstDash val="solid"/>
                </a:ln>
                <a:latin typeface="Arial" panose="020B0604020202020204" pitchFamily="34" charset="0"/>
                <a:cs typeface="Arial" panose="020B0604020202020204" pitchFamily="34" charset="0"/>
              </a:rPr>
              <a:t>他将纸圆筒</a:t>
            </a:r>
            <a:r>
              <a:rPr lang="zh-CN" altLang="en-US" sz="2600" dirty="0">
                <a:ln w="10160">
                  <a:solidFill>
                    <a:srgbClr val="ADB8CA"/>
                  </a:solidFill>
                  <a:prstDash val="solid"/>
                </a:ln>
                <a:latin typeface="Arial" panose="020B0604020202020204" pitchFamily="34" charset="0"/>
                <a:ea typeface="+mn-ea"/>
                <a:cs typeface="Arial" panose="020B0604020202020204" pitchFamily="34" charset="0"/>
              </a:rPr>
              <a:t>的一头贴在病人的胸部，另一头贴在</a:t>
            </a:r>
            <a:r>
              <a:rPr lang="zh-CN" altLang="en-US" sz="2600" dirty="0">
                <a:ln w="10160">
                  <a:solidFill>
                    <a:srgbClr val="ADB8CA"/>
                  </a:solidFill>
                  <a:prstDash val="solid"/>
                </a:ln>
                <a:latin typeface="Arial" panose="020B0604020202020204" pitchFamily="34" charset="0"/>
                <a:cs typeface="Arial" panose="020B0604020202020204" pitchFamily="34" charset="0"/>
              </a:rPr>
              <a:t>自己的耳朵上。此时小姐</a:t>
            </a:r>
            <a:r>
              <a:rPr lang="zh-CN" altLang="en-US" sz="2600" dirty="0">
                <a:ln w="10160">
                  <a:solidFill>
                    <a:srgbClr val="ADB8CA"/>
                  </a:solidFill>
                  <a:prstDash val="solid"/>
                </a:ln>
                <a:latin typeface="Arial" panose="020B0604020202020204" pitchFamily="34" charset="0"/>
                <a:ea typeface="+mn-ea"/>
                <a:cs typeface="Arial" panose="020B0604020202020204" pitchFamily="34" charset="0"/>
              </a:rPr>
              <a:t>的心跳可以清楚地听见</a:t>
            </a:r>
            <a:r>
              <a:rPr lang="zh-CN" altLang="en-US" sz="2600" dirty="0">
                <a:ln w="10160">
                  <a:solidFill>
                    <a:srgbClr val="ADB8CA"/>
                  </a:solidFill>
                  <a:prstDash val="solid"/>
                </a:ln>
                <a:latin typeface="Arial" panose="020B0604020202020204" pitchFamily="34" charset="0"/>
                <a:cs typeface="Arial" panose="020B0604020202020204" pitchFamily="34" charset="0"/>
              </a:rPr>
              <a:t>了，比直接贴在胸部还清楚。</a:t>
            </a:r>
            <a:endParaRPr lang="en-US" altLang="zh-CN" sz="2600" dirty="0">
              <a:ln w="10160">
                <a:solidFill>
                  <a:srgbClr val="ADB8CA"/>
                </a:solidFill>
                <a:prstDash val="solid"/>
              </a:ln>
              <a:latin typeface="Arial" panose="020B0604020202020204" pitchFamily="34" charset="0"/>
              <a:ea typeface="+mn-ea"/>
              <a:cs typeface="Arial" panose="020B0604020202020204" pitchFamily="34" charset="0"/>
            </a:endParaRPr>
          </a:p>
          <a:p>
            <a:pPr defTabSz="685800" eaLnBrk="0" hangingPunct="0">
              <a:lnSpc>
                <a:spcPct val="120000"/>
              </a:lnSpc>
              <a:defRPr/>
            </a:pPr>
            <a:r>
              <a:rPr lang="en-US" altLang="zh-CN" sz="2600" dirty="0">
                <a:ln w="10160">
                  <a:solidFill>
                    <a:srgbClr val="ADB8CA"/>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mn-ea"/>
                <a:cs typeface="Arial" panose="020B0604020202020204" pitchFamily="34" charset="0"/>
              </a:rPr>
              <a:t>                                         </a:t>
            </a:r>
            <a:endParaRPr lang="zh-CN" altLang="en-US" sz="2600" dirty="0">
              <a:ln w="12700">
                <a:solidFill>
                  <a:srgbClr val="2E4C6B">
                    <a:lumMod val="75000"/>
                  </a:srgbClr>
                </a:solidFill>
                <a:prstDash val="solid"/>
              </a:ln>
              <a:solidFill>
                <a:srgbClr val="FFFFFF"/>
              </a:solidFill>
              <a:effectLst>
                <a:outerShdw dist="38100" dir="2640000" algn="bl" rotWithShape="0">
                  <a:srgbClr val="2E4C6B">
                    <a:lumMod val="75000"/>
                  </a:srgbClr>
                </a:outerShdw>
              </a:effectLst>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416792163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grpSp>
      <p:grpSp>
        <p:nvGrpSpPr>
          <p:cNvPr id="35" name="Group 43"/>
          <p:cNvGrpSpPr>
            <a:grpSpLocks/>
          </p:cNvGrpSpPr>
          <p:nvPr/>
        </p:nvGrpSpPr>
        <p:grpSpPr bwMode="auto">
          <a:xfrm>
            <a:off x="2862469" y="2132856"/>
            <a:ext cx="438150" cy="457200"/>
            <a:chOff x="2544" y="1200"/>
            <a:chExt cx="368" cy="384"/>
          </a:xfrm>
        </p:grpSpPr>
        <p:grpSp>
          <p:nvGrpSpPr>
            <p:cNvPr id="7177" name="Group 33"/>
            <p:cNvGrpSpPr>
              <a:grpSpLocks/>
            </p:cNvGrpSpPr>
            <p:nvPr/>
          </p:nvGrpSpPr>
          <p:grpSpPr bwMode="auto">
            <a:xfrm>
              <a:off x="2603" y="1271"/>
              <a:ext cx="304" cy="298"/>
              <a:chOff x="480" y="1200"/>
              <a:chExt cx="1042" cy="1019"/>
            </a:xfrm>
          </p:grpSpPr>
          <p:grpSp>
            <p:nvGrpSpPr>
              <p:cNvPr id="7179" name="Group 34"/>
              <p:cNvGrpSpPr>
                <a:grpSpLocks/>
              </p:cNvGrpSpPr>
              <p:nvPr/>
            </p:nvGrpSpPr>
            <p:grpSpPr bwMode="auto">
              <a:xfrm>
                <a:off x="480" y="1200"/>
                <a:ext cx="1042" cy="1019"/>
                <a:chOff x="480" y="1200"/>
                <a:chExt cx="1042" cy="1019"/>
              </a:xfrm>
            </p:grpSpPr>
            <p:pic>
              <p:nvPicPr>
                <p:cNvPr id="7181" name="Picture 35" descr="circuler_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80" y="1200"/>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5" name="Oval 36"/>
                <p:cNvSpPr>
                  <a:spLocks noChangeArrowheads="1"/>
                </p:cNvSpPr>
                <p:nvPr/>
              </p:nvSpPr>
              <p:spPr bwMode="gray">
                <a:xfrm>
                  <a:off x="480" y="1200"/>
                  <a:ext cx="1035" cy="1019"/>
                </a:xfrm>
                <a:prstGeom prst="ellipse">
                  <a:avLst/>
                </a:prstGeom>
                <a:gradFill rotWithShape="1">
                  <a:gsLst>
                    <a:gs pos="0">
                      <a:srgbClr val="89C3BD">
                        <a:alpha val="54999"/>
                      </a:srgbClr>
                    </a:gs>
                    <a:gs pos="50000">
                      <a:srgbClr val="3F5A57">
                        <a:alpha val="89998"/>
                      </a:srgbClr>
                    </a:gs>
                    <a:gs pos="100000">
                      <a:srgbClr val="89C3BD">
                        <a:alpha val="54999"/>
                      </a:srgbClr>
                    </a:gs>
                  </a:gsLst>
                  <a:lin ang="5400000" scaled="1"/>
                </a:gradFill>
                <a:ln w="50800">
                  <a:solidFill>
                    <a:srgbClr val="5F5F5F">
                      <a:alpha val="20000"/>
                    </a:srgbClr>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defRPr/>
                  </a:pPr>
                  <a:endParaRPr lang="zh-CN" altLang="en-US" sz="1350" b="0">
                    <a:solidFill>
                      <a:srgbClr val="FFFFFF"/>
                    </a:solidFill>
                    <a:ea typeface="宋体" panose="02010600030101010101" pitchFamily="2" charset="-122"/>
                  </a:endParaRPr>
                </a:p>
              </p:txBody>
            </p:sp>
          </p:grpSp>
          <p:pic>
            <p:nvPicPr>
              <p:cNvPr id="7180" name="Picture 37" descr="Picture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584" y="1210"/>
                <a:ext cx="823"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7178" name="Picture 39" descr="6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544" y="1200"/>
              <a:ext cx="36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7173" name="Picture 23" descr="p_12_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5536" y="2371297"/>
            <a:ext cx="2096691" cy="208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矩形 1"/>
          <p:cNvSpPr>
            <a:spLocks noChangeArrowheads="1"/>
          </p:cNvSpPr>
          <p:nvPr/>
        </p:nvSpPr>
        <p:spPr bwMode="auto">
          <a:xfrm>
            <a:off x="3343316" y="2005013"/>
            <a:ext cx="5556097" cy="332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lnSpc>
                <a:spcPct val="150000"/>
              </a:lnSpc>
              <a:spcBef>
                <a:spcPct val="0"/>
              </a:spcBef>
              <a:buNone/>
            </a:pPr>
            <a:r>
              <a:rPr lang="zh-CN" altLang="en-US" sz="2800" dirty="0">
                <a:ea typeface="宋体" panose="02010600030101010101" pitchFamily="2" charset="-122"/>
              </a:rPr>
              <a:t>类比推理是根据两个或两类事物在某些属性上相同，从而推出它们在另一些属性上也相同的推理。</a:t>
            </a:r>
            <a:endParaRPr lang="en-US" altLang="zh-CN" sz="2800" dirty="0">
              <a:ea typeface="宋体" panose="02010600030101010101" pitchFamily="2" charset="-122"/>
            </a:endParaRPr>
          </a:p>
          <a:p>
            <a:pPr defTabSz="685800" eaLnBrk="0" hangingPunct="0">
              <a:lnSpc>
                <a:spcPct val="150000"/>
              </a:lnSpc>
              <a:spcBef>
                <a:spcPct val="0"/>
              </a:spcBef>
              <a:buNone/>
            </a:pPr>
            <a:r>
              <a:rPr lang="zh-CN" altLang="en-US" sz="2800" dirty="0">
                <a:ea typeface="宋体" panose="02010600030101010101" pitchFamily="2" charset="-122"/>
              </a:rPr>
              <a:t>类比推理是生活中许多惯常的决策的基础。</a:t>
            </a:r>
            <a:endParaRPr lang="en-US" altLang="zh-CN" sz="2800" dirty="0">
              <a:ea typeface="宋体" panose="02010600030101010101" pitchFamily="2" charset="-122"/>
            </a:endParaRPr>
          </a:p>
        </p:txBody>
      </p:sp>
      <p:pic>
        <p:nvPicPr>
          <p:cNvPr id="7176" name="Picture 38" descr="64"/>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883818" y="4039345"/>
            <a:ext cx="438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标题 3">
            <a:extLst>
              <a:ext uri="{FF2B5EF4-FFF2-40B4-BE49-F238E27FC236}">
                <a16:creationId xmlns:a16="http://schemas.microsoft.com/office/drawing/2014/main" xmlns="" id="{175DC460-6EFC-4299-86BE-5043F564206A}"/>
              </a:ext>
            </a:extLst>
          </p:cNvPr>
          <p:cNvSpPr>
            <a:spLocks noGrp="1"/>
          </p:cNvSpPr>
          <p:nvPr>
            <p:ph type="title" idx="4294967295"/>
          </p:nvPr>
        </p:nvSpPr>
        <p:spPr>
          <a:xfrm>
            <a:off x="-180528" y="1132383"/>
            <a:ext cx="8291513" cy="720725"/>
          </a:xfrm>
          <a:prstGeom prst="rect">
            <a:avLst/>
          </a:prstGeom>
        </p:spPr>
        <p:txBody>
          <a:bodyPr/>
          <a:lstStyle/>
          <a:p>
            <a:pPr defTabSz="685800">
              <a:spcBef>
                <a:spcPct val="50000"/>
              </a:spcBef>
            </a:pPr>
            <a:r>
              <a:rPr lang="en-US" altLang="zh-CN" sz="3600" dirty="0">
                <a:latin typeface="华文新魏" panose="02010800040101010101" pitchFamily="2" charset="-122"/>
                <a:ea typeface="华文新魏" panose="02010800040101010101" pitchFamily="2" charset="-122"/>
              </a:rPr>
              <a:t>1.</a:t>
            </a:r>
            <a:r>
              <a:rPr lang="zh-CN" altLang="en-US" sz="3600" dirty="0">
                <a:latin typeface="华文新魏" panose="02010800040101010101" pitchFamily="2" charset="-122"/>
                <a:ea typeface="华文新魏" panose="02010800040101010101" pitchFamily="2" charset="-122"/>
              </a:rPr>
              <a:t>什么是类比推理</a:t>
            </a:r>
            <a:endParaRPr lang="zh-CN" altLang="en-US" dirty="0"/>
          </a:p>
        </p:txBody>
      </p:sp>
    </p:spTree>
    <p:extLst>
      <p:ext uri="{BB962C8B-B14F-4D97-AF65-F5344CB8AC3E}">
        <p14:creationId xmlns:p14="http://schemas.microsoft.com/office/powerpoint/2010/main" xmlns="" val="427608571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arn(inVertic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100"/>
          <p:cNvGrpSpPr/>
          <p:nvPr/>
        </p:nvGrpSpPr>
        <p:grpSpPr>
          <a:xfrm>
            <a:off x="7342099" y="101931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grpSp>
      <p:pic>
        <p:nvPicPr>
          <p:cNvPr id="8196" name="Picture 23" descr="p_12_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634" y="2241716"/>
            <a:ext cx="1498997" cy="14918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 name="Rectangle 16"/>
          <p:cNvSpPr txBox="1">
            <a:spLocks noChangeArrowheads="1"/>
          </p:cNvSpPr>
          <p:nvPr/>
        </p:nvSpPr>
        <p:spPr bwMode="auto">
          <a:xfrm>
            <a:off x="342574" y="2708943"/>
            <a:ext cx="1053116" cy="5573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a:extLst>
        </p:spPr>
        <p:txBody>
          <a:bodyPr anchor="ctr"/>
          <a:lstStyle>
            <a:lvl1pPr algn="l" rtl="0" eaLnBrk="0" fontAlgn="base" hangingPunct="0">
              <a:spcBef>
                <a:spcPct val="0"/>
              </a:spcBef>
              <a:spcAft>
                <a:spcPct val="0"/>
              </a:spcAft>
              <a:defRPr sz="4400">
                <a:solidFill>
                  <a:schemeClr val="tx1"/>
                </a:solidFill>
                <a:latin typeface="+mj-lt"/>
                <a:ea typeface="Arial" charset="0"/>
                <a:cs typeface="+mj-cs"/>
              </a:defRPr>
            </a:lvl1pPr>
            <a:lvl2pPr algn="l" rtl="0" eaLnBrk="0" fontAlgn="base" hangingPunct="0">
              <a:spcBef>
                <a:spcPct val="0"/>
              </a:spcBef>
              <a:spcAft>
                <a:spcPct val="0"/>
              </a:spcAft>
              <a:defRPr sz="4400">
                <a:solidFill>
                  <a:schemeClr val="tx1"/>
                </a:solidFill>
                <a:latin typeface="Arial" charset="0"/>
                <a:ea typeface="Arial" charset="0"/>
                <a:cs typeface="Arial" charset="0"/>
              </a:defRPr>
            </a:lvl2pPr>
            <a:lvl3pPr algn="l" rtl="0" eaLnBrk="0" fontAlgn="base" hangingPunct="0">
              <a:spcBef>
                <a:spcPct val="0"/>
              </a:spcBef>
              <a:spcAft>
                <a:spcPct val="0"/>
              </a:spcAft>
              <a:defRPr sz="4400">
                <a:solidFill>
                  <a:schemeClr val="tx1"/>
                </a:solidFill>
                <a:latin typeface="Arial" charset="0"/>
                <a:ea typeface="Arial" charset="0"/>
                <a:cs typeface="Arial" charset="0"/>
              </a:defRPr>
            </a:lvl3pPr>
            <a:lvl4pPr algn="l" rtl="0" eaLnBrk="0" fontAlgn="base" hangingPunct="0">
              <a:spcBef>
                <a:spcPct val="0"/>
              </a:spcBef>
              <a:spcAft>
                <a:spcPct val="0"/>
              </a:spcAft>
              <a:defRPr sz="4400">
                <a:solidFill>
                  <a:schemeClr val="tx1"/>
                </a:solidFill>
                <a:latin typeface="Arial" charset="0"/>
                <a:ea typeface="Arial" charset="0"/>
                <a:cs typeface="Arial" charset="0"/>
              </a:defRPr>
            </a:lvl4pPr>
            <a:lvl5pPr algn="l" rtl="0" eaLnBrk="0" fontAlgn="base" hangingPunct="0">
              <a:spcBef>
                <a:spcPct val="0"/>
              </a:spcBef>
              <a:spcAft>
                <a:spcPct val="0"/>
              </a:spcAft>
              <a:defRPr sz="4400">
                <a:solidFill>
                  <a:schemeClr val="tx1"/>
                </a:solidFill>
                <a:latin typeface="Arial" charset="0"/>
                <a:ea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defTabSz="685800" eaLnBrk="1" hangingPunct="1">
              <a:defRPr/>
            </a:pPr>
            <a:r>
              <a:rPr lang="zh-CN" altLang="en-US" sz="3300" b="0" kern="0" dirty="0">
                <a:solidFill>
                  <a:srgbClr val="B3CCE6">
                    <a:lumMod val="25000"/>
                  </a:srgbClr>
                </a:solidFill>
                <a:effectLst>
                  <a:reflection blurRad="6350" stA="55000" endA="300" endPos="45500" dir="5400000" sy="-100000" algn="bl" rotWithShape="0"/>
                </a:effectLst>
                <a:latin typeface="STHupo" charset="-122"/>
                <a:ea typeface="STHupo" charset="-122"/>
                <a:cs typeface="STHupo" charset="-122"/>
              </a:rPr>
              <a:t>  例：</a:t>
            </a:r>
            <a:endParaRPr lang="en-US" altLang="zh-CN" sz="3300" b="0" kern="0" dirty="0">
              <a:solidFill>
                <a:srgbClr val="B3CCE6">
                  <a:lumMod val="25000"/>
                </a:srgbClr>
              </a:solidFill>
              <a:effectLst>
                <a:reflection blurRad="6350" stA="55000" endA="300" endPos="45500" dir="5400000" sy="-100000" algn="bl" rotWithShape="0"/>
              </a:effectLst>
              <a:latin typeface="STHupo" charset="-122"/>
              <a:ea typeface="STHupo" charset="-122"/>
              <a:cs typeface="STHupo" charset="-122"/>
            </a:endParaRPr>
          </a:p>
        </p:txBody>
      </p:sp>
      <p:sp>
        <p:nvSpPr>
          <p:cNvPr id="2" name="文本框 1"/>
          <p:cNvSpPr txBox="1">
            <a:spLocks noChangeArrowheads="1"/>
          </p:cNvSpPr>
          <p:nvPr/>
        </p:nvSpPr>
        <p:spPr bwMode="auto">
          <a:xfrm>
            <a:off x="1618630" y="908720"/>
            <a:ext cx="7332686" cy="5262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lnSpc>
                <a:spcPct val="120000"/>
              </a:lnSpc>
              <a:spcBef>
                <a:spcPct val="0"/>
              </a:spcBef>
              <a:buNone/>
            </a:pPr>
            <a:r>
              <a:rPr lang="en-US" altLang="zh-CN" sz="2800" dirty="0">
                <a:ea typeface="宋体" panose="02010600030101010101" pitchFamily="2" charset="-122"/>
              </a:rPr>
              <a:t>a </a:t>
            </a:r>
            <a:r>
              <a:rPr lang="zh-CN" altLang="en-US" sz="2800" dirty="0">
                <a:ea typeface="宋体" panose="02010600030101010101" pitchFamily="2" charset="-122"/>
              </a:rPr>
              <a:t>一位想要买汤罐头的妇女可能正在坎贝尔牌和</a:t>
            </a:r>
            <a:r>
              <a:rPr lang="en-US" altLang="zh-CN" sz="2800" dirty="0">
                <a:ea typeface="宋体" panose="02010600030101010101" pitchFamily="2" charset="-122"/>
              </a:rPr>
              <a:t>X</a:t>
            </a:r>
            <a:r>
              <a:rPr lang="zh-CN" altLang="en-US" sz="2800" dirty="0">
                <a:ea typeface="宋体" panose="02010600030101010101" pitchFamily="2" charset="-122"/>
              </a:rPr>
              <a:t>牌之间进行比较思考，她想起坎贝尔牌的其他商品是好的，于是决定要买这个牌子的汤罐头。</a:t>
            </a:r>
            <a:endParaRPr lang="en-US" altLang="zh-CN" sz="2800" dirty="0">
              <a:ea typeface="宋体" panose="02010600030101010101" pitchFamily="2" charset="-122"/>
            </a:endParaRPr>
          </a:p>
          <a:p>
            <a:pPr defTabSz="685800" eaLnBrk="0" hangingPunct="0">
              <a:lnSpc>
                <a:spcPct val="120000"/>
              </a:lnSpc>
              <a:spcBef>
                <a:spcPct val="0"/>
              </a:spcBef>
              <a:buNone/>
            </a:pPr>
            <a:r>
              <a:rPr lang="en-US" altLang="zh-CN" sz="2800" dirty="0">
                <a:ea typeface="宋体" panose="02010600030101010101" pitchFamily="2" charset="-122"/>
              </a:rPr>
              <a:t>b </a:t>
            </a:r>
            <a:r>
              <a:rPr lang="zh-CN" altLang="en-US" sz="2800" dirty="0">
                <a:ea typeface="宋体" panose="02010600030101010101" pitchFamily="2" charset="-122"/>
              </a:rPr>
              <a:t>一名准备去理发的男子想到一个朋友在“点金术”店理了一个特别漂亮的发型，结果决定自己也去那里理发。</a:t>
            </a:r>
            <a:endParaRPr lang="en-US" altLang="zh-CN" sz="2800" dirty="0">
              <a:ea typeface="宋体" panose="02010600030101010101" pitchFamily="2" charset="-122"/>
            </a:endParaRPr>
          </a:p>
          <a:p>
            <a:pPr defTabSz="685800" eaLnBrk="0" hangingPunct="0">
              <a:lnSpc>
                <a:spcPct val="120000"/>
              </a:lnSpc>
              <a:spcBef>
                <a:spcPct val="0"/>
              </a:spcBef>
              <a:buNone/>
            </a:pPr>
            <a:r>
              <a:rPr lang="en-US" altLang="zh-CN" sz="2800" dirty="0">
                <a:ea typeface="宋体" panose="02010600030101010101" pitchFamily="2" charset="-122"/>
              </a:rPr>
              <a:t>c </a:t>
            </a:r>
            <a:r>
              <a:rPr lang="zh-CN" altLang="en-US" sz="2800" dirty="0">
                <a:ea typeface="宋体" panose="02010600030101010101" pitchFamily="2" charset="-122"/>
              </a:rPr>
              <a:t>一个正在为自己的花园选择植物的主妇可能看到栀子花在邻居那里长得非常好，于是得出结论：栀子花在自己家里也会长得很好。</a:t>
            </a:r>
          </a:p>
        </p:txBody>
      </p:sp>
    </p:spTree>
    <p:extLst>
      <p:ext uri="{BB962C8B-B14F-4D97-AF65-F5344CB8AC3E}">
        <p14:creationId xmlns:p14="http://schemas.microsoft.com/office/powerpoint/2010/main" xmlns="" val="353725247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2268760" y="260974"/>
            <a:ext cx="8291513" cy="539750"/>
          </a:xfrm>
          <a:prstGeom prst="rect">
            <a:avLst/>
          </a:prstGeom>
        </p:spPr>
        <p:txBody>
          <a:bodyPr/>
          <a:lstStyle/>
          <a:p>
            <a:pPr eaLnBrk="1" hangingPunct="1">
              <a:defRPr/>
            </a:pPr>
            <a:r>
              <a:rPr lang="en-US" altLang="zh-CN" sz="3600" dirty="0">
                <a:solidFill>
                  <a:schemeClr val="tx1"/>
                </a:solidFill>
                <a:latin typeface="华文新魏" panose="02010800040101010101" pitchFamily="2" charset="-122"/>
                <a:ea typeface="华文新魏" panose="02010800040101010101" pitchFamily="2" charset="-122"/>
              </a:rPr>
              <a:t>1.</a:t>
            </a:r>
            <a:r>
              <a:rPr lang="zh-CN" altLang="en-US" sz="3600" dirty="0">
                <a:solidFill>
                  <a:schemeClr val="tx1"/>
                </a:solidFill>
                <a:latin typeface="华文新魏" panose="02010800040101010101" pitchFamily="2" charset="-122"/>
                <a:ea typeface="华文新魏" panose="02010800040101010101" pitchFamily="2" charset="-122"/>
              </a:rPr>
              <a:t>什么是类比推理</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5301082" y="104819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grpSp>
      <p:grpSp>
        <p:nvGrpSpPr>
          <p:cNvPr id="7" name="Group 2"/>
          <p:cNvGrpSpPr>
            <a:grpSpLocks/>
          </p:cNvGrpSpPr>
          <p:nvPr/>
        </p:nvGrpSpPr>
        <p:grpSpPr bwMode="auto">
          <a:xfrm>
            <a:off x="226294" y="1507542"/>
            <a:ext cx="3568303" cy="1920479"/>
            <a:chOff x="334" y="1241"/>
            <a:chExt cx="1373" cy="919"/>
          </a:xfrm>
        </p:grpSpPr>
        <p:pic>
          <p:nvPicPr>
            <p:cNvPr id="9225" name="Picture 3" descr="s0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4" y="1241"/>
              <a:ext cx="1234" cy="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4"/>
            <p:cNvSpPr>
              <a:spLocks noChangeArrowheads="1"/>
            </p:cNvSpPr>
            <p:nvPr/>
          </p:nvSpPr>
          <p:spPr bwMode="auto">
            <a:xfrm>
              <a:off x="469" y="1465"/>
              <a:ext cx="1238" cy="4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latinLnBrk="1" hangingPunct="0">
                <a:defRPr/>
              </a:pPr>
              <a:r>
                <a:rPr kumimoji="1" lang="zh-CN" altLang="en-US" sz="2100" dirty="0">
                  <a:solidFill>
                    <a:srgbClr val="FF0000"/>
                  </a:solidFill>
                  <a:latin typeface="华文琥珀" panose="02010800040101010101" pitchFamily="2" charset="-122"/>
                  <a:ea typeface="华文琥珀" panose="02010800040101010101" pitchFamily="2" charset="-122"/>
                </a:rPr>
                <a:t>           </a:t>
              </a:r>
              <a:r>
                <a:rPr kumimoji="1" lang="zh-CN" altLang="en-US" sz="2800" dirty="0">
                  <a:solidFill>
                    <a:srgbClr val="FF0000"/>
                  </a:solidFill>
                  <a:latin typeface="黑体" panose="02010609060101010101" pitchFamily="49" charset="-122"/>
                  <a:ea typeface="黑体" panose="02010609060101010101" pitchFamily="49" charset="-122"/>
                </a:rPr>
                <a:t>类比推理的</a:t>
              </a:r>
              <a:endParaRPr kumimoji="1" lang="en-US" altLang="zh-CN" sz="2800" dirty="0">
                <a:solidFill>
                  <a:srgbClr val="FF0000"/>
                </a:solidFill>
                <a:latin typeface="黑体" panose="02010609060101010101" pitchFamily="49" charset="-122"/>
                <a:ea typeface="黑体" panose="02010609060101010101" pitchFamily="49" charset="-122"/>
              </a:endParaRPr>
            </a:p>
            <a:p>
              <a:pPr defTabSz="685800" eaLnBrk="0" latinLnBrk="1" hangingPunct="0">
                <a:defRPr/>
              </a:pPr>
              <a:r>
                <a:rPr kumimoji="1" lang="zh-CN" altLang="en-US" sz="2800" dirty="0">
                  <a:solidFill>
                    <a:srgbClr val="FF0000"/>
                  </a:solidFill>
                  <a:latin typeface="黑体" panose="02010609060101010101" pitchFamily="49" charset="-122"/>
                  <a:ea typeface="黑体" panose="02010609060101010101" pitchFamily="49" charset="-122"/>
                </a:rPr>
                <a:t>  公式表示为：</a:t>
              </a:r>
              <a:endParaRPr kumimoji="1" lang="zh-CN" altLang="en-US" dirty="0">
                <a:solidFill>
                  <a:srgbClr val="19334D"/>
                </a:solidFill>
                <a:latin typeface="黑体" panose="02010609060101010101" pitchFamily="49" charset="-122"/>
                <a:ea typeface="黑体" panose="02010609060101010101" pitchFamily="49" charset="-122"/>
              </a:endParaRPr>
            </a:p>
          </p:txBody>
        </p:sp>
      </p:grpSp>
      <p:grpSp>
        <p:nvGrpSpPr>
          <p:cNvPr id="21" name="Group 19"/>
          <p:cNvGrpSpPr>
            <a:grpSpLocks/>
          </p:cNvGrpSpPr>
          <p:nvPr/>
        </p:nvGrpSpPr>
        <p:grpSpPr bwMode="auto">
          <a:xfrm>
            <a:off x="3886903" y="1566289"/>
            <a:ext cx="5187478" cy="4671023"/>
            <a:chOff x="482" y="768"/>
            <a:chExt cx="3320" cy="3089"/>
          </a:xfrm>
        </p:grpSpPr>
        <p:pic>
          <p:nvPicPr>
            <p:cNvPr id="9223" name="Picture 6" descr="书写板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rot="-123841">
              <a:off x="482" y="768"/>
              <a:ext cx="3320" cy="30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Rectangle 16"/>
            <p:cNvSpPr>
              <a:spLocks noChangeArrowheads="1"/>
            </p:cNvSpPr>
            <p:nvPr/>
          </p:nvSpPr>
          <p:spPr bwMode="auto">
            <a:xfrm>
              <a:off x="614" y="1628"/>
              <a:ext cx="3188" cy="1343"/>
            </a:xfrm>
            <a:prstGeom prst="rect">
              <a:avLst/>
            </a:prstGeom>
            <a:noFill/>
            <a:ln>
              <a:noFill/>
            </a:ln>
            <a:effectLst/>
            <a:extLst>
              <a:ext uri="{909E8E84-426E-40DD-AFC4-6F175D3DCCD1}">
                <a14:hiddenFill xmlns:a14="http://schemas.microsoft.com/office/drawing/2010/main" xmlns="">
                  <a:solidFill>
                    <a:srgbClr val="FFCC00"/>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nchor="ct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defTabSz="685800" eaLnBrk="0" hangingPunct="0">
                <a:lnSpc>
                  <a:spcPct val="150000"/>
                </a:lnSpc>
                <a:defRPr/>
              </a:pPr>
              <a:r>
                <a:rPr kumimoji="1" lang="zh-CN" altLang="en-US" sz="2800" dirty="0">
                  <a:solidFill>
                    <a:srgbClr val="2E4C6B"/>
                  </a:solidFill>
                  <a:latin typeface="黑体" panose="02010609060101010101" pitchFamily="49" charset="-122"/>
                  <a:ea typeface="黑体" panose="02010609060101010101" pitchFamily="49" charset="-122"/>
                </a:rPr>
                <a:t>对象</a:t>
              </a:r>
              <a:r>
                <a:rPr kumimoji="1" lang="en-US" altLang="zh-CN" sz="2800" dirty="0">
                  <a:solidFill>
                    <a:srgbClr val="2E4C6B"/>
                  </a:solidFill>
                  <a:latin typeface="黑体" panose="02010609060101010101" pitchFamily="49" charset="-122"/>
                  <a:ea typeface="黑体" panose="02010609060101010101" pitchFamily="49" charset="-122"/>
                </a:rPr>
                <a:t>A……</a:t>
              </a:r>
              <a:r>
                <a:rPr kumimoji="1" lang="zh-CN" altLang="en-US" sz="2800" dirty="0">
                  <a:solidFill>
                    <a:srgbClr val="2E4C6B"/>
                  </a:solidFill>
                  <a:latin typeface="黑体" panose="02010609060101010101" pitchFamily="49" charset="-122"/>
                  <a:ea typeface="黑体" panose="02010609060101010101" pitchFamily="49" charset="-122"/>
                </a:rPr>
                <a:t>属性</a:t>
              </a:r>
              <a:r>
                <a:rPr kumimoji="1" lang="en-US" altLang="zh-CN" sz="2800" dirty="0">
                  <a:solidFill>
                    <a:srgbClr val="2E4C6B"/>
                  </a:solidFill>
                  <a:latin typeface="黑体" panose="02010609060101010101" pitchFamily="49" charset="-122"/>
                  <a:ea typeface="黑体" panose="02010609060101010101" pitchFamily="49" charset="-122"/>
                </a:rPr>
                <a:t>a</a:t>
              </a:r>
              <a:r>
                <a:rPr kumimoji="1" lang="zh-CN" altLang="en-US" sz="2800" dirty="0">
                  <a:solidFill>
                    <a:srgbClr val="2E4C6B"/>
                  </a:solidFill>
                  <a:latin typeface="黑体" panose="02010609060101010101" pitchFamily="49" charset="-122"/>
                  <a:ea typeface="黑体" panose="02010609060101010101" pitchFamily="49" charset="-122"/>
                </a:rPr>
                <a:t>、</a:t>
              </a:r>
              <a:r>
                <a:rPr kumimoji="1" lang="en-US" altLang="zh-CN" sz="2800" dirty="0">
                  <a:solidFill>
                    <a:srgbClr val="2E4C6B"/>
                  </a:solidFill>
                  <a:latin typeface="黑体" panose="02010609060101010101" pitchFamily="49" charset="-122"/>
                  <a:ea typeface="黑体" panose="02010609060101010101" pitchFamily="49" charset="-122"/>
                </a:rPr>
                <a:t>b</a:t>
              </a:r>
              <a:r>
                <a:rPr kumimoji="1" lang="zh-CN" altLang="en-US" sz="2800" dirty="0">
                  <a:solidFill>
                    <a:srgbClr val="2E4C6B"/>
                  </a:solidFill>
                  <a:latin typeface="黑体" panose="02010609060101010101" pitchFamily="49" charset="-122"/>
                  <a:ea typeface="黑体" panose="02010609060101010101" pitchFamily="49" charset="-122"/>
                </a:rPr>
                <a:t>、</a:t>
              </a:r>
              <a:r>
                <a:rPr kumimoji="1" lang="en-US" altLang="zh-CN" sz="2800" dirty="0">
                  <a:solidFill>
                    <a:srgbClr val="2E4C6B"/>
                  </a:solidFill>
                  <a:latin typeface="黑体" panose="02010609060101010101" pitchFamily="49" charset="-122"/>
                  <a:ea typeface="黑体" panose="02010609060101010101" pitchFamily="49" charset="-122"/>
                </a:rPr>
                <a:t>c</a:t>
              </a:r>
              <a:r>
                <a:rPr kumimoji="1" lang="zh-CN" altLang="en-US" sz="2800" dirty="0">
                  <a:solidFill>
                    <a:srgbClr val="2E4C6B"/>
                  </a:solidFill>
                  <a:latin typeface="黑体" panose="02010609060101010101" pitchFamily="49" charset="-122"/>
                  <a:ea typeface="黑体" panose="02010609060101010101" pitchFamily="49" charset="-122"/>
                </a:rPr>
                <a:t>、</a:t>
              </a:r>
              <a:r>
                <a:rPr kumimoji="1" lang="en-US" altLang="zh-CN" sz="2800" dirty="0">
                  <a:solidFill>
                    <a:srgbClr val="2E4C6B"/>
                  </a:solidFill>
                  <a:latin typeface="黑体" panose="02010609060101010101" pitchFamily="49" charset="-122"/>
                  <a:ea typeface="黑体" panose="02010609060101010101" pitchFamily="49" charset="-122"/>
                </a:rPr>
                <a:t>d</a:t>
              </a:r>
            </a:p>
            <a:p>
              <a:pPr marL="0" indent="0" defTabSz="685800" eaLnBrk="0" hangingPunct="0">
                <a:lnSpc>
                  <a:spcPct val="150000"/>
                </a:lnSpc>
                <a:defRPr/>
              </a:pPr>
              <a:r>
                <a:rPr kumimoji="1" lang="zh-CN" altLang="en-US" sz="2800" dirty="0">
                  <a:solidFill>
                    <a:srgbClr val="2E4C6B"/>
                  </a:solidFill>
                  <a:latin typeface="黑体" panose="02010609060101010101" pitchFamily="49" charset="-122"/>
                  <a:ea typeface="黑体" panose="02010609060101010101" pitchFamily="49" charset="-122"/>
                </a:rPr>
                <a:t>对象</a:t>
              </a:r>
              <a:r>
                <a:rPr kumimoji="1" lang="en-US" altLang="zh-CN" sz="2800" dirty="0">
                  <a:solidFill>
                    <a:srgbClr val="2E4C6B"/>
                  </a:solidFill>
                  <a:latin typeface="黑体" panose="02010609060101010101" pitchFamily="49" charset="-122"/>
                  <a:ea typeface="黑体" panose="02010609060101010101" pitchFamily="49" charset="-122"/>
                </a:rPr>
                <a:t>B……</a:t>
              </a:r>
              <a:r>
                <a:rPr kumimoji="1" lang="zh-CN" altLang="en-US" sz="2800" dirty="0">
                  <a:solidFill>
                    <a:srgbClr val="2E4C6B"/>
                  </a:solidFill>
                  <a:latin typeface="黑体" panose="02010609060101010101" pitchFamily="49" charset="-122"/>
                  <a:ea typeface="黑体" panose="02010609060101010101" pitchFamily="49" charset="-122"/>
                </a:rPr>
                <a:t>属性</a:t>
              </a:r>
              <a:r>
                <a:rPr kumimoji="1" lang="en-US" altLang="zh-CN" sz="2800" dirty="0">
                  <a:solidFill>
                    <a:srgbClr val="2E4C6B"/>
                  </a:solidFill>
                  <a:latin typeface="黑体" panose="02010609060101010101" pitchFamily="49" charset="-122"/>
                  <a:ea typeface="黑体" panose="02010609060101010101" pitchFamily="49" charset="-122"/>
                </a:rPr>
                <a:t>a</a:t>
              </a:r>
              <a:r>
                <a:rPr kumimoji="1" lang="zh-CN" altLang="en-US" sz="2800" dirty="0">
                  <a:solidFill>
                    <a:srgbClr val="2E4C6B"/>
                  </a:solidFill>
                  <a:latin typeface="黑体" panose="02010609060101010101" pitchFamily="49" charset="-122"/>
                  <a:ea typeface="黑体" panose="02010609060101010101" pitchFamily="49" charset="-122"/>
                </a:rPr>
                <a:t>、</a:t>
              </a:r>
              <a:r>
                <a:rPr kumimoji="1" lang="en-US" altLang="zh-CN" sz="2800" dirty="0">
                  <a:solidFill>
                    <a:srgbClr val="2E4C6B"/>
                  </a:solidFill>
                  <a:latin typeface="黑体" panose="02010609060101010101" pitchFamily="49" charset="-122"/>
                  <a:ea typeface="黑体" panose="02010609060101010101" pitchFamily="49" charset="-122"/>
                </a:rPr>
                <a:t>b</a:t>
              </a:r>
              <a:r>
                <a:rPr kumimoji="1" lang="zh-CN" altLang="en-US" sz="2800" dirty="0">
                  <a:solidFill>
                    <a:srgbClr val="2E4C6B"/>
                  </a:solidFill>
                  <a:latin typeface="黑体" panose="02010609060101010101" pitchFamily="49" charset="-122"/>
                  <a:ea typeface="黑体" panose="02010609060101010101" pitchFamily="49" charset="-122"/>
                </a:rPr>
                <a:t>、</a:t>
              </a:r>
              <a:r>
                <a:rPr kumimoji="1" lang="en-US" altLang="zh-CN" sz="2800" dirty="0">
                  <a:solidFill>
                    <a:srgbClr val="2E4C6B"/>
                  </a:solidFill>
                  <a:latin typeface="黑体" panose="02010609060101010101" pitchFamily="49" charset="-122"/>
                  <a:ea typeface="黑体" panose="02010609060101010101" pitchFamily="49" charset="-122"/>
                </a:rPr>
                <a:t>c</a:t>
              </a:r>
            </a:p>
            <a:p>
              <a:pPr marL="0" indent="0" defTabSz="685800" eaLnBrk="0" hangingPunct="0">
                <a:lnSpc>
                  <a:spcPct val="150000"/>
                </a:lnSpc>
                <a:defRPr/>
              </a:pPr>
              <a:r>
                <a:rPr kumimoji="1" lang="zh-CN" altLang="en-US" sz="2800" dirty="0">
                  <a:solidFill>
                    <a:srgbClr val="2E4C6B"/>
                  </a:solidFill>
                  <a:latin typeface="黑体" panose="02010609060101010101" pitchFamily="49" charset="-122"/>
                  <a:ea typeface="黑体" panose="02010609060101010101" pitchFamily="49" charset="-122"/>
                </a:rPr>
                <a:t>所以，</a:t>
              </a:r>
              <a:r>
                <a:rPr kumimoji="1" lang="en-US" altLang="zh-CN" sz="2800" dirty="0">
                  <a:solidFill>
                    <a:srgbClr val="2E4C6B"/>
                  </a:solidFill>
                  <a:latin typeface="黑体" panose="02010609060101010101" pitchFamily="49" charset="-122"/>
                  <a:ea typeface="黑体" panose="02010609060101010101" pitchFamily="49" charset="-122"/>
                </a:rPr>
                <a:t>B</a:t>
              </a:r>
              <a:r>
                <a:rPr kumimoji="1" lang="zh-CN" altLang="en-US" sz="2800" dirty="0">
                  <a:solidFill>
                    <a:srgbClr val="2E4C6B"/>
                  </a:solidFill>
                  <a:latin typeface="黑体" panose="02010609060101010101" pitchFamily="49" charset="-122"/>
                  <a:ea typeface="黑体" panose="02010609060101010101" pitchFamily="49" charset="-122"/>
                </a:rPr>
                <a:t>可能有</a:t>
              </a:r>
              <a:r>
                <a:rPr kumimoji="1" lang="en-US" altLang="zh-CN" sz="2800" dirty="0">
                  <a:solidFill>
                    <a:srgbClr val="2E4C6B"/>
                  </a:solidFill>
                  <a:latin typeface="黑体" panose="02010609060101010101" pitchFamily="49" charset="-122"/>
                  <a:ea typeface="黑体" panose="02010609060101010101" pitchFamily="49" charset="-122"/>
                </a:rPr>
                <a:t>d</a:t>
              </a:r>
              <a:endParaRPr kumimoji="1" lang="zh-CN" altLang="en-US" sz="2800" dirty="0">
                <a:solidFill>
                  <a:srgbClr val="2E4C6B"/>
                </a:solidFill>
                <a:latin typeface="黑体" panose="02010609060101010101" pitchFamily="49" charset="-122"/>
                <a:ea typeface="黑体" panose="02010609060101010101" pitchFamily="49" charset="-122"/>
              </a:endParaRPr>
            </a:p>
          </p:txBody>
        </p:sp>
      </p:grpSp>
      <p:cxnSp>
        <p:nvCxnSpPr>
          <p:cNvPr id="3" name="直接连接符 2"/>
          <p:cNvCxnSpPr>
            <a:cxnSpLocks/>
          </p:cNvCxnSpPr>
          <p:nvPr/>
        </p:nvCxnSpPr>
        <p:spPr>
          <a:xfrm>
            <a:off x="4143968" y="4221088"/>
            <a:ext cx="4316464" cy="7200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01683623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amond(in)">
                                      <p:cBhvr>
                                        <p:cTn id="12" dur="2000"/>
                                        <p:tgtEl>
                                          <p:spTgt spid="21"/>
                                        </p:tgtEl>
                                      </p:cBhvr>
                                    </p:animEffect>
                                  </p:childTnLst>
                                </p:cTn>
                              </p:par>
                              <p:par>
                                <p:cTn id="13" presetID="6"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0" y="260350"/>
            <a:ext cx="6218238" cy="541338"/>
          </a:xfrm>
          <a:prstGeom prst="rect">
            <a:avLst/>
          </a:prstGeom>
        </p:spPr>
        <p:txBody>
          <a:bodyPr/>
          <a:lstStyle/>
          <a:p>
            <a:pPr eaLnBrk="1" hangingPunct="1">
              <a:defRPr/>
            </a:pPr>
            <a:r>
              <a:rPr lang="en-US" altLang="zh-CN" sz="3600" dirty="0">
                <a:solidFill>
                  <a:schemeClr val="tx1"/>
                </a:solidFill>
                <a:latin typeface="华文新魏" panose="02010800040101010101" pitchFamily="2" charset="-122"/>
                <a:ea typeface="华文新魏" panose="02010800040101010101" pitchFamily="2" charset="-122"/>
              </a:rPr>
              <a:t>1.</a:t>
            </a:r>
            <a:r>
              <a:rPr lang="zh-CN" altLang="en-US" sz="3600" dirty="0">
                <a:solidFill>
                  <a:schemeClr val="tx1"/>
                </a:solidFill>
                <a:latin typeface="华文新魏" panose="02010800040101010101" pitchFamily="2" charset="-122"/>
                <a:ea typeface="华文新魏" panose="02010800040101010101" pitchFamily="2" charset="-122"/>
              </a:rPr>
              <a:t>什么是类比推理</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grpSp>
      <p:grpSp>
        <p:nvGrpSpPr>
          <p:cNvPr id="193" name="Group 17"/>
          <p:cNvGrpSpPr>
            <a:grpSpLocks/>
          </p:cNvGrpSpPr>
          <p:nvPr/>
        </p:nvGrpSpPr>
        <p:grpSpPr bwMode="auto">
          <a:xfrm>
            <a:off x="1902102" y="4106914"/>
            <a:ext cx="5261174" cy="1944216"/>
            <a:chOff x="1152" y="1680"/>
            <a:chExt cx="4080" cy="1218"/>
          </a:xfrm>
        </p:grpSpPr>
        <p:grpSp>
          <p:nvGrpSpPr>
            <p:cNvPr id="10251" name="Group 8"/>
            <p:cNvGrpSpPr>
              <a:grpSpLocks/>
            </p:cNvGrpSpPr>
            <p:nvPr/>
          </p:nvGrpSpPr>
          <p:grpSpPr bwMode="auto">
            <a:xfrm>
              <a:off x="1152" y="1680"/>
              <a:ext cx="4080" cy="1218"/>
              <a:chOff x="1152" y="1680"/>
              <a:chExt cx="4080" cy="1218"/>
            </a:xfrm>
          </p:grpSpPr>
          <p:pic>
            <p:nvPicPr>
              <p:cNvPr id="10253" name="Picture 9" descr="桶1副本"/>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52" y="1680"/>
                <a:ext cx="4080" cy="1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54" name="WordArt 10"/>
              <p:cNvSpPr>
                <a:spLocks noChangeArrowheads="1" noChangeShapeType="1" noTextEdit="1"/>
              </p:cNvSpPr>
              <p:nvPr/>
            </p:nvSpPr>
            <p:spPr bwMode="auto">
              <a:xfrm>
                <a:off x="1584" y="2094"/>
                <a:ext cx="138" cy="258"/>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defTabSz="685800" eaLnBrk="0" hangingPunct="0"/>
                <a:r>
                  <a:rPr lang="en-US" altLang="zh-CN" kern="10" spc="480">
                    <a:effectLst>
                      <a:outerShdw dist="45791" dir="3378596" algn="ctr" rotWithShape="0">
                        <a:srgbClr val="4D4D4D">
                          <a:alpha val="79999"/>
                        </a:srgbClr>
                      </a:outerShdw>
                    </a:effectLst>
                    <a:latin typeface="黑体" panose="02010609060101010101" pitchFamily="49" charset="-122"/>
                    <a:ea typeface="黑体" panose="02010609060101010101" pitchFamily="49" charset="-122"/>
                    <a:cs typeface="Arial" panose="020B0604020202020204" pitchFamily="34" charset="0"/>
                  </a:rPr>
                  <a:t>2</a:t>
                </a:r>
                <a:endParaRPr lang="zh-CN" altLang="en-US" kern="10" spc="480">
                  <a:effectLst>
                    <a:outerShdw dist="45791" dir="3378596" algn="ctr" rotWithShape="0">
                      <a:srgbClr val="4D4D4D">
                        <a:alpha val="79999"/>
                      </a:srgbClr>
                    </a:outerShdw>
                  </a:effectLst>
                  <a:latin typeface="黑体" panose="02010609060101010101" pitchFamily="49" charset="-122"/>
                  <a:ea typeface="黑体" panose="02010609060101010101" pitchFamily="49" charset="-122"/>
                  <a:cs typeface="Arial" panose="020B0604020202020204" pitchFamily="34" charset="0"/>
                </a:endParaRPr>
              </a:p>
            </p:txBody>
          </p:sp>
        </p:grpSp>
        <p:sp>
          <p:nvSpPr>
            <p:cNvPr id="195" name="Text Box 2"/>
            <p:cNvSpPr txBox="1">
              <a:spLocks noChangeArrowheads="1"/>
            </p:cNvSpPr>
            <p:nvPr/>
          </p:nvSpPr>
          <p:spPr bwMode="auto">
            <a:xfrm>
              <a:off x="2677" y="1743"/>
              <a:ext cx="2064" cy="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defRPr/>
              </a:pPr>
              <a:r>
                <a:rPr lang="zh-CN" altLang="en-US" sz="2800" dirty="0">
                  <a:latin typeface="华文仿宋" panose="02010600040101010101" pitchFamily="2" charset="-122"/>
                  <a:ea typeface="华文仿宋" panose="02010600040101010101" pitchFamily="2" charset="-122"/>
                </a:rPr>
                <a:t>前提与结论的联系是或然的</a:t>
              </a:r>
            </a:p>
          </p:txBody>
        </p:sp>
      </p:grpSp>
      <p:grpSp>
        <p:nvGrpSpPr>
          <p:cNvPr id="198" name="Group 16"/>
          <p:cNvGrpSpPr>
            <a:grpSpLocks/>
          </p:cNvGrpSpPr>
          <p:nvPr/>
        </p:nvGrpSpPr>
        <p:grpSpPr bwMode="auto">
          <a:xfrm>
            <a:off x="1902102" y="2295021"/>
            <a:ext cx="5261174" cy="1731769"/>
            <a:chOff x="1200" y="768"/>
            <a:chExt cx="4080" cy="1216"/>
          </a:xfrm>
        </p:grpSpPr>
        <p:grpSp>
          <p:nvGrpSpPr>
            <p:cNvPr id="10247" name="Group 5"/>
            <p:cNvGrpSpPr>
              <a:grpSpLocks/>
            </p:cNvGrpSpPr>
            <p:nvPr/>
          </p:nvGrpSpPr>
          <p:grpSpPr bwMode="auto">
            <a:xfrm>
              <a:off x="1200" y="768"/>
              <a:ext cx="4080" cy="1216"/>
              <a:chOff x="1200" y="768"/>
              <a:chExt cx="4080" cy="1216"/>
            </a:xfrm>
          </p:grpSpPr>
          <p:pic>
            <p:nvPicPr>
              <p:cNvPr id="10249" name="Picture 6" descr="桶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0" y="768"/>
                <a:ext cx="4080" cy="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50" name="WordArt 7"/>
              <p:cNvSpPr>
                <a:spLocks noChangeArrowheads="1" noChangeShapeType="1" noTextEdit="1"/>
              </p:cNvSpPr>
              <p:nvPr/>
            </p:nvSpPr>
            <p:spPr bwMode="auto">
              <a:xfrm>
                <a:off x="1590" y="1182"/>
                <a:ext cx="138" cy="258"/>
              </a:xfrm>
              <a:prstGeom prst="rect">
                <a:avLst/>
              </a:prstGeom>
              <a:extLst>
                <a:ext uri="{91240B29-F687-4F45-9708-019B960494DF}">
                  <a14:hiddenLine xmlns:a14="http://schemas.microsoft.com/office/drawing/2010/main" xmlns="" w="9525">
                    <a:solidFill>
                      <a:srgbClr val="000000"/>
                    </a:solidFill>
                    <a:round/>
                    <a:headEnd/>
                    <a:tailEnd/>
                  </a14:hiddenLine>
                </a:ext>
              </a:extLst>
            </p:spPr>
            <p:txBody>
              <a:bodyPr wrap="none" fromWordArt="1">
                <a:prstTxWarp prst="textPlain">
                  <a:avLst>
                    <a:gd name="adj" fmla="val 50000"/>
                  </a:avLst>
                </a:prstTxWarp>
              </a:bodyPr>
              <a:lstStyle/>
              <a:p>
                <a:pPr defTabSz="685800" eaLnBrk="0" hangingPunct="0"/>
                <a:r>
                  <a:rPr lang="en-US" altLang="zh-CN" kern="10" spc="480">
                    <a:effectLst>
                      <a:outerShdw dist="45791" dir="3378596" algn="ctr" rotWithShape="0">
                        <a:srgbClr val="4D4D4D">
                          <a:alpha val="79999"/>
                        </a:srgbClr>
                      </a:outerShdw>
                    </a:effectLst>
                    <a:latin typeface="黑体" panose="02010609060101010101" pitchFamily="49" charset="-122"/>
                    <a:ea typeface="黑体" panose="02010609060101010101" pitchFamily="49" charset="-122"/>
                    <a:cs typeface="Arial" panose="020B0604020202020204" pitchFamily="34" charset="0"/>
                  </a:rPr>
                  <a:t>1</a:t>
                </a:r>
                <a:endParaRPr lang="zh-CN" altLang="en-US" kern="10" spc="480">
                  <a:effectLst>
                    <a:outerShdw dist="45791" dir="3378596" algn="ctr" rotWithShape="0">
                      <a:srgbClr val="4D4D4D">
                        <a:alpha val="79999"/>
                      </a:srgbClr>
                    </a:outerShdw>
                  </a:effectLst>
                  <a:latin typeface="黑体" panose="02010609060101010101" pitchFamily="49" charset="-122"/>
                  <a:ea typeface="黑体" panose="02010609060101010101" pitchFamily="49" charset="-122"/>
                  <a:cs typeface="Arial" panose="020B0604020202020204" pitchFamily="34" charset="0"/>
                </a:endParaRPr>
              </a:p>
            </p:txBody>
          </p:sp>
        </p:grpSp>
        <p:sp>
          <p:nvSpPr>
            <p:cNvPr id="200" name="Text Box 3"/>
            <p:cNvSpPr txBox="1">
              <a:spLocks noChangeArrowheads="1"/>
            </p:cNvSpPr>
            <p:nvPr/>
          </p:nvSpPr>
          <p:spPr bwMode="auto">
            <a:xfrm>
              <a:off x="2675" y="806"/>
              <a:ext cx="2371" cy="6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defRPr/>
              </a:pPr>
              <a:r>
                <a:rPr lang="zh-CN" altLang="en-US" sz="2800" dirty="0">
                  <a:latin typeface="华文仿宋" panose="02010600040101010101" pitchFamily="2" charset="-122"/>
                  <a:ea typeface="华文仿宋" panose="02010600040101010101" pitchFamily="2" charset="-122"/>
                </a:rPr>
                <a:t>前提由两个或两类对象的比较构成</a:t>
              </a:r>
            </a:p>
          </p:txBody>
        </p:sp>
      </p:grpSp>
      <p:sp>
        <p:nvSpPr>
          <p:cNvPr id="209" name="Text Box 3"/>
          <p:cNvSpPr txBox="1">
            <a:spLocks noChangeArrowheads="1"/>
          </p:cNvSpPr>
          <p:nvPr/>
        </p:nvSpPr>
        <p:spPr bwMode="auto">
          <a:xfrm>
            <a:off x="107504" y="1630122"/>
            <a:ext cx="3589908"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58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defRPr/>
            </a:pPr>
            <a:r>
              <a:rPr lang="zh-CN" altLang="en-US" sz="3200" b="0" dirty="0">
                <a:latin typeface="华文琥珀" panose="02010800040101010101" pitchFamily="2" charset="-122"/>
                <a:ea typeface="华文琥珀" panose="02010800040101010101" pitchFamily="2" charset="-122"/>
              </a:rPr>
              <a:t>类比推理的特点：</a:t>
            </a:r>
          </a:p>
        </p:txBody>
      </p:sp>
    </p:spTree>
    <p:extLst>
      <p:ext uri="{BB962C8B-B14F-4D97-AF65-F5344CB8AC3E}">
        <p14:creationId xmlns:p14="http://schemas.microsoft.com/office/powerpoint/2010/main" xmlns="" val="3374850479"/>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wipe(down)">
                                      <p:cBhvr>
                                        <p:cTn id="7" dur="580">
                                          <p:stCondLst>
                                            <p:cond delay="0"/>
                                          </p:stCondLst>
                                        </p:cTn>
                                        <p:tgtEl>
                                          <p:spTgt spid="198"/>
                                        </p:tgtEl>
                                      </p:cBhvr>
                                    </p:animEffect>
                                    <p:anim calcmode="lin" valueType="num">
                                      <p:cBhvr>
                                        <p:cTn id="8" dur="1822" tmFilter="0,0; 0.14,0.36; 0.43,0.73; 0.71,0.91; 1.0,1.0">
                                          <p:stCondLst>
                                            <p:cond delay="0"/>
                                          </p:stCondLst>
                                        </p:cTn>
                                        <p:tgtEl>
                                          <p:spTgt spid="1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98"/>
                                        </p:tgtEl>
                                        <p:attrNameLst>
                                          <p:attrName>ppt_y</p:attrName>
                                        </p:attrNameLst>
                                      </p:cBhvr>
                                      <p:tavLst>
                                        <p:tav tm="0" fmla="#ppt_y-sin(pi*$)/81">
                                          <p:val>
                                            <p:fltVal val="0"/>
                                          </p:val>
                                        </p:tav>
                                        <p:tav tm="100000">
                                          <p:val>
                                            <p:fltVal val="1"/>
                                          </p:val>
                                        </p:tav>
                                      </p:tavLst>
                                    </p:anim>
                                    <p:animScale>
                                      <p:cBhvr>
                                        <p:cTn id="13" dur="26">
                                          <p:stCondLst>
                                            <p:cond delay="650"/>
                                          </p:stCondLst>
                                        </p:cTn>
                                        <p:tgtEl>
                                          <p:spTgt spid="198"/>
                                        </p:tgtEl>
                                      </p:cBhvr>
                                      <p:to x="100000" y="60000"/>
                                    </p:animScale>
                                    <p:animScale>
                                      <p:cBhvr>
                                        <p:cTn id="14" dur="166" decel="50000">
                                          <p:stCondLst>
                                            <p:cond delay="676"/>
                                          </p:stCondLst>
                                        </p:cTn>
                                        <p:tgtEl>
                                          <p:spTgt spid="198"/>
                                        </p:tgtEl>
                                      </p:cBhvr>
                                      <p:to x="100000" y="100000"/>
                                    </p:animScale>
                                    <p:animScale>
                                      <p:cBhvr>
                                        <p:cTn id="15" dur="26">
                                          <p:stCondLst>
                                            <p:cond delay="1312"/>
                                          </p:stCondLst>
                                        </p:cTn>
                                        <p:tgtEl>
                                          <p:spTgt spid="198"/>
                                        </p:tgtEl>
                                      </p:cBhvr>
                                      <p:to x="100000" y="80000"/>
                                    </p:animScale>
                                    <p:animScale>
                                      <p:cBhvr>
                                        <p:cTn id="16" dur="166" decel="50000">
                                          <p:stCondLst>
                                            <p:cond delay="1338"/>
                                          </p:stCondLst>
                                        </p:cTn>
                                        <p:tgtEl>
                                          <p:spTgt spid="198"/>
                                        </p:tgtEl>
                                      </p:cBhvr>
                                      <p:to x="100000" y="100000"/>
                                    </p:animScale>
                                    <p:animScale>
                                      <p:cBhvr>
                                        <p:cTn id="17" dur="26">
                                          <p:stCondLst>
                                            <p:cond delay="1642"/>
                                          </p:stCondLst>
                                        </p:cTn>
                                        <p:tgtEl>
                                          <p:spTgt spid="198"/>
                                        </p:tgtEl>
                                      </p:cBhvr>
                                      <p:to x="100000" y="90000"/>
                                    </p:animScale>
                                    <p:animScale>
                                      <p:cBhvr>
                                        <p:cTn id="18" dur="166" decel="50000">
                                          <p:stCondLst>
                                            <p:cond delay="1668"/>
                                          </p:stCondLst>
                                        </p:cTn>
                                        <p:tgtEl>
                                          <p:spTgt spid="198"/>
                                        </p:tgtEl>
                                      </p:cBhvr>
                                      <p:to x="100000" y="100000"/>
                                    </p:animScale>
                                    <p:animScale>
                                      <p:cBhvr>
                                        <p:cTn id="19" dur="26">
                                          <p:stCondLst>
                                            <p:cond delay="1808"/>
                                          </p:stCondLst>
                                        </p:cTn>
                                        <p:tgtEl>
                                          <p:spTgt spid="198"/>
                                        </p:tgtEl>
                                      </p:cBhvr>
                                      <p:to x="100000" y="95000"/>
                                    </p:animScale>
                                    <p:animScale>
                                      <p:cBhvr>
                                        <p:cTn id="20" dur="166" decel="50000">
                                          <p:stCondLst>
                                            <p:cond delay="1834"/>
                                          </p:stCondLst>
                                        </p:cTn>
                                        <p:tgtEl>
                                          <p:spTgt spid="198"/>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93"/>
                                        </p:tgtEl>
                                        <p:attrNameLst>
                                          <p:attrName>style.visibility</p:attrName>
                                        </p:attrNameLst>
                                      </p:cBhvr>
                                      <p:to>
                                        <p:strVal val="visible"/>
                                      </p:to>
                                    </p:set>
                                    <p:animEffect transition="in" filter="wipe(down)">
                                      <p:cBhvr>
                                        <p:cTn id="25" dur="580">
                                          <p:stCondLst>
                                            <p:cond delay="0"/>
                                          </p:stCondLst>
                                        </p:cTn>
                                        <p:tgtEl>
                                          <p:spTgt spid="193"/>
                                        </p:tgtEl>
                                      </p:cBhvr>
                                    </p:animEffect>
                                    <p:anim calcmode="lin" valueType="num">
                                      <p:cBhvr>
                                        <p:cTn id="26" dur="1822" tmFilter="0,0; 0.14,0.36; 0.43,0.73; 0.71,0.91; 1.0,1.0">
                                          <p:stCondLst>
                                            <p:cond delay="0"/>
                                          </p:stCondLst>
                                        </p:cTn>
                                        <p:tgtEl>
                                          <p:spTgt spid="19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3"/>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3"/>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3"/>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3"/>
                                        </p:tgtEl>
                                        <p:attrNameLst>
                                          <p:attrName>ppt_y</p:attrName>
                                        </p:attrNameLst>
                                      </p:cBhvr>
                                      <p:tavLst>
                                        <p:tav tm="0" fmla="#ppt_y-sin(pi*$)/81">
                                          <p:val>
                                            <p:fltVal val="0"/>
                                          </p:val>
                                        </p:tav>
                                        <p:tav tm="100000">
                                          <p:val>
                                            <p:fltVal val="1"/>
                                          </p:val>
                                        </p:tav>
                                      </p:tavLst>
                                    </p:anim>
                                    <p:animScale>
                                      <p:cBhvr>
                                        <p:cTn id="31" dur="26">
                                          <p:stCondLst>
                                            <p:cond delay="650"/>
                                          </p:stCondLst>
                                        </p:cTn>
                                        <p:tgtEl>
                                          <p:spTgt spid="193"/>
                                        </p:tgtEl>
                                      </p:cBhvr>
                                      <p:to x="100000" y="60000"/>
                                    </p:animScale>
                                    <p:animScale>
                                      <p:cBhvr>
                                        <p:cTn id="32" dur="166" decel="50000">
                                          <p:stCondLst>
                                            <p:cond delay="676"/>
                                          </p:stCondLst>
                                        </p:cTn>
                                        <p:tgtEl>
                                          <p:spTgt spid="193"/>
                                        </p:tgtEl>
                                      </p:cBhvr>
                                      <p:to x="100000" y="100000"/>
                                    </p:animScale>
                                    <p:animScale>
                                      <p:cBhvr>
                                        <p:cTn id="33" dur="26">
                                          <p:stCondLst>
                                            <p:cond delay="1312"/>
                                          </p:stCondLst>
                                        </p:cTn>
                                        <p:tgtEl>
                                          <p:spTgt spid="193"/>
                                        </p:tgtEl>
                                      </p:cBhvr>
                                      <p:to x="100000" y="80000"/>
                                    </p:animScale>
                                    <p:animScale>
                                      <p:cBhvr>
                                        <p:cTn id="34" dur="166" decel="50000">
                                          <p:stCondLst>
                                            <p:cond delay="1338"/>
                                          </p:stCondLst>
                                        </p:cTn>
                                        <p:tgtEl>
                                          <p:spTgt spid="193"/>
                                        </p:tgtEl>
                                      </p:cBhvr>
                                      <p:to x="100000" y="100000"/>
                                    </p:animScale>
                                    <p:animScale>
                                      <p:cBhvr>
                                        <p:cTn id="35" dur="26">
                                          <p:stCondLst>
                                            <p:cond delay="1642"/>
                                          </p:stCondLst>
                                        </p:cTn>
                                        <p:tgtEl>
                                          <p:spTgt spid="193"/>
                                        </p:tgtEl>
                                      </p:cBhvr>
                                      <p:to x="100000" y="90000"/>
                                    </p:animScale>
                                    <p:animScale>
                                      <p:cBhvr>
                                        <p:cTn id="36" dur="166" decel="50000">
                                          <p:stCondLst>
                                            <p:cond delay="1668"/>
                                          </p:stCondLst>
                                        </p:cTn>
                                        <p:tgtEl>
                                          <p:spTgt spid="193"/>
                                        </p:tgtEl>
                                      </p:cBhvr>
                                      <p:to x="100000" y="100000"/>
                                    </p:animScale>
                                    <p:animScale>
                                      <p:cBhvr>
                                        <p:cTn id="37" dur="26">
                                          <p:stCondLst>
                                            <p:cond delay="1808"/>
                                          </p:stCondLst>
                                        </p:cTn>
                                        <p:tgtEl>
                                          <p:spTgt spid="193"/>
                                        </p:tgtEl>
                                      </p:cBhvr>
                                      <p:to x="100000" y="95000"/>
                                    </p:animScale>
                                    <p:animScale>
                                      <p:cBhvr>
                                        <p:cTn id="38" dur="166" decel="50000">
                                          <p:stCondLst>
                                            <p:cond delay="1834"/>
                                          </p:stCondLst>
                                        </p:cTn>
                                        <p:tgtEl>
                                          <p:spTgt spid="19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2271118" y="260974"/>
            <a:ext cx="8291513" cy="539750"/>
          </a:xfrm>
          <a:prstGeom prst="rect">
            <a:avLst/>
          </a:prstGeom>
        </p:spPr>
        <p:txBody>
          <a:bodyPr/>
          <a:lstStyle/>
          <a:p>
            <a:pPr eaLnBrk="1" hangingPunct="1">
              <a:defRPr/>
            </a:pPr>
            <a:r>
              <a:rPr lang="en-US" altLang="zh-CN" sz="3600" dirty="0">
                <a:solidFill>
                  <a:schemeClr val="tx1"/>
                </a:solidFill>
                <a:latin typeface="华文新魏" panose="02010800040101010101" pitchFamily="2" charset="-122"/>
                <a:ea typeface="华文新魏" panose="02010800040101010101" pitchFamily="2" charset="-122"/>
              </a:rPr>
              <a:t>1.</a:t>
            </a:r>
            <a:r>
              <a:rPr lang="zh-CN" altLang="en-US" sz="3600" dirty="0">
                <a:solidFill>
                  <a:schemeClr val="tx1"/>
                </a:solidFill>
                <a:latin typeface="华文新魏" panose="02010800040101010101" pitchFamily="2" charset="-122"/>
                <a:ea typeface="华文新魏" panose="02010800040101010101" pitchFamily="2" charset="-122"/>
              </a:rPr>
              <a:t>什么是类比推理</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5301082" y="104819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grpSp>
      <p:grpSp>
        <p:nvGrpSpPr>
          <p:cNvPr id="7" name="Group 2"/>
          <p:cNvGrpSpPr>
            <a:grpSpLocks/>
          </p:cNvGrpSpPr>
          <p:nvPr/>
        </p:nvGrpSpPr>
        <p:grpSpPr bwMode="auto">
          <a:xfrm>
            <a:off x="-42414" y="1617181"/>
            <a:ext cx="3681964" cy="2698674"/>
            <a:chOff x="341" y="1241"/>
            <a:chExt cx="1234" cy="919"/>
          </a:xfrm>
        </p:grpSpPr>
        <p:pic>
          <p:nvPicPr>
            <p:cNvPr id="11283" name="Picture 3" descr="s0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1" y="1241"/>
              <a:ext cx="1234" cy="9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4"/>
            <p:cNvSpPr>
              <a:spLocks noChangeArrowheads="1"/>
            </p:cNvSpPr>
            <p:nvPr/>
          </p:nvSpPr>
          <p:spPr bwMode="auto">
            <a:xfrm>
              <a:off x="486" y="1608"/>
              <a:ext cx="1059" cy="4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latinLnBrk="1" hangingPunct="0">
                <a:defRPr/>
              </a:pPr>
              <a:r>
                <a:rPr kumimoji="1" lang="zh-CN" altLang="en-US" dirty="0">
                  <a:solidFill>
                    <a:srgbClr val="942093"/>
                  </a:solidFill>
                  <a:latin typeface="黑体" panose="02010609060101010101" pitchFamily="49" charset="-122"/>
                  <a:ea typeface="黑体" panose="02010609060101010101" pitchFamily="49" charset="-122"/>
                </a:rPr>
                <a:t>在任何一个类比论证中，被比较的事物叫做类似物。</a:t>
              </a:r>
            </a:p>
          </p:txBody>
        </p:sp>
        <p:sp>
          <p:nvSpPr>
            <p:cNvPr id="10" name="Rectangle 5"/>
            <p:cNvSpPr>
              <a:spLocks noChangeArrowheads="1"/>
            </p:cNvSpPr>
            <p:nvPr/>
          </p:nvSpPr>
          <p:spPr bwMode="auto">
            <a:xfrm>
              <a:off x="343" y="1350"/>
              <a:ext cx="476" cy="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latinLnBrk="1" hangingPunct="0">
                <a:defRPr/>
              </a:pPr>
              <a:r>
                <a:rPr kumimoji="1" lang="zh-CN" altLang="en-US" sz="2625" dirty="0">
                  <a:solidFill>
                    <a:srgbClr val="FFFFFF"/>
                  </a:solidFill>
                  <a:latin typeface="华文仿宋" panose="02010600040101010101" pitchFamily="2" charset="-122"/>
                  <a:ea typeface="华文仿宋" panose="02010600040101010101" pitchFamily="2" charset="-122"/>
                </a:rPr>
                <a:t>类似物</a:t>
              </a:r>
              <a:endParaRPr kumimoji="1" lang="en-US" altLang="zh-CN" sz="2625" dirty="0">
                <a:solidFill>
                  <a:srgbClr val="FFFFFF"/>
                </a:solidFill>
                <a:latin typeface="华文仿宋" panose="02010600040101010101" pitchFamily="2" charset="-122"/>
                <a:ea typeface="华文仿宋" panose="02010600040101010101" pitchFamily="2" charset="-122"/>
              </a:endParaRPr>
            </a:p>
          </p:txBody>
        </p:sp>
      </p:grpSp>
      <p:grpSp>
        <p:nvGrpSpPr>
          <p:cNvPr id="11" name="Group 6"/>
          <p:cNvGrpSpPr>
            <a:grpSpLocks/>
          </p:cNvGrpSpPr>
          <p:nvPr/>
        </p:nvGrpSpPr>
        <p:grpSpPr bwMode="auto">
          <a:xfrm>
            <a:off x="3958639" y="1616630"/>
            <a:ext cx="5017252" cy="2817662"/>
            <a:chOff x="1190" y="2302"/>
            <a:chExt cx="1252" cy="930"/>
          </a:xfrm>
        </p:grpSpPr>
        <p:pic>
          <p:nvPicPr>
            <p:cNvPr id="11281" name="Picture 7" descr="s0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90" y="2302"/>
              <a:ext cx="1252" cy="9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8"/>
            <p:cNvSpPr>
              <a:spLocks noChangeArrowheads="1"/>
            </p:cNvSpPr>
            <p:nvPr/>
          </p:nvSpPr>
          <p:spPr bwMode="auto">
            <a:xfrm>
              <a:off x="1385" y="2521"/>
              <a:ext cx="1052" cy="6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latinLnBrk="1" hangingPunct="0">
                <a:defRPr/>
              </a:pPr>
              <a:r>
                <a:rPr kumimoji="1" lang="zh-CN" altLang="en-US" sz="2100" b="0" dirty="0">
                  <a:solidFill>
                    <a:srgbClr val="6600FF"/>
                  </a:solidFill>
                  <a:latin typeface="华文琥珀" panose="02010800040101010101" pitchFamily="2" charset="-122"/>
                  <a:ea typeface="华文琥珀" panose="02010800040101010101" pitchFamily="2" charset="-122"/>
                </a:rPr>
                <a:t>                 </a:t>
              </a:r>
              <a:r>
                <a:rPr kumimoji="1" lang="zh-CN" altLang="en-US" b="0" dirty="0">
                  <a:solidFill>
                    <a:srgbClr val="FF0000"/>
                  </a:solidFill>
                  <a:latin typeface="华文琥珀" panose="02010800040101010101" pitchFamily="2" charset="-122"/>
                  <a:ea typeface="华文琥珀" panose="02010800040101010101" pitchFamily="2" charset="-122"/>
                </a:rPr>
                <a:t>如果有人论证：</a:t>
              </a:r>
              <a:endParaRPr kumimoji="1" lang="en-US" altLang="zh-CN" b="0" dirty="0">
                <a:solidFill>
                  <a:srgbClr val="6600FF"/>
                </a:solidFill>
                <a:latin typeface="华文琥珀" panose="02010800040101010101" pitchFamily="2" charset="-122"/>
                <a:ea typeface="华文琥珀" panose="02010800040101010101" pitchFamily="2" charset="-122"/>
              </a:endParaRPr>
            </a:p>
            <a:p>
              <a:pPr defTabSz="685800" eaLnBrk="0" latinLnBrk="1" hangingPunct="0">
                <a:defRPr/>
              </a:pPr>
              <a:r>
                <a:rPr kumimoji="1" lang="zh-CN" altLang="en-US" b="0" dirty="0">
                  <a:solidFill>
                    <a:srgbClr val="6600FF"/>
                  </a:solidFill>
                  <a:latin typeface="黑体" panose="02010609060101010101" pitchFamily="49" charset="-122"/>
                  <a:ea typeface="黑体" panose="02010609060101010101" pitchFamily="49" charset="-122"/>
                </a:rPr>
                <a:t>    </a:t>
              </a:r>
              <a:r>
                <a:rPr kumimoji="1" lang="zh-CN" altLang="en-US" dirty="0">
                  <a:solidFill>
                    <a:srgbClr val="6600FF"/>
                  </a:solidFill>
                  <a:latin typeface="黑体" panose="02010609060101010101" pitchFamily="49" charset="-122"/>
                  <a:ea typeface="黑体" panose="02010609060101010101" pitchFamily="49" charset="-122"/>
                </a:rPr>
                <a:t>布兰妮最新近的</a:t>
              </a:r>
              <a:r>
                <a:rPr kumimoji="1" lang="en-US" altLang="zh-CN" dirty="0">
                  <a:solidFill>
                    <a:srgbClr val="6600FF"/>
                  </a:solidFill>
                  <a:latin typeface="黑体" panose="02010609060101010101" pitchFamily="49" charset="-122"/>
                  <a:ea typeface="黑体" panose="02010609060101010101" pitchFamily="49" charset="-122"/>
                </a:rPr>
                <a:t>CD</a:t>
              </a:r>
              <a:r>
                <a:rPr kumimoji="1" lang="zh-CN" altLang="en-US" dirty="0">
                  <a:solidFill>
                    <a:srgbClr val="6600FF"/>
                  </a:solidFill>
                  <a:latin typeface="黑体" panose="02010609060101010101" pitchFamily="49" charset="-122"/>
                  <a:ea typeface="黑体" panose="02010609060101010101" pitchFamily="49" charset="-122"/>
                </a:rPr>
                <a:t>可能是好的，因为她先前的</a:t>
              </a:r>
              <a:r>
                <a:rPr kumimoji="1" lang="en-US" altLang="zh-CN" dirty="0">
                  <a:solidFill>
                    <a:srgbClr val="6600FF"/>
                  </a:solidFill>
                  <a:latin typeface="黑体" panose="02010609060101010101" pitchFamily="49" charset="-122"/>
                  <a:ea typeface="黑体" panose="02010609060101010101" pitchFamily="49" charset="-122"/>
                </a:rPr>
                <a:t>2</a:t>
              </a:r>
              <a:r>
                <a:rPr kumimoji="1" lang="zh-CN" altLang="en-US" dirty="0">
                  <a:solidFill>
                    <a:srgbClr val="6600FF"/>
                  </a:solidFill>
                  <a:latin typeface="黑体" panose="02010609060101010101" pitchFamily="49" charset="-122"/>
                  <a:ea typeface="黑体" panose="02010609060101010101" pitchFamily="49" charset="-122"/>
                </a:rPr>
                <a:t>张</a:t>
              </a:r>
              <a:r>
                <a:rPr kumimoji="1" lang="en-US" altLang="zh-CN" dirty="0">
                  <a:solidFill>
                    <a:srgbClr val="6600FF"/>
                  </a:solidFill>
                  <a:latin typeface="黑体" panose="02010609060101010101" pitchFamily="49" charset="-122"/>
                  <a:ea typeface="黑体" panose="02010609060101010101" pitchFamily="49" charset="-122"/>
                </a:rPr>
                <a:t>CD</a:t>
              </a:r>
              <a:r>
                <a:rPr kumimoji="1" lang="zh-CN" altLang="en-US" dirty="0">
                  <a:solidFill>
                    <a:srgbClr val="6600FF"/>
                  </a:solidFill>
                  <a:latin typeface="黑体" panose="02010609060101010101" pitchFamily="49" charset="-122"/>
                  <a:ea typeface="黑体" panose="02010609060101010101" pitchFamily="49" charset="-122"/>
                </a:rPr>
                <a:t>是好的，那么，这</a:t>
              </a:r>
              <a:r>
                <a:rPr kumimoji="1" lang="en-US" altLang="zh-CN" dirty="0">
                  <a:solidFill>
                    <a:srgbClr val="6600FF"/>
                  </a:solidFill>
                  <a:latin typeface="黑体" panose="02010609060101010101" pitchFamily="49" charset="-122"/>
                  <a:ea typeface="黑体" panose="02010609060101010101" pitchFamily="49" charset="-122"/>
                </a:rPr>
                <a:t>3</a:t>
              </a:r>
              <a:r>
                <a:rPr kumimoji="1" lang="zh-CN" altLang="en-US" dirty="0">
                  <a:solidFill>
                    <a:srgbClr val="6600FF"/>
                  </a:solidFill>
                  <a:latin typeface="黑体" panose="02010609060101010101" pitchFamily="49" charset="-122"/>
                  <a:ea typeface="黑体" panose="02010609060101010101" pitchFamily="49" charset="-122"/>
                </a:rPr>
                <a:t>张</a:t>
              </a:r>
              <a:r>
                <a:rPr kumimoji="1" lang="en-US" altLang="zh-CN" dirty="0">
                  <a:solidFill>
                    <a:srgbClr val="6600FF"/>
                  </a:solidFill>
                  <a:latin typeface="黑体" panose="02010609060101010101" pitchFamily="49" charset="-122"/>
                  <a:ea typeface="黑体" panose="02010609060101010101" pitchFamily="49" charset="-122"/>
                </a:rPr>
                <a:t>CD</a:t>
              </a:r>
              <a:r>
                <a:rPr kumimoji="1" lang="zh-CN" altLang="en-US" dirty="0">
                  <a:solidFill>
                    <a:srgbClr val="6600FF"/>
                  </a:solidFill>
                  <a:latin typeface="黑体" panose="02010609060101010101" pitchFamily="49" charset="-122"/>
                  <a:ea typeface="黑体" panose="02010609060101010101" pitchFamily="49" charset="-122"/>
                </a:rPr>
                <a:t>就是类似物。</a:t>
              </a:r>
              <a:endParaRPr kumimoji="1" lang="en-US" altLang="zh-CN" dirty="0">
                <a:solidFill>
                  <a:srgbClr val="6600FF"/>
                </a:solidFill>
                <a:latin typeface="黑体" panose="02010609060101010101" pitchFamily="49" charset="-122"/>
                <a:ea typeface="黑体" panose="02010609060101010101" pitchFamily="49" charset="-122"/>
              </a:endParaRPr>
            </a:p>
          </p:txBody>
        </p:sp>
      </p:grpSp>
      <p:pic>
        <p:nvPicPr>
          <p:cNvPr id="15" name="Picture 22" descr="png-006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759994" y="2782491"/>
            <a:ext cx="540544" cy="540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23" descr="png-006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6571929">
            <a:off x="4677966" y="4142185"/>
            <a:ext cx="540544" cy="540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7" name="Group 18"/>
          <p:cNvGrpSpPr>
            <a:grpSpLocks/>
          </p:cNvGrpSpPr>
          <p:nvPr/>
        </p:nvGrpSpPr>
        <p:grpSpPr bwMode="auto">
          <a:xfrm>
            <a:off x="3132105" y="4501121"/>
            <a:ext cx="3255755" cy="1845556"/>
            <a:chOff x="4036" y="1156"/>
            <a:chExt cx="1225" cy="1015"/>
          </a:xfrm>
        </p:grpSpPr>
        <p:pic>
          <p:nvPicPr>
            <p:cNvPr id="11278" name="Picture 19" descr="s0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036" y="1156"/>
              <a:ext cx="1225" cy="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Rectangle 20"/>
            <p:cNvSpPr>
              <a:spLocks noChangeArrowheads="1"/>
            </p:cNvSpPr>
            <p:nvPr/>
          </p:nvSpPr>
          <p:spPr bwMode="auto">
            <a:xfrm>
              <a:off x="4345" y="1402"/>
              <a:ext cx="840" cy="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latinLnBrk="1" hangingPunct="0">
                <a:defRPr/>
              </a:pPr>
              <a:r>
                <a:rPr kumimoji="1" lang="zh-CN" altLang="en-US" sz="2100" dirty="0">
                  <a:solidFill>
                    <a:srgbClr val="0066FF"/>
                  </a:solidFill>
                  <a:latin typeface="华文细黑" panose="02010600040101010101" pitchFamily="2" charset="-122"/>
                  <a:ea typeface="华文细黑" panose="02010600040101010101" pitchFamily="2" charset="-122"/>
                </a:rPr>
                <a:t> </a:t>
              </a:r>
              <a:r>
                <a:rPr kumimoji="1" lang="zh-CN" altLang="en-US" dirty="0">
                  <a:solidFill>
                    <a:srgbClr val="0066FF"/>
                  </a:solidFill>
                  <a:latin typeface="华文细黑" panose="02010600040101010101" pitchFamily="2" charset="-122"/>
                  <a:ea typeface="华文细黑" panose="02010600040101010101" pitchFamily="2" charset="-122"/>
                </a:rPr>
                <a:t>先前的</a:t>
              </a:r>
              <a:r>
                <a:rPr kumimoji="1" lang="en-US" altLang="zh-CN" dirty="0">
                  <a:solidFill>
                    <a:srgbClr val="0066FF"/>
                  </a:solidFill>
                  <a:latin typeface="华文细黑" panose="02010600040101010101" pitchFamily="2" charset="-122"/>
                  <a:ea typeface="华文细黑" panose="02010600040101010101" pitchFamily="2" charset="-122"/>
                </a:rPr>
                <a:t>2</a:t>
              </a:r>
              <a:r>
                <a:rPr kumimoji="1" lang="zh-CN" altLang="en-US" dirty="0">
                  <a:solidFill>
                    <a:srgbClr val="0066FF"/>
                  </a:solidFill>
                  <a:latin typeface="华文细黑" panose="02010600040101010101" pitchFamily="2" charset="-122"/>
                  <a:ea typeface="华文细黑" panose="02010600040101010101" pitchFamily="2" charset="-122"/>
                </a:rPr>
                <a:t>张</a:t>
              </a:r>
              <a:r>
                <a:rPr kumimoji="1" lang="en-US" altLang="zh-CN" dirty="0">
                  <a:solidFill>
                    <a:srgbClr val="0066FF"/>
                  </a:solidFill>
                  <a:latin typeface="华文细黑" panose="02010600040101010101" pitchFamily="2" charset="-122"/>
                  <a:ea typeface="华文细黑" panose="02010600040101010101" pitchFamily="2" charset="-122"/>
                </a:rPr>
                <a:t>CD</a:t>
              </a:r>
              <a:r>
                <a:rPr kumimoji="1" lang="zh-CN" altLang="en-US" dirty="0">
                  <a:solidFill>
                    <a:srgbClr val="0066FF"/>
                  </a:solidFill>
                  <a:latin typeface="华文细黑" panose="02010600040101010101" pitchFamily="2" charset="-122"/>
                  <a:ea typeface="华文细黑" panose="02010600040101010101" pitchFamily="2" charset="-122"/>
                </a:rPr>
                <a:t>：初始类似物</a:t>
              </a:r>
              <a:endParaRPr kumimoji="1" lang="zh-CN" altLang="en-US" sz="2100" dirty="0">
                <a:solidFill>
                  <a:srgbClr val="0066FF"/>
                </a:solidFill>
                <a:latin typeface="华文细黑" panose="02010600040101010101" pitchFamily="2" charset="-122"/>
                <a:ea typeface="华文细黑" panose="02010600040101010101" pitchFamily="2" charset="-122"/>
              </a:endParaRPr>
            </a:p>
          </p:txBody>
        </p:sp>
        <p:sp>
          <p:nvSpPr>
            <p:cNvPr id="20" name="Rectangle 21"/>
            <p:cNvSpPr>
              <a:spLocks noChangeArrowheads="1"/>
            </p:cNvSpPr>
            <p:nvPr/>
          </p:nvSpPr>
          <p:spPr bwMode="auto">
            <a:xfrm>
              <a:off x="4150" y="1252"/>
              <a:ext cx="227" cy="3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685800" eaLnBrk="0" latinLnBrk="1" hangingPunct="0">
                <a:defRPr/>
              </a:pPr>
              <a:endParaRPr kumimoji="1" lang="en-US" altLang="zh-CN" sz="2625" b="0" dirty="0">
                <a:solidFill>
                  <a:srgbClr val="B3CCE6"/>
                </a:solidFill>
                <a:latin typeface="Times New Roman" charset="0"/>
                <a:ea typeface="楷体_GB2312" charset="0"/>
                <a:cs typeface="Arial" charset="0"/>
              </a:endParaRPr>
            </a:p>
          </p:txBody>
        </p:sp>
      </p:grpSp>
      <p:pic>
        <p:nvPicPr>
          <p:cNvPr id="21" name="Picture 23" descr="png-006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rot="3792672">
            <a:off x="7038975" y="4170760"/>
            <a:ext cx="528638" cy="528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 name="Group 18"/>
          <p:cNvGrpSpPr>
            <a:grpSpLocks/>
          </p:cNvGrpSpPr>
          <p:nvPr/>
        </p:nvGrpSpPr>
        <p:grpSpPr bwMode="auto">
          <a:xfrm>
            <a:off x="6300192" y="4566047"/>
            <a:ext cx="2952328" cy="1780630"/>
            <a:chOff x="4089" y="1091"/>
            <a:chExt cx="1225" cy="999"/>
          </a:xfrm>
        </p:grpSpPr>
        <p:pic>
          <p:nvPicPr>
            <p:cNvPr id="11275" name="Picture 19" descr="s03"/>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089" y="1091"/>
              <a:ext cx="1225" cy="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Rectangle 20"/>
            <p:cNvSpPr>
              <a:spLocks noChangeArrowheads="1"/>
            </p:cNvSpPr>
            <p:nvPr/>
          </p:nvSpPr>
          <p:spPr bwMode="auto">
            <a:xfrm>
              <a:off x="4475" y="1292"/>
              <a:ext cx="819" cy="7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latinLnBrk="1" hangingPunct="0">
                <a:defRPr/>
              </a:pPr>
              <a:r>
                <a:rPr kumimoji="1" lang="zh-CN" altLang="en-US" dirty="0">
                  <a:solidFill>
                    <a:srgbClr val="0066FF"/>
                  </a:solidFill>
                  <a:latin typeface="华文细黑" panose="02010600040101010101" pitchFamily="2" charset="-122"/>
                  <a:ea typeface="华文细黑" panose="02010600040101010101" pitchFamily="2" charset="-122"/>
                </a:rPr>
                <a:t>最新的</a:t>
              </a:r>
              <a:r>
                <a:rPr kumimoji="1" lang="en-US" altLang="zh-CN" dirty="0">
                  <a:solidFill>
                    <a:srgbClr val="0066FF"/>
                  </a:solidFill>
                  <a:latin typeface="华文细黑" panose="02010600040101010101" pitchFamily="2" charset="-122"/>
                  <a:ea typeface="华文细黑" panose="02010600040101010101" pitchFamily="2" charset="-122"/>
                </a:rPr>
                <a:t>CD</a:t>
              </a:r>
              <a:r>
                <a:rPr kumimoji="1" lang="zh-CN" altLang="en-US" dirty="0">
                  <a:solidFill>
                    <a:srgbClr val="0066FF"/>
                  </a:solidFill>
                  <a:latin typeface="华文细黑" panose="02010600040101010101" pitchFamily="2" charset="-122"/>
                  <a:ea typeface="华文细黑" panose="02010600040101010101" pitchFamily="2" charset="-122"/>
                </a:rPr>
                <a:t>：次生类似物</a:t>
              </a:r>
            </a:p>
          </p:txBody>
        </p:sp>
        <p:sp>
          <p:nvSpPr>
            <p:cNvPr id="25" name="Rectangle 21"/>
            <p:cNvSpPr>
              <a:spLocks noChangeArrowheads="1"/>
            </p:cNvSpPr>
            <p:nvPr/>
          </p:nvSpPr>
          <p:spPr bwMode="auto">
            <a:xfrm>
              <a:off x="4150" y="1252"/>
              <a:ext cx="227" cy="4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defTabSz="685800" eaLnBrk="0" latinLnBrk="1" hangingPunct="0">
                <a:defRPr/>
              </a:pPr>
              <a:endParaRPr kumimoji="1" lang="en-US" altLang="zh-CN" sz="2625" b="0" dirty="0">
                <a:solidFill>
                  <a:srgbClr val="B3CCE6"/>
                </a:solidFill>
                <a:latin typeface="Times New Roman" charset="0"/>
                <a:ea typeface="楷体_GB2312" charset="0"/>
                <a:cs typeface="Arial" charset="0"/>
              </a:endParaRPr>
            </a:p>
          </p:txBody>
        </p:sp>
      </p:grpSp>
    </p:spTree>
    <p:extLst>
      <p:ext uri="{BB962C8B-B14F-4D97-AF65-F5344CB8AC3E}">
        <p14:creationId xmlns:p14="http://schemas.microsoft.com/office/powerpoint/2010/main" xmlns="" val="390835762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ircle(in)">
                                      <p:cBhvr>
                                        <p:cTn id="17" dur="20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ircle(in)">
                                      <p:cBhvr>
                                        <p:cTn id="27" dur="20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ircle(in)">
                                      <p:cBhvr>
                                        <p:cTn id="3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grpSp>
      <p:grpSp>
        <p:nvGrpSpPr>
          <p:cNvPr id="16" name="Group 44"/>
          <p:cNvGrpSpPr>
            <a:grpSpLocks/>
          </p:cNvGrpSpPr>
          <p:nvPr/>
        </p:nvGrpSpPr>
        <p:grpSpPr bwMode="auto">
          <a:xfrm>
            <a:off x="2195736" y="3212681"/>
            <a:ext cx="2857500" cy="457200"/>
            <a:chOff x="2832" y="1632"/>
            <a:chExt cx="2400" cy="384"/>
          </a:xfrm>
        </p:grpSpPr>
        <p:sp>
          <p:nvSpPr>
            <p:cNvPr id="12310" name="Text Box 31"/>
            <p:cNvSpPr txBox="1">
              <a:spLocks noChangeArrowheads="1"/>
            </p:cNvSpPr>
            <p:nvPr/>
          </p:nvSpPr>
          <p:spPr bwMode="black">
            <a:xfrm>
              <a:off x="3199" y="1728"/>
              <a:ext cx="203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endParaRPr lang="en-US" altLang="zh-CN" sz="1200">
                <a:ea typeface="宋体" panose="02010600030101010101" pitchFamily="2" charset="-122"/>
              </a:endParaRPr>
            </a:p>
          </p:txBody>
        </p:sp>
        <p:grpSp>
          <p:nvGrpSpPr>
            <p:cNvPr id="12311" name="Group 38"/>
            <p:cNvGrpSpPr>
              <a:grpSpLocks/>
            </p:cNvGrpSpPr>
            <p:nvPr/>
          </p:nvGrpSpPr>
          <p:grpSpPr bwMode="auto">
            <a:xfrm>
              <a:off x="2889" y="1689"/>
              <a:ext cx="304" cy="298"/>
              <a:chOff x="480" y="1200"/>
              <a:chExt cx="1042" cy="1019"/>
            </a:xfrm>
          </p:grpSpPr>
          <p:grpSp>
            <p:nvGrpSpPr>
              <p:cNvPr id="12313" name="Group 39"/>
              <p:cNvGrpSpPr>
                <a:grpSpLocks/>
              </p:cNvGrpSpPr>
              <p:nvPr/>
            </p:nvGrpSpPr>
            <p:grpSpPr bwMode="auto">
              <a:xfrm>
                <a:off x="480" y="1200"/>
                <a:ext cx="1042" cy="1019"/>
                <a:chOff x="480" y="1200"/>
                <a:chExt cx="1042" cy="1019"/>
              </a:xfrm>
            </p:grpSpPr>
            <p:pic>
              <p:nvPicPr>
                <p:cNvPr id="12315" name="Picture 40" descr="circuler_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80" y="1200"/>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Oval 41"/>
                <p:cNvSpPr>
                  <a:spLocks noChangeArrowheads="1"/>
                </p:cNvSpPr>
                <p:nvPr/>
              </p:nvSpPr>
              <p:spPr bwMode="gray">
                <a:xfrm>
                  <a:off x="480" y="1200"/>
                  <a:ext cx="1035" cy="1019"/>
                </a:xfrm>
                <a:prstGeom prst="ellipse">
                  <a:avLst/>
                </a:prstGeom>
                <a:gradFill rotWithShape="1">
                  <a:gsLst>
                    <a:gs pos="0">
                      <a:srgbClr val="FEA94C">
                        <a:alpha val="54999"/>
                      </a:srgbClr>
                    </a:gs>
                    <a:gs pos="50000">
                      <a:srgbClr val="764E23">
                        <a:alpha val="89998"/>
                      </a:srgbClr>
                    </a:gs>
                    <a:gs pos="100000">
                      <a:srgbClr val="FEA94C">
                        <a:alpha val="54999"/>
                      </a:srgbClr>
                    </a:gs>
                  </a:gsLst>
                  <a:lin ang="5400000" scaled="1"/>
                </a:gradFill>
                <a:ln w="50800">
                  <a:solidFill>
                    <a:srgbClr val="5F5F5F">
                      <a:alpha val="20000"/>
                    </a:srgbClr>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defRPr/>
                  </a:pPr>
                  <a:endParaRPr lang="zh-CN" altLang="en-US" sz="1350" b="0">
                    <a:ea typeface="宋体" panose="02010600030101010101" pitchFamily="2" charset="-122"/>
                  </a:endParaRPr>
                </a:p>
              </p:txBody>
            </p:sp>
          </p:grpSp>
          <p:pic>
            <p:nvPicPr>
              <p:cNvPr id="12314" name="Picture 42" descr="Picture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584" y="1210"/>
                <a:ext cx="823"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2312" name="Picture 37" descr="6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32" y="1632"/>
              <a:ext cx="36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7" name="Group 45"/>
          <p:cNvGrpSpPr>
            <a:grpSpLocks/>
          </p:cNvGrpSpPr>
          <p:nvPr/>
        </p:nvGrpSpPr>
        <p:grpSpPr bwMode="auto">
          <a:xfrm>
            <a:off x="3159918" y="4444693"/>
            <a:ext cx="2952750" cy="457200"/>
            <a:chOff x="2944" y="2112"/>
            <a:chExt cx="2480" cy="384"/>
          </a:xfrm>
        </p:grpSpPr>
        <p:sp>
          <p:nvSpPr>
            <p:cNvPr id="12301" name="Text Box 32"/>
            <p:cNvSpPr txBox="1">
              <a:spLocks noChangeArrowheads="1"/>
            </p:cNvSpPr>
            <p:nvPr/>
          </p:nvSpPr>
          <p:spPr bwMode="black">
            <a:xfrm>
              <a:off x="3391" y="2202"/>
              <a:ext cx="2033"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endParaRPr lang="en-US" altLang="zh-CN" sz="1200">
                <a:ea typeface="宋体" panose="02010600030101010101" pitchFamily="2" charset="-122"/>
              </a:endParaRPr>
            </a:p>
          </p:txBody>
        </p:sp>
        <p:grpSp>
          <p:nvGrpSpPr>
            <p:cNvPr id="12302" name="Group 43"/>
            <p:cNvGrpSpPr>
              <a:grpSpLocks/>
            </p:cNvGrpSpPr>
            <p:nvPr/>
          </p:nvGrpSpPr>
          <p:grpSpPr bwMode="auto">
            <a:xfrm>
              <a:off x="2985" y="2159"/>
              <a:ext cx="304" cy="298"/>
              <a:chOff x="480" y="1200"/>
              <a:chExt cx="1042" cy="1019"/>
            </a:xfrm>
          </p:grpSpPr>
          <p:grpSp>
            <p:nvGrpSpPr>
              <p:cNvPr id="12304" name="Group 44"/>
              <p:cNvGrpSpPr>
                <a:grpSpLocks/>
              </p:cNvGrpSpPr>
              <p:nvPr/>
            </p:nvGrpSpPr>
            <p:grpSpPr bwMode="auto">
              <a:xfrm>
                <a:off x="480" y="1200"/>
                <a:ext cx="1042" cy="1019"/>
                <a:chOff x="480" y="1200"/>
                <a:chExt cx="1042" cy="1019"/>
              </a:xfrm>
            </p:grpSpPr>
            <p:pic>
              <p:nvPicPr>
                <p:cNvPr id="12306" name="Picture 45" descr="circuler_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80" y="1200"/>
                  <a:ext cx="1042" cy="10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Oval 46"/>
                <p:cNvSpPr>
                  <a:spLocks noChangeArrowheads="1"/>
                </p:cNvSpPr>
                <p:nvPr/>
              </p:nvSpPr>
              <p:spPr bwMode="gray">
                <a:xfrm>
                  <a:off x="480" y="1200"/>
                  <a:ext cx="1035" cy="1019"/>
                </a:xfrm>
                <a:prstGeom prst="ellipse">
                  <a:avLst/>
                </a:prstGeom>
                <a:gradFill rotWithShape="1">
                  <a:gsLst>
                    <a:gs pos="0">
                      <a:srgbClr val="FBA993">
                        <a:alpha val="54999"/>
                      </a:srgbClr>
                    </a:gs>
                    <a:gs pos="50000">
                      <a:srgbClr val="744E44">
                        <a:alpha val="89998"/>
                      </a:srgbClr>
                    </a:gs>
                    <a:gs pos="100000">
                      <a:srgbClr val="FBA993">
                        <a:alpha val="54999"/>
                      </a:srgbClr>
                    </a:gs>
                  </a:gsLst>
                  <a:lin ang="5400000" scaled="1"/>
                </a:gradFill>
                <a:ln w="50800">
                  <a:solidFill>
                    <a:srgbClr val="5F5F5F">
                      <a:alpha val="20000"/>
                    </a:srgbClr>
                  </a:solidFill>
                  <a:round/>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defRPr/>
                  </a:pPr>
                  <a:endParaRPr lang="zh-CN" altLang="en-US" sz="1350" b="0">
                    <a:ea typeface="宋体" panose="02010600030101010101" pitchFamily="2" charset="-122"/>
                  </a:endParaRPr>
                </a:p>
              </p:txBody>
            </p:sp>
          </p:grpSp>
          <p:pic>
            <p:nvPicPr>
              <p:cNvPr id="12305" name="Picture 47" descr="Picture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584" y="1210"/>
                <a:ext cx="823"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pic>
          <p:nvPicPr>
            <p:cNvPr id="12303" name="Picture 38" descr="64"/>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944" y="2112"/>
              <a:ext cx="36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5" name="Group 43"/>
          <p:cNvGrpSpPr>
            <a:grpSpLocks/>
          </p:cNvGrpSpPr>
          <p:nvPr/>
        </p:nvGrpSpPr>
        <p:grpSpPr bwMode="auto">
          <a:xfrm>
            <a:off x="1464468" y="1918346"/>
            <a:ext cx="5878116" cy="529828"/>
            <a:chOff x="2569" y="1600"/>
            <a:chExt cx="4937" cy="445"/>
          </a:xfrm>
        </p:grpSpPr>
        <p:sp>
          <p:nvSpPr>
            <p:cNvPr id="12299" name="Text Box 28"/>
            <p:cNvSpPr txBox="1">
              <a:spLocks noChangeArrowheads="1"/>
            </p:cNvSpPr>
            <p:nvPr/>
          </p:nvSpPr>
          <p:spPr bwMode="black">
            <a:xfrm>
              <a:off x="2960" y="1606"/>
              <a:ext cx="4546" cy="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en-US" altLang="zh-CN" sz="2800" dirty="0">
                  <a:latin typeface="黑体" panose="02010609060101010101" pitchFamily="49" charset="-122"/>
                  <a:ea typeface="黑体" panose="02010609060101010101" pitchFamily="49" charset="-122"/>
                </a:rPr>
                <a:t>01</a:t>
              </a:r>
              <a:r>
                <a:rPr lang="zh-CN" altLang="en-US" sz="2800" dirty="0">
                  <a:latin typeface="黑体" panose="02010609060101010101" pitchFamily="49" charset="-122"/>
                  <a:ea typeface="黑体" panose="02010609060101010101" pitchFamily="49" charset="-122"/>
                </a:rPr>
                <a:t>、类似物之间相同属性的数量</a:t>
              </a:r>
              <a:endParaRPr lang="en-US" altLang="zh-CN" sz="2800" dirty="0">
                <a:latin typeface="黑体" panose="02010609060101010101" pitchFamily="49" charset="-122"/>
                <a:ea typeface="黑体" panose="02010609060101010101" pitchFamily="49" charset="-122"/>
              </a:endParaRPr>
            </a:p>
          </p:txBody>
        </p:sp>
        <p:pic>
          <p:nvPicPr>
            <p:cNvPr id="12300" name="Picture 39" descr="6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569" y="1600"/>
              <a:ext cx="368"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79" name="Text Box 28"/>
          <p:cNvSpPr txBox="1">
            <a:spLocks noChangeArrowheads="1"/>
          </p:cNvSpPr>
          <p:nvPr/>
        </p:nvSpPr>
        <p:spPr bwMode="black">
          <a:xfrm>
            <a:off x="2676099" y="3146321"/>
            <a:ext cx="657642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en-US" altLang="zh-CN" sz="2800" dirty="0">
                <a:latin typeface="黑体" panose="02010609060101010101" pitchFamily="49" charset="-122"/>
                <a:ea typeface="黑体" panose="02010609060101010101" pitchFamily="49" charset="-122"/>
              </a:rPr>
              <a:t>02</a:t>
            </a:r>
            <a:r>
              <a:rPr lang="zh-CN" altLang="en-US" sz="2800" dirty="0">
                <a:latin typeface="黑体" panose="02010609060101010101" pitchFamily="49" charset="-122"/>
                <a:ea typeface="黑体" panose="02010609060101010101" pitchFamily="49" charset="-122"/>
              </a:rPr>
              <a:t>、类似物间相同属性接近本质的程度</a:t>
            </a:r>
            <a:endParaRPr lang="en-US" altLang="zh-CN" sz="2800" dirty="0">
              <a:latin typeface="黑体" panose="02010609060101010101" pitchFamily="49" charset="-122"/>
              <a:ea typeface="黑体" panose="02010609060101010101" pitchFamily="49" charset="-122"/>
            </a:endParaRPr>
          </a:p>
        </p:txBody>
      </p:sp>
      <p:sp>
        <p:nvSpPr>
          <p:cNvPr id="80" name="Text Box 28"/>
          <p:cNvSpPr txBox="1">
            <a:spLocks noChangeArrowheads="1"/>
          </p:cNvSpPr>
          <p:nvPr/>
        </p:nvSpPr>
        <p:spPr bwMode="black">
          <a:xfrm>
            <a:off x="3646884" y="4384665"/>
            <a:ext cx="531760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en-US" altLang="zh-CN" sz="2800" dirty="0">
                <a:latin typeface="黑体" panose="02010609060101010101" pitchFamily="49" charset="-122"/>
                <a:ea typeface="黑体" panose="02010609060101010101" pitchFamily="49" charset="-122"/>
              </a:rPr>
              <a:t>03</a:t>
            </a:r>
            <a:r>
              <a:rPr lang="zh-CN" altLang="en-US" sz="2800" dirty="0">
                <a:latin typeface="黑体" panose="02010609060101010101" pitchFamily="49" charset="-122"/>
                <a:ea typeface="黑体" panose="02010609060101010101" pitchFamily="49" charset="-122"/>
              </a:rPr>
              <a:t>、相似物的相同属性与类推的属性之间是否具有必然联系</a:t>
            </a:r>
            <a:endParaRPr lang="en-US" altLang="zh-CN" sz="2800" dirty="0">
              <a:latin typeface="黑体" panose="02010609060101010101" pitchFamily="49" charset="-122"/>
              <a:ea typeface="黑体" panose="02010609060101010101" pitchFamily="49" charset="-122"/>
            </a:endParaRPr>
          </a:p>
        </p:txBody>
      </p:sp>
      <p:sp>
        <p:nvSpPr>
          <p:cNvPr id="3" name="标题 2">
            <a:extLst>
              <a:ext uri="{FF2B5EF4-FFF2-40B4-BE49-F238E27FC236}">
                <a16:creationId xmlns:a16="http://schemas.microsoft.com/office/drawing/2014/main" xmlns="" id="{356AF30E-326B-4367-96CA-918FBC0C0315}"/>
              </a:ext>
            </a:extLst>
          </p:cNvPr>
          <p:cNvSpPr>
            <a:spLocks noGrp="1"/>
          </p:cNvSpPr>
          <p:nvPr>
            <p:ph type="title" idx="4294967295"/>
          </p:nvPr>
        </p:nvSpPr>
        <p:spPr>
          <a:xfrm>
            <a:off x="-498527" y="126840"/>
            <a:ext cx="8291513" cy="720725"/>
          </a:xfrm>
          <a:prstGeom prst="rect">
            <a:avLst/>
          </a:prstGeom>
        </p:spPr>
        <p:txBody>
          <a:bodyPr/>
          <a:lstStyle/>
          <a:p>
            <a:pPr defTabSz="685800"/>
            <a:r>
              <a:rPr lang="en-US" altLang="zh-CN" sz="3600" dirty="0">
                <a:solidFill>
                  <a:schemeClr val="tx1"/>
                </a:solidFill>
                <a:latin typeface="黑体" panose="02010609060101010101" pitchFamily="49" charset="-122"/>
                <a:ea typeface="黑体" panose="02010609060101010101" pitchFamily="49" charset="-122"/>
              </a:rPr>
              <a:t>2.</a:t>
            </a:r>
            <a:r>
              <a:rPr lang="zh-CN" altLang="en-US" sz="3600" dirty="0">
                <a:solidFill>
                  <a:schemeClr val="tx1"/>
                </a:solidFill>
                <a:latin typeface="黑体" panose="02010609060101010101" pitchFamily="49" charset="-122"/>
                <a:ea typeface="黑体" panose="02010609060101010101" pitchFamily="49" charset="-122"/>
              </a:rPr>
              <a:t>提高类比推理结论可靠性的因素</a:t>
            </a:r>
            <a:r>
              <a:rPr lang="en-US" altLang="zh-CN" sz="3600" dirty="0">
                <a:solidFill>
                  <a:schemeClr val="tx1"/>
                </a:solidFill>
                <a:latin typeface="黑体" panose="02010609060101010101" pitchFamily="49" charset="-122"/>
                <a:ea typeface="黑体" panose="02010609060101010101" pitchFamily="49" charset="-122"/>
              </a:rPr>
              <a:t/>
            </a:r>
            <a:br>
              <a:rPr lang="en-US" altLang="zh-CN" sz="3600" dirty="0">
                <a:solidFill>
                  <a:schemeClr val="tx1"/>
                </a:solidFill>
                <a:latin typeface="黑体" panose="02010609060101010101" pitchFamily="49" charset="-122"/>
                <a:ea typeface="黑体" panose="02010609060101010101" pitchFamily="49" charset="-122"/>
              </a:rPr>
            </a:br>
            <a:endParaRPr lang="zh-CN" altLang="en-US" dirty="0">
              <a:solidFill>
                <a:schemeClr val="tx1"/>
              </a:solidFill>
            </a:endParaRPr>
          </a:p>
        </p:txBody>
      </p:sp>
    </p:spTree>
    <p:extLst>
      <p:ext uri="{BB962C8B-B14F-4D97-AF65-F5344CB8AC3E}">
        <p14:creationId xmlns:p14="http://schemas.microsoft.com/office/powerpoint/2010/main" xmlns="" val="2165091194"/>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wipe(down)">
                                      <p:cBhvr>
                                        <p:cTn id="15" dur="500"/>
                                        <p:tgtEl>
                                          <p:spTgt spid="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down)">
                                      <p:cBhvr>
                                        <p:cTn id="2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621981" y="252289"/>
            <a:ext cx="8166100" cy="539750"/>
          </a:xfrm>
          <a:prstGeom prst="rect">
            <a:avLst/>
          </a:prstGeom>
        </p:spPr>
        <p:txBody>
          <a:bodyPr/>
          <a:lstStyle/>
          <a:p>
            <a:pPr eaLnBrk="1" hangingPunct="1">
              <a:defRPr/>
            </a:pPr>
            <a:r>
              <a:rPr lang="en-US" altLang="zh-CN" sz="3600" dirty="0">
                <a:solidFill>
                  <a:schemeClr val="tx1"/>
                </a:solidFill>
                <a:latin typeface="黑体" panose="02010609060101010101" pitchFamily="49" charset="-122"/>
                <a:ea typeface="黑体" panose="02010609060101010101" pitchFamily="49" charset="-122"/>
              </a:rPr>
              <a:t>2.</a:t>
            </a:r>
            <a:r>
              <a:rPr lang="zh-CN" altLang="en-US" sz="3600" dirty="0">
                <a:solidFill>
                  <a:schemeClr val="tx1"/>
                </a:solidFill>
                <a:latin typeface="黑体" panose="02010609060101010101" pitchFamily="49" charset="-122"/>
                <a:ea typeface="黑体" panose="02010609060101010101" pitchFamily="49" charset="-122"/>
              </a:rPr>
              <a:t>提高类比推理结论可靠性的因素</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grpSp>
      <p:sp>
        <p:nvSpPr>
          <p:cNvPr id="79" name="Text Box 28"/>
          <p:cNvSpPr txBox="1">
            <a:spLocks noChangeArrowheads="1"/>
          </p:cNvSpPr>
          <p:nvPr/>
        </p:nvSpPr>
        <p:spPr bwMode="black">
          <a:xfrm>
            <a:off x="-989" y="1380131"/>
            <a:ext cx="9144989"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zh-CN" altLang="en-US" sz="2800" dirty="0">
                <a:latin typeface="黑体" panose="02010609060101010101" pitchFamily="49" charset="-122"/>
                <a:ea typeface="黑体" panose="02010609060101010101" pitchFamily="49" charset="-122"/>
              </a:rPr>
              <a:t>①相似物之间相同的属性越多，推出结论的可靠程度就越高。</a:t>
            </a:r>
            <a:endParaRPr lang="en-US" altLang="zh-CN" sz="2800" dirty="0">
              <a:latin typeface="黑体" panose="02010609060101010101" pitchFamily="49" charset="-122"/>
              <a:ea typeface="黑体" panose="02010609060101010101" pitchFamily="49" charset="-122"/>
            </a:endParaRPr>
          </a:p>
        </p:txBody>
      </p:sp>
      <p:sp>
        <p:nvSpPr>
          <p:cNvPr id="2" name="矩形 1"/>
          <p:cNvSpPr/>
          <p:nvPr/>
        </p:nvSpPr>
        <p:spPr>
          <a:xfrm>
            <a:off x="0" y="2472048"/>
            <a:ext cx="9252520" cy="3194721"/>
          </a:xfrm>
          <a:prstGeom prst="rect">
            <a:avLst/>
          </a:prstGeom>
        </p:spPr>
        <p:txBody>
          <a:bodyPr wrap="square">
            <a:spAutoFit/>
          </a:bodyPr>
          <a:lstStyle/>
          <a:p>
            <a:pPr defTabSz="685800" eaLnBrk="0" hangingPunct="0">
              <a:lnSpc>
                <a:spcPct val="120000"/>
              </a:lnSpc>
              <a:defRPr/>
            </a:pP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例：美国曾把美国加利福尼亚州与我国浙江柑橘的产地做类比，从而推断加利福尼亚也适合于种植柑橘，最后果然移植成功。这是因为在类比的属性中，加利福尼亚州与浙江地区的相同属性较多。如自然环境方面的地形、水文、 </a:t>
            </a:r>
            <a:endParaRPr lang="en-US" altLang="zh-CN" sz="2800" dirty="0">
              <a:ln w="10160">
                <a:solidFill>
                  <a:srgbClr val="ADB8CA"/>
                </a:solidFill>
                <a:prstDash val="solid"/>
              </a:ln>
              <a:latin typeface="Arial" panose="020B0604020202020204" pitchFamily="34" charset="0"/>
              <a:ea typeface="+mn-ea"/>
              <a:cs typeface="Arial" panose="020B0604020202020204" pitchFamily="34" charset="0"/>
            </a:endParaRPr>
          </a:p>
          <a:p>
            <a:pPr defTabSz="685800" eaLnBrk="0" hangingPunct="0">
              <a:lnSpc>
                <a:spcPct val="120000"/>
              </a:lnSpc>
              <a:defRPr/>
            </a:pP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土壤等条件都相似，另外气候方面的温度、湿度、光照等条件也是相似的。</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 </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因此，类比结论的可靠程度也高。</a:t>
            </a:r>
            <a:endParaRPr lang="en-US" altLang="zh-CN" sz="2800" dirty="0">
              <a:ln w="10160">
                <a:solidFill>
                  <a:srgbClr val="ADB8CA"/>
                </a:solidFill>
                <a:prstDash val="solid"/>
              </a:ln>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274623544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arn(inVertic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0" y="188640"/>
            <a:ext cx="7373938" cy="541338"/>
          </a:xfrm>
          <a:prstGeom prst="rect">
            <a:avLst/>
          </a:prstGeom>
        </p:spPr>
        <p:txBody>
          <a:bodyPr/>
          <a:lstStyle/>
          <a:p>
            <a:pPr eaLnBrk="1" hangingPunct="1">
              <a:defRPr/>
            </a:pPr>
            <a:r>
              <a:rPr lang="en-US" altLang="zh-CN" sz="3600" dirty="0">
                <a:solidFill>
                  <a:schemeClr val="tx1"/>
                </a:solidFill>
                <a:latin typeface="黑体" panose="02010609060101010101" pitchFamily="49" charset="-122"/>
                <a:ea typeface="黑体" panose="02010609060101010101" pitchFamily="49" charset="-122"/>
              </a:rPr>
              <a:t>2.</a:t>
            </a:r>
            <a:r>
              <a:rPr lang="zh-CN" altLang="en-US" sz="3600" dirty="0">
                <a:solidFill>
                  <a:schemeClr val="tx1"/>
                </a:solidFill>
                <a:latin typeface="黑体" panose="02010609060101010101" pitchFamily="49" charset="-122"/>
                <a:ea typeface="黑体" panose="02010609060101010101" pitchFamily="49" charset="-122"/>
              </a:rPr>
              <a:t>提高类比推理结论可靠性的因素</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sp>
        <p:nvSpPr>
          <p:cNvPr id="14342" name="Text Box 28"/>
          <p:cNvSpPr txBox="1">
            <a:spLocks noChangeArrowheads="1"/>
          </p:cNvSpPr>
          <p:nvPr/>
        </p:nvSpPr>
        <p:spPr bwMode="black">
          <a:xfrm>
            <a:off x="-108520" y="1412776"/>
            <a:ext cx="96128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zh-CN" altLang="en-US" sz="2800" dirty="0">
                <a:latin typeface="黑体" panose="02010609060101010101" pitchFamily="49" charset="-122"/>
                <a:ea typeface="黑体" panose="02010609060101010101" pitchFamily="49" charset="-122"/>
              </a:rPr>
              <a:t>②类比中相同属性越是接近本质，结论的可靠程度就越高。</a:t>
            </a:r>
            <a:endParaRPr lang="en-US" altLang="zh-CN" sz="2800" dirty="0">
              <a:latin typeface="黑体" panose="02010609060101010101" pitchFamily="49" charset="-122"/>
              <a:ea typeface="黑体" panose="02010609060101010101" pitchFamily="49" charset="-122"/>
            </a:endParaRPr>
          </a:p>
        </p:txBody>
      </p:sp>
      <p:sp>
        <p:nvSpPr>
          <p:cNvPr id="2" name="矩形 1"/>
          <p:cNvSpPr/>
          <p:nvPr/>
        </p:nvSpPr>
        <p:spPr>
          <a:xfrm>
            <a:off x="11654" y="2132856"/>
            <a:ext cx="9262088" cy="3898568"/>
          </a:xfrm>
          <a:prstGeom prst="rect">
            <a:avLst/>
          </a:prstGeom>
          <a:noFill/>
        </p:spPr>
        <p:txBody>
          <a:bodyPr wrap="square">
            <a:spAutoFit/>
          </a:bodyPr>
          <a:lstStyle/>
          <a:p>
            <a:pPr defTabSz="685800" eaLnBrk="0" hangingPunct="0">
              <a:lnSpc>
                <a:spcPct val="150000"/>
              </a:lnSpc>
              <a:defRPr/>
            </a:pPr>
            <a:r>
              <a:rPr lang="zh-CN" altLang="en-US" dirty="0">
                <a:ln w="10160">
                  <a:solidFill>
                    <a:srgbClr val="ADB8CA"/>
                  </a:solidFill>
                  <a:prstDash val="solid"/>
                </a:ln>
                <a:latin typeface="Arial" panose="020B0604020202020204" pitchFamily="34" charset="0"/>
                <a:ea typeface="+mn-ea"/>
                <a:cs typeface="Arial" panose="020B0604020202020204" pitchFamily="34" charset="0"/>
              </a:rPr>
              <a:t>例：生物学家施温和施列登发现了动物和植物的机体都是由细胞构成的，后来施列登又在植物机体中发现了细胞核，并且研究了细胞核与细胞的其他部分的关系。当施列登把这个发现告诉施温后，施温作了一个类比推理：如果动物和植物的机体的相似不是表面的，而是实质性的，那么动物机体的细胞也会有细胞核。后来果然发现了动物细胞也有细胞核。这个类比推理所根据的相同属性是事物本质方面的，因而推出结论的可靠程度就高。</a:t>
            </a:r>
            <a:endParaRPr lang="zh-CN" altLang="en-US" dirty="0">
              <a:ln w="12700">
                <a:solidFill>
                  <a:srgbClr val="2E4C6B">
                    <a:lumMod val="75000"/>
                  </a:srgbClr>
                </a:solidFill>
                <a:prstDash val="solid"/>
              </a:ln>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220172267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0" y="333375"/>
            <a:ext cx="7113588" cy="539750"/>
          </a:xfrm>
          <a:prstGeom prst="rect">
            <a:avLst/>
          </a:prstGeom>
        </p:spPr>
        <p:txBody>
          <a:bodyPr/>
          <a:lstStyle/>
          <a:p>
            <a:pPr eaLnBrk="1" hangingPunct="1">
              <a:defRPr/>
            </a:pPr>
            <a:r>
              <a:rPr lang="en-US" altLang="zh-CN" sz="3600" dirty="0">
                <a:solidFill>
                  <a:schemeClr val="tx1"/>
                </a:solidFill>
                <a:latin typeface="黑体" panose="02010609060101010101" pitchFamily="49" charset="-122"/>
                <a:ea typeface="黑体" panose="02010609060101010101" pitchFamily="49" charset="-122"/>
              </a:rPr>
              <a:t>2.</a:t>
            </a:r>
            <a:r>
              <a:rPr lang="zh-CN" altLang="en-US" sz="3600" dirty="0">
                <a:solidFill>
                  <a:schemeClr val="tx1"/>
                </a:solidFill>
                <a:latin typeface="黑体" panose="02010609060101010101" pitchFamily="49" charset="-122"/>
                <a:ea typeface="黑体" panose="02010609060101010101" pitchFamily="49" charset="-122"/>
              </a:rPr>
              <a:t>提高类比推理结论可靠性的因素</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sp>
        <p:nvSpPr>
          <p:cNvPr id="15367" name="Text Box 31"/>
          <p:cNvSpPr txBox="1">
            <a:spLocks noChangeArrowheads="1"/>
          </p:cNvSpPr>
          <p:nvPr/>
        </p:nvSpPr>
        <p:spPr bwMode="black">
          <a:xfrm>
            <a:off x="501253" y="2058587"/>
            <a:ext cx="2420540" cy="2774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endParaRPr lang="en-US" altLang="zh-CN" sz="1200">
              <a:ea typeface="宋体" panose="02010600030101010101" pitchFamily="2" charset="-122"/>
            </a:endParaRPr>
          </a:p>
        </p:txBody>
      </p:sp>
      <p:sp>
        <p:nvSpPr>
          <p:cNvPr id="79" name="Text Box 28"/>
          <p:cNvSpPr txBox="1">
            <a:spLocks noChangeArrowheads="1"/>
          </p:cNvSpPr>
          <p:nvPr/>
        </p:nvSpPr>
        <p:spPr bwMode="black">
          <a:xfrm>
            <a:off x="0" y="1344056"/>
            <a:ext cx="91440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zh-CN" altLang="en-US" sz="2800" dirty="0">
                <a:latin typeface="黑体" panose="02010609060101010101" pitchFamily="49" charset="-122"/>
                <a:ea typeface="黑体" panose="02010609060101010101" pitchFamily="49" charset="-122"/>
              </a:rPr>
              <a:t>③相似物的相同属性与类推的属性之间具有必然联系，结论的可靠程度就高。</a:t>
            </a:r>
            <a:endParaRPr lang="en-US" altLang="zh-CN" sz="2800" dirty="0">
              <a:latin typeface="黑体" panose="02010609060101010101" pitchFamily="49" charset="-122"/>
              <a:ea typeface="黑体" panose="02010609060101010101" pitchFamily="49" charset="-122"/>
            </a:endParaRPr>
          </a:p>
        </p:txBody>
      </p:sp>
      <p:sp>
        <p:nvSpPr>
          <p:cNvPr id="2" name="矩形 1"/>
          <p:cNvSpPr/>
          <p:nvPr/>
        </p:nvSpPr>
        <p:spPr>
          <a:xfrm>
            <a:off x="107504" y="2413096"/>
            <a:ext cx="8618774" cy="4293483"/>
          </a:xfrm>
          <a:prstGeom prst="rect">
            <a:avLst/>
          </a:prstGeom>
        </p:spPr>
        <p:txBody>
          <a:bodyPr>
            <a:spAutoFit/>
          </a:bodyPr>
          <a:lstStyle/>
          <a:p>
            <a:pPr defTabSz="685800" eaLnBrk="0" hangingPunct="0">
              <a:lnSpc>
                <a:spcPct val="150000"/>
              </a:lnSpc>
              <a:defRPr/>
            </a:pP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例：甲的轿车与乙的轿车有相同的颜色和外形，并且价钱也差不多，而甲的轿车的最高时速是</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195</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公里，因此，乙的轿车的最高时速也是</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195</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公里。这里，结论的可靠程度较低，因为轿车的时速与它的颜色、外  </a:t>
            </a:r>
            <a:endParaRPr lang="en-US" altLang="zh-CN" sz="2800" dirty="0">
              <a:ln w="10160">
                <a:solidFill>
                  <a:srgbClr val="ADB8CA"/>
                </a:solidFill>
                <a:prstDash val="solid"/>
              </a:ln>
              <a:latin typeface="Arial" panose="020B0604020202020204" pitchFamily="34" charset="0"/>
              <a:ea typeface="+mn-ea"/>
              <a:cs typeface="Arial" panose="020B0604020202020204" pitchFamily="34" charset="0"/>
            </a:endParaRPr>
          </a:p>
          <a:p>
            <a:pPr defTabSz="685800" eaLnBrk="0" hangingPunct="0">
              <a:lnSpc>
                <a:spcPct val="150000"/>
              </a:lnSpc>
              <a:defRPr/>
            </a:pP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形等几乎不相干。</a:t>
            </a:r>
            <a:endParaRPr lang="en-US" altLang="zh-CN" sz="2800" dirty="0">
              <a:ln w="10160">
                <a:solidFill>
                  <a:srgbClr val="ADB8CA"/>
                </a:solidFill>
                <a:prstDash val="solid"/>
              </a:ln>
              <a:latin typeface="Arial" panose="020B0604020202020204" pitchFamily="34" charset="0"/>
              <a:ea typeface="+mn-ea"/>
              <a:cs typeface="Arial" panose="020B0604020202020204" pitchFamily="34" charset="0"/>
            </a:endParaRPr>
          </a:p>
          <a:p>
            <a:pPr defTabSz="685800" eaLnBrk="0" hangingPunct="0">
              <a:lnSpc>
                <a:spcPct val="150000"/>
              </a:lnSpc>
              <a:defRPr/>
            </a:pPr>
            <a:r>
              <a:rPr lang="en-US" altLang="zh-CN" sz="2100" dirty="0">
                <a:ln w="10160">
                  <a:solidFill>
                    <a:srgbClr val="ADB8CA"/>
                  </a:solidFill>
                  <a:prstDash val="solid"/>
                </a:ln>
                <a:latin typeface="Arial" panose="020B0604020202020204" pitchFamily="34" charset="0"/>
                <a:ea typeface="+mn-ea"/>
                <a:cs typeface="Arial" panose="020B0604020202020204" pitchFamily="34" charset="0"/>
              </a:rPr>
              <a:t>                                    </a:t>
            </a:r>
            <a:endParaRPr lang="zh-CN" altLang="en-US" sz="2100" dirty="0">
              <a:ln w="12700">
                <a:solidFill>
                  <a:srgbClr val="2E4C6B">
                    <a:lumMod val="75000"/>
                  </a:srgbClr>
                </a:solidFill>
                <a:prstDash val="solid"/>
              </a:ln>
              <a:latin typeface="Arial" panose="020B0604020202020204" pitchFamily="34" charset="0"/>
              <a:ea typeface="+mn-ea"/>
              <a:cs typeface="Arial" panose="020B0604020202020204" pitchFamily="34" charset="0"/>
            </a:endParaRPr>
          </a:p>
          <a:p>
            <a:pPr defTabSz="685800" eaLnBrk="0" hangingPunct="0">
              <a:lnSpc>
                <a:spcPct val="150000"/>
              </a:lnSpc>
              <a:defRPr/>
            </a:pPr>
            <a:endParaRPr lang="en-US" altLang="zh-CN" sz="2100" dirty="0">
              <a:ln w="10160">
                <a:solidFill>
                  <a:srgbClr val="ADB8CA"/>
                </a:solidFill>
                <a:prstDash val="solid"/>
              </a:ln>
              <a:effectLst>
                <a:outerShdw blurRad="38100" dist="22860" dir="5400000" algn="tl" rotWithShape="0">
                  <a:srgbClr val="000000">
                    <a:alpha val="30000"/>
                  </a:srgbClr>
                </a:outerShdw>
              </a:effectLst>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194253164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arn(inVertical)">
                                      <p:cBhvr>
                                        <p:cTn id="1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AutoShape 3"/>
          <p:cNvSpPr>
            <a:spLocks noChangeArrowheads="1"/>
          </p:cNvSpPr>
          <p:nvPr/>
        </p:nvSpPr>
        <p:spPr bwMode="gray">
          <a:xfrm>
            <a:off x="107504" y="1957971"/>
            <a:ext cx="8640960" cy="3775285"/>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en-US" altLang="zh-CN" sz="2100" dirty="0">
                <a:solidFill>
                  <a:prstClr val="black"/>
                </a:solidFill>
                <a:latin typeface="Calibri"/>
                <a:ea typeface="宋体" pitchFamily="2" charset="-122"/>
              </a:rPr>
              <a:t>        </a:t>
            </a:r>
            <a:r>
              <a:rPr lang="zh-CN" altLang="en-US" dirty="0">
                <a:solidFill>
                  <a:prstClr val="black"/>
                </a:solidFill>
                <a:latin typeface="Calibri"/>
                <a:ea typeface="宋体" pitchFamily="2" charset="-122"/>
              </a:rPr>
              <a:t>任何一个三段论都包含着三个项：大项、小项和中项。</a:t>
            </a:r>
            <a:endParaRPr lang="en-US" altLang="zh-CN" dirty="0">
              <a:solidFill>
                <a:prstClr val="black"/>
              </a:solidFill>
              <a:latin typeface="Calibri"/>
              <a:ea typeface="宋体" pitchFamily="2" charset="-122"/>
            </a:endParaRPr>
          </a:p>
          <a:p>
            <a:pPr defTabSz="822960">
              <a:lnSpc>
                <a:spcPct val="150000"/>
              </a:lnSpc>
              <a:defRPr/>
            </a:pPr>
            <a:r>
              <a:rPr lang="zh-CN" altLang="en-US" dirty="0">
                <a:solidFill>
                  <a:srgbClr val="FF0000"/>
                </a:solidFill>
                <a:latin typeface="Calibri"/>
                <a:ea typeface="宋体" pitchFamily="2" charset="-122"/>
              </a:rPr>
              <a:t>“小项”</a:t>
            </a:r>
            <a:r>
              <a:rPr lang="zh-CN" altLang="en-US" dirty="0">
                <a:solidFill>
                  <a:prstClr val="black"/>
                </a:solidFill>
                <a:latin typeface="Calibri"/>
                <a:ea typeface="宋体" pitchFamily="2" charset="-122"/>
              </a:rPr>
              <a:t>，即结论中的主项。小项用“</a:t>
            </a:r>
            <a:r>
              <a:rPr lang="en-US" altLang="zh-CN" dirty="0">
                <a:solidFill>
                  <a:prstClr val="black"/>
                </a:solidFill>
                <a:latin typeface="Calibri"/>
                <a:ea typeface="宋体" pitchFamily="2" charset="-122"/>
              </a:rPr>
              <a:t>S</a:t>
            </a:r>
            <a:r>
              <a:rPr lang="zh-CN" altLang="en-US" dirty="0">
                <a:solidFill>
                  <a:prstClr val="black"/>
                </a:solidFill>
                <a:latin typeface="Calibri"/>
                <a:ea typeface="宋体" pitchFamily="2" charset="-122"/>
              </a:rPr>
              <a:t>”表示。</a:t>
            </a:r>
            <a:endParaRPr lang="en-US" altLang="zh-CN" dirty="0">
              <a:solidFill>
                <a:prstClr val="black"/>
              </a:solidFill>
              <a:latin typeface="Calibri"/>
              <a:ea typeface="宋体" pitchFamily="2" charset="-122"/>
            </a:endParaRPr>
          </a:p>
          <a:p>
            <a:pPr defTabSz="822960">
              <a:lnSpc>
                <a:spcPct val="150000"/>
              </a:lnSpc>
              <a:defRPr/>
            </a:pPr>
            <a:r>
              <a:rPr lang="zh-CN" altLang="en-US" dirty="0">
                <a:solidFill>
                  <a:srgbClr val="FF0000"/>
                </a:solidFill>
                <a:latin typeface="Calibri"/>
                <a:ea typeface="宋体" pitchFamily="2" charset="-122"/>
              </a:rPr>
              <a:t>“中项”</a:t>
            </a:r>
            <a:r>
              <a:rPr lang="zh-CN" altLang="en-US" dirty="0">
                <a:solidFill>
                  <a:prstClr val="black"/>
                </a:solidFill>
                <a:latin typeface="Calibri"/>
                <a:ea typeface="宋体" pitchFamily="2" charset="-122"/>
              </a:rPr>
              <a:t>，即在两前提中都出现，而在结论中不出现的项。</a:t>
            </a:r>
            <a:endParaRPr lang="en-US" altLang="zh-CN" dirty="0">
              <a:solidFill>
                <a:prstClr val="black"/>
              </a:solidFill>
              <a:latin typeface="Calibri"/>
              <a:ea typeface="宋体" pitchFamily="2" charset="-122"/>
            </a:endParaRPr>
          </a:p>
          <a:p>
            <a:pPr defTabSz="822960">
              <a:lnSpc>
                <a:spcPct val="150000"/>
              </a:lnSpc>
              <a:defRPr/>
            </a:pPr>
            <a:r>
              <a:rPr lang="en-US" altLang="zh-CN" dirty="0">
                <a:solidFill>
                  <a:prstClr val="black"/>
                </a:solidFill>
                <a:latin typeface="Calibri"/>
                <a:ea typeface="宋体" pitchFamily="2" charset="-122"/>
              </a:rPr>
              <a:t>                      </a:t>
            </a:r>
            <a:r>
              <a:rPr lang="zh-CN" altLang="en-US" dirty="0">
                <a:solidFill>
                  <a:prstClr val="black"/>
                </a:solidFill>
                <a:latin typeface="Calibri"/>
                <a:ea typeface="宋体" pitchFamily="2" charset="-122"/>
              </a:rPr>
              <a:t>中项用“</a:t>
            </a:r>
            <a:r>
              <a:rPr lang="en-US" altLang="zh-CN" dirty="0">
                <a:solidFill>
                  <a:prstClr val="black"/>
                </a:solidFill>
                <a:latin typeface="Calibri"/>
                <a:ea typeface="宋体" pitchFamily="2" charset="-122"/>
              </a:rPr>
              <a:t>M</a:t>
            </a:r>
            <a:r>
              <a:rPr lang="zh-CN" altLang="en-US" dirty="0">
                <a:solidFill>
                  <a:prstClr val="black"/>
                </a:solidFill>
                <a:latin typeface="Calibri"/>
                <a:ea typeface="宋体" pitchFamily="2" charset="-122"/>
              </a:rPr>
              <a:t>”表示。</a:t>
            </a:r>
            <a:endParaRPr lang="en-US" altLang="zh-CN" dirty="0">
              <a:solidFill>
                <a:prstClr val="black"/>
              </a:solidFill>
              <a:latin typeface="Calibri"/>
              <a:ea typeface="宋体" pitchFamily="2" charset="-122"/>
            </a:endParaRPr>
          </a:p>
          <a:p>
            <a:pPr defTabSz="822960">
              <a:lnSpc>
                <a:spcPct val="150000"/>
              </a:lnSpc>
              <a:defRPr/>
            </a:pPr>
            <a:r>
              <a:rPr lang="zh-CN" altLang="en-US" dirty="0">
                <a:solidFill>
                  <a:srgbClr val="FF0000"/>
                </a:solidFill>
                <a:latin typeface="Calibri"/>
                <a:ea typeface="宋体" pitchFamily="2" charset="-122"/>
              </a:rPr>
              <a:t>“大项”</a:t>
            </a:r>
            <a:r>
              <a:rPr lang="zh-CN" altLang="en-US" dirty="0">
                <a:solidFill>
                  <a:prstClr val="black"/>
                </a:solidFill>
                <a:latin typeface="Calibri"/>
                <a:ea typeface="宋体" pitchFamily="2" charset="-122"/>
              </a:rPr>
              <a:t>，即结论中的谓项。大项用“</a:t>
            </a:r>
            <a:r>
              <a:rPr lang="en-US" altLang="zh-CN" dirty="0">
                <a:solidFill>
                  <a:prstClr val="black"/>
                </a:solidFill>
                <a:latin typeface="Calibri"/>
                <a:ea typeface="宋体" pitchFamily="2" charset="-122"/>
              </a:rPr>
              <a:t>P</a:t>
            </a:r>
            <a:r>
              <a:rPr lang="zh-CN" altLang="en-US" dirty="0">
                <a:solidFill>
                  <a:prstClr val="black"/>
                </a:solidFill>
                <a:latin typeface="Calibri"/>
                <a:ea typeface="宋体" pitchFamily="2" charset="-122"/>
              </a:rPr>
              <a:t>”表示。</a:t>
            </a: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24894074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2" end="2"/>
                                            </p:txEl>
                                          </p:spTgt>
                                        </p:tgtEl>
                                        <p:attrNameLst>
                                          <p:attrName>style.visibility</p:attrName>
                                        </p:attrNameLst>
                                      </p:cBhvr>
                                      <p:to>
                                        <p:strVal val="visible"/>
                                      </p:to>
                                    </p:set>
                                    <p:animEffect transition="in" filter="fade">
                                      <p:cBhvr>
                                        <p:cTn id="12" dur="500"/>
                                        <p:tgtEl>
                                          <p:spTgt spid="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4" end="4"/>
                                            </p:txEl>
                                          </p:spTgt>
                                        </p:tgtEl>
                                        <p:attrNameLst>
                                          <p:attrName>style.visibility</p:attrName>
                                        </p:attrNameLst>
                                      </p:cBhvr>
                                      <p:to>
                                        <p:strVal val="visible"/>
                                      </p:to>
                                    </p:set>
                                    <p:animEffect transition="in" filter="fade">
                                      <p:cBhvr>
                                        <p:cTn id="22" dur="500"/>
                                        <p:tgtEl>
                                          <p:spTgt spid="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174714" y="258238"/>
            <a:ext cx="7516813" cy="539750"/>
          </a:xfrm>
          <a:prstGeom prst="rect">
            <a:avLst/>
          </a:prstGeom>
        </p:spPr>
        <p:txBody>
          <a:bodyPr/>
          <a:lstStyle/>
          <a:p>
            <a:pPr eaLnBrk="1" hangingPunct="1">
              <a:defRPr/>
            </a:pPr>
            <a:r>
              <a:rPr lang="en-US" altLang="zh-CN" sz="3600" dirty="0">
                <a:solidFill>
                  <a:schemeClr val="tx1"/>
                </a:solidFill>
                <a:latin typeface="黑体" panose="02010609060101010101" pitchFamily="49" charset="-122"/>
                <a:ea typeface="黑体" panose="02010609060101010101" pitchFamily="49" charset="-122"/>
              </a:rPr>
              <a:t>2.</a:t>
            </a:r>
            <a:r>
              <a:rPr lang="zh-CN" altLang="en-US" sz="3600" dirty="0">
                <a:solidFill>
                  <a:schemeClr val="tx1"/>
                </a:solidFill>
                <a:latin typeface="黑体" panose="02010609060101010101" pitchFamily="49" charset="-122"/>
                <a:ea typeface="黑体" panose="02010609060101010101" pitchFamily="49" charset="-122"/>
              </a:rPr>
              <a:t>提高类比推理结论可靠性的因素</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grpSp>
      <p:sp>
        <p:nvSpPr>
          <p:cNvPr id="16388" name="Text Box 31"/>
          <p:cNvSpPr txBox="1">
            <a:spLocks noChangeArrowheads="1"/>
          </p:cNvSpPr>
          <p:nvPr/>
        </p:nvSpPr>
        <p:spPr bwMode="black">
          <a:xfrm>
            <a:off x="501254" y="2040837"/>
            <a:ext cx="2420540"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endParaRPr lang="en-US" altLang="zh-CN" sz="1200">
              <a:ea typeface="宋体" panose="02010600030101010101" pitchFamily="2" charset="-122"/>
            </a:endParaRPr>
          </a:p>
        </p:txBody>
      </p:sp>
      <p:sp>
        <p:nvSpPr>
          <p:cNvPr id="79" name="Text Box 28"/>
          <p:cNvSpPr txBox="1">
            <a:spLocks noChangeArrowheads="1"/>
          </p:cNvSpPr>
          <p:nvPr/>
        </p:nvSpPr>
        <p:spPr bwMode="black">
          <a:xfrm>
            <a:off x="30577" y="1506261"/>
            <a:ext cx="952403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defTabSz="685800" eaLnBrk="0" hangingPunct="0">
              <a:spcBef>
                <a:spcPct val="50000"/>
              </a:spcBef>
              <a:buNone/>
            </a:pPr>
            <a:r>
              <a:rPr lang="zh-CN" altLang="en-US" sz="2800" dirty="0">
                <a:latin typeface="黑体" panose="02010609060101010101" pitchFamily="49" charset="-122"/>
                <a:ea typeface="黑体" panose="02010609060101010101" pitchFamily="49" charset="-122"/>
              </a:rPr>
              <a:t>如果违反上述三项要求，就会犯“机械类比”的逻辑错误。</a:t>
            </a:r>
            <a:endParaRPr lang="en-US" altLang="zh-CN" sz="2800" dirty="0">
              <a:latin typeface="黑体" panose="02010609060101010101" pitchFamily="49" charset="-122"/>
              <a:ea typeface="黑体" panose="02010609060101010101" pitchFamily="49" charset="-122"/>
            </a:endParaRPr>
          </a:p>
        </p:txBody>
      </p:sp>
      <p:sp>
        <p:nvSpPr>
          <p:cNvPr id="3" name="矩形 2"/>
          <p:cNvSpPr/>
          <p:nvPr/>
        </p:nvSpPr>
        <p:spPr>
          <a:xfrm>
            <a:off x="179512" y="2179336"/>
            <a:ext cx="8612554" cy="4616648"/>
          </a:xfrm>
          <a:prstGeom prst="rect">
            <a:avLst/>
          </a:prstGeom>
        </p:spPr>
        <p:txBody>
          <a:bodyPr>
            <a:spAutoFit/>
          </a:bodyPr>
          <a:lstStyle/>
          <a:p>
            <a:pPr defTabSz="685800" eaLnBrk="0" hangingPunct="0">
              <a:lnSpc>
                <a:spcPct val="150000"/>
              </a:lnSpc>
              <a:defRPr/>
            </a:pP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例：</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庄子</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至乐</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中所载鲁侯养鸟的故事</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就是机械类比的典型。鲁侯把飞到鲁国城郊的一只海鸟看作神鸟</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就用招待贵宾的办法</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把它迎到庙堂里</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献酒供奉。海鸟被吓得惊慌失措</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不吃不喝</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三天之后就死了。鲁侯</a:t>
            </a:r>
            <a:endParaRPr lang="en-US" altLang="zh-CN" sz="2800" dirty="0">
              <a:ln w="10160">
                <a:solidFill>
                  <a:srgbClr val="ADB8CA"/>
                </a:solidFill>
                <a:prstDash val="solid"/>
              </a:ln>
              <a:latin typeface="Arial" panose="020B0604020202020204" pitchFamily="34" charset="0"/>
              <a:ea typeface="+mn-ea"/>
              <a:cs typeface="Arial" panose="020B0604020202020204" pitchFamily="34" charset="0"/>
            </a:endParaRPr>
          </a:p>
          <a:p>
            <a:pPr defTabSz="685800" eaLnBrk="0" hangingPunct="0">
              <a:lnSpc>
                <a:spcPct val="150000"/>
              </a:lnSpc>
              <a:defRPr/>
            </a:pP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以自己之所好</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推之于鸟</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忽略了人与鸟的木质区别</a:t>
            </a:r>
            <a:r>
              <a:rPr lang="en-US" altLang="zh-CN" sz="2800" dirty="0">
                <a:ln w="10160">
                  <a:solidFill>
                    <a:srgbClr val="ADB8CA"/>
                  </a:solidFill>
                  <a:prstDash val="solid"/>
                </a:ln>
                <a:latin typeface="Arial" panose="020B0604020202020204" pitchFamily="34" charset="0"/>
                <a:ea typeface="+mn-ea"/>
                <a:cs typeface="Arial" panose="020B0604020202020204" pitchFamily="34" charset="0"/>
              </a:rPr>
              <a:t>,</a:t>
            </a:r>
            <a:r>
              <a:rPr lang="zh-CN" altLang="en-US" sz="2800" dirty="0">
                <a:ln w="10160">
                  <a:solidFill>
                    <a:srgbClr val="ADB8CA"/>
                  </a:solidFill>
                  <a:prstDash val="solid"/>
                </a:ln>
                <a:latin typeface="Arial" panose="020B0604020202020204" pitchFamily="34" charset="0"/>
                <a:ea typeface="+mn-ea"/>
                <a:cs typeface="Arial" panose="020B0604020202020204" pitchFamily="34" charset="0"/>
              </a:rPr>
              <a:t>犯了机械类比的错误。</a:t>
            </a:r>
            <a:br>
              <a:rPr lang="zh-CN" altLang="en-US" sz="2800" dirty="0">
                <a:ln w="10160">
                  <a:solidFill>
                    <a:srgbClr val="ADB8CA"/>
                  </a:solidFill>
                  <a:prstDash val="solid"/>
                </a:ln>
                <a:latin typeface="Arial" panose="020B0604020202020204" pitchFamily="34" charset="0"/>
                <a:ea typeface="+mn-ea"/>
                <a:cs typeface="Arial" panose="020B0604020202020204" pitchFamily="34" charset="0"/>
              </a:rPr>
            </a:br>
            <a:endParaRPr lang="zh-CN" altLang="en-US" sz="2800" dirty="0">
              <a:ln w="10160">
                <a:solidFill>
                  <a:srgbClr val="ADB8CA"/>
                </a:solidFill>
                <a:prstDash val="solid"/>
              </a:ln>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11990632"/>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down)">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900608" y="271076"/>
            <a:ext cx="6218238" cy="541338"/>
          </a:xfrm>
          <a:prstGeom prst="rect">
            <a:avLst/>
          </a:prstGeom>
        </p:spPr>
        <p:txBody>
          <a:bodyPr/>
          <a:lstStyle/>
          <a:p>
            <a:pPr defTabSz="685800"/>
            <a:r>
              <a:rPr lang="en-US" altLang="zh-CN" sz="3600" dirty="0">
                <a:latin typeface="黑体" panose="02010609060101010101" pitchFamily="49" charset="-122"/>
                <a:ea typeface="黑体" panose="02010609060101010101" pitchFamily="49" charset="-122"/>
              </a:rPr>
              <a:t>3.</a:t>
            </a:r>
            <a:r>
              <a:rPr lang="zh-CN" altLang="en-US" sz="3600" dirty="0">
                <a:latin typeface="黑体" panose="02010609060101010101" pitchFamily="49" charset="-122"/>
                <a:ea typeface="黑体" panose="02010609060101010101" pitchFamily="49" charset="-122"/>
              </a:rPr>
              <a:t>类比推理的作用</a:t>
            </a:r>
            <a:endParaRPr lang="en-US" altLang="zh-CN" dirty="0">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grpSp>
      <p:sp>
        <p:nvSpPr>
          <p:cNvPr id="2" name="矩形 1"/>
          <p:cNvSpPr/>
          <p:nvPr/>
        </p:nvSpPr>
        <p:spPr>
          <a:xfrm>
            <a:off x="287524" y="1521271"/>
            <a:ext cx="8568952" cy="4524315"/>
          </a:xfrm>
          <a:prstGeom prst="rect">
            <a:avLst/>
          </a:prstGeom>
          <a:noFill/>
        </p:spPr>
        <p:txBody>
          <a:bodyPr wrap="square">
            <a:spAutoFit/>
          </a:bodyPr>
          <a:lstStyle/>
          <a:p>
            <a:pPr defTabSz="685800" eaLnBrk="0" hangingPunct="0">
              <a:lnSpc>
                <a:spcPct val="150000"/>
              </a:lnSpc>
              <a:defRPr/>
            </a:pPr>
            <a:r>
              <a:rPr lang="zh-CN" altLang="en-US" sz="2800" spc="38" dirty="0">
                <a:ln w="9525" cmpd="sng">
                  <a:solidFill>
                    <a:srgbClr val="336599"/>
                  </a:solidFill>
                  <a:prstDash val="solid"/>
                </a:ln>
                <a:solidFill>
                  <a:schemeClr val="bg2">
                    <a:lumMod val="25000"/>
                  </a:schemeClr>
                </a:solidFill>
                <a:effectLst>
                  <a:glow rad="38100">
                    <a:srgbClr val="336599">
                      <a:alpha val="40000"/>
                    </a:srgbClr>
                  </a:glow>
                </a:effectLst>
                <a:latin typeface="Arial" panose="020B0604020202020204" pitchFamily="34" charset="0"/>
                <a:ea typeface="+mn-ea"/>
                <a:cs typeface="Arial" panose="020B0604020202020204" pitchFamily="34" charset="0"/>
              </a:rPr>
              <a:t>       </a:t>
            </a:r>
            <a:r>
              <a:rPr lang="zh-CN" altLang="en-US" sz="3200" spc="38" dirty="0">
                <a:ln w="9525" cmpd="sng">
                  <a:solidFill>
                    <a:srgbClr val="336599"/>
                  </a:solidFill>
                  <a:prstDash val="solid"/>
                </a:ln>
                <a:solidFill>
                  <a:schemeClr val="bg2">
                    <a:lumMod val="25000"/>
                  </a:schemeClr>
                </a:solidFill>
                <a:effectLst>
                  <a:glow rad="38100">
                    <a:srgbClr val="336599">
                      <a:alpha val="40000"/>
                    </a:srgbClr>
                  </a:glow>
                </a:effectLst>
                <a:latin typeface="Arial" panose="020B0604020202020204" pitchFamily="34" charset="0"/>
                <a:ea typeface="+mn-ea"/>
                <a:cs typeface="Arial" panose="020B0604020202020204" pitchFamily="34" charset="0"/>
              </a:rPr>
              <a:t>虽然类比推理获得的结论不是必然推出的，但它在人们认识世界和改造世界的活动中，具有重要的意义。无论是日常生活还是科学研究，类比推理都是一种经常使用的推理方法。它能够启发人们的思维，提出科学假说，而且它常常是科学发现的先导。</a:t>
            </a:r>
            <a:endParaRPr lang="zh-CN" altLang="en-US" sz="2800" spc="38" dirty="0">
              <a:ln w="9525" cmpd="sng">
                <a:solidFill>
                  <a:srgbClr val="336599"/>
                </a:solidFill>
                <a:prstDash val="solid"/>
              </a:ln>
              <a:solidFill>
                <a:schemeClr val="bg2">
                  <a:lumMod val="25000"/>
                </a:schemeClr>
              </a:solidFill>
              <a:effectLst>
                <a:glow rad="38100">
                  <a:srgbClr val="336599">
                    <a:alpha val="40000"/>
                  </a:srgbClr>
                </a:glow>
              </a:effectLst>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299704206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972616" y="328614"/>
            <a:ext cx="6218238" cy="539750"/>
          </a:xfrm>
          <a:prstGeom prst="rect">
            <a:avLst/>
          </a:prstGeom>
        </p:spPr>
        <p:txBody>
          <a:bodyPr/>
          <a:lstStyle/>
          <a:p>
            <a:pPr eaLnBrk="1" hangingPunct="1">
              <a:defRPr/>
            </a:pPr>
            <a:r>
              <a:rPr lang="en-US" altLang="zh-CN" sz="3600" dirty="0">
                <a:solidFill>
                  <a:schemeClr val="tx1"/>
                </a:solidFill>
                <a:latin typeface="黑体" panose="02010609060101010101" pitchFamily="49" charset="-122"/>
                <a:ea typeface="黑体" panose="02010609060101010101" pitchFamily="49" charset="-122"/>
              </a:rPr>
              <a:t>3.</a:t>
            </a:r>
            <a:r>
              <a:rPr lang="zh-CN" altLang="en-US" sz="3600" dirty="0">
                <a:solidFill>
                  <a:schemeClr val="tx1"/>
                </a:solidFill>
                <a:latin typeface="黑体" panose="02010609060101010101" pitchFamily="49" charset="-122"/>
                <a:ea typeface="黑体" panose="02010609060101010101" pitchFamily="49" charset="-122"/>
              </a:rPr>
              <a:t>类比推理的作用</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454185" y="1160426"/>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grpSp>
      <p:sp>
        <p:nvSpPr>
          <p:cNvPr id="18438" name="Text Box 28"/>
          <p:cNvSpPr txBox="1">
            <a:spLocks noChangeArrowheads="1"/>
          </p:cNvSpPr>
          <p:nvPr/>
        </p:nvSpPr>
        <p:spPr bwMode="black">
          <a:xfrm>
            <a:off x="92057" y="1428360"/>
            <a:ext cx="7359253" cy="5226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zh-CN" altLang="en-US" sz="2800" dirty="0">
                <a:latin typeface="黑体" panose="02010609060101010101" pitchFamily="49" charset="-122"/>
                <a:ea typeface="黑体" panose="02010609060101010101" pitchFamily="49" charset="-122"/>
              </a:rPr>
              <a:t>①类比推理可以为人们提供认识事物的途径</a:t>
            </a:r>
            <a:endParaRPr lang="en-US" altLang="zh-CN" sz="2800" dirty="0">
              <a:latin typeface="黑体" panose="02010609060101010101" pitchFamily="49" charset="-122"/>
              <a:ea typeface="黑体" panose="02010609060101010101" pitchFamily="49" charset="-122"/>
            </a:endParaRPr>
          </a:p>
        </p:txBody>
      </p:sp>
      <p:sp>
        <p:nvSpPr>
          <p:cNvPr id="2" name="文本框 1"/>
          <p:cNvSpPr txBox="1">
            <a:spLocks noChangeArrowheads="1"/>
          </p:cNvSpPr>
          <p:nvPr/>
        </p:nvSpPr>
        <p:spPr bwMode="auto">
          <a:xfrm>
            <a:off x="120253" y="1945614"/>
            <a:ext cx="8903494" cy="39703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lnSpc>
                <a:spcPct val="150000"/>
              </a:lnSpc>
            </a:pPr>
            <a:r>
              <a:rPr lang="zh-CN" altLang="en-US" dirty="0">
                <a:ea typeface="宋体" panose="02010600030101010101" pitchFamily="2" charset="-122"/>
              </a:rPr>
              <a:t>例：在历史上，人们曾长期对雷鸣闪电产生恐惧，以为是天神震怒的结果。</a:t>
            </a:r>
            <a:r>
              <a:rPr lang="en-US" altLang="zh-CN" dirty="0">
                <a:ea typeface="宋体" panose="02010600030101010101" pitchFamily="2" charset="-122"/>
              </a:rPr>
              <a:t>200</a:t>
            </a:r>
            <a:r>
              <a:rPr lang="zh-CN" altLang="en-US" dirty="0">
                <a:ea typeface="宋体" panose="02010600030101010101" pitchFamily="2" charset="-122"/>
              </a:rPr>
              <a:t>多年前，美国科学家富兰克林做了一次捕捉雷电的实验，使人们最终认识到雷鸣闪电只是一种自然现象。启发富兰克林做实验的是一个类比推理：在实验之前，他曾经注意到带有不同性质电的两个物体接触时，会产生火花、声响和电流；雷</a:t>
            </a:r>
            <a:endParaRPr lang="en-US" altLang="zh-CN" dirty="0">
              <a:ea typeface="宋体" panose="02010600030101010101" pitchFamily="2" charset="-122"/>
            </a:endParaRPr>
          </a:p>
          <a:p>
            <a:pPr defTabSz="685800" eaLnBrk="0" hangingPunct="0">
              <a:lnSpc>
                <a:spcPct val="150000"/>
              </a:lnSpc>
            </a:pPr>
            <a:r>
              <a:rPr lang="zh-CN" altLang="en-US" dirty="0">
                <a:ea typeface="宋体" panose="02010600030101010101" pitchFamily="2" charset="-122"/>
              </a:rPr>
              <a:t>鸣闪电时，也有巨响、火花，于是他类推到雷电也是一种自然放电现象。后来验证了这一推测。</a:t>
            </a:r>
          </a:p>
        </p:txBody>
      </p:sp>
    </p:spTree>
    <p:extLst>
      <p:ext uri="{BB962C8B-B14F-4D97-AF65-F5344CB8AC3E}">
        <p14:creationId xmlns:p14="http://schemas.microsoft.com/office/powerpoint/2010/main" xmlns="" val="124873103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1044624" y="307221"/>
            <a:ext cx="6219825" cy="539750"/>
          </a:xfrm>
          <a:prstGeom prst="rect">
            <a:avLst/>
          </a:prstGeom>
        </p:spPr>
        <p:txBody>
          <a:bodyPr/>
          <a:lstStyle/>
          <a:p>
            <a:pPr eaLnBrk="1" hangingPunct="1">
              <a:defRPr/>
            </a:pPr>
            <a:r>
              <a:rPr lang="en-US" altLang="zh-CN" sz="3600" dirty="0">
                <a:solidFill>
                  <a:schemeClr val="tx1"/>
                </a:solidFill>
                <a:latin typeface="黑体" panose="02010609060101010101" pitchFamily="49" charset="-122"/>
                <a:ea typeface="黑体" panose="02010609060101010101" pitchFamily="49" charset="-122"/>
              </a:rPr>
              <a:t>3.</a:t>
            </a:r>
            <a:r>
              <a:rPr lang="zh-CN" altLang="en-US" sz="3600" dirty="0">
                <a:solidFill>
                  <a:schemeClr val="tx1"/>
                </a:solidFill>
                <a:latin typeface="黑体" panose="02010609060101010101" pitchFamily="49" charset="-122"/>
                <a:ea typeface="黑体" panose="02010609060101010101" pitchFamily="49" charset="-122"/>
              </a:rPr>
              <a:t>类比推理的作用</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593619" y="1160426"/>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grpSp>
      <p:sp>
        <p:nvSpPr>
          <p:cNvPr id="19462" name="Text Box 28"/>
          <p:cNvSpPr txBox="1">
            <a:spLocks noChangeArrowheads="1"/>
          </p:cNvSpPr>
          <p:nvPr/>
        </p:nvSpPr>
        <p:spPr bwMode="black">
          <a:xfrm>
            <a:off x="180169" y="1475262"/>
            <a:ext cx="65018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zh-CN" altLang="en-US" sz="2800" dirty="0">
                <a:latin typeface="黑体" panose="02010609060101010101" pitchFamily="49" charset="-122"/>
                <a:ea typeface="黑体" panose="02010609060101010101" pitchFamily="49" charset="-122"/>
              </a:rPr>
              <a:t>②类比推理是科学知识创新的有效方法</a:t>
            </a:r>
            <a:endParaRPr lang="en-US" altLang="zh-CN" sz="2800" dirty="0">
              <a:latin typeface="黑体" panose="02010609060101010101" pitchFamily="49" charset="-122"/>
              <a:ea typeface="黑体" panose="02010609060101010101" pitchFamily="49" charset="-122"/>
            </a:endParaRPr>
          </a:p>
        </p:txBody>
      </p:sp>
      <p:sp>
        <p:nvSpPr>
          <p:cNvPr id="2" name="文本框 1"/>
          <p:cNvSpPr txBox="1">
            <a:spLocks noChangeArrowheads="1"/>
          </p:cNvSpPr>
          <p:nvPr/>
        </p:nvSpPr>
        <p:spPr bwMode="auto">
          <a:xfrm>
            <a:off x="-32246" y="2239963"/>
            <a:ext cx="9208491" cy="3323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lnSpc>
                <a:spcPct val="150000"/>
              </a:lnSpc>
            </a:pPr>
            <a:r>
              <a:rPr lang="zh-CN" altLang="en-US" sz="2800" dirty="0">
                <a:ea typeface="宋体" panose="02010600030101010101" pitchFamily="2" charset="-122"/>
              </a:rPr>
              <a:t>例：科学发现与技术发明是一种创造性思维，而由不同对象之间的相同或相似所进行的由此及彼的类比推理，能启发人们产生丰富的科学联想，从而创造性地获得某种新理论或新技术。如，飞机、潜水艇等的最初设计和制造，也都是由鸟、鱼等动物的结构和功能类推而来的。</a:t>
            </a:r>
          </a:p>
        </p:txBody>
      </p:sp>
    </p:spTree>
    <p:extLst>
      <p:ext uri="{BB962C8B-B14F-4D97-AF65-F5344CB8AC3E}">
        <p14:creationId xmlns:p14="http://schemas.microsoft.com/office/powerpoint/2010/main" xmlns="" val="395728696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1188640" y="332656"/>
            <a:ext cx="6218238" cy="539750"/>
          </a:xfrm>
          <a:prstGeom prst="rect">
            <a:avLst/>
          </a:prstGeom>
        </p:spPr>
        <p:txBody>
          <a:bodyPr/>
          <a:lstStyle/>
          <a:p>
            <a:pPr eaLnBrk="1" hangingPunct="1">
              <a:defRPr/>
            </a:pPr>
            <a:r>
              <a:rPr lang="en-US" altLang="zh-CN" sz="3600" dirty="0">
                <a:solidFill>
                  <a:schemeClr val="tx1"/>
                </a:solidFill>
                <a:latin typeface="黑体" panose="02010609060101010101" pitchFamily="49" charset="-122"/>
                <a:ea typeface="黑体" panose="02010609060101010101" pitchFamily="49" charset="-122"/>
              </a:rPr>
              <a:t>3.</a:t>
            </a:r>
            <a:r>
              <a:rPr lang="zh-CN" altLang="en-US" sz="3600" dirty="0">
                <a:solidFill>
                  <a:schemeClr val="tx1"/>
                </a:solidFill>
                <a:latin typeface="黑体" panose="02010609060101010101" pitchFamily="49" charset="-122"/>
                <a:ea typeface="黑体" panose="02010609060101010101" pitchFamily="49" charset="-122"/>
              </a:rPr>
              <a:t>类比推理的作用</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grpSp>
      <p:sp>
        <p:nvSpPr>
          <p:cNvPr id="80" name="Text Box 28"/>
          <p:cNvSpPr txBox="1">
            <a:spLocks noChangeArrowheads="1"/>
          </p:cNvSpPr>
          <p:nvPr/>
        </p:nvSpPr>
        <p:spPr bwMode="black">
          <a:xfrm>
            <a:off x="0" y="1521271"/>
            <a:ext cx="824626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zh-CN" altLang="en-US" sz="2800" dirty="0">
                <a:latin typeface="黑体" panose="02010609060101010101" pitchFamily="49" charset="-122"/>
                <a:ea typeface="黑体" panose="02010609060101010101" pitchFamily="49" charset="-122"/>
              </a:rPr>
              <a:t>③类比推理是人们进行论证或说明的重要方式</a:t>
            </a:r>
            <a:endParaRPr lang="en-US" altLang="zh-CN" sz="2800" dirty="0">
              <a:latin typeface="黑体" panose="02010609060101010101" pitchFamily="49" charset="-122"/>
              <a:ea typeface="黑体" panose="02010609060101010101" pitchFamily="49" charset="-122"/>
            </a:endParaRPr>
          </a:p>
        </p:txBody>
      </p:sp>
      <p:sp>
        <p:nvSpPr>
          <p:cNvPr id="3" name="矩形 2"/>
          <p:cNvSpPr>
            <a:spLocks noChangeArrowheads="1"/>
          </p:cNvSpPr>
          <p:nvPr/>
        </p:nvSpPr>
        <p:spPr bwMode="auto">
          <a:xfrm>
            <a:off x="179512" y="2564904"/>
            <a:ext cx="8964488" cy="19476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lnSpc>
                <a:spcPct val="150000"/>
              </a:lnSpc>
            </a:pPr>
            <a:r>
              <a:rPr lang="zh-CN" altLang="en-US" sz="2800" dirty="0">
                <a:ea typeface="宋体" panose="02010600030101010101" pitchFamily="2" charset="-122"/>
              </a:rPr>
              <a:t>例：根据类比推理对有关理论进行论证或说明时，可以用人们熟知的浅显而生动的道理去阐释深奥难懂的道理。</a:t>
            </a:r>
          </a:p>
        </p:txBody>
      </p:sp>
    </p:spTree>
    <p:extLst>
      <p:ext uri="{BB962C8B-B14F-4D97-AF65-F5344CB8AC3E}">
        <p14:creationId xmlns:p14="http://schemas.microsoft.com/office/powerpoint/2010/main" xmlns="" val="2133616236"/>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900608" y="188640"/>
            <a:ext cx="6046788" cy="541338"/>
          </a:xfrm>
          <a:prstGeom prst="rect">
            <a:avLst/>
          </a:prstGeom>
        </p:spPr>
        <p:txBody>
          <a:bodyPr/>
          <a:lstStyle/>
          <a:p>
            <a:pPr eaLnBrk="1" hangingPunct="1">
              <a:defRPr/>
            </a:pPr>
            <a:r>
              <a:rPr lang="en-US" altLang="zh-CN" sz="3600" dirty="0">
                <a:solidFill>
                  <a:schemeClr val="tx1"/>
                </a:solidFill>
                <a:latin typeface="黑体" panose="02010609060101010101" pitchFamily="49" charset="-122"/>
                <a:ea typeface="黑体" panose="02010609060101010101" pitchFamily="49" charset="-122"/>
              </a:rPr>
              <a:t>3.</a:t>
            </a:r>
            <a:r>
              <a:rPr lang="zh-CN" altLang="en-US" sz="3600" dirty="0">
                <a:solidFill>
                  <a:schemeClr val="tx1"/>
                </a:solidFill>
                <a:latin typeface="黑体" panose="02010609060101010101" pitchFamily="49" charset="-122"/>
                <a:ea typeface="黑体" panose="02010609060101010101" pitchFamily="49" charset="-122"/>
              </a:rPr>
              <a:t>类比推理的作用</a:t>
            </a:r>
            <a:endParaRPr lang="en-US" altLang="zh-CN" dirty="0">
              <a:solidFill>
                <a:schemeClr val="tx1"/>
              </a:solidFill>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latin typeface="Calibri"/>
                <a:ea typeface="+mn-ea"/>
                <a:cs typeface="Arial" charset="0"/>
              </a:endParaRPr>
            </a:p>
          </p:txBody>
        </p:sp>
      </p:grpSp>
      <p:sp>
        <p:nvSpPr>
          <p:cNvPr id="80" name="Text Box 28"/>
          <p:cNvSpPr txBox="1">
            <a:spLocks noChangeArrowheads="1"/>
          </p:cNvSpPr>
          <p:nvPr/>
        </p:nvSpPr>
        <p:spPr bwMode="black">
          <a:xfrm>
            <a:off x="79772" y="1546754"/>
            <a:ext cx="824745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eaLnBrk="0" hangingPunct="0">
              <a:spcBef>
                <a:spcPct val="50000"/>
              </a:spcBef>
              <a:buNone/>
            </a:pPr>
            <a:r>
              <a:rPr lang="zh-CN" altLang="en-US" sz="2800" dirty="0">
                <a:latin typeface="黑体" panose="02010609060101010101" pitchFamily="49" charset="-122"/>
                <a:ea typeface="黑体" panose="02010609060101010101" pitchFamily="49" charset="-122"/>
              </a:rPr>
              <a:t>④类比推理是模拟方法的理论基础</a:t>
            </a:r>
            <a:endParaRPr lang="en-US" altLang="zh-CN" sz="2800" dirty="0">
              <a:latin typeface="黑体" panose="02010609060101010101" pitchFamily="49" charset="-122"/>
              <a:ea typeface="黑体" panose="02010609060101010101" pitchFamily="49" charset="-122"/>
            </a:endParaRPr>
          </a:p>
        </p:txBody>
      </p:sp>
      <p:sp>
        <p:nvSpPr>
          <p:cNvPr id="2" name="矩形 1"/>
          <p:cNvSpPr>
            <a:spLocks noChangeArrowheads="1"/>
          </p:cNvSpPr>
          <p:nvPr/>
        </p:nvSpPr>
        <p:spPr bwMode="auto">
          <a:xfrm>
            <a:off x="233772" y="2492896"/>
            <a:ext cx="8676456"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lnSpc>
                <a:spcPct val="150000"/>
              </a:lnSpc>
            </a:pPr>
            <a:r>
              <a:rPr lang="zh-CN" altLang="en-US" sz="2800" dirty="0">
                <a:ea typeface="宋体" panose="02010600030101010101" pitchFamily="2" charset="-122"/>
              </a:rPr>
              <a:t>例：模拟方法是自然科学和工程技术中广泛应用的一种方法。这种方法是在实验室中模拟自然界出现的有关现象，构造出这种现象的实物模型，从中研究自然界某些现象的特点。</a:t>
            </a:r>
            <a:endParaRPr lang="zh-CN" altLang="en-US" sz="1600" b="0" dirty="0">
              <a:ea typeface="宋体" panose="02010600030101010101" pitchFamily="2" charset="-122"/>
            </a:endParaRPr>
          </a:p>
        </p:txBody>
      </p:sp>
    </p:spTree>
    <p:extLst>
      <p:ext uri="{BB962C8B-B14F-4D97-AF65-F5344CB8AC3E}">
        <p14:creationId xmlns:p14="http://schemas.microsoft.com/office/powerpoint/2010/main" xmlns="" val="1927099477"/>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down)">
                                      <p:cBhvr>
                                        <p:cTn id="7" dur="500"/>
                                        <p:tgtEl>
                                          <p:spTgt spid="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ircle(in)">
                                      <p:cBhvr>
                                        <p:cTn id="12"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6"/>
          <p:cNvSpPr>
            <a:spLocks noGrp="1" noChangeArrowheads="1"/>
          </p:cNvSpPr>
          <p:nvPr>
            <p:ph type="title" idx="4294967295"/>
          </p:nvPr>
        </p:nvSpPr>
        <p:spPr>
          <a:xfrm>
            <a:off x="-2052736" y="11266"/>
            <a:ext cx="6218238" cy="539750"/>
          </a:xfrm>
          <a:prstGeom prst="rect">
            <a:avLst/>
          </a:prstGeom>
        </p:spPr>
        <p:txBody>
          <a:bodyPr/>
          <a:lstStyle/>
          <a:p>
            <a:pPr algn="ctr" eaLnBrk="1" hangingPunct="1">
              <a:defRPr/>
            </a:pPr>
            <a:r>
              <a:rPr lang="zh-CN" altLang="en-US" dirty="0">
                <a:effectLst>
                  <a:reflection blurRad="6350" stA="55000" endA="300" endPos="45500" dir="5400000" sy="-100000" algn="bl" rotWithShape="0"/>
                </a:effectLst>
                <a:latin typeface="STHupo" charset="-122"/>
                <a:ea typeface="STHupo" charset="-122"/>
                <a:cs typeface="STHupo" charset="-122"/>
              </a:rPr>
              <a:t>练    习</a:t>
            </a:r>
            <a:endParaRPr lang="en-US" altLang="zh-CN" dirty="0">
              <a:effectLst>
                <a:reflection blurRad="6350" stA="55000" endA="300" endPos="45500" dir="5400000" sy="-100000" algn="bl" rotWithShape="0"/>
              </a:effectLst>
              <a:latin typeface="STHupo" charset="-122"/>
              <a:ea typeface="STHupo" charset="-122"/>
              <a:cs typeface="STHupo" charset="-122"/>
            </a:endParaRPr>
          </a:p>
        </p:txBody>
      </p:sp>
      <p:grpSp>
        <p:nvGrpSpPr>
          <p:cNvPr id="38" name="组合 100"/>
          <p:cNvGrpSpPr/>
          <p:nvPr/>
        </p:nvGrpSpPr>
        <p:grpSpPr>
          <a:xfrm>
            <a:off x="7342099" y="1017129"/>
            <a:ext cx="553361" cy="459343"/>
            <a:chOff x="1075737" y="1609572"/>
            <a:chExt cx="541064" cy="440065"/>
          </a:xfrm>
          <a:solidFill>
            <a:sysClr val="window" lastClr="FFFFFF"/>
          </a:solidFill>
          <a:effectLst>
            <a:reflection blurRad="6350" stA="52000" endA="300" endPos="35000" dir="5400000" sy="-100000" algn="bl" rotWithShape="0"/>
          </a:effectLst>
        </p:grpSpPr>
        <p:sp>
          <p:nvSpPr>
            <p:cNvPr id="39" name="Freeform 86"/>
            <p:cNvSpPr>
              <a:spLocks noEditPoints="1"/>
            </p:cNvSpPr>
            <p:nvPr/>
          </p:nvSpPr>
          <p:spPr bwMode="black">
            <a:xfrm>
              <a:off x="1075737" y="1652491"/>
              <a:ext cx="395062" cy="397146"/>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sp>
          <p:nvSpPr>
            <p:cNvPr id="40" name="Freeform 88"/>
            <p:cNvSpPr>
              <a:spLocks noEditPoints="1"/>
            </p:cNvSpPr>
            <p:nvPr/>
          </p:nvSpPr>
          <p:spPr bwMode="black">
            <a:xfrm>
              <a:off x="1416407" y="1609572"/>
              <a:ext cx="200394" cy="215741"/>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lIns="91440" tIns="45720" rIns="91440" bIns="45720"/>
            <a:lstStyle/>
            <a:p>
              <a:pPr defTabSz="685800" fontAlgn="auto">
                <a:spcBef>
                  <a:spcPts val="0"/>
                </a:spcBef>
                <a:spcAft>
                  <a:spcPts val="0"/>
                </a:spcAft>
                <a:defRPr/>
              </a:pPr>
              <a:endParaRPr lang="en-US" sz="900" b="0" kern="0">
                <a:solidFill>
                  <a:prstClr val="black"/>
                </a:solidFill>
                <a:latin typeface="Calibri"/>
                <a:ea typeface="+mn-ea"/>
                <a:cs typeface="Arial" charset="0"/>
              </a:endParaRPr>
            </a:p>
          </p:txBody>
        </p:sp>
      </p:grpSp>
      <p:sp>
        <p:nvSpPr>
          <p:cNvPr id="2" name="矩形 1"/>
          <p:cNvSpPr>
            <a:spLocks noChangeArrowheads="1"/>
          </p:cNvSpPr>
          <p:nvPr/>
        </p:nvSpPr>
        <p:spPr bwMode="auto">
          <a:xfrm>
            <a:off x="0" y="1476472"/>
            <a:ext cx="9108505" cy="47397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eaLnBrk="0" hangingPunct="0"/>
            <a:r>
              <a:rPr lang="zh-CN" altLang="en-US" dirty="0">
                <a:solidFill>
                  <a:srgbClr val="002060"/>
                </a:solidFill>
                <a:latin typeface="黑体" panose="02010609060101010101" pitchFamily="49" charset="-122"/>
                <a:ea typeface="黑体" panose="02010609060101010101" pitchFamily="49" charset="-122"/>
              </a:rPr>
              <a:t>科学家研究发现，由能承担部分母亲角色的机器替代母亲“养育”的雌性大猩猩幼崽，当它们有后代时，难以承担母亲的角色。而人类与大猩猩具有很大的相似性，所以婴儿不应该由保姆或日托中心来照管，而只应该由他们的亲生母亲来抚育。</a:t>
            </a:r>
            <a:endParaRPr lang="en-US" altLang="zh-CN" dirty="0">
              <a:solidFill>
                <a:srgbClr val="002060"/>
              </a:solidFill>
              <a:latin typeface="黑体" panose="02010609060101010101" pitchFamily="49" charset="-122"/>
              <a:ea typeface="黑体" panose="02010609060101010101" pitchFamily="49" charset="-122"/>
            </a:endParaRPr>
          </a:p>
          <a:p>
            <a:pPr defTabSz="685800" eaLnBrk="0" hangingPunct="0"/>
            <a:r>
              <a:rPr lang="en-US" altLang="zh-CN" dirty="0">
                <a:solidFill>
                  <a:srgbClr val="002060"/>
                </a:solidFill>
                <a:latin typeface="黑体" panose="02010609060101010101" pitchFamily="49" charset="-122"/>
                <a:ea typeface="黑体" panose="02010609060101010101" pitchFamily="49" charset="-122"/>
              </a:rPr>
              <a:t>     </a:t>
            </a:r>
            <a:r>
              <a:rPr lang="zh-CN" altLang="en-US" dirty="0">
                <a:solidFill>
                  <a:srgbClr val="002060"/>
                </a:solidFill>
                <a:latin typeface="黑体" panose="02010609060101010101" pitchFamily="49" charset="-122"/>
                <a:ea typeface="黑体" panose="02010609060101010101" pitchFamily="49" charset="-122"/>
              </a:rPr>
              <a:t>下列哪一陈述为真，最能加强作者的结论？</a:t>
            </a:r>
            <a:endParaRPr lang="en-US" altLang="zh-CN" dirty="0">
              <a:solidFill>
                <a:srgbClr val="002060"/>
              </a:solidFill>
              <a:latin typeface="黑体" panose="02010609060101010101" pitchFamily="49" charset="-122"/>
              <a:ea typeface="黑体" panose="02010609060101010101" pitchFamily="49" charset="-122"/>
            </a:endParaRPr>
          </a:p>
          <a:p>
            <a:pPr defTabSz="685800" eaLnBrk="0" hangingPunct="0"/>
            <a:r>
              <a:rPr lang="en-US" altLang="zh-CN" dirty="0">
                <a:solidFill>
                  <a:srgbClr val="002060"/>
                </a:solidFill>
                <a:latin typeface="黑体" panose="02010609060101010101" pitchFamily="49" charset="-122"/>
                <a:ea typeface="黑体" panose="02010609060101010101" pitchFamily="49" charset="-122"/>
              </a:rPr>
              <a:t>A </a:t>
            </a:r>
            <a:r>
              <a:rPr lang="zh-CN" altLang="en-US" dirty="0">
                <a:solidFill>
                  <a:srgbClr val="002060"/>
                </a:solidFill>
                <a:latin typeface="黑体" panose="02010609060101010101" pitchFamily="49" charset="-122"/>
                <a:ea typeface="黑体" panose="02010609060101010101" pitchFamily="49" charset="-122"/>
              </a:rPr>
              <a:t>研究表明大猩猩的个体差异不显著</a:t>
            </a:r>
            <a:endParaRPr lang="en-US" altLang="zh-CN" dirty="0">
              <a:solidFill>
                <a:srgbClr val="002060"/>
              </a:solidFill>
              <a:latin typeface="黑体" panose="02010609060101010101" pitchFamily="49" charset="-122"/>
              <a:ea typeface="黑体" panose="02010609060101010101" pitchFamily="49" charset="-122"/>
            </a:endParaRPr>
          </a:p>
          <a:p>
            <a:pPr defTabSz="685800" eaLnBrk="0" hangingPunct="0"/>
            <a:r>
              <a:rPr lang="en-US" altLang="zh-CN" dirty="0">
                <a:solidFill>
                  <a:srgbClr val="002060"/>
                </a:solidFill>
                <a:latin typeface="黑体" panose="02010609060101010101" pitchFamily="49" charset="-122"/>
                <a:ea typeface="黑体" panose="02010609060101010101" pitchFamily="49" charset="-122"/>
              </a:rPr>
              <a:t>B </a:t>
            </a:r>
            <a:r>
              <a:rPr lang="zh-CN" altLang="en-US" dirty="0">
                <a:solidFill>
                  <a:srgbClr val="002060"/>
                </a:solidFill>
                <a:latin typeface="黑体" panose="02010609060101010101" pitchFamily="49" charset="-122"/>
                <a:ea typeface="黑体" panose="02010609060101010101" pitchFamily="49" charset="-122"/>
              </a:rPr>
              <a:t>当由机器替代母亲“养育”长大的雌性大猩猩有后代时，可以教会它们一些抚育技能</a:t>
            </a:r>
            <a:endParaRPr lang="en-US" altLang="zh-CN" dirty="0">
              <a:solidFill>
                <a:srgbClr val="002060"/>
              </a:solidFill>
              <a:latin typeface="黑体" panose="02010609060101010101" pitchFamily="49" charset="-122"/>
              <a:ea typeface="黑体" panose="02010609060101010101" pitchFamily="49" charset="-122"/>
            </a:endParaRPr>
          </a:p>
          <a:p>
            <a:pPr defTabSz="685800" eaLnBrk="0" hangingPunct="0"/>
            <a:r>
              <a:rPr lang="en-US" altLang="zh-CN" dirty="0">
                <a:solidFill>
                  <a:srgbClr val="002060"/>
                </a:solidFill>
                <a:latin typeface="黑体" panose="02010609060101010101" pitchFamily="49" charset="-122"/>
                <a:ea typeface="黑体" panose="02010609060101010101" pitchFamily="49" charset="-122"/>
              </a:rPr>
              <a:t>C </a:t>
            </a:r>
            <a:r>
              <a:rPr lang="zh-CN" altLang="en-US" dirty="0">
                <a:solidFill>
                  <a:srgbClr val="002060"/>
                </a:solidFill>
                <a:latin typeface="黑体" panose="02010609060101010101" pitchFamily="49" charset="-122"/>
                <a:ea typeface="黑体" panose="02010609060101010101" pitchFamily="49" charset="-122"/>
              </a:rPr>
              <a:t>即使由亲生母亲抚育较短一段时间的大猩猩幼崽，长大后也能承担母亲的角色</a:t>
            </a:r>
            <a:endParaRPr lang="en-US" altLang="zh-CN" dirty="0">
              <a:solidFill>
                <a:srgbClr val="002060"/>
              </a:solidFill>
              <a:latin typeface="黑体" panose="02010609060101010101" pitchFamily="49" charset="-122"/>
              <a:ea typeface="黑体" panose="02010609060101010101" pitchFamily="49" charset="-122"/>
            </a:endParaRPr>
          </a:p>
          <a:p>
            <a:pPr defTabSz="685800" eaLnBrk="0" hangingPunct="0"/>
            <a:r>
              <a:rPr lang="en-US" altLang="zh-CN" dirty="0">
                <a:solidFill>
                  <a:srgbClr val="002060"/>
                </a:solidFill>
                <a:latin typeface="黑体" panose="02010609060101010101" pitchFamily="49" charset="-122"/>
                <a:ea typeface="黑体" panose="02010609060101010101" pitchFamily="49" charset="-122"/>
              </a:rPr>
              <a:t>D </a:t>
            </a:r>
            <a:r>
              <a:rPr lang="zh-CN" altLang="en-US" dirty="0">
                <a:solidFill>
                  <a:srgbClr val="002060"/>
                </a:solidFill>
                <a:latin typeface="黑体" panose="02010609060101010101" pitchFamily="49" charset="-122"/>
                <a:ea typeface="黑体" panose="02010609060101010101" pitchFamily="49" charset="-122"/>
              </a:rPr>
              <a:t>由亲生母亲之外的其他雌性大猩猩抚育的大猩猩幼崽，当它们有后代时，都不能承担母亲的角色</a:t>
            </a:r>
            <a:endParaRPr lang="en-US" altLang="zh-CN" dirty="0">
              <a:solidFill>
                <a:srgbClr val="002060"/>
              </a:solidFill>
              <a:latin typeface="黑体" panose="02010609060101010101" pitchFamily="49" charset="-122"/>
              <a:ea typeface="黑体" panose="02010609060101010101" pitchFamily="49" charset="-122"/>
            </a:endParaRPr>
          </a:p>
          <a:p>
            <a:pPr defTabSz="685800" eaLnBrk="0" hangingPunct="0"/>
            <a:r>
              <a:rPr lang="en-US" altLang="zh-CN" sz="1400" b="0" dirty="0">
                <a:solidFill>
                  <a:srgbClr val="FFFFFF"/>
                </a:solidFill>
                <a:latin typeface="华文仿宋" panose="02010600040101010101" pitchFamily="2" charset="-122"/>
                <a:ea typeface="华文仿宋" panose="02010600040101010101" pitchFamily="2" charset="-122"/>
              </a:rPr>
              <a:t>                             </a:t>
            </a:r>
            <a:endParaRPr lang="zh-CN" altLang="en-US" sz="1400" b="0" dirty="0">
              <a:solidFill>
                <a:srgbClr val="FFFFFF"/>
              </a:solidFill>
              <a:latin typeface="华文仿宋" panose="02010600040101010101" pitchFamily="2" charset="-122"/>
              <a:ea typeface="华文仿宋" panose="02010600040101010101" pitchFamily="2" charset="-122"/>
            </a:endParaRPr>
          </a:p>
        </p:txBody>
      </p:sp>
      <p:sp>
        <p:nvSpPr>
          <p:cNvPr id="3" name="矩形 2"/>
          <p:cNvSpPr/>
          <p:nvPr/>
        </p:nvSpPr>
        <p:spPr>
          <a:xfrm>
            <a:off x="-21983" y="6085192"/>
            <a:ext cx="1635384" cy="553998"/>
          </a:xfrm>
          <a:prstGeom prst="rect">
            <a:avLst/>
          </a:prstGeom>
          <a:noFill/>
        </p:spPr>
        <p:txBody>
          <a:bodyPr wrap="none">
            <a:spAutoFit/>
          </a:bodyPr>
          <a:lstStyle/>
          <a:p>
            <a:pPr algn="ctr" defTabSz="685800" eaLnBrk="0" hangingPunct="0">
              <a:defRPr/>
            </a:pPr>
            <a:r>
              <a:rPr lang="zh-CN" altLang="en-US" sz="3000" dirty="0">
                <a:ln w="9525">
                  <a:solidFill>
                    <a:srgbClr val="6698CC"/>
                  </a:solidFill>
                  <a:prstDash val="solid"/>
                </a:ln>
                <a:solidFill>
                  <a:srgbClr val="FFFF00"/>
                </a:solidFill>
                <a:effectLst>
                  <a:outerShdw blurRad="12700" dist="38100" dir="2700000" algn="tl" rotWithShape="0">
                    <a:srgbClr val="6698CC">
                      <a:lumMod val="50000"/>
                    </a:srgbClr>
                  </a:outerShdw>
                </a:effectLst>
                <a:latin typeface="华文仿宋" panose="02010600040101010101" pitchFamily="2" charset="-122"/>
                <a:ea typeface="华文仿宋" panose="02010600040101010101" pitchFamily="2" charset="-122"/>
                <a:cs typeface="Arial" panose="020B0604020202020204" pitchFamily="34" charset="0"/>
              </a:rPr>
              <a:t>答案：</a:t>
            </a:r>
            <a:r>
              <a:rPr lang="en-US" altLang="zh-CN" sz="3000" dirty="0">
                <a:ln w="9525">
                  <a:solidFill>
                    <a:srgbClr val="6698CC"/>
                  </a:solidFill>
                  <a:prstDash val="solid"/>
                </a:ln>
                <a:solidFill>
                  <a:srgbClr val="FFFF00"/>
                </a:solidFill>
                <a:effectLst>
                  <a:outerShdw blurRad="12700" dist="38100" dir="2700000" algn="tl" rotWithShape="0">
                    <a:srgbClr val="6698CC">
                      <a:lumMod val="50000"/>
                    </a:srgbClr>
                  </a:outerShdw>
                </a:effectLst>
                <a:latin typeface="华文仿宋" panose="02010600040101010101" pitchFamily="2" charset="-122"/>
                <a:ea typeface="华文仿宋" panose="02010600040101010101" pitchFamily="2" charset="-122"/>
                <a:cs typeface="Arial" panose="020B0604020202020204" pitchFamily="34" charset="0"/>
              </a:rPr>
              <a:t>D</a:t>
            </a:r>
            <a:endParaRPr lang="zh-CN" altLang="en-US" sz="3000" dirty="0">
              <a:ln w="9525">
                <a:solidFill>
                  <a:srgbClr val="6698CC"/>
                </a:solidFill>
                <a:prstDash val="solid"/>
              </a:ln>
              <a:solidFill>
                <a:srgbClr val="FFFF00"/>
              </a:solidFill>
              <a:effectLst>
                <a:outerShdw blurRad="12700" dist="38100" dir="2700000" algn="tl" rotWithShape="0">
                  <a:srgbClr val="6698CC">
                    <a:lumMod val="50000"/>
                  </a:srgbClr>
                </a:outerShdw>
              </a:effectLst>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xmlns="" val="106547576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00785" y="2519579"/>
            <a:ext cx="6218237" cy="541338"/>
          </a:xfrm>
          <a:prstGeom prst="rect">
            <a:avLst/>
          </a:prstGeom>
        </p:spPr>
        <p:txBody>
          <a:bodyPr/>
          <a:lstStyle/>
          <a:p>
            <a:pPr eaLnBrk="1" hangingPunct="1">
              <a:defRPr/>
            </a:pPr>
            <a:r>
              <a:rPr lang="zh-CN" altLang="en-US" sz="5400" i="1" dirty="0">
                <a:latin typeface="华文琥珀" panose="02010800040101010101" pitchFamily="2" charset="-122"/>
                <a:ea typeface="华文琥珀" panose="02010800040101010101" pitchFamily="2" charset="-122"/>
              </a:rPr>
              <a:t>谢  谢！</a:t>
            </a:r>
            <a:endParaRPr lang="en-US" altLang="zh-CN" sz="5400" i="1" dirty="0">
              <a:latin typeface="华文琥珀" panose="02010800040101010101" pitchFamily="2" charset="-122"/>
              <a:ea typeface="华文琥珀" panose="02010800040101010101" pitchFamily="2" charset="-122"/>
            </a:endParaRPr>
          </a:p>
        </p:txBody>
      </p:sp>
      <p:grpSp>
        <p:nvGrpSpPr>
          <p:cNvPr id="33795" name="Group 57"/>
          <p:cNvGrpSpPr>
            <a:grpSpLocks/>
          </p:cNvGrpSpPr>
          <p:nvPr/>
        </p:nvGrpSpPr>
        <p:grpSpPr bwMode="auto">
          <a:xfrm>
            <a:off x="5436096" y="2276872"/>
            <a:ext cx="2977754" cy="3321844"/>
            <a:chOff x="3470" y="1593"/>
            <a:chExt cx="1972" cy="2200"/>
          </a:xfrm>
        </p:grpSpPr>
        <p:sp>
          <p:nvSpPr>
            <p:cNvPr id="33796" name="Freeform 5"/>
            <p:cNvSpPr>
              <a:spLocks noChangeAspect="1"/>
            </p:cNvSpPr>
            <p:nvPr/>
          </p:nvSpPr>
          <p:spPr bwMode="auto">
            <a:xfrm>
              <a:off x="4386" y="2197"/>
              <a:ext cx="61" cy="149"/>
            </a:xfrm>
            <a:custGeom>
              <a:avLst/>
              <a:gdLst>
                <a:gd name="T0" fmla="*/ 0 w 217"/>
                <a:gd name="T1" fmla="*/ 0 h 532"/>
                <a:gd name="T2" fmla="*/ 0 w 217"/>
                <a:gd name="T3" fmla="*/ 0 h 532"/>
                <a:gd name="T4" fmla="*/ 0 w 217"/>
                <a:gd name="T5" fmla="*/ 0 h 532"/>
                <a:gd name="T6" fmla="*/ 0 w 217"/>
                <a:gd name="T7" fmla="*/ 0 h 532"/>
                <a:gd name="T8" fmla="*/ 0 w 217"/>
                <a:gd name="T9" fmla="*/ 0 h 5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7" h="532">
                  <a:moveTo>
                    <a:pt x="217" y="2"/>
                  </a:moveTo>
                  <a:lnTo>
                    <a:pt x="5" y="0"/>
                  </a:lnTo>
                  <a:lnTo>
                    <a:pt x="0" y="530"/>
                  </a:lnTo>
                  <a:lnTo>
                    <a:pt x="212" y="532"/>
                  </a:lnTo>
                  <a:lnTo>
                    <a:pt x="217" y="2"/>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797" name="Freeform 6"/>
            <p:cNvSpPr>
              <a:spLocks noChangeAspect="1"/>
            </p:cNvSpPr>
            <p:nvPr/>
          </p:nvSpPr>
          <p:spPr bwMode="auto">
            <a:xfrm>
              <a:off x="4034" y="2265"/>
              <a:ext cx="126" cy="158"/>
            </a:xfrm>
            <a:custGeom>
              <a:avLst/>
              <a:gdLst>
                <a:gd name="T0" fmla="*/ 0 w 445"/>
                <a:gd name="T1" fmla="*/ 0 h 567"/>
                <a:gd name="T2" fmla="*/ 0 w 445"/>
                <a:gd name="T3" fmla="*/ 0 h 567"/>
                <a:gd name="T4" fmla="*/ 0 w 445"/>
                <a:gd name="T5" fmla="*/ 0 h 567"/>
                <a:gd name="T6" fmla="*/ 0 w 445"/>
                <a:gd name="T7" fmla="*/ 0 h 567"/>
                <a:gd name="T8" fmla="*/ 0 w 445"/>
                <a:gd name="T9" fmla="*/ 0 h 56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5" h="567">
                  <a:moveTo>
                    <a:pt x="185" y="0"/>
                  </a:moveTo>
                  <a:lnTo>
                    <a:pt x="0" y="104"/>
                  </a:lnTo>
                  <a:lnTo>
                    <a:pt x="260" y="567"/>
                  </a:lnTo>
                  <a:lnTo>
                    <a:pt x="445" y="463"/>
                  </a:lnTo>
                  <a:lnTo>
                    <a:pt x="185" y="0"/>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798" name="Freeform 7"/>
            <p:cNvSpPr>
              <a:spLocks noChangeAspect="1"/>
            </p:cNvSpPr>
            <p:nvPr/>
          </p:nvSpPr>
          <p:spPr bwMode="auto">
            <a:xfrm>
              <a:off x="3776" y="2502"/>
              <a:ext cx="158" cy="129"/>
            </a:xfrm>
            <a:custGeom>
              <a:avLst/>
              <a:gdLst>
                <a:gd name="T0" fmla="*/ 0 w 566"/>
                <a:gd name="T1" fmla="*/ 0 h 453"/>
                <a:gd name="T2" fmla="*/ 0 w 566"/>
                <a:gd name="T3" fmla="*/ 0 h 453"/>
                <a:gd name="T4" fmla="*/ 0 w 566"/>
                <a:gd name="T5" fmla="*/ 0 h 453"/>
                <a:gd name="T6" fmla="*/ 0 w 566"/>
                <a:gd name="T7" fmla="*/ 0 h 453"/>
                <a:gd name="T8" fmla="*/ 0 w 566"/>
                <a:gd name="T9" fmla="*/ 0 h 4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453">
                  <a:moveTo>
                    <a:pt x="109" y="0"/>
                  </a:moveTo>
                  <a:lnTo>
                    <a:pt x="0" y="183"/>
                  </a:lnTo>
                  <a:lnTo>
                    <a:pt x="457" y="453"/>
                  </a:lnTo>
                  <a:lnTo>
                    <a:pt x="566" y="270"/>
                  </a:lnTo>
                  <a:lnTo>
                    <a:pt x="109" y="0"/>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799" name="Freeform 8"/>
            <p:cNvSpPr>
              <a:spLocks noChangeAspect="1"/>
            </p:cNvSpPr>
            <p:nvPr/>
          </p:nvSpPr>
          <p:spPr bwMode="auto">
            <a:xfrm>
              <a:off x="3681" y="2850"/>
              <a:ext cx="152" cy="62"/>
            </a:xfrm>
            <a:custGeom>
              <a:avLst/>
              <a:gdLst>
                <a:gd name="T0" fmla="*/ 0 w 533"/>
                <a:gd name="T1" fmla="*/ 0 h 218"/>
                <a:gd name="T2" fmla="*/ 0 w 533"/>
                <a:gd name="T3" fmla="*/ 0 h 218"/>
                <a:gd name="T4" fmla="*/ 0 w 533"/>
                <a:gd name="T5" fmla="*/ 0 h 218"/>
                <a:gd name="T6" fmla="*/ 0 w 533"/>
                <a:gd name="T7" fmla="*/ 0 h 218"/>
                <a:gd name="T8" fmla="*/ 0 w 533"/>
                <a:gd name="T9" fmla="*/ 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 h="218">
                  <a:moveTo>
                    <a:pt x="2" y="0"/>
                  </a:moveTo>
                  <a:lnTo>
                    <a:pt x="0" y="212"/>
                  </a:lnTo>
                  <a:lnTo>
                    <a:pt x="530" y="218"/>
                  </a:lnTo>
                  <a:lnTo>
                    <a:pt x="533" y="5"/>
                  </a:lnTo>
                  <a:lnTo>
                    <a:pt x="2" y="0"/>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0" name="Freeform 9"/>
            <p:cNvSpPr>
              <a:spLocks noChangeAspect="1"/>
            </p:cNvSpPr>
            <p:nvPr/>
          </p:nvSpPr>
          <p:spPr bwMode="auto">
            <a:xfrm>
              <a:off x="3749" y="3138"/>
              <a:ext cx="158" cy="126"/>
            </a:xfrm>
            <a:custGeom>
              <a:avLst/>
              <a:gdLst>
                <a:gd name="T0" fmla="*/ 0 w 567"/>
                <a:gd name="T1" fmla="*/ 0 h 445"/>
                <a:gd name="T2" fmla="*/ 0 w 567"/>
                <a:gd name="T3" fmla="*/ 0 h 445"/>
                <a:gd name="T4" fmla="*/ 0 w 567"/>
                <a:gd name="T5" fmla="*/ 0 h 445"/>
                <a:gd name="T6" fmla="*/ 0 w 567"/>
                <a:gd name="T7" fmla="*/ 0 h 445"/>
                <a:gd name="T8" fmla="*/ 0 w 567"/>
                <a:gd name="T9" fmla="*/ 0 h 4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445">
                  <a:moveTo>
                    <a:pt x="0" y="260"/>
                  </a:moveTo>
                  <a:lnTo>
                    <a:pt x="105" y="445"/>
                  </a:lnTo>
                  <a:lnTo>
                    <a:pt x="567" y="185"/>
                  </a:lnTo>
                  <a:lnTo>
                    <a:pt x="463" y="0"/>
                  </a:lnTo>
                  <a:lnTo>
                    <a:pt x="0" y="260"/>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1" name="Freeform 12"/>
            <p:cNvSpPr>
              <a:spLocks noChangeAspect="1"/>
            </p:cNvSpPr>
            <p:nvPr/>
          </p:nvSpPr>
          <p:spPr bwMode="auto">
            <a:xfrm>
              <a:off x="4144" y="2373"/>
              <a:ext cx="285" cy="550"/>
            </a:xfrm>
            <a:custGeom>
              <a:avLst/>
              <a:gdLst>
                <a:gd name="T0" fmla="*/ 0 w 1013"/>
                <a:gd name="T1" fmla="*/ 0 h 1940"/>
                <a:gd name="T2" fmla="*/ 0 w 1013"/>
                <a:gd name="T3" fmla="*/ 0 h 1940"/>
                <a:gd name="T4" fmla="*/ 0 w 1013"/>
                <a:gd name="T5" fmla="*/ 0 h 1940"/>
                <a:gd name="T6" fmla="*/ 0 w 1013"/>
                <a:gd name="T7" fmla="*/ 0 h 1940"/>
                <a:gd name="T8" fmla="*/ 0 w 1013"/>
                <a:gd name="T9" fmla="*/ 0 h 19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3" h="1940">
                  <a:moveTo>
                    <a:pt x="852" y="1940"/>
                  </a:moveTo>
                  <a:lnTo>
                    <a:pt x="0" y="74"/>
                  </a:lnTo>
                  <a:lnTo>
                    <a:pt x="161" y="0"/>
                  </a:lnTo>
                  <a:lnTo>
                    <a:pt x="1013" y="1867"/>
                  </a:lnTo>
                  <a:lnTo>
                    <a:pt x="852" y="1940"/>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2" name="Freeform 13"/>
            <p:cNvSpPr>
              <a:spLocks noChangeAspect="1"/>
            </p:cNvSpPr>
            <p:nvPr/>
          </p:nvSpPr>
          <p:spPr bwMode="auto">
            <a:xfrm>
              <a:off x="3986" y="3364"/>
              <a:ext cx="129" cy="158"/>
            </a:xfrm>
            <a:custGeom>
              <a:avLst/>
              <a:gdLst>
                <a:gd name="T0" fmla="*/ 0 w 453"/>
                <a:gd name="T1" fmla="*/ 0 h 564"/>
                <a:gd name="T2" fmla="*/ 0 w 453"/>
                <a:gd name="T3" fmla="*/ 0 h 564"/>
                <a:gd name="T4" fmla="*/ 0 w 453"/>
                <a:gd name="T5" fmla="*/ 0 h 564"/>
                <a:gd name="T6" fmla="*/ 0 w 453"/>
                <a:gd name="T7" fmla="*/ 0 h 564"/>
                <a:gd name="T8" fmla="*/ 0 w 453"/>
                <a:gd name="T9" fmla="*/ 0 h 5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564">
                  <a:moveTo>
                    <a:pt x="0" y="456"/>
                  </a:moveTo>
                  <a:lnTo>
                    <a:pt x="183" y="564"/>
                  </a:lnTo>
                  <a:lnTo>
                    <a:pt x="453" y="107"/>
                  </a:lnTo>
                  <a:lnTo>
                    <a:pt x="270" y="0"/>
                  </a:lnTo>
                  <a:lnTo>
                    <a:pt x="0" y="456"/>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3" name="Freeform 14"/>
            <p:cNvSpPr>
              <a:spLocks noChangeAspect="1"/>
            </p:cNvSpPr>
            <p:nvPr/>
          </p:nvSpPr>
          <p:spPr bwMode="auto">
            <a:xfrm>
              <a:off x="4334" y="3466"/>
              <a:ext cx="61" cy="151"/>
            </a:xfrm>
            <a:custGeom>
              <a:avLst/>
              <a:gdLst>
                <a:gd name="T0" fmla="*/ 0 w 218"/>
                <a:gd name="T1" fmla="*/ 0 h 534"/>
                <a:gd name="T2" fmla="*/ 0 w 218"/>
                <a:gd name="T3" fmla="*/ 0 h 534"/>
                <a:gd name="T4" fmla="*/ 0 w 218"/>
                <a:gd name="T5" fmla="*/ 0 h 534"/>
                <a:gd name="T6" fmla="*/ 0 w 218"/>
                <a:gd name="T7" fmla="*/ 0 h 534"/>
                <a:gd name="T8" fmla="*/ 0 w 218"/>
                <a:gd name="T9" fmla="*/ 0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534">
                  <a:moveTo>
                    <a:pt x="0" y="530"/>
                  </a:moveTo>
                  <a:lnTo>
                    <a:pt x="213" y="534"/>
                  </a:lnTo>
                  <a:lnTo>
                    <a:pt x="218" y="2"/>
                  </a:lnTo>
                  <a:lnTo>
                    <a:pt x="5" y="0"/>
                  </a:lnTo>
                  <a:lnTo>
                    <a:pt x="0" y="530"/>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4" name="Freeform 15"/>
            <p:cNvSpPr>
              <a:spLocks noChangeAspect="1"/>
            </p:cNvSpPr>
            <p:nvPr/>
          </p:nvSpPr>
          <p:spPr bwMode="auto">
            <a:xfrm>
              <a:off x="4621" y="3389"/>
              <a:ext cx="127" cy="160"/>
            </a:xfrm>
            <a:custGeom>
              <a:avLst/>
              <a:gdLst>
                <a:gd name="T0" fmla="*/ 0 w 444"/>
                <a:gd name="T1" fmla="*/ 0 h 566"/>
                <a:gd name="T2" fmla="*/ 0 w 444"/>
                <a:gd name="T3" fmla="*/ 0 h 566"/>
                <a:gd name="T4" fmla="*/ 0 w 444"/>
                <a:gd name="T5" fmla="*/ 0 h 566"/>
                <a:gd name="T6" fmla="*/ 0 w 444"/>
                <a:gd name="T7" fmla="*/ 0 h 566"/>
                <a:gd name="T8" fmla="*/ 0 w 444"/>
                <a:gd name="T9" fmla="*/ 0 h 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566">
                  <a:moveTo>
                    <a:pt x="260" y="566"/>
                  </a:moveTo>
                  <a:lnTo>
                    <a:pt x="444" y="461"/>
                  </a:lnTo>
                  <a:lnTo>
                    <a:pt x="184" y="0"/>
                  </a:lnTo>
                  <a:lnTo>
                    <a:pt x="0" y="104"/>
                  </a:lnTo>
                  <a:lnTo>
                    <a:pt x="260" y="566"/>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5" name="Freeform 16"/>
            <p:cNvSpPr>
              <a:spLocks noChangeAspect="1"/>
            </p:cNvSpPr>
            <p:nvPr/>
          </p:nvSpPr>
          <p:spPr bwMode="auto">
            <a:xfrm>
              <a:off x="4847" y="3183"/>
              <a:ext cx="158" cy="129"/>
            </a:xfrm>
            <a:custGeom>
              <a:avLst/>
              <a:gdLst>
                <a:gd name="T0" fmla="*/ 0 w 565"/>
                <a:gd name="T1" fmla="*/ 0 h 452"/>
                <a:gd name="T2" fmla="*/ 0 w 565"/>
                <a:gd name="T3" fmla="*/ 0 h 452"/>
                <a:gd name="T4" fmla="*/ 0 w 565"/>
                <a:gd name="T5" fmla="*/ 0 h 452"/>
                <a:gd name="T6" fmla="*/ 0 w 565"/>
                <a:gd name="T7" fmla="*/ 0 h 452"/>
                <a:gd name="T8" fmla="*/ 0 w 565"/>
                <a:gd name="T9" fmla="*/ 0 h 4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5" h="452">
                  <a:moveTo>
                    <a:pt x="457" y="452"/>
                  </a:moveTo>
                  <a:lnTo>
                    <a:pt x="565" y="270"/>
                  </a:lnTo>
                  <a:lnTo>
                    <a:pt x="108" y="0"/>
                  </a:lnTo>
                  <a:lnTo>
                    <a:pt x="0" y="183"/>
                  </a:lnTo>
                  <a:lnTo>
                    <a:pt x="457" y="452"/>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6" name="Freeform 17"/>
            <p:cNvSpPr>
              <a:spLocks noChangeAspect="1"/>
            </p:cNvSpPr>
            <p:nvPr/>
          </p:nvSpPr>
          <p:spPr bwMode="auto">
            <a:xfrm>
              <a:off x="4949" y="2902"/>
              <a:ext cx="151" cy="62"/>
            </a:xfrm>
            <a:custGeom>
              <a:avLst/>
              <a:gdLst>
                <a:gd name="T0" fmla="*/ 0 w 532"/>
                <a:gd name="T1" fmla="*/ 0 h 218"/>
                <a:gd name="T2" fmla="*/ 0 w 532"/>
                <a:gd name="T3" fmla="*/ 0 h 218"/>
                <a:gd name="T4" fmla="*/ 0 w 532"/>
                <a:gd name="T5" fmla="*/ 0 h 218"/>
                <a:gd name="T6" fmla="*/ 0 w 532"/>
                <a:gd name="T7" fmla="*/ 0 h 218"/>
                <a:gd name="T8" fmla="*/ 0 w 532"/>
                <a:gd name="T9" fmla="*/ 0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 h="218">
                  <a:moveTo>
                    <a:pt x="530" y="218"/>
                  </a:moveTo>
                  <a:lnTo>
                    <a:pt x="532" y="6"/>
                  </a:lnTo>
                  <a:lnTo>
                    <a:pt x="2" y="0"/>
                  </a:lnTo>
                  <a:lnTo>
                    <a:pt x="0" y="212"/>
                  </a:lnTo>
                  <a:lnTo>
                    <a:pt x="530" y="218"/>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7" name="Freeform 18"/>
            <p:cNvSpPr>
              <a:spLocks noChangeAspect="1"/>
            </p:cNvSpPr>
            <p:nvPr/>
          </p:nvSpPr>
          <p:spPr bwMode="auto">
            <a:xfrm>
              <a:off x="4872" y="2550"/>
              <a:ext cx="160" cy="124"/>
            </a:xfrm>
            <a:custGeom>
              <a:avLst/>
              <a:gdLst>
                <a:gd name="T0" fmla="*/ 0 w 566"/>
                <a:gd name="T1" fmla="*/ 0 h 445"/>
                <a:gd name="T2" fmla="*/ 0 w 566"/>
                <a:gd name="T3" fmla="*/ 0 h 445"/>
                <a:gd name="T4" fmla="*/ 0 w 566"/>
                <a:gd name="T5" fmla="*/ 0 h 445"/>
                <a:gd name="T6" fmla="*/ 0 w 566"/>
                <a:gd name="T7" fmla="*/ 0 h 445"/>
                <a:gd name="T8" fmla="*/ 0 w 566"/>
                <a:gd name="T9" fmla="*/ 0 h 4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445">
                  <a:moveTo>
                    <a:pt x="566" y="185"/>
                  </a:moveTo>
                  <a:lnTo>
                    <a:pt x="462" y="0"/>
                  </a:lnTo>
                  <a:lnTo>
                    <a:pt x="0" y="261"/>
                  </a:lnTo>
                  <a:lnTo>
                    <a:pt x="105" y="445"/>
                  </a:lnTo>
                  <a:lnTo>
                    <a:pt x="566" y="185"/>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8" name="Freeform 19"/>
            <p:cNvSpPr>
              <a:spLocks noChangeAspect="1"/>
            </p:cNvSpPr>
            <p:nvPr/>
          </p:nvSpPr>
          <p:spPr bwMode="auto">
            <a:xfrm>
              <a:off x="4666" y="2290"/>
              <a:ext cx="129" cy="160"/>
            </a:xfrm>
            <a:custGeom>
              <a:avLst/>
              <a:gdLst>
                <a:gd name="T0" fmla="*/ 0 w 453"/>
                <a:gd name="T1" fmla="*/ 0 h 565"/>
                <a:gd name="T2" fmla="*/ 0 w 453"/>
                <a:gd name="T3" fmla="*/ 0 h 565"/>
                <a:gd name="T4" fmla="*/ 0 w 453"/>
                <a:gd name="T5" fmla="*/ 0 h 565"/>
                <a:gd name="T6" fmla="*/ 0 w 453"/>
                <a:gd name="T7" fmla="*/ 0 h 565"/>
                <a:gd name="T8" fmla="*/ 0 w 453"/>
                <a:gd name="T9" fmla="*/ 0 h 5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565">
                  <a:moveTo>
                    <a:pt x="453" y="108"/>
                  </a:moveTo>
                  <a:lnTo>
                    <a:pt x="270" y="0"/>
                  </a:lnTo>
                  <a:lnTo>
                    <a:pt x="0" y="457"/>
                  </a:lnTo>
                  <a:lnTo>
                    <a:pt x="183" y="565"/>
                  </a:lnTo>
                  <a:lnTo>
                    <a:pt x="453" y="108"/>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09" name="Freeform 20"/>
            <p:cNvSpPr>
              <a:spLocks noChangeAspect="1"/>
            </p:cNvSpPr>
            <p:nvPr/>
          </p:nvSpPr>
          <p:spPr bwMode="auto">
            <a:xfrm>
              <a:off x="4368" y="2719"/>
              <a:ext cx="515" cy="226"/>
            </a:xfrm>
            <a:custGeom>
              <a:avLst/>
              <a:gdLst>
                <a:gd name="T0" fmla="*/ 0 w 1821"/>
                <a:gd name="T1" fmla="*/ 0 h 799"/>
                <a:gd name="T2" fmla="*/ 0 w 1821"/>
                <a:gd name="T3" fmla="*/ 0 h 799"/>
                <a:gd name="T4" fmla="*/ 0 w 1821"/>
                <a:gd name="T5" fmla="*/ 0 h 799"/>
                <a:gd name="T6" fmla="*/ 0 w 1821"/>
                <a:gd name="T7" fmla="*/ 0 h 799"/>
                <a:gd name="T8" fmla="*/ 0 w 1821"/>
                <a:gd name="T9" fmla="*/ 0 h 7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1" h="799">
                  <a:moveTo>
                    <a:pt x="1821" y="306"/>
                  </a:moveTo>
                  <a:lnTo>
                    <a:pt x="1735" y="0"/>
                  </a:lnTo>
                  <a:lnTo>
                    <a:pt x="0" y="493"/>
                  </a:lnTo>
                  <a:lnTo>
                    <a:pt x="86" y="799"/>
                  </a:lnTo>
                  <a:lnTo>
                    <a:pt x="1821" y="306"/>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10" name="AutoShape 33"/>
            <p:cNvSpPr>
              <a:spLocks noChangeArrowheads="1"/>
            </p:cNvSpPr>
            <p:nvPr/>
          </p:nvSpPr>
          <p:spPr bwMode="auto">
            <a:xfrm>
              <a:off x="3470" y="1979"/>
              <a:ext cx="1814" cy="18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7 h 21600"/>
                <a:gd name="T26" fmla="*/ 18433 w 21600"/>
                <a:gd name="T27" fmla="*/ 1843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05" y="10800"/>
                  </a:moveTo>
                  <a:cubicBezTo>
                    <a:pt x="1905" y="15713"/>
                    <a:pt x="5887" y="19695"/>
                    <a:pt x="10800" y="19695"/>
                  </a:cubicBezTo>
                  <a:cubicBezTo>
                    <a:pt x="15713" y="19695"/>
                    <a:pt x="19695" y="15713"/>
                    <a:pt x="19695" y="10800"/>
                  </a:cubicBezTo>
                  <a:cubicBezTo>
                    <a:pt x="19695" y="5887"/>
                    <a:pt x="15713" y="1905"/>
                    <a:pt x="10800" y="1905"/>
                  </a:cubicBezTo>
                  <a:cubicBezTo>
                    <a:pt x="5887" y="1905"/>
                    <a:pt x="1905" y="5887"/>
                    <a:pt x="1905" y="10800"/>
                  </a:cubicBezTo>
                  <a:close/>
                </a:path>
              </a:pathLst>
            </a:custGeom>
            <a:solidFill>
              <a:schemeClr val="accent1"/>
            </a:solidFill>
            <a:ln>
              <a:noFill/>
            </a:ln>
            <a:effectLst/>
            <a:extLst>
              <a:ext uri="{91240B29-F687-4F45-9708-019B960494DF}">
                <a14:hiddenLine xmlns:a14="http://schemas.microsoft.com/office/drawing/2010/main" xmlns="" w="9525">
                  <a:solidFill>
                    <a:schemeClr val="bg1"/>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wrap="none" anchor="ct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5140" name="Oval 34"/>
            <p:cNvSpPr>
              <a:spLocks noChangeArrowheads="1"/>
            </p:cNvSpPr>
            <p:nvPr/>
          </p:nvSpPr>
          <p:spPr bwMode="auto">
            <a:xfrm>
              <a:off x="4898" y="1888"/>
              <a:ext cx="272" cy="272"/>
            </a:xfrm>
            <a:prstGeom prst="ellipse">
              <a:avLst/>
            </a:prstGeom>
            <a:solidFill>
              <a:schemeClr val="accent1"/>
            </a:solidFill>
            <a:ln>
              <a:noFill/>
            </a:ln>
            <a:effectLst/>
            <a:extLst>
              <a:ext uri="{91240B29-F687-4F45-9708-019B960494DF}">
                <a14:hiddenLine xmlns:a14="http://schemas.microsoft.com/office/drawing/2010/main" xmlns="" w="9525">
                  <a:solidFill>
                    <a:schemeClr val="bg1"/>
                  </a:solidFill>
                  <a:round/>
                  <a:headEnd/>
                  <a:tailEnd/>
                </a14:hiddenLine>
              </a:ext>
              <a:ext uri="{AF507438-7753-43E0-B8FC-AC1667EBCBE1}">
                <a14:hiddenEffects xmlns:a14="http://schemas.microsoft.com/office/drawing/2010/main" xmlns="">
                  <a:effectLst>
                    <a:outerShdw blurRad="63500" dist="81320" dir="3080412" algn="ctr" rotWithShape="0">
                      <a:schemeClr val="bg2">
                        <a:alpha val="50000"/>
                      </a:schemeClr>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defTabSz="685800">
                <a:spcBef>
                  <a:spcPct val="0"/>
                </a:spcBef>
                <a:buNone/>
                <a:defRPr/>
              </a:pPr>
              <a:endParaRPr lang="zh-CN" altLang="en-US" sz="1350" b="0">
                <a:solidFill>
                  <a:srgbClr val="FFFFFF"/>
                </a:solidFill>
                <a:ea typeface="宋体" panose="02010600030101010101" pitchFamily="2" charset="-122"/>
              </a:endParaRPr>
            </a:p>
          </p:txBody>
        </p:sp>
        <p:sp>
          <p:nvSpPr>
            <p:cNvPr id="33812" name="Freeform 10"/>
            <p:cNvSpPr>
              <a:spLocks noChangeAspect="1"/>
            </p:cNvSpPr>
            <p:nvPr/>
          </p:nvSpPr>
          <p:spPr bwMode="auto">
            <a:xfrm>
              <a:off x="4312" y="2828"/>
              <a:ext cx="158" cy="158"/>
            </a:xfrm>
            <a:custGeom>
              <a:avLst/>
              <a:gdLst>
                <a:gd name="T0" fmla="*/ 0 w 565"/>
                <a:gd name="T1" fmla="*/ 0 h 565"/>
                <a:gd name="T2" fmla="*/ 0 w 565"/>
                <a:gd name="T3" fmla="*/ 0 h 565"/>
                <a:gd name="T4" fmla="*/ 0 w 565"/>
                <a:gd name="T5" fmla="*/ 0 h 565"/>
                <a:gd name="T6" fmla="*/ 0 w 565"/>
                <a:gd name="T7" fmla="*/ 0 h 565"/>
                <a:gd name="T8" fmla="*/ 0 w 565"/>
                <a:gd name="T9" fmla="*/ 0 h 565"/>
                <a:gd name="T10" fmla="*/ 0 w 565"/>
                <a:gd name="T11" fmla="*/ 0 h 565"/>
                <a:gd name="T12" fmla="*/ 0 w 565"/>
                <a:gd name="T13" fmla="*/ 0 h 565"/>
                <a:gd name="T14" fmla="*/ 0 w 565"/>
                <a:gd name="T15" fmla="*/ 0 h 565"/>
                <a:gd name="T16" fmla="*/ 0 w 565"/>
                <a:gd name="T17" fmla="*/ 0 h 565"/>
                <a:gd name="T18" fmla="*/ 0 w 565"/>
                <a:gd name="T19" fmla="*/ 0 h 565"/>
                <a:gd name="T20" fmla="*/ 0 w 565"/>
                <a:gd name="T21" fmla="*/ 0 h 565"/>
                <a:gd name="T22" fmla="*/ 0 w 565"/>
                <a:gd name="T23" fmla="*/ 0 h 565"/>
                <a:gd name="T24" fmla="*/ 0 w 565"/>
                <a:gd name="T25" fmla="*/ 0 h 565"/>
                <a:gd name="T26" fmla="*/ 0 w 565"/>
                <a:gd name="T27" fmla="*/ 0 h 565"/>
                <a:gd name="T28" fmla="*/ 0 w 565"/>
                <a:gd name="T29" fmla="*/ 0 h 565"/>
                <a:gd name="T30" fmla="*/ 0 w 565"/>
                <a:gd name="T31" fmla="*/ 0 h 565"/>
                <a:gd name="T32" fmla="*/ 0 w 565"/>
                <a:gd name="T33" fmla="*/ 0 h 565"/>
                <a:gd name="T34" fmla="*/ 0 w 565"/>
                <a:gd name="T35" fmla="*/ 0 h 565"/>
                <a:gd name="T36" fmla="*/ 0 w 565"/>
                <a:gd name="T37" fmla="*/ 0 h 565"/>
                <a:gd name="T38" fmla="*/ 0 w 565"/>
                <a:gd name="T39" fmla="*/ 0 h 565"/>
                <a:gd name="T40" fmla="*/ 0 w 565"/>
                <a:gd name="T41" fmla="*/ 0 h 565"/>
                <a:gd name="T42" fmla="*/ 0 w 565"/>
                <a:gd name="T43" fmla="*/ 0 h 565"/>
                <a:gd name="T44" fmla="*/ 0 w 565"/>
                <a:gd name="T45" fmla="*/ 0 h 565"/>
                <a:gd name="T46" fmla="*/ 0 w 565"/>
                <a:gd name="T47" fmla="*/ 0 h 565"/>
                <a:gd name="T48" fmla="*/ 0 w 565"/>
                <a:gd name="T49" fmla="*/ 0 h 565"/>
                <a:gd name="T50" fmla="*/ 0 w 565"/>
                <a:gd name="T51" fmla="*/ 0 h 565"/>
                <a:gd name="T52" fmla="*/ 0 w 565"/>
                <a:gd name="T53" fmla="*/ 0 h 565"/>
                <a:gd name="T54" fmla="*/ 0 w 565"/>
                <a:gd name="T55" fmla="*/ 0 h 565"/>
                <a:gd name="T56" fmla="*/ 0 w 565"/>
                <a:gd name="T57" fmla="*/ 0 h 565"/>
                <a:gd name="T58" fmla="*/ 0 w 565"/>
                <a:gd name="T59" fmla="*/ 0 h 565"/>
                <a:gd name="T60" fmla="*/ 0 w 565"/>
                <a:gd name="T61" fmla="*/ 0 h 565"/>
                <a:gd name="T62" fmla="*/ 0 w 565"/>
                <a:gd name="T63" fmla="*/ 0 h 565"/>
                <a:gd name="T64" fmla="*/ 0 w 565"/>
                <a:gd name="T65" fmla="*/ 0 h 565"/>
                <a:gd name="T66" fmla="*/ 0 w 565"/>
                <a:gd name="T67" fmla="*/ 0 h 565"/>
                <a:gd name="T68" fmla="*/ 0 w 565"/>
                <a:gd name="T69" fmla="*/ 0 h 56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65" h="565">
                  <a:moveTo>
                    <a:pt x="427" y="38"/>
                  </a:moveTo>
                  <a:lnTo>
                    <a:pt x="388" y="20"/>
                  </a:lnTo>
                  <a:lnTo>
                    <a:pt x="347" y="7"/>
                  </a:lnTo>
                  <a:lnTo>
                    <a:pt x="294" y="0"/>
                  </a:lnTo>
                  <a:lnTo>
                    <a:pt x="252" y="1"/>
                  </a:lnTo>
                  <a:lnTo>
                    <a:pt x="200" y="12"/>
                  </a:lnTo>
                  <a:lnTo>
                    <a:pt x="150" y="33"/>
                  </a:lnTo>
                  <a:lnTo>
                    <a:pt x="93" y="72"/>
                  </a:lnTo>
                  <a:lnTo>
                    <a:pt x="64" y="103"/>
                  </a:lnTo>
                  <a:lnTo>
                    <a:pt x="39" y="139"/>
                  </a:lnTo>
                  <a:lnTo>
                    <a:pt x="15" y="190"/>
                  </a:lnTo>
                  <a:lnTo>
                    <a:pt x="4" y="231"/>
                  </a:lnTo>
                  <a:lnTo>
                    <a:pt x="0" y="272"/>
                  </a:lnTo>
                  <a:lnTo>
                    <a:pt x="3" y="326"/>
                  </a:lnTo>
                  <a:lnTo>
                    <a:pt x="22" y="392"/>
                  </a:lnTo>
                  <a:lnTo>
                    <a:pt x="40" y="428"/>
                  </a:lnTo>
                  <a:lnTo>
                    <a:pt x="73" y="472"/>
                  </a:lnTo>
                  <a:lnTo>
                    <a:pt x="104" y="502"/>
                  </a:lnTo>
                  <a:lnTo>
                    <a:pt x="152" y="534"/>
                  </a:lnTo>
                  <a:lnTo>
                    <a:pt x="204" y="554"/>
                  </a:lnTo>
                  <a:lnTo>
                    <a:pt x="245" y="563"/>
                  </a:lnTo>
                  <a:lnTo>
                    <a:pt x="299" y="565"/>
                  </a:lnTo>
                  <a:lnTo>
                    <a:pt x="353" y="557"/>
                  </a:lnTo>
                  <a:lnTo>
                    <a:pt x="404" y="538"/>
                  </a:lnTo>
                  <a:lnTo>
                    <a:pt x="451" y="510"/>
                  </a:lnTo>
                  <a:lnTo>
                    <a:pt x="493" y="472"/>
                  </a:lnTo>
                  <a:lnTo>
                    <a:pt x="527" y="427"/>
                  </a:lnTo>
                  <a:lnTo>
                    <a:pt x="551" y="375"/>
                  </a:lnTo>
                  <a:lnTo>
                    <a:pt x="565" y="307"/>
                  </a:lnTo>
                  <a:lnTo>
                    <a:pt x="564" y="253"/>
                  </a:lnTo>
                  <a:lnTo>
                    <a:pt x="553" y="199"/>
                  </a:lnTo>
                  <a:lnTo>
                    <a:pt x="532" y="149"/>
                  </a:lnTo>
                  <a:lnTo>
                    <a:pt x="510" y="114"/>
                  </a:lnTo>
                  <a:lnTo>
                    <a:pt x="483" y="82"/>
                  </a:lnTo>
                  <a:lnTo>
                    <a:pt x="427" y="38"/>
                  </a:lnTo>
                  <a:close/>
                </a:path>
              </a:pathLst>
            </a:custGeom>
            <a:solidFill>
              <a:schemeClr val="accent1"/>
            </a:solidFill>
            <a:ln>
              <a:noFill/>
            </a:ln>
            <a:effectLst/>
            <a:extLst>
              <a:ext uri="{91240B29-F687-4F45-9708-019B960494DF}">
                <a14:hiddenLine xmlns:a14="http://schemas.microsoft.com/office/drawing/2010/main" xmlns="" w="9525">
                  <a:solidFill>
                    <a:schemeClr val="bg1">
                      <a:alpha val="32156"/>
                    </a:schemeClr>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sp>
          <p:nvSpPr>
            <p:cNvPr id="33813" name="AutoShape 32"/>
            <p:cNvSpPr>
              <a:spLocks noChangeArrowheads="1"/>
            </p:cNvSpPr>
            <p:nvPr/>
          </p:nvSpPr>
          <p:spPr bwMode="auto">
            <a:xfrm>
              <a:off x="4762" y="1593"/>
              <a:ext cx="680" cy="6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6 w 21600"/>
                <a:gd name="T25" fmla="*/ 3176 h 21600"/>
                <a:gd name="T26" fmla="*/ 18424 w 21600"/>
                <a:gd name="T27" fmla="*/ 1842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129" y="10800"/>
                  </a:moveTo>
                  <a:cubicBezTo>
                    <a:pt x="4129" y="14484"/>
                    <a:pt x="7116" y="17471"/>
                    <a:pt x="10800" y="17471"/>
                  </a:cubicBezTo>
                  <a:cubicBezTo>
                    <a:pt x="14484" y="17471"/>
                    <a:pt x="17471" y="14484"/>
                    <a:pt x="17471" y="10800"/>
                  </a:cubicBezTo>
                  <a:cubicBezTo>
                    <a:pt x="17471" y="7116"/>
                    <a:pt x="14484" y="4129"/>
                    <a:pt x="10800" y="4129"/>
                  </a:cubicBezTo>
                  <a:cubicBezTo>
                    <a:pt x="7116" y="4129"/>
                    <a:pt x="4129" y="7116"/>
                    <a:pt x="4129" y="10800"/>
                  </a:cubicBezTo>
                  <a:close/>
                </a:path>
              </a:pathLst>
            </a:custGeom>
            <a:solidFill>
              <a:schemeClr val="accent1"/>
            </a:solidFill>
            <a:ln>
              <a:noFill/>
            </a:ln>
            <a:effectLst/>
            <a:extLst>
              <a:ext uri="{91240B29-F687-4F45-9708-019B960494DF}">
                <a14:hiddenLine xmlns:a14="http://schemas.microsoft.com/office/drawing/2010/main" xmlns="" w="9525">
                  <a:solidFill>
                    <a:schemeClr val="bg1"/>
                  </a:solidFill>
                  <a:round/>
                  <a:headEnd/>
                  <a:tailEnd/>
                </a14:hiddenLine>
              </a:ext>
              <a:ext uri="{AF507438-7753-43E0-B8FC-AC1667EBCBE1}">
                <a14:hiddenEffects xmlns:a14="http://schemas.microsoft.com/office/drawing/2010/main" xmlns="">
                  <a:effectLst>
                    <a:outerShdw dist="81320" dir="3080412" algn="ctr" rotWithShape="0">
                      <a:schemeClr val="bg2">
                        <a:alpha val="50000"/>
                      </a:schemeClr>
                    </a:outerShdw>
                  </a:effectLst>
                </a14:hiddenEffects>
              </a:ext>
            </a:extLst>
          </p:spPr>
          <p:txBody>
            <a:bodyPr wrap="none" anchor="ctr"/>
            <a:lstStyle/>
            <a:p>
              <a:pPr defTabSz="685800" eaLnBrk="0" hangingPunct="0"/>
              <a:endParaRPr lang="zh-CN" altLang="en-US" sz="1350" b="0">
                <a:solidFill>
                  <a:srgbClr val="FFFFFF"/>
                </a:solidFill>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xmlns="" val="3594198950"/>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6833" y="1283585"/>
            <a:ext cx="3818674" cy="755528"/>
          </a:xfrm>
          <a:prstGeom prst="rect">
            <a:avLst/>
          </a:prstGeom>
          <a:noFill/>
        </p:spPr>
        <p:txBody>
          <a:bodyPr wrap="none" rtlCol="0">
            <a:spAutoFit/>
          </a:bodyPr>
          <a:lstStyle/>
          <a:p>
            <a:pPr defTabSz="822960">
              <a:lnSpc>
                <a:spcPct val="150000"/>
              </a:lnSpc>
              <a:defRPr/>
            </a:pPr>
            <a:r>
              <a:rPr lang="zh-CN" altLang="en-US" sz="3300" dirty="0">
                <a:solidFill>
                  <a:prstClr val="black"/>
                </a:solidFill>
              </a:rPr>
              <a:t>（</a:t>
            </a:r>
            <a:r>
              <a:rPr lang="en-US" altLang="zh-CN" sz="3300" dirty="0">
                <a:solidFill>
                  <a:prstClr val="black"/>
                </a:solidFill>
              </a:rPr>
              <a:t>1</a:t>
            </a:r>
            <a:r>
              <a:rPr lang="zh-CN" altLang="en-US" sz="3300" dirty="0">
                <a:solidFill>
                  <a:prstClr val="black"/>
                </a:solidFill>
              </a:rPr>
              <a:t>）什么是三段论</a:t>
            </a:r>
            <a:endParaRPr lang="en-US" altLang="zh-CN" sz="3300" dirty="0">
              <a:solidFill>
                <a:prstClr val="black"/>
              </a:solidFill>
            </a:endParaRP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337897" y="2165859"/>
            <a:ext cx="8473986" cy="3556689"/>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任何一个三段论都包含着三个直言命题。其中，</a:t>
            </a:r>
            <a:r>
              <a:rPr lang="zh-CN" altLang="en-US" sz="2100" dirty="0">
                <a:latin typeface="Calibri"/>
                <a:ea typeface="宋体" pitchFamily="2" charset="-122"/>
              </a:rPr>
              <a:t>两个</a:t>
            </a:r>
            <a:r>
              <a:rPr lang="zh-CN" altLang="en-US" sz="2100" dirty="0">
                <a:solidFill>
                  <a:prstClr val="black"/>
                </a:solidFill>
                <a:latin typeface="Calibri"/>
                <a:ea typeface="宋体" pitchFamily="2" charset="-122"/>
              </a:rPr>
              <a:t>作为推断</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依据的、包含着一个共同项的命题是</a:t>
            </a:r>
            <a:r>
              <a:rPr lang="zh-CN" altLang="en-US" sz="2100" dirty="0">
                <a:solidFill>
                  <a:srgbClr val="FF0000"/>
                </a:solidFill>
                <a:latin typeface="Calibri"/>
                <a:ea typeface="宋体" pitchFamily="2" charset="-122"/>
              </a:rPr>
              <a:t>前提</a:t>
            </a:r>
            <a:r>
              <a:rPr lang="zh-CN" altLang="en-US" sz="2100" dirty="0">
                <a:solidFill>
                  <a:prstClr val="black"/>
                </a:solidFill>
                <a:latin typeface="Calibri"/>
                <a:ea typeface="宋体" pitchFamily="2" charset="-122"/>
              </a:rPr>
              <a:t>。包含着大项的前提是</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a:t>
            </a:r>
            <a:r>
              <a:rPr lang="zh-CN" altLang="en-US" sz="2100" u="sng" dirty="0">
                <a:solidFill>
                  <a:prstClr val="black"/>
                </a:solidFill>
                <a:latin typeface="Calibri"/>
                <a:ea typeface="宋体" pitchFamily="2" charset="-122"/>
              </a:rPr>
              <a:t>大前提</a:t>
            </a:r>
            <a:r>
              <a:rPr lang="zh-CN" altLang="en-US" sz="2100" dirty="0">
                <a:solidFill>
                  <a:prstClr val="black"/>
                </a:solidFill>
                <a:latin typeface="Calibri"/>
                <a:ea typeface="宋体" pitchFamily="2" charset="-122"/>
              </a:rPr>
              <a:t>”；包含着小项的前提是“</a:t>
            </a:r>
            <a:r>
              <a:rPr lang="zh-CN" altLang="en-US" sz="2100" u="sng" dirty="0">
                <a:solidFill>
                  <a:prstClr val="black"/>
                </a:solidFill>
                <a:latin typeface="Calibri"/>
                <a:ea typeface="宋体" pitchFamily="2" charset="-122"/>
              </a:rPr>
              <a:t>小前提</a:t>
            </a:r>
            <a:r>
              <a:rPr lang="zh-CN" altLang="en-US" sz="2100" dirty="0">
                <a:solidFill>
                  <a:prstClr val="black"/>
                </a:solidFill>
                <a:latin typeface="Calibri"/>
                <a:ea typeface="宋体" pitchFamily="2" charset="-122"/>
              </a:rPr>
              <a:t>”。由两个前提推出的</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新命题是</a:t>
            </a:r>
            <a:r>
              <a:rPr lang="zh-CN" altLang="en-US" sz="2100" dirty="0">
                <a:solidFill>
                  <a:srgbClr val="FF0000"/>
                </a:solidFill>
                <a:latin typeface="Calibri"/>
                <a:ea typeface="宋体" pitchFamily="2" charset="-122"/>
              </a:rPr>
              <a:t>结论</a:t>
            </a:r>
            <a:r>
              <a:rPr lang="zh-CN" altLang="en-US" sz="2100" dirty="0">
                <a:solidFill>
                  <a:prstClr val="black"/>
                </a:solidFill>
                <a:latin typeface="Calibri"/>
                <a:ea typeface="宋体" pitchFamily="2" charset="-122"/>
              </a:rPr>
              <a:t>。例如，上例可以表示为：</a:t>
            </a:r>
            <a:endParaRPr lang="en-US" altLang="zh-CN" sz="2100" dirty="0">
              <a:solidFill>
                <a:prstClr val="black"/>
              </a:solidFill>
              <a:latin typeface="Calibri"/>
              <a:ea typeface="宋体" pitchFamily="2" charset="-122"/>
            </a:endParaRPr>
          </a:p>
          <a:p>
            <a:pPr algn="ctr" defTabSz="822960">
              <a:lnSpc>
                <a:spcPct val="150000"/>
              </a:lnSpc>
              <a:defRPr/>
            </a:pPr>
            <a:r>
              <a:rPr lang="zh-CN" altLang="en-US" sz="2100" dirty="0">
                <a:solidFill>
                  <a:prstClr val="black"/>
                </a:solidFill>
                <a:latin typeface="Calibri"/>
                <a:ea typeface="宋体" pitchFamily="2" charset="-122"/>
              </a:rPr>
              <a:t>所有的</a:t>
            </a:r>
            <a:r>
              <a:rPr lang="en-US" altLang="zh-CN" sz="2100" dirty="0">
                <a:solidFill>
                  <a:prstClr val="black"/>
                </a:solidFill>
                <a:latin typeface="Calibri"/>
                <a:ea typeface="宋体" pitchFamily="2" charset="-122"/>
              </a:rPr>
              <a:t>M</a:t>
            </a:r>
            <a:r>
              <a:rPr lang="zh-CN" altLang="en-US" sz="2100" dirty="0">
                <a:solidFill>
                  <a:prstClr val="black"/>
                </a:solidFill>
                <a:latin typeface="Calibri"/>
                <a:ea typeface="宋体" pitchFamily="2" charset="-122"/>
              </a:rPr>
              <a:t>都是</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S</a:t>
            </a:r>
            <a:r>
              <a:rPr lang="zh-CN" altLang="en-US" sz="2100" dirty="0">
                <a:solidFill>
                  <a:prstClr val="black"/>
                </a:solidFill>
                <a:latin typeface="Calibri"/>
                <a:ea typeface="宋体" pitchFamily="2" charset="-122"/>
              </a:rPr>
              <a:t>是</a:t>
            </a:r>
            <a:r>
              <a:rPr lang="en-US" altLang="zh-CN" sz="2100" dirty="0">
                <a:solidFill>
                  <a:prstClr val="black"/>
                </a:solidFill>
                <a:latin typeface="Calibri"/>
                <a:ea typeface="宋体" pitchFamily="2" charset="-122"/>
              </a:rPr>
              <a:t>M</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所以，</a:t>
            </a:r>
            <a:r>
              <a:rPr lang="en-US" altLang="zh-CN" sz="2100" dirty="0">
                <a:solidFill>
                  <a:prstClr val="black"/>
                </a:solidFill>
                <a:latin typeface="Calibri"/>
                <a:ea typeface="宋体" pitchFamily="2" charset="-122"/>
              </a:rPr>
              <a:t>S</a:t>
            </a:r>
            <a:r>
              <a:rPr lang="zh-CN" altLang="en-US" sz="2100" dirty="0">
                <a:solidFill>
                  <a:prstClr val="black"/>
                </a:solidFill>
                <a:latin typeface="Calibri"/>
                <a:ea typeface="宋体" pitchFamily="2" charset="-122"/>
              </a:rPr>
              <a:t>是</a:t>
            </a:r>
            <a:r>
              <a:rPr lang="en-US" altLang="zh-CN" sz="2100" dirty="0">
                <a:solidFill>
                  <a:prstClr val="black"/>
                </a:solidFill>
                <a:latin typeface="Calibri"/>
                <a:ea typeface="宋体" pitchFamily="2" charset="-122"/>
              </a:rPr>
              <a:t>P</a:t>
            </a:r>
            <a:r>
              <a:rPr lang="zh-CN" altLang="en-US" sz="2100" dirty="0">
                <a:solidFill>
                  <a:prstClr val="black"/>
                </a:solidFill>
                <a:latin typeface="Calibri"/>
                <a:ea typeface="宋体" pitchFamily="2" charset="-122"/>
              </a:rPr>
              <a:t>。</a:t>
            </a:r>
            <a:endParaRPr lang="en-US" altLang="zh-CN" sz="2100" dirty="0">
              <a:solidFill>
                <a:prstClr val="black"/>
              </a:solidFill>
              <a:latin typeface="Calibri"/>
              <a:ea typeface="宋体" pitchFamily="2" charset="-122"/>
            </a:endParaRPr>
          </a:p>
          <a:p>
            <a:pP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cxnSp>
        <p:nvCxnSpPr>
          <p:cNvPr id="6" name="直接连接符 5"/>
          <p:cNvCxnSpPr>
            <a:cxnSpLocks/>
          </p:cNvCxnSpPr>
          <p:nvPr/>
        </p:nvCxnSpPr>
        <p:spPr>
          <a:xfrm flipV="1">
            <a:off x="3293134" y="5289070"/>
            <a:ext cx="2290313" cy="1294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8340595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8">
                                            <p:txEl>
                                              <p:pRg st="2" end="2"/>
                                            </p:txEl>
                                          </p:spTgt>
                                        </p:tgtEl>
                                        <p:attrNameLst>
                                          <p:attrName>style.visibility</p:attrName>
                                        </p:attrNameLst>
                                      </p:cBhvr>
                                      <p:to>
                                        <p:strVal val="visible"/>
                                      </p:to>
                                    </p:set>
                                    <p:animEffect transition="in" filter="fade">
                                      <p:cBhvr>
                                        <p:cTn id="13" dur="500"/>
                                        <p:tgtEl>
                                          <p:spTgt spid="8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8">
                                            <p:txEl>
                                              <p:pRg st="3" end="3"/>
                                            </p:txEl>
                                          </p:spTgt>
                                        </p:tgtEl>
                                        <p:attrNameLst>
                                          <p:attrName>style.visibility</p:attrName>
                                        </p:attrNameLst>
                                      </p:cBhvr>
                                      <p:to>
                                        <p:strVal val="visible"/>
                                      </p:to>
                                    </p:set>
                                    <p:animEffect transition="in" filter="fade">
                                      <p:cBhvr>
                                        <p:cTn id="16" dur="500"/>
                                        <p:tgtEl>
                                          <p:spTgt spid="8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8">
                                            <p:txEl>
                                              <p:pRg st="4" end="4"/>
                                            </p:txEl>
                                          </p:spTgt>
                                        </p:tgtEl>
                                        <p:attrNameLst>
                                          <p:attrName>style.visibility</p:attrName>
                                        </p:attrNameLst>
                                      </p:cBhvr>
                                      <p:to>
                                        <p:strVal val="visible"/>
                                      </p:to>
                                    </p:set>
                                    <p:animEffect transition="in" filter="fade">
                                      <p:cBhvr>
                                        <p:cTn id="21" dur="500"/>
                                        <p:tgtEl>
                                          <p:spTgt spid="8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8">
                                            <p:txEl>
                                              <p:pRg st="5" end="5"/>
                                            </p:txEl>
                                          </p:spTgt>
                                        </p:tgtEl>
                                        <p:attrNameLst>
                                          <p:attrName>style.visibility</p:attrName>
                                        </p:attrNameLst>
                                      </p:cBhvr>
                                      <p:to>
                                        <p:strVal val="visible"/>
                                      </p:to>
                                    </p:set>
                                    <p:animEffect transition="in" filter="fade">
                                      <p:cBhvr>
                                        <p:cTn id="24" dur="500"/>
                                        <p:tgtEl>
                                          <p:spTgt spid="8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8">
                                            <p:txEl>
                                              <p:pRg st="6" end="6"/>
                                            </p:txEl>
                                          </p:spTgt>
                                        </p:tgtEl>
                                        <p:attrNameLst>
                                          <p:attrName>style.visibility</p:attrName>
                                        </p:attrNameLst>
                                      </p:cBhvr>
                                      <p:to>
                                        <p:strVal val="visible"/>
                                      </p:to>
                                    </p:set>
                                    <p:animEffect transition="in" filter="fade">
                                      <p:cBhvr>
                                        <p:cTn id="27" dur="500"/>
                                        <p:tgtEl>
                                          <p:spTgt spid="88">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2026" y="1419977"/>
            <a:ext cx="6412333" cy="590931"/>
          </a:xfrm>
          <a:prstGeom prst="rect">
            <a:avLst/>
          </a:prstGeom>
          <a:noFill/>
        </p:spPr>
        <p:txBody>
          <a:bodyPr wrap="none" rtlCol="0">
            <a:spAutoFit/>
          </a:bodyPr>
          <a:lstStyle/>
          <a:p>
            <a:pPr defTabSz="822960"/>
            <a:r>
              <a:rPr lang="en-US" altLang="zh-CN" sz="3240" dirty="0">
                <a:solidFill>
                  <a:prstClr val="black">
                    <a:lumMod val="75000"/>
                    <a:lumOff val="25000"/>
                  </a:prstClr>
                </a:solidFill>
                <a:latin typeface="微软雅黑" pitchFamily="34" charset="-122"/>
                <a:ea typeface="微软雅黑" pitchFamily="34" charset="-122"/>
              </a:rPr>
              <a:t>2</a:t>
            </a:r>
            <a:r>
              <a:rPr lang="zh-CN" altLang="en-US" sz="3240" dirty="0">
                <a:solidFill>
                  <a:prstClr val="black">
                    <a:lumMod val="75000"/>
                    <a:lumOff val="25000"/>
                  </a:prstClr>
                </a:solidFill>
                <a:latin typeface="微软雅黑" pitchFamily="34" charset="-122"/>
                <a:ea typeface="微软雅黑" pitchFamily="34" charset="-122"/>
              </a:rPr>
              <a:t>、直言三段论的基本概念与规则</a:t>
            </a:r>
          </a:p>
        </p:txBody>
      </p:sp>
      <p:grpSp>
        <p:nvGrpSpPr>
          <p:cNvPr id="3" name="Group 94"/>
          <p:cNvGrpSpPr>
            <a:grpSpLocks/>
          </p:cNvGrpSpPr>
          <p:nvPr/>
        </p:nvGrpSpPr>
        <p:grpSpPr bwMode="auto">
          <a:xfrm>
            <a:off x="748376" y="1549592"/>
            <a:ext cx="354330" cy="354330"/>
            <a:chOff x="2543" y="1006"/>
            <a:chExt cx="416" cy="416"/>
          </a:xfrm>
        </p:grpSpPr>
        <p:sp>
          <p:nvSpPr>
            <p:cNvPr id="51" name="Oval 52"/>
            <p:cNvSpPr>
              <a:spLocks noChangeArrowheads="1"/>
            </p:cNvSpPr>
            <p:nvPr/>
          </p:nvSpPr>
          <p:spPr bwMode="gray">
            <a:xfrm>
              <a:off x="2543" y="1006"/>
              <a:ext cx="416" cy="416"/>
            </a:xfrm>
            <a:prstGeom prst="ellipse">
              <a:avLst/>
            </a:prstGeom>
            <a:gradFill rotWithShape="1">
              <a:gsLst>
                <a:gs pos="0">
                  <a:srgbClr val="FFFFFF">
                    <a:gamma/>
                    <a:shade val="54118"/>
                    <a:invGamma/>
                  </a:srgbClr>
                </a:gs>
                <a:gs pos="50000">
                  <a:srgbClr val="FFFFFF"/>
                </a:gs>
                <a:gs pos="100000">
                  <a:srgbClr val="FFFFFF">
                    <a:gamma/>
                    <a:shade val="54118"/>
                    <a:invGamma/>
                  </a:srgbClr>
                </a:gs>
              </a:gsLst>
              <a:lin ang="18900000" scaled="1"/>
            </a:gradFill>
            <a:ln w="9525">
              <a:solidFill>
                <a:srgbClr val="DDDDDD"/>
              </a:solidFill>
              <a:round/>
              <a:headEnd/>
              <a:tailEnd/>
            </a:ln>
            <a:effectLst>
              <a:outerShdw dist="35921" dir="2700000" algn="ctr" rotWithShape="0">
                <a:srgbClr val="4D4D4D">
                  <a:alpha val="50000"/>
                </a:srgbClr>
              </a:outerShdw>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grpSp>
          <p:nvGrpSpPr>
            <p:cNvPr id="4" name="Group 53"/>
            <p:cNvGrpSpPr>
              <a:grpSpLocks/>
            </p:cNvGrpSpPr>
            <p:nvPr/>
          </p:nvGrpSpPr>
          <p:grpSpPr bwMode="auto">
            <a:xfrm rot="-2288454">
              <a:off x="2578" y="1034"/>
              <a:ext cx="348" cy="356"/>
              <a:chOff x="887" y="2040"/>
              <a:chExt cx="433" cy="422"/>
            </a:xfrm>
          </p:grpSpPr>
          <p:pic>
            <p:nvPicPr>
              <p:cNvPr id="54" name="Picture 54" descr="circuler_1"/>
              <p:cNvPicPr>
                <a:picLocks noChangeAspect="1" noChangeArrowheads="1"/>
              </p:cNvPicPr>
              <p:nvPr/>
            </p:nvPicPr>
            <p:blipFill>
              <a:blip r:embed="rId3" cstate="print"/>
              <a:srcRect/>
              <a:stretch>
                <a:fillRect/>
              </a:stretch>
            </p:blipFill>
            <p:spPr bwMode="gray">
              <a:xfrm>
                <a:off x="887" y="2040"/>
                <a:ext cx="430" cy="420"/>
              </a:xfrm>
              <a:prstGeom prst="rect">
                <a:avLst/>
              </a:prstGeom>
              <a:noFill/>
              <a:ln w="9525">
                <a:noFill/>
                <a:miter lim="800000"/>
                <a:headEnd/>
                <a:tailEnd/>
              </a:ln>
            </p:spPr>
          </p:pic>
          <p:sp>
            <p:nvSpPr>
              <p:cNvPr id="55" name="Oval 55"/>
              <p:cNvSpPr>
                <a:spLocks noChangeArrowheads="1"/>
              </p:cNvSpPr>
              <p:nvPr/>
            </p:nvSpPr>
            <p:spPr bwMode="gray">
              <a:xfrm>
                <a:off x="887" y="2040"/>
                <a:ext cx="433" cy="422"/>
              </a:xfrm>
              <a:prstGeom prst="ellipse">
                <a:avLst/>
              </a:prstGeom>
              <a:gradFill rotWithShape="1">
                <a:gsLst>
                  <a:gs pos="0">
                    <a:srgbClr val="3CC2B5">
                      <a:gamma/>
                      <a:shade val="34902"/>
                      <a:invGamma/>
                      <a:alpha val="89999"/>
                    </a:srgbClr>
                  </a:gs>
                  <a:gs pos="50000">
                    <a:srgbClr val="3CC2B5">
                      <a:alpha val="75000"/>
                    </a:srgbClr>
                  </a:gs>
                  <a:gs pos="100000">
                    <a:srgbClr val="3CC2B5">
                      <a:gamma/>
                      <a:shade val="34902"/>
                      <a:invGamma/>
                      <a:alpha val="89999"/>
                    </a:srgbClr>
                  </a:gs>
                </a:gsLst>
                <a:lin ang="18900000" scaled="1"/>
              </a:gradFill>
              <a:ln w="9525" algn="ctr">
                <a:noFill/>
                <a:round/>
                <a:headEnd/>
                <a:tailEnd/>
              </a:ln>
              <a:effectLst/>
            </p:spPr>
            <p:txBody>
              <a:bodyPr wrap="none" anchor="ctr"/>
              <a:lstStyle/>
              <a:p>
                <a:pPr defTabSz="822960">
                  <a:defRPr/>
                </a:pPr>
                <a:endParaRPr lang="zh-CN" altLang="en-US" sz="1620">
                  <a:solidFill>
                    <a:srgbClr val="000000"/>
                  </a:solidFill>
                  <a:latin typeface="Calibri"/>
                  <a:ea typeface="宋体" panose="02010600030101010101" pitchFamily="2" charset="-122"/>
                </a:endParaRPr>
              </a:p>
            </p:txBody>
          </p:sp>
          <p:pic>
            <p:nvPicPr>
              <p:cNvPr id="56" name="Picture 56" descr="Picture2"/>
              <p:cNvPicPr>
                <a:picLocks noChangeAspect="1" noChangeArrowheads="1"/>
              </p:cNvPicPr>
              <p:nvPr/>
            </p:nvPicPr>
            <p:blipFill>
              <a:blip r:embed="rId4" cstate="print"/>
              <a:srcRect/>
              <a:stretch>
                <a:fillRect/>
              </a:stretch>
            </p:blipFill>
            <p:spPr bwMode="gray">
              <a:xfrm>
                <a:off x="930" y="2044"/>
                <a:ext cx="345" cy="149"/>
              </a:xfrm>
              <a:prstGeom prst="rect">
                <a:avLst/>
              </a:prstGeom>
              <a:noFill/>
              <a:ln w="9525">
                <a:noFill/>
                <a:miter lim="800000"/>
                <a:headEnd/>
                <a:tailEnd/>
              </a:ln>
            </p:spPr>
          </p:pic>
        </p:grpSp>
        <p:pic>
          <p:nvPicPr>
            <p:cNvPr id="53" name="Picture 57"/>
            <p:cNvPicPr>
              <a:picLocks noChangeAspect="1" noChangeArrowheads="1"/>
            </p:cNvPicPr>
            <p:nvPr/>
          </p:nvPicPr>
          <p:blipFill>
            <a:blip r:embed="rId5" cstate="print"/>
            <a:srcRect l="12015" t="9302" r="12404" b="12598"/>
            <a:stretch>
              <a:fillRect/>
            </a:stretch>
          </p:blipFill>
          <p:spPr bwMode="gray">
            <a:xfrm>
              <a:off x="2570" y="1020"/>
              <a:ext cx="359" cy="370"/>
            </a:xfrm>
            <a:prstGeom prst="rect">
              <a:avLst/>
            </a:prstGeom>
            <a:noFill/>
            <a:ln w="9525">
              <a:noFill/>
              <a:miter lim="800000"/>
              <a:headEnd/>
              <a:tailEnd/>
            </a:ln>
          </p:spPr>
        </p:pic>
      </p:grpSp>
      <p:sp>
        <p:nvSpPr>
          <p:cNvPr id="50" name="Line 4"/>
          <p:cNvSpPr>
            <a:spLocks noChangeShapeType="1"/>
          </p:cNvSpPr>
          <p:nvPr/>
        </p:nvSpPr>
        <p:spPr bwMode="black">
          <a:xfrm>
            <a:off x="1266834" y="2003242"/>
            <a:ext cx="2397866" cy="0"/>
          </a:xfrm>
          <a:prstGeom prst="line">
            <a:avLst/>
          </a:prstGeom>
          <a:noFill/>
          <a:ln w="28575" cap="rnd">
            <a:solidFill>
              <a:srgbClr val="000000"/>
            </a:solidFill>
            <a:prstDash val="sysDot"/>
            <a:round/>
            <a:headEnd/>
            <a:tailEnd/>
          </a:ln>
          <a:effectLst/>
        </p:spPr>
        <p:txBody>
          <a:bodyPr/>
          <a:lstStyle/>
          <a:p>
            <a:pPr defTabSz="822960">
              <a:defRPr/>
            </a:pPr>
            <a:endParaRPr lang="zh-CN" altLang="en-US" sz="1620">
              <a:solidFill>
                <a:srgbClr val="000000"/>
              </a:solidFill>
              <a:latin typeface="Calibri"/>
              <a:ea typeface="宋体" panose="02010600030101010101" pitchFamily="2" charset="-122"/>
            </a:endParaRPr>
          </a:p>
        </p:txBody>
      </p:sp>
      <p:sp>
        <p:nvSpPr>
          <p:cNvPr id="88" name="AutoShape 3"/>
          <p:cNvSpPr>
            <a:spLocks noChangeArrowheads="1"/>
          </p:cNvSpPr>
          <p:nvPr/>
        </p:nvSpPr>
        <p:spPr bwMode="gray">
          <a:xfrm>
            <a:off x="447883" y="2347014"/>
            <a:ext cx="8273423" cy="3064983"/>
          </a:xfrm>
          <a:prstGeom prst="roundRect">
            <a:avLst>
              <a:gd name="adj" fmla="val 19894"/>
            </a:avLst>
          </a:prstGeom>
          <a:gradFill rotWithShape="1">
            <a:gsLst>
              <a:gs pos="0">
                <a:schemeClr val="bg1">
                  <a:gamma/>
                  <a:shade val="78824"/>
                  <a:invGamma/>
                  <a:alpha val="98000"/>
                </a:schemeClr>
              </a:gs>
              <a:gs pos="50000">
                <a:schemeClr val="bg1"/>
              </a:gs>
              <a:gs pos="100000">
                <a:schemeClr val="bg1">
                  <a:gamma/>
                  <a:shade val="78824"/>
                  <a:invGamma/>
                  <a:alpha val="98000"/>
                </a:schemeClr>
              </a:gs>
            </a:gsLst>
            <a:lin ang="5400000" scaled="1"/>
          </a:gradFill>
          <a:ln w="38100" algn="ctr">
            <a:solidFill>
              <a:srgbClr val="DDDDDD"/>
            </a:solidFill>
            <a:round/>
            <a:headEnd/>
            <a:tailEnd/>
          </a:ln>
          <a:effectLst/>
        </p:spPr>
        <p:txBody>
          <a:bodyPr wrap="none" anchor="t"/>
          <a:lstStyle/>
          <a:p>
            <a:pPr defTabSz="822960">
              <a:lnSpc>
                <a:spcPct val="150000"/>
              </a:lnSpc>
              <a:defRPr/>
            </a:pPr>
            <a:r>
              <a:rPr lang="zh-CN" altLang="en-US" sz="2100" dirty="0">
                <a:solidFill>
                  <a:prstClr val="black"/>
                </a:solidFill>
                <a:latin typeface="Calibri"/>
                <a:ea typeface="宋体" pitchFamily="2" charset="-122"/>
              </a:rPr>
              <a:t>（</a:t>
            </a:r>
            <a:r>
              <a:rPr lang="en-US" altLang="zh-CN" sz="2100" dirty="0">
                <a:solidFill>
                  <a:prstClr val="black"/>
                </a:solidFill>
                <a:latin typeface="Calibri"/>
                <a:ea typeface="宋体" pitchFamily="2" charset="-122"/>
              </a:rPr>
              <a:t>2</a:t>
            </a:r>
            <a:r>
              <a:rPr lang="zh-CN" altLang="en-US" sz="2100" dirty="0">
                <a:solidFill>
                  <a:prstClr val="black"/>
                </a:solidFill>
                <a:latin typeface="Calibri"/>
                <a:ea typeface="宋体" pitchFamily="2" charset="-122"/>
              </a:rPr>
              <a:t>）三段论的公理</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三段论公理是三段论推理的依据。</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三段论公理的具体内容是：对一类事物的全部有所断定（肯定</a:t>
            </a:r>
            <a:endParaRPr lang="en-US" altLang="zh-CN" sz="2100" dirty="0">
              <a:solidFill>
                <a:prstClr val="black"/>
              </a:solidFill>
              <a:latin typeface="Calibri"/>
              <a:ea typeface="宋体" pitchFamily="2" charset="-122"/>
            </a:endParaRPr>
          </a:p>
          <a:p>
            <a:pPr defTabSz="822960">
              <a:lnSpc>
                <a:spcPct val="150000"/>
              </a:lnSpc>
              <a:defRPr/>
            </a:pPr>
            <a:r>
              <a:rPr lang="zh-CN" altLang="en-US" sz="2100" dirty="0">
                <a:solidFill>
                  <a:prstClr val="black"/>
                </a:solidFill>
                <a:latin typeface="Calibri"/>
                <a:ea typeface="宋体" pitchFamily="2" charset="-122"/>
              </a:rPr>
              <a:t>或否定），那么对该类中任一事物也必定有所断定（肯定或否定）。</a:t>
            </a:r>
            <a:endParaRPr lang="en-US" altLang="zh-CN" sz="2100" dirty="0">
              <a:solidFill>
                <a:prstClr val="black"/>
              </a:solidFill>
              <a:latin typeface="Calibri"/>
              <a:ea typeface="宋体" pitchFamily="2" charset="-122"/>
            </a:endParaRPr>
          </a:p>
          <a:p>
            <a:pPr defTabSz="822960">
              <a:lnSpc>
                <a:spcPct val="150000"/>
              </a:lnSpc>
              <a:defRPr/>
            </a:pPr>
            <a:r>
              <a:rPr lang="en-US" altLang="zh-CN" sz="2100" dirty="0">
                <a:solidFill>
                  <a:prstClr val="black"/>
                </a:solidFill>
                <a:latin typeface="Calibri"/>
                <a:ea typeface="宋体" pitchFamily="2" charset="-122"/>
              </a:rPr>
              <a:t>        </a:t>
            </a:r>
            <a:r>
              <a:rPr lang="zh-CN" altLang="en-US" sz="2100" dirty="0">
                <a:solidFill>
                  <a:prstClr val="black"/>
                </a:solidFill>
                <a:latin typeface="Calibri"/>
                <a:ea typeface="宋体" pitchFamily="2" charset="-122"/>
              </a:rPr>
              <a:t>三段论公理可用如下两个图形表示：</a:t>
            </a:r>
            <a:endParaRPr lang="en-US" altLang="zh-CN" sz="2100" dirty="0">
              <a:solidFill>
                <a:prstClr val="black"/>
              </a:solidFill>
              <a:latin typeface="Calibri"/>
              <a:ea typeface="宋体" pitchFamily="2" charset="-122"/>
            </a:endParaRPr>
          </a:p>
          <a:p>
            <a:pPr algn="ctr" defTabSz="822960">
              <a:lnSpc>
                <a:spcPct val="150000"/>
              </a:lnSpc>
              <a:defRPr/>
            </a:pPr>
            <a:endParaRPr lang="en-US" altLang="zh-CN" sz="2100" dirty="0">
              <a:solidFill>
                <a:prstClr val="black"/>
              </a:solidFill>
              <a:latin typeface="Calibri"/>
              <a:ea typeface="宋体" pitchFamily="2" charset="-122"/>
            </a:endParaRPr>
          </a:p>
        </p:txBody>
      </p:sp>
      <p:sp>
        <p:nvSpPr>
          <p:cNvPr id="89" name="Rectangle 8"/>
          <p:cNvSpPr>
            <a:spLocks noChangeArrowheads="1"/>
          </p:cNvSpPr>
          <p:nvPr/>
        </p:nvSpPr>
        <p:spPr bwMode="black">
          <a:xfrm>
            <a:off x="1007604" y="2521699"/>
            <a:ext cx="7128792" cy="840230"/>
          </a:xfrm>
          <a:prstGeom prst="rect">
            <a:avLst/>
          </a:prstGeom>
          <a:noFill/>
          <a:ln w="9525">
            <a:noFill/>
            <a:miter lim="800000"/>
            <a:headEnd/>
            <a:tailEnd/>
          </a:ln>
        </p:spPr>
        <p:txBody>
          <a:bodyPr wrap="square">
            <a:spAutoFit/>
          </a:bodyPr>
          <a:lstStyle/>
          <a:p>
            <a:pPr defTabSz="822960" eaLnBrk="0" hangingPunct="0">
              <a:lnSpc>
                <a:spcPct val="150000"/>
              </a:lnSpc>
            </a:pPr>
            <a:r>
              <a:rPr lang="zh-CN" altLang="en-US" sz="3240" dirty="0">
                <a:solidFill>
                  <a:srgbClr val="000000"/>
                </a:solidFill>
                <a:latin typeface="Meiryo" pitchFamily="34" charset="-128"/>
                <a:ea typeface="Meiryo" pitchFamily="34" charset="-128"/>
                <a:cs typeface="Meiryo" pitchFamily="34" charset="-128"/>
              </a:rPr>
              <a:t>     </a:t>
            </a:r>
            <a:endParaRPr lang="en-US" altLang="zh-CN" sz="3240" dirty="0">
              <a:solidFill>
                <a:srgbClr val="000000"/>
              </a:solidFill>
              <a:latin typeface="隶书" pitchFamily="49" charset="-122"/>
              <a:ea typeface="隶书" pitchFamily="49" charset="-122"/>
              <a:cs typeface="Angsana New" pitchFamily="18" charset="-34"/>
            </a:endParaRPr>
          </a:p>
        </p:txBody>
      </p:sp>
    </p:spTree>
    <p:extLst>
      <p:ext uri="{BB962C8B-B14F-4D97-AF65-F5344CB8AC3E}">
        <p14:creationId xmlns:p14="http://schemas.microsoft.com/office/powerpoint/2010/main" xmlns="" val="776186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xEl>
                                              <p:pRg st="1" end="1"/>
                                            </p:txEl>
                                          </p:spTgt>
                                        </p:tgtEl>
                                        <p:attrNameLst>
                                          <p:attrName>style.visibility</p:attrName>
                                        </p:attrNameLst>
                                      </p:cBhvr>
                                      <p:to>
                                        <p:strVal val="visible"/>
                                      </p:to>
                                    </p:set>
                                    <p:animEffect transition="in" filter="fade">
                                      <p:cBhvr>
                                        <p:cTn id="7" dur="500"/>
                                        <p:tgtEl>
                                          <p:spTgt spid="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xEl>
                                              <p:pRg st="2" end="2"/>
                                            </p:txEl>
                                          </p:spTgt>
                                        </p:tgtEl>
                                        <p:attrNameLst>
                                          <p:attrName>style.visibility</p:attrName>
                                        </p:attrNameLst>
                                      </p:cBhvr>
                                      <p:to>
                                        <p:strVal val="visible"/>
                                      </p:to>
                                    </p:set>
                                    <p:animEffect transition="in" filter="fade">
                                      <p:cBhvr>
                                        <p:cTn id="12" dur="500"/>
                                        <p:tgtEl>
                                          <p:spTgt spid="88">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8">
                                            <p:txEl>
                                              <p:pRg st="3" end="3"/>
                                            </p:txEl>
                                          </p:spTgt>
                                        </p:tgtEl>
                                        <p:attrNameLst>
                                          <p:attrName>style.visibility</p:attrName>
                                        </p:attrNameLst>
                                      </p:cBhvr>
                                      <p:to>
                                        <p:strVal val="visible"/>
                                      </p:to>
                                    </p:set>
                                    <p:animEffect transition="in" filter="fade">
                                      <p:cBhvr>
                                        <p:cTn id="15" dur="500"/>
                                        <p:tgtEl>
                                          <p:spTgt spid="8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自定义设计方案">
  <a:themeElements>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华康简标题宋" pitchFamily="49"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8427</TotalTime>
  <Words>6331</Words>
  <Application>Microsoft Office PowerPoint</Application>
  <PresentationFormat>全屏显示(4:3)</PresentationFormat>
  <Paragraphs>524</Paragraphs>
  <Slides>77</Slides>
  <Notes>25</Notes>
  <HiddenSlides>0</HiddenSlides>
  <MMClips>0</MMClips>
  <ScaleCrop>false</ScaleCrop>
  <HeadingPairs>
    <vt:vector size="4" baseType="variant">
      <vt:variant>
        <vt:lpstr>主题</vt:lpstr>
      </vt:variant>
      <vt:variant>
        <vt:i4>7</vt:i4>
      </vt:variant>
      <vt:variant>
        <vt:lpstr>幻灯片标题</vt:lpstr>
      </vt:variant>
      <vt:variant>
        <vt:i4>77</vt:i4>
      </vt:variant>
    </vt:vector>
  </HeadingPairs>
  <TitlesOfParts>
    <vt:vector size="84" baseType="lpstr">
      <vt:lpstr>默认设计模板</vt:lpstr>
      <vt:lpstr>自定义设计方案</vt:lpstr>
      <vt:lpstr>1_自定义设计方案</vt:lpstr>
      <vt:lpstr>2_自定义设计方案</vt:lpstr>
      <vt:lpstr>3_自定义设计方案</vt:lpstr>
      <vt:lpstr>5_自定义设计方案</vt:lpstr>
      <vt:lpstr>4_自定义设计方案</vt:lpstr>
      <vt:lpstr>第三章  论证的工具：推理</vt:lpstr>
      <vt:lpstr>幻灯片 2</vt:lpstr>
      <vt:lpstr>一、演绎推理</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二、归纳推理</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三、类比推理</vt:lpstr>
      <vt:lpstr>幻灯片 60</vt:lpstr>
      <vt:lpstr>1.什么是类比推理</vt:lpstr>
      <vt:lpstr>幻灯片 62</vt:lpstr>
      <vt:lpstr>1.什么是类比推理</vt:lpstr>
      <vt:lpstr>1.什么是类比推理</vt:lpstr>
      <vt:lpstr>1.什么是类比推理</vt:lpstr>
      <vt:lpstr>2.提高类比推理结论可靠性的因素 </vt:lpstr>
      <vt:lpstr>2.提高类比推理结论可靠性的因素</vt:lpstr>
      <vt:lpstr>2.提高类比推理结论可靠性的因素</vt:lpstr>
      <vt:lpstr>2.提高类比推理结论可靠性的因素</vt:lpstr>
      <vt:lpstr>2.提高类比推理结论可靠性的因素</vt:lpstr>
      <vt:lpstr>3.类比推理的作用</vt:lpstr>
      <vt:lpstr>3.类比推理的作用</vt:lpstr>
      <vt:lpstr>3.类比推理的作用</vt:lpstr>
      <vt:lpstr>3.类比推理的作用</vt:lpstr>
      <vt:lpstr>3.类比推理的作用</vt:lpstr>
      <vt:lpstr>练    习</vt:lpstr>
      <vt:lpstr>谢  谢！</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dt</dc:creator>
  <cp:lastModifiedBy>cuiwei</cp:lastModifiedBy>
  <cp:revision>627</cp:revision>
  <cp:lastPrinted>2017-04-26T03:50:02Z</cp:lastPrinted>
  <dcterms:created xsi:type="dcterms:W3CDTF">2009-09-16T12:46:25Z</dcterms:created>
  <dcterms:modified xsi:type="dcterms:W3CDTF">2017-12-27T22:55:28Z</dcterms:modified>
</cp:coreProperties>
</file>