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0"/>
  </p:notesMasterIdLst>
  <p:handoutMasterIdLst>
    <p:handoutMasterId r:id="rId121"/>
  </p:handoutMasterIdLst>
  <p:sldIdLst>
    <p:sldId id="256" r:id="rId2"/>
    <p:sldId id="257" r:id="rId3"/>
    <p:sldId id="264" r:id="rId4"/>
    <p:sldId id="259" r:id="rId5"/>
    <p:sldId id="262" r:id="rId6"/>
    <p:sldId id="279" r:id="rId7"/>
    <p:sldId id="280" r:id="rId8"/>
    <p:sldId id="267" r:id="rId9"/>
    <p:sldId id="266" r:id="rId10"/>
    <p:sldId id="276" r:id="rId11"/>
    <p:sldId id="281" r:id="rId12"/>
    <p:sldId id="282" r:id="rId13"/>
    <p:sldId id="283" r:id="rId14"/>
    <p:sldId id="269" r:id="rId15"/>
    <p:sldId id="268"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3" r:id="rId46"/>
    <p:sldId id="314" r:id="rId47"/>
    <p:sldId id="315" r:id="rId48"/>
    <p:sldId id="316" r:id="rId49"/>
    <p:sldId id="317" r:id="rId50"/>
    <p:sldId id="318" r:id="rId51"/>
    <p:sldId id="319" r:id="rId52"/>
    <p:sldId id="320" r:id="rId53"/>
    <p:sldId id="321" r:id="rId54"/>
    <p:sldId id="322" r:id="rId55"/>
    <p:sldId id="323" r:id="rId56"/>
    <p:sldId id="324" r:id="rId57"/>
    <p:sldId id="325" r:id="rId58"/>
    <p:sldId id="327" r:id="rId59"/>
    <p:sldId id="326" r:id="rId60"/>
    <p:sldId id="328" r:id="rId61"/>
    <p:sldId id="329" r:id="rId62"/>
    <p:sldId id="330" r:id="rId63"/>
    <p:sldId id="331" r:id="rId64"/>
    <p:sldId id="390" r:id="rId65"/>
    <p:sldId id="335" r:id="rId66"/>
    <p:sldId id="388" r:id="rId67"/>
    <p:sldId id="336" r:id="rId68"/>
    <p:sldId id="337" r:id="rId69"/>
    <p:sldId id="338" r:id="rId70"/>
    <p:sldId id="339" r:id="rId71"/>
    <p:sldId id="340" r:id="rId72"/>
    <p:sldId id="341" r:id="rId73"/>
    <p:sldId id="342" r:id="rId74"/>
    <p:sldId id="343" r:id="rId75"/>
    <p:sldId id="344" r:id="rId76"/>
    <p:sldId id="345" r:id="rId77"/>
    <p:sldId id="346" r:id="rId78"/>
    <p:sldId id="347" r:id="rId79"/>
    <p:sldId id="348" r:id="rId80"/>
    <p:sldId id="349" r:id="rId81"/>
    <p:sldId id="350" r:id="rId82"/>
    <p:sldId id="351" r:id="rId83"/>
    <p:sldId id="352" r:id="rId84"/>
    <p:sldId id="353" r:id="rId85"/>
    <p:sldId id="354" r:id="rId86"/>
    <p:sldId id="355" r:id="rId87"/>
    <p:sldId id="356" r:id="rId88"/>
    <p:sldId id="357" r:id="rId89"/>
    <p:sldId id="358" r:id="rId90"/>
    <p:sldId id="359" r:id="rId91"/>
    <p:sldId id="360" r:id="rId92"/>
    <p:sldId id="361" r:id="rId93"/>
    <p:sldId id="362" r:id="rId94"/>
    <p:sldId id="363" r:id="rId95"/>
    <p:sldId id="364" r:id="rId96"/>
    <p:sldId id="365" r:id="rId97"/>
    <p:sldId id="366" r:id="rId98"/>
    <p:sldId id="367" r:id="rId99"/>
    <p:sldId id="368" r:id="rId100"/>
    <p:sldId id="369" r:id="rId101"/>
    <p:sldId id="370" r:id="rId102"/>
    <p:sldId id="371" r:id="rId103"/>
    <p:sldId id="372" r:id="rId104"/>
    <p:sldId id="373" r:id="rId105"/>
    <p:sldId id="374" r:id="rId106"/>
    <p:sldId id="375" r:id="rId107"/>
    <p:sldId id="376" r:id="rId108"/>
    <p:sldId id="377" r:id="rId109"/>
    <p:sldId id="378" r:id="rId110"/>
    <p:sldId id="379" r:id="rId111"/>
    <p:sldId id="380" r:id="rId112"/>
    <p:sldId id="381" r:id="rId113"/>
    <p:sldId id="382" r:id="rId114"/>
    <p:sldId id="383" r:id="rId115"/>
    <p:sldId id="384" r:id="rId116"/>
    <p:sldId id="385" r:id="rId117"/>
    <p:sldId id="386" r:id="rId118"/>
    <p:sldId id="387" r:id="rId119"/>
  </p:sldIdLst>
  <p:sldSz cx="9144000" cy="6858000" type="screen4x3"/>
  <p:notesSz cx="6858000" cy="9525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7942"/>
    <a:srgbClr val="78B8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92742"/>
  </p:normalViewPr>
  <p:slideViewPr>
    <p:cSldViewPr>
      <p:cViewPr varScale="1">
        <p:scale>
          <a:sx n="68" d="100"/>
          <a:sy n="68" d="100"/>
        </p:scale>
        <p:origin x="498" y="66"/>
      </p:cViewPr>
      <p:guideLst>
        <p:guide orient="horz" pos="2160"/>
        <p:guide pos="2880"/>
      </p:guideLst>
    </p:cSldViewPr>
  </p:slideViewPr>
  <p:notesTextViewPr>
    <p:cViewPr>
      <p:scale>
        <a:sx n="100" d="100"/>
        <a:sy n="100" d="100"/>
      </p:scale>
      <p:origin x="0" y="0"/>
    </p:cViewPr>
  </p:notesTextViewPr>
  <p:sorterViewPr>
    <p:cViewPr>
      <p:scale>
        <a:sx n="180" d="100"/>
        <a:sy n="18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2A7A78-0CA1-45AC-B89A-D84850555489}" type="doc">
      <dgm:prSet loTypeId="urn:microsoft.com/office/officeart/2005/8/layout/hierarchy2" loCatId="hierarchy" qsTypeId="urn:microsoft.com/office/officeart/2005/8/quickstyle/simple5" qsCatId="simple" csTypeId="urn:microsoft.com/office/officeart/2005/8/colors/accent1_2" csCatId="accent1" phldr="1"/>
      <dgm:spPr/>
      <dgm:t>
        <a:bodyPr/>
        <a:lstStyle/>
        <a:p>
          <a:endParaRPr lang="zh-CN" altLang="en-US"/>
        </a:p>
      </dgm:t>
    </dgm:pt>
    <dgm:pt modelId="{E13641B9-91CD-40A0-A9BA-E5FD62B5D917}">
      <dgm:prSet phldrT="[文本]" custT="1"/>
      <dgm:spPr/>
      <dgm:t>
        <a:bodyPr/>
        <a:lstStyle/>
        <a:p>
          <a:r>
            <a:rPr lang="zh-CN" altLang="en-US" sz="4400" b="1" dirty="0">
              <a:solidFill>
                <a:schemeClr val="tx1"/>
              </a:solidFill>
            </a:rPr>
            <a:t>反驳</a:t>
          </a:r>
        </a:p>
      </dgm:t>
    </dgm:pt>
    <dgm:pt modelId="{F3FFF746-2D10-4456-B8A6-0EF714F7F8ED}" type="parTrans" cxnId="{0A00BE26-DE66-4749-ACB5-7BA25ADB1D0F}">
      <dgm:prSet/>
      <dgm:spPr/>
      <dgm:t>
        <a:bodyPr/>
        <a:lstStyle/>
        <a:p>
          <a:endParaRPr lang="zh-CN" altLang="en-US"/>
        </a:p>
      </dgm:t>
    </dgm:pt>
    <dgm:pt modelId="{E00304C0-888D-4ACE-AF92-255F2C9EBBE3}" type="sibTrans" cxnId="{0A00BE26-DE66-4749-ACB5-7BA25ADB1D0F}">
      <dgm:prSet/>
      <dgm:spPr/>
      <dgm:t>
        <a:bodyPr/>
        <a:lstStyle/>
        <a:p>
          <a:endParaRPr lang="zh-CN" altLang="en-US"/>
        </a:p>
      </dgm:t>
    </dgm:pt>
    <dgm:pt modelId="{DC41612E-97FC-4C34-8F70-C8DD4CEA6DD5}">
      <dgm:prSet phldrT="[文本]"/>
      <dgm:spPr/>
      <dgm:t>
        <a:bodyPr/>
        <a:lstStyle/>
        <a:p>
          <a:r>
            <a:rPr lang="zh-CN" altLang="en-US" b="1" dirty="0">
              <a:solidFill>
                <a:schemeClr val="tx1"/>
              </a:solidFill>
            </a:rPr>
            <a:t>反驳论题</a:t>
          </a:r>
        </a:p>
      </dgm:t>
    </dgm:pt>
    <dgm:pt modelId="{5AA4787A-3846-4DD3-B6D8-D45BFCBC0D5F}" type="parTrans" cxnId="{BEF22531-ABB5-4A0E-9BF0-DB48AFA6BFCD}">
      <dgm:prSet/>
      <dgm:spPr/>
      <dgm:t>
        <a:bodyPr/>
        <a:lstStyle/>
        <a:p>
          <a:endParaRPr lang="zh-CN" altLang="en-US"/>
        </a:p>
      </dgm:t>
    </dgm:pt>
    <dgm:pt modelId="{D213E02B-E990-4DB1-98EC-B9D4B62FA4A0}" type="sibTrans" cxnId="{BEF22531-ABB5-4A0E-9BF0-DB48AFA6BFCD}">
      <dgm:prSet/>
      <dgm:spPr/>
      <dgm:t>
        <a:bodyPr/>
        <a:lstStyle/>
        <a:p>
          <a:endParaRPr lang="zh-CN" altLang="en-US"/>
        </a:p>
      </dgm:t>
    </dgm:pt>
    <dgm:pt modelId="{8C41D73B-8154-42F9-BC33-60E09C4A6953}">
      <dgm:prSet phldrT="[文本]"/>
      <dgm:spPr/>
      <dgm:t>
        <a:bodyPr/>
        <a:lstStyle/>
        <a:p>
          <a:r>
            <a:rPr lang="zh-CN" altLang="en-US" b="1" dirty="0">
              <a:solidFill>
                <a:schemeClr val="tx1"/>
              </a:solidFill>
            </a:rPr>
            <a:t>直接反驳论题</a:t>
          </a:r>
        </a:p>
      </dgm:t>
    </dgm:pt>
    <dgm:pt modelId="{60E4B132-2ACE-46A8-8A3E-591EF0DC37AF}" type="parTrans" cxnId="{F0B0DF6D-030C-4FD6-A52B-11D5C38A4F7F}">
      <dgm:prSet/>
      <dgm:spPr/>
      <dgm:t>
        <a:bodyPr/>
        <a:lstStyle/>
        <a:p>
          <a:endParaRPr lang="zh-CN" altLang="en-US"/>
        </a:p>
      </dgm:t>
    </dgm:pt>
    <dgm:pt modelId="{0FA2805F-8AD9-4853-9E70-9D94E2725A2D}" type="sibTrans" cxnId="{F0B0DF6D-030C-4FD6-A52B-11D5C38A4F7F}">
      <dgm:prSet/>
      <dgm:spPr/>
      <dgm:t>
        <a:bodyPr/>
        <a:lstStyle/>
        <a:p>
          <a:endParaRPr lang="zh-CN" altLang="en-US"/>
        </a:p>
      </dgm:t>
    </dgm:pt>
    <dgm:pt modelId="{BC2BECBD-63DC-4895-AE09-63F059481275}">
      <dgm:prSet phldrT="[文本]"/>
      <dgm:spPr/>
      <dgm:t>
        <a:bodyPr/>
        <a:lstStyle/>
        <a:p>
          <a:r>
            <a:rPr lang="zh-CN" altLang="en-US" b="1" dirty="0">
              <a:solidFill>
                <a:schemeClr val="tx1"/>
              </a:solidFill>
            </a:rPr>
            <a:t>间接反驳论题</a:t>
          </a:r>
        </a:p>
      </dgm:t>
    </dgm:pt>
    <dgm:pt modelId="{FCBE0518-FCE6-4699-932E-0F30C078E385}" type="parTrans" cxnId="{548A2E62-CB78-428C-86F3-7D5B73C6C1B1}">
      <dgm:prSet/>
      <dgm:spPr/>
      <dgm:t>
        <a:bodyPr/>
        <a:lstStyle/>
        <a:p>
          <a:endParaRPr lang="zh-CN" altLang="en-US"/>
        </a:p>
      </dgm:t>
    </dgm:pt>
    <dgm:pt modelId="{D1FBAB6F-8B17-479F-9619-4248BDB82687}" type="sibTrans" cxnId="{548A2E62-CB78-428C-86F3-7D5B73C6C1B1}">
      <dgm:prSet/>
      <dgm:spPr/>
      <dgm:t>
        <a:bodyPr/>
        <a:lstStyle/>
        <a:p>
          <a:endParaRPr lang="zh-CN" altLang="en-US"/>
        </a:p>
      </dgm:t>
    </dgm:pt>
    <dgm:pt modelId="{61091962-3D3A-4860-810B-735E84EDEA25}">
      <dgm:prSet phldrT="[文本]" custT="1"/>
      <dgm:spPr/>
      <dgm:t>
        <a:bodyPr/>
        <a:lstStyle/>
        <a:p>
          <a:r>
            <a:rPr lang="zh-CN" altLang="en-US" sz="3600" b="1" dirty="0">
              <a:solidFill>
                <a:schemeClr val="tx1"/>
              </a:solidFill>
            </a:rPr>
            <a:t>反驳论证方式</a:t>
          </a:r>
          <a:endParaRPr lang="zh-CN" altLang="en-US" sz="3200" b="1" dirty="0">
            <a:solidFill>
              <a:schemeClr val="tx1"/>
            </a:solidFill>
          </a:endParaRPr>
        </a:p>
      </dgm:t>
    </dgm:pt>
    <dgm:pt modelId="{C9ACC11E-FD4D-48F5-A056-77B11495B850}" type="parTrans" cxnId="{199E4165-F175-4F04-AECA-6A7ED3A3A499}">
      <dgm:prSet/>
      <dgm:spPr/>
      <dgm:t>
        <a:bodyPr/>
        <a:lstStyle/>
        <a:p>
          <a:endParaRPr lang="zh-CN" altLang="en-US"/>
        </a:p>
      </dgm:t>
    </dgm:pt>
    <dgm:pt modelId="{EFE8BE40-3A61-4859-88BF-64BBD87C0F0C}" type="sibTrans" cxnId="{199E4165-F175-4F04-AECA-6A7ED3A3A499}">
      <dgm:prSet/>
      <dgm:spPr/>
      <dgm:t>
        <a:bodyPr/>
        <a:lstStyle/>
        <a:p>
          <a:endParaRPr lang="zh-CN" altLang="en-US"/>
        </a:p>
      </dgm:t>
    </dgm:pt>
    <dgm:pt modelId="{CAB9CDAC-EFBB-477F-AE42-52D886B69D5E}">
      <dgm:prSet/>
      <dgm:spPr/>
      <dgm:t>
        <a:bodyPr/>
        <a:lstStyle/>
        <a:p>
          <a:r>
            <a:rPr lang="zh-CN" altLang="en-US" b="1" dirty="0">
              <a:solidFill>
                <a:schemeClr val="tx1"/>
              </a:solidFill>
            </a:rPr>
            <a:t>反驳论据</a:t>
          </a:r>
        </a:p>
      </dgm:t>
    </dgm:pt>
    <dgm:pt modelId="{D67AB416-86E8-4B3B-B41D-F1D8C56BCD22}" type="parTrans" cxnId="{2847929E-9276-44CF-8DD6-51A94950224B}">
      <dgm:prSet/>
      <dgm:spPr/>
      <dgm:t>
        <a:bodyPr/>
        <a:lstStyle/>
        <a:p>
          <a:endParaRPr lang="zh-CN" altLang="en-US"/>
        </a:p>
      </dgm:t>
    </dgm:pt>
    <dgm:pt modelId="{BF65F2E4-0E0F-4CB5-AF7F-1E1316B3367C}" type="sibTrans" cxnId="{2847929E-9276-44CF-8DD6-51A94950224B}">
      <dgm:prSet/>
      <dgm:spPr/>
      <dgm:t>
        <a:bodyPr/>
        <a:lstStyle/>
        <a:p>
          <a:endParaRPr lang="zh-CN" altLang="en-US"/>
        </a:p>
      </dgm:t>
    </dgm:pt>
    <dgm:pt modelId="{6C6F7377-1ED0-404C-A135-A7655821B5F5}" type="pres">
      <dgm:prSet presAssocID="{6F2A7A78-0CA1-45AC-B89A-D84850555489}" presName="diagram" presStyleCnt="0">
        <dgm:presLayoutVars>
          <dgm:chPref val="1"/>
          <dgm:dir/>
          <dgm:animOne val="branch"/>
          <dgm:animLvl val="lvl"/>
          <dgm:resizeHandles val="exact"/>
        </dgm:presLayoutVars>
      </dgm:prSet>
      <dgm:spPr/>
      <dgm:t>
        <a:bodyPr/>
        <a:lstStyle/>
        <a:p>
          <a:endParaRPr lang="zh-CN" altLang="en-US"/>
        </a:p>
      </dgm:t>
    </dgm:pt>
    <dgm:pt modelId="{07F1EEB9-4EE6-425A-9B22-D07F6DB097B9}" type="pres">
      <dgm:prSet presAssocID="{E13641B9-91CD-40A0-A9BA-E5FD62B5D917}" presName="root1" presStyleCnt="0"/>
      <dgm:spPr/>
    </dgm:pt>
    <dgm:pt modelId="{3D483436-B05A-42FA-BD16-A1774CBB3509}" type="pres">
      <dgm:prSet presAssocID="{E13641B9-91CD-40A0-A9BA-E5FD62B5D917}" presName="LevelOneTextNode" presStyleLbl="node0" presStyleIdx="0" presStyleCnt="1">
        <dgm:presLayoutVars>
          <dgm:chPref val="3"/>
        </dgm:presLayoutVars>
      </dgm:prSet>
      <dgm:spPr/>
      <dgm:t>
        <a:bodyPr/>
        <a:lstStyle/>
        <a:p>
          <a:endParaRPr lang="zh-CN" altLang="en-US"/>
        </a:p>
      </dgm:t>
    </dgm:pt>
    <dgm:pt modelId="{90705D31-1348-483C-B9C1-9AD9C24FE61E}" type="pres">
      <dgm:prSet presAssocID="{E13641B9-91CD-40A0-A9BA-E5FD62B5D917}" presName="level2hierChild" presStyleCnt="0"/>
      <dgm:spPr/>
    </dgm:pt>
    <dgm:pt modelId="{63F210A1-B05E-410B-B346-68DBA4BEDFCD}" type="pres">
      <dgm:prSet presAssocID="{5AA4787A-3846-4DD3-B6D8-D45BFCBC0D5F}" presName="conn2-1" presStyleLbl="parChTrans1D2" presStyleIdx="0" presStyleCnt="3"/>
      <dgm:spPr/>
      <dgm:t>
        <a:bodyPr/>
        <a:lstStyle/>
        <a:p>
          <a:endParaRPr lang="zh-CN" altLang="en-US"/>
        </a:p>
      </dgm:t>
    </dgm:pt>
    <dgm:pt modelId="{538BED57-3C8C-4AF4-90C7-3C9E55EF2203}" type="pres">
      <dgm:prSet presAssocID="{5AA4787A-3846-4DD3-B6D8-D45BFCBC0D5F}" presName="connTx" presStyleLbl="parChTrans1D2" presStyleIdx="0" presStyleCnt="3"/>
      <dgm:spPr/>
      <dgm:t>
        <a:bodyPr/>
        <a:lstStyle/>
        <a:p>
          <a:endParaRPr lang="zh-CN" altLang="en-US"/>
        </a:p>
      </dgm:t>
    </dgm:pt>
    <dgm:pt modelId="{CF21256B-F187-4C0D-9F8B-72257A7FD69A}" type="pres">
      <dgm:prSet presAssocID="{DC41612E-97FC-4C34-8F70-C8DD4CEA6DD5}" presName="root2" presStyleCnt="0"/>
      <dgm:spPr/>
    </dgm:pt>
    <dgm:pt modelId="{4CD3F7CB-4A84-4090-9C11-D7B229BC2FD6}" type="pres">
      <dgm:prSet presAssocID="{DC41612E-97FC-4C34-8F70-C8DD4CEA6DD5}" presName="LevelTwoTextNode" presStyleLbl="node2" presStyleIdx="0" presStyleCnt="3">
        <dgm:presLayoutVars>
          <dgm:chPref val="3"/>
        </dgm:presLayoutVars>
      </dgm:prSet>
      <dgm:spPr/>
      <dgm:t>
        <a:bodyPr/>
        <a:lstStyle/>
        <a:p>
          <a:endParaRPr lang="zh-CN" altLang="en-US"/>
        </a:p>
      </dgm:t>
    </dgm:pt>
    <dgm:pt modelId="{84F51FB5-60C9-42C5-BE60-498762375F2D}" type="pres">
      <dgm:prSet presAssocID="{DC41612E-97FC-4C34-8F70-C8DD4CEA6DD5}" presName="level3hierChild" presStyleCnt="0"/>
      <dgm:spPr/>
    </dgm:pt>
    <dgm:pt modelId="{2B4D4FD1-7532-4775-8B12-2A6150B9D4ED}" type="pres">
      <dgm:prSet presAssocID="{60E4B132-2ACE-46A8-8A3E-591EF0DC37AF}" presName="conn2-1" presStyleLbl="parChTrans1D3" presStyleIdx="0" presStyleCnt="2"/>
      <dgm:spPr/>
      <dgm:t>
        <a:bodyPr/>
        <a:lstStyle/>
        <a:p>
          <a:endParaRPr lang="zh-CN" altLang="en-US"/>
        </a:p>
      </dgm:t>
    </dgm:pt>
    <dgm:pt modelId="{603180DF-5679-4B04-8D56-C446BFC0EF98}" type="pres">
      <dgm:prSet presAssocID="{60E4B132-2ACE-46A8-8A3E-591EF0DC37AF}" presName="connTx" presStyleLbl="parChTrans1D3" presStyleIdx="0" presStyleCnt="2"/>
      <dgm:spPr/>
      <dgm:t>
        <a:bodyPr/>
        <a:lstStyle/>
        <a:p>
          <a:endParaRPr lang="zh-CN" altLang="en-US"/>
        </a:p>
      </dgm:t>
    </dgm:pt>
    <dgm:pt modelId="{EF6C4393-D8EC-4473-9811-C7488531B057}" type="pres">
      <dgm:prSet presAssocID="{8C41D73B-8154-42F9-BC33-60E09C4A6953}" presName="root2" presStyleCnt="0"/>
      <dgm:spPr/>
    </dgm:pt>
    <dgm:pt modelId="{C8FCD553-273C-4B71-AAFA-C2FB5B7B5A3C}" type="pres">
      <dgm:prSet presAssocID="{8C41D73B-8154-42F9-BC33-60E09C4A6953}" presName="LevelTwoTextNode" presStyleLbl="node3" presStyleIdx="0" presStyleCnt="2">
        <dgm:presLayoutVars>
          <dgm:chPref val="3"/>
        </dgm:presLayoutVars>
      </dgm:prSet>
      <dgm:spPr/>
      <dgm:t>
        <a:bodyPr/>
        <a:lstStyle/>
        <a:p>
          <a:endParaRPr lang="zh-CN" altLang="en-US"/>
        </a:p>
      </dgm:t>
    </dgm:pt>
    <dgm:pt modelId="{4A3BA9C0-0B0B-4EA6-813B-5B2A0A5799CA}" type="pres">
      <dgm:prSet presAssocID="{8C41D73B-8154-42F9-BC33-60E09C4A6953}" presName="level3hierChild" presStyleCnt="0"/>
      <dgm:spPr/>
    </dgm:pt>
    <dgm:pt modelId="{AA7DC06F-8369-4657-B3ED-C4B185371F4A}" type="pres">
      <dgm:prSet presAssocID="{FCBE0518-FCE6-4699-932E-0F30C078E385}" presName="conn2-1" presStyleLbl="parChTrans1D3" presStyleIdx="1" presStyleCnt="2"/>
      <dgm:spPr/>
      <dgm:t>
        <a:bodyPr/>
        <a:lstStyle/>
        <a:p>
          <a:endParaRPr lang="zh-CN" altLang="en-US"/>
        </a:p>
      </dgm:t>
    </dgm:pt>
    <dgm:pt modelId="{01DFCF86-2C92-4129-8296-42AFFF88ADC3}" type="pres">
      <dgm:prSet presAssocID="{FCBE0518-FCE6-4699-932E-0F30C078E385}" presName="connTx" presStyleLbl="parChTrans1D3" presStyleIdx="1" presStyleCnt="2"/>
      <dgm:spPr/>
      <dgm:t>
        <a:bodyPr/>
        <a:lstStyle/>
        <a:p>
          <a:endParaRPr lang="zh-CN" altLang="en-US"/>
        </a:p>
      </dgm:t>
    </dgm:pt>
    <dgm:pt modelId="{9980AE8D-BC7D-4895-8FA4-D01AF23ADEC9}" type="pres">
      <dgm:prSet presAssocID="{BC2BECBD-63DC-4895-AE09-63F059481275}" presName="root2" presStyleCnt="0"/>
      <dgm:spPr/>
    </dgm:pt>
    <dgm:pt modelId="{91390982-F316-4472-8236-ED1791C4EAB7}" type="pres">
      <dgm:prSet presAssocID="{BC2BECBD-63DC-4895-AE09-63F059481275}" presName="LevelTwoTextNode" presStyleLbl="node3" presStyleIdx="1" presStyleCnt="2">
        <dgm:presLayoutVars>
          <dgm:chPref val="3"/>
        </dgm:presLayoutVars>
      </dgm:prSet>
      <dgm:spPr/>
      <dgm:t>
        <a:bodyPr/>
        <a:lstStyle/>
        <a:p>
          <a:endParaRPr lang="zh-CN" altLang="en-US"/>
        </a:p>
      </dgm:t>
    </dgm:pt>
    <dgm:pt modelId="{4120D42D-2E6B-461C-9596-C7458F81A8FB}" type="pres">
      <dgm:prSet presAssocID="{BC2BECBD-63DC-4895-AE09-63F059481275}" presName="level3hierChild" presStyleCnt="0"/>
      <dgm:spPr/>
    </dgm:pt>
    <dgm:pt modelId="{35EF88F2-C654-4E89-8805-0A1C6586D75A}" type="pres">
      <dgm:prSet presAssocID="{D67AB416-86E8-4B3B-B41D-F1D8C56BCD22}" presName="conn2-1" presStyleLbl="parChTrans1D2" presStyleIdx="1" presStyleCnt="3"/>
      <dgm:spPr/>
      <dgm:t>
        <a:bodyPr/>
        <a:lstStyle/>
        <a:p>
          <a:endParaRPr lang="zh-CN" altLang="en-US"/>
        </a:p>
      </dgm:t>
    </dgm:pt>
    <dgm:pt modelId="{38970A78-092B-446F-BA5D-C40847815A78}" type="pres">
      <dgm:prSet presAssocID="{D67AB416-86E8-4B3B-B41D-F1D8C56BCD22}" presName="connTx" presStyleLbl="parChTrans1D2" presStyleIdx="1" presStyleCnt="3"/>
      <dgm:spPr/>
      <dgm:t>
        <a:bodyPr/>
        <a:lstStyle/>
        <a:p>
          <a:endParaRPr lang="zh-CN" altLang="en-US"/>
        </a:p>
      </dgm:t>
    </dgm:pt>
    <dgm:pt modelId="{D80ED1BE-E0CF-4C93-902E-3FF7733E2E42}" type="pres">
      <dgm:prSet presAssocID="{CAB9CDAC-EFBB-477F-AE42-52D886B69D5E}" presName="root2" presStyleCnt="0"/>
      <dgm:spPr/>
    </dgm:pt>
    <dgm:pt modelId="{D3CDFBF3-3DC3-44DA-B45E-959846633C4E}" type="pres">
      <dgm:prSet presAssocID="{CAB9CDAC-EFBB-477F-AE42-52D886B69D5E}" presName="LevelTwoTextNode" presStyleLbl="node2" presStyleIdx="1" presStyleCnt="3">
        <dgm:presLayoutVars>
          <dgm:chPref val="3"/>
        </dgm:presLayoutVars>
      </dgm:prSet>
      <dgm:spPr/>
      <dgm:t>
        <a:bodyPr/>
        <a:lstStyle/>
        <a:p>
          <a:endParaRPr lang="zh-CN" altLang="en-US"/>
        </a:p>
      </dgm:t>
    </dgm:pt>
    <dgm:pt modelId="{A8A77FA0-15A2-4A1D-B012-C251698113AF}" type="pres">
      <dgm:prSet presAssocID="{CAB9CDAC-EFBB-477F-AE42-52D886B69D5E}" presName="level3hierChild" presStyleCnt="0"/>
      <dgm:spPr/>
    </dgm:pt>
    <dgm:pt modelId="{31B7E5AF-08AD-4897-8B18-BAF36BF6CB2C}" type="pres">
      <dgm:prSet presAssocID="{C9ACC11E-FD4D-48F5-A056-77B11495B850}" presName="conn2-1" presStyleLbl="parChTrans1D2" presStyleIdx="2" presStyleCnt="3"/>
      <dgm:spPr/>
      <dgm:t>
        <a:bodyPr/>
        <a:lstStyle/>
        <a:p>
          <a:endParaRPr lang="zh-CN" altLang="en-US"/>
        </a:p>
      </dgm:t>
    </dgm:pt>
    <dgm:pt modelId="{03BB7912-A64F-4064-AEDC-B1AEDBD7611A}" type="pres">
      <dgm:prSet presAssocID="{C9ACC11E-FD4D-48F5-A056-77B11495B850}" presName="connTx" presStyleLbl="parChTrans1D2" presStyleIdx="2" presStyleCnt="3"/>
      <dgm:spPr/>
      <dgm:t>
        <a:bodyPr/>
        <a:lstStyle/>
        <a:p>
          <a:endParaRPr lang="zh-CN" altLang="en-US"/>
        </a:p>
      </dgm:t>
    </dgm:pt>
    <dgm:pt modelId="{99670EC5-FFFD-4C5D-86E6-9008940C67CE}" type="pres">
      <dgm:prSet presAssocID="{61091962-3D3A-4860-810B-735E84EDEA25}" presName="root2" presStyleCnt="0"/>
      <dgm:spPr/>
    </dgm:pt>
    <dgm:pt modelId="{3B126D9C-A5AE-46B9-9642-19EB67406316}" type="pres">
      <dgm:prSet presAssocID="{61091962-3D3A-4860-810B-735E84EDEA25}" presName="LevelTwoTextNode" presStyleLbl="node2" presStyleIdx="2" presStyleCnt="3" custScaleX="128846">
        <dgm:presLayoutVars>
          <dgm:chPref val="3"/>
        </dgm:presLayoutVars>
      </dgm:prSet>
      <dgm:spPr/>
      <dgm:t>
        <a:bodyPr/>
        <a:lstStyle/>
        <a:p>
          <a:endParaRPr lang="zh-CN" altLang="en-US"/>
        </a:p>
      </dgm:t>
    </dgm:pt>
    <dgm:pt modelId="{B5CECEED-9306-42E0-8444-A7986288DFFE}" type="pres">
      <dgm:prSet presAssocID="{61091962-3D3A-4860-810B-735E84EDEA25}" presName="level3hierChild" presStyleCnt="0"/>
      <dgm:spPr/>
    </dgm:pt>
  </dgm:ptLst>
  <dgm:cxnLst>
    <dgm:cxn modelId="{F0B0DF6D-030C-4FD6-A52B-11D5C38A4F7F}" srcId="{DC41612E-97FC-4C34-8F70-C8DD4CEA6DD5}" destId="{8C41D73B-8154-42F9-BC33-60E09C4A6953}" srcOrd="0" destOrd="0" parTransId="{60E4B132-2ACE-46A8-8A3E-591EF0DC37AF}" sibTransId="{0FA2805F-8AD9-4853-9E70-9D94E2725A2D}"/>
    <dgm:cxn modelId="{64492FD1-11C0-4566-89F1-CB1D3D30E4BC}" type="presOf" srcId="{D67AB416-86E8-4B3B-B41D-F1D8C56BCD22}" destId="{35EF88F2-C654-4E89-8805-0A1C6586D75A}" srcOrd="0" destOrd="0" presId="urn:microsoft.com/office/officeart/2005/8/layout/hierarchy2"/>
    <dgm:cxn modelId="{AB05168B-10E9-45D1-A22B-71102DD97623}" type="presOf" srcId="{5AA4787A-3846-4DD3-B6D8-D45BFCBC0D5F}" destId="{538BED57-3C8C-4AF4-90C7-3C9E55EF2203}" srcOrd="1" destOrd="0" presId="urn:microsoft.com/office/officeart/2005/8/layout/hierarchy2"/>
    <dgm:cxn modelId="{407659DF-CED1-439D-AF0A-673864A9BF55}" type="presOf" srcId="{BC2BECBD-63DC-4895-AE09-63F059481275}" destId="{91390982-F316-4472-8236-ED1791C4EAB7}" srcOrd="0" destOrd="0" presId="urn:microsoft.com/office/officeart/2005/8/layout/hierarchy2"/>
    <dgm:cxn modelId="{2847929E-9276-44CF-8DD6-51A94950224B}" srcId="{E13641B9-91CD-40A0-A9BA-E5FD62B5D917}" destId="{CAB9CDAC-EFBB-477F-AE42-52D886B69D5E}" srcOrd="1" destOrd="0" parTransId="{D67AB416-86E8-4B3B-B41D-F1D8C56BCD22}" sibTransId="{BF65F2E4-0E0F-4CB5-AF7F-1E1316B3367C}"/>
    <dgm:cxn modelId="{AD2B2DD4-74FE-45F8-BBCA-6B0D514C66DA}" type="presOf" srcId="{60E4B132-2ACE-46A8-8A3E-591EF0DC37AF}" destId="{2B4D4FD1-7532-4775-8B12-2A6150B9D4ED}" srcOrd="0" destOrd="0" presId="urn:microsoft.com/office/officeart/2005/8/layout/hierarchy2"/>
    <dgm:cxn modelId="{1140A7BD-C5A9-4900-B3D8-34B1AAF5025C}" type="presOf" srcId="{FCBE0518-FCE6-4699-932E-0F30C078E385}" destId="{01DFCF86-2C92-4129-8296-42AFFF88ADC3}" srcOrd="1" destOrd="0" presId="urn:microsoft.com/office/officeart/2005/8/layout/hierarchy2"/>
    <dgm:cxn modelId="{7D9FB80C-7628-4B85-AA4A-7125B2692245}" type="presOf" srcId="{DC41612E-97FC-4C34-8F70-C8DD4CEA6DD5}" destId="{4CD3F7CB-4A84-4090-9C11-D7B229BC2FD6}" srcOrd="0" destOrd="0" presId="urn:microsoft.com/office/officeart/2005/8/layout/hierarchy2"/>
    <dgm:cxn modelId="{8DB222E4-BD98-48C6-A01B-1E1E5B25BF0D}" type="presOf" srcId="{C9ACC11E-FD4D-48F5-A056-77B11495B850}" destId="{31B7E5AF-08AD-4897-8B18-BAF36BF6CB2C}" srcOrd="0" destOrd="0" presId="urn:microsoft.com/office/officeart/2005/8/layout/hierarchy2"/>
    <dgm:cxn modelId="{BEF22531-ABB5-4A0E-9BF0-DB48AFA6BFCD}" srcId="{E13641B9-91CD-40A0-A9BA-E5FD62B5D917}" destId="{DC41612E-97FC-4C34-8F70-C8DD4CEA6DD5}" srcOrd="0" destOrd="0" parTransId="{5AA4787A-3846-4DD3-B6D8-D45BFCBC0D5F}" sibTransId="{D213E02B-E990-4DB1-98EC-B9D4B62FA4A0}"/>
    <dgm:cxn modelId="{C1D29302-AE3F-450C-926E-45EF0B619AFC}" type="presOf" srcId="{6F2A7A78-0CA1-45AC-B89A-D84850555489}" destId="{6C6F7377-1ED0-404C-A135-A7655821B5F5}" srcOrd="0" destOrd="0" presId="urn:microsoft.com/office/officeart/2005/8/layout/hierarchy2"/>
    <dgm:cxn modelId="{7C9619C8-B053-471A-ADD7-C59A8E9CF2F4}" type="presOf" srcId="{FCBE0518-FCE6-4699-932E-0F30C078E385}" destId="{AA7DC06F-8369-4657-B3ED-C4B185371F4A}" srcOrd="0" destOrd="0" presId="urn:microsoft.com/office/officeart/2005/8/layout/hierarchy2"/>
    <dgm:cxn modelId="{9FA4F82A-08EC-4887-AA53-177086D7FA73}" type="presOf" srcId="{61091962-3D3A-4860-810B-735E84EDEA25}" destId="{3B126D9C-A5AE-46B9-9642-19EB67406316}" srcOrd="0" destOrd="0" presId="urn:microsoft.com/office/officeart/2005/8/layout/hierarchy2"/>
    <dgm:cxn modelId="{86134FFB-6EB5-4A03-9C51-467CF2A42DA0}" type="presOf" srcId="{8C41D73B-8154-42F9-BC33-60E09C4A6953}" destId="{C8FCD553-273C-4B71-AAFA-C2FB5B7B5A3C}" srcOrd="0" destOrd="0" presId="urn:microsoft.com/office/officeart/2005/8/layout/hierarchy2"/>
    <dgm:cxn modelId="{ED61DBA4-F6FA-4847-9555-CEB900264F95}" type="presOf" srcId="{60E4B132-2ACE-46A8-8A3E-591EF0DC37AF}" destId="{603180DF-5679-4B04-8D56-C446BFC0EF98}" srcOrd="1" destOrd="0" presId="urn:microsoft.com/office/officeart/2005/8/layout/hierarchy2"/>
    <dgm:cxn modelId="{F910B7C4-6762-4F04-9850-8F4C7EE9D1EC}" type="presOf" srcId="{E13641B9-91CD-40A0-A9BA-E5FD62B5D917}" destId="{3D483436-B05A-42FA-BD16-A1774CBB3509}" srcOrd="0" destOrd="0" presId="urn:microsoft.com/office/officeart/2005/8/layout/hierarchy2"/>
    <dgm:cxn modelId="{548A2E62-CB78-428C-86F3-7D5B73C6C1B1}" srcId="{DC41612E-97FC-4C34-8F70-C8DD4CEA6DD5}" destId="{BC2BECBD-63DC-4895-AE09-63F059481275}" srcOrd="1" destOrd="0" parTransId="{FCBE0518-FCE6-4699-932E-0F30C078E385}" sibTransId="{D1FBAB6F-8B17-479F-9619-4248BDB82687}"/>
    <dgm:cxn modelId="{0D8D38E3-E426-4D81-A66C-8A7296E01C2B}" type="presOf" srcId="{C9ACC11E-FD4D-48F5-A056-77B11495B850}" destId="{03BB7912-A64F-4064-AEDC-B1AEDBD7611A}" srcOrd="1" destOrd="0" presId="urn:microsoft.com/office/officeart/2005/8/layout/hierarchy2"/>
    <dgm:cxn modelId="{A3E7EC3F-22B3-4A7D-A553-83C1E8D8A47A}" type="presOf" srcId="{D67AB416-86E8-4B3B-B41D-F1D8C56BCD22}" destId="{38970A78-092B-446F-BA5D-C40847815A78}" srcOrd="1" destOrd="0" presId="urn:microsoft.com/office/officeart/2005/8/layout/hierarchy2"/>
    <dgm:cxn modelId="{0A00BE26-DE66-4749-ACB5-7BA25ADB1D0F}" srcId="{6F2A7A78-0CA1-45AC-B89A-D84850555489}" destId="{E13641B9-91CD-40A0-A9BA-E5FD62B5D917}" srcOrd="0" destOrd="0" parTransId="{F3FFF746-2D10-4456-B8A6-0EF714F7F8ED}" sibTransId="{E00304C0-888D-4ACE-AF92-255F2C9EBBE3}"/>
    <dgm:cxn modelId="{580CE226-C5D5-4C07-A0FD-0FC4CB8507F5}" type="presOf" srcId="{5AA4787A-3846-4DD3-B6D8-D45BFCBC0D5F}" destId="{63F210A1-B05E-410B-B346-68DBA4BEDFCD}" srcOrd="0" destOrd="0" presId="urn:microsoft.com/office/officeart/2005/8/layout/hierarchy2"/>
    <dgm:cxn modelId="{2650F2CB-AEAD-43C9-81C6-1F7AC954B763}" type="presOf" srcId="{CAB9CDAC-EFBB-477F-AE42-52D886B69D5E}" destId="{D3CDFBF3-3DC3-44DA-B45E-959846633C4E}" srcOrd="0" destOrd="0" presId="urn:microsoft.com/office/officeart/2005/8/layout/hierarchy2"/>
    <dgm:cxn modelId="{199E4165-F175-4F04-AECA-6A7ED3A3A499}" srcId="{E13641B9-91CD-40A0-A9BA-E5FD62B5D917}" destId="{61091962-3D3A-4860-810B-735E84EDEA25}" srcOrd="2" destOrd="0" parTransId="{C9ACC11E-FD4D-48F5-A056-77B11495B850}" sibTransId="{EFE8BE40-3A61-4859-88BF-64BBD87C0F0C}"/>
    <dgm:cxn modelId="{E67420B2-B0E7-4F75-9424-9B7A8DEA04A3}" type="presParOf" srcId="{6C6F7377-1ED0-404C-A135-A7655821B5F5}" destId="{07F1EEB9-4EE6-425A-9B22-D07F6DB097B9}" srcOrd="0" destOrd="0" presId="urn:microsoft.com/office/officeart/2005/8/layout/hierarchy2"/>
    <dgm:cxn modelId="{1C2A4F6E-70A7-449D-8166-7BDA7D031CBF}" type="presParOf" srcId="{07F1EEB9-4EE6-425A-9B22-D07F6DB097B9}" destId="{3D483436-B05A-42FA-BD16-A1774CBB3509}" srcOrd="0" destOrd="0" presId="urn:microsoft.com/office/officeart/2005/8/layout/hierarchy2"/>
    <dgm:cxn modelId="{2B199E77-8D67-4635-BF05-829323EC7CC9}" type="presParOf" srcId="{07F1EEB9-4EE6-425A-9B22-D07F6DB097B9}" destId="{90705D31-1348-483C-B9C1-9AD9C24FE61E}" srcOrd="1" destOrd="0" presId="urn:microsoft.com/office/officeart/2005/8/layout/hierarchy2"/>
    <dgm:cxn modelId="{78AC7C52-2087-4B70-80CA-062DDE843CF9}" type="presParOf" srcId="{90705D31-1348-483C-B9C1-9AD9C24FE61E}" destId="{63F210A1-B05E-410B-B346-68DBA4BEDFCD}" srcOrd="0" destOrd="0" presId="urn:microsoft.com/office/officeart/2005/8/layout/hierarchy2"/>
    <dgm:cxn modelId="{479CF8E4-CFA5-4D9A-8633-0E7B18208CFC}" type="presParOf" srcId="{63F210A1-B05E-410B-B346-68DBA4BEDFCD}" destId="{538BED57-3C8C-4AF4-90C7-3C9E55EF2203}" srcOrd="0" destOrd="0" presId="urn:microsoft.com/office/officeart/2005/8/layout/hierarchy2"/>
    <dgm:cxn modelId="{E18B6986-24ED-44EE-94BE-7544AC284668}" type="presParOf" srcId="{90705D31-1348-483C-B9C1-9AD9C24FE61E}" destId="{CF21256B-F187-4C0D-9F8B-72257A7FD69A}" srcOrd="1" destOrd="0" presId="urn:microsoft.com/office/officeart/2005/8/layout/hierarchy2"/>
    <dgm:cxn modelId="{9510A215-3447-4CD7-B556-B64CAFA04100}" type="presParOf" srcId="{CF21256B-F187-4C0D-9F8B-72257A7FD69A}" destId="{4CD3F7CB-4A84-4090-9C11-D7B229BC2FD6}" srcOrd="0" destOrd="0" presId="urn:microsoft.com/office/officeart/2005/8/layout/hierarchy2"/>
    <dgm:cxn modelId="{9F5609B0-A454-4406-9A21-B731DC508FA2}" type="presParOf" srcId="{CF21256B-F187-4C0D-9F8B-72257A7FD69A}" destId="{84F51FB5-60C9-42C5-BE60-498762375F2D}" srcOrd="1" destOrd="0" presId="urn:microsoft.com/office/officeart/2005/8/layout/hierarchy2"/>
    <dgm:cxn modelId="{2121C784-E9AD-4CD8-A3BE-849F2CE9D864}" type="presParOf" srcId="{84F51FB5-60C9-42C5-BE60-498762375F2D}" destId="{2B4D4FD1-7532-4775-8B12-2A6150B9D4ED}" srcOrd="0" destOrd="0" presId="urn:microsoft.com/office/officeart/2005/8/layout/hierarchy2"/>
    <dgm:cxn modelId="{52FE0523-AF92-44CC-9197-B5CD56489878}" type="presParOf" srcId="{2B4D4FD1-7532-4775-8B12-2A6150B9D4ED}" destId="{603180DF-5679-4B04-8D56-C446BFC0EF98}" srcOrd="0" destOrd="0" presId="urn:microsoft.com/office/officeart/2005/8/layout/hierarchy2"/>
    <dgm:cxn modelId="{90036873-CB55-4E66-ADDB-C926EE7F31D5}" type="presParOf" srcId="{84F51FB5-60C9-42C5-BE60-498762375F2D}" destId="{EF6C4393-D8EC-4473-9811-C7488531B057}" srcOrd="1" destOrd="0" presId="urn:microsoft.com/office/officeart/2005/8/layout/hierarchy2"/>
    <dgm:cxn modelId="{BCABE536-B2C3-4F3C-8B42-4A673AA5CE1B}" type="presParOf" srcId="{EF6C4393-D8EC-4473-9811-C7488531B057}" destId="{C8FCD553-273C-4B71-AAFA-C2FB5B7B5A3C}" srcOrd="0" destOrd="0" presId="urn:microsoft.com/office/officeart/2005/8/layout/hierarchy2"/>
    <dgm:cxn modelId="{F60A6EB8-7193-4E12-BAC3-FA239E997A7E}" type="presParOf" srcId="{EF6C4393-D8EC-4473-9811-C7488531B057}" destId="{4A3BA9C0-0B0B-4EA6-813B-5B2A0A5799CA}" srcOrd="1" destOrd="0" presId="urn:microsoft.com/office/officeart/2005/8/layout/hierarchy2"/>
    <dgm:cxn modelId="{487DBC70-941A-4A72-9A6D-35BBAEFFA2F7}" type="presParOf" srcId="{84F51FB5-60C9-42C5-BE60-498762375F2D}" destId="{AA7DC06F-8369-4657-B3ED-C4B185371F4A}" srcOrd="2" destOrd="0" presId="urn:microsoft.com/office/officeart/2005/8/layout/hierarchy2"/>
    <dgm:cxn modelId="{86186BE6-2DD6-41E6-AFC5-623E59E60B7D}" type="presParOf" srcId="{AA7DC06F-8369-4657-B3ED-C4B185371F4A}" destId="{01DFCF86-2C92-4129-8296-42AFFF88ADC3}" srcOrd="0" destOrd="0" presId="urn:microsoft.com/office/officeart/2005/8/layout/hierarchy2"/>
    <dgm:cxn modelId="{3F059541-2907-4730-8B3C-A5297BFEBF51}" type="presParOf" srcId="{84F51FB5-60C9-42C5-BE60-498762375F2D}" destId="{9980AE8D-BC7D-4895-8FA4-D01AF23ADEC9}" srcOrd="3" destOrd="0" presId="urn:microsoft.com/office/officeart/2005/8/layout/hierarchy2"/>
    <dgm:cxn modelId="{9B58D57D-65DF-4E7D-8BFA-1DF778AAD238}" type="presParOf" srcId="{9980AE8D-BC7D-4895-8FA4-D01AF23ADEC9}" destId="{91390982-F316-4472-8236-ED1791C4EAB7}" srcOrd="0" destOrd="0" presId="urn:microsoft.com/office/officeart/2005/8/layout/hierarchy2"/>
    <dgm:cxn modelId="{6EB7F0B0-F694-4016-AA0E-9E25009E2AE0}" type="presParOf" srcId="{9980AE8D-BC7D-4895-8FA4-D01AF23ADEC9}" destId="{4120D42D-2E6B-461C-9596-C7458F81A8FB}" srcOrd="1" destOrd="0" presId="urn:microsoft.com/office/officeart/2005/8/layout/hierarchy2"/>
    <dgm:cxn modelId="{7C424B42-120A-42FA-B278-82572113D164}" type="presParOf" srcId="{90705D31-1348-483C-B9C1-9AD9C24FE61E}" destId="{35EF88F2-C654-4E89-8805-0A1C6586D75A}" srcOrd="2" destOrd="0" presId="urn:microsoft.com/office/officeart/2005/8/layout/hierarchy2"/>
    <dgm:cxn modelId="{EA66479D-E05D-498D-9193-73CC09BDE58A}" type="presParOf" srcId="{35EF88F2-C654-4E89-8805-0A1C6586D75A}" destId="{38970A78-092B-446F-BA5D-C40847815A78}" srcOrd="0" destOrd="0" presId="urn:microsoft.com/office/officeart/2005/8/layout/hierarchy2"/>
    <dgm:cxn modelId="{30D817F4-D04B-4728-9AEE-2781AF07948B}" type="presParOf" srcId="{90705D31-1348-483C-B9C1-9AD9C24FE61E}" destId="{D80ED1BE-E0CF-4C93-902E-3FF7733E2E42}" srcOrd="3" destOrd="0" presId="urn:microsoft.com/office/officeart/2005/8/layout/hierarchy2"/>
    <dgm:cxn modelId="{F19FE44A-57A9-4C4F-8612-782B8A9BF4AA}" type="presParOf" srcId="{D80ED1BE-E0CF-4C93-902E-3FF7733E2E42}" destId="{D3CDFBF3-3DC3-44DA-B45E-959846633C4E}" srcOrd="0" destOrd="0" presId="urn:microsoft.com/office/officeart/2005/8/layout/hierarchy2"/>
    <dgm:cxn modelId="{3B4001AD-43FE-46D7-8950-72B0DDE64333}" type="presParOf" srcId="{D80ED1BE-E0CF-4C93-902E-3FF7733E2E42}" destId="{A8A77FA0-15A2-4A1D-B012-C251698113AF}" srcOrd="1" destOrd="0" presId="urn:microsoft.com/office/officeart/2005/8/layout/hierarchy2"/>
    <dgm:cxn modelId="{AD05B668-EE4A-4AB0-8027-13003B0596B5}" type="presParOf" srcId="{90705D31-1348-483C-B9C1-9AD9C24FE61E}" destId="{31B7E5AF-08AD-4897-8B18-BAF36BF6CB2C}" srcOrd="4" destOrd="0" presId="urn:microsoft.com/office/officeart/2005/8/layout/hierarchy2"/>
    <dgm:cxn modelId="{2F5B11C8-CFED-40DB-BFA3-4EBB30012CFB}" type="presParOf" srcId="{31B7E5AF-08AD-4897-8B18-BAF36BF6CB2C}" destId="{03BB7912-A64F-4064-AEDC-B1AEDBD7611A}" srcOrd="0" destOrd="0" presId="urn:microsoft.com/office/officeart/2005/8/layout/hierarchy2"/>
    <dgm:cxn modelId="{9B233105-C983-41DF-86B4-890A4630D147}" type="presParOf" srcId="{90705D31-1348-483C-B9C1-9AD9C24FE61E}" destId="{99670EC5-FFFD-4C5D-86E6-9008940C67CE}" srcOrd="5" destOrd="0" presId="urn:microsoft.com/office/officeart/2005/8/layout/hierarchy2"/>
    <dgm:cxn modelId="{4C5ADA2D-856B-4B15-BE06-68996B0F290E}" type="presParOf" srcId="{99670EC5-FFFD-4C5D-86E6-9008940C67CE}" destId="{3B126D9C-A5AE-46B9-9642-19EB67406316}" srcOrd="0" destOrd="0" presId="urn:microsoft.com/office/officeart/2005/8/layout/hierarchy2"/>
    <dgm:cxn modelId="{D0DB61EA-D478-4750-88E8-892BCC7C0972}" type="presParOf" srcId="{99670EC5-FFFD-4C5D-86E6-9008940C67CE}" destId="{B5CECEED-9306-42E0-8444-A7986288DFF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483436-B05A-42FA-BD16-A1774CBB3509}">
      <dsp:nvSpPr>
        <dsp:cNvPr id="0" name=""/>
        <dsp:cNvSpPr/>
      </dsp:nvSpPr>
      <dsp:spPr>
        <a:xfrm>
          <a:off x="5505" y="2987398"/>
          <a:ext cx="2363312" cy="118165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zh-CN" altLang="en-US" sz="4400" b="1" kern="1200" dirty="0">
              <a:solidFill>
                <a:schemeClr val="tx1"/>
              </a:solidFill>
            </a:rPr>
            <a:t>反驳</a:t>
          </a:r>
        </a:p>
      </dsp:txBody>
      <dsp:txXfrm>
        <a:off x="40115" y="3022008"/>
        <a:ext cx="2294092" cy="1112436"/>
      </dsp:txXfrm>
    </dsp:sp>
    <dsp:sp modelId="{63F210A1-B05E-410B-B346-68DBA4BEDFCD}">
      <dsp:nvSpPr>
        <dsp:cNvPr id="0" name=""/>
        <dsp:cNvSpPr/>
      </dsp:nvSpPr>
      <dsp:spPr>
        <a:xfrm rot="18289469">
          <a:off x="2013794" y="2882354"/>
          <a:ext cx="1655373" cy="32838"/>
        </a:xfrm>
        <a:custGeom>
          <a:avLst/>
          <a:gdLst/>
          <a:ahLst/>
          <a:cxnLst/>
          <a:rect l="0" t="0" r="0" b="0"/>
          <a:pathLst>
            <a:path>
              <a:moveTo>
                <a:pt x="0" y="16419"/>
              </a:moveTo>
              <a:lnTo>
                <a:pt x="1655373" y="164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800096" y="2857389"/>
        <a:ext cx="82768" cy="82768"/>
      </dsp:txXfrm>
    </dsp:sp>
    <dsp:sp modelId="{4CD3F7CB-4A84-4090-9C11-D7B229BC2FD6}">
      <dsp:nvSpPr>
        <dsp:cNvPr id="0" name=""/>
        <dsp:cNvSpPr/>
      </dsp:nvSpPr>
      <dsp:spPr>
        <a:xfrm>
          <a:off x="3314143" y="1628493"/>
          <a:ext cx="2363312" cy="118165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zh-CN" altLang="en-US" sz="3500" b="1" kern="1200" dirty="0">
              <a:solidFill>
                <a:schemeClr val="tx1"/>
              </a:solidFill>
            </a:rPr>
            <a:t>反驳论题</a:t>
          </a:r>
        </a:p>
      </dsp:txBody>
      <dsp:txXfrm>
        <a:off x="3348753" y="1663103"/>
        <a:ext cx="2294092" cy="1112436"/>
      </dsp:txXfrm>
    </dsp:sp>
    <dsp:sp modelId="{2B4D4FD1-7532-4775-8B12-2A6150B9D4ED}">
      <dsp:nvSpPr>
        <dsp:cNvPr id="0" name=""/>
        <dsp:cNvSpPr/>
      </dsp:nvSpPr>
      <dsp:spPr>
        <a:xfrm rot="19457599">
          <a:off x="5568033" y="1863175"/>
          <a:ext cx="1164171" cy="32838"/>
        </a:xfrm>
        <a:custGeom>
          <a:avLst/>
          <a:gdLst/>
          <a:ahLst/>
          <a:cxnLst/>
          <a:rect l="0" t="0" r="0" b="0"/>
          <a:pathLst>
            <a:path>
              <a:moveTo>
                <a:pt x="0" y="16419"/>
              </a:moveTo>
              <a:lnTo>
                <a:pt x="1164171" y="164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6121014" y="1850490"/>
        <a:ext cx="58208" cy="58208"/>
      </dsp:txXfrm>
    </dsp:sp>
    <dsp:sp modelId="{C8FCD553-273C-4B71-AAFA-C2FB5B7B5A3C}">
      <dsp:nvSpPr>
        <dsp:cNvPr id="0" name=""/>
        <dsp:cNvSpPr/>
      </dsp:nvSpPr>
      <dsp:spPr>
        <a:xfrm>
          <a:off x="6622781" y="949040"/>
          <a:ext cx="2363312" cy="118165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zh-CN" altLang="en-US" sz="3500" b="1" kern="1200" dirty="0">
              <a:solidFill>
                <a:schemeClr val="tx1"/>
              </a:solidFill>
            </a:rPr>
            <a:t>直接反驳论题</a:t>
          </a:r>
        </a:p>
      </dsp:txBody>
      <dsp:txXfrm>
        <a:off x="6657391" y="983650"/>
        <a:ext cx="2294092" cy="1112436"/>
      </dsp:txXfrm>
    </dsp:sp>
    <dsp:sp modelId="{AA7DC06F-8369-4657-B3ED-C4B185371F4A}">
      <dsp:nvSpPr>
        <dsp:cNvPr id="0" name=""/>
        <dsp:cNvSpPr/>
      </dsp:nvSpPr>
      <dsp:spPr>
        <a:xfrm rot="2142401">
          <a:off x="5568033" y="2542628"/>
          <a:ext cx="1164171" cy="32838"/>
        </a:xfrm>
        <a:custGeom>
          <a:avLst/>
          <a:gdLst/>
          <a:ahLst/>
          <a:cxnLst/>
          <a:rect l="0" t="0" r="0" b="0"/>
          <a:pathLst>
            <a:path>
              <a:moveTo>
                <a:pt x="0" y="16419"/>
              </a:moveTo>
              <a:lnTo>
                <a:pt x="1164171" y="164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6121014" y="2529943"/>
        <a:ext cx="58208" cy="58208"/>
      </dsp:txXfrm>
    </dsp:sp>
    <dsp:sp modelId="{91390982-F316-4472-8236-ED1791C4EAB7}">
      <dsp:nvSpPr>
        <dsp:cNvPr id="0" name=""/>
        <dsp:cNvSpPr/>
      </dsp:nvSpPr>
      <dsp:spPr>
        <a:xfrm>
          <a:off x="6622781" y="2307945"/>
          <a:ext cx="2363312" cy="118165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zh-CN" altLang="en-US" sz="3500" b="1" kern="1200" dirty="0">
              <a:solidFill>
                <a:schemeClr val="tx1"/>
              </a:solidFill>
            </a:rPr>
            <a:t>间接反驳论题</a:t>
          </a:r>
        </a:p>
      </dsp:txBody>
      <dsp:txXfrm>
        <a:off x="6657391" y="2342555"/>
        <a:ext cx="2294092" cy="1112436"/>
      </dsp:txXfrm>
    </dsp:sp>
    <dsp:sp modelId="{35EF88F2-C654-4E89-8805-0A1C6586D75A}">
      <dsp:nvSpPr>
        <dsp:cNvPr id="0" name=""/>
        <dsp:cNvSpPr/>
      </dsp:nvSpPr>
      <dsp:spPr>
        <a:xfrm>
          <a:off x="2368818" y="3561806"/>
          <a:ext cx="945325" cy="32838"/>
        </a:xfrm>
        <a:custGeom>
          <a:avLst/>
          <a:gdLst/>
          <a:ahLst/>
          <a:cxnLst/>
          <a:rect l="0" t="0" r="0" b="0"/>
          <a:pathLst>
            <a:path>
              <a:moveTo>
                <a:pt x="0" y="16419"/>
              </a:moveTo>
              <a:lnTo>
                <a:pt x="945325" y="164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817847" y="3554593"/>
        <a:ext cx="47266" cy="47266"/>
      </dsp:txXfrm>
    </dsp:sp>
    <dsp:sp modelId="{D3CDFBF3-3DC3-44DA-B45E-959846633C4E}">
      <dsp:nvSpPr>
        <dsp:cNvPr id="0" name=""/>
        <dsp:cNvSpPr/>
      </dsp:nvSpPr>
      <dsp:spPr>
        <a:xfrm>
          <a:off x="3314143" y="2987398"/>
          <a:ext cx="2363312" cy="118165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zh-CN" altLang="en-US" sz="3500" b="1" kern="1200" dirty="0">
              <a:solidFill>
                <a:schemeClr val="tx1"/>
              </a:solidFill>
            </a:rPr>
            <a:t>反驳论据</a:t>
          </a:r>
        </a:p>
      </dsp:txBody>
      <dsp:txXfrm>
        <a:off x="3348753" y="3022008"/>
        <a:ext cx="2294092" cy="1112436"/>
      </dsp:txXfrm>
    </dsp:sp>
    <dsp:sp modelId="{31B7E5AF-08AD-4897-8B18-BAF36BF6CB2C}">
      <dsp:nvSpPr>
        <dsp:cNvPr id="0" name=""/>
        <dsp:cNvSpPr/>
      </dsp:nvSpPr>
      <dsp:spPr>
        <a:xfrm rot="3310531">
          <a:off x="2013794" y="4241259"/>
          <a:ext cx="1655373" cy="32838"/>
        </a:xfrm>
        <a:custGeom>
          <a:avLst/>
          <a:gdLst/>
          <a:ahLst/>
          <a:cxnLst/>
          <a:rect l="0" t="0" r="0" b="0"/>
          <a:pathLst>
            <a:path>
              <a:moveTo>
                <a:pt x="0" y="16419"/>
              </a:moveTo>
              <a:lnTo>
                <a:pt x="1655373" y="164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800096" y="4216294"/>
        <a:ext cx="82768" cy="82768"/>
      </dsp:txXfrm>
    </dsp:sp>
    <dsp:sp modelId="{3B126D9C-A5AE-46B9-9642-19EB67406316}">
      <dsp:nvSpPr>
        <dsp:cNvPr id="0" name=""/>
        <dsp:cNvSpPr/>
      </dsp:nvSpPr>
      <dsp:spPr>
        <a:xfrm>
          <a:off x="3314143" y="4346302"/>
          <a:ext cx="3045034" cy="118165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zh-CN" altLang="en-US" sz="3600" b="1" kern="1200" dirty="0">
              <a:solidFill>
                <a:schemeClr val="tx1"/>
              </a:solidFill>
            </a:rPr>
            <a:t>反驳论证方式</a:t>
          </a:r>
          <a:endParaRPr lang="zh-CN" altLang="en-US" sz="3200" b="1" kern="1200" dirty="0">
            <a:solidFill>
              <a:schemeClr val="tx1"/>
            </a:solidFill>
          </a:endParaRPr>
        </a:p>
      </dsp:txBody>
      <dsp:txXfrm>
        <a:off x="3348753" y="4380912"/>
        <a:ext cx="2975814" cy="111243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7790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77904"/>
          </a:xfrm>
          <a:prstGeom prst="rect">
            <a:avLst/>
          </a:prstGeom>
        </p:spPr>
        <p:txBody>
          <a:bodyPr vert="horz" lIns="91440" tIns="45720" rIns="91440" bIns="45720" rtlCol="0"/>
          <a:lstStyle>
            <a:lvl1pPr algn="r">
              <a:defRPr sz="1200"/>
            </a:lvl1pPr>
          </a:lstStyle>
          <a:p>
            <a:fld id="{8C17C173-AA01-4C7D-933A-3B80034DAA9A}" type="datetimeFigureOut">
              <a:rPr lang="zh-CN" altLang="en-US" smtClean="0"/>
              <a:pPr/>
              <a:t>2018/7/6</a:t>
            </a:fld>
            <a:endParaRPr lang="zh-CN" altLang="en-US"/>
          </a:p>
        </p:txBody>
      </p:sp>
      <p:sp>
        <p:nvSpPr>
          <p:cNvPr id="4" name="页脚占位符 3"/>
          <p:cNvSpPr>
            <a:spLocks noGrp="1"/>
          </p:cNvSpPr>
          <p:nvPr>
            <p:ph type="ftr" sz="quarter" idx="2"/>
          </p:nvPr>
        </p:nvSpPr>
        <p:spPr>
          <a:xfrm>
            <a:off x="0" y="9047097"/>
            <a:ext cx="2971800" cy="47790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9047097"/>
            <a:ext cx="2971800" cy="477903"/>
          </a:xfrm>
          <a:prstGeom prst="rect">
            <a:avLst/>
          </a:prstGeom>
        </p:spPr>
        <p:txBody>
          <a:bodyPr vert="horz" lIns="91440" tIns="45720" rIns="91440" bIns="45720" rtlCol="0" anchor="b"/>
          <a:lstStyle>
            <a:lvl1pPr algn="r">
              <a:defRPr sz="1200"/>
            </a:lvl1pPr>
          </a:lstStyle>
          <a:p>
            <a:fld id="{BBB40C4B-FE65-438E-8C4A-DB41BC2CBECB}" type="slidenum">
              <a:rPr lang="zh-CN" altLang="en-US" smtClean="0"/>
              <a:pPr/>
              <a:t>‹#›</a:t>
            </a:fld>
            <a:endParaRPr lang="zh-CN" altLang="en-US"/>
          </a:p>
        </p:txBody>
      </p:sp>
    </p:spTree>
    <p:extLst>
      <p:ext uri="{BB962C8B-B14F-4D97-AF65-F5344CB8AC3E}">
        <p14:creationId xmlns:p14="http://schemas.microsoft.com/office/powerpoint/2010/main" val="2369005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77904"/>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77904"/>
          </a:xfrm>
          <a:prstGeom prst="rect">
            <a:avLst/>
          </a:prstGeom>
        </p:spPr>
        <p:txBody>
          <a:bodyPr vert="horz" lIns="91440" tIns="45720" rIns="91440" bIns="45720" rtlCol="0"/>
          <a:lstStyle>
            <a:lvl1pPr algn="r">
              <a:defRPr sz="1200" smtClean="0"/>
            </a:lvl1pPr>
          </a:lstStyle>
          <a:p>
            <a:pPr>
              <a:defRPr/>
            </a:pPr>
            <a:fld id="{ACE4FA2B-D298-432F-9954-BEBDF0F31F96}" type="datetimeFigureOut">
              <a:rPr lang="zh-CN" altLang="en-US"/>
              <a:pPr>
                <a:defRPr/>
              </a:pPr>
              <a:t>2018/7/6</a:t>
            </a:fld>
            <a:endParaRPr lang="zh-CN" altLang="en-US"/>
          </a:p>
        </p:txBody>
      </p:sp>
      <p:sp>
        <p:nvSpPr>
          <p:cNvPr id="4" name="幻灯片图像占位符 3"/>
          <p:cNvSpPr>
            <a:spLocks noGrp="1" noRot="1" noChangeAspect="1"/>
          </p:cNvSpPr>
          <p:nvPr>
            <p:ph type="sldImg" idx="2"/>
          </p:nvPr>
        </p:nvSpPr>
        <p:spPr>
          <a:xfrm>
            <a:off x="1285875" y="1190625"/>
            <a:ext cx="4286250" cy="3214688"/>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583906"/>
            <a:ext cx="5486400" cy="3750469"/>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047097"/>
            <a:ext cx="2971800" cy="477903"/>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9047097"/>
            <a:ext cx="2971800" cy="477903"/>
          </a:xfrm>
          <a:prstGeom prst="rect">
            <a:avLst/>
          </a:prstGeom>
        </p:spPr>
        <p:txBody>
          <a:bodyPr vert="horz" lIns="91440" tIns="45720" rIns="91440" bIns="45720" rtlCol="0" anchor="b"/>
          <a:lstStyle>
            <a:lvl1pPr algn="r">
              <a:defRPr sz="1200" smtClean="0"/>
            </a:lvl1pPr>
          </a:lstStyle>
          <a:p>
            <a:pPr>
              <a:defRPr/>
            </a:pPr>
            <a:fld id="{9E59AB4E-553E-43C3-90B2-5F83B24647D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DengXian" panose="02010600030101010101" pitchFamily="2" charset="-122"/>
        <a:ea typeface="DengXian" panose="02010600030101010101" pitchFamily="2" charset="-122"/>
        <a:cs typeface="+mn-cs"/>
      </a:defRPr>
    </a:lvl1pPr>
    <a:lvl2pPr marL="457200" algn="l" rtl="0" fontAlgn="base">
      <a:spcBef>
        <a:spcPct val="30000"/>
      </a:spcBef>
      <a:spcAft>
        <a:spcPct val="0"/>
      </a:spcAft>
      <a:defRPr sz="1200" kern="1200">
        <a:solidFill>
          <a:schemeClr val="tx1"/>
        </a:solidFill>
        <a:latin typeface="DengXian" panose="02010600030101010101" pitchFamily="2" charset="-122"/>
        <a:ea typeface="DengXian" panose="02010600030101010101" pitchFamily="2" charset="-122"/>
        <a:cs typeface="+mn-cs"/>
      </a:defRPr>
    </a:lvl2pPr>
    <a:lvl3pPr marL="914400" algn="l" rtl="0" fontAlgn="base">
      <a:spcBef>
        <a:spcPct val="30000"/>
      </a:spcBef>
      <a:spcAft>
        <a:spcPct val="0"/>
      </a:spcAft>
      <a:defRPr sz="1200" kern="1200">
        <a:solidFill>
          <a:schemeClr val="tx1"/>
        </a:solidFill>
        <a:latin typeface="DengXian" panose="02010600030101010101" pitchFamily="2" charset="-122"/>
        <a:ea typeface="DengXian" panose="02010600030101010101" pitchFamily="2" charset="-122"/>
        <a:cs typeface="+mn-cs"/>
      </a:defRPr>
    </a:lvl3pPr>
    <a:lvl4pPr marL="1371600" algn="l" rtl="0" fontAlgn="base">
      <a:spcBef>
        <a:spcPct val="30000"/>
      </a:spcBef>
      <a:spcAft>
        <a:spcPct val="0"/>
      </a:spcAft>
      <a:defRPr sz="1200" kern="1200">
        <a:solidFill>
          <a:schemeClr val="tx1"/>
        </a:solidFill>
        <a:latin typeface="DengXian" panose="02010600030101010101" pitchFamily="2" charset="-122"/>
        <a:ea typeface="DengXian" panose="02010600030101010101" pitchFamily="2" charset="-122"/>
        <a:cs typeface="+mn-cs"/>
      </a:defRPr>
    </a:lvl4pPr>
    <a:lvl5pPr marL="1828800" algn="l" rtl="0" fontAlgn="base">
      <a:spcBef>
        <a:spcPct val="30000"/>
      </a:spcBef>
      <a:spcAft>
        <a:spcPct val="0"/>
      </a:spcAft>
      <a:defRPr sz="1200" kern="1200">
        <a:solidFill>
          <a:schemeClr val="tx1"/>
        </a:solidFill>
        <a:latin typeface="DengXian" panose="02010600030101010101" pitchFamily="2" charset="-122"/>
        <a:ea typeface="DengXian"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039140A-897E-4477-85BB-F9CBFEE60EAF}" type="slidenum">
              <a:rPr lang="zh-CN" altLang="en-US"/>
              <a:pPr/>
              <a:t>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www.nordridesign.com/" TargetMode="External"/><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2130425"/>
            <a:ext cx="7772400" cy="1470025"/>
          </a:xfrm>
        </p:spPr>
        <p:txBody>
          <a:bodyPr/>
          <a:lstStyle>
            <a:lvl1pPr>
              <a:defRPr/>
            </a:lvl1pPr>
          </a:lstStyle>
          <a:p>
            <a:pPr lvl="0"/>
            <a:r>
              <a:rPr lang="zh-CN" altLang="en-US" noProof="0"/>
              <a:t>单击此处编辑母版标题样式</a:t>
            </a:r>
          </a:p>
        </p:txBody>
      </p:sp>
      <p:sp>
        <p:nvSpPr>
          <p:cNvPr id="512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2AC512E-D0FC-454B-97CD-4E267546B37C}" type="slidenum">
              <a:rPr lang="en-US" altLang="zh-CN"/>
              <a:pPr>
                <a:defRPr/>
              </a:pPr>
              <a:t>‹#›</a:t>
            </a:fld>
            <a:endParaRPr lang="en-US" altLang="zh-CN"/>
          </a:p>
        </p:txBody>
      </p:sp>
    </p:spTree>
    <p:extLst>
      <p:ext uri="{BB962C8B-B14F-4D97-AF65-F5344CB8AC3E}">
        <p14:creationId xmlns:p14="http://schemas.microsoft.com/office/powerpoint/2010/main" val="878816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AE1279D-99B9-42B5-8D36-E7E86AD6DA3D}" type="slidenum">
              <a:rPr lang="en-US" altLang="zh-CN"/>
              <a:pPr>
                <a:defRPr/>
              </a:pPr>
              <a:t>‹#›</a:t>
            </a:fld>
            <a:endParaRPr lang="en-US" altLang="zh-CN"/>
          </a:p>
        </p:txBody>
      </p:sp>
    </p:spTree>
    <p:extLst>
      <p:ext uri="{BB962C8B-B14F-4D97-AF65-F5344CB8AC3E}">
        <p14:creationId xmlns:p14="http://schemas.microsoft.com/office/powerpoint/2010/main" val="3727572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718CE2B-B0BC-4B8F-9DAB-F801B36354BD}" type="slidenum">
              <a:rPr lang="en-US" altLang="zh-CN"/>
              <a:pPr>
                <a:defRPr/>
              </a:pPr>
              <a:t>‹#›</a:t>
            </a:fld>
            <a:endParaRPr lang="en-US" altLang="zh-CN"/>
          </a:p>
        </p:txBody>
      </p:sp>
    </p:spTree>
    <p:extLst>
      <p:ext uri="{BB962C8B-B14F-4D97-AF65-F5344CB8AC3E}">
        <p14:creationId xmlns:p14="http://schemas.microsoft.com/office/powerpoint/2010/main" val="387011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末尾幻灯片">
    <p:spTree>
      <p:nvGrpSpPr>
        <p:cNvPr id="1" name=""/>
        <p:cNvGrpSpPr/>
        <p:nvPr/>
      </p:nvGrpSpPr>
      <p:grpSpPr>
        <a:xfrm>
          <a:off x="0" y="0"/>
          <a:ext cx="0" cy="0"/>
          <a:chOff x="0" y="0"/>
          <a:chExt cx="0" cy="0"/>
        </a:xfrm>
      </p:grpSpPr>
      <p:pic>
        <p:nvPicPr>
          <p:cNvPr id="23" name="Picture 5" descr="E:\PAT 图片资源素材\PPT\待整理\精选 0 (13).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659" r="33230" b="6423"/>
          <a:stretch/>
        </p:blipFill>
        <p:spPr bwMode="auto">
          <a:xfrm>
            <a:off x="3851921" y="0"/>
            <a:ext cx="529208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11"/>
          <p:cNvSpPr>
            <a:spLocks noChangeArrowheads="1"/>
          </p:cNvSpPr>
          <p:nvPr userDrawn="1"/>
        </p:nvSpPr>
        <p:spPr bwMode="auto">
          <a:xfrm>
            <a:off x="0" y="6864350"/>
            <a:ext cx="9144000" cy="287338"/>
          </a:xfrm>
          <a:prstGeom prst="rect">
            <a:avLst/>
          </a:prstGeom>
          <a:solidFill>
            <a:srgbClr val="BBBFC3">
              <a:alpha val="0"/>
            </a:srgbClr>
          </a:solidFill>
          <a:ln>
            <a:noFill/>
          </a:ln>
          <a:extLst/>
        </p:spPr>
        <p:txBody>
          <a:bodyPr anchor="ctr"/>
          <a:lstStyle/>
          <a:p>
            <a:pPr marL="622300" lvl="0"/>
            <a:endParaRPr lang="en-US" altLang="zh-CN" sz="1100" dirty="0">
              <a:cs typeface="Arial" charset="0"/>
            </a:endParaRPr>
          </a:p>
        </p:txBody>
      </p:sp>
      <p:sp>
        <p:nvSpPr>
          <p:cNvPr id="13" name="Rectangle 5">
            <a:hlinkClick r:id="rId3"/>
          </p:cNvPr>
          <p:cNvSpPr txBox="1">
            <a:spLocks noChangeArrowheads="1"/>
          </p:cNvSpPr>
          <p:nvPr userDrawn="1"/>
        </p:nvSpPr>
        <p:spPr bwMode="gray">
          <a:xfrm>
            <a:off x="0" y="5886624"/>
            <a:ext cx="3347367" cy="504527"/>
          </a:xfrm>
          <a:prstGeom prst="rect">
            <a:avLst/>
          </a:prstGeom>
          <a:gradFill flip="none" rotWithShape="1">
            <a:gsLst>
              <a:gs pos="100000">
                <a:schemeClr val="bg1">
                  <a:alpha val="49000"/>
                </a:schemeClr>
              </a:gs>
              <a:gs pos="0">
                <a:schemeClr val="accent1">
                  <a:tint val="23500"/>
                  <a:satMod val="160000"/>
                  <a:alpha val="0"/>
                </a:schemeClr>
              </a:gs>
            </a:gsLst>
            <a:lin ang="10800000" scaled="1"/>
            <a:tileRect/>
          </a:gradFill>
          <a:ln>
            <a:noFill/>
          </a:ln>
        </p:spPr>
        <p:txBody>
          <a:bodyPr lIns="144000" rIns="504000"/>
          <a:lstStyle>
            <a:lvl1pPr>
              <a:defRPr>
                <a:solidFill>
                  <a:schemeClr val="tx1"/>
                </a:solidFill>
                <a:latin typeface="Arial" charset="0"/>
                <a:ea typeface="黑体" pitchFamily="2" charset="-122"/>
              </a:defRPr>
            </a:lvl1pPr>
            <a:lvl2pPr marL="742950" indent="-285750">
              <a:defRPr>
                <a:solidFill>
                  <a:schemeClr val="tx1"/>
                </a:solidFill>
                <a:latin typeface="Arial" charset="0"/>
                <a:ea typeface="黑体" pitchFamily="2" charset="-122"/>
              </a:defRPr>
            </a:lvl2pPr>
            <a:lvl3pPr marL="1143000" indent="-228600">
              <a:defRPr>
                <a:solidFill>
                  <a:schemeClr val="tx1"/>
                </a:solidFill>
                <a:latin typeface="Arial" charset="0"/>
                <a:ea typeface="黑体" pitchFamily="2" charset="-122"/>
              </a:defRPr>
            </a:lvl3pPr>
            <a:lvl4pPr marL="1600200" indent="-228600">
              <a:defRPr>
                <a:solidFill>
                  <a:schemeClr val="tx1"/>
                </a:solidFill>
                <a:latin typeface="Arial" charset="0"/>
                <a:ea typeface="黑体" pitchFamily="2" charset="-122"/>
              </a:defRPr>
            </a:lvl4pPr>
            <a:lvl5pPr marL="2057400" indent="-228600">
              <a:defRPr>
                <a:solidFill>
                  <a:schemeClr val="tx1"/>
                </a:solidFill>
                <a:latin typeface="Arial" charset="0"/>
                <a:ea typeface="黑体" pitchFamily="2" charset="-122"/>
              </a:defRPr>
            </a:lvl5pPr>
            <a:lvl6pPr marL="2514600" indent="-228600" fontAlgn="base">
              <a:spcBef>
                <a:spcPct val="0"/>
              </a:spcBef>
              <a:spcAft>
                <a:spcPct val="0"/>
              </a:spcAft>
              <a:defRPr>
                <a:solidFill>
                  <a:schemeClr val="tx1"/>
                </a:solidFill>
                <a:latin typeface="Arial" charset="0"/>
                <a:ea typeface="黑体" pitchFamily="2" charset="-122"/>
              </a:defRPr>
            </a:lvl6pPr>
            <a:lvl7pPr marL="2971800" indent="-228600" fontAlgn="base">
              <a:spcBef>
                <a:spcPct val="0"/>
              </a:spcBef>
              <a:spcAft>
                <a:spcPct val="0"/>
              </a:spcAft>
              <a:defRPr>
                <a:solidFill>
                  <a:schemeClr val="tx1"/>
                </a:solidFill>
                <a:latin typeface="Arial" charset="0"/>
                <a:ea typeface="黑体" pitchFamily="2" charset="-122"/>
              </a:defRPr>
            </a:lvl7pPr>
            <a:lvl8pPr marL="3429000" indent="-228600" fontAlgn="base">
              <a:spcBef>
                <a:spcPct val="0"/>
              </a:spcBef>
              <a:spcAft>
                <a:spcPct val="0"/>
              </a:spcAft>
              <a:defRPr>
                <a:solidFill>
                  <a:schemeClr val="tx1"/>
                </a:solidFill>
                <a:latin typeface="Arial" charset="0"/>
                <a:ea typeface="黑体" pitchFamily="2" charset="-122"/>
              </a:defRPr>
            </a:lvl8pPr>
            <a:lvl9pPr marL="3886200" indent="-228600" fontAlgn="base">
              <a:spcBef>
                <a:spcPct val="0"/>
              </a:spcBef>
              <a:spcAft>
                <a:spcPct val="0"/>
              </a:spcAft>
              <a:defRPr>
                <a:solidFill>
                  <a:schemeClr val="tx1"/>
                </a:solidFill>
                <a:latin typeface="Arial" charset="0"/>
                <a:ea typeface="黑体" pitchFamily="2" charset="-122"/>
              </a:defRPr>
            </a:lvl9pPr>
          </a:lstStyle>
          <a:p>
            <a:pPr marL="355600" indent="0" algn="l" eaLnBrk="0" hangingPunct="0">
              <a:spcBef>
                <a:spcPct val="60000"/>
              </a:spcBef>
              <a:buClr>
                <a:schemeClr val="accent1"/>
              </a:buClr>
            </a:pPr>
            <a:endParaRPr lang="en-US" altLang="zh-CN" sz="1400" i="1" noProof="1">
              <a:solidFill>
                <a:schemeClr val="bg1"/>
              </a:solidFill>
              <a:effectLst>
                <a:outerShdw blurRad="38100" dist="38100" dir="2700000" algn="tl">
                  <a:srgbClr val="000000">
                    <a:alpha val="43137"/>
                  </a:srgbClr>
                </a:outerShdw>
              </a:effectLst>
              <a:latin typeface="Arial" pitchFamily="34" charset="0"/>
              <a:ea typeface="+mj-ea"/>
              <a:cs typeface="Arial" pitchFamily="34" charset="0"/>
            </a:endParaRPr>
          </a:p>
        </p:txBody>
      </p:sp>
    </p:spTree>
    <p:extLst>
      <p:ext uri="{BB962C8B-B14F-4D97-AF65-F5344CB8AC3E}">
        <p14:creationId xmlns:p14="http://schemas.microsoft.com/office/powerpoint/2010/main" val="3209590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228D267-3893-4CDB-80FC-D828EBBFD352}" type="slidenum">
              <a:rPr lang="en-US" altLang="zh-CN"/>
              <a:pPr>
                <a:defRPr/>
              </a:pPr>
              <a:t>‹#›</a:t>
            </a:fld>
            <a:endParaRPr lang="en-US" altLang="zh-CN"/>
          </a:p>
        </p:txBody>
      </p:sp>
    </p:spTree>
    <p:extLst>
      <p:ext uri="{BB962C8B-B14F-4D97-AF65-F5344CB8AC3E}">
        <p14:creationId xmlns:p14="http://schemas.microsoft.com/office/powerpoint/2010/main" val="2564846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DAD9D32-B941-4F74-8861-FC4DEE89E435}" type="slidenum">
              <a:rPr lang="en-US" altLang="zh-CN"/>
              <a:pPr>
                <a:defRPr/>
              </a:pPr>
              <a:t>‹#›</a:t>
            </a:fld>
            <a:endParaRPr lang="en-US" altLang="zh-CN"/>
          </a:p>
        </p:txBody>
      </p:sp>
    </p:spTree>
    <p:extLst>
      <p:ext uri="{BB962C8B-B14F-4D97-AF65-F5344CB8AC3E}">
        <p14:creationId xmlns:p14="http://schemas.microsoft.com/office/powerpoint/2010/main" val="1028793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90D279C-7FC0-40A6-A77F-54CDCFDF917C}" type="slidenum">
              <a:rPr lang="en-US" altLang="zh-CN"/>
              <a:pPr>
                <a:defRPr/>
              </a:pPr>
              <a:t>‹#›</a:t>
            </a:fld>
            <a:endParaRPr lang="en-US" altLang="zh-CN"/>
          </a:p>
        </p:txBody>
      </p:sp>
    </p:spTree>
    <p:extLst>
      <p:ext uri="{BB962C8B-B14F-4D97-AF65-F5344CB8AC3E}">
        <p14:creationId xmlns:p14="http://schemas.microsoft.com/office/powerpoint/2010/main" val="3844530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CD57A0C-2FDD-4125-9F11-C9ADD40F2E02}" type="slidenum">
              <a:rPr lang="en-US" altLang="zh-CN"/>
              <a:pPr>
                <a:defRPr/>
              </a:pPr>
              <a:t>‹#›</a:t>
            </a:fld>
            <a:endParaRPr lang="en-US" altLang="zh-CN"/>
          </a:p>
        </p:txBody>
      </p:sp>
    </p:spTree>
    <p:extLst>
      <p:ext uri="{BB962C8B-B14F-4D97-AF65-F5344CB8AC3E}">
        <p14:creationId xmlns:p14="http://schemas.microsoft.com/office/powerpoint/2010/main" val="966102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70E2406C-282B-497E-9B3E-3D50F9C00605}" type="slidenum">
              <a:rPr lang="en-US" altLang="zh-CN"/>
              <a:pPr>
                <a:defRPr/>
              </a:pPr>
              <a:t>‹#›</a:t>
            </a:fld>
            <a:endParaRPr lang="en-US" altLang="zh-CN"/>
          </a:p>
        </p:txBody>
      </p:sp>
    </p:spTree>
    <p:extLst>
      <p:ext uri="{BB962C8B-B14F-4D97-AF65-F5344CB8AC3E}">
        <p14:creationId xmlns:p14="http://schemas.microsoft.com/office/powerpoint/2010/main" val="1657701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39F6592B-FBAD-4A28-8555-D723BC282DB9}" type="slidenum">
              <a:rPr lang="en-US" altLang="zh-CN"/>
              <a:pPr>
                <a:defRPr/>
              </a:pPr>
              <a:t>‹#›</a:t>
            </a:fld>
            <a:endParaRPr lang="en-US" altLang="zh-CN"/>
          </a:p>
        </p:txBody>
      </p:sp>
    </p:spTree>
    <p:extLst>
      <p:ext uri="{BB962C8B-B14F-4D97-AF65-F5344CB8AC3E}">
        <p14:creationId xmlns:p14="http://schemas.microsoft.com/office/powerpoint/2010/main" val="3739392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D422080-A0A9-4DFF-A2CB-607F25F48986}" type="slidenum">
              <a:rPr lang="en-US" altLang="zh-CN"/>
              <a:pPr>
                <a:defRPr/>
              </a:pPr>
              <a:t>‹#›</a:t>
            </a:fld>
            <a:endParaRPr lang="en-US" altLang="zh-CN"/>
          </a:p>
        </p:txBody>
      </p:sp>
    </p:spTree>
    <p:extLst>
      <p:ext uri="{BB962C8B-B14F-4D97-AF65-F5344CB8AC3E}">
        <p14:creationId xmlns:p14="http://schemas.microsoft.com/office/powerpoint/2010/main" val="2858881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301F7D7-EB30-4FBB-A27B-28A12016994B}" type="slidenum">
              <a:rPr lang="en-US" altLang="zh-CN"/>
              <a:pPr>
                <a:defRPr/>
              </a:pPr>
              <a:t>‹#›</a:t>
            </a:fld>
            <a:endParaRPr lang="en-US" altLang="zh-CN"/>
          </a:p>
        </p:txBody>
      </p:sp>
    </p:spTree>
    <p:extLst>
      <p:ext uri="{BB962C8B-B14F-4D97-AF65-F5344CB8AC3E}">
        <p14:creationId xmlns:p14="http://schemas.microsoft.com/office/powerpoint/2010/main" val="347467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atin typeface="Arial" charset="0"/>
                <a:ea typeface="宋体" charset="-122"/>
              </a:defRPr>
            </a:lvl1pPr>
          </a:lstStyle>
          <a:p>
            <a:pPr>
              <a:defRPr/>
            </a:pPr>
            <a:fld id="{0A925ED8-797E-46E6-AF0E-E303C3E48C4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2"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1958975"/>
            <a:ext cx="7467600" cy="1470025"/>
          </a:xfrm>
        </p:spPr>
        <p:txBody>
          <a:bodyPr/>
          <a:lstStyle/>
          <a:p>
            <a:pPr algn="l" eaLnBrk="1" hangingPunct="1">
              <a:defRPr/>
            </a:pPr>
            <a:r>
              <a:rPr lang="zh-CN" altLang="en-US" sz="6000" b="1" dirty="0">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50000" t="50000" r="50000" b="50000"/>
                  </a:path>
                  <a:tileRect/>
                </a:gradFill>
                <a:effectLst>
                  <a:reflection blurRad="6350" stA="50000" endA="300" endPos="50000" dist="29997" dir="5400000" sy="-100000" algn="bl" rotWithShape="0"/>
                </a:effectLst>
                <a:latin typeface="STHupo" charset="-122"/>
                <a:ea typeface="STHupo" charset="-122"/>
                <a:cs typeface="STHupo" charset="-122"/>
              </a:rPr>
              <a:t>建构一个论证：</a:t>
            </a:r>
            <a:r>
              <a:rPr lang="en-US" altLang="zh-CN" sz="6000" b="1" dirty="0">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50000" t="50000" r="50000" b="50000"/>
                  </a:path>
                  <a:tileRect/>
                </a:gradFill>
                <a:effectLst>
                  <a:reflection blurRad="6350" stA="50000" endA="300" endPos="50000" dist="29997" dir="5400000" sy="-100000" algn="bl" rotWithShape="0"/>
                </a:effectLst>
                <a:latin typeface="STHupo" charset="-122"/>
                <a:ea typeface="STHupo" charset="-122"/>
                <a:cs typeface="STHupo" charset="-122"/>
              </a:rPr>
              <a:t/>
            </a:r>
            <a:br>
              <a:rPr lang="en-US" altLang="zh-CN" sz="6000" b="1" dirty="0">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50000" t="50000" r="50000" b="50000"/>
                  </a:path>
                  <a:tileRect/>
                </a:gradFill>
                <a:effectLst>
                  <a:reflection blurRad="6350" stA="50000" endA="300" endPos="50000" dist="29997" dir="5400000" sy="-100000" algn="bl" rotWithShape="0"/>
                </a:effectLst>
                <a:latin typeface="STHupo" charset="-122"/>
                <a:ea typeface="STHupo" charset="-122"/>
                <a:cs typeface="STHupo" charset="-122"/>
              </a:rPr>
            </a:br>
            <a:r>
              <a:rPr lang="en-US" altLang="zh-CN" sz="6000" b="1" dirty="0">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50000" t="50000" r="50000" b="50000"/>
                  </a:path>
                  <a:tileRect/>
                </a:gradFill>
                <a:effectLst>
                  <a:reflection blurRad="6350" stA="50000" endA="300" endPos="50000" dist="29997" dir="5400000" sy="-100000" algn="bl" rotWithShape="0"/>
                </a:effectLst>
                <a:latin typeface="STHupo" charset="-122"/>
                <a:ea typeface="STHupo" charset="-122"/>
                <a:cs typeface="STHupo" charset="-122"/>
              </a:rPr>
              <a:t>  </a:t>
            </a:r>
            <a:r>
              <a:rPr lang="zh-CN" altLang="en-US" sz="6000" b="1" dirty="0">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50000" t="50000" r="50000" b="50000"/>
                  </a:path>
                  <a:tileRect/>
                </a:gradFill>
                <a:effectLst>
                  <a:reflection blurRad="6350" stA="50000" endA="300" endPos="50000" dist="29997" dir="5400000" sy="-100000" algn="bl" rotWithShape="0"/>
                </a:effectLst>
                <a:latin typeface="STHupo" charset="-122"/>
                <a:ea typeface="STHupo" charset="-122"/>
                <a:cs typeface="STHupo" charset="-122"/>
              </a:rPr>
              <a:t>证明与反驳</a:t>
            </a:r>
            <a:endParaRPr lang="en-US" altLang="zh-CN" sz="6000" b="1" dirty="0">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50000" t="50000" r="50000" b="50000"/>
                </a:path>
                <a:tileRect/>
              </a:gradFill>
              <a:effectLst>
                <a:reflection blurRad="6350" stA="50000" endA="300" endPos="50000" dist="29997" dir="5400000" sy="-100000" algn="bl" rotWithShape="0"/>
              </a:effectLst>
              <a:latin typeface="STHupo" charset="-122"/>
              <a:ea typeface="STHupo" charset="-122"/>
              <a:cs typeface="STHupo" charset="-122"/>
            </a:endParaRPr>
          </a:p>
        </p:txBody>
      </p:sp>
      <p:sp>
        <p:nvSpPr>
          <p:cNvPr id="2" name="文本框 1"/>
          <p:cNvSpPr txBox="1"/>
          <p:nvPr/>
        </p:nvSpPr>
        <p:spPr>
          <a:xfrm>
            <a:off x="2438400" y="4724400"/>
            <a:ext cx="6306312" cy="584775"/>
          </a:xfrm>
          <a:prstGeom prst="rect">
            <a:avLst/>
          </a:prstGeom>
          <a:noFill/>
        </p:spPr>
        <p:txBody>
          <a:bodyPr wrap="square">
            <a:spAutoFit/>
          </a:bodyPr>
          <a:lstStyle/>
          <a:p>
            <a:pPr eaLnBrk="1" hangingPunct="1">
              <a:defRPr/>
            </a:pPr>
            <a:r>
              <a:rPr kumimoji="1" lang="zh-CN" altLang="en-US" sz="3200" dirty="0">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50000" t="50000" r="50000" b="50000"/>
                  </a:path>
                  <a:tileRect/>
                </a:gradFill>
                <a:latin typeface="STHupo" charset="-122"/>
                <a:ea typeface="STHupo" charset="-122"/>
                <a:cs typeface="STHupo" charset="-122"/>
              </a:rPr>
              <a:t>公共管理与人文艺术</a:t>
            </a:r>
            <a:r>
              <a:rPr kumimoji="1" lang="zh-CN" altLang="en-US" sz="3200">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50000" t="50000" r="50000" b="50000"/>
                  </a:path>
                  <a:tileRect/>
                </a:gradFill>
                <a:latin typeface="STHupo" charset="-122"/>
                <a:ea typeface="STHupo" charset="-122"/>
                <a:cs typeface="STHupo" charset="-122"/>
              </a:rPr>
              <a:t>学院    </a:t>
            </a:r>
            <a:r>
              <a:rPr kumimoji="1" lang="zh-CN" altLang="en-US" sz="3200" smtClean="0">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50000" t="50000" r="50000" b="50000"/>
                  </a:path>
                  <a:tileRect/>
                </a:gradFill>
                <a:latin typeface="STHupo" charset="-122"/>
                <a:ea typeface="STHupo" charset="-122"/>
                <a:cs typeface="STHupo" charset="-122"/>
              </a:rPr>
              <a:t>崔巍</a:t>
            </a:r>
            <a:endParaRPr kumimoji="1" lang="zh-CN" altLang="en-US" sz="3200" dirty="0">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50000" t="50000" r="50000" b="50000"/>
                </a:path>
                <a:tileRect/>
              </a:gradFill>
              <a:latin typeface="STHupo" charset="-122"/>
              <a:ea typeface="STHupo" charset="-122"/>
              <a:cs typeface="STHupo" charset="-122"/>
            </a:endParaRPr>
          </a:p>
        </p:txBody>
      </p:sp>
      <p:sp>
        <p:nvSpPr>
          <p:cNvPr id="4100" name="文本框 3"/>
          <p:cNvSpPr txBox="1">
            <a:spLocks noChangeArrowheads="1"/>
          </p:cNvSpPr>
          <p:nvPr/>
        </p:nvSpPr>
        <p:spPr bwMode="auto">
          <a:xfrm>
            <a:off x="381000" y="533400"/>
            <a:ext cx="4572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800" b="1" dirty="0">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50000" t="50000" r="50000" b="50000"/>
                  </a:path>
                  <a:tileRect/>
                </a:gradFill>
                <a:effectLst>
                  <a:reflection blurRad="6350" stA="50000" endA="300" endPos="50000" dist="29997" dir="5400000" sy="-100000" algn="bl" rotWithShape="0"/>
                </a:effectLst>
                <a:latin typeface="STHupo" charset="-122"/>
                <a:ea typeface="STHupo" charset="-122"/>
              </a:rPr>
              <a:t>第 四 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dissolv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28"/>
          <p:cNvSpPr txBox="1"/>
          <p:nvPr/>
        </p:nvSpPr>
        <p:spPr>
          <a:xfrm>
            <a:off x="3298825" y="2481263"/>
            <a:ext cx="4770438" cy="1200150"/>
          </a:xfrm>
          <a:prstGeom prst="rect">
            <a:avLst/>
          </a:prstGeom>
          <a:noFill/>
        </p:spPr>
        <p:txBody>
          <a:bodyPr>
            <a:spAutoFit/>
          </a:bodyPr>
          <a:lstStyle/>
          <a:p>
            <a:pPr eaLnBrk="1" fontAlgn="auto" hangingPunct="1">
              <a:spcBef>
                <a:spcPts val="0"/>
              </a:spcBef>
              <a:spcAft>
                <a:spcPts val="0"/>
              </a:spcAft>
              <a:defRPr/>
            </a:pPr>
            <a:r>
              <a:rPr lang="en-US" altLang="zh-CN" sz="3600" kern="0" dirty="0">
                <a:solidFill>
                  <a:sysClr val="window" lastClr="FFFFFF"/>
                </a:solidFill>
                <a:latin typeface="微软雅黑" pitchFamily="34" charset="-122"/>
                <a:ea typeface="微软雅黑" pitchFamily="34" charset="-122"/>
              </a:rPr>
              <a:t>A</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B</a:t>
            </a:r>
          </a:p>
          <a:p>
            <a:pPr eaLnBrk="1" fontAlgn="auto" hangingPunct="1">
              <a:spcBef>
                <a:spcPts val="0"/>
              </a:spcBef>
              <a:spcAft>
                <a:spcPts val="0"/>
              </a:spcAft>
              <a:defRPr/>
            </a:pPr>
            <a:r>
              <a:rPr lang="en-US" altLang="zh-CN" sz="3600" kern="0" dirty="0">
                <a:solidFill>
                  <a:sysClr val="window" lastClr="FFFFFF"/>
                </a:solidFill>
                <a:latin typeface="微软雅黑" pitchFamily="34" charset="-122"/>
                <a:ea typeface="微软雅黑" pitchFamily="34" charset="-122"/>
              </a:rPr>
              <a:t>B</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A</a:t>
            </a:r>
          </a:p>
        </p:txBody>
      </p:sp>
      <p:sp>
        <p:nvSpPr>
          <p:cNvPr id="44" name="文本框 28"/>
          <p:cNvSpPr txBox="1"/>
          <p:nvPr/>
        </p:nvSpPr>
        <p:spPr>
          <a:xfrm>
            <a:off x="925513" y="2478088"/>
            <a:ext cx="7302500" cy="739775"/>
          </a:xfrm>
          <a:prstGeom prst="rect">
            <a:avLst/>
          </a:prstGeom>
          <a:noFill/>
        </p:spPr>
        <p:txBody>
          <a:bodyPr>
            <a:spAutoFit/>
          </a:bodyPr>
          <a:lstStyle/>
          <a:p>
            <a:pPr eaLnBrk="1" fontAlgn="auto" hangingPunct="1">
              <a:lnSpc>
                <a:spcPct val="150000"/>
              </a:lnSpc>
              <a:spcBef>
                <a:spcPts val="0"/>
              </a:spcBef>
              <a:spcAft>
                <a:spcPts val="0"/>
              </a:spcAft>
              <a:defRPr/>
            </a:pPr>
            <a:r>
              <a:rPr lang="zh-CN" altLang="en-US" sz="2800" kern="0" dirty="0">
                <a:latin typeface="微软雅黑" pitchFamily="34" charset="-122"/>
                <a:ea typeface="微软雅黑" pitchFamily="34" charset="-122"/>
              </a:rPr>
              <a:t>       </a:t>
            </a:r>
          </a:p>
        </p:txBody>
      </p:sp>
      <p:grpSp>
        <p:nvGrpSpPr>
          <p:cNvPr id="14340" name="组合 1"/>
          <p:cNvGrpSpPr>
            <a:grpSpLocks/>
          </p:cNvGrpSpPr>
          <p:nvPr/>
        </p:nvGrpSpPr>
        <p:grpSpPr bwMode="auto">
          <a:xfrm>
            <a:off x="525463" y="508000"/>
            <a:ext cx="5397500" cy="652463"/>
            <a:chOff x="3589704" y="5356768"/>
            <a:chExt cx="5398100" cy="651600"/>
          </a:xfrm>
        </p:grpSpPr>
        <p:sp>
          <p:nvSpPr>
            <p:cNvPr id="52" name="Freeform 7"/>
            <p:cNvSpPr>
              <a:spLocks/>
            </p:cNvSpPr>
            <p:nvPr/>
          </p:nvSpPr>
          <p:spPr bwMode="auto">
            <a:xfrm>
              <a:off x="3592879" y="5358354"/>
              <a:ext cx="5394925" cy="648428"/>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29ABE2"/>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53" name="Freeform 8"/>
            <p:cNvSpPr>
              <a:spLocks/>
            </p:cNvSpPr>
            <p:nvPr/>
          </p:nvSpPr>
          <p:spPr bwMode="auto">
            <a:xfrm>
              <a:off x="7751004" y="5358354"/>
              <a:ext cx="1236800" cy="648428"/>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29ABE2">
                <a:lumMod val="60000"/>
                <a:lumOff val="40000"/>
              </a:srgb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54" name="Freeform 12"/>
            <p:cNvSpPr>
              <a:spLocks/>
            </p:cNvSpPr>
            <p:nvPr/>
          </p:nvSpPr>
          <p:spPr bwMode="auto">
            <a:xfrm>
              <a:off x="3589704" y="5356768"/>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29ABE2">
                <a:lumMod val="60000"/>
                <a:lumOff val="40000"/>
              </a:srgb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grpSp>
      <p:sp>
        <p:nvSpPr>
          <p:cNvPr id="55" name="Freeform 5"/>
          <p:cNvSpPr>
            <a:spLocks noEditPoints="1"/>
          </p:cNvSpPr>
          <p:nvPr/>
        </p:nvSpPr>
        <p:spPr bwMode="auto">
          <a:xfrm>
            <a:off x="315913" y="277813"/>
            <a:ext cx="5821362" cy="1081087"/>
          </a:xfrm>
          <a:custGeom>
            <a:avLst/>
            <a:gdLst>
              <a:gd name="T0" fmla="*/ 5285393 w 1097"/>
              <a:gd name="T1" fmla="*/ 0 h 201"/>
              <a:gd name="T2" fmla="*/ 530662 w 1097"/>
              <a:gd name="T3" fmla="*/ 0 h 201"/>
              <a:gd name="T4" fmla="*/ 153892 w 1097"/>
              <a:gd name="T5" fmla="*/ 155978 h 201"/>
              <a:gd name="T6" fmla="*/ 0 w 1097"/>
              <a:gd name="T7" fmla="*/ 537854 h 201"/>
              <a:gd name="T8" fmla="*/ 530662 w 1097"/>
              <a:gd name="T9" fmla="*/ 1081087 h 201"/>
              <a:gd name="T10" fmla="*/ 5285393 w 1097"/>
              <a:gd name="T11" fmla="*/ 1081087 h 201"/>
              <a:gd name="T12" fmla="*/ 5821362 w 1097"/>
              <a:gd name="T13" fmla="*/ 537854 h 201"/>
              <a:gd name="T14" fmla="*/ 5662163 w 1097"/>
              <a:gd name="T15" fmla="*/ 155978 h 201"/>
              <a:gd name="T16" fmla="*/ 5285393 w 1097"/>
              <a:gd name="T17" fmla="*/ 0 h 201"/>
              <a:gd name="T18" fmla="*/ 5609097 w 1097"/>
              <a:gd name="T19" fmla="*/ 537854 h 201"/>
              <a:gd name="T20" fmla="*/ 5285393 w 1097"/>
              <a:gd name="T21" fmla="*/ 865945 h 201"/>
              <a:gd name="T22" fmla="*/ 530662 w 1097"/>
              <a:gd name="T23" fmla="*/ 865945 h 201"/>
              <a:gd name="T24" fmla="*/ 212265 w 1097"/>
              <a:gd name="T25" fmla="*/ 537854 h 201"/>
              <a:gd name="T26" fmla="*/ 307784 w 1097"/>
              <a:gd name="T27" fmla="*/ 311955 h 201"/>
              <a:gd name="T28" fmla="*/ 530662 w 1097"/>
              <a:gd name="T29" fmla="*/ 215142 h 201"/>
              <a:gd name="T30" fmla="*/ 5285393 w 1097"/>
              <a:gd name="T31" fmla="*/ 215142 h 201"/>
              <a:gd name="T32" fmla="*/ 5513578 w 1097"/>
              <a:gd name="T33" fmla="*/ 311955 h 201"/>
              <a:gd name="T34" fmla="*/ 5609097 w 1097"/>
              <a:gd name="T35" fmla="*/ 537854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6" name="Freeform 6"/>
          <p:cNvSpPr>
            <a:spLocks noEditPoints="1"/>
          </p:cNvSpPr>
          <p:nvPr/>
        </p:nvSpPr>
        <p:spPr bwMode="auto">
          <a:xfrm>
            <a:off x="422275" y="401638"/>
            <a:ext cx="5608638" cy="865187"/>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57" name="文本框 39"/>
          <p:cNvSpPr txBox="1"/>
          <p:nvPr/>
        </p:nvSpPr>
        <p:spPr>
          <a:xfrm>
            <a:off x="585788" y="574675"/>
            <a:ext cx="665162" cy="584200"/>
          </a:xfrm>
          <a:prstGeom prst="rect">
            <a:avLst/>
          </a:prstGeom>
          <a:noFill/>
        </p:spPr>
        <p:txBody>
          <a:bodyPr wrap="none">
            <a:spAutoFit/>
          </a:bodyPr>
          <a:lstStyle/>
          <a:p>
            <a:pPr eaLnBrk="1" fontAlgn="auto" hangingPunct="1">
              <a:spcBef>
                <a:spcPts val="0"/>
              </a:spcBef>
              <a:spcAft>
                <a:spcPts val="0"/>
              </a:spcAft>
              <a:defRPr/>
            </a:pPr>
            <a:r>
              <a:rPr lang="en-US" altLang="zh-CN" sz="3200" kern="0" dirty="0">
                <a:solidFill>
                  <a:sysClr val="window" lastClr="FFFFFF"/>
                </a:solidFill>
                <a:latin typeface="微软雅黑" pitchFamily="34" charset="-122"/>
                <a:ea typeface="微软雅黑" pitchFamily="34" charset="-122"/>
              </a:rPr>
              <a:t>01</a:t>
            </a:r>
            <a:endParaRPr lang="zh-CN" altLang="en-US" sz="3200" kern="0" dirty="0">
              <a:solidFill>
                <a:sysClr val="window" lastClr="FFFFFF"/>
              </a:solidFill>
              <a:latin typeface="微软雅黑" pitchFamily="34" charset="-122"/>
              <a:ea typeface="微软雅黑" pitchFamily="34" charset="-122"/>
            </a:endParaRPr>
          </a:p>
        </p:txBody>
      </p:sp>
      <p:sp>
        <p:nvSpPr>
          <p:cNvPr id="58" name="Freeform 27"/>
          <p:cNvSpPr>
            <a:spLocks noChangeAspect="1" noEditPoints="1"/>
          </p:cNvSpPr>
          <p:nvPr/>
        </p:nvSpPr>
        <p:spPr bwMode="auto">
          <a:xfrm>
            <a:off x="4999038" y="600075"/>
            <a:ext cx="498475" cy="504825"/>
          </a:xfrm>
          <a:custGeom>
            <a:avLst/>
            <a:gdLst>
              <a:gd name="T0" fmla="*/ 59 w 104"/>
              <a:gd name="T1" fmla="*/ 46 h 105"/>
              <a:gd name="T2" fmla="*/ 59 w 104"/>
              <a:gd name="T3" fmla="*/ 23 h 105"/>
              <a:gd name="T4" fmla="*/ 46 w 104"/>
              <a:gd name="T5" fmla="*/ 23 h 105"/>
              <a:gd name="T6" fmla="*/ 46 w 104"/>
              <a:gd name="T7" fmla="*/ 46 h 105"/>
              <a:gd name="T8" fmla="*/ 24 w 104"/>
              <a:gd name="T9" fmla="*/ 46 h 105"/>
              <a:gd name="T10" fmla="*/ 24 w 104"/>
              <a:gd name="T11" fmla="*/ 59 h 105"/>
              <a:gd name="T12" fmla="*/ 46 w 104"/>
              <a:gd name="T13" fmla="*/ 59 h 105"/>
              <a:gd name="T14" fmla="*/ 46 w 104"/>
              <a:gd name="T15" fmla="*/ 82 h 105"/>
              <a:gd name="T16" fmla="*/ 59 w 104"/>
              <a:gd name="T17" fmla="*/ 82 h 105"/>
              <a:gd name="T18" fmla="*/ 59 w 104"/>
              <a:gd name="T19" fmla="*/ 59 h 105"/>
              <a:gd name="T20" fmla="*/ 81 w 104"/>
              <a:gd name="T21" fmla="*/ 59 h 105"/>
              <a:gd name="T22" fmla="*/ 81 w 104"/>
              <a:gd name="T23" fmla="*/ 46 h 105"/>
              <a:gd name="T24" fmla="*/ 59 w 104"/>
              <a:gd name="T25" fmla="*/ 46 h 105"/>
              <a:gd name="T26" fmla="*/ 52 w 104"/>
              <a:gd name="T27" fmla="*/ 0 h 105"/>
              <a:gd name="T28" fmla="*/ 0 w 104"/>
              <a:gd name="T29" fmla="*/ 53 h 105"/>
              <a:gd name="T30" fmla="*/ 52 w 104"/>
              <a:gd name="T31" fmla="*/ 105 h 105"/>
              <a:gd name="T32" fmla="*/ 104 w 104"/>
              <a:gd name="T33" fmla="*/ 53 h 105"/>
              <a:gd name="T34" fmla="*/ 52 w 104"/>
              <a:gd name="T35" fmla="*/ 0 h 105"/>
              <a:gd name="T36" fmla="*/ 52 w 104"/>
              <a:gd name="T37" fmla="*/ 93 h 105"/>
              <a:gd name="T38" fmla="*/ 12 w 104"/>
              <a:gd name="T39" fmla="*/ 53 h 105"/>
              <a:gd name="T40" fmla="*/ 52 w 104"/>
              <a:gd name="T41" fmla="*/ 12 h 105"/>
              <a:gd name="T42" fmla="*/ 93 w 104"/>
              <a:gd name="T43" fmla="*/ 53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9" y="46"/>
                </a:moveTo>
                <a:cubicBezTo>
                  <a:pt x="59" y="23"/>
                  <a:pt x="59" y="23"/>
                  <a:pt x="59" y="23"/>
                </a:cubicBezTo>
                <a:cubicBezTo>
                  <a:pt x="46" y="23"/>
                  <a:pt x="46" y="23"/>
                  <a:pt x="46" y="23"/>
                </a:cubicBezTo>
                <a:cubicBezTo>
                  <a:pt x="46" y="46"/>
                  <a:pt x="46" y="46"/>
                  <a:pt x="46" y="46"/>
                </a:cubicBezTo>
                <a:cubicBezTo>
                  <a:pt x="24" y="46"/>
                  <a:pt x="24" y="46"/>
                  <a:pt x="24" y="46"/>
                </a:cubicBezTo>
                <a:cubicBezTo>
                  <a:pt x="24" y="59"/>
                  <a:pt x="24" y="59"/>
                  <a:pt x="24" y="59"/>
                </a:cubicBezTo>
                <a:cubicBezTo>
                  <a:pt x="46" y="59"/>
                  <a:pt x="46" y="59"/>
                  <a:pt x="46" y="59"/>
                </a:cubicBezTo>
                <a:cubicBezTo>
                  <a:pt x="46" y="82"/>
                  <a:pt x="46" y="82"/>
                  <a:pt x="46" y="82"/>
                </a:cubicBezTo>
                <a:cubicBezTo>
                  <a:pt x="59" y="82"/>
                  <a:pt x="59" y="82"/>
                  <a:pt x="59" y="82"/>
                </a:cubicBezTo>
                <a:cubicBezTo>
                  <a:pt x="59" y="59"/>
                  <a:pt x="59" y="59"/>
                  <a:pt x="59" y="59"/>
                </a:cubicBezTo>
                <a:cubicBezTo>
                  <a:pt x="81" y="59"/>
                  <a:pt x="81" y="59"/>
                  <a:pt x="81" y="59"/>
                </a:cubicBezTo>
                <a:cubicBezTo>
                  <a:pt x="81" y="46"/>
                  <a:pt x="81" y="46"/>
                  <a:pt x="81" y="46"/>
                </a:cubicBezTo>
                <a:lnTo>
                  <a:pt x="59" y="46"/>
                </a:lnTo>
                <a:close/>
                <a:moveTo>
                  <a:pt x="52" y="0"/>
                </a:moveTo>
                <a:cubicBezTo>
                  <a:pt x="23" y="0"/>
                  <a:pt x="0" y="24"/>
                  <a:pt x="0" y="53"/>
                </a:cubicBezTo>
                <a:cubicBezTo>
                  <a:pt x="0" y="81"/>
                  <a:pt x="23" y="105"/>
                  <a:pt x="52" y="105"/>
                </a:cubicBezTo>
                <a:cubicBezTo>
                  <a:pt x="81" y="105"/>
                  <a:pt x="104" y="81"/>
                  <a:pt x="104" y="53"/>
                </a:cubicBezTo>
                <a:cubicBezTo>
                  <a:pt x="104" y="24"/>
                  <a:pt x="81" y="0"/>
                  <a:pt x="52" y="0"/>
                </a:cubicBezTo>
                <a:close/>
                <a:moveTo>
                  <a:pt x="52" y="93"/>
                </a:moveTo>
                <a:cubicBezTo>
                  <a:pt x="30" y="93"/>
                  <a:pt x="12" y="75"/>
                  <a:pt x="12" y="53"/>
                </a:cubicBezTo>
                <a:cubicBezTo>
                  <a:pt x="12" y="30"/>
                  <a:pt x="30" y="12"/>
                  <a:pt x="52" y="12"/>
                </a:cubicBezTo>
                <a:cubicBezTo>
                  <a:pt x="74" y="12"/>
                  <a:pt x="93" y="30"/>
                  <a:pt x="93" y="53"/>
                </a:cubicBezTo>
                <a:cubicBezTo>
                  <a:pt x="93" y="75"/>
                  <a:pt x="74" y="93"/>
                  <a:pt x="52" y="93"/>
                </a:cubicBezTo>
                <a:close/>
              </a:path>
            </a:pathLst>
          </a:custGeom>
          <a:solidFill>
            <a:sysClr val="window" lastClr="FFFFFF">
              <a:alpha val="88000"/>
            </a:sys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59" name="文本框 28"/>
          <p:cNvSpPr txBox="1"/>
          <p:nvPr/>
        </p:nvSpPr>
        <p:spPr>
          <a:xfrm>
            <a:off x="838200" y="561975"/>
            <a:ext cx="1827213" cy="585788"/>
          </a:xfrm>
          <a:prstGeom prst="rect">
            <a:avLst/>
          </a:prstGeom>
          <a:noFill/>
        </p:spPr>
        <p:txBody>
          <a:bodyPr>
            <a:spAutoFit/>
          </a:bodyPr>
          <a:lstStyle/>
          <a:p>
            <a:pPr eaLnBrk="1" fontAlgn="auto" hangingPunct="1">
              <a:spcBef>
                <a:spcPts val="0"/>
              </a:spcBef>
              <a:spcAft>
                <a:spcPts val="0"/>
              </a:spcAft>
              <a:defRPr/>
            </a:pPr>
            <a:r>
              <a:rPr lang="zh-CN" altLang="en-US" sz="2400" kern="0" dirty="0">
                <a:solidFill>
                  <a:sysClr val="window" lastClr="FFFFFF"/>
                </a:solidFill>
                <a:latin typeface="微软雅黑" pitchFamily="34" charset="-122"/>
                <a:ea typeface="微软雅黑" pitchFamily="34" charset="-122"/>
              </a:rPr>
              <a:t>    </a:t>
            </a:r>
            <a:r>
              <a:rPr lang="zh-CN" altLang="en-US" sz="3200" kern="0" dirty="0">
                <a:latin typeface="微软雅黑" pitchFamily="34" charset="-122"/>
                <a:ea typeface="微软雅黑" pitchFamily="34" charset="-122"/>
              </a:rPr>
              <a:t>概述</a:t>
            </a:r>
            <a:endParaRPr lang="zh-CN" altLang="en-US" sz="2400" kern="0" dirty="0">
              <a:latin typeface="微软雅黑" pitchFamily="34" charset="-122"/>
              <a:ea typeface="微软雅黑" pitchFamily="34" charset="-122"/>
            </a:endParaRPr>
          </a:p>
        </p:txBody>
      </p:sp>
      <p:sp>
        <p:nvSpPr>
          <p:cNvPr id="84" name="文本框 28"/>
          <p:cNvSpPr txBox="1"/>
          <p:nvPr/>
        </p:nvSpPr>
        <p:spPr>
          <a:xfrm>
            <a:off x="1135063" y="1779588"/>
            <a:ext cx="1004887" cy="584200"/>
          </a:xfrm>
          <a:prstGeom prst="rect">
            <a:avLst/>
          </a:prstGeom>
          <a:noFill/>
        </p:spPr>
        <p:txBody>
          <a:bodyPr wrap="none">
            <a:spAutoFit/>
          </a:bodyPr>
          <a:lstStyle/>
          <a:p>
            <a:pPr eaLnBrk="1" fontAlgn="auto" hangingPunct="1">
              <a:spcBef>
                <a:spcPts val="0"/>
              </a:spcBef>
              <a:spcAft>
                <a:spcPts val="0"/>
              </a:spcAft>
              <a:defRPr/>
            </a:pPr>
            <a:r>
              <a:rPr lang="zh-CN" altLang="en-US" sz="3200" kern="0" dirty="0">
                <a:solidFill>
                  <a:srgbClr val="7030A0"/>
                </a:solidFill>
                <a:effectLst>
                  <a:outerShdw blurRad="50800" dist="76200" dir="2700000" algn="tl" rotWithShape="0">
                    <a:prstClr val="black">
                      <a:alpha val="40000"/>
                    </a:prstClr>
                  </a:outerShdw>
                  <a:reflection blurRad="6350" stA="55000" endA="300" endPos="45500" dir="5400000" sy="-100000" algn="bl" rotWithShape="0"/>
                </a:effectLst>
                <a:latin typeface="微软雅黑" pitchFamily="34" charset="-122"/>
                <a:ea typeface="微软雅黑" pitchFamily="34" charset="-122"/>
              </a:rPr>
              <a:t>论题</a:t>
            </a:r>
          </a:p>
        </p:txBody>
      </p:sp>
      <p:grpSp>
        <p:nvGrpSpPr>
          <p:cNvPr id="31754" name="Group 68"/>
          <p:cNvGrpSpPr>
            <a:grpSpLocks/>
          </p:cNvGrpSpPr>
          <p:nvPr/>
        </p:nvGrpSpPr>
        <p:grpSpPr bwMode="auto">
          <a:xfrm>
            <a:off x="762000" y="2667000"/>
            <a:ext cx="7466013" cy="3657600"/>
            <a:chOff x="720" y="1382"/>
            <a:chExt cx="4058" cy="480"/>
          </a:xfrm>
        </p:grpSpPr>
        <p:sp>
          <p:nvSpPr>
            <p:cNvPr id="29" name="AutoShape 69"/>
            <p:cNvSpPr>
              <a:spLocks noChangeArrowheads="1"/>
            </p:cNvSpPr>
            <p:nvPr/>
          </p:nvSpPr>
          <p:spPr bwMode="gray">
            <a:xfrm>
              <a:off x="720" y="1382"/>
              <a:ext cx="4058" cy="480"/>
            </a:xfrm>
            <a:prstGeom prst="roundRect">
              <a:avLst>
                <a:gd name="adj" fmla="val 17509"/>
              </a:avLst>
            </a:prstGeom>
            <a:gradFill rotWithShape="1">
              <a:gsLst>
                <a:gs pos="0">
                  <a:srgbClr val="E4D578"/>
                </a:gs>
                <a:gs pos="50000">
                  <a:srgbClr val="D2C46F"/>
                </a:gs>
                <a:gs pos="100000">
                  <a:srgbClr val="E4D578"/>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Arial" charset="0"/>
                <a:ea typeface="宋体" charset="-122"/>
              </a:endParaRPr>
            </a:p>
          </p:txBody>
        </p:sp>
        <p:grpSp>
          <p:nvGrpSpPr>
            <p:cNvPr id="14351" name="Group 70"/>
            <p:cNvGrpSpPr>
              <a:grpSpLocks/>
            </p:cNvGrpSpPr>
            <p:nvPr/>
          </p:nvGrpSpPr>
          <p:grpSpPr bwMode="auto">
            <a:xfrm>
              <a:off x="730" y="1407"/>
              <a:ext cx="4043" cy="444"/>
              <a:chOff x="744" y="1407"/>
              <a:chExt cx="3988" cy="444"/>
            </a:xfrm>
          </p:grpSpPr>
          <p:sp>
            <p:nvSpPr>
              <p:cNvPr id="37" name="AutoShape 71"/>
              <p:cNvSpPr>
                <a:spLocks noChangeArrowheads="1"/>
              </p:cNvSpPr>
              <p:nvPr/>
            </p:nvSpPr>
            <p:spPr bwMode="gray">
              <a:xfrm>
                <a:off x="744" y="1736"/>
                <a:ext cx="3987" cy="115"/>
              </a:xfrm>
              <a:prstGeom prst="roundRect">
                <a:avLst>
                  <a:gd name="adj" fmla="val 50000"/>
                </a:avLst>
              </a:prstGeom>
              <a:gradFill rotWithShape="1">
                <a:gsLst>
                  <a:gs pos="0">
                    <a:srgbClr val="E4D578">
                      <a:alpha val="0"/>
                    </a:srgbClr>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Arial" charset="0"/>
                  <a:ea typeface="宋体" charset="-122"/>
                </a:endParaRPr>
              </a:p>
            </p:txBody>
          </p:sp>
          <p:sp>
            <p:nvSpPr>
              <p:cNvPr id="38" name="AutoShape 72"/>
              <p:cNvSpPr>
                <a:spLocks noChangeArrowheads="1"/>
              </p:cNvSpPr>
              <p:nvPr/>
            </p:nvSpPr>
            <p:spPr bwMode="gray">
              <a:xfrm>
                <a:off x="744" y="1407"/>
                <a:ext cx="3987" cy="115"/>
              </a:xfrm>
              <a:prstGeom prst="roundRect">
                <a:avLst>
                  <a:gd name="adj" fmla="val 50000"/>
                </a:avLst>
              </a:prstGeom>
              <a:gradFill rotWithShape="1">
                <a:gsLst>
                  <a:gs pos="0">
                    <a:srgbClr val="FFFFFF"/>
                  </a:gs>
                  <a:gs pos="100000">
                    <a:srgbClr val="E4D578">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Arial" charset="0"/>
                  <a:ea typeface="宋体" charset="-122"/>
                </a:endParaRPr>
              </a:p>
            </p:txBody>
          </p:sp>
        </p:grpSp>
      </p:grpSp>
      <p:sp>
        <p:nvSpPr>
          <p:cNvPr id="39" name="文本框 28"/>
          <p:cNvSpPr txBox="1">
            <a:spLocks noChangeArrowheads="1"/>
          </p:cNvSpPr>
          <p:nvPr/>
        </p:nvSpPr>
        <p:spPr bwMode="auto">
          <a:xfrm>
            <a:off x="919163" y="2881313"/>
            <a:ext cx="70231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 typeface="Wingdings" panose="05000000000000000000" pitchFamily="2" charset="2"/>
              <a:buChar char="Ø"/>
            </a:pPr>
            <a:r>
              <a:rPr lang="zh-CN" altLang="en-US" sz="2800">
                <a:latin typeface="微软雅黑" panose="020B0503020204020204" pitchFamily="34" charset="-122"/>
                <a:ea typeface="微软雅黑" panose="020B0503020204020204" pitchFamily="34" charset="-122"/>
              </a:rPr>
              <a:t>论题必须贯穿于整个论证过程的始终；</a:t>
            </a:r>
            <a:endParaRPr lang="en-US" altLang="zh-CN" sz="2800">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Char char="Ø"/>
            </a:pPr>
            <a:r>
              <a:rPr lang="zh-CN" altLang="en-US" sz="2800">
                <a:latin typeface="微软雅黑" panose="020B0503020204020204" pitchFamily="34" charset="-122"/>
                <a:ea typeface="微软雅黑" panose="020B0503020204020204" pitchFamily="34" charset="-122"/>
              </a:rPr>
              <a:t>论题一般是在一个论证过程的开始时就要提出，以明确论证要解决的问题；</a:t>
            </a:r>
            <a:endParaRPr lang="en-US" altLang="zh-CN" sz="2800">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Char char="Ø"/>
            </a:pPr>
            <a:r>
              <a:rPr lang="zh-CN" altLang="en-US" sz="2800">
                <a:latin typeface="微软雅黑" panose="020B0503020204020204" pitchFamily="34" charset="-122"/>
                <a:ea typeface="微软雅黑" panose="020B0503020204020204" pitchFamily="34" charset="-122"/>
              </a:rPr>
              <a:t>在一个论证结束时，还需要重申一下论题，对论证过程做一个完整的总结。</a:t>
            </a:r>
            <a:endParaRPr lang="en-US" altLang="zh-CN" sz="2800">
              <a:latin typeface="微软雅黑" panose="020B0503020204020204" pitchFamily="34" charset="-122"/>
              <a:ea typeface="微软雅黑" panose="020B0503020204020204" pitchFamily="34" charset="-122"/>
            </a:endParaRPr>
          </a:p>
        </p:txBody>
      </p:sp>
      <p:sp>
        <p:nvSpPr>
          <p:cNvPr id="21" name="任意多边形 6"/>
          <p:cNvSpPr/>
          <p:nvPr/>
        </p:nvSpPr>
        <p:spPr>
          <a:xfrm rot="19117117">
            <a:off x="330200" y="1741488"/>
            <a:ext cx="1069975" cy="771525"/>
          </a:xfrm>
          <a:custGeom>
            <a:avLst/>
            <a:gdLst>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698395 w 1556117"/>
              <a:gd name="connsiteY2" fmla="*/ 875985 h 1091990"/>
              <a:gd name="connsiteX3" fmla="*/ 490576 w 1556117"/>
              <a:gd name="connsiteY3" fmla="*/ 690838 h 1091990"/>
              <a:gd name="connsiteX4" fmla="*/ 199631 w 1556117"/>
              <a:gd name="connsiteY4" fmla="*/ 562368 h 1091990"/>
              <a:gd name="connsiteX5" fmla="*/ 29598 w 1556117"/>
              <a:gd name="connsiteY5" fmla="*/ 562368 h 1091990"/>
              <a:gd name="connsiteX6" fmla="*/ 22041 w 1556117"/>
              <a:gd name="connsiteY6" fmla="*/ 547254 h 1091990"/>
              <a:gd name="connsiteX7" fmla="*/ 82497 w 1556117"/>
              <a:gd name="connsiteY7" fmla="*/ 441456 h 1091990"/>
              <a:gd name="connsiteX8" fmla="*/ 256309 w 1556117"/>
              <a:gd name="connsiteY8" fmla="*/ 218524 h 1091990"/>
              <a:gd name="connsiteX9" fmla="*/ 551033 w 1556117"/>
              <a:gd name="connsiteY9" fmla="*/ 48491 h 1091990"/>
              <a:gd name="connsiteX10" fmla="*/ 943998 w 1556117"/>
              <a:gd name="connsiteY10" fmla="*/ 25820 h 1091990"/>
              <a:gd name="connsiteX11" fmla="*/ 1291621 w 1556117"/>
              <a:gd name="connsiteY11" fmla="*/ 203410 h 1091990"/>
              <a:gd name="connsiteX12" fmla="*/ 1518332 w 1556117"/>
              <a:gd name="connsiteY12" fmla="*/ 494355 h 1091990"/>
              <a:gd name="connsiteX13" fmla="*/ 1518332 w 1556117"/>
              <a:gd name="connsiteY13" fmla="*/ 517026 h 1091990"/>
              <a:gd name="connsiteX14" fmla="*/ 1382305 w 1556117"/>
              <a:gd name="connsiteY14" fmla="*/ 535919 h 1091990"/>
              <a:gd name="connsiteX15" fmla="*/ 1155595 w 1556117"/>
              <a:gd name="connsiteY15" fmla="*/ 626603 h 1091990"/>
              <a:gd name="connsiteX16" fmla="*/ 962890 w 1556117"/>
              <a:gd name="connsiteY16" fmla="*/ 789079 h 1091990"/>
              <a:gd name="connsiteX17" fmla="*/ 796636 w 1556117"/>
              <a:gd name="connsiteY17"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360"/>
              <a:gd name="connsiteX1" fmla="*/ 690837 w 1556117"/>
              <a:gd name="connsiteY1" fmla="*/ 879764 h 1091360"/>
              <a:gd name="connsiteX2" fmla="*/ 490576 w 1556117"/>
              <a:gd name="connsiteY2" fmla="*/ 690838 h 1091360"/>
              <a:gd name="connsiteX3" fmla="*/ 199631 w 1556117"/>
              <a:gd name="connsiteY3" fmla="*/ 562368 h 1091360"/>
              <a:gd name="connsiteX4" fmla="*/ 29598 w 1556117"/>
              <a:gd name="connsiteY4" fmla="*/ 562368 h 1091360"/>
              <a:gd name="connsiteX5" fmla="*/ 22041 w 1556117"/>
              <a:gd name="connsiteY5" fmla="*/ 547254 h 1091360"/>
              <a:gd name="connsiteX6" fmla="*/ 82497 w 1556117"/>
              <a:gd name="connsiteY6" fmla="*/ 441456 h 1091360"/>
              <a:gd name="connsiteX7" fmla="*/ 256309 w 1556117"/>
              <a:gd name="connsiteY7" fmla="*/ 218524 h 1091360"/>
              <a:gd name="connsiteX8" fmla="*/ 551033 w 1556117"/>
              <a:gd name="connsiteY8" fmla="*/ 48491 h 1091360"/>
              <a:gd name="connsiteX9" fmla="*/ 943998 w 1556117"/>
              <a:gd name="connsiteY9" fmla="*/ 25820 h 1091360"/>
              <a:gd name="connsiteX10" fmla="*/ 1291621 w 1556117"/>
              <a:gd name="connsiteY10" fmla="*/ 203410 h 1091360"/>
              <a:gd name="connsiteX11" fmla="*/ 1518332 w 1556117"/>
              <a:gd name="connsiteY11" fmla="*/ 494355 h 1091360"/>
              <a:gd name="connsiteX12" fmla="*/ 1518332 w 1556117"/>
              <a:gd name="connsiteY12" fmla="*/ 517026 h 1091360"/>
              <a:gd name="connsiteX13" fmla="*/ 1382305 w 1556117"/>
              <a:gd name="connsiteY13" fmla="*/ 535919 h 1091360"/>
              <a:gd name="connsiteX14" fmla="*/ 1155595 w 1556117"/>
              <a:gd name="connsiteY14" fmla="*/ 626603 h 1091360"/>
              <a:gd name="connsiteX15" fmla="*/ 962890 w 1556117"/>
              <a:gd name="connsiteY15" fmla="*/ 789079 h 1091360"/>
              <a:gd name="connsiteX16" fmla="*/ 796636 w 1556117"/>
              <a:gd name="connsiteY16" fmla="*/ 1076246 h 1091360"/>
              <a:gd name="connsiteX0" fmla="*/ 796636 w 1556117"/>
              <a:gd name="connsiteY0" fmla="*/ 1076246 h 1091360"/>
              <a:gd name="connsiteX1" fmla="*/ 690837 w 1556117"/>
              <a:gd name="connsiteY1" fmla="*/ 879764 h 1091360"/>
              <a:gd name="connsiteX2" fmla="*/ 490576 w 1556117"/>
              <a:gd name="connsiteY2" fmla="*/ 690838 h 1091360"/>
              <a:gd name="connsiteX3" fmla="*/ 483019 w 1556117"/>
              <a:gd name="connsiteY3" fmla="*/ 694616 h 1091360"/>
              <a:gd name="connsiteX4" fmla="*/ 199631 w 1556117"/>
              <a:gd name="connsiteY4" fmla="*/ 562368 h 1091360"/>
              <a:gd name="connsiteX5" fmla="*/ 29598 w 1556117"/>
              <a:gd name="connsiteY5" fmla="*/ 562368 h 1091360"/>
              <a:gd name="connsiteX6" fmla="*/ 22041 w 1556117"/>
              <a:gd name="connsiteY6" fmla="*/ 547254 h 1091360"/>
              <a:gd name="connsiteX7" fmla="*/ 82497 w 1556117"/>
              <a:gd name="connsiteY7" fmla="*/ 441456 h 1091360"/>
              <a:gd name="connsiteX8" fmla="*/ 256309 w 1556117"/>
              <a:gd name="connsiteY8" fmla="*/ 218524 h 1091360"/>
              <a:gd name="connsiteX9" fmla="*/ 551033 w 1556117"/>
              <a:gd name="connsiteY9" fmla="*/ 48491 h 1091360"/>
              <a:gd name="connsiteX10" fmla="*/ 943998 w 1556117"/>
              <a:gd name="connsiteY10" fmla="*/ 25820 h 1091360"/>
              <a:gd name="connsiteX11" fmla="*/ 1291621 w 1556117"/>
              <a:gd name="connsiteY11" fmla="*/ 203410 h 1091360"/>
              <a:gd name="connsiteX12" fmla="*/ 1518332 w 1556117"/>
              <a:gd name="connsiteY12" fmla="*/ 494355 h 1091360"/>
              <a:gd name="connsiteX13" fmla="*/ 1518332 w 1556117"/>
              <a:gd name="connsiteY13" fmla="*/ 517026 h 1091360"/>
              <a:gd name="connsiteX14" fmla="*/ 1382305 w 1556117"/>
              <a:gd name="connsiteY14" fmla="*/ 535919 h 1091360"/>
              <a:gd name="connsiteX15" fmla="*/ 1155595 w 1556117"/>
              <a:gd name="connsiteY15" fmla="*/ 626603 h 1091360"/>
              <a:gd name="connsiteX16" fmla="*/ 962890 w 1556117"/>
              <a:gd name="connsiteY16" fmla="*/ 789079 h 1091360"/>
              <a:gd name="connsiteX17" fmla="*/ 796636 w 155611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76246"/>
              <a:gd name="connsiteX1" fmla="*/ 691467 w 1556747"/>
              <a:gd name="connsiteY1" fmla="*/ 879764 h 1076246"/>
              <a:gd name="connsiteX2" fmla="*/ 491206 w 1556747"/>
              <a:gd name="connsiteY2" fmla="*/ 690838 h 1076246"/>
              <a:gd name="connsiteX3" fmla="*/ 483649 w 1556747"/>
              <a:gd name="connsiteY3" fmla="*/ 694616 h 1076246"/>
              <a:gd name="connsiteX4" fmla="*/ 204040 w 1556747"/>
              <a:gd name="connsiteY4" fmla="*/ 577483 h 1076246"/>
              <a:gd name="connsiteX5" fmla="*/ 30228 w 1556747"/>
              <a:gd name="connsiteY5" fmla="*/ 562368 h 1076246"/>
              <a:gd name="connsiteX6" fmla="*/ 22671 w 1556747"/>
              <a:gd name="connsiteY6" fmla="*/ 547254 h 1076246"/>
              <a:gd name="connsiteX7" fmla="*/ 83127 w 1556747"/>
              <a:gd name="connsiteY7" fmla="*/ 441456 h 1076246"/>
              <a:gd name="connsiteX8" fmla="*/ 256939 w 1556747"/>
              <a:gd name="connsiteY8" fmla="*/ 218524 h 1076246"/>
              <a:gd name="connsiteX9" fmla="*/ 551663 w 1556747"/>
              <a:gd name="connsiteY9" fmla="*/ 48491 h 1076246"/>
              <a:gd name="connsiteX10" fmla="*/ 944628 w 1556747"/>
              <a:gd name="connsiteY10" fmla="*/ 25820 h 1076246"/>
              <a:gd name="connsiteX11" fmla="*/ 1292251 w 1556747"/>
              <a:gd name="connsiteY11" fmla="*/ 203410 h 1076246"/>
              <a:gd name="connsiteX12" fmla="*/ 1518962 w 1556747"/>
              <a:gd name="connsiteY12" fmla="*/ 494355 h 1076246"/>
              <a:gd name="connsiteX13" fmla="*/ 1518962 w 1556747"/>
              <a:gd name="connsiteY13" fmla="*/ 517026 h 1076246"/>
              <a:gd name="connsiteX14" fmla="*/ 1382935 w 1556747"/>
              <a:gd name="connsiteY14" fmla="*/ 535919 h 1076246"/>
              <a:gd name="connsiteX15" fmla="*/ 1156225 w 1556747"/>
              <a:gd name="connsiteY15" fmla="*/ 626603 h 1076246"/>
              <a:gd name="connsiteX16" fmla="*/ 963520 w 1556747"/>
              <a:gd name="connsiteY16" fmla="*/ 789079 h 1076246"/>
              <a:gd name="connsiteX17" fmla="*/ 797266 w 1556747"/>
              <a:gd name="connsiteY17" fmla="*/ 1076246 h 1076246"/>
              <a:gd name="connsiteX0" fmla="*/ 797266 w 1556747"/>
              <a:gd name="connsiteY0" fmla="*/ 1076246 h 1095967"/>
              <a:gd name="connsiteX1" fmla="*/ 691467 w 1556747"/>
              <a:gd name="connsiteY1" fmla="*/ 879764 h 1095967"/>
              <a:gd name="connsiteX2" fmla="*/ 491206 w 1556747"/>
              <a:gd name="connsiteY2" fmla="*/ 690838 h 1095967"/>
              <a:gd name="connsiteX3" fmla="*/ 483649 w 1556747"/>
              <a:gd name="connsiteY3" fmla="*/ 694616 h 1095967"/>
              <a:gd name="connsiteX4" fmla="*/ 204040 w 1556747"/>
              <a:gd name="connsiteY4" fmla="*/ 577483 h 1095967"/>
              <a:gd name="connsiteX5" fmla="*/ 30228 w 1556747"/>
              <a:gd name="connsiteY5" fmla="*/ 562368 h 1095967"/>
              <a:gd name="connsiteX6" fmla="*/ 22671 w 1556747"/>
              <a:gd name="connsiteY6" fmla="*/ 547254 h 1095967"/>
              <a:gd name="connsiteX7" fmla="*/ 83127 w 1556747"/>
              <a:gd name="connsiteY7" fmla="*/ 441456 h 1095967"/>
              <a:gd name="connsiteX8" fmla="*/ 256939 w 1556747"/>
              <a:gd name="connsiteY8" fmla="*/ 218524 h 1095967"/>
              <a:gd name="connsiteX9" fmla="*/ 551663 w 1556747"/>
              <a:gd name="connsiteY9" fmla="*/ 48491 h 1095967"/>
              <a:gd name="connsiteX10" fmla="*/ 944628 w 1556747"/>
              <a:gd name="connsiteY10" fmla="*/ 25820 h 1095967"/>
              <a:gd name="connsiteX11" fmla="*/ 1292251 w 1556747"/>
              <a:gd name="connsiteY11" fmla="*/ 203410 h 1095967"/>
              <a:gd name="connsiteX12" fmla="*/ 1518962 w 1556747"/>
              <a:gd name="connsiteY12" fmla="*/ 494355 h 1095967"/>
              <a:gd name="connsiteX13" fmla="*/ 1518962 w 1556747"/>
              <a:gd name="connsiteY13" fmla="*/ 517026 h 1095967"/>
              <a:gd name="connsiteX14" fmla="*/ 1382935 w 1556747"/>
              <a:gd name="connsiteY14" fmla="*/ 535919 h 1095967"/>
              <a:gd name="connsiteX15" fmla="*/ 1156225 w 1556747"/>
              <a:gd name="connsiteY15" fmla="*/ 626603 h 1095967"/>
              <a:gd name="connsiteX16" fmla="*/ 963520 w 1556747"/>
              <a:gd name="connsiteY16" fmla="*/ 789079 h 1095967"/>
              <a:gd name="connsiteX17" fmla="*/ 797266 w 1556747"/>
              <a:gd name="connsiteY17" fmla="*/ 1076246 h 109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6747" h="1095967">
                <a:moveTo>
                  <a:pt x="797266" y="1076246"/>
                </a:moveTo>
                <a:cubicBezTo>
                  <a:pt x="785577" y="1073649"/>
                  <a:pt x="742477" y="943999"/>
                  <a:pt x="691467" y="879764"/>
                </a:cubicBezTo>
                <a:cubicBezTo>
                  <a:pt x="640457" y="815529"/>
                  <a:pt x="525842" y="721696"/>
                  <a:pt x="491206" y="690838"/>
                </a:cubicBezTo>
                <a:cubicBezTo>
                  <a:pt x="456570" y="659980"/>
                  <a:pt x="579216" y="757910"/>
                  <a:pt x="483649" y="694616"/>
                </a:cubicBezTo>
                <a:cubicBezTo>
                  <a:pt x="384545" y="633220"/>
                  <a:pt x="279610" y="599524"/>
                  <a:pt x="204040" y="577483"/>
                </a:cubicBezTo>
                <a:cubicBezTo>
                  <a:pt x="128470" y="555442"/>
                  <a:pt x="60456" y="567406"/>
                  <a:pt x="30228" y="562368"/>
                </a:cubicBezTo>
                <a:cubicBezTo>
                  <a:pt x="0" y="557330"/>
                  <a:pt x="13855" y="567406"/>
                  <a:pt x="22671" y="547254"/>
                </a:cubicBezTo>
                <a:cubicBezTo>
                  <a:pt x="31488" y="527102"/>
                  <a:pt x="44082" y="496244"/>
                  <a:pt x="83127" y="441456"/>
                </a:cubicBezTo>
                <a:cubicBezTo>
                  <a:pt x="122172" y="386668"/>
                  <a:pt x="178850" y="284018"/>
                  <a:pt x="256939" y="218524"/>
                </a:cubicBezTo>
                <a:cubicBezTo>
                  <a:pt x="335028" y="153030"/>
                  <a:pt x="437048" y="80608"/>
                  <a:pt x="551663" y="48491"/>
                </a:cubicBezTo>
                <a:cubicBezTo>
                  <a:pt x="666278" y="16374"/>
                  <a:pt x="821197" y="0"/>
                  <a:pt x="944628" y="25820"/>
                </a:cubicBezTo>
                <a:cubicBezTo>
                  <a:pt x="1068059" y="51640"/>
                  <a:pt x="1196529" y="125321"/>
                  <a:pt x="1292251" y="203410"/>
                </a:cubicBezTo>
                <a:cubicBezTo>
                  <a:pt x="1387973" y="281499"/>
                  <a:pt x="1481177" y="442086"/>
                  <a:pt x="1518962" y="494355"/>
                </a:cubicBezTo>
                <a:cubicBezTo>
                  <a:pt x="1556747" y="546624"/>
                  <a:pt x="1541633" y="510099"/>
                  <a:pt x="1518962" y="517026"/>
                </a:cubicBezTo>
                <a:cubicBezTo>
                  <a:pt x="1496291" y="523953"/>
                  <a:pt x="1443391" y="517656"/>
                  <a:pt x="1382935" y="535919"/>
                </a:cubicBezTo>
                <a:cubicBezTo>
                  <a:pt x="1322479" y="554182"/>
                  <a:pt x="1226127" y="584410"/>
                  <a:pt x="1156225" y="626603"/>
                </a:cubicBezTo>
                <a:cubicBezTo>
                  <a:pt x="1086323" y="668796"/>
                  <a:pt x="1023346" y="712249"/>
                  <a:pt x="963520" y="789079"/>
                </a:cubicBezTo>
                <a:cubicBezTo>
                  <a:pt x="903694" y="865909"/>
                  <a:pt x="808601" y="1095967"/>
                  <a:pt x="797266" y="1076246"/>
                </a:cubicBezTo>
                <a:close/>
              </a:path>
            </a:pathLst>
          </a:custGeom>
          <a:gradFill>
            <a:gsLst>
              <a:gs pos="0">
                <a:srgbClr val="E4A302"/>
              </a:gs>
              <a:gs pos="100000">
                <a:srgbClr val="FFDD71"/>
              </a:gs>
            </a:gsLst>
            <a:lin ang="12000000" scaled="0"/>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p:cTn id="12" dur="500" fill="hold"/>
                                        <p:tgtEl>
                                          <p:spTgt spid="44"/>
                                        </p:tgtEl>
                                        <p:attrNameLst>
                                          <p:attrName>ppt_w</p:attrName>
                                        </p:attrNameLst>
                                      </p:cBhvr>
                                      <p:tavLst>
                                        <p:tav tm="0">
                                          <p:val>
                                            <p:fltVal val="0"/>
                                          </p:val>
                                        </p:tav>
                                        <p:tav tm="100000">
                                          <p:val>
                                            <p:strVal val="#ppt_w"/>
                                          </p:val>
                                        </p:tav>
                                      </p:tavLst>
                                    </p:anim>
                                    <p:anim calcmode="lin" valueType="num">
                                      <p:cBhvr>
                                        <p:cTn id="13" dur="500" fill="hold"/>
                                        <p:tgtEl>
                                          <p:spTgt spid="44"/>
                                        </p:tgtEl>
                                        <p:attrNameLst>
                                          <p:attrName>ppt_h</p:attrName>
                                        </p:attrNameLst>
                                      </p:cBhvr>
                                      <p:tavLst>
                                        <p:tav tm="0">
                                          <p:val>
                                            <p:fltVal val="0"/>
                                          </p:val>
                                        </p:tav>
                                        <p:tav tm="100000">
                                          <p:val>
                                            <p:strVal val="#ppt_h"/>
                                          </p:val>
                                        </p:tav>
                                      </p:tavLst>
                                    </p:anim>
                                    <p:animEffect transition="in" filter="fade">
                                      <p:cBhvr>
                                        <p:cTn id="14" dur="500"/>
                                        <p:tgtEl>
                                          <p:spTgt spid="4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4"/>
                                        </p:tgtEl>
                                        <p:attrNameLst>
                                          <p:attrName>style.visibility</p:attrName>
                                        </p:attrNameLst>
                                      </p:cBhvr>
                                      <p:to>
                                        <p:strVal val="visible"/>
                                      </p:to>
                                    </p:set>
                                    <p:anim calcmode="lin" valueType="num">
                                      <p:cBhvr>
                                        <p:cTn id="17" dur="500" fill="hold"/>
                                        <p:tgtEl>
                                          <p:spTgt spid="84"/>
                                        </p:tgtEl>
                                        <p:attrNameLst>
                                          <p:attrName>ppt_w</p:attrName>
                                        </p:attrNameLst>
                                      </p:cBhvr>
                                      <p:tavLst>
                                        <p:tav tm="0">
                                          <p:val>
                                            <p:fltVal val="0"/>
                                          </p:val>
                                        </p:tav>
                                        <p:tav tm="100000">
                                          <p:val>
                                            <p:strVal val="#ppt_w"/>
                                          </p:val>
                                        </p:tav>
                                      </p:tavLst>
                                    </p:anim>
                                    <p:anim calcmode="lin" valueType="num">
                                      <p:cBhvr>
                                        <p:cTn id="18" dur="500" fill="hold"/>
                                        <p:tgtEl>
                                          <p:spTgt spid="84"/>
                                        </p:tgtEl>
                                        <p:attrNameLst>
                                          <p:attrName>ppt_h</p:attrName>
                                        </p:attrNameLst>
                                      </p:cBhvr>
                                      <p:tavLst>
                                        <p:tav tm="0">
                                          <p:val>
                                            <p:fltVal val="0"/>
                                          </p:val>
                                        </p:tav>
                                        <p:tav tm="100000">
                                          <p:val>
                                            <p:strVal val="#ppt_h"/>
                                          </p:val>
                                        </p:tav>
                                      </p:tavLst>
                                    </p:anim>
                                    <p:animEffect transition="in" filter="fade">
                                      <p:cBhvr>
                                        <p:cTn id="19" dur="500"/>
                                        <p:tgtEl>
                                          <p:spTgt spid="84"/>
                                        </p:tgtEl>
                                      </p:cBhvr>
                                    </p:animEffect>
                                  </p:childTnLst>
                                </p:cTn>
                              </p:par>
                              <p:par>
                                <p:cTn id="20" presetID="53" presetClass="entr" presetSubtype="16" fill="hold" nodeType="withEffect">
                                  <p:stCondLst>
                                    <p:cond delay="0"/>
                                  </p:stCondLst>
                                  <p:childTnLst>
                                    <p:set>
                                      <p:cBhvr>
                                        <p:cTn id="21" dur="1" fill="hold">
                                          <p:stCondLst>
                                            <p:cond delay="0"/>
                                          </p:stCondLst>
                                        </p:cTn>
                                        <p:tgtEl>
                                          <p:spTgt spid="31754"/>
                                        </p:tgtEl>
                                        <p:attrNameLst>
                                          <p:attrName>style.visibility</p:attrName>
                                        </p:attrNameLst>
                                      </p:cBhvr>
                                      <p:to>
                                        <p:strVal val="visible"/>
                                      </p:to>
                                    </p:set>
                                    <p:anim calcmode="lin" valueType="num">
                                      <p:cBhvr>
                                        <p:cTn id="22" dur="500" fill="hold"/>
                                        <p:tgtEl>
                                          <p:spTgt spid="31754"/>
                                        </p:tgtEl>
                                        <p:attrNameLst>
                                          <p:attrName>ppt_w</p:attrName>
                                        </p:attrNameLst>
                                      </p:cBhvr>
                                      <p:tavLst>
                                        <p:tav tm="0">
                                          <p:val>
                                            <p:fltVal val="0"/>
                                          </p:val>
                                        </p:tav>
                                        <p:tav tm="100000">
                                          <p:val>
                                            <p:strVal val="#ppt_w"/>
                                          </p:val>
                                        </p:tav>
                                      </p:tavLst>
                                    </p:anim>
                                    <p:anim calcmode="lin" valueType="num">
                                      <p:cBhvr>
                                        <p:cTn id="23" dur="500" fill="hold"/>
                                        <p:tgtEl>
                                          <p:spTgt spid="31754"/>
                                        </p:tgtEl>
                                        <p:attrNameLst>
                                          <p:attrName>ppt_h</p:attrName>
                                        </p:attrNameLst>
                                      </p:cBhvr>
                                      <p:tavLst>
                                        <p:tav tm="0">
                                          <p:val>
                                            <p:fltVal val="0"/>
                                          </p:val>
                                        </p:tav>
                                        <p:tav tm="100000">
                                          <p:val>
                                            <p:strVal val="#ppt_h"/>
                                          </p:val>
                                        </p:tav>
                                      </p:tavLst>
                                    </p:anim>
                                    <p:animEffect transition="in" filter="fade">
                                      <p:cBhvr>
                                        <p:cTn id="24" dur="500"/>
                                        <p:tgtEl>
                                          <p:spTgt spid="3175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p:cTn id="27" dur="500" fill="hold"/>
                                        <p:tgtEl>
                                          <p:spTgt spid="39"/>
                                        </p:tgtEl>
                                        <p:attrNameLst>
                                          <p:attrName>ppt_w</p:attrName>
                                        </p:attrNameLst>
                                      </p:cBhvr>
                                      <p:tavLst>
                                        <p:tav tm="0">
                                          <p:val>
                                            <p:fltVal val="0"/>
                                          </p:val>
                                        </p:tav>
                                        <p:tav tm="100000">
                                          <p:val>
                                            <p:strVal val="#ppt_w"/>
                                          </p:val>
                                        </p:tav>
                                      </p:tavLst>
                                    </p:anim>
                                    <p:anim calcmode="lin" valueType="num">
                                      <p:cBhvr>
                                        <p:cTn id="28" dur="500" fill="hold"/>
                                        <p:tgtEl>
                                          <p:spTgt spid="39"/>
                                        </p:tgtEl>
                                        <p:attrNameLst>
                                          <p:attrName>ppt_h</p:attrName>
                                        </p:attrNameLst>
                                      </p:cBhvr>
                                      <p:tavLst>
                                        <p:tav tm="0">
                                          <p:val>
                                            <p:fltVal val="0"/>
                                          </p:val>
                                        </p:tav>
                                        <p:tav tm="100000">
                                          <p:val>
                                            <p:strVal val="#ppt_h"/>
                                          </p:val>
                                        </p:tav>
                                      </p:tavLst>
                                    </p:anim>
                                    <p:animEffect transition="in" filter="fade">
                                      <p:cBhvr>
                                        <p:cTn id="29" dur="500"/>
                                        <p:tgtEl>
                                          <p:spTgt spid="39"/>
                                        </p:tgtEl>
                                      </p:cBhvr>
                                    </p:animEffect>
                                  </p:childTnLst>
                                </p:cTn>
                              </p:par>
                              <p:par>
                                <p:cTn id="30" presetID="53" presetClass="entr" presetSubtype="16"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4" grpId="0"/>
      <p:bldP spid="84" grpId="0"/>
      <p:bldP spid="39"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1" name="TextBox 133"/>
          <p:cNvSpPr txBox="1"/>
          <p:nvPr/>
        </p:nvSpPr>
        <p:spPr>
          <a:xfrm>
            <a:off x="347245" y="1580071"/>
            <a:ext cx="8206758" cy="535531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l" defTabSz="914400" rtl="0" eaLnBrk="1" fontAlgn="auto" latinLnBrk="0" hangingPunct="1">
              <a:lnSpc>
                <a:spcPct val="150000"/>
              </a:lnSpc>
              <a:spcBef>
                <a:spcPts val="0"/>
              </a:spcBef>
              <a:spcAft>
                <a:spcPts val="0"/>
              </a:spcAft>
              <a:buClrTx/>
              <a:buSzTx/>
              <a:tabLst/>
              <a:defRPr/>
            </a:pPr>
            <a:r>
              <a:rPr lang="zh-CN" altLang="en-US" sz="2800" b="1" dirty="0">
                <a:solidFill>
                  <a:srgbClr val="099AB7"/>
                </a:solidFill>
                <a:latin typeface="华文中宋" pitchFamily="2" charset="-122"/>
                <a:ea typeface="华文中宋" pitchFamily="2" charset="-122"/>
                <a:cs typeface="Arial" pitchFamily="34" charset="0"/>
              </a:rPr>
              <a:t>例：黑格尔曾经谈到一个例子：在集市上，一位女顾客对一位女商贩说：“喂，老太婆，你卖的鸡蛋是臭的呀！”女商贩听后雷霆大怒，说：“什么？我的鸡蛋是臭的？你敢这样说我的鸡蛋？我看你才臭呢！</a:t>
            </a:r>
            <a:r>
              <a:rPr lang="en-US" altLang="zh-CN" sz="2800" b="1" dirty="0" err="1">
                <a:solidFill>
                  <a:srgbClr val="099AB7"/>
                </a:solidFill>
                <a:latin typeface="华文中宋" pitchFamily="2" charset="-122"/>
                <a:ea typeface="华文中宋" pitchFamily="2" charset="-122"/>
                <a:cs typeface="Arial" pitchFamily="34" charset="0"/>
              </a:rPr>
              <a:t>Blablabla</a:t>
            </a:r>
            <a:r>
              <a:rPr lang="en-US" altLang="zh-CN" sz="2800" b="1" dirty="0">
                <a:solidFill>
                  <a:srgbClr val="099AB7"/>
                </a:solidFill>
                <a:latin typeface="华文中宋" pitchFamily="2" charset="-122"/>
                <a:ea typeface="华文中宋" pitchFamily="2" charset="-122"/>
                <a:cs typeface="Arial" pitchFamily="34" charset="0"/>
              </a:rPr>
              <a:t>……</a:t>
            </a:r>
            <a:r>
              <a:rPr lang="zh-CN" altLang="en-US" sz="2800" b="1" dirty="0">
                <a:solidFill>
                  <a:srgbClr val="099AB7"/>
                </a:solidFill>
                <a:latin typeface="华文中宋" pitchFamily="2" charset="-122"/>
                <a:ea typeface="华文中宋" pitchFamily="2" charset="-122"/>
                <a:cs typeface="Arial" pitchFamily="34" charset="0"/>
              </a:rPr>
              <a:t>”</a:t>
            </a:r>
            <a:endParaRPr lang="en-US" altLang="zh-CN" sz="2800" b="1" dirty="0">
              <a:solidFill>
                <a:srgbClr val="099AB7"/>
              </a:solidFill>
              <a:latin typeface="华文中宋" pitchFamily="2" charset="-122"/>
              <a:ea typeface="华文中宋" pitchFamily="2" charset="-122"/>
              <a:cs typeface="Arial" pitchFamily="34" charset="0"/>
            </a:endParaRPr>
          </a:p>
          <a:p>
            <a:pPr marR="0" lvl="0" algn="l" defTabSz="914400" rtl="0" eaLnBrk="1" fontAlgn="auto" latinLnBrk="0" hangingPunct="1">
              <a:lnSpc>
                <a:spcPct val="150000"/>
              </a:lnSpc>
              <a:spcBef>
                <a:spcPts val="0"/>
              </a:spcBef>
              <a:spcAft>
                <a:spcPts val="0"/>
              </a:spcAft>
              <a:buClrTx/>
              <a:buSzTx/>
              <a:tabLst/>
              <a:defRPr/>
            </a:pPr>
            <a:r>
              <a:rPr kumimoji="0" lang="zh-CN" altLang="en-US" sz="28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rPr>
              <a:t>      显然，一个人的人格、品质、处境与他观点的正确与否之间没有直接的逻辑联系。</a:t>
            </a:r>
            <a:endParaRPr kumimoji="0" lang="en-US" altLang="zh-CN" sz="28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endParaRPr>
          </a:p>
          <a:p>
            <a:pPr marL="457200"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endParaRPr kumimoji="0" lang="en-US" altLang="zh-CN" sz="28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5" name="TextBox 133"/>
          <p:cNvSpPr txBox="1"/>
          <p:nvPr/>
        </p:nvSpPr>
        <p:spPr>
          <a:xfrm>
            <a:off x="93571" y="785065"/>
            <a:ext cx="8460432" cy="74379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lang="zh-CN" altLang="en-US" sz="3200" b="1" dirty="0">
                <a:solidFill>
                  <a:srgbClr val="7030A0"/>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rPr>
              <a:t>恶意诋毁</a:t>
            </a:r>
            <a:r>
              <a:rPr kumimoji="0" lang="zh-CN" altLang="en-US"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a:t>
            </a:r>
            <a:endParaRPr kumimoji="0" lang="en-US" altLang="zh-CN"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6592469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1000"/>
                                        <p:tgtEl>
                                          <p:spTgt spid="31">
                                            <p:txEl>
                                              <p:pRg st="0" end="0"/>
                                            </p:txEl>
                                          </p:spTgt>
                                        </p:tgtEl>
                                      </p:cBhvr>
                                    </p:animEffect>
                                    <p:anim calcmode="lin" valueType="num">
                                      <p:cBhvr>
                                        <p:cTn id="8"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1">
                                            <p:txEl>
                                              <p:pRg st="1" end="1"/>
                                            </p:txEl>
                                          </p:spTgt>
                                        </p:tgtEl>
                                        <p:attrNameLst>
                                          <p:attrName>style.visibility</p:attrName>
                                        </p:attrNameLst>
                                      </p:cBhvr>
                                      <p:to>
                                        <p:strVal val="visible"/>
                                      </p:to>
                                    </p:set>
                                    <p:animEffect transition="in" filter="fade">
                                      <p:cBhvr>
                                        <p:cTn id="14" dur="1000"/>
                                        <p:tgtEl>
                                          <p:spTgt spid="31">
                                            <p:txEl>
                                              <p:pRg st="1" end="1"/>
                                            </p:txEl>
                                          </p:spTgt>
                                        </p:tgtEl>
                                      </p:cBhvr>
                                    </p:animEffect>
                                    <p:anim calcmode="lin" valueType="num">
                                      <p:cBhvr>
                                        <p:cTn id="15" dur="1000" fill="hold"/>
                                        <p:tgtEl>
                                          <p:spTgt spid="3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1">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0" name="矩形 29"/>
          <p:cNvSpPr/>
          <p:nvPr/>
        </p:nvSpPr>
        <p:spPr bwMode="auto">
          <a:xfrm>
            <a:off x="330719" y="1899954"/>
            <a:ext cx="8052396" cy="3041214"/>
          </a:xfrm>
          <a:prstGeom prst="rect">
            <a:avLst/>
          </a:prstGeom>
          <a:ln/>
          <a:extLst>
            <a:ext uri="{91240B29-F687-4F45-9708-019B960494DF}">
              <a14:hiddenLine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31" name="TextBox 133"/>
          <p:cNvSpPr txBox="1"/>
          <p:nvPr/>
        </p:nvSpPr>
        <p:spPr>
          <a:xfrm>
            <a:off x="346517" y="2156024"/>
            <a:ext cx="8052396" cy="23083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rPr>
              <a:t>即用激动众人感情的办法来代替对某个论题的论证。不论述自己的观点何以成立，而是以哗众取宠来取胜，叫做“诉诸公众”。</a:t>
            </a:r>
            <a:endParaRPr kumimoji="0" lang="en-US" altLang="zh-CN" sz="28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5" name="TextBox 133"/>
          <p:cNvSpPr txBox="1"/>
          <p:nvPr/>
        </p:nvSpPr>
        <p:spPr>
          <a:xfrm>
            <a:off x="169519" y="882473"/>
            <a:ext cx="4680520" cy="83099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7030A0"/>
                </a:solidFill>
                <a:effectLst/>
                <a:uLnTx/>
                <a:uFillTx/>
                <a:latin typeface="华文中宋" pitchFamily="2" charset="-122"/>
                <a:ea typeface="华文中宋" pitchFamily="2" charset="-122"/>
                <a:cs typeface="Arial" pitchFamily="34" charset="0"/>
              </a:rPr>
              <a:t>② 诉诸情感</a:t>
            </a:r>
            <a:endParaRPr kumimoji="0" lang="en-US" altLang="zh-CN" sz="2800" b="1" i="0" u="none" strike="noStrike" kern="1200" cap="none" spc="0" normalizeH="0" baseline="0" noProof="0" dirty="0">
              <a:ln>
                <a:noFill/>
              </a:ln>
              <a:solidFill>
                <a:srgbClr val="7030A0"/>
              </a:solidFill>
              <a:effectLst/>
              <a:uLnTx/>
              <a:uFillTx/>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6981756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wipe(down)">
                                      <p:cBhvr>
                                        <p:cTn id="7"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1" name="TextBox 133"/>
          <p:cNvSpPr txBox="1"/>
          <p:nvPr/>
        </p:nvSpPr>
        <p:spPr>
          <a:xfrm>
            <a:off x="334167" y="1824591"/>
            <a:ext cx="8206758" cy="347306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3000" b="1" i="0" u="none" strike="noStrike" kern="1200" cap="none" spc="0" normalizeH="0" noProof="0" dirty="0">
                <a:ln>
                  <a:noFill/>
                </a:ln>
                <a:solidFill>
                  <a:srgbClr val="099AB7"/>
                </a:solidFill>
                <a:effectLst/>
                <a:uLnTx/>
                <a:uFillTx/>
                <a:latin typeface="华文中宋" pitchFamily="2" charset="-122"/>
                <a:ea typeface="华文中宋" pitchFamily="2" charset="-122"/>
                <a:cs typeface="Arial" pitchFamily="34" charset="0"/>
              </a:rPr>
              <a:t>“我所主张的只不过是大多数公众的观点，你反对我，就是在与公众作对。不信你问一问在场的人？”不去陈述某个观点成立的理由，而是促使别人同情持有这种观点的人，以图侥幸取胜，叫做“诉诸怜悯”。</a:t>
            </a:r>
            <a:endParaRPr kumimoji="0" lang="en-US" altLang="zh-CN" sz="3000" b="1" i="0" u="none" strike="noStrike" kern="1200" cap="none" spc="0" normalizeH="0" noProof="0" dirty="0">
              <a:ln>
                <a:noFill/>
              </a:ln>
              <a:solidFill>
                <a:srgbClr val="099AB7"/>
              </a:solidFill>
              <a:effectLst/>
              <a:uLnTx/>
              <a:uFillTx/>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5" name="TextBox 133"/>
          <p:cNvSpPr txBox="1"/>
          <p:nvPr/>
        </p:nvSpPr>
        <p:spPr>
          <a:xfrm>
            <a:off x="93571" y="785065"/>
            <a:ext cx="8460432" cy="74379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例：</a:t>
            </a:r>
            <a:endParaRPr kumimoji="0" lang="en-US" altLang="zh-CN"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195645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1000"/>
                                        <p:tgtEl>
                                          <p:spTgt spid="31">
                                            <p:txEl>
                                              <p:pRg st="0" end="0"/>
                                            </p:txEl>
                                          </p:spTgt>
                                        </p:tgtEl>
                                      </p:cBhvr>
                                    </p:animEffect>
                                    <p:anim calcmode="lin" valueType="num">
                                      <p:cBhvr>
                                        <p:cTn id="8"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1" name="TextBox 133"/>
          <p:cNvSpPr txBox="1"/>
          <p:nvPr/>
        </p:nvSpPr>
        <p:spPr>
          <a:xfrm>
            <a:off x="403595" y="2924944"/>
            <a:ext cx="8052396"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rPr>
              <a:t>严格地说是“诉诸不适当的权威”。</a:t>
            </a:r>
            <a:endParaRPr kumimoji="0" lang="en-US" altLang="zh-CN" sz="28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5" name="TextBox 133"/>
          <p:cNvSpPr txBox="1"/>
          <p:nvPr/>
        </p:nvSpPr>
        <p:spPr>
          <a:xfrm>
            <a:off x="169519" y="1069043"/>
            <a:ext cx="4680520" cy="83099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7030A0"/>
                </a:solidFill>
                <a:effectLst/>
                <a:uLnTx/>
                <a:uFillTx/>
                <a:latin typeface="华文中宋" pitchFamily="2" charset="-122"/>
                <a:ea typeface="华文中宋" pitchFamily="2" charset="-122"/>
                <a:cs typeface="Arial" pitchFamily="34" charset="0"/>
              </a:rPr>
              <a:t>③ 诉诸权威</a:t>
            </a:r>
            <a:endParaRPr kumimoji="0" lang="en-US" altLang="zh-CN" sz="2800" b="1" i="0" u="none" strike="noStrike" kern="1200" cap="none" spc="0" normalizeH="0" baseline="0" noProof="0" dirty="0">
              <a:ln>
                <a:noFill/>
              </a:ln>
              <a:solidFill>
                <a:srgbClr val="7030A0"/>
              </a:solidFill>
              <a:effectLst/>
              <a:uLnTx/>
              <a:uFillTx/>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33429642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wipe(down)">
                                      <p:cBhvr>
                                        <p:cTn id="7"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1" name="TextBox 133"/>
          <p:cNvSpPr txBox="1"/>
          <p:nvPr/>
        </p:nvSpPr>
        <p:spPr>
          <a:xfrm>
            <a:off x="34314" y="1570265"/>
            <a:ext cx="8578946" cy="44771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3000" b="1" i="0" u="none" strike="noStrike" kern="1200" cap="none" spc="0" normalizeH="0" noProof="0" dirty="0">
                <a:ln>
                  <a:noFill/>
                </a:ln>
                <a:solidFill>
                  <a:srgbClr val="099AB7"/>
                </a:solidFill>
                <a:effectLst/>
                <a:uLnTx/>
                <a:uFillTx/>
                <a:latin typeface="华文中宋" pitchFamily="2" charset="-122"/>
                <a:ea typeface="华文中宋" pitchFamily="2" charset="-122"/>
                <a:cs typeface="Arial" pitchFamily="34" charset="0"/>
              </a:rPr>
              <a:t>      在欧洲中世纪，亚里士多德及其学说享有崇高的地位。一位经院哲学家不相信人的神经在大脑里会合的结论，一位解剖学家请他去参观人体解剖，他亲眼看到了这一事实，解剖学家问他：“你这回应该相信了吧？”他却这样答道：“你这样清楚明白地使我看到了这一切，假如亚里士多德的著作里没有说人的神经在心脏中会合的话，那我一定会承认这是真理了。”</a:t>
            </a:r>
            <a:endParaRPr kumimoji="0" lang="en-US" altLang="zh-CN" sz="3000" b="1" i="0" u="none" strike="noStrike" kern="1200" cap="none" spc="0" normalizeH="0" noProof="0" dirty="0">
              <a:ln>
                <a:noFill/>
              </a:ln>
              <a:solidFill>
                <a:srgbClr val="099AB7"/>
              </a:solidFill>
              <a:effectLst/>
              <a:uLnTx/>
              <a:uFillTx/>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5" name="TextBox 133"/>
          <p:cNvSpPr txBox="1"/>
          <p:nvPr/>
        </p:nvSpPr>
        <p:spPr>
          <a:xfrm>
            <a:off x="93571" y="785065"/>
            <a:ext cx="8460432" cy="74379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例：</a:t>
            </a:r>
            <a:endParaRPr kumimoji="0" lang="en-US" altLang="zh-CN"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36164834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1000"/>
                                        <p:tgtEl>
                                          <p:spTgt spid="31">
                                            <p:txEl>
                                              <p:pRg st="0" end="0"/>
                                            </p:txEl>
                                          </p:spTgt>
                                        </p:tgtEl>
                                      </p:cBhvr>
                                    </p:animEffect>
                                    <p:anim calcmode="lin" valueType="num">
                                      <p:cBhvr>
                                        <p:cTn id="8"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1" name="TextBox 133"/>
          <p:cNvSpPr txBox="1"/>
          <p:nvPr/>
        </p:nvSpPr>
        <p:spPr>
          <a:xfrm>
            <a:off x="413036" y="2204864"/>
            <a:ext cx="8052396" cy="30469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rPr>
              <a:t>指不正面陈述理由去论证某个观点成立或不成立，而是通过威胁、恐吓甚至使用棍棒和武力，去迫使对方接受自己的观点或放弃他本人的观点。</a:t>
            </a:r>
            <a:endParaRPr kumimoji="0" lang="en-US" altLang="zh-CN" sz="28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5" name="TextBox 133"/>
          <p:cNvSpPr txBox="1"/>
          <p:nvPr/>
        </p:nvSpPr>
        <p:spPr>
          <a:xfrm>
            <a:off x="169519" y="1069043"/>
            <a:ext cx="4680520" cy="83099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7030A0"/>
                </a:solidFill>
                <a:effectLst/>
                <a:uLnTx/>
                <a:uFillTx/>
                <a:latin typeface="华文中宋" pitchFamily="2" charset="-122"/>
                <a:ea typeface="华文中宋" pitchFamily="2" charset="-122"/>
                <a:cs typeface="Arial" pitchFamily="34" charset="0"/>
              </a:rPr>
              <a:t>④ 诉诸强力</a:t>
            </a:r>
            <a:endParaRPr kumimoji="0" lang="en-US" altLang="zh-CN" sz="2800" b="1" i="0" u="none" strike="noStrike" kern="1200" cap="none" spc="0" normalizeH="0" baseline="0" noProof="0" dirty="0">
              <a:ln>
                <a:noFill/>
              </a:ln>
              <a:solidFill>
                <a:srgbClr val="7030A0"/>
              </a:solidFill>
              <a:effectLst/>
              <a:uLnTx/>
              <a:uFillTx/>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24529261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wipe(down)">
                                      <p:cBhvr>
                                        <p:cTn id="7"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1" name="TextBox 133"/>
          <p:cNvSpPr txBox="1"/>
          <p:nvPr/>
        </p:nvSpPr>
        <p:spPr>
          <a:xfrm>
            <a:off x="82399" y="1858185"/>
            <a:ext cx="8578946" cy="23083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3000" b="1" i="0" u="none" strike="noStrike" kern="1200" cap="none" spc="0" normalizeH="0" noProof="0" dirty="0">
                <a:ln>
                  <a:noFill/>
                </a:ln>
                <a:solidFill>
                  <a:srgbClr val="099AB7"/>
                </a:solidFill>
                <a:effectLst/>
                <a:uLnTx/>
                <a:uFillTx/>
                <a:latin typeface="华文中宋" pitchFamily="2" charset="-122"/>
                <a:ea typeface="华文中宋" pitchFamily="2" charset="-122"/>
                <a:cs typeface="Arial" pitchFamily="34" charset="0"/>
              </a:rPr>
              <a:t>      “你承认还是不承认自己是小偷？不然你就别想从这里活着出去！”</a:t>
            </a:r>
            <a:endParaRPr kumimoji="0" lang="en-US" altLang="zh-CN" sz="3000" b="1" i="0" u="none" strike="noStrike" kern="1200" cap="none" spc="0" normalizeH="0" noProof="0" dirty="0">
              <a:ln>
                <a:noFill/>
              </a:ln>
              <a:solidFill>
                <a:srgbClr val="099AB7"/>
              </a:solidFill>
              <a:effectLst/>
              <a:uLnTx/>
              <a:uFillTx/>
              <a:latin typeface="华文中宋" pitchFamily="2" charset="-122"/>
              <a:ea typeface="华文中宋" pitchFamily="2" charset="-122"/>
              <a:cs typeface="Arial" pitchFamily="34" charset="0"/>
            </a:endParaRPr>
          </a:p>
          <a:p>
            <a:pPr marL="0" marR="0" lvl="0" indent="0" algn="l" defTabSz="914400" rtl="0" eaLnBrk="1" fontAlgn="auto" latinLnBrk="0" hangingPunct="1">
              <a:lnSpc>
                <a:spcPct val="120000"/>
              </a:lnSpc>
              <a:spcBef>
                <a:spcPts val="0"/>
              </a:spcBef>
              <a:spcAft>
                <a:spcPts val="0"/>
              </a:spcAft>
              <a:buClrTx/>
              <a:buSzTx/>
              <a:buFontTx/>
              <a:buNone/>
              <a:tabLst/>
              <a:defRPr/>
            </a:pPr>
            <a:r>
              <a:rPr lang="en-US" altLang="zh-CN" sz="3000" b="1" dirty="0">
                <a:solidFill>
                  <a:srgbClr val="099AB7"/>
                </a:solidFill>
                <a:latin typeface="华文中宋" pitchFamily="2" charset="-122"/>
                <a:ea typeface="华文中宋" pitchFamily="2" charset="-122"/>
                <a:cs typeface="Arial" pitchFamily="34" charset="0"/>
              </a:rPr>
              <a:t>       </a:t>
            </a:r>
            <a:r>
              <a:rPr lang="zh-CN" altLang="en-US" sz="3000" b="1" dirty="0">
                <a:solidFill>
                  <a:srgbClr val="099AB7"/>
                </a:solidFill>
                <a:latin typeface="华文中宋" pitchFamily="2" charset="-122"/>
                <a:ea typeface="华文中宋" pitchFamily="2" charset="-122"/>
                <a:cs typeface="Arial" pitchFamily="34" charset="0"/>
              </a:rPr>
              <a:t>使用强力实际上就等于放弃理性，也就等于承认自己输了理，以致在理性上无计可施。</a:t>
            </a:r>
            <a:endParaRPr kumimoji="0" lang="en-US" altLang="zh-CN" sz="3000" b="1" i="0" u="none" strike="noStrike" kern="1200" cap="none" spc="0" normalizeH="0" noProof="0" dirty="0">
              <a:ln>
                <a:noFill/>
              </a:ln>
              <a:solidFill>
                <a:srgbClr val="099AB7"/>
              </a:solidFill>
              <a:effectLst/>
              <a:uLnTx/>
              <a:uFillTx/>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5" name="TextBox 133"/>
          <p:cNvSpPr txBox="1"/>
          <p:nvPr/>
        </p:nvSpPr>
        <p:spPr>
          <a:xfrm>
            <a:off x="93571" y="785065"/>
            <a:ext cx="8460432" cy="74379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例：</a:t>
            </a:r>
            <a:endParaRPr kumimoji="0" lang="en-US" altLang="zh-CN"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9210155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1000"/>
                                        <p:tgtEl>
                                          <p:spTgt spid="31">
                                            <p:txEl>
                                              <p:pRg st="0" end="0"/>
                                            </p:txEl>
                                          </p:spTgt>
                                        </p:tgtEl>
                                      </p:cBhvr>
                                    </p:animEffect>
                                    <p:anim calcmode="lin" valueType="num">
                                      <p:cBhvr>
                                        <p:cTn id="8"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1">
                                            <p:txEl>
                                              <p:pRg st="1" end="1"/>
                                            </p:txEl>
                                          </p:spTgt>
                                        </p:tgtEl>
                                        <p:attrNameLst>
                                          <p:attrName>style.visibility</p:attrName>
                                        </p:attrNameLst>
                                      </p:cBhvr>
                                      <p:to>
                                        <p:strVal val="visible"/>
                                      </p:to>
                                    </p:set>
                                    <p:animEffect transition="in" filter="fade">
                                      <p:cBhvr>
                                        <p:cTn id="14" dur="1000"/>
                                        <p:tgtEl>
                                          <p:spTgt spid="31">
                                            <p:txEl>
                                              <p:pRg st="1" end="1"/>
                                            </p:txEl>
                                          </p:spTgt>
                                        </p:tgtEl>
                                      </p:cBhvr>
                                    </p:animEffect>
                                    <p:anim calcmode="lin" valueType="num">
                                      <p:cBhvr>
                                        <p:cTn id="15" dur="1000" fill="hold"/>
                                        <p:tgtEl>
                                          <p:spTgt spid="3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1">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1" name="TextBox 133"/>
          <p:cNvSpPr txBox="1"/>
          <p:nvPr/>
        </p:nvSpPr>
        <p:spPr>
          <a:xfrm>
            <a:off x="260133" y="1573597"/>
            <a:ext cx="8052396" cy="1569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rPr>
              <a:t>指断定某事如此的理由是没有人说过它不是如此。</a:t>
            </a:r>
            <a:endParaRPr kumimoji="0" lang="en-US" altLang="zh-CN" sz="28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5" name="TextBox 133"/>
          <p:cNvSpPr txBox="1"/>
          <p:nvPr/>
        </p:nvSpPr>
        <p:spPr>
          <a:xfrm>
            <a:off x="103672" y="780151"/>
            <a:ext cx="4680520" cy="83099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7030A0"/>
                </a:solidFill>
                <a:effectLst/>
                <a:uLnTx/>
                <a:uFillTx/>
                <a:latin typeface="华文中宋" pitchFamily="2" charset="-122"/>
                <a:ea typeface="华文中宋" pitchFamily="2" charset="-122"/>
                <a:cs typeface="Arial" pitchFamily="34" charset="0"/>
              </a:rPr>
              <a:t>⑤ 诉诸无知</a:t>
            </a:r>
            <a:endParaRPr kumimoji="0" lang="en-US" altLang="zh-CN" sz="2800" b="1" i="0" u="none" strike="noStrike" kern="1200" cap="none" spc="0" normalizeH="0" baseline="0" noProof="0" dirty="0">
              <a:ln>
                <a:noFill/>
              </a:ln>
              <a:solidFill>
                <a:srgbClr val="7030A0"/>
              </a:solidFill>
              <a:effectLst/>
              <a:uLnTx/>
              <a:uFillTx/>
              <a:latin typeface="华文中宋" pitchFamily="2" charset="-122"/>
              <a:ea typeface="华文中宋" pitchFamily="2" charset="-122"/>
              <a:cs typeface="Arial" pitchFamily="34" charset="0"/>
            </a:endParaRPr>
          </a:p>
        </p:txBody>
      </p:sp>
      <p:sp>
        <p:nvSpPr>
          <p:cNvPr id="2" name="矩形 1">
            <a:extLst>
              <a:ext uri="{FF2B5EF4-FFF2-40B4-BE49-F238E27FC236}">
                <a16:creationId xmlns:a16="http://schemas.microsoft.com/office/drawing/2014/main" id="{10A50A23-3353-41EC-8A75-F3F4DD531839}"/>
              </a:ext>
            </a:extLst>
          </p:cNvPr>
          <p:cNvSpPr/>
          <p:nvPr/>
        </p:nvSpPr>
        <p:spPr>
          <a:xfrm>
            <a:off x="195197" y="3247369"/>
            <a:ext cx="8392041" cy="2948499"/>
          </a:xfrm>
          <a:prstGeom prst="rect">
            <a:avLst/>
          </a:prstGeom>
        </p:spPr>
        <p:txBody>
          <a:bodyPr wrap="none">
            <a:spAutoFit/>
          </a:bodyPr>
          <a:lstStyle/>
          <a:p>
            <a:pPr>
              <a:lnSpc>
                <a:spcPct val="120000"/>
              </a:lnSpc>
            </a:pPr>
            <a:r>
              <a:rPr lang="zh-CN" altLang="en-US" sz="3200" b="1" dirty="0">
                <a:solidFill>
                  <a:srgbClr val="7030A0"/>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rPr>
              <a:t>例：“我坚信有鬼存在，不然那些怪事怎么解</a:t>
            </a:r>
            <a:endParaRPr lang="en-US" altLang="zh-CN" sz="3200" b="1" dirty="0">
              <a:solidFill>
                <a:srgbClr val="7030A0"/>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endParaRPr>
          </a:p>
          <a:p>
            <a:pPr>
              <a:lnSpc>
                <a:spcPct val="120000"/>
              </a:lnSpc>
            </a:pPr>
            <a:r>
              <a:rPr lang="en-US" altLang="zh-CN" sz="3200" b="1" dirty="0">
                <a:solidFill>
                  <a:srgbClr val="7030A0"/>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rPr>
              <a:t>        </a:t>
            </a:r>
            <a:r>
              <a:rPr lang="zh-CN" altLang="en-US" sz="3200" b="1" dirty="0">
                <a:solidFill>
                  <a:srgbClr val="7030A0"/>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rPr>
              <a:t>释？” </a:t>
            </a:r>
            <a:endParaRPr lang="en-US" altLang="zh-CN" sz="3200" b="1" dirty="0">
              <a:solidFill>
                <a:srgbClr val="7030A0"/>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endParaRPr>
          </a:p>
          <a:p>
            <a:pPr>
              <a:lnSpc>
                <a:spcPct val="120000"/>
              </a:lnSpc>
            </a:pPr>
            <a:r>
              <a:rPr lang="en-US" altLang="zh-CN" sz="3200" b="1" dirty="0">
                <a:solidFill>
                  <a:srgbClr val="7030A0"/>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rPr>
              <a:t>      </a:t>
            </a:r>
            <a:r>
              <a:rPr lang="zh-CN" altLang="en-US" sz="3200" b="1" dirty="0">
                <a:solidFill>
                  <a:srgbClr val="7030A0"/>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rPr>
              <a:t>“因为没有证据表明上帝不存在，所以上</a:t>
            </a:r>
            <a:endParaRPr lang="en-US" altLang="zh-CN" sz="3200" b="1" dirty="0">
              <a:solidFill>
                <a:srgbClr val="7030A0"/>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endParaRPr>
          </a:p>
          <a:p>
            <a:pPr>
              <a:lnSpc>
                <a:spcPct val="120000"/>
              </a:lnSpc>
            </a:pPr>
            <a:r>
              <a:rPr lang="en-US" altLang="zh-CN" sz="3200" b="1" dirty="0">
                <a:solidFill>
                  <a:srgbClr val="7030A0"/>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rPr>
              <a:t>        </a:t>
            </a:r>
            <a:r>
              <a:rPr lang="zh-CN" altLang="en-US" sz="3200" b="1" dirty="0">
                <a:solidFill>
                  <a:srgbClr val="7030A0"/>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rPr>
              <a:t>帝是存在的。”</a:t>
            </a:r>
            <a:endParaRPr lang="en-US" altLang="zh-CN" sz="3200" b="1" dirty="0">
              <a:solidFill>
                <a:srgbClr val="7030A0"/>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endParaRPr>
          </a:p>
          <a:p>
            <a:endParaRPr lang="en-US" altLang="zh-CN" sz="3200" b="1" dirty="0">
              <a:solidFill>
                <a:srgbClr val="7030A0"/>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7927268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wipe(down)">
                                      <p:cBhvr>
                                        <p:cTn id="7" dur="500"/>
                                        <p:tgtEl>
                                          <p:spTgt spid="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arn(inVertical)">
                                      <p:cBhvr>
                                        <p:cTn id="12" dur="500"/>
                                        <p:tgtEl>
                                          <p:spTgt spid="2">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barn(inVertical)">
                                      <p:cBhvr>
                                        <p:cTn id="15" dur="5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barn(inVertical)">
                                      <p:cBhvr>
                                        <p:cTn id="20" dur="500"/>
                                        <p:tgtEl>
                                          <p:spTgt spid="2">
                                            <p:txEl>
                                              <p:pRg st="2" end="2"/>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barn(inVertical)">
                                      <p:cBhvr>
                                        <p:cTn id="23"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1" name="TextBox 133"/>
          <p:cNvSpPr txBox="1"/>
          <p:nvPr/>
        </p:nvSpPr>
        <p:spPr>
          <a:xfrm>
            <a:off x="13063" y="1084414"/>
            <a:ext cx="8578946" cy="52937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spcBef>
                <a:spcPts val="0"/>
              </a:spcBef>
              <a:spcAft>
                <a:spcPts val="0"/>
              </a:spcAft>
              <a:buClrTx/>
              <a:buSzTx/>
              <a:buFontTx/>
              <a:buNone/>
              <a:tabLst/>
              <a:defRPr/>
            </a:pPr>
            <a:r>
              <a:rPr kumimoji="0" lang="zh-CN" altLang="en-US" sz="3000" b="1" i="0" u="none" strike="noStrike" kern="1200" cap="none" spc="0" normalizeH="0" noProof="0" dirty="0">
                <a:ln>
                  <a:noFill/>
                </a:ln>
                <a:solidFill>
                  <a:srgbClr val="099AB7"/>
                </a:solidFill>
                <a:effectLst/>
                <a:uLnTx/>
                <a:uFillTx/>
                <a:latin typeface="华文中宋" pitchFamily="2" charset="-122"/>
                <a:ea typeface="华文中宋" pitchFamily="2" charset="-122"/>
                <a:cs typeface="Arial" pitchFamily="34" charset="0"/>
              </a:rPr>
              <a:t>      </a:t>
            </a:r>
            <a:r>
              <a:rPr kumimoji="0" lang="zh-CN" altLang="en-US" sz="2800" b="1" i="0" u="none" strike="noStrike" kern="1200" cap="none" spc="0" normalizeH="0" noProof="0" dirty="0">
                <a:ln>
                  <a:noFill/>
                </a:ln>
                <a:solidFill>
                  <a:srgbClr val="099AB7"/>
                </a:solidFill>
                <a:effectLst/>
                <a:uLnTx/>
                <a:uFillTx/>
                <a:latin typeface="华文中宋" pitchFamily="2" charset="-122"/>
                <a:ea typeface="华文中宋" pitchFamily="2" charset="-122"/>
                <a:cs typeface="Arial" pitchFamily="34" charset="0"/>
              </a:rPr>
              <a:t>应该指出，在逻辑上诉诸无知是一种无效的论证形式，但在美国法律中却有一条“无罪推定原则”，即在证明某个人有罪之前，假定所有被告都是无罪的，控方说他有罪，必须拿出证据来，“谁检控谁举证”，并且这些证据需经法庭认定、接受。如果不能有力地证明某人有罪，法庭就必须宣判某人无罪。之所以有这一原则，是因为法律认为：伤害无辜是比让罪犯逃逸危害更大的事情。所以，美国最高法院曾这样重申这一准则：“要减少因为事实方面的错误而错判的情况，‘有力地证明有罪’的准则是必须依从的。因为这一准则有力地支持了‘无罪推定’这个基本而不可违反的准则，而后者正是刑法得以执行的基础。”</a:t>
            </a:r>
            <a:endParaRPr kumimoji="0" lang="en-US" altLang="zh-CN" sz="3000" b="1" i="0" u="none" strike="noStrike" kern="1200" cap="none" spc="0" normalizeH="0" noProof="0" dirty="0">
              <a:ln>
                <a:noFill/>
              </a:ln>
              <a:solidFill>
                <a:srgbClr val="099AB7"/>
              </a:solidFill>
              <a:effectLst/>
              <a:uLnTx/>
              <a:uFillTx/>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Tree>
    <p:extLst>
      <p:ext uri="{BB962C8B-B14F-4D97-AF65-F5344CB8AC3E}">
        <p14:creationId xmlns:p14="http://schemas.microsoft.com/office/powerpoint/2010/main" val="11036384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1000"/>
                                        <p:tgtEl>
                                          <p:spTgt spid="31">
                                            <p:txEl>
                                              <p:pRg st="0" end="0"/>
                                            </p:txEl>
                                          </p:spTgt>
                                        </p:tgtEl>
                                      </p:cBhvr>
                                    </p:animEffect>
                                    <p:anim calcmode="lin" valueType="num">
                                      <p:cBhvr>
                                        <p:cTn id="8"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1" name="TextBox 133"/>
          <p:cNvSpPr txBox="1"/>
          <p:nvPr/>
        </p:nvSpPr>
        <p:spPr>
          <a:xfrm>
            <a:off x="250328" y="2236207"/>
            <a:ext cx="8052396" cy="23083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rPr>
              <a:t>指通过说某个理论、观点、事物的来源好不好，来论证该理论、观点是否成立，该事物是好还是坏。</a:t>
            </a:r>
            <a:endParaRPr kumimoji="0" lang="en-US" altLang="zh-CN" sz="28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5" name="TextBox 133"/>
          <p:cNvSpPr txBox="1"/>
          <p:nvPr/>
        </p:nvSpPr>
        <p:spPr>
          <a:xfrm>
            <a:off x="15798" y="971614"/>
            <a:ext cx="4680520" cy="83099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7030A0"/>
                </a:solidFill>
                <a:effectLst/>
                <a:uLnTx/>
                <a:uFillTx/>
                <a:latin typeface="华文中宋" pitchFamily="2" charset="-122"/>
                <a:ea typeface="华文中宋" pitchFamily="2" charset="-122"/>
                <a:cs typeface="Arial" pitchFamily="34" charset="0"/>
              </a:rPr>
              <a:t>⑥ 诉诸起源</a:t>
            </a:r>
            <a:endParaRPr kumimoji="0" lang="en-US" altLang="zh-CN" sz="2800" b="1" i="0" u="none" strike="noStrike" kern="1200" cap="none" spc="0" normalizeH="0" baseline="0" noProof="0" dirty="0">
              <a:ln>
                <a:noFill/>
              </a:ln>
              <a:solidFill>
                <a:srgbClr val="7030A0"/>
              </a:solidFill>
              <a:effectLst/>
              <a:uLnTx/>
              <a:uFillTx/>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35122788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wipe(down)">
                                      <p:cBhvr>
                                        <p:cTn id="7"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28"/>
          <p:cNvSpPr txBox="1"/>
          <p:nvPr/>
        </p:nvSpPr>
        <p:spPr>
          <a:xfrm>
            <a:off x="3298825" y="2481263"/>
            <a:ext cx="4770438" cy="1200150"/>
          </a:xfrm>
          <a:prstGeom prst="rect">
            <a:avLst/>
          </a:prstGeom>
          <a:noFill/>
        </p:spPr>
        <p:txBody>
          <a:bodyPr>
            <a:spAutoFit/>
          </a:bodyPr>
          <a:lstStyle/>
          <a:p>
            <a:pPr eaLnBrk="1" fontAlgn="auto" hangingPunct="1">
              <a:spcBef>
                <a:spcPts val="0"/>
              </a:spcBef>
              <a:spcAft>
                <a:spcPts val="0"/>
              </a:spcAft>
              <a:defRPr/>
            </a:pPr>
            <a:r>
              <a:rPr lang="en-US" altLang="zh-CN" sz="3600" kern="0" dirty="0">
                <a:solidFill>
                  <a:sysClr val="window" lastClr="FFFFFF"/>
                </a:solidFill>
                <a:latin typeface="微软雅黑" pitchFamily="34" charset="-122"/>
                <a:ea typeface="微软雅黑" pitchFamily="34" charset="-122"/>
              </a:rPr>
              <a:t>A</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B</a:t>
            </a:r>
          </a:p>
          <a:p>
            <a:pPr eaLnBrk="1" fontAlgn="auto" hangingPunct="1">
              <a:spcBef>
                <a:spcPts val="0"/>
              </a:spcBef>
              <a:spcAft>
                <a:spcPts val="0"/>
              </a:spcAft>
              <a:defRPr/>
            </a:pPr>
            <a:r>
              <a:rPr lang="en-US" altLang="zh-CN" sz="3600" kern="0" dirty="0">
                <a:solidFill>
                  <a:sysClr val="window" lastClr="FFFFFF"/>
                </a:solidFill>
                <a:latin typeface="微软雅黑" pitchFamily="34" charset="-122"/>
                <a:ea typeface="微软雅黑" pitchFamily="34" charset="-122"/>
              </a:rPr>
              <a:t>B</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A</a:t>
            </a:r>
          </a:p>
        </p:txBody>
      </p:sp>
      <p:sp>
        <p:nvSpPr>
          <p:cNvPr id="44" name="文本框 28"/>
          <p:cNvSpPr txBox="1"/>
          <p:nvPr/>
        </p:nvSpPr>
        <p:spPr>
          <a:xfrm>
            <a:off x="925513" y="2478088"/>
            <a:ext cx="7302500" cy="739775"/>
          </a:xfrm>
          <a:prstGeom prst="rect">
            <a:avLst/>
          </a:prstGeom>
          <a:noFill/>
        </p:spPr>
        <p:txBody>
          <a:bodyPr>
            <a:spAutoFit/>
          </a:bodyPr>
          <a:lstStyle/>
          <a:p>
            <a:pPr eaLnBrk="1" fontAlgn="auto" hangingPunct="1">
              <a:lnSpc>
                <a:spcPct val="150000"/>
              </a:lnSpc>
              <a:spcBef>
                <a:spcPts val="0"/>
              </a:spcBef>
              <a:spcAft>
                <a:spcPts val="0"/>
              </a:spcAft>
              <a:defRPr/>
            </a:pPr>
            <a:r>
              <a:rPr lang="zh-CN" altLang="en-US" sz="2800" kern="0" dirty="0">
                <a:latin typeface="微软雅黑" pitchFamily="34" charset="-122"/>
                <a:ea typeface="微软雅黑" pitchFamily="34" charset="-122"/>
              </a:rPr>
              <a:t>       </a:t>
            </a:r>
          </a:p>
        </p:txBody>
      </p:sp>
      <p:grpSp>
        <p:nvGrpSpPr>
          <p:cNvPr id="15364" name="组合 5"/>
          <p:cNvGrpSpPr>
            <a:grpSpLocks/>
          </p:cNvGrpSpPr>
          <p:nvPr/>
        </p:nvGrpSpPr>
        <p:grpSpPr bwMode="auto">
          <a:xfrm>
            <a:off x="596900" y="531813"/>
            <a:ext cx="5397500" cy="650875"/>
            <a:chOff x="3589704" y="4154301"/>
            <a:chExt cx="5398100" cy="651600"/>
          </a:xfrm>
        </p:grpSpPr>
        <p:sp>
          <p:nvSpPr>
            <p:cNvPr id="35" name="Freeform 7"/>
            <p:cNvSpPr>
              <a:spLocks/>
            </p:cNvSpPr>
            <p:nvPr/>
          </p:nvSpPr>
          <p:spPr bwMode="auto">
            <a:xfrm>
              <a:off x="3592879" y="4155890"/>
              <a:ext cx="5394925" cy="648421"/>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A3D800"/>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36" name="Freeform 8"/>
            <p:cNvSpPr>
              <a:spLocks/>
            </p:cNvSpPr>
            <p:nvPr/>
          </p:nvSpPr>
          <p:spPr bwMode="auto">
            <a:xfrm>
              <a:off x="7751005" y="4155890"/>
              <a:ext cx="1236799" cy="648421"/>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A3D800">
                <a:lumMod val="60000"/>
                <a:lumOff val="40000"/>
              </a:srgb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37" name="Freeform 12"/>
            <p:cNvSpPr>
              <a:spLocks/>
            </p:cNvSpPr>
            <p:nvPr/>
          </p:nvSpPr>
          <p:spPr bwMode="auto">
            <a:xfrm>
              <a:off x="3589704" y="4154301"/>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A3D800">
                <a:lumMod val="60000"/>
                <a:lumOff val="40000"/>
              </a:srgb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grpSp>
      <p:sp>
        <p:nvSpPr>
          <p:cNvPr id="38" name="Freeform 5"/>
          <p:cNvSpPr>
            <a:spLocks noEditPoints="1"/>
          </p:cNvSpPr>
          <p:nvPr/>
        </p:nvSpPr>
        <p:spPr bwMode="auto">
          <a:xfrm>
            <a:off x="385763" y="317500"/>
            <a:ext cx="5821362" cy="1079500"/>
          </a:xfrm>
          <a:custGeom>
            <a:avLst/>
            <a:gdLst>
              <a:gd name="T0" fmla="*/ 5285393 w 1097"/>
              <a:gd name="T1" fmla="*/ 0 h 201"/>
              <a:gd name="T2" fmla="*/ 530662 w 1097"/>
              <a:gd name="T3" fmla="*/ 0 h 201"/>
              <a:gd name="T4" fmla="*/ 153892 w 1097"/>
              <a:gd name="T5" fmla="*/ 155749 h 201"/>
              <a:gd name="T6" fmla="*/ 0 w 1097"/>
              <a:gd name="T7" fmla="*/ 537065 h 201"/>
              <a:gd name="T8" fmla="*/ 530662 w 1097"/>
              <a:gd name="T9" fmla="*/ 1079500 h 201"/>
              <a:gd name="T10" fmla="*/ 5285393 w 1097"/>
              <a:gd name="T11" fmla="*/ 1079500 h 201"/>
              <a:gd name="T12" fmla="*/ 5821362 w 1097"/>
              <a:gd name="T13" fmla="*/ 537065 h 201"/>
              <a:gd name="T14" fmla="*/ 5662163 w 1097"/>
              <a:gd name="T15" fmla="*/ 155749 h 201"/>
              <a:gd name="T16" fmla="*/ 5285393 w 1097"/>
              <a:gd name="T17" fmla="*/ 0 h 201"/>
              <a:gd name="T18" fmla="*/ 5609097 w 1097"/>
              <a:gd name="T19" fmla="*/ 537065 h 201"/>
              <a:gd name="T20" fmla="*/ 5285393 w 1097"/>
              <a:gd name="T21" fmla="*/ 864674 h 201"/>
              <a:gd name="T22" fmla="*/ 530662 w 1097"/>
              <a:gd name="T23" fmla="*/ 864674 h 201"/>
              <a:gd name="T24" fmla="*/ 212265 w 1097"/>
              <a:gd name="T25" fmla="*/ 537065 h 201"/>
              <a:gd name="T26" fmla="*/ 307784 w 1097"/>
              <a:gd name="T27" fmla="*/ 311498 h 201"/>
              <a:gd name="T28" fmla="*/ 530662 w 1097"/>
              <a:gd name="T29" fmla="*/ 214826 h 201"/>
              <a:gd name="T30" fmla="*/ 5285393 w 1097"/>
              <a:gd name="T31" fmla="*/ 214826 h 201"/>
              <a:gd name="T32" fmla="*/ 5513578 w 1097"/>
              <a:gd name="T33" fmla="*/ 311498 h 201"/>
              <a:gd name="T34" fmla="*/ 5609097 w 1097"/>
              <a:gd name="T35" fmla="*/ 537065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9" name="Freeform 6"/>
          <p:cNvSpPr>
            <a:spLocks noEditPoints="1"/>
          </p:cNvSpPr>
          <p:nvPr/>
        </p:nvSpPr>
        <p:spPr bwMode="auto">
          <a:xfrm>
            <a:off x="493713" y="425450"/>
            <a:ext cx="5608637" cy="863600"/>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40" name="文本框 38"/>
          <p:cNvSpPr txBox="1"/>
          <p:nvPr/>
        </p:nvSpPr>
        <p:spPr>
          <a:xfrm>
            <a:off x="657225" y="577850"/>
            <a:ext cx="665163" cy="584200"/>
          </a:xfrm>
          <a:prstGeom prst="rect">
            <a:avLst/>
          </a:prstGeom>
          <a:noFill/>
        </p:spPr>
        <p:txBody>
          <a:bodyPr wrap="none">
            <a:spAutoFit/>
          </a:bodyPr>
          <a:lstStyle/>
          <a:p>
            <a:pPr eaLnBrk="1" fontAlgn="auto" hangingPunct="1">
              <a:spcBef>
                <a:spcPts val="0"/>
              </a:spcBef>
              <a:spcAft>
                <a:spcPts val="0"/>
              </a:spcAft>
              <a:defRPr/>
            </a:pPr>
            <a:r>
              <a:rPr lang="en-US" altLang="zh-CN" sz="3200" kern="0" dirty="0">
                <a:latin typeface="微软雅黑" pitchFamily="34" charset="-122"/>
                <a:ea typeface="微软雅黑" pitchFamily="34" charset="-122"/>
              </a:rPr>
              <a:t>01</a:t>
            </a:r>
            <a:endParaRPr lang="zh-CN" altLang="en-US" sz="3200" kern="0" dirty="0">
              <a:latin typeface="微软雅黑" pitchFamily="34" charset="-122"/>
              <a:ea typeface="微软雅黑" pitchFamily="34" charset="-122"/>
            </a:endParaRPr>
          </a:p>
        </p:txBody>
      </p:sp>
      <p:sp>
        <p:nvSpPr>
          <p:cNvPr id="41" name="Freeform 13"/>
          <p:cNvSpPr>
            <a:spLocks noChangeAspect="1" noEditPoints="1"/>
          </p:cNvSpPr>
          <p:nvPr/>
        </p:nvSpPr>
        <p:spPr bwMode="auto">
          <a:xfrm>
            <a:off x="5040313" y="660400"/>
            <a:ext cx="558800" cy="504825"/>
          </a:xfrm>
          <a:custGeom>
            <a:avLst/>
            <a:gdLst>
              <a:gd name="T0" fmla="*/ 52 w 106"/>
              <a:gd name="T1" fmla="*/ 61 h 95"/>
              <a:gd name="T2" fmla="*/ 37 w 106"/>
              <a:gd name="T3" fmla="*/ 72 h 95"/>
              <a:gd name="T4" fmla="*/ 37 w 106"/>
              <a:gd name="T5" fmla="*/ 56 h 95"/>
              <a:gd name="T6" fmla="*/ 20 w 106"/>
              <a:gd name="T7" fmla="*/ 31 h 95"/>
              <a:gd name="T8" fmla="*/ 0 w 106"/>
              <a:gd name="T9" fmla="*/ 55 h 95"/>
              <a:gd name="T10" fmla="*/ 40 w 106"/>
              <a:gd name="T11" fmla="*/ 82 h 95"/>
              <a:gd name="T12" fmla="*/ 53 w 106"/>
              <a:gd name="T13" fmla="*/ 81 h 95"/>
              <a:gd name="T14" fmla="*/ 67 w 106"/>
              <a:gd name="T15" fmla="*/ 95 h 95"/>
              <a:gd name="T16" fmla="*/ 63 w 106"/>
              <a:gd name="T17" fmla="*/ 78 h 95"/>
              <a:gd name="T18" fmla="*/ 80 w 106"/>
              <a:gd name="T19" fmla="*/ 60 h 95"/>
              <a:gd name="T20" fmla="*/ 64 w 106"/>
              <a:gd name="T21" fmla="*/ 62 h 95"/>
              <a:gd name="T22" fmla="*/ 52 w 106"/>
              <a:gd name="T23" fmla="*/ 61 h 95"/>
              <a:gd name="T24" fmla="*/ 66 w 106"/>
              <a:gd name="T25" fmla="*/ 0 h 95"/>
              <a:gd name="T26" fmla="*/ 26 w 106"/>
              <a:gd name="T27" fmla="*/ 27 h 95"/>
              <a:gd name="T28" fmla="*/ 43 w 106"/>
              <a:gd name="T29" fmla="*/ 50 h 95"/>
              <a:gd name="T30" fmla="*/ 43 w 106"/>
              <a:gd name="T31" fmla="*/ 61 h 95"/>
              <a:gd name="T32" fmla="*/ 54 w 106"/>
              <a:gd name="T33" fmla="*/ 53 h 95"/>
              <a:gd name="T34" fmla="*/ 66 w 106"/>
              <a:gd name="T35" fmla="*/ 55 h 95"/>
              <a:gd name="T36" fmla="*/ 106 w 106"/>
              <a:gd name="T37" fmla="*/ 27 h 95"/>
              <a:gd name="T38" fmla="*/ 66 w 106"/>
              <a:gd name="T3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95">
                <a:moveTo>
                  <a:pt x="52" y="61"/>
                </a:moveTo>
                <a:cubicBezTo>
                  <a:pt x="50" y="62"/>
                  <a:pt x="37" y="72"/>
                  <a:pt x="37" y="72"/>
                </a:cubicBezTo>
                <a:cubicBezTo>
                  <a:pt x="37" y="72"/>
                  <a:pt x="37" y="59"/>
                  <a:pt x="37" y="56"/>
                </a:cubicBezTo>
                <a:cubicBezTo>
                  <a:pt x="26" y="50"/>
                  <a:pt x="20" y="41"/>
                  <a:pt x="20" y="31"/>
                </a:cubicBezTo>
                <a:cubicBezTo>
                  <a:pt x="8" y="36"/>
                  <a:pt x="0" y="45"/>
                  <a:pt x="0" y="55"/>
                </a:cubicBezTo>
                <a:cubicBezTo>
                  <a:pt x="0" y="70"/>
                  <a:pt x="18" y="82"/>
                  <a:pt x="40" y="82"/>
                </a:cubicBezTo>
                <a:cubicBezTo>
                  <a:pt x="45" y="82"/>
                  <a:pt x="49" y="82"/>
                  <a:pt x="53" y="81"/>
                </a:cubicBezTo>
                <a:cubicBezTo>
                  <a:pt x="67" y="95"/>
                  <a:pt x="67" y="95"/>
                  <a:pt x="67" y="95"/>
                </a:cubicBezTo>
                <a:cubicBezTo>
                  <a:pt x="63" y="78"/>
                  <a:pt x="63" y="78"/>
                  <a:pt x="63" y="78"/>
                </a:cubicBezTo>
                <a:cubicBezTo>
                  <a:pt x="72" y="74"/>
                  <a:pt x="78" y="67"/>
                  <a:pt x="80" y="60"/>
                </a:cubicBezTo>
                <a:cubicBezTo>
                  <a:pt x="75" y="61"/>
                  <a:pt x="69" y="62"/>
                  <a:pt x="64" y="62"/>
                </a:cubicBezTo>
                <a:cubicBezTo>
                  <a:pt x="60" y="62"/>
                  <a:pt x="56" y="62"/>
                  <a:pt x="52" y="61"/>
                </a:cubicBezTo>
                <a:close/>
                <a:moveTo>
                  <a:pt x="66" y="0"/>
                </a:moveTo>
                <a:cubicBezTo>
                  <a:pt x="44" y="0"/>
                  <a:pt x="26" y="12"/>
                  <a:pt x="26" y="27"/>
                </a:cubicBezTo>
                <a:cubicBezTo>
                  <a:pt x="26" y="36"/>
                  <a:pt x="33" y="45"/>
                  <a:pt x="43" y="50"/>
                </a:cubicBezTo>
                <a:cubicBezTo>
                  <a:pt x="43" y="61"/>
                  <a:pt x="43" y="61"/>
                  <a:pt x="43" y="61"/>
                </a:cubicBezTo>
                <a:cubicBezTo>
                  <a:pt x="54" y="53"/>
                  <a:pt x="54" y="53"/>
                  <a:pt x="54" y="53"/>
                </a:cubicBezTo>
                <a:cubicBezTo>
                  <a:pt x="57" y="54"/>
                  <a:pt x="62" y="55"/>
                  <a:pt x="66" y="55"/>
                </a:cubicBezTo>
                <a:cubicBezTo>
                  <a:pt x="88" y="55"/>
                  <a:pt x="106" y="42"/>
                  <a:pt x="106" y="27"/>
                </a:cubicBezTo>
                <a:cubicBezTo>
                  <a:pt x="106" y="12"/>
                  <a:pt x="88" y="0"/>
                  <a:pt x="66" y="0"/>
                </a:cubicBezTo>
                <a:close/>
              </a:path>
            </a:pathLst>
          </a:custGeom>
          <a:solidFill>
            <a:sysClr val="window" lastClr="FFFFFF">
              <a:alpha val="89000"/>
            </a:sys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15369" name="文本框 28"/>
          <p:cNvSpPr txBox="1">
            <a:spLocks noChangeArrowheads="1"/>
          </p:cNvSpPr>
          <p:nvPr/>
        </p:nvSpPr>
        <p:spPr bwMode="auto">
          <a:xfrm>
            <a:off x="1335088" y="581025"/>
            <a:ext cx="1006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latin typeface="微软雅黑" panose="020B0503020204020204" pitchFamily="34" charset="-122"/>
                <a:ea typeface="微软雅黑" panose="020B0503020204020204" pitchFamily="34" charset="-122"/>
              </a:rPr>
              <a:t>概述</a:t>
            </a:r>
          </a:p>
        </p:txBody>
      </p:sp>
      <p:grpSp>
        <p:nvGrpSpPr>
          <p:cNvPr id="22537" name="Group 73"/>
          <p:cNvGrpSpPr>
            <a:grpSpLocks/>
          </p:cNvGrpSpPr>
          <p:nvPr/>
        </p:nvGrpSpPr>
        <p:grpSpPr bwMode="auto">
          <a:xfrm>
            <a:off x="2163763" y="2555875"/>
            <a:ext cx="6599237" cy="3540125"/>
            <a:chOff x="720" y="1392"/>
            <a:chExt cx="4058" cy="480"/>
          </a:xfrm>
        </p:grpSpPr>
        <p:sp>
          <p:nvSpPr>
            <p:cNvPr id="60" name="AutoShape 74"/>
            <p:cNvSpPr>
              <a:spLocks noChangeArrowheads="1"/>
            </p:cNvSpPr>
            <p:nvPr/>
          </p:nvSpPr>
          <p:spPr bwMode="gray">
            <a:xfrm>
              <a:off x="720" y="1392"/>
              <a:ext cx="4058" cy="480"/>
            </a:xfrm>
            <a:prstGeom prst="roundRect">
              <a:avLst>
                <a:gd name="adj" fmla="val 17509"/>
              </a:avLst>
            </a:prstGeom>
            <a:gradFill rotWithShape="1">
              <a:gsLst>
                <a:gs pos="0">
                  <a:srgbClr val="6CD2C1"/>
                </a:gs>
                <a:gs pos="50000">
                  <a:srgbClr val="64C2B2"/>
                </a:gs>
                <a:gs pos="100000">
                  <a:srgbClr val="6CD2C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Arial" charset="0"/>
                <a:ea typeface="宋体" charset="-122"/>
              </a:endParaRPr>
            </a:p>
          </p:txBody>
        </p:sp>
        <p:grpSp>
          <p:nvGrpSpPr>
            <p:cNvPr id="15382" name="Group 75"/>
            <p:cNvGrpSpPr>
              <a:grpSpLocks/>
            </p:cNvGrpSpPr>
            <p:nvPr/>
          </p:nvGrpSpPr>
          <p:grpSpPr bwMode="auto">
            <a:xfrm>
              <a:off x="730" y="1407"/>
              <a:ext cx="4043" cy="444"/>
              <a:chOff x="744" y="1407"/>
              <a:chExt cx="3988" cy="444"/>
            </a:xfrm>
          </p:grpSpPr>
          <p:sp>
            <p:nvSpPr>
              <p:cNvPr id="62" name="AutoShape 76"/>
              <p:cNvSpPr>
                <a:spLocks noChangeArrowheads="1"/>
              </p:cNvSpPr>
              <p:nvPr/>
            </p:nvSpPr>
            <p:spPr bwMode="gray">
              <a:xfrm>
                <a:off x="744" y="1736"/>
                <a:ext cx="3986" cy="115"/>
              </a:xfrm>
              <a:prstGeom prst="roundRect">
                <a:avLst>
                  <a:gd name="adj" fmla="val 50000"/>
                </a:avLst>
              </a:prstGeom>
              <a:gradFill rotWithShape="1">
                <a:gsLst>
                  <a:gs pos="0">
                    <a:srgbClr val="6CD2C1">
                      <a:alpha val="0"/>
                    </a:srgbClr>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Arial" charset="0"/>
                  <a:ea typeface="宋体" charset="-122"/>
                </a:endParaRPr>
              </a:p>
            </p:txBody>
          </p:sp>
          <p:sp>
            <p:nvSpPr>
              <p:cNvPr id="63" name="AutoShape 77"/>
              <p:cNvSpPr>
                <a:spLocks noChangeArrowheads="1"/>
              </p:cNvSpPr>
              <p:nvPr/>
            </p:nvSpPr>
            <p:spPr bwMode="gray">
              <a:xfrm>
                <a:off x="744" y="1407"/>
                <a:ext cx="3986" cy="115"/>
              </a:xfrm>
              <a:prstGeom prst="roundRect">
                <a:avLst>
                  <a:gd name="adj" fmla="val 50000"/>
                </a:avLst>
              </a:prstGeom>
              <a:gradFill rotWithShape="1">
                <a:gsLst>
                  <a:gs pos="0">
                    <a:srgbClr val="FFFFFF"/>
                  </a:gs>
                  <a:gs pos="100000">
                    <a:srgbClr val="6CD2C1">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Arial" charset="0"/>
                  <a:ea typeface="宋体" charset="-122"/>
                </a:endParaRPr>
              </a:p>
            </p:txBody>
          </p:sp>
        </p:grpSp>
      </p:grpSp>
      <p:grpSp>
        <p:nvGrpSpPr>
          <p:cNvPr id="22538" name="组合 6"/>
          <p:cNvGrpSpPr>
            <a:grpSpLocks noChangeAspect="1"/>
          </p:cNvGrpSpPr>
          <p:nvPr/>
        </p:nvGrpSpPr>
        <p:grpSpPr bwMode="auto">
          <a:xfrm>
            <a:off x="657225" y="1871663"/>
            <a:ext cx="1933575" cy="1933575"/>
            <a:chOff x="4776334" y="4404800"/>
            <a:chExt cx="1012166" cy="1008000"/>
          </a:xfrm>
        </p:grpSpPr>
        <p:sp>
          <p:nvSpPr>
            <p:cNvPr id="65" name="Oval 2"/>
            <p:cNvSpPr>
              <a:spLocks noChangeAspect="1" noChangeArrowheads="1"/>
            </p:cNvSpPr>
            <p:nvPr/>
          </p:nvSpPr>
          <p:spPr bwMode="auto">
            <a:xfrm>
              <a:off x="4780500" y="4404800"/>
              <a:ext cx="1008000" cy="1008000"/>
            </a:xfrm>
            <a:prstGeom prst="ellipse">
              <a:avLst/>
            </a:prstGeom>
            <a:gradFill flip="none" rotWithShape="1">
              <a:gsLst>
                <a:gs pos="0">
                  <a:srgbClr val="FFCF01"/>
                </a:gs>
                <a:gs pos="90000">
                  <a:srgbClr val="E22000"/>
                </a:gs>
              </a:gsLst>
              <a:lin ang="2700000" scaled="1"/>
              <a:tileRect/>
            </a:gradFill>
            <a:ln w="25400" cap="flat" cmpd="sng" algn="ctr">
              <a:noFill/>
              <a:prstDash val="solid"/>
            </a:ln>
            <a:effectLst>
              <a:outerShdw blurRad="63500" sx="102000" sy="102000" algn="ctr" rotWithShape="0">
                <a:prstClr val="black">
                  <a:alpha val="40000"/>
                </a:prstClr>
              </a:outerShdw>
            </a:effectLst>
            <a:scene3d>
              <a:camera prst="orthographicFront"/>
              <a:lightRig rig="flat" dir="t"/>
            </a:scene3d>
            <a:sp3d extrusionH="304800" contourW="19050">
              <a:bevelT w="63500" h="63500" prst="convex"/>
              <a:bevelB w="0" h="0"/>
              <a:contourClr>
                <a:srgbClr val="FFE593"/>
              </a:contourClr>
            </a:sp3d>
          </p:spPr>
          <p:txBody>
            <a:bodyPr anchor="ctr">
              <a:sp3d/>
            </a:bodyPr>
            <a:lstStyle/>
            <a:p>
              <a:pPr algn="ctr" fontAlgn="ctr">
                <a:spcBef>
                  <a:spcPts val="0"/>
                </a:spcBef>
                <a:spcAft>
                  <a:spcPts val="0"/>
                </a:spcAft>
                <a:buClr>
                  <a:srgbClr val="FF0000"/>
                </a:buClr>
                <a:buSzPct val="70000"/>
                <a:defRPr/>
              </a:pPr>
              <a:endParaRPr lang="fr-FR" altLang="zh-CN" sz="1600" b="1" kern="0" dirty="0">
                <a:solidFill>
                  <a:srgbClr val="FFFFFF"/>
                </a:solidFill>
                <a:latin typeface="微软雅黑" pitchFamily="34" charset="-122"/>
                <a:ea typeface="微软雅黑" pitchFamily="34" charset="-122"/>
              </a:endParaRPr>
            </a:p>
          </p:txBody>
        </p:sp>
        <p:sp>
          <p:nvSpPr>
            <p:cNvPr id="66" name="椭圆 8"/>
            <p:cNvSpPr>
              <a:spLocks/>
            </p:cNvSpPr>
            <p:nvPr/>
          </p:nvSpPr>
          <p:spPr>
            <a:xfrm rot="19388639">
              <a:off x="4776334" y="4463328"/>
              <a:ext cx="684000" cy="468000"/>
            </a:xfrm>
            <a:prstGeom prst="ellipse">
              <a:avLst/>
            </a:prstGeom>
            <a:gradFill flip="none" rotWithShape="1">
              <a:gsLst>
                <a:gs pos="0">
                  <a:srgbClr val="FFFFFF"/>
                </a:gs>
                <a:gs pos="45000">
                  <a:srgbClr val="FFFFFF">
                    <a:alpha val="0"/>
                  </a:srgbClr>
                </a:gs>
              </a:gsLst>
              <a:lin ang="5400000" scaled="1"/>
              <a:tileRect/>
            </a:gra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rgbClr val="FFFFFF"/>
                </a:solidFill>
                <a:latin typeface="Arial"/>
                <a:ea typeface="+mn-ea"/>
              </a:endParaRPr>
            </a:p>
          </p:txBody>
        </p:sp>
        <p:sp>
          <p:nvSpPr>
            <p:cNvPr id="67" name="椭圆 66"/>
            <p:cNvSpPr>
              <a:spLocks noChangeAspect="1"/>
            </p:cNvSpPr>
            <p:nvPr/>
          </p:nvSpPr>
          <p:spPr>
            <a:xfrm>
              <a:off x="4888500" y="4512800"/>
              <a:ext cx="792000" cy="792000"/>
            </a:xfrm>
            <a:prstGeom prst="ellipse">
              <a:avLst/>
            </a:prstGeom>
            <a:gradFill flip="none" rotWithShape="1">
              <a:gsLst>
                <a:gs pos="10000">
                  <a:srgbClr val="FFC000">
                    <a:alpha val="60000"/>
                  </a:srgbClr>
                </a:gs>
                <a:gs pos="70000">
                  <a:srgbClr val="FFFFFF">
                    <a:alpha val="0"/>
                  </a:srgbClr>
                </a:gs>
              </a:gsLst>
              <a:path path="circle">
                <a:fillToRect l="50000" t="50000" r="50000" b="50000"/>
              </a:path>
              <a:tileRect/>
            </a:gra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rgbClr val="FFFFFF"/>
                </a:solidFill>
                <a:latin typeface="Arial"/>
                <a:ea typeface="+mn-ea"/>
              </a:endParaRPr>
            </a:p>
          </p:txBody>
        </p:sp>
      </p:grpSp>
      <p:sp>
        <p:nvSpPr>
          <p:cNvPr id="68" name="文本框 28"/>
          <p:cNvSpPr txBox="1">
            <a:spLocks noChangeArrowheads="1"/>
          </p:cNvSpPr>
          <p:nvPr/>
        </p:nvSpPr>
        <p:spPr bwMode="auto">
          <a:xfrm>
            <a:off x="947738" y="2514600"/>
            <a:ext cx="12493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latin typeface="微软雅黑" panose="020B0503020204020204" pitchFamily="34" charset="-122"/>
                <a:ea typeface="微软雅黑" panose="020B0503020204020204" pitchFamily="34" charset="-122"/>
              </a:rPr>
              <a:t>论  据</a:t>
            </a:r>
          </a:p>
        </p:txBody>
      </p:sp>
      <p:sp>
        <p:nvSpPr>
          <p:cNvPr id="69" name="文本框 28"/>
          <p:cNvSpPr txBox="1">
            <a:spLocks noChangeArrowheads="1"/>
          </p:cNvSpPr>
          <p:nvPr/>
        </p:nvSpPr>
        <p:spPr bwMode="auto">
          <a:xfrm>
            <a:off x="2590800" y="2654300"/>
            <a:ext cx="582612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2800">
                <a:latin typeface="微软雅黑" panose="020B0503020204020204" pitchFamily="34" charset="-122"/>
                <a:ea typeface="微软雅黑" panose="020B0503020204020204" pitchFamily="34" charset="-122"/>
              </a:rPr>
              <a:t>是用来确定论题的真实性或虚假性的</a:t>
            </a:r>
            <a:r>
              <a:rPr lang="zh-CN" altLang="en-US" sz="2800">
                <a:solidFill>
                  <a:srgbClr val="FF0000"/>
                </a:solidFill>
                <a:latin typeface="微软雅黑" panose="020B0503020204020204" pitchFamily="34" charset="-122"/>
                <a:ea typeface="微软雅黑" panose="020B0503020204020204" pitchFamily="34" charset="-122"/>
              </a:rPr>
              <a:t>已知为真</a:t>
            </a:r>
            <a:r>
              <a:rPr lang="zh-CN" altLang="en-US" sz="2800">
                <a:latin typeface="微软雅黑" panose="020B0503020204020204" pitchFamily="34" charset="-122"/>
                <a:ea typeface="微软雅黑" panose="020B0503020204020204" pitchFamily="34" charset="-122"/>
              </a:rPr>
              <a:t>的命题。论据是一个论证的根据，也就是所谓的“理由”。它所要回答的是“用什么来证明或反驳论题”。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2000"/>
                                        <p:tgtEl>
                                          <p:spTgt spid="1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heel(1)">
                                      <p:cBhvr>
                                        <p:cTn id="10" dur="2000"/>
                                        <p:tgtEl>
                                          <p:spTgt spid="44"/>
                                        </p:tgtEl>
                                      </p:cBhvr>
                                    </p:animEffect>
                                  </p:childTnLst>
                                </p:cTn>
                              </p:par>
                              <p:par>
                                <p:cTn id="11" presetID="21" presetClass="entr" presetSubtype="1" fill="hold" nodeType="withEffect">
                                  <p:stCondLst>
                                    <p:cond delay="0"/>
                                  </p:stCondLst>
                                  <p:childTnLst>
                                    <p:set>
                                      <p:cBhvr>
                                        <p:cTn id="12" dur="1" fill="hold">
                                          <p:stCondLst>
                                            <p:cond delay="0"/>
                                          </p:stCondLst>
                                        </p:cTn>
                                        <p:tgtEl>
                                          <p:spTgt spid="22537"/>
                                        </p:tgtEl>
                                        <p:attrNameLst>
                                          <p:attrName>style.visibility</p:attrName>
                                        </p:attrNameLst>
                                      </p:cBhvr>
                                      <p:to>
                                        <p:strVal val="visible"/>
                                      </p:to>
                                    </p:set>
                                    <p:animEffect transition="in" filter="wheel(1)">
                                      <p:cBhvr>
                                        <p:cTn id="13" dur="2000"/>
                                        <p:tgtEl>
                                          <p:spTgt spid="22537"/>
                                        </p:tgtEl>
                                      </p:cBhvr>
                                    </p:animEffect>
                                  </p:childTnLst>
                                </p:cTn>
                              </p:par>
                              <p:par>
                                <p:cTn id="14" presetID="21" presetClass="entr" presetSubtype="1" fill="hold" nodeType="withEffect">
                                  <p:stCondLst>
                                    <p:cond delay="0"/>
                                  </p:stCondLst>
                                  <p:childTnLst>
                                    <p:set>
                                      <p:cBhvr>
                                        <p:cTn id="15" dur="1" fill="hold">
                                          <p:stCondLst>
                                            <p:cond delay="0"/>
                                          </p:stCondLst>
                                        </p:cTn>
                                        <p:tgtEl>
                                          <p:spTgt spid="22538"/>
                                        </p:tgtEl>
                                        <p:attrNameLst>
                                          <p:attrName>style.visibility</p:attrName>
                                        </p:attrNameLst>
                                      </p:cBhvr>
                                      <p:to>
                                        <p:strVal val="visible"/>
                                      </p:to>
                                    </p:set>
                                    <p:animEffect transition="in" filter="wheel(1)">
                                      <p:cBhvr>
                                        <p:cTn id="16" dur="2000"/>
                                        <p:tgtEl>
                                          <p:spTgt spid="22538"/>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wheel(1)">
                                      <p:cBhvr>
                                        <p:cTn id="19" dur="2000"/>
                                        <p:tgtEl>
                                          <p:spTgt spid="68"/>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wheel(1)">
                                      <p:cBhvr>
                                        <p:cTn id="22" dur="20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4" grpId="0"/>
      <p:bldP spid="68" grpId="0"/>
      <p:bldP spid="69"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1" name="TextBox 133"/>
          <p:cNvSpPr txBox="1"/>
          <p:nvPr/>
        </p:nvSpPr>
        <p:spPr>
          <a:xfrm>
            <a:off x="82399" y="1858185"/>
            <a:ext cx="8578946" cy="34163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30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rPr>
              <a:t>      有人论证说：“麻将是中国文化的产物，而中国文化都有正面价值，所以我们要推广打麻将运动。汉堡是洋鬼子的东西，有什么好吃的，太崇洋媚外了，所以应该发起不吃汉堡的运动。因此，我们要打麻将，不吃汉堡，做一个具有中国文化气质的、堂堂正正的中国人”。</a:t>
            </a:r>
            <a:endParaRPr kumimoji="0" lang="en-US" altLang="zh-CN" sz="30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5" name="TextBox 133"/>
          <p:cNvSpPr txBox="1"/>
          <p:nvPr/>
        </p:nvSpPr>
        <p:spPr>
          <a:xfrm>
            <a:off x="106184" y="848973"/>
            <a:ext cx="8460432" cy="74379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例：</a:t>
            </a:r>
            <a:endParaRPr kumimoji="0" lang="en-US" altLang="zh-CN"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2892400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1000"/>
                                        <p:tgtEl>
                                          <p:spTgt spid="31">
                                            <p:txEl>
                                              <p:pRg st="0" end="0"/>
                                            </p:txEl>
                                          </p:spTgt>
                                        </p:tgtEl>
                                      </p:cBhvr>
                                    </p:animEffect>
                                    <p:anim calcmode="lin" valueType="num">
                                      <p:cBhvr>
                                        <p:cTn id="8"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1" name="TextBox 133"/>
          <p:cNvSpPr txBox="1"/>
          <p:nvPr/>
        </p:nvSpPr>
        <p:spPr>
          <a:xfrm>
            <a:off x="250328" y="2236207"/>
            <a:ext cx="8052396" cy="23083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rPr>
              <a:t>指罗列了一些数据、命题，但它们与结论的推出没有关系，结论是不合逻辑地从那些数据、命题推出来的。</a:t>
            </a:r>
            <a:endParaRPr kumimoji="0" lang="en-US" altLang="zh-CN" sz="28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5" name="TextBox 133"/>
          <p:cNvSpPr txBox="1"/>
          <p:nvPr/>
        </p:nvSpPr>
        <p:spPr>
          <a:xfrm>
            <a:off x="15798" y="971614"/>
            <a:ext cx="4680520" cy="83099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7030A0"/>
                </a:solidFill>
                <a:effectLst/>
                <a:uLnTx/>
                <a:uFillTx/>
                <a:latin typeface="华文中宋" pitchFamily="2" charset="-122"/>
                <a:ea typeface="华文中宋" pitchFamily="2" charset="-122"/>
                <a:cs typeface="Arial" pitchFamily="34" charset="0"/>
              </a:rPr>
              <a:t>⑦ 不据前提的推理</a:t>
            </a:r>
            <a:endParaRPr kumimoji="0" lang="en-US" altLang="zh-CN" sz="2800" b="1" i="0" u="none" strike="noStrike" kern="1200" cap="none" spc="0" normalizeH="0" baseline="0" noProof="0" dirty="0">
              <a:ln>
                <a:noFill/>
              </a:ln>
              <a:solidFill>
                <a:srgbClr val="7030A0"/>
              </a:solidFill>
              <a:effectLst/>
              <a:uLnTx/>
              <a:uFillTx/>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32138832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wipe(down)">
                                      <p:cBhvr>
                                        <p:cTn id="7"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1" name="TextBox 133"/>
          <p:cNvSpPr txBox="1"/>
          <p:nvPr/>
        </p:nvSpPr>
        <p:spPr>
          <a:xfrm>
            <a:off x="16789" y="1381030"/>
            <a:ext cx="8578946" cy="507831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30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rPr>
              <a:t>      古代，一家有祖孙三代。爷爷经过寒窗苦读，由农民子弟考中状元，做了大官。不料他的儿子却游手好闲，一事无成。但他的孙子却考上了探花。于是，爷爷就经常抱怨他的儿子，说他们家就他一个人不争气。但他的儿子却说：“你的父亲不如我的父亲，你的儿子不如我的儿子，我比你还争气！”</a:t>
            </a:r>
            <a:endParaRPr kumimoji="0" lang="en-US" altLang="zh-CN" sz="30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endParaRPr>
          </a:p>
          <a:p>
            <a:pPr marL="0" marR="0" lvl="0" indent="0" algn="l" defTabSz="914400" rtl="0" eaLnBrk="1" fontAlgn="auto" latinLnBrk="0" hangingPunct="1">
              <a:lnSpc>
                <a:spcPct val="120000"/>
              </a:lnSpc>
              <a:spcBef>
                <a:spcPts val="0"/>
              </a:spcBef>
              <a:spcAft>
                <a:spcPts val="0"/>
              </a:spcAft>
              <a:buClrTx/>
              <a:buSzTx/>
              <a:buFontTx/>
              <a:buNone/>
              <a:tabLst/>
              <a:defRPr/>
            </a:pPr>
            <a:r>
              <a:rPr lang="en-US" altLang="zh-CN" sz="3000" b="1" dirty="0">
                <a:solidFill>
                  <a:srgbClr val="099AB7"/>
                </a:solidFill>
                <a:latin typeface="华文中宋" pitchFamily="2" charset="-122"/>
                <a:ea typeface="华文中宋" pitchFamily="2" charset="-122"/>
                <a:cs typeface="Arial" pitchFamily="34" charset="0"/>
              </a:rPr>
              <a:t>      </a:t>
            </a:r>
            <a:r>
              <a:rPr lang="zh-CN" altLang="en-US" sz="3000" b="1" dirty="0">
                <a:solidFill>
                  <a:srgbClr val="099AB7"/>
                </a:solidFill>
                <a:latin typeface="华文中宋" pitchFamily="2" charset="-122"/>
                <a:ea typeface="华文中宋" pitchFamily="2" charset="-122"/>
                <a:cs typeface="Arial" pitchFamily="34" charset="0"/>
              </a:rPr>
              <a:t>一个人是否争气，主要看他自己的作为，而与他父亲、儿子的作为没有多大关系。因此，那位儿子所引用的证据与他要证明的结论不相干。</a:t>
            </a:r>
            <a:endParaRPr kumimoji="0" lang="en-US" altLang="zh-CN" sz="30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5" name="TextBox 133"/>
          <p:cNvSpPr txBox="1"/>
          <p:nvPr/>
        </p:nvSpPr>
        <p:spPr>
          <a:xfrm>
            <a:off x="104797" y="725798"/>
            <a:ext cx="8460432" cy="74379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例：</a:t>
            </a:r>
            <a:endParaRPr kumimoji="0" lang="en-US" altLang="zh-CN"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2486033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1000"/>
                                        <p:tgtEl>
                                          <p:spTgt spid="31">
                                            <p:txEl>
                                              <p:pRg st="0" end="0"/>
                                            </p:txEl>
                                          </p:spTgt>
                                        </p:tgtEl>
                                      </p:cBhvr>
                                    </p:animEffect>
                                    <p:anim calcmode="lin" valueType="num">
                                      <p:cBhvr>
                                        <p:cTn id="8"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1">
                                            <p:txEl>
                                              <p:pRg st="1" end="1"/>
                                            </p:txEl>
                                          </p:spTgt>
                                        </p:tgtEl>
                                        <p:attrNameLst>
                                          <p:attrName>style.visibility</p:attrName>
                                        </p:attrNameLst>
                                      </p:cBhvr>
                                      <p:to>
                                        <p:strVal val="visible"/>
                                      </p:to>
                                    </p:set>
                                    <p:animEffect transition="in" filter="fade">
                                      <p:cBhvr>
                                        <p:cTn id="14" dur="1000"/>
                                        <p:tgtEl>
                                          <p:spTgt spid="31">
                                            <p:txEl>
                                              <p:pRg st="1" end="1"/>
                                            </p:txEl>
                                          </p:spTgt>
                                        </p:tgtEl>
                                      </p:cBhvr>
                                    </p:animEffect>
                                    <p:anim calcmode="lin" valueType="num">
                                      <p:cBhvr>
                                        <p:cTn id="15" dur="1000" fill="hold"/>
                                        <p:tgtEl>
                                          <p:spTgt spid="3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1">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1" name="TextBox 133"/>
          <p:cNvSpPr txBox="1"/>
          <p:nvPr/>
        </p:nvSpPr>
        <p:spPr>
          <a:xfrm>
            <a:off x="375898" y="1842983"/>
            <a:ext cx="8052396" cy="1569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rPr>
              <a:t>亦称“循环论证”，指用论题本身或近似论题的命题做论据去论证论题。</a:t>
            </a:r>
            <a:endParaRPr kumimoji="0" lang="en-US" altLang="zh-CN" sz="28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5" name="TextBox 133"/>
          <p:cNvSpPr txBox="1"/>
          <p:nvPr/>
        </p:nvSpPr>
        <p:spPr>
          <a:xfrm>
            <a:off x="246546" y="1016502"/>
            <a:ext cx="4680520" cy="83099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7030A0"/>
                </a:solidFill>
                <a:effectLst/>
                <a:uLnTx/>
                <a:uFillTx/>
                <a:latin typeface="华文中宋" pitchFamily="2" charset="-122"/>
                <a:ea typeface="华文中宋" pitchFamily="2" charset="-122"/>
                <a:cs typeface="Arial" pitchFamily="34" charset="0"/>
              </a:rPr>
              <a:t>⑧ 窃取论题</a:t>
            </a:r>
            <a:endParaRPr kumimoji="0" lang="en-US" altLang="zh-CN" sz="2800" b="1" i="0" u="none" strike="noStrike" kern="1200" cap="none" spc="0" normalizeH="0" baseline="0" noProof="0" dirty="0">
              <a:ln>
                <a:noFill/>
              </a:ln>
              <a:solidFill>
                <a:srgbClr val="7030A0"/>
              </a:solidFill>
              <a:effectLst/>
              <a:uLnTx/>
              <a:uFillTx/>
              <a:latin typeface="华文中宋" pitchFamily="2" charset="-122"/>
              <a:ea typeface="华文中宋" pitchFamily="2" charset="-122"/>
              <a:cs typeface="Arial" pitchFamily="34" charset="0"/>
            </a:endParaRPr>
          </a:p>
        </p:txBody>
      </p:sp>
      <p:sp>
        <p:nvSpPr>
          <p:cNvPr id="2" name="左大括号 1">
            <a:extLst>
              <a:ext uri="{FF2B5EF4-FFF2-40B4-BE49-F238E27FC236}">
                <a16:creationId xmlns:a16="http://schemas.microsoft.com/office/drawing/2014/main" id="{4F3F05AB-D015-4A7F-9C4B-72F3AF71EEBA}"/>
              </a:ext>
            </a:extLst>
          </p:cNvPr>
          <p:cNvSpPr/>
          <p:nvPr/>
        </p:nvSpPr>
        <p:spPr>
          <a:xfrm rot="5400000">
            <a:off x="3452017" y="1289840"/>
            <a:ext cx="655789" cy="5184576"/>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3C9A8AD6-5565-4CE4-9A58-610094214BA7}"/>
              </a:ext>
            </a:extLst>
          </p:cNvPr>
          <p:cNvSpPr/>
          <p:nvPr/>
        </p:nvSpPr>
        <p:spPr>
          <a:xfrm>
            <a:off x="191035" y="4509120"/>
            <a:ext cx="2441694" cy="769441"/>
          </a:xfrm>
          <a:prstGeom prst="rect">
            <a:avLst/>
          </a:prstGeom>
          <a:noFill/>
        </p:spPr>
        <p:txBody>
          <a:bodyPr wrap="none" lIns="91440" tIns="45720" rIns="91440" bIns="45720">
            <a:spAutoFit/>
          </a:bodyPr>
          <a:lstStyle/>
          <a:p>
            <a:pPr algn="ctr"/>
            <a:r>
              <a:rPr lang="zh-CN" altLang="en-US" sz="4400" b="1" dirty="0">
                <a:ln w="12700">
                  <a:solidFill>
                    <a:schemeClr val="accent1"/>
                  </a:solidFill>
                  <a:prstDash val="solid"/>
                </a:ln>
                <a:solidFill>
                  <a:srgbClr val="00B0F0"/>
                </a:solidFill>
              </a:rPr>
              <a:t>重复论题</a:t>
            </a:r>
          </a:p>
        </p:txBody>
      </p:sp>
      <p:sp>
        <p:nvSpPr>
          <p:cNvPr id="4" name="矩形 3">
            <a:extLst>
              <a:ext uri="{FF2B5EF4-FFF2-40B4-BE49-F238E27FC236}">
                <a16:creationId xmlns:a16="http://schemas.microsoft.com/office/drawing/2014/main" id="{1B7FDBC1-1878-4413-A66A-038CA9FED38F}"/>
              </a:ext>
            </a:extLst>
          </p:cNvPr>
          <p:cNvSpPr/>
          <p:nvPr/>
        </p:nvSpPr>
        <p:spPr>
          <a:xfrm>
            <a:off x="4773131" y="4509120"/>
            <a:ext cx="2441694" cy="769441"/>
          </a:xfrm>
          <a:prstGeom prst="rect">
            <a:avLst/>
          </a:prstGeom>
        </p:spPr>
        <p:txBody>
          <a:bodyPr wrap="none">
            <a:spAutoFit/>
          </a:bodyPr>
          <a:lstStyle/>
          <a:p>
            <a:pPr lvl="0" algn="ctr"/>
            <a:r>
              <a:rPr lang="zh-CN" altLang="en-US" sz="4400" b="1" dirty="0">
                <a:ln w="12700">
                  <a:solidFill>
                    <a:srgbClr val="FFC000"/>
                  </a:solidFill>
                  <a:prstDash val="solid"/>
                </a:ln>
                <a:solidFill>
                  <a:srgbClr val="00B0F0"/>
                </a:solidFill>
              </a:rPr>
              <a:t>循环论证</a:t>
            </a:r>
          </a:p>
        </p:txBody>
      </p:sp>
    </p:spTree>
    <p:extLst>
      <p:ext uri="{BB962C8B-B14F-4D97-AF65-F5344CB8AC3E}">
        <p14:creationId xmlns:p14="http://schemas.microsoft.com/office/powerpoint/2010/main" val="20789531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wipe(down)">
                                      <p:cBhvr>
                                        <p:cTn id="7" dur="500"/>
                                        <p:tgtEl>
                                          <p:spTgt spid="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1" name="TextBox 133"/>
          <p:cNvSpPr txBox="1"/>
          <p:nvPr/>
        </p:nvSpPr>
        <p:spPr>
          <a:xfrm>
            <a:off x="169519" y="3062099"/>
            <a:ext cx="8578946" cy="11532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30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rPr>
              <a:t>例如，“吸鸦片会令人昏睡，因为鸦片中含有令人   </a:t>
            </a:r>
            <a:endParaRPr kumimoji="0" lang="en-US" altLang="zh-CN" sz="30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endParaRPr>
          </a:p>
          <a:p>
            <a:pPr marL="0" marR="0" lvl="0" indent="0" algn="l" defTabSz="914400" rtl="0" eaLnBrk="1" fontAlgn="auto" latinLnBrk="0" hangingPunct="1">
              <a:lnSpc>
                <a:spcPct val="120000"/>
              </a:lnSpc>
              <a:spcBef>
                <a:spcPts val="0"/>
              </a:spcBef>
              <a:spcAft>
                <a:spcPts val="0"/>
              </a:spcAft>
              <a:buClrTx/>
              <a:buSzTx/>
              <a:buFontTx/>
              <a:buNone/>
              <a:tabLst/>
              <a:defRPr/>
            </a:pPr>
            <a:r>
              <a:rPr lang="en-US" altLang="zh-CN" sz="3000" b="1" dirty="0">
                <a:solidFill>
                  <a:srgbClr val="099AB7"/>
                </a:solidFill>
                <a:latin typeface="华文中宋" pitchFamily="2" charset="-122"/>
                <a:ea typeface="华文中宋" pitchFamily="2" charset="-122"/>
                <a:cs typeface="Arial" pitchFamily="34" charset="0"/>
              </a:rPr>
              <a:t>           </a:t>
            </a:r>
            <a:r>
              <a:rPr kumimoji="0" lang="zh-CN" altLang="en-US" sz="30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rPr>
              <a:t>昏睡的成分。”</a:t>
            </a:r>
            <a:endParaRPr kumimoji="0" lang="en-US" altLang="zh-CN" sz="30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5" name="TextBox 133"/>
          <p:cNvSpPr txBox="1"/>
          <p:nvPr/>
        </p:nvSpPr>
        <p:spPr>
          <a:xfrm>
            <a:off x="107504" y="1084414"/>
            <a:ext cx="8460432" cy="156966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重复论题：即用另一种与论题在表述方式上有差异，但实质内容没有差异的命题做论据。</a:t>
            </a:r>
            <a:endParaRPr kumimoji="0" lang="en-US" altLang="zh-CN"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19013174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1000"/>
                                        <p:tgtEl>
                                          <p:spTgt spid="31">
                                            <p:txEl>
                                              <p:pRg st="0" end="0"/>
                                            </p:txEl>
                                          </p:spTgt>
                                        </p:tgtEl>
                                      </p:cBhvr>
                                    </p:animEffect>
                                    <p:anim calcmode="lin" valueType="num">
                                      <p:cBhvr>
                                        <p:cTn id="8"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1">
                                            <p:txEl>
                                              <p:pRg st="1" end="1"/>
                                            </p:txEl>
                                          </p:spTgt>
                                        </p:tgtEl>
                                        <p:attrNameLst>
                                          <p:attrName>style.visibility</p:attrName>
                                        </p:attrNameLst>
                                      </p:cBhvr>
                                      <p:to>
                                        <p:strVal val="visible"/>
                                      </p:to>
                                    </p:set>
                                    <p:animEffect transition="in" filter="fade">
                                      <p:cBhvr>
                                        <p:cTn id="12" dur="1000"/>
                                        <p:tgtEl>
                                          <p:spTgt spid="31">
                                            <p:txEl>
                                              <p:pRg st="1" end="1"/>
                                            </p:txEl>
                                          </p:spTgt>
                                        </p:tgtEl>
                                      </p:cBhvr>
                                    </p:animEffect>
                                    <p:anim calcmode="lin" valueType="num">
                                      <p:cBhvr>
                                        <p:cTn id="13" dur="1000" fill="hold"/>
                                        <p:tgtEl>
                                          <p:spTgt spid="3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1">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1" name="TextBox 133"/>
          <p:cNvSpPr txBox="1"/>
          <p:nvPr/>
        </p:nvSpPr>
        <p:spPr>
          <a:xfrm>
            <a:off x="-4451" y="3364667"/>
            <a:ext cx="8578946" cy="286232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30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rPr>
              <a:t>例如，在</a:t>
            </a:r>
            <a:r>
              <a:rPr lang="en-US" altLang="zh-CN" sz="3000" b="1" dirty="0">
                <a:solidFill>
                  <a:srgbClr val="099AB7"/>
                </a:solidFill>
                <a:latin typeface="华文中宋" pitchFamily="2" charset="-122"/>
                <a:ea typeface="华文中宋" pitchFamily="2" charset="-122"/>
                <a:cs typeface="Arial" pitchFamily="34" charset="0"/>
              </a:rPr>
              <a:t>《</a:t>
            </a:r>
            <a:r>
              <a:rPr lang="zh-CN" altLang="en-US" sz="3000" b="1" dirty="0">
                <a:solidFill>
                  <a:srgbClr val="099AB7"/>
                </a:solidFill>
                <a:latin typeface="华文中宋" pitchFamily="2" charset="-122"/>
                <a:ea typeface="华文中宋" pitchFamily="2" charset="-122"/>
                <a:cs typeface="Arial" pitchFamily="34" charset="0"/>
              </a:rPr>
              <a:t>论辩的灵魂</a:t>
            </a:r>
            <a:r>
              <a:rPr lang="en-US" altLang="zh-CN" sz="3000" b="1" dirty="0">
                <a:solidFill>
                  <a:srgbClr val="099AB7"/>
                </a:solidFill>
                <a:latin typeface="华文中宋" pitchFamily="2" charset="-122"/>
                <a:ea typeface="华文中宋" pitchFamily="2" charset="-122"/>
                <a:cs typeface="Arial" pitchFamily="34" charset="0"/>
              </a:rPr>
              <a:t>》</a:t>
            </a:r>
            <a:r>
              <a:rPr lang="zh-CN" altLang="en-US" sz="3000" b="1" dirty="0">
                <a:solidFill>
                  <a:srgbClr val="099AB7"/>
                </a:solidFill>
                <a:latin typeface="华文中宋" pitchFamily="2" charset="-122"/>
                <a:ea typeface="华文中宋" pitchFamily="2" charset="-122"/>
                <a:cs typeface="Arial" pitchFamily="34" charset="0"/>
              </a:rPr>
              <a:t>一文中，鲁迅以反讽的笔调揭露了顽固派的诡辩手法：“你说谎，卖国贼是说谎的，所以你是卖国贼。我骂卖国贼，所以我是爱国者。爱国者的话是最有价值的，所以我的话是不错的。我的话既然不错，你就是卖国贼无疑了。”</a:t>
            </a:r>
            <a:endParaRPr kumimoji="0" lang="en-US" altLang="zh-CN" sz="30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5" name="TextBox 133"/>
          <p:cNvSpPr txBox="1"/>
          <p:nvPr/>
        </p:nvSpPr>
        <p:spPr>
          <a:xfrm>
            <a:off x="59257" y="924568"/>
            <a:ext cx="8460432" cy="2405787"/>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循环论证：论证者要证明</a:t>
            </a:r>
            <a:r>
              <a:rPr kumimoji="0" lang="en-US" altLang="zh-CN"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A</a:t>
            </a:r>
            <a:r>
              <a:rPr kumimoji="0" lang="zh-CN" altLang="en-US"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，这要用到</a:t>
            </a:r>
            <a:r>
              <a:rPr kumimoji="0" lang="en-US" altLang="zh-CN"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B</a:t>
            </a:r>
            <a:r>
              <a:rPr kumimoji="0" lang="zh-CN" altLang="en-US"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，证明</a:t>
            </a:r>
            <a:r>
              <a:rPr kumimoji="0" lang="en-US" altLang="zh-CN"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B</a:t>
            </a:r>
            <a:r>
              <a:rPr kumimoji="0" lang="zh-CN" altLang="en-US"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要用到</a:t>
            </a:r>
            <a:r>
              <a:rPr kumimoji="0" lang="en-US" altLang="zh-CN"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C</a:t>
            </a:r>
            <a:r>
              <a:rPr kumimoji="0" lang="zh-CN" altLang="en-US"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，证明</a:t>
            </a:r>
            <a:r>
              <a:rPr kumimoji="0" lang="en-US" altLang="zh-CN"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C</a:t>
            </a:r>
            <a:r>
              <a:rPr kumimoji="0" lang="zh-CN" altLang="en-US"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要用到</a:t>
            </a:r>
            <a:r>
              <a:rPr kumimoji="0" lang="en-US" altLang="zh-CN"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D</a:t>
            </a:r>
            <a:r>
              <a:rPr kumimoji="0" lang="zh-CN" altLang="en-US"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，而证明</a:t>
            </a:r>
            <a:r>
              <a:rPr kumimoji="0" lang="en-US" altLang="zh-CN"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D</a:t>
            </a:r>
            <a:r>
              <a:rPr kumimoji="0" lang="zh-CN" altLang="en-US"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要用到</a:t>
            </a:r>
            <a:r>
              <a:rPr kumimoji="0" lang="en-US" altLang="zh-CN"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E</a:t>
            </a:r>
            <a:r>
              <a:rPr kumimoji="0" lang="zh-CN" altLang="en-US"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，证明</a:t>
            </a:r>
            <a:r>
              <a:rPr kumimoji="0" lang="en-US" altLang="zh-CN"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E</a:t>
            </a:r>
            <a:r>
              <a:rPr kumimoji="0" lang="zh-CN" altLang="en-US"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又要用到</a:t>
            </a:r>
            <a:r>
              <a:rPr kumimoji="0" lang="en-US" altLang="zh-CN"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A</a:t>
            </a:r>
            <a:r>
              <a:rPr kumimoji="0" lang="zh-CN" altLang="en-US"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。在兜了一个或大或小的圈子之后，又回到最初的出发点。</a:t>
            </a:r>
            <a:endParaRPr kumimoji="0" lang="en-US" altLang="zh-CN"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79860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1000"/>
                                        <p:tgtEl>
                                          <p:spTgt spid="31">
                                            <p:txEl>
                                              <p:pRg st="0" end="0"/>
                                            </p:txEl>
                                          </p:spTgt>
                                        </p:tgtEl>
                                      </p:cBhvr>
                                    </p:animEffect>
                                    <p:anim calcmode="lin" valueType="num">
                                      <p:cBhvr>
                                        <p:cTn id="8"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1" name="TextBox 133"/>
          <p:cNvSpPr txBox="1"/>
          <p:nvPr/>
        </p:nvSpPr>
        <p:spPr>
          <a:xfrm>
            <a:off x="375898" y="1842983"/>
            <a:ext cx="8052396" cy="37856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rPr>
              <a:t>指在论辩过程中，通过歪曲对方来反驳对方，或者通过把某种极端荒谬的观点强加给对方来丑化对方的诡辩手法，就像竖起一个稻草人做靶子，并自欺欺人地认为：打倒了这个稻草人，也就打倒了对方。</a:t>
            </a:r>
            <a:endParaRPr kumimoji="0" lang="en-US" altLang="zh-CN" sz="28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5" name="TextBox 133"/>
          <p:cNvSpPr txBox="1"/>
          <p:nvPr/>
        </p:nvSpPr>
        <p:spPr>
          <a:xfrm>
            <a:off x="246546" y="1016502"/>
            <a:ext cx="4680520" cy="83099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7030A0"/>
                </a:solidFill>
                <a:effectLst/>
                <a:uLnTx/>
                <a:uFillTx/>
                <a:latin typeface="华文中宋" pitchFamily="2" charset="-122"/>
                <a:ea typeface="华文中宋" pitchFamily="2" charset="-122"/>
                <a:cs typeface="Arial" pitchFamily="34" charset="0"/>
              </a:rPr>
              <a:t>⑨ 稻草人谬误</a:t>
            </a:r>
            <a:endParaRPr kumimoji="0" lang="en-US" altLang="zh-CN" sz="2800" b="1" i="0" u="none" strike="noStrike" kern="1200" cap="none" spc="0" normalizeH="0" baseline="0" noProof="0" dirty="0">
              <a:ln>
                <a:noFill/>
              </a:ln>
              <a:solidFill>
                <a:srgbClr val="7030A0"/>
              </a:solidFill>
              <a:effectLst/>
              <a:uLnTx/>
              <a:uFillTx/>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33482516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wipe(down)">
                                      <p:cBhvr>
                                        <p:cTn id="7"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1" name="TextBox 133"/>
          <p:cNvSpPr txBox="1"/>
          <p:nvPr/>
        </p:nvSpPr>
        <p:spPr>
          <a:xfrm>
            <a:off x="16789" y="1381030"/>
            <a:ext cx="8578946" cy="452431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20000"/>
              </a:lnSpc>
              <a:defRPr/>
            </a:pPr>
            <a:r>
              <a:rPr kumimoji="0" lang="zh-CN" altLang="en-US" sz="30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rPr>
              <a:t>      “孟轲曾说</a:t>
            </a:r>
            <a:r>
              <a:rPr lang="zh-CN" altLang="en-US" sz="3000" b="1" dirty="0">
                <a:solidFill>
                  <a:srgbClr val="099AB7"/>
                </a:solidFill>
                <a:latin typeface="华文中宋" pitchFamily="2" charset="-122"/>
                <a:ea typeface="华文中宋" pitchFamily="2" charset="-122"/>
                <a:cs typeface="Arial" pitchFamily="34" charset="0"/>
              </a:rPr>
              <a:t>，‘杨氏为我，是无君也。墨氏兼爱，是无父也。无父无君，是禽兽也。’杨朱‘为我’论点的含义是重视个人生命的保存，反对别人对自己的侵夺，也不侵夺别人，孟轲却把它说成是目无君主。墨翟‘兼爱’论点的含义是普遍平等地爱人，不受等级贵贱与血缘亲属的局限，孟轲却把它说成是目无父亲。而无父无君又被等同于禽兽。这是一个古老而又影响深远的稻草人谬误。”</a:t>
            </a:r>
            <a:endParaRPr kumimoji="0" lang="en-US" altLang="zh-CN" sz="30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5" name="TextBox 133"/>
          <p:cNvSpPr txBox="1"/>
          <p:nvPr/>
        </p:nvSpPr>
        <p:spPr>
          <a:xfrm>
            <a:off x="76046" y="671788"/>
            <a:ext cx="8460432" cy="74379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例：</a:t>
            </a:r>
            <a:endParaRPr kumimoji="0" lang="en-US" altLang="zh-CN"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24940026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1000"/>
                                        <p:tgtEl>
                                          <p:spTgt spid="31">
                                            <p:txEl>
                                              <p:pRg st="0" end="0"/>
                                            </p:txEl>
                                          </p:spTgt>
                                        </p:tgtEl>
                                      </p:cBhvr>
                                    </p:animEffect>
                                    <p:anim calcmode="lin" valueType="num">
                                      <p:cBhvr>
                                        <p:cTn id="8"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27584" y="2852936"/>
            <a:ext cx="5000625" cy="1214438"/>
          </a:xfrm>
          <a:prstGeom prst="rect">
            <a:avLst/>
          </a:prstGeom>
          <a:noFill/>
          <a:ln w="9525">
            <a:noFill/>
            <a:miter lim="800000"/>
            <a:headEnd/>
            <a:tailEnd/>
          </a:ln>
        </p:spPr>
      </p:pic>
    </p:spTree>
    <p:extLst>
      <p:ext uri="{BB962C8B-B14F-4D97-AF65-F5344CB8AC3E}">
        <p14:creationId xmlns:p14="http://schemas.microsoft.com/office/powerpoint/2010/main" val="237323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28"/>
          <p:cNvSpPr txBox="1"/>
          <p:nvPr/>
        </p:nvSpPr>
        <p:spPr>
          <a:xfrm>
            <a:off x="3298825" y="2481263"/>
            <a:ext cx="4770438" cy="1200150"/>
          </a:xfrm>
          <a:prstGeom prst="rect">
            <a:avLst/>
          </a:prstGeom>
          <a:noFill/>
        </p:spPr>
        <p:txBody>
          <a:bodyPr>
            <a:spAutoFit/>
          </a:bodyPr>
          <a:lstStyle/>
          <a:p>
            <a:pPr eaLnBrk="1" fontAlgn="auto" hangingPunct="1">
              <a:spcBef>
                <a:spcPts val="0"/>
              </a:spcBef>
              <a:spcAft>
                <a:spcPts val="0"/>
              </a:spcAft>
              <a:defRPr/>
            </a:pPr>
            <a:r>
              <a:rPr lang="en-US" altLang="zh-CN" sz="3600" kern="0" dirty="0">
                <a:solidFill>
                  <a:sysClr val="window" lastClr="FFFFFF"/>
                </a:solidFill>
                <a:latin typeface="微软雅黑" pitchFamily="34" charset="-122"/>
                <a:ea typeface="微软雅黑" pitchFamily="34" charset="-122"/>
              </a:rPr>
              <a:t>A</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B</a:t>
            </a:r>
          </a:p>
          <a:p>
            <a:pPr eaLnBrk="1" fontAlgn="auto" hangingPunct="1">
              <a:spcBef>
                <a:spcPts val="0"/>
              </a:spcBef>
              <a:spcAft>
                <a:spcPts val="0"/>
              </a:spcAft>
              <a:defRPr/>
            </a:pPr>
            <a:r>
              <a:rPr lang="en-US" altLang="zh-CN" sz="3600" kern="0" dirty="0">
                <a:solidFill>
                  <a:sysClr val="window" lastClr="FFFFFF"/>
                </a:solidFill>
                <a:latin typeface="微软雅黑" pitchFamily="34" charset="-122"/>
                <a:ea typeface="微软雅黑" pitchFamily="34" charset="-122"/>
              </a:rPr>
              <a:t>B</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A</a:t>
            </a:r>
          </a:p>
        </p:txBody>
      </p:sp>
      <p:sp>
        <p:nvSpPr>
          <p:cNvPr id="44" name="文本框 28"/>
          <p:cNvSpPr txBox="1"/>
          <p:nvPr/>
        </p:nvSpPr>
        <p:spPr>
          <a:xfrm>
            <a:off x="987425" y="2738438"/>
            <a:ext cx="7302500" cy="739775"/>
          </a:xfrm>
          <a:prstGeom prst="rect">
            <a:avLst/>
          </a:prstGeom>
          <a:noFill/>
        </p:spPr>
        <p:txBody>
          <a:bodyPr>
            <a:spAutoFit/>
          </a:bodyPr>
          <a:lstStyle/>
          <a:p>
            <a:pPr eaLnBrk="1" fontAlgn="auto" hangingPunct="1">
              <a:lnSpc>
                <a:spcPct val="150000"/>
              </a:lnSpc>
              <a:spcBef>
                <a:spcPts val="0"/>
              </a:spcBef>
              <a:spcAft>
                <a:spcPts val="0"/>
              </a:spcAft>
              <a:defRPr/>
            </a:pPr>
            <a:r>
              <a:rPr lang="zh-CN" altLang="en-US" sz="2800" kern="0" dirty="0">
                <a:solidFill>
                  <a:srgbClr val="000000"/>
                </a:solidFill>
                <a:latin typeface="微软雅黑" pitchFamily="34" charset="-122"/>
                <a:ea typeface="微软雅黑" pitchFamily="34" charset="-122"/>
              </a:rPr>
              <a:t>       </a:t>
            </a:r>
          </a:p>
        </p:txBody>
      </p:sp>
      <p:grpSp>
        <p:nvGrpSpPr>
          <p:cNvPr id="16388" name="组合 5"/>
          <p:cNvGrpSpPr>
            <a:grpSpLocks/>
          </p:cNvGrpSpPr>
          <p:nvPr/>
        </p:nvGrpSpPr>
        <p:grpSpPr bwMode="auto">
          <a:xfrm>
            <a:off x="596900" y="531813"/>
            <a:ext cx="5397500" cy="650875"/>
            <a:chOff x="3589704" y="4154301"/>
            <a:chExt cx="5398100" cy="651600"/>
          </a:xfrm>
        </p:grpSpPr>
        <p:sp>
          <p:nvSpPr>
            <p:cNvPr id="35" name="Freeform 7"/>
            <p:cNvSpPr>
              <a:spLocks/>
            </p:cNvSpPr>
            <p:nvPr/>
          </p:nvSpPr>
          <p:spPr bwMode="auto">
            <a:xfrm>
              <a:off x="3592879" y="4155890"/>
              <a:ext cx="5394925" cy="648421"/>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A3D800"/>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36" name="Freeform 8"/>
            <p:cNvSpPr>
              <a:spLocks/>
            </p:cNvSpPr>
            <p:nvPr/>
          </p:nvSpPr>
          <p:spPr bwMode="auto">
            <a:xfrm>
              <a:off x="7751005" y="4155890"/>
              <a:ext cx="1236799" cy="648421"/>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A3D800">
                <a:lumMod val="60000"/>
                <a:lumOff val="40000"/>
              </a:srgb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37" name="Freeform 12"/>
            <p:cNvSpPr>
              <a:spLocks/>
            </p:cNvSpPr>
            <p:nvPr/>
          </p:nvSpPr>
          <p:spPr bwMode="auto">
            <a:xfrm>
              <a:off x="3589704" y="4154301"/>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A3D800">
                <a:lumMod val="60000"/>
                <a:lumOff val="40000"/>
              </a:srgb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grpSp>
      <p:sp>
        <p:nvSpPr>
          <p:cNvPr id="38" name="Freeform 5"/>
          <p:cNvSpPr>
            <a:spLocks noEditPoints="1"/>
          </p:cNvSpPr>
          <p:nvPr/>
        </p:nvSpPr>
        <p:spPr bwMode="auto">
          <a:xfrm>
            <a:off x="385763" y="317500"/>
            <a:ext cx="5821362" cy="1079500"/>
          </a:xfrm>
          <a:custGeom>
            <a:avLst/>
            <a:gdLst>
              <a:gd name="T0" fmla="*/ 5285393 w 1097"/>
              <a:gd name="T1" fmla="*/ 0 h 201"/>
              <a:gd name="T2" fmla="*/ 530662 w 1097"/>
              <a:gd name="T3" fmla="*/ 0 h 201"/>
              <a:gd name="T4" fmla="*/ 153892 w 1097"/>
              <a:gd name="T5" fmla="*/ 155749 h 201"/>
              <a:gd name="T6" fmla="*/ 0 w 1097"/>
              <a:gd name="T7" fmla="*/ 537065 h 201"/>
              <a:gd name="T8" fmla="*/ 530662 w 1097"/>
              <a:gd name="T9" fmla="*/ 1079500 h 201"/>
              <a:gd name="T10" fmla="*/ 5285393 w 1097"/>
              <a:gd name="T11" fmla="*/ 1079500 h 201"/>
              <a:gd name="T12" fmla="*/ 5821362 w 1097"/>
              <a:gd name="T13" fmla="*/ 537065 h 201"/>
              <a:gd name="T14" fmla="*/ 5662163 w 1097"/>
              <a:gd name="T15" fmla="*/ 155749 h 201"/>
              <a:gd name="T16" fmla="*/ 5285393 w 1097"/>
              <a:gd name="T17" fmla="*/ 0 h 201"/>
              <a:gd name="T18" fmla="*/ 5609097 w 1097"/>
              <a:gd name="T19" fmla="*/ 537065 h 201"/>
              <a:gd name="T20" fmla="*/ 5285393 w 1097"/>
              <a:gd name="T21" fmla="*/ 864674 h 201"/>
              <a:gd name="T22" fmla="*/ 530662 w 1097"/>
              <a:gd name="T23" fmla="*/ 864674 h 201"/>
              <a:gd name="T24" fmla="*/ 212265 w 1097"/>
              <a:gd name="T25" fmla="*/ 537065 h 201"/>
              <a:gd name="T26" fmla="*/ 307784 w 1097"/>
              <a:gd name="T27" fmla="*/ 311498 h 201"/>
              <a:gd name="T28" fmla="*/ 530662 w 1097"/>
              <a:gd name="T29" fmla="*/ 214826 h 201"/>
              <a:gd name="T30" fmla="*/ 5285393 w 1097"/>
              <a:gd name="T31" fmla="*/ 214826 h 201"/>
              <a:gd name="T32" fmla="*/ 5513578 w 1097"/>
              <a:gd name="T33" fmla="*/ 311498 h 201"/>
              <a:gd name="T34" fmla="*/ 5609097 w 1097"/>
              <a:gd name="T35" fmla="*/ 537065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solidFill>
                <a:srgbClr val="000000"/>
              </a:solidFill>
            </a:endParaRPr>
          </a:p>
        </p:txBody>
      </p:sp>
      <p:sp>
        <p:nvSpPr>
          <p:cNvPr id="39" name="Freeform 6"/>
          <p:cNvSpPr>
            <a:spLocks noEditPoints="1"/>
          </p:cNvSpPr>
          <p:nvPr/>
        </p:nvSpPr>
        <p:spPr bwMode="auto">
          <a:xfrm>
            <a:off x="493713" y="425450"/>
            <a:ext cx="5608637" cy="863600"/>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40" name="文本框 38"/>
          <p:cNvSpPr txBox="1"/>
          <p:nvPr/>
        </p:nvSpPr>
        <p:spPr>
          <a:xfrm>
            <a:off x="657225" y="577850"/>
            <a:ext cx="665163" cy="584200"/>
          </a:xfrm>
          <a:prstGeom prst="rect">
            <a:avLst/>
          </a:prstGeom>
          <a:noFill/>
        </p:spPr>
        <p:txBody>
          <a:bodyPr wrap="none">
            <a:spAutoFit/>
          </a:bodyPr>
          <a:lstStyle/>
          <a:p>
            <a:pPr eaLnBrk="1" fontAlgn="auto" hangingPunct="1">
              <a:spcBef>
                <a:spcPts val="0"/>
              </a:spcBef>
              <a:spcAft>
                <a:spcPts val="0"/>
              </a:spcAft>
              <a:defRPr/>
            </a:pPr>
            <a:r>
              <a:rPr lang="en-US" altLang="zh-CN" sz="3200" kern="0" dirty="0">
                <a:solidFill>
                  <a:srgbClr val="000000"/>
                </a:solidFill>
                <a:latin typeface="微软雅黑" pitchFamily="34" charset="-122"/>
                <a:ea typeface="微软雅黑" pitchFamily="34" charset="-122"/>
              </a:rPr>
              <a:t>01</a:t>
            </a:r>
            <a:endParaRPr lang="zh-CN" altLang="en-US" sz="3200" kern="0" dirty="0">
              <a:solidFill>
                <a:srgbClr val="000000"/>
              </a:solidFill>
              <a:latin typeface="微软雅黑" pitchFamily="34" charset="-122"/>
              <a:ea typeface="微软雅黑" pitchFamily="34" charset="-122"/>
            </a:endParaRPr>
          </a:p>
        </p:txBody>
      </p:sp>
      <p:sp>
        <p:nvSpPr>
          <p:cNvPr id="41" name="Freeform 13"/>
          <p:cNvSpPr>
            <a:spLocks noChangeAspect="1" noEditPoints="1"/>
          </p:cNvSpPr>
          <p:nvPr/>
        </p:nvSpPr>
        <p:spPr bwMode="auto">
          <a:xfrm>
            <a:off x="5040313" y="660400"/>
            <a:ext cx="558800" cy="504825"/>
          </a:xfrm>
          <a:custGeom>
            <a:avLst/>
            <a:gdLst>
              <a:gd name="T0" fmla="*/ 52 w 106"/>
              <a:gd name="T1" fmla="*/ 61 h 95"/>
              <a:gd name="T2" fmla="*/ 37 w 106"/>
              <a:gd name="T3" fmla="*/ 72 h 95"/>
              <a:gd name="T4" fmla="*/ 37 w 106"/>
              <a:gd name="T5" fmla="*/ 56 h 95"/>
              <a:gd name="T6" fmla="*/ 20 w 106"/>
              <a:gd name="T7" fmla="*/ 31 h 95"/>
              <a:gd name="T8" fmla="*/ 0 w 106"/>
              <a:gd name="T9" fmla="*/ 55 h 95"/>
              <a:gd name="T10" fmla="*/ 40 w 106"/>
              <a:gd name="T11" fmla="*/ 82 h 95"/>
              <a:gd name="T12" fmla="*/ 53 w 106"/>
              <a:gd name="T13" fmla="*/ 81 h 95"/>
              <a:gd name="T14" fmla="*/ 67 w 106"/>
              <a:gd name="T15" fmla="*/ 95 h 95"/>
              <a:gd name="T16" fmla="*/ 63 w 106"/>
              <a:gd name="T17" fmla="*/ 78 h 95"/>
              <a:gd name="T18" fmla="*/ 80 w 106"/>
              <a:gd name="T19" fmla="*/ 60 h 95"/>
              <a:gd name="T20" fmla="*/ 64 w 106"/>
              <a:gd name="T21" fmla="*/ 62 h 95"/>
              <a:gd name="T22" fmla="*/ 52 w 106"/>
              <a:gd name="T23" fmla="*/ 61 h 95"/>
              <a:gd name="T24" fmla="*/ 66 w 106"/>
              <a:gd name="T25" fmla="*/ 0 h 95"/>
              <a:gd name="T26" fmla="*/ 26 w 106"/>
              <a:gd name="T27" fmla="*/ 27 h 95"/>
              <a:gd name="T28" fmla="*/ 43 w 106"/>
              <a:gd name="T29" fmla="*/ 50 h 95"/>
              <a:gd name="T30" fmla="*/ 43 w 106"/>
              <a:gd name="T31" fmla="*/ 61 h 95"/>
              <a:gd name="T32" fmla="*/ 54 w 106"/>
              <a:gd name="T33" fmla="*/ 53 h 95"/>
              <a:gd name="T34" fmla="*/ 66 w 106"/>
              <a:gd name="T35" fmla="*/ 55 h 95"/>
              <a:gd name="T36" fmla="*/ 106 w 106"/>
              <a:gd name="T37" fmla="*/ 27 h 95"/>
              <a:gd name="T38" fmla="*/ 66 w 106"/>
              <a:gd name="T3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95">
                <a:moveTo>
                  <a:pt x="52" y="61"/>
                </a:moveTo>
                <a:cubicBezTo>
                  <a:pt x="50" y="62"/>
                  <a:pt x="37" y="72"/>
                  <a:pt x="37" y="72"/>
                </a:cubicBezTo>
                <a:cubicBezTo>
                  <a:pt x="37" y="72"/>
                  <a:pt x="37" y="59"/>
                  <a:pt x="37" y="56"/>
                </a:cubicBezTo>
                <a:cubicBezTo>
                  <a:pt x="26" y="50"/>
                  <a:pt x="20" y="41"/>
                  <a:pt x="20" y="31"/>
                </a:cubicBezTo>
                <a:cubicBezTo>
                  <a:pt x="8" y="36"/>
                  <a:pt x="0" y="45"/>
                  <a:pt x="0" y="55"/>
                </a:cubicBezTo>
                <a:cubicBezTo>
                  <a:pt x="0" y="70"/>
                  <a:pt x="18" y="82"/>
                  <a:pt x="40" y="82"/>
                </a:cubicBezTo>
                <a:cubicBezTo>
                  <a:pt x="45" y="82"/>
                  <a:pt x="49" y="82"/>
                  <a:pt x="53" y="81"/>
                </a:cubicBezTo>
                <a:cubicBezTo>
                  <a:pt x="67" y="95"/>
                  <a:pt x="67" y="95"/>
                  <a:pt x="67" y="95"/>
                </a:cubicBezTo>
                <a:cubicBezTo>
                  <a:pt x="63" y="78"/>
                  <a:pt x="63" y="78"/>
                  <a:pt x="63" y="78"/>
                </a:cubicBezTo>
                <a:cubicBezTo>
                  <a:pt x="72" y="74"/>
                  <a:pt x="78" y="67"/>
                  <a:pt x="80" y="60"/>
                </a:cubicBezTo>
                <a:cubicBezTo>
                  <a:pt x="75" y="61"/>
                  <a:pt x="69" y="62"/>
                  <a:pt x="64" y="62"/>
                </a:cubicBezTo>
                <a:cubicBezTo>
                  <a:pt x="60" y="62"/>
                  <a:pt x="56" y="62"/>
                  <a:pt x="52" y="61"/>
                </a:cubicBezTo>
                <a:close/>
                <a:moveTo>
                  <a:pt x="66" y="0"/>
                </a:moveTo>
                <a:cubicBezTo>
                  <a:pt x="44" y="0"/>
                  <a:pt x="26" y="12"/>
                  <a:pt x="26" y="27"/>
                </a:cubicBezTo>
                <a:cubicBezTo>
                  <a:pt x="26" y="36"/>
                  <a:pt x="33" y="45"/>
                  <a:pt x="43" y="50"/>
                </a:cubicBezTo>
                <a:cubicBezTo>
                  <a:pt x="43" y="61"/>
                  <a:pt x="43" y="61"/>
                  <a:pt x="43" y="61"/>
                </a:cubicBezTo>
                <a:cubicBezTo>
                  <a:pt x="54" y="53"/>
                  <a:pt x="54" y="53"/>
                  <a:pt x="54" y="53"/>
                </a:cubicBezTo>
                <a:cubicBezTo>
                  <a:pt x="57" y="54"/>
                  <a:pt x="62" y="55"/>
                  <a:pt x="66" y="55"/>
                </a:cubicBezTo>
                <a:cubicBezTo>
                  <a:pt x="88" y="55"/>
                  <a:pt x="106" y="42"/>
                  <a:pt x="106" y="27"/>
                </a:cubicBezTo>
                <a:cubicBezTo>
                  <a:pt x="106" y="12"/>
                  <a:pt x="88" y="0"/>
                  <a:pt x="66" y="0"/>
                </a:cubicBezTo>
                <a:close/>
              </a:path>
            </a:pathLst>
          </a:custGeom>
          <a:solidFill>
            <a:sysClr val="window" lastClr="FFFFFF">
              <a:alpha val="89000"/>
            </a:sys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16393" name="文本框 28"/>
          <p:cNvSpPr txBox="1">
            <a:spLocks noChangeArrowheads="1"/>
          </p:cNvSpPr>
          <p:nvPr/>
        </p:nvSpPr>
        <p:spPr bwMode="auto">
          <a:xfrm>
            <a:off x="1331913" y="590550"/>
            <a:ext cx="1004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solidFill>
                  <a:srgbClr val="000000"/>
                </a:solidFill>
                <a:latin typeface="微软雅黑" panose="020B0503020204020204" pitchFamily="34" charset="-122"/>
                <a:ea typeface="微软雅黑" panose="020B0503020204020204" pitchFamily="34" charset="-122"/>
              </a:rPr>
              <a:t>概述</a:t>
            </a:r>
          </a:p>
        </p:txBody>
      </p:sp>
      <p:sp>
        <p:nvSpPr>
          <p:cNvPr id="68" name="文本框 28"/>
          <p:cNvSpPr txBox="1"/>
          <p:nvPr/>
        </p:nvSpPr>
        <p:spPr>
          <a:xfrm>
            <a:off x="3287713" y="2241550"/>
            <a:ext cx="4699000" cy="585788"/>
          </a:xfrm>
          <a:prstGeom prst="rect">
            <a:avLst/>
          </a:prstGeom>
          <a:noFill/>
        </p:spPr>
        <p:txBody>
          <a:bodyPr wrap="none">
            <a:spAutoFit/>
          </a:bodyPr>
          <a:lstStyle/>
          <a:p>
            <a:pPr eaLnBrk="1" fontAlgn="auto" hangingPunct="1">
              <a:spcBef>
                <a:spcPts val="0"/>
              </a:spcBef>
              <a:spcAft>
                <a:spcPts val="0"/>
              </a:spcAft>
              <a:defRPr/>
            </a:pPr>
            <a:r>
              <a:rPr lang="zh-CN" altLang="en-US" sz="3200" b="1" kern="0" dirty="0">
                <a:solidFill>
                  <a:srgbClr val="00B050"/>
                </a:solidFill>
                <a:latin typeface="微软雅黑" pitchFamily="34" charset="-122"/>
                <a:ea typeface="微软雅黑" pitchFamily="34" charset="-122"/>
              </a:rPr>
              <a:t>已经确认为真的事实情况</a:t>
            </a:r>
          </a:p>
        </p:txBody>
      </p:sp>
      <p:grpSp>
        <p:nvGrpSpPr>
          <p:cNvPr id="23563" name="组合 48"/>
          <p:cNvGrpSpPr>
            <a:grpSpLocks noChangeAspect="1"/>
          </p:cNvGrpSpPr>
          <p:nvPr/>
        </p:nvGrpSpPr>
        <p:grpSpPr bwMode="auto">
          <a:xfrm>
            <a:off x="355600" y="2751138"/>
            <a:ext cx="2324100" cy="2322512"/>
            <a:chOff x="4776334" y="4404800"/>
            <a:chExt cx="1012166" cy="1008000"/>
          </a:xfrm>
        </p:grpSpPr>
        <p:sp>
          <p:nvSpPr>
            <p:cNvPr id="27" name="Oval 2"/>
            <p:cNvSpPr>
              <a:spLocks noChangeAspect="1" noChangeArrowheads="1"/>
            </p:cNvSpPr>
            <p:nvPr/>
          </p:nvSpPr>
          <p:spPr bwMode="auto">
            <a:xfrm>
              <a:off x="4780500" y="4404800"/>
              <a:ext cx="1008000" cy="1008000"/>
            </a:xfrm>
            <a:prstGeom prst="ellipse">
              <a:avLst/>
            </a:prstGeom>
            <a:gradFill flip="none" rotWithShape="1">
              <a:gsLst>
                <a:gs pos="0">
                  <a:srgbClr val="6EFF01"/>
                </a:gs>
                <a:gs pos="90000">
                  <a:srgbClr val="0F5000"/>
                </a:gs>
              </a:gsLst>
              <a:lin ang="2700000" scaled="1"/>
              <a:tileRect/>
            </a:gradFill>
            <a:ln w="25400" cap="flat" cmpd="sng" algn="ctr">
              <a:noFill/>
              <a:prstDash val="solid"/>
            </a:ln>
            <a:effectLst>
              <a:outerShdw blurRad="63500" sx="102000" sy="102000" algn="ctr" rotWithShape="0">
                <a:prstClr val="black">
                  <a:alpha val="40000"/>
                </a:prstClr>
              </a:outerShdw>
            </a:effectLst>
            <a:scene3d>
              <a:camera prst="orthographicFront"/>
              <a:lightRig rig="flat" dir="t"/>
            </a:scene3d>
            <a:sp3d contourW="19050">
              <a:bevelT w="63500" h="63500" prst="convex"/>
              <a:bevelB w="0" h="0"/>
              <a:contourClr>
                <a:srgbClr val="89FF8C"/>
              </a:contourClr>
            </a:sp3d>
          </p:spPr>
          <p:txBody>
            <a:bodyPr anchor="ctr">
              <a:sp3d/>
            </a:bodyPr>
            <a:lstStyle/>
            <a:p>
              <a:pPr algn="ctr" fontAlgn="ctr">
                <a:spcBef>
                  <a:spcPts val="0"/>
                </a:spcBef>
                <a:spcAft>
                  <a:spcPts val="0"/>
                </a:spcAft>
                <a:buClr>
                  <a:srgbClr val="FF0000"/>
                </a:buClr>
                <a:buSzPct val="70000"/>
                <a:defRPr/>
              </a:pPr>
              <a:endParaRPr lang="fr-FR" altLang="zh-CN" sz="1600" b="1" kern="0" dirty="0">
                <a:solidFill>
                  <a:srgbClr val="FFFFFF"/>
                </a:solidFill>
                <a:latin typeface="微软雅黑" pitchFamily="34" charset="-122"/>
                <a:ea typeface="微软雅黑" pitchFamily="34" charset="-122"/>
              </a:endParaRPr>
            </a:p>
          </p:txBody>
        </p:sp>
        <p:sp>
          <p:nvSpPr>
            <p:cNvPr id="28" name="椭圆 27"/>
            <p:cNvSpPr>
              <a:spLocks/>
            </p:cNvSpPr>
            <p:nvPr/>
          </p:nvSpPr>
          <p:spPr>
            <a:xfrm rot="19388639">
              <a:off x="4776334" y="4463328"/>
              <a:ext cx="684000" cy="468000"/>
            </a:xfrm>
            <a:prstGeom prst="ellipse">
              <a:avLst/>
            </a:prstGeom>
            <a:gradFill flip="none" rotWithShape="1">
              <a:gsLst>
                <a:gs pos="0">
                  <a:srgbClr val="FFFFFF"/>
                </a:gs>
                <a:gs pos="45000">
                  <a:srgbClr val="FFFFFF">
                    <a:alpha val="0"/>
                  </a:srgbClr>
                </a:gs>
              </a:gsLst>
              <a:lin ang="5400000" scaled="1"/>
              <a:tileRect/>
            </a:gra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rgbClr val="FFFFFF"/>
                </a:solidFill>
                <a:latin typeface="Arial"/>
                <a:ea typeface="宋体"/>
              </a:endParaRPr>
            </a:p>
          </p:txBody>
        </p:sp>
        <p:sp>
          <p:nvSpPr>
            <p:cNvPr id="29" name="椭圆 28"/>
            <p:cNvSpPr>
              <a:spLocks noChangeAspect="1"/>
            </p:cNvSpPr>
            <p:nvPr/>
          </p:nvSpPr>
          <p:spPr>
            <a:xfrm>
              <a:off x="4888500" y="4512800"/>
              <a:ext cx="792000" cy="792000"/>
            </a:xfrm>
            <a:prstGeom prst="ellipse">
              <a:avLst/>
            </a:prstGeom>
            <a:gradFill flip="none" rotWithShape="1">
              <a:gsLst>
                <a:gs pos="10000">
                  <a:srgbClr val="6EFF01">
                    <a:alpha val="50000"/>
                  </a:srgbClr>
                </a:gs>
                <a:gs pos="70000">
                  <a:srgbClr val="FFFFFF">
                    <a:alpha val="0"/>
                  </a:srgbClr>
                </a:gs>
              </a:gsLst>
              <a:path path="circle">
                <a:fillToRect l="50000" t="50000" r="50000" b="50000"/>
              </a:path>
              <a:tileRect/>
            </a:gra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rgbClr val="FFFFFF"/>
                </a:solidFill>
                <a:latin typeface="Arial"/>
                <a:ea typeface="宋体"/>
              </a:endParaRPr>
            </a:p>
          </p:txBody>
        </p:sp>
      </p:grpSp>
      <p:sp>
        <p:nvSpPr>
          <p:cNvPr id="30" name="文本框 28"/>
          <p:cNvSpPr txBox="1">
            <a:spLocks noChangeArrowheads="1"/>
          </p:cNvSpPr>
          <p:nvPr/>
        </p:nvSpPr>
        <p:spPr bwMode="auto">
          <a:xfrm>
            <a:off x="914400" y="3567113"/>
            <a:ext cx="124936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solidFill>
                  <a:srgbClr val="000000"/>
                </a:solidFill>
                <a:latin typeface="微软雅黑" panose="020B0503020204020204" pitchFamily="34" charset="-122"/>
                <a:ea typeface="微软雅黑" panose="020B0503020204020204" pitchFamily="34" charset="-122"/>
              </a:rPr>
              <a:t>论  据</a:t>
            </a:r>
          </a:p>
        </p:txBody>
      </p:sp>
      <p:sp>
        <p:nvSpPr>
          <p:cNvPr id="45" name="文本框 28"/>
          <p:cNvSpPr txBox="1"/>
          <p:nvPr/>
        </p:nvSpPr>
        <p:spPr>
          <a:xfrm>
            <a:off x="3287713" y="5073650"/>
            <a:ext cx="4699000" cy="584200"/>
          </a:xfrm>
          <a:prstGeom prst="rect">
            <a:avLst/>
          </a:prstGeom>
          <a:noFill/>
        </p:spPr>
        <p:txBody>
          <a:bodyPr wrap="none">
            <a:spAutoFit/>
          </a:bodyPr>
          <a:lstStyle/>
          <a:p>
            <a:pPr eaLnBrk="1" fontAlgn="auto" hangingPunct="1">
              <a:spcBef>
                <a:spcPts val="0"/>
              </a:spcBef>
              <a:spcAft>
                <a:spcPts val="0"/>
              </a:spcAft>
              <a:defRPr/>
            </a:pPr>
            <a:r>
              <a:rPr lang="zh-CN" altLang="en-US" sz="3200" b="1" kern="0" dirty="0">
                <a:solidFill>
                  <a:srgbClr val="00B050"/>
                </a:solidFill>
                <a:latin typeface="微软雅黑" pitchFamily="34" charset="-122"/>
                <a:ea typeface="微软雅黑" pitchFamily="34" charset="-122"/>
              </a:rPr>
              <a:t>科学的定义、公理、定理</a:t>
            </a:r>
          </a:p>
        </p:txBody>
      </p:sp>
      <p:sp>
        <p:nvSpPr>
          <p:cNvPr id="2" name="左大括号 1"/>
          <p:cNvSpPr/>
          <p:nvPr/>
        </p:nvSpPr>
        <p:spPr>
          <a:xfrm>
            <a:off x="2838450" y="2411413"/>
            <a:ext cx="357188" cy="2998787"/>
          </a:xfrm>
          <a:prstGeom prst="leftBrace">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10" dur="1000" fill="hold"/>
                                        <p:tgtEl>
                                          <p:spTgt spid="1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5"/>
                                        </p:tgtEl>
                                      </p:cBhvr>
                                    </p:animEffect>
                                  </p:childTnLst>
                                </p:cTn>
                              </p:par>
                              <p:par>
                                <p:cTn id="15" presetID="25"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p:cTn id="17" dur="500" decel="50000" fill="hold">
                                          <p:stCondLst>
                                            <p:cond delay="0"/>
                                          </p:stCondLst>
                                        </p:cTn>
                                        <p:tgtEl>
                                          <p:spTgt spid="44"/>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44"/>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44"/>
                                        </p:tgtEl>
                                        <p:attrNameLst>
                                          <p:attrName>ppt_w</p:attrName>
                                        </p:attrNameLst>
                                      </p:cBhvr>
                                      <p:tavLst>
                                        <p:tav tm="0">
                                          <p:val>
                                            <p:strVal val="#ppt_w*.05"/>
                                          </p:val>
                                        </p:tav>
                                        <p:tav tm="100000">
                                          <p:val>
                                            <p:strVal val="#ppt_w"/>
                                          </p:val>
                                        </p:tav>
                                      </p:tavLst>
                                    </p:anim>
                                    <p:anim calcmode="lin" valueType="num">
                                      <p:cBhvr>
                                        <p:cTn id="20" dur="1000" fill="hold"/>
                                        <p:tgtEl>
                                          <p:spTgt spid="44"/>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44"/>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44"/>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44"/>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44"/>
                                        </p:tgtEl>
                                      </p:cBhvr>
                                    </p:animEffect>
                                  </p:childTnLst>
                                </p:cTn>
                              </p:par>
                              <p:par>
                                <p:cTn id="25" presetID="25" presetClass="entr" presetSubtype="0" fill="hold" grpId="0" nodeType="withEffect">
                                  <p:stCondLst>
                                    <p:cond delay="0"/>
                                  </p:stCondLst>
                                  <p:childTnLst>
                                    <p:set>
                                      <p:cBhvr>
                                        <p:cTn id="26" dur="1" fill="hold">
                                          <p:stCondLst>
                                            <p:cond delay="0"/>
                                          </p:stCondLst>
                                        </p:cTn>
                                        <p:tgtEl>
                                          <p:spTgt spid="68"/>
                                        </p:tgtEl>
                                        <p:attrNameLst>
                                          <p:attrName>style.visibility</p:attrName>
                                        </p:attrNameLst>
                                      </p:cBhvr>
                                      <p:to>
                                        <p:strVal val="visible"/>
                                      </p:to>
                                    </p:set>
                                    <p:anim calcmode="lin" valueType="num">
                                      <p:cBhvr>
                                        <p:cTn id="27" dur="500" decel="50000" fill="hold">
                                          <p:stCondLst>
                                            <p:cond delay="0"/>
                                          </p:stCondLst>
                                        </p:cTn>
                                        <p:tgtEl>
                                          <p:spTgt spid="68"/>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68"/>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68"/>
                                        </p:tgtEl>
                                        <p:attrNameLst>
                                          <p:attrName>ppt_w</p:attrName>
                                        </p:attrNameLst>
                                      </p:cBhvr>
                                      <p:tavLst>
                                        <p:tav tm="0">
                                          <p:val>
                                            <p:strVal val="#ppt_w*.05"/>
                                          </p:val>
                                        </p:tav>
                                        <p:tav tm="100000">
                                          <p:val>
                                            <p:strVal val="#ppt_w"/>
                                          </p:val>
                                        </p:tav>
                                      </p:tavLst>
                                    </p:anim>
                                    <p:anim calcmode="lin" valueType="num">
                                      <p:cBhvr>
                                        <p:cTn id="30" dur="1000" fill="hold"/>
                                        <p:tgtEl>
                                          <p:spTgt spid="68"/>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68"/>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68"/>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68"/>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68"/>
                                        </p:tgtEl>
                                      </p:cBhvr>
                                    </p:animEffect>
                                  </p:childTnLst>
                                </p:cTn>
                              </p:par>
                              <p:par>
                                <p:cTn id="35" presetID="25" presetClass="entr" presetSubtype="0" fill="hold" nodeType="withEffect">
                                  <p:stCondLst>
                                    <p:cond delay="0"/>
                                  </p:stCondLst>
                                  <p:childTnLst>
                                    <p:set>
                                      <p:cBhvr>
                                        <p:cTn id="36" dur="1" fill="hold">
                                          <p:stCondLst>
                                            <p:cond delay="0"/>
                                          </p:stCondLst>
                                        </p:cTn>
                                        <p:tgtEl>
                                          <p:spTgt spid="23563"/>
                                        </p:tgtEl>
                                        <p:attrNameLst>
                                          <p:attrName>style.visibility</p:attrName>
                                        </p:attrNameLst>
                                      </p:cBhvr>
                                      <p:to>
                                        <p:strVal val="visible"/>
                                      </p:to>
                                    </p:set>
                                    <p:anim calcmode="lin" valueType="num">
                                      <p:cBhvr>
                                        <p:cTn id="37" dur="500" decel="50000" fill="hold">
                                          <p:stCondLst>
                                            <p:cond delay="0"/>
                                          </p:stCondLst>
                                        </p:cTn>
                                        <p:tgtEl>
                                          <p:spTgt spid="23563"/>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23563"/>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23563"/>
                                        </p:tgtEl>
                                        <p:attrNameLst>
                                          <p:attrName>ppt_w</p:attrName>
                                        </p:attrNameLst>
                                      </p:cBhvr>
                                      <p:tavLst>
                                        <p:tav tm="0">
                                          <p:val>
                                            <p:strVal val="#ppt_w*.05"/>
                                          </p:val>
                                        </p:tav>
                                        <p:tav tm="100000">
                                          <p:val>
                                            <p:strVal val="#ppt_w"/>
                                          </p:val>
                                        </p:tav>
                                      </p:tavLst>
                                    </p:anim>
                                    <p:anim calcmode="lin" valueType="num">
                                      <p:cBhvr>
                                        <p:cTn id="40" dur="1000" fill="hold"/>
                                        <p:tgtEl>
                                          <p:spTgt spid="23563"/>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23563"/>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23563"/>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23563"/>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23563"/>
                                        </p:tgtEl>
                                      </p:cBhvr>
                                    </p:animEffect>
                                  </p:childTnLst>
                                </p:cTn>
                              </p:par>
                              <p:par>
                                <p:cTn id="45" presetID="25"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p:cTn id="47"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48"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49"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50" dur="1000" fill="hold"/>
                                        <p:tgtEl>
                                          <p:spTgt spid="30"/>
                                        </p:tgtEl>
                                        <p:attrNameLst>
                                          <p:attrName>ppt_h</p:attrName>
                                        </p:attrNameLst>
                                      </p:cBhvr>
                                      <p:tavLst>
                                        <p:tav tm="0">
                                          <p:val>
                                            <p:strVal val="#ppt_h"/>
                                          </p:val>
                                        </p:tav>
                                        <p:tav tm="100000">
                                          <p:val>
                                            <p:strVal val="#ppt_h"/>
                                          </p:val>
                                        </p:tav>
                                      </p:tavLst>
                                    </p:anim>
                                    <p:anim calcmode="lin" valueType="num">
                                      <p:cBhvr>
                                        <p:cTn id="51"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52"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53"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54" dur="1000" decel="50000">
                                          <p:stCondLst>
                                            <p:cond delay="0"/>
                                          </p:stCondLst>
                                        </p:cTn>
                                        <p:tgtEl>
                                          <p:spTgt spid="30"/>
                                        </p:tgtEl>
                                      </p:cBhvr>
                                    </p:animEffect>
                                  </p:childTnLst>
                                </p:cTn>
                              </p:par>
                              <p:par>
                                <p:cTn id="55" presetID="25" presetClass="entr" presetSubtype="0" fill="hold" grpId="0" nodeType="withEffect">
                                  <p:stCondLst>
                                    <p:cond delay="0"/>
                                  </p:stCondLst>
                                  <p:childTnLst>
                                    <p:set>
                                      <p:cBhvr>
                                        <p:cTn id="56" dur="1" fill="hold">
                                          <p:stCondLst>
                                            <p:cond delay="0"/>
                                          </p:stCondLst>
                                        </p:cTn>
                                        <p:tgtEl>
                                          <p:spTgt spid="45"/>
                                        </p:tgtEl>
                                        <p:attrNameLst>
                                          <p:attrName>style.visibility</p:attrName>
                                        </p:attrNameLst>
                                      </p:cBhvr>
                                      <p:to>
                                        <p:strVal val="visible"/>
                                      </p:to>
                                    </p:set>
                                    <p:anim calcmode="lin" valueType="num">
                                      <p:cBhvr>
                                        <p:cTn id="57" dur="50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58" dur="50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59" dur="500" accel="50000" fill="hold">
                                          <p:stCondLst>
                                            <p:cond delay="500"/>
                                          </p:stCondLst>
                                        </p:cTn>
                                        <p:tgtEl>
                                          <p:spTgt spid="45"/>
                                        </p:tgtEl>
                                        <p:attrNameLst>
                                          <p:attrName>ppt_w</p:attrName>
                                        </p:attrNameLst>
                                      </p:cBhvr>
                                      <p:tavLst>
                                        <p:tav tm="0">
                                          <p:val>
                                            <p:strVal val="#ppt_w*.05"/>
                                          </p:val>
                                        </p:tav>
                                        <p:tav tm="100000">
                                          <p:val>
                                            <p:strVal val="#ppt_w"/>
                                          </p:val>
                                        </p:tav>
                                      </p:tavLst>
                                    </p:anim>
                                    <p:anim calcmode="lin" valueType="num">
                                      <p:cBhvr>
                                        <p:cTn id="60" dur="1000" fill="hold"/>
                                        <p:tgtEl>
                                          <p:spTgt spid="45"/>
                                        </p:tgtEl>
                                        <p:attrNameLst>
                                          <p:attrName>ppt_h</p:attrName>
                                        </p:attrNameLst>
                                      </p:cBhvr>
                                      <p:tavLst>
                                        <p:tav tm="0">
                                          <p:val>
                                            <p:strVal val="#ppt_h"/>
                                          </p:val>
                                        </p:tav>
                                        <p:tav tm="100000">
                                          <p:val>
                                            <p:strVal val="#ppt_h"/>
                                          </p:val>
                                        </p:tav>
                                      </p:tavLst>
                                    </p:anim>
                                    <p:anim calcmode="lin" valueType="num">
                                      <p:cBhvr>
                                        <p:cTn id="61" dur="50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62" dur="50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63" dur="500" accel="50000" fill="hold">
                                          <p:stCondLst>
                                            <p:cond delay="500"/>
                                          </p:stCondLst>
                                        </p:cTn>
                                        <p:tgtEl>
                                          <p:spTgt spid="45"/>
                                        </p:tgtEl>
                                        <p:attrNameLst>
                                          <p:attrName>ppt_y</p:attrName>
                                        </p:attrNameLst>
                                      </p:cBhvr>
                                      <p:tavLst>
                                        <p:tav tm="0">
                                          <p:val>
                                            <p:strVal val="#ppt_y+.1"/>
                                          </p:val>
                                        </p:tav>
                                        <p:tav tm="100000">
                                          <p:val>
                                            <p:strVal val="#ppt_y"/>
                                          </p:val>
                                        </p:tav>
                                      </p:tavLst>
                                    </p:anim>
                                    <p:animEffect transition="in" filter="fade">
                                      <p:cBhvr>
                                        <p:cTn id="64" dur="1000" decel="50000">
                                          <p:stCondLst>
                                            <p:cond delay="0"/>
                                          </p:stCondLst>
                                        </p:cTn>
                                        <p:tgtEl>
                                          <p:spTgt spid="45"/>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6" presetClass="entr" presetSubtype="21" fill="hold" grpId="0" nodeType="click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barn(inVertical)">
                                      <p:cBhvr>
                                        <p:cTn id="69" dur="500"/>
                                        <p:tgtEl>
                                          <p:spTgt spid="2"/>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6" presetClass="entr" presetSubtype="21" fill="hold" nodeType="clickEffect">
                                  <p:stCondLst>
                                    <p:cond delay="0"/>
                                  </p:stCondLst>
                                  <p:childTnLst>
                                    <p:set>
                                      <p:cBhvr>
                                        <p:cTn id="73" dur="1" fill="hold">
                                          <p:stCondLst>
                                            <p:cond delay="0"/>
                                          </p:stCondLst>
                                        </p:cTn>
                                        <p:tgtEl>
                                          <p:spTgt spid="68">
                                            <p:txEl>
                                              <p:pRg st="0" end="0"/>
                                            </p:txEl>
                                          </p:spTgt>
                                        </p:tgtEl>
                                        <p:attrNameLst>
                                          <p:attrName>style.visibility</p:attrName>
                                        </p:attrNameLst>
                                      </p:cBhvr>
                                      <p:to>
                                        <p:strVal val="visible"/>
                                      </p:to>
                                    </p:set>
                                    <p:animEffect transition="in" filter="barn(inVertical)">
                                      <p:cBhvr>
                                        <p:cTn id="74" dur="500"/>
                                        <p:tgtEl>
                                          <p:spTgt spid="68">
                                            <p:txEl>
                                              <p:pRg st="0" end="0"/>
                                            </p:txEl>
                                          </p:spTgt>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6" presetClass="entr" presetSubtype="21" fill="hold" nodeType="clickEffect">
                                  <p:stCondLst>
                                    <p:cond delay="0"/>
                                  </p:stCondLst>
                                  <p:childTnLst>
                                    <p:set>
                                      <p:cBhvr>
                                        <p:cTn id="78" dur="1" fill="hold">
                                          <p:stCondLst>
                                            <p:cond delay="0"/>
                                          </p:stCondLst>
                                        </p:cTn>
                                        <p:tgtEl>
                                          <p:spTgt spid="45">
                                            <p:txEl>
                                              <p:pRg st="0" end="0"/>
                                            </p:txEl>
                                          </p:spTgt>
                                        </p:tgtEl>
                                        <p:attrNameLst>
                                          <p:attrName>style.visibility</p:attrName>
                                        </p:attrNameLst>
                                      </p:cBhvr>
                                      <p:to>
                                        <p:strVal val="visible"/>
                                      </p:to>
                                    </p:set>
                                    <p:animEffect transition="in" filter="barn(inVertical)">
                                      <p:cBhvr>
                                        <p:cTn id="79"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4" grpId="0"/>
      <p:bldP spid="68" grpId="0"/>
      <p:bldP spid="30" grpId="0"/>
      <p:bldP spid="45" grpId="0"/>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28"/>
          <p:cNvSpPr txBox="1"/>
          <p:nvPr/>
        </p:nvSpPr>
        <p:spPr>
          <a:xfrm>
            <a:off x="3298825" y="2481263"/>
            <a:ext cx="4770438" cy="1200150"/>
          </a:xfrm>
          <a:prstGeom prst="rect">
            <a:avLst/>
          </a:prstGeom>
          <a:noFill/>
        </p:spPr>
        <p:txBody>
          <a:bodyPr>
            <a:spAutoFit/>
          </a:bodyPr>
          <a:lstStyle/>
          <a:p>
            <a:pPr eaLnBrk="1" fontAlgn="auto" hangingPunct="1">
              <a:spcBef>
                <a:spcPts val="0"/>
              </a:spcBef>
              <a:spcAft>
                <a:spcPts val="0"/>
              </a:spcAft>
              <a:defRPr/>
            </a:pPr>
            <a:r>
              <a:rPr lang="en-US" altLang="zh-CN" sz="3600" kern="0" dirty="0">
                <a:solidFill>
                  <a:sysClr val="window" lastClr="FFFFFF"/>
                </a:solidFill>
                <a:latin typeface="微软雅黑" pitchFamily="34" charset="-122"/>
                <a:ea typeface="微软雅黑" pitchFamily="34" charset="-122"/>
              </a:rPr>
              <a:t>A</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B</a:t>
            </a:r>
          </a:p>
          <a:p>
            <a:pPr eaLnBrk="1" fontAlgn="auto" hangingPunct="1">
              <a:spcBef>
                <a:spcPts val="0"/>
              </a:spcBef>
              <a:spcAft>
                <a:spcPts val="0"/>
              </a:spcAft>
              <a:defRPr/>
            </a:pPr>
            <a:r>
              <a:rPr lang="en-US" altLang="zh-CN" sz="3600" kern="0" dirty="0">
                <a:solidFill>
                  <a:sysClr val="window" lastClr="FFFFFF"/>
                </a:solidFill>
                <a:latin typeface="微软雅黑" pitchFamily="34" charset="-122"/>
                <a:ea typeface="微软雅黑" pitchFamily="34" charset="-122"/>
              </a:rPr>
              <a:t>B</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A</a:t>
            </a:r>
          </a:p>
        </p:txBody>
      </p:sp>
      <p:sp>
        <p:nvSpPr>
          <p:cNvPr id="44" name="文本框 28"/>
          <p:cNvSpPr txBox="1"/>
          <p:nvPr/>
        </p:nvSpPr>
        <p:spPr>
          <a:xfrm>
            <a:off x="925513" y="2478088"/>
            <a:ext cx="7302500" cy="739775"/>
          </a:xfrm>
          <a:prstGeom prst="rect">
            <a:avLst/>
          </a:prstGeom>
          <a:noFill/>
        </p:spPr>
        <p:txBody>
          <a:bodyPr>
            <a:spAutoFit/>
          </a:bodyPr>
          <a:lstStyle/>
          <a:p>
            <a:pPr eaLnBrk="1" fontAlgn="auto" hangingPunct="1">
              <a:lnSpc>
                <a:spcPct val="150000"/>
              </a:lnSpc>
              <a:spcBef>
                <a:spcPts val="0"/>
              </a:spcBef>
              <a:spcAft>
                <a:spcPts val="0"/>
              </a:spcAft>
              <a:defRPr/>
            </a:pPr>
            <a:r>
              <a:rPr lang="zh-CN" altLang="en-US" sz="2800" kern="0" dirty="0">
                <a:latin typeface="微软雅黑" pitchFamily="34" charset="-122"/>
                <a:ea typeface="微软雅黑" pitchFamily="34" charset="-122"/>
              </a:rPr>
              <a:t>       </a:t>
            </a:r>
          </a:p>
        </p:txBody>
      </p:sp>
      <p:grpSp>
        <p:nvGrpSpPr>
          <p:cNvPr id="17412" name="组合 5"/>
          <p:cNvGrpSpPr>
            <a:grpSpLocks/>
          </p:cNvGrpSpPr>
          <p:nvPr/>
        </p:nvGrpSpPr>
        <p:grpSpPr bwMode="auto">
          <a:xfrm>
            <a:off x="596900" y="531813"/>
            <a:ext cx="5397500" cy="650875"/>
            <a:chOff x="3589704" y="4154301"/>
            <a:chExt cx="5398100" cy="651600"/>
          </a:xfrm>
        </p:grpSpPr>
        <p:sp>
          <p:nvSpPr>
            <p:cNvPr id="35" name="Freeform 7"/>
            <p:cNvSpPr>
              <a:spLocks/>
            </p:cNvSpPr>
            <p:nvPr/>
          </p:nvSpPr>
          <p:spPr bwMode="auto">
            <a:xfrm>
              <a:off x="3592879" y="4155890"/>
              <a:ext cx="5394925" cy="648421"/>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A3D800"/>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36" name="Freeform 8"/>
            <p:cNvSpPr>
              <a:spLocks/>
            </p:cNvSpPr>
            <p:nvPr/>
          </p:nvSpPr>
          <p:spPr bwMode="auto">
            <a:xfrm>
              <a:off x="7751005" y="4155890"/>
              <a:ext cx="1236799" cy="648421"/>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A3D800">
                <a:lumMod val="60000"/>
                <a:lumOff val="40000"/>
              </a:srgb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37" name="Freeform 12"/>
            <p:cNvSpPr>
              <a:spLocks/>
            </p:cNvSpPr>
            <p:nvPr/>
          </p:nvSpPr>
          <p:spPr bwMode="auto">
            <a:xfrm>
              <a:off x="3589704" y="4154301"/>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A3D800">
                <a:lumMod val="60000"/>
                <a:lumOff val="40000"/>
              </a:srgb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grpSp>
      <p:sp>
        <p:nvSpPr>
          <p:cNvPr id="38" name="Freeform 5"/>
          <p:cNvSpPr>
            <a:spLocks noEditPoints="1"/>
          </p:cNvSpPr>
          <p:nvPr/>
        </p:nvSpPr>
        <p:spPr bwMode="auto">
          <a:xfrm>
            <a:off x="385763" y="317500"/>
            <a:ext cx="5821362" cy="1079500"/>
          </a:xfrm>
          <a:custGeom>
            <a:avLst/>
            <a:gdLst>
              <a:gd name="T0" fmla="*/ 5285393 w 1097"/>
              <a:gd name="T1" fmla="*/ 0 h 201"/>
              <a:gd name="T2" fmla="*/ 530662 w 1097"/>
              <a:gd name="T3" fmla="*/ 0 h 201"/>
              <a:gd name="T4" fmla="*/ 153892 w 1097"/>
              <a:gd name="T5" fmla="*/ 155749 h 201"/>
              <a:gd name="T6" fmla="*/ 0 w 1097"/>
              <a:gd name="T7" fmla="*/ 537065 h 201"/>
              <a:gd name="T8" fmla="*/ 530662 w 1097"/>
              <a:gd name="T9" fmla="*/ 1079500 h 201"/>
              <a:gd name="T10" fmla="*/ 5285393 w 1097"/>
              <a:gd name="T11" fmla="*/ 1079500 h 201"/>
              <a:gd name="T12" fmla="*/ 5821362 w 1097"/>
              <a:gd name="T13" fmla="*/ 537065 h 201"/>
              <a:gd name="T14" fmla="*/ 5662163 w 1097"/>
              <a:gd name="T15" fmla="*/ 155749 h 201"/>
              <a:gd name="T16" fmla="*/ 5285393 w 1097"/>
              <a:gd name="T17" fmla="*/ 0 h 201"/>
              <a:gd name="T18" fmla="*/ 5609097 w 1097"/>
              <a:gd name="T19" fmla="*/ 537065 h 201"/>
              <a:gd name="T20" fmla="*/ 5285393 w 1097"/>
              <a:gd name="T21" fmla="*/ 864674 h 201"/>
              <a:gd name="T22" fmla="*/ 530662 w 1097"/>
              <a:gd name="T23" fmla="*/ 864674 h 201"/>
              <a:gd name="T24" fmla="*/ 212265 w 1097"/>
              <a:gd name="T25" fmla="*/ 537065 h 201"/>
              <a:gd name="T26" fmla="*/ 307784 w 1097"/>
              <a:gd name="T27" fmla="*/ 311498 h 201"/>
              <a:gd name="T28" fmla="*/ 530662 w 1097"/>
              <a:gd name="T29" fmla="*/ 214826 h 201"/>
              <a:gd name="T30" fmla="*/ 5285393 w 1097"/>
              <a:gd name="T31" fmla="*/ 214826 h 201"/>
              <a:gd name="T32" fmla="*/ 5513578 w 1097"/>
              <a:gd name="T33" fmla="*/ 311498 h 201"/>
              <a:gd name="T34" fmla="*/ 5609097 w 1097"/>
              <a:gd name="T35" fmla="*/ 537065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9" name="Freeform 6"/>
          <p:cNvSpPr>
            <a:spLocks noEditPoints="1"/>
          </p:cNvSpPr>
          <p:nvPr/>
        </p:nvSpPr>
        <p:spPr bwMode="auto">
          <a:xfrm>
            <a:off x="493713" y="425450"/>
            <a:ext cx="5608637" cy="863600"/>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40" name="文本框 38"/>
          <p:cNvSpPr txBox="1"/>
          <p:nvPr/>
        </p:nvSpPr>
        <p:spPr>
          <a:xfrm>
            <a:off x="657225" y="577850"/>
            <a:ext cx="665163" cy="584200"/>
          </a:xfrm>
          <a:prstGeom prst="rect">
            <a:avLst/>
          </a:prstGeom>
          <a:noFill/>
        </p:spPr>
        <p:txBody>
          <a:bodyPr wrap="none">
            <a:spAutoFit/>
          </a:bodyPr>
          <a:lstStyle/>
          <a:p>
            <a:pPr eaLnBrk="1" fontAlgn="auto" hangingPunct="1">
              <a:spcBef>
                <a:spcPts val="0"/>
              </a:spcBef>
              <a:spcAft>
                <a:spcPts val="0"/>
              </a:spcAft>
              <a:defRPr/>
            </a:pPr>
            <a:r>
              <a:rPr lang="en-US" altLang="zh-CN" sz="3200" kern="0" dirty="0">
                <a:latin typeface="微软雅黑" pitchFamily="34" charset="-122"/>
                <a:ea typeface="微软雅黑" pitchFamily="34" charset="-122"/>
              </a:rPr>
              <a:t>01</a:t>
            </a:r>
            <a:endParaRPr lang="zh-CN" altLang="en-US" sz="3200" kern="0" dirty="0">
              <a:latin typeface="微软雅黑" pitchFamily="34" charset="-122"/>
              <a:ea typeface="微软雅黑" pitchFamily="34" charset="-122"/>
            </a:endParaRPr>
          </a:p>
        </p:txBody>
      </p:sp>
      <p:sp>
        <p:nvSpPr>
          <p:cNvPr id="41" name="Freeform 13"/>
          <p:cNvSpPr>
            <a:spLocks noChangeAspect="1" noEditPoints="1"/>
          </p:cNvSpPr>
          <p:nvPr/>
        </p:nvSpPr>
        <p:spPr bwMode="auto">
          <a:xfrm>
            <a:off x="5040313" y="660400"/>
            <a:ext cx="558800" cy="504825"/>
          </a:xfrm>
          <a:custGeom>
            <a:avLst/>
            <a:gdLst>
              <a:gd name="T0" fmla="*/ 52 w 106"/>
              <a:gd name="T1" fmla="*/ 61 h 95"/>
              <a:gd name="T2" fmla="*/ 37 w 106"/>
              <a:gd name="T3" fmla="*/ 72 h 95"/>
              <a:gd name="T4" fmla="*/ 37 w 106"/>
              <a:gd name="T5" fmla="*/ 56 h 95"/>
              <a:gd name="T6" fmla="*/ 20 w 106"/>
              <a:gd name="T7" fmla="*/ 31 h 95"/>
              <a:gd name="T8" fmla="*/ 0 w 106"/>
              <a:gd name="T9" fmla="*/ 55 h 95"/>
              <a:gd name="T10" fmla="*/ 40 w 106"/>
              <a:gd name="T11" fmla="*/ 82 h 95"/>
              <a:gd name="T12" fmla="*/ 53 w 106"/>
              <a:gd name="T13" fmla="*/ 81 h 95"/>
              <a:gd name="T14" fmla="*/ 67 w 106"/>
              <a:gd name="T15" fmla="*/ 95 h 95"/>
              <a:gd name="T16" fmla="*/ 63 w 106"/>
              <a:gd name="T17" fmla="*/ 78 h 95"/>
              <a:gd name="T18" fmla="*/ 80 w 106"/>
              <a:gd name="T19" fmla="*/ 60 h 95"/>
              <a:gd name="T20" fmla="*/ 64 w 106"/>
              <a:gd name="T21" fmla="*/ 62 h 95"/>
              <a:gd name="T22" fmla="*/ 52 w 106"/>
              <a:gd name="T23" fmla="*/ 61 h 95"/>
              <a:gd name="T24" fmla="*/ 66 w 106"/>
              <a:gd name="T25" fmla="*/ 0 h 95"/>
              <a:gd name="T26" fmla="*/ 26 w 106"/>
              <a:gd name="T27" fmla="*/ 27 h 95"/>
              <a:gd name="T28" fmla="*/ 43 w 106"/>
              <a:gd name="T29" fmla="*/ 50 h 95"/>
              <a:gd name="T30" fmla="*/ 43 w 106"/>
              <a:gd name="T31" fmla="*/ 61 h 95"/>
              <a:gd name="T32" fmla="*/ 54 w 106"/>
              <a:gd name="T33" fmla="*/ 53 h 95"/>
              <a:gd name="T34" fmla="*/ 66 w 106"/>
              <a:gd name="T35" fmla="*/ 55 h 95"/>
              <a:gd name="T36" fmla="*/ 106 w 106"/>
              <a:gd name="T37" fmla="*/ 27 h 95"/>
              <a:gd name="T38" fmla="*/ 66 w 106"/>
              <a:gd name="T3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95">
                <a:moveTo>
                  <a:pt x="52" y="61"/>
                </a:moveTo>
                <a:cubicBezTo>
                  <a:pt x="50" y="62"/>
                  <a:pt x="37" y="72"/>
                  <a:pt x="37" y="72"/>
                </a:cubicBezTo>
                <a:cubicBezTo>
                  <a:pt x="37" y="72"/>
                  <a:pt x="37" y="59"/>
                  <a:pt x="37" y="56"/>
                </a:cubicBezTo>
                <a:cubicBezTo>
                  <a:pt x="26" y="50"/>
                  <a:pt x="20" y="41"/>
                  <a:pt x="20" y="31"/>
                </a:cubicBezTo>
                <a:cubicBezTo>
                  <a:pt x="8" y="36"/>
                  <a:pt x="0" y="45"/>
                  <a:pt x="0" y="55"/>
                </a:cubicBezTo>
                <a:cubicBezTo>
                  <a:pt x="0" y="70"/>
                  <a:pt x="18" y="82"/>
                  <a:pt x="40" y="82"/>
                </a:cubicBezTo>
                <a:cubicBezTo>
                  <a:pt x="45" y="82"/>
                  <a:pt x="49" y="82"/>
                  <a:pt x="53" y="81"/>
                </a:cubicBezTo>
                <a:cubicBezTo>
                  <a:pt x="67" y="95"/>
                  <a:pt x="67" y="95"/>
                  <a:pt x="67" y="95"/>
                </a:cubicBezTo>
                <a:cubicBezTo>
                  <a:pt x="63" y="78"/>
                  <a:pt x="63" y="78"/>
                  <a:pt x="63" y="78"/>
                </a:cubicBezTo>
                <a:cubicBezTo>
                  <a:pt x="72" y="74"/>
                  <a:pt x="78" y="67"/>
                  <a:pt x="80" y="60"/>
                </a:cubicBezTo>
                <a:cubicBezTo>
                  <a:pt x="75" y="61"/>
                  <a:pt x="69" y="62"/>
                  <a:pt x="64" y="62"/>
                </a:cubicBezTo>
                <a:cubicBezTo>
                  <a:pt x="60" y="62"/>
                  <a:pt x="56" y="62"/>
                  <a:pt x="52" y="61"/>
                </a:cubicBezTo>
                <a:close/>
                <a:moveTo>
                  <a:pt x="66" y="0"/>
                </a:moveTo>
                <a:cubicBezTo>
                  <a:pt x="44" y="0"/>
                  <a:pt x="26" y="12"/>
                  <a:pt x="26" y="27"/>
                </a:cubicBezTo>
                <a:cubicBezTo>
                  <a:pt x="26" y="36"/>
                  <a:pt x="33" y="45"/>
                  <a:pt x="43" y="50"/>
                </a:cubicBezTo>
                <a:cubicBezTo>
                  <a:pt x="43" y="61"/>
                  <a:pt x="43" y="61"/>
                  <a:pt x="43" y="61"/>
                </a:cubicBezTo>
                <a:cubicBezTo>
                  <a:pt x="54" y="53"/>
                  <a:pt x="54" y="53"/>
                  <a:pt x="54" y="53"/>
                </a:cubicBezTo>
                <a:cubicBezTo>
                  <a:pt x="57" y="54"/>
                  <a:pt x="62" y="55"/>
                  <a:pt x="66" y="55"/>
                </a:cubicBezTo>
                <a:cubicBezTo>
                  <a:pt x="88" y="55"/>
                  <a:pt x="106" y="42"/>
                  <a:pt x="106" y="27"/>
                </a:cubicBezTo>
                <a:cubicBezTo>
                  <a:pt x="106" y="12"/>
                  <a:pt x="88" y="0"/>
                  <a:pt x="66" y="0"/>
                </a:cubicBezTo>
                <a:close/>
              </a:path>
            </a:pathLst>
          </a:custGeom>
          <a:solidFill>
            <a:sysClr val="window" lastClr="FFFFFF">
              <a:alpha val="89000"/>
            </a:sys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17417" name="文本框 28"/>
          <p:cNvSpPr txBox="1">
            <a:spLocks noChangeArrowheads="1"/>
          </p:cNvSpPr>
          <p:nvPr/>
        </p:nvSpPr>
        <p:spPr bwMode="auto">
          <a:xfrm>
            <a:off x="1335088" y="581025"/>
            <a:ext cx="1006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latin typeface="微软雅黑" panose="020B0503020204020204" pitchFamily="34" charset="-122"/>
                <a:ea typeface="微软雅黑" panose="020B0503020204020204" pitchFamily="34" charset="-122"/>
              </a:rPr>
              <a:t>概述</a:t>
            </a:r>
          </a:p>
        </p:txBody>
      </p:sp>
      <p:grpSp>
        <p:nvGrpSpPr>
          <p:cNvPr id="22537" name="Group 73"/>
          <p:cNvGrpSpPr>
            <a:grpSpLocks/>
          </p:cNvGrpSpPr>
          <p:nvPr/>
        </p:nvGrpSpPr>
        <p:grpSpPr bwMode="auto">
          <a:xfrm>
            <a:off x="2163763" y="2555875"/>
            <a:ext cx="6370637" cy="2473325"/>
            <a:chOff x="720" y="1392"/>
            <a:chExt cx="4058" cy="480"/>
          </a:xfrm>
        </p:grpSpPr>
        <p:sp>
          <p:nvSpPr>
            <p:cNvPr id="60" name="AutoShape 74"/>
            <p:cNvSpPr>
              <a:spLocks noChangeArrowheads="1"/>
            </p:cNvSpPr>
            <p:nvPr/>
          </p:nvSpPr>
          <p:spPr bwMode="gray">
            <a:xfrm>
              <a:off x="720" y="1392"/>
              <a:ext cx="4058" cy="480"/>
            </a:xfrm>
            <a:prstGeom prst="roundRect">
              <a:avLst>
                <a:gd name="adj" fmla="val 17509"/>
              </a:avLst>
            </a:prstGeom>
            <a:gradFill rotWithShape="1">
              <a:gsLst>
                <a:gs pos="0">
                  <a:srgbClr val="6CD2C1"/>
                </a:gs>
                <a:gs pos="50000">
                  <a:srgbClr val="64C2B2"/>
                </a:gs>
                <a:gs pos="100000">
                  <a:srgbClr val="6CD2C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Arial" charset="0"/>
                <a:ea typeface="宋体" charset="-122"/>
              </a:endParaRPr>
            </a:p>
          </p:txBody>
        </p:sp>
        <p:grpSp>
          <p:nvGrpSpPr>
            <p:cNvPr id="17431" name="Group 75"/>
            <p:cNvGrpSpPr>
              <a:grpSpLocks/>
            </p:cNvGrpSpPr>
            <p:nvPr/>
          </p:nvGrpSpPr>
          <p:grpSpPr bwMode="auto">
            <a:xfrm>
              <a:off x="730" y="1407"/>
              <a:ext cx="4043" cy="444"/>
              <a:chOff x="744" y="1407"/>
              <a:chExt cx="3988" cy="444"/>
            </a:xfrm>
          </p:grpSpPr>
          <p:sp>
            <p:nvSpPr>
              <p:cNvPr id="62" name="AutoShape 76"/>
              <p:cNvSpPr>
                <a:spLocks noChangeArrowheads="1"/>
              </p:cNvSpPr>
              <p:nvPr/>
            </p:nvSpPr>
            <p:spPr bwMode="gray">
              <a:xfrm>
                <a:off x="744" y="1736"/>
                <a:ext cx="3986" cy="115"/>
              </a:xfrm>
              <a:prstGeom prst="roundRect">
                <a:avLst>
                  <a:gd name="adj" fmla="val 50000"/>
                </a:avLst>
              </a:prstGeom>
              <a:gradFill rotWithShape="1">
                <a:gsLst>
                  <a:gs pos="0">
                    <a:srgbClr val="6CD2C1">
                      <a:alpha val="0"/>
                    </a:srgbClr>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Arial" charset="0"/>
                  <a:ea typeface="宋体" charset="-122"/>
                </a:endParaRPr>
              </a:p>
            </p:txBody>
          </p:sp>
          <p:sp>
            <p:nvSpPr>
              <p:cNvPr id="63" name="AutoShape 77"/>
              <p:cNvSpPr>
                <a:spLocks noChangeArrowheads="1"/>
              </p:cNvSpPr>
              <p:nvPr/>
            </p:nvSpPr>
            <p:spPr bwMode="gray">
              <a:xfrm>
                <a:off x="744" y="1407"/>
                <a:ext cx="3986" cy="115"/>
              </a:xfrm>
              <a:prstGeom prst="roundRect">
                <a:avLst>
                  <a:gd name="adj" fmla="val 50000"/>
                </a:avLst>
              </a:prstGeom>
              <a:gradFill rotWithShape="1">
                <a:gsLst>
                  <a:gs pos="0">
                    <a:srgbClr val="FFFFFF"/>
                  </a:gs>
                  <a:gs pos="100000">
                    <a:srgbClr val="6CD2C1">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Arial" charset="0"/>
                  <a:ea typeface="宋体" charset="-122"/>
                </a:endParaRPr>
              </a:p>
            </p:txBody>
          </p:sp>
        </p:grpSp>
      </p:grpSp>
      <p:grpSp>
        <p:nvGrpSpPr>
          <p:cNvPr id="22538" name="组合 6"/>
          <p:cNvGrpSpPr>
            <a:grpSpLocks noChangeAspect="1"/>
          </p:cNvGrpSpPr>
          <p:nvPr/>
        </p:nvGrpSpPr>
        <p:grpSpPr bwMode="auto">
          <a:xfrm>
            <a:off x="657225" y="1871663"/>
            <a:ext cx="1933575" cy="1933575"/>
            <a:chOff x="4776334" y="4404800"/>
            <a:chExt cx="1012166" cy="1008000"/>
          </a:xfrm>
        </p:grpSpPr>
        <p:sp>
          <p:nvSpPr>
            <p:cNvPr id="65" name="Oval 2"/>
            <p:cNvSpPr>
              <a:spLocks noChangeAspect="1" noChangeArrowheads="1"/>
            </p:cNvSpPr>
            <p:nvPr/>
          </p:nvSpPr>
          <p:spPr bwMode="auto">
            <a:xfrm>
              <a:off x="4780500" y="4404800"/>
              <a:ext cx="1008000" cy="1008000"/>
            </a:xfrm>
            <a:prstGeom prst="ellipse">
              <a:avLst/>
            </a:prstGeom>
            <a:gradFill flip="none" rotWithShape="1">
              <a:gsLst>
                <a:gs pos="0">
                  <a:srgbClr val="FFCF01"/>
                </a:gs>
                <a:gs pos="90000">
                  <a:srgbClr val="E22000"/>
                </a:gs>
              </a:gsLst>
              <a:lin ang="2700000" scaled="1"/>
              <a:tileRect/>
            </a:gradFill>
            <a:ln w="25400" cap="flat" cmpd="sng" algn="ctr">
              <a:noFill/>
              <a:prstDash val="solid"/>
            </a:ln>
            <a:effectLst>
              <a:outerShdw blurRad="63500" sx="102000" sy="102000" algn="ctr" rotWithShape="0">
                <a:prstClr val="black">
                  <a:alpha val="40000"/>
                </a:prstClr>
              </a:outerShdw>
            </a:effectLst>
            <a:scene3d>
              <a:camera prst="orthographicFront"/>
              <a:lightRig rig="flat" dir="t"/>
            </a:scene3d>
            <a:sp3d extrusionH="304800" contourW="19050">
              <a:bevelT w="63500" h="63500" prst="convex"/>
              <a:bevelB w="0" h="0"/>
              <a:contourClr>
                <a:srgbClr val="FFE593"/>
              </a:contourClr>
            </a:sp3d>
          </p:spPr>
          <p:txBody>
            <a:bodyPr anchor="ctr">
              <a:sp3d/>
            </a:bodyPr>
            <a:lstStyle/>
            <a:p>
              <a:pPr algn="ctr" fontAlgn="ctr">
                <a:spcBef>
                  <a:spcPts val="0"/>
                </a:spcBef>
                <a:spcAft>
                  <a:spcPts val="0"/>
                </a:spcAft>
                <a:buClr>
                  <a:srgbClr val="FF0000"/>
                </a:buClr>
                <a:buSzPct val="70000"/>
                <a:defRPr/>
              </a:pPr>
              <a:endParaRPr lang="fr-FR" altLang="zh-CN" sz="1600" b="1" kern="0" dirty="0">
                <a:solidFill>
                  <a:srgbClr val="FFFFFF"/>
                </a:solidFill>
                <a:latin typeface="微软雅黑" pitchFamily="34" charset="-122"/>
                <a:ea typeface="微软雅黑" pitchFamily="34" charset="-122"/>
              </a:endParaRPr>
            </a:p>
          </p:txBody>
        </p:sp>
        <p:sp>
          <p:nvSpPr>
            <p:cNvPr id="66" name="椭圆 8"/>
            <p:cNvSpPr>
              <a:spLocks/>
            </p:cNvSpPr>
            <p:nvPr/>
          </p:nvSpPr>
          <p:spPr>
            <a:xfrm rot="19388639">
              <a:off x="4776334" y="4463328"/>
              <a:ext cx="684000" cy="468000"/>
            </a:xfrm>
            <a:prstGeom prst="ellipse">
              <a:avLst/>
            </a:prstGeom>
            <a:gradFill flip="none" rotWithShape="1">
              <a:gsLst>
                <a:gs pos="0">
                  <a:srgbClr val="FFFFFF"/>
                </a:gs>
                <a:gs pos="45000">
                  <a:srgbClr val="FFFFFF">
                    <a:alpha val="0"/>
                  </a:srgbClr>
                </a:gs>
              </a:gsLst>
              <a:lin ang="5400000" scaled="1"/>
              <a:tileRect/>
            </a:gra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rgbClr val="FFFFFF"/>
                </a:solidFill>
                <a:latin typeface="Arial"/>
                <a:ea typeface="+mn-ea"/>
              </a:endParaRPr>
            </a:p>
          </p:txBody>
        </p:sp>
        <p:sp>
          <p:nvSpPr>
            <p:cNvPr id="67" name="椭圆 66"/>
            <p:cNvSpPr>
              <a:spLocks noChangeAspect="1"/>
            </p:cNvSpPr>
            <p:nvPr/>
          </p:nvSpPr>
          <p:spPr>
            <a:xfrm>
              <a:off x="4888500" y="4512800"/>
              <a:ext cx="792000" cy="792000"/>
            </a:xfrm>
            <a:prstGeom prst="ellipse">
              <a:avLst/>
            </a:prstGeom>
            <a:gradFill flip="none" rotWithShape="1">
              <a:gsLst>
                <a:gs pos="10000">
                  <a:srgbClr val="FFC000">
                    <a:alpha val="60000"/>
                  </a:srgbClr>
                </a:gs>
                <a:gs pos="70000">
                  <a:srgbClr val="FFFFFF">
                    <a:alpha val="0"/>
                  </a:srgbClr>
                </a:gs>
              </a:gsLst>
              <a:path path="circle">
                <a:fillToRect l="50000" t="50000" r="50000" b="50000"/>
              </a:path>
              <a:tileRect/>
            </a:gra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rgbClr val="FFFFFF"/>
                </a:solidFill>
                <a:latin typeface="Arial"/>
                <a:ea typeface="+mn-ea"/>
              </a:endParaRPr>
            </a:p>
          </p:txBody>
        </p:sp>
      </p:grpSp>
      <p:sp>
        <p:nvSpPr>
          <p:cNvPr id="68" name="文本框 28"/>
          <p:cNvSpPr txBox="1">
            <a:spLocks noChangeArrowheads="1"/>
          </p:cNvSpPr>
          <p:nvPr/>
        </p:nvSpPr>
        <p:spPr bwMode="auto">
          <a:xfrm>
            <a:off x="736600" y="2505075"/>
            <a:ext cx="18256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latin typeface="微软雅黑" panose="020B0503020204020204" pitchFamily="34" charset="-122"/>
                <a:ea typeface="微软雅黑" panose="020B0503020204020204" pitchFamily="34" charset="-122"/>
              </a:rPr>
              <a:t>论证方式</a:t>
            </a:r>
          </a:p>
        </p:txBody>
      </p:sp>
      <p:sp>
        <p:nvSpPr>
          <p:cNvPr id="69" name="文本框 28"/>
          <p:cNvSpPr txBox="1">
            <a:spLocks noChangeArrowheads="1"/>
          </p:cNvSpPr>
          <p:nvPr/>
        </p:nvSpPr>
        <p:spPr bwMode="auto">
          <a:xfrm>
            <a:off x="2590800" y="2654300"/>
            <a:ext cx="582612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2800">
                <a:latin typeface="微软雅黑" panose="020B0503020204020204" pitchFamily="34" charset="-122"/>
                <a:ea typeface="微软雅黑" panose="020B0503020204020204" pitchFamily="34" charset="-122"/>
              </a:rPr>
              <a:t>是论题与论据之间的联系方式，它所要回答的是“怎样用论据来论证论题”。</a:t>
            </a:r>
          </a:p>
        </p:txBody>
      </p:sp>
      <p:sp>
        <p:nvSpPr>
          <p:cNvPr id="2" name="矩形 1"/>
          <p:cNvSpPr/>
          <p:nvPr/>
        </p:nvSpPr>
        <p:spPr>
          <a:xfrm>
            <a:off x="152400" y="5568003"/>
            <a:ext cx="9446817" cy="707886"/>
          </a:xfrm>
          <a:prstGeom prst="rect">
            <a:avLst/>
          </a:prstGeom>
          <a:noFill/>
        </p:spPr>
        <p:txBody>
          <a:bodyPr wrap="none">
            <a:spAutoFit/>
          </a:bodyPr>
          <a:lstStyle/>
          <a:p>
            <a:pPr>
              <a:defRPr/>
            </a:pPr>
            <a:r>
              <a:rPr lang="zh-CN" altLang="en-US" sz="4000" b="1" dirty="0">
                <a:ln w="22225">
                  <a:solidFill>
                    <a:schemeClr val="accent2"/>
                  </a:solidFill>
                  <a:prstDash val="solid"/>
                </a:ln>
                <a:solidFill>
                  <a:schemeClr val="accent2">
                    <a:lumMod val="40000"/>
                    <a:lumOff val="60000"/>
                  </a:schemeClr>
                </a:solidFill>
              </a:rPr>
              <a:t>综上：论证是所有推理形式的综合运用。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2000"/>
                                        <p:tgtEl>
                                          <p:spTgt spid="1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heel(1)">
                                      <p:cBhvr>
                                        <p:cTn id="10" dur="2000"/>
                                        <p:tgtEl>
                                          <p:spTgt spid="44"/>
                                        </p:tgtEl>
                                      </p:cBhvr>
                                    </p:animEffect>
                                  </p:childTnLst>
                                </p:cTn>
                              </p:par>
                              <p:par>
                                <p:cTn id="11" presetID="21" presetClass="entr" presetSubtype="1" fill="hold" nodeType="withEffect">
                                  <p:stCondLst>
                                    <p:cond delay="0"/>
                                  </p:stCondLst>
                                  <p:childTnLst>
                                    <p:set>
                                      <p:cBhvr>
                                        <p:cTn id="12" dur="1" fill="hold">
                                          <p:stCondLst>
                                            <p:cond delay="0"/>
                                          </p:stCondLst>
                                        </p:cTn>
                                        <p:tgtEl>
                                          <p:spTgt spid="22537"/>
                                        </p:tgtEl>
                                        <p:attrNameLst>
                                          <p:attrName>style.visibility</p:attrName>
                                        </p:attrNameLst>
                                      </p:cBhvr>
                                      <p:to>
                                        <p:strVal val="visible"/>
                                      </p:to>
                                    </p:set>
                                    <p:animEffect transition="in" filter="wheel(1)">
                                      <p:cBhvr>
                                        <p:cTn id="13" dur="2000"/>
                                        <p:tgtEl>
                                          <p:spTgt spid="22537"/>
                                        </p:tgtEl>
                                      </p:cBhvr>
                                    </p:animEffect>
                                  </p:childTnLst>
                                </p:cTn>
                              </p:par>
                              <p:par>
                                <p:cTn id="14" presetID="21" presetClass="entr" presetSubtype="1" fill="hold" nodeType="withEffect">
                                  <p:stCondLst>
                                    <p:cond delay="0"/>
                                  </p:stCondLst>
                                  <p:childTnLst>
                                    <p:set>
                                      <p:cBhvr>
                                        <p:cTn id="15" dur="1" fill="hold">
                                          <p:stCondLst>
                                            <p:cond delay="0"/>
                                          </p:stCondLst>
                                        </p:cTn>
                                        <p:tgtEl>
                                          <p:spTgt spid="22538"/>
                                        </p:tgtEl>
                                        <p:attrNameLst>
                                          <p:attrName>style.visibility</p:attrName>
                                        </p:attrNameLst>
                                      </p:cBhvr>
                                      <p:to>
                                        <p:strVal val="visible"/>
                                      </p:to>
                                    </p:set>
                                    <p:animEffect transition="in" filter="wheel(1)">
                                      <p:cBhvr>
                                        <p:cTn id="16" dur="2000"/>
                                        <p:tgtEl>
                                          <p:spTgt spid="22538"/>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wheel(1)">
                                      <p:cBhvr>
                                        <p:cTn id="19" dur="2000"/>
                                        <p:tgtEl>
                                          <p:spTgt spid="68"/>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wheel(1)">
                                      <p:cBhvr>
                                        <p:cTn id="22" dur="2000"/>
                                        <p:tgtEl>
                                          <p:spTgt spid="6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Effect transition="in" filter="barn(inVertical)">
                                      <p:cBhvr>
                                        <p:cTn id="2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4" grpId="0"/>
      <p:bldP spid="68" grpId="0"/>
      <p:bldP spid="6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28"/>
          <p:cNvSpPr txBox="1"/>
          <p:nvPr/>
        </p:nvSpPr>
        <p:spPr>
          <a:xfrm>
            <a:off x="3298825" y="2481263"/>
            <a:ext cx="4770438" cy="1200150"/>
          </a:xfrm>
          <a:prstGeom prst="rect">
            <a:avLst/>
          </a:prstGeom>
          <a:noFill/>
        </p:spPr>
        <p:txBody>
          <a:bodyPr>
            <a:spAutoFit/>
          </a:bodyPr>
          <a:lstStyle/>
          <a:p>
            <a:pPr eaLnBrk="1" fontAlgn="auto" hangingPunct="1">
              <a:spcBef>
                <a:spcPts val="0"/>
              </a:spcBef>
              <a:spcAft>
                <a:spcPts val="0"/>
              </a:spcAft>
              <a:defRPr/>
            </a:pPr>
            <a:r>
              <a:rPr lang="en-US" altLang="zh-CN" sz="3600" kern="0" dirty="0">
                <a:solidFill>
                  <a:sysClr val="window" lastClr="FFFFFF"/>
                </a:solidFill>
                <a:latin typeface="微软雅黑" pitchFamily="34" charset="-122"/>
                <a:ea typeface="微软雅黑" pitchFamily="34" charset="-122"/>
              </a:rPr>
              <a:t>A</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B</a:t>
            </a:r>
          </a:p>
          <a:p>
            <a:pPr eaLnBrk="1" fontAlgn="auto" hangingPunct="1">
              <a:spcBef>
                <a:spcPts val="0"/>
              </a:spcBef>
              <a:spcAft>
                <a:spcPts val="0"/>
              </a:spcAft>
              <a:defRPr/>
            </a:pPr>
            <a:r>
              <a:rPr lang="en-US" altLang="zh-CN" sz="3600" kern="0" dirty="0">
                <a:solidFill>
                  <a:sysClr val="window" lastClr="FFFFFF"/>
                </a:solidFill>
                <a:latin typeface="微软雅黑" pitchFamily="34" charset="-122"/>
                <a:ea typeface="微软雅黑" pitchFamily="34" charset="-122"/>
              </a:rPr>
              <a:t>B</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A</a:t>
            </a:r>
          </a:p>
        </p:txBody>
      </p:sp>
      <p:sp>
        <p:nvSpPr>
          <p:cNvPr id="44" name="文本框 28"/>
          <p:cNvSpPr txBox="1"/>
          <p:nvPr/>
        </p:nvSpPr>
        <p:spPr>
          <a:xfrm>
            <a:off x="925513" y="2478088"/>
            <a:ext cx="7302500" cy="739775"/>
          </a:xfrm>
          <a:prstGeom prst="rect">
            <a:avLst/>
          </a:prstGeom>
          <a:noFill/>
        </p:spPr>
        <p:txBody>
          <a:bodyPr>
            <a:spAutoFit/>
          </a:bodyPr>
          <a:lstStyle/>
          <a:p>
            <a:pPr eaLnBrk="1" fontAlgn="auto" hangingPunct="1">
              <a:lnSpc>
                <a:spcPct val="150000"/>
              </a:lnSpc>
              <a:spcBef>
                <a:spcPts val="0"/>
              </a:spcBef>
              <a:spcAft>
                <a:spcPts val="0"/>
              </a:spcAft>
              <a:defRPr/>
            </a:pPr>
            <a:r>
              <a:rPr lang="zh-CN" altLang="en-US" sz="2800" kern="0" dirty="0">
                <a:latin typeface="微软雅黑" pitchFamily="34" charset="-122"/>
                <a:ea typeface="微软雅黑" pitchFamily="34" charset="-122"/>
              </a:rPr>
              <a:t>       </a:t>
            </a:r>
          </a:p>
        </p:txBody>
      </p:sp>
      <p:grpSp>
        <p:nvGrpSpPr>
          <p:cNvPr id="18436" name="组合 1"/>
          <p:cNvGrpSpPr>
            <a:grpSpLocks/>
          </p:cNvGrpSpPr>
          <p:nvPr/>
        </p:nvGrpSpPr>
        <p:grpSpPr bwMode="auto">
          <a:xfrm>
            <a:off x="525463" y="508000"/>
            <a:ext cx="5397500" cy="652463"/>
            <a:chOff x="3589704" y="5356768"/>
            <a:chExt cx="5398100" cy="651600"/>
          </a:xfrm>
        </p:grpSpPr>
        <p:sp>
          <p:nvSpPr>
            <p:cNvPr id="52" name="Freeform 7"/>
            <p:cNvSpPr>
              <a:spLocks/>
            </p:cNvSpPr>
            <p:nvPr/>
          </p:nvSpPr>
          <p:spPr bwMode="auto">
            <a:xfrm>
              <a:off x="3592879" y="5358354"/>
              <a:ext cx="5394925" cy="648428"/>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29ABE2"/>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53" name="Freeform 8"/>
            <p:cNvSpPr>
              <a:spLocks/>
            </p:cNvSpPr>
            <p:nvPr/>
          </p:nvSpPr>
          <p:spPr bwMode="auto">
            <a:xfrm>
              <a:off x="7751004" y="5358354"/>
              <a:ext cx="1236800" cy="648428"/>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29ABE2">
                <a:lumMod val="60000"/>
                <a:lumOff val="40000"/>
              </a:srgb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54" name="Freeform 12"/>
            <p:cNvSpPr>
              <a:spLocks/>
            </p:cNvSpPr>
            <p:nvPr/>
          </p:nvSpPr>
          <p:spPr bwMode="auto">
            <a:xfrm>
              <a:off x="3589704" y="5356768"/>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29ABE2">
                <a:lumMod val="60000"/>
                <a:lumOff val="40000"/>
              </a:srgb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grpSp>
      <p:sp>
        <p:nvSpPr>
          <p:cNvPr id="55" name="Freeform 5"/>
          <p:cNvSpPr>
            <a:spLocks noEditPoints="1"/>
          </p:cNvSpPr>
          <p:nvPr/>
        </p:nvSpPr>
        <p:spPr bwMode="auto">
          <a:xfrm>
            <a:off x="295275" y="268288"/>
            <a:ext cx="5821363" cy="1081087"/>
          </a:xfrm>
          <a:custGeom>
            <a:avLst/>
            <a:gdLst>
              <a:gd name="T0" fmla="*/ 5285393 w 1097"/>
              <a:gd name="T1" fmla="*/ 0 h 201"/>
              <a:gd name="T2" fmla="*/ 530662 w 1097"/>
              <a:gd name="T3" fmla="*/ 0 h 201"/>
              <a:gd name="T4" fmla="*/ 153892 w 1097"/>
              <a:gd name="T5" fmla="*/ 155978 h 201"/>
              <a:gd name="T6" fmla="*/ 0 w 1097"/>
              <a:gd name="T7" fmla="*/ 537854 h 201"/>
              <a:gd name="T8" fmla="*/ 530662 w 1097"/>
              <a:gd name="T9" fmla="*/ 1081087 h 201"/>
              <a:gd name="T10" fmla="*/ 5285393 w 1097"/>
              <a:gd name="T11" fmla="*/ 1081087 h 201"/>
              <a:gd name="T12" fmla="*/ 5821362 w 1097"/>
              <a:gd name="T13" fmla="*/ 537854 h 201"/>
              <a:gd name="T14" fmla="*/ 5662163 w 1097"/>
              <a:gd name="T15" fmla="*/ 155978 h 201"/>
              <a:gd name="T16" fmla="*/ 5285393 w 1097"/>
              <a:gd name="T17" fmla="*/ 0 h 201"/>
              <a:gd name="T18" fmla="*/ 5609097 w 1097"/>
              <a:gd name="T19" fmla="*/ 537854 h 201"/>
              <a:gd name="T20" fmla="*/ 5285393 w 1097"/>
              <a:gd name="T21" fmla="*/ 865945 h 201"/>
              <a:gd name="T22" fmla="*/ 530662 w 1097"/>
              <a:gd name="T23" fmla="*/ 865945 h 201"/>
              <a:gd name="T24" fmla="*/ 212265 w 1097"/>
              <a:gd name="T25" fmla="*/ 537854 h 201"/>
              <a:gd name="T26" fmla="*/ 307784 w 1097"/>
              <a:gd name="T27" fmla="*/ 311955 h 201"/>
              <a:gd name="T28" fmla="*/ 530662 w 1097"/>
              <a:gd name="T29" fmla="*/ 215142 h 201"/>
              <a:gd name="T30" fmla="*/ 5285393 w 1097"/>
              <a:gd name="T31" fmla="*/ 215142 h 201"/>
              <a:gd name="T32" fmla="*/ 5513578 w 1097"/>
              <a:gd name="T33" fmla="*/ 311955 h 201"/>
              <a:gd name="T34" fmla="*/ 5609097 w 1097"/>
              <a:gd name="T35" fmla="*/ 537854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6" name="Freeform 6"/>
          <p:cNvSpPr>
            <a:spLocks noEditPoints="1"/>
          </p:cNvSpPr>
          <p:nvPr/>
        </p:nvSpPr>
        <p:spPr bwMode="auto">
          <a:xfrm>
            <a:off x="422275" y="401638"/>
            <a:ext cx="5608638" cy="865187"/>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57" name="文本框 39"/>
          <p:cNvSpPr txBox="1"/>
          <p:nvPr/>
        </p:nvSpPr>
        <p:spPr>
          <a:xfrm>
            <a:off x="585788" y="574675"/>
            <a:ext cx="665162" cy="584200"/>
          </a:xfrm>
          <a:prstGeom prst="rect">
            <a:avLst/>
          </a:prstGeom>
          <a:noFill/>
        </p:spPr>
        <p:txBody>
          <a:bodyPr wrap="none">
            <a:spAutoFit/>
          </a:bodyPr>
          <a:lstStyle/>
          <a:p>
            <a:pPr eaLnBrk="1" fontAlgn="auto" hangingPunct="1">
              <a:spcBef>
                <a:spcPts val="0"/>
              </a:spcBef>
              <a:spcAft>
                <a:spcPts val="0"/>
              </a:spcAft>
              <a:defRPr/>
            </a:pPr>
            <a:r>
              <a:rPr lang="en-US" altLang="zh-CN" sz="3200" kern="0" dirty="0">
                <a:solidFill>
                  <a:sysClr val="window" lastClr="FFFFFF"/>
                </a:solidFill>
                <a:latin typeface="微软雅黑" pitchFamily="34" charset="-122"/>
                <a:ea typeface="微软雅黑" pitchFamily="34" charset="-122"/>
              </a:rPr>
              <a:t>01</a:t>
            </a:r>
            <a:endParaRPr lang="zh-CN" altLang="en-US" sz="3200" kern="0" dirty="0">
              <a:solidFill>
                <a:sysClr val="window" lastClr="FFFFFF"/>
              </a:solidFill>
              <a:latin typeface="微软雅黑" pitchFamily="34" charset="-122"/>
              <a:ea typeface="微软雅黑" pitchFamily="34" charset="-122"/>
            </a:endParaRPr>
          </a:p>
        </p:txBody>
      </p:sp>
      <p:sp>
        <p:nvSpPr>
          <p:cNvPr id="58" name="Freeform 27"/>
          <p:cNvSpPr>
            <a:spLocks noChangeAspect="1" noEditPoints="1"/>
          </p:cNvSpPr>
          <p:nvPr/>
        </p:nvSpPr>
        <p:spPr bwMode="auto">
          <a:xfrm>
            <a:off x="4999038" y="600075"/>
            <a:ext cx="498475" cy="504825"/>
          </a:xfrm>
          <a:custGeom>
            <a:avLst/>
            <a:gdLst>
              <a:gd name="T0" fmla="*/ 59 w 104"/>
              <a:gd name="T1" fmla="*/ 46 h 105"/>
              <a:gd name="T2" fmla="*/ 59 w 104"/>
              <a:gd name="T3" fmla="*/ 23 h 105"/>
              <a:gd name="T4" fmla="*/ 46 w 104"/>
              <a:gd name="T5" fmla="*/ 23 h 105"/>
              <a:gd name="T6" fmla="*/ 46 w 104"/>
              <a:gd name="T7" fmla="*/ 46 h 105"/>
              <a:gd name="T8" fmla="*/ 24 w 104"/>
              <a:gd name="T9" fmla="*/ 46 h 105"/>
              <a:gd name="T10" fmla="*/ 24 w 104"/>
              <a:gd name="T11" fmla="*/ 59 h 105"/>
              <a:gd name="T12" fmla="*/ 46 w 104"/>
              <a:gd name="T13" fmla="*/ 59 h 105"/>
              <a:gd name="T14" fmla="*/ 46 w 104"/>
              <a:gd name="T15" fmla="*/ 82 h 105"/>
              <a:gd name="T16" fmla="*/ 59 w 104"/>
              <a:gd name="T17" fmla="*/ 82 h 105"/>
              <a:gd name="T18" fmla="*/ 59 w 104"/>
              <a:gd name="T19" fmla="*/ 59 h 105"/>
              <a:gd name="T20" fmla="*/ 81 w 104"/>
              <a:gd name="T21" fmla="*/ 59 h 105"/>
              <a:gd name="T22" fmla="*/ 81 w 104"/>
              <a:gd name="T23" fmla="*/ 46 h 105"/>
              <a:gd name="T24" fmla="*/ 59 w 104"/>
              <a:gd name="T25" fmla="*/ 46 h 105"/>
              <a:gd name="T26" fmla="*/ 52 w 104"/>
              <a:gd name="T27" fmla="*/ 0 h 105"/>
              <a:gd name="T28" fmla="*/ 0 w 104"/>
              <a:gd name="T29" fmla="*/ 53 h 105"/>
              <a:gd name="T30" fmla="*/ 52 w 104"/>
              <a:gd name="T31" fmla="*/ 105 h 105"/>
              <a:gd name="T32" fmla="*/ 104 w 104"/>
              <a:gd name="T33" fmla="*/ 53 h 105"/>
              <a:gd name="T34" fmla="*/ 52 w 104"/>
              <a:gd name="T35" fmla="*/ 0 h 105"/>
              <a:gd name="T36" fmla="*/ 52 w 104"/>
              <a:gd name="T37" fmla="*/ 93 h 105"/>
              <a:gd name="T38" fmla="*/ 12 w 104"/>
              <a:gd name="T39" fmla="*/ 53 h 105"/>
              <a:gd name="T40" fmla="*/ 52 w 104"/>
              <a:gd name="T41" fmla="*/ 12 h 105"/>
              <a:gd name="T42" fmla="*/ 93 w 104"/>
              <a:gd name="T43" fmla="*/ 53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9" y="46"/>
                </a:moveTo>
                <a:cubicBezTo>
                  <a:pt x="59" y="23"/>
                  <a:pt x="59" y="23"/>
                  <a:pt x="59" y="23"/>
                </a:cubicBezTo>
                <a:cubicBezTo>
                  <a:pt x="46" y="23"/>
                  <a:pt x="46" y="23"/>
                  <a:pt x="46" y="23"/>
                </a:cubicBezTo>
                <a:cubicBezTo>
                  <a:pt x="46" y="46"/>
                  <a:pt x="46" y="46"/>
                  <a:pt x="46" y="46"/>
                </a:cubicBezTo>
                <a:cubicBezTo>
                  <a:pt x="24" y="46"/>
                  <a:pt x="24" y="46"/>
                  <a:pt x="24" y="46"/>
                </a:cubicBezTo>
                <a:cubicBezTo>
                  <a:pt x="24" y="59"/>
                  <a:pt x="24" y="59"/>
                  <a:pt x="24" y="59"/>
                </a:cubicBezTo>
                <a:cubicBezTo>
                  <a:pt x="46" y="59"/>
                  <a:pt x="46" y="59"/>
                  <a:pt x="46" y="59"/>
                </a:cubicBezTo>
                <a:cubicBezTo>
                  <a:pt x="46" y="82"/>
                  <a:pt x="46" y="82"/>
                  <a:pt x="46" y="82"/>
                </a:cubicBezTo>
                <a:cubicBezTo>
                  <a:pt x="59" y="82"/>
                  <a:pt x="59" y="82"/>
                  <a:pt x="59" y="82"/>
                </a:cubicBezTo>
                <a:cubicBezTo>
                  <a:pt x="59" y="59"/>
                  <a:pt x="59" y="59"/>
                  <a:pt x="59" y="59"/>
                </a:cubicBezTo>
                <a:cubicBezTo>
                  <a:pt x="81" y="59"/>
                  <a:pt x="81" y="59"/>
                  <a:pt x="81" y="59"/>
                </a:cubicBezTo>
                <a:cubicBezTo>
                  <a:pt x="81" y="46"/>
                  <a:pt x="81" y="46"/>
                  <a:pt x="81" y="46"/>
                </a:cubicBezTo>
                <a:lnTo>
                  <a:pt x="59" y="46"/>
                </a:lnTo>
                <a:close/>
                <a:moveTo>
                  <a:pt x="52" y="0"/>
                </a:moveTo>
                <a:cubicBezTo>
                  <a:pt x="23" y="0"/>
                  <a:pt x="0" y="24"/>
                  <a:pt x="0" y="53"/>
                </a:cubicBezTo>
                <a:cubicBezTo>
                  <a:pt x="0" y="81"/>
                  <a:pt x="23" y="105"/>
                  <a:pt x="52" y="105"/>
                </a:cubicBezTo>
                <a:cubicBezTo>
                  <a:pt x="81" y="105"/>
                  <a:pt x="104" y="81"/>
                  <a:pt x="104" y="53"/>
                </a:cubicBezTo>
                <a:cubicBezTo>
                  <a:pt x="104" y="24"/>
                  <a:pt x="81" y="0"/>
                  <a:pt x="52" y="0"/>
                </a:cubicBezTo>
                <a:close/>
                <a:moveTo>
                  <a:pt x="52" y="93"/>
                </a:moveTo>
                <a:cubicBezTo>
                  <a:pt x="30" y="93"/>
                  <a:pt x="12" y="75"/>
                  <a:pt x="12" y="53"/>
                </a:cubicBezTo>
                <a:cubicBezTo>
                  <a:pt x="12" y="30"/>
                  <a:pt x="30" y="12"/>
                  <a:pt x="52" y="12"/>
                </a:cubicBezTo>
                <a:cubicBezTo>
                  <a:pt x="74" y="12"/>
                  <a:pt x="93" y="30"/>
                  <a:pt x="93" y="53"/>
                </a:cubicBezTo>
                <a:cubicBezTo>
                  <a:pt x="93" y="75"/>
                  <a:pt x="74" y="93"/>
                  <a:pt x="52" y="93"/>
                </a:cubicBezTo>
                <a:close/>
              </a:path>
            </a:pathLst>
          </a:custGeom>
          <a:solidFill>
            <a:sysClr val="window" lastClr="FFFFFF">
              <a:alpha val="88000"/>
            </a:sys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59" name="文本框 28"/>
          <p:cNvSpPr txBox="1"/>
          <p:nvPr/>
        </p:nvSpPr>
        <p:spPr>
          <a:xfrm>
            <a:off x="947738" y="560388"/>
            <a:ext cx="1371600" cy="585787"/>
          </a:xfrm>
          <a:prstGeom prst="rect">
            <a:avLst/>
          </a:prstGeom>
          <a:noFill/>
        </p:spPr>
        <p:txBody>
          <a:bodyPr wrap="none">
            <a:spAutoFit/>
          </a:bodyPr>
          <a:lstStyle/>
          <a:p>
            <a:pPr eaLnBrk="1" fontAlgn="auto" hangingPunct="1">
              <a:spcBef>
                <a:spcPts val="0"/>
              </a:spcBef>
              <a:spcAft>
                <a:spcPts val="0"/>
              </a:spcAft>
              <a:defRPr/>
            </a:pPr>
            <a:r>
              <a:rPr lang="zh-CN" altLang="en-US" sz="2400" kern="0" dirty="0">
                <a:solidFill>
                  <a:sysClr val="window" lastClr="FFFFFF"/>
                </a:solidFill>
                <a:latin typeface="微软雅黑" pitchFamily="34" charset="-122"/>
                <a:ea typeface="微软雅黑" pitchFamily="34" charset="-122"/>
              </a:rPr>
              <a:t>    </a:t>
            </a:r>
            <a:r>
              <a:rPr lang="zh-CN" altLang="en-US" sz="3200" kern="0" dirty="0">
                <a:latin typeface="微软雅黑" pitchFamily="34" charset="-122"/>
                <a:ea typeface="微软雅黑" pitchFamily="34" charset="-122"/>
              </a:rPr>
              <a:t>概述</a:t>
            </a:r>
            <a:endParaRPr lang="zh-CN" altLang="en-US" sz="2400" kern="0" dirty="0">
              <a:latin typeface="微软雅黑" pitchFamily="34" charset="-122"/>
              <a:ea typeface="微软雅黑" pitchFamily="34" charset="-122"/>
            </a:endParaRPr>
          </a:p>
        </p:txBody>
      </p:sp>
      <p:sp>
        <p:nvSpPr>
          <p:cNvPr id="60" name="任意多边形 4"/>
          <p:cNvSpPr/>
          <p:nvPr/>
        </p:nvSpPr>
        <p:spPr>
          <a:xfrm rot="19495706">
            <a:off x="407988" y="1641475"/>
            <a:ext cx="1035050" cy="720725"/>
          </a:xfrm>
          <a:custGeom>
            <a:avLst/>
            <a:gdLst>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698395 w 1556117"/>
              <a:gd name="connsiteY2" fmla="*/ 875985 h 1091990"/>
              <a:gd name="connsiteX3" fmla="*/ 490576 w 1556117"/>
              <a:gd name="connsiteY3" fmla="*/ 690838 h 1091990"/>
              <a:gd name="connsiteX4" fmla="*/ 199631 w 1556117"/>
              <a:gd name="connsiteY4" fmla="*/ 562368 h 1091990"/>
              <a:gd name="connsiteX5" fmla="*/ 29598 w 1556117"/>
              <a:gd name="connsiteY5" fmla="*/ 562368 h 1091990"/>
              <a:gd name="connsiteX6" fmla="*/ 22041 w 1556117"/>
              <a:gd name="connsiteY6" fmla="*/ 547254 h 1091990"/>
              <a:gd name="connsiteX7" fmla="*/ 82497 w 1556117"/>
              <a:gd name="connsiteY7" fmla="*/ 441456 h 1091990"/>
              <a:gd name="connsiteX8" fmla="*/ 256309 w 1556117"/>
              <a:gd name="connsiteY8" fmla="*/ 218524 h 1091990"/>
              <a:gd name="connsiteX9" fmla="*/ 551033 w 1556117"/>
              <a:gd name="connsiteY9" fmla="*/ 48491 h 1091990"/>
              <a:gd name="connsiteX10" fmla="*/ 943998 w 1556117"/>
              <a:gd name="connsiteY10" fmla="*/ 25820 h 1091990"/>
              <a:gd name="connsiteX11" fmla="*/ 1291621 w 1556117"/>
              <a:gd name="connsiteY11" fmla="*/ 203410 h 1091990"/>
              <a:gd name="connsiteX12" fmla="*/ 1518332 w 1556117"/>
              <a:gd name="connsiteY12" fmla="*/ 494355 h 1091990"/>
              <a:gd name="connsiteX13" fmla="*/ 1518332 w 1556117"/>
              <a:gd name="connsiteY13" fmla="*/ 517026 h 1091990"/>
              <a:gd name="connsiteX14" fmla="*/ 1382305 w 1556117"/>
              <a:gd name="connsiteY14" fmla="*/ 535919 h 1091990"/>
              <a:gd name="connsiteX15" fmla="*/ 1155595 w 1556117"/>
              <a:gd name="connsiteY15" fmla="*/ 626603 h 1091990"/>
              <a:gd name="connsiteX16" fmla="*/ 962890 w 1556117"/>
              <a:gd name="connsiteY16" fmla="*/ 789079 h 1091990"/>
              <a:gd name="connsiteX17" fmla="*/ 796636 w 1556117"/>
              <a:gd name="connsiteY17"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360"/>
              <a:gd name="connsiteX1" fmla="*/ 690837 w 1556117"/>
              <a:gd name="connsiteY1" fmla="*/ 879764 h 1091360"/>
              <a:gd name="connsiteX2" fmla="*/ 490576 w 1556117"/>
              <a:gd name="connsiteY2" fmla="*/ 690838 h 1091360"/>
              <a:gd name="connsiteX3" fmla="*/ 199631 w 1556117"/>
              <a:gd name="connsiteY3" fmla="*/ 562368 h 1091360"/>
              <a:gd name="connsiteX4" fmla="*/ 29598 w 1556117"/>
              <a:gd name="connsiteY4" fmla="*/ 562368 h 1091360"/>
              <a:gd name="connsiteX5" fmla="*/ 22041 w 1556117"/>
              <a:gd name="connsiteY5" fmla="*/ 547254 h 1091360"/>
              <a:gd name="connsiteX6" fmla="*/ 82497 w 1556117"/>
              <a:gd name="connsiteY6" fmla="*/ 441456 h 1091360"/>
              <a:gd name="connsiteX7" fmla="*/ 256309 w 1556117"/>
              <a:gd name="connsiteY7" fmla="*/ 218524 h 1091360"/>
              <a:gd name="connsiteX8" fmla="*/ 551033 w 1556117"/>
              <a:gd name="connsiteY8" fmla="*/ 48491 h 1091360"/>
              <a:gd name="connsiteX9" fmla="*/ 943998 w 1556117"/>
              <a:gd name="connsiteY9" fmla="*/ 25820 h 1091360"/>
              <a:gd name="connsiteX10" fmla="*/ 1291621 w 1556117"/>
              <a:gd name="connsiteY10" fmla="*/ 203410 h 1091360"/>
              <a:gd name="connsiteX11" fmla="*/ 1518332 w 1556117"/>
              <a:gd name="connsiteY11" fmla="*/ 494355 h 1091360"/>
              <a:gd name="connsiteX12" fmla="*/ 1518332 w 1556117"/>
              <a:gd name="connsiteY12" fmla="*/ 517026 h 1091360"/>
              <a:gd name="connsiteX13" fmla="*/ 1382305 w 1556117"/>
              <a:gd name="connsiteY13" fmla="*/ 535919 h 1091360"/>
              <a:gd name="connsiteX14" fmla="*/ 1155595 w 1556117"/>
              <a:gd name="connsiteY14" fmla="*/ 626603 h 1091360"/>
              <a:gd name="connsiteX15" fmla="*/ 962890 w 1556117"/>
              <a:gd name="connsiteY15" fmla="*/ 789079 h 1091360"/>
              <a:gd name="connsiteX16" fmla="*/ 796636 w 1556117"/>
              <a:gd name="connsiteY16" fmla="*/ 1076246 h 1091360"/>
              <a:gd name="connsiteX0" fmla="*/ 796636 w 1556117"/>
              <a:gd name="connsiteY0" fmla="*/ 1076246 h 1091360"/>
              <a:gd name="connsiteX1" fmla="*/ 690837 w 1556117"/>
              <a:gd name="connsiteY1" fmla="*/ 879764 h 1091360"/>
              <a:gd name="connsiteX2" fmla="*/ 490576 w 1556117"/>
              <a:gd name="connsiteY2" fmla="*/ 690838 h 1091360"/>
              <a:gd name="connsiteX3" fmla="*/ 483019 w 1556117"/>
              <a:gd name="connsiteY3" fmla="*/ 694616 h 1091360"/>
              <a:gd name="connsiteX4" fmla="*/ 199631 w 1556117"/>
              <a:gd name="connsiteY4" fmla="*/ 562368 h 1091360"/>
              <a:gd name="connsiteX5" fmla="*/ 29598 w 1556117"/>
              <a:gd name="connsiteY5" fmla="*/ 562368 h 1091360"/>
              <a:gd name="connsiteX6" fmla="*/ 22041 w 1556117"/>
              <a:gd name="connsiteY6" fmla="*/ 547254 h 1091360"/>
              <a:gd name="connsiteX7" fmla="*/ 82497 w 1556117"/>
              <a:gd name="connsiteY7" fmla="*/ 441456 h 1091360"/>
              <a:gd name="connsiteX8" fmla="*/ 256309 w 1556117"/>
              <a:gd name="connsiteY8" fmla="*/ 218524 h 1091360"/>
              <a:gd name="connsiteX9" fmla="*/ 551033 w 1556117"/>
              <a:gd name="connsiteY9" fmla="*/ 48491 h 1091360"/>
              <a:gd name="connsiteX10" fmla="*/ 943998 w 1556117"/>
              <a:gd name="connsiteY10" fmla="*/ 25820 h 1091360"/>
              <a:gd name="connsiteX11" fmla="*/ 1291621 w 1556117"/>
              <a:gd name="connsiteY11" fmla="*/ 203410 h 1091360"/>
              <a:gd name="connsiteX12" fmla="*/ 1518332 w 1556117"/>
              <a:gd name="connsiteY12" fmla="*/ 494355 h 1091360"/>
              <a:gd name="connsiteX13" fmla="*/ 1518332 w 1556117"/>
              <a:gd name="connsiteY13" fmla="*/ 517026 h 1091360"/>
              <a:gd name="connsiteX14" fmla="*/ 1382305 w 1556117"/>
              <a:gd name="connsiteY14" fmla="*/ 535919 h 1091360"/>
              <a:gd name="connsiteX15" fmla="*/ 1155595 w 1556117"/>
              <a:gd name="connsiteY15" fmla="*/ 626603 h 1091360"/>
              <a:gd name="connsiteX16" fmla="*/ 962890 w 1556117"/>
              <a:gd name="connsiteY16" fmla="*/ 789079 h 1091360"/>
              <a:gd name="connsiteX17" fmla="*/ 796636 w 155611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76246"/>
              <a:gd name="connsiteX1" fmla="*/ 691467 w 1556747"/>
              <a:gd name="connsiteY1" fmla="*/ 879764 h 1076246"/>
              <a:gd name="connsiteX2" fmla="*/ 491206 w 1556747"/>
              <a:gd name="connsiteY2" fmla="*/ 690838 h 1076246"/>
              <a:gd name="connsiteX3" fmla="*/ 483649 w 1556747"/>
              <a:gd name="connsiteY3" fmla="*/ 694616 h 1076246"/>
              <a:gd name="connsiteX4" fmla="*/ 204040 w 1556747"/>
              <a:gd name="connsiteY4" fmla="*/ 577483 h 1076246"/>
              <a:gd name="connsiteX5" fmla="*/ 30228 w 1556747"/>
              <a:gd name="connsiteY5" fmla="*/ 562368 h 1076246"/>
              <a:gd name="connsiteX6" fmla="*/ 22671 w 1556747"/>
              <a:gd name="connsiteY6" fmla="*/ 547254 h 1076246"/>
              <a:gd name="connsiteX7" fmla="*/ 83127 w 1556747"/>
              <a:gd name="connsiteY7" fmla="*/ 441456 h 1076246"/>
              <a:gd name="connsiteX8" fmla="*/ 256939 w 1556747"/>
              <a:gd name="connsiteY8" fmla="*/ 218524 h 1076246"/>
              <a:gd name="connsiteX9" fmla="*/ 551663 w 1556747"/>
              <a:gd name="connsiteY9" fmla="*/ 48491 h 1076246"/>
              <a:gd name="connsiteX10" fmla="*/ 944628 w 1556747"/>
              <a:gd name="connsiteY10" fmla="*/ 25820 h 1076246"/>
              <a:gd name="connsiteX11" fmla="*/ 1292251 w 1556747"/>
              <a:gd name="connsiteY11" fmla="*/ 203410 h 1076246"/>
              <a:gd name="connsiteX12" fmla="*/ 1518962 w 1556747"/>
              <a:gd name="connsiteY12" fmla="*/ 494355 h 1076246"/>
              <a:gd name="connsiteX13" fmla="*/ 1518962 w 1556747"/>
              <a:gd name="connsiteY13" fmla="*/ 517026 h 1076246"/>
              <a:gd name="connsiteX14" fmla="*/ 1382935 w 1556747"/>
              <a:gd name="connsiteY14" fmla="*/ 535919 h 1076246"/>
              <a:gd name="connsiteX15" fmla="*/ 1156225 w 1556747"/>
              <a:gd name="connsiteY15" fmla="*/ 626603 h 1076246"/>
              <a:gd name="connsiteX16" fmla="*/ 963520 w 1556747"/>
              <a:gd name="connsiteY16" fmla="*/ 789079 h 1076246"/>
              <a:gd name="connsiteX17" fmla="*/ 797266 w 1556747"/>
              <a:gd name="connsiteY17" fmla="*/ 1076246 h 1076246"/>
              <a:gd name="connsiteX0" fmla="*/ 797266 w 1556747"/>
              <a:gd name="connsiteY0" fmla="*/ 1076246 h 1095967"/>
              <a:gd name="connsiteX1" fmla="*/ 691467 w 1556747"/>
              <a:gd name="connsiteY1" fmla="*/ 879764 h 1095967"/>
              <a:gd name="connsiteX2" fmla="*/ 491206 w 1556747"/>
              <a:gd name="connsiteY2" fmla="*/ 690838 h 1095967"/>
              <a:gd name="connsiteX3" fmla="*/ 483649 w 1556747"/>
              <a:gd name="connsiteY3" fmla="*/ 694616 h 1095967"/>
              <a:gd name="connsiteX4" fmla="*/ 204040 w 1556747"/>
              <a:gd name="connsiteY4" fmla="*/ 577483 h 1095967"/>
              <a:gd name="connsiteX5" fmla="*/ 30228 w 1556747"/>
              <a:gd name="connsiteY5" fmla="*/ 562368 h 1095967"/>
              <a:gd name="connsiteX6" fmla="*/ 22671 w 1556747"/>
              <a:gd name="connsiteY6" fmla="*/ 547254 h 1095967"/>
              <a:gd name="connsiteX7" fmla="*/ 83127 w 1556747"/>
              <a:gd name="connsiteY7" fmla="*/ 441456 h 1095967"/>
              <a:gd name="connsiteX8" fmla="*/ 256939 w 1556747"/>
              <a:gd name="connsiteY8" fmla="*/ 218524 h 1095967"/>
              <a:gd name="connsiteX9" fmla="*/ 551663 w 1556747"/>
              <a:gd name="connsiteY9" fmla="*/ 48491 h 1095967"/>
              <a:gd name="connsiteX10" fmla="*/ 944628 w 1556747"/>
              <a:gd name="connsiteY10" fmla="*/ 25820 h 1095967"/>
              <a:gd name="connsiteX11" fmla="*/ 1292251 w 1556747"/>
              <a:gd name="connsiteY11" fmla="*/ 203410 h 1095967"/>
              <a:gd name="connsiteX12" fmla="*/ 1518962 w 1556747"/>
              <a:gd name="connsiteY12" fmla="*/ 494355 h 1095967"/>
              <a:gd name="connsiteX13" fmla="*/ 1518962 w 1556747"/>
              <a:gd name="connsiteY13" fmla="*/ 517026 h 1095967"/>
              <a:gd name="connsiteX14" fmla="*/ 1382935 w 1556747"/>
              <a:gd name="connsiteY14" fmla="*/ 535919 h 1095967"/>
              <a:gd name="connsiteX15" fmla="*/ 1156225 w 1556747"/>
              <a:gd name="connsiteY15" fmla="*/ 626603 h 1095967"/>
              <a:gd name="connsiteX16" fmla="*/ 963520 w 1556747"/>
              <a:gd name="connsiteY16" fmla="*/ 789079 h 1095967"/>
              <a:gd name="connsiteX17" fmla="*/ 797266 w 1556747"/>
              <a:gd name="connsiteY17" fmla="*/ 1076246 h 109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6747" h="1095967">
                <a:moveTo>
                  <a:pt x="797266" y="1076246"/>
                </a:moveTo>
                <a:cubicBezTo>
                  <a:pt x="785577" y="1073649"/>
                  <a:pt x="742477" y="943999"/>
                  <a:pt x="691467" y="879764"/>
                </a:cubicBezTo>
                <a:cubicBezTo>
                  <a:pt x="640457" y="815529"/>
                  <a:pt x="525842" y="721696"/>
                  <a:pt x="491206" y="690838"/>
                </a:cubicBezTo>
                <a:cubicBezTo>
                  <a:pt x="456570" y="659980"/>
                  <a:pt x="579216" y="757910"/>
                  <a:pt x="483649" y="694616"/>
                </a:cubicBezTo>
                <a:cubicBezTo>
                  <a:pt x="384545" y="633220"/>
                  <a:pt x="279610" y="599524"/>
                  <a:pt x="204040" y="577483"/>
                </a:cubicBezTo>
                <a:cubicBezTo>
                  <a:pt x="128470" y="555442"/>
                  <a:pt x="60456" y="567406"/>
                  <a:pt x="30228" y="562368"/>
                </a:cubicBezTo>
                <a:cubicBezTo>
                  <a:pt x="0" y="557330"/>
                  <a:pt x="13855" y="567406"/>
                  <a:pt x="22671" y="547254"/>
                </a:cubicBezTo>
                <a:cubicBezTo>
                  <a:pt x="31488" y="527102"/>
                  <a:pt x="44082" y="496244"/>
                  <a:pt x="83127" y="441456"/>
                </a:cubicBezTo>
                <a:cubicBezTo>
                  <a:pt x="122172" y="386668"/>
                  <a:pt x="178850" y="284018"/>
                  <a:pt x="256939" y="218524"/>
                </a:cubicBezTo>
                <a:cubicBezTo>
                  <a:pt x="335028" y="153030"/>
                  <a:pt x="437048" y="80608"/>
                  <a:pt x="551663" y="48491"/>
                </a:cubicBezTo>
                <a:cubicBezTo>
                  <a:pt x="666278" y="16374"/>
                  <a:pt x="821197" y="0"/>
                  <a:pt x="944628" y="25820"/>
                </a:cubicBezTo>
                <a:cubicBezTo>
                  <a:pt x="1068059" y="51640"/>
                  <a:pt x="1196529" y="125321"/>
                  <a:pt x="1292251" y="203410"/>
                </a:cubicBezTo>
                <a:cubicBezTo>
                  <a:pt x="1387973" y="281499"/>
                  <a:pt x="1481177" y="442086"/>
                  <a:pt x="1518962" y="494355"/>
                </a:cubicBezTo>
                <a:cubicBezTo>
                  <a:pt x="1556747" y="546624"/>
                  <a:pt x="1541633" y="510099"/>
                  <a:pt x="1518962" y="517026"/>
                </a:cubicBezTo>
                <a:cubicBezTo>
                  <a:pt x="1496291" y="523953"/>
                  <a:pt x="1443391" y="517656"/>
                  <a:pt x="1382935" y="535919"/>
                </a:cubicBezTo>
                <a:cubicBezTo>
                  <a:pt x="1322479" y="554182"/>
                  <a:pt x="1226127" y="584410"/>
                  <a:pt x="1156225" y="626603"/>
                </a:cubicBezTo>
                <a:cubicBezTo>
                  <a:pt x="1086323" y="668796"/>
                  <a:pt x="1023346" y="712249"/>
                  <a:pt x="963520" y="789079"/>
                </a:cubicBezTo>
                <a:cubicBezTo>
                  <a:pt x="903694" y="865909"/>
                  <a:pt x="808601" y="1095967"/>
                  <a:pt x="797266" y="1076246"/>
                </a:cubicBezTo>
                <a:close/>
              </a:path>
            </a:pathLst>
          </a:custGeom>
          <a:gradFill>
            <a:gsLst>
              <a:gs pos="0">
                <a:srgbClr val="C31B4F"/>
              </a:gs>
              <a:gs pos="100000">
                <a:srgbClr val="E55D8E"/>
              </a:gs>
            </a:gsLst>
            <a:lin ang="0" scaled="0"/>
          </a:gradFill>
          <a:ln>
            <a:solidFill>
              <a:srgbClr val="D121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4" name="文本框 28"/>
          <p:cNvSpPr txBox="1"/>
          <p:nvPr/>
        </p:nvSpPr>
        <p:spPr>
          <a:xfrm>
            <a:off x="1295400" y="1676400"/>
            <a:ext cx="2236788" cy="584200"/>
          </a:xfrm>
          <a:prstGeom prst="rect">
            <a:avLst/>
          </a:prstGeom>
          <a:noFill/>
        </p:spPr>
        <p:txBody>
          <a:bodyPr wrap="none">
            <a:spAutoFit/>
          </a:bodyPr>
          <a:lstStyle/>
          <a:p>
            <a:pPr eaLnBrk="1" fontAlgn="auto" hangingPunct="1">
              <a:spcBef>
                <a:spcPts val="0"/>
              </a:spcBef>
              <a:spcAft>
                <a:spcPts val="0"/>
              </a:spcAft>
              <a:defRPr/>
            </a:pPr>
            <a:r>
              <a:rPr lang="zh-CN" altLang="en-US" sz="3200" kern="0" dirty="0">
                <a:solidFill>
                  <a:srgbClr val="7030A0"/>
                </a:solidFill>
                <a:effectLst>
                  <a:outerShdw blurRad="50800" dist="76200" dir="2700000" algn="tl" rotWithShape="0">
                    <a:prstClr val="black">
                      <a:alpha val="40000"/>
                    </a:prstClr>
                  </a:outerShdw>
                  <a:reflection blurRad="6350" stA="55000" endA="300" endPos="45500" dir="5400000" sy="-100000" algn="bl" rotWithShape="0"/>
                </a:effectLst>
                <a:latin typeface="微软雅黑" pitchFamily="34" charset="-122"/>
                <a:ea typeface="微软雅黑" pitchFamily="34" charset="-122"/>
              </a:rPr>
              <a:t>论证的作用</a:t>
            </a:r>
          </a:p>
        </p:txBody>
      </p:sp>
      <p:grpSp>
        <p:nvGrpSpPr>
          <p:cNvPr id="25611" name="Group 73"/>
          <p:cNvGrpSpPr>
            <a:grpSpLocks/>
          </p:cNvGrpSpPr>
          <p:nvPr/>
        </p:nvGrpSpPr>
        <p:grpSpPr bwMode="auto">
          <a:xfrm>
            <a:off x="889000" y="2513013"/>
            <a:ext cx="7375525" cy="3795712"/>
            <a:chOff x="720" y="1392"/>
            <a:chExt cx="4058" cy="480"/>
          </a:xfrm>
        </p:grpSpPr>
        <p:sp>
          <p:nvSpPr>
            <p:cNvPr id="32" name="AutoShape 74"/>
            <p:cNvSpPr>
              <a:spLocks noChangeArrowheads="1"/>
            </p:cNvSpPr>
            <p:nvPr/>
          </p:nvSpPr>
          <p:spPr bwMode="gray">
            <a:xfrm>
              <a:off x="720" y="1392"/>
              <a:ext cx="4058" cy="480"/>
            </a:xfrm>
            <a:prstGeom prst="roundRect">
              <a:avLst>
                <a:gd name="adj" fmla="val 17509"/>
              </a:avLst>
            </a:prstGeom>
            <a:gradFill rotWithShape="1">
              <a:gsLst>
                <a:gs pos="0">
                  <a:srgbClr val="6CD2C1"/>
                </a:gs>
                <a:gs pos="50000">
                  <a:srgbClr val="64C2B2"/>
                </a:gs>
                <a:gs pos="100000">
                  <a:srgbClr val="6CD2C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Arial" charset="0"/>
                <a:ea typeface="宋体" charset="-122"/>
              </a:endParaRPr>
            </a:p>
          </p:txBody>
        </p:sp>
        <p:grpSp>
          <p:nvGrpSpPr>
            <p:cNvPr id="18447" name="Group 75"/>
            <p:cNvGrpSpPr>
              <a:grpSpLocks/>
            </p:cNvGrpSpPr>
            <p:nvPr/>
          </p:nvGrpSpPr>
          <p:grpSpPr bwMode="auto">
            <a:xfrm>
              <a:off x="730" y="1407"/>
              <a:ext cx="4043" cy="444"/>
              <a:chOff x="744" y="1407"/>
              <a:chExt cx="3988" cy="444"/>
            </a:xfrm>
          </p:grpSpPr>
          <p:sp>
            <p:nvSpPr>
              <p:cNvPr id="34" name="AutoShape 76"/>
              <p:cNvSpPr>
                <a:spLocks noChangeArrowheads="1"/>
              </p:cNvSpPr>
              <p:nvPr/>
            </p:nvSpPr>
            <p:spPr bwMode="gray">
              <a:xfrm>
                <a:off x="744" y="1736"/>
                <a:ext cx="3986" cy="115"/>
              </a:xfrm>
              <a:prstGeom prst="roundRect">
                <a:avLst>
                  <a:gd name="adj" fmla="val 50000"/>
                </a:avLst>
              </a:prstGeom>
              <a:gradFill rotWithShape="1">
                <a:gsLst>
                  <a:gs pos="0">
                    <a:srgbClr val="6CD2C1">
                      <a:alpha val="0"/>
                    </a:srgbClr>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Arial" charset="0"/>
                  <a:ea typeface="宋体" charset="-122"/>
                </a:endParaRPr>
              </a:p>
            </p:txBody>
          </p:sp>
          <p:sp>
            <p:nvSpPr>
              <p:cNvPr id="35" name="AutoShape 77"/>
              <p:cNvSpPr>
                <a:spLocks noChangeArrowheads="1"/>
              </p:cNvSpPr>
              <p:nvPr/>
            </p:nvSpPr>
            <p:spPr bwMode="gray">
              <a:xfrm>
                <a:off x="744" y="1407"/>
                <a:ext cx="3986" cy="115"/>
              </a:xfrm>
              <a:prstGeom prst="roundRect">
                <a:avLst>
                  <a:gd name="adj" fmla="val 50000"/>
                </a:avLst>
              </a:prstGeom>
              <a:gradFill rotWithShape="1">
                <a:gsLst>
                  <a:gs pos="0">
                    <a:srgbClr val="FFFFFF"/>
                  </a:gs>
                  <a:gs pos="100000">
                    <a:srgbClr val="6CD2C1">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Arial" charset="0"/>
                  <a:ea typeface="宋体" charset="-122"/>
                </a:endParaRPr>
              </a:p>
            </p:txBody>
          </p:sp>
        </p:grpSp>
      </p:grpSp>
      <p:sp>
        <p:nvSpPr>
          <p:cNvPr id="36" name="文本框 28"/>
          <p:cNvSpPr txBox="1">
            <a:spLocks noChangeArrowheads="1"/>
          </p:cNvSpPr>
          <p:nvPr/>
        </p:nvSpPr>
        <p:spPr bwMode="auto">
          <a:xfrm>
            <a:off x="901700" y="2746375"/>
            <a:ext cx="7094538"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 typeface="宋体" panose="02010600030101010101" pitchFamily="2" charset="-122"/>
              <a:buAutoNum type="circleNumDbPlain"/>
            </a:pPr>
            <a:r>
              <a:rPr lang="zh-CN" altLang="en-US" sz="2800">
                <a:latin typeface="微软雅黑" panose="020B0503020204020204" pitchFamily="34" charset="-122"/>
                <a:ea typeface="微软雅黑" panose="020B0503020204020204" pitchFamily="34" charset="-122"/>
              </a:rPr>
              <a:t>逻辑论证有助于发现和揭示真理性的东西；</a:t>
            </a:r>
            <a:endParaRPr lang="en-US" altLang="zh-CN" sz="2800">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宋体" panose="02010600030101010101" pitchFamily="2" charset="-122"/>
              <a:buAutoNum type="circleNumDbPlain"/>
            </a:pPr>
            <a:r>
              <a:rPr lang="zh-CN" altLang="en-US" sz="2800">
                <a:latin typeface="微软雅黑" panose="020B0503020204020204" pitchFamily="34" charset="-122"/>
                <a:ea typeface="微软雅黑" panose="020B0503020204020204" pitchFamily="34" charset="-122"/>
              </a:rPr>
              <a:t>逻辑论证有助于论证、表达或宣扬真理；</a:t>
            </a:r>
            <a:endParaRPr lang="en-US" altLang="zh-CN" sz="2800">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宋体" panose="02010600030101010101" pitchFamily="2" charset="-122"/>
              <a:buAutoNum type="circleNumDbPlain"/>
            </a:pPr>
            <a:r>
              <a:rPr lang="zh-CN" altLang="en-US" sz="2800">
                <a:latin typeface="微软雅黑" panose="020B0503020204020204" pitchFamily="34" charset="-122"/>
                <a:ea typeface="微软雅黑" panose="020B0503020204020204" pitchFamily="34" charset="-122"/>
              </a:rPr>
              <a:t>逻辑论证是建立科学体系、确立科学理论的必要手段；</a:t>
            </a:r>
            <a:endParaRPr lang="en-US" altLang="zh-CN" sz="2800">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宋体" panose="02010600030101010101" pitchFamily="2" charset="-122"/>
              <a:buAutoNum type="circleNumDbPlain"/>
            </a:pPr>
            <a:r>
              <a:rPr lang="zh-CN" altLang="en-US" sz="2800">
                <a:latin typeface="微软雅黑" panose="020B0503020204020204" pitchFamily="34" charset="-122"/>
                <a:ea typeface="微软雅黑" panose="020B0503020204020204" pitchFamily="34" charset="-122"/>
              </a:rPr>
              <a:t>论证也是人际沟通中的重要手段。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p:cTn id="11" dur="500" fill="hold"/>
                                        <p:tgtEl>
                                          <p:spTgt spid="44"/>
                                        </p:tgtEl>
                                        <p:attrNameLst>
                                          <p:attrName>ppt_w</p:attrName>
                                        </p:attrNameLst>
                                      </p:cBhvr>
                                      <p:tavLst>
                                        <p:tav tm="0">
                                          <p:val>
                                            <p:fltVal val="0"/>
                                          </p:val>
                                        </p:tav>
                                        <p:tav tm="100000">
                                          <p:val>
                                            <p:strVal val="#ppt_w"/>
                                          </p:val>
                                        </p:tav>
                                      </p:tavLst>
                                    </p:anim>
                                    <p:anim calcmode="lin" valueType="num">
                                      <p:cBhvr>
                                        <p:cTn id="12" dur="500" fill="hold"/>
                                        <p:tgtEl>
                                          <p:spTgt spid="44"/>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60"/>
                                        </p:tgtEl>
                                        <p:attrNameLst>
                                          <p:attrName>style.visibility</p:attrName>
                                        </p:attrNameLst>
                                      </p:cBhvr>
                                      <p:to>
                                        <p:strVal val="visible"/>
                                      </p:to>
                                    </p:set>
                                    <p:anim calcmode="lin" valueType="num">
                                      <p:cBhvr>
                                        <p:cTn id="15" dur="500" fill="hold"/>
                                        <p:tgtEl>
                                          <p:spTgt spid="60"/>
                                        </p:tgtEl>
                                        <p:attrNameLst>
                                          <p:attrName>ppt_w</p:attrName>
                                        </p:attrNameLst>
                                      </p:cBhvr>
                                      <p:tavLst>
                                        <p:tav tm="0">
                                          <p:val>
                                            <p:fltVal val="0"/>
                                          </p:val>
                                        </p:tav>
                                        <p:tav tm="100000">
                                          <p:val>
                                            <p:strVal val="#ppt_w"/>
                                          </p:val>
                                        </p:tav>
                                      </p:tavLst>
                                    </p:anim>
                                    <p:anim calcmode="lin" valueType="num">
                                      <p:cBhvr>
                                        <p:cTn id="16" dur="500" fill="hold"/>
                                        <p:tgtEl>
                                          <p:spTgt spid="60"/>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84"/>
                                        </p:tgtEl>
                                        <p:attrNameLst>
                                          <p:attrName>style.visibility</p:attrName>
                                        </p:attrNameLst>
                                      </p:cBhvr>
                                      <p:to>
                                        <p:strVal val="visible"/>
                                      </p:to>
                                    </p:set>
                                    <p:anim calcmode="lin" valueType="num">
                                      <p:cBhvr>
                                        <p:cTn id="19" dur="500" fill="hold"/>
                                        <p:tgtEl>
                                          <p:spTgt spid="84"/>
                                        </p:tgtEl>
                                        <p:attrNameLst>
                                          <p:attrName>ppt_w</p:attrName>
                                        </p:attrNameLst>
                                      </p:cBhvr>
                                      <p:tavLst>
                                        <p:tav tm="0">
                                          <p:val>
                                            <p:fltVal val="0"/>
                                          </p:val>
                                        </p:tav>
                                        <p:tav tm="100000">
                                          <p:val>
                                            <p:strVal val="#ppt_w"/>
                                          </p:val>
                                        </p:tav>
                                      </p:tavLst>
                                    </p:anim>
                                    <p:anim calcmode="lin" valueType="num">
                                      <p:cBhvr>
                                        <p:cTn id="20" dur="500" fill="hold"/>
                                        <p:tgtEl>
                                          <p:spTgt spid="84"/>
                                        </p:tgtEl>
                                        <p:attrNameLst>
                                          <p:attrName>ppt_h</p:attrName>
                                        </p:attrNameLst>
                                      </p:cBhvr>
                                      <p:tavLst>
                                        <p:tav tm="0">
                                          <p:val>
                                            <p:flt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25611"/>
                                        </p:tgtEl>
                                        <p:attrNameLst>
                                          <p:attrName>style.visibility</p:attrName>
                                        </p:attrNameLst>
                                      </p:cBhvr>
                                      <p:to>
                                        <p:strVal val="visible"/>
                                      </p:to>
                                    </p:set>
                                    <p:anim calcmode="lin" valueType="num">
                                      <p:cBhvr>
                                        <p:cTn id="23" dur="500" fill="hold"/>
                                        <p:tgtEl>
                                          <p:spTgt spid="25611"/>
                                        </p:tgtEl>
                                        <p:attrNameLst>
                                          <p:attrName>ppt_w</p:attrName>
                                        </p:attrNameLst>
                                      </p:cBhvr>
                                      <p:tavLst>
                                        <p:tav tm="0">
                                          <p:val>
                                            <p:fltVal val="0"/>
                                          </p:val>
                                        </p:tav>
                                        <p:tav tm="100000">
                                          <p:val>
                                            <p:strVal val="#ppt_w"/>
                                          </p:val>
                                        </p:tav>
                                      </p:tavLst>
                                    </p:anim>
                                    <p:anim calcmode="lin" valueType="num">
                                      <p:cBhvr>
                                        <p:cTn id="24" dur="500" fill="hold"/>
                                        <p:tgtEl>
                                          <p:spTgt spid="25611"/>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p:cTn id="27" dur="500" fill="hold"/>
                                        <p:tgtEl>
                                          <p:spTgt spid="36"/>
                                        </p:tgtEl>
                                        <p:attrNameLst>
                                          <p:attrName>ppt_w</p:attrName>
                                        </p:attrNameLst>
                                      </p:cBhvr>
                                      <p:tavLst>
                                        <p:tav tm="0">
                                          <p:val>
                                            <p:fltVal val="0"/>
                                          </p:val>
                                        </p:tav>
                                        <p:tav tm="100000">
                                          <p:val>
                                            <p:strVal val="#ppt_w"/>
                                          </p:val>
                                        </p:tav>
                                      </p:tavLst>
                                    </p:anim>
                                    <p:anim calcmode="lin" valueType="num">
                                      <p:cBhvr>
                                        <p:cTn id="28" dur="500" fill="hold"/>
                                        <p:tgtEl>
                                          <p:spTgt spid="3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4" grpId="0"/>
      <p:bldP spid="84" grpId="0"/>
      <p:bldP spid="3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28"/>
          <p:cNvSpPr txBox="1"/>
          <p:nvPr/>
        </p:nvSpPr>
        <p:spPr>
          <a:xfrm>
            <a:off x="3298825" y="2481263"/>
            <a:ext cx="4770438" cy="1200150"/>
          </a:xfrm>
          <a:prstGeom prst="rect">
            <a:avLst/>
          </a:prstGeom>
          <a:noFill/>
        </p:spPr>
        <p:txBody>
          <a:bodyPr>
            <a:spAutoFit/>
          </a:bodyPr>
          <a:lstStyle/>
          <a:p>
            <a:pPr eaLnBrk="1" fontAlgn="auto" hangingPunct="1">
              <a:spcBef>
                <a:spcPts val="0"/>
              </a:spcBef>
              <a:spcAft>
                <a:spcPts val="0"/>
              </a:spcAft>
              <a:defRPr/>
            </a:pPr>
            <a:r>
              <a:rPr lang="en-US" altLang="zh-CN" sz="3600" kern="0" dirty="0">
                <a:solidFill>
                  <a:sysClr val="window" lastClr="FFFFFF"/>
                </a:solidFill>
                <a:latin typeface="微软雅黑" pitchFamily="34" charset="-122"/>
                <a:ea typeface="微软雅黑" pitchFamily="34" charset="-122"/>
              </a:rPr>
              <a:t>A</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B</a:t>
            </a:r>
          </a:p>
          <a:p>
            <a:pPr eaLnBrk="1" fontAlgn="auto" hangingPunct="1">
              <a:spcBef>
                <a:spcPts val="0"/>
              </a:spcBef>
              <a:spcAft>
                <a:spcPts val="0"/>
              </a:spcAft>
              <a:defRPr/>
            </a:pPr>
            <a:r>
              <a:rPr lang="en-US" altLang="zh-CN" sz="3600" kern="0" dirty="0">
                <a:solidFill>
                  <a:sysClr val="window" lastClr="FFFFFF"/>
                </a:solidFill>
                <a:latin typeface="微软雅黑" pitchFamily="34" charset="-122"/>
                <a:ea typeface="微软雅黑" pitchFamily="34" charset="-122"/>
              </a:rPr>
              <a:t>B</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A</a:t>
            </a:r>
          </a:p>
        </p:txBody>
      </p:sp>
      <p:sp>
        <p:nvSpPr>
          <p:cNvPr id="44" name="文本框 28"/>
          <p:cNvSpPr txBox="1"/>
          <p:nvPr/>
        </p:nvSpPr>
        <p:spPr>
          <a:xfrm>
            <a:off x="925513" y="2478088"/>
            <a:ext cx="7302500" cy="739775"/>
          </a:xfrm>
          <a:prstGeom prst="rect">
            <a:avLst/>
          </a:prstGeom>
          <a:noFill/>
        </p:spPr>
        <p:txBody>
          <a:bodyPr>
            <a:spAutoFit/>
          </a:bodyPr>
          <a:lstStyle/>
          <a:p>
            <a:pPr eaLnBrk="1" fontAlgn="auto" hangingPunct="1">
              <a:lnSpc>
                <a:spcPct val="150000"/>
              </a:lnSpc>
              <a:spcBef>
                <a:spcPts val="0"/>
              </a:spcBef>
              <a:spcAft>
                <a:spcPts val="0"/>
              </a:spcAft>
              <a:defRPr/>
            </a:pPr>
            <a:r>
              <a:rPr lang="zh-CN" altLang="en-US" sz="2800" kern="0" dirty="0">
                <a:latin typeface="微软雅黑" pitchFamily="34" charset="-122"/>
                <a:ea typeface="微软雅黑" pitchFamily="34" charset="-122"/>
              </a:rPr>
              <a:t>       </a:t>
            </a:r>
          </a:p>
        </p:txBody>
      </p:sp>
      <p:grpSp>
        <p:nvGrpSpPr>
          <p:cNvPr id="19460" name="组合 1"/>
          <p:cNvGrpSpPr>
            <a:grpSpLocks/>
          </p:cNvGrpSpPr>
          <p:nvPr/>
        </p:nvGrpSpPr>
        <p:grpSpPr bwMode="auto">
          <a:xfrm>
            <a:off x="525463" y="508000"/>
            <a:ext cx="5397500" cy="652463"/>
            <a:chOff x="3589704" y="5356768"/>
            <a:chExt cx="5398100" cy="651600"/>
          </a:xfrm>
        </p:grpSpPr>
        <p:sp>
          <p:nvSpPr>
            <p:cNvPr id="52" name="Freeform 7"/>
            <p:cNvSpPr>
              <a:spLocks/>
            </p:cNvSpPr>
            <p:nvPr/>
          </p:nvSpPr>
          <p:spPr bwMode="auto">
            <a:xfrm>
              <a:off x="3592879" y="5358354"/>
              <a:ext cx="5394925" cy="648428"/>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29ABE2"/>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53" name="Freeform 8"/>
            <p:cNvSpPr>
              <a:spLocks/>
            </p:cNvSpPr>
            <p:nvPr/>
          </p:nvSpPr>
          <p:spPr bwMode="auto">
            <a:xfrm>
              <a:off x="7751004" y="5358354"/>
              <a:ext cx="1236800" cy="648428"/>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29ABE2">
                <a:lumMod val="60000"/>
                <a:lumOff val="40000"/>
              </a:srgb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54" name="Freeform 12"/>
            <p:cNvSpPr>
              <a:spLocks/>
            </p:cNvSpPr>
            <p:nvPr/>
          </p:nvSpPr>
          <p:spPr bwMode="auto">
            <a:xfrm>
              <a:off x="3589704" y="5356768"/>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29ABE2">
                <a:lumMod val="60000"/>
                <a:lumOff val="40000"/>
              </a:srgb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grpSp>
      <p:sp>
        <p:nvSpPr>
          <p:cNvPr id="55" name="Freeform 5"/>
          <p:cNvSpPr>
            <a:spLocks noEditPoints="1"/>
          </p:cNvSpPr>
          <p:nvPr/>
        </p:nvSpPr>
        <p:spPr bwMode="auto">
          <a:xfrm>
            <a:off x="315913" y="277813"/>
            <a:ext cx="5821362" cy="1081087"/>
          </a:xfrm>
          <a:custGeom>
            <a:avLst/>
            <a:gdLst>
              <a:gd name="T0" fmla="*/ 5285393 w 1097"/>
              <a:gd name="T1" fmla="*/ 0 h 201"/>
              <a:gd name="T2" fmla="*/ 530662 w 1097"/>
              <a:gd name="T3" fmla="*/ 0 h 201"/>
              <a:gd name="T4" fmla="*/ 153892 w 1097"/>
              <a:gd name="T5" fmla="*/ 155978 h 201"/>
              <a:gd name="T6" fmla="*/ 0 w 1097"/>
              <a:gd name="T7" fmla="*/ 537854 h 201"/>
              <a:gd name="T8" fmla="*/ 530662 w 1097"/>
              <a:gd name="T9" fmla="*/ 1081087 h 201"/>
              <a:gd name="T10" fmla="*/ 5285393 w 1097"/>
              <a:gd name="T11" fmla="*/ 1081087 h 201"/>
              <a:gd name="T12" fmla="*/ 5821362 w 1097"/>
              <a:gd name="T13" fmla="*/ 537854 h 201"/>
              <a:gd name="T14" fmla="*/ 5662163 w 1097"/>
              <a:gd name="T15" fmla="*/ 155978 h 201"/>
              <a:gd name="T16" fmla="*/ 5285393 w 1097"/>
              <a:gd name="T17" fmla="*/ 0 h 201"/>
              <a:gd name="T18" fmla="*/ 5609097 w 1097"/>
              <a:gd name="T19" fmla="*/ 537854 h 201"/>
              <a:gd name="T20" fmla="*/ 5285393 w 1097"/>
              <a:gd name="T21" fmla="*/ 865945 h 201"/>
              <a:gd name="T22" fmla="*/ 530662 w 1097"/>
              <a:gd name="T23" fmla="*/ 865945 h 201"/>
              <a:gd name="T24" fmla="*/ 212265 w 1097"/>
              <a:gd name="T25" fmla="*/ 537854 h 201"/>
              <a:gd name="T26" fmla="*/ 307784 w 1097"/>
              <a:gd name="T27" fmla="*/ 311955 h 201"/>
              <a:gd name="T28" fmla="*/ 530662 w 1097"/>
              <a:gd name="T29" fmla="*/ 215142 h 201"/>
              <a:gd name="T30" fmla="*/ 5285393 w 1097"/>
              <a:gd name="T31" fmla="*/ 215142 h 201"/>
              <a:gd name="T32" fmla="*/ 5513578 w 1097"/>
              <a:gd name="T33" fmla="*/ 311955 h 201"/>
              <a:gd name="T34" fmla="*/ 5609097 w 1097"/>
              <a:gd name="T35" fmla="*/ 537854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6" name="Freeform 6"/>
          <p:cNvSpPr>
            <a:spLocks noEditPoints="1"/>
          </p:cNvSpPr>
          <p:nvPr/>
        </p:nvSpPr>
        <p:spPr bwMode="auto">
          <a:xfrm>
            <a:off x="422275" y="401638"/>
            <a:ext cx="5608638" cy="865187"/>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57" name="文本框 39"/>
          <p:cNvSpPr txBox="1"/>
          <p:nvPr/>
        </p:nvSpPr>
        <p:spPr>
          <a:xfrm>
            <a:off x="585788" y="574675"/>
            <a:ext cx="665162" cy="584200"/>
          </a:xfrm>
          <a:prstGeom prst="rect">
            <a:avLst/>
          </a:prstGeom>
          <a:noFill/>
        </p:spPr>
        <p:txBody>
          <a:bodyPr wrap="none">
            <a:spAutoFit/>
          </a:bodyPr>
          <a:lstStyle/>
          <a:p>
            <a:pPr eaLnBrk="1" fontAlgn="auto" hangingPunct="1">
              <a:spcBef>
                <a:spcPts val="0"/>
              </a:spcBef>
              <a:spcAft>
                <a:spcPts val="0"/>
              </a:spcAft>
              <a:defRPr/>
            </a:pPr>
            <a:r>
              <a:rPr lang="en-US" altLang="zh-CN" sz="3200" kern="0" dirty="0">
                <a:solidFill>
                  <a:sysClr val="window" lastClr="FFFFFF"/>
                </a:solidFill>
                <a:latin typeface="微软雅黑" pitchFamily="34" charset="-122"/>
                <a:ea typeface="微软雅黑" pitchFamily="34" charset="-122"/>
              </a:rPr>
              <a:t>02</a:t>
            </a:r>
            <a:endParaRPr lang="zh-CN" altLang="en-US" sz="3200" kern="0" dirty="0">
              <a:solidFill>
                <a:sysClr val="window" lastClr="FFFFFF"/>
              </a:solidFill>
              <a:latin typeface="微软雅黑" pitchFamily="34" charset="-122"/>
              <a:ea typeface="微软雅黑" pitchFamily="34" charset="-122"/>
            </a:endParaRPr>
          </a:p>
        </p:txBody>
      </p:sp>
      <p:sp>
        <p:nvSpPr>
          <p:cNvPr id="58" name="Freeform 27"/>
          <p:cNvSpPr>
            <a:spLocks noChangeAspect="1" noEditPoints="1"/>
          </p:cNvSpPr>
          <p:nvPr/>
        </p:nvSpPr>
        <p:spPr bwMode="auto">
          <a:xfrm>
            <a:off x="4999038" y="600075"/>
            <a:ext cx="498475" cy="504825"/>
          </a:xfrm>
          <a:custGeom>
            <a:avLst/>
            <a:gdLst>
              <a:gd name="T0" fmla="*/ 59 w 104"/>
              <a:gd name="T1" fmla="*/ 46 h 105"/>
              <a:gd name="T2" fmla="*/ 59 w 104"/>
              <a:gd name="T3" fmla="*/ 23 h 105"/>
              <a:gd name="T4" fmla="*/ 46 w 104"/>
              <a:gd name="T5" fmla="*/ 23 h 105"/>
              <a:gd name="T6" fmla="*/ 46 w 104"/>
              <a:gd name="T7" fmla="*/ 46 h 105"/>
              <a:gd name="T8" fmla="*/ 24 w 104"/>
              <a:gd name="T9" fmla="*/ 46 h 105"/>
              <a:gd name="T10" fmla="*/ 24 w 104"/>
              <a:gd name="T11" fmla="*/ 59 h 105"/>
              <a:gd name="T12" fmla="*/ 46 w 104"/>
              <a:gd name="T13" fmla="*/ 59 h 105"/>
              <a:gd name="T14" fmla="*/ 46 w 104"/>
              <a:gd name="T15" fmla="*/ 82 h 105"/>
              <a:gd name="T16" fmla="*/ 59 w 104"/>
              <a:gd name="T17" fmla="*/ 82 h 105"/>
              <a:gd name="T18" fmla="*/ 59 w 104"/>
              <a:gd name="T19" fmla="*/ 59 h 105"/>
              <a:gd name="T20" fmla="*/ 81 w 104"/>
              <a:gd name="T21" fmla="*/ 59 h 105"/>
              <a:gd name="T22" fmla="*/ 81 w 104"/>
              <a:gd name="T23" fmla="*/ 46 h 105"/>
              <a:gd name="T24" fmla="*/ 59 w 104"/>
              <a:gd name="T25" fmla="*/ 46 h 105"/>
              <a:gd name="T26" fmla="*/ 52 w 104"/>
              <a:gd name="T27" fmla="*/ 0 h 105"/>
              <a:gd name="T28" fmla="*/ 0 w 104"/>
              <a:gd name="T29" fmla="*/ 53 h 105"/>
              <a:gd name="T30" fmla="*/ 52 w 104"/>
              <a:gd name="T31" fmla="*/ 105 h 105"/>
              <a:gd name="T32" fmla="*/ 104 w 104"/>
              <a:gd name="T33" fmla="*/ 53 h 105"/>
              <a:gd name="T34" fmla="*/ 52 w 104"/>
              <a:gd name="T35" fmla="*/ 0 h 105"/>
              <a:gd name="T36" fmla="*/ 52 w 104"/>
              <a:gd name="T37" fmla="*/ 93 h 105"/>
              <a:gd name="T38" fmla="*/ 12 w 104"/>
              <a:gd name="T39" fmla="*/ 53 h 105"/>
              <a:gd name="T40" fmla="*/ 52 w 104"/>
              <a:gd name="T41" fmla="*/ 12 h 105"/>
              <a:gd name="T42" fmla="*/ 93 w 104"/>
              <a:gd name="T43" fmla="*/ 53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9" y="46"/>
                </a:moveTo>
                <a:cubicBezTo>
                  <a:pt x="59" y="23"/>
                  <a:pt x="59" y="23"/>
                  <a:pt x="59" y="23"/>
                </a:cubicBezTo>
                <a:cubicBezTo>
                  <a:pt x="46" y="23"/>
                  <a:pt x="46" y="23"/>
                  <a:pt x="46" y="23"/>
                </a:cubicBezTo>
                <a:cubicBezTo>
                  <a:pt x="46" y="46"/>
                  <a:pt x="46" y="46"/>
                  <a:pt x="46" y="46"/>
                </a:cubicBezTo>
                <a:cubicBezTo>
                  <a:pt x="24" y="46"/>
                  <a:pt x="24" y="46"/>
                  <a:pt x="24" y="46"/>
                </a:cubicBezTo>
                <a:cubicBezTo>
                  <a:pt x="24" y="59"/>
                  <a:pt x="24" y="59"/>
                  <a:pt x="24" y="59"/>
                </a:cubicBezTo>
                <a:cubicBezTo>
                  <a:pt x="46" y="59"/>
                  <a:pt x="46" y="59"/>
                  <a:pt x="46" y="59"/>
                </a:cubicBezTo>
                <a:cubicBezTo>
                  <a:pt x="46" y="82"/>
                  <a:pt x="46" y="82"/>
                  <a:pt x="46" y="82"/>
                </a:cubicBezTo>
                <a:cubicBezTo>
                  <a:pt x="59" y="82"/>
                  <a:pt x="59" y="82"/>
                  <a:pt x="59" y="82"/>
                </a:cubicBezTo>
                <a:cubicBezTo>
                  <a:pt x="59" y="59"/>
                  <a:pt x="59" y="59"/>
                  <a:pt x="59" y="59"/>
                </a:cubicBezTo>
                <a:cubicBezTo>
                  <a:pt x="81" y="59"/>
                  <a:pt x="81" y="59"/>
                  <a:pt x="81" y="59"/>
                </a:cubicBezTo>
                <a:cubicBezTo>
                  <a:pt x="81" y="46"/>
                  <a:pt x="81" y="46"/>
                  <a:pt x="81" y="46"/>
                </a:cubicBezTo>
                <a:lnTo>
                  <a:pt x="59" y="46"/>
                </a:lnTo>
                <a:close/>
                <a:moveTo>
                  <a:pt x="52" y="0"/>
                </a:moveTo>
                <a:cubicBezTo>
                  <a:pt x="23" y="0"/>
                  <a:pt x="0" y="24"/>
                  <a:pt x="0" y="53"/>
                </a:cubicBezTo>
                <a:cubicBezTo>
                  <a:pt x="0" y="81"/>
                  <a:pt x="23" y="105"/>
                  <a:pt x="52" y="105"/>
                </a:cubicBezTo>
                <a:cubicBezTo>
                  <a:pt x="81" y="105"/>
                  <a:pt x="104" y="81"/>
                  <a:pt x="104" y="53"/>
                </a:cubicBezTo>
                <a:cubicBezTo>
                  <a:pt x="104" y="24"/>
                  <a:pt x="81" y="0"/>
                  <a:pt x="52" y="0"/>
                </a:cubicBezTo>
                <a:close/>
                <a:moveTo>
                  <a:pt x="52" y="93"/>
                </a:moveTo>
                <a:cubicBezTo>
                  <a:pt x="30" y="93"/>
                  <a:pt x="12" y="75"/>
                  <a:pt x="12" y="53"/>
                </a:cubicBezTo>
                <a:cubicBezTo>
                  <a:pt x="12" y="30"/>
                  <a:pt x="30" y="12"/>
                  <a:pt x="52" y="12"/>
                </a:cubicBezTo>
                <a:cubicBezTo>
                  <a:pt x="74" y="12"/>
                  <a:pt x="93" y="30"/>
                  <a:pt x="93" y="53"/>
                </a:cubicBezTo>
                <a:cubicBezTo>
                  <a:pt x="93" y="75"/>
                  <a:pt x="74" y="93"/>
                  <a:pt x="52" y="93"/>
                </a:cubicBezTo>
                <a:close/>
              </a:path>
            </a:pathLst>
          </a:custGeom>
          <a:solidFill>
            <a:sysClr val="window" lastClr="FFFFFF">
              <a:alpha val="88000"/>
            </a:sys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59" name="文本框 28"/>
          <p:cNvSpPr txBox="1"/>
          <p:nvPr/>
        </p:nvSpPr>
        <p:spPr>
          <a:xfrm>
            <a:off x="889000" y="541338"/>
            <a:ext cx="2601913" cy="585787"/>
          </a:xfrm>
          <a:prstGeom prst="rect">
            <a:avLst/>
          </a:prstGeom>
          <a:noFill/>
        </p:spPr>
        <p:txBody>
          <a:bodyPr wrap="none">
            <a:spAutoFit/>
          </a:bodyPr>
          <a:lstStyle/>
          <a:p>
            <a:pPr eaLnBrk="1" fontAlgn="auto" hangingPunct="1">
              <a:spcBef>
                <a:spcPts val="0"/>
              </a:spcBef>
              <a:spcAft>
                <a:spcPts val="0"/>
              </a:spcAft>
              <a:defRPr/>
            </a:pPr>
            <a:r>
              <a:rPr lang="zh-CN" altLang="en-US" sz="2400" kern="0" dirty="0">
                <a:solidFill>
                  <a:sysClr val="window" lastClr="FFFFFF"/>
                </a:solidFill>
                <a:latin typeface="微软雅黑" pitchFamily="34" charset="-122"/>
                <a:ea typeface="微软雅黑" pitchFamily="34" charset="-122"/>
              </a:rPr>
              <a:t>    </a:t>
            </a:r>
            <a:r>
              <a:rPr lang="zh-CN" altLang="en-US" sz="3200" kern="0" dirty="0">
                <a:latin typeface="微软雅黑" pitchFamily="34" charset="-122"/>
                <a:ea typeface="微软雅黑" pitchFamily="34" charset="-122"/>
              </a:rPr>
              <a:t>证明的方法</a:t>
            </a:r>
            <a:endParaRPr lang="zh-CN" altLang="en-US" sz="2400" kern="0" dirty="0">
              <a:latin typeface="微软雅黑" pitchFamily="34" charset="-122"/>
              <a:ea typeface="微软雅黑" pitchFamily="34" charset="-122"/>
            </a:endParaRPr>
          </a:p>
        </p:txBody>
      </p:sp>
      <p:sp>
        <p:nvSpPr>
          <p:cNvPr id="60" name="任意多边形 4"/>
          <p:cNvSpPr/>
          <p:nvPr/>
        </p:nvSpPr>
        <p:spPr>
          <a:xfrm>
            <a:off x="3659188" y="2501900"/>
            <a:ext cx="1557337" cy="1096963"/>
          </a:xfrm>
          <a:custGeom>
            <a:avLst/>
            <a:gdLst>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698395 w 1556117"/>
              <a:gd name="connsiteY2" fmla="*/ 875985 h 1091990"/>
              <a:gd name="connsiteX3" fmla="*/ 490576 w 1556117"/>
              <a:gd name="connsiteY3" fmla="*/ 690838 h 1091990"/>
              <a:gd name="connsiteX4" fmla="*/ 199631 w 1556117"/>
              <a:gd name="connsiteY4" fmla="*/ 562368 h 1091990"/>
              <a:gd name="connsiteX5" fmla="*/ 29598 w 1556117"/>
              <a:gd name="connsiteY5" fmla="*/ 562368 h 1091990"/>
              <a:gd name="connsiteX6" fmla="*/ 22041 w 1556117"/>
              <a:gd name="connsiteY6" fmla="*/ 547254 h 1091990"/>
              <a:gd name="connsiteX7" fmla="*/ 82497 w 1556117"/>
              <a:gd name="connsiteY7" fmla="*/ 441456 h 1091990"/>
              <a:gd name="connsiteX8" fmla="*/ 256309 w 1556117"/>
              <a:gd name="connsiteY8" fmla="*/ 218524 h 1091990"/>
              <a:gd name="connsiteX9" fmla="*/ 551033 w 1556117"/>
              <a:gd name="connsiteY9" fmla="*/ 48491 h 1091990"/>
              <a:gd name="connsiteX10" fmla="*/ 943998 w 1556117"/>
              <a:gd name="connsiteY10" fmla="*/ 25820 h 1091990"/>
              <a:gd name="connsiteX11" fmla="*/ 1291621 w 1556117"/>
              <a:gd name="connsiteY11" fmla="*/ 203410 h 1091990"/>
              <a:gd name="connsiteX12" fmla="*/ 1518332 w 1556117"/>
              <a:gd name="connsiteY12" fmla="*/ 494355 h 1091990"/>
              <a:gd name="connsiteX13" fmla="*/ 1518332 w 1556117"/>
              <a:gd name="connsiteY13" fmla="*/ 517026 h 1091990"/>
              <a:gd name="connsiteX14" fmla="*/ 1382305 w 1556117"/>
              <a:gd name="connsiteY14" fmla="*/ 535919 h 1091990"/>
              <a:gd name="connsiteX15" fmla="*/ 1155595 w 1556117"/>
              <a:gd name="connsiteY15" fmla="*/ 626603 h 1091990"/>
              <a:gd name="connsiteX16" fmla="*/ 962890 w 1556117"/>
              <a:gd name="connsiteY16" fmla="*/ 789079 h 1091990"/>
              <a:gd name="connsiteX17" fmla="*/ 796636 w 1556117"/>
              <a:gd name="connsiteY17"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360"/>
              <a:gd name="connsiteX1" fmla="*/ 690837 w 1556117"/>
              <a:gd name="connsiteY1" fmla="*/ 879764 h 1091360"/>
              <a:gd name="connsiteX2" fmla="*/ 490576 w 1556117"/>
              <a:gd name="connsiteY2" fmla="*/ 690838 h 1091360"/>
              <a:gd name="connsiteX3" fmla="*/ 199631 w 1556117"/>
              <a:gd name="connsiteY3" fmla="*/ 562368 h 1091360"/>
              <a:gd name="connsiteX4" fmla="*/ 29598 w 1556117"/>
              <a:gd name="connsiteY4" fmla="*/ 562368 h 1091360"/>
              <a:gd name="connsiteX5" fmla="*/ 22041 w 1556117"/>
              <a:gd name="connsiteY5" fmla="*/ 547254 h 1091360"/>
              <a:gd name="connsiteX6" fmla="*/ 82497 w 1556117"/>
              <a:gd name="connsiteY6" fmla="*/ 441456 h 1091360"/>
              <a:gd name="connsiteX7" fmla="*/ 256309 w 1556117"/>
              <a:gd name="connsiteY7" fmla="*/ 218524 h 1091360"/>
              <a:gd name="connsiteX8" fmla="*/ 551033 w 1556117"/>
              <a:gd name="connsiteY8" fmla="*/ 48491 h 1091360"/>
              <a:gd name="connsiteX9" fmla="*/ 943998 w 1556117"/>
              <a:gd name="connsiteY9" fmla="*/ 25820 h 1091360"/>
              <a:gd name="connsiteX10" fmla="*/ 1291621 w 1556117"/>
              <a:gd name="connsiteY10" fmla="*/ 203410 h 1091360"/>
              <a:gd name="connsiteX11" fmla="*/ 1518332 w 1556117"/>
              <a:gd name="connsiteY11" fmla="*/ 494355 h 1091360"/>
              <a:gd name="connsiteX12" fmla="*/ 1518332 w 1556117"/>
              <a:gd name="connsiteY12" fmla="*/ 517026 h 1091360"/>
              <a:gd name="connsiteX13" fmla="*/ 1382305 w 1556117"/>
              <a:gd name="connsiteY13" fmla="*/ 535919 h 1091360"/>
              <a:gd name="connsiteX14" fmla="*/ 1155595 w 1556117"/>
              <a:gd name="connsiteY14" fmla="*/ 626603 h 1091360"/>
              <a:gd name="connsiteX15" fmla="*/ 962890 w 1556117"/>
              <a:gd name="connsiteY15" fmla="*/ 789079 h 1091360"/>
              <a:gd name="connsiteX16" fmla="*/ 796636 w 1556117"/>
              <a:gd name="connsiteY16" fmla="*/ 1076246 h 1091360"/>
              <a:gd name="connsiteX0" fmla="*/ 796636 w 1556117"/>
              <a:gd name="connsiteY0" fmla="*/ 1076246 h 1091360"/>
              <a:gd name="connsiteX1" fmla="*/ 690837 w 1556117"/>
              <a:gd name="connsiteY1" fmla="*/ 879764 h 1091360"/>
              <a:gd name="connsiteX2" fmla="*/ 490576 w 1556117"/>
              <a:gd name="connsiteY2" fmla="*/ 690838 h 1091360"/>
              <a:gd name="connsiteX3" fmla="*/ 483019 w 1556117"/>
              <a:gd name="connsiteY3" fmla="*/ 694616 h 1091360"/>
              <a:gd name="connsiteX4" fmla="*/ 199631 w 1556117"/>
              <a:gd name="connsiteY4" fmla="*/ 562368 h 1091360"/>
              <a:gd name="connsiteX5" fmla="*/ 29598 w 1556117"/>
              <a:gd name="connsiteY5" fmla="*/ 562368 h 1091360"/>
              <a:gd name="connsiteX6" fmla="*/ 22041 w 1556117"/>
              <a:gd name="connsiteY6" fmla="*/ 547254 h 1091360"/>
              <a:gd name="connsiteX7" fmla="*/ 82497 w 1556117"/>
              <a:gd name="connsiteY7" fmla="*/ 441456 h 1091360"/>
              <a:gd name="connsiteX8" fmla="*/ 256309 w 1556117"/>
              <a:gd name="connsiteY8" fmla="*/ 218524 h 1091360"/>
              <a:gd name="connsiteX9" fmla="*/ 551033 w 1556117"/>
              <a:gd name="connsiteY9" fmla="*/ 48491 h 1091360"/>
              <a:gd name="connsiteX10" fmla="*/ 943998 w 1556117"/>
              <a:gd name="connsiteY10" fmla="*/ 25820 h 1091360"/>
              <a:gd name="connsiteX11" fmla="*/ 1291621 w 1556117"/>
              <a:gd name="connsiteY11" fmla="*/ 203410 h 1091360"/>
              <a:gd name="connsiteX12" fmla="*/ 1518332 w 1556117"/>
              <a:gd name="connsiteY12" fmla="*/ 494355 h 1091360"/>
              <a:gd name="connsiteX13" fmla="*/ 1518332 w 1556117"/>
              <a:gd name="connsiteY13" fmla="*/ 517026 h 1091360"/>
              <a:gd name="connsiteX14" fmla="*/ 1382305 w 1556117"/>
              <a:gd name="connsiteY14" fmla="*/ 535919 h 1091360"/>
              <a:gd name="connsiteX15" fmla="*/ 1155595 w 1556117"/>
              <a:gd name="connsiteY15" fmla="*/ 626603 h 1091360"/>
              <a:gd name="connsiteX16" fmla="*/ 962890 w 1556117"/>
              <a:gd name="connsiteY16" fmla="*/ 789079 h 1091360"/>
              <a:gd name="connsiteX17" fmla="*/ 796636 w 155611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76246"/>
              <a:gd name="connsiteX1" fmla="*/ 691467 w 1556747"/>
              <a:gd name="connsiteY1" fmla="*/ 879764 h 1076246"/>
              <a:gd name="connsiteX2" fmla="*/ 491206 w 1556747"/>
              <a:gd name="connsiteY2" fmla="*/ 690838 h 1076246"/>
              <a:gd name="connsiteX3" fmla="*/ 483649 w 1556747"/>
              <a:gd name="connsiteY3" fmla="*/ 694616 h 1076246"/>
              <a:gd name="connsiteX4" fmla="*/ 204040 w 1556747"/>
              <a:gd name="connsiteY4" fmla="*/ 577483 h 1076246"/>
              <a:gd name="connsiteX5" fmla="*/ 30228 w 1556747"/>
              <a:gd name="connsiteY5" fmla="*/ 562368 h 1076246"/>
              <a:gd name="connsiteX6" fmla="*/ 22671 w 1556747"/>
              <a:gd name="connsiteY6" fmla="*/ 547254 h 1076246"/>
              <a:gd name="connsiteX7" fmla="*/ 83127 w 1556747"/>
              <a:gd name="connsiteY7" fmla="*/ 441456 h 1076246"/>
              <a:gd name="connsiteX8" fmla="*/ 256939 w 1556747"/>
              <a:gd name="connsiteY8" fmla="*/ 218524 h 1076246"/>
              <a:gd name="connsiteX9" fmla="*/ 551663 w 1556747"/>
              <a:gd name="connsiteY9" fmla="*/ 48491 h 1076246"/>
              <a:gd name="connsiteX10" fmla="*/ 944628 w 1556747"/>
              <a:gd name="connsiteY10" fmla="*/ 25820 h 1076246"/>
              <a:gd name="connsiteX11" fmla="*/ 1292251 w 1556747"/>
              <a:gd name="connsiteY11" fmla="*/ 203410 h 1076246"/>
              <a:gd name="connsiteX12" fmla="*/ 1518962 w 1556747"/>
              <a:gd name="connsiteY12" fmla="*/ 494355 h 1076246"/>
              <a:gd name="connsiteX13" fmla="*/ 1518962 w 1556747"/>
              <a:gd name="connsiteY13" fmla="*/ 517026 h 1076246"/>
              <a:gd name="connsiteX14" fmla="*/ 1382935 w 1556747"/>
              <a:gd name="connsiteY14" fmla="*/ 535919 h 1076246"/>
              <a:gd name="connsiteX15" fmla="*/ 1156225 w 1556747"/>
              <a:gd name="connsiteY15" fmla="*/ 626603 h 1076246"/>
              <a:gd name="connsiteX16" fmla="*/ 963520 w 1556747"/>
              <a:gd name="connsiteY16" fmla="*/ 789079 h 1076246"/>
              <a:gd name="connsiteX17" fmla="*/ 797266 w 1556747"/>
              <a:gd name="connsiteY17" fmla="*/ 1076246 h 1076246"/>
              <a:gd name="connsiteX0" fmla="*/ 797266 w 1556747"/>
              <a:gd name="connsiteY0" fmla="*/ 1076246 h 1095967"/>
              <a:gd name="connsiteX1" fmla="*/ 691467 w 1556747"/>
              <a:gd name="connsiteY1" fmla="*/ 879764 h 1095967"/>
              <a:gd name="connsiteX2" fmla="*/ 491206 w 1556747"/>
              <a:gd name="connsiteY2" fmla="*/ 690838 h 1095967"/>
              <a:gd name="connsiteX3" fmla="*/ 483649 w 1556747"/>
              <a:gd name="connsiteY3" fmla="*/ 694616 h 1095967"/>
              <a:gd name="connsiteX4" fmla="*/ 204040 w 1556747"/>
              <a:gd name="connsiteY4" fmla="*/ 577483 h 1095967"/>
              <a:gd name="connsiteX5" fmla="*/ 30228 w 1556747"/>
              <a:gd name="connsiteY5" fmla="*/ 562368 h 1095967"/>
              <a:gd name="connsiteX6" fmla="*/ 22671 w 1556747"/>
              <a:gd name="connsiteY6" fmla="*/ 547254 h 1095967"/>
              <a:gd name="connsiteX7" fmla="*/ 83127 w 1556747"/>
              <a:gd name="connsiteY7" fmla="*/ 441456 h 1095967"/>
              <a:gd name="connsiteX8" fmla="*/ 256939 w 1556747"/>
              <a:gd name="connsiteY8" fmla="*/ 218524 h 1095967"/>
              <a:gd name="connsiteX9" fmla="*/ 551663 w 1556747"/>
              <a:gd name="connsiteY9" fmla="*/ 48491 h 1095967"/>
              <a:gd name="connsiteX10" fmla="*/ 944628 w 1556747"/>
              <a:gd name="connsiteY10" fmla="*/ 25820 h 1095967"/>
              <a:gd name="connsiteX11" fmla="*/ 1292251 w 1556747"/>
              <a:gd name="connsiteY11" fmla="*/ 203410 h 1095967"/>
              <a:gd name="connsiteX12" fmla="*/ 1518962 w 1556747"/>
              <a:gd name="connsiteY12" fmla="*/ 494355 h 1095967"/>
              <a:gd name="connsiteX13" fmla="*/ 1518962 w 1556747"/>
              <a:gd name="connsiteY13" fmla="*/ 517026 h 1095967"/>
              <a:gd name="connsiteX14" fmla="*/ 1382935 w 1556747"/>
              <a:gd name="connsiteY14" fmla="*/ 535919 h 1095967"/>
              <a:gd name="connsiteX15" fmla="*/ 1156225 w 1556747"/>
              <a:gd name="connsiteY15" fmla="*/ 626603 h 1095967"/>
              <a:gd name="connsiteX16" fmla="*/ 963520 w 1556747"/>
              <a:gd name="connsiteY16" fmla="*/ 789079 h 1095967"/>
              <a:gd name="connsiteX17" fmla="*/ 797266 w 1556747"/>
              <a:gd name="connsiteY17" fmla="*/ 1076246 h 109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6747" h="1095967">
                <a:moveTo>
                  <a:pt x="797266" y="1076246"/>
                </a:moveTo>
                <a:cubicBezTo>
                  <a:pt x="785577" y="1073649"/>
                  <a:pt x="742477" y="943999"/>
                  <a:pt x="691467" y="879764"/>
                </a:cubicBezTo>
                <a:cubicBezTo>
                  <a:pt x="640457" y="815529"/>
                  <a:pt x="525842" y="721696"/>
                  <a:pt x="491206" y="690838"/>
                </a:cubicBezTo>
                <a:cubicBezTo>
                  <a:pt x="456570" y="659980"/>
                  <a:pt x="579216" y="757910"/>
                  <a:pt x="483649" y="694616"/>
                </a:cubicBezTo>
                <a:cubicBezTo>
                  <a:pt x="384545" y="633220"/>
                  <a:pt x="279610" y="599524"/>
                  <a:pt x="204040" y="577483"/>
                </a:cubicBezTo>
                <a:cubicBezTo>
                  <a:pt x="128470" y="555442"/>
                  <a:pt x="60456" y="567406"/>
                  <a:pt x="30228" y="562368"/>
                </a:cubicBezTo>
                <a:cubicBezTo>
                  <a:pt x="0" y="557330"/>
                  <a:pt x="13855" y="567406"/>
                  <a:pt x="22671" y="547254"/>
                </a:cubicBezTo>
                <a:cubicBezTo>
                  <a:pt x="31488" y="527102"/>
                  <a:pt x="44082" y="496244"/>
                  <a:pt x="83127" y="441456"/>
                </a:cubicBezTo>
                <a:cubicBezTo>
                  <a:pt x="122172" y="386668"/>
                  <a:pt x="178850" y="284018"/>
                  <a:pt x="256939" y="218524"/>
                </a:cubicBezTo>
                <a:cubicBezTo>
                  <a:pt x="335028" y="153030"/>
                  <a:pt x="437048" y="80608"/>
                  <a:pt x="551663" y="48491"/>
                </a:cubicBezTo>
                <a:cubicBezTo>
                  <a:pt x="666278" y="16374"/>
                  <a:pt x="821197" y="0"/>
                  <a:pt x="944628" y="25820"/>
                </a:cubicBezTo>
                <a:cubicBezTo>
                  <a:pt x="1068059" y="51640"/>
                  <a:pt x="1196529" y="125321"/>
                  <a:pt x="1292251" y="203410"/>
                </a:cubicBezTo>
                <a:cubicBezTo>
                  <a:pt x="1387973" y="281499"/>
                  <a:pt x="1481177" y="442086"/>
                  <a:pt x="1518962" y="494355"/>
                </a:cubicBezTo>
                <a:cubicBezTo>
                  <a:pt x="1556747" y="546624"/>
                  <a:pt x="1541633" y="510099"/>
                  <a:pt x="1518962" y="517026"/>
                </a:cubicBezTo>
                <a:cubicBezTo>
                  <a:pt x="1496291" y="523953"/>
                  <a:pt x="1443391" y="517656"/>
                  <a:pt x="1382935" y="535919"/>
                </a:cubicBezTo>
                <a:cubicBezTo>
                  <a:pt x="1322479" y="554182"/>
                  <a:pt x="1226127" y="584410"/>
                  <a:pt x="1156225" y="626603"/>
                </a:cubicBezTo>
                <a:cubicBezTo>
                  <a:pt x="1086323" y="668796"/>
                  <a:pt x="1023346" y="712249"/>
                  <a:pt x="963520" y="789079"/>
                </a:cubicBezTo>
                <a:cubicBezTo>
                  <a:pt x="903694" y="865909"/>
                  <a:pt x="808601" y="1095967"/>
                  <a:pt x="797266" y="1076246"/>
                </a:cubicBezTo>
                <a:close/>
              </a:path>
            </a:pathLst>
          </a:custGeom>
          <a:gradFill>
            <a:gsLst>
              <a:gs pos="0">
                <a:srgbClr val="C31B4F"/>
              </a:gs>
              <a:gs pos="100000">
                <a:srgbClr val="E55D8E"/>
              </a:gs>
            </a:gsLst>
            <a:lin ang="0" scaled="0"/>
          </a:gradFill>
          <a:ln>
            <a:solidFill>
              <a:srgbClr val="D121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 name="任意多边形 6"/>
          <p:cNvSpPr/>
          <p:nvPr/>
        </p:nvSpPr>
        <p:spPr>
          <a:xfrm rot="14556354">
            <a:off x="2841625" y="4240213"/>
            <a:ext cx="1557338" cy="1096962"/>
          </a:xfrm>
          <a:custGeom>
            <a:avLst/>
            <a:gdLst>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698395 w 1556117"/>
              <a:gd name="connsiteY2" fmla="*/ 875985 h 1091990"/>
              <a:gd name="connsiteX3" fmla="*/ 490576 w 1556117"/>
              <a:gd name="connsiteY3" fmla="*/ 690838 h 1091990"/>
              <a:gd name="connsiteX4" fmla="*/ 199631 w 1556117"/>
              <a:gd name="connsiteY4" fmla="*/ 562368 h 1091990"/>
              <a:gd name="connsiteX5" fmla="*/ 29598 w 1556117"/>
              <a:gd name="connsiteY5" fmla="*/ 562368 h 1091990"/>
              <a:gd name="connsiteX6" fmla="*/ 22041 w 1556117"/>
              <a:gd name="connsiteY6" fmla="*/ 547254 h 1091990"/>
              <a:gd name="connsiteX7" fmla="*/ 82497 w 1556117"/>
              <a:gd name="connsiteY7" fmla="*/ 441456 h 1091990"/>
              <a:gd name="connsiteX8" fmla="*/ 256309 w 1556117"/>
              <a:gd name="connsiteY8" fmla="*/ 218524 h 1091990"/>
              <a:gd name="connsiteX9" fmla="*/ 551033 w 1556117"/>
              <a:gd name="connsiteY9" fmla="*/ 48491 h 1091990"/>
              <a:gd name="connsiteX10" fmla="*/ 943998 w 1556117"/>
              <a:gd name="connsiteY10" fmla="*/ 25820 h 1091990"/>
              <a:gd name="connsiteX11" fmla="*/ 1291621 w 1556117"/>
              <a:gd name="connsiteY11" fmla="*/ 203410 h 1091990"/>
              <a:gd name="connsiteX12" fmla="*/ 1518332 w 1556117"/>
              <a:gd name="connsiteY12" fmla="*/ 494355 h 1091990"/>
              <a:gd name="connsiteX13" fmla="*/ 1518332 w 1556117"/>
              <a:gd name="connsiteY13" fmla="*/ 517026 h 1091990"/>
              <a:gd name="connsiteX14" fmla="*/ 1382305 w 1556117"/>
              <a:gd name="connsiteY14" fmla="*/ 535919 h 1091990"/>
              <a:gd name="connsiteX15" fmla="*/ 1155595 w 1556117"/>
              <a:gd name="connsiteY15" fmla="*/ 626603 h 1091990"/>
              <a:gd name="connsiteX16" fmla="*/ 962890 w 1556117"/>
              <a:gd name="connsiteY16" fmla="*/ 789079 h 1091990"/>
              <a:gd name="connsiteX17" fmla="*/ 796636 w 1556117"/>
              <a:gd name="connsiteY17"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360"/>
              <a:gd name="connsiteX1" fmla="*/ 690837 w 1556117"/>
              <a:gd name="connsiteY1" fmla="*/ 879764 h 1091360"/>
              <a:gd name="connsiteX2" fmla="*/ 490576 w 1556117"/>
              <a:gd name="connsiteY2" fmla="*/ 690838 h 1091360"/>
              <a:gd name="connsiteX3" fmla="*/ 199631 w 1556117"/>
              <a:gd name="connsiteY3" fmla="*/ 562368 h 1091360"/>
              <a:gd name="connsiteX4" fmla="*/ 29598 w 1556117"/>
              <a:gd name="connsiteY4" fmla="*/ 562368 h 1091360"/>
              <a:gd name="connsiteX5" fmla="*/ 22041 w 1556117"/>
              <a:gd name="connsiteY5" fmla="*/ 547254 h 1091360"/>
              <a:gd name="connsiteX6" fmla="*/ 82497 w 1556117"/>
              <a:gd name="connsiteY6" fmla="*/ 441456 h 1091360"/>
              <a:gd name="connsiteX7" fmla="*/ 256309 w 1556117"/>
              <a:gd name="connsiteY7" fmla="*/ 218524 h 1091360"/>
              <a:gd name="connsiteX8" fmla="*/ 551033 w 1556117"/>
              <a:gd name="connsiteY8" fmla="*/ 48491 h 1091360"/>
              <a:gd name="connsiteX9" fmla="*/ 943998 w 1556117"/>
              <a:gd name="connsiteY9" fmla="*/ 25820 h 1091360"/>
              <a:gd name="connsiteX10" fmla="*/ 1291621 w 1556117"/>
              <a:gd name="connsiteY10" fmla="*/ 203410 h 1091360"/>
              <a:gd name="connsiteX11" fmla="*/ 1518332 w 1556117"/>
              <a:gd name="connsiteY11" fmla="*/ 494355 h 1091360"/>
              <a:gd name="connsiteX12" fmla="*/ 1518332 w 1556117"/>
              <a:gd name="connsiteY12" fmla="*/ 517026 h 1091360"/>
              <a:gd name="connsiteX13" fmla="*/ 1382305 w 1556117"/>
              <a:gd name="connsiteY13" fmla="*/ 535919 h 1091360"/>
              <a:gd name="connsiteX14" fmla="*/ 1155595 w 1556117"/>
              <a:gd name="connsiteY14" fmla="*/ 626603 h 1091360"/>
              <a:gd name="connsiteX15" fmla="*/ 962890 w 1556117"/>
              <a:gd name="connsiteY15" fmla="*/ 789079 h 1091360"/>
              <a:gd name="connsiteX16" fmla="*/ 796636 w 1556117"/>
              <a:gd name="connsiteY16" fmla="*/ 1076246 h 1091360"/>
              <a:gd name="connsiteX0" fmla="*/ 796636 w 1556117"/>
              <a:gd name="connsiteY0" fmla="*/ 1076246 h 1091360"/>
              <a:gd name="connsiteX1" fmla="*/ 690837 w 1556117"/>
              <a:gd name="connsiteY1" fmla="*/ 879764 h 1091360"/>
              <a:gd name="connsiteX2" fmla="*/ 490576 w 1556117"/>
              <a:gd name="connsiteY2" fmla="*/ 690838 h 1091360"/>
              <a:gd name="connsiteX3" fmla="*/ 483019 w 1556117"/>
              <a:gd name="connsiteY3" fmla="*/ 694616 h 1091360"/>
              <a:gd name="connsiteX4" fmla="*/ 199631 w 1556117"/>
              <a:gd name="connsiteY4" fmla="*/ 562368 h 1091360"/>
              <a:gd name="connsiteX5" fmla="*/ 29598 w 1556117"/>
              <a:gd name="connsiteY5" fmla="*/ 562368 h 1091360"/>
              <a:gd name="connsiteX6" fmla="*/ 22041 w 1556117"/>
              <a:gd name="connsiteY6" fmla="*/ 547254 h 1091360"/>
              <a:gd name="connsiteX7" fmla="*/ 82497 w 1556117"/>
              <a:gd name="connsiteY7" fmla="*/ 441456 h 1091360"/>
              <a:gd name="connsiteX8" fmla="*/ 256309 w 1556117"/>
              <a:gd name="connsiteY8" fmla="*/ 218524 h 1091360"/>
              <a:gd name="connsiteX9" fmla="*/ 551033 w 1556117"/>
              <a:gd name="connsiteY9" fmla="*/ 48491 h 1091360"/>
              <a:gd name="connsiteX10" fmla="*/ 943998 w 1556117"/>
              <a:gd name="connsiteY10" fmla="*/ 25820 h 1091360"/>
              <a:gd name="connsiteX11" fmla="*/ 1291621 w 1556117"/>
              <a:gd name="connsiteY11" fmla="*/ 203410 h 1091360"/>
              <a:gd name="connsiteX12" fmla="*/ 1518332 w 1556117"/>
              <a:gd name="connsiteY12" fmla="*/ 494355 h 1091360"/>
              <a:gd name="connsiteX13" fmla="*/ 1518332 w 1556117"/>
              <a:gd name="connsiteY13" fmla="*/ 517026 h 1091360"/>
              <a:gd name="connsiteX14" fmla="*/ 1382305 w 1556117"/>
              <a:gd name="connsiteY14" fmla="*/ 535919 h 1091360"/>
              <a:gd name="connsiteX15" fmla="*/ 1155595 w 1556117"/>
              <a:gd name="connsiteY15" fmla="*/ 626603 h 1091360"/>
              <a:gd name="connsiteX16" fmla="*/ 962890 w 1556117"/>
              <a:gd name="connsiteY16" fmla="*/ 789079 h 1091360"/>
              <a:gd name="connsiteX17" fmla="*/ 796636 w 155611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76246"/>
              <a:gd name="connsiteX1" fmla="*/ 691467 w 1556747"/>
              <a:gd name="connsiteY1" fmla="*/ 879764 h 1076246"/>
              <a:gd name="connsiteX2" fmla="*/ 491206 w 1556747"/>
              <a:gd name="connsiteY2" fmla="*/ 690838 h 1076246"/>
              <a:gd name="connsiteX3" fmla="*/ 483649 w 1556747"/>
              <a:gd name="connsiteY3" fmla="*/ 694616 h 1076246"/>
              <a:gd name="connsiteX4" fmla="*/ 204040 w 1556747"/>
              <a:gd name="connsiteY4" fmla="*/ 577483 h 1076246"/>
              <a:gd name="connsiteX5" fmla="*/ 30228 w 1556747"/>
              <a:gd name="connsiteY5" fmla="*/ 562368 h 1076246"/>
              <a:gd name="connsiteX6" fmla="*/ 22671 w 1556747"/>
              <a:gd name="connsiteY6" fmla="*/ 547254 h 1076246"/>
              <a:gd name="connsiteX7" fmla="*/ 83127 w 1556747"/>
              <a:gd name="connsiteY7" fmla="*/ 441456 h 1076246"/>
              <a:gd name="connsiteX8" fmla="*/ 256939 w 1556747"/>
              <a:gd name="connsiteY8" fmla="*/ 218524 h 1076246"/>
              <a:gd name="connsiteX9" fmla="*/ 551663 w 1556747"/>
              <a:gd name="connsiteY9" fmla="*/ 48491 h 1076246"/>
              <a:gd name="connsiteX10" fmla="*/ 944628 w 1556747"/>
              <a:gd name="connsiteY10" fmla="*/ 25820 h 1076246"/>
              <a:gd name="connsiteX11" fmla="*/ 1292251 w 1556747"/>
              <a:gd name="connsiteY11" fmla="*/ 203410 h 1076246"/>
              <a:gd name="connsiteX12" fmla="*/ 1518962 w 1556747"/>
              <a:gd name="connsiteY12" fmla="*/ 494355 h 1076246"/>
              <a:gd name="connsiteX13" fmla="*/ 1518962 w 1556747"/>
              <a:gd name="connsiteY13" fmla="*/ 517026 h 1076246"/>
              <a:gd name="connsiteX14" fmla="*/ 1382935 w 1556747"/>
              <a:gd name="connsiteY14" fmla="*/ 535919 h 1076246"/>
              <a:gd name="connsiteX15" fmla="*/ 1156225 w 1556747"/>
              <a:gd name="connsiteY15" fmla="*/ 626603 h 1076246"/>
              <a:gd name="connsiteX16" fmla="*/ 963520 w 1556747"/>
              <a:gd name="connsiteY16" fmla="*/ 789079 h 1076246"/>
              <a:gd name="connsiteX17" fmla="*/ 797266 w 1556747"/>
              <a:gd name="connsiteY17" fmla="*/ 1076246 h 1076246"/>
              <a:gd name="connsiteX0" fmla="*/ 797266 w 1556747"/>
              <a:gd name="connsiteY0" fmla="*/ 1076246 h 1095967"/>
              <a:gd name="connsiteX1" fmla="*/ 691467 w 1556747"/>
              <a:gd name="connsiteY1" fmla="*/ 879764 h 1095967"/>
              <a:gd name="connsiteX2" fmla="*/ 491206 w 1556747"/>
              <a:gd name="connsiteY2" fmla="*/ 690838 h 1095967"/>
              <a:gd name="connsiteX3" fmla="*/ 483649 w 1556747"/>
              <a:gd name="connsiteY3" fmla="*/ 694616 h 1095967"/>
              <a:gd name="connsiteX4" fmla="*/ 204040 w 1556747"/>
              <a:gd name="connsiteY4" fmla="*/ 577483 h 1095967"/>
              <a:gd name="connsiteX5" fmla="*/ 30228 w 1556747"/>
              <a:gd name="connsiteY5" fmla="*/ 562368 h 1095967"/>
              <a:gd name="connsiteX6" fmla="*/ 22671 w 1556747"/>
              <a:gd name="connsiteY6" fmla="*/ 547254 h 1095967"/>
              <a:gd name="connsiteX7" fmla="*/ 83127 w 1556747"/>
              <a:gd name="connsiteY7" fmla="*/ 441456 h 1095967"/>
              <a:gd name="connsiteX8" fmla="*/ 256939 w 1556747"/>
              <a:gd name="connsiteY8" fmla="*/ 218524 h 1095967"/>
              <a:gd name="connsiteX9" fmla="*/ 551663 w 1556747"/>
              <a:gd name="connsiteY9" fmla="*/ 48491 h 1095967"/>
              <a:gd name="connsiteX10" fmla="*/ 944628 w 1556747"/>
              <a:gd name="connsiteY10" fmla="*/ 25820 h 1095967"/>
              <a:gd name="connsiteX11" fmla="*/ 1292251 w 1556747"/>
              <a:gd name="connsiteY11" fmla="*/ 203410 h 1095967"/>
              <a:gd name="connsiteX12" fmla="*/ 1518962 w 1556747"/>
              <a:gd name="connsiteY12" fmla="*/ 494355 h 1095967"/>
              <a:gd name="connsiteX13" fmla="*/ 1518962 w 1556747"/>
              <a:gd name="connsiteY13" fmla="*/ 517026 h 1095967"/>
              <a:gd name="connsiteX14" fmla="*/ 1382935 w 1556747"/>
              <a:gd name="connsiteY14" fmla="*/ 535919 h 1095967"/>
              <a:gd name="connsiteX15" fmla="*/ 1156225 w 1556747"/>
              <a:gd name="connsiteY15" fmla="*/ 626603 h 1095967"/>
              <a:gd name="connsiteX16" fmla="*/ 963520 w 1556747"/>
              <a:gd name="connsiteY16" fmla="*/ 789079 h 1095967"/>
              <a:gd name="connsiteX17" fmla="*/ 797266 w 1556747"/>
              <a:gd name="connsiteY17" fmla="*/ 1076246 h 109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6747" h="1095967">
                <a:moveTo>
                  <a:pt x="797266" y="1076246"/>
                </a:moveTo>
                <a:cubicBezTo>
                  <a:pt x="785577" y="1073649"/>
                  <a:pt x="742477" y="943999"/>
                  <a:pt x="691467" y="879764"/>
                </a:cubicBezTo>
                <a:cubicBezTo>
                  <a:pt x="640457" y="815529"/>
                  <a:pt x="525842" y="721696"/>
                  <a:pt x="491206" y="690838"/>
                </a:cubicBezTo>
                <a:cubicBezTo>
                  <a:pt x="456570" y="659980"/>
                  <a:pt x="579216" y="757910"/>
                  <a:pt x="483649" y="694616"/>
                </a:cubicBezTo>
                <a:cubicBezTo>
                  <a:pt x="384545" y="633220"/>
                  <a:pt x="279610" y="599524"/>
                  <a:pt x="204040" y="577483"/>
                </a:cubicBezTo>
                <a:cubicBezTo>
                  <a:pt x="128470" y="555442"/>
                  <a:pt x="60456" y="567406"/>
                  <a:pt x="30228" y="562368"/>
                </a:cubicBezTo>
                <a:cubicBezTo>
                  <a:pt x="0" y="557330"/>
                  <a:pt x="13855" y="567406"/>
                  <a:pt x="22671" y="547254"/>
                </a:cubicBezTo>
                <a:cubicBezTo>
                  <a:pt x="31488" y="527102"/>
                  <a:pt x="44082" y="496244"/>
                  <a:pt x="83127" y="441456"/>
                </a:cubicBezTo>
                <a:cubicBezTo>
                  <a:pt x="122172" y="386668"/>
                  <a:pt x="178850" y="284018"/>
                  <a:pt x="256939" y="218524"/>
                </a:cubicBezTo>
                <a:cubicBezTo>
                  <a:pt x="335028" y="153030"/>
                  <a:pt x="437048" y="80608"/>
                  <a:pt x="551663" y="48491"/>
                </a:cubicBezTo>
                <a:cubicBezTo>
                  <a:pt x="666278" y="16374"/>
                  <a:pt x="821197" y="0"/>
                  <a:pt x="944628" y="25820"/>
                </a:cubicBezTo>
                <a:cubicBezTo>
                  <a:pt x="1068059" y="51640"/>
                  <a:pt x="1196529" y="125321"/>
                  <a:pt x="1292251" y="203410"/>
                </a:cubicBezTo>
                <a:cubicBezTo>
                  <a:pt x="1387973" y="281499"/>
                  <a:pt x="1481177" y="442086"/>
                  <a:pt x="1518962" y="494355"/>
                </a:cubicBezTo>
                <a:cubicBezTo>
                  <a:pt x="1556747" y="546624"/>
                  <a:pt x="1541633" y="510099"/>
                  <a:pt x="1518962" y="517026"/>
                </a:cubicBezTo>
                <a:cubicBezTo>
                  <a:pt x="1496291" y="523953"/>
                  <a:pt x="1443391" y="517656"/>
                  <a:pt x="1382935" y="535919"/>
                </a:cubicBezTo>
                <a:cubicBezTo>
                  <a:pt x="1322479" y="554182"/>
                  <a:pt x="1226127" y="584410"/>
                  <a:pt x="1156225" y="626603"/>
                </a:cubicBezTo>
                <a:cubicBezTo>
                  <a:pt x="1086323" y="668796"/>
                  <a:pt x="1023346" y="712249"/>
                  <a:pt x="963520" y="789079"/>
                </a:cubicBezTo>
                <a:cubicBezTo>
                  <a:pt x="903694" y="865909"/>
                  <a:pt x="808601" y="1095967"/>
                  <a:pt x="797266" y="1076246"/>
                </a:cubicBezTo>
                <a:close/>
              </a:path>
            </a:pathLst>
          </a:custGeom>
          <a:gradFill>
            <a:gsLst>
              <a:gs pos="0">
                <a:srgbClr val="E4A302"/>
              </a:gs>
              <a:gs pos="100000">
                <a:srgbClr val="FFDD71"/>
              </a:gs>
            </a:gsLst>
            <a:lin ang="12000000" scaled="0"/>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 name="任意多边形 7"/>
          <p:cNvSpPr/>
          <p:nvPr/>
        </p:nvSpPr>
        <p:spPr>
          <a:xfrm rot="7331016">
            <a:off x="4618038" y="4184650"/>
            <a:ext cx="1557337" cy="1096963"/>
          </a:xfrm>
          <a:custGeom>
            <a:avLst/>
            <a:gdLst>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698395 w 1556117"/>
              <a:gd name="connsiteY2" fmla="*/ 875985 h 1091990"/>
              <a:gd name="connsiteX3" fmla="*/ 490576 w 1556117"/>
              <a:gd name="connsiteY3" fmla="*/ 690838 h 1091990"/>
              <a:gd name="connsiteX4" fmla="*/ 199631 w 1556117"/>
              <a:gd name="connsiteY4" fmla="*/ 562368 h 1091990"/>
              <a:gd name="connsiteX5" fmla="*/ 29598 w 1556117"/>
              <a:gd name="connsiteY5" fmla="*/ 562368 h 1091990"/>
              <a:gd name="connsiteX6" fmla="*/ 22041 w 1556117"/>
              <a:gd name="connsiteY6" fmla="*/ 547254 h 1091990"/>
              <a:gd name="connsiteX7" fmla="*/ 82497 w 1556117"/>
              <a:gd name="connsiteY7" fmla="*/ 441456 h 1091990"/>
              <a:gd name="connsiteX8" fmla="*/ 256309 w 1556117"/>
              <a:gd name="connsiteY8" fmla="*/ 218524 h 1091990"/>
              <a:gd name="connsiteX9" fmla="*/ 551033 w 1556117"/>
              <a:gd name="connsiteY9" fmla="*/ 48491 h 1091990"/>
              <a:gd name="connsiteX10" fmla="*/ 943998 w 1556117"/>
              <a:gd name="connsiteY10" fmla="*/ 25820 h 1091990"/>
              <a:gd name="connsiteX11" fmla="*/ 1291621 w 1556117"/>
              <a:gd name="connsiteY11" fmla="*/ 203410 h 1091990"/>
              <a:gd name="connsiteX12" fmla="*/ 1518332 w 1556117"/>
              <a:gd name="connsiteY12" fmla="*/ 494355 h 1091990"/>
              <a:gd name="connsiteX13" fmla="*/ 1518332 w 1556117"/>
              <a:gd name="connsiteY13" fmla="*/ 517026 h 1091990"/>
              <a:gd name="connsiteX14" fmla="*/ 1382305 w 1556117"/>
              <a:gd name="connsiteY14" fmla="*/ 535919 h 1091990"/>
              <a:gd name="connsiteX15" fmla="*/ 1155595 w 1556117"/>
              <a:gd name="connsiteY15" fmla="*/ 626603 h 1091990"/>
              <a:gd name="connsiteX16" fmla="*/ 962890 w 1556117"/>
              <a:gd name="connsiteY16" fmla="*/ 789079 h 1091990"/>
              <a:gd name="connsiteX17" fmla="*/ 796636 w 1556117"/>
              <a:gd name="connsiteY17"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360"/>
              <a:gd name="connsiteX1" fmla="*/ 690837 w 1556117"/>
              <a:gd name="connsiteY1" fmla="*/ 879764 h 1091360"/>
              <a:gd name="connsiteX2" fmla="*/ 490576 w 1556117"/>
              <a:gd name="connsiteY2" fmla="*/ 690838 h 1091360"/>
              <a:gd name="connsiteX3" fmla="*/ 199631 w 1556117"/>
              <a:gd name="connsiteY3" fmla="*/ 562368 h 1091360"/>
              <a:gd name="connsiteX4" fmla="*/ 29598 w 1556117"/>
              <a:gd name="connsiteY4" fmla="*/ 562368 h 1091360"/>
              <a:gd name="connsiteX5" fmla="*/ 22041 w 1556117"/>
              <a:gd name="connsiteY5" fmla="*/ 547254 h 1091360"/>
              <a:gd name="connsiteX6" fmla="*/ 82497 w 1556117"/>
              <a:gd name="connsiteY6" fmla="*/ 441456 h 1091360"/>
              <a:gd name="connsiteX7" fmla="*/ 256309 w 1556117"/>
              <a:gd name="connsiteY7" fmla="*/ 218524 h 1091360"/>
              <a:gd name="connsiteX8" fmla="*/ 551033 w 1556117"/>
              <a:gd name="connsiteY8" fmla="*/ 48491 h 1091360"/>
              <a:gd name="connsiteX9" fmla="*/ 943998 w 1556117"/>
              <a:gd name="connsiteY9" fmla="*/ 25820 h 1091360"/>
              <a:gd name="connsiteX10" fmla="*/ 1291621 w 1556117"/>
              <a:gd name="connsiteY10" fmla="*/ 203410 h 1091360"/>
              <a:gd name="connsiteX11" fmla="*/ 1518332 w 1556117"/>
              <a:gd name="connsiteY11" fmla="*/ 494355 h 1091360"/>
              <a:gd name="connsiteX12" fmla="*/ 1518332 w 1556117"/>
              <a:gd name="connsiteY12" fmla="*/ 517026 h 1091360"/>
              <a:gd name="connsiteX13" fmla="*/ 1382305 w 1556117"/>
              <a:gd name="connsiteY13" fmla="*/ 535919 h 1091360"/>
              <a:gd name="connsiteX14" fmla="*/ 1155595 w 1556117"/>
              <a:gd name="connsiteY14" fmla="*/ 626603 h 1091360"/>
              <a:gd name="connsiteX15" fmla="*/ 962890 w 1556117"/>
              <a:gd name="connsiteY15" fmla="*/ 789079 h 1091360"/>
              <a:gd name="connsiteX16" fmla="*/ 796636 w 1556117"/>
              <a:gd name="connsiteY16" fmla="*/ 1076246 h 1091360"/>
              <a:gd name="connsiteX0" fmla="*/ 796636 w 1556117"/>
              <a:gd name="connsiteY0" fmla="*/ 1076246 h 1091360"/>
              <a:gd name="connsiteX1" fmla="*/ 690837 w 1556117"/>
              <a:gd name="connsiteY1" fmla="*/ 879764 h 1091360"/>
              <a:gd name="connsiteX2" fmla="*/ 490576 w 1556117"/>
              <a:gd name="connsiteY2" fmla="*/ 690838 h 1091360"/>
              <a:gd name="connsiteX3" fmla="*/ 483019 w 1556117"/>
              <a:gd name="connsiteY3" fmla="*/ 694616 h 1091360"/>
              <a:gd name="connsiteX4" fmla="*/ 199631 w 1556117"/>
              <a:gd name="connsiteY4" fmla="*/ 562368 h 1091360"/>
              <a:gd name="connsiteX5" fmla="*/ 29598 w 1556117"/>
              <a:gd name="connsiteY5" fmla="*/ 562368 h 1091360"/>
              <a:gd name="connsiteX6" fmla="*/ 22041 w 1556117"/>
              <a:gd name="connsiteY6" fmla="*/ 547254 h 1091360"/>
              <a:gd name="connsiteX7" fmla="*/ 82497 w 1556117"/>
              <a:gd name="connsiteY7" fmla="*/ 441456 h 1091360"/>
              <a:gd name="connsiteX8" fmla="*/ 256309 w 1556117"/>
              <a:gd name="connsiteY8" fmla="*/ 218524 h 1091360"/>
              <a:gd name="connsiteX9" fmla="*/ 551033 w 1556117"/>
              <a:gd name="connsiteY9" fmla="*/ 48491 h 1091360"/>
              <a:gd name="connsiteX10" fmla="*/ 943998 w 1556117"/>
              <a:gd name="connsiteY10" fmla="*/ 25820 h 1091360"/>
              <a:gd name="connsiteX11" fmla="*/ 1291621 w 1556117"/>
              <a:gd name="connsiteY11" fmla="*/ 203410 h 1091360"/>
              <a:gd name="connsiteX12" fmla="*/ 1518332 w 1556117"/>
              <a:gd name="connsiteY12" fmla="*/ 494355 h 1091360"/>
              <a:gd name="connsiteX13" fmla="*/ 1518332 w 1556117"/>
              <a:gd name="connsiteY13" fmla="*/ 517026 h 1091360"/>
              <a:gd name="connsiteX14" fmla="*/ 1382305 w 1556117"/>
              <a:gd name="connsiteY14" fmla="*/ 535919 h 1091360"/>
              <a:gd name="connsiteX15" fmla="*/ 1155595 w 1556117"/>
              <a:gd name="connsiteY15" fmla="*/ 626603 h 1091360"/>
              <a:gd name="connsiteX16" fmla="*/ 962890 w 1556117"/>
              <a:gd name="connsiteY16" fmla="*/ 789079 h 1091360"/>
              <a:gd name="connsiteX17" fmla="*/ 796636 w 155611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76246"/>
              <a:gd name="connsiteX1" fmla="*/ 691467 w 1556747"/>
              <a:gd name="connsiteY1" fmla="*/ 879764 h 1076246"/>
              <a:gd name="connsiteX2" fmla="*/ 491206 w 1556747"/>
              <a:gd name="connsiteY2" fmla="*/ 690838 h 1076246"/>
              <a:gd name="connsiteX3" fmla="*/ 483649 w 1556747"/>
              <a:gd name="connsiteY3" fmla="*/ 694616 h 1076246"/>
              <a:gd name="connsiteX4" fmla="*/ 204040 w 1556747"/>
              <a:gd name="connsiteY4" fmla="*/ 577483 h 1076246"/>
              <a:gd name="connsiteX5" fmla="*/ 30228 w 1556747"/>
              <a:gd name="connsiteY5" fmla="*/ 562368 h 1076246"/>
              <a:gd name="connsiteX6" fmla="*/ 22671 w 1556747"/>
              <a:gd name="connsiteY6" fmla="*/ 547254 h 1076246"/>
              <a:gd name="connsiteX7" fmla="*/ 83127 w 1556747"/>
              <a:gd name="connsiteY7" fmla="*/ 441456 h 1076246"/>
              <a:gd name="connsiteX8" fmla="*/ 256939 w 1556747"/>
              <a:gd name="connsiteY8" fmla="*/ 218524 h 1076246"/>
              <a:gd name="connsiteX9" fmla="*/ 551663 w 1556747"/>
              <a:gd name="connsiteY9" fmla="*/ 48491 h 1076246"/>
              <a:gd name="connsiteX10" fmla="*/ 944628 w 1556747"/>
              <a:gd name="connsiteY10" fmla="*/ 25820 h 1076246"/>
              <a:gd name="connsiteX11" fmla="*/ 1292251 w 1556747"/>
              <a:gd name="connsiteY11" fmla="*/ 203410 h 1076246"/>
              <a:gd name="connsiteX12" fmla="*/ 1518962 w 1556747"/>
              <a:gd name="connsiteY12" fmla="*/ 494355 h 1076246"/>
              <a:gd name="connsiteX13" fmla="*/ 1518962 w 1556747"/>
              <a:gd name="connsiteY13" fmla="*/ 517026 h 1076246"/>
              <a:gd name="connsiteX14" fmla="*/ 1382935 w 1556747"/>
              <a:gd name="connsiteY14" fmla="*/ 535919 h 1076246"/>
              <a:gd name="connsiteX15" fmla="*/ 1156225 w 1556747"/>
              <a:gd name="connsiteY15" fmla="*/ 626603 h 1076246"/>
              <a:gd name="connsiteX16" fmla="*/ 963520 w 1556747"/>
              <a:gd name="connsiteY16" fmla="*/ 789079 h 1076246"/>
              <a:gd name="connsiteX17" fmla="*/ 797266 w 1556747"/>
              <a:gd name="connsiteY17" fmla="*/ 1076246 h 1076246"/>
              <a:gd name="connsiteX0" fmla="*/ 797266 w 1556747"/>
              <a:gd name="connsiteY0" fmla="*/ 1076246 h 1095967"/>
              <a:gd name="connsiteX1" fmla="*/ 691467 w 1556747"/>
              <a:gd name="connsiteY1" fmla="*/ 879764 h 1095967"/>
              <a:gd name="connsiteX2" fmla="*/ 491206 w 1556747"/>
              <a:gd name="connsiteY2" fmla="*/ 690838 h 1095967"/>
              <a:gd name="connsiteX3" fmla="*/ 483649 w 1556747"/>
              <a:gd name="connsiteY3" fmla="*/ 694616 h 1095967"/>
              <a:gd name="connsiteX4" fmla="*/ 204040 w 1556747"/>
              <a:gd name="connsiteY4" fmla="*/ 577483 h 1095967"/>
              <a:gd name="connsiteX5" fmla="*/ 30228 w 1556747"/>
              <a:gd name="connsiteY5" fmla="*/ 562368 h 1095967"/>
              <a:gd name="connsiteX6" fmla="*/ 22671 w 1556747"/>
              <a:gd name="connsiteY6" fmla="*/ 547254 h 1095967"/>
              <a:gd name="connsiteX7" fmla="*/ 83127 w 1556747"/>
              <a:gd name="connsiteY7" fmla="*/ 441456 h 1095967"/>
              <a:gd name="connsiteX8" fmla="*/ 256939 w 1556747"/>
              <a:gd name="connsiteY8" fmla="*/ 218524 h 1095967"/>
              <a:gd name="connsiteX9" fmla="*/ 551663 w 1556747"/>
              <a:gd name="connsiteY9" fmla="*/ 48491 h 1095967"/>
              <a:gd name="connsiteX10" fmla="*/ 944628 w 1556747"/>
              <a:gd name="connsiteY10" fmla="*/ 25820 h 1095967"/>
              <a:gd name="connsiteX11" fmla="*/ 1292251 w 1556747"/>
              <a:gd name="connsiteY11" fmla="*/ 203410 h 1095967"/>
              <a:gd name="connsiteX12" fmla="*/ 1518962 w 1556747"/>
              <a:gd name="connsiteY12" fmla="*/ 494355 h 1095967"/>
              <a:gd name="connsiteX13" fmla="*/ 1518962 w 1556747"/>
              <a:gd name="connsiteY13" fmla="*/ 517026 h 1095967"/>
              <a:gd name="connsiteX14" fmla="*/ 1382935 w 1556747"/>
              <a:gd name="connsiteY14" fmla="*/ 535919 h 1095967"/>
              <a:gd name="connsiteX15" fmla="*/ 1156225 w 1556747"/>
              <a:gd name="connsiteY15" fmla="*/ 626603 h 1095967"/>
              <a:gd name="connsiteX16" fmla="*/ 963520 w 1556747"/>
              <a:gd name="connsiteY16" fmla="*/ 789079 h 1095967"/>
              <a:gd name="connsiteX17" fmla="*/ 797266 w 1556747"/>
              <a:gd name="connsiteY17" fmla="*/ 1076246 h 109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6747" h="1095967">
                <a:moveTo>
                  <a:pt x="797266" y="1076246"/>
                </a:moveTo>
                <a:cubicBezTo>
                  <a:pt x="785577" y="1073649"/>
                  <a:pt x="742477" y="943999"/>
                  <a:pt x="691467" y="879764"/>
                </a:cubicBezTo>
                <a:cubicBezTo>
                  <a:pt x="640457" y="815529"/>
                  <a:pt x="525842" y="721696"/>
                  <a:pt x="491206" y="690838"/>
                </a:cubicBezTo>
                <a:cubicBezTo>
                  <a:pt x="456570" y="659980"/>
                  <a:pt x="579216" y="757910"/>
                  <a:pt x="483649" y="694616"/>
                </a:cubicBezTo>
                <a:cubicBezTo>
                  <a:pt x="384545" y="633220"/>
                  <a:pt x="279610" y="599524"/>
                  <a:pt x="204040" y="577483"/>
                </a:cubicBezTo>
                <a:cubicBezTo>
                  <a:pt x="128470" y="555442"/>
                  <a:pt x="60456" y="567406"/>
                  <a:pt x="30228" y="562368"/>
                </a:cubicBezTo>
                <a:cubicBezTo>
                  <a:pt x="0" y="557330"/>
                  <a:pt x="13855" y="567406"/>
                  <a:pt x="22671" y="547254"/>
                </a:cubicBezTo>
                <a:cubicBezTo>
                  <a:pt x="31488" y="527102"/>
                  <a:pt x="44082" y="496244"/>
                  <a:pt x="83127" y="441456"/>
                </a:cubicBezTo>
                <a:cubicBezTo>
                  <a:pt x="122172" y="386668"/>
                  <a:pt x="178850" y="284018"/>
                  <a:pt x="256939" y="218524"/>
                </a:cubicBezTo>
                <a:cubicBezTo>
                  <a:pt x="335028" y="153030"/>
                  <a:pt x="437048" y="80608"/>
                  <a:pt x="551663" y="48491"/>
                </a:cubicBezTo>
                <a:cubicBezTo>
                  <a:pt x="666278" y="16374"/>
                  <a:pt x="821197" y="0"/>
                  <a:pt x="944628" y="25820"/>
                </a:cubicBezTo>
                <a:cubicBezTo>
                  <a:pt x="1068059" y="51640"/>
                  <a:pt x="1196529" y="125321"/>
                  <a:pt x="1292251" y="203410"/>
                </a:cubicBezTo>
                <a:cubicBezTo>
                  <a:pt x="1387973" y="281499"/>
                  <a:pt x="1481177" y="442086"/>
                  <a:pt x="1518962" y="494355"/>
                </a:cubicBezTo>
                <a:cubicBezTo>
                  <a:pt x="1556747" y="546624"/>
                  <a:pt x="1541633" y="510099"/>
                  <a:pt x="1518962" y="517026"/>
                </a:cubicBezTo>
                <a:cubicBezTo>
                  <a:pt x="1496291" y="523953"/>
                  <a:pt x="1443391" y="517656"/>
                  <a:pt x="1382935" y="535919"/>
                </a:cubicBezTo>
                <a:cubicBezTo>
                  <a:pt x="1322479" y="554182"/>
                  <a:pt x="1226127" y="584410"/>
                  <a:pt x="1156225" y="626603"/>
                </a:cubicBezTo>
                <a:cubicBezTo>
                  <a:pt x="1086323" y="668796"/>
                  <a:pt x="1023346" y="712249"/>
                  <a:pt x="963520" y="789079"/>
                </a:cubicBezTo>
                <a:cubicBezTo>
                  <a:pt x="903694" y="865909"/>
                  <a:pt x="808601" y="1095967"/>
                  <a:pt x="797266" y="1076246"/>
                </a:cubicBezTo>
                <a:close/>
              </a:path>
            </a:pathLst>
          </a:custGeom>
          <a:gradFill>
            <a:gsLst>
              <a:gs pos="0">
                <a:srgbClr val="238B07"/>
              </a:gs>
              <a:gs pos="100000">
                <a:srgbClr val="92D050"/>
              </a:gs>
            </a:gsLst>
            <a:lin ang="0" scaled="0"/>
          </a:gradFill>
          <a:ln>
            <a:solidFill>
              <a:srgbClr val="54A40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0" name="椭圆 69"/>
          <p:cNvSpPr/>
          <p:nvPr/>
        </p:nvSpPr>
        <p:spPr>
          <a:xfrm>
            <a:off x="3956050" y="3600450"/>
            <a:ext cx="1071563" cy="1071563"/>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rgbClr val="0088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b="1" dirty="0">
              <a:latin typeface="微软雅黑" pitchFamily="34" charset="-122"/>
              <a:ea typeface="微软雅黑" pitchFamily="34" charset="-122"/>
            </a:endParaRPr>
          </a:p>
        </p:txBody>
      </p:sp>
      <p:cxnSp>
        <p:nvCxnSpPr>
          <p:cNvPr id="72" name="直接连接符 13"/>
          <p:cNvCxnSpPr/>
          <p:nvPr/>
        </p:nvCxnSpPr>
        <p:spPr>
          <a:xfrm flipH="1">
            <a:off x="5497513" y="4964113"/>
            <a:ext cx="2460625" cy="0"/>
          </a:xfrm>
          <a:prstGeom prst="line">
            <a:avLst/>
          </a:prstGeom>
          <a:ln w="12700">
            <a:solidFill>
              <a:schemeClr val="tx1"/>
            </a:solidFill>
            <a:prstDash val="sysDot"/>
            <a:headEnd type="oval"/>
            <a:tailEnd type="oval"/>
          </a:ln>
          <a:effectLst/>
        </p:spPr>
        <p:style>
          <a:lnRef idx="1">
            <a:schemeClr val="accent1"/>
          </a:lnRef>
          <a:fillRef idx="0">
            <a:schemeClr val="accent1"/>
          </a:fillRef>
          <a:effectRef idx="0">
            <a:schemeClr val="accent1"/>
          </a:effectRef>
          <a:fontRef idx="minor">
            <a:schemeClr val="tx1"/>
          </a:fontRef>
        </p:style>
      </p:cxnSp>
      <p:sp>
        <p:nvSpPr>
          <p:cNvPr id="24592" name="矩形 72"/>
          <p:cNvSpPr>
            <a:spLocks noChangeArrowheads="1"/>
          </p:cNvSpPr>
          <p:nvPr/>
        </p:nvSpPr>
        <p:spPr bwMode="auto">
          <a:xfrm>
            <a:off x="3962400" y="3868738"/>
            <a:ext cx="10588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800" b="1">
                <a:latin typeface="微软雅黑" panose="020B0503020204020204" pitchFamily="34" charset="-122"/>
                <a:ea typeface="微软雅黑" panose="020B0503020204020204" pitchFamily="34" charset="-122"/>
              </a:rPr>
              <a:t>证明</a:t>
            </a:r>
          </a:p>
        </p:txBody>
      </p:sp>
      <p:sp>
        <p:nvSpPr>
          <p:cNvPr id="75" name="文本框 28"/>
          <p:cNvSpPr txBox="1">
            <a:spLocks noChangeArrowheads="1"/>
          </p:cNvSpPr>
          <p:nvPr/>
        </p:nvSpPr>
        <p:spPr bwMode="auto">
          <a:xfrm>
            <a:off x="6148388" y="4330700"/>
            <a:ext cx="1825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latin typeface="微软雅黑" panose="020B0503020204020204" pitchFamily="34" charset="-122"/>
                <a:ea typeface="微软雅黑" panose="020B0503020204020204" pitchFamily="34" charset="-122"/>
              </a:rPr>
              <a:t>类比证明</a:t>
            </a:r>
          </a:p>
        </p:txBody>
      </p:sp>
      <p:cxnSp>
        <p:nvCxnSpPr>
          <p:cNvPr id="77" name="直接连接符 10"/>
          <p:cNvCxnSpPr/>
          <p:nvPr/>
        </p:nvCxnSpPr>
        <p:spPr>
          <a:xfrm flipH="1">
            <a:off x="1858963" y="3352800"/>
            <a:ext cx="2460625" cy="0"/>
          </a:xfrm>
          <a:prstGeom prst="line">
            <a:avLst/>
          </a:prstGeom>
          <a:ln w="12700">
            <a:solidFill>
              <a:schemeClr val="tx1"/>
            </a:solidFill>
            <a:prstDash val="sysDot"/>
            <a:headEnd type="oval"/>
            <a:tailEnd type="oval"/>
          </a:ln>
          <a:effectLst/>
        </p:spPr>
        <p:style>
          <a:lnRef idx="1">
            <a:schemeClr val="accent1"/>
          </a:lnRef>
          <a:fillRef idx="0">
            <a:schemeClr val="accent1"/>
          </a:fillRef>
          <a:effectRef idx="0">
            <a:schemeClr val="accent1"/>
          </a:effectRef>
          <a:fontRef idx="minor">
            <a:schemeClr val="tx1"/>
          </a:fontRef>
        </p:style>
      </p:cxnSp>
      <p:cxnSp>
        <p:nvCxnSpPr>
          <p:cNvPr id="78" name="直接连接符 10"/>
          <p:cNvCxnSpPr/>
          <p:nvPr/>
        </p:nvCxnSpPr>
        <p:spPr>
          <a:xfrm flipH="1">
            <a:off x="838200" y="4953000"/>
            <a:ext cx="2460625" cy="0"/>
          </a:xfrm>
          <a:prstGeom prst="line">
            <a:avLst/>
          </a:prstGeom>
          <a:ln w="12700">
            <a:solidFill>
              <a:schemeClr val="tx1"/>
            </a:solidFill>
            <a:prstDash val="sysDot"/>
            <a:headEnd type="oval"/>
            <a:tailEnd type="oval"/>
          </a:ln>
          <a:effectLst/>
        </p:spPr>
        <p:style>
          <a:lnRef idx="1">
            <a:schemeClr val="accent1"/>
          </a:lnRef>
          <a:fillRef idx="0">
            <a:schemeClr val="accent1"/>
          </a:fillRef>
          <a:effectRef idx="0">
            <a:schemeClr val="accent1"/>
          </a:effectRef>
          <a:fontRef idx="minor">
            <a:schemeClr val="tx1"/>
          </a:fontRef>
        </p:style>
      </p:cxnSp>
      <p:sp>
        <p:nvSpPr>
          <p:cNvPr id="82" name="文本框 28"/>
          <p:cNvSpPr txBox="1">
            <a:spLocks noChangeArrowheads="1"/>
          </p:cNvSpPr>
          <p:nvPr/>
        </p:nvSpPr>
        <p:spPr bwMode="auto">
          <a:xfrm>
            <a:off x="1076325" y="4360863"/>
            <a:ext cx="18272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latin typeface="微软雅黑" panose="020B0503020204020204" pitchFamily="34" charset="-122"/>
                <a:ea typeface="微软雅黑" panose="020B0503020204020204" pitchFamily="34" charset="-122"/>
              </a:rPr>
              <a:t>归纳证明</a:t>
            </a:r>
          </a:p>
        </p:txBody>
      </p:sp>
      <p:sp>
        <p:nvSpPr>
          <p:cNvPr id="83" name="文本框 28"/>
          <p:cNvSpPr txBox="1"/>
          <p:nvPr/>
        </p:nvSpPr>
        <p:spPr>
          <a:xfrm>
            <a:off x="1990725" y="2789238"/>
            <a:ext cx="1825625" cy="584200"/>
          </a:xfrm>
          <a:prstGeom prst="rect">
            <a:avLst/>
          </a:prstGeom>
          <a:noFill/>
        </p:spPr>
        <p:txBody>
          <a:bodyPr wrap="none">
            <a:spAutoFit/>
          </a:bodyPr>
          <a:lstStyle/>
          <a:p>
            <a:pPr eaLnBrk="1" fontAlgn="auto" hangingPunct="1">
              <a:spcBef>
                <a:spcPts val="0"/>
              </a:spcBef>
              <a:spcAft>
                <a:spcPts val="0"/>
              </a:spcAft>
              <a:defRPr/>
            </a:pPr>
            <a:r>
              <a:rPr lang="zh-CN" altLang="en-US" sz="3200" kern="0" dirty="0">
                <a:latin typeface="微软雅黑" pitchFamily="34" charset="-122"/>
                <a:ea typeface="微软雅黑" pitchFamily="34" charset="-122"/>
              </a:rPr>
              <a:t>演绎证明</a:t>
            </a:r>
          </a:p>
        </p:txBody>
      </p:sp>
      <p:sp>
        <p:nvSpPr>
          <p:cNvPr id="84" name="文本框 28"/>
          <p:cNvSpPr txBox="1"/>
          <p:nvPr/>
        </p:nvSpPr>
        <p:spPr>
          <a:xfrm>
            <a:off x="577850" y="1697038"/>
            <a:ext cx="4287838" cy="584200"/>
          </a:xfrm>
          <a:prstGeom prst="rect">
            <a:avLst/>
          </a:prstGeom>
          <a:noFill/>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3200" dirty="0">
                <a:solidFill>
                  <a:srgbClr val="7030A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根据论证方式的不同：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900" decel="100000" fill="hold"/>
                                        <p:tgtEl>
                                          <p:spTgt spid="1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1000"/>
                                        <p:tgtEl>
                                          <p:spTgt spid="44"/>
                                        </p:tgtEl>
                                      </p:cBhvr>
                                    </p:animEffect>
                                    <p:anim calcmode="lin" valueType="num">
                                      <p:cBhvr>
                                        <p:cTn id="14" dur="1000" fill="hold"/>
                                        <p:tgtEl>
                                          <p:spTgt spid="44"/>
                                        </p:tgtEl>
                                        <p:attrNameLst>
                                          <p:attrName>ppt_x</p:attrName>
                                        </p:attrNameLst>
                                      </p:cBhvr>
                                      <p:tavLst>
                                        <p:tav tm="0">
                                          <p:val>
                                            <p:strVal val="#ppt_x"/>
                                          </p:val>
                                        </p:tav>
                                        <p:tav tm="100000">
                                          <p:val>
                                            <p:strVal val="#ppt_x"/>
                                          </p:val>
                                        </p:tav>
                                      </p:tavLst>
                                    </p:anim>
                                    <p:anim calcmode="lin" valueType="num">
                                      <p:cBhvr>
                                        <p:cTn id="15" dur="900" decel="100000" fill="hold"/>
                                        <p:tgtEl>
                                          <p:spTgt spid="44"/>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44"/>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1000"/>
                                        <p:tgtEl>
                                          <p:spTgt spid="60"/>
                                        </p:tgtEl>
                                      </p:cBhvr>
                                    </p:animEffect>
                                    <p:anim calcmode="lin" valueType="num">
                                      <p:cBhvr>
                                        <p:cTn id="20" dur="1000" fill="hold"/>
                                        <p:tgtEl>
                                          <p:spTgt spid="60"/>
                                        </p:tgtEl>
                                        <p:attrNameLst>
                                          <p:attrName>ppt_x</p:attrName>
                                        </p:attrNameLst>
                                      </p:cBhvr>
                                      <p:tavLst>
                                        <p:tav tm="0">
                                          <p:val>
                                            <p:strVal val="#ppt_x"/>
                                          </p:val>
                                        </p:tav>
                                        <p:tav tm="100000">
                                          <p:val>
                                            <p:strVal val="#ppt_x"/>
                                          </p:val>
                                        </p:tav>
                                      </p:tavLst>
                                    </p:anim>
                                    <p:anim calcmode="lin" valueType="num">
                                      <p:cBhvr>
                                        <p:cTn id="21" dur="900" decel="100000" fill="hold"/>
                                        <p:tgtEl>
                                          <p:spTgt spid="60"/>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60"/>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fade">
                                      <p:cBhvr>
                                        <p:cTn id="25" dur="1000"/>
                                        <p:tgtEl>
                                          <p:spTgt spid="62"/>
                                        </p:tgtEl>
                                      </p:cBhvr>
                                    </p:animEffect>
                                    <p:anim calcmode="lin" valueType="num">
                                      <p:cBhvr>
                                        <p:cTn id="26" dur="1000" fill="hold"/>
                                        <p:tgtEl>
                                          <p:spTgt spid="62"/>
                                        </p:tgtEl>
                                        <p:attrNameLst>
                                          <p:attrName>ppt_x</p:attrName>
                                        </p:attrNameLst>
                                      </p:cBhvr>
                                      <p:tavLst>
                                        <p:tav tm="0">
                                          <p:val>
                                            <p:strVal val="#ppt_x"/>
                                          </p:val>
                                        </p:tav>
                                        <p:tav tm="100000">
                                          <p:val>
                                            <p:strVal val="#ppt_x"/>
                                          </p:val>
                                        </p:tav>
                                      </p:tavLst>
                                    </p:anim>
                                    <p:anim calcmode="lin" valueType="num">
                                      <p:cBhvr>
                                        <p:cTn id="27" dur="900" decel="100000" fill="hold"/>
                                        <p:tgtEl>
                                          <p:spTgt spid="62"/>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62"/>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fade">
                                      <p:cBhvr>
                                        <p:cTn id="31" dur="1000"/>
                                        <p:tgtEl>
                                          <p:spTgt spid="63"/>
                                        </p:tgtEl>
                                      </p:cBhvr>
                                    </p:animEffect>
                                    <p:anim calcmode="lin" valueType="num">
                                      <p:cBhvr>
                                        <p:cTn id="32" dur="1000" fill="hold"/>
                                        <p:tgtEl>
                                          <p:spTgt spid="63"/>
                                        </p:tgtEl>
                                        <p:attrNameLst>
                                          <p:attrName>ppt_x</p:attrName>
                                        </p:attrNameLst>
                                      </p:cBhvr>
                                      <p:tavLst>
                                        <p:tav tm="0">
                                          <p:val>
                                            <p:strVal val="#ppt_x"/>
                                          </p:val>
                                        </p:tav>
                                        <p:tav tm="100000">
                                          <p:val>
                                            <p:strVal val="#ppt_x"/>
                                          </p:val>
                                        </p:tav>
                                      </p:tavLst>
                                    </p:anim>
                                    <p:anim calcmode="lin" valueType="num">
                                      <p:cBhvr>
                                        <p:cTn id="33" dur="900" decel="100000" fill="hold"/>
                                        <p:tgtEl>
                                          <p:spTgt spid="63"/>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63"/>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fade">
                                      <p:cBhvr>
                                        <p:cTn id="37" dur="1000"/>
                                        <p:tgtEl>
                                          <p:spTgt spid="70"/>
                                        </p:tgtEl>
                                      </p:cBhvr>
                                    </p:animEffect>
                                    <p:anim calcmode="lin" valueType="num">
                                      <p:cBhvr>
                                        <p:cTn id="38" dur="1000" fill="hold"/>
                                        <p:tgtEl>
                                          <p:spTgt spid="70"/>
                                        </p:tgtEl>
                                        <p:attrNameLst>
                                          <p:attrName>ppt_x</p:attrName>
                                        </p:attrNameLst>
                                      </p:cBhvr>
                                      <p:tavLst>
                                        <p:tav tm="0">
                                          <p:val>
                                            <p:strVal val="#ppt_x"/>
                                          </p:val>
                                        </p:tav>
                                        <p:tav tm="100000">
                                          <p:val>
                                            <p:strVal val="#ppt_x"/>
                                          </p:val>
                                        </p:tav>
                                      </p:tavLst>
                                    </p:anim>
                                    <p:anim calcmode="lin" valueType="num">
                                      <p:cBhvr>
                                        <p:cTn id="39" dur="900" decel="100000" fill="hold"/>
                                        <p:tgtEl>
                                          <p:spTgt spid="70"/>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70"/>
                                        </p:tgtEl>
                                        <p:attrNameLst>
                                          <p:attrName>ppt_y</p:attrName>
                                        </p:attrNameLst>
                                      </p:cBhvr>
                                      <p:tavLst>
                                        <p:tav tm="0">
                                          <p:val>
                                            <p:strVal val="#ppt_y-.03"/>
                                          </p:val>
                                        </p:tav>
                                        <p:tav tm="100000">
                                          <p:val>
                                            <p:strVal val="#ppt_y"/>
                                          </p:val>
                                        </p:tav>
                                      </p:tavLst>
                                    </p:anim>
                                  </p:childTnLst>
                                </p:cTn>
                              </p:par>
                              <p:par>
                                <p:cTn id="41" presetID="37" presetClass="entr" presetSubtype="0" fill="hold" nodeType="withEffect">
                                  <p:stCondLst>
                                    <p:cond delay="0"/>
                                  </p:stCondLst>
                                  <p:childTnLst>
                                    <p:set>
                                      <p:cBhvr>
                                        <p:cTn id="42" dur="1" fill="hold">
                                          <p:stCondLst>
                                            <p:cond delay="0"/>
                                          </p:stCondLst>
                                        </p:cTn>
                                        <p:tgtEl>
                                          <p:spTgt spid="72"/>
                                        </p:tgtEl>
                                        <p:attrNameLst>
                                          <p:attrName>style.visibility</p:attrName>
                                        </p:attrNameLst>
                                      </p:cBhvr>
                                      <p:to>
                                        <p:strVal val="visible"/>
                                      </p:to>
                                    </p:set>
                                    <p:animEffect transition="in" filter="fade">
                                      <p:cBhvr>
                                        <p:cTn id="43" dur="1000"/>
                                        <p:tgtEl>
                                          <p:spTgt spid="72"/>
                                        </p:tgtEl>
                                      </p:cBhvr>
                                    </p:animEffect>
                                    <p:anim calcmode="lin" valueType="num">
                                      <p:cBhvr>
                                        <p:cTn id="44" dur="1000" fill="hold"/>
                                        <p:tgtEl>
                                          <p:spTgt spid="72"/>
                                        </p:tgtEl>
                                        <p:attrNameLst>
                                          <p:attrName>ppt_x</p:attrName>
                                        </p:attrNameLst>
                                      </p:cBhvr>
                                      <p:tavLst>
                                        <p:tav tm="0">
                                          <p:val>
                                            <p:strVal val="#ppt_x"/>
                                          </p:val>
                                        </p:tav>
                                        <p:tav tm="100000">
                                          <p:val>
                                            <p:strVal val="#ppt_x"/>
                                          </p:val>
                                        </p:tav>
                                      </p:tavLst>
                                    </p:anim>
                                    <p:anim calcmode="lin" valueType="num">
                                      <p:cBhvr>
                                        <p:cTn id="45" dur="900" decel="100000" fill="hold"/>
                                        <p:tgtEl>
                                          <p:spTgt spid="72"/>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72"/>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24592"/>
                                        </p:tgtEl>
                                        <p:attrNameLst>
                                          <p:attrName>style.visibility</p:attrName>
                                        </p:attrNameLst>
                                      </p:cBhvr>
                                      <p:to>
                                        <p:strVal val="visible"/>
                                      </p:to>
                                    </p:set>
                                    <p:animEffect transition="in" filter="fade">
                                      <p:cBhvr>
                                        <p:cTn id="49" dur="1000"/>
                                        <p:tgtEl>
                                          <p:spTgt spid="24592"/>
                                        </p:tgtEl>
                                      </p:cBhvr>
                                    </p:animEffect>
                                    <p:anim calcmode="lin" valueType="num">
                                      <p:cBhvr>
                                        <p:cTn id="50" dur="1000" fill="hold"/>
                                        <p:tgtEl>
                                          <p:spTgt spid="24592"/>
                                        </p:tgtEl>
                                        <p:attrNameLst>
                                          <p:attrName>ppt_x</p:attrName>
                                        </p:attrNameLst>
                                      </p:cBhvr>
                                      <p:tavLst>
                                        <p:tav tm="0">
                                          <p:val>
                                            <p:strVal val="#ppt_x"/>
                                          </p:val>
                                        </p:tav>
                                        <p:tav tm="100000">
                                          <p:val>
                                            <p:strVal val="#ppt_x"/>
                                          </p:val>
                                        </p:tav>
                                      </p:tavLst>
                                    </p:anim>
                                    <p:anim calcmode="lin" valueType="num">
                                      <p:cBhvr>
                                        <p:cTn id="51" dur="900" decel="100000" fill="hold"/>
                                        <p:tgtEl>
                                          <p:spTgt spid="24592"/>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24592"/>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0"/>
                                  </p:stCondLst>
                                  <p:childTnLst>
                                    <p:set>
                                      <p:cBhvr>
                                        <p:cTn id="54" dur="1" fill="hold">
                                          <p:stCondLst>
                                            <p:cond delay="0"/>
                                          </p:stCondLst>
                                        </p:cTn>
                                        <p:tgtEl>
                                          <p:spTgt spid="75"/>
                                        </p:tgtEl>
                                        <p:attrNameLst>
                                          <p:attrName>style.visibility</p:attrName>
                                        </p:attrNameLst>
                                      </p:cBhvr>
                                      <p:to>
                                        <p:strVal val="visible"/>
                                      </p:to>
                                    </p:set>
                                    <p:animEffect transition="in" filter="fade">
                                      <p:cBhvr>
                                        <p:cTn id="55" dur="1000"/>
                                        <p:tgtEl>
                                          <p:spTgt spid="75"/>
                                        </p:tgtEl>
                                      </p:cBhvr>
                                    </p:animEffect>
                                    <p:anim calcmode="lin" valueType="num">
                                      <p:cBhvr>
                                        <p:cTn id="56" dur="1000" fill="hold"/>
                                        <p:tgtEl>
                                          <p:spTgt spid="75"/>
                                        </p:tgtEl>
                                        <p:attrNameLst>
                                          <p:attrName>ppt_x</p:attrName>
                                        </p:attrNameLst>
                                      </p:cBhvr>
                                      <p:tavLst>
                                        <p:tav tm="0">
                                          <p:val>
                                            <p:strVal val="#ppt_x"/>
                                          </p:val>
                                        </p:tav>
                                        <p:tav tm="100000">
                                          <p:val>
                                            <p:strVal val="#ppt_x"/>
                                          </p:val>
                                        </p:tav>
                                      </p:tavLst>
                                    </p:anim>
                                    <p:anim calcmode="lin" valueType="num">
                                      <p:cBhvr>
                                        <p:cTn id="57" dur="900" decel="100000" fill="hold"/>
                                        <p:tgtEl>
                                          <p:spTgt spid="75"/>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75"/>
                                        </p:tgtEl>
                                        <p:attrNameLst>
                                          <p:attrName>ppt_y</p:attrName>
                                        </p:attrNameLst>
                                      </p:cBhvr>
                                      <p:tavLst>
                                        <p:tav tm="0">
                                          <p:val>
                                            <p:strVal val="#ppt_y-.03"/>
                                          </p:val>
                                        </p:tav>
                                        <p:tav tm="100000">
                                          <p:val>
                                            <p:strVal val="#ppt_y"/>
                                          </p:val>
                                        </p:tav>
                                      </p:tavLst>
                                    </p:anim>
                                  </p:childTnLst>
                                </p:cTn>
                              </p:par>
                              <p:par>
                                <p:cTn id="59" presetID="37" presetClass="entr" presetSubtype="0" fill="hold" nodeType="withEffect">
                                  <p:stCondLst>
                                    <p:cond delay="0"/>
                                  </p:stCondLst>
                                  <p:childTnLst>
                                    <p:set>
                                      <p:cBhvr>
                                        <p:cTn id="60" dur="1" fill="hold">
                                          <p:stCondLst>
                                            <p:cond delay="0"/>
                                          </p:stCondLst>
                                        </p:cTn>
                                        <p:tgtEl>
                                          <p:spTgt spid="77"/>
                                        </p:tgtEl>
                                        <p:attrNameLst>
                                          <p:attrName>style.visibility</p:attrName>
                                        </p:attrNameLst>
                                      </p:cBhvr>
                                      <p:to>
                                        <p:strVal val="visible"/>
                                      </p:to>
                                    </p:set>
                                    <p:animEffect transition="in" filter="fade">
                                      <p:cBhvr>
                                        <p:cTn id="61" dur="1000"/>
                                        <p:tgtEl>
                                          <p:spTgt spid="77"/>
                                        </p:tgtEl>
                                      </p:cBhvr>
                                    </p:animEffect>
                                    <p:anim calcmode="lin" valueType="num">
                                      <p:cBhvr>
                                        <p:cTn id="62" dur="1000" fill="hold"/>
                                        <p:tgtEl>
                                          <p:spTgt spid="77"/>
                                        </p:tgtEl>
                                        <p:attrNameLst>
                                          <p:attrName>ppt_x</p:attrName>
                                        </p:attrNameLst>
                                      </p:cBhvr>
                                      <p:tavLst>
                                        <p:tav tm="0">
                                          <p:val>
                                            <p:strVal val="#ppt_x"/>
                                          </p:val>
                                        </p:tav>
                                        <p:tav tm="100000">
                                          <p:val>
                                            <p:strVal val="#ppt_x"/>
                                          </p:val>
                                        </p:tav>
                                      </p:tavLst>
                                    </p:anim>
                                    <p:anim calcmode="lin" valueType="num">
                                      <p:cBhvr>
                                        <p:cTn id="63" dur="900" decel="100000" fill="hold"/>
                                        <p:tgtEl>
                                          <p:spTgt spid="77"/>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77"/>
                                        </p:tgtEl>
                                        <p:attrNameLst>
                                          <p:attrName>ppt_y</p:attrName>
                                        </p:attrNameLst>
                                      </p:cBhvr>
                                      <p:tavLst>
                                        <p:tav tm="0">
                                          <p:val>
                                            <p:strVal val="#ppt_y-.03"/>
                                          </p:val>
                                        </p:tav>
                                        <p:tav tm="100000">
                                          <p:val>
                                            <p:strVal val="#ppt_y"/>
                                          </p:val>
                                        </p:tav>
                                      </p:tavLst>
                                    </p:anim>
                                  </p:childTnLst>
                                </p:cTn>
                              </p:par>
                              <p:par>
                                <p:cTn id="65" presetID="37" presetClass="entr" presetSubtype="0" fill="hold" nodeType="withEffect">
                                  <p:stCondLst>
                                    <p:cond delay="0"/>
                                  </p:stCondLst>
                                  <p:childTnLst>
                                    <p:set>
                                      <p:cBhvr>
                                        <p:cTn id="66" dur="1" fill="hold">
                                          <p:stCondLst>
                                            <p:cond delay="0"/>
                                          </p:stCondLst>
                                        </p:cTn>
                                        <p:tgtEl>
                                          <p:spTgt spid="78"/>
                                        </p:tgtEl>
                                        <p:attrNameLst>
                                          <p:attrName>style.visibility</p:attrName>
                                        </p:attrNameLst>
                                      </p:cBhvr>
                                      <p:to>
                                        <p:strVal val="visible"/>
                                      </p:to>
                                    </p:set>
                                    <p:animEffect transition="in" filter="fade">
                                      <p:cBhvr>
                                        <p:cTn id="67" dur="1000"/>
                                        <p:tgtEl>
                                          <p:spTgt spid="78"/>
                                        </p:tgtEl>
                                      </p:cBhvr>
                                    </p:animEffect>
                                    <p:anim calcmode="lin" valueType="num">
                                      <p:cBhvr>
                                        <p:cTn id="68" dur="1000" fill="hold"/>
                                        <p:tgtEl>
                                          <p:spTgt spid="78"/>
                                        </p:tgtEl>
                                        <p:attrNameLst>
                                          <p:attrName>ppt_x</p:attrName>
                                        </p:attrNameLst>
                                      </p:cBhvr>
                                      <p:tavLst>
                                        <p:tav tm="0">
                                          <p:val>
                                            <p:strVal val="#ppt_x"/>
                                          </p:val>
                                        </p:tav>
                                        <p:tav tm="100000">
                                          <p:val>
                                            <p:strVal val="#ppt_x"/>
                                          </p:val>
                                        </p:tav>
                                      </p:tavLst>
                                    </p:anim>
                                    <p:anim calcmode="lin" valueType="num">
                                      <p:cBhvr>
                                        <p:cTn id="69" dur="900" decel="100000" fill="hold"/>
                                        <p:tgtEl>
                                          <p:spTgt spid="78"/>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78"/>
                                        </p:tgtEl>
                                        <p:attrNameLst>
                                          <p:attrName>ppt_y</p:attrName>
                                        </p:attrNameLst>
                                      </p:cBhvr>
                                      <p:tavLst>
                                        <p:tav tm="0">
                                          <p:val>
                                            <p:strVal val="#ppt_y-.03"/>
                                          </p:val>
                                        </p:tav>
                                        <p:tav tm="100000">
                                          <p:val>
                                            <p:strVal val="#ppt_y"/>
                                          </p:val>
                                        </p:tav>
                                      </p:tavLst>
                                    </p:anim>
                                  </p:childTnLst>
                                </p:cTn>
                              </p:par>
                              <p:par>
                                <p:cTn id="71" presetID="37" presetClass="entr" presetSubtype="0" fill="hold" grpId="0" nodeType="withEffect">
                                  <p:stCondLst>
                                    <p:cond delay="0"/>
                                  </p:stCondLst>
                                  <p:childTnLst>
                                    <p:set>
                                      <p:cBhvr>
                                        <p:cTn id="72" dur="1" fill="hold">
                                          <p:stCondLst>
                                            <p:cond delay="0"/>
                                          </p:stCondLst>
                                        </p:cTn>
                                        <p:tgtEl>
                                          <p:spTgt spid="82"/>
                                        </p:tgtEl>
                                        <p:attrNameLst>
                                          <p:attrName>style.visibility</p:attrName>
                                        </p:attrNameLst>
                                      </p:cBhvr>
                                      <p:to>
                                        <p:strVal val="visible"/>
                                      </p:to>
                                    </p:set>
                                    <p:animEffect transition="in" filter="fade">
                                      <p:cBhvr>
                                        <p:cTn id="73" dur="1000"/>
                                        <p:tgtEl>
                                          <p:spTgt spid="82"/>
                                        </p:tgtEl>
                                      </p:cBhvr>
                                    </p:animEffect>
                                    <p:anim calcmode="lin" valueType="num">
                                      <p:cBhvr>
                                        <p:cTn id="74" dur="1000" fill="hold"/>
                                        <p:tgtEl>
                                          <p:spTgt spid="82"/>
                                        </p:tgtEl>
                                        <p:attrNameLst>
                                          <p:attrName>ppt_x</p:attrName>
                                        </p:attrNameLst>
                                      </p:cBhvr>
                                      <p:tavLst>
                                        <p:tav tm="0">
                                          <p:val>
                                            <p:strVal val="#ppt_x"/>
                                          </p:val>
                                        </p:tav>
                                        <p:tav tm="100000">
                                          <p:val>
                                            <p:strVal val="#ppt_x"/>
                                          </p:val>
                                        </p:tav>
                                      </p:tavLst>
                                    </p:anim>
                                    <p:anim calcmode="lin" valueType="num">
                                      <p:cBhvr>
                                        <p:cTn id="75" dur="900" decel="100000" fill="hold"/>
                                        <p:tgtEl>
                                          <p:spTgt spid="82"/>
                                        </p:tgtEl>
                                        <p:attrNameLst>
                                          <p:attrName>ppt_y</p:attrName>
                                        </p:attrNameLst>
                                      </p:cBhvr>
                                      <p:tavLst>
                                        <p:tav tm="0">
                                          <p:val>
                                            <p:strVal val="#ppt_y+1"/>
                                          </p:val>
                                        </p:tav>
                                        <p:tav tm="100000">
                                          <p:val>
                                            <p:strVal val="#ppt_y-.03"/>
                                          </p:val>
                                        </p:tav>
                                      </p:tavLst>
                                    </p:anim>
                                    <p:anim calcmode="lin" valueType="num">
                                      <p:cBhvr>
                                        <p:cTn id="76" dur="100" accel="100000" fill="hold">
                                          <p:stCondLst>
                                            <p:cond delay="900"/>
                                          </p:stCondLst>
                                        </p:cTn>
                                        <p:tgtEl>
                                          <p:spTgt spid="82"/>
                                        </p:tgtEl>
                                        <p:attrNameLst>
                                          <p:attrName>ppt_y</p:attrName>
                                        </p:attrNameLst>
                                      </p:cBhvr>
                                      <p:tavLst>
                                        <p:tav tm="0">
                                          <p:val>
                                            <p:strVal val="#ppt_y-.03"/>
                                          </p:val>
                                        </p:tav>
                                        <p:tav tm="100000">
                                          <p:val>
                                            <p:strVal val="#ppt_y"/>
                                          </p:val>
                                        </p:tav>
                                      </p:tavLst>
                                    </p:anim>
                                  </p:childTnLst>
                                </p:cTn>
                              </p:par>
                              <p:par>
                                <p:cTn id="77" presetID="37" presetClass="entr" presetSubtype="0" fill="hold" grpId="0" nodeType="withEffect">
                                  <p:stCondLst>
                                    <p:cond delay="0"/>
                                  </p:stCondLst>
                                  <p:childTnLst>
                                    <p:set>
                                      <p:cBhvr>
                                        <p:cTn id="78" dur="1" fill="hold">
                                          <p:stCondLst>
                                            <p:cond delay="0"/>
                                          </p:stCondLst>
                                        </p:cTn>
                                        <p:tgtEl>
                                          <p:spTgt spid="83"/>
                                        </p:tgtEl>
                                        <p:attrNameLst>
                                          <p:attrName>style.visibility</p:attrName>
                                        </p:attrNameLst>
                                      </p:cBhvr>
                                      <p:to>
                                        <p:strVal val="visible"/>
                                      </p:to>
                                    </p:set>
                                    <p:animEffect transition="in" filter="fade">
                                      <p:cBhvr>
                                        <p:cTn id="79" dur="1000"/>
                                        <p:tgtEl>
                                          <p:spTgt spid="83"/>
                                        </p:tgtEl>
                                      </p:cBhvr>
                                    </p:animEffect>
                                    <p:anim calcmode="lin" valueType="num">
                                      <p:cBhvr>
                                        <p:cTn id="80" dur="1000" fill="hold"/>
                                        <p:tgtEl>
                                          <p:spTgt spid="83"/>
                                        </p:tgtEl>
                                        <p:attrNameLst>
                                          <p:attrName>ppt_x</p:attrName>
                                        </p:attrNameLst>
                                      </p:cBhvr>
                                      <p:tavLst>
                                        <p:tav tm="0">
                                          <p:val>
                                            <p:strVal val="#ppt_x"/>
                                          </p:val>
                                        </p:tav>
                                        <p:tav tm="100000">
                                          <p:val>
                                            <p:strVal val="#ppt_x"/>
                                          </p:val>
                                        </p:tav>
                                      </p:tavLst>
                                    </p:anim>
                                    <p:anim calcmode="lin" valueType="num">
                                      <p:cBhvr>
                                        <p:cTn id="81" dur="900" decel="100000" fill="hold"/>
                                        <p:tgtEl>
                                          <p:spTgt spid="83"/>
                                        </p:tgtEl>
                                        <p:attrNameLst>
                                          <p:attrName>ppt_y</p:attrName>
                                        </p:attrNameLst>
                                      </p:cBhvr>
                                      <p:tavLst>
                                        <p:tav tm="0">
                                          <p:val>
                                            <p:strVal val="#ppt_y+1"/>
                                          </p:val>
                                        </p:tav>
                                        <p:tav tm="100000">
                                          <p:val>
                                            <p:strVal val="#ppt_y-.03"/>
                                          </p:val>
                                        </p:tav>
                                      </p:tavLst>
                                    </p:anim>
                                    <p:anim calcmode="lin" valueType="num">
                                      <p:cBhvr>
                                        <p:cTn id="82" dur="100" accel="100000" fill="hold">
                                          <p:stCondLst>
                                            <p:cond delay="900"/>
                                          </p:stCondLst>
                                        </p:cTn>
                                        <p:tgtEl>
                                          <p:spTgt spid="83"/>
                                        </p:tgtEl>
                                        <p:attrNameLst>
                                          <p:attrName>ppt_y</p:attrName>
                                        </p:attrNameLst>
                                      </p:cBhvr>
                                      <p:tavLst>
                                        <p:tav tm="0">
                                          <p:val>
                                            <p:strVal val="#ppt_y-.03"/>
                                          </p:val>
                                        </p:tav>
                                        <p:tav tm="100000">
                                          <p:val>
                                            <p:strVal val="#ppt_y"/>
                                          </p:val>
                                        </p:tav>
                                      </p:tavLst>
                                    </p:anim>
                                  </p:childTnLst>
                                </p:cTn>
                              </p:par>
                              <p:par>
                                <p:cTn id="83" presetID="37" presetClass="entr" presetSubtype="0" fill="hold" grpId="0" nodeType="withEffect">
                                  <p:stCondLst>
                                    <p:cond delay="0"/>
                                  </p:stCondLst>
                                  <p:childTnLst>
                                    <p:set>
                                      <p:cBhvr>
                                        <p:cTn id="84" dur="1" fill="hold">
                                          <p:stCondLst>
                                            <p:cond delay="0"/>
                                          </p:stCondLst>
                                        </p:cTn>
                                        <p:tgtEl>
                                          <p:spTgt spid="84"/>
                                        </p:tgtEl>
                                        <p:attrNameLst>
                                          <p:attrName>style.visibility</p:attrName>
                                        </p:attrNameLst>
                                      </p:cBhvr>
                                      <p:to>
                                        <p:strVal val="visible"/>
                                      </p:to>
                                    </p:set>
                                    <p:animEffect transition="in" filter="fade">
                                      <p:cBhvr>
                                        <p:cTn id="85" dur="1000"/>
                                        <p:tgtEl>
                                          <p:spTgt spid="84"/>
                                        </p:tgtEl>
                                      </p:cBhvr>
                                    </p:animEffect>
                                    <p:anim calcmode="lin" valueType="num">
                                      <p:cBhvr>
                                        <p:cTn id="86" dur="1000" fill="hold"/>
                                        <p:tgtEl>
                                          <p:spTgt spid="84"/>
                                        </p:tgtEl>
                                        <p:attrNameLst>
                                          <p:attrName>ppt_x</p:attrName>
                                        </p:attrNameLst>
                                      </p:cBhvr>
                                      <p:tavLst>
                                        <p:tav tm="0">
                                          <p:val>
                                            <p:strVal val="#ppt_x"/>
                                          </p:val>
                                        </p:tav>
                                        <p:tav tm="100000">
                                          <p:val>
                                            <p:strVal val="#ppt_x"/>
                                          </p:val>
                                        </p:tav>
                                      </p:tavLst>
                                    </p:anim>
                                    <p:anim calcmode="lin" valueType="num">
                                      <p:cBhvr>
                                        <p:cTn id="87" dur="900" decel="100000" fill="hold"/>
                                        <p:tgtEl>
                                          <p:spTgt spid="84"/>
                                        </p:tgtEl>
                                        <p:attrNameLst>
                                          <p:attrName>ppt_y</p:attrName>
                                        </p:attrNameLst>
                                      </p:cBhvr>
                                      <p:tavLst>
                                        <p:tav tm="0">
                                          <p:val>
                                            <p:strVal val="#ppt_y+1"/>
                                          </p:val>
                                        </p:tav>
                                        <p:tav tm="100000">
                                          <p:val>
                                            <p:strVal val="#ppt_y-.03"/>
                                          </p:val>
                                        </p:tav>
                                      </p:tavLst>
                                    </p:anim>
                                    <p:anim calcmode="lin" valueType="num">
                                      <p:cBhvr>
                                        <p:cTn id="88" dur="100" accel="100000" fill="hold">
                                          <p:stCondLst>
                                            <p:cond delay="900"/>
                                          </p:stCondLst>
                                        </p:cTn>
                                        <p:tgtEl>
                                          <p:spTgt spid="8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4" grpId="0"/>
      <p:bldP spid="70" grpId="0" animBg="1"/>
      <p:bldP spid="24592" grpId="0"/>
      <p:bldP spid="75" grpId="0"/>
      <p:bldP spid="82" grpId="0"/>
      <p:bldP spid="83" grpId="0"/>
      <p:bldP spid="8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28"/>
          <p:cNvSpPr txBox="1"/>
          <p:nvPr/>
        </p:nvSpPr>
        <p:spPr>
          <a:xfrm>
            <a:off x="3298825" y="2481263"/>
            <a:ext cx="4770438" cy="1200150"/>
          </a:xfrm>
          <a:prstGeom prst="rect">
            <a:avLst/>
          </a:prstGeom>
          <a:noFill/>
        </p:spPr>
        <p:txBody>
          <a:bodyPr>
            <a:spAutoFit/>
          </a:bodyPr>
          <a:lstStyle/>
          <a:p>
            <a:pPr eaLnBrk="1" fontAlgn="auto" hangingPunct="1">
              <a:spcBef>
                <a:spcPts val="0"/>
              </a:spcBef>
              <a:spcAft>
                <a:spcPts val="0"/>
              </a:spcAft>
              <a:defRPr/>
            </a:pPr>
            <a:r>
              <a:rPr lang="en-US" altLang="zh-CN" sz="3600" kern="0" dirty="0">
                <a:solidFill>
                  <a:sysClr val="window" lastClr="FFFFFF"/>
                </a:solidFill>
                <a:latin typeface="微软雅黑" pitchFamily="34" charset="-122"/>
                <a:ea typeface="微软雅黑" pitchFamily="34" charset="-122"/>
              </a:rPr>
              <a:t>A</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B</a:t>
            </a:r>
          </a:p>
          <a:p>
            <a:pPr eaLnBrk="1" fontAlgn="auto" hangingPunct="1">
              <a:spcBef>
                <a:spcPts val="0"/>
              </a:spcBef>
              <a:spcAft>
                <a:spcPts val="0"/>
              </a:spcAft>
              <a:defRPr/>
            </a:pPr>
            <a:r>
              <a:rPr lang="en-US" altLang="zh-CN" sz="3600" kern="0" dirty="0">
                <a:solidFill>
                  <a:sysClr val="window" lastClr="FFFFFF"/>
                </a:solidFill>
                <a:latin typeface="微软雅黑" pitchFamily="34" charset="-122"/>
                <a:ea typeface="微软雅黑" pitchFamily="34" charset="-122"/>
              </a:rPr>
              <a:t>B</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A</a:t>
            </a:r>
          </a:p>
        </p:txBody>
      </p:sp>
      <p:sp>
        <p:nvSpPr>
          <p:cNvPr id="44" name="文本框 28"/>
          <p:cNvSpPr txBox="1"/>
          <p:nvPr/>
        </p:nvSpPr>
        <p:spPr>
          <a:xfrm>
            <a:off x="925513" y="2478088"/>
            <a:ext cx="7302500" cy="739775"/>
          </a:xfrm>
          <a:prstGeom prst="rect">
            <a:avLst/>
          </a:prstGeom>
          <a:noFill/>
        </p:spPr>
        <p:txBody>
          <a:bodyPr>
            <a:spAutoFit/>
          </a:bodyPr>
          <a:lstStyle/>
          <a:p>
            <a:pPr eaLnBrk="1" fontAlgn="auto" hangingPunct="1">
              <a:lnSpc>
                <a:spcPct val="150000"/>
              </a:lnSpc>
              <a:spcBef>
                <a:spcPts val="0"/>
              </a:spcBef>
              <a:spcAft>
                <a:spcPts val="0"/>
              </a:spcAft>
              <a:defRPr/>
            </a:pPr>
            <a:r>
              <a:rPr lang="zh-CN" altLang="en-US" sz="2800" kern="0" dirty="0">
                <a:latin typeface="微软雅黑" pitchFamily="34" charset="-122"/>
                <a:ea typeface="微软雅黑" pitchFamily="34" charset="-122"/>
              </a:rPr>
              <a:t>       </a:t>
            </a:r>
          </a:p>
        </p:txBody>
      </p:sp>
      <p:grpSp>
        <p:nvGrpSpPr>
          <p:cNvPr id="20484" name="组合 1"/>
          <p:cNvGrpSpPr>
            <a:grpSpLocks/>
          </p:cNvGrpSpPr>
          <p:nvPr/>
        </p:nvGrpSpPr>
        <p:grpSpPr bwMode="auto">
          <a:xfrm>
            <a:off x="525463" y="508000"/>
            <a:ext cx="5397500" cy="652463"/>
            <a:chOff x="3589704" y="5356768"/>
            <a:chExt cx="5398100" cy="651600"/>
          </a:xfrm>
        </p:grpSpPr>
        <p:sp>
          <p:nvSpPr>
            <p:cNvPr id="52" name="Freeform 7"/>
            <p:cNvSpPr>
              <a:spLocks/>
            </p:cNvSpPr>
            <p:nvPr/>
          </p:nvSpPr>
          <p:spPr bwMode="auto">
            <a:xfrm>
              <a:off x="3592879" y="5358354"/>
              <a:ext cx="5394925" cy="648428"/>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29ABE2"/>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53" name="Freeform 8"/>
            <p:cNvSpPr>
              <a:spLocks/>
            </p:cNvSpPr>
            <p:nvPr/>
          </p:nvSpPr>
          <p:spPr bwMode="auto">
            <a:xfrm>
              <a:off x="7751004" y="5358354"/>
              <a:ext cx="1236800" cy="648428"/>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29ABE2">
                <a:lumMod val="60000"/>
                <a:lumOff val="40000"/>
              </a:srgb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54" name="Freeform 12"/>
            <p:cNvSpPr>
              <a:spLocks/>
            </p:cNvSpPr>
            <p:nvPr/>
          </p:nvSpPr>
          <p:spPr bwMode="auto">
            <a:xfrm>
              <a:off x="3589704" y="5356768"/>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29ABE2">
                <a:lumMod val="60000"/>
                <a:lumOff val="40000"/>
              </a:srgb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grpSp>
      <p:sp>
        <p:nvSpPr>
          <p:cNvPr id="55" name="Freeform 5"/>
          <p:cNvSpPr>
            <a:spLocks noEditPoints="1"/>
          </p:cNvSpPr>
          <p:nvPr/>
        </p:nvSpPr>
        <p:spPr bwMode="auto">
          <a:xfrm>
            <a:off x="315913" y="277813"/>
            <a:ext cx="5821362" cy="1081087"/>
          </a:xfrm>
          <a:custGeom>
            <a:avLst/>
            <a:gdLst>
              <a:gd name="T0" fmla="*/ 5285393 w 1097"/>
              <a:gd name="T1" fmla="*/ 0 h 201"/>
              <a:gd name="T2" fmla="*/ 530662 w 1097"/>
              <a:gd name="T3" fmla="*/ 0 h 201"/>
              <a:gd name="T4" fmla="*/ 153892 w 1097"/>
              <a:gd name="T5" fmla="*/ 155978 h 201"/>
              <a:gd name="T6" fmla="*/ 0 w 1097"/>
              <a:gd name="T7" fmla="*/ 537854 h 201"/>
              <a:gd name="T8" fmla="*/ 530662 w 1097"/>
              <a:gd name="T9" fmla="*/ 1081087 h 201"/>
              <a:gd name="T10" fmla="*/ 5285393 w 1097"/>
              <a:gd name="T11" fmla="*/ 1081087 h 201"/>
              <a:gd name="T12" fmla="*/ 5821362 w 1097"/>
              <a:gd name="T13" fmla="*/ 537854 h 201"/>
              <a:gd name="T14" fmla="*/ 5662163 w 1097"/>
              <a:gd name="T15" fmla="*/ 155978 h 201"/>
              <a:gd name="T16" fmla="*/ 5285393 w 1097"/>
              <a:gd name="T17" fmla="*/ 0 h 201"/>
              <a:gd name="T18" fmla="*/ 5609097 w 1097"/>
              <a:gd name="T19" fmla="*/ 537854 h 201"/>
              <a:gd name="T20" fmla="*/ 5285393 w 1097"/>
              <a:gd name="T21" fmla="*/ 865945 h 201"/>
              <a:gd name="T22" fmla="*/ 530662 w 1097"/>
              <a:gd name="T23" fmla="*/ 865945 h 201"/>
              <a:gd name="T24" fmla="*/ 212265 w 1097"/>
              <a:gd name="T25" fmla="*/ 537854 h 201"/>
              <a:gd name="T26" fmla="*/ 307784 w 1097"/>
              <a:gd name="T27" fmla="*/ 311955 h 201"/>
              <a:gd name="T28" fmla="*/ 530662 w 1097"/>
              <a:gd name="T29" fmla="*/ 215142 h 201"/>
              <a:gd name="T30" fmla="*/ 5285393 w 1097"/>
              <a:gd name="T31" fmla="*/ 215142 h 201"/>
              <a:gd name="T32" fmla="*/ 5513578 w 1097"/>
              <a:gd name="T33" fmla="*/ 311955 h 201"/>
              <a:gd name="T34" fmla="*/ 5609097 w 1097"/>
              <a:gd name="T35" fmla="*/ 537854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6" name="Freeform 6"/>
          <p:cNvSpPr>
            <a:spLocks noEditPoints="1"/>
          </p:cNvSpPr>
          <p:nvPr/>
        </p:nvSpPr>
        <p:spPr bwMode="auto">
          <a:xfrm>
            <a:off x="422275" y="401638"/>
            <a:ext cx="5608638" cy="865187"/>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57" name="文本框 39"/>
          <p:cNvSpPr txBox="1"/>
          <p:nvPr/>
        </p:nvSpPr>
        <p:spPr>
          <a:xfrm>
            <a:off x="585788" y="574675"/>
            <a:ext cx="665162" cy="584200"/>
          </a:xfrm>
          <a:prstGeom prst="rect">
            <a:avLst/>
          </a:prstGeom>
          <a:noFill/>
        </p:spPr>
        <p:txBody>
          <a:bodyPr wrap="none">
            <a:spAutoFit/>
          </a:bodyPr>
          <a:lstStyle/>
          <a:p>
            <a:pPr eaLnBrk="1" fontAlgn="auto" hangingPunct="1">
              <a:spcBef>
                <a:spcPts val="0"/>
              </a:spcBef>
              <a:spcAft>
                <a:spcPts val="0"/>
              </a:spcAft>
              <a:defRPr/>
            </a:pPr>
            <a:r>
              <a:rPr lang="en-US" altLang="zh-CN" sz="3200" kern="0" dirty="0">
                <a:solidFill>
                  <a:sysClr val="window" lastClr="FFFFFF"/>
                </a:solidFill>
                <a:latin typeface="微软雅黑" pitchFamily="34" charset="-122"/>
                <a:ea typeface="微软雅黑" pitchFamily="34" charset="-122"/>
              </a:rPr>
              <a:t>02</a:t>
            </a:r>
            <a:endParaRPr lang="zh-CN" altLang="en-US" sz="3200" kern="0" dirty="0">
              <a:solidFill>
                <a:sysClr val="window" lastClr="FFFFFF"/>
              </a:solidFill>
              <a:latin typeface="微软雅黑" pitchFamily="34" charset="-122"/>
              <a:ea typeface="微软雅黑" pitchFamily="34" charset="-122"/>
            </a:endParaRPr>
          </a:p>
        </p:txBody>
      </p:sp>
      <p:sp>
        <p:nvSpPr>
          <p:cNvPr id="58" name="Freeform 27"/>
          <p:cNvSpPr>
            <a:spLocks noChangeAspect="1" noEditPoints="1"/>
          </p:cNvSpPr>
          <p:nvPr/>
        </p:nvSpPr>
        <p:spPr bwMode="auto">
          <a:xfrm>
            <a:off x="4999038" y="600075"/>
            <a:ext cx="498475" cy="504825"/>
          </a:xfrm>
          <a:custGeom>
            <a:avLst/>
            <a:gdLst>
              <a:gd name="T0" fmla="*/ 59 w 104"/>
              <a:gd name="T1" fmla="*/ 46 h 105"/>
              <a:gd name="T2" fmla="*/ 59 w 104"/>
              <a:gd name="T3" fmla="*/ 23 h 105"/>
              <a:gd name="T4" fmla="*/ 46 w 104"/>
              <a:gd name="T5" fmla="*/ 23 h 105"/>
              <a:gd name="T6" fmla="*/ 46 w 104"/>
              <a:gd name="T7" fmla="*/ 46 h 105"/>
              <a:gd name="T8" fmla="*/ 24 w 104"/>
              <a:gd name="T9" fmla="*/ 46 h 105"/>
              <a:gd name="T10" fmla="*/ 24 w 104"/>
              <a:gd name="T11" fmla="*/ 59 h 105"/>
              <a:gd name="T12" fmla="*/ 46 w 104"/>
              <a:gd name="T13" fmla="*/ 59 h 105"/>
              <a:gd name="T14" fmla="*/ 46 w 104"/>
              <a:gd name="T15" fmla="*/ 82 h 105"/>
              <a:gd name="T16" fmla="*/ 59 w 104"/>
              <a:gd name="T17" fmla="*/ 82 h 105"/>
              <a:gd name="T18" fmla="*/ 59 w 104"/>
              <a:gd name="T19" fmla="*/ 59 h 105"/>
              <a:gd name="T20" fmla="*/ 81 w 104"/>
              <a:gd name="T21" fmla="*/ 59 h 105"/>
              <a:gd name="T22" fmla="*/ 81 w 104"/>
              <a:gd name="T23" fmla="*/ 46 h 105"/>
              <a:gd name="T24" fmla="*/ 59 w 104"/>
              <a:gd name="T25" fmla="*/ 46 h 105"/>
              <a:gd name="T26" fmla="*/ 52 w 104"/>
              <a:gd name="T27" fmla="*/ 0 h 105"/>
              <a:gd name="T28" fmla="*/ 0 w 104"/>
              <a:gd name="T29" fmla="*/ 53 h 105"/>
              <a:gd name="T30" fmla="*/ 52 w 104"/>
              <a:gd name="T31" fmla="*/ 105 h 105"/>
              <a:gd name="T32" fmla="*/ 104 w 104"/>
              <a:gd name="T33" fmla="*/ 53 h 105"/>
              <a:gd name="T34" fmla="*/ 52 w 104"/>
              <a:gd name="T35" fmla="*/ 0 h 105"/>
              <a:gd name="T36" fmla="*/ 52 w 104"/>
              <a:gd name="T37" fmla="*/ 93 h 105"/>
              <a:gd name="T38" fmla="*/ 12 w 104"/>
              <a:gd name="T39" fmla="*/ 53 h 105"/>
              <a:gd name="T40" fmla="*/ 52 w 104"/>
              <a:gd name="T41" fmla="*/ 12 h 105"/>
              <a:gd name="T42" fmla="*/ 93 w 104"/>
              <a:gd name="T43" fmla="*/ 53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9" y="46"/>
                </a:moveTo>
                <a:cubicBezTo>
                  <a:pt x="59" y="23"/>
                  <a:pt x="59" y="23"/>
                  <a:pt x="59" y="23"/>
                </a:cubicBezTo>
                <a:cubicBezTo>
                  <a:pt x="46" y="23"/>
                  <a:pt x="46" y="23"/>
                  <a:pt x="46" y="23"/>
                </a:cubicBezTo>
                <a:cubicBezTo>
                  <a:pt x="46" y="46"/>
                  <a:pt x="46" y="46"/>
                  <a:pt x="46" y="46"/>
                </a:cubicBezTo>
                <a:cubicBezTo>
                  <a:pt x="24" y="46"/>
                  <a:pt x="24" y="46"/>
                  <a:pt x="24" y="46"/>
                </a:cubicBezTo>
                <a:cubicBezTo>
                  <a:pt x="24" y="59"/>
                  <a:pt x="24" y="59"/>
                  <a:pt x="24" y="59"/>
                </a:cubicBezTo>
                <a:cubicBezTo>
                  <a:pt x="46" y="59"/>
                  <a:pt x="46" y="59"/>
                  <a:pt x="46" y="59"/>
                </a:cubicBezTo>
                <a:cubicBezTo>
                  <a:pt x="46" y="82"/>
                  <a:pt x="46" y="82"/>
                  <a:pt x="46" y="82"/>
                </a:cubicBezTo>
                <a:cubicBezTo>
                  <a:pt x="59" y="82"/>
                  <a:pt x="59" y="82"/>
                  <a:pt x="59" y="82"/>
                </a:cubicBezTo>
                <a:cubicBezTo>
                  <a:pt x="59" y="59"/>
                  <a:pt x="59" y="59"/>
                  <a:pt x="59" y="59"/>
                </a:cubicBezTo>
                <a:cubicBezTo>
                  <a:pt x="81" y="59"/>
                  <a:pt x="81" y="59"/>
                  <a:pt x="81" y="59"/>
                </a:cubicBezTo>
                <a:cubicBezTo>
                  <a:pt x="81" y="46"/>
                  <a:pt x="81" y="46"/>
                  <a:pt x="81" y="46"/>
                </a:cubicBezTo>
                <a:lnTo>
                  <a:pt x="59" y="46"/>
                </a:lnTo>
                <a:close/>
                <a:moveTo>
                  <a:pt x="52" y="0"/>
                </a:moveTo>
                <a:cubicBezTo>
                  <a:pt x="23" y="0"/>
                  <a:pt x="0" y="24"/>
                  <a:pt x="0" y="53"/>
                </a:cubicBezTo>
                <a:cubicBezTo>
                  <a:pt x="0" y="81"/>
                  <a:pt x="23" y="105"/>
                  <a:pt x="52" y="105"/>
                </a:cubicBezTo>
                <a:cubicBezTo>
                  <a:pt x="81" y="105"/>
                  <a:pt x="104" y="81"/>
                  <a:pt x="104" y="53"/>
                </a:cubicBezTo>
                <a:cubicBezTo>
                  <a:pt x="104" y="24"/>
                  <a:pt x="81" y="0"/>
                  <a:pt x="52" y="0"/>
                </a:cubicBezTo>
                <a:close/>
                <a:moveTo>
                  <a:pt x="52" y="93"/>
                </a:moveTo>
                <a:cubicBezTo>
                  <a:pt x="30" y="93"/>
                  <a:pt x="12" y="75"/>
                  <a:pt x="12" y="53"/>
                </a:cubicBezTo>
                <a:cubicBezTo>
                  <a:pt x="12" y="30"/>
                  <a:pt x="30" y="12"/>
                  <a:pt x="52" y="12"/>
                </a:cubicBezTo>
                <a:cubicBezTo>
                  <a:pt x="74" y="12"/>
                  <a:pt x="93" y="30"/>
                  <a:pt x="93" y="53"/>
                </a:cubicBezTo>
                <a:cubicBezTo>
                  <a:pt x="93" y="75"/>
                  <a:pt x="74" y="93"/>
                  <a:pt x="52" y="93"/>
                </a:cubicBezTo>
                <a:close/>
              </a:path>
            </a:pathLst>
          </a:custGeom>
          <a:solidFill>
            <a:sysClr val="window" lastClr="FFFFFF">
              <a:alpha val="88000"/>
            </a:sys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59" name="文本框 28"/>
          <p:cNvSpPr txBox="1"/>
          <p:nvPr/>
        </p:nvSpPr>
        <p:spPr>
          <a:xfrm>
            <a:off x="889000" y="541338"/>
            <a:ext cx="2601913" cy="585787"/>
          </a:xfrm>
          <a:prstGeom prst="rect">
            <a:avLst/>
          </a:prstGeom>
          <a:noFill/>
        </p:spPr>
        <p:txBody>
          <a:bodyPr wrap="none">
            <a:spAutoFit/>
          </a:bodyPr>
          <a:lstStyle/>
          <a:p>
            <a:pPr eaLnBrk="1" fontAlgn="auto" hangingPunct="1">
              <a:spcBef>
                <a:spcPts val="0"/>
              </a:spcBef>
              <a:spcAft>
                <a:spcPts val="0"/>
              </a:spcAft>
              <a:defRPr/>
            </a:pPr>
            <a:r>
              <a:rPr lang="zh-CN" altLang="en-US" sz="2400" kern="0" dirty="0">
                <a:solidFill>
                  <a:sysClr val="window" lastClr="FFFFFF"/>
                </a:solidFill>
                <a:latin typeface="微软雅黑" pitchFamily="34" charset="-122"/>
                <a:ea typeface="微软雅黑" pitchFamily="34" charset="-122"/>
              </a:rPr>
              <a:t>    </a:t>
            </a:r>
            <a:r>
              <a:rPr lang="zh-CN" altLang="en-US" sz="3200" kern="0" dirty="0">
                <a:latin typeface="微软雅黑" pitchFamily="34" charset="-122"/>
                <a:ea typeface="微软雅黑" pitchFamily="34" charset="-122"/>
              </a:rPr>
              <a:t>证明的方法</a:t>
            </a:r>
            <a:endParaRPr lang="zh-CN" altLang="en-US" sz="2400" kern="0" dirty="0">
              <a:latin typeface="微软雅黑" pitchFamily="34" charset="-122"/>
              <a:ea typeface="微软雅黑" pitchFamily="34" charset="-122"/>
            </a:endParaRPr>
          </a:p>
        </p:txBody>
      </p:sp>
      <p:sp>
        <p:nvSpPr>
          <p:cNvPr id="62" name="任意多边形 6"/>
          <p:cNvSpPr/>
          <p:nvPr/>
        </p:nvSpPr>
        <p:spPr>
          <a:xfrm rot="15116107">
            <a:off x="2725738" y="3938587"/>
            <a:ext cx="1557338" cy="1096963"/>
          </a:xfrm>
          <a:custGeom>
            <a:avLst/>
            <a:gdLst>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698395 w 1556117"/>
              <a:gd name="connsiteY2" fmla="*/ 875985 h 1091990"/>
              <a:gd name="connsiteX3" fmla="*/ 490576 w 1556117"/>
              <a:gd name="connsiteY3" fmla="*/ 690838 h 1091990"/>
              <a:gd name="connsiteX4" fmla="*/ 199631 w 1556117"/>
              <a:gd name="connsiteY4" fmla="*/ 562368 h 1091990"/>
              <a:gd name="connsiteX5" fmla="*/ 29598 w 1556117"/>
              <a:gd name="connsiteY5" fmla="*/ 562368 h 1091990"/>
              <a:gd name="connsiteX6" fmla="*/ 22041 w 1556117"/>
              <a:gd name="connsiteY6" fmla="*/ 547254 h 1091990"/>
              <a:gd name="connsiteX7" fmla="*/ 82497 w 1556117"/>
              <a:gd name="connsiteY7" fmla="*/ 441456 h 1091990"/>
              <a:gd name="connsiteX8" fmla="*/ 256309 w 1556117"/>
              <a:gd name="connsiteY8" fmla="*/ 218524 h 1091990"/>
              <a:gd name="connsiteX9" fmla="*/ 551033 w 1556117"/>
              <a:gd name="connsiteY9" fmla="*/ 48491 h 1091990"/>
              <a:gd name="connsiteX10" fmla="*/ 943998 w 1556117"/>
              <a:gd name="connsiteY10" fmla="*/ 25820 h 1091990"/>
              <a:gd name="connsiteX11" fmla="*/ 1291621 w 1556117"/>
              <a:gd name="connsiteY11" fmla="*/ 203410 h 1091990"/>
              <a:gd name="connsiteX12" fmla="*/ 1518332 w 1556117"/>
              <a:gd name="connsiteY12" fmla="*/ 494355 h 1091990"/>
              <a:gd name="connsiteX13" fmla="*/ 1518332 w 1556117"/>
              <a:gd name="connsiteY13" fmla="*/ 517026 h 1091990"/>
              <a:gd name="connsiteX14" fmla="*/ 1382305 w 1556117"/>
              <a:gd name="connsiteY14" fmla="*/ 535919 h 1091990"/>
              <a:gd name="connsiteX15" fmla="*/ 1155595 w 1556117"/>
              <a:gd name="connsiteY15" fmla="*/ 626603 h 1091990"/>
              <a:gd name="connsiteX16" fmla="*/ 962890 w 1556117"/>
              <a:gd name="connsiteY16" fmla="*/ 789079 h 1091990"/>
              <a:gd name="connsiteX17" fmla="*/ 796636 w 1556117"/>
              <a:gd name="connsiteY17"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360"/>
              <a:gd name="connsiteX1" fmla="*/ 690837 w 1556117"/>
              <a:gd name="connsiteY1" fmla="*/ 879764 h 1091360"/>
              <a:gd name="connsiteX2" fmla="*/ 490576 w 1556117"/>
              <a:gd name="connsiteY2" fmla="*/ 690838 h 1091360"/>
              <a:gd name="connsiteX3" fmla="*/ 199631 w 1556117"/>
              <a:gd name="connsiteY3" fmla="*/ 562368 h 1091360"/>
              <a:gd name="connsiteX4" fmla="*/ 29598 w 1556117"/>
              <a:gd name="connsiteY4" fmla="*/ 562368 h 1091360"/>
              <a:gd name="connsiteX5" fmla="*/ 22041 w 1556117"/>
              <a:gd name="connsiteY5" fmla="*/ 547254 h 1091360"/>
              <a:gd name="connsiteX6" fmla="*/ 82497 w 1556117"/>
              <a:gd name="connsiteY6" fmla="*/ 441456 h 1091360"/>
              <a:gd name="connsiteX7" fmla="*/ 256309 w 1556117"/>
              <a:gd name="connsiteY7" fmla="*/ 218524 h 1091360"/>
              <a:gd name="connsiteX8" fmla="*/ 551033 w 1556117"/>
              <a:gd name="connsiteY8" fmla="*/ 48491 h 1091360"/>
              <a:gd name="connsiteX9" fmla="*/ 943998 w 1556117"/>
              <a:gd name="connsiteY9" fmla="*/ 25820 h 1091360"/>
              <a:gd name="connsiteX10" fmla="*/ 1291621 w 1556117"/>
              <a:gd name="connsiteY10" fmla="*/ 203410 h 1091360"/>
              <a:gd name="connsiteX11" fmla="*/ 1518332 w 1556117"/>
              <a:gd name="connsiteY11" fmla="*/ 494355 h 1091360"/>
              <a:gd name="connsiteX12" fmla="*/ 1518332 w 1556117"/>
              <a:gd name="connsiteY12" fmla="*/ 517026 h 1091360"/>
              <a:gd name="connsiteX13" fmla="*/ 1382305 w 1556117"/>
              <a:gd name="connsiteY13" fmla="*/ 535919 h 1091360"/>
              <a:gd name="connsiteX14" fmla="*/ 1155595 w 1556117"/>
              <a:gd name="connsiteY14" fmla="*/ 626603 h 1091360"/>
              <a:gd name="connsiteX15" fmla="*/ 962890 w 1556117"/>
              <a:gd name="connsiteY15" fmla="*/ 789079 h 1091360"/>
              <a:gd name="connsiteX16" fmla="*/ 796636 w 1556117"/>
              <a:gd name="connsiteY16" fmla="*/ 1076246 h 1091360"/>
              <a:gd name="connsiteX0" fmla="*/ 796636 w 1556117"/>
              <a:gd name="connsiteY0" fmla="*/ 1076246 h 1091360"/>
              <a:gd name="connsiteX1" fmla="*/ 690837 w 1556117"/>
              <a:gd name="connsiteY1" fmla="*/ 879764 h 1091360"/>
              <a:gd name="connsiteX2" fmla="*/ 490576 w 1556117"/>
              <a:gd name="connsiteY2" fmla="*/ 690838 h 1091360"/>
              <a:gd name="connsiteX3" fmla="*/ 483019 w 1556117"/>
              <a:gd name="connsiteY3" fmla="*/ 694616 h 1091360"/>
              <a:gd name="connsiteX4" fmla="*/ 199631 w 1556117"/>
              <a:gd name="connsiteY4" fmla="*/ 562368 h 1091360"/>
              <a:gd name="connsiteX5" fmla="*/ 29598 w 1556117"/>
              <a:gd name="connsiteY5" fmla="*/ 562368 h 1091360"/>
              <a:gd name="connsiteX6" fmla="*/ 22041 w 1556117"/>
              <a:gd name="connsiteY6" fmla="*/ 547254 h 1091360"/>
              <a:gd name="connsiteX7" fmla="*/ 82497 w 1556117"/>
              <a:gd name="connsiteY7" fmla="*/ 441456 h 1091360"/>
              <a:gd name="connsiteX8" fmla="*/ 256309 w 1556117"/>
              <a:gd name="connsiteY8" fmla="*/ 218524 h 1091360"/>
              <a:gd name="connsiteX9" fmla="*/ 551033 w 1556117"/>
              <a:gd name="connsiteY9" fmla="*/ 48491 h 1091360"/>
              <a:gd name="connsiteX10" fmla="*/ 943998 w 1556117"/>
              <a:gd name="connsiteY10" fmla="*/ 25820 h 1091360"/>
              <a:gd name="connsiteX11" fmla="*/ 1291621 w 1556117"/>
              <a:gd name="connsiteY11" fmla="*/ 203410 h 1091360"/>
              <a:gd name="connsiteX12" fmla="*/ 1518332 w 1556117"/>
              <a:gd name="connsiteY12" fmla="*/ 494355 h 1091360"/>
              <a:gd name="connsiteX13" fmla="*/ 1518332 w 1556117"/>
              <a:gd name="connsiteY13" fmla="*/ 517026 h 1091360"/>
              <a:gd name="connsiteX14" fmla="*/ 1382305 w 1556117"/>
              <a:gd name="connsiteY14" fmla="*/ 535919 h 1091360"/>
              <a:gd name="connsiteX15" fmla="*/ 1155595 w 1556117"/>
              <a:gd name="connsiteY15" fmla="*/ 626603 h 1091360"/>
              <a:gd name="connsiteX16" fmla="*/ 962890 w 1556117"/>
              <a:gd name="connsiteY16" fmla="*/ 789079 h 1091360"/>
              <a:gd name="connsiteX17" fmla="*/ 796636 w 155611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76246"/>
              <a:gd name="connsiteX1" fmla="*/ 691467 w 1556747"/>
              <a:gd name="connsiteY1" fmla="*/ 879764 h 1076246"/>
              <a:gd name="connsiteX2" fmla="*/ 491206 w 1556747"/>
              <a:gd name="connsiteY2" fmla="*/ 690838 h 1076246"/>
              <a:gd name="connsiteX3" fmla="*/ 483649 w 1556747"/>
              <a:gd name="connsiteY3" fmla="*/ 694616 h 1076246"/>
              <a:gd name="connsiteX4" fmla="*/ 204040 w 1556747"/>
              <a:gd name="connsiteY4" fmla="*/ 577483 h 1076246"/>
              <a:gd name="connsiteX5" fmla="*/ 30228 w 1556747"/>
              <a:gd name="connsiteY5" fmla="*/ 562368 h 1076246"/>
              <a:gd name="connsiteX6" fmla="*/ 22671 w 1556747"/>
              <a:gd name="connsiteY6" fmla="*/ 547254 h 1076246"/>
              <a:gd name="connsiteX7" fmla="*/ 83127 w 1556747"/>
              <a:gd name="connsiteY7" fmla="*/ 441456 h 1076246"/>
              <a:gd name="connsiteX8" fmla="*/ 256939 w 1556747"/>
              <a:gd name="connsiteY8" fmla="*/ 218524 h 1076246"/>
              <a:gd name="connsiteX9" fmla="*/ 551663 w 1556747"/>
              <a:gd name="connsiteY9" fmla="*/ 48491 h 1076246"/>
              <a:gd name="connsiteX10" fmla="*/ 944628 w 1556747"/>
              <a:gd name="connsiteY10" fmla="*/ 25820 h 1076246"/>
              <a:gd name="connsiteX11" fmla="*/ 1292251 w 1556747"/>
              <a:gd name="connsiteY11" fmla="*/ 203410 h 1076246"/>
              <a:gd name="connsiteX12" fmla="*/ 1518962 w 1556747"/>
              <a:gd name="connsiteY12" fmla="*/ 494355 h 1076246"/>
              <a:gd name="connsiteX13" fmla="*/ 1518962 w 1556747"/>
              <a:gd name="connsiteY13" fmla="*/ 517026 h 1076246"/>
              <a:gd name="connsiteX14" fmla="*/ 1382935 w 1556747"/>
              <a:gd name="connsiteY14" fmla="*/ 535919 h 1076246"/>
              <a:gd name="connsiteX15" fmla="*/ 1156225 w 1556747"/>
              <a:gd name="connsiteY15" fmla="*/ 626603 h 1076246"/>
              <a:gd name="connsiteX16" fmla="*/ 963520 w 1556747"/>
              <a:gd name="connsiteY16" fmla="*/ 789079 h 1076246"/>
              <a:gd name="connsiteX17" fmla="*/ 797266 w 1556747"/>
              <a:gd name="connsiteY17" fmla="*/ 1076246 h 1076246"/>
              <a:gd name="connsiteX0" fmla="*/ 797266 w 1556747"/>
              <a:gd name="connsiteY0" fmla="*/ 1076246 h 1095967"/>
              <a:gd name="connsiteX1" fmla="*/ 691467 w 1556747"/>
              <a:gd name="connsiteY1" fmla="*/ 879764 h 1095967"/>
              <a:gd name="connsiteX2" fmla="*/ 491206 w 1556747"/>
              <a:gd name="connsiteY2" fmla="*/ 690838 h 1095967"/>
              <a:gd name="connsiteX3" fmla="*/ 483649 w 1556747"/>
              <a:gd name="connsiteY3" fmla="*/ 694616 h 1095967"/>
              <a:gd name="connsiteX4" fmla="*/ 204040 w 1556747"/>
              <a:gd name="connsiteY4" fmla="*/ 577483 h 1095967"/>
              <a:gd name="connsiteX5" fmla="*/ 30228 w 1556747"/>
              <a:gd name="connsiteY5" fmla="*/ 562368 h 1095967"/>
              <a:gd name="connsiteX6" fmla="*/ 22671 w 1556747"/>
              <a:gd name="connsiteY6" fmla="*/ 547254 h 1095967"/>
              <a:gd name="connsiteX7" fmla="*/ 83127 w 1556747"/>
              <a:gd name="connsiteY7" fmla="*/ 441456 h 1095967"/>
              <a:gd name="connsiteX8" fmla="*/ 256939 w 1556747"/>
              <a:gd name="connsiteY8" fmla="*/ 218524 h 1095967"/>
              <a:gd name="connsiteX9" fmla="*/ 551663 w 1556747"/>
              <a:gd name="connsiteY9" fmla="*/ 48491 h 1095967"/>
              <a:gd name="connsiteX10" fmla="*/ 944628 w 1556747"/>
              <a:gd name="connsiteY10" fmla="*/ 25820 h 1095967"/>
              <a:gd name="connsiteX11" fmla="*/ 1292251 w 1556747"/>
              <a:gd name="connsiteY11" fmla="*/ 203410 h 1095967"/>
              <a:gd name="connsiteX12" fmla="*/ 1518962 w 1556747"/>
              <a:gd name="connsiteY12" fmla="*/ 494355 h 1095967"/>
              <a:gd name="connsiteX13" fmla="*/ 1518962 w 1556747"/>
              <a:gd name="connsiteY13" fmla="*/ 517026 h 1095967"/>
              <a:gd name="connsiteX14" fmla="*/ 1382935 w 1556747"/>
              <a:gd name="connsiteY14" fmla="*/ 535919 h 1095967"/>
              <a:gd name="connsiteX15" fmla="*/ 1156225 w 1556747"/>
              <a:gd name="connsiteY15" fmla="*/ 626603 h 1095967"/>
              <a:gd name="connsiteX16" fmla="*/ 963520 w 1556747"/>
              <a:gd name="connsiteY16" fmla="*/ 789079 h 1095967"/>
              <a:gd name="connsiteX17" fmla="*/ 797266 w 1556747"/>
              <a:gd name="connsiteY17" fmla="*/ 1076246 h 109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6747" h="1095967">
                <a:moveTo>
                  <a:pt x="797266" y="1076246"/>
                </a:moveTo>
                <a:cubicBezTo>
                  <a:pt x="785577" y="1073649"/>
                  <a:pt x="742477" y="943999"/>
                  <a:pt x="691467" y="879764"/>
                </a:cubicBezTo>
                <a:cubicBezTo>
                  <a:pt x="640457" y="815529"/>
                  <a:pt x="525842" y="721696"/>
                  <a:pt x="491206" y="690838"/>
                </a:cubicBezTo>
                <a:cubicBezTo>
                  <a:pt x="456570" y="659980"/>
                  <a:pt x="579216" y="757910"/>
                  <a:pt x="483649" y="694616"/>
                </a:cubicBezTo>
                <a:cubicBezTo>
                  <a:pt x="384545" y="633220"/>
                  <a:pt x="279610" y="599524"/>
                  <a:pt x="204040" y="577483"/>
                </a:cubicBezTo>
                <a:cubicBezTo>
                  <a:pt x="128470" y="555442"/>
                  <a:pt x="60456" y="567406"/>
                  <a:pt x="30228" y="562368"/>
                </a:cubicBezTo>
                <a:cubicBezTo>
                  <a:pt x="0" y="557330"/>
                  <a:pt x="13855" y="567406"/>
                  <a:pt x="22671" y="547254"/>
                </a:cubicBezTo>
                <a:cubicBezTo>
                  <a:pt x="31488" y="527102"/>
                  <a:pt x="44082" y="496244"/>
                  <a:pt x="83127" y="441456"/>
                </a:cubicBezTo>
                <a:cubicBezTo>
                  <a:pt x="122172" y="386668"/>
                  <a:pt x="178850" y="284018"/>
                  <a:pt x="256939" y="218524"/>
                </a:cubicBezTo>
                <a:cubicBezTo>
                  <a:pt x="335028" y="153030"/>
                  <a:pt x="437048" y="80608"/>
                  <a:pt x="551663" y="48491"/>
                </a:cubicBezTo>
                <a:cubicBezTo>
                  <a:pt x="666278" y="16374"/>
                  <a:pt x="821197" y="0"/>
                  <a:pt x="944628" y="25820"/>
                </a:cubicBezTo>
                <a:cubicBezTo>
                  <a:pt x="1068059" y="51640"/>
                  <a:pt x="1196529" y="125321"/>
                  <a:pt x="1292251" y="203410"/>
                </a:cubicBezTo>
                <a:cubicBezTo>
                  <a:pt x="1387973" y="281499"/>
                  <a:pt x="1481177" y="442086"/>
                  <a:pt x="1518962" y="494355"/>
                </a:cubicBezTo>
                <a:cubicBezTo>
                  <a:pt x="1556747" y="546624"/>
                  <a:pt x="1541633" y="510099"/>
                  <a:pt x="1518962" y="517026"/>
                </a:cubicBezTo>
                <a:cubicBezTo>
                  <a:pt x="1496291" y="523953"/>
                  <a:pt x="1443391" y="517656"/>
                  <a:pt x="1382935" y="535919"/>
                </a:cubicBezTo>
                <a:cubicBezTo>
                  <a:pt x="1322479" y="554182"/>
                  <a:pt x="1226127" y="584410"/>
                  <a:pt x="1156225" y="626603"/>
                </a:cubicBezTo>
                <a:cubicBezTo>
                  <a:pt x="1086323" y="668796"/>
                  <a:pt x="1023346" y="712249"/>
                  <a:pt x="963520" y="789079"/>
                </a:cubicBezTo>
                <a:cubicBezTo>
                  <a:pt x="903694" y="865909"/>
                  <a:pt x="808601" y="1095967"/>
                  <a:pt x="797266" y="1076246"/>
                </a:cubicBezTo>
                <a:close/>
              </a:path>
            </a:pathLst>
          </a:custGeom>
          <a:gradFill>
            <a:gsLst>
              <a:gs pos="0">
                <a:srgbClr val="E4A302"/>
              </a:gs>
              <a:gs pos="100000">
                <a:srgbClr val="FFDD71"/>
              </a:gs>
            </a:gsLst>
            <a:lin ang="12000000" scaled="0"/>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 name="任意多边形 7"/>
          <p:cNvSpPr/>
          <p:nvPr/>
        </p:nvSpPr>
        <p:spPr>
          <a:xfrm rot="2231982">
            <a:off x="4343400" y="2720975"/>
            <a:ext cx="1557338" cy="1096963"/>
          </a:xfrm>
          <a:custGeom>
            <a:avLst/>
            <a:gdLst>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698395 w 1556117"/>
              <a:gd name="connsiteY2" fmla="*/ 875985 h 1091990"/>
              <a:gd name="connsiteX3" fmla="*/ 490576 w 1556117"/>
              <a:gd name="connsiteY3" fmla="*/ 690838 h 1091990"/>
              <a:gd name="connsiteX4" fmla="*/ 199631 w 1556117"/>
              <a:gd name="connsiteY4" fmla="*/ 562368 h 1091990"/>
              <a:gd name="connsiteX5" fmla="*/ 29598 w 1556117"/>
              <a:gd name="connsiteY5" fmla="*/ 562368 h 1091990"/>
              <a:gd name="connsiteX6" fmla="*/ 22041 w 1556117"/>
              <a:gd name="connsiteY6" fmla="*/ 547254 h 1091990"/>
              <a:gd name="connsiteX7" fmla="*/ 82497 w 1556117"/>
              <a:gd name="connsiteY7" fmla="*/ 441456 h 1091990"/>
              <a:gd name="connsiteX8" fmla="*/ 256309 w 1556117"/>
              <a:gd name="connsiteY8" fmla="*/ 218524 h 1091990"/>
              <a:gd name="connsiteX9" fmla="*/ 551033 w 1556117"/>
              <a:gd name="connsiteY9" fmla="*/ 48491 h 1091990"/>
              <a:gd name="connsiteX10" fmla="*/ 943998 w 1556117"/>
              <a:gd name="connsiteY10" fmla="*/ 25820 h 1091990"/>
              <a:gd name="connsiteX11" fmla="*/ 1291621 w 1556117"/>
              <a:gd name="connsiteY11" fmla="*/ 203410 h 1091990"/>
              <a:gd name="connsiteX12" fmla="*/ 1518332 w 1556117"/>
              <a:gd name="connsiteY12" fmla="*/ 494355 h 1091990"/>
              <a:gd name="connsiteX13" fmla="*/ 1518332 w 1556117"/>
              <a:gd name="connsiteY13" fmla="*/ 517026 h 1091990"/>
              <a:gd name="connsiteX14" fmla="*/ 1382305 w 1556117"/>
              <a:gd name="connsiteY14" fmla="*/ 535919 h 1091990"/>
              <a:gd name="connsiteX15" fmla="*/ 1155595 w 1556117"/>
              <a:gd name="connsiteY15" fmla="*/ 626603 h 1091990"/>
              <a:gd name="connsiteX16" fmla="*/ 962890 w 1556117"/>
              <a:gd name="connsiteY16" fmla="*/ 789079 h 1091990"/>
              <a:gd name="connsiteX17" fmla="*/ 796636 w 1556117"/>
              <a:gd name="connsiteY17"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360"/>
              <a:gd name="connsiteX1" fmla="*/ 690837 w 1556117"/>
              <a:gd name="connsiteY1" fmla="*/ 879764 h 1091360"/>
              <a:gd name="connsiteX2" fmla="*/ 490576 w 1556117"/>
              <a:gd name="connsiteY2" fmla="*/ 690838 h 1091360"/>
              <a:gd name="connsiteX3" fmla="*/ 199631 w 1556117"/>
              <a:gd name="connsiteY3" fmla="*/ 562368 h 1091360"/>
              <a:gd name="connsiteX4" fmla="*/ 29598 w 1556117"/>
              <a:gd name="connsiteY4" fmla="*/ 562368 h 1091360"/>
              <a:gd name="connsiteX5" fmla="*/ 22041 w 1556117"/>
              <a:gd name="connsiteY5" fmla="*/ 547254 h 1091360"/>
              <a:gd name="connsiteX6" fmla="*/ 82497 w 1556117"/>
              <a:gd name="connsiteY6" fmla="*/ 441456 h 1091360"/>
              <a:gd name="connsiteX7" fmla="*/ 256309 w 1556117"/>
              <a:gd name="connsiteY7" fmla="*/ 218524 h 1091360"/>
              <a:gd name="connsiteX8" fmla="*/ 551033 w 1556117"/>
              <a:gd name="connsiteY8" fmla="*/ 48491 h 1091360"/>
              <a:gd name="connsiteX9" fmla="*/ 943998 w 1556117"/>
              <a:gd name="connsiteY9" fmla="*/ 25820 h 1091360"/>
              <a:gd name="connsiteX10" fmla="*/ 1291621 w 1556117"/>
              <a:gd name="connsiteY10" fmla="*/ 203410 h 1091360"/>
              <a:gd name="connsiteX11" fmla="*/ 1518332 w 1556117"/>
              <a:gd name="connsiteY11" fmla="*/ 494355 h 1091360"/>
              <a:gd name="connsiteX12" fmla="*/ 1518332 w 1556117"/>
              <a:gd name="connsiteY12" fmla="*/ 517026 h 1091360"/>
              <a:gd name="connsiteX13" fmla="*/ 1382305 w 1556117"/>
              <a:gd name="connsiteY13" fmla="*/ 535919 h 1091360"/>
              <a:gd name="connsiteX14" fmla="*/ 1155595 w 1556117"/>
              <a:gd name="connsiteY14" fmla="*/ 626603 h 1091360"/>
              <a:gd name="connsiteX15" fmla="*/ 962890 w 1556117"/>
              <a:gd name="connsiteY15" fmla="*/ 789079 h 1091360"/>
              <a:gd name="connsiteX16" fmla="*/ 796636 w 1556117"/>
              <a:gd name="connsiteY16" fmla="*/ 1076246 h 1091360"/>
              <a:gd name="connsiteX0" fmla="*/ 796636 w 1556117"/>
              <a:gd name="connsiteY0" fmla="*/ 1076246 h 1091360"/>
              <a:gd name="connsiteX1" fmla="*/ 690837 w 1556117"/>
              <a:gd name="connsiteY1" fmla="*/ 879764 h 1091360"/>
              <a:gd name="connsiteX2" fmla="*/ 490576 w 1556117"/>
              <a:gd name="connsiteY2" fmla="*/ 690838 h 1091360"/>
              <a:gd name="connsiteX3" fmla="*/ 483019 w 1556117"/>
              <a:gd name="connsiteY3" fmla="*/ 694616 h 1091360"/>
              <a:gd name="connsiteX4" fmla="*/ 199631 w 1556117"/>
              <a:gd name="connsiteY4" fmla="*/ 562368 h 1091360"/>
              <a:gd name="connsiteX5" fmla="*/ 29598 w 1556117"/>
              <a:gd name="connsiteY5" fmla="*/ 562368 h 1091360"/>
              <a:gd name="connsiteX6" fmla="*/ 22041 w 1556117"/>
              <a:gd name="connsiteY6" fmla="*/ 547254 h 1091360"/>
              <a:gd name="connsiteX7" fmla="*/ 82497 w 1556117"/>
              <a:gd name="connsiteY7" fmla="*/ 441456 h 1091360"/>
              <a:gd name="connsiteX8" fmla="*/ 256309 w 1556117"/>
              <a:gd name="connsiteY8" fmla="*/ 218524 h 1091360"/>
              <a:gd name="connsiteX9" fmla="*/ 551033 w 1556117"/>
              <a:gd name="connsiteY9" fmla="*/ 48491 h 1091360"/>
              <a:gd name="connsiteX10" fmla="*/ 943998 w 1556117"/>
              <a:gd name="connsiteY10" fmla="*/ 25820 h 1091360"/>
              <a:gd name="connsiteX11" fmla="*/ 1291621 w 1556117"/>
              <a:gd name="connsiteY11" fmla="*/ 203410 h 1091360"/>
              <a:gd name="connsiteX12" fmla="*/ 1518332 w 1556117"/>
              <a:gd name="connsiteY12" fmla="*/ 494355 h 1091360"/>
              <a:gd name="connsiteX13" fmla="*/ 1518332 w 1556117"/>
              <a:gd name="connsiteY13" fmla="*/ 517026 h 1091360"/>
              <a:gd name="connsiteX14" fmla="*/ 1382305 w 1556117"/>
              <a:gd name="connsiteY14" fmla="*/ 535919 h 1091360"/>
              <a:gd name="connsiteX15" fmla="*/ 1155595 w 1556117"/>
              <a:gd name="connsiteY15" fmla="*/ 626603 h 1091360"/>
              <a:gd name="connsiteX16" fmla="*/ 962890 w 1556117"/>
              <a:gd name="connsiteY16" fmla="*/ 789079 h 1091360"/>
              <a:gd name="connsiteX17" fmla="*/ 796636 w 155611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76246"/>
              <a:gd name="connsiteX1" fmla="*/ 691467 w 1556747"/>
              <a:gd name="connsiteY1" fmla="*/ 879764 h 1076246"/>
              <a:gd name="connsiteX2" fmla="*/ 491206 w 1556747"/>
              <a:gd name="connsiteY2" fmla="*/ 690838 h 1076246"/>
              <a:gd name="connsiteX3" fmla="*/ 483649 w 1556747"/>
              <a:gd name="connsiteY3" fmla="*/ 694616 h 1076246"/>
              <a:gd name="connsiteX4" fmla="*/ 204040 w 1556747"/>
              <a:gd name="connsiteY4" fmla="*/ 577483 h 1076246"/>
              <a:gd name="connsiteX5" fmla="*/ 30228 w 1556747"/>
              <a:gd name="connsiteY5" fmla="*/ 562368 h 1076246"/>
              <a:gd name="connsiteX6" fmla="*/ 22671 w 1556747"/>
              <a:gd name="connsiteY6" fmla="*/ 547254 h 1076246"/>
              <a:gd name="connsiteX7" fmla="*/ 83127 w 1556747"/>
              <a:gd name="connsiteY7" fmla="*/ 441456 h 1076246"/>
              <a:gd name="connsiteX8" fmla="*/ 256939 w 1556747"/>
              <a:gd name="connsiteY8" fmla="*/ 218524 h 1076246"/>
              <a:gd name="connsiteX9" fmla="*/ 551663 w 1556747"/>
              <a:gd name="connsiteY9" fmla="*/ 48491 h 1076246"/>
              <a:gd name="connsiteX10" fmla="*/ 944628 w 1556747"/>
              <a:gd name="connsiteY10" fmla="*/ 25820 h 1076246"/>
              <a:gd name="connsiteX11" fmla="*/ 1292251 w 1556747"/>
              <a:gd name="connsiteY11" fmla="*/ 203410 h 1076246"/>
              <a:gd name="connsiteX12" fmla="*/ 1518962 w 1556747"/>
              <a:gd name="connsiteY12" fmla="*/ 494355 h 1076246"/>
              <a:gd name="connsiteX13" fmla="*/ 1518962 w 1556747"/>
              <a:gd name="connsiteY13" fmla="*/ 517026 h 1076246"/>
              <a:gd name="connsiteX14" fmla="*/ 1382935 w 1556747"/>
              <a:gd name="connsiteY14" fmla="*/ 535919 h 1076246"/>
              <a:gd name="connsiteX15" fmla="*/ 1156225 w 1556747"/>
              <a:gd name="connsiteY15" fmla="*/ 626603 h 1076246"/>
              <a:gd name="connsiteX16" fmla="*/ 963520 w 1556747"/>
              <a:gd name="connsiteY16" fmla="*/ 789079 h 1076246"/>
              <a:gd name="connsiteX17" fmla="*/ 797266 w 1556747"/>
              <a:gd name="connsiteY17" fmla="*/ 1076246 h 1076246"/>
              <a:gd name="connsiteX0" fmla="*/ 797266 w 1556747"/>
              <a:gd name="connsiteY0" fmla="*/ 1076246 h 1095967"/>
              <a:gd name="connsiteX1" fmla="*/ 691467 w 1556747"/>
              <a:gd name="connsiteY1" fmla="*/ 879764 h 1095967"/>
              <a:gd name="connsiteX2" fmla="*/ 491206 w 1556747"/>
              <a:gd name="connsiteY2" fmla="*/ 690838 h 1095967"/>
              <a:gd name="connsiteX3" fmla="*/ 483649 w 1556747"/>
              <a:gd name="connsiteY3" fmla="*/ 694616 h 1095967"/>
              <a:gd name="connsiteX4" fmla="*/ 204040 w 1556747"/>
              <a:gd name="connsiteY4" fmla="*/ 577483 h 1095967"/>
              <a:gd name="connsiteX5" fmla="*/ 30228 w 1556747"/>
              <a:gd name="connsiteY5" fmla="*/ 562368 h 1095967"/>
              <a:gd name="connsiteX6" fmla="*/ 22671 w 1556747"/>
              <a:gd name="connsiteY6" fmla="*/ 547254 h 1095967"/>
              <a:gd name="connsiteX7" fmla="*/ 83127 w 1556747"/>
              <a:gd name="connsiteY7" fmla="*/ 441456 h 1095967"/>
              <a:gd name="connsiteX8" fmla="*/ 256939 w 1556747"/>
              <a:gd name="connsiteY8" fmla="*/ 218524 h 1095967"/>
              <a:gd name="connsiteX9" fmla="*/ 551663 w 1556747"/>
              <a:gd name="connsiteY9" fmla="*/ 48491 h 1095967"/>
              <a:gd name="connsiteX10" fmla="*/ 944628 w 1556747"/>
              <a:gd name="connsiteY10" fmla="*/ 25820 h 1095967"/>
              <a:gd name="connsiteX11" fmla="*/ 1292251 w 1556747"/>
              <a:gd name="connsiteY11" fmla="*/ 203410 h 1095967"/>
              <a:gd name="connsiteX12" fmla="*/ 1518962 w 1556747"/>
              <a:gd name="connsiteY12" fmla="*/ 494355 h 1095967"/>
              <a:gd name="connsiteX13" fmla="*/ 1518962 w 1556747"/>
              <a:gd name="connsiteY13" fmla="*/ 517026 h 1095967"/>
              <a:gd name="connsiteX14" fmla="*/ 1382935 w 1556747"/>
              <a:gd name="connsiteY14" fmla="*/ 535919 h 1095967"/>
              <a:gd name="connsiteX15" fmla="*/ 1156225 w 1556747"/>
              <a:gd name="connsiteY15" fmla="*/ 626603 h 1095967"/>
              <a:gd name="connsiteX16" fmla="*/ 963520 w 1556747"/>
              <a:gd name="connsiteY16" fmla="*/ 789079 h 1095967"/>
              <a:gd name="connsiteX17" fmla="*/ 797266 w 1556747"/>
              <a:gd name="connsiteY17" fmla="*/ 1076246 h 109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6747" h="1095967">
                <a:moveTo>
                  <a:pt x="797266" y="1076246"/>
                </a:moveTo>
                <a:cubicBezTo>
                  <a:pt x="785577" y="1073649"/>
                  <a:pt x="742477" y="943999"/>
                  <a:pt x="691467" y="879764"/>
                </a:cubicBezTo>
                <a:cubicBezTo>
                  <a:pt x="640457" y="815529"/>
                  <a:pt x="525842" y="721696"/>
                  <a:pt x="491206" y="690838"/>
                </a:cubicBezTo>
                <a:cubicBezTo>
                  <a:pt x="456570" y="659980"/>
                  <a:pt x="579216" y="757910"/>
                  <a:pt x="483649" y="694616"/>
                </a:cubicBezTo>
                <a:cubicBezTo>
                  <a:pt x="384545" y="633220"/>
                  <a:pt x="279610" y="599524"/>
                  <a:pt x="204040" y="577483"/>
                </a:cubicBezTo>
                <a:cubicBezTo>
                  <a:pt x="128470" y="555442"/>
                  <a:pt x="60456" y="567406"/>
                  <a:pt x="30228" y="562368"/>
                </a:cubicBezTo>
                <a:cubicBezTo>
                  <a:pt x="0" y="557330"/>
                  <a:pt x="13855" y="567406"/>
                  <a:pt x="22671" y="547254"/>
                </a:cubicBezTo>
                <a:cubicBezTo>
                  <a:pt x="31488" y="527102"/>
                  <a:pt x="44082" y="496244"/>
                  <a:pt x="83127" y="441456"/>
                </a:cubicBezTo>
                <a:cubicBezTo>
                  <a:pt x="122172" y="386668"/>
                  <a:pt x="178850" y="284018"/>
                  <a:pt x="256939" y="218524"/>
                </a:cubicBezTo>
                <a:cubicBezTo>
                  <a:pt x="335028" y="153030"/>
                  <a:pt x="437048" y="80608"/>
                  <a:pt x="551663" y="48491"/>
                </a:cubicBezTo>
                <a:cubicBezTo>
                  <a:pt x="666278" y="16374"/>
                  <a:pt x="821197" y="0"/>
                  <a:pt x="944628" y="25820"/>
                </a:cubicBezTo>
                <a:cubicBezTo>
                  <a:pt x="1068059" y="51640"/>
                  <a:pt x="1196529" y="125321"/>
                  <a:pt x="1292251" y="203410"/>
                </a:cubicBezTo>
                <a:cubicBezTo>
                  <a:pt x="1387973" y="281499"/>
                  <a:pt x="1481177" y="442086"/>
                  <a:pt x="1518962" y="494355"/>
                </a:cubicBezTo>
                <a:cubicBezTo>
                  <a:pt x="1556747" y="546624"/>
                  <a:pt x="1541633" y="510099"/>
                  <a:pt x="1518962" y="517026"/>
                </a:cubicBezTo>
                <a:cubicBezTo>
                  <a:pt x="1496291" y="523953"/>
                  <a:pt x="1443391" y="517656"/>
                  <a:pt x="1382935" y="535919"/>
                </a:cubicBezTo>
                <a:cubicBezTo>
                  <a:pt x="1322479" y="554182"/>
                  <a:pt x="1226127" y="584410"/>
                  <a:pt x="1156225" y="626603"/>
                </a:cubicBezTo>
                <a:cubicBezTo>
                  <a:pt x="1086323" y="668796"/>
                  <a:pt x="1023346" y="712249"/>
                  <a:pt x="963520" y="789079"/>
                </a:cubicBezTo>
                <a:cubicBezTo>
                  <a:pt x="903694" y="865909"/>
                  <a:pt x="808601" y="1095967"/>
                  <a:pt x="797266" y="1076246"/>
                </a:cubicBezTo>
                <a:close/>
              </a:path>
            </a:pathLst>
          </a:custGeom>
          <a:gradFill>
            <a:gsLst>
              <a:gs pos="0">
                <a:srgbClr val="238B07"/>
              </a:gs>
              <a:gs pos="100000">
                <a:srgbClr val="92D050"/>
              </a:gs>
            </a:gsLst>
            <a:lin ang="0" scaled="0"/>
          </a:gradFill>
          <a:ln>
            <a:solidFill>
              <a:srgbClr val="54A40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0" name="椭圆 69"/>
          <p:cNvSpPr/>
          <p:nvPr/>
        </p:nvSpPr>
        <p:spPr>
          <a:xfrm>
            <a:off x="3956050" y="3600450"/>
            <a:ext cx="1071563" cy="1071563"/>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rgbClr val="0088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b="1" dirty="0">
              <a:latin typeface="微软雅黑" pitchFamily="34" charset="-122"/>
              <a:ea typeface="微软雅黑" pitchFamily="34" charset="-122"/>
            </a:endParaRPr>
          </a:p>
        </p:txBody>
      </p:sp>
      <p:cxnSp>
        <p:nvCxnSpPr>
          <p:cNvPr id="72" name="直接连接符 13"/>
          <p:cNvCxnSpPr/>
          <p:nvPr/>
        </p:nvCxnSpPr>
        <p:spPr>
          <a:xfrm flipH="1">
            <a:off x="5456238" y="3076575"/>
            <a:ext cx="2460625" cy="0"/>
          </a:xfrm>
          <a:prstGeom prst="line">
            <a:avLst/>
          </a:prstGeom>
          <a:ln w="12700">
            <a:solidFill>
              <a:schemeClr val="tx1"/>
            </a:solidFill>
            <a:prstDash val="sysDot"/>
            <a:headEnd type="oval"/>
            <a:tailEnd type="oval"/>
          </a:ln>
          <a:effectLst/>
        </p:spPr>
        <p:style>
          <a:lnRef idx="1">
            <a:schemeClr val="accent1"/>
          </a:lnRef>
          <a:fillRef idx="0">
            <a:schemeClr val="accent1"/>
          </a:fillRef>
          <a:effectRef idx="0">
            <a:schemeClr val="accent1"/>
          </a:effectRef>
          <a:fontRef idx="minor">
            <a:schemeClr val="tx1"/>
          </a:fontRef>
        </p:style>
      </p:cxnSp>
      <p:sp>
        <p:nvSpPr>
          <p:cNvPr id="24592" name="矩形 72"/>
          <p:cNvSpPr>
            <a:spLocks noChangeArrowheads="1"/>
          </p:cNvSpPr>
          <p:nvPr/>
        </p:nvSpPr>
        <p:spPr bwMode="auto">
          <a:xfrm>
            <a:off x="3962400" y="3868738"/>
            <a:ext cx="10588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800" b="1">
                <a:latin typeface="微软雅黑" panose="020B0503020204020204" pitchFamily="34" charset="-122"/>
                <a:ea typeface="微软雅黑" panose="020B0503020204020204" pitchFamily="34" charset="-122"/>
              </a:rPr>
              <a:t>证明</a:t>
            </a:r>
          </a:p>
        </p:txBody>
      </p:sp>
      <p:sp>
        <p:nvSpPr>
          <p:cNvPr id="75" name="文本框 28"/>
          <p:cNvSpPr txBox="1">
            <a:spLocks noChangeArrowheads="1"/>
          </p:cNvSpPr>
          <p:nvPr/>
        </p:nvSpPr>
        <p:spPr bwMode="auto">
          <a:xfrm>
            <a:off x="5900738" y="2546350"/>
            <a:ext cx="1825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latin typeface="微软雅黑" panose="020B0503020204020204" pitchFamily="34" charset="-122"/>
                <a:ea typeface="微软雅黑" panose="020B0503020204020204" pitchFamily="34" charset="-122"/>
              </a:rPr>
              <a:t>直接证明</a:t>
            </a:r>
          </a:p>
        </p:txBody>
      </p:sp>
      <p:cxnSp>
        <p:nvCxnSpPr>
          <p:cNvPr id="78" name="直接连接符 10"/>
          <p:cNvCxnSpPr/>
          <p:nvPr/>
        </p:nvCxnSpPr>
        <p:spPr>
          <a:xfrm flipH="1">
            <a:off x="765175" y="4611688"/>
            <a:ext cx="2460625" cy="0"/>
          </a:xfrm>
          <a:prstGeom prst="line">
            <a:avLst/>
          </a:prstGeom>
          <a:ln w="12700">
            <a:solidFill>
              <a:schemeClr val="tx1"/>
            </a:solidFill>
            <a:prstDash val="sysDot"/>
            <a:headEnd type="oval"/>
            <a:tailEnd type="oval"/>
          </a:ln>
          <a:effectLst/>
        </p:spPr>
        <p:style>
          <a:lnRef idx="1">
            <a:schemeClr val="accent1"/>
          </a:lnRef>
          <a:fillRef idx="0">
            <a:schemeClr val="accent1"/>
          </a:fillRef>
          <a:effectRef idx="0">
            <a:schemeClr val="accent1"/>
          </a:effectRef>
          <a:fontRef idx="minor">
            <a:schemeClr val="tx1"/>
          </a:fontRef>
        </p:style>
      </p:cxnSp>
      <p:sp>
        <p:nvSpPr>
          <p:cNvPr id="82" name="文本框 28"/>
          <p:cNvSpPr txBox="1">
            <a:spLocks noChangeArrowheads="1"/>
          </p:cNvSpPr>
          <p:nvPr/>
        </p:nvSpPr>
        <p:spPr bwMode="auto">
          <a:xfrm>
            <a:off x="958850" y="4027488"/>
            <a:ext cx="1825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latin typeface="微软雅黑" panose="020B0503020204020204" pitchFamily="34" charset="-122"/>
                <a:ea typeface="微软雅黑" panose="020B0503020204020204" pitchFamily="34" charset="-122"/>
              </a:rPr>
              <a:t>间接证明</a:t>
            </a:r>
          </a:p>
        </p:txBody>
      </p:sp>
      <p:sp>
        <p:nvSpPr>
          <p:cNvPr id="84" name="文本框 28"/>
          <p:cNvSpPr txBox="1"/>
          <p:nvPr/>
        </p:nvSpPr>
        <p:spPr>
          <a:xfrm>
            <a:off x="176213" y="1662113"/>
            <a:ext cx="7572375" cy="584200"/>
          </a:xfrm>
          <a:prstGeom prst="rect">
            <a:avLst/>
          </a:prstGeom>
          <a:noFill/>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3200" dirty="0">
                <a:solidFill>
                  <a:srgbClr val="7030A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根据论据与论题之间是否直接发生联系：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900" decel="100000" fill="hold"/>
                                        <p:tgtEl>
                                          <p:spTgt spid="1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1000"/>
                                        <p:tgtEl>
                                          <p:spTgt spid="44"/>
                                        </p:tgtEl>
                                      </p:cBhvr>
                                    </p:animEffect>
                                    <p:anim calcmode="lin" valueType="num">
                                      <p:cBhvr>
                                        <p:cTn id="14" dur="1000" fill="hold"/>
                                        <p:tgtEl>
                                          <p:spTgt spid="44"/>
                                        </p:tgtEl>
                                        <p:attrNameLst>
                                          <p:attrName>ppt_x</p:attrName>
                                        </p:attrNameLst>
                                      </p:cBhvr>
                                      <p:tavLst>
                                        <p:tav tm="0">
                                          <p:val>
                                            <p:strVal val="#ppt_x"/>
                                          </p:val>
                                        </p:tav>
                                        <p:tav tm="100000">
                                          <p:val>
                                            <p:strVal val="#ppt_x"/>
                                          </p:val>
                                        </p:tav>
                                      </p:tavLst>
                                    </p:anim>
                                    <p:anim calcmode="lin" valueType="num">
                                      <p:cBhvr>
                                        <p:cTn id="15" dur="900" decel="100000" fill="hold"/>
                                        <p:tgtEl>
                                          <p:spTgt spid="44"/>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44"/>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1000"/>
                                        <p:tgtEl>
                                          <p:spTgt spid="62"/>
                                        </p:tgtEl>
                                      </p:cBhvr>
                                    </p:animEffect>
                                    <p:anim calcmode="lin" valueType="num">
                                      <p:cBhvr>
                                        <p:cTn id="20" dur="1000" fill="hold"/>
                                        <p:tgtEl>
                                          <p:spTgt spid="62"/>
                                        </p:tgtEl>
                                        <p:attrNameLst>
                                          <p:attrName>ppt_x</p:attrName>
                                        </p:attrNameLst>
                                      </p:cBhvr>
                                      <p:tavLst>
                                        <p:tav tm="0">
                                          <p:val>
                                            <p:strVal val="#ppt_x"/>
                                          </p:val>
                                        </p:tav>
                                        <p:tav tm="100000">
                                          <p:val>
                                            <p:strVal val="#ppt_x"/>
                                          </p:val>
                                        </p:tav>
                                      </p:tavLst>
                                    </p:anim>
                                    <p:anim calcmode="lin" valueType="num">
                                      <p:cBhvr>
                                        <p:cTn id="21" dur="900" decel="100000" fill="hold"/>
                                        <p:tgtEl>
                                          <p:spTgt spid="62"/>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62"/>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1000"/>
                                        <p:tgtEl>
                                          <p:spTgt spid="63"/>
                                        </p:tgtEl>
                                      </p:cBhvr>
                                    </p:animEffect>
                                    <p:anim calcmode="lin" valueType="num">
                                      <p:cBhvr>
                                        <p:cTn id="26" dur="1000" fill="hold"/>
                                        <p:tgtEl>
                                          <p:spTgt spid="63"/>
                                        </p:tgtEl>
                                        <p:attrNameLst>
                                          <p:attrName>ppt_x</p:attrName>
                                        </p:attrNameLst>
                                      </p:cBhvr>
                                      <p:tavLst>
                                        <p:tav tm="0">
                                          <p:val>
                                            <p:strVal val="#ppt_x"/>
                                          </p:val>
                                        </p:tav>
                                        <p:tav tm="100000">
                                          <p:val>
                                            <p:strVal val="#ppt_x"/>
                                          </p:val>
                                        </p:tav>
                                      </p:tavLst>
                                    </p:anim>
                                    <p:anim calcmode="lin" valueType="num">
                                      <p:cBhvr>
                                        <p:cTn id="27" dur="900" decel="100000" fill="hold"/>
                                        <p:tgtEl>
                                          <p:spTgt spid="63"/>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63"/>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70"/>
                                        </p:tgtEl>
                                        <p:attrNameLst>
                                          <p:attrName>style.visibility</p:attrName>
                                        </p:attrNameLst>
                                      </p:cBhvr>
                                      <p:to>
                                        <p:strVal val="visible"/>
                                      </p:to>
                                    </p:set>
                                    <p:animEffect transition="in" filter="fade">
                                      <p:cBhvr>
                                        <p:cTn id="31" dur="1000"/>
                                        <p:tgtEl>
                                          <p:spTgt spid="70"/>
                                        </p:tgtEl>
                                      </p:cBhvr>
                                    </p:animEffect>
                                    <p:anim calcmode="lin" valueType="num">
                                      <p:cBhvr>
                                        <p:cTn id="32" dur="1000" fill="hold"/>
                                        <p:tgtEl>
                                          <p:spTgt spid="70"/>
                                        </p:tgtEl>
                                        <p:attrNameLst>
                                          <p:attrName>ppt_x</p:attrName>
                                        </p:attrNameLst>
                                      </p:cBhvr>
                                      <p:tavLst>
                                        <p:tav tm="0">
                                          <p:val>
                                            <p:strVal val="#ppt_x"/>
                                          </p:val>
                                        </p:tav>
                                        <p:tav tm="100000">
                                          <p:val>
                                            <p:strVal val="#ppt_x"/>
                                          </p:val>
                                        </p:tav>
                                      </p:tavLst>
                                    </p:anim>
                                    <p:anim calcmode="lin" valueType="num">
                                      <p:cBhvr>
                                        <p:cTn id="33" dur="900" decel="100000" fill="hold"/>
                                        <p:tgtEl>
                                          <p:spTgt spid="70"/>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70"/>
                                        </p:tgtEl>
                                        <p:attrNameLst>
                                          <p:attrName>ppt_y</p:attrName>
                                        </p:attrNameLst>
                                      </p:cBhvr>
                                      <p:tavLst>
                                        <p:tav tm="0">
                                          <p:val>
                                            <p:strVal val="#ppt_y-.03"/>
                                          </p:val>
                                        </p:tav>
                                        <p:tav tm="100000">
                                          <p:val>
                                            <p:strVal val="#ppt_y"/>
                                          </p:val>
                                        </p:tav>
                                      </p:tavLst>
                                    </p:anim>
                                  </p:childTnLst>
                                </p:cTn>
                              </p:par>
                              <p:par>
                                <p:cTn id="35" presetID="37" presetClass="entr" presetSubtype="0" fill="hold" nodeType="with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1000"/>
                                        <p:tgtEl>
                                          <p:spTgt spid="72"/>
                                        </p:tgtEl>
                                      </p:cBhvr>
                                    </p:animEffect>
                                    <p:anim calcmode="lin" valueType="num">
                                      <p:cBhvr>
                                        <p:cTn id="38" dur="1000" fill="hold"/>
                                        <p:tgtEl>
                                          <p:spTgt spid="72"/>
                                        </p:tgtEl>
                                        <p:attrNameLst>
                                          <p:attrName>ppt_x</p:attrName>
                                        </p:attrNameLst>
                                      </p:cBhvr>
                                      <p:tavLst>
                                        <p:tav tm="0">
                                          <p:val>
                                            <p:strVal val="#ppt_x"/>
                                          </p:val>
                                        </p:tav>
                                        <p:tav tm="100000">
                                          <p:val>
                                            <p:strVal val="#ppt_x"/>
                                          </p:val>
                                        </p:tav>
                                      </p:tavLst>
                                    </p:anim>
                                    <p:anim calcmode="lin" valueType="num">
                                      <p:cBhvr>
                                        <p:cTn id="39" dur="900" decel="100000" fill="hold"/>
                                        <p:tgtEl>
                                          <p:spTgt spid="72"/>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72"/>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24592"/>
                                        </p:tgtEl>
                                        <p:attrNameLst>
                                          <p:attrName>style.visibility</p:attrName>
                                        </p:attrNameLst>
                                      </p:cBhvr>
                                      <p:to>
                                        <p:strVal val="visible"/>
                                      </p:to>
                                    </p:set>
                                    <p:animEffect transition="in" filter="fade">
                                      <p:cBhvr>
                                        <p:cTn id="43" dur="1000"/>
                                        <p:tgtEl>
                                          <p:spTgt spid="24592"/>
                                        </p:tgtEl>
                                      </p:cBhvr>
                                    </p:animEffect>
                                    <p:anim calcmode="lin" valueType="num">
                                      <p:cBhvr>
                                        <p:cTn id="44" dur="1000" fill="hold"/>
                                        <p:tgtEl>
                                          <p:spTgt spid="24592"/>
                                        </p:tgtEl>
                                        <p:attrNameLst>
                                          <p:attrName>ppt_x</p:attrName>
                                        </p:attrNameLst>
                                      </p:cBhvr>
                                      <p:tavLst>
                                        <p:tav tm="0">
                                          <p:val>
                                            <p:strVal val="#ppt_x"/>
                                          </p:val>
                                        </p:tav>
                                        <p:tav tm="100000">
                                          <p:val>
                                            <p:strVal val="#ppt_x"/>
                                          </p:val>
                                        </p:tav>
                                      </p:tavLst>
                                    </p:anim>
                                    <p:anim calcmode="lin" valueType="num">
                                      <p:cBhvr>
                                        <p:cTn id="45" dur="900" decel="100000" fill="hold"/>
                                        <p:tgtEl>
                                          <p:spTgt spid="24592"/>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24592"/>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75"/>
                                        </p:tgtEl>
                                        <p:attrNameLst>
                                          <p:attrName>style.visibility</p:attrName>
                                        </p:attrNameLst>
                                      </p:cBhvr>
                                      <p:to>
                                        <p:strVal val="visible"/>
                                      </p:to>
                                    </p:set>
                                    <p:animEffect transition="in" filter="fade">
                                      <p:cBhvr>
                                        <p:cTn id="49" dur="1000"/>
                                        <p:tgtEl>
                                          <p:spTgt spid="75"/>
                                        </p:tgtEl>
                                      </p:cBhvr>
                                    </p:animEffect>
                                    <p:anim calcmode="lin" valueType="num">
                                      <p:cBhvr>
                                        <p:cTn id="50" dur="1000" fill="hold"/>
                                        <p:tgtEl>
                                          <p:spTgt spid="75"/>
                                        </p:tgtEl>
                                        <p:attrNameLst>
                                          <p:attrName>ppt_x</p:attrName>
                                        </p:attrNameLst>
                                      </p:cBhvr>
                                      <p:tavLst>
                                        <p:tav tm="0">
                                          <p:val>
                                            <p:strVal val="#ppt_x"/>
                                          </p:val>
                                        </p:tav>
                                        <p:tav tm="100000">
                                          <p:val>
                                            <p:strVal val="#ppt_x"/>
                                          </p:val>
                                        </p:tav>
                                      </p:tavLst>
                                    </p:anim>
                                    <p:anim calcmode="lin" valueType="num">
                                      <p:cBhvr>
                                        <p:cTn id="51" dur="900" decel="100000" fill="hold"/>
                                        <p:tgtEl>
                                          <p:spTgt spid="75"/>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75"/>
                                        </p:tgtEl>
                                        <p:attrNameLst>
                                          <p:attrName>ppt_y</p:attrName>
                                        </p:attrNameLst>
                                      </p:cBhvr>
                                      <p:tavLst>
                                        <p:tav tm="0">
                                          <p:val>
                                            <p:strVal val="#ppt_y-.03"/>
                                          </p:val>
                                        </p:tav>
                                        <p:tav tm="100000">
                                          <p:val>
                                            <p:strVal val="#ppt_y"/>
                                          </p:val>
                                        </p:tav>
                                      </p:tavLst>
                                    </p:anim>
                                  </p:childTnLst>
                                </p:cTn>
                              </p:par>
                              <p:par>
                                <p:cTn id="53" presetID="37"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animEffect transition="in" filter="fade">
                                      <p:cBhvr>
                                        <p:cTn id="55" dur="1000"/>
                                        <p:tgtEl>
                                          <p:spTgt spid="78"/>
                                        </p:tgtEl>
                                      </p:cBhvr>
                                    </p:animEffect>
                                    <p:anim calcmode="lin" valueType="num">
                                      <p:cBhvr>
                                        <p:cTn id="56" dur="1000" fill="hold"/>
                                        <p:tgtEl>
                                          <p:spTgt spid="78"/>
                                        </p:tgtEl>
                                        <p:attrNameLst>
                                          <p:attrName>ppt_x</p:attrName>
                                        </p:attrNameLst>
                                      </p:cBhvr>
                                      <p:tavLst>
                                        <p:tav tm="0">
                                          <p:val>
                                            <p:strVal val="#ppt_x"/>
                                          </p:val>
                                        </p:tav>
                                        <p:tav tm="100000">
                                          <p:val>
                                            <p:strVal val="#ppt_x"/>
                                          </p:val>
                                        </p:tav>
                                      </p:tavLst>
                                    </p:anim>
                                    <p:anim calcmode="lin" valueType="num">
                                      <p:cBhvr>
                                        <p:cTn id="57" dur="900" decel="100000" fill="hold"/>
                                        <p:tgtEl>
                                          <p:spTgt spid="78"/>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78"/>
                                        </p:tgtEl>
                                        <p:attrNameLst>
                                          <p:attrName>ppt_y</p:attrName>
                                        </p:attrNameLst>
                                      </p:cBhvr>
                                      <p:tavLst>
                                        <p:tav tm="0">
                                          <p:val>
                                            <p:strVal val="#ppt_y-.03"/>
                                          </p:val>
                                        </p:tav>
                                        <p:tav tm="100000">
                                          <p:val>
                                            <p:strVal val="#ppt_y"/>
                                          </p:val>
                                        </p:tav>
                                      </p:tavLst>
                                    </p:anim>
                                  </p:childTnLst>
                                </p:cTn>
                              </p:par>
                              <p:par>
                                <p:cTn id="59" presetID="37" presetClass="entr" presetSubtype="0" fill="hold" grpId="0" nodeType="withEffect">
                                  <p:stCondLst>
                                    <p:cond delay="0"/>
                                  </p:stCondLst>
                                  <p:childTnLst>
                                    <p:set>
                                      <p:cBhvr>
                                        <p:cTn id="60" dur="1" fill="hold">
                                          <p:stCondLst>
                                            <p:cond delay="0"/>
                                          </p:stCondLst>
                                        </p:cTn>
                                        <p:tgtEl>
                                          <p:spTgt spid="82"/>
                                        </p:tgtEl>
                                        <p:attrNameLst>
                                          <p:attrName>style.visibility</p:attrName>
                                        </p:attrNameLst>
                                      </p:cBhvr>
                                      <p:to>
                                        <p:strVal val="visible"/>
                                      </p:to>
                                    </p:set>
                                    <p:animEffect transition="in" filter="fade">
                                      <p:cBhvr>
                                        <p:cTn id="61" dur="1000"/>
                                        <p:tgtEl>
                                          <p:spTgt spid="82"/>
                                        </p:tgtEl>
                                      </p:cBhvr>
                                    </p:animEffect>
                                    <p:anim calcmode="lin" valueType="num">
                                      <p:cBhvr>
                                        <p:cTn id="62" dur="1000" fill="hold"/>
                                        <p:tgtEl>
                                          <p:spTgt spid="82"/>
                                        </p:tgtEl>
                                        <p:attrNameLst>
                                          <p:attrName>ppt_x</p:attrName>
                                        </p:attrNameLst>
                                      </p:cBhvr>
                                      <p:tavLst>
                                        <p:tav tm="0">
                                          <p:val>
                                            <p:strVal val="#ppt_x"/>
                                          </p:val>
                                        </p:tav>
                                        <p:tav tm="100000">
                                          <p:val>
                                            <p:strVal val="#ppt_x"/>
                                          </p:val>
                                        </p:tav>
                                      </p:tavLst>
                                    </p:anim>
                                    <p:anim calcmode="lin" valueType="num">
                                      <p:cBhvr>
                                        <p:cTn id="63" dur="900" decel="100000" fill="hold"/>
                                        <p:tgtEl>
                                          <p:spTgt spid="82"/>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82"/>
                                        </p:tgtEl>
                                        <p:attrNameLst>
                                          <p:attrName>ppt_y</p:attrName>
                                        </p:attrNameLst>
                                      </p:cBhvr>
                                      <p:tavLst>
                                        <p:tav tm="0">
                                          <p:val>
                                            <p:strVal val="#ppt_y-.03"/>
                                          </p:val>
                                        </p:tav>
                                        <p:tav tm="100000">
                                          <p:val>
                                            <p:strVal val="#ppt_y"/>
                                          </p:val>
                                        </p:tav>
                                      </p:tavLst>
                                    </p:anim>
                                  </p:childTnLst>
                                </p:cTn>
                              </p:par>
                              <p:par>
                                <p:cTn id="65" presetID="37" presetClass="entr" presetSubtype="0" fill="hold" grpId="0" nodeType="withEffect">
                                  <p:stCondLst>
                                    <p:cond delay="0"/>
                                  </p:stCondLst>
                                  <p:childTnLst>
                                    <p:set>
                                      <p:cBhvr>
                                        <p:cTn id="66" dur="1" fill="hold">
                                          <p:stCondLst>
                                            <p:cond delay="0"/>
                                          </p:stCondLst>
                                        </p:cTn>
                                        <p:tgtEl>
                                          <p:spTgt spid="84"/>
                                        </p:tgtEl>
                                        <p:attrNameLst>
                                          <p:attrName>style.visibility</p:attrName>
                                        </p:attrNameLst>
                                      </p:cBhvr>
                                      <p:to>
                                        <p:strVal val="visible"/>
                                      </p:to>
                                    </p:set>
                                    <p:animEffect transition="in" filter="fade">
                                      <p:cBhvr>
                                        <p:cTn id="67" dur="1000"/>
                                        <p:tgtEl>
                                          <p:spTgt spid="84"/>
                                        </p:tgtEl>
                                      </p:cBhvr>
                                    </p:animEffect>
                                    <p:anim calcmode="lin" valueType="num">
                                      <p:cBhvr>
                                        <p:cTn id="68" dur="1000" fill="hold"/>
                                        <p:tgtEl>
                                          <p:spTgt spid="84"/>
                                        </p:tgtEl>
                                        <p:attrNameLst>
                                          <p:attrName>ppt_x</p:attrName>
                                        </p:attrNameLst>
                                      </p:cBhvr>
                                      <p:tavLst>
                                        <p:tav tm="0">
                                          <p:val>
                                            <p:strVal val="#ppt_x"/>
                                          </p:val>
                                        </p:tav>
                                        <p:tav tm="100000">
                                          <p:val>
                                            <p:strVal val="#ppt_x"/>
                                          </p:val>
                                        </p:tav>
                                      </p:tavLst>
                                    </p:anim>
                                    <p:anim calcmode="lin" valueType="num">
                                      <p:cBhvr>
                                        <p:cTn id="69" dur="900" decel="100000" fill="hold"/>
                                        <p:tgtEl>
                                          <p:spTgt spid="84"/>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8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4" grpId="0"/>
      <p:bldP spid="70" grpId="0" animBg="1"/>
      <p:bldP spid="24592" grpId="0"/>
      <p:bldP spid="75" grpId="0"/>
      <p:bldP spid="82" grpId="0"/>
      <p:bldP spid="8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28"/>
          <p:cNvSpPr txBox="1"/>
          <p:nvPr/>
        </p:nvSpPr>
        <p:spPr>
          <a:xfrm>
            <a:off x="3298825" y="2481263"/>
            <a:ext cx="4770438" cy="1200150"/>
          </a:xfrm>
          <a:prstGeom prst="rect">
            <a:avLst/>
          </a:prstGeom>
          <a:noFill/>
        </p:spPr>
        <p:txBody>
          <a:bodyPr>
            <a:spAutoFit/>
          </a:bodyPr>
          <a:lstStyle/>
          <a:p>
            <a:pPr eaLnBrk="1" fontAlgn="auto" hangingPunct="1">
              <a:spcBef>
                <a:spcPts val="0"/>
              </a:spcBef>
              <a:spcAft>
                <a:spcPts val="0"/>
              </a:spcAft>
              <a:defRPr/>
            </a:pPr>
            <a:r>
              <a:rPr lang="en-US" altLang="zh-CN" sz="3600" kern="0" dirty="0">
                <a:solidFill>
                  <a:sysClr val="window" lastClr="FFFFFF"/>
                </a:solidFill>
                <a:latin typeface="微软雅黑" pitchFamily="34" charset="-122"/>
                <a:ea typeface="微软雅黑" pitchFamily="34" charset="-122"/>
              </a:rPr>
              <a:t>A</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B</a:t>
            </a:r>
          </a:p>
          <a:p>
            <a:pPr eaLnBrk="1" fontAlgn="auto" hangingPunct="1">
              <a:spcBef>
                <a:spcPts val="0"/>
              </a:spcBef>
              <a:spcAft>
                <a:spcPts val="0"/>
              </a:spcAft>
              <a:defRPr/>
            </a:pPr>
            <a:r>
              <a:rPr lang="en-US" altLang="zh-CN" sz="3600" kern="0" dirty="0">
                <a:solidFill>
                  <a:sysClr val="window" lastClr="FFFFFF"/>
                </a:solidFill>
                <a:latin typeface="微软雅黑" pitchFamily="34" charset="-122"/>
                <a:ea typeface="微软雅黑" pitchFamily="34" charset="-122"/>
              </a:rPr>
              <a:t>B</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A</a:t>
            </a:r>
          </a:p>
        </p:txBody>
      </p:sp>
      <p:sp>
        <p:nvSpPr>
          <p:cNvPr id="44" name="文本框 28"/>
          <p:cNvSpPr txBox="1"/>
          <p:nvPr/>
        </p:nvSpPr>
        <p:spPr>
          <a:xfrm>
            <a:off x="925513" y="2478088"/>
            <a:ext cx="7302500" cy="739775"/>
          </a:xfrm>
          <a:prstGeom prst="rect">
            <a:avLst/>
          </a:prstGeom>
          <a:noFill/>
        </p:spPr>
        <p:txBody>
          <a:bodyPr>
            <a:spAutoFit/>
          </a:bodyPr>
          <a:lstStyle/>
          <a:p>
            <a:pPr eaLnBrk="1" fontAlgn="auto" hangingPunct="1">
              <a:lnSpc>
                <a:spcPct val="150000"/>
              </a:lnSpc>
              <a:spcBef>
                <a:spcPts val="0"/>
              </a:spcBef>
              <a:spcAft>
                <a:spcPts val="0"/>
              </a:spcAft>
              <a:defRPr/>
            </a:pPr>
            <a:r>
              <a:rPr lang="zh-CN" altLang="en-US" sz="2800" kern="0" dirty="0">
                <a:solidFill>
                  <a:srgbClr val="000000"/>
                </a:solidFill>
                <a:latin typeface="微软雅黑" pitchFamily="34" charset="-122"/>
                <a:ea typeface="微软雅黑" pitchFamily="34" charset="-122"/>
              </a:rPr>
              <a:t>       </a:t>
            </a:r>
          </a:p>
        </p:txBody>
      </p:sp>
      <p:grpSp>
        <p:nvGrpSpPr>
          <p:cNvPr id="21508" name="组合 1"/>
          <p:cNvGrpSpPr>
            <a:grpSpLocks/>
          </p:cNvGrpSpPr>
          <p:nvPr/>
        </p:nvGrpSpPr>
        <p:grpSpPr bwMode="auto">
          <a:xfrm>
            <a:off x="525463" y="508000"/>
            <a:ext cx="5397500" cy="652463"/>
            <a:chOff x="3589704" y="5356768"/>
            <a:chExt cx="5398100" cy="651600"/>
          </a:xfrm>
        </p:grpSpPr>
        <p:sp>
          <p:nvSpPr>
            <p:cNvPr id="52" name="Freeform 7"/>
            <p:cNvSpPr>
              <a:spLocks/>
            </p:cNvSpPr>
            <p:nvPr/>
          </p:nvSpPr>
          <p:spPr bwMode="auto">
            <a:xfrm>
              <a:off x="3592879" y="5358354"/>
              <a:ext cx="5394925" cy="648428"/>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29ABE2"/>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53" name="Freeform 8"/>
            <p:cNvSpPr>
              <a:spLocks/>
            </p:cNvSpPr>
            <p:nvPr/>
          </p:nvSpPr>
          <p:spPr bwMode="auto">
            <a:xfrm>
              <a:off x="7751004" y="5358354"/>
              <a:ext cx="1236800" cy="648428"/>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29ABE2">
                <a:lumMod val="60000"/>
                <a:lumOff val="40000"/>
              </a:srgb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54" name="Freeform 12"/>
            <p:cNvSpPr>
              <a:spLocks/>
            </p:cNvSpPr>
            <p:nvPr/>
          </p:nvSpPr>
          <p:spPr bwMode="auto">
            <a:xfrm>
              <a:off x="3589704" y="5356768"/>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29ABE2">
                <a:lumMod val="60000"/>
                <a:lumOff val="40000"/>
              </a:srgb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grpSp>
      <p:sp>
        <p:nvSpPr>
          <p:cNvPr id="55" name="Freeform 5"/>
          <p:cNvSpPr>
            <a:spLocks noEditPoints="1"/>
          </p:cNvSpPr>
          <p:nvPr/>
        </p:nvSpPr>
        <p:spPr bwMode="auto">
          <a:xfrm>
            <a:off x="315913" y="277813"/>
            <a:ext cx="5821362" cy="1081087"/>
          </a:xfrm>
          <a:custGeom>
            <a:avLst/>
            <a:gdLst>
              <a:gd name="T0" fmla="*/ 5285393 w 1097"/>
              <a:gd name="T1" fmla="*/ 0 h 201"/>
              <a:gd name="T2" fmla="*/ 530662 w 1097"/>
              <a:gd name="T3" fmla="*/ 0 h 201"/>
              <a:gd name="T4" fmla="*/ 153892 w 1097"/>
              <a:gd name="T5" fmla="*/ 155978 h 201"/>
              <a:gd name="T6" fmla="*/ 0 w 1097"/>
              <a:gd name="T7" fmla="*/ 537854 h 201"/>
              <a:gd name="T8" fmla="*/ 530662 w 1097"/>
              <a:gd name="T9" fmla="*/ 1081087 h 201"/>
              <a:gd name="T10" fmla="*/ 5285393 w 1097"/>
              <a:gd name="T11" fmla="*/ 1081087 h 201"/>
              <a:gd name="T12" fmla="*/ 5821362 w 1097"/>
              <a:gd name="T13" fmla="*/ 537854 h 201"/>
              <a:gd name="T14" fmla="*/ 5662163 w 1097"/>
              <a:gd name="T15" fmla="*/ 155978 h 201"/>
              <a:gd name="T16" fmla="*/ 5285393 w 1097"/>
              <a:gd name="T17" fmla="*/ 0 h 201"/>
              <a:gd name="T18" fmla="*/ 5609097 w 1097"/>
              <a:gd name="T19" fmla="*/ 537854 h 201"/>
              <a:gd name="T20" fmla="*/ 5285393 w 1097"/>
              <a:gd name="T21" fmla="*/ 865945 h 201"/>
              <a:gd name="T22" fmla="*/ 530662 w 1097"/>
              <a:gd name="T23" fmla="*/ 865945 h 201"/>
              <a:gd name="T24" fmla="*/ 212265 w 1097"/>
              <a:gd name="T25" fmla="*/ 537854 h 201"/>
              <a:gd name="T26" fmla="*/ 307784 w 1097"/>
              <a:gd name="T27" fmla="*/ 311955 h 201"/>
              <a:gd name="T28" fmla="*/ 530662 w 1097"/>
              <a:gd name="T29" fmla="*/ 215142 h 201"/>
              <a:gd name="T30" fmla="*/ 5285393 w 1097"/>
              <a:gd name="T31" fmla="*/ 215142 h 201"/>
              <a:gd name="T32" fmla="*/ 5513578 w 1097"/>
              <a:gd name="T33" fmla="*/ 311955 h 201"/>
              <a:gd name="T34" fmla="*/ 5609097 w 1097"/>
              <a:gd name="T35" fmla="*/ 537854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solidFill>
                <a:srgbClr val="000000"/>
              </a:solidFill>
            </a:endParaRPr>
          </a:p>
        </p:txBody>
      </p:sp>
      <p:sp>
        <p:nvSpPr>
          <p:cNvPr id="56" name="Freeform 6"/>
          <p:cNvSpPr>
            <a:spLocks noEditPoints="1"/>
          </p:cNvSpPr>
          <p:nvPr/>
        </p:nvSpPr>
        <p:spPr bwMode="auto">
          <a:xfrm>
            <a:off x="422275" y="401638"/>
            <a:ext cx="5608638" cy="865187"/>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57" name="文本框 39"/>
          <p:cNvSpPr txBox="1"/>
          <p:nvPr/>
        </p:nvSpPr>
        <p:spPr>
          <a:xfrm>
            <a:off x="585788" y="574675"/>
            <a:ext cx="665162" cy="584200"/>
          </a:xfrm>
          <a:prstGeom prst="rect">
            <a:avLst/>
          </a:prstGeom>
          <a:noFill/>
        </p:spPr>
        <p:txBody>
          <a:bodyPr wrap="none">
            <a:spAutoFit/>
          </a:bodyPr>
          <a:lstStyle/>
          <a:p>
            <a:pPr eaLnBrk="1" fontAlgn="auto" hangingPunct="1">
              <a:spcBef>
                <a:spcPts val="0"/>
              </a:spcBef>
              <a:spcAft>
                <a:spcPts val="0"/>
              </a:spcAft>
              <a:defRPr/>
            </a:pPr>
            <a:r>
              <a:rPr lang="en-US" altLang="zh-CN" sz="3200" kern="0" dirty="0">
                <a:solidFill>
                  <a:sysClr val="window" lastClr="FFFFFF"/>
                </a:solidFill>
                <a:latin typeface="微软雅黑" pitchFamily="34" charset="-122"/>
                <a:ea typeface="微软雅黑" pitchFamily="34" charset="-122"/>
              </a:rPr>
              <a:t>02</a:t>
            </a:r>
            <a:endParaRPr lang="zh-CN" altLang="en-US" sz="3200" kern="0" dirty="0">
              <a:solidFill>
                <a:sysClr val="window" lastClr="FFFFFF"/>
              </a:solidFill>
              <a:latin typeface="微软雅黑" pitchFamily="34" charset="-122"/>
              <a:ea typeface="微软雅黑" pitchFamily="34" charset="-122"/>
            </a:endParaRPr>
          </a:p>
        </p:txBody>
      </p:sp>
      <p:sp>
        <p:nvSpPr>
          <p:cNvPr id="58" name="Freeform 27"/>
          <p:cNvSpPr>
            <a:spLocks noChangeAspect="1" noEditPoints="1"/>
          </p:cNvSpPr>
          <p:nvPr/>
        </p:nvSpPr>
        <p:spPr bwMode="auto">
          <a:xfrm>
            <a:off x="4999038" y="600075"/>
            <a:ext cx="498475" cy="504825"/>
          </a:xfrm>
          <a:custGeom>
            <a:avLst/>
            <a:gdLst>
              <a:gd name="T0" fmla="*/ 59 w 104"/>
              <a:gd name="T1" fmla="*/ 46 h 105"/>
              <a:gd name="T2" fmla="*/ 59 w 104"/>
              <a:gd name="T3" fmla="*/ 23 h 105"/>
              <a:gd name="T4" fmla="*/ 46 w 104"/>
              <a:gd name="T5" fmla="*/ 23 h 105"/>
              <a:gd name="T6" fmla="*/ 46 w 104"/>
              <a:gd name="T7" fmla="*/ 46 h 105"/>
              <a:gd name="T8" fmla="*/ 24 w 104"/>
              <a:gd name="T9" fmla="*/ 46 h 105"/>
              <a:gd name="T10" fmla="*/ 24 w 104"/>
              <a:gd name="T11" fmla="*/ 59 h 105"/>
              <a:gd name="T12" fmla="*/ 46 w 104"/>
              <a:gd name="T13" fmla="*/ 59 h 105"/>
              <a:gd name="T14" fmla="*/ 46 w 104"/>
              <a:gd name="T15" fmla="*/ 82 h 105"/>
              <a:gd name="T16" fmla="*/ 59 w 104"/>
              <a:gd name="T17" fmla="*/ 82 h 105"/>
              <a:gd name="T18" fmla="*/ 59 w 104"/>
              <a:gd name="T19" fmla="*/ 59 h 105"/>
              <a:gd name="T20" fmla="*/ 81 w 104"/>
              <a:gd name="T21" fmla="*/ 59 h 105"/>
              <a:gd name="T22" fmla="*/ 81 w 104"/>
              <a:gd name="T23" fmla="*/ 46 h 105"/>
              <a:gd name="T24" fmla="*/ 59 w 104"/>
              <a:gd name="T25" fmla="*/ 46 h 105"/>
              <a:gd name="T26" fmla="*/ 52 w 104"/>
              <a:gd name="T27" fmla="*/ 0 h 105"/>
              <a:gd name="T28" fmla="*/ 0 w 104"/>
              <a:gd name="T29" fmla="*/ 53 h 105"/>
              <a:gd name="T30" fmla="*/ 52 w 104"/>
              <a:gd name="T31" fmla="*/ 105 h 105"/>
              <a:gd name="T32" fmla="*/ 104 w 104"/>
              <a:gd name="T33" fmla="*/ 53 h 105"/>
              <a:gd name="T34" fmla="*/ 52 w 104"/>
              <a:gd name="T35" fmla="*/ 0 h 105"/>
              <a:gd name="T36" fmla="*/ 52 w 104"/>
              <a:gd name="T37" fmla="*/ 93 h 105"/>
              <a:gd name="T38" fmla="*/ 12 w 104"/>
              <a:gd name="T39" fmla="*/ 53 h 105"/>
              <a:gd name="T40" fmla="*/ 52 w 104"/>
              <a:gd name="T41" fmla="*/ 12 h 105"/>
              <a:gd name="T42" fmla="*/ 93 w 104"/>
              <a:gd name="T43" fmla="*/ 53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9" y="46"/>
                </a:moveTo>
                <a:cubicBezTo>
                  <a:pt x="59" y="23"/>
                  <a:pt x="59" y="23"/>
                  <a:pt x="59" y="23"/>
                </a:cubicBezTo>
                <a:cubicBezTo>
                  <a:pt x="46" y="23"/>
                  <a:pt x="46" y="23"/>
                  <a:pt x="46" y="23"/>
                </a:cubicBezTo>
                <a:cubicBezTo>
                  <a:pt x="46" y="46"/>
                  <a:pt x="46" y="46"/>
                  <a:pt x="46" y="46"/>
                </a:cubicBezTo>
                <a:cubicBezTo>
                  <a:pt x="24" y="46"/>
                  <a:pt x="24" y="46"/>
                  <a:pt x="24" y="46"/>
                </a:cubicBezTo>
                <a:cubicBezTo>
                  <a:pt x="24" y="59"/>
                  <a:pt x="24" y="59"/>
                  <a:pt x="24" y="59"/>
                </a:cubicBezTo>
                <a:cubicBezTo>
                  <a:pt x="46" y="59"/>
                  <a:pt x="46" y="59"/>
                  <a:pt x="46" y="59"/>
                </a:cubicBezTo>
                <a:cubicBezTo>
                  <a:pt x="46" y="82"/>
                  <a:pt x="46" y="82"/>
                  <a:pt x="46" y="82"/>
                </a:cubicBezTo>
                <a:cubicBezTo>
                  <a:pt x="59" y="82"/>
                  <a:pt x="59" y="82"/>
                  <a:pt x="59" y="82"/>
                </a:cubicBezTo>
                <a:cubicBezTo>
                  <a:pt x="59" y="59"/>
                  <a:pt x="59" y="59"/>
                  <a:pt x="59" y="59"/>
                </a:cubicBezTo>
                <a:cubicBezTo>
                  <a:pt x="81" y="59"/>
                  <a:pt x="81" y="59"/>
                  <a:pt x="81" y="59"/>
                </a:cubicBezTo>
                <a:cubicBezTo>
                  <a:pt x="81" y="46"/>
                  <a:pt x="81" y="46"/>
                  <a:pt x="81" y="46"/>
                </a:cubicBezTo>
                <a:lnTo>
                  <a:pt x="59" y="46"/>
                </a:lnTo>
                <a:close/>
                <a:moveTo>
                  <a:pt x="52" y="0"/>
                </a:moveTo>
                <a:cubicBezTo>
                  <a:pt x="23" y="0"/>
                  <a:pt x="0" y="24"/>
                  <a:pt x="0" y="53"/>
                </a:cubicBezTo>
                <a:cubicBezTo>
                  <a:pt x="0" y="81"/>
                  <a:pt x="23" y="105"/>
                  <a:pt x="52" y="105"/>
                </a:cubicBezTo>
                <a:cubicBezTo>
                  <a:pt x="81" y="105"/>
                  <a:pt x="104" y="81"/>
                  <a:pt x="104" y="53"/>
                </a:cubicBezTo>
                <a:cubicBezTo>
                  <a:pt x="104" y="24"/>
                  <a:pt x="81" y="0"/>
                  <a:pt x="52" y="0"/>
                </a:cubicBezTo>
                <a:close/>
                <a:moveTo>
                  <a:pt x="52" y="93"/>
                </a:moveTo>
                <a:cubicBezTo>
                  <a:pt x="30" y="93"/>
                  <a:pt x="12" y="75"/>
                  <a:pt x="12" y="53"/>
                </a:cubicBezTo>
                <a:cubicBezTo>
                  <a:pt x="12" y="30"/>
                  <a:pt x="30" y="12"/>
                  <a:pt x="52" y="12"/>
                </a:cubicBezTo>
                <a:cubicBezTo>
                  <a:pt x="74" y="12"/>
                  <a:pt x="93" y="30"/>
                  <a:pt x="93" y="53"/>
                </a:cubicBezTo>
                <a:cubicBezTo>
                  <a:pt x="93" y="75"/>
                  <a:pt x="74" y="93"/>
                  <a:pt x="52" y="93"/>
                </a:cubicBezTo>
                <a:close/>
              </a:path>
            </a:pathLst>
          </a:custGeom>
          <a:solidFill>
            <a:sysClr val="window" lastClr="FFFFFF">
              <a:alpha val="88000"/>
            </a:sys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59" name="文本框 28"/>
          <p:cNvSpPr txBox="1"/>
          <p:nvPr/>
        </p:nvSpPr>
        <p:spPr>
          <a:xfrm>
            <a:off x="903288" y="563563"/>
            <a:ext cx="2678112" cy="584200"/>
          </a:xfrm>
          <a:prstGeom prst="rect">
            <a:avLst/>
          </a:prstGeom>
          <a:noFill/>
        </p:spPr>
        <p:txBody>
          <a:bodyPr>
            <a:spAutoFit/>
          </a:bodyPr>
          <a:lstStyle/>
          <a:p>
            <a:pPr eaLnBrk="1" fontAlgn="auto" hangingPunct="1">
              <a:spcBef>
                <a:spcPts val="0"/>
              </a:spcBef>
              <a:spcAft>
                <a:spcPts val="0"/>
              </a:spcAft>
              <a:defRPr/>
            </a:pPr>
            <a:r>
              <a:rPr lang="zh-CN" altLang="en-US" sz="2400" kern="0" dirty="0">
                <a:solidFill>
                  <a:sysClr val="window" lastClr="FFFFFF"/>
                </a:solidFill>
                <a:latin typeface="微软雅黑" pitchFamily="34" charset="-122"/>
                <a:ea typeface="微软雅黑" pitchFamily="34" charset="-122"/>
              </a:rPr>
              <a:t>    </a:t>
            </a:r>
            <a:r>
              <a:rPr lang="zh-CN" altLang="en-US" sz="3200" kern="0" dirty="0">
                <a:solidFill>
                  <a:srgbClr val="000000"/>
                </a:solidFill>
                <a:latin typeface="微软雅黑" pitchFamily="34" charset="-122"/>
                <a:ea typeface="微软雅黑" pitchFamily="34" charset="-122"/>
              </a:rPr>
              <a:t>证明的方法</a:t>
            </a:r>
            <a:endParaRPr lang="zh-CN" altLang="en-US" sz="2400" kern="0" dirty="0">
              <a:solidFill>
                <a:srgbClr val="000000"/>
              </a:solidFill>
              <a:latin typeface="微软雅黑" pitchFamily="34" charset="-122"/>
              <a:ea typeface="微软雅黑" pitchFamily="34" charset="-122"/>
            </a:endParaRPr>
          </a:p>
        </p:txBody>
      </p:sp>
      <p:sp>
        <p:nvSpPr>
          <p:cNvPr id="84" name="文本框 28"/>
          <p:cNvSpPr txBox="1"/>
          <p:nvPr/>
        </p:nvSpPr>
        <p:spPr>
          <a:xfrm>
            <a:off x="1135063" y="1779588"/>
            <a:ext cx="6750050" cy="584200"/>
          </a:xfrm>
          <a:prstGeom prst="rect">
            <a:avLst/>
          </a:prstGeom>
          <a:noFill/>
        </p:spPr>
        <p:txBody>
          <a:bodyPr wrap="none">
            <a:spAutoFit/>
          </a:bodyPr>
          <a:lstStyle/>
          <a:p>
            <a:pPr eaLnBrk="1" fontAlgn="auto" hangingPunct="1">
              <a:spcBef>
                <a:spcPts val="0"/>
              </a:spcBef>
              <a:spcAft>
                <a:spcPts val="0"/>
              </a:spcAft>
              <a:defRPr/>
            </a:pPr>
            <a:r>
              <a:rPr lang="zh-CN" altLang="en-US" sz="3200" kern="0" dirty="0">
                <a:solidFill>
                  <a:srgbClr val="7030A0"/>
                </a:solidFill>
                <a:effectLst>
                  <a:outerShdw blurRad="50800" dist="76200" dir="2700000" algn="tl" rotWithShape="0">
                    <a:prstClr val="black">
                      <a:alpha val="40000"/>
                    </a:prstClr>
                  </a:outerShdw>
                  <a:reflection blurRad="6350" stA="55000" endA="300" endPos="45500" dir="5400000" sy="-100000" algn="bl" rotWithShape="0"/>
                </a:effectLst>
                <a:latin typeface="微软雅黑" pitchFamily="34" charset="-122"/>
                <a:ea typeface="微软雅黑" pitchFamily="34" charset="-122"/>
              </a:rPr>
              <a:t>一、演绎证明、归纳证明、类比证明</a:t>
            </a:r>
          </a:p>
        </p:txBody>
      </p:sp>
      <p:grpSp>
        <p:nvGrpSpPr>
          <p:cNvPr id="31754" name="Group 68"/>
          <p:cNvGrpSpPr>
            <a:grpSpLocks/>
          </p:cNvGrpSpPr>
          <p:nvPr/>
        </p:nvGrpSpPr>
        <p:grpSpPr bwMode="auto">
          <a:xfrm>
            <a:off x="762000" y="2667000"/>
            <a:ext cx="7466013" cy="3657600"/>
            <a:chOff x="720" y="1382"/>
            <a:chExt cx="4058" cy="480"/>
          </a:xfrm>
        </p:grpSpPr>
        <p:sp>
          <p:nvSpPr>
            <p:cNvPr id="29" name="AutoShape 69"/>
            <p:cNvSpPr>
              <a:spLocks noChangeArrowheads="1"/>
            </p:cNvSpPr>
            <p:nvPr/>
          </p:nvSpPr>
          <p:spPr bwMode="gray">
            <a:xfrm>
              <a:off x="720" y="1382"/>
              <a:ext cx="4058" cy="480"/>
            </a:xfrm>
            <a:prstGeom prst="roundRect">
              <a:avLst>
                <a:gd name="adj" fmla="val 17509"/>
              </a:avLst>
            </a:prstGeom>
            <a:gradFill rotWithShape="1">
              <a:gsLst>
                <a:gs pos="0">
                  <a:srgbClr val="E4D578"/>
                </a:gs>
                <a:gs pos="50000">
                  <a:srgbClr val="D2C46F"/>
                </a:gs>
                <a:gs pos="100000">
                  <a:srgbClr val="E4D578"/>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Arial" charset="0"/>
                <a:ea typeface="宋体" charset="-122"/>
              </a:endParaRPr>
            </a:p>
          </p:txBody>
        </p:sp>
        <p:grpSp>
          <p:nvGrpSpPr>
            <p:cNvPr id="21519" name="Group 70"/>
            <p:cNvGrpSpPr>
              <a:grpSpLocks/>
            </p:cNvGrpSpPr>
            <p:nvPr/>
          </p:nvGrpSpPr>
          <p:grpSpPr bwMode="auto">
            <a:xfrm>
              <a:off x="730" y="1407"/>
              <a:ext cx="4043" cy="444"/>
              <a:chOff x="744" y="1407"/>
              <a:chExt cx="3988" cy="444"/>
            </a:xfrm>
          </p:grpSpPr>
          <p:sp>
            <p:nvSpPr>
              <p:cNvPr id="37" name="AutoShape 71"/>
              <p:cNvSpPr>
                <a:spLocks noChangeArrowheads="1"/>
              </p:cNvSpPr>
              <p:nvPr/>
            </p:nvSpPr>
            <p:spPr bwMode="gray">
              <a:xfrm>
                <a:off x="744" y="1736"/>
                <a:ext cx="3987" cy="115"/>
              </a:xfrm>
              <a:prstGeom prst="roundRect">
                <a:avLst>
                  <a:gd name="adj" fmla="val 50000"/>
                </a:avLst>
              </a:prstGeom>
              <a:gradFill rotWithShape="1">
                <a:gsLst>
                  <a:gs pos="0">
                    <a:srgbClr val="E4D578">
                      <a:alpha val="0"/>
                    </a:srgbClr>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Arial" charset="0"/>
                  <a:ea typeface="宋体" charset="-122"/>
                </a:endParaRPr>
              </a:p>
            </p:txBody>
          </p:sp>
          <p:sp>
            <p:nvSpPr>
              <p:cNvPr id="38" name="AutoShape 72"/>
              <p:cNvSpPr>
                <a:spLocks noChangeArrowheads="1"/>
              </p:cNvSpPr>
              <p:nvPr/>
            </p:nvSpPr>
            <p:spPr bwMode="gray">
              <a:xfrm>
                <a:off x="744" y="1407"/>
                <a:ext cx="3987" cy="115"/>
              </a:xfrm>
              <a:prstGeom prst="roundRect">
                <a:avLst>
                  <a:gd name="adj" fmla="val 50000"/>
                </a:avLst>
              </a:prstGeom>
              <a:gradFill rotWithShape="1">
                <a:gsLst>
                  <a:gs pos="0">
                    <a:srgbClr val="FFFFFF"/>
                  </a:gs>
                  <a:gs pos="100000">
                    <a:srgbClr val="E4D578">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Arial" charset="0"/>
                  <a:ea typeface="宋体" charset="-122"/>
                </a:endParaRPr>
              </a:p>
            </p:txBody>
          </p:sp>
        </p:grpSp>
      </p:grpSp>
      <p:sp>
        <p:nvSpPr>
          <p:cNvPr id="39" name="文本框 28"/>
          <p:cNvSpPr txBox="1">
            <a:spLocks noChangeArrowheads="1"/>
          </p:cNvSpPr>
          <p:nvPr/>
        </p:nvSpPr>
        <p:spPr bwMode="auto">
          <a:xfrm>
            <a:off x="925513" y="2833551"/>
            <a:ext cx="70231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2800" dirty="0">
                <a:solidFill>
                  <a:srgbClr val="000000"/>
                </a:solidFill>
                <a:latin typeface="微软雅黑" panose="020B0503020204020204" pitchFamily="34" charset="-122"/>
                <a:ea typeface="微软雅黑" panose="020B0503020204020204" pitchFamily="34" charset="-122"/>
              </a:rPr>
              <a:t>演绎证明：</a:t>
            </a:r>
            <a:endParaRPr lang="en-US" altLang="zh-CN" sz="2800" dirty="0">
              <a:solidFill>
                <a:srgbClr val="00000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Tx/>
              <a:buNone/>
            </a:pPr>
            <a:r>
              <a:rPr lang="zh-CN" altLang="en-US" sz="2800" dirty="0">
                <a:solidFill>
                  <a:srgbClr val="000000"/>
                </a:solidFill>
                <a:latin typeface="微软雅黑" panose="020B0503020204020204" pitchFamily="34" charset="-122"/>
                <a:ea typeface="微软雅黑" panose="020B0503020204020204" pitchFamily="34" charset="-122"/>
              </a:rPr>
              <a:t>是用陈述一般原理、原则的命题，证明某一特殊事实为真。</a:t>
            </a:r>
            <a:endParaRPr lang="en-US" altLang="zh-CN" sz="2800" dirty="0">
              <a:solidFill>
                <a:srgbClr val="00000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Tx/>
              <a:buNone/>
            </a:pPr>
            <a:r>
              <a:rPr lang="zh-CN" altLang="en-US" sz="2800" dirty="0">
                <a:solidFill>
                  <a:srgbClr val="000000"/>
                </a:solidFill>
                <a:latin typeface="微软雅黑" panose="020B0503020204020204" pitchFamily="34" charset="-122"/>
                <a:ea typeface="微软雅黑" panose="020B0503020204020204" pitchFamily="34" charset="-122"/>
              </a:rPr>
              <a:t>一般来讲，演绎证明的结论最可靠，有效性最明显。</a:t>
            </a:r>
            <a:endParaRPr lang="en-US" altLang="zh-CN" sz="2800" dirty="0">
              <a:solidFill>
                <a:srgbClr val="000000"/>
              </a:solidFill>
              <a:latin typeface="微软雅黑" panose="020B0503020204020204" pitchFamily="34" charset="-122"/>
              <a:ea typeface="微软雅黑" panose="020B0503020204020204" pitchFamily="34" charset="-122"/>
            </a:endParaRPr>
          </a:p>
        </p:txBody>
      </p:sp>
      <p:sp>
        <p:nvSpPr>
          <p:cNvPr id="21" name="任意多边形 6"/>
          <p:cNvSpPr/>
          <p:nvPr/>
        </p:nvSpPr>
        <p:spPr>
          <a:xfrm rot="19117117">
            <a:off x="330200" y="1741488"/>
            <a:ext cx="1069975" cy="771525"/>
          </a:xfrm>
          <a:custGeom>
            <a:avLst/>
            <a:gdLst>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698395 w 1556117"/>
              <a:gd name="connsiteY2" fmla="*/ 875985 h 1091990"/>
              <a:gd name="connsiteX3" fmla="*/ 490576 w 1556117"/>
              <a:gd name="connsiteY3" fmla="*/ 690838 h 1091990"/>
              <a:gd name="connsiteX4" fmla="*/ 199631 w 1556117"/>
              <a:gd name="connsiteY4" fmla="*/ 562368 h 1091990"/>
              <a:gd name="connsiteX5" fmla="*/ 29598 w 1556117"/>
              <a:gd name="connsiteY5" fmla="*/ 562368 h 1091990"/>
              <a:gd name="connsiteX6" fmla="*/ 22041 w 1556117"/>
              <a:gd name="connsiteY6" fmla="*/ 547254 h 1091990"/>
              <a:gd name="connsiteX7" fmla="*/ 82497 w 1556117"/>
              <a:gd name="connsiteY7" fmla="*/ 441456 h 1091990"/>
              <a:gd name="connsiteX8" fmla="*/ 256309 w 1556117"/>
              <a:gd name="connsiteY8" fmla="*/ 218524 h 1091990"/>
              <a:gd name="connsiteX9" fmla="*/ 551033 w 1556117"/>
              <a:gd name="connsiteY9" fmla="*/ 48491 h 1091990"/>
              <a:gd name="connsiteX10" fmla="*/ 943998 w 1556117"/>
              <a:gd name="connsiteY10" fmla="*/ 25820 h 1091990"/>
              <a:gd name="connsiteX11" fmla="*/ 1291621 w 1556117"/>
              <a:gd name="connsiteY11" fmla="*/ 203410 h 1091990"/>
              <a:gd name="connsiteX12" fmla="*/ 1518332 w 1556117"/>
              <a:gd name="connsiteY12" fmla="*/ 494355 h 1091990"/>
              <a:gd name="connsiteX13" fmla="*/ 1518332 w 1556117"/>
              <a:gd name="connsiteY13" fmla="*/ 517026 h 1091990"/>
              <a:gd name="connsiteX14" fmla="*/ 1382305 w 1556117"/>
              <a:gd name="connsiteY14" fmla="*/ 535919 h 1091990"/>
              <a:gd name="connsiteX15" fmla="*/ 1155595 w 1556117"/>
              <a:gd name="connsiteY15" fmla="*/ 626603 h 1091990"/>
              <a:gd name="connsiteX16" fmla="*/ 962890 w 1556117"/>
              <a:gd name="connsiteY16" fmla="*/ 789079 h 1091990"/>
              <a:gd name="connsiteX17" fmla="*/ 796636 w 1556117"/>
              <a:gd name="connsiteY17"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360"/>
              <a:gd name="connsiteX1" fmla="*/ 690837 w 1556117"/>
              <a:gd name="connsiteY1" fmla="*/ 879764 h 1091360"/>
              <a:gd name="connsiteX2" fmla="*/ 490576 w 1556117"/>
              <a:gd name="connsiteY2" fmla="*/ 690838 h 1091360"/>
              <a:gd name="connsiteX3" fmla="*/ 199631 w 1556117"/>
              <a:gd name="connsiteY3" fmla="*/ 562368 h 1091360"/>
              <a:gd name="connsiteX4" fmla="*/ 29598 w 1556117"/>
              <a:gd name="connsiteY4" fmla="*/ 562368 h 1091360"/>
              <a:gd name="connsiteX5" fmla="*/ 22041 w 1556117"/>
              <a:gd name="connsiteY5" fmla="*/ 547254 h 1091360"/>
              <a:gd name="connsiteX6" fmla="*/ 82497 w 1556117"/>
              <a:gd name="connsiteY6" fmla="*/ 441456 h 1091360"/>
              <a:gd name="connsiteX7" fmla="*/ 256309 w 1556117"/>
              <a:gd name="connsiteY7" fmla="*/ 218524 h 1091360"/>
              <a:gd name="connsiteX8" fmla="*/ 551033 w 1556117"/>
              <a:gd name="connsiteY8" fmla="*/ 48491 h 1091360"/>
              <a:gd name="connsiteX9" fmla="*/ 943998 w 1556117"/>
              <a:gd name="connsiteY9" fmla="*/ 25820 h 1091360"/>
              <a:gd name="connsiteX10" fmla="*/ 1291621 w 1556117"/>
              <a:gd name="connsiteY10" fmla="*/ 203410 h 1091360"/>
              <a:gd name="connsiteX11" fmla="*/ 1518332 w 1556117"/>
              <a:gd name="connsiteY11" fmla="*/ 494355 h 1091360"/>
              <a:gd name="connsiteX12" fmla="*/ 1518332 w 1556117"/>
              <a:gd name="connsiteY12" fmla="*/ 517026 h 1091360"/>
              <a:gd name="connsiteX13" fmla="*/ 1382305 w 1556117"/>
              <a:gd name="connsiteY13" fmla="*/ 535919 h 1091360"/>
              <a:gd name="connsiteX14" fmla="*/ 1155595 w 1556117"/>
              <a:gd name="connsiteY14" fmla="*/ 626603 h 1091360"/>
              <a:gd name="connsiteX15" fmla="*/ 962890 w 1556117"/>
              <a:gd name="connsiteY15" fmla="*/ 789079 h 1091360"/>
              <a:gd name="connsiteX16" fmla="*/ 796636 w 1556117"/>
              <a:gd name="connsiteY16" fmla="*/ 1076246 h 1091360"/>
              <a:gd name="connsiteX0" fmla="*/ 796636 w 1556117"/>
              <a:gd name="connsiteY0" fmla="*/ 1076246 h 1091360"/>
              <a:gd name="connsiteX1" fmla="*/ 690837 w 1556117"/>
              <a:gd name="connsiteY1" fmla="*/ 879764 h 1091360"/>
              <a:gd name="connsiteX2" fmla="*/ 490576 w 1556117"/>
              <a:gd name="connsiteY2" fmla="*/ 690838 h 1091360"/>
              <a:gd name="connsiteX3" fmla="*/ 483019 w 1556117"/>
              <a:gd name="connsiteY3" fmla="*/ 694616 h 1091360"/>
              <a:gd name="connsiteX4" fmla="*/ 199631 w 1556117"/>
              <a:gd name="connsiteY4" fmla="*/ 562368 h 1091360"/>
              <a:gd name="connsiteX5" fmla="*/ 29598 w 1556117"/>
              <a:gd name="connsiteY5" fmla="*/ 562368 h 1091360"/>
              <a:gd name="connsiteX6" fmla="*/ 22041 w 1556117"/>
              <a:gd name="connsiteY6" fmla="*/ 547254 h 1091360"/>
              <a:gd name="connsiteX7" fmla="*/ 82497 w 1556117"/>
              <a:gd name="connsiteY7" fmla="*/ 441456 h 1091360"/>
              <a:gd name="connsiteX8" fmla="*/ 256309 w 1556117"/>
              <a:gd name="connsiteY8" fmla="*/ 218524 h 1091360"/>
              <a:gd name="connsiteX9" fmla="*/ 551033 w 1556117"/>
              <a:gd name="connsiteY9" fmla="*/ 48491 h 1091360"/>
              <a:gd name="connsiteX10" fmla="*/ 943998 w 1556117"/>
              <a:gd name="connsiteY10" fmla="*/ 25820 h 1091360"/>
              <a:gd name="connsiteX11" fmla="*/ 1291621 w 1556117"/>
              <a:gd name="connsiteY11" fmla="*/ 203410 h 1091360"/>
              <a:gd name="connsiteX12" fmla="*/ 1518332 w 1556117"/>
              <a:gd name="connsiteY12" fmla="*/ 494355 h 1091360"/>
              <a:gd name="connsiteX13" fmla="*/ 1518332 w 1556117"/>
              <a:gd name="connsiteY13" fmla="*/ 517026 h 1091360"/>
              <a:gd name="connsiteX14" fmla="*/ 1382305 w 1556117"/>
              <a:gd name="connsiteY14" fmla="*/ 535919 h 1091360"/>
              <a:gd name="connsiteX15" fmla="*/ 1155595 w 1556117"/>
              <a:gd name="connsiteY15" fmla="*/ 626603 h 1091360"/>
              <a:gd name="connsiteX16" fmla="*/ 962890 w 1556117"/>
              <a:gd name="connsiteY16" fmla="*/ 789079 h 1091360"/>
              <a:gd name="connsiteX17" fmla="*/ 796636 w 155611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76246"/>
              <a:gd name="connsiteX1" fmla="*/ 691467 w 1556747"/>
              <a:gd name="connsiteY1" fmla="*/ 879764 h 1076246"/>
              <a:gd name="connsiteX2" fmla="*/ 491206 w 1556747"/>
              <a:gd name="connsiteY2" fmla="*/ 690838 h 1076246"/>
              <a:gd name="connsiteX3" fmla="*/ 483649 w 1556747"/>
              <a:gd name="connsiteY3" fmla="*/ 694616 h 1076246"/>
              <a:gd name="connsiteX4" fmla="*/ 204040 w 1556747"/>
              <a:gd name="connsiteY4" fmla="*/ 577483 h 1076246"/>
              <a:gd name="connsiteX5" fmla="*/ 30228 w 1556747"/>
              <a:gd name="connsiteY5" fmla="*/ 562368 h 1076246"/>
              <a:gd name="connsiteX6" fmla="*/ 22671 w 1556747"/>
              <a:gd name="connsiteY6" fmla="*/ 547254 h 1076246"/>
              <a:gd name="connsiteX7" fmla="*/ 83127 w 1556747"/>
              <a:gd name="connsiteY7" fmla="*/ 441456 h 1076246"/>
              <a:gd name="connsiteX8" fmla="*/ 256939 w 1556747"/>
              <a:gd name="connsiteY8" fmla="*/ 218524 h 1076246"/>
              <a:gd name="connsiteX9" fmla="*/ 551663 w 1556747"/>
              <a:gd name="connsiteY9" fmla="*/ 48491 h 1076246"/>
              <a:gd name="connsiteX10" fmla="*/ 944628 w 1556747"/>
              <a:gd name="connsiteY10" fmla="*/ 25820 h 1076246"/>
              <a:gd name="connsiteX11" fmla="*/ 1292251 w 1556747"/>
              <a:gd name="connsiteY11" fmla="*/ 203410 h 1076246"/>
              <a:gd name="connsiteX12" fmla="*/ 1518962 w 1556747"/>
              <a:gd name="connsiteY12" fmla="*/ 494355 h 1076246"/>
              <a:gd name="connsiteX13" fmla="*/ 1518962 w 1556747"/>
              <a:gd name="connsiteY13" fmla="*/ 517026 h 1076246"/>
              <a:gd name="connsiteX14" fmla="*/ 1382935 w 1556747"/>
              <a:gd name="connsiteY14" fmla="*/ 535919 h 1076246"/>
              <a:gd name="connsiteX15" fmla="*/ 1156225 w 1556747"/>
              <a:gd name="connsiteY15" fmla="*/ 626603 h 1076246"/>
              <a:gd name="connsiteX16" fmla="*/ 963520 w 1556747"/>
              <a:gd name="connsiteY16" fmla="*/ 789079 h 1076246"/>
              <a:gd name="connsiteX17" fmla="*/ 797266 w 1556747"/>
              <a:gd name="connsiteY17" fmla="*/ 1076246 h 1076246"/>
              <a:gd name="connsiteX0" fmla="*/ 797266 w 1556747"/>
              <a:gd name="connsiteY0" fmla="*/ 1076246 h 1095967"/>
              <a:gd name="connsiteX1" fmla="*/ 691467 w 1556747"/>
              <a:gd name="connsiteY1" fmla="*/ 879764 h 1095967"/>
              <a:gd name="connsiteX2" fmla="*/ 491206 w 1556747"/>
              <a:gd name="connsiteY2" fmla="*/ 690838 h 1095967"/>
              <a:gd name="connsiteX3" fmla="*/ 483649 w 1556747"/>
              <a:gd name="connsiteY3" fmla="*/ 694616 h 1095967"/>
              <a:gd name="connsiteX4" fmla="*/ 204040 w 1556747"/>
              <a:gd name="connsiteY4" fmla="*/ 577483 h 1095967"/>
              <a:gd name="connsiteX5" fmla="*/ 30228 w 1556747"/>
              <a:gd name="connsiteY5" fmla="*/ 562368 h 1095967"/>
              <a:gd name="connsiteX6" fmla="*/ 22671 w 1556747"/>
              <a:gd name="connsiteY6" fmla="*/ 547254 h 1095967"/>
              <a:gd name="connsiteX7" fmla="*/ 83127 w 1556747"/>
              <a:gd name="connsiteY7" fmla="*/ 441456 h 1095967"/>
              <a:gd name="connsiteX8" fmla="*/ 256939 w 1556747"/>
              <a:gd name="connsiteY8" fmla="*/ 218524 h 1095967"/>
              <a:gd name="connsiteX9" fmla="*/ 551663 w 1556747"/>
              <a:gd name="connsiteY9" fmla="*/ 48491 h 1095967"/>
              <a:gd name="connsiteX10" fmla="*/ 944628 w 1556747"/>
              <a:gd name="connsiteY10" fmla="*/ 25820 h 1095967"/>
              <a:gd name="connsiteX11" fmla="*/ 1292251 w 1556747"/>
              <a:gd name="connsiteY11" fmla="*/ 203410 h 1095967"/>
              <a:gd name="connsiteX12" fmla="*/ 1518962 w 1556747"/>
              <a:gd name="connsiteY12" fmla="*/ 494355 h 1095967"/>
              <a:gd name="connsiteX13" fmla="*/ 1518962 w 1556747"/>
              <a:gd name="connsiteY13" fmla="*/ 517026 h 1095967"/>
              <a:gd name="connsiteX14" fmla="*/ 1382935 w 1556747"/>
              <a:gd name="connsiteY14" fmla="*/ 535919 h 1095967"/>
              <a:gd name="connsiteX15" fmla="*/ 1156225 w 1556747"/>
              <a:gd name="connsiteY15" fmla="*/ 626603 h 1095967"/>
              <a:gd name="connsiteX16" fmla="*/ 963520 w 1556747"/>
              <a:gd name="connsiteY16" fmla="*/ 789079 h 1095967"/>
              <a:gd name="connsiteX17" fmla="*/ 797266 w 1556747"/>
              <a:gd name="connsiteY17" fmla="*/ 1076246 h 109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6747" h="1095967">
                <a:moveTo>
                  <a:pt x="797266" y="1076246"/>
                </a:moveTo>
                <a:cubicBezTo>
                  <a:pt x="785577" y="1073649"/>
                  <a:pt x="742477" y="943999"/>
                  <a:pt x="691467" y="879764"/>
                </a:cubicBezTo>
                <a:cubicBezTo>
                  <a:pt x="640457" y="815529"/>
                  <a:pt x="525842" y="721696"/>
                  <a:pt x="491206" y="690838"/>
                </a:cubicBezTo>
                <a:cubicBezTo>
                  <a:pt x="456570" y="659980"/>
                  <a:pt x="579216" y="757910"/>
                  <a:pt x="483649" y="694616"/>
                </a:cubicBezTo>
                <a:cubicBezTo>
                  <a:pt x="384545" y="633220"/>
                  <a:pt x="279610" y="599524"/>
                  <a:pt x="204040" y="577483"/>
                </a:cubicBezTo>
                <a:cubicBezTo>
                  <a:pt x="128470" y="555442"/>
                  <a:pt x="60456" y="567406"/>
                  <a:pt x="30228" y="562368"/>
                </a:cubicBezTo>
                <a:cubicBezTo>
                  <a:pt x="0" y="557330"/>
                  <a:pt x="13855" y="567406"/>
                  <a:pt x="22671" y="547254"/>
                </a:cubicBezTo>
                <a:cubicBezTo>
                  <a:pt x="31488" y="527102"/>
                  <a:pt x="44082" y="496244"/>
                  <a:pt x="83127" y="441456"/>
                </a:cubicBezTo>
                <a:cubicBezTo>
                  <a:pt x="122172" y="386668"/>
                  <a:pt x="178850" y="284018"/>
                  <a:pt x="256939" y="218524"/>
                </a:cubicBezTo>
                <a:cubicBezTo>
                  <a:pt x="335028" y="153030"/>
                  <a:pt x="437048" y="80608"/>
                  <a:pt x="551663" y="48491"/>
                </a:cubicBezTo>
                <a:cubicBezTo>
                  <a:pt x="666278" y="16374"/>
                  <a:pt x="821197" y="0"/>
                  <a:pt x="944628" y="25820"/>
                </a:cubicBezTo>
                <a:cubicBezTo>
                  <a:pt x="1068059" y="51640"/>
                  <a:pt x="1196529" y="125321"/>
                  <a:pt x="1292251" y="203410"/>
                </a:cubicBezTo>
                <a:cubicBezTo>
                  <a:pt x="1387973" y="281499"/>
                  <a:pt x="1481177" y="442086"/>
                  <a:pt x="1518962" y="494355"/>
                </a:cubicBezTo>
                <a:cubicBezTo>
                  <a:pt x="1556747" y="546624"/>
                  <a:pt x="1541633" y="510099"/>
                  <a:pt x="1518962" y="517026"/>
                </a:cubicBezTo>
                <a:cubicBezTo>
                  <a:pt x="1496291" y="523953"/>
                  <a:pt x="1443391" y="517656"/>
                  <a:pt x="1382935" y="535919"/>
                </a:cubicBezTo>
                <a:cubicBezTo>
                  <a:pt x="1322479" y="554182"/>
                  <a:pt x="1226127" y="584410"/>
                  <a:pt x="1156225" y="626603"/>
                </a:cubicBezTo>
                <a:cubicBezTo>
                  <a:pt x="1086323" y="668796"/>
                  <a:pt x="1023346" y="712249"/>
                  <a:pt x="963520" y="789079"/>
                </a:cubicBezTo>
                <a:cubicBezTo>
                  <a:pt x="903694" y="865909"/>
                  <a:pt x="808601" y="1095967"/>
                  <a:pt x="797266" y="1076246"/>
                </a:cubicBezTo>
                <a:close/>
              </a:path>
            </a:pathLst>
          </a:custGeom>
          <a:gradFill>
            <a:gsLst>
              <a:gs pos="0">
                <a:srgbClr val="E4A302"/>
              </a:gs>
              <a:gs pos="100000">
                <a:srgbClr val="FFDD71"/>
              </a:gs>
            </a:gsLst>
            <a:lin ang="12000000" scaled="0"/>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p:cTn id="12" dur="500" fill="hold"/>
                                        <p:tgtEl>
                                          <p:spTgt spid="44"/>
                                        </p:tgtEl>
                                        <p:attrNameLst>
                                          <p:attrName>ppt_w</p:attrName>
                                        </p:attrNameLst>
                                      </p:cBhvr>
                                      <p:tavLst>
                                        <p:tav tm="0">
                                          <p:val>
                                            <p:fltVal val="0"/>
                                          </p:val>
                                        </p:tav>
                                        <p:tav tm="100000">
                                          <p:val>
                                            <p:strVal val="#ppt_w"/>
                                          </p:val>
                                        </p:tav>
                                      </p:tavLst>
                                    </p:anim>
                                    <p:anim calcmode="lin" valueType="num">
                                      <p:cBhvr>
                                        <p:cTn id="13" dur="500" fill="hold"/>
                                        <p:tgtEl>
                                          <p:spTgt spid="44"/>
                                        </p:tgtEl>
                                        <p:attrNameLst>
                                          <p:attrName>ppt_h</p:attrName>
                                        </p:attrNameLst>
                                      </p:cBhvr>
                                      <p:tavLst>
                                        <p:tav tm="0">
                                          <p:val>
                                            <p:fltVal val="0"/>
                                          </p:val>
                                        </p:tav>
                                        <p:tav tm="100000">
                                          <p:val>
                                            <p:strVal val="#ppt_h"/>
                                          </p:val>
                                        </p:tav>
                                      </p:tavLst>
                                    </p:anim>
                                    <p:animEffect transition="in" filter="fade">
                                      <p:cBhvr>
                                        <p:cTn id="14" dur="500"/>
                                        <p:tgtEl>
                                          <p:spTgt spid="4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4"/>
                                        </p:tgtEl>
                                        <p:attrNameLst>
                                          <p:attrName>style.visibility</p:attrName>
                                        </p:attrNameLst>
                                      </p:cBhvr>
                                      <p:to>
                                        <p:strVal val="visible"/>
                                      </p:to>
                                    </p:set>
                                    <p:anim calcmode="lin" valueType="num">
                                      <p:cBhvr>
                                        <p:cTn id="17" dur="500" fill="hold"/>
                                        <p:tgtEl>
                                          <p:spTgt spid="84"/>
                                        </p:tgtEl>
                                        <p:attrNameLst>
                                          <p:attrName>ppt_w</p:attrName>
                                        </p:attrNameLst>
                                      </p:cBhvr>
                                      <p:tavLst>
                                        <p:tav tm="0">
                                          <p:val>
                                            <p:fltVal val="0"/>
                                          </p:val>
                                        </p:tav>
                                        <p:tav tm="100000">
                                          <p:val>
                                            <p:strVal val="#ppt_w"/>
                                          </p:val>
                                        </p:tav>
                                      </p:tavLst>
                                    </p:anim>
                                    <p:anim calcmode="lin" valueType="num">
                                      <p:cBhvr>
                                        <p:cTn id="18" dur="500" fill="hold"/>
                                        <p:tgtEl>
                                          <p:spTgt spid="84"/>
                                        </p:tgtEl>
                                        <p:attrNameLst>
                                          <p:attrName>ppt_h</p:attrName>
                                        </p:attrNameLst>
                                      </p:cBhvr>
                                      <p:tavLst>
                                        <p:tav tm="0">
                                          <p:val>
                                            <p:fltVal val="0"/>
                                          </p:val>
                                        </p:tav>
                                        <p:tav tm="100000">
                                          <p:val>
                                            <p:strVal val="#ppt_h"/>
                                          </p:val>
                                        </p:tav>
                                      </p:tavLst>
                                    </p:anim>
                                    <p:animEffect transition="in" filter="fade">
                                      <p:cBhvr>
                                        <p:cTn id="19" dur="500"/>
                                        <p:tgtEl>
                                          <p:spTgt spid="84"/>
                                        </p:tgtEl>
                                      </p:cBhvr>
                                    </p:animEffect>
                                  </p:childTnLst>
                                </p:cTn>
                              </p:par>
                              <p:par>
                                <p:cTn id="20" presetID="53" presetClass="entr" presetSubtype="16" fill="hold" nodeType="withEffect">
                                  <p:stCondLst>
                                    <p:cond delay="0"/>
                                  </p:stCondLst>
                                  <p:childTnLst>
                                    <p:set>
                                      <p:cBhvr>
                                        <p:cTn id="21" dur="1" fill="hold">
                                          <p:stCondLst>
                                            <p:cond delay="0"/>
                                          </p:stCondLst>
                                        </p:cTn>
                                        <p:tgtEl>
                                          <p:spTgt spid="31754"/>
                                        </p:tgtEl>
                                        <p:attrNameLst>
                                          <p:attrName>style.visibility</p:attrName>
                                        </p:attrNameLst>
                                      </p:cBhvr>
                                      <p:to>
                                        <p:strVal val="visible"/>
                                      </p:to>
                                    </p:set>
                                    <p:anim calcmode="lin" valueType="num">
                                      <p:cBhvr>
                                        <p:cTn id="22" dur="500" fill="hold"/>
                                        <p:tgtEl>
                                          <p:spTgt spid="31754"/>
                                        </p:tgtEl>
                                        <p:attrNameLst>
                                          <p:attrName>ppt_w</p:attrName>
                                        </p:attrNameLst>
                                      </p:cBhvr>
                                      <p:tavLst>
                                        <p:tav tm="0">
                                          <p:val>
                                            <p:fltVal val="0"/>
                                          </p:val>
                                        </p:tav>
                                        <p:tav tm="100000">
                                          <p:val>
                                            <p:strVal val="#ppt_w"/>
                                          </p:val>
                                        </p:tav>
                                      </p:tavLst>
                                    </p:anim>
                                    <p:anim calcmode="lin" valueType="num">
                                      <p:cBhvr>
                                        <p:cTn id="23" dur="500" fill="hold"/>
                                        <p:tgtEl>
                                          <p:spTgt spid="31754"/>
                                        </p:tgtEl>
                                        <p:attrNameLst>
                                          <p:attrName>ppt_h</p:attrName>
                                        </p:attrNameLst>
                                      </p:cBhvr>
                                      <p:tavLst>
                                        <p:tav tm="0">
                                          <p:val>
                                            <p:fltVal val="0"/>
                                          </p:val>
                                        </p:tav>
                                        <p:tav tm="100000">
                                          <p:val>
                                            <p:strVal val="#ppt_h"/>
                                          </p:val>
                                        </p:tav>
                                      </p:tavLst>
                                    </p:anim>
                                    <p:animEffect transition="in" filter="fade">
                                      <p:cBhvr>
                                        <p:cTn id="24" dur="500"/>
                                        <p:tgtEl>
                                          <p:spTgt spid="3175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p:cTn id="27" dur="500" fill="hold"/>
                                        <p:tgtEl>
                                          <p:spTgt spid="39"/>
                                        </p:tgtEl>
                                        <p:attrNameLst>
                                          <p:attrName>ppt_w</p:attrName>
                                        </p:attrNameLst>
                                      </p:cBhvr>
                                      <p:tavLst>
                                        <p:tav tm="0">
                                          <p:val>
                                            <p:fltVal val="0"/>
                                          </p:val>
                                        </p:tav>
                                        <p:tav tm="100000">
                                          <p:val>
                                            <p:strVal val="#ppt_w"/>
                                          </p:val>
                                        </p:tav>
                                      </p:tavLst>
                                    </p:anim>
                                    <p:anim calcmode="lin" valueType="num">
                                      <p:cBhvr>
                                        <p:cTn id="28" dur="500" fill="hold"/>
                                        <p:tgtEl>
                                          <p:spTgt spid="39"/>
                                        </p:tgtEl>
                                        <p:attrNameLst>
                                          <p:attrName>ppt_h</p:attrName>
                                        </p:attrNameLst>
                                      </p:cBhvr>
                                      <p:tavLst>
                                        <p:tav tm="0">
                                          <p:val>
                                            <p:fltVal val="0"/>
                                          </p:val>
                                        </p:tav>
                                        <p:tav tm="100000">
                                          <p:val>
                                            <p:strVal val="#ppt_h"/>
                                          </p:val>
                                        </p:tav>
                                      </p:tavLst>
                                    </p:anim>
                                    <p:animEffect transition="in" filter="fade">
                                      <p:cBhvr>
                                        <p:cTn id="29" dur="500"/>
                                        <p:tgtEl>
                                          <p:spTgt spid="39"/>
                                        </p:tgtEl>
                                      </p:cBhvr>
                                    </p:animEffect>
                                  </p:childTnLst>
                                </p:cTn>
                              </p:par>
                              <p:par>
                                <p:cTn id="30" presetID="53" presetClass="entr" presetSubtype="16"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9">
                                            <p:txEl>
                                              <p:pRg st="0" end="0"/>
                                            </p:txEl>
                                          </p:spTgt>
                                        </p:tgtEl>
                                        <p:attrNameLst>
                                          <p:attrName>style.visibility</p:attrName>
                                        </p:attrNameLst>
                                      </p:cBhvr>
                                      <p:to>
                                        <p:strVal val="visible"/>
                                      </p:to>
                                    </p:set>
                                    <p:animEffect transition="in" filter="barn(inVertical)">
                                      <p:cBhvr>
                                        <p:cTn id="39" dur="500"/>
                                        <p:tgtEl>
                                          <p:spTgt spid="3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39">
                                            <p:txEl>
                                              <p:pRg st="1" end="1"/>
                                            </p:txEl>
                                          </p:spTgt>
                                        </p:tgtEl>
                                        <p:attrNameLst>
                                          <p:attrName>style.visibility</p:attrName>
                                        </p:attrNameLst>
                                      </p:cBhvr>
                                      <p:to>
                                        <p:strVal val="visible"/>
                                      </p:to>
                                    </p:set>
                                    <p:animEffect transition="in" filter="barn(inVertical)">
                                      <p:cBhvr>
                                        <p:cTn id="44" dur="500"/>
                                        <p:tgtEl>
                                          <p:spTgt spid="39">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39">
                                            <p:txEl>
                                              <p:pRg st="2" end="2"/>
                                            </p:txEl>
                                          </p:spTgt>
                                        </p:tgtEl>
                                        <p:attrNameLst>
                                          <p:attrName>style.visibility</p:attrName>
                                        </p:attrNameLst>
                                      </p:cBhvr>
                                      <p:to>
                                        <p:strVal val="visible"/>
                                      </p:to>
                                    </p:set>
                                    <p:animEffect transition="in" filter="barn(inVertical)">
                                      <p:cBhvr>
                                        <p:cTn id="49" dur="500"/>
                                        <p:tgtEl>
                                          <p:spTgt spid="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4" grpId="0"/>
      <p:bldP spid="84" grpId="0"/>
      <p:bldP spid="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 y="228600"/>
            <a:ext cx="8763000" cy="6477000"/>
          </a:xfrm>
        </p:spPr>
        <p:txBody>
          <a:bodyPr/>
          <a:lstStyle/>
          <a:p>
            <a:r>
              <a:rPr lang="zh-CN" altLang="en-US" b="1" dirty="0"/>
              <a:t>例：</a:t>
            </a:r>
            <a:endParaRPr lang="en-US" altLang="zh-CN" b="1" dirty="0"/>
          </a:p>
          <a:p>
            <a:pPr marL="0" indent="0">
              <a:buNone/>
            </a:pPr>
            <a:r>
              <a:rPr lang="en-US" altLang="zh-CN" b="1" dirty="0"/>
              <a:t>   </a:t>
            </a:r>
            <a:r>
              <a:rPr lang="zh-CN" altLang="en-US" b="1" dirty="0"/>
              <a:t>从</a:t>
            </a:r>
            <a:r>
              <a:rPr lang="en-US" altLang="zh-CN" b="1" dirty="0"/>
              <a:t>2002</a:t>
            </a:r>
            <a:r>
              <a:rPr lang="zh-CN" altLang="en-US" b="1" dirty="0"/>
              <a:t>年</a:t>
            </a:r>
            <a:r>
              <a:rPr lang="en-US" altLang="zh-CN" b="1" dirty="0"/>
              <a:t>4</a:t>
            </a:r>
            <a:r>
              <a:rPr lang="zh-CN" altLang="en-US" b="1" dirty="0"/>
              <a:t>月</a:t>
            </a:r>
            <a:r>
              <a:rPr lang="en-US" altLang="zh-CN" b="1" dirty="0"/>
              <a:t>1</a:t>
            </a:r>
            <a:r>
              <a:rPr lang="zh-CN" altLang="en-US" b="1" dirty="0"/>
              <a:t>日开始，荷兰成为世界上第一个明文规定可以对垂死病人实施“安乐死”的国家。荷兰“安乐死”的法案是经过如下严密演绎论证的，因此可以被人们认为是符合伦理道德的而被接受：</a:t>
            </a:r>
            <a:endParaRPr lang="en-US" altLang="zh-CN" b="1" dirty="0"/>
          </a:p>
          <a:p>
            <a:pPr marL="0" indent="0">
              <a:buNone/>
            </a:pPr>
            <a:r>
              <a:rPr lang="en-US" altLang="zh-CN" b="1" dirty="0"/>
              <a:t>1</a:t>
            </a:r>
            <a:r>
              <a:rPr lang="zh-CN" altLang="en-US" b="1" dirty="0"/>
              <a:t>、病人所受的痛苦必须是“无法忍受的”、“无穷无尽的”，病人已经“厌倦了生活”，而且“安乐死”必须是病人经过慎重考虑后，自愿提出的请求。</a:t>
            </a:r>
          </a:p>
        </p:txBody>
      </p:sp>
      <p:sp>
        <p:nvSpPr>
          <p:cNvPr id="4" name="箭头: 下 3"/>
          <p:cNvSpPr/>
          <p:nvPr/>
        </p:nvSpPr>
        <p:spPr>
          <a:xfrm>
            <a:off x="4305300" y="4953000"/>
            <a:ext cx="4572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38200" y="5835971"/>
            <a:ext cx="7596952" cy="646331"/>
          </a:xfrm>
          <a:prstGeom prst="rect">
            <a:avLst/>
          </a:prstGeom>
          <a:noFill/>
        </p:spPr>
        <p:txBody>
          <a:bodyPr wrap="none" lIns="91440" tIns="45720" rIns="91440" bIns="45720">
            <a:spAutoFit/>
          </a:bodyPr>
          <a:lstStyle/>
          <a:p>
            <a:pPr algn="ctr"/>
            <a:r>
              <a:rPr lang="zh-CN" altLang="en-US" sz="3600" b="1" dirty="0">
                <a:ln w="22225">
                  <a:solidFill>
                    <a:schemeClr val="accent2"/>
                  </a:solidFill>
                  <a:prstDash val="solid"/>
                </a:ln>
                <a:solidFill>
                  <a:schemeClr val="accent2">
                    <a:lumMod val="40000"/>
                    <a:lumOff val="60000"/>
                  </a:schemeClr>
                </a:solidFill>
              </a:rPr>
              <a:t>充分条件联言假言推理的肯定前件式</a:t>
            </a:r>
          </a:p>
        </p:txBody>
      </p:sp>
    </p:spTree>
    <p:extLst>
      <p:ext uri="{BB962C8B-B14F-4D97-AF65-F5344CB8AC3E}">
        <p14:creationId xmlns:p14="http://schemas.microsoft.com/office/powerpoint/2010/main" val="375275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 y="228600"/>
            <a:ext cx="8763000" cy="6477000"/>
          </a:xfrm>
        </p:spPr>
        <p:txBody>
          <a:bodyPr/>
          <a:lstStyle/>
          <a:p>
            <a:pPr marL="0" indent="0">
              <a:buNone/>
            </a:pPr>
            <a:r>
              <a:rPr lang="en-US" altLang="zh-CN" b="1" dirty="0"/>
              <a:t>2</a:t>
            </a:r>
            <a:r>
              <a:rPr lang="zh-CN" altLang="en-US" b="1" dirty="0"/>
              <a:t>、医生和病人还必须相信，除了“安乐死”外，再也没有其他的方法可以解除病人的病痛折磨。</a:t>
            </a:r>
            <a:endParaRPr lang="en-US" altLang="zh-CN" b="1" dirty="0"/>
          </a:p>
          <a:p>
            <a:pPr marL="0" indent="0">
              <a:buNone/>
            </a:pPr>
            <a:endParaRPr lang="en-US" altLang="zh-CN" b="1" dirty="0"/>
          </a:p>
          <a:p>
            <a:pPr marL="0" indent="0">
              <a:buNone/>
            </a:pPr>
            <a:endParaRPr lang="en-US" altLang="zh-CN" b="1" dirty="0"/>
          </a:p>
          <a:p>
            <a:pPr marL="0" indent="0">
              <a:buNone/>
            </a:pPr>
            <a:r>
              <a:rPr lang="en-US" altLang="zh-CN" b="1" dirty="0"/>
              <a:t>3</a:t>
            </a:r>
            <a:r>
              <a:rPr lang="zh-CN" altLang="en-US" b="1" dirty="0"/>
              <a:t>、病人的主治医生还必须就病人的要求至少征询另一位同行的意见，“安乐死”的实施方法在医学上必须得当。</a:t>
            </a:r>
          </a:p>
          <a:p>
            <a:pPr marL="0" lvl="0" indent="0" algn="ctr">
              <a:spcBef>
                <a:spcPct val="0"/>
              </a:spcBef>
              <a:buNone/>
            </a:pPr>
            <a:endParaRPr kumimoji="0" lang="en-US" altLang="zh-CN" sz="3600" b="1" i="0" u="none" strike="noStrike" kern="1200" cap="none" spc="0" normalizeH="0" baseline="0" noProof="0" dirty="0">
              <a:ln w="22225">
                <a:solidFill>
                  <a:srgbClr val="333399"/>
                </a:solidFill>
                <a:prstDash val="solid"/>
              </a:ln>
              <a:solidFill>
                <a:srgbClr val="333399">
                  <a:lumMod val="40000"/>
                  <a:lumOff val="60000"/>
                </a:srgbClr>
              </a:solidFill>
              <a:effectLst/>
              <a:uLnTx/>
              <a:uFillTx/>
              <a:latin typeface="Arial" panose="020B0604020202020204" pitchFamily="34" charset="0"/>
              <a:ea typeface="宋体" panose="02010600030101010101" pitchFamily="2" charset="-122"/>
            </a:endParaRPr>
          </a:p>
          <a:p>
            <a:pPr marL="0" lvl="0" indent="0" algn="ctr">
              <a:spcBef>
                <a:spcPct val="0"/>
              </a:spcBef>
              <a:buNone/>
            </a:pPr>
            <a:endParaRPr lang="en-US" altLang="zh-CN" sz="3600" b="1" kern="1200" dirty="0">
              <a:ln w="22225">
                <a:solidFill>
                  <a:srgbClr val="333399"/>
                </a:solidFill>
                <a:prstDash val="solid"/>
              </a:ln>
              <a:solidFill>
                <a:srgbClr val="333399">
                  <a:lumMod val="40000"/>
                  <a:lumOff val="60000"/>
                </a:srgbClr>
              </a:solidFill>
              <a:latin typeface="Arial" panose="020B0604020202020204" pitchFamily="34" charset="0"/>
              <a:ea typeface="宋体" panose="02010600030101010101" pitchFamily="2" charset="-122"/>
            </a:endParaRPr>
          </a:p>
          <a:p>
            <a:pPr marL="0" lvl="0" indent="0" algn="ctr">
              <a:spcBef>
                <a:spcPct val="0"/>
              </a:spcBef>
              <a:buNone/>
            </a:pPr>
            <a:r>
              <a:rPr lang="zh-CN" altLang="en-US" sz="3600" b="1" kern="1200" dirty="0">
                <a:ln w="22225">
                  <a:solidFill>
                    <a:srgbClr val="333399"/>
                  </a:solidFill>
                  <a:prstDash val="solid"/>
                </a:ln>
                <a:solidFill>
                  <a:srgbClr val="333399">
                    <a:lumMod val="40000"/>
                    <a:lumOff val="60000"/>
                  </a:srgbClr>
                </a:solidFill>
                <a:latin typeface="Arial" panose="020B0604020202020204" pitchFamily="34" charset="0"/>
                <a:ea typeface="宋体" panose="02010600030101010101" pitchFamily="2" charset="-122"/>
              </a:rPr>
              <a:t>充分条件联言假言推理的肯定前件式</a:t>
            </a:r>
            <a:endParaRPr lang="zh-CN" altLang="en-US" b="1" dirty="0"/>
          </a:p>
        </p:txBody>
      </p:sp>
      <p:sp>
        <p:nvSpPr>
          <p:cNvPr id="4" name="箭头: 下 3"/>
          <p:cNvSpPr/>
          <p:nvPr/>
        </p:nvSpPr>
        <p:spPr>
          <a:xfrm>
            <a:off x="4179476" y="1371600"/>
            <a:ext cx="4572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905000" y="2133600"/>
            <a:ext cx="4817345" cy="646331"/>
          </a:xfrm>
          <a:prstGeom prst="rect">
            <a:avLst/>
          </a:prstGeom>
          <a:noFill/>
        </p:spPr>
        <p:txBody>
          <a:bodyPr wrap="none" lIns="91440" tIns="45720" rIns="91440" bIns="45720">
            <a:spAutoFit/>
          </a:bodyPr>
          <a:lstStyle/>
          <a:p>
            <a:pPr algn="ctr"/>
            <a:r>
              <a:rPr lang="zh-CN" altLang="en-US" sz="3600" b="1" dirty="0">
                <a:ln w="22225">
                  <a:solidFill>
                    <a:schemeClr val="accent2"/>
                  </a:solidFill>
                  <a:prstDash val="solid"/>
                </a:ln>
                <a:solidFill>
                  <a:schemeClr val="accent2">
                    <a:lumMod val="40000"/>
                    <a:lumOff val="60000"/>
                  </a:schemeClr>
                </a:solidFill>
              </a:rPr>
              <a:t>选言推理的否定肯定式</a:t>
            </a:r>
          </a:p>
        </p:txBody>
      </p:sp>
      <p:sp>
        <p:nvSpPr>
          <p:cNvPr id="6" name="箭头: 下 5"/>
          <p:cNvSpPr/>
          <p:nvPr/>
        </p:nvSpPr>
        <p:spPr>
          <a:xfrm>
            <a:off x="4181015" y="4572000"/>
            <a:ext cx="4572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4373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barn(inVertical)">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7" name="组合 1"/>
          <p:cNvGrpSpPr>
            <a:grpSpLocks/>
          </p:cNvGrpSpPr>
          <p:nvPr/>
        </p:nvGrpSpPr>
        <p:grpSpPr bwMode="auto">
          <a:xfrm>
            <a:off x="938213" y="4297363"/>
            <a:ext cx="5397500" cy="652462"/>
            <a:chOff x="3589704" y="5356768"/>
            <a:chExt cx="5398100" cy="651600"/>
          </a:xfrm>
        </p:grpSpPr>
        <p:sp>
          <p:nvSpPr>
            <p:cNvPr id="5" name="Freeform 7"/>
            <p:cNvSpPr>
              <a:spLocks/>
            </p:cNvSpPr>
            <p:nvPr/>
          </p:nvSpPr>
          <p:spPr bwMode="auto">
            <a:xfrm>
              <a:off x="3592879" y="5358353"/>
              <a:ext cx="5394925" cy="648430"/>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29ABE2"/>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6" name="Freeform 8"/>
            <p:cNvSpPr>
              <a:spLocks/>
            </p:cNvSpPr>
            <p:nvPr/>
          </p:nvSpPr>
          <p:spPr bwMode="auto">
            <a:xfrm>
              <a:off x="7751004" y="5358353"/>
              <a:ext cx="1236800" cy="648430"/>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29ABE2">
                <a:lumMod val="60000"/>
                <a:lumOff val="40000"/>
              </a:srgb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7" name="Freeform 12"/>
            <p:cNvSpPr>
              <a:spLocks/>
            </p:cNvSpPr>
            <p:nvPr/>
          </p:nvSpPr>
          <p:spPr bwMode="auto">
            <a:xfrm>
              <a:off x="3589704" y="5356768"/>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29ABE2">
                <a:lumMod val="60000"/>
                <a:lumOff val="40000"/>
              </a:srgb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grpSp>
      <p:grpSp>
        <p:nvGrpSpPr>
          <p:cNvPr id="14338" name="组合 5"/>
          <p:cNvGrpSpPr>
            <a:grpSpLocks/>
          </p:cNvGrpSpPr>
          <p:nvPr/>
        </p:nvGrpSpPr>
        <p:grpSpPr bwMode="auto">
          <a:xfrm>
            <a:off x="938213" y="3095625"/>
            <a:ext cx="5397500" cy="650875"/>
            <a:chOff x="3589704" y="4154301"/>
            <a:chExt cx="5398100" cy="651600"/>
          </a:xfrm>
        </p:grpSpPr>
        <p:sp>
          <p:nvSpPr>
            <p:cNvPr id="9" name="Freeform 7"/>
            <p:cNvSpPr>
              <a:spLocks/>
            </p:cNvSpPr>
            <p:nvPr/>
          </p:nvSpPr>
          <p:spPr bwMode="auto">
            <a:xfrm>
              <a:off x="3592879" y="4155891"/>
              <a:ext cx="5394925" cy="648421"/>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A3D800"/>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10" name="Freeform 8"/>
            <p:cNvSpPr>
              <a:spLocks/>
            </p:cNvSpPr>
            <p:nvPr/>
          </p:nvSpPr>
          <p:spPr bwMode="auto">
            <a:xfrm>
              <a:off x="7751004" y="4155891"/>
              <a:ext cx="1236800" cy="648421"/>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A3D800">
                <a:lumMod val="60000"/>
                <a:lumOff val="40000"/>
              </a:srgb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11" name="Freeform 12"/>
            <p:cNvSpPr>
              <a:spLocks/>
            </p:cNvSpPr>
            <p:nvPr/>
          </p:nvSpPr>
          <p:spPr bwMode="auto">
            <a:xfrm>
              <a:off x="3589704" y="4154301"/>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A3D800">
                <a:lumMod val="60000"/>
                <a:lumOff val="40000"/>
              </a:srgb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grpSp>
      <p:grpSp>
        <p:nvGrpSpPr>
          <p:cNvPr id="14339" name="组合 9"/>
          <p:cNvGrpSpPr>
            <a:grpSpLocks/>
          </p:cNvGrpSpPr>
          <p:nvPr/>
        </p:nvGrpSpPr>
        <p:grpSpPr bwMode="auto">
          <a:xfrm>
            <a:off x="938213" y="1892300"/>
            <a:ext cx="5397500" cy="652463"/>
            <a:chOff x="3589704" y="2951835"/>
            <a:chExt cx="5398100" cy="651600"/>
          </a:xfrm>
        </p:grpSpPr>
        <p:sp>
          <p:nvSpPr>
            <p:cNvPr id="13" name="Freeform 7"/>
            <p:cNvSpPr>
              <a:spLocks/>
            </p:cNvSpPr>
            <p:nvPr/>
          </p:nvSpPr>
          <p:spPr bwMode="auto">
            <a:xfrm>
              <a:off x="3592879" y="2953421"/>
              <a:ext cx="5394925" cy="648428"/>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FB9E00"/>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14" name="Freeform 8"/>
            <p:cNvSpPr>
              <a:spLocks/>
            </p:cNvSpPr>
            <p:nvPr/>
          </p:nvSpPr>
          <p:spPr bwMode="auto">
            <a:xfrm>
              <a:off x="7751004" y="2953421"/>
              <a:ext cx="1236800" cy="648428"/>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FB9E00">
                <a:lumMod val="60000"/>
                <a:lumOff val="40000"/>
              </a:srgb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15" name="Freeform 12"/>
            <p:cNvSpPr>
              <a:spLocks/>
            </p:cNvSpPr>
            <p:nvPr/>
          </p:nvSpPr>
          <p:spPr bwMode="auto">
            <a:xfrm>
              <a:off x="3589704" y="2951835"/>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FB9E00">
                <a:lumMod val="60000"/>
                <a:lumOff val="40000"/>
              </a:srgb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grpSp>
      <p:grpSp>
        <p:nvGrpSpPr>
          <p:cNvPr id="14340" name="组合 13"/>
          <p:cNvGrpSpPr>
            <a:grpSpLocks/>
          </p:cNvGrpSpPr>
          <p:nvPr/>
        </p:nvGrpSpPr>
        <p:grpSpPr bwMode="auto">
          <a:xfrm>
            <a:off x="995363" y="698500"/>
            <a:ext cx="5397500" cy="650875"/>
            <a:chOff x="3589704" y="1749369"/>
            <a:chExt cx="5398099" cy="651600"/>
          </a:xfrm>
        </p:grpSpPr>
        <p:sp>
          <p:nvSpPr>
            <p:cNvPr id="17" name="Freeform 7"/>
            <p:cNvSpPr>
              <a:spLocks/>
            </p:cNvSpPr>
            <p:nvPr/>
          </p:nvSpPr>
          <p:spPr bwMode="auto">
            <a:xfrm>
              <a:off x="3592879" y="1750959"/>
              <a:ext cx="5394924" cy="648421"/>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EE0076"/>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18" name="Freeform 8"/>
            <p:cNvSpPr>
              <a:spLocks/>
            </p:cNvSpPr>
            <p:nvPr/>
          </p:nvSpPr>
          <p:spPr bwMode="auto">
            <a:xfrm>
              <a:off x="7751003" y="1750959"/>
              <a:ext cx="1236800" cy="648421"/>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EE0076">
                <a:lumMod val="60000"/>
                <a:lumOff val="40000"/>
              </a:srgb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19" name="Freeform 12"/>
            <p:cNvSpPr>
              <a:spLocks/>
            </p:cNvSpPr>
            <p:nvPr/>
          </p:nvSpPr>
          <p:spPr bwMode="auto">
            <a:xfrm>
              <a:off x="3589704" y="1749369"/>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EE0076">
                <a:lumMod val="60000"/>
                <a:lumOff val="40000"/>
              </a:srgb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grpSp>
      <p:sp>
        <p:nvSpPr>
          <p:cNvPr id="20" name="Freeform 5"/>
          <p:cNvSpPr>
            <a:spLocks noEditPoints="1"/>
          </p:cNvSpPr>
          <p:nvPr/>
        </p:nvSpPr>
        <p:spPr bwMode="auto">
          <a:xfrm>
            <a:off x="785813" y="4083050"/>
            <a:ext cx="5819775" cy="1081088"/>
          </a:xfrm>
          <a:custGeom>
            <a:avLst/>
            <a:gdLst>
              <a:gd name="T0" fmla="*/ 5285393 w 1097"/>
              <a:gd name="T1" fmla="*/ 0 h 201"/>
              <a:gd name="T2" fmla="*/ 530662 w 1097"/>
              <a:gd name="T3" fmla="*/ 0 h 201"/>
              <a:gd name="T4" fmla="*/ 153892 w 1097"/>
              <a:gd name="T5" fmla="*/ 155978 h 201"/>
              <a:gd name="T6" fmla="*/ 0 w 1097"/>
              <a:gd name="T7" fmla="*/ 537855 h 201"/>
              <a:gd name="T8" fmla="*/ 530662 w 1097"/>
              <a:gd name="T9" fmla="*/ 1081088 h 201"/>
              <a:gd name="T10" fmla="*/ 5285393 w 1097"/>
              <a:gd name="T11" fmla="*/ 1081088 h 201"/>
              <a:gd name="T12" fmla="*/ 5821362 w 1097"/>
              <a:gd name="T13" fmla="*/ 537855 h 201"/>
              <a:gd name="T14" fmla="*/ 5662163 w 1097"/>
              <a:gd name="T15" fmla="*/ 155978 h 201"/>
              <a:gd name="T16" fmla="*/ 5285393 w 1097"/>
              <a:gd name="T17" fmla="*/ 0 h 201"/>
              <a:gd name="T18" fmla="*/ 5609097 w 1097"/>
              <a:gd name="T19" fmla="*/ 537855 h 201"/>
              <a:gd name="T20" fmla="*/ 5285393 w 1097"/>
              <a:gd name="T21" fmla="*/ 865946 h 201"/>
              <a:gd name="T22" fmla="*/ 530662 w 1097"/>
              <a:gd name="T23" fmla="*/ 865946 h 201"/>
              <a:gd name="T24" fmla="*/ 212265 w 1097"/>
              <a:gd name="T25" fmla="*/ 537855 h 201"/>
              <a:gd name="T26" fmla="*/ 307784 w 1097"/>
              <a:gd name="T27" fmla="*/ 311956 h 201"/>
              <a:gd name="T28" fmla="*/ 530662 w 1097"/>
              <a:gd name="T29" fmla="*/ 215142 h 201"/>
              <a:gd name="T30" fmla="*/ 5285393 w 1097"/>
              <a:gd name="T31" fmla="*/ 215142 h 201"/>
              <a:gd name="T32" fmla="*/ 5513578 w 1097"/>
              <a:gd name="T33" fmla="*/ 311956 h 201"/>
              <a:gd name="T34" fmla="*/ 5609097 w 1097"/>
              <a:gd name="T35" fmla="*/ 537855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21" name="Freeform 6"/>
          <p:cNvSpPr>
            <a:spLocks noEditPoints="1"/>
          </p:cNvSpPr>
          <p:nvPr/>
        </p:nvSpPr>
        <p:spPr bwMode="auto">
          <a:xfrm>
            <a:off x="860425" y="4208463"/>
            <a:ext cx="5608638" cy="866775"/>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23" name="文本框 39"/>
          <p:cNvSpPr txBox="1"/>
          <p:nvPr/>
        </p:nvSpPr>
        <p:spPr>
          <a:xfrm>
            <a:off x="998538" y="4364038"/>
            <a:ext cx="665162" cy="584200"/>
          </a:xfrm>
          <a:prstGeom prst="rect">
            <a:avLst/>
          </a:prstGeom>
          <a:noFill/>
        </p:spPr>
        <p:txBody>
          <a:bodyPr wrap="none">
            <a:spAutoFit/>
          </a:bodyPr>
          <a:lstStyle/>
          <a:p>
            <a:pPr eaLnBrk="1" fontAlgn="auto" hangingPunct="1">
              <a:spcBef>
                <a:spcPts val="0"/>
              </a:spcBef>
              <a:spcAft>
                <a:spcPts val="0"/>
              </a:spcAft>
              <a:defRPr/>
            </a:pPr>
            <a:r>
              <a:rPr lang="en-US" altLang="zh-CN" sz="3200" kern="0" dirty="0">
                <a:solidFill>
                  <a:sysClr val="window" lastClr="FFFFFF"/>
                </a:solidFill>
                <a:latin typeface="微软雅黑" pitchFamily="34" charset="-122"/>
                <a:ea typeface="微软雅黑" pitchFamily="34" charset="-122"/>
              </a:rPr>
              <a:t>04</a:t>
            </a:r>
            <a:endParaRPr lang="zh-CN" altLang="en-US" sz="3200" kern="0" dirty="0">
              <a:solidFill>
                <a:sysClr val="window" lastClr="FFFFFF"/>
              </a:solidFill>
              <a:latin typeface="微软雅黑" pitchFamily="34" charset="-122"/>
              <a:ea typeface="微软雅黑" pitchFamily="34" charset="-122"/>
            </a:endParaRPr>
          </a:p>
        </p:txBody>
      </p:sp>
      <p:sp>
        <p:nvSpPr>
          <p:cNvPr id="24" name="Freeform 27"/>
          <p:cNvSpPr>
            <a:spLocks noChangeAspect="1" noEditPoints="1"/>
          </p:cNvSpPr>
          <p:nvPr/>
        </p:nvSpPr>
        <p:spPr bwMode="auto">
          <a:xfrm>
            <a:off x="5411788" y="4389438"/>
            <a:ext cx="498475" cy="504825"/>
          </a:xfrm>
          <a:custGeom>
            <a:avLst/>
            <a:gdLst>
              <a:gd name="T0" fmla="*/ 59 w 104"/>
              <a:gd name="T1" fmla="*/ 46 h 105"/>
              <a:gd name="T2" fmla="*/ 59 w 104"/>
              <a:gd name="T3" fmla="*/ 23 h 105"/>
              <a:gd name="T4" fmla="*/ 46 w 104"/>
              <a:gd name="T5" fmla="*/ 23 h 105"/>
              <a:gd name="T6" fmla="*/ 46 w 104"/>
              <a:gd name="T7" fmla="*/ 46 h 105"/>
              <a:gd name="T8" fmla="*/ 24 w 104"/>
              <a:gd name="T9" fmla="*/ 46 h 105"/>
              <a:gd name="T10" fmla="*/ 24 w 104"/>
              <a:gd name="T11" fmla="*/ 59 h 105"/>
              <a:gd name="T12" fmla="*/ 46 w 104"/>
              <a:gd name="T13" fmla="*/ 59 h 105"/>
              <a:gd name="T14" fmla="*/ 46 w 104"/>
              <a:gd name="T15" fmla="*/ 82 h 105"/>
              <a:gd name="T16" fmla="*/ 59 w 104"/>
              <a:gd name="T17" fmla="*/ 82 h 105"/>
              <a:gd name="T18" fmla="*/ 59 w 104"/>
              <a:gd name="T19" fmla="*/ 59 h 105"/>
              <a:gd name="T20" fmla="*/ 81 w 104"/>
              <a:gd name="T21" fmla="*/ 59 h 105"/>
              <a:gd name="T22" fmla="*/ 81 w 104"/>
              <a:gd name="T23" fmla="*/ 46 h 105"/>
              <a:gd name="T24" fmla="*/ 59 w 104"/>
              <a:gd name="T25" fmla="*/ 46 h 105"/>
              <a:gd name="T26" fmla="*/ 52 w 104"/>
              <a:gd name="T27" fmla="*/ 0 h 105"/>
              <a:gd name="T28" fmla="*/ 0 w 104"/>
              <a:gd name="T29" fmla="*/ 53 h 105"/>
              <a:gd name="T30" fmla="*/ 52 w 104"/>
              <a:gd name="T31" fmla="*/ 105 h 105"/>
              <a:gd name="T32" fmla="*/ 104 w 104"/>
              <a:gd name="T33" fmla="*/ 53 h 105"/>
              <a:gd name="T34" fmla="*/ 52 w 104"/>
              <a:gd name="T35" fmla="*/ 0 h 105"/>
              <a:gd name="T36" fmla="*/ 52 w 104"/>
              <a:gd name="T37" fmla="*/ 93 h 105"/>
              <a:gd name="T38" fmla="*/ 12 w 104"/>
              <a:gd name="T39" fmla="*/ 53 h 105"/>
              <a:gd name="T40" fmla="*/ 52 w 104"/>
              <a:gd name="T41" fmla="*/ 12 h 105"/>
              <a:gd name="T42" fmla="*/ 93 w 104"/>
              <a:gd name="T43" fmla="*/ 53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9" y="46"/>
                </a:moveTo>
                <a:cubicBezTo>
                  <a:pt x="59" y="23"/>
                  <a:pt x="59" y="23"/>
                  <a:pt x="59" y="23"/>
                </a:cubicBezTo>
                <a:cubicBezTo>
                  <a:pt x="46" y="23"/>
                  <a:pt x="46" y="23"/>
                  <a:pt x="46" y="23"/>
                </a:cubicBezTo>
                <a:cubicBezTo>
                  <a:pt x="46" y="46"/>
                  <a:pt x="46" y="46"/>
                  <a:pt x="46" y="46"/>
                </a:cubicBezTo>
                <a:cubicBezTo>
                  <a:pt x="24" y="46"/>
                  <a:pt x="24" y="46"/>
                  <a:pt x="24" y="46"/>
                </a:cubicBezTo>
                <a:cubicBezTo>
                  <a:pt x="24" y="59"/>
                  <a:pt x="24" y="59"/>
                  <a:pt x="24" y="59"/>
                </a:cubicBezTo>
                <a:cubicBezTo>
                  <a:pt x="46" y="59"/>
                  <a:pt x="46" y="59"/>
                  <a:pt x="46" y="59"/>
                </a:cubicBezTo>
                <a:cubicBezTo>
                  <a:pt x="46" y="82"/>
                  <a:pt x="46" y="82"/>
                  <a:pt x="46" y="82"/>
                </a:cubicBezTo>
                <a:cubicBezTo>
                  <a:pt x="59" y="82"/>
                  <a:pt x="59" y="82"/>
                  <a:pt x="59" y="82"/>
                </a:cubicBezTo>
                <a:cubicBezTo>
                  <a:pt x="59" y="59"/>
                  <a:pt x="59" y="59"/>
                  <a:pt x="59" y="59"/>
                </a:cubicBezTo>
                <a:cubicBezTo>
                  <a:pt x="81" y="59"/>
                  <a:pt x="81" y="59"/>
                  <a:pt x="81" y="59"/>
                </a:cubicBezTo>
                <a:cubicBezTo>
                  <a:pt x="81" y="46"/>
                  <a:pt x="81" y="46"/>
                  <a:pt x="81" y="46"/>
                </a:cubicBezTo>
                <a:lnTo>
                  <a:pt x="59" y="46"/>
                </a:lnTo>
                <a:close/>
                <a:moveTo>
                  <a:pt x="52" y="0"/>
                </a:moveTo>
                <a:cubicBezTo>
                  <a:pt x="23" y="0"/>
                  <a:pt x="0" y="24"/>
                  <a:pt x="0" y="53"/>
                </a:cubicBezTo>
                <a:cubicBezTo>
                  <a:pt x="0" y="81"/>
                  <a:pt x="23" y="105"/>
                  <a:pt x="52" y="105"/>
                </a:cubicBezTo>
                <a:cubicBezTo>
                  <a:pt x="81" y="105"/>
                  <a:pt x="104" y="81"/>
                  <a:pt x="104" y="53"/>
                </a:cubicBezTo>
                <a:cubicBezTo>
                  <a:pt x="104" y="24"/>
                  <a:pt x="81" y="0"/>
                  <a:pt x="52" y="0"/>
                </a:cubicBezTo>
                <a:close/>
                <a:moveTo>
                  <a:pt x="52" y="93"/>
                </a:moveTo>
                <a:cubicBezTo>
                  <a:pt x="30" y="93"/>
                  <a:pt x="12" y="75"/>
                  <a:pt x="12" y="53"/>
                </a:cubicBezTo>
                <a:cubicBezTo>
                  <a:pt x="12" y="30"/>
                  <a:pt x="30" y="12"/>
                  <a:pt x="52" y="12"/>
                </a:cubicBezTo>
                <a:cubicBezTo>
                  <a:pt x="74" y="12"/>
                  <a:pt x="93" y="30"/>
                  <a:pt x="93" y="53"/>
                </a:cubicBezTo>
                <a:cubicBezTo>
                  <a:pt x="93" y="75"/>
                  <a:pt x="74" y="93"/>
                  <a:pt x="52" y="93"/>
                </a:cubicBezTo>
                <a:close/>
              </a:path>
            </a:pathLst>
          </a:custGeom>
          <a:solidFill>
            <a:sysClr val="window" lastClr="FFFFFF">
              <a:alpha val="88000"/>
            </a:sys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25" name="Freeform 5"/>
          <p:cNvSpPr>
            <a:spLocks noEditPoints="1"/>
          </p:cNvSpPr>
          <p:nvPr/>
        </p:nvSpPr>
        <p:spPr bwMode="auto">
          <a:xfrm>
            <a:off x="727075" y="2881313"/>
            <a:ext cx="5821363" cy="1079500"/>
          </a:xfrm>
          <a:custGeom>
            <a:avLst/>
            <a:gdLst>
              <a:gd name="T0" fmla="*/ 5285394 w 1097"/>
              <a:gd name="T1" fmla="*/ 0 h 201"/>
              <a:gd name="T2" fmla="*/ 530662 w 1097"/>
              <a:gd name="T3" fmla="*/ 0 h 201"/>
              <a:gd name="T4" fmla="*/ 153892 w 1097"/>
              <a:gd name="T5" fmla="*/ 155749 h 201"/>
              <a:gd name="T6" fmla="*/ 0 w 1097"/>
              <a:gd name="T7" fmla="*/ 537065 h 201"/>
              <a:gd name="T8" fmla="*/ 530662 w 1097"/>
              <a:gd name="T9" fmla="*/ 1079500 h 201"/>
              <a:gd name="T10" fmla="*/ 5285394 w 1097"/>
              <a:gd name="T11" fmla="*/ 1079500 h 201"/>
              <a:gd name="T12" fmla="*/ 5821363 w 1097"/>
              <a:gd name="T13" fmla="*/ 537065 h 201"/>
              <a:gd name="T14" fmla="*/ 5662164 w 1097"/>
              <a:gd name="T15" fmla="*/ 155749 h 201"/>
              <a:gd name="T16" fmla="*/ 5285394 w 1097"/>
              <a:gd name="T17" fmla="*/ 0 h 201"/>
              <a:gd name="T18" fmla="*/ 5609098 w 1097"/>
              <a:gd name="T19" fmla="*/ 537065 h 201"/>
              <a:gd name="T20" fmla="*/ 5285394 w 1097"/>
              <a:gd name="T21" fmla="*/ 864674 h 201"/>
              <a:gd name="T22" fmla="*/ 530662 w 1097"/>
              <a:gd name="T23" fmla="*/ 864674 h 201"/>
              <a:gd name="T24" fmla="*/ 212265 w 1097"/>
              <a:gd name="T25" fmla="*/ 537065 h 201"/>
              <a:gd name="T26" fmla="*/ 307784 w 1097"/>
              <a:gd name="T27" fmla="*/ 311498 h 201"/>
              <a:gd name="T28" fmla="*/ 530662 w 1097"/>
              <a:gd name="T29" fmla="*/ 214826 h 201"/>
              <a:gd name="T30" fmla="*/ 5285394 w 1097"/>
              <a:gd name="T31" fmla="*/ 214826 h 201"/>
              <a:gd name="T32" fmla="*/ 5513579 w 1097"/>
              <a:gd name="T33" fmla="*/ 311498 h 201"/>
              <a:gd name="T34" fmla="*/ 5609098 w 1097"/>
              <a:gd name="T35" fmla="*/ 537065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26" name="Freeform 6"/>
          <p:cNvSpPr>
            <a:spLocks noEditPoints="1"/>
          </p:cNvSpPr>
          <p:nvPr/>
        </p:nvSpPr>
        <p:spPr bwMode="auto">
          <a:xfrm>
            <a:off x="835025" y="2989263"/>
            <a:ext cx="5608638" cy="863600"/>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28" name="文本框 38"/>
          <p:cNvSpPr txBox="1"/>
          <p:nvPr/>
        </p:nvSpPr>
        <p:spPr>
          <a:xfrm>
            <a:off x="998538" y="3141663"/>
            <a:ext cx="665162" cy="584200"/>
          </a:xfrm>
          <a:prstGeom prst="rect">
            <a:avLst/>
          </a:prstGeom>
          <a:noFill/>
        </p:spPr>
        <p:txBody>
          <a:bodyPr wrap="none">
            <a:spAutoFit/>
          </a:bodyPr>
          <a:lstStyle/>
          <a:p>
            <a:pPr eaLnBrk="1" fontAlgn="auto" hangingPunct="1">
              <a:spcBef>
                <a:spcPts val="0"/>
              </a:spcBef>
              <a:spcAft>
                <a:spcPts val="0"/>
              </a:spcAft>
              <a:defRPr/>
            </a:pPr>
            <a:r>
              <a:rPr lang="en-US" altLang="zh-CN" sz="3200" kern="0" dirty="0">
                <a:solidFill>
                  <a:sysClr val="window" lastClr="FFFFFF"/>
                </a:solidFill>
                <a:latin typeface="微软雅黑" pitchFamily="34" charset="-122"/>
                <a:ea typeface="微软雅黑" pitchFamily="34" charset="-122"/>
              </a:rPr>
              <a:t>03</a:t>
            </a:r>
            <a:endParaRPr lang="zh-CN" altLang="en-US" sz="3200" kern="0" dirty="0">
              <a:solidFill>
                <a:sysClr val="window" lastClr="FFFFFF"/>
              </a:solidFill>
              <a:latin typeface="微软雅黑" pitchFamily="34" charset="-122"/>
              <a:ea typeface="微软雅黑" pitchFamily="34" charset="-122"/>
            </a:endParaRPr>
          </a:p>
        </p:txBody>
      </p:sp>
      <p:sp>
        <p:nvSpPr>
          <p:cNvPr id="29" name="Freeform 13"/>
          <p:cNvSpPr>
            <a:spLocks noChangeAspect="1" noEditPoints="1"/>
          </p:cNvSpPr>
          <p:nvPr/>
        </p:nvSpPr>
        <p:spPr bwMode="auto">
          <a:xfrm>
            <a:off x="5381625" y="3224213"/>
            <a:ext cx="558800" cy="504825"/>
          </a:xfrm>
          <a:custGeom>
            <a:avLst/>
            <a:gdLst>
              <a:gd name="T0" fmla="*/ 52 w 106"/>
              <a:gd name="T1" fmla="*/ 61 h 95"/>
              <a:gd name="T2" fmla="*/ 37 w 106"/>
              <a:gd name="T3" fmla="*/ 72 h 95"/>
              <a:gd name="T4" fmla="*/ 37 w 106"/>
              <a:gd name="T5" fmla="*/ 56 h 95"/>
              <a:gd name="T6" fmla="*/ 20 w 106"/>
              <a:gd name="T7" fmla="*/ 31 h 95"/>
              <a:gd name="T8" fmla="*/ 0 w 106"/>
              <a:gd name="T9" fmla="*/ 55 h 95"/>
              <a:gd name="T10" fmla="*/ 40 w 106"/>
              <a:gd name="T11" fmla="*/ 82 h 95"/>
              <a:gd name="T12" fmla="*/ 53 w 106"/>
              <a:gd name="T13" fmla="*/ 81 h 95"/>
              <a:gd name="T14" fmla="*/ 67 w 106"/>
              <a:gd name="T15" fmla="*/ 95 h 95"/>
              <a:gd name="T16" fmla="*/ 63 w 106"/>
              <a:gd name="T17" fmla="*/ 78 h 95"/>
              <a:gd name="T18" fmla="*/ 80 w 106"/>
              <a:gd name="T19" fmla="*/ 60 h 95"/>
              <a:gd name="T20" fmla="*/ 64 w 106"/>
              <a:gd name="T21" fmla="*/ 62 h 95"/>
              <a:gd name="T22" fmla="*/ 52 w 106"/>
              <a:gd name="T23" fmla="*/ 61 h 95"/>
              <a:gd name="T24" fmla="*/ 66 w 106"/>
              <a:gd name="T25" fmla="*/ 0 h 95"/>
              <a:gd name="T26" fmla="*/ 26 w 106"/>
              <a:gd name="T27" fmla="*/ 27 h 95"/>
              <a:gd name="T28" fmla="*/ 43 w 106"/>
              <a:gd name="T29" fmla="*/ 50 h 95"/>
              <a:gd name="T30" fmla="*/ 43 w 106"/>
              <a:gd name="T31" fmla="*/ 61 h 95"/>
              <a:gd name="T32" fmla="*/ 54 w 106"/>
              <a:gd name="T33" fmla="*/ 53 h 95"/>
              <a:gd name="T34" fmla="*/ 66 w 106"/>
              <a:gd name="T35" fmla="*/ 55 h 95"/>
              <a:gd name="T36" fmla="*/ 106 w 106"/>
              <a:gd name="T37" fmla="*/ 27 h 95"/>
              <a:gd name="T38" fmla="*/ 66 w 106"/>
              <a:gd name="T3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95">
                <a:moveTo>
                  <a:pt x="52" y="61"/>
                </a:moveTo>
                <a:cubicBezTo>
                  <a:pt x="50" y="62"/>
                  <a:pt x="37" y="72"/>
                  <a:pt x="37" y="72"/>
                </a:cubicBezTo>
                <a:cubicBezTo>
                  <a:pt x="37" y="72"/>
                  <a:pt x="37" y="59"/>
                  <a:pt x="37" y="56"/>
                </a:cubicBezTo>
                <a:cubicBezTo>
                  <a:pt x="26" y="50"/>
                  <a:pt x="20" y="41"/>
                  <a:pt x="20" y="31"/>
                </a:cubicBezTo>
                <a:cubicBezTo>
                  <a:pt x="8" y="36"/>
                  <a:pt x="0" y="45"/>
                  <a:pt x="0" y="55"/>
                </a:cubicBezTo>
                <a:cubicBezTo>
                  <a:pt x="0" y="70"/>
                  <a:pt x="18" y="82"/>
                  <a:pt x="40" y="82"/>
                </a:cubicBezTo>
                <a:cubicBezTo>
                  <a:pt x="45" y="82"/>
                  <a:pt x="49" y="82"/>
                  <a:pt x="53" y="81"/>
                </a:cubicBezTo>
                <a:cubicBezTo>
                  <a:pt x="67" y="95"/>
                  <a:pt x="67" y="95"/>
                  <a:pt x="67" y="95"/>
                </a:cubicBezTo>
                <a:cubicBezTo>
                  <a:pt x="63" y="78"/>
                  <a:pt x="63" y="78"/>
                  <a:pt x="63" y="78"/>
                </a:cubicBezTo>
                <a:cubicBezTo>
                  <a:pt x="72" y="74"/>
                  <a:pt x="78" y="67"/>
                  <a:pt x="80" y="60"/>
                </a:cubicBezTo>
                <a:cubicBezTo>
                  <a:pt x="75" y="61"/>
                  <a:pt x="69" y="62"/>
                  <a:pt x="64" y="62"/>
                </a:cubicBezTo>
                <a:cubicBezTo>
                  <a:pt x="60" y="62"/>
                  <a:pt x="56" y="62"/>
                  <a:pt x="52" y="61"/>
                </a:cubicBezTo>
                <a:close/>
                <a:moveTo>
                  <a:pt x="66" y="0"/>
                </a:moveTo>
                <a:cubicBezTo>
                  <a:pt x="44" y="0"/>
                  <a:pt x="26" y="12"/>
                  <a:pt x="26" y="27"/>
                </a:cubicBezTo>
                <a:cubicBezTo>
                  <a:pt x="26" y="36"/>
                  <a:pt x="33" y="45"/>
                  <a:pt x="43" y="50"/>
                </a:cubicBezTo>
                <a:cubicBezTo>
                  <a:pt x="43" y="61"/>
                  <a:pt x="43" y="61"/>
                  <a:pt x="43" y="61"/>
                </a:cubicBezTo>
                <a:cubicBezTo>
                  <a:pt x="54" y="53"/>
                  <a:pt x="54" y="53"/>
                  <a:pt x="54" y="53"/>
                </a:cubicBezTo>
                <a:cubicBezTo>
                  <a:pt x="57" y="54"/>
                  <a:pt x="62" y="55"/>
                  <a:pt x="66" y="55"/>
                </a:cubicBezTo>
                <a:cubicBezTo>
                  <a:pt x="88" y="55"/>
                  <a:pt x="106" y="42"/>
                  <a:pt x="106" y="27"/>
                </a:cubicBezTo>
                <a:cubicBezTo>
                  <a:pt x="106" y="12"/>
                  <a:pt x="88" y="0"/>
                  <a:pt x="66" y="0"/>
                </a:cubicBezTo>
                <a:close/>
              </a:path>
            </a:pathLst>
          </a:custGeom>
          <a:solidFill>
            <a:sysClr val="window" lastClr="FFFFFF">
              <a:alpha val="89000"/>
            </a:sys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30" name="Freeform 5"/>
          <p:cNvSpPr>
            <a:spLocks noEditPoints="1"/>
          </p:cNvSpPr>
          <p:nvPr/>
        </p:nvSpPr>
        <p:spPr bwMode="auto">
          <a:xfrm>
            <a:off x="727075" y="1677988"/>
            <a:ext cx="5821363" cy="1081087"/>
          </a:xfrm>
          <a:custGeom>
            <a:avLst/>
            <a:gdLst>
              <a:gd name="T0" fmla="*/ 5285394 w 1097"/>
              <a:gd name="T1" fmla="*/ 0 h 201"/>
              <a:gd name="T2" fmla="*/ 530662 w 1097"/>
              <a:gd name="T3" fmla="*/ 0 h 201"/>
              <a:gd name="T4" fmla="*/ 153892 w 1097"/>
              <a:gd name="T5" fmla="*/ 155978 h 201"/>
              <a:gd name="T6" fmla="*/ 0 w 1097"/>
              <a:gd name="T7" fmla="*/ 537854 h 201"/>
              <a:gd name="T8" fmla="*/ 530662 w 1097"/>
              <a:gd name="T9" fmla="*/ 1081087 h 201"/>
              <a:gd name="T10" fmla="*/ 5285394 w 1097"/>
              <a:gd name="T11" fmla="*/ 1081087 h 201"/>
              <a:gd name="T12" fmla="*/ 5821363 w 1097"/>
              <a:gd name="T13" fmla="*/ 537854 h 201"/>
              <a:gd name="T14" fmla="*/ 5662164 w 1097"/>
              <a:gd name="T15" fmla="*/ 155978 h 201"/>
              <a:gd name="T16" fmla="*/ 5285394 w 1097"/>
              <a:gd name="T17" fmla="*/ 0 h 201"/>
              <a:gd name="T18" fmla="*/ 5609098 w 1097"/>
              <a:gd name="T19" fmla="*/ 537854 h 201"/>
              <a:gd name="T20" fmla="*/ 5285394 w 1097"/>
              <a:gd name="T21" fmla="*/ 865945 h 201"/>
              <a:gd name="T22" fmla="*/ 530662 w 1097"/>
              <a:gd name="T23" fmla="*/ 865945 h 201"/>
              <a:gd name="T24" fmla="*/ 212265 w 1097"/>
              <a:gd name="T25" fmla="*/ 537854 h 201"/>
              <a:gd name="T26" fmla="*/ 307784 w 1097"/>
              <a:gd name="T27" fmla="*/ 311955 h 201"/>
              <a:gd name="T28" fmla="*/ 530662 w 1097"/>
              <a:gd name="T29" fmla="*/ 215142 h 201"/>
              <a:gd name="T30" fmla="*/ 5285394 w 1097"/>
              <a:gd name="T31" fmla="*/ 215142 h 201"/>
              <a:gd name="T32" fmla="*/ 5513579 w 1097"/>
              <a:gd name="T33" fmla="*/ 311955 h 201"/>
              <a:gd name="T34" fmla="*/ 5609098 w 1097"/>
              <a:gd name="T35" fmla="*/ 537854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1" name="Freeform 6"/>
          <p:cNvSpPr>
            <a:spLocks noEditPoints="1"/>
          </p:cNvSpPr>
          <p:nvPr/>
        </p:nvSpPr>
        <p:spPr bwMode="auto">
          <a:xfrm>
            <a:off x="835025" y="1785938"/>
            <a:ext cx="5608638" cy="865187"/>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33" name="文本框 37"/>
          <p:cNvSpPr txBox="1"/>
          <p:nvPr/>
        </p:nvSpPr>
        <p:spPr>
          <a:xfrm>
            <a:off x="998538" y="1952625"/>
            <a:ext cx="665162" cy="584200"/>
          </a:xfrm>
          <a:prstGeom prst="rect">
            <a:avLst/>
          </a:prstGeom>
          <a:noFill/>
        </p:spPr>
        <p:txBody>
          <a:bodyPr wrap="none">
            <a:spAutoFit/>
          </a:bodyPr>
          <a:lstStyle/>
          <a:p>
            <a:pPr eaLnBrk="1" fontAlgn="auto" hangingPunct="1">
              <a:spcBef>
                <a:spcPts val="0"/>
              </a:spcBef>
              <a:spcAft>
                <a:spcPts val="0"/>
              </a:spcAft>
              <a:defRPr/>
            </a:pPr>
            <a:r>
              <a:rPr lang="en-US" altLang="zh-CN" sz="3200" kern="0" dirty="0">
                <a:solidFill>
                  <a:sysClr val="window" lastClr="FFFFFF"/>
                </a:solidFill>
                <a:latin typeface="微软雅黑" pitchFamily="34" charset="-122"/>
                <a:ea typeface="微软雅黑" pitchFamily="34" charset="-122"/>
              </a:rPr>
              <a:t>02</a:t>
            </a:r>
            <a:endParaRPr lang="zh-CN" altLang="en-US" sz="3200" kern="0" dirty="0">
              <a:solidFill>
                <a:sysClr val="window" lastClr="FFFFFF"/>
              </a:solidFill>
              <a:latin typeface="微软雅黑" pitchFamily="34" charset="-122"/>
              <a:ea typeface="微软雅黑" pitchFamily="34" charset="-122"/>
            </a:endParaRPr>
          </a:p>
        </p:txBody>
      </p:sp>
      <p:sp>
        <p:nvSpPr>
          <p:cNvPr id="34" name="Freeform 9"/>
          <p:cNvSpPr>
            <a:spLocks noChangeAspect="1" noEditPoints="1"/>
          </p:cNvSpPr>
          <p:nvPr/>
        </p:nvSpPr>
        <p:spPr bwMode="auto">
          <a:xfrm>
            <a:off x="5243513" y="1957388"/>
            <a:ext cx="835025" cy="484187"/>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ysClr val="window" lastClr="FFFFFF">
              <a:alpha val="88000"/>
            </a:sys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35" name="Freeform 5"/>
          <p:cNvSpPr>
            <a:spLocks noEditPoints="1"/>
          </p:cNvSpPr>
          <p:nvPr/>
        </p:nvSpPr>
        <p:spPr bwMode="auto">
          <a:xfrm>
            <a:off x="727075" y="476250"/>
            <a:ext cx="5821363" cy="1079500"/>
          </a:xfrm>
          <a:custGeom>
            <a:avLst/>
            <a:gdLst>
              <a:gd name="T0" fmla="*/ 5285394 w 1097"/>
              <a:gd name="T1" fmla="*/ 0 h 201"/>
              <a:gd name="T2" fmla="*/ 530662 w 1097"/>
              <a:gd name="T3" fmla="*/ 0 h 201"/>
              <a:gd name="T4" fmla="*/ 153892 w 1097"/>
              <a:gd name="T5" fmla="*/ 155749 h 201"/>
              <a:gd name="T6" fmla="*/ 0 w 1097"/>
              <a:gd name="T7" fmla="*/ 537065 h 201"/>
              <a:gd name="T8" fmla="*/ 530662 w 1097"/>
              <a:gd name="T9" fmla="*/ 1079500 h 201"/>
              <a:gd name="T10" fmla="*/ 5285394 w 1097"/>
              <a:gd name="T11" fmla="*/ 1079500 h 201"/>
              <a:gd name="T12" fmla="*/ 5821363 w 1097"/>
              <a:gd name="T13" fmla="*/ 537065 h 201"/>
              <a:gd name="T14" fmla="*/ 5662164 w 1097"/>
              <a:gd name="T15" fmla="*/ 155749 h 201"/>
              <a:gd name="T16" fmla="*/ 5285394 w 1097"/>
              <a:gd name="T17" fmla="*/ 0 h 201"/>
              <a:gd name="T18" fmla="*/ 5609098 w 1097"/>
              <a:gd name="T19" fmla="*/ 537065 h 201"/>
              <a:gd name="T20" fmla="*/ 5285394 w 1097"/>
              <a:gd name="T21" fmla="*/ 864674 h 201"/>
              <a:gd name="T22" fmla="*/ 530662 w 1097"/>
              <a:gd name="T23" fmla="*/ 864674 h 201"/>
              <a:gd name="T24" fmla="*/ 212265 w 1097"/>
              <a:gd name="T25" fmla="*/ 537065 h 201"/>
              <a:gd name="T26" fmla="*/ 307784 w 1097"/>
              <a:gd name="T27" fmla="*/ 311498 h 201"/>
              <a:gd name="T28" fmla="*/ 530662 w 1097"/>
              <a:gd name="T29" fmla="*/ 214826 h 201"/>
              <a:gd name="T30" fmla="*/ 5285394 w 1097"/>
              <a:gd name="T31" fmla="*/ 214826 h 201"/>
              <a:gd name="T32" fmla="*/ 5513579 w 1097"/>
              <a:gd name="T33" fmla="*/ 311498 h 201"/>
              <a:gd name="T34" fmla="*/ 5609098 w 1097"/>
              <a:gd name="T35" fmla="*/ 537065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6" name="Freeform 6"/>
          <p:cNvSpPr>
            <a:spLocks noEditPoints="1"/>
          </p:cNvSpPr>
          <p:nvPr/>
        </p:nvSpPr>
        <p:spPr bwMode="auto">
          <a:xfrm>
            <a:off x="835025" y="584200"/>
            <a:ext cx="5608638" cy="863600"/>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37" name="文本框 28"/>
          <p:cNvSpPr txBox="1">
            <a:spLocks noChangeArrowheads="1"/>
          </p:cNvSpPr>
          <p:nvPr/>
        </p:nvSpPr>
        <p:spPr bwMode="auto">
          <a:xfrm>
            <a:off x="1622425" y="750888"/>
            <a:ext cx="10048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solidFill>
                  <a:srgbClr val="FFFFFF"/>
                </a:solidFill>
                <a:latin typeface="微软雅黑" panose="020B0503020204020204" pitchFamily="34" charset="-122"/>
                <a:ea typeface="微软雅黑" panose="020B0503020204020204" pitchFamily="34" charset="-122"/>
              </a:rPr>
              <a:t>概述</a:t>
            </a:r>
          </a:p>
        </p:txBody>
      </p:sp>
      <p:sp>
        <p:nvSpPr>
          <p:cNvPr id="38" name="文本框 36"/>
          <p:cNvSpPr txBox="1"/>
          <p:nvPr/>
        </p:nvSpPr>
        <p:spPr>
          <a:xfrm>
            <a:off x="995363" y="738188"/>
            <a:ext cx="665162" cy="584200"/>
          </a:xfrm>
          <a:prstGeom prst="rect">
            <a:avLst/>
          </a:prstGeom>
          <a:noFill/>
        </p:spPr>
        <p:txBody>
          <a:bodyPr wrap="none">
            <a:spAutoFit/>
          </a:bodyPr>
          <a:lstStyle/>
          <a:p>
            <a:pPr eaLnBrk="1" fontAlgn="auto" hangingPunct="1">
              <a:spcBef>
                <a:spcPts val="0"/>
              </a:spcBef>
              <a:spcAft>
                <a:spcPts val="0"/>
              </a:spcAft>
              <a:defRPr/>
            </a:pPr>
            <a:r>
              <a:rPr lang="en-US" altLang="zh-CN" sz="3200" kern="0" dirty="0">
                <a:solidFill>
                  <a:sysClr val="window" lastClr="FFFFFF"/>
                </a:solidFill>
                <a:latin typeface="微软雅黑" pitchFamily="34" charset="-122"/>
                <a:ea typeface="微软雅黑" pitchFamily="34" charset="-122"/>
              </a:rPr>
              <a:t>01</a:t>
            </a:r>
            <a:endParaRPr lang="zh-CN" altLang="en-US" sz="3200" kern="0" dirty="0">
              <a:solidFill>
                <a:sysClr val="window" lastClr="FFFFFF"/>
              </a:solidFill>
              <a:latin typeface="微软雅黑" pitchFamily="34" charset="-122"/>
              <a:ea typeface="微软雅黑" pitchFamily="34" charset="-122"/>
            </a:endParaRPr>
          </a:p>
        </p:txBody>
      </p:sp>
      <p:sp>
        <p:nvSpPr>
          <p:cNvPr id="39" name="Freeform 29"/>
          <p:cNvSpPr>
            <a:spLocks noChangeAspect="1" noEditPoints="1"/>
          </p:cNvSpPr>
          <p:nvPr/>
        </p:nvSpPr>
        <p:spPr bwMode="auto">
          <a:xfrm>
            <a:off x="5380038" y="742950"/>
            <a:ext cx="561975" cy="504825"/>
          </a:xfrm>
          <a:custGeom>
            <a:avLst/>
            <a:gdLst>
              <a:gd name="T0" fmla="*/ 124 w 254"/>
              <a:gd name="T1" fmla="*/ 162 h 228"/>
              <a:gd name="T2" fmla="*/ 105 w 254"/>
              <a:gd name="T3" fmla="*/ 162 h 228"/>
              <a:gd name="T4" fmla="*/ 105 w 254"/>
              <a:gd name="T5" fmla="*/ 178 h 228"/>
              <a:gd name="T6" fmla="*/ 124 w 254"/>
              <a:gd name="T7" fmla="*/ 178 h 228"/>
              <a:gd name="T8" fmla="*/ 124 w 254"/>
              <a:gd name="T9" fmla="*/ 162 h 228"/>
              <a:gd name="T10" fmla="*/ 43 w 254"/>
              <a:gd name="T11" fmla="*/ 109 h 228"/>
              <a:gd name="T12" fmla="*/ 129 w 254"/>
              <a:gd name="T13" fmla="*/ 26 h 228"/>
              <a:gd name="T14" fmla="*/ 212 w 254"/>
              <a:gd name="T15" fmla="*/ 109 h 228"/>
              <a:gd name="T16" fmla="*/ 55 w 254"/>
              <a:gd name="T17" fmla="*/ 109 h 228"/>
              <a:gd name="T18" fmla="*/ 43 w 254"/>
              <a:gd name="T19" fmla="*/ 109 h 228"/>
              <a:gd name="T20" fmla="*/ 129 w 254"/>
              <a:gd name="T21" fmla="*/ 0 h 228"/>
              <a:gd name="T22" fmla="*/ 121 w 254"/>
              <a:gd name="T23" fmla="*/ 7 h 228"/>
              <a:gd name="T24" fmla="*/ 15 w 254"/>
              <a:gd name="T25" fmla="*/ 112 h 228"/>
              <a:gd name="T26" fmla="*/ 0 w 254"/>
              <a:gd name="T27" fmla="*/ 128 h 228"/>
              <a:gd name="T28" fmla="*/ 53 w 254"/>
              <a:gd name="T29" fmla="*/ 128 h 228"/>
              <a:gd name="T30" fmla="*/ 53 w 254"/>
              <a:gd name="T31" fmla="*/ 228 h 228"/>
              <a:gd name="T32" fmla="*/ 69 w 254"/>
              <a:gd name="T33" fmla="*/ 228 h 228"/>
              <a:gd name="T34" fmla="*/ 69 w 254"/>
              <a:gd name="T35" fmla="*/ 128 h 228"/>
              <a:gd name="T36" fmla="*/ 181 w 254"/>
              <a:gd name="T37" fmla="*/ 128 h 228"/>
              <a:gd name="T38" fmla="*/ 181 w 254"/>
              <a:gd name="T39" fmla="*/ 228 h 228"/>
              <a:gd name="T40" fmla="*/ 197 w 254"/>
              <a:gd name="T41" fmla="*/ 228 h 228"/>
              <a:gd name="T42" fmla="*/ 197 w 254"/>
              <a:gd name="T43" fmla="*/ 128 h 228"/>
              <a:gd name="T44" fmla="*/ 254 w 254"/>
              <a:gd name="T45" fmla="*/ 128 h 228"/>
              <a:gd name="T46" fmla="*/ 240 w 254"/>
              <a:gd name="T47" fmla="*/ 112 h 228"/>
              <a:gd name="T48" fmla="*/ 242 w 254"/>
              <a:gd name="T49" fmla="*/ 109 h 228"/>
              <a:gd name="T50" fmla="*/ 240 w 254"/>
              <a:gd name="T51" fmla="*/ 112 h 228"/>
              <a:gd name="T52" fmla="*/ 133 w 254"/>
              <a:gd name="T53" fmla="*/ 7 h 228"/>
              <a:gd name="T54" fmla="*/ 129 w 254"/>
              <a:gd name="T5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4" h="228">
                <a:moveTo>
                  <a:pt x="124" y="162"/>
                </a:moveTo>
                <a:lnTo>
                  <a:pt x="105" y="162"/>
                </a:lnTo>
                <a:lnTo>
                  <a:pt x="105" y="178"/>
                </a:lnTo>
                <a:lnTo>
                  <a:pt x="124" y="178"/>
                </a:lnTo>
                <a:lnTo>
                  <a:pt x="124" y="162"/>
                </a:lnTo>
                <a:close/>
                <a:moveTo>
                  <a:pt x="43" y="109"/>
                </a:moveTo>
                <a:lnTo>
                  <a:pt x="129" y="26"/>
                </a:lnTo>
                <a:lnTo>
                  <a:pt x="212" y="109"/>
                </a:lnTo>
                <a:lnTo>
                  <a:pt x="55" y="109"/>
                </a:lnTo>
                <a:lnTo>
                  <a:pt x="43" y="109"/>
                </a:lnTo>
                <a:close/>
                <a:moveTo>
                  <a:pt x="129" y="0"/>
                </a:moveTo>
                <a:lnTo>
                  <a:pt x="121" y="7"/>
                </a:lnTo>
                <a:lnTo>
                  <a:pt x="15" y="112"/>
                </a:lnTo>
                <a:lnTo>
                  <a:pt x="0" y="128"/>
                </a:lnTo>
                <a:lnTo>
                  <a:pt x="53" y="128"/>
                </a:lnTo>
                <a:lnTo>
                  <a:pt x="53" y="228"/>
                </a:lnTo>
                <a:lnTo>
                  <a:pt x="69" y="228"/>
                </a:lnTo>
                <a:lnTo>
                  <a:pt x="69" y="128"/>
                </a:lnTo>
                <a:lnTo>
                  <a:pt x="181" y="128"/>
                </a:lnTo>
                <a:lnTo>
                  <a:pt x="181" y="228"/>
                </a:lnTo>
                <a:lnTo>
                  <a:pt x="197" y="228"/>
                </a:lnTo>
                <a:lnTo>
                  <a:pt x="197" y="128"/>
                </a:lnTo>
                <a:lnTo>
                  <a:pt x="254" y="128"/>
                </a:lnTo>
                <a:lnTo>
                  <a:pt x="240" y="112"/>
                </a:lnTo>
                <a:lnTo>
                  <a:pt x="242" y="109"/>
                </a:lnTo>
                <a:lnTo>
                  <a:pt x="240" y="112"/>
                </a:lnTo>
                <a:lnTo>
                  <a:pt x="133" y="7"/>
                </a:lnTo>
                <a:lnTo>
                  <a:pt x="129" y="0"/>
                </a:lnTo>
                <a:close/>
              </a:path>
            </a:pathLst>
          </a:custGeom>
          <a:solidFill>
            <a:sysClr val="window" lastClr="FFFFFF"/>
          </a:solidFill>
          <a:ln w="12700">
            <a:solidFill>
              <a:sysClr val="window" lastClr="FFFFFF"/>
            </a:solid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40" name="文本框 39"/>
          <p:cNvSpPr txBox="1"/>
          <p:nvPr/>
        </p:nvSpPr>
        <p:spPr>
          <a:xfrm>
            <a:off x="7651777" y="2335420"/>
            <a:ext cx="816755" cy="1938992"/>
          </a:xfrm>
          <a:prstGeom prst="rect">
            <a:avLst/>
          </a:prstGeom>
          <a:noFill/>
        </p:spPr>
        <p:txBody>
          <a:bodyPr>
            <a:spAutoFit/>
          </a:bodyPr>
          <a:lstStyle/>
          <a:p>
            <a:pPr eaLnBrk="1" hangingPunct="1">
              <a:defRPr/>
            </a:pPr>
            <a:r>
              <a:rPr kumimoji="1" lang="zh-CN" altLang="en-US" sz="3200" i="1" dirty="0">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50000" t="50000" r="50000" b="50000"/>
                  </a:path>
                  <a:tileRect/>
                </a:gradFill>
                <a:latin typeface="STHupo" charset="-122"/>
                <a:ea typeface="STHupo" charset="-122"/>
                <a:cs typeface="STHupo" charset="-122"/>
              </a:rPr>
              <a:t> </a:t>
            </a:r>
            <a:r>
              <a:rPr kumimoji="1" lang="zh-CN" altLang="en-US" sz="4000" i="1" dirty="0">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50000" t="50000" r="50000" b="50000"/>
                  </a:path>
                  <a:tileRect/>
                </a:gradFill>
                <a:latin typeface="STHupo" charset="-122"/>
                <a:ea typeface="STHupo" charset="-122"/>
                <a:cs typeface="STHupo" charset="-122"/>
              </a:rPr>
              <a:t>目</a:t>
            </a:r>
            <a:endParaRPr kumimoji="1" lang="en-US" altLang="zh-CN" sz="4000" i="1" dirty="0">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50000" t="50000" r="50000" b="50000"/>
                </a:path>
                <a:tileRect/>
              </a:gradFill>
              <a:latin typeface="STHupo" charset="-122"/>
              <a:ea typeface="STHupo" charset="-122"/>
              <a:cs typeface="STHupo" charset="-122"/>
            </a:endParaRPr>
          </a:p>
          <a:p>
            <a:pPr eaLnBrk="1" hangingPunct="1">
              <a:defRPr/>
            </a:pPr>
            <a:endParaRPr kumimoji="1" lang="en-US" altLang="zh-CN" sz="4000" i="1" dirty="0">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50000" t="50000" r="50000" b="50000"/>
                </a:path>
                <a:tileRect/>
              </a:gradFill>
              <a:latin typeface="STHupo" charset="-122"/>
              <a:ea typeface="STHupo" charset="-122"/>
              <a:cs typeface="STHupo" charset="-122"/>
            </a:endParaRPr>
          </a:p>
          <a:p>
            <a:pPr eaLnBrk="1" hangingPunct="1">
              <a:defRPr/>
            </a:pPr>
            <a:r>
              <a:rPr kumimoji="1" lang="zh-CN" altLang="en-US" sz="4000" i="1" dirty="0">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50000" t="50000" r="50000" b="50000"/>
                  </a:path>
                  <a:tileRect/>
                </a:gradFill>
                <a:latin typeface="STHupo" charset="-122"/>
                <a:ea typeface="STHupo" charset="-122"/>
                <a:cs typeface="STHupo" charset="-122"/>
              </a:rPr>
              <a:t> 录</a:t>
            </a:r>
          </a:p>
        </p:txBody>
      </p:sp>
      <p:sp>
        <p:nvSpPr>
          <p:cNvPr id="42" name="文本框 28"/>
          <p:cNvSpPr txBox="1">
            <a:spLocks noChangeArrowheads="1"/>
          </p:cNvSpPr>
          <p:nvPr/>
        </p:nvSpPr>
        <p:spPr bwMode="auto">
          <a:xfrm>
            <a:off x="1622425" y="1966913"/>
            <a:ext cx="2236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solidFill>
                  <a:srgbClr val="FFFFFF"/>
                </a:solidFill>
                <a:latin typeface="微软雅黑" panose="020B0503020204020204" pitchFamily="34" charset="-122"/>
                <a:ea typeface="微软雅黑" panose="020B0503020204020204" pitchFamily="34" charset="-122"/>
              </a:rPr>
              <a:t>证明的方法</a:t>
            </a:r>
          </a:p>
        </p:txBody>
      </p:sp>
      <p:sp>
        <p:nvSpPr>
          <p:cNvPr id="43" name="文本框 28"/>
          <p:cNvSpPr txBox="1">
            <a:spLocks noChangeArrowheads="1"/>
          </p:cNvSpPr>
          <p:nvPr/>
        </p:nvSpPr>
        <p:spPr bwMode="auto">
          <a:xfrm>
            <a:off x="1666875" y="3127375"/>
            <a:ext cx="223678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solidFill>
                  <a:srgbClr val="FFFFFF"/>
                </a:solidFill>
                <a:latin typeface="微软雅黑" panose="020B0503020204020204" pitchFamily="34" charset="-122"/>
                <a:ea typeface="微软雅黑" panose="020B0503020204020204" pitchFamily="34" charset="-122"/>
              </a:rPr>
              <a:t>反驳的方法</a:t>
            </a:r>
          </a:p>
        </p:txBody>
      </p:sp>
      <p:sp>
        <p:nvSpPr>
          <p:cNvPr id="44" name="文本框 28"/>
          <p:cNvSpPr txBox="1"/>
          <p:nvPr/>
        </p:nvSpPr>
        <p:spPr>
          <a:xfrm>
            <a:off x="1668463" y="4351338"/>
            <a:ext cx="2236787" cy="584200"/>
          </a:xfrm>
          <a:prstGeom prst="rect">
            <a:avLst/>
          </a:prstGeom>
          <a:noFill/>
        </p:spPr>
        <p:txBody>
          <a:bodyPr wrap="none">
            <a:spAutoFit/>
          </a:bodyPr>
          <a:lstStyle/>
          <a:p>
            <a:pPr eaLnBrk="1" fontAlgn="auto" hangingPunct="1">
              <a:spcBef>
                <a:spcPts val="0"/>
              </a:spcBef>
              <a:spcAft>
                <a:spcPts val="0"/>
              </a:spcAft>
              <a:defRPr/>
            </a:pPr>
            <a:r>
              <a:rPr lang="zh-CN" altLang="en-US" sz="3200" kern="0" dirty="0">
                <a:solidFill>
                  <a:sysClr val="window" lastClr="FFFFFF"/>
                </a:solidFill>
                <a:latin typeface="微软雅黑" pitchFamily="34" charset="-122"/>
                <a:ea typeface="微软雅黑" pitchFamily="34" charset="-122"/>
              </a:rPr>
              <a:t>论证的规则</a:t>
            </a:r>
          </a:p>
        </p:txBody>
      </p:sp>
      <p:pic>
        <p:nvPicPr>
          <p:cNvPr id="5147" name="Picture 7" descr="图片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24800" y="5600700"/>
            <a:ext cx="1223963"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Freeform 5">
            <a:extLst>
              <a:ext uri="{FF2B5EF4-FFF2-40B4-BE49-F238E27FC236}">
                <a16:creationId xmlns:a16="http://schemas.microsoft.com/office/drawing/2014/main" id="{B613FB26-A713-4306-8FC9-6A599DA3609C}"/>
              </a:ext>
            </a:extLst>
          </p:cNvPr>
          <p:cNvSpPr>
            <a:spLocks noEditPoints="1"/>
          </p:cNvSpPr>
          <p:nvPr/>
        </p:nvSpPr>
        <p:spPr bwMode="auto">
          <a:xfrm>
            <a:off x="727075" y="5353471"/>
            <a:ext cx="5819775" cy="1081088"/>
          </a:xfrm>
          <a:custGeom>
            <a:avLst/>
            <a:gdLst>
              <a:gd name="T0" fmla="*/ 5285393 w 1097"/>
              <a:gd name="T1" fmla="*/ 0 h 201"/>
              <a:gd name="T2" fmla="*/ 530662 w 1097"/>
              <a:gd name="T3" fmla="*/ 0 h 201"/>
              <a:gd name="T4" fmla="*/ 153892 w 1097"/>
              <a:gd name="T5" fmla="*/ 155978 h 201"/>
              <a:gd name="T6" fmla="*/ 0 w 1097"/>
              <a:gd name="T7" fmla="*/ 537855 h 201"/>
              <a:gd name="T8" fmla="*/ 530662 w 1097"/>
              <a:gd name="T9" fmla="*/ 1081088 h 201"/>
              <a:gd name="T10" fmla="*/ 5285393 w 1097"/>
              <a:gd name="T11" fmla="*/ 1081088 h 201"/>
              <a:gd name="T12" fmla="*/ 5821362 w 1097"/>
              <a:gd name="T13" fmla="*/ 537855 h 201"/>
              <a:gd name="T14" fmla="*/ 5662163 w 1097"/>
              <a:gd name="T15" fmla="*/ 155978 h 201"/>
              <a:gd name="T16" fmla="*/ 5285393 w 1097"/>
              <a:gd name="T17" fmla="*/ 0 h 201"/>
              <a:gd name="T18" fmla="*/ 5609097 w 1097"/>
              <a:gd name="T19" fmla="*/ 537855 h 201"/>
              <a:gd name="T20" fmla="*/ 5285393 w 1097"/>
              <a:gd name="T21" fmla="*/ 865946 h 201"/>
              <a:gd name="T22" fmla="*/ 530662 w 1097"/>
              <a:gd name="T23" fmla="*/ 865946 h 201"/>
              <a:gd name="T24" fmla="*/ 212265 w 1097"/>
              <a:gd name="T25" fmla="*/ 537855 h 201"/>
              <a:gd name="T26" fmla="*/ 307784 w 1097"/>
              <a:gd name="T27" fmla="*/ 311956 h 201"/>
              <a:gd name="T28" fmla="*/ 530662 w 1097"/>
              <a:gd name="T29" fmla="*/ 215142 h 201"/>
              <a:gd name="T30" fmla="*/ 5285393 w 1097"/>
              <a:gd name="T31" fmla="*/ 215142 h 201"/>
              <a:gd name="T32" fmla="*/ 5513578 w 1097"/>
              <a:gd name="T33" fmla="*/ 311956 h 201"/>
              <a:gd name="T34" fmla="*/ 5609097 w 1097"/>
              <a:gd name="T35" fmla="*/ 537855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nvGrpSpPr>
          <p:cNvPr id="45" name="组合 9">
            <a:extLst>
              <a:ext uri="{FF2B5EF4-FFF2-40B4-BE49-F238E27FC236}">
                <a16:creationId xmlns:a16="http://schemas.microsoft.com/office/drawing/2014/main" id="{51A51368-994F-445A-8E75-507C12D5DC50}"/>
              </a:ext>
            </a:extLst>
          </p:cNvPr>
          <p:cNvGrpSpPr>
            <a:grpSpLocks/>
          </p:cNvGrpSpPr>
          <p:nvPr/>
        </p:nvGrpSpPr>
        <p:grpSpPr bwMode="auto">
          <a:xfrm>
            <a:off x="909909" y="5588000"/>
            <a:ext cx="5397501" cy="652463"/>
            <a:chOff x="3589703" y="2951835"/>
            <a:chExt cx="5398101" cy="651600"/>
          </a:xfrm>
          <a:solidFill>
            <a:srgbClr val="7030A0"/>
          </a:solidFill>
        </p:grpSpPr>
        <p:sp>
          <p:nvSpPr>
            <p:cNvPr id="46" name="Freeform 7">
              <a:extLst>
                <a:ext uri="{FF2B5EF4-FFF2-40B4-BE49-F238E27FC236}">
                  <a16:creationId xmlns:a16="http://schemas.microsoft.com/office/drawing/2014/main" id="{176F318B-62BE-486D-9FAD-96B5F6BECA07}"/>
                </a:ext>
              </a:extLst>
            </p:cNvPr>
            <p:cNvSpPr>
              <a:spLocks/>
            </p:cNvSpPr>
            <p:nvPr/>
          </p:nvSpPr>
          <p:spPr bwMode="auto">
            <a:xfrm>
              <a:off x="3592879" y="2953421"/>
              <a:ext cx="5394925" cy="648428"/>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grpFill/>
            <a:ln>
              <a:noFill/>
            </a:ln>
          </p:spPr>
          <p:txBody>
            <a:bodyPr/>
            <a:lstStyle/>
            <a:p>
              <a:pPr eaLnBrk="1" fontAlgn="auto" hangingPunct="1">
                <a:spcBef>
                  <a:spcPts val="0"/>
                </a:spcBef>
                <a:spcAft>
                  <a:spcPts val="0"/>
                </a:spcAft>
                <a:defRPr/>
              </a:pPr>
              <a:endParaRPr lang="zh-CN" altLang="en-US" kern="0" dirty="0">
                <a:solidFill>
                  <a:sysClr val="windowText" lastClr="000000"/>
                </a:solidFill>
                <a:latin typeface="微软雅黑" pitchFamily="34" charset="-122"/>
                <a:ea typeface="微软雅黑" pitchFamily="34" charset="-122"/>
              </a:endParaRPr>
            </a:p>
          </p:txBody>
        </p:sp>
        <p:sp>
          <p:nvSpPr>
            <p:cNvPr id="47" name="Freeform 8">
              <a:extLst>
                <a:ext uri="{FF2B5EF4-FFF2-40B4-BE49-F238E27FC236}">
                  <a16:creationId xmlns:a16="http://schemas.microsoft.com/office/drawing/2014/main" id="{51E21FD7-9B2E-4542-AE68-30E31DBA46ED}"/>
                </a:ext>
              </a:extLst>
            </p:cNvPr>
            <p:cNvSpPr>
              <a:spLocks/>
            </p:cNvSpPr>
            <p:nvPr/>
          </p:nvSpPr>
          <p:spPr bwMode="auto">
            <a:xfrm>
              <a:off x="7751004" y="2953421"/>
              <a:ext cx="1236800" cy="648428"/>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grp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48" name="Freeform 12">
              <a:extLst>
                <a:ext uri="{FF2B5EF4-FFF2-40B4-BE49-F238E27FC236}">
                  <a16:creationId xmlns:a16="http://schemas.microsoft.com/office/drawing/2014/main" id="{06EE5461-3A46-4EBD-AE50-1956618B46A1}"/>
                </a:ext>
              </a:extLst>
            </p:cNvPr>
            <p:cNvSpPr>
              <a:spLocks/>
            </p:cNvSpPr>
            <p:nvPr/>
          </p:nvSpPr>
          <p:spPr bwMode="auto">
            <a:xfrm>
              <a:off x="3589703" y="2951835"/>
              <a:ext cx="757049"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grpFill/>
            <a:ln>
              <a:noFill/>
            </a:ln>
          </p:spPr>
          <p:txBody>
            <a:bodyPr/>
            <a:lstStyle/>
            <a:p>
              <a:pPr eaLnBrk="1" fontAlgn="auto" hangingPunct="1">
                <a:spcBef>
                  <a:spcPts val="0"/>
                </a:spcBef>
                <a:spcAft>
                  <a:spcPts val="0"/>
                </a:spcAft>
                <a:defRPr/>
              </a:pPr>
              <a:r>
                <a:rPr lang="en-US" altLang="zh-CN" sz="3200" kern="0" dirty="0">
                  <a:solidFill>
                    <a:sysClr val="window" lastClr="FFFFFF"/>
                  </a:solidFill>
                  <a:latin typeface="微软雅黑" pitchFamily="34" charset="-122"/>
                  <a:ea typeface="微软雅黑" pitchFamily="34" charset="-122"/>
                </a:rPr>
                <a:t>05</a:t>
              </a:r>
              <a:endParaRPr lang="zh-CN" altLang="en-US" sz="3200" kern="0" dirty="0">
                <a:solidFill>
                  <a:sysClr val="window" lastClr="FFFFFF"/>
                </a:solidFill>
                <a:latin typeface="微软雅黑" pitchFamily="34" charset="-122"/>
                <a:ea typeface="微软雅黑" pitchFamily="34" charset="-122"/>
              </a:endParaRPr>
            </a:p>
          </p:txBody>
        </p:sp>
      </p:grpSp>
      <p:sp>
        <p:nvSpPr>
          <p:cNvPr id="2" name="矩形 1">
            <a:extLst>
              <a:ext uri="{FF2B5EF4-FFF2-40B4-BE49-F238E27FC236}">
                <a16:creationId xmlns:a16="http://schemas.microsoft.com/office/drawing/2014/main" id="{F7F06DD8-5B90-4274-A733-4CCF4318D2C2}"/>
              </a:ext>
            </a:extLst>
          </p:cNvPr>
          <p:cNvSpPr/>
          <p:nvPr/>
        </p:nvSpPr>
        <p:spPr>
          <a:xfrm>
            <a:off x="1712754" y="5588000"/>
            <a:ext cx="2236510" cy="584775"/>
          </a:xfrm>
          <a:prstGeom prst="rect">
            <a:avLst/>
          </a:prstGeom>
        </p:spPr>
        <p:txBody>
          <a:bodyPr wrap="none">
            <a:spAutoFit/>
          </a:bodyPr>
          <a:lstStyle/>
          <a:p>
            <a:pPr eaLnBrk="1" fontAlgn="auto" hangingPunct="1">
              <a:spcBef>
                <a:spcPts val="0"/>
              </a:spcBef>
              <a:spcAft>
                <a:spcPts val="0"/>
              </a:spcAft>
              <a:defRPr/>
            </a:pPr>
            <a:r>
              <a:rPr lang="zh-CN" altLang="en-US" sz="3200" kern="0" dirty="0">
                <a:solidFill>
                  <a:sysClr val="window" lastClr="FFFFFF"/>
                </a:solidFill>
                <a:latin typeface="微软雅黑" pitchFamily="34" charset="-122"/>
                <a:ea typeface="微软雅黑" pitchFamily="34" charset="-122"/>
              </a:rPr>
              <a:t>谬误与诡辩</a:t>
            </a:r>
          </a:p>
        </p:txBody>
      </p:sp>
      <p:sp>
        <p:nvSpPr>
          <p:cNvPr id="49" name="Freeform 8">
            <a:extLst>
              <a:ext uri="{FF2B5EF4-FFF2-40B4-BE49-F238E27FC236}">
                <a16:creationId xmlns:a16="http://schemas.microsoft.com/office/drawing/2014/main" id="{9B353081-A2D0-42C8-9C3A-E7D7F6524AF1}"/>
              </a:ext>
            </a:extLst>
          </p:cNvPr>
          <p:cNvSpPr>
            <a:spLocks/>
          </p:cNvSpPr>
          <p:nvPr/>
        </p:nvSpPr>
        <p:spPr bwMode="auto">
          <a:xfrm>
            <a:off x="5070746" y="5569371"/>
            <a:ext cx="1236663" cy="649288"/>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chemeClr val="accent2">
              <a:lumMod val="60000"/>
              <a:lumOff val="40000"/>
            </a:scheme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3" name="星形: 四角 2">
            <a:extLst>
              <a:ext uri="{FF2B5EF4-FFF2-40B4-BE49-F238E27FC236}">
                <a16:creationId xmlns:a16="http://schemas.microsoft.com/office/drawing/2014/main" id="{2546BFDA-29A1-46E4-B87D-44F686E180DF}"/>
              </a:ext>
            </a:extLst>
          </p:cNvPr>
          <p:cNvSpPr/>
          <p:nvPr/>
        </p:nvSpPr>
        <p:spPr>
          <a:xfrm>
            <a:off x="5400945" y="5602500"/>
            <a:ext cx="609600" cy="583029"/>
          </a:xfrm>
          <a:prstGeom prst="star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1+#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2" presetClass="entr" presetSubtype="4" fill="hold" nodeType="withEffect">
                                  <p:stCondLst>
                                    <p:cond delay="0"/>
                                  </p:stCondLst>
                                  <p:childTnLst>
                                    <p:set>
                                      <p:cBhvr>
                                        <p:cTn id="10" dur="1" fill="hold">
                                          <p:stCondLst>
                                            <p:cond delay="0"/>
                                          </p:stCondLst>
                                        </p:cTn>
                                        <p:tgtEl>
                                          <p:spTgt spid="14337"/>
                                        </p:tgtEl>
                                        <p:attrNameLst>
                                          <p:attrName>style.visibility</p:attrName>
                                        </p:attrNameLst>
                                      </p:cBhvr>
                                      <p:to>
                                        <p:strVal val="visible"/>
                                      </p:to>
                                    </p:set>
                                    <p:animEffect transition="in" filter="wipe(down)">
                                      <p:cBhvr>
                                        <p:cTn id="11" dur="500"/>
                                        <p:tgtEl>
                                          <p:spTgt spid="14337"/>
                                        </p:tgtEl>
                                      </p:cBhvr>
                                    </p:animEffect>
                                  </p:childTnLst>
                                </p:cTn>
                              </p:par>
                              <p:par>
                                <p:cTn id="12" presetID="22" presetClass="entr" presetSubtype="4" fill="hold" nodeType="withEffect">
                                  <p:stCondLst>
                                    <p:cond delay="0"/>
                                  </p:stCondLst>
                                  <p:childTnLst>
                                    <p:set>
                                      <p:cBhvr>
                                        <p:cTn id="13" dur="1" fill="hold">
                                          <p:stCondLst>
                                            <p:cond delay="0"/>
                                          </p:stCondLst>
                                        </p:cTn>
                                        <p:tgtEl>
                                          <p:spTgt spid="14338"/>
                                        </p:tgtEl>
                                        <p:attrNameLst>
                                          <p:attrName>style.visibility</p:attrName>
                                        </p:attrNameLst>
                                      </p:cBhvr>
                                      <p:to>
                                        <p:strVal val="visible"/>
                                      </p:to>
                                    </p:set>
                                    <p:animEffect transition="in" filter="wipe(down)">
                                      <p:cBhvr>
                                        <p:cTn id="14" dur="500"/>
                                        <p:tgtEl>
                                          <p:spTgt spid="14338"/>
                                        </p:tgtEl>
                                      </p:cBhvr>
                                    </p:animEffect>
                                  </p:childTnLst>
                                </p:cTn>
                              </p:par>
                              <p:par>
                                <p:cTn id="15" presetID="22" presetClass="entr" presetSubtype="4" fill="hold" nodeType="withEffect">
                                  <p:stCondLst>
                                    <p:cond delay="0"/>
                                  </p:stCondLst>
                                  <p:childTnLst>
                                    <p:set>
                                      <p:cBhvr>
                                        <p:cTn id="16" dur="1" fill="hold">
                                          <p:stCondLst>
                                            <p:cond delay="0"/>
                                          </p:stCondLst>
                                        </p:cTn>
                                        <p:tgtEl>
                                          <p:spTgt spid="14339"/>
                                        </p:tgtEl>
                                        <p:attrNameLst>
                                          <p:attrName>style.visibility</p:attrName>
                                        </p:attrNameLst>
                                      </p:cBhvr>
                                      <p:to>
                                        <p:strVal val="visible"/>
                                      </p:to>
                                    </p:set>
                                    <p:animEffect transition="in" filter="wipe(down)">
                                      <p:cBhvr>
                                        <p:cTn id="17" dur="500"/>
                                        <p:tgtEl>
                                          <p:spTgt spid="14339"/>
                                        </p:tgtEl>
                                      </p:cBhvr>
                                    </p:animEffect>
                                  </p:childTnLst>
                                </p:cTn>
                              </p:par>
                              <p:par>
                                <p:cTn id="18" presetID="22" presetClass="entr" presetSubtype="4" fill="hold" nodeType="withEffect">
                                  <p:stCondLst>
                                    <p:cond delay="0"/>
                                  </p:stCondLst>
                                  <p:childTnLst>
                                    <p:set>
                                      <p:cBhvr>
                                        <p:cTn id="19" dur="1" fill="hold">
                                          <p:stCondLst>
                                            <p:cond delay="0"/>
                                          </p:stCondLst>
                                        </p:cTn>
                                        <p:tgtEl>
                                          <p:spTgt spid="14340"/>
                                        </p:tgtEl>
                                        <p:attrNameLst>
                                          <p:attrName>style.visibility</p:attrName>
                                        </p:attrNameLst>
                                      </p:cBhvr>
                                      <p:to>
                                        <p:strVal val="visible"/>
                                      </p:to>
                                    </p:set>
                                    <p:animEffect transition="in" filter="wipe(down)">
                                      <p:cBhvr>
                                        <p:cTn id="20" dur="500"/>
                                        <p:tgtEl>
                                          <p:spTgt spid="14340"/>
                                        </p:tgtEl>
                                      </p:cBhvr>
                                    </p:animEffect>
                                  </p:childTnLst>
                                </p:cTn>
                              </p:par>
                              <p:par>
                                <p:cTn id="21" presetID="22" presetClass="entr" presetSubtype="4"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down)">
                                      <p:cBhvr>
                                        <p:cTn id="23" dur="500"/>
                                        <p:tgtEl>
                                          <p:spTgt spid="20"/>
                                        </p:tgtEl>
                                      </p:cBhvr>
                                    </p:animEffect>
                                  </p:childTnLst>
                                </p:cTn>
                              </p:par>
                              <p:par>
                                <p:cTn id="24" presetID="22" presetClass="entr" presetSubtype="4"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down)">
                                      <p:cBhvr>
                                        <p:cTn id="26" dur="500"/>
                                        <p:tgtEl>
                                          <p:spTgt spid="21"/>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down)">
                                      <p:cBhvr>
                                        <p:cTn id="29" dur="500"/>
                                        <p:tgtEl>
                                          <p:spTgt spid="23"/>
                                        </p:tgtEl>
                                      </p:cBhvr>
                                    </p:animEffect>
                                  </p:childTnLst>
                                </p:cTn>
                              </p:par>
                              <p:par>
                                <p:cTn id="30" presetID="22" presetClass="entr" presetSubtype="4"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down)">
                                      <p:cBhvr>
                                        <p:cTn id="32" dur="500"/>
                                        <p:tgtEl>
                                          <p:spTgt spid="24"/>
                                        </p:tgtEl>
                                      </p:cBhvr>
                                    </p:animEffect>
                                  </p:childTnLst>
                                </p:cTn>
                              </p:par>
                              <p:par>
                                <p:cTn id="33" presetID="22" presetClass="entr" presetSubtype="4"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down)">
                                      <p:cBhvr>
                                        <p:cTn id="35" dur="500"/>
                                        <p:tgtEl>
                                          <p:spTgt spid="25"/>
                                        </p:tgtEl>
                                      </p:cBhvr>
                                    </p:animEffect>
                                  </p:childTnLst>
                                </p:cTn>
                              </p:par>
                              <p:par>
                                <p:cTn id="36" presetID="22" presetClass="entr" presetSubtype="4" fill="hold"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wipe(down)">
                                      <p:cBhvr>
                                        <p:cTn id="38" dur="500"/>
                                        <p:tgtEl>
                                          <p:spTgt spid="26"/>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wipe(down)">
                                      <p:cBhvr>
                                        <p:cTn id="41" dur="500"/>
                                        <p:tgtEl>
                                          <p:spTgt spid="28"/>
                                        </p:tgtEl>
                                      </p:cBhvr>
                                    </p:animEffect>
                                  </p:childTnLst>
                                </p:cTn>
                              </p:par>
                              <p:par>
                                <p:cTn id="42" presetID="22" presetClass="entr" presetSubtype="4" fill="hold"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down)">
                                      <p:cBhvr>
                                        <p:cTn id="44" dur="500"/>
                                        <p:tgtEl>
                                          <p:spTgt spid="29"/>
                                        </p:tgtEl>
                                      </p:cBhvr>
                                    </p:animEffect>
                                  </p:childTnLst>
                                </p:cTn>
                              </p:par>
                              <p:par>
                                <p:cTn id="45" presetID="22" presetClass="entr" presetSubtype="4"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down)">
                                      <p:cBhvr>
                                        <p:cTn id="47" dur="500"/>
                                        <p:tgtEl>
                                          <p:spTgt spid="30"/>
                                        </p:tgtEl>
                                      </p:cBhvr>
                                    </p:animEffect>
                                  </p:childTnLst>
                                </p:cTn>
                              </p:par>
                              <p:par>
                                <p:cTn id="48" presetID="22" presetClass="entr" presetSubtype="4" fill="hold"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down)">
                                      <p:cBhvr>
                                        <p:cTn id="50" dur="500"/>
                                        <p:tgtEl>
                                          <p:spTgt spid="31"/>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down)">
                                      <p:cBhvr>
                                        <p:cTn id="53" dur="500"/>
                                        <p:tgtEl>
                                          <p:spTgt spid="33"/>
                                        </p:tgtEl>
                                      </p:cBhvr>
                                    </p:animEffect>
                                  </p:childTnLst>
                                </p:cTn>
                              </p:par>
                              <p:par>
                                <p:cTn id="54" presetID="22" presetClass="entr" presetSubtype="4" fill="hold" nodeType="with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wipe(down)">
                                      <p:cBhvr>
                                        <p:cTn id="56" dur="500"/>
                                        <p:tgtEl>
                                          <p:spTgt spid="34"/>
                                        </p:tgtEl>
                                      </p:cBhvr>
                                    </p:animEffect>
                                  </p:childTnLst>
                                </p:cTn>
                              </p:par>
                              <p:par>
                                <p:cTn id="57" presetID="22" presetClass="entr" presetSubtype="4" fill="hold"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wipe(down)">
                                      <p:cBhvr>
                                        <p:cTn id="59" dur="500"/>
                                        <p:tgtEl>
                                          <p:spTgt spid="35"/>
                                        </p:tgtEl>
                                      </p:cBhvr>
                                    </p:animEffect>
                                  </p:childTnLst>
                                </p:cTn>
                              </p:par>
                              <p:par>
                                <p:cTn id="60" presetID="22" presetClass="entr" presetSubtype="4" fill="hold" nodeType="with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wipe(down)">
                                      <p:cBhvr>
                                        <p:cTn id="62" dur="500"/>
                                        <p:tgtEl>
                                          <p:spTgt spid="36"/>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wipe(down)">
                                      <p:cBhvr>
                                        <p:cTn id="65" dur="500"/>
                                        <p:tgtEl>
                                          <p:spTgt spid="37"/>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38"/>
                                        </p:tgtEl>
                                        <p:attrNameLst>
                                          <p:attrName>style.visibility</p:attrName>
                                        </p:attrNameLst>
                                      </p:cBhvr>
                                      <p:to>
                                        <p:strVal val="visible"/>
                                      </p:to>
                                    </p:set>
                                    <p:animEffect transition="in" filter="wipe(down)">
                                      <p:cBhvr>
                                        <p:cTn id="68" dur="500"/>
                                        <p:tgtEl>
                                          <p:spTgt spid="38"/>
                                        </p:tgtEl>
                                      </p:cBhvr>
                                    </p:animEffect>
                                  </p:childTnLst>
                                </p:cTn>
                              </p:par>
                              <p:par>
                                <p:cTn id="69" presetID="22" presetClass="entr" presetSubtype="4" fill="hold" nodeType="with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wipe(down)">
                                      <p:cBhvr>
                                        <p:cTn id="71" dur="500"/>
                                        <p:tgtEl>
                                          <p:spTgt spid="39"/>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wipe(down)">
                                      <p:cBhvr>
                                        <p:cTn id="74" dur="500"/>
                                        <p:tgtEl>
                                          <p:spTgt spid="42"/>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wipe(down)">
                                      <p:cBhvr>
                                        <p:cTn id="77" dur="500"/>
                                        <p:tgtEl>
                                          <p:spTgt spid="4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44"/>
                                        </p:tgtEl>
                                        <p:attrNameLst>
                                          <p:attrName>style.visibility</p:attrName>
                                        </p:attrNameLst>
                                      </p:cBhvr>
                                      <p:to>
                                        <p:strVal val="visible"/>
                                      </p:to>
                                    </p:set>
                                    <p:animEffect transition="in" filter="wipe(down)">
                                      <p:cBhvr>
                                        <p:cTn id="80" dur="500"/>
                                        <p:tgtEl>
                                          <p:spTgt spid="44"/>
                                        </p:tgtEl>
                                      </p:cBhvr>
                                    </p:animEffect>
                                  </p:childTnLst>
                                </p:cTn>
                              </p:par>
                              <p:par>
                                <p:cTn id="81" presetID="22" presetClass="entr" presetSubtype="4" fill="hold" nodeType="with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wipe(down)">
                                      <p:cBhvr>
                                        <p:cTn id="83" dur="500"/>
                                        <p:tgtEl>
                                          <p:spTgt spid="41"/>
                                        </p:tgtEl>
                                      </p:cBhvr>
                                    </p:animEffect>
                                  </p:childTnLst>
                                </p:cTn>
                              </p:par>
                              <p:par>
                                <p:cTn id="84" presetID="22" presetClass="entr" presetSubtype="4" fill="hold" nodeType="with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wipe(down)">
                                      <p:cBhvr>
                                        <p:cTn id="8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8" grpId="0"/>
      <p:bldP spid="33" grpId="0"/>
      <p:bldP spid="37" grpId="0"/>
      <p:bldP spid="38" grpId="0"/>
      <p:bldP spid="42" grpId="0"/>
      <p:bldP spid="43" grpId="0"/>
      <p:bldP spid="4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28"/>
          <p:cNvSpPr txBox="1"/>
          <p:nvPr/>
        </p:nvSpPr>
        <p:spPr>
          <a:xfrm>
            <a:off x="3298825" y="2481263"/>
            <a:ext cx="4770438" cy="1200150"/>
          </a:xfrm>
          <a:prstGeom prst="rect">
            <a:avLst/>
          </a:prstGeom>
          <a:noFill/>
        </p:spPr>
        <p:txBody>
          <a:bodyPr>
            <a:spAutoFit/>
          </a:bodyPr>
          <a:lstStyle/>
          <a:p>
            <a:pPr eaLnBrk="1" fontAlgn="auto" hangingPunct="1">
              <a:spcBef>
                <a:spcPts val="0"/>
              </a:spcBef>
              <a:spcAft>
                <a:spcPts val="0"/>
              </a:spcAft>
              <a:defRPr/>
            </a:pPr>
            <a:r>
              <a:rPr lang="en-US" altLang="zh-CN" sz="3600" kern="0" dirty="0">
                <a:solidFill>
                  <a:sysClr val="window" lastClr="FFFFFF"/>
                </a:solidFill>
                <a:latin typeface="微软雅黑" pitchFamily="34" charset="-122"/>
                <a:ea typeface="微软雅黑" pitchFamily="34" charset="-122"/>
              </a:rPr>
              <a:t>A</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B</a:t>
            </a:r>
          </a:p>
          <a:p>
            <a:pPr eaLnBrk="1" fontAlgn="auto" hangingPunct="1">
              <a:spcBef>
                <a:spcPts val="0"/>
              </a:spcBef>
              <a:spcAft>
                <a:spcPts val="0"/>
              </a:spcAft>
              <a:defRPr/>
            </a:pPr>
            <a:r>
              <a:rPr lang="en-US" altLang="zh-CN" sz="3600" kern="0" dirty="0">
                <a:solidFill>
                  <a:sysClr val="window" lastClr="FFFFFF"/>
                </a:solidFill>
                <a:latin typeface="微软雅黑" pitchFamily="34" charset="-122"/>
                <a:ea typeface="微软雅黑" pitchFamily="34" charset="-122"/>
              </a:rPr>
              <a:t>B</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A</a:t>
            </a:r>
          </a:p>
        </p:txBody>
      </p:sp>
      <p:sp>
        <p:nvSpPr>
          <p:cNvPr id="44" name="文本框 28"/>
          <p:cNvSpPr txBox="1"/>
          <p:nvPr/>
        </p:nvSpPr>
        <p:spPr>
          <a:xfrm>
            <a:off x="925513" y="2478088"/>
            <a:ext cx="7302500" cy="739775"/>
          </a:xfrm>
          <a:prstGeom prst="rect">
            <a:avLst/>
          </a:prstGeom>
          <a:noFill/>
        </p:spPr>
        <p:txBody>
          <a:bodyPr>
            <a:spAutoFit/>
          </a:bodyPr>
          <a:lstStyle/>
          <a:p>
            <a:pPr eaLnBrk="1" fontAlgn="auto" hangingPunct="1">
              <a:lnSpc>
                <a:spcPct val="150000"/>
              </a:lnSpc>
              <a:spcBef>
                <a:spcPts val="0"/>
              </a:spcBef>
              <a:spcAft>
                <a:spcPts val="0"/>
              </a:spcAft>
              <a:defRPr/>
            </a:pPr>
            <a:r>
              <a:rPr lang="zh-CN" altLang="en-US" sz="2800" kern="0" dirty="0">
                <a:solidFill>
                  <a:srgbClr val="000000"/>
                </a:solidFill>
                <a:latin typeface="微软雅黑" pitchFamily="34" charset="-122"/>
                <a:ea typeface="微软雅黑" pitchFamily="34" charset="-122"/>
              </a:rPr>
              <a:t>       </a:t>
            </a:r>
          </a:p>
        </p:txBody>
      </p:sp>
      <p:grpSp>
        <p:nvGrpSpPr>
          <p:cNvPr id="21508" name="组合 1"/>
          <p:cNvGrpSpPr>
            <a:grpSpLocks/>
          </p:cNvGrpSpPr>
          <p:nvPr/>
        </p:nvGrpSpPr>
        <p:grpSpPr bwMode="auto">
          <a:xfrm>
            <a:off x="525463" y="508000"/>
            <a:ext cx="5397500" cy="652463"/>
            <a:chOff x="3589704" y="5356768"/>
            <a:chExt cx="5398100" cy="651600"/>
          </a:xfrm>
        </p:grpSpPr>
        <p:sp>
          <p:nvSpPr>
            <p:cNvPr id="52" name="Freeform 7"/>
            <p:cNvSpPr>
              <a:spLocks/>
            </p:cNvSpPr>
            <p:nvPr/>
          </p:nvSpPr>
          <p:spPr bwMode="auto">
            <a:xfrm>
              <a:off x="3592879" y="5358354"/>
              <a:ext cx="5394925" cy="648428"/>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29ABE2"/>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53" name="Freeform 8"/>
            <p:cNvSpPr>
              <a:spLocks/>
            </p:cNvSpPr>
            <p:nvPr/>
          </p:nvSpPr>
          <p:spPr bwMode="auto">
            <a:xfrm>
              <a:off x="7751004" y="5358354"/>
              <a:ext cx="1236800" cy="648428"/>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29ABE2">
                <a:lumMod val="60000"/>
                <a:lumOff val="40000"/>
              </a:srgb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54" name="Freeform 12"/>
            <p:cNvSpPr>
              <a:spLocks/>
            </p:cNvSpPr>
            <p:nvPr/>
          </p:nvSpPr>
          <p:spPr bwMode="auto">
            <a:xfrm>
              <a:off x="3589704" y="5356768"/>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29ABE2">
                <a:lumMod val="60000"/>
                <a:lumOff val="40000"/>
              </a:srgb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grpSp>
      <p:sp>
        <p:nvSpPr>
          <p:cNvPr id="55" name="Freeform 5"/>
          <p:cNvSpPr>
            <a:spLocks noEditPoints="1"/>
          </p:cNvSpPr>
          <p:nvPr/>
        </p:nvSpPr>
        <p:spPr bwMode="auto">
          <a:xfrm>
            <a:off x="315913" y="277813"/>
            <a:ext cx="5821362" cy="1081087"/>
          </a:xfrm>
          <a:custGeom>
            <a:avLst/>
            <a:gdLst>
              <a:gd name="T0" fmla="*/ 5285393 w 1097"/>
              <a:gd name="T1" fmla="*/ 0 h 201"/>
              <a:gd name="T2" fmla="*/ 530662 w 1097"/>
              <a:gd name="T3" fmla="*/ 0 h 201"/>
              <a:gd name="T4" fmla="*/ 153892 w 1097"/>
              <a:gd name="T5" fmla="*/ 155978 h 201"/>
              <a:gd name="T6" fmla="*/ 0 w 1097"/>
              <a:gd name="T7" fmla="*/ 537854 h 201"/>
              <a:gd name="T8" fmla="*/ 530662 w 1097"/>
              <a:gd name="T9" fmla="*/ 1081087 h 201"/>
              <a:gd name="T10" fmla="*/ 5285393 w 1097"/>
              <a:gd name="T11" fmla="*/ 1081087 h 201"/>
              <a:gd name="T12" fmla="*/ 5821362 w 1097"/>
              <a:gd name="T13" fmla="*/ 537854 h 201"/>
              <a:gd name="T14" fmla="*/ 5662163 w 1097"/>
              <a:gd name="T15" fmla="*/ 155978 h 201"/>
              <a:gd name="T16" fmla="*/ 5285393 w 1097"/>
              <a:gd name="T17" fmla="*/ 0 h 201"/>
              <a:gd name="T18" fmla="*/ 5609097 w 1097"/>
              <a:gd name="T19" fmla="*/ 537854 h 201"/>
              <a:gd name="T20" fmla="*/ 5285393 w 1097"/>
              <a:gd name="T21" fmla="*/ 865945 h 201"/>
              <a:gd name="T22" fmla="*/ 530662 w 1097"/>
              <a:gd name="T23" fmla="*/ 865945 h 201"/>
              <a:gd name="T24" fmla="*/ 212265 w 1097"/>
              <a:gd name="T25" fmla="*/ 537854 h 201"/>
              <a:gd name="T26" fmla="*/ 307784 w 1097"/>
              <a:gd name="T27" fmla="*/ 311955 h 201"/>
              <a:gd name="T28" fmla="*/ 530662 w 1097"/>
              <a:gd name="T29" fmla="*/ 215142 h 201"/>
              <a:gd name="T30" fmla="*/ 5285393 w 1097"/>
              <a:gd name="T31" fmla="*/ 215142 h 201"/>
              <a:gd name="T32" fmla="*/ 5513578 w 1097"/>
              <a:gd name="T33" fmla="*/ 311955 h 201"/>
              <a:gd name="T34" fmla="*/ 5609097 w 1097"/>
              <a:gd name="T35" fmla="*/ 537854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solidFill>
                <a:srgbClr val="000000"/>
              </a:solidFill>
            </a:endParaRPr>
          </a:p>
        </p:txBody>
      </p:sp>
      <p:sp>
        <p:nvSpPr>
          <p:cNvPr id="56" name="Freeform 6"/>
          <p:cNvSpPr>
            <a:spLocks noEditPoints="1"/>
          </p:cNvSpPr>
          <p:nvPr/>
        </p:nvSpPr>
        <p:spPr bwMode="auto">
          <a:xfrm>
            <a:off x="422275" y="401638"/>
            <a:ext cx="5608638" cy="865187"/>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57" name="文本框 39"/>
          <p:cNvSpPr txBox="1"/>
          <p:nvPr/>
        </p:nvSpPr>
        <p:spPr>
          <a:xfrm>
            <a:off x="585788" y="574675"/>
            <a:ext cx="665162" cy="584200"/>
          </a:xfrm>
          <a:prstGeom prst="rect">
            <a:avLst/>
          </a:prstGeom>
          <a:noFill/>
        </p:spPr>
        <p:txBody>
          <a:bodyPr wrap="none">
            <a:spAutoFit/>
          </a:bodyPr>
          <a:lstStyle/>
          <a:p>
            <a:pPr eaLnBrk="1" fontAlgn="auto" hangingPunct="1">
              <a:spcBef>
                <a:spcPts val="0"/>
              </a:spcBef>
              <a:spcAft>
                <a:spcPts val="0"/>
              </a:spcAft>
              <a:defRPr/>
            </a:pPr>
            <a:r>
              <a:rPr lang="en-US" altLang="zh-CN" sz="3200" kern="0" dirty="0">
                <a:solidFill>
                  <a:sysClr val="window" lastClr="FFFFFF"/>
                </a:solidFill>
                <a:latin typeface="微软雅黑" pitchFamily="34" charset="-122"/>
                <a:ea typeface="微软雅黑" pitchFamily="34" charset="-122"/>
              </a:rPr>
              <a:t>02</a:t>
            </a:r>
            <a:endParaRPr lang="zh-CN" altLang="en-US" sz="3200" kern="0" dirty="0">
              <a:solidFill>
                <a:sysClr val="window" lastClr="FFFFFF"/>
              </a:solidFill>
              <a:latin typeface="微软雅黑" pitchFamily="34" charset="-122"/>
              <a:ea typeface="微软雅黑" pitchFamily="34" charset="-122"/>
            </a:endParaRPr>
          </a:p>
        </p:txBody>
      </p:sp>
      <p:sp>
        <p:nvSpPr>
          <p:cNvPr id="58" name="Freeform 27"/>
          <p:cNvSpPr>
            <a:spLocks noChangeAspect="1" noEditPoints="1"/>
          </p:cNvSpPr>
          <p:nvPr/>
        </p:nvSpPr>
        <p:spPr bwMode="auto">
          <a:xfrm>
            <a:off x="4999038" y="600075"/>
            <a:ext cx="498475" cy="504825"/>
          </a:xfrm>
          <a:custGeom>
            <a:avLst/>
            <a:gdLst>
              <a:gd name="T0" fmla="*/ 59 w 104"/>
              <a:gd name="T1" fmla="*/ 46 h 105"/>
              <a:gd name="T2" fmla="*/ 59 w 104"/>
              <a:gd name="T3" fmla="*/ 23 h 105"/>
              <a:gd name="T4" fmla="*/ 46 w 104"/>
              <a:gd name="T5" fmla="*/ 23 h 105"/>
              <a:gd name="T6" fmla="*/ 46 w 104"/>
              <a:gd name="T7" fmla="*/ 46 h 105"/>
              <a:gd name="T8" fmla="*/ 24 w 104"/>
              <a:gd name="T9" fmla="*/ 46 h 105"/>
              <a:gd name="T10" fmla="*/ 24 w 104"/>
              <a:gd name="T11" fmla="*/ 59 h 105"/>
              <a:gd name="T12" fmla="*/ 46 w 104"/>
              <a:gd name="T13" fmla="*/ 59 h 105"/>
              <a:gd name="T14" fmla="*/ 46 w 104"/>
              <a:gd name="T15" fmla="*/ 82 h 105"/>
              <a:gd name="T16" fmla="*/ 59 w 104"/>
              <a:gd name="T17" fmla="*/ 82 h 105"/>
              <a:gd name="T18" fmla="*/ 59 w 104"/>
              <a:gd name="T19" fmla="*/ 59 h 105"/>
              <a:gd name="T20" fmla="*/ 81 w 104"/>
              <a:gd name="T21" fmla="*/ 59 h 105"/>
              <a:gd name="T22" fmla="*/ 81 w 104"/>
              <a:gd name="T23" fmla="*/ 46 h 105"/>
              <a:gd name="T24" fmla="*/ 59 w 104"/>
              <a:gd name="T25" fmla="*/ 46 h 105"/>
              <a:gd name="T26" fmla="*/ 52 w 104"/>
              <a:gd name="T27" fmla="*/ 0 h 105"/>
              <a:gd name="T28" fmla="*/ 0 w 104"/>
              <a:gd name="T29" fmla="*/ 53 h 105"/>
              <a:gd name="T30" fmla="*/ 52 w 104"/>
              <a:gd name="T31" fmla="*/ 105 h 105"/>
              <a:gd name="T32" fmla="*/ 104 w 104"/>
              <a:gd name="T33" fmla="*/ 53 h 105"/>
              <a:gd name="T34" fmla="*/ 52 w 104"/>
              <a:gd name="T35" fmla="*/ 0 h 105"/>
              <a:gd name="T36" fmla="*/ 52 w 104"/>
              <a:gd name="T37" fmla="*/ 93 h 105"/>
              <a:gd name="T38" fmla="*/ 12 w 104"/>
              <a:gd name="T39" fmla="*/ 53 h 105"/>
              <a:gd name="T40" fmla="*/ 52 w 104"/>
              <a:gd name="T41" fmla="*/ 12 h 105"/>
              <a:gd name="T42" fmla="*/ 93 w 104"/>
              <a:gd name="T43" fmla="*/ 53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9" y="46"/>
                </a:moveTo>
                <a:cubicBezTo>
                  <a:pt x="59" y="23"/>
                  <a:pt x="59" y="23"/>
                  <a:pt x="59" y="23"/>
                </a:cubicBezTo>
                <a:cubicBezTo>
                  <a:pt x="46" y="23"/>
                  <a:pt x="46" y="23"/>
                  <a:pt x="46" y="23"/>
                </a:cubicBezTo>
                <a:cubicBezTo>
                  <a:pt x="46" y="46"/>
                  <a:pt x="46" y="46"/>
                  <a:pt x="46" y="46"/>
                </a:cubicBezTo>
                <a:cubicBezTo>
                  <a:pt x="24" y="46"/>
                  <a:pt x="24" y="46"/>
                  <a:pt x="24" y="46"/>
                </a:cubicBezTo>
                <a:cubicBezTo>
                  <a:pt x="24" y="59"/>
                  <a:pt x="24" y="59"/>
                  <a:pt x="24" y="59"/>
                </a:cubicBezTo>
                <a:cubicBezTo>
                  <a:pt x="46" y="59"/>
                  <a:pt x="46" y="59"/>
                  <a:pt x="46" y="59"/>
                </a:cubicBezTo>
                <a:cubicBezTo>
                  <a:pt x="46" y="82"/>
                  <a:pt x="46" y="82"/>
                  <a:pt x="46" y="82"/>
                </a:cubicBezTo>
                <a:cubicBezTo>
                  <a:pt x="59" y="82"/>
                  <a:pt x="59" y="82"/>
                  <a:pt x="59" y="82"/>
                </a:cubicBezTo>
                <a:cubicBezTo>
                  <a:pt x="59" y="59"/>
                  <a:pt x="59" y="59"/>
                  <a:pt x="59" y="59"/>
                </a:cubicBezTo>
                <a:cubicBezTo>
                  <a:pt x="81" y="59"/>
                  <a:pt x="81" y="59"/>
                  <a:pt x="81" y="59"/>
                </a:cubicBezTo>
                <a:cubicBezTo>
                  <a:pt x="81" y="46"/>
                  <a:pt x="81" y="46"/>
                  <a:pt x="81" y="46"/>
                </a:cubicBezTo>
                <a:lnTo>
                  <a:pt x="59" y="46"/>
                </a:lnTo>
                <a:close/>
                <a:moveTo>
                  <a:pt x="52" y="0"/>
                </a:moveTo>
                <a:cubicBezTo>
                  <a:pt x="23" y="0"/>
                  <a:pt x="0" y="24"/>
                  <a:pt x="0" y="53"/>
                </a:cubicBezTo>
                <a:cubicBezTo>
                  <a:pt x="0" y="81"/>
                  <a:pt x="23" y="105"/>
                  <a:pt x="52" y="105"/>
                </a:cubicBezTo>
                <a:cubicBezTo>
                  <a:pt x="81" y="105"/>
                  <a:pt x="104" y="81"/>
                  <a:pt x="104" y="53"/>
                </a:cubicBezTo>
                <a:cubicBezTo>
                  <a:pt x="104" y="24"/>
                  <a:pt x="81" y="0"/>
                  <a:pt x="52" y="0"/>
                </a:cubicBezTo>
                <a:close/>
                <a:moveTo>
                  <a:pt x="52" y="93"/>
                </a:moveTo>
                <a:cubicBezTo>
                  <a:pt x="30" y="93"/>
                  <a:pt x="12" y="75"/>
                  <a:pt x="12" y="53"/>
                </a:cubicBezTo>
                <a:cubicBezTo>
                  <a:pt x="12" y="30"/>
                  <a:pt x="30" y="12"/>
                  <a:pt x="52" y="12"/>
                </a:cubicBezTo>
                <a:cubicBezTo>
                  <a:pt x="74" y="12"/>
                  <a:pt x="93" y="30"/>
                  <a:pt x="93" y="53"/>
                </a:cubicBezTo>
                <a:cubicBezTo>
                  <a:pt x="93" y="75"/>
                  <a:pt x="74" y="93"/>
                  <a:pt x="52" y="93"/>
                </a:cubicBezTo>
                <a:close/>
              </a:path>
            </a:pathLst>
          </a:custGeom>
          <a:solidFill>
            <a:sysClr val="window" lastClr="FFFFFF">
              <a:alpha val="88000"/>
            </a:sys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59" name="文本框 28"/>
          <p:cNvSpPr txBox="1"/>
          <p:nvPr/>
        </p:nvSpPr>
        <p:spPr>
          <a:xfrm>
            <a:off x="903288" y="563563"/>
            <a:ext cx="2678112" cy="584200"/>
          </a:xfrm>
          <a:prstGeom prst="rect">
            <a:avLst/>
          </a:prstGeom>
          <a:noFill/>
        </p:spPr>
        <p:txBody>
          <a:bodyPr>
            <a:spAutoFit/>
          </a:bodyPr>
          <a:lstStyle/>
          <a:p>
            <a:pPr eaLnBrk="1" fontAlgn="auto" hangingPunct="1">
              <a:spcBef>
                <a:spcPts val="0"/>
              </a:spcBef>
              <a:spcAft>
                <a:spcPts val="0"/>
              </a:spcAft>
              <a:defRPr/>
            </a:pPr>
            <a:r>
              <a:rPr lang="zh-CN" altLang="en-US" sz="2400" kern="0" dirty="0">
                <a:solidFill>
                  <a:sysClr val="window" lastClr="FFFFFF"/>
                </a:solidFill>
                <a:latin typeface="微软雅黑" pitchFamily="34" charset="-122"/>
                <a:ea typeface="微软雅黑" pitchFamily="34" charset="-122"/>
              </a:rPr>
              <a:t>    </a:t>
            </a:r>
            <a:r>
              <a:rPr lang="zh-CN" altLang="en-US" sz="3200" kern="0" dirty="0">
                <a:solidFill>
                  <a:srgbClr val="000000"/>
                </a:solidFill>
                <a:latin typeface="微软雅黑" pitchFamily="34" charset="-122"/>
                <a:ea typeface="微软雅黑" pitchFamily="34" charset="-122"/>
              </a:rPr>
              <a:t>证明的方法</a:t>
            </a:r>
            <a:endParaRPr lang="zh-CN" altLang="en-US" sz="2400" kern="0" dirty="0">
              <a:solidFill>
                <a:srgbClr val="000000"/>
              </a:solidFill>
              <a:latin typeface="微软雅黑" pitchFamily="34" charset="-122"/>
              <a:ea typeface="微软雅黑" pitchFamily="34" charset="-122"/>
            </a:endParaRPr>
          </a:p>
        </p:txBody>
      </p:sp>
      <p:sp>
        <p:nvSpPr>
          <p:cNvPr id="84" name="文本框 28"/>
          <p:cNvSpPr txBox="1"/>
          <p:nvPr/>
        </p:nvSpPr>
        <p:spPr>
          <a:xfrm>
            <a:off x="1135063" y="1779588"/>
            <a:ext cx="6750050" cy="584200"/>
          </a:xfrm>
          <a:prstGeom prst="rect">
            <a:avLst/>
          </a:prstGeom>
          <a:noFill/>
        </p:spPr>
        <p:txBody>
          <a:bodyPr wrap="none">
            <a:spAutoFit/>
          </a:bodyPr>
          <a:lstStyle/>
          <a:p>
            <a:pPr eaLnBrk="1" fontAlgn="auto" hangingPunct="1">
              <a:spcBef>
                <a:spcPts val="0"/>
              </a:spcBef>
              <a:spcAft>
                <a:spcPts val="0"/>
              </a:spcAft>
              <a:defRPr/>
            </a:pPr>
            <a:r>
              <a:rPr lang="zh-CN" altLang="en-US" sz="3200" kern="0" dirty="0">
                <a:solidFill>
                  <a:srgbClr val="7030A0"/>
                </a:solidFill>
                <a:effectLst>
                  <a:outerShdw blurRad="50800" dist="76200" dir="2700000" algn="tl" rotWithShape="0">
                    <a:prstClr val="black">
                      <a:alpha val="40000"/>
                    </a:prstClr>
                  </a:outerShdw>
                  <a:reflection blurRad="6350" stA="55000" endA="300" endPos="45500" dir="5400000" sy="-100000" algn="bl" rotWithShape="0"/>
                </a:effectLst>
                <a:latin typeface="微软雅黑" pitchFamily="34" charset="-122"/>
                <a:ea typeface="微软雅黑" pitchFamily="34" charset="-122"/>
              </a:rPr>
              <a:t>一、演绎证明、归纳证明、类比证明</a:t>
            </a:r>
          </a:p>
        </p:txBody>
      </p:sp>
      <p:grpSp>
        <p:nvGrpSpPr>
          <p:cNvPr id="31754" name="Group 68"/>
          <p:cNvGrpSpPr>
            <a:grpSpLocks/>
          </p:cNvGrpSpPr>
          <p:nvPr/>
        </p:nvGrpSpPr>
        <p:grpSpPr bwMode="auto">
          <a:xfrm>
            <a:off x="762000" y="2667000"/>
            <a:ext cx="7466013" cy="3657600"/>
            <a:chOff x="720" y="1382"/>
            <a:chExt cx="4058" cy="480"/>
          </a:xfrm>
        </p:grpSpPr>
        <p:sp>
          <p:nvSpPr>
            <p:cNvPr id="29" name="AutoShape 69"/>
            <p:cNvSpPr>
              <a:spLocks noChangeArrowheads="1"/>
            </p:cNvSpPr>
            <p:nvPr/>
          </p:nvSpPr>
          <p:spPr bwMode="gray">
            <a:xfrm>
              <a:off x="720" y="1382"/>
              <a:ext cx="4058" cy="480"/>
            </a:xfrm>
            <a:prstGeom prst="roundRect">
              <a:avLst>
                <a:gd name="adj" fmla="val 17509"/>
              </a:avLst>
            </a:prstGeom>
            <a:gradFill rotWithShape="1">
              <a:gsLst>
                <a:gs pos="0">
                  <a:srgbClr val="E4D578"/>
                </a:gs>
                <a:gs pos="50000">
                  <a:srgbClr val="D2C46F"/>
                </a:gs>
                <a:gs pos="100000">
                  <a:srgbClr val="E4D578"/>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Arial" charset="0"/>
                <a:ea typeface="宋体" charset="-122"/>
              </a:endParaRPr>
            </a:p>
          </p:txBody>
        </p:sp>
        <p:grpSp>
          <p:nvGrpSpPr>
            <p:cNvPr id="21519" name="Group 70"/>
            <p:cNvGrpSpPr>
              <a:grpSpLocks/>
            </p:cNvGrpSpPr>
            <p:nvPr/>
          </p:nvGrpSpPr>
          <p:grpSpPr bwMode="auto">
            <a:xfrm>
              <a:off x="730" y="1407"/>
              <a:ext cx="4043" cy="444"/>
              <a:chOff x="744" y="1407"/>
              <a:chExt cx="3988" cy="444"/>
            </a:xfrm>
          </p:grpSpPr>
          <p:sp>
            <p:nvSpPr>
              <p:cNvPr id="37" name="AutoShape 71"/>
              <p:cNvSpPr>
                <a:spLocks noChangeArrowheads="1"/>
              </p:cNvSpPr>
              <p:nvPr/>
            </p:nvSpPr>
            <p:spPr bwMode="gray">
              <a:xfrm>
                <a:off x="744" y="1736"/>
                <a:ext cx="3987" cy="115"/>
              </a:xfrm>
              <a:prstGeom prst="roundRect">
                <a:avLst>
                  <a:gd name="adj" fmla="val 50000"/>
                </a:avLst>
              </a:prstGeom>
              <a:gradFill rotWithShape="1">
                <a:gsLst>
                  <a:gs pos="0">
                    <a:srgbClr val="E4D578">
                      <a:alpha val="0"/>
                    </a:srgbClr>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Arial" charset="0"/>
                  <a:ea typeface="宋体" charset="-122"/>
                </a:endParaRPr>
              </a:p>
            </p:txBody>
          </p:sp>
          <p:sp>
            <p:nvSpPr>
              <p:cNvPr id="38" name="AutoShape 72"/>
              <p:cNvSpPr>
                <a:spLocks noChangeArrowheads="1"/>
              </p:cNvSpPr>
              <p:nvPr/>
            </p:nvSpPr>
            <p:spPr bwMode="gray">
              <a:xfrm>
                <a:off x="744" y="1407"/>
                <a:ext cx="3987" cy="115"/>
              </a:xfrm>
              <a:prstGeom prst="roundRect">
                <a:avLst>
                  <a:gd name="adj" fmla="val 50000"/>
                </a:avLst>
              </a:prstGeom>
              <a:gradFill rotWithShape="1">
                <a:gsLst>
                  <a:gs pos="0">
                    <a:srgbClr val="FFFFFF"/>
                  </a:gs>
                  <a:gs pos="100000">
                    <a:srgbClr val="E4D578">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Arial" charset="0"/>
                  <a:ea typeface="宋体" charset="-122"/>
                </a:endParaRPr>
              </a:p>
            </p:txBody>
          </p:sp>
        </p:grpSp>
      </p:grpSp>
      <p:sp>
        <p:nvSpPr>
          <p:cNvPr id="39" name="文本框 28"/>
          <p:cNvSpPr txBox="1">
            <a:spLocks noChangeArrowheads="1"/>
          </p:cNvSpPr>
          <p:nvPr/>
        </p:nvSpPr>
        <p:spPr bwMode="auto">
          <a:xfrm>
            <a:off x="903288" y="2952344"/>
            <a:ext cx="70231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2800" dirty="0">
                <a:solidFill>
                  <a:srgbClr val="000000"/>
                </a:solidFill>
                <a:latin typeface="微软雅黑" panose="020B0503020204020204" pitchFamily="34" charset="-122"/>
                <a:ea typeface="微软雅黑" panose="020B0503020204020204" pitchFamily="34" charset="-122"/>
              </a:rPr>
              <a:t>归纳证明：</a:t>
            </a:r>
            <a:endParaRPr lang="en-US" altLang="zh-CN" sz="2800" dirty="0">
              <a:solidFill>
                <a:srgbClr val="00000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Tx/>
              <a:buNone/>
            </a:pPr>
            <a:r>
              <a:rPr lang="zh-CN" altLang="en-US" sz="2800" dirty="0">
                <a:solidFill>
                  <a:srgbClr val="000000"/>
                </a:solidFill>
                <a:latin typeface="微软雅黑" panose="020B0503020204020204" pitchFamily="34" charset="-122"/>
                <a:ea typeface="微软雅黑" panose="020B0503020204020204" pitchFamily="34" charset="-122"/>
              </a:rPr>
              <a:t>是用陈述特殊事实的命题，证明一般原理或带有概括性的论断为真。它运用的是归纳推理的形式。</a:t>
            </a:r>
            <a:endParaRPr lang="en-US" altLang="zh-CN" sz="2800" dirty="0">
              <a:solidFill>
                <a:srgbClr val="000000"/>
              </a:solidFill>
              <a:latin typeface="微软雅黑" panose="020B0503020204020204" pitchFamily="34" charset="-122"/>
              <a:ea typeface="微软雅黑" panose="020B0503020204020204" pitchFamily="34" charset="-122"/>
            </a:endParaRPr>
          </a:p>
        </p:txBody>
      </p:sp>
      <p:sp>
        <p:nvSpPr>
          <p:cNvPr id="21" name="任意多边形 6"/>
          <p:cNvSpPr/>
          <p:nvPr/>
        </p:nvSpPr>
        <p:spPr>
          <a:xfrm rot="19117117">
            <a:off x="330200" y="1741488"/>
            <a:ext cx="1069975" cy="771525"/>
          </a:xfrm>
          <a:custGeom>
            <a:avLst/>
            <a:gdLst>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698395 w 1556117"/>
              <a:gd name="connsiteY2" fmla="*/ 875985 h 1091990"/>
              <a:gd name="connsiteX3" fmla="*/ 490576 w 1556117"/>
              <a:gd name="connsiteY3" fmla="*/ 690838 h 1091990"/>
              <a:gd name="connsiteX4" fmla="*/ 199631 w 1556117"/>
              <a:gd name="connsiteY4" fmla="*/ 562368 h 1091990"/>
              <a:gd name="connsiteX5" fmla="*/ 29598 w 1556117"/>
              <a:gd name="connsiteY5" fmla="*/ 562368 h 1091990"/>
              <a:gd name="connsiteX6" fmla="*/ 22041 w 1556117"/>
              <a:gd name="connsiteY6" fmla="*/ 547254 h 1091990"/>
              <a:gd name="connsiteX7" fmla="*/ 82497 w 1556117"/>
              <a:gd name="connsiteY7" fmla="*/ 441456 h 1091990"/>
              <a:gd name="connsiteX8" fmla="*/ 256309 w 1556117"/>
              <a:gd name="connsiteY8" fmla="*/ 218524 h 1091990"/>
              <a:gd name="connsiteX9" fmla="*/ 551033 w 1556117"/>
              <a:gd name="connsiteY9" fmla="*/ 48491 h 1091990"/>
              <a:gd name="connsiteX10" fmla="*/ 943998 w 1556117"/>
              <a:gd name="connsiteY10" fmla="*/ 25820 h 1091990"/>
              <a:gd name="connsiteX11" fmla="*/ 1291621 w 1556117"/>
              <a:gd name="connsiteY11" fmla="*/ 203410 h 1091990"/>
              <a:gd name="connsiteX12" fmla="*/ 1518332 w 1556117"/>
              <a:gd name="connsiteY12" fmla="*/ 494355 h 1091990"/>
              <a:gd name="connsiteX13" fmla="*/ 1518332 w 1556117"/>
              <a:gd name="connsiteY13" fmla="*/ 517026 h 1091990"/>
              <a:gd name="connsiteX14" fmla="*/ 1382305 w 1556117"/>
              <a:gd name="connsiteY14" fmla="*/ 535919 h 1091990"/>
              <a:gd name="connsiteX15" fmla="*/ 1155595 w 1556117"/>
              <a:gd name="connsiteY15" fmla="*/ 626603 h 1091990"/>
              <a:gd name="connsiteX16" fmla="*/ 962890 w 1556117"/>
              <a:gd name="connsiteY16" fmla="*/ 789079 h 1091990"/>
              <a:gd name="connsiteX17" fmla="*/ 796636 w 1556117"/>
              <a:gd name="connsiteY17"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360"/>
              <a:gd name="connsiteX1" fmla="*/ 690837 w 1556117"/>
              <a:gd name="connsiteY1" fmla="*/ 879764 h 1091360"/>
              <a:gd name="connsiteX2" fmla="*/ 490576 w 1556117"/>
              <a:gd name="connsiteY2" fmla="*/ 690838 h 1091360"/>
              <a:gd name="connsiteX3" fmla="*/ 199631 w 1556117"/>
              <a:gd name="connsiteY3" fmla="*/ 562368 h 1091360"/>
              <a:gd name="connsiteX4" fmla="*/ 29598 w 1556117"/>
              <a:gd name="connsiteY4" fmla="*/ 562368 h 1091360"/>
              <a:gd name="connsiteX5" fmla="*/ 22041 w 1556117"/>
              <a:gd name="connsiteY5" fmla="*/ 547254 h 1091360"/>
              <a:gd name="connsiteX6" fmla="*/ 82497 w 1556117"/>
              <a:gd name="connsiteY6" fmla="*/ 441456 h 1091360"/>
              <a:gd name="connsiteX7" fmla="*/ 256309 w 1556117"/>
              <a:gd name="connsiteY7" fmla="*/ 218524 h 1091360"/>
              <a:gd name="connsiteX8" fmla="*/ 551033 w 1556117"/>
              <a:gd name="connsiteY8" fmla="*/ 48491 h 1091360"/>
              <a:gd name="connsiteX9" fmla="*/ 943998 w 1556117"/>
              <a:gd name="connsiteY9" fmla="*/ 25820 h 1091360"/>
              <a:gd name="connsiteX10" fmla="*/ 1291621 w 1556117"/>
              <a:gd name="connsiteY10" fmla="*/ 203410 h 1091360"/>
              <a:gd name="connsiteX11" fmla="*/ 1518332 w 1556117"/>
              <a:gd name="connsiteY11" fmla="*/ 494355 h 1091360"/>
              <a:gd name="connsiteX12" fmla="*/ 1518332 w 1556117"/>
              <a:gd name="connsiteY12" fmla="*/ 517026 h 1091360"/>
              <a:gd name="connsiteX13" fmla="*/ 1382305 w 1556117"/>
              <a:gd name="connsiteY13" fmla="*/ 535919 h 1091360"/>
              <a:gd name="connsiteX14" fmla="*/ 1155595 w 1556117"/>
              <a:gd name="connsiteY14" fmla="*/ 626603 h 1091360"/>
              <a:gd name="connsiteX15" fmla="*/ 962890 w 1556117"/>
              <a:gd name="connsiteY15" fmla="*/ 789079 h 1091360"/>
              <a:gd name="connsiteX16" fmla="*/ 796636 w 1556117"/>
              <a:gd name="connsiteY16" fmla="*/ 1076246 h 1091360"/>
              <a:gd name="connsiteX0" fmla="*/ 796636 w 1556117"/>
              <a:gd name="connsiteY0" fmla="*/ 1076246 h 1091360"/>
              <a:gd name="connsiteX1" fmla="*/ 690837 w 1556117"/>
              <a:gd name="connsiteY1" fmla="*/ 879764 h 1091360"/>
              <a:gd name="connsiteX2" fmla="*/ 490576 w 1556117"/>
              <a:gd name="connsiteY2" fmla="*/ 690838 h 1091360"/>
              <a:gd name="connsiteX3" fmla="*/ 483019 w 1556117"/>
              <a:gd name="connsiteY3" fmla="*/ 694616 h 1091360"/>
              <a:gd name="connsiteX4" fmla="*/ 199631 w 1556117"/>
              <a:gd name="connsiteY4" fmla="*/ 562368 h 1091360"/>
              <a:gd name="connsiteX5" fmla="*/ 29598 w 1556117"/>
              <a:gd name="connsiteY5" fmla="*/ 562368 h 1091360"/>
              <a:gd name="connsiteX6" fmla="*/ 22041 w 1556117"/>
              <a:gd name="connsiteY6" fmla="*/ 547254 h 1091360"/>
              <a:gd name="connsiteX7" fmla="*/ 82497 w 1556117"/>
              <a:gd name="connsiteY7" fmla="*/ 441456 h 1091360"/>
              <a:gd name="connsiteX8" fmla="*/ 256309 w 1556117"/>
              <a:gd name="connsiteY8" fmla="*/ 218524 h 1091360"/>
              <a:gd name="connsiteX9" fmla="*/ 551033 w 1556117"/>
              <a:gd name="connsiteY9" fmla="*/ 48491 h 1091360"/>
              <a:gd name="connsiteX10" fmla="*/ 943998 w 1556117"/>
              <a:gd name="connsiteY10" fmla="*/ 25820 h 1091360"/>
              <a:gd name="connsiteX11" fmla="*/ 1291621 w 1556117"/>
              <a:gd name="connsiteY11" fmla="*/ 203410 h 1091360"/>
              <a:gd name="connsiteX12" fmla="*/ 1518332 w 1556117"/>
              <a:gd name="connsiteY12" fmla="*/ 494355 h 1091360"/>
              <a:gd name="connsiteX13" fmla="*/ 1518332 w 1556117"/>
              <a:gd name="connsiteY13" fmla="*/ 517026 h 1091360"/>
              <a:gd name="connsiteX14" fmla="*/ 1382305 w 1556117"/>
              <a:gd name="connsiteY14" fmla="*/ 535919 h 1091360"/>
              <a:gd name="connsiteX15" fmla="*/ 1155595 w 1556117"/>
              <a:gd name="connsiteY15" fmla="*/ 626603 h 1091360"/>
              <a:gd name="connsiteX16" fmla="*/ 962890 w 1556117"/>
              <a:gd name="connsiteY16" fmla="*/ 789079 h 1091360"/>
              <a:gd name="connsiteX17" fmla="*/ 796636 w 155611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76246"/>
              <a:gd name="connsiteX1" fmla="*/ 691467 w 1556747"/>
              <a:gd name="connsiteY1" fmla="*/ 879764 h 1076246"/>
              <a:gd name="connsiteX2" fmla="*/ 491206 w 1556747"/>
              <a:gd name="connsiteY2" fmla="*/ 690838 h 1076246"/>
              <a:gd name="connsiteX3" fmla="*/ 483649 w 1556747"/>
              <a:gd name="connsiteY3" fmla="*/ 694616 h 1076246"/>
              <a:gd name="connsiteX4" fmla="*/ 204040 w 1556747"/>
              <a:gd name="connsiteY4" fmla="*/ 577483 h 1076246"/>
              <a:gd name="connsiteX5" fmla="*/ 30228 w 1556747"/>
              <a:gd name="connsiteY5" fmla="*/ 562368 h 1076246"/>
              <a:gd name="connsiteX6" fmla="*/ 22671 w 1556747"/>
              <a:gd name="connsiteY6" fmla="*/ 547254 h 1076246"/>
              <a:gd name="connsiteX7" fmla="*/ 83127 w 1556747"/>
              <a:gd name="connsiteY7" fmla="*/ 441456 h 1076246"/>
              <a:gd name="connsiteX8" fmla="*/ 256939 w 1556747"/>
              <a:gd name="connsiteY8" fmla="*/ 218524 h 1076246"/>
              <a:gd name="connsiteX9" fmla="*/ 551663 w 1556747"/>
              <a:gd name="connsiteY9" fmla="*/ 48491 h 1076246"/>
              <a:gd name="connsiteX10" fmla="*/ 944628 w 1556747"/>
              <a:gd name="connsiteY10" fmla="*/ 25820 h 1076246"/>
              <a:gd name="connsiteX11" fmla="*/ 1292251 w 1556747"/>
              <a:gd name="connsiteY11" fmla="*/ 203410 h 1076246"/>
              <a:gd name="connsiteX12" fmla="*/ 1518962 w 1556747"/>
              <a:gd name="connsiteY12" fmla="*/ 494355 h 1076246"/>
              <a:gd name="connsiteX13" fmla="*/ 1518962 w 1556747"/>
              <a:gd name="connsiteY13" fmla="*/ 517026 h 1076246"/>
              <a:gd name="connsiteX14" fmla="*/ 1382935 w 1556747"/>
              <a:gd name="connsiteY14" fmla="*/ 535919 h 1076246"/>
              <a:gd name="connsiteX15" fmla="*/ 1156225 w 1556747"/>
              <a:gd name="connsiteY15" fmla="*/ 626603 h 1076246"/>
              <a:gd name="connsiteX16" fmla="*/ 963520 w 1556747"/>
              <a:gd name="connsiteY16" fmla="*/ 789079 h 1076246"/>
              <a:gd name="connsiteX17" fmla="*/ 797266 w 1556747"/>
              <a:gd name="connsiteY17" fmla="*/ 1076246 h 1076246"/>
              <a:gd name="connsiteX0" fmla="*/ 797266 w 1556747"/>
              <a:gd name="connsiteY0" fmla="*/ 1076246 h 1095967"/>
              <a:gd name="connsiteX1" fmla="*/ 691467 w 1556747"/>
              <a:gd name="connsiteY1" fmla="*/ 879764 h 1095967"/>
              <a:gd name="connsiteX2" fmla="*/ 491206 w 1556747"/>
              <a:gd name="connsiteY2" fmla="*/ 690838 h 1095967"/>
              <a:gd name="connsiteX3" fmla="*/ 483649 w 1556747"/>
              <a:gd name="connsiteY3" fmla="*/ 694616 h 1095967"/>
              <a:gd name="connsiteX4" fmla="*/ 204040 w 1556747"/>
              <a:gd name="connsiteY4" fmla="*/ 577483 h 1095967"/>
              <a:gd name="connsiteX5" fmla="*/ 30228 w 1556747"/>
              <a:gd name="connsiteY5" fmla="*/ 562368 h 1095967"/>
              <a:gd name="connsiteX6" fmla="*/ 22671 w 1556747"/>
              <a:gd name="connsiteY6" fmla="*/ 547254 h 1095967"/>
              <a:gd name="connsiteX7" fmla="*/ 83127 w 1556747"/>
              <a:gd name="connsiteY7" fmla="*/ 441456 h 1095967"/>
              <a:gd name="connsiteX8" fmla="*/ 256939 w 1556747"/>
              <a:gd name="connsiteY8" fmla="*/ 218524 h 1095967"/>
              <a:gd name="connsiteX9" fmla="*/ 551663 w 1556747"/>
              <a:gd name="connsiteY9" fmla="*/ 48491 h 1095967"/>
              <a:gd name="connsiteX10" fmla="*/ 944628 w 1556747"/>
              <a:gd name="connsiteY10" fmla="*/ 25820 h 1095967"/>
              <a:gd name="connsiteX11" fmla="*/ 1292251 w 1556747"/>
              <a:gd name="connsiteY11" fmla="*/ 203410 h 1095967"/>
              <a:gd name="connsiteX12" fmla="*/ 1518962 w 1556747"/>
              <a:gd name="connsiteY12" fmla="*/ 494355 h 1095967"/>
              <a:gd name="connsiteX13" fmla="*/ 1518962 w 1556747"/>
              <a:gd name="connsiteY13" fmla="*/ 517026 h 1095967"/>
              <a:gd name="connsiteX14" fmla="*/ 1382935 w 1556747"/>
              <a:gd name="connsiteY14" fmla="*/ 535919 h 1095967"/>
              <a:gd name="connsiteX15" fmla="*/ 1156225 w 1556747"/>
              <a:gd name="connsiteY15" fmla="*/ 626603 h 1095967"/>
              <a:gd name="connsiteX16" fmla="*/ 963520 w 1556747"/>
              <a:gd name="connsiteY16" fmla="*/ 789079 h 1095967"/>
              <a:gd name="connsiteX17" fmla="*/ 797266 w 1556747"/>
              <a:gd name="connsiteY17" fmla="*/ 1076246 h 109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6747" h="1095967">
                <a:moveTo>
                  <a:pt x="797266" y="1076246"/>
                </a:moveTo>
                <a:cubicBezTo>
                  <a:pt x="785577" y="1073649"/>
                  <a:pt x="742477" y="943999"/>
                  <a:pt x="691467" y="879764"/>
                </a:cubicBezTo>
                <a:cubicBezTo>
                  <a:pt x="640457" y="815529"/>
                  <a:pt x="525842" y="721696"/>
                  <a:pt x="491206" y="690838"/>
                </a:cubicBezTo>
                <a:cubicBezTo>
                  <a:pt x="456570" y="659980"/>
                  <a:pt x="579216" y="757910"/>
                  <a:pt x="483649" y="694616"/>
                </a:cubicBezTo>
                <a:cubicBezTo>
                  <a:pt x="384545" y="633220"/>
                  <a:pt x="279610" y="599524"/>
                  <a:pt x="204040" y="577483"/>
                </a:cubicBezTo>
                <a:cubicBezTo>
                  <a:pt x="128470" y="555442"/>
                  <a:pt x="60456" y="567406"/>
                  <a:pt x="30228" y="562368"/>
                </a:cubicBezTo>
                <a:cubicBezTo>
                  <a:pt x="0" y="557330"/>
                  <a:pt x="13855" y="567406"/>
                  <a:pt x="22671" y="547254"/>
                </a:cubicBezTo>
                <a:cubicBezTo>
                  <a:pt x="31488" y="527102"/>
                  <a:pt x="44082" y="496244"/>
                  <a:pt x="83127" y="441456"/>
                </a:cubicBezTo>
                <a:cubicBezTo>
                  <a:pt x="122172" y="386668"/>
                  <a:pt x="178850" y="284018"/>
                  <a:pt x="256939" y="218524"/>
                </a:cubicBezTo>
                <a:cubicBezTo>
                  <a:pt x="335028" y="153030"/>
                  <a:pt x="437048" y="80608"/>
                  <a:pt x="551663" y="48491"/>
                </a:cubicBezTo>
                <a:cubicBezTo>
                  <a:pt x="666278" y="16374"/>
                  <a:pt x="821197" y="0"/>
                  <a:pt x="944628" y="25820"/>
                </a:cubicBezTo>
                <a:cubicBezTo>
                  <a:pt x="1068059" y="51640"/>
                  <a:pt x="1196529" y="125321"/>
                  <a:pt x="1292251" y="203410"/>
                </a:cubicBezTo>
                <a:cubicBezTo>
                  <a:pt x="1387973" y="281499"/>
                  <a:pt x="1481177" y="442086"/>
                  <a:pt x="1518962" y="494355"/>
                </a:cubicBezTo>
                <a:cubicBezTo>
                  <a:pt x="1556747" y="546624"/>
                  <a:pt x="1541633" y="510099"/>
                  <a:pt x="1518962" y="517026"/>
                </a:cubicBezTo>
                <a:cubicBezTo>
                  <a:pt x="1496291" y="523953"/>
                  <a:pt x="1443391" y="517656"/>
                  <a:pt x="1382935" y="535919"/>
                </a:cubicBezTo>
                <a:cubicBezTo>
                  <a:pt x="1322479" y="554182"/>
                  <a:pt x="1226127" y="584410"/>
                  <a:pt x="1156225" y="626603"/>
                </a:cubicBezTo>
                <a:cubicBezTo>
                  <a:pt x="1086323" y="668796"/>
                  <a:pt x="1023346" y="712249"/>
                  <a:pt x="963520" y="789079"/>
                </a:cubicBezTo>
                <a:cubicBezTo>
                  <a:pt x="903694" y="865909"/>
                  <a:pt x="808601" y="1095967"/>
                  <a:pt x="797266" y="1076246"/>
                </a:cubicBezTo>
                <a:close/>
              </a:path>
            </a:pathLst>
          </a:custGeom>
          <a:gradFill>
            <a:gsLst>
              <a:gs pos="0">
                <a:srgbClr val="E4A302"/>
              </a:gs>
              <a:gs pos="100000">
                <a:srgbClr val="FFDD71"/>
              </a:gs>
            </a:gsLst>
            <a:lin ang="12000000" scaled="0"/>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Tree>
    <p:extLst>
      <p:ext uri="{BB962C8B-B14F-4D97-AF65-F5344CB8AC3E}">
        <p14:creationId xmlns:p14="http://schemas.microsoft.com/office/powerpoint/2010/main" val="2629330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p:cTn id="12" dur="500" fill="hold"/>
                                        <p:tgtEl>
                                          <p:spTgt spid="44"/>
                                        </p:tgtEl>
                                        <p:attrNameLst>
                                          <p:attrName>ppt_w</p:attrName>
                                        </p:attrNameLst>
                                      </p:cBhvr>
                                      <p:tavLst>
                                        <p:tav tm="0">
                                          <p:val>
                                            <p:fltVal val="0"/>
                                          </p:val>
                                        </p:tav>
                                        <p:tav tm="100000">
                                          <p:val>
                                            <p:strVal val="#ppt_w"/>
                                          </p:val>
                                        </p:tav>
                                      </p:tavLst>
                                    </p:anim>
                                    <p:anim calcmode="lin" valueType="num">
                                      <p:cBhvr>
                                        <p:cTn id="13" dur="500" fill="hold"/>
                                        <p:tgtEl>
                                          <p:spTgt spid="44"/>
                                        </p:tgtEl>
                                        <p:attrNameLst>
                                          <p:attrName>ppt_h</p:attrName>
                                        </p:attrNameLst>
                                      </p:cBhvr>
                                      <p:tavLst>
                                        <p:tav tm="0">
                                          <p:val>
                                            <p:fltVal val="0"/>
                                          </p:val>
                                        </p:tav>
                                        <p:tav tm="100000">
                                          <p:val>
                                            <p:strVal val="#ppt_h"/>
                                          </p:val>
                                        </p:tav>
                                      </p:tavLst>
                                    </p:anim>
                                    <p:animEffect transition="in" filter="fade">
                                      <p:cBhvr>
                                        <p:cTn id="14" dur="500"/>
                                        <p:tgtEl>
                                          <p:spTgt spid="4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4"/>
                                        </p:tgtEl>
                                        <p:attrNameLst>
                                          <p:attrName>style.visibility</p:attrName>
                                        </p:attrNameLst>
                                      </p:cBhvr>
                                      <p:to>
                                        <p:strVal val="visible"/>
                                      </p:to>
                                    </p:set>
                                    <p:anim calcmode="lin" valueType="num">
                                      <p:cBhvr>
                                        <p:cTn id="17" dur="500" fill="hold"/>
                                        <p:tgtEl>
                                          <p:spTgt spid="84"/>
                                        </p:tgtEl>
                                        <p:attrNameLst>
                                          <p:attrName>ppt_w</p:attrName>
                                        </p:attrNameLst>
                                      </p:cBhvr>
                                      <p:tavLst>
                                        <p:tav tm="0">
                                          <p:val>
                                            <p:fltVal val="0"/>
                                          </p:val>
                                        </p:tav>
                                        <p:tav tm="100000">
                                          <p:val>
                                            <p:strVal val="#ppt_w"/>
                                          </p:val>
                                        </p:tav>
                                      </p:tavLst>
                                    </p:anim>
                                    <p:anim calcmode="lin" valueType="num">
                                      <p:cBhvr>
                                        <p:cTn id="18" dur="500" fill="hold"/>
                                        <p:tgtEl>
                                          <p:spTgt spid="84"/>
                                        </p:tgtEl>
                                        <p:attrNameLst>
                                          <p:attrName>ppt_h</p:attrName>
                                        </p:attrNameLst>
                                      </p:cBhvr>
                                      <p:tavLst>
                                        <p:tav tm="0">
                                          <p:val>
                                            <p:fltVal val="0"/>
                                          </p:val>
                                        </p:tav>
                                        <p:tav tm="100000">
                                          <p:val>
                                            <p:strVal val="#ppt_h"/>
                                          </p:val>
                                        </p:tav>
                                      </p:tavLst>
                                    </p:anim>
                                    <p:animEffect transition="in" filter="fade">
                                      <p:cBhvr>
                                        <p:cTn id="19" dur="500"/>
                                        <p:tgtEl>
                                          <p:spTgt spid="84"/>
                                        </p:tgtEl>
                                      </p:cBhvr>
                                    </p:animEffect>
                                  </p:childTnLst>
                                </p:cTn>
                              </p:par>
                              <p:par>
                                <p:cTn id="20" presetID="53" presetClass="entr" presetSubtype="16" fill="hold" nodeType="withEffect">
                                  <p:stCondLst>
                                    <p:cond delay="0"/>
                                  </p:stCondLst>
                                  <p:childTnLst>
                                    <p:set>
                                      <p:cBhvr>
                                        <p:cTn id="21" dur="1" fill="hold">
                                          <p:stCondLst>
                                            <p:cond delay="0"/>
                                          </p:stCondLst>
                                        </p:cTn>
                                        <p:tgtEl>
                                          <p:spTgt spid="31754"/>
                                        </p:tgtEl>
                                        <p:attrNameLst>
                                          <p:attrName>style.visibility</p:attrName>
                                        </p:attrNameLst>
                                      </p:cBhvr>
                                      <p:to>
                                        <p:strVal val="visible"/>
                                      </p:to>
                                    </p:set>
                                    <p:anim calcmode="lin" valueType="num">
                                      <p:cBhvr>
                                        <p:cTn id="22" dur="500" fill="hold"/>
                                        <p:tgtEl>
                                          <p:spTgt spid="31754"/>
                                        </p:tgtEl>
                                        <p:attrNameLst>
                                          <p:attrName>ppt_w</p:attrName>
                                        </p:attrNameLst>
                                      </p:cBhvr>
                                      <p:tavLst>
                                        <p:tav tm="0">
                                          <p:val>
                                            <p:fltVal val="0"/>
                                          </p:val>
                                        </p:tav>
                                        <p:tav tm="100000">
                                          <p:val>
                                            <p:strVal val="#ppt_w"/>
                                          </p:val>
                                        </p:tav>
                                      </p:tavLst>
                                    </p:anim>
                                    <p:anim calcmode="lin" valueType="num">
                                      <p:cBhvr>
                                        <p:cTn id="23" dur="500" fill="hold"/>
                                        <p:tgtEl>
                                          <p:spTgt spid="31754"/>
                                        </p:tgtEl>
                                        <p:attrNameLst>
                                          <p:attrName>ppt_h</p:attrName>
                                        </p:attrNameLst>
                                      </p:cBhvr>
                                      <p:tavLst>
                                        <p:tav tm="0">
                                          <p:val>
                                            <p:fltVal val="0"/>
                                          </p:val>
                                        </p:tav>
                                        <p:tav tm="100000">
                                          <p:val>
                                            <p:strVal val="#ppt_h"/>
                                          </p:val>
                                        </p:tav>
                                      </p:tavLst>
                                    </p:anim>
                                    <p:animEffect transition="in" filter="fade">
                                      <p:cBhvr>
                                        <p:cTn id="24" dur="500"/>
                                        <p:tgtEl>
                                          <p:spTgt spid="3175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p:cTn id="27" dur="500" fill="hold"/>
                                        <p:tgtEl>
                                          <p:spTgt spid="39"/>
                                        </p:tgtEl>
                                        <p:attrNameLst>
                                          <p:attrName>ppt_w</p:attrName>
                                        </p:attrNameLst>
                                      </p:cBhvr>
                                      <p:tavLst>
                                        <p:tav tm="0">
                                          <p:val>
                                            <p:fltVal val="0"/>
                                          </p:val>
                                        </p:tav>
                                        <p:tav tm="100000">
                                          <p:val>
                                            <p:strVal val="#ppt_w"/>
                                          </p:val>
                                        </p:tav>
                                      </p:tavLst>
                                    </p:anim>
                                    <p:anim calcmode="lin" valueType="num">
                                      <p:cBhvr>
                                        <p:cTn id="28" dur="500" fill="hold"/>
                                        <p:tgtEl>
                                          <p:spTgt spid="39"/>
                                        </p:tgtEl>
                                        <p:attrNameLst>
                                          <p:attrName>ppt_h</p:attrName>
                                        </p:attrNameLst>
                                      </p:cBhvr>
                                      <p:tavLst>
                                        <p:tav tm="0">
                                          <p:val>
                                            <p:fltVal val="0"/>
                                          </p:val>
                                        </p:tav>
                                        <p:tav tm="100000">
                                          <p:val>
                                            <p:strVal val="#ppt_h"/>
                                          </p:val>
                                        </p:tav>
                                      </p:tavLst>
                                    </p:anim>
                                    <p:animEffect transition="in" filter="fade">
                                      <p:cBhvr>
                                        <p:cTn id="29" dur="500"/>
                                        <p:tgtEl>
                                          <p:spTgt spid="39"/>
                                        </p:tgtEl>
                                      </p:cBhvr>
                                    </p:animEffect>
                                  </p:childTnLst>
                                </p:cTn>
                              </p:par>
                              <p:par>
                                <p:cTn id="30" presetID="53" presetClass="entr" presetSubtype="16"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9">
                                            <p:txEl>
                                              <p:pRg st="0" end="0"/>
                                            </p:txEl>
                                          </p:spTgt>
                                        </p:tgtEl>
                                        <p:attrNameLst>
                                          <p:attrName>style.visibility</p:attrName>
                                        </p:attrNameLst>
                                      </p:cBhvr>
                                      <p:to>
                                        <p:strVal val="visible"/>
                                      </p:to>
                                    </p:set>
                                    <p:animEffect transition="in" filter="barn(inVertical)">
                                      <p:cBhvr>
                                        <p:cTn id="39" dur="500"/>
                                        <p:tgtEl>
                                          <p:spTgt spid="3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39">
                                            <p:txEl>
                                              <p:pRg st="1" end="1"/>
                                            </p:txEl>
                                          </p:spTgt>
                                        </p:tgtEl>
                                        <p:attrNameLst>
                                          <p:attrName>style.visibility</p:attrName>
                                        </p:attrNameLst>
                                      </p:cBhvr>
                                      <p:to>
                                        <p:strVal val="visible"/>
                                      </p:to>
                                    </p:set>
                                    <p:animEffect transition="in" filter="barn(inVertical)">
                                      <p:cBhvr>
                                        <p:cTn id="44" dur="500"/>
                                        <p:tgtEl>
                                          <p:spTgt spid="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4" grpId="0"/>
      <p:bldP spid="84" grpId="0"/>
      <p:bldP spid="3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 y="228600"/>
            <a:ext cx="9144000" cy="6477000"/>
          </a:xfrm>
        </p:spPr>
        <p:txBody>
          <a:bodyPr/>
          <a:lstStyle/>
          <a:p>
            <a:r>
              <a:rPr lang="zh-CN" altLang="en-US" b="1" dirty="0"/>
              <a:t>例：</a:t>
            </a:r>
            <a:endParaRPr lang="en-US" altLang="zh-CN" b="1" dirty="0"/>
          </a:p>
          <a:p>
            <a:pPr marL="0" indent="0">
              <a:buNone/>
            </a:pPr>
            <a:r>
              <a:rPr lang="zh-CN" altLang="en-US" b="1" dirty="0"/>
              <a:t>中国古代著名思想家老子曾经说过：“合抱之木，生于毫末；九层之台，起于累土；千里之行，始于足下。”这就是用一些具体地事实，归纳说明了“天下大事，必作于细”的一般性的道理。</a:t>
            </a:r>
            <a:endParaRPr lang="en-US" altLang="zh-CN" b="1" dirty="0"/>
          </a:p>
        </p:txBody>
      </p:sp>
      <p:sp>
        <p:nvSpPr>
          <p:cNvPr id="4" name="箭头: 下 3"/>
          <p:cNvSpPr/>
          <p:nvPr/>
        </p:nvSpPr>
        <p:spPr>
          <a:xfrm>
            <a:off x="4295258" y="3048000"/>
            <a:ext cx="457200" cy="6858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宋体"/>
              <a:cs typeface="+mn-cs"/>
            </a:endParaRPr>
          </a:p>
        </p:txBody>
      </p:sp>
      <p:sp>
        <p:nvSpPr>
          <p:cNvPr id="5" name="矩形 4"/>
          <p:cNvSpPr/>
          <p:nvPr/>
        </p:nvSpPr>
        <p:spPr>
          <a:xfrm>
            <a:off x="30480" y="3810000"/>
            <a:ext cx="8986756" cy="2308324"/>
          </a:xfrm>
          <a:prstGeom prst="rect">
            <a:avLst/>
          </a:prstGeom>
          <a:noFill/>
        </p:spPr>
        <p:txBody>
          <a:bodyPr wrap="none" lIns="91440" tIns="45720" rIns="91440" bIns="45720">
            <a:spAutoFit/>
          </a:bodyPr>
          <a:lstStyle/>
          <a:p>
            <a:pPr marL="0" marR="0" lvl="0" indent="0" defTabSz="914400" rtl="0" eaLnBrk="0" fontAlgn="base" latinLnBrk="0" hangingPunct="0">
              <a:lnSpc>
                <a:spcPct val="100000"/>
              </a:lnSpc>
              <a:spcBef>
                <a:spcPct val="0"/>
              </a:spcBef>
              <a:spcAft>
                <a:spcPct val="0"/>
              </a:spcAft>
              <a:buClrTx/>
              <a:buSzTx/>
              <a:buFontTx/>
              <a:buNone/>
              <a:tabLst/>
              <a:defRPr/>
            </a:pPr>
            <a:r>
              <a:rPr lang="zh-CN" altLang="en-US" sz="3600" b="1" dirty="0">
                <a:ln w="22225">
                  <a:solidFill>
                    <a:srgbClr val="333399"/>
                  </a:solidFill>
                  <a:prstDash val="solid"/>
                </a:ln>
                <a:solidFill>
                  <a:srgbClr val="333399">
                    <a:lumMod val="40000"/>
                    <a:lumOff val="60000"/>
                  </a:srgbClr>
                </a:solidFill>
              </a:rPr>
              <a:t>归纳证明除了完全归纳外，科学归纳证明和</a:t>
            </a:r>
            <a:endParaRPr lang="en-US" altLang="zh-CN" sz="3600" b="1" dirty="0">
              <a:ln w="22225">
                <a:solidFill>
                  <a:srgbClr val="333399"/>
                </a:solidFill>
                <a:prstDash val="solid"/>
              </a:ln>
              <a:solidFill>
                <a:srgbClr val="333399">
                  <a:lumMod val="40000"/>
                  <a:lumOff val="60000"/>
                </a:srgbClr>
              </a:solidFill>
            </a:endParaRPr>
          </a:p>
          <a:p>
            <a:pPr marL="0" marR="0" lvl="0" indent="0"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w="22225">
                  <a:solidFill>
                    <a:srgbClr val="333399"/>
                  </a:solidFill>
                  <a:prstDash val="solid"/>
                </a:ln>
                <a:solidFill>
                  <a:srgbClr val="333399">
                    <a:lumMod val="40000"/>
                    <a:lumOff val="60000"/>
                  </a:srgbClr>
                </a:solidFill>
                <a:effectLst/>
                <a:uLnTx/>
                <a:uFillTx/>
                <a:latin typeface="Arial" panose="020B0604020202020204" pitchFamily="34" charset="0"/>
                <a:ea typeface="宋体" panose="02010600030101010101" pitchFamily="2" charset="-122"/>
                <a:cs typeface="+mn-cs"/>
              </a:rPr>
              <a:t>简单枚举归纳证明是或然性证明，这种证明</a:t>
            </a:r>
            <a:endParaRPr kumimoji="0" lang="en-US" altLang="zh-CN" sz="3600" b="1" i="0" u="none" strike="noStrike" kern="1200" cap="none" spc="0" normalizeH="0" baseline="0" noProof="0" dirty="0">
              <a:ln w="22225">
                <a:solidFill>
                  <a:srgbClr val="333399"/>
                </a:solidFill>
                <a:prstDash val="solid"/>
              </a:ln>
              <a:solidFill>
                <a:srgbClr val="333399">
                  <a:lumMod val="40000"/>
                  <a:lumOff val="60000"/>
                </a:srgbClr>
              </a:solidFill>
              <a:effectLst/>
              <a:uLnTx/>
              <a:uFillTx/>
              <a:latin typeface="Arial" panose="020B0604020202020204" pitchFamily="34" charset="0"/>
              <a:ea typeface="宋体" panose="02010600030101010101" pitchFamily="2" charset="-122"/>
              <a:cs typeface="+mn-cs"/>
            </a:endParaRPr>
          </a:p>
          <a:p>
            <a:pPr marL="0" marR="0" lvl="0" indent="0" defTabSz="914400" rtl="0" eaLnBrk="0" fontAlgn="base" latinLnBrk="0" hangingPunct="0">
              <a:lnSpc>
                <a:spcPct val="100000"/>
              </a:lnSpc>
              <a:spcBef>
                <a:spcPct val="0"/>
              </a:spcBef>
              <a:spcAft>
                <a:spcPct val="0"/>
              </a:spcAft>
              <a:buClrTx/>
              <a:buSzTx/>
              <a:buFontTx/>
              <a:buNone/>
              <a:tabLst/>
              <a:defRPr/>
            </a:pPr>
            <a:r>
              <a:rPr lang="zh-CN" altLang="en-US" sz="3600" b="1" dirty="0">
                <a:ln w="22225">
                  <a:solidFill>
                    <a:srgbClr val="333399"/>
                  </a:solidFill>
                  <a:prstDash val="solid"/>
                </a:ln>
                <a:solidFill>
                  <a:srgbClr val="333399">
                    <a:lumMod val="40000"/>
                    <a:lumOff val="60000"/>
                  </a:srgbClr>
                </a:solidFill>
              </a:rPr>
              <a:t>只能表明对论题给予了一定的证据支持，其</a:t>
            </a:r>
            <a:endParaRPr lang="en-US" altLang="zh-CN" sz="3600" b="1" dirty="0">
              <a:ln w="22225">
                <a:solidFill>
                  <a:srgbClr val="333399"/>
                </a:solidFill>
                <a:prstDash val="solid"/>
              </a:ln>
              <a:solidFill>
                <a:srgbClr val="333399">
                  <a:lumMod val="40000"/>
                  <a:lumOff val="60000"/>
                </a:srgbClr>
              </a:solidFill>
            </a:endParaRPr>
          </a:p>
          <a:p>
            <a:pPr marL="0" marR="0" lvl="0" indent="0"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w="22225">
                  <a:solidFill>
                    <a:srgbClr val="333399"/>
                  </a:solidFill>
                  <a:prstDash val="solid"/>
                </a:ln>
                <a:solidFill>
                  <a:srgbClr val="333399">
                    <a:lumMod val="40000"/>
                    <a:lumOff val="60000"/>
                  </a:srgbClr>
                </a:solidFill>
                <a:effectLst/>
                <a:uLnTx/>
                <a:uFillTx/>
                <a:latin typeface="Arial" panose="020B0604020202020204" pitchFamily="34" charset="0"/>
                <a:ea typeface="宋体" panose="02010600030101010101" pitchFamily="2" charset="-122"/>
                <a:cs typeface="+mn-cs"/>
              </a:rPr>
              <a:t>结论有一个是否可靠与是否有效的问题。</a:t>
            </a:r>
          </a:p>
        </p:txBody>
      </p:sp>
    </p:spTree>
    <p:extLst>
      <p:ext uri="{BB962C8B-B14F-4D97-AF65-F5344CB8AC3E}">
        <p14:creationId xmlns:p14="http://schemas.microsoft.com/office/powerpoint/2010/main" val="162240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arn(inVertical)">
                                      <p:cBhvr>
                                        <p:cTn id="12" dur="500"/>
                                        <p:tgtEl>
                                          <p:spTgt spid="5">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barn(inVertical)">
                                      <p:cBhvr>
                                        <p:cTn id="15" dur="500"/>
                                        <p:tgtEl>
                                          <p:spTgt spid="5">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barn(inVertical)">
                                      <p:cBhvr>
                                        <p:cTn id="18" dur="500"/>
                                        <p:tgtEl>
                                          <p:spTgt spid="5">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barn(inVertical)">
                                      <p:cBhvr>
                                        <p:cTn id="21"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28"/>
          <p:cNvSpPr txBox="1"/>
          <p:nvPr/>
        </p:nvSpPr>
        <p:spPr>
          <a:xfrm>
            <a:off x="3298825" y="2481263"/>
            <a:ext cx="4770438" cy="120015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p>
        </p:txBody>
      </p:sp>
      <p:sp>
        <p:nvSpPr>
          <p:cNvPr id="44" name="文本框 28"/>
          <p:cNvSpPr txBox="1"/>
          <p:nvPr/>
        </p:nvSpPr>
        <p:spPr>
          <a:xfrm>
            <a:off x="925513" y="2478088"/>
            <a:ext cx="7302500" cy="739775"/>
          </a:xfrm>
          <a:prstGeom prst="rect">
            <a:avLst/>
          </a:prstGeom>
          <a:noFill/>
        </p:spPr>
        <p:txBody>
          <a:bodyP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       </a:t>
            </a:r>
          </a:p>
        </p:txBody>
      </p:sp>
      <p:grpSp>
        <p:nvGrpSpPr>
          <p:cNvPr id="21508" name="组合 1"/>
          <p:cNvGrpSpPr>
            <a:grpSpLocks/>
          </p:cNvGrpSpPr>
          <p:nvPr/>
        </p:nvGrpSpPr>
        <p:grpSpPr bwMode="auto">
          <a:xfrm>
            <a:off x="525463" y="508000"/>
            <a:ext cx="5397500" cy="652463"/>
            <a:chOff x="3589704" y="5356768"/>
            <a:chExt cx="5398100" cy="651600"/>
          </a:xfrm>
        </p:grpSpPr>
        <p:sp>
          <p:nvSpPr>
            <p:cNvPr id="52" name="Freeform 7"/>
            <p:cNvSpPr>
              <a:spLocks/>
            </p:cNvSpPr>
            <p:nvPr/>
          </p:nvSpPr>
          <p:spPr bwMode="auto">
            <a:xfrm>
              <a:off x="3592879" y="5358354"/>
              <a:ext cx="5394925" cy="648428"/>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29ABE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3" name="Freeform 8"/>
            <p:cNvSpPr>
              <a:spLocks/>
            </p:cNvSpPr>
            <p:nvPr/>
          </p:nvSpPr>
          <p:spPr bwMode="auto">
            <a:xfrm>
              <a:off x="7751004" y="5358354"/>
              <a:ext cx="1236800" cy="648428"/>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4" name="Freeform 12"/>
            <p:cNvSpPr>
              <a:spLocks/>
            </p:cNvSpPr>
            <p:nvPr/>
          </p:nvSpPr>
          <p:spPr bwMode="auto">
            <a:xfrm>
              <a:off x="3589704" y="5356768"/>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grpSp>
      <p:sp>
        <p:nvSpPr>
          <p:cNvPr id="55" name="Freeform 5"/>
          <p:cNvSpPr>
            <a:spLocks noEditPoints="1"/>
          </p:cNvSpPr>
          <p:nvPr/>
        </p:nvSpPr>
        <p:spPr bwMode="auto">
          <a:xfrm>
            <a:off x="315913" y="277813"/>
            <a:ext cx="5821362" cy="1081087"/>
          </a:xfrm>
          <a:custGeom>
            <a:avLst/>
            <a:gdLst>
              <a:gd name="T0" fmla="*/ 5285393 w 1097"/>
              <a:gd name="T1" fmla="*/ 0 h 201"/>
              <a:gd name="T2" fmla="*/ 530662 w 1097"/>
              <a:gd name="T3" fmla="*/ 0 h 201"/>
              <a:gd name="T4" fmla="*/ 153892 w 1097"/>
              <a:gd name="T5" fmla="*/ 155978 h 201"/>
              <a:gd name="T6" fmla="*/ 0 w 1097"/>
              <a:gd name="T7" fmla="*/ 537854 h 201"/>
              <a:gd name="T8" fmla="*/ 530662 w 1097"/>
              <a:gd name="T9" fmla="*/ 1081087 h 201"/>
              <a:gd name="T10" fmla="*/ 5285393 w 1097"/>
              <a:gd name="T11" fmla="*/ 1081087 h 201"/>
              <a:gd name="T12" fmla="*/ 5821362 w 1097"/>
              <a:gd name="T13" fmla="*/ 537854 h 201"/>
              <a:gd name="T14" fmla="*/ 5662163 w 1097"/>
              <a:gd name="T15" fmla="*/ 155978 h 201"/>
              <a:gd name="T16" fmla="*/ 5285393 w 1097"/>
              <a:gd name="T17" fmla="*/ 0 h 201"/>
              <a:gd name="T18" fmla="*/ 5609097 w 1097"/>
              <a:gd name="T19" fmla="*/ 537854 h 201"/>
              <a:gd name="T20" fmla="*/ 5285393 w 1097"/>
              <a:gd name="T21" fmla="*/ 865945 h 201"/>
              <a:gd name="T22" fmla="*/ 530662 w 1097"/>
              <a:gd name="T23" fmla="*/ 865945 h 201"/>
              <a:gd name="T24" fmla="*/ 212265 w 1097"/>
              <a:gd name="T25" fmla="*/ 537854 h 201"/>
              <a:gd name="T26" fmla="*/ 307784 w 1097"/>
              <a:gd name="T27" fmla="*/ 311955 h 201"/>
              <a:gd name="T28" fmla="*/ 530662 w 1097"/>
              <a:gd name="T29" fmla="*/ 215142 h 201"/>
              <a:gd name="T30" fmla="*/ 5285393 w 1097"/>
              <a:gd name="T31" fmla="*/ 215142 h 201"/>
              <a:gd name="T32" fmla="*/ 5513578 w 1097"/>
              <a:gd name="T33" fmla="*/ 311955 h 201"/>
              <a:gd name="T34" fmla="*/ 5609097 w 1097"/>
              <a:gd name="T35" fmla="*/ 537854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6" name="Freeform 6"/>
          <p:cNvSpPr>
            <a:spLocks noEditPoints="1"/>
          </p:cNvSpPr>
          <p:nvPr/>
        </p:nvSpPr>
        <p:spPr bwMode="auto">
          <a:xfrm>
            <a:off x="422275" y="401638"/>
            <a:ext cx="5608638" cy="865187"/>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7" name="文本框 39"/>
          <p:cNvSpPr txBox="1"/>
          <p:nvPr/>
        </p:nvSpPr>
        <p:spPr>
          <a:xfrm>
            <a:off x="585788" y="574675"/>
            <a:ext cx="665162" cy="584200"/>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02</a:t>
            </a:r>
            <a:endParaRPr kumimoji="0" lang="zh-CN" altLang="en-US"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58" name="Freeform 27"/>
          <p:cNvSpPr>
            <a:spLocks noChangeAspect="1" noEditPoints="1"/>
          </p:cNvSpPr>
          <p:nvPr/>
        </p:nvSpPr>
        <p:spPr bwMode="auto">
          <a:xfrm>
            <a:off x="4999038" y="600075"/>
            <a:ext cx="498475" cy="504825"/>
          </a:xfrm>
          <a:custGeom>
            <a:avLst/>
            <a:gdLst>
              <a:gd name="T0" fmla="*/ 59 w 104"/>
              <a:gd name="T1" fmla="*/ 46 h 105"/>
              <a:gd name="T2" fmla="*/ 59 w 104"/>
              <a:gd name="T3" fmla="*/ 23 h 105"/>
              <a:gd name="T4" fmla="*/ 46 w 104"/>
              <a:gd name="T5" fmla="*/ 23 h 105"/>
              <a:gd name="T6" fmla="*/ 46 w 104"/>
              <a:gd name="T7" fmla="*/ 46 h 105"/>
              <a:gd name="T8" fmla="*/ 24 w 104"/>
              <a:gd name="T9" fmla="*/ 46 h 105"/>
              <a:gd name="T10" fmla="*/ 24 w 104"/>
              <a:gd name="T11" fmla="*/ 59 h 105"/>
              <a:gd name="T12" fmla="*/ 46 w 104"/>
              <a:gd name="T13" fmla="*/ 59 h 105"/>
              <a:gd name="T14" fmla="*/ 46 w 104"/>
              <a:gd name="T15" fmla="*/ 82 h 105"/>
              <a:gd name="T16" fmla="*/ 59 w 104"/>
              <a:gd name="T17" fmla="*/ 82 h 105"/>
              <a:gd name="T18" fmla="*/ 59 w 104"/>
              <a:gd name="T19" fmla="*/ 59 h 105"/>
              <a:gd name="T20" fmla="*/ 81 w 104"/>
              <a:gd name="T21" fmla="*/ 59 h 105"/>
              <a:gd name="T22" fmla="*/ 81 w 104"/>
              <a:gd name="T23" fmla="*/ 46 h 105"/>
              <a:gd name="T24" fmla="*/ 59 w 104"/>
              <a:gd name="T25" fmla="*/ 46 h 105"/>
              <a:gd name="T26" fmla="*/ 52 w 104"/>
              <a:gd name="T27" fmla="*/ 0 h 105"/>
              <a:gd name="T28" fmla="*/ 0 w 104"/>
              <a:gd name="T29" fmla="*/ 53 h 105"/>
              <a:gd name="T30" fmla="*/ 52 w 104"/>
              <a:gd name="T31" fmla="*/ 105 h 105"/>
              <a:gd name="T32" fmla="*/ 104 w 104"/>
              <a:gd name="T33" fmla="*/ 53 h 105"/>
              <a:gd name="T34" fmla="*/ 52 w 104"/>
              <a:gd name="T35" fmla="*/ 0 h 105"/>
              <a:gd name="T36" fmla="*/ 52 w 104"/>
              <a:gd name="T37" fmla="*/ 93 h 105"/>
              <a:gd name="T38" fmla="*/ 12 w 104"/>
              <a:gd name="T39" fmla="*/ 53 h 105"/>
              <a:gd name="T40" fmla="*/ 52 w 104"/>
              <a:gd name="T41" fmla="*/ 12 h 105"/>
              <a:gd name="T42" fmla="*/ 93 w 104"/>
              <a:gd name="T43" fmla="*/ 53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9" y="46"/>
                </a:moveTo>
                <a:cubicBezTo>
                  <a:pt x="59" y="23"/>
                  <a:pt x="59" y="23"/>
                  <a:pt x="59" y="23"/>
                </a:cubicBezTo>
                <a:cubicBezTo>
                  <a:pt x="46" y="23"/>
                  <a:pt x="46" y="23"/>
                  <a:pt x="46" y="23"/>
                </a:cubicBezTo>
                <a:cubicBezTo>
                  <a:pt x="46" y="46"/>
                  <a:pt x="46" y="46"/>
                  <a:pt x="46" y="46"/>
                </a:cubicBezTo>
                <a:cubicBezTo>
                  <a:pt x="24" y="46"/>
                  <a:pt x="24" y="46"/>
                  <a:pt x="24" y="46"/>
                </a:cubicBezTo>
                <a:cubicBezTo>
                  <a:pt x="24" y="59"/>
                  <a:pt x="24" y="59"/>
                  <a:pt x="24" y="59"/>
                </a:cubicBezTo>
                <a:cubicBezTo>
                  <a:pt x="46" y="59"/>
                  <a:pt x="46" y="59"/>
                  <a:pt x="46" y="59"/>
                </a:cubicBezTo>
                <a:cubicBezTo>
                  <a:pt x="46" y="82"/>
                  <a:pt x="46" y="82"/>
                  <a:pt x="46" y="82"/>
                </a:cubicBezTo>
                <a:cubicBezTo>
                  <a:pt x="59" y="82"/>
                  <a:pt x="59" y="82"/>
                  <a:pt x="59" y="82"/>
                </a:cubicBezTo>
                <a:cubicBezTo>
                  <a:pt x="59" y="59"/>
                  <a:pt x="59" y="59"/>
                  <a:pt x="59" y="59"/>
                </a:cubicBezTo>
                <a:cubicBezTo>
                  <a:pt x="81" y="59"/>
                  <a:pt x="81" y="59"/>
                  <a:pt x="81" y="59"/>
                </a:cubicBezTo>
                <a:cubicBezTo>
                  <a:pt x="81" y="46"/>
                  <a:pt x="81" y="46"/>
                  <a:pt x="81" y="46"/>
                </a:cubicBezTo>
                <a:lnTo>
                  <a:pt x="59" y="46"/>
                </a:lnTo>
                <a:close/>
                <a:moveTo>
                  <a:pt x="52" y="0"/>
                </a:moveTo>
                <a:cubicBezTo>
                  <a:pt x="23" y="0"/>
                  <a:pt x="0" y="24"/>
                  <a:pt x="0" y="53"/>
                </a:cubicBezTo>
                <a:cubicBezTo>
                  <a:pt x="0" y="81"/>
                  <a:pt x="23" y="105"/>
                  <a:pt x="52" y="105"/>
                </a:cubicBezTo>
                <a:cubicBezTo>
                  <a:pt x="81" y="105"/>
                  <a:pt x="104" y="81"/>
                  <a:pt x="104" y="53"/>
                </a:cubicBezTo>
                <a:cubicBezTo>
                  <a:pt x="104" y="24"/>
                  <a:pt x="81" y="0"/>
                  <a:pt x="52" y="0"/>
                </a:cubicBezTo>
                <a:close/>
                <a:moveTo>
                  <a:pt x="52" y="93"/>
                </a:moveTo>
                <a:cubicBezTo>
                  <a:pt x="30" y="93"/>
                  <a:pt x="12" y="75"/>
                  <a:pt x="12" y="53"/>
                </a:cubicBezTo>
                <a:cubicBezTo>
                  <a:pt x="12" y="30"/>
                  <a:pt x="30" y="12"/>
                  <a:pt x="52" y="12"/>
                </a:cubicBezTo>
                <a:cubicBezTo>
                  <a:pt x="74" y="12"/>
                  <a:pt x="93" y="30"/>
                  <a:pt x="93" y="53"/>
                </a:cubicBezTo>
                <a:cubicBezTo>
                  <a:pt x="93" y="75"/>
                  <a:pt x="74" y="93"/>
                  <a:pt x="52" y="93"/>
                </a:cubicBezTo>
                <a:close/>
              </a:path>
            </a:pathLst>
          </a:custGeom>
          <a:solidFill>
            <a:sysClr val="window" lastClr="FFFFFF">
              <a:alpha val="88000"/>
            </a:sys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9" name="文本框 28"/>
          <p:cNvSpPr txBox="1"/>
          <p:nvPr/>
        </p:nvSpPr>
        <p:spPr>
          <a:xfrm>
            <a:off x="903288" y="563563"/>
            <a:ext cx="2678112" cy="58420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zh-CN" altLang="en-US" sz="32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证明的方法</a:t>
            </a:r>
            <a:endPar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84" name="文本框 28"/>
          <p:cNvSpPr txBox="1"/>
          <p:nvPr/>
        </p:nvSpPr>
        <p:spPr>
          <a:xfrm>
            <a:off x="1135063" y="1779588"/>
            <a:ext cx="6750050" cy="584200"/>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dirty="0">
                <a:ln>
                  <a:noFill/>
                </a:ln>
                <a:solidFill>
                  <a:srgbClr val="7030A0"/>
                </a:solidFill>
                <a:effectLst>
                  <a:outerShdw blurRad="50800" dist="76200" dir="2700000" algn="tl" rotWithShape="0">
                    <a:prstClr val="black">
                      <a:alpha val="40000"/>
                    </a:prstClr>
                  </a:outerShdw>
                  <a:reflection blurRad="6350" stA="55000" endA="300" endPos="45500" dir="5400000" sy="-100000" algn="bl" rotWithShape="0"/>
                </a:effectLst>
                <a:uLnTx/>
                <a:uFillTx/>
                <a:latin typeface="微软雅黑" pitchFamily="34" charset="-122"/>
                <a:ea typeface="微软雅黑" pitchFamily="34" charset="-122"/>
                <a:cs typeface="+mn-cs"/>
              </a:rPr>
              <a:t>一、演绎证明、归纳证明、类比证明</a:t>
            </a:r>
          </a:p>
        </p:txBody>
      </p:sp>
      <p:grpSp>
        <p:nvGrpSpPr>
          <p:cNvPr id="31754" name="Group 68"/>
          <p:cNvGrpSpPr>
            <a:grpSpLocks/>
          </p:cNvGrpSpPr>
          <p:nvPr/>
        </p:nvGrpSpPr>
        <p:grpSpPr bwMode="auto">
          <a:xfrm>
            <a:off x="762000" y="2667000"/>
            <a:ext cx="7466013" cy="3657600"/>
            <a:chOff x="720" y="1382"/>
            <a:chExt cx="4058" cy="480"/>
          </a:xfrm>
        </p:grpSpPr>
        <p:sp>
          <p:nvSpPr>
            <p:cNvPr id="29" name="AutoShape 69"/>
            <p:cNvSpPr>
              <a:spLocks noChangeArrowheads="1"/>
            </p:cNvSpPr>
            <p:nvPr/>
          </p:nvSpPr>
          <p:spPr bwMode="gray">
            <a:xfrm>
              <a:off x="720" y="1382"/>
              <a:ext cx="4058" cy="480"/>
            </a:xfrm>
            <a:prstGeom prst="roundRect">
              <a:avLst>
                <a:gd name="adj" fmla="val 17509"/>
              </a:avLst>
            </a:prstGeom>
            <a:gradFill rotWithShape="1">
              <a:gsLst>
                <a:gs pos="0">
                  <a:srgbClr val="E4D578"/>
                </a:gs>
                <a:gs pos="50000">
                  <a:srgbClr val="D2C46F"/>
                </a:gs>
                <a:gs pos="100000">
                  <a:srgbClr val="E4D578"/>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nvGrpSpPr>
            <p:cNvPr id="21519" name="Group 70"/>
            <p:cNvGrpSpPr>
              <a:grpSpLocks/>
            </p:cNvGrpSpPr>
            <p:nvPr/>
          </p:nvGrpSpPr>
          <p:grpSpPr bwMode="auto">
            <a:xfrm>
              <a:off x="730" y="1407"/>
              <a:ext cx="4043" cy="444"/>
              <a:chOff x="744" y="1407"/>
              <a:chExt cx="3988" cy="444"/>
            </a:xfrm>
          </p:grpSpPr>
          <p:sp>
            <p:nvSpPr>
              <p:cNvPr id="37" name="AutoShape 71"/>
              <p:cNvSpPr>
                <a:spLocks noChangeArrowheads="1"/>
              </p:cNvSpPr>
              <p:nvPr/>
            </p:nvSpPr>
            <p:spPr bwMode="gray">
              <a:xfrm>
                <a:off x="744" y="1736"/>
                <a:ext cx="3987" cy="115"/>
              </a:xfrm>
              <a:prstGeom prst="roundRect">
                <a:avLst>
                  <a:gd name="adj" fmla="val 50000"/>
                </a:avLst>
              </a:prstGeom>
              <a:gradFill rotWithShape="1">
                <a:gsLst>
                  <a:gs pos="0">
                    <a:srgbClr val="E4D578">
                      <a:alpha val="0"/>
                    </a:srgbClr>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sp>
            <p:nvSpPr>
              <p:cNvPr id="38" name="AutoShape 72"/>
              <p:cNvSpPr>
                <a:spLocks noChangeArrowheads="1"/>
              </p:cNvSpPr>
              <p:nvPr/>
            </p:nvSpPr>
            <p:spPr bwMode="gray">
              <a:xfrm>
                <a:off x="744" y="1407"/>
                <a:ext cx="3987" cy="115"/>
              </a:xfrm>
              <a:prstGeom prst="roundRect">
                <a:avLst>
                  <a:gd name="adj" fmla="val 50000"/>
                </a:avLst>
              </a:prstGeom>
              <a:gradFill rotWithShape="1">
                <a:gsLst>
                  <a:gs pos="0">
                    <a:srgbClr val="FFFFFF"/>
                  </a:gs>
                  <a:gs pos="100000">
                    <a:srgbClr val="E4D578">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grpSp>
      <p:sp>
        <p:nvSpPr>
          <p:cNvPr id="39" name="文本框 28"/>
          <p:cNvSpPr txBox="1">
            <a:spLocks noChangeArrowheads="1"/>
          </p:cNvSpPr>
          <p:nvPr/>
        </p:nvSpPr>
        <p:spPr bwMode="auto">
          <a:xfrm>
            <a:off x="1062038" y="2950538"/>
            <a:ext cx="7165975" cy="3150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类比证明：</a:t>
            </a:r>
            <a:endPar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是用陈述特殊事实的命题，证明另一个特殊事实为真。它运用的是类比推理的形式。</a:t>
            </a:r>
            <a:endPar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20000"/>
              </a:lnSpc>
              <a:spcBef>
                <a:spcPct val="0"/>
              </a:spcBef>
              <a:spcAft>
                <a:spcPct val="0"/>
              </a:spcAft>
              <a:buClrTx/>
              <a:buSzTx/>
              <a:buFontTx/>
              <a:buNone/>
              <a:tabLst/>
              <a:defRPr/>
            </a:pPr>
            <a:r>
              <a:rPr lang="zh-CN" altLang="en-US" sz="2800" dirty="0">
                <a:solidFill>
                  <a:srgbClr val="000000"/>
                </a:solidFill>
                <a:latin typeface="微软雅黑" panose="020B0503020204020204" pitchFamily="34" charset="-122"/>
                <a:ea typeface="微软雅黑" panose="020B0503020204020204" pitchFamily="34" charset="-122"/>
              </a:rPr>
              <a:t>类比证明有丰富想象、引起联想、启发思考的作用，在科学发展史中，有许多科学发现就是通过类比证明完成的。</a:t>
            </a:r>
            <a:endPar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1" name="任意多边形 6"/>
          <p:cNvSpPr/>
          <p:nvPr/>
        </p:nvSpPr>
        <p:spPr>
          <a:xfrm rot="19117117">
            <a:off x="330200" y="1741488"/>
            <a:ext cx="1069975" cy="771525"/>
          </a:xfrm>
          <a:custGeom>
            <a:avLst/>
            <a:gdLst>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698395 w 1556117"/>
              <a:gd name="connsiteY2" fmla="*/ 875985 h 1091990"/>
              <a:gd name="connsiteX3" fmla="*/ 490576 w 1556117"/>
              <a:gd name="connsiteY3" fmla="*/ 690838 h 1091990"/>
              <a:gd name="connsiteX4" fmla="*/ 199631 w 1556117"/>
              <a:gd name="connsiteY4" fmla="*/ 562368 h 1091990"/>
              <a:gd name="connsiteX5" fmla="*/ 29598 w 1556117"/>
              <a:gd name="connsiteY5" fmla="*/ 562368 h 1091990"/>
              <a:gd name="connsiteX6" fmla="*/ 22041 w 1556117"/>
              <a:gd name="connsiteY6" fmla="*/ 547254 h 1091990"/>
              <a:gd name="connsiteX7" fmla="*/ 82497 w 1556117"/>
              <a:gd name="connsiteY7" fmla="*/ 441456 h 1091990"/>
              <a:gd name="connsiteX8" fmla="*/ 256309 w 1556117"/>
              <a:gd name="connsiteY8" fmla="*/ 218524 h 1091990"/>
              <a:gd name="connsiteX9" fmla="*/ 551033 w 1556117"/>
              <a:gd name="connsiteY9" fmla="*/ 48491 h 1091990"/>
              <a:gd name="connsiteX10" fmla="*/ 943998 w 1556117"/>
              <a:gd name="connsiteY10" fmla="*/ 25820 h 1091990"/>
              <a:gd name="connsiteX11" fmla="*/ 1291621 w 1556117"/>
              <a:gd name="connsiteY11" fmla="*/ 203410 h 1091990"/>
              <a:gd name="connsiteX12" fmla="*/ 1518332 w 1556117"/>
              <a:gd name="connsiteY12" fmla="*/ 494355 h 1091990"/>
              <a:gd name="connsiteX13" fmla="*/ 1518332 w 1556117"/>
              <a:gd name="connsiteY13" fmla="*/ 517026 h 1091990"/>
              <a:gd name="connsiteX14" fmla="*/ 1382305 w 1556117"/>
              <a:gd name="connsiteY14" fmla="*/ 535919 h 1091990"/>
              <a:gd name="connsiteX15" fmla="*/ 1155595 w 1556117"/>
              <a:gd name="connsiteY15" fmla="*/ 626603 h 1091990"/>
              <a:gd name="connsiteX16" fmla="*/ 962890 w 1556117"/>
              <a:gd name="connsiteY16" fmla="*/ 789079 h 1091990"/>
              <a:gd name="connsiteX17" fmla="*/ 796636 w 1556117"/>
              <a:gd name="connsiteY17"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360"/>
              <a:gd name="connsiteX1" fmla="*/ 690837 w 1556117"/>
              <a:gd name="connsiteY1" fmla="*/ 879764 h 1091360"/>
              <a:gd name="connsiteX2" fmla="*/ 490576 w 1556117"/>
              <a:gd name="connsiteY2" fmla="*/ 690838 h 1091360"/>
              <a:gd name="connsiteX3" fmla="*/ 199631 w 1556117"/>
              <a:gd name="connsiteY3" fmla="*/ 562368 h 1091360"/>
              <a:gd name="connsiteX4" fmla="*/ 29598 w 1556117"/>
              <a:gd name="connsiteY4" fmla="*/ 562368 h 1091360"/>
              <a:gd name="connsiteX5" fmla="*/ 22041 w 1556117"/>
              <a:gd name="connsiteY5" fmla="*/ 547254 h 1091360"/>
              <a:gd name="connsiteX6" fmla="*/ 82497 w 1556117"/>
              <a:gd name="connsiteY6" fmla="*/ 441456 h 1091360"/>
              <a:gd name="connsiteX7" fmla="*/ 256309 w 1556117"/>
              <a:gd name="connsiteY7" fmla="*/ 218524 h 1091360"/>
              <a:gd name="connsiteX8" fmla="*/ 551033 w 1556117"/>
              <a:gd name="connsiteY8" fmla="*/ 48491 h 1091360"/>
              <a:gd name="connsiteX9" fmla="*/ 943998 w 1556117"/>
              <a:gd name="connsiteY9" fmla="*/ 25820 h 1091360"/>
              <a:gd name="connsiteX10" fmla="*/ 1291621 w 1556117"/>
              <a:gd name="connsiteY10" fmla="*/ 203410 h 1091360"/>
              <a:gd name="connsiteX11" fmla="*/ 1518332 w 1556117"/>
              <a:gd name="connsiteY11" fmla="*/ 494355 h 1091360"/>
              <a:gd name="connsiteX12" fmla="*/ 1518332 w 1556117"/>
              <a:gd name="connsiteY12" fmla="*/ 517026 h 1091360"/>
              <a:gd name="connsiteX13" fmla="*/ 1382305 w 1556117"/>
              <a:gd name="connsiteY13" fmla="*/ 535919 h 1091360"/>
              <a:gd name="connsiteX14" fmla="*/ 1155595 w 1556117"/>
              <a:gd name="connsiteY14" fmla="*/ 626603 h 1091360"/>
              <a:gd name="connsiteX15" fmla="*/ 962890 w 1556117"/>
              <a:gd name="connsiteY15" fmla="*/ 789079 h 1091360"/>
              <a:gd name="connsiteX16" fmla="*/ 796636 w 1556117"/>
              <a:gd name="connsiteY16" fmla="*/ 1076246 h 1091360"/>
              <a:gd name="connsiteX0" fmla="*/ 796636 w 1556117"/>
              <a:gd name="connsiteY0" fmla="*/ 1076246 h 1091360"/>
              <a:gd name="connsiteX1" fmla="*/ 690837 w 1556117"/>
              <a:gd name="connsiteY1" fmla="*/ 879764 h 1091360"/>
              <a:gd name="connsiteX2" fmla="*/ 490576 w 1556117"/>
              <a:gd name="connsiteY2" fmla="*/ 690838 h 1091360"/>
              <a:gd name="connsiteX3" fmla="*/ 483019 w 1556117"/>
              <a:gd name="connsiteY3" fmla="*/ 694616 h 1091360"/>
              <a:gd name="connsiteX4" fmla="*/ 199631 w 1556117"/>
              <a:gd name="connsiteY4" fmla="*/ 562368 h 1091360"/>
              <a:gd name="connsiteX5" fmla="*/ 29598 w 1556117"/>
              <a:gd name="connsiteY5" fmla="*/ 562368 h 1091360"/>
              <a:gd name="connsiteX6" fmla="*/ 22041 w 1556117"/>
              <a:gd name="connsiteY6" fmla="*/ 547254 h 1091360"/>
              <a:gd name="connsiteX7" fmla="*/ 82497 w 1556117"/>
              <a:gd name="connsiteY7" fmla="*/ 441456 h 1091360"/>
              <a:gd name="connsiteX8" fmla="*/ 256309 w 1556117"/>
              <a:gd name="connsiteY8" fmla="*/ 218524 h 1091360"/>
              <a:gd name="connsiteX9" fmla="*/ 551033 w 1556117"/>
              <a:gd name="connsiteY9" fmla="*/ 48491 h 1091360"/>
              <a:gd name="connsiteX10" fmla="*/ 943998 w 1556117"/>
              <a:gd name="connsiteY10" fmla="*/ 25820 h 1091360"/>
              <a:gd name="connsiteX11" fmla="*/ 1291621 w 1556117"/>
              <a:gd name="connsiteY11" fmla="*/ 203410 h 1091360"/>
              <a:gd name="connsiteX12" fmla="*/ 1518332 w 1556117"/>
              <a:gd name="connsiteY12" fmla="*/ 494355 h 1091360"/>
              <a:gd name="connsiteX13" fmla="*/ 1518332 w 1556117"/>
              <a:gd name="connsiteY13" fmla="*/ 517026 h 1091360"/>
              <a:gd name="connsiteX14" fmla="*/ 1382305 w 1556117"/>
              <a:gd name="connsiteY14" fmla="*/ 535919 h 1091360"/>
              <a:gd name="connsiteX15" fmla="*/ 1155595 w 1556117"/>
              <a:gd name="connsiteY15" fmla="*/ 626603 h 1091360"/>
              <a:gd name="connsiteX16" fmla="*/ 962890 w 1556117"/>
              <a:gd name="connsiteY16" fmla="*/ 789079 h 1091360"/>
              <a:gd name="connsiteX17" fmla="*/ 796636 w 155611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76246"/>
              <a:gd name="connsiteX1" fmla="*/ 691467 w 1556747"/>
              <a:gd name="connsiteY1" fmla="*/ 879764 h 1076246"/>
              <a:gd name="connsiteX2" fmla="*/ 491206 w 1556747"/>
              <a:gd name="connsiteY2" fmla="*/ 690838 h 1076246"/>
              <a:gd name="connsiteX3" fmla="*/ 483649 w 1556747"/>
              <a:gd name="connsiteY3" fmla="*/ 694616 h 1076246"/>
              <a:gd name="connsiteX4" fmla="*/ 204040 w 1556747"/>
              <a:gd name="connsiteY4" fmla="*/ 577483 h 1076246"/>
              <a:gd name="connsiteX5" fmla="*/ 30228 w 1556747"/>
              <a:gd name="connsiteY5" fmla="*/ 562368 h 1076246"/>
              <a:gd name="connsiteX6" fmla="*/ 22671 w 1556747"/>
              <a:gd name="connsiteY6" fmla="*/ 547254 h 1076246"/>
              <a:gd name="connsiteX7" fmla="*/ 83127 w 1556747"/>
              <a:gd name="connsiteY7" fmla="*/ 441456 h 1076246"/>
              <a:gd name="connsiteX8" fmla="*/ 256939 w 1556747"/>
              <a:gd name="connsiteY8" fmla="*/ 218524 h 1076246"/>
              <a:gd name="connsiteX9" fmla="*/ 551663 w 1556747"/>
              <a:gd name="connsiteY9" fmla="*/ 48491 h 1076246"/>
              <a:gd name="connsiteX10" fmla="*/ 944628 w 1556747"/>
              <a:gd name="connsiteY10" fmla="*/ 25820 h 1076246"/>
              <a:gd name="connsiteX11" fmla="*/ 1292251 w 1556747"/>
              <a:gd name="connsiteY11" fmla="*/ 203410 h 1076246"/>
              <a:gd name="connsiteX12" fmla="*/ 1518962 w 1556747"/>
              <a:gd name="connsiteY12" fmla="*/ 494355 h 1076246"/>
              <a:gd name="connsiteX13" fmla="*/ 1518962 w 1556747"/>
              <a:gd name="connsiteY13" fmla="*/ 517026 h 1076246"/>
              <a:gd name="connsiteX14" fmla="*/ 1382935 w 1556747"/>
              <a:gd name="connsiteY14" fmla="*/ 535919 h 1076246"/>
              <a:gd name="connsiteX15" fmla="*/ 1156225 w 1556747"/>
              <a:gd name="connsiteY15" fmla="*/ 626603 h 1076246"/>
              <a:gd name="connsiteX16" fmla="*/ 963520 w 1556747"/>
              <a:gd name="connsiteY16" fmla="*/ 789079 h 1076246"/>
              <a:gd name="connsiteX17" fmla="*/ 797266 w 1556747"/>
              <a:gd name="connsiteY17" fmla="*/ 1076246 h 1076246"/>
              <a:gd name="connsiteX0" fmla="*/ 797266 w 1556747"/>
              <a:gd name="connsiteY0" fmla="*/ 1076246 h 1095967"/>
              <a:gd name="connsiteX1" fmla="*/ 691467 w 1556747"/>
              <a:gd name="connsiteY1" fmla="*/ 879764 h 1095967"/>
              <a:gd name="connsiteX2" fmla="*/ 491206 w 1556747"/>
              <a:gd name="connsiteY2" fmla="*/ 690838 h 1095967"/>
              <a:gd name="connsiteX3" fmla="*/ 483649 w 1556747"/>
              <a:gd name="connsiteY3" fmla="*/ 694616 h 1095967"/>
              <a:gd name="connsiteX4" fmla="*/ 204040 w 1556747"/>
              <a:gd name="connsiteY4" fmla="*/ 577483 h 1095967"/>
              <a:gd name="connsiteX5" fmla="*/ 30228 w 1556747"/>
              <a:gd name="connsiteY5" fmla="*/ 562368 h 1095967"/>
              <a:gd name="connsiteX6" fmla="*/ 22671 w 1556747"/>
              <a:gd name="connsiteY6" fmla="*/ 547254 h 1095967"/>
              <a:gd name="connsiteX7" fmla="*/ 83127 w 1556747"/>
              <a:gd name="connsiteY7" fmla="*/ 441456 h 1095967"/>
              <a:gd name="connsiteX8" fmla="*/ 256939 w 1556747"/>
              <a:gd name="connsiteY8" fmla="*/ 218524 h 1095967"/>
              <a:gd name="connsiteX9" fmla="*/ 551663 w 1556747"/>
              <a:gd name="connsiteY9" fmla="*/ 48491 h 1095967"/>
              <a:gd name="connsiteX10" fmla="*/ 944628 w 1556747"/>
              <a:gd name="connsiteY10" fmla="*/ 25820 h 1095967"/>
              <a:gd name="connsiteX11" fmla="*/ 1292251 w 1556747"/>
              <a:gd name="connsiteY11" fmla="*/ 203410 h 1095967"/>
              <a:gd name="connsiteX12" fmla="*/ 1518962 w 1556747"/>
              <a:gd name="connsiteY12" fmla="*/ 494355 h 1095967"/>
              <a:gd name="connsiteX13" fmla="*/ 1518962 w 1556747"/>
              <a:gd name="connsiteY13" fmla="*/ 517026 h 1095967"/>
              <a:gd name="connsiteX14" fmla="*/ 1382935 w 1556747"/>
              <a:gd name="connsiteY14" fmla="*/ 535919 h 1095967"/>
              <a:gd name="connsiteX15" fmla="*/ 1156225 w 1556747"/>
              <a:gd name="connsiteY15" fmla="*/ 626603 h 1095967"/>
              <a:gd name="connsiteX16" fmla="*/ 963520 w 1556747"/>
              <a:gd name="connsiteY16" fmla="*/ 789079 h 1095967"/>
              <a:gd name="connsiteX17" fmla="*/ 797266 w 1556747"/>
              <a:gd name="connsiteY17" fmla="*/ 1076246 h 109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6747" h="1095967">
                <a:moveTo>
                  <a:pt x="797266" y="1076246"/>
                </a:moveTo>
                <a:cubicBezTo>
                  <a:pt x="785577" y="1073649"/>
                  <a:pt x="742477" y="943999"/>
                  <a:pt x="691467" y="879764"/>
                </a:cubicBezTo>
                <a:cubicBezTo>
                  <a:pt x="640457" y="815529"/>
                  <a:pt x="525842" y="721696"/>
                  <a:pt x="491206" y="690838"/>
                </a:cubicBezTo>
                <a:cubicBezTo>
                  <a:pt x="456570" y="659980"/>
                  <a:pt x="579216" y="757910"/>
                  <a:pt x="483649" y="694616"/>
                </a:cubicBezTo>
                <a:cubicBezTo>
                  <a:pt x="384545" y="633220"/>
                  <a:pt x="279610" y="599524"/>
                  <a:pt x="204040" y="577483"/>
                </a:cubicBezTo>
                <a:cubicBezTo>
                  <a:pt x="128470" y="555442"/>
                  <a:pt x="60456" y="567406"/>
                  <a:pt x="30228" y="562368"/>
                </a:cubicBezTo>
                <a:cubicBezTo>
                  <a:pt x="0" y="557330"/>
                  <a:pt x="13855" y="567406"/>
                  <a:pt x="22671" y="547254"/>
                </a:cubicBezTo>
                <a:cubicBezTo>
                  <a:pt x="31488" y="527102"/>
                  <a:pt x="44082" y="496244"/>
                  <a:pt x="83127" y="441456"/>
                </a:cubicBezTo>
                <a:cubicBezTo>
                  <a:pt x="122172" y="386668"/>
                  <a:pt x="178850" y="284018"/>
                  <a:pt x="256939" y="218524"/>
                </a:cubicBezTo>
                <a:cubicBezTo>
                  <a:pt x="335028" y="153030"/>
                  <a:pt x="437048" y="80608"/>
                  <a:pt x="551663" y="48491"/>
                </a:cubicBezTo>
                <a:cubicBezTo>
                  <a:pt x="666278" y="16374"/>
                  <a:pt x="821197" y="0"/>
                  <a:pt x="944628" y="25820"/>
                </a:cubicBezTo>
                <a:cubicBezTo>
                  <a:pt x="1068059" y="51640"/>
                  <a:pt x="1196529" y="125321"/>
                  <a:pt x="1292251" y="203410"/>
                </a:cubicBezTo>
                <a:cubicBezTo>
                  <a:pt x="1387973" y="281499"/>
                  <a:pt x="1481177" y="442086"/>
                  <a:pt x="1518962" y="494355"/>
                </a:cubicBezTo>
                <a:cubicBezTo>
                  <a:pt x="1556747" y="546624"/>
                  <a:pt x="1541633" y="510099"/>
                  <a:pt x="1518962" y="517026"/>
                </a:cubicBezTo>
                <a:cubicBezTo>
                  <a:pt x="1496291" y="523953"/>
                  <a:pt x="1443391" y="517656"/>
                  <a:pt x="1382935" y="535919"/>
                </a:cubicBezTo>
                <a:cubicBezTo>
                  <a:pt x="1322479" y="554182"/>
                  <a:pt x="1226127" y="584410"/>
                  <a:pt x="1156225" y="626603"/>
                </a:cubicBezTo>
                <a:cubicBezTo>
                  <a:pt x="1086323" y="668796"/>
                  <a:pt x="1023346" y="712249"/>
                  <a:pt x="963520" y="789079"/>
                </a:cubicBezTo>
                <a:cubicBezTo>
                  <a:pt x="903694" y="865909"/>
                  <a:pt x="808601" y="1095967"/>
                  <a:pt x="797266" y="1076246"/>
                </a:cubicBezTo>
                <a:close/>
              </a:path>
            </a:pathLst>
          </a:custGeom>
          <a:gradFill>
            <a:gsLst>
              <a:gs pos="0">
                <a:srgbClr val="E4A302"/>
              </a:gs>
              <a:gs pos="100000">
                <a:srgbClr val="FFDD71"/>
              </a:gs>
            </a:gsLst>
            <a:lin ang="12000000" scaled="0"/>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1249146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p:cTn id="12" dur="500" fill="hold"/>
                                        <p:tgtEl>
                                          <p:spTgt spid="44"/>
                                        </p:tgtEl>
                                        <p:attrNameLst>
                                          <p:attrName>ppt_w</p:attrName>
                                        </p:attrNameLst>
                                      </p:cBhvr>
                                      <p:tavLst>
                                        <p:tav tm="0">
                                          <p:val>
                                            <p:fltVal val="0"/>
                                          </p:val>
                                        </p:tav>
                                        <p:tav tm="100000">
                                          <p:val>
                                            <p:strVal val="#ppt_w"/>
                                          </p:val>
                                        </p:tav>
                                      </p:tavLst>
                                    </p:anim>
                                    <p:anim calcmode="lin" valueType="num">
                                      <p:cBhvr>
                                        <p:cTn id="13" dur="500" fill="hold"/>
                                        <p:tgtEl>
                                          <p:spTgt spid="44"/>
                                        </p:tgtEl>
                                        <p:attrNameLst>
                                          <p:attrName>ppt_h</p:attrName>
                                        </p:attrNameLst>
                                      </p:cBhvr>
                                      <p:tavLst>
                                        <p:tav tm="0">
                                          <p:val>
                                            <p:fltVal val="0"/>
                                          </p:val>
                                        </p:tav>
                                        <p:tav tm="100000">
                                          <p:val>
                                            <p:strVal val="#ppt_h"/>
                                          </p:val>
                                        </p:tav>
                                      </p:tavLst>
                                    </p:anim>
                                    <p:animEffect transition="in" filter="fade">
                                      <p:cBhvr>
                                        <p:cTn id="14" dur="500"/>
                                        <p:tgtEl>
                                          <p:spTgt spid="4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4"/>
                                        </p:tgtEl>
                                        <p:attrNameLst>
                                          <p:attrName>style.visibility</p:attrName>
                                        </p:attrNameLst>
                                      </p:cBhvr>
                                      <p:to>
                                        <p:strVal val="visible"/>
                                      </p:to>
                                    </p:set>
                                    <p:anim calcmode="lin" valueType="num">
                                      <p:cBhvr>
                                        <p:cTn id="17" dur="500" fill="hold"/>
                                        <p:tgtEl>
                                          <p:spTgt spid="84"/>
                                        </p:tgtEl>
                                        <p:attrNameLst>
                                          <p:attrName>ppt_w</p:attrName>
                                        </p:attrNameLst>
                                      </p:cBhvr>
                                      <p:tavLst>
                                        <p:tav tm="0">
                                          <p:val>
                                            <p:fltVal val="0"/>
                                          </p:val>
                                        </p:tav>
                                        <p:tav tm="100000">
                                          <p:val>
                                            <p:strVal val="#ppt_w"/>
                                          </p:val>
                                        </p:tav>
                                      </p:tavLst>
                                    </p:anim>
                                    <p:anim calcmode="lin" valueType="num">
                                      <p:cBhvr>
                                        <p:cTn id="18" dur="500" fill="hold"/>
                                        <p:tgtEl>
                                          <p:spTgt spid="84"/>
                                        </p:tgtEl>
                                        <p:attrNameLst>
                                          <p:attrName>ppt_h</p:attrName>
                                        </p:attrNameLst>
                                      </p:cBhvr>
                                      <p:tavLst>
                                        <p:tav tm="0">
                                          <p:val>
                                            <p:fltVal val="0"/>
                                          </p:val>
                                        </p:tav>
                                        <p:tav tm="100000">
                                          <p:val>
                                            <p:strVal val="#ppt_h"/>
                                          </p:val>
                                        </p:tav>
                                      </p:tavLst>
                                    </p:anim>
                                    <p:animEffect transition="in" filter="fade">
                                      <p:cBhvr>
                                        <p:cTn id="19" dur="500"/>
                                        <p:tgtEl>
                                          <p:spTgt spid="84"/>
                                        </p:tgtEl>
                                      </p:cBhvr>
                                    </p:animEffect>
                                  </p:childTnLst>
                                </p:cTn>
                              </p:par>
                              <p:par>
                                <p:cTn id="20" presetID="53" presetClass="entr" presetSubtype="16" fill="hold" nodeType="withEffect">
                                  <p:stCondLst>
                                    <p:cond delay="0"/>
                                  </p:stCondLst>
                                  <p:childTnLst>
                                    <p:set>
                                      <p:cBhvr>
                                        <p:cTn id="21" dur="1" fill="hold">
                                          <p:stCondLst>
                                            <p:cond delay="0"/>
                                          </p:stCondLst>
                                        </p:cTn>
                                        <p:tgtEl>
                                          <p:spTgt spid="31754"/>
                                        </p:tgtEl>
                                        <p:attrNameLst>
                                          <p:attrName>style.visibility</p:attrName>
                                        </p:attrNameLst>
                                      </p:cBhvr>
                                      <p:to>
                                        <p:strVal val="visible"/>
                                      </p:to>
                                    </p:set>
                                    <p:anim calcmode="lin" valueType="num">
                                      <p:cBhvr>
                                        <p:cTn id="22" dur="500" fill="hold"/>
                                        <p:tgtEl>
                                          <p:spTgt spid="31754"/>
                                        </p:tgtEl>
                                        <p:attrNameLst>
                                          <p:attrName>ppt_w</p:attrName>
                                        </p:attrNameLst>
                                      </p:cBhvr>
                                      <p:tavLst>
                                        <p:tav tm="0">
                                          <p:val>
                                            <p:fltVal val="0"/>
                                          </p:val>
                                        </p:tav>
                                        <p:tav tm="100000">
                                          <p:val>
                                            <p:strVal val="#ppt_w"/>
                                          </p:val>
                                        </p:tav>
                                      </p:tavLst>
                                    </p:anim>
                                    <p:anim calcmode="lin" valueType="num">
                                      <p:cBhvr>
                                        <p:cTn id="23" dur="500" fill="hold"/>
                                        <p:tgtEl>
                                          <p:spTgt spid="31754"/>
                                        </p:tgtEl>
                                        <p:attrNameLst>
                                          <p:attrName>ppt_h</p:attrName>
                                        </p:attrNameLst>
                                      </p:cBhvr>
                                      <p:tavLst>
                                        <p:tav tm="0">
                                          <p:val>
                                            <p:fltVal val="0"/>
                                          </p:val>
                                        </p:tav>
                                        <p:tav tm="100000">
                                          <p:val>
                                            <p:strVal val="#ppt_h"/>
                                          </p:val>
                                        </p:tav>
                                      </p:tavLst>
                                    </p:anim>
                                    <p:animEffect transition="in" filter="fade">
                                      <p:cBhvr>
                                        <p:cTn id="24" dur="500"/>
                                        <p:tgtEl>
                                          <p:spTgt spid="3175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p:cTn id="27" dur="500" fill="hold"/>
                                        <p:tgtEl>
                                          <p:spTgt spid="39"/>
                                        </p:tgtEl>
                                        <p:attrNameLst>
                                          <p:attrName>ppt_w</p:attrName>
                                        </p:attrNameLst>
                                      </p:cBhvr>
                                      <p:tavLst>
                                        <p:tav tm="0">
                                          <p:val>
                                            <p:fltVal val="0"/>
                                          </p:val>
                                        </p:tav>
                                        <p:tav tm="100000">
                                          <p:val>
                                            <p:strVal val="#ppt_w"/>
                                          </p:val>
                                        </p:tav>
                                      </p:tavLst>
                                    </p:anim>
                                    <p:anim calcmode="lin" valueType="num">
                                      <p:cBhvr>
                                        <p:cTn id="28" dur="500" fill="hold"/>
                                        <p:tgtEl>
                                          <p:spTgt spid="39"/>
                                        </p:tgtEl>
                                        <p:attrNameLst>
                                          <p:attrName>ppt_h</p:attrName>
                                        </p:attrNameLst>
                                      </p:cBhvr>
                                      <p:tavLst>
                                        <p:tav tm="0">
                                          <p:val>
                                            <p:fltVal val="0"/>
                                          </p:val>
                                        </p:tav>
                                        <p:tav tm="100000">
                                          <p:val>
                                            <p:strVal val="#ppt_h"/>
                                          </p:val>
                                        </p:tav>
                                      </p:tavLst>
                                    </p:anim>
                                    <p:animEffect transition="in" filter="fade">
                                      <p:cBhvr>
                                        <p:cTn id="29" dur="500"/>
                                        <p:tgtEl>
                                          <p:spTgt spid="39"/>
                                        </p:tgtEl>
                                      </p:cBhvr>
                                    </p:animEffect>
                                  </p:childTnLst>
                                </p:cTn>
                              </p:par>
                              <p:par>
                                <p:cTn id="30" presetID="53" presetClass="entr" presetSubtype="16"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9">
                                            <p:txEl>
                                              <p:pRg st="0" end="0"/>
                                            </p:txEl>
                                          </p:spTgt>
                                        </p:tgtEl>
                                        <p:attrNameLst>
                                          <p:attrName>style.visibility</p:attrName>
                                        </p:attrNameLst>
                                      </p:cBhvr>
                                      <p:to>
                                        <p:strVal val="visible"/>
                                      </p:to>
                                    </p:set>
                                    <p:animEffect transition="in" filter="barn(inVertical)">
                                      <p:cBhvr>
                                        <p:cTn id="39" dur="500"/>
                                        <p:tgtEl>
                                          <p:spTgt spid="3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39">
                                            <p:txEl>
                                              <p:pRg st="1" end="1"/>
                                            </p:txEl>
                                          </p:spTgt>
                                        </p:tgtEl>
                                        <p:attrNameLst>
                                          <p:attrName>style.visibility</p:attrName>
                                        </p:attrNameLst>
                                      </p:cBhvr>
                                      <p:to>
                                        <p:strVal val="visible"/>
                                      </p:to>
                                    </p:set>
                                    <p:animEffect transition="in" filter="barn(inVertical)">
                                      <p:cBhvr>
                                        <p:cTn id="44" dur="500"/>
                                        <p:tgtEl>
                                          <p:spTgt spid="39">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39">
                                            <p:txEl>
                                              <p:pRg st="2" end="2"/>
                                            </p:txEl>
                                          </p:spTgt>
                                        </p:tgtEl>
                                        <p:attrNameLst>
                                          <p:attrName>style.visibility</p:attrName>
                                        </p:attrNameLst>
                                      </p:cBhvr>
                                      <p:to>
                                        <p:strVal val="visible"/>
                                      </p:to>
                                    </p:set>
                                    <p:animEffect transition="in" filter="barn(inVertical)">
                                      <p:cBhvr>
                                        <p:cTn id="49" dur="500"/>
                                        <p:tgtEl>
                                          <p:spTgt spid="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4" grpId="0"/>
      <p:bldP spid="84" grpId="0"/>
      <p:bldP spid="3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 y="228600"/>
            <a:ext cx="9144000" cy="6477000"/>
          </a:xfrm>
        </p:spPr>
        <p:txBody>
          <a:bodyPr/>
          <a:lstStyle/>
          <a:p>
            <a:r>
              <a:rPr lang="zh-CN" altLang="en-US" b="1" dirty="0"/>
              <a:t>例：</a:t>
            </a:r>
            <a:endParaRPr lang="en-US" altLang="zh-CN" b="1" dirty="0"/>
          </a:p>
          <a:p>
            <a:pPr marL="0" indent="0">
              <a:buNone/>
            </a:pPr>
            <a:r>
              <a:rPr lang="zh-CN" altLang="en-US" b="1" dirty="0"/>
              <a:t>在现实生活中，类比证明是人际沟通中经常使用的一种方法，俗称“打比方”。这种方法也是最具有中国古代论辩特色的一种论证方法。诸子百家在相互争鸣中，就常常使用援类而推的方法以论证自己的主张或陈述自己的观点。这些类比证明的结果，许多都积淀为一个个成语，融化在中国文化的血脉中了。</a:t>
            </a:r>
            <a:endParaRPr lang="en-US" altLang="zh-CN" b="1" dirty="0"/>
          </a:p>
        </p:txBody>
      </p:sp>
      <p:sp>
        <p:nvSpPr>
          <p:cNvPr id="4" name="箭头: 下 3"/>
          <p:cNvSpPr/>
          <p:nvPr/>
        </p:nvSpPr>
        <p:spPr>
          <a:xfrm>
            <a:off x="4038600" y="4038600"/>
            <a:ext cx="457200" cy="6858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宋体"/>
              <a:cs typeface="+mn-cs"/>
            </a:endParaRPr>
          </a:p>
        </p:txBody>
      </p:sp>
      <p:sp>
        <p:nvSpPr>
          <p:cNvPr id="5" name="矩形 4"/>
          <p:cNvSpPr/>
          <p:nvPr/>
        </p:nvSpPr>
        <p:spPr>
          <a:xfrm>
            <a:off x="-37011" y="4706983"/>
            <a:ext cx="9220200" cy="2062103"/>
          </a:xfrm>
          <a:prstGeom prst="rect">
            <a:avLst/>
          </a:prstGeom>
          <a:noFill/>
        </p:spPr>
        <p:txBody>
          <a:bodyPr wrap="square" lIns="91440" tIns="45720" rIns="91440" bIns="4572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w="22225">
                  <a:solidFill>
                    <a:srgbClr val="333399"/>
                  </a:solidFill>
                  <a:prstDash val="solid"/>
                </a:ln>
                <a:solidFill>
                  <a:srgbClr val="333399">
                    <a:lumMod val="40000"/>
                    <a:lumOff val="60000"/>
                  </a:srgbClr>
                </a:solidFill>
                <a:effectLst/>
                <a:uLnTx/>
                <a:uFillTx/>
              </a:rPr>
              <a:t>“树难去易”：类比喻证任何一种食物破坏</a:t>
            </a:r>
            <a:r>
              <a:rPr lang="zh-CN" altLang="en-US" sz="3200" b="1" dirty="0">
                <a:ln w="22225">
                  <a:solidFill>
                    <a:srgbClr val="333399"/>
                  </a:solidFill>
                  <a:prstDash val="solid"/>
                </a:ln>
                <a:solidFill>
                  <a:srgbClr val="333399">
                    <a:lumMod val="40000"/>
                    <a:lumOff val="60000"/>
                  </a:srgbClr>
                </a:solidFill>
              </a:rPr>
              <a:t>容易建     </a:t>
            </a:r>
            <a:endParaRPr lang="en-US" altLang="zh-CN" sz="3200" b="1" dirty="0">
              <a:ln w="22225">
                <a:solidFill>
                  <a:srgbClr val="333399"/>
                </a:solidFill>
                <a:prstDash val="solid"/>
              </a:ln>
              <a:solidFill>
                <a:srgbClr val="333399">
                  <a:lumMod val="40000"/>
                  <a:lumOff val="60000"/>
                </a:srgbClr>
              </a:solidFill>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3200" b="1" dirty="0">
                <a:ln w="22225">
                  <a:solidFill>
                    <a:srgbClr val="333399"/>
                  </a:solidFill>
                  <a:prstDash val="solid"/>
                </a:ln>
                <a:solidFill>
                  <a:srgbClr val="333399">
                    <a:lumMod val="40000"/>
                    <a:lumOff val="60000"/>
                  </a:srgbClr>
                </a:solidFill>
              </a:rPr>
              <a:t>                         </a:t>
            </a:r>
            <a:r>
              <a:rPr lang="zh-CN" altLang="en-US" sz="3200" b="1" dirty="0">
                <a:ln w="22225">
                  <a:solidFill>
                    <a:srgbClr val="333399"/>
                  </a:solidFill>
                  <a:prstDash val="solid"/>
                </a:ln>
                <a:solidFill>
                  <a:srgbClr val="333399">
                    <a:lumMod val="40000"/>
                    <a:lumOff val="60000"/>
                  </a:srgbClr>
                </a:solidFill>
              </a:rPr>
              <a:t>设难。</a:t>
            </a:r>
            <a:endParaRPr lang="en-US" altLang="zh-CN" sz="3200" b="1" dirty="0">
              <a:ln w="22225">
                <a:solidFill>
                  <a:srgbClr val="333399"/>
                </a:solidFill>
                <a:prstDash val="solid"/>
              </a:ln>
              <a:solidFill>
                <a:srgbClr val="333399">
                  <a:lumMod val="40000"/>
                  <a:lumOff val="60000"/>
                </a:srgbClr>
              </a:solidFill>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w="22225">
                  <a:solidFill>
                    <a:srgbClr val="333399"/>
                  </a:solidFill>
                  <a:prstDash val="solid"/>
                </a:ln>
                <a:solidFill>
                  <a:srgbClr val="333399">
                    <a:lumMod val="40000"/>
                    <a:lumOff val="60000"/>
                  </a:srgbClr>
                </a:solidFill>
                <a:effectLst/>
                <a:uLnTx/>
                <a:uFillTx/>
              </a:rPr>
              <a:t>“三人成虎”：类比喻证谎言重复多次，往往会被    </a:t>
            </a:r>
            <a:endParaRPr kumimoji="0" lang="en-US" altLang="zh-CN" sz="3200" b="1" i="0" u="none" strike="noStrike" kern="1200" cap="none" spc="0" normalizeH="0" baseline="0" noProof="0" dirty="0">
              <a:ln w="22225">
                <a:solidFill>
                  <a:srgbClr val="333399"/>
                </a:solidFill>
                <a:prstDash val="solid"/>
              </a:ln>
              <a:solidFill>
                <a:srgbClr val="333399">
                  <a:lumMod val="40000"/>
                  <a:lumOff val="60000"/>
                </a:srgbClr>
              </a:solidFill>
              <a:effectLst/>
              <a:uLnTx/>
              <a:uFillTx/>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3200" b="1" dirty="0">
                <a:ln w="22225">
                  <a:solidFill>
                    <a:srgbClr val="333399"/>
                  </a:solidFill>
                  <a:prstDash val="solid"/>
                </a:ln>
                <a:solidFill>
                  <a:srgbClr val="333399">
                    <a:lumMod val="40000"/>
                    <a:lumOff val="60000"/>
                  </a:srgbClr>
                </a:solidFill>
              </a:rPr>
              <a:t>                         </a:t>
            </a:r>
            <a:r>
              <a:rPr kumimoji="0" lang="zh-CN" altLang="en-US" sz="3200" b="1" i="0" u="none" strike="noStrike" kern="1200" cap="none" spc="0" normalizeH="0" baseline="0" noProof="0" dirty="0">
                <a:ln w="22225">
                  <a:solidFill>
                    <a:srgbClr val="333399"/>
                  </a:solidFill>
                  <a:prstDash val="solid"/>
                </a:ln>
                <a:solidFill>
                  <a:srgbClr val="333399">
                    <a:lumMod val="40000"/>
                    <a:lumOff val="60000"/>
                  </a:srgbClr>
                </a:solidFill>
                <a:effectLst/>
                <a:uLnTx/>
                <a:uFillTx/>
              </a:rPr>
              <a:t>人误认为是真理。</a:t>
            </a:r>
            <a:endParaRPr kumimoji="0" lang="en-US" altLang="zh-CN" sz="3200" b="1" i="0" u="none" strike="noStrike" kern="1200" cap="none" spc="0" normalizeH="0" baseline="0" noProof="0" dirty="0">
              <a:ln w="22225">
                <a:solidFill>
                  <a:srgbClr val="333399"/>
                </a:solidFill>
                <a:prstDash val="solid"/>
              </a:ln>
              <a:solidFill>
                <a:srgbClr val="333399">
                  <a:lumMod val="40000"/>
                  <a:lumOff val="60000"/>
                </a:srgbClr>
              </a:solidFill>
              <a:effectLst/>
              <a:uLnTx/>
              <a:uFillTx/>
            </a:endParaRPr>
          </a:p>
        </p:txBody>
      </p:sp>
    </p:spTree>
    <p:extLst>
      <p:ext uri="{BB962C8B-B14F-4D97-AF65-F5344CB8AC3E}">
        <p14:creationId xmlns:p14="http://schemas.microsoft.com/office/powerpoint/2010/main" val="181849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arn(inVertical)">
                                      <p:cBhvr>
                                        <p:cTn id="12" dur="500"/>
                                        <p:tgtEl>
                                          <p:spTgt spid="5">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barn(inVertical)">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barn(inVertical)">
                                      <p:cBhvr>
                                        <p:cTn id="20" dur="500"/>
                                        <p:tgtEl>
                                          <p:spTgt spid="5">
                                            <p:txEl>
                                              <p:pRg st="2" end="2"/>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barn(inVertical)">
                                      <p:cBhvr>
                                        <p:cTn id="23"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28"/>
          <p:cNvSpPr txBox="1"/>
          <p:nvPr/>
        </p:nvSpPr>
        <p:spPr>
          <a:xfrm>
            <a:off x="3298825" y="2481263"/>
            <a:ext cx="4770438" cy="120015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p>
        </p:txBody>
      </p:sp>
      <p:sp>
        <p:nvSpPr>
          <p:cNvPr id="44" name="文本框 28"/>
          <p:cNvSpPr txBox="1"/>
          <p:nvPr/>
        </p:nvSpPr>
        <p:spPr>
          <a:xfrm>
            <a:off x="925513" y="2478088"/>
            <a:ext cx="7302500" cy="739775"/>
          </a:xfrm>
          <a:prstGeom prst="rect">
            <a:avLst/>
          </a:prstGeom>
          <a:noFill/>
        </p:spPr>
        <p:txBody>
          <a:bodyP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       </a:t>
            </a:r>
          </a:p>
        </p:txBody>
      </p:sp>
      <p:grpSp>
        <p:nvGrpSpPr>
          <p:cNvPr id="21508" name="组合 1"/>
          <p:cNvGrpSpPr>
            <a:grpSpLocks/>
          </p:cNvGrpSpPr>
          <p:nvPr/>
        </p:nvGrpSpPr>
        <p:grpSpPr bwMode="auto">
          <a:xfrm>
            <a:off x="525463" y="508000"/>
            <a:ext cx="5397500" cy="652463"/>
            <a:chOff x="3589704" y="5356768"/>
            <a:chExt cx="5398100" cy="651600"/>
          </a:xfrm>
        </p:grpSpPr>
        <p:sp>
          <p:nvSpPr>
            <p:cNvPr id="52" name="Freeform 7"/>
            <p:cNvSpPr>
              <a:spLocks/>
            </p:cNvSpPr>
            <p:nvPr/>
          </p:nvSpPr>
          <p:spPr bwMode="auto">
            <a:xfrm>
              <a:off x="3592879" y="5358354"/>
              <a:ext cx="5394925" cy="648428"/>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29ABE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3" name="Freeform 8"/>
            <p:cNvSpPr>
              <a:spLocks/>
            </p:cNvSpPr>
            <p:nvPr/>
          </p:nvSpPr>
          <p:spPr bwMode="auto">
            <a:xfrm>
              <a:off x="7751004" y="5358354"/>
              <a:ext cx="1236800" cy="648428"/>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4" name="Freeform 12"/>
            <p:cNvSpPr>
              <a:spLocks/>
            </p:cNvSpPr>
            <p:nvPr/>
          </p:nvSpPr>
          <p:spPr bwMode="auto">
            <a:xfrm>
              <a:off x="3589704" y="5356768"/>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grpSp>
      <p:sp>
        <p:nvSpPr>
          <p:cNvPr id="55" name="Freeform 5"/>
          <p:cNvSpPr>
            <a:spLocks noEditPoints="1"/>
          </p:cNvSpPr>
          <p:nvPr/>
        </p:nvSpPr>
        <p:spPr bwMode="auto">
          <a:xfrm>
            <a:off x="315913" y="277813"/>
            <a:ext cx="5821362" cy="1081087"/>
          </a:xfrm>
          <a:custGeom>
            <a:avLst/>
            <a:gdLst>
              <a:gd name="T0" fmla="*/ 5285393 w 1097"/>
              <a:gd name="T1" fmla="*/ 0 h 201"/>
              <a:gd name="T2" fmla="*/ 530662 w 1097"/>
              <a:gd name="T3" fmla="*/ 0 h 201"/>
              <a:gd name="T4" fmla="*/ 153892 w 1097"/>
              <a:gd name="T5" fmla="*/ 155978 h 201"/>
              <a:gd name="T6" fmla="*/ 0 w 1097"/>
              <a:gd name="T7" fmla="*/ 537854 h 201"/>
              <a:gd name="T8" fmla="*/ 530662 w 1097"/>
              <a:gd name="T9" fmla="*/ 1081087 h 201"/>
              <a:gd name="T10" fmla="*/ 5285393 w 1097"/>
              <a:gd name="T11" fmla="*/ 1081087 h 201"/>
              <a:gd name="T12" fmla="*/ 5821362 w 1097"/>
              <a:gd name="T13" fmla="*/ 537854 h 201"/>
              <a:gd name="T14" fmla="*/ 5662163 w 1097"/>
              <a:gd name="T15" fmla="*/ 155978 h 201"/>
              <a:gd name="T16" fmla="*/ 5285393 w 1097"/>
              <a:gd name="T17" fmla="*/ 0 h 201"/>
              <a:gd name="T18" fmla="*/ 5609097 w 1097"/>
              <a:gd name="T19" fmla="*/ 537854 h 201"/>
              <a:gd name="T20" fmla="*/ 5285393 w 1097"/>
              <a:gd name="T21" fmla="*/ 865945 h 201"/>
              <a:gd name="T22" fmla="*/ 530662 w 1097"/>
              <a:gd name="T23" fmla="*/ 865945 h 201"/>
              <a:gd name="T24" fmla="*/ 212265 w 1097"/>
              <a:gd name="T25" fmla="*/ 537854 h 201"/>
              <a:gd name="T26" fmla="*/ 307784 w 1097"/>
              <a:gd name="T27" fmla="*/ 311955 h 201"/>
              <a:gd name="T28" fmla="*/ 530662 w 1097"/>
              <a:gd name="T29" fmla="*/ 215142 h 201"/>
              <a:gd name="T30" fmla="*/ 5285393 w 1097"/>
              <a:gd name="T31" fmla="*/ 215142 h 201"/>
              <a:gd name="T32" fmla="*/ 5513578 w 1097"/>
              <a:gd name="T33" fmla="*/ 311955 h 201"/>
              <a:gd name="T34" fmla="*/ 5609097 w 1097"/>
              <a:gd name="T35" fmla="*/ 537854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6" name="Freeform 6"/>
          <p:cNvSpPr>
            <a:spLocks noEditPoints="1"/>
          </p:cNvSpPr>
          <p:nvPr/>
        </p:nvSpPr>
        <p:spPr bwMode="auto">
          <a:xfrm>
            <a:off x="422275" y="401638"/>
            <a:ext cx="5608638" cy="865187"/>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7" name="文本框 39"/>
          <p:cNvSpPr txBox="1"/>
          <p:nvPr/>
        </p:nvSpPr>
        <p:spPr>
          <a:xfrm>
            <a:off x="585788" y="574675"/>
            <a:ext cx="665162" cy="584200"/>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02</a:t>
            </a:r>
            <a:endParaRPr kumimoji="0" lang="zh-CN" altLang="en-US"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58" name="Freeform 27"/>
          <p:cNvSpPr>
            <a:spLocks noChangeAspect="1" noEditPoints="1"/>
          </p:cNvSpPr>
          <p:nvPr/>
        </p:nvSpPr>
        <p:spPr bwMode="auto">
          <a:xfrm>
            <a:off x="4999038" y="600075"/>
            <a:ext cx="498475" cy="504825"/>
          </a:xfrm>
          <a:custGeom>
            <a:avLst/>
            <a:gdLst>
              <a:gd name="T0" fmla="*/ 59 w 104"/>
              <a:gd name="T1" fmla="*/ 46 h 105"/>
              <a:gd name="T2" fmla="*/ 59 w 104"/>
              <a:gd name="T3" fmla="*/ 23 h 105"/>
              <a:gd name="T4" fmla="*/ 46 w 104"/>
              <a:gd name="T5" fmla="*/ 23 h 105"/>
              <a:gd name="T6" fmla="*/ 46 w 104"/>
              <a:gd name="T7" fmla="*/ 46 h 105"/>
              <a:gd name="T8" fmla="*/ 24 w 104"/>
              <a:gd name="T9" fmla="*/ 46 h 105"/>
              <a:gd name="T10" fmla="*/ 24 w 104"/>
              <a:gd name="T11" fmla="*/ 59 h 105"/>
              <a:gd name="T12" fmla="*/ 46 w 104"/>
              <a:gd name="T13" fmla="*/ 59 h 105"/>
              <a:gd name="T14" fmla="*/ 46 w 104"/>
              <a:gd name="T15" fmla="*/ 82 h 105"/>
              <a:gd name="T16" fmla="*/ 59 w 104"/>
              <a:gd name="T17" fmla="*/ 82 h 105"/>
              <a:gd name="T18" fmla="*/ 59 w 104"/>
              <a:gd name="T19" fmla="*/ 59 h 105"/>
              <a:gd name="T20" fmla="*/ 81 w 104"/>
              <a:gd name="T21" fmla="*/ 59 h 105"/>
              <a:gd name="T22" fmla="*/ 81 w 104"/>
              <a:gd name="T23" fmla="*/ 46 h 105"/>
              <a:gd name="T24" fmla="*/ 59 w 104"/>
              <a:gd name="T25" fmla="*/ 46 h 105"/>
              <a:gd name="T26" fmla="*/ 52 w 104"/>
              <a:gd name="T27" fmla="*/ 0 h 105"/>
              <a:gd name="T28" fmla="*/ 0 w 104"/>
              <a:gd name="T29" fmla="*/ 53 h 105"/>
              <a:gd name="T30" fmla="*/ 52 w 104"/>
              <a:gd name="T31" fmla="*/ 105 h 105"/>
              <a:gd name="T32" fmla="*/ 104 w 104"/>
              <a:gd name="T33" fmla="*/ 53 h 105"/>
              <a:gd name="T34" fmla="*/ 52 w 104"/>
              <a:gd name="T35" fmla="*/ 0 h 105"/>
              <a:gd name="T36" fmla="*/ 52 w 104"/>
              <a:gd name="T37" fmla="*/ 93 h 105"/>
              <a:gd name="T38" fmla="*/ 12 w 104"/>
              <a:gd name="T39" fmla="*/ 53 h 105"/>
              <a:gd name="T40" fmla="*/ 52 w 104"/>
              <a:gd name="T41" fmla="*/ 12 h 105"/>
              <a:gd name="T42" fmla="*/ 93 w 104"/>
              <a:gd name="T43" fmla="*/ 53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9" y="46"/>
                </a:moveTo>
                <a:cubicBezTo>
                  <a:pt x="59" y="23"/>
                  <a:pt x="59" y="23"/>
                  <a:pt x="59" y="23"/>
                </a:cubicBezTo>
                <a:cubicBezTo>
                  <a:pt x="46" y="23"/>
                  <a:pt x="46" y="23"/>
                  <a:pt x="46" y="23"/>
                </a:cubicBezTo>
                <a:cubicBezTo>
                  <a:pt x="46" y="46"/>
                  <a:pt x="46" y="46"/>
                  <a:pt x="46" y="46"/>
                </a:cubicBezTo>
                <a:cubicBezTo>
                  <a:pt x="24" y="46"/>
                  <a:pt x="24" y="46"/>
                  <a:pt x="24" y="46"/>
                </a:cubicBezTo>
                <a:cubicBezTo>
                  <a:pt x="24" y="59"/>
                  <a:pt x="24" y="59"/>
                  <a:pt x="24" y="59"/>
                </a:cubicBezTo>
                <a:cubicBezTo>
                  <a:pt x="46" y="59"/>
                  <a:pt x="46" y="59"/>
                  <a:pt x="46" y="59"/>
                </a:cubicBezTo>
                <a:cubicBezTo>
                  <a:pt x="46" y="82"/>
                  <a:pt x="46" y="82"/>
                  <a:pt x="46" y="82"/>
                </a:cubicBezTo>
                <a:cubicBezTo>
                  <a:pt x="59" y="82"/>
                  <a:pt x="59" y="82"/>
                  <a:pt x="59" y="82"/>
                </a:cubicBezTo>
                <a:cubicBezTo>
                  <a:pt x="59" y="59"/>
                  <a:pt x="59" y="59"/>
                  <a:pt x="59" y="59"/>
                </a:cubicBezTo>
                <a:cubicBezTo>
                  <a:pt x="81" y="59"/>
                  <a:pt x="81" y="59"/>
                  <a:pt x="81" y="59"/>
                </a:cubicBezTo>
                <a:cubicBezTo>
                  <a:pt x="81" y="46"/>
                  <a:pt x="81" y="46"/>
                  <a:pt x="81" y="46"/>
                </a:cubicBezTo>
                <a:lnTo>
                  <a:pt x="59" y="46"/>
                </a:lnTo>
                <a:close/>
                <a:moveTo>
                  <a:pt x="52" y="0"/>
                </a:moveTo>
                <a:cubicBezTo>
                  <a:pt x="23" y="0"/>
                  <a:pt x="0" y="24"/>
                  <a:pt x="0" y="53"/>
                </a:cubicBezTo>
                <a:cubicBezTo>
                  <a:pt x="0" y="81"/>
                  <a:pt x="23" y="105"/>
                  <a:pt x="52" y="105"/>
                </a:cubicBezTo>
                <a:cubicBezTo>
                  <a:pt x="81" y="105"/>
                  <a:pt x="104" y="81"/>
                  <a:pt x="104" y="53"/>
                </a:cubicBezTo>
                <a:cubicBezTo>
                  <a:pt x="104" y="24"/>
                  <a:pt x="81" y="0"/>
                  <a:pt x="52" y="0"/>
                </a:cubicBezTo>
                <a:close/>
                <a:moveTo>
                  <a:pt x="52" y="93"/>
                </a:moveTo>
                <a:cubicBezTo>
                  <a:pt x="30" y="93"/>
                  <a:pt x="12" y="75"/>
                  <a:pt x="12" y="53"/>
                </a:cubicBezTo>
                <a:cubicBezTo>
                  <a:pt x="12" y="30"/>
                  <a:pt x="30" y="12"/>
                  <a:pt x="52" y="12"/>
                </a:cubicBezTo>
                <a:cubicBezTo>
                  <a:pt x="74" y="12"/>
                  <a:pt x="93" y="30"/>
                  <a:pt x="93" y="53"/>
                </a:cubicBezTo>
                <a:cubicBezTo>
                  <a:pt x="93" y="75"/>
                  <a:pt x="74" y="93"/>
                  <a:pt x="52" y="93"/>
                </a:cubicBezTo>
                <a:close/>
              </a:path>
            </a:pathLst>
          </a:custGeom>
          <a:solidFill>
            <a:sysClr val="window" lastClr="FFFFFF">
              <a:alpha val="88000"/>
            </a:sys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9" name="文本框 28"/>
          <p:cNvSpPr txBox="1"/>
          <p:nvPr/>
        </p:nvSpPr>
        <p:spPr>
          <a:xfrm>
            <a:off x="903288" y="563563"/>
            <a:ext cx="2678112" cy="58420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zh-CN" altLang="en-US" sz="32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证明的方法</a:t>
            </a:r>
            <a:endPar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84" name="文本框 28"/>
          <p:cNvSpPr txBox="1"/>
          <p:nvPr/>
        </p:nvSpPr>
        <p:spPr>
          <a:xfrm>
            <a:off x="1135063" y="1779588"/>
            <a:ext cx="4698722"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dirty="0">
                <a:ln>
                  <a:noFill/>
                </a:ln>
                <a:solidFill>
                  <a:srgbClr val="7030A0"/>
                </a:solidFill>
                <a:effectLst>
                  <a:outerShdw blurRad="50800" dist="76200" dir="2700000" algn="tl" rotWithShape="0">
                    <a:prstClr val="black">
                      <a:alpha val="40000"/>
                    </a:prstClr>
                  </a:outerShdw>
                  <a:reflection blurRad="6350" stA="55000" endA="300" endPos="45500" dir="5400000" sy="-100000" algn="bl" rotWithShape="0"/>
                </a:effectLst>
                <a:uLnTx/>
                <a:uFillTx/>
                <a:latin typeface="微软雅黑" pitchFamily="34" charset="-122"/>
                <a:ea typeface="微软雅黑" pitchFamily="34" charset="-122"/>
                <a:cs typeface="+mn-cs"/>
              </a:rPr>
              <a:t>二、直接证明和间接证明</a:t>
            </a:r>
          </a:p>
        </p:txBody>
      </p:sp>
      <p:grpSp>
        <p:nvGrpSpPr>
          <p:cNvPr id="31754" name="Group 68"/>
          <p:cNvGrpSpPr>
            <a:grpSpLocks/>
          </p:cNvGrpSpPr>
          <p:nvPr/>
        </p:nvGrpSpPr>
        <p:grpSpPr bwMode="auto">
          <a:xfrm>
            <a:off x="762000" y="2667000"/>
            <a:ext cx="7466013" cy="3657600"/>
            <a:chOff x="720" y="1382"/>
            <a:chExt cx="4058" cy="480"/>
          </a:xfrm>
        </p:grpSpPr>
        <p:sp>
          <p:nvSpPr>
            <p:cNvPr id="29" name="AutoShape 69"/>
            <p:cNvSpPr>
              <a:spLocks noChangeArrowheads="1"/>
            </p:cNvSpPr>
            <p:nvPr/>
          </p:nvSpPr>
          <p:spPr bwMode="gray">
            <a:xfrm>
              <a:off x="720" y="1382"/>
              <a:ext cx="4058" cy="480"/>
            </a:xfrm>
            <a:prstGeom prst="roundRect">
              <a:avLst>
                <a:gd name="adj" fmla="val 17509"/>
              </a:avLst>
            </a:prstGeom>
            <a:gradFill rotWithShape="1">
              <a:gsLst>
                <a:gs pos="0">
                  <a:srgbClr val="E4D578"/>
                </a:gs>
                <a:gs pos="50000">
                  <a:srgbClr val="D2C46F"/>
                </a:gs>
                <a:gs pos="100000">
                  <a:srgbClr val="E4D578"/>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nvGrpSpPr>
            <p:cNvPr id="21519" name="Group 70"/>
            <p:cNvGrpSpPr>
              <a:grpSpLocks/>
            </p:cNvGrpSpPr>
            <p:nvPr/>
          </p:nvGrpSpPr>
          <p:grpSpPr bwMode="auto">
            <a:xfrm>
              <a:off x="730" y="1407"/>
              <a:ext cx="4043" cy="444"/>
              <a:chOff x="744" y="1407"/>
              <a:chExt cx="3988" cy="444"/>
            </a:xfrm>
          </p:grpSpPr>
          <p:sp>
            <p:nvSpPr>
              <p:cNvPr id="37" name="AutoShape 71"/>
              <p:cNvSpPr>
                <a:spLocks noChangeArrowheads="1"/>
              </p:cNvSpPr>
              <p:nvPr/>
            </p:nvSpPr>
            <p:spPr bwMode="gray">
              <a:xfrm>
                <a:off x="744" y="1736"/>
                <a:ext cx="3987" cy="115"/>
              </a:xfrm>
              <a:prstGeom prst="roundRect">
                <a:avLst>
                  <a:gd name="adj" fmla="val 50000"/>
                </a:avLst>
              </a:prstGeom>
              <a:gradFill rotWithShape="1">
                <a:gsLst>
                  <a:gs pos="0">
                    <a:srgbClr val="E4D578">
                      <a:alpha val="0"/>
                    </a:srgbClr>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sp>
            <p:nvSpPr>
              <p:cNvPr id="38" name="AutoShape 72"/>
              <p:cNvSpPr>
                <a:spLocks noChangeArrowheads="1"/>
              </p:cNvSpPr>
              <p:nvPr/>
            </p:nvSpPr>
            <p:spPr bwMode="gray">
              <a:xfrm>
                <a:off x="744" y="1407"/>
                <a:ext cx="3987" cy="115"/>
              </a:xfrm>
              <a:prstGeom prst="roundRect">
                <a:avLst>
                  <a:gd name="adj" fmla="val 50000"/>
                </a:avLst>
              </a:prstGeom>
              <a:gradFill rotWithShape="1">
                <a:gsLst>
                  <a:gs pos="0">
                    <a:srgbClr val="FFFFFF"/>
                  </a:gs>
                  <a:gs pos="100000">
                    <a:srgbClr val="E4D578">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grpSp>
      <p:sp>
        <p:nvSpPr>
          <p:cNvPr id="39" name="文本框 28"/>
          <p:cNvSpPr txBox="1">
            <a:spLocks noChangeArrowheads="1"/>
          </p:cNvSpPr>
          <p:nvPr/>
        </p:nvSpPr>
        <p:spPr bwMode="auto">
          <a:xfrm>
            <a:off x="1069372" y="2919640"/>
            <a:ext cx="7165975" cy="2601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直接证明：</a:t>
            </a:r>
            <a:endPar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就是用真实的论据直接证明论题的真实性。它的特点是从论题出发，为论题的真实性提供直接的理由。</a:t>
            </a:r>
            <a:endPar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1" name="任意多边形 6"/>
          <p:cNvSpPr/>
          <p:nvPr/>
        </p:nvSpPr>
        <p:spPr>
          <a:xfrm rot="19117117">
            <a:off x="330200" y="1741488"/>
            <a:ext cx="1069975" cy="771525"/>
          </a:xfrm>
          <a:custGeom>
            <a:avLst/>
            <a:gdLst>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698395 w 1556117"/>
              <a:gd name="connsiteY2" fmla="*/ 875985 h 1091990"/>
              <a:gd name="connsiteX3" fmla="*/ 490576 w 1556117"/>
              <a:gd name="connsiteY3" fmla="*/ 690838 h 1091990"/>
              <a:gd name="connsiteX4" fmla="*/ 199631 w 1556117"/>
              <a:gd name="connsiteY4" fmla="*/ 562368 h 1091990"/>
              <a:gd name="connsiteX5" fmla="*/ 29598 w 1556117"/>
              <a:gd name="connsiteY5" fmla="*/ 562368 h 1091990"/>
              <a:gd name="connsiteX6" fmla="*/ 22041 w 1556117"/>
              <a:gd name="connsiteY6" fmla="*/ 547254 h 1091990"/>
              <a:gd name="connsiteX7" fmla="*/ 82497 w 1556117"/>
              <a:gd name="connsiteY7" fmla="*/ 441456 h 1091990"/>
              <a:gd name="connsiteX8" fmla="*/ 256309 w 1556117"/>
              <a:gd name="connsiteY8" fmla="*/ 218524 h 1091990"/>
              <a:gd name="connsiteX9" fmla="*/ 551033 w 1556117"/>
              <a:gd name="connsiteY9" fmla="*/ 48491 h 1091990"/>
              <a:gd name="connsiteX10" fmla="*/ 943998 w 1556117"/>
              <a:gd name="connsiteY10" fmla="*/ 25820 h 1091990"/>
              <a:gd name="connsiteX11" fmla="*/ 1291621 w 1556117"/>
              <a:gd name="connsiteY11" fmla="*/ 203410 h 1091990"/>
              <a:gd name="connsiteX12" fmla="*/ 1518332 w 1556117"/>
              <a:gd name="connsiteY12" fmla="*/ 494355 h 1091990"/>
              <a:gd name="connsiteX13" fmla="*/ 1518332 w 1556117"/>
              <a:gd name="connsiteY13" fmla="*/ 517026 h 1091990"/>
              <a:gd name="connsiteX14" fmla="*/ 1382305 w 1556117"/>
              <a:gd name="connsiteY14" fmla="*/ 535919 h 1091990"/>
              <a:gd name="connsiteX15" fmla="*/ 1155595 w 1556117"/>
              <a:gd name="connsiteY15" fmla="*/ 626603 h 1091990"/>
              <a:gd name="connsiteX16" fmla="*/ 962890 w 1556117"/>
              <a:gd name="connsiteY16" fmla="*/ 789079 h 1091990"/>
              <a:gd name="connsiteX17" fmla="*/ 796636 w 1556117"/>
              <a:gd name="connsiteY17"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360"/>
              <a:gd name="connsiteX1" fmla="*/ 690837 w 1556117"/>
              <a:gd name="connsiteY1" fmla="*/ 879764 h 1091360"/>
              <a:gd name="connsiteX2" fmla="*/ 490576 w 1556117"/>
              <a:gd name="connsiteY2" fmla="*/ 690838 h 1091360"/>
              <a:gd name="connsiteX3" fmla="*/ 199631 w 1556117"/>
              <a:gd name="connsiteY3" fmla="*/ 562368 h 1091360"/>
              <a:gd name="connsiteX4" fmla="*/ 29598 w 1556117"/>
              <a:gd name="connsiteY4" fmla="*/ 562368 h 1091360"/>
              <a:gd name="connsiteX5" fmla="*/ 22041 w 1556117"/>
              <a:gd name="connsiteY5" fmla="*/ 547254 h 1091360"/>
              <a:gd name="connsiteX6" fmla="*/ 82497 w 1556117"/>
              <a:gd name="connsiteY6" fmla="*/ 441456 h 1091360"/>
              <a:gd name="connsiteX7" fmla="*/ 256309 w 1556117"/>
              <a:gd name="connsiteY7" fmla="*/ 218524 h 1091360"/>
              <a:gd name="connsiteX8" fmla="*/ 551033 w 1556117"/>
              <a:gd name="connsiteY8" fmla="*/ 48491 h 1091360"/>
              <a:gd name="connsiteX9" fmla="*/ 943998 w 1556117"/>
              <a:gd name="connsiteY9" fmla="*/ 25820 h 1091360"/>
              <a:gd name="connsiteX10" fmla="*/ 1291621 w 1556117"/>
              <a:gd name="connsiteY10" fmla="*/ 203410 h 1091360"/>
              <a:gd name="connsiteX11" fmla="*/ 1518332 w 1556117"/>
              <a:gd name="connsiteY11" fmla="*/ 494355 h 1091360"/>
              <a:gd name="connsiteX12" fmla="*/ 1518332 w 1556117"/>
              <a:gd name="connsiteY12" fmla="*/ 517026 h 1091360"/>
              <a:gd name="connsiteX13" fmla="*/ 1382305 w 1556117"/>
              <a:gd name="connsiteY13" fmla="*/ 535919 h 1091360"/>
              <a:gd name="connsiteX14" fmla="*/ 1155595 w 1556117"/>
              <a:gd name="connsiteY14" fmla="*/ 626603 h 1091360"/>
              <a:gd name="connsiteX15" fmla="*/ 962890 w 1556117"/>
              <a:gd name="connsiteY15" fmla="*/ 789079 h 1091360"/>
              <a:gd name="connsiteX16" fmla="*/ 796636 w 1556117"/>
              <a:gd name="connsiteY16" fmla="*/ 1076246 h 1091360"/>
              <a:gd name="connsiteX0" fmla="*/ 796636 w 1556117"/>
              <a:gd name="connsiteY0" fmla="*/ 1076246 h 1091360"/>
              <a:gd name="connsiteX1" fmla="*/ 690837 w 1556117"/>
              <a:gd name="connsiteY1" fmla="*/ 879764 h 1091360"/>
              <a:gd name="connsiteX2" fmla="*/ 490576 w 1556117"/>
              <a:gd name="connsiteY2" fmla="*/ 690838 h 1091360"/>
              <a:gd name="connsiteX3" fmla="*/ 483019 w 1556117"/>
              <a:gd name="connsiteY3" fmla="*/ 694616 h 1091360"/>
              <a:gd name="connsiteX4" fmla="*/ 199631 w 1556117"/>
              <a:gd name="connsiteY4" fmla="*/ 562368 h 1091360"/>
              <a:gd name="connsiteX5" fmla="*/ 29598 w 1556117"/>
              <a:gd name="connsiteY5" fmla="*/ 562368 h 1091360"/>
              <a:gd name="connsiteX6" fmla="*/ 22041 w 1556117"/>
              <a:gd name="connsiteY6" fmla="*/ 547254 h 1091360"/>
              <a:gd name="connsiteX7" fmla="*/ 82497 w 1556117"/>
              <a:gd name="connsiteY7" fmla="*/ 441456 h 1091360"/>
              <a:gd name="connsiteX8" fmla="*/ 256309 w 1556117"/>
              <a:gd name="connsiteY8" fmla="*/ 218524 h 1091360"/>
              <a:gd name="connsiteX9" fmla="*/ 551033 w 1556117"/>
              <a:gd name="connsiteY9" fmla="*/ 48491 h 1091360"/>
              <a:gd name="connsiteX10" fmla="*/ 943998 w 1556117"/>
              <a:gd name="connsiteY10" fmla="*/ 25820 h 1091360"/>
              <a:gd name="connsiteX11" fmla="*/ 1291621 w 1556117"/>
              <a:gd name="connsiteY11" fmla="*/ 203410 h 1091360"/>
              <a:gd name="connsiteX12" fmla="*/ 1518332 w 1556117"/>
              <a:gd name="connsiteY12" fmla="*/ 494355 h 1091360"/>
              <a:gd name="connsiteX13" fmla="*/ 1518332 w 1556117"/>
              <a:gd name="connsiteY13" fmla="*/ 517026 h 1091360"/>
              <a:gd name="connsiteX14" fmla="*/ 1382305 w 1556117"/>
              <a:gd name="connsiteY14" fmla="*/ 535919 h 1091360"/>
              <a:gd name="connsiteX15" fmla="*/ 1155595 w 1556117"/>
              <a:gd name="connsiteY15" fmla="*/ 626603 h 1091360"/>
              <a:gd name="connsiteX16" fmla="*/ 962890 w 1556117"/>
              <a:gd name="connsiteY16" fmla="*/ 789079 h 1091360"/>
              <a:gd name="connsiteX17" fmla="*/ 796636 w 155611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76246"/>
              <a:gd name="connsiteX1" fmla="*/ 691467 w 1556747"/>
              <a:gd name="connsiteY1" fmla="*/ 879764 h 1076246"/>
              <a:gd name="connsiteX2" fmla="*/ 491206 w 1556747"/>
              <a:gd name="connsiteY2" fmla="*/ 690838 h 1076246"/>
              <a:gd name="connsiteX3" fmla="*/ 483649 w 1556747"/>
              <a:gd name="connsiteY3" fmla="*/ 694616 h 1076246"/>
              <a:gd name="connsiteX4" fmla="*/ 204040 w 1556747"/>
              <a:gd name="connsiteY4" fmla="*/ 577483 h 1076246"/>
              <a:gd name="connsiteX5" fmla="*/ 30228 w 1556747"/>
              <a:gd name="connsiteY5" fmla="*/ 562368 h 1076246"/>
              <a:gd name="connsiteX6" fmla="*/ 22671 w 1556747"/>
              <a:gd name="connsiteY6" fmla="*/ 547254 h 1076246"/>
              <a:gd name="connsiteX7" fmla="*/ 83127 w 1556747"/>
              <a:gd name="connsiteY7" fmla="*/ 441456 h 1076246"/>
              <a:gd name="connsiteX8" fmla="*/ 256939 w 1556747"/>
              <a:gd name="connsiteY8" fmla="*/ 218524 h 1076246"/>
              <a:gd name="connsiteX9" fmla="*/ 551663 w 1556747"/>
              <a:gd name="connsiteY9" fmla="*/ 48491 h 1076246"/>
              <a:gd name="connsiteX10" fmla="*/ 944628 w 1556747"/>
              <a:gd name="connsiteY10" fmla="*/ 25820 h 1076246"/>
              <a:gd name="connsiteX11" fmla="*/ 1292251 w 1556747"/>
              <a:gd name="connsiteY11" fmla="*/ 203410 h 1076246"/>
              <a:gd name="connsiteX12" fmla="*/ 1518962 w 1556747"/>
              <a:gd name="connsiteY12" fmla="*/ 494355 h 1076246"/>
              <a:gd name="connsiteX13" fmla="*/ 1518962 w 1556747"/>
              <a:gd name="connsiteY13" fmla="*/ 517026 h 1076246"/>
              <a:gd name="connsiteX14" fmla="*/ 1382935 w 1556747"/>
              <a:gd name="connsiteY14" fmla="*/ 535919 h 1076246"/>
              <a:gd name="connsiteX15" fmla="*/ 1156225 w 1556747"/>
              <a:gd name="connsiteY15" fmla="*/ 626603 h 1076246"/>
              <a:gd name="connsiteX16" fmla="*/ 963520 w 1556747"/>
              <a:gd name="connsiteY16" fmla="*/ 789079 h 1076246"/>
              <a:gd name="connsiteX17" fmla="*/ 797266 w 1556747"/>
              <a:gd name="connsiteY17" fmla="*/ 1076246 h 1076246"/>
              <a:gd name="connsiteX0" fmla="*/ 797266 w 1556747"/>
              <a:gd name="connsiteY0" fmla="*/ 1076246 h 1095967"/>
              <a:gd name="connsiteX1" fmla="*/ 691467 w 1556747"/>
              <a:gd name="connsiteY1" fmla="*/ 879764 h 1095967"/>
              <a:gd name="connsiteX2" fmla="*/ 491206 w 1556747"/>
              <a:gd name="connsiteY2" fmla="*/ 690838 h 1095967"/>
              <a:gd name="connsiteX3" fmla="*/ 483649 w 1556747"/>
              <a:gd name="connsiteY3" fmla="*/ 694616 h 1095967"/>
              <a:gd name="connsiteX4" fmla="*/ 204040 w 1556747"/>
              <a:gd name="connsiteY4" fmla="*/ 577483 h 1095967"/>
              <a:gd name="connsiteX5" fmla="*/ 30228 w 1556747"/>
              <a:gd name="connsiteY5" fmla="*/ 562368 h 1095967"/>
              <a:gd name="connsiteX6" fmla="*/ 22671 w 1556747"/>
              <a:gd name="connsiteY6" fmla="*/ 547254 h 1095967"/>
              <a:gd name="connsiteX7" fmla="*/ 83127 w 1556747"/>
              <a:gd name="connsiteY7" fmla="*/ 441456 h 1095967"/>
              <a:gd name="connsiteX8" fmla="*/ 256939 w 1556747"/>
              <a:gd name="connsiteY8" fmla="*/ 218524 h 1095967"/>
              <a:gd name="connsiteX9" fmla="*/ 551663 w 1556747"/>
              <a:gd name="connsiteY9" fmla="*/ 48491 h 1095967"/>
              <a:gd name="connsiteX10" fmla="*/ 944628 w 1556747"/>
              <a:gd name="connsiteY10" fmla="*/ 25820 h 1095967"/>
              <a:gd name="connsiteX11" fmla="*/ 1292251 w 1556747"/>
              <a:gd name="connsiteY11" fmla="*/ 203410 h 1095967"/>
              <a:gd name="connsiteX12" fmla="*/ 1518962 w 1556747"/>
              <a:gd name="connsiteY12" fmla="*/ 494355 h 1095967"/>
              <a:gd name="connsiteX13" fmla="*/ 1518962 w 1556747"/>
              <a:gd name="connsiteY13" fmla="*/ 517026 h 1095967"/>
              <a:gd name="connsiteX14" fmla="*/ 1382935 w 1556747"/>
              <a:gd name="connsiteY14" fmla="*/ 535919 h 1095967"/>
              <a:gd name="connsiteX15" fmla="*/ 1156225 w 1556747"/>
              <a:gd name="connsiteY15" fmla="*/ 626603 h 1095967"/>
              <a:gd name="connsiteX16" fmla="*/ 963520 w 1556747"/>
              <a:gd name="connsiteY16" fmla="*/ 789079 h 1095967"/>
              <a:gd name="connsiteX17" fmla="*/ 797266 w 1556747"/>
              <a:gd name="connsiteY17" fmla="*/ 1076246 h 109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6747" h="1095967">
                <a:moveTo>
                  <a:pt x="797266" y="1076246"/>
                </a:moveTo>
                <a:cubicBezTo>
                  <a:pt x="785577" y="1073649"/>
                  <a:pt x="742477" y="943999"/>
                  <a:pt x="691467" y="879764"/>
                </a:cubicBezTo>
                <a:cubicBezTo>
                  <a:pt x="640457" y="815529"/>
                  <a:pt x="525842" y="721696"/>
                  <a:pt x="491206" y="690838"/>
                </a:cubicBezTo>
                <a:cubicBezTo>
                  <a:pt x="456570" y="659980"/>
                  <a:pt x="579216" y="757910"/>
                  <a:pt x="483649" y="694616"/>
                </a:cubicBezTo>
                <a:cubicBezTo>
                  <a:pt x="384545" y="633220"/>
                  <a:pt x="279610" y="599524"/>
                  <a:pt x="204040" y="577483"/>
                </a:cubicBezTo>
                <a:cubicBezTo>
                  <a:pt x="128470" y="555442"/>
                  <a:pt x="60456" y="567406"/>
                  <a:pt x="30228" y="562368"/>
                </a:cubicBezTo>
                <a:cubicBezTo>
                  <a:pt x="0" y="557330"/>
                  <a:pt x="13855" y="567406"/>
                  <a:pt x="22671" y="547254"/>
                </a:cubicBezTo>
                <a:cubicBezTo>
                  <a:pt x="31488" y="527102"/>
                  <a:pt x="44082" y="496244"/>
                  <a:pt x="83127" y="441456"/>
                </a:cubicBezTo>
                <a:cubicBezTo>
                  <a:pt x="122172" y="386668"/>
                  <a:pt x="178850" y="284018"/>
                  <a:pt x="256939" y="218524"/>
                </a:cubicBezTo>
                <a:cubicBezTo>
                  <a:pt x="335028" y="153030"/>
                  <a:pt x="437048" y="80608"/>
                  <a:pt x="551663" y="48491"/>
                </a:cubicBezTo>
                <a:cubicBezTo>
                  <a:pt x="666278" y="16374"/>
                  <a:pt x="821197" y="0"/>
                  <a:pt x="944628" y="25820"/>
                </a:cubicBezTo>
                <a:cubicBezTo>
                  <a:pt x="1068059" y="51640"/>
                  <a:pt x="1196529" y="125321"/>
                  <a:pt x="1292251" y="203410"/>
                </a:cubicBezTo>
                <a:cubicBezTo>
                  <a:pt x="1387973" y="281499"/>
                  <a:pt x="1481177" y="442086"/>
                  <a:pt x="1518962" y="494355"/>
                </a:cubicBezTo>
                <a:cubicBezTo>
                  <a:pt x="1556747" y="546624"/>
                  <a:pt x="1541633" y="510099"/>
                  <a:pt x="1518962" y="517026"/>
                </a:cubicBezTo>
                <a:cubicBezTo>
                  <a:pt x="1496291" y="523953"/>
                  <a:pt x="1443391" y="517656"/>
                  <a:pt x="1382935" y="535919"/>
                </a:cubicBezTo>
                <a:cubicBezTo>
                  <a:pt x="1322479" y="554182"/>
                  <a:pt x="1226127" y="584410"/>
                  <a:pt x="1156225" y="626603"/>
                </a:cubicBezTo>
                <a:cubicBezTo>
                  <a:pt x="1086323" y="668796"/>
                  <a:pt x="1023346" y="712249"/>
                  <a:pt x="963520" y="789079"/>
                </a:cubicBezTo>
                <a:cubicBezTo>
                  <a:pt x="903694" y="865909"/>
                  <a:pt x="808601" y="1095967"/>
                  <a:pt x="797266" y="1076246"/>
                </a:cubicBezTo>
                <a:close/>
              </a:path>
            </a:pathLst>
          </a:custGeom>
          <a:gradFill>
            <a:gsLst>
              <a:gs pos="0">
                <a:srgbClr val="E4A302"/>
              </a:gs>
              <a:gs pos="100000">
                <a:srgbClr val="FFDD71"/>
              </a:gs>
            </a:gsLst>
            <a:lin ang="12000000" scaled="0"/>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3158182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p:cTn id="12" dur="500" fill="hold"/>
                                        <p:tgtEl>
                                          <p:spTgt spid="44"/>
                                        </p:tgtEl>
                                        <p:attrNameLst>
                                          <p:attrName>ppt_w</p:attrName>
                                        </p:attrNameLst>
                                      </p:cBhvr>
                                      <p:tavLst>
                                        <p:tav tm="0">
                                          <p:val>
                                            <p:fltVal val="0"/>
                                          </p:val>
                                        </p:tav>
                                        <p:tav tm="100000">
                                          <p:val>
                                            <p:strVal val="#ppt_w"/>
                                          </p:val>
                                        </p:tav>
                                      </p:tavLst>
                                    </p:anim>
                                    <p:anim calcmode="lin" valueType="num">
                                      <p:cBhvr>
                                        <p:cTn id="13" dur="500" fill="hold"/>
                                        <p:tgtEl>
                                          <p:spTgt spid="44"/>
                                        </p:tgtEl>
                                        <p:attrNameLst>
                                          <p:attrName>ppt_h</p:attrName>
                                        </p:attrNameLst>
                                      </p:cBhvr>
                                      <p:tavLst>
                                        <p:tav tm="0">
                                          <p:val>
                                            <p:fltVal val="0"/>
                                          </p:val>
                                        </p:tav>
                                        <p:tav tm="100000">
                                          <p:val>
                                            <p:strVal val="#ppt_h"/>
                                          </p:val>
                                        </p:tav>
                                      </p:tavLst>
                                    </p:anim>
                                    <p:animEffect transition="in" filter="fade">
                                      <p:cBhvr>
                                        <p:cTn id="14" dur="500"/>
                                        <p:tgtEl>
                                          <p:spTgt spid="4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4"/>
                                        </p:tgtEl>
                                        <p:attrNameLst>
                                          <p:attrName>style.visibility</p:attrName>
                                        </p:attrNameLst>
                                      </p:cBhvr>
                                      <p:to>
                                        <p:strVal val="visible"/>
                                      </p:to>
                                    </p:set>
                                    <p:anim calcmode="lin" valueType="num">
                                      <p:cBhvr>
                                        <p:cTn id="17" dur="500" fill="hold"/>
                                        <p:tgtEl>
                                          <p:spTgt spid="84"/>
                                        </p:tgtEl>
                                        <p:attrNameLst>
                                          <p:attrName>ppt_w</p:attrName>
                                        </p:attrNameLst>
                                      </p:cBhvr>
                                      <p:tavLst>
                                        <p:tav tm="0">
                                          <p:val>
                                            <p:fltVal val="0"/>
                                          </p:val>
                                        </p:tav>
                                        <p:tav tm="100000">
                                          <p:val>
                                            <p:strVal val="#ppt_w"/>
                                          </p:val>
                                        </p:tav>
                                      </p:tavLst>
                                    </p:anim>
                                    <p:anim calcmode="lin" valueType="num">
                                      <p:cBhvr>
                                        <p:cTn id="18" dur="500" fill="hold"/>
                                        <p:tgtEl>
                                          <p:spTgt spid="84"/>
                                        </p:tgtEl>
                                        <p:attrNameLst>
                                          <p:attrName>ppt_h</p:attrName>
                                        </p:attrNameLst>
                                      </p:cBhvr>
                                      <p:tavLst>
                                        <p:tav tm="0">
                                          <p:val>
                                            <p:fltVal val="0"/>
                                          </p:val>
                                        </p:tav>
                                        <p:tav tm="100000">
                                          <p:val>
                                            <p:strVal val="#ppt_h"/>
                                          </p:val>
                                        </p:tav>
                                      </p:tavLst>
                                    </p:anim>
                                    <p:animEffect transition="in" filter="fade">
                                      <p:cBhvr>
                                        <p:cTn id="19" dur="500"/>
                                        <p:tgtEl>
                                          <p:spTgt spid="84"/>
                                        </p:tgtEl>
                                      </p:cBhvr>
                                    </p:animEffect>
                                  </p:childTnLst>
                                </p:cTn>
                              </p:par>
                              <p:par>
                                <p:cTn id="20" presetID="53" presetClass="entr" presetSubtype="16" fill="hold" nodeType="withEffect">
                                  <p:stCondLst>
                                    <p:cond delay="0"/>
                                  </p:stCondLst>
                                  <p:childTnLst>
                                    <p:set>
                                      <p:cBhvr>
                                        <p:cTn id="21" dur="1" fill="hold">
                                          <p:stCondLst>
                                            <p:cond delay="0"/>
                                          </p:stCondLst>
                                        </p:cTn>
                                        <p:tgtEl>
                                          <p:spTgt spid="31754"/>
                                        </p:tgtEl>
                                        <p:attrNameLst>
                                          <p:attrName>style.visibility</p:attrName>
                                        </p:attrNameLst>
                                      </p:cBhvr>
                                      <p:to>
                                        <p:strVal val="visible"/>
                                      </p:to>
                                    </p:set>
                                    <p:anim calcmode="lin" valueType="num">
                                      <p:cBhvr>
                                        <p:cTn id="22" dur="500" fill="hold"/>
                                        <p:tgtEl>
                                          <p:spTgt spid="31754"/>
                                        </p:tgtEl>
                                        <p:attrNameLst>
                                          <p:attrName>ppt_w</p:attrName>
                                        </p:attrNameLst>
                                      </p:cBhvr>
                                      <p:tavLst>
                                        <p:tav tm="0">
                                          <p:val>
                                            <p:fltVal val="0"/>
                                          </p:val>
                                        </p:tav>
                                        <p:tav tm="100000">
                                          <p:val>
                                            <p:strVal val="#ppt_w"/>
                                          </p:val>
                                        </p:tav>
                                      </p:tavLst>
                                    </p:anim>
                                    <p:anim calcmode="lin" valueType="num">
                                      <p:cBhvr>
                                        <p:cTn id="23" dur="500" fill="hold"/>
                                        <p:tgtEl>
                                          <p:spTgt spid="31754"/>
                                        </p:tgtEl>
                                        <p:attrNameLst>
                                          <p:attrName>ppt_h</p:attrName>
                                        </p:attrNameLst>
                                      </p:cBhvr>
                                      <p:tavLst>
                                        <p:tav tm="0">
                                          <p:val>
                                            <p:fltVal val="0"/>
                                          </p:val>
                                        </p:tav>
                                        <p:tav tm="100000">
                                          <p:val>
                                            <p:strVal val="#ppt_h"/>
                                          </p:val>
                                        </p:tav>
                                      </p:tavLst>
                                    </p:anim>
                                    <p:animEffect transition="in" filter="fade">
                                      <p:cBhvr>
                                        <p:cTn id="24" dur="500"/>
                                        <p:tgtEl>
                                          <p:spTgt spid="3175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p:cTn id="27" dur="500" fill="hold"/>
                                        <p:tgtEl>
                                          <p:spTgt spid="39"/>
                                        </p:tgtEl>
                                        <p:attrNameLst>
                                          <p:attrName>ppt_w</p:attrName>
                                        </p:attrNameLst>
                                      </p:cBhvr>
                                      <p:tavLst>
                                        <p:tav tm="0">
                                          <p:val>
                                            <p:fltVal val="0"/>
                                          </p:val>
                                        </p:tav>
                                        <p:tav tm="100000">
                                          <p:val>
                                            <p:strVal val="#ppt_w"/>
                                          </p:val>
                                        </p:tav>
                                      </p:tavLst>
                                    </p:anim>
                                    <p:anim calcmode="lin" valueType="num">
                                      <p:cBhvr>
                                        <p:cTn id="28" dur="500" fill="hold"/>
                                        <p:tgtEl>
                                          <p:spTgt spid="39"/>
                                        </p:tgtEl>
                                        <p:attrNameLst>
                                          <p:attrName>ppt_h</p:attrName>
                                        </p:attrNameLst>
                                      </p:cBhvr>
                                      <p:tavLst>
                                        <p:tav tm="0">
                                          <p:val>
                                            <p:fltVal val="0"/>
                                          </p:val>
                                        </p:tav>
                                        <p:tav tm="100000">
                                          <p:val>
                                            <p:strVal val="#ppt_h"/>
                                          </p:val>
                                        </p:tav>
                                      </p:tavLst>
                                    </p:anim>
                                    <p:animEffect transition="in" filter="fade">
                                      <p:cBhvr>
                                        <p:cTn id="29" dur="500"/>
                                        <p:tgtEl>
                                          <p:spTgt spid="39"/>
                                        </p:tgtEl>
                                      </p:cBhvr>
                                    </p:animEffect>
                                  </p:childTnLst>
                                </p:cTn>
                              </p:par>
                              <p:par>
                                <p:cTn id="30" presetID="53" presetClass="entr" presetSubtype="16"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9">
                                            <p:txEl>
                                              <p:pRg st="0" end="0"/>
                                            </p:txEl>
                                          </p:spTgt>
                                        </p:tgtEl>
                                        <p:attrNameLst>
                                          <p:attrName>style.visibility</p:attrName>
                                        </p:attrNameLst>
                                      </p:cBhvr>
                                      <p:to>
                                        <p:strVal val="visible"/>
                                      </p:to>
                                    </p:set>
                                    <p:animEffect transition="in" filter="barn(inVertical)">
                                      <p:cBhvr>
                                        <p:cTn id="39" dur="500"/>
                                        <p:tgtEl>
                                          <p:spTgt spid="3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39">
                                            <p:txEl>
                                              <p:pRg st="1" end="1"/>
                                            </p:txEl>
                                          </p:spTgt>
                                        </p:tgtEl>
                                        <p:attrNameLst>
                                          <p:attrName>style.visibility</p:attrName>
                                        </p:attrNameLst>
                                      </p:cBhvr>
                                      <p:to>
                                        <p:strVal val="visible"/>
                                      </p:to>
                                    </p:set>
                                    <p:animEffect transition="in" filter="barn(inVertical)">
                                      <p:cBhvr>
                                        <p:cTn id="44" dur="500"/>
                                        <p:tgtEl>
                                          <p:spTgt spid="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4" grpId="0"/>
      <p:bldP spid="84" grpId="0"/>
      <p:bldP spid="3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594" y="1219200"/>
            <a:ext cx="9144000" cy="5486400"/>
          </a:xfrm>
        </p:spPr>
        <p:txBody>
          <a:bodyPr/>
          <a:lstStyle/>
          <a:p>
            <a:pPr>
              <a:lnSpc>
                <a:spcPct val="150000"/>
              </a:lnSpc>
            </a:pPr>
            <a:r>
              <a:rPr lang="zh-CN" altLang="en-US" b="1" dirty="0"/>
              <a:t>例：</a:t>
            </a:r>
            <a:endParaRPr lang="en-US" altLang="zh-CN" b="1" dirty="0"/>
          </a:p>
          <a:p>
            <a:pPr marL="0" indent="0">
              <a:lnSpc>
                <a:spcPct val="150000"/>
              </a:lnSpc>
              <a:buNone/>
            </a:pPr>
            <a:r>
              <a:rPr lang="zh-CN" altLang="en-US" b="1" dirty="0"/>
              <a:t>       一般检察机关的公诉采取的就是直接证明。直接提出证据，证明犯罪嫌疑人有罪。</a:t>
            </a:r>
            <a:endParaRPr lang="en-US" altLang="zh-CN" b="1" dirty="0"/>
          </a:p>
        </p:txBody>
      </p:sp>
    </p:spTree>
    <p:extLst>
      <p:ext uri="{BB962C8B-B14F-4D97-AF65-F5344CB8AC3E}">
        <p14:creationId xmlns:p14="http://schemas.microsoft.com/office/powerpoint/2010/main" val="1973969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28"/>
          <p:cNvSpPr txBox="1"/>
          <p:nvPr/>
        </p:nvSpPr>
        <p:spPr>
          <a:xfrm>
            <a:off x="3298825" y="2481263"/>
            <a:ext cx="4770438" cy="120015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p>
        </p:txBody>
      </p:sp>
      <p:sp>
        <p:nvSpPr>
          <p:cNvPr id="44" name="文本框 28"/>
          <p:cNvSpPr txBox="1"/>
          <p:nvPr/>
        </p:nvSpPr>
        <p:spPr>
          <a:xfrm>
            <a:off x="925513" y="2478088"/>
            <a:ext cx="7302500" cy="739775"/>
          </a:xfrm>
          <a:prstGeom prst="rect">
            <a:avLst/>
          </a:prstGeom>
          <a:noFill/>
        </p:spPr>
        <p:txBody>
          <a:bodyP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       </a:t>
            </a:r>
          </a:p>
        </p:txBody>
      </p:sp>
      <p:grpSp>
        <p:nvGrpSpPr>
          <p:cNvPr id="21508" name="组合 1"/>
          <p:cNvGrpSpPr>
            <a:grpSpLocks/>
          </p:cNvGrpSpPr>
          <p:nvPr/>
        </p:nvGrpSpPr>
        <p:grpSpPr bwMode="auto">
          <a:xfrm>
            <a:off x="525463" y="508000"/>
            <a:ext cx="5397500" cy="652463"/>
            <a:chOff x="3589704" y="5356768"/>
            <a:chExt cx="5398100" cy="651600"/>
          </a:xfrm>
        </p:grpSpPr>
        <p:sp>
          <p:nvSpPr>
            <p:cNvPr id="52" name="Freeform 7"/>
            <p:cNvSpPr>
              <a:spLocks/>
            </p:cNvSpPr>
            <p:nvPr/>
          </p:nvSpPr>
          <p:spPr bwMode="auto">
            <a:xfrm>
              <a:off x="3592879" y="5358354"/>
              <a:ext cx="5394925" cy="648428"/>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29ABE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3" name="Freeform 8"/>
            <p:cNvSpPr>
              <a:spLocks/>
            </p:cNvSpPr>
            <p:nvPr/>
          </p:nvSpPr>
          <p:spPr bwMode="auto">
            <a:xfrm>
              <a:off x="7751004" y="5358354"/>
              <a:ext cx="1236800" cy="648428"/>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4" name="Freeform 12"/>
            <p:cNvSpPr>
              <a:spLocks/>
            </p:cNvSpPr>
            <p:nvPr/>
          </p:nvSpPr>
          <p:spPr bwMode="auto">
            <a:xfrm>
              <a:off x="3589704" y="5356768"/>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grpSp>
      <p:sp>
        <p:nvSpPr>
          <p:cNvPr id="55" name="Freeform 5"/>
          <p:cNvSpPr>
            <a:spLocks noEditPoints="1"/>
          </p:cNvSpPr>
          <p:nvPr/>
        </p:nvSpPr>
        <p:spPr bwMode="auto">
          <a:xfrm>
            <a:off x="315913" y="277813"/>
            <a:ext cx="5821362" cy="1081087"/>
          </a:xfrm>
          <a:custGeom>
            <a:avLst/>
            <a:gdLst>
              <a:gd name="T0" fmla="*/ 5285393 w 1097"/>
              <a:gd name="T1" fmla="*/ 0 h 201"/>
              <a:gd name="T2" fmla="*/ 530662 w 1097"/>
              <a:gd name="T3" fmla="*/ 0 h 201"/>
              <a:gd name="T4" fmla="*/ 153892 w 1097"/>
              <a:gd name="T5" fmla="*/ 155978 h 201"/>
              <a:gd name="T6" fmla="*/ 0 w 1097"/>
              <a:gd name="T7" fmla="*/ 537854 h 201"/>
              <a:gd name="T8" fmla="*/ 530662 w 1097"/>
              <a:gd name="T9" fmla="*/ 1081087 h 201"/>
              <a:gd name="T10" fmla="*/ 5285393 w 1097"/>
              <a:gd name="T11" fmla="*/ 1081087 h 201"/>
              <a:gd name="T12" fmla="*/ 5821362 w 1097"/>
              <a:gd name="T13" fmla="*/ 537854 h 201"/>
              <a:gd name="T14" fmla="*/ 5662163 w 1097"/>
              <a:gd name="T15" fmla="*/ 155978 h 201"/>
              <a:gd name="T16" fmla="*/ 5285393 w 1097"/>
              <a:gd name="T17" fmla="*/ 0 h 201"/>
              <a:gd name="T18" fmla="*/ 5609097 w 1097"/>
              <a:gd name="T19" fmla="*/ 537854 h 201"/>
              <a:gd name="T20" fmla="*/ 5285393 w 1097"/>
              <a:gd name="T21" fmla="*/ 865945 h 201"/>
              <a:gd name="T22" fmla="*/ 530662 w 1097"/>
              <a:gd name="T23" fmla="*/ 865945 h 201"/>
              <a:gd name="T24" fmla="*/ 212265 w 1097"/>
              <a:gd name="T25" fmla="*/ 537854 h 201"/>
              <a:gd name="T26" fmla="*/ 307784 w 1097"/>
              <a:gd name="T27" fmla="*/ 311955 h 201"/>
              <a:gd name="T28" fmla="*/ 530662 w 1097"/>
              <a:gd name="T29" fmla="*/ 215142 h 201"/>
              <a:gd name="T30" fmla="*/ 5285393 w 1097"/>
              <a:gd name="T31" fmla="*/ 215142 h 201"/>
              <a:gd name="T32" fmla="*/ 5513578 w 1097"/>
              <a:gd name="T33" fmla="*/ 311955 h 201"/>
              <a:gd name="T34" fmla="*/ 5609097 w 1097"/>
              <a:gd name="T35" fmla="*/ 537854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6" name="Freeform 6"/>
          <p:cNvSpPr>
            <a:spLocks noEditPoints="1"/>
          </p:cNvSpPr>
          <p:nvPr/>
        </p:nvSpPr>
        <p:spPr bwMode="auto">
          <a:xfrm>
            <a:off x="422275" y="401638"/>
            <a:ext cx="5608638" cy="865187"/>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7" name="文本框 39"/>
          <p:cNvSpPr txBox="1"/>
          <p:nvPr/>
        </p:nvSpPr>
        <p:spPr>
          <a:xfrm>
            <a:off x="585788" y="574675"/>
            <a:ext cx="665162" cy="584200"/>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02</a:t>
            </a:r>
            <a:endParaRPr kumimoji="0" lang="zh-CN" altLang="en-US"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58" name="Freeform 27"/>
          <p:cNvSpPr>
            <a:spLocks noChangeAspect="1" noEditPoints="1"/>
          </p:cNvSpPr>
          <p:nvPr/>
        </p:nvSpPr>
        <p:spPr bwMode="auto">
          <a:xfrm>
            <a:off x="4999038" y="600075"/>
            <a:ext cx="498475" cy="504825"/>
          </a:xfrm>
          <a:custGeom>
            <a:avLst/>
            <a:gdLst>
              <a:gd name="T0" fmla="*/ 59 w 104"/>
              <a:gd name="T1" fmla="*/ 46 h 105"/>
              <a:gd name="T2" fmla="*/ 59 w 104"/>
              <a:gd name="T3" fmla="*/ 23 h 105"/>
              <a:gd name="T4" fmla="*/ 46 w 104"/>
              <a:gd name="T5" fmla="*/ 23 h 105"/>
              <a:gd name="T6" fmla="*/ 46 w 104"/>
              <a:gd name="T7" fmla="*/ 46 h 105"/>
              <a:gd name="T8" fmla="*/ 24 w 104"/>
              <a:gd name="T9" fmla="*/ 46 h 105"/>
              <a:gd name="T10" fmla="*/ 24 w 104"/>
              <a:gd name="T11" fmla="*/ 59 h 105"/>
              <a:gd name="T12" fmla="*/ 46 w 104"/>
              <a:gd name="T13" fmla="*/ 59 h 105"/>
              <a:gd name="T14" fmla="*/ 46 w 104"/>
              <a:gd name="T15" fmla="*/ 82 h 105"/>
              <a:gd name="T16" fmla="*/ 59 w 104"/>
              <a:gd name="T17" fmla="*/ 82 h 105"/>
              <a:gd name="T18" fmla="*/ 59 w 104"/>
              <a:gd name="T19" fmla="*/ 59 h 105"/>
              <a:gd name="T20" fmla="*/ 81 w 104"/>
              <a:gd name="T21" fmla="*/ 59 h 105"/>
              <a:gd name="T22" fmla="*/ 81 w 104"/>
              <a:gd name="T23" fmla="*/ 46 h 105"/>
              <a:gd name="T24" fmla="*/ 59 w 104"/>
              <a:gd name="T25" fmla="*/ 46 h 105"/>
              <a:gd name="T26" fmla="*/ 52 w 104"/>
              <a:gd name="T27" fmla="*/ 0 h 105"/>
              <a:gd name="T28" fmla="*/ 0 w 104"/>
              <a:gd name="T29" fmla="*/ 53 h 105"/>
              <a:gd name="T30" fmla="*/ 52 w 104"/>
              <a:gd name="T31" fmla="*/ 105 h 105"/>
              <a:gd name="T32" fmla="*/ 104 w 104"/>
              <a:gd name="T33" fmla="*/ 53 h 105"/>
              <a:gd name="T34" fmla="*/ 52 w 104"/>
              <a:gd name="T35" fmla="*/ 0 h 105"/>
              <a:gd name="T36" fmla="*/ 52 w 104"/>
              <a:gd name="T37" fmla="*/ 93 h 105"/>
              <a:gd name="T38" fmla="*/ 12 w 104"/>
              <a:gd name="T39" fmla="*/ 53 h 105"/>
              <a:gd name="T40" fmla="*/ 52 w 104"/>
              <a:gd name="T41" fmla="*/ 12 h 105"/>
              <a:gd name="T42" fmla="*/ 93 w 104"/>
              <a:gd name="T43" fmla="*/ 53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9" y="46"/>
                </a:moveTo>
                <a:cubicBezTo>
                  <a:pt x="59" y="23"/>
                  <a:pt x="59" y="23"/>
                  <a:pt x="59" y="23"/>
                </a:cubicBezTo>
                <a:cubicBezTo>
                  <a:pt x="46" y="23"/>
                  <a:pt x="46" y="23"/>
                  <a:pt x="46" y="23"/>
                </a:cubicBezTo>
                <a:cubicBezTo>
                  <a:pt x="46" y="46"/>
                  <a:pt x="46" y="46"/>
                  <a:pt x="46" y="46"/>
                </a:cubicBezTo>
                <a:cubicBezTo>
                  <a:pt x="24" y="46"/>
                  <a:pt x="24" y="46"/>
                  <a:pt x="24" y="46"/>
                </a:cubicBezTo>
                <a:cubicBezTo>
                  <a:pt x="24" y="59"/>
                  <a:pt x="24" y="59"/>
                  <a:pt x="24" y="59"/>
                </a:cubicBezTo>
                <a:cubicBezTo>
                  <a:pt x="46" y="59"/>
                  <a:pt x="46" y="59"/>
                  <a:pt x="46" y="59"/>
                </a:cubicBezTo>
                <a:cubicBezTo>
                  <a:pt x="46" y="82"/>
                  <a:pt x="46" y="82"/>
                  <a:pt x="46" y="82"/>
                </a:cubicBezTo>
                <a:cubicBezTo>
                  <a:pt x="59" y="82"/>
                  <a:pt x="59" y="82"/>
                  <a:pt x="59" y="82"/>
                </a:cubicBezTo>
                <a:cubicBezTo>
                  <a:pt x="59" y="59"/>
                  <a:pt x="59" y="59"/>
                  <a:pt x="59" y="59"/>
                </a:cubicBezTo>
                <a:cubicBezTo>
                  <a:pt x="81" y="59"/>
                  <a:pt x="81" y="59"/>
                  <a:pt x="81" y="59"/>
                </a:cubicBezTo>
                <a:cubicBezTo>
                  <a:pt x="81" y="46"/>
                  <a:pt x="81" y="46"/>
                  <a:pt x="81" y="46"/>
                </a:cubicBezTo>
                <a:lnTo>
                  <a:pt x="59" y="46"/>
                </a:lnTo>
                <a:close/>
                <a:moveTo>
                  <a:pt x="52" y="0"/>
                </a:moveTo>
                <a:cubicBezTo>
                  <a:pt x="23" y="0"/>
                  <a:pt x="0" y="24"/>
                  <a:pt x="0" y="53"/>
                </a:cubicBezTo>
                <a:cubicBezTo>
                  <a:pt x="0" y="81"/>
                  <a:pt x="23" y="105"/>
                  <a:pt x="52" y="105"/>
                </a:cubicBezTo>
                <a:cubicBezTo>
                  <a:pt x="81" y="105"/>
                  <a:pt x="104" y="81"/>
                  <a:pt x="104" y="53"/>
                </a:cubicBezTo>
                <a:cubicBezTo>
                  <a:pt x="104" y="24"/>
                  <a:pt x="81" y="0"/>
                  <a:pt x="52" y="0"/>
                </a:cubicBezTo>
                <a:close/>
                <a:moveTo>
                  <a:pt x="52" y="93"/>
                </a:moveTo>
                <a:cubicBezTo>
                  <a:pt x="30" y="93"/>
                  <a:pt x="12" y="75"/>
                  <a:pt x="12" y="53"/>
                </a:cubicBezTo>
                <a:cubicBezTo>
                  <a:pt x="12" y="30"/>
                  <a:pt x="30" y="12"/>
                  <a:pt x="52" y="12"/>
                </a:cubicBezTo>
                <a:cubicBezTo>
                  <a:pt x="74" y="12"/>
                  <a:pt x="93" y="30"/>
                  <a:pt x="93" y="53"/>
                </a:cubicBezTo>
                <a:cubicBezTo>
                  <a:pt x="93" y="75"/>
                  <a:pt x="74" y="93"/>
                  <a:pt x="52" y="93"/>
                </a:cubicBezTo>
                <a:close/>
              </a:path>
            </a:pathLst>
          </a:custGeom>
          <a:solidFill>
            <a:sysClr val="window" lastClr="FFFFFF">
              <a:alpha val="88000"/>
            </a:sys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9" name="文本框 28"/>
          <p:cNvSpPr txBox="1"/>
          <p:nvPr/>
        </p:nvSpPr>
        <p:spPr>
          <a:xfrm>
            <a:off x="903288" y="563563"/>
            <a:ext cx="2678112" cy="58420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zh-CN" altLang="en-US" sz="32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证明的方法</a:t>
            </a:r>
            <a:endPar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84" name="文本框 28"/>
          <p:cNvSpPr txBox="1"/>
          <p:nvPr/>
        </p:nvSpPr>
        <p:spPr>
          <a:xfrm>
            <a:off x="1135063" y="1779588"/>
            <a:ext cx="4698722"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dirty="0">
                <a:ln>
                  <a:noFill/>
                </a:ln>
                <a:solidFill>
                  <a:srgbClr val="7030A0"/>
                </a:solidFill>
                <a:effectLst>
                  <a:outerShdw blurRad="50800" dist="76200" dir="2700000" algn="tl" rotWithShape="0">
                    <a:prstClr val="black">
                      <a:alpha val="40000"/>
                    </a:prstClr>
                  </a:outerShdw>
                  <a:reflection blurRad="6350" stA="55000" endA="300" endPos="45500" dir="5400000" sy="-100000" algn="bl" rotWithShape="0"/>
                </a:effectLst>
                <a:uLnTx/>
                <a:uFillTx/>
                <a:latin typeface="微软雅黑" pitchFamily="34" charset="-122"/>
                <a:ea typeface="微软雅黑" pitchFamily="34" charset="-122"/>
                <a:cs typeface="+mn-cs"/>
              </a:rPr>
              <a:t>二、直接证明和间接证明</a:t>
            </a:r>
          </a:p>
        </p:txBody>
      </p:sp>
      <p:grpSp>
        <p:nvGrpSpPr>
          <p:cNvPr id="31754" name="Group 68"/>
          <p:cNvGrpSpPr>
            <a:grpSpLocks/>
          </p:cNvGrpSpPr>
          <p:nvPr/>
        </p:nvGrpSpPr>
        <p:grpSpPr bwMode="auto">
          <a:xfrm>
            <a:off x="762001" y="2667000"/>
            <a:ext cx="7329488" cy="2781018"/>
            <a:chOff x="720" y="1382"/>
            <a:chExt cx="4058" cy="480"/>
          </a:xfrm>
        </p:grpSpPr>
        <p:sp>
          <p:nvSpPr>
            <p:cNvPr id="29" name="AutoShape 69"/>
            <p:cNvSpPr>
              <a:spLocks noChangeArrowheads="1"/>
            </p:cNvSpPr>
            <p:nvPr/>
          </p:nvSpPr>
          <p:spPr bwMode="gray">
            <a:xfrm>
              <a:off x="720" y="1382"/>
              <a:ext cx="4058" cy="480"/>
            </a:xfrm>
            <a:prstGeom prst="roundRect">
              <a:avLst>
                <a:gd name="adj" fmla="val 17509"/>
              </a:avLst>
            </a:prstGeom>
            <a:gradFill rotWithShape="1">
              <a:gsLst>
                <a:gs pos="0">
                  <a:srgbClr val="E4D578"/>
                </a:gs>
                <a:gs pos="50000">
                  <a:srgbClr val="D2C46F"/>
                </a:gs>
                <a:gs pos="100000">
                  <a:srgbClr val="E4D578"/>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nvGrpSpPr>
            <p:cNvPr id="21519" name="Group 70"/>
            <p:cNvGrpSpPr>
              <a:grpSpLocks/>
            </p:cNvGrpSpPr>
            <p:nvPr/>
          </p:nvGrpSpPr>
          <p:grpSpPr bwMode="auto">
            <a:xfrm>
              <a:off x="730" y="1407"/>
              <a:ext cx="4043" cy="444"/>
              <a:chOff x="744" y="1407"/>
              <a:chExt cx="3988" cy="444"/>
            </a:xfrm>
          </p:grpSpPr>
          <p:sp>
            <p:nvSpPr>
              <p:cNvPr id="37" name="AutoShape 71"/>
              <p:cNvSpPr>
                <a:spLocks noChangeArrowheads="1"/>
              </p:cNvSpPr>
              <p:nvPr/>
            </p:nvSpPr>
            <p:spPr bwMode="gray">
              <a:xfrm>
                <a:off x="744" y="1736"/>
                <a:ext cx="3987" cy="115"/>
              </a:xfrm>
              <a:prstGeom prst="roundRect">
                <a:avLst>
                  <a:gd name="adj" fmla="val 50000"/>
                </a:avLst>
              </a:prstGeom>
              <a:gradFill rotWithShape="1">
                <a:gsLst>
                  <a:gs pos="0">
                    <a:srgbClr val="E4D578">
                      <a:alpha val="0"/>
                    </a:srgbClr>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sp>
            <p:nvSpPr>
              <p:cNvPr id="38" name="AutoShape 72"/>
              <p:cNvSpPr>
                <a:spLocks noChangeArrowheads="1"/>
              </p:cNvSpPr>
              <p:nvPr/>
            </p:nvSpPr>
            <p:spPr bwMode="gray">
              <a:xfrm>
                <a:off x="744" y="1407"/>
                <a:ext cx="3987" cy="115"/>
              </a:xfrm>
              <a:prstGeom prst="roundRect">
                <a:avLst>
                  <a:gd name="adj" fmla="val 50000"/>
                </a:avLst>
              </a:prstGeom>
              <a:gradFill rotWithShape="1">
                <a:gsLst>
                  <a:gs pos="0">
                    <a:srgbClr val="FFFFFF"/>
                  </a:gs>
                  <a:gs pos="100000">
                    <a:srgbClr val="E4D578">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grpSp>
      <p:sp>
        <p:nvSpPr>
          <p:cNvPr id="39" name="文本框 28"/>
          <p:cNvSpPr txBox="1">
            <a:spLocks noChangeArrowheads="1"/>
          </p:cNvSpPr>
          <p:nvPr/>
        </p:nvSpPr>
        <p:spPr bwMode="auto">
          <a:xfrm>
            <a:off x="925513" y="2770362"/>
            <a:ext cx="716597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间接证明：</a:t>
            </a:r>
            <a:endPar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是通过确定与论题相矛盾的命题（反论题）或其他有关命题为假，从而确定原论题为真的证明方法。</a:t>
            </a:r>
            <a:endPar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1" name="任意多边形 6"/>
          <p:cNvSpPr/>
          <p:nvPr/>
        </p:nvSpPr>
        <p:spPr>
          <a:xfrm rot="19117117">
            <a:off x="330200" y="1741488"/>
            <a:ext cx="1069975" cy="771525"/>
          </a:xfrm>
          <a:custGeom>
            <a:avLst/>
            <a:gdLst>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698395 w 1556117"/>
              <a:gd name="connsiteY2" fmla="*/ 875985 h 1091990"/>
              <a:gd name="connsiteX3" fmla="*/ 490576 w 1556117"/>
              <a:gd name="connsiteY3" fmla="*/ 690838 h 1091990"/>
              <a:gd name="connsiteX4" fmla="*/ 199631 w 1556117"/>
              <a:gd name="connsiteY4" fmla="*/ 562368 h 1091990"/>
              <a:gd name="connsiteX5" fmla="*/ 29598 w 1556117"/>
              <a:gd name="connsiteY5" fmla="*/ 562368 h 1091990"/>
              <a:gd name="connsiteX6" fmla="*/ 22041 w 1556117"/>
              <a:gd name="connsiteY6" fmla="*/ 547254 h 1091990"/>
              <a:gd name="connsiteX7" fmla="*/ 82497 w 1556117"/>
              <a:gd name="connsiteY7" fmla="*/ 441456 h 1091990"/>
              <a:gd name="connsiteX8" fmla="*/ 256309 w 1556117"/>
              <a:gd name="connsiteY8" fmla="*/ 218524 h 1091990"/>
              <a:gd name="connsiteX9" fmla="*/ 551033 w 1556117"/>
              <a:gd name="connsiteY9" fmla="*/ 48491 h 1091990"/>
              <a:gd name="connsiteX10" fmla="*/ 943998 w 1556117"/>
              <a:gd name="connsiteY10" fmla="*/ 25820 h 1091990"/>
              <a:gd name="connsiteX11" fmla="*/ 1291621 w 1556117"/>
              <a:gd name="connsiteY11" fmla="*/ 203410 h 1091990"/>
              <a:gd name="connsiteX12" fmla="*/ 1518332 w 1556117"/>
              <a:gd name="connsiteY12" fmla="*/ 494355 h 1091990"/>
              <a:gd name="connsiteX13" fmla="*/ 1518332 w 1556117"/>
              <a:gd name="connsiteY13" fmla="*/ 517026 h 1091990"/>
              <a:gd name="connsiteX14" fmla="*/ 1382305 w 1556117"/>
              <a:gd name="connsiteY14" fmla="*/ 535919 h 1091990"/>
              <a:gd name="connsiteX15" fmla="*/ 1155595 w 1556117"/>
              <a:gd name="connsiteY15" fmla="*/ 626603 h 1091990"/>
              <a:gd name="connsiteX16" fmla="*/ 962890 w 1556117"/>
              <a:gd name="connsiteY16" fmla="*/ 789079 h 1091990"/>
              <a:gd name="connsiteX17" fmla="*/ 796636 w 1556117"/>
              <a:gd name="connsiteY17"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360"/>
              <a:gd name="connsiteX1" fmla="*/ 690837 w 1556117"/>
              <a:gd name="connsiteY1" fmla="*/ 879764 h 1091360"/>
              <a:gd name="connsiteX2" fmla="*/ 490576 w 1556117"/>
              <a:gd name="connsiteY2" fmla="*/ 690838 h 1091360"/>
              <a:gd name="connsiteX3" fmla="*/ 199631 w 1556117"/>
              <a:gd name="connsiteY3" fmla="*/ 562368 h 1091360"/>
              <a:gd name="connsiteX4" fmla="*/ 29598 w 1556117"/>
              <a:gd name="connsiteY4" fmla="*/ 562368 h 1091360"/>
              <a:gd name="connsiteX5" fmla="*/ 22041 w 1556117"/>
              <a:gd name="connsiteY5" fmla="*/ 547254 h 1091360"/>
              <a:gd name="connsiteX6" fmla="*/ 82497 w 1556117"/>
              <a:gd name="connsiteY6" fmla="*/ 441456 h 1091360"/>
              <a:gd name="connsiteX7" fmla="*/ 256309 w 1556117"/>
              <a:gd name="connsiteY7" fmla="*/ 218524 h 1091360"/>
              <a:gd name="connsiteX8" fmla="*/ 551033 w 1556117"/>
              <a:gd name="connsiteY8" fmla="*/ 48491 h 1091360"/>
              <a:gd name="connsiteX9" fmla="*/ 943998 w 1556117"/>
              <a:gd name="connsiteY9" fmla="*/ 25820 h 1091360"/>
              <a:gd name="connsiteX10" fmla="*/ 1291621 w 1556117"/>
              <a:gd name="connsiteY10" fmla="*/ 203410 h 1091360"/>
              <a:gd name="connsiteX11" fmla="*/ 1518332 w 1556117"/>
              <a:gd name="connsiteY11" fmla="*/ 494355 h 1091360"/>
              <a:gd name="connsiteX12" fmla="*/ 1518332 w 1556117"/>
              <a:gd name="connsiteY12" fmla="*/ 517026 h 1091360"/>
              <a:gd name="connsiteX13" fmla="*/ 1382305 w 1556117"/>
              <a:gd name="connsiteY13" fmla="*/ 535919 h 1091360"/>
              <a:gd name="connsiteX14" fmla="*/ 1155595 w 1556117"/>
              <a:gd name="connsiteY14" fmla="*/ 626603 h 1091360"/>
              <a:gd name="connsiteX15" fmla="*/ 962890 w 1556117"/>
              <a:gd name="connsiteY15" fmla="*/ 789079 h 1091360"/>
              <a:gd name="connsiteX16" fmla="*/ 796636 w 1556117"/>
              <a:gd name="connsiteY16" fmla="*/ 1076246 h 1091360"/>
              <a:gd name="connsiteX0" fmla="*/ 796636 w 1556117"/>
              <a:gd name="connsiteY0" fmla="*/ 1076246 h 1091360"/>
              <a:gd name="connsiteX1" fmla="*/ 690837 w 1556117"/>
              <a:gd name="connsiteY1" fmla="*/ 879764 h 1091360"/>
              <a:gd name="connsiteX2" fmla="*/ 490576 w 1556117"/>
              <a:gd name="connsiteY2" fmla="*/ 690838 h 1091360"/>
              <a:gd name="connsiteX3" fmla="*/ 483019 w 1556117"/>
              <a:gd name="connsiteY3" fmla="*/ 694616 h 1091360"/>
              <a:gd name="connsiteX4" fmla="*/ 199631 w 1556117"/>
              <a:gd name="connsiteY4" fmla="*/ 562368 h 1091360"/>
              <a:gd name="connsiteX5" fmla="*/ 29598 w 1556117"/>
              <a:gd name="connsiteY5" fmla="*/ 562368 h 1091360"/>
              <a:gd name="connsiteX6" fmla="*/ 22041 w 1556117"/>
              <a:gd name="connsiteY6" fmla="*/ 547254 h 1091360"/>
              <a:gd name="connsiteX7" fmla="*/ 82497 w 1556117"/>
              <a:gd name="connsiteY7" fmla="*/ 441456 h 1091360"/>
              <a:gd name="connsiteX8" fmla="*/ 256309 w 1556117"/>
              <a:gd name="connsiteY8" fmla="*/ 218524 h 1091360"/>
              <a:gd name="connsiteX9" fmla="*/ 551033 w 1556117"/>
              <a:gd name="connsiteY9" fmla="*/ 48491 h 1091360"/>
              <a:gd name="connsiteX10" fmla="*/ 943998 w 1556117"/>
              <a:gd name="connsiteY10" fmla="*/ 25820 h 1091360"/>
              <a:gd name="connsiteX11" fmla="*/ 1291621 w 1556117"/>
              <a:gd name="connsiteY11" fmla="*/ 203410 h 1091360"/>
              <a:gd name="connsiteX12" fmla="*/ 1518332 w 1556117"/>
              <a:gd name="connsiteY12" fmla="*/ 494355 h 1091360"/>
              <a:gd name="connsiteX13" fmla="*/ 1518332 w 1556117"/>
              <a:gd name="connsiteY13" fmla="*/ 517026 h 1091360"/>
              <a:gd name="connsiteX14" fmla="*/ 1382305 w 1556117"/>
              <a:gd name="connsiteY14" fmla="*/ 535919 h 1091360"/>
              <a:gd name="connsiteX15" fmla="*/ 1155595 w 1556117"/>
              <a:gd name="connsiteY15" fmla="*/ 626603 h 1091360"/>
              <a:gd name="connsiteX16" fmla="*/ 962890 w 1556117"/>
              <a:gd name="connsiteY16" fmla="*/ 789079 h 1091360"/>
              <a:gd name="connsiteX17" fmla="*/ 796636 w 155611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76246"/>
              <a:gd name="connsiteX1" fmla="*/ 691467 w 1556747"/>
              <a:gd name="connsiteY1" fmla="*/ 879764 h 1076246"/>
              <a:gd name="connsiteX2" fmla="*/ 491206 w 1556747"/>
              <a:gd name="connsiteY2" fmla="*/ 690838 h 1076246"/>
              <a:gd name="connsiteX3" fmla="*/ 483649 w 1556747"/>
              <a:gd name="connsiteY3" fmla="*/ 694616 h 1076246"/>
              <a:gd name="connsiteX4" fmla="*/ 204040 w 1556747"/>
              <a:gd name="connsiteY4" fmla="*/ 577483 h 1076246"/>
              <a:gd name="connsiteX5" fmla="*/ 30228 w 1556747"/>
              <a:gd name="connsiteY5" fmla="*/ 562368 h 1076246"/>
              <a:gd name="connsiteX6" fmla="*/ 22671 w 1556747"/>
              <a:gd name="connsiteY6" fmla="*/ 547254 h 1076246"/>
              <a:gd name="connsiteX7" fmla="*/ 83127 w 1556747"/>
              <a:gd name="connsiteY7" fmla="*/ 441456 h 1076246"/>
              <a:gd name="connsiteX8" fmla="*/ 256939 w 1556747"/>
              <a:gd name="connsiteY8" fmla="*/ 218524 h 1076246"/>
              <a:gd name="connsiteX9" fmla="*/ 551663 w 1556747"/>
              <a:gd name="connsiteY9" fmla="*/ 48491 h 1076246"/>
              <a:gd name="connsiteX10" fmla="*/ 944628 w 1556747"/>
              <a:gd name="connsiteY10" fmla="*/ 25820 h 1076246"/>
              <a:gd name="connsiteX11" fmla="*/ 1292251 w 1556747"/>
              <a:gd name="connsiteY11" fmla="*/ 203410 h 1076246"/>
              <a:gd name="connsiteX12" fmla="*/ 1518962 w 1556747"/>
              <a:gd name="connsiteY12" fmla="*/ 494355 h 1076246"/>
              <a:gd name="connsiteX13" fmla="*/ 1518962 w 1556747"/>
              <a:gd name="connsiteY13" fmla="*/ 517026 h 1076246"/>
              <a:gd name="connsiteX14" fmla="*/ 1382935 w 1556747"/>
              <a:gd name="connsiteY14" fmla="*/ 535919 h 1076246"/>
              <a:gd name="connsiteX15" fmla="*/ 1156225 w 1556747"/>
              <a:gd name="connsiteY15" fmla="*/ 626603 h 1076246"/>
              <a:gd name="connsiteX16" fmla="*/ 963520 w 1556747"/>
              <a:gd name="connsiteY16" fmla="*/ 789079 h 1076246"/>
              <a:gd name="connsiteX17" fmla="*/ 797266 w 1556747"/>
              <a:gd name="connsiteY17" fmla="*/ 1076246 h 1076246"/>
              <a:gd name="connsiteX0" fmla="*/ 797266 w 1556747"/>
              <a:gd name="connsiteY0" fmla="*/ 1076246 h 1095967"/>
              <a:gd name="connsiteX1" fmla="*/ 691467 w 1556747"/>
              <a:gd name="connsiteY1" fmla="*/ 879764 h 1095967"/>
              <a:gd name="connsiteX2" fmla="*/ 491206 w 1556747"/>
              <a:gd name="connsiteY2" fmla="*/ 690838 h 1095967"/>
              <a:gd name="connsiteX3" fmla="*/ 483649 w 1556747"/>
              <a:gd name="connsiteY3" fmla="*/ 694616 h 1095967"/>
              <a:gd name="connsiteX4" fmla="*/ 204040 w 1556747"/>
              <a:gd name="connsiteY4" fmla="*/ 577483 h 1095967"/>
              <a:gd name="connsiteX5" fmla="*/ 30228 w 1556747"/>
              <a:gd name="connsiteY5" fmla="*/ 562368 h 1095967"/>
              <a:gd name="connsiteX6" fmla="*/ 22671 w 1556747"/>
              <a:gd name="connsiteY6" fmla="*/ 547254 h 1095967"/>
              <a:gd name="connsiteX7" fmla="*/ 83127 w 1556747"/>
              <a:gd name="connsiteY7" fmla="*/ 441456 h 1095967"/>
              <a:gd name="connsiteX8" fmla="*/ 256939 w 1556747"/>
              <a:gd name="connsiteY8" fmla="*/ 218524 h 1095967"/>
              <a:gd name="connsiteX9" fmla="*/ 551663 w 1556747"/>
              <a:gd name="connsiteY9" fmla="*/ 48491 h 1095967"/>
              <a:gd name="connsiteX10" fmla="*/ 944628 w 1556747"/>
              <a:gd name="connsiteY10" fmla="*/ 25820 h 1095967"/>
              <a:gd name="connsiteX11" fmla="*/ 1292251 w 1556747"/>
              <a:gd name="connsiteY11" fmla="*/ 203410 h 1095967"/>
              <a:gd name="connsiteX12" fmla="*/ 1518962 w 1556747"/>
              <a:gd name="connsiteY12" fmla="*/ 494355 h 1095967"/>
              <a:gd name="connsiteX13" fmla="*/ 1518962 w 1556747"/>
              <a:gd name="connsiteY13" fmla="*/ 517026 h 1095967"/>
              <a:gd name="connsiteX14" fmla="*/ 1382935 w 1556747"/>
              <a:gd name="connsiteY14" fmla="*/ 535919 h 1095967"/>
              <a:gd name="connsiteX15" fmla="*/ 1156225 w 1556747"/>
              <a:gd name="connsiteY15" fmla="*/ 626603 h 1095967"/>
              <a:gd name="connsiteX16" fmla="*/ 963520 w 1556747"/>
              <a:gd name="connsiteY16" fmla="*/ 789079 h 1095967"/>
              <a:gd name="connsiteX17" fmla="*/ 797266 w 1556747"/>
              <a:gd name="connsiteY17" fmla="*/ 1076246 h 109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6747" h="1095967">
                <a:moveTo>
                  <a:pt x="797266" y="1076246"/>
                </a:moveTo>
                <a:cubicBezTo>
                  <a:pt x="785577" y="1073649"/>
                  <a:pt x="742477" y="943999"/>
                  <a:pt x="691467" y="879764"/>
                </a:cubicBezTo>
                <a:cubicBezTo>
                  <a:pt x="640457" y="815529"/>
                  <a:pt x="525842" y="721696"/>
                  <a:pt x="491206" y="690838"/>
                </a:cubicBezTo>
                <a:cubicBezTo>
                  <a:pt x="456570" y="659980"/>
                  <a:pt x="579216" y="757910"/>
                  <a:pt x="483649" y="694616"/>
                </a:cubicBezTo>
                <a:cubicBezTo>
                  <a:pt x="384545" y="633220"/>
                  <a:pt x="279610" y="599524"/>
                  <a:pt x="204040" y="577483"/>
                </a:cubicBezTo>
                <a:cubicBezTo>
                  <a:pt x="128470" y="555442"/>
                  <a:pt x="60456" y="567406"/>
                  <a:pt x="30228" y="562368"/>
                </a:cubicBezTo>
                <a:cubicBezTo>
                  <a:pt x="0" y="557330"/>
                  <a:pt x="13855" y="567406"/>
                  <a:pt x="22671" y="547254"/>
                </a:cubicBezTo>
                <a:cubicBezTo>
                  <a:pt x="31488" y="527102"/>
                  <a:pt x="44082" y="496244"/>
                  <a:pt x="83127" y="441456"/>
                </a:cubicBezTo>
                <a:cubicBezTo>
                  <a:pt x="122172" y="386668"/>
                  <a:pt x="178850" y="284018"/>
                  <a:pt x="256939" y="218524"/>
                </a:cubicBezTo>
                <a:cubicBezTo>
                  <a:pt x="335028" y="153030"/>
                  <a:pt x="437048" y="80608"/>
                  <a:pt x="551663" y="48491"/>
                </a:cubicBezTo>
                <a:cubicBezTo>
                  <a:pt x="666278" y="16374"/>
                  <a:pt x="821197" y="0"/>
                  <a:pt x="944628" y="25820"/>
                </a:cubicBezTo>
                <a:cubicBezTo>
                  <a:pt x="1068059" y="51640"/>
                  <a:pt x="1196529" y="125321"/>
                  <a:pt x="1292251" y="203410"/>
                </a:cubicBezTo>
                <a:cubicBezTo>
                  <a:pt x="1387973" y="281499"/>
                  <a:pt x="1481177" y="442086"/>
                  <a:pt x="1518962" y="494355"/>
                </a:cubicBezTo>
                <a:cubicBezTo>
                  <a:pt x="1556747" y="546624"/>
                  <a:pt x="1541633" y="510099"/>
                  <a:pt x="1518962" y="517026"/>
                </a:cubicBezTo>
                <a:cubicBezTo>
                  <a:pt x="1496291" y="523953"/>
                  <a:pt x="1443391" y="517656"/>
                  <a:pt x="1382935" y="535919"/>
                </a:cubicBezTo>
                <a:cubicBezTo>
                  <a:pt x="1322479" y="554182"/>
                  <a:pt x="1226127" y="584410"/>
                  <a:pt x="1156225" y="626603"/>
                </a:cubicBezTo>
                <a:cubicBezTo>
                  <a:pt x="1086323" y="668796"/>
                  <a:pt x="1023346" y="712249"/>
                  <a:pt x="963520" y="789079"/>
                </a:cubicBezTo>
                <a:cubicBezTo>
                  <a:pt x="903694" y="865909"/>
                  <a:pt x="808601" y="1095967"/>
                  <a:pt x="797266" y="1076246"/>
                </a:cubicBezTo>
                <a:close/>
              </a:path>
            </a:pathLst>
          </a:custGeom>
          <a:gradFill>
            <a:gsLst>
              <a:gs pos="0">
                <a:srgbClr val="E4A302"/>
              </a:gs>
              <a:gs pos="100000">
                <a:srgbClr val="FFDD71"/>
              </a:gs>
            </a:gsLst>
            <a:lin ang="12000000" scaled="0"/>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宋体"/>
              <a:cs typeface="+mn-cs"/>
            </a:endParaRPr>
          </a:p>
        </p:txBody>
      </p:sp>
      <p:sp>
        <p:nvSpPr>
          <p:cNvPr id="2" name="左大括号 1"/>
          <p:cNvSpPr/>
          <p:nvPr/>
        </p:nvSpPr>
        <p:spPr>
          <a:xfrm rot="5400000">
            <a:off x="4001597" y="3580021"/>
            <a:ext cx="529681" cy="4265676"/>
          </a:xfrm>
          <a:prstGeom prst="leftBrace">
            <a:avLst/>
          </a:pr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矩形 2"/>
          <p:cNvSpPr/>
          <p:nvPr/>
        </p:nvSpPr>
        <p:spPr>
          <a:xfrm>
            <a:off x="1027049" y="5886213"/>
            <a:ext cx="2271776" cy="923330"/>
          </a:xfrm>
          <a:prstGeom prst="rect">
            <a:avLst/>
          </a:prstGeom>
          <a:noFill/>
        </p:spPr>
        <p:txBody>
          <a:bodyPr wrap="none" lIns="91440" tIns="45720" rIns="91440" bIns="45720">
            <a:spAutoFit/>
          </a:bodyPr>
          <a:lstStyle/>
          <a:p>
            <a:pPr algn="ctr"/>
            <a:r>
              <a:rPr lang="zh-CN" altLang="en-US" sz="5400" b="1" cap="none" spc="0" dirty="0">
                <a:ln w="6600">
                  <a:solidFill>
                    <a:schemeClr val="accent2"/>
                  </a:solidFill>
                  <a:prstDash val="solid"/>
                </a:ln>
                <a:solidFill>
                  <a:srgbClr val="00B050"/>
                </a:solidFill>
                <a:effectLst>
                  <a:outerShdw dist="38100" dir="2700000" algn="tl" rotWithShape="0">
                    <a:schemeClr val="accent2"/>
                  </a:outerShdw>
                </a:effectLst>
              </a:rPr>
              <a:t>反证法</a:t>
            </a:r>
          </a:p>
        </p:txBody>
      </p:sp>
      <p:sp>
        <p:nvSpPr>
          <p:cNvPr id="4" name="矩形 3"/>
          <p:cNvSpPr/>
          <p:nvPr/>
        </p:nvSpPr>
        <p:spPr>
          <a:xfrm>
            <a:off x="5289391" y="5901477"/>
            <a:ext cx="2271776" cy="923330"/>
          </a:xfrm>
          <a:prstGeom prst="rect">
            <a:avLst/>
          </a:prstGeom>
        </p:spPr>
        <p:txBody>
          <a:bodyPr wrap="none">
            <a:spAutoFit/>
          </a:bodyPr>
          <a:lstStyle/>
          <a:p>
            <a:pPr lvl="0" algn="ctr"/>
            <a:r>
              <a:rPr lang="zh-CN" altLang="en-US" sz="5400" b="1" dirty="0">
                <a:ln w="6600">
                  <a:solidFill>
                    <a:srgbClr val="333399"/>
                  </a:solidFill>
                  <a:prstDash val="solid"/>
                </a:ln>
                <a:solidFill>
                  <a:srgbClr val="00B050"/>
                </a:solidFill>
                <a:effectLst>
                  <a:outerShdw dist="38100" dir="2700000" algn="tl" rotWithShape="0">
                    <a:srgbClr val="333399"/>
                  </a:outerShdw>
                </a:effectLst>
              </a:rPr>
              <a:t>排他法</a:t>
            </a:r>
          </a:p>
        </p:txBody>
      </p:sp>
    </p:spTree>
    <p:extLst>
      <p:ext uri="{BB962C8B-B14F-4D97-AF65-F5344CB8AC3E}">
        <p14:creationId xmlns:p14="http://schemas.microsoft.com/office/powerpoint/2010/main" val="2970561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p:cTn id="12" dur="500" fill="hold"/>
                                        <p:tgtEl>
                                          <p:spTgt spid="44"/>
                                        </p:tgtEl>
                                        <p:attrNameLst>
                                          <p:attrName>ppt_w</p:attrName>
                                        </p:attrNameLst>
                                      </p:cBhvr>
                                      <p:tavLst>
                                        <p:tav tm="0">
                                          <p:val>
                                            <p:fltVal val="0"/>
                                          </p:val>
                                        </p:tav>
                                        <p:tav tm="100000">
                                          <p:val>
                                            <p:strVal val="#ppt_w"/>
                                          </p:val>
                                        </p:tav>
                                      </p:tavLst>
                                    </p:anim>
                                    <p:anim calcmode="lin" valueType="num">
                                      <p:cBhvr>
                                        <p:cTn id="13" dur="500" fill="hold"/>
                                        <p:tgtEl>
                                          <p:spTgt spid="44"/>
                                        </p:tgtEl>
                                        <p:attrNameLst>
                                          <p:attrName>ppt_h</p:attrName>
                                        </p:attrNameLst>
                                      </p:cBhvr>
                                      <p:tavLst>
                                        <p:tav tm="0">
                                          <p:val>
                                            <p:fltVal val="0"/>
                                          </p:val>
                                        </p:tav>
                                        <p:tav tm="100000">
                                          <p:val>
                                            <p:strVal val="#ppt_h"/>
                                          </p:val>
                                        </p:tav>
                                      </p:tavLst>
                                    </p:anim>
                                    <p:animEffect transition="in" filter="fade">
                                      <p:cBhvr>
                                        <p:cTn id="14" dur="500"/>
                                        <p:tgtEl>
                                          <p:spTgt spid="4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4"/>
                                        </p:tgtEl>
                                        <p:attrNameLst>
                                          <p:attrName>style.visibility</p:attrName>
                                        </p:attrNameLst>
                                      </p:cBhvr>
                                      <p:to>
                                        <p:strVal val="visible"/>
                                      </p:to>
                                    </p:set>
                                    <p:anim calcmode="lin" valueType="num">
                                      <p:cBhvr>
                                        <p:cTn id="17" dur="500" fill="hold"/>
                                        <p:tgtEl>
                                          <p:spTgt spid="84"/>
                                        </p:tgtEl>
                                        <p:attrNameLst>
                                          <p:attrName>ppt_w</p:attrName>
                                        </p:attrNameLst>
                                      </p:cBhvr>
                                      <p:tavLst>
                                        <p:tav tm="0">
                                          <p:val>
                                            <p:fltVal val="0"/>
                                          </p:val>
                                        </p:tav>
                                        <p:tav tm="100000">
                                          <p:val>
                                            <p:strVal val="#ppt_w"/>
                                          </p:val>
                                        </p:tav>
                                      </p:tavLst>
                                    </p:anim>
                                    <p:anim calcmode="lin" valueType="num">
                                      <p:cBhvr>
                                        <p:cTn id="18" dur="500" fill="hold"/>
                                        <p:tgtEl>
                                          <p:spTgt spid="84"/>
                                        </p:tgtEl>
                                        <p:attrNameLst>
                                          <p:attrName>ppt_h</p:attrName>
                                        </p:attrNameLst>
                                      </p:cBhvr>
                                      <p:tavLst>
                                        <p:tav tm="0">
                                          <p:val>
                                            <p:fltVal val="0"/>
                                          </p:val>
                                        </p:tav>
                                        <p:tav tm="100000">
                                          <p:val>
                                            <p:strVal val="#ppt_h"/>
                                          </p:val>
                                        </p:tav>
                                      </p:tavLst>
                                    </p:anim>
                                    <p:animEffect transition="in" filter="fade">
                                      <p:cBhvr>
                                        <p:cTn id="19" dur="500"/>
                                        <p:tgtEl>
                                          <p:spTgt spid="84"/>
                                        </p:tgtEl>
                                      </p:cBhvr>
                                    </p:animEffect>
                                  </p:childTnLst>
                                </p:cTn>
                              </p:par>
                              <p:par>
                                <p:cTn id="20" presetID="53" presetClass="entr" presetSubtype="16" fill="hold" nodeType="withEffect">
                                  <p:stCondLst>
                                    <p:cond delay="0"/>
                                  </p:stCondLst>
                                  <p:childTnLst>
                                    <p:set>
                                      <p:cBhvr>
                                        <p:cTn id="21" dur="1" fill="hold">
                                          <p:stCondLst>
                                            <p:cond delay="0"/>
                                          </p:stCondLst>
                                        </p:cTn>
                                        <p:tgtEl>
                                          <p:spTgt spid="31754"/>
                                        </p:tgtEl>
                                        <p:attrNameLst>
                                          <p:attrName>style.visibility</p:attrName>
                                        </p:attrNameLst>
                                      </p:cBhvr>
                                      <p:to>
                                        <p:strVal val="visible"/>
                                      </p:to>
                                    </p:set>
                                    <p:anim calcmode="lin" valueType="num">
                                      <p:cBhvr>
                                        <p:cTn id="22" dur="500" fill="hold"/>
                                        <p:tgtEl>
                                          <p:spTgt spid="31754"/>
                                        </p:tgtEl>
                                        <p:attrNameLst>
                                          <p:attrName>ppt_w</p:attrName>
                                        </p:attrNameLst>
                                      </p:cBhvr>
                                      <p:tavLst>
                                        <p:tav tm="0">
                                          <p:val>
                                            <p:fltVal val="0"/>
                                          </p:val>
                                        </p:tav>
                                        <p:tav tm="100000">
                                          <p:val>
                                            <p:strVal val="#ppt_w"/>
                                          </p:val>
                                        </p:tav>
                                      </p:tavLst>
                                    </p:anim>
                                    <p:anim calcmode="lin" valueType="num">
                                      <p:cBhvr>
                                        <p:cTn id="23" dur="500" fill="hold"/>
                                        <p:tgtEl>
                                          <p:spTgt spid="31754"/>
                                        </p:tgtEl>
                                        <p:attrNameLst>
                                          <p:attrName>ppt_h</p:attrName>
                                        </p:attrNameLst>
                                      </p:cBhvr>
                                      <p:tavLst>
                                        <p:tav tm="0">
                                          <p:val>
                                            <p:fltVal val="0"/>
                                          </p:val>
                                        </p:tav>
                                        <p:tav tm="100000">
                                          <p:val>
                                            <p:strVal val="#ppt_h"/>
                                          </p:val>
                                        </p:tav>
                                      </p:tavLst>
                                    </p:anim>
                                    <p:animEffect transition="in" filter="fade">
                                      <p:cBhvr>
                                        <p:cTn id="24" dur="500"/>
                                        <p:tgtEl>
                                          <p:spTgt spid="3175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p:cTn id="27" dur="500" fill="hold"/>
                                        <p:tgtEl>
                                          <p:spTgt spid="39"/>
                                        </p:tgtEl>
                                        <p:attrNameLst>
                                          <p:attrName>ppt_w</p:attrName>
                                        </p:attrNameLst>
                                      </p:cBhvr>
                                      <p:tavLst>
                                        <p:tav tm="0">
                                          <p:val>
                                            <p:fltVal val="0"/>
                                          </p:val>
                                        </p:tav>
                                        <p:tav tm="100000">
                                          <p:val>
                                            <p:strVal val="#ppt_w"/>
                                          </p:val>
                                        </p:tav>
                                      </p:tavLst>
                                    </p:anim>
                                    <p:anim calcmode="lin" valueType="num">
                                      <p:cBhvr>
                                        <p:cTn id="28" dur="500" fill="hold"/>
                                        <p:tgtEl>
                                          <p:spTgt spid="39"/>
                                        </p:tgtEl>
                                        <p:attrNameLst>
                                          <p:attrName>ppt_h</p:attrName>
                                        </p:attrNameLst>
                                      </p:cBhvr>
                                      <p:tavLst>
                                        <p:tav tm="0">
                                          <p:val>
                                            <p:fltVal val="0"/>
                                          </p:val>
                                        </p:tav>
                                        <p:tav tm="100000">
                                          <p:val>
                                            <p:strVal val="#ppt_h"/>
                                          </p:val>
                                        </p:tav>
                                      </p:tavLst>
                                    </p:anim>
                                    <p:animEffect transition="in" filter="fade">
                                      <p:cBhvr>
                                        <p:cTn id="29" dur="500"/>
                                        <p:tgtEl>
                                          <p:spTgt spid="39"/>
                                        </p:tgtEl>
                                      </p:cBhvr>
                                    </p:animEffect>
                                  </p:childTnLst>
                                </p:cTn>
                              </p:par>
                              <p:par>
                                <p:cTn id="30" presetID="53" presetClass="entr" presetSubtype="16"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9">
                                            <p:txEl>
                                              <p:pRg st="0" end="0"/>
                                            </p:txEl>
                                          </p:spTgt>
                                        </p:tgtEl>
                                        <p:attrNameLst>
                                          <p:attrName>style.visibility</p:attrName>
                                        </p:attrNameLst>
                                      </p:cBhvr>
                                      <p:to>
                                        <p:strVal val="visible"/>
                                      </p:to>
                                    </p:set>
                                    <p:animEffect transition="in" filter="barn(inVertical)">
                                      <p:cBhvr>
                                        <p:cTn id="39" dur="500"/>
                                        <p:tgtEl>
                                          <p:spTgt spid="3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39">
                                            <p:txEl>
                                              <p:pRg st="1" end="1"/>
                                            </p:txEl>
                                          </p:spTgt>
                                        </p:tgtEl>
                                        <p:attrNameLst>
                                          <p:attrName>style.visibility</p:attrName>
                                        </p:attrNameLst>
                                      </p:cBhvr>
                                      <p:to>
                                        <p:strVal val="visible"/>
                                      </p:to>
                                    </p:set>
                                    <p:animEffect transition="in" filter="barn(inVertical)">
                                      <p:cBhvr>
                                        <p:cTn id="44" dur="500"/>
                                        <p:tgtEl>
                                          <p:spTgt spid="39">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wipe(down)">
                                      <p:cBhvr>
                                        <p:cTn id="49" dur="500"/>
                                        <p:tgtEl>
                                          <p:spTgt spid="2"/>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3">
                                            <p:txEl>
                                              <p:pRg st="0" end="0"/>
                                            </p:txEl>
                                          </p:spTgt>
                                        </p:tgtEl>
                                        <p:attrNameLst>
                                          <p:attrName>style.visibility</p:attrName>
                                        </p:attrNameLst>
                                      </p:cBhvr>
                                      <p:to>
                                        <p:strVal val="visible"/>
                                      </p:to>
                                    </p:set>
                                    <p:animEffect transition="in" filter="barn(inVertical)">
                                      <p:cBhvr>
                                        <p:cTn id="54" dur="500"/>
                                        <p:tgtEl>
                                          <p:spTgt spid="3">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4">
                                            <p:txEl>
                                              <p:pRg st="0" end="0"/>
                                            </p:txEl>
                                          </p:spTgt>
                                        </p:tgtEl>
                                        <p:attrNameLst>
                                          <p:attrName>style.visibility</p:attrName>
                                        </p:attrNameLst>
                                      </p:cBhvr>
                                      <p:to>
                                        <p:strVal val="visible"/>
                                      </p:to>
                                    </p:set>
                                    <p:animEffect transition="in" filter="wipe(down)">
                                      <p:cBhvr>
                                        <p:cTn id="5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4" grpId="0"/>
      <p:bldP spid="84" grpId="0"/>
      <p:bldP spid="39" grpId="0"/>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28"/>
          <p:cNvSpPr txBox="1"/>
          <p:nvPr/>
        </p:nvSpPr>
        <p:spPr>
          <a:xfrm>
            <a:off x="3298825" y="2481263"/>
            <a:ext cx="4770438" cy="120015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p>
        </p:txBody>
      </p:sp>
      <p:sp>
        <p:nvSpPr>
          <p:cNvPr id="44" name="文本框 28"/>
          <p:cNvSpPr txBox="1"/>
          <p:nvPr/>
        </p:nvSpPr>
        <p:spPr>
          <a:xfrm>
            <a:off x="925513" y="2478088"/>
            <a:ext cx="7302500" cy="739775"/>
          </a:xfrm>
          <a:prstGeom prst="rect">
            <a:avLst/>
          </a:prstGeom>
          <a:noFill/>
        </p:spPr>
        <p:txBody>
          <a:bodyP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       </a:t>
            </a:r>
          </a:p>
        </p:txBody>
      </p:sp>
      <p:grpSp>
        <p:nvGrpSpPr>
          <p:cNvPr id="17412" name="组合 5"/>
          <p:cNvGrpSpPr>
            <a:grpSpLocks/>
          </p:cNvGrpSpPr>
          <p:nvPr/>
        </p:nvGrpSpPr>
        <p:grpSpPr bwMode="auto">
          <a:xfrm>
            <a:off x="596900" y="531813"/>
            <a:ext cx="5397500" cy="650875"/>
            <a:chOff x="3589704" y="4154301"/>
            <a:chExt cx="5398100" cy="651600"/>
          </a:xfrm>
        </p:grpSpPr>
        <p:sp>
          <p:nvSpPr>
            <p:cNvPr id="35" name="Freeform 7"/>
            <p:cNvSpPr>
              <a:spLocks/>
            </p:cNvSpPr>
            <p:nvPr/>
          </p:nvSpPr>
          <p:spPr bwMode="auto">
            <a:xfrm>
              <a:off x="3592879" y="4155890"/>
              <a:ext cx="5394925" cy="648421"/>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A3D800"/>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36" name="Freeform 8"/>
            <p:cNvSpPr>
              <a:spLocks/>
            </p:cNvSpPr>
            <p:nvPr/>
          </p:nvSpPr>
          <p:spPr bwMode="auto">
            <a:xfrm>
              <a:off x="7751005" y="4155890"/>
              <a:ext cx="1236799" cy="648421"/>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A3D800">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37" name="Freeform 12"/>
            <p:cNvSpPr>
              <a:spLocks/>
            </p:cNvSpPr>
            <p:nvPr/>
          </p:nvSpPr>
          <p:spPr bwMode="auto">
            <a:xfrm>
              <a:off x="3589704" y="4154301"/>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A3D800">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grpSp>
      <p:sp>
        <p:nvSpPr>
          <p:cNvPr id="38" name="Freeform 5"/>
          <p:cNvSpPr>
            <a:spLocks noEditPoints="1"/>
          </p:cNvSpPr>
          <p:nvPr/>
        </p:nvSpPr>
        <p:spPr bwMode="auto">
          <a:xfrm>
            <a:off x="385763" y="317500"/>
            <a:ext cx="5821362" cy="1079500"/>
          </a:xfrm>
          <a:custGeom>
            <a:avLst/>
            <a:gdLst>
              <a:gd name="T0" fmla="*/ 5285393 w 1097"/>
              <a:gd name="T1" fmla="*/ 0 h 201"/>
              <a:gd name="T2" fmla="*/ 530662 w 1097"/>
              <a:gd name="T3" fmla="*/ 0 h 201"/>
              <a:gd name="T4" fmla="*/ 153892 w 1097"/>
              <a:gd name="T5" fmla="*/ 155749 h 201"/>
              <a:gd name="T6" fmla="*/ 0 w 1097"/>
              <a:gd name="T7" fmla="*/ 537065 h 201"/>
              <a:gd name="T8" fmla="*/ 530662 w 1097"/>
              <a:gd name="T9" fmla="*/ 1079500 h 201"/>
              <a:gd name="T10" fmla="*/ 5285393 w 1097"/>
              <a:gd name="T11" fmla="*/ 1079500 h 201"/>
              <a:gd name="T12" fmla="*/ 5821362 w 1097"/>
              <a:gd name="T13" fmla="*/ 537065 h 201"/>
              <a:gd name="T14" fmla="*/ 5662163 w 1097"/>
              <a:gd name="T15" fmla="*/ 155749 h 201"/>
              <a:gd name="T16" fmla="*/ 5285393 w 1097"/>
              <a:gd name="T17" fmla="*/ 0 h 201"/>
              <a:gd name="T18" fmla="*/ 5609097 w 1097"/>
              <a:gd name="T19" fmla="*/ 537065 h 201"/>
              <a:gd name="T20" fmla="*/ 5285393 w 1097"/>
              <a:gd name="T21" fmla="*/ 864674 h 201"/>
              <a:gd name="T22" fmla="*/ 530662 w 1097"/>
              <a:gd name="T23" fmla="*/ 864674 h 201"/>
              <a:gd name="T24" fmla="*/ 212265 w 1097"/>
              <a:gd name="T25" fmla="*/ 537065 h 201"/>
              <a:gd name="T26" fmla="*/ 307784 w 1097"/>
              <a:gd name="T27" fmla="*/ 311498 h 201"/>
              <a:gd name="T28" fmla="*/ 530662 w 1097"/>
              <a:gd name="T29" fmla="*/ 214826 h 201"/>
              <a:gd name="T30" fmla="*/ 5285393 w 1097"/>
              <a:gd name="T31" fmla="*/ 214826 h 201"/>
              <a:gd name="T32" fmla="*/ 5513578 w 1097"/>
              <a:gd name="T33" fmla="*/ 311498 h 201"/>
              <a:gd name="T34" fmla="*/ 5609097 w 1097"/>
              <a:gd name="T35" fmla="*/ 537065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 name="Freeform 6"/>
          <p:cNvSpPr>
            <a:spLocks noEditPoints="1"/>
          </p:cNvSpPr>
          <p:nvPr/>
        </p:nvSpPr>
        <p:spPr bwMode="auto">
          <a:xfrm>
            <a:off x="493713" y="425450"/>
            <a:ext cx="5608637" cy="863600"/>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40" name="文本框 38"/>
          <p:cNvSpPr txBox="1"/>
          <p:nvPr/>
        </p:nvSpPr>
        <p:spPr>
          <a:xfrm>
            <a:off x="657225" y="577850"/>
            <a:ext cx="665567"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02</a:t>
            </a:r>
            <a:endParaRPr kumimoji="0" lang="zh-CN" altLang="en-US" sz="32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41" name="Freeform 13"/>
          <p:cNvSpPr>
            <a:spLocks noChangeAspect="1" noEditPoints="1"/>
          </p:cNvSpPr>
          <p:nvPr/>
        </p:nvSpPr>
        <p:spPr bwMode="auto">
          <a:xfrm>
            <a:off x="5040313" y="660400"/>
            <a:ext cx="558800" cy="504825"/>
          </a:xfrm>
          <a:custGeom>
            <a:avLst/>
            <a:gdLst>
              <a:gd name="T0" fmla="*/ 52 w 106"/>
              <a:gd name="T1" fmla="*/ 61 h 95"/>
              <a:gd name="T2" fmla="*/ 37 w 106"/>
              <a:gd name="T3" fmla="*/ 72 h 95"/>
              <a:gd name="T4" fmla="*/ 37 w 106"/>
              <a:gd name="T5" fmla="*/ 56 h 95"/>
              <a:gd name="T6" fmla="*/ 20 w 106"/>
              <a:gd name="T7" fmla="*/ 31 h 95"/>
              <a:gd name="T8" fmla="*/ 0 w 106"/>
              <a:gd name="T9" fmla="*/ 55 h 95"/>
              <a:gd name="T10" fmla="*/ 40 w 106"/>
              <a:gd name="T11" fmla="*/ 82 h 95"/>
              <a:gd name="T12" fmla="*/ 53 w 106"/>
              <a:gd name="T13" fmla="*/ 81 h 95"/>
              <a:gd name="T14" fmla="*/ 67 w 106"/>
              <a:gd name="T15" fmla="*/ 95 h 95"/>
              <a:gd name="T16" fmla="*/ 63 w 106"/>
              <a:gd name="T17" fmla="*/ 78 h 95"/>
              <a:gd name="T18" fmla="*/ 80 w 106"/>
              <a:gd name="T19" fmla="*/ 60 h 95"/>
              <a:gd name="T20" fmla="*/ 64 w 106"/>
              <a:gd name="T21" fmla="*/ 62 h 95"/>
              <a:gd name="T22" fmla="*/ 52 w 106"/>
              <a:gd name="T23" fmla="*/ 61 h 95"/>
              <a:gd name="T24" fmla="*/ 66 w 106"/>
              <a:gd name="T25" fmla="*/ 0 h 95"/>
              <a:gd name="T26" fmla="*/ 26 w 106"/>
              <a:gd name="T27" fmla="*/ 27 h 95"/>
              <a:gd name="T28" fmla="*/ 43 w 106"/>
              <a:gd name="T29" fmla="*/ 50 h 95"/>
              <a:gd name="T30" fmla="*/ 43 w 106"/>
              <a:gd name="T31" fmla="*/ 61 h 95"/>
              <a:gd name="T32" fmla="*/ 54 w 106"/>
              <a:gd name="T33" fmla="*/ 53 h 95"/>
              <a:gd name="T34" fmla="*/ 66 w 106"/>
              <a:gd name="T35" fmla="*/ 55 h 95"/>
              <a:gd name="T36" fmla="*/ 106 w 106"/>
              <a:gd name="T37" fmla="*/ 27 h 95"/>
              <a:gd name="T38" fmla="*/ 66 w 106"/>
              <a:gd name="T3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95">
                <a:moveTo>
                  <a:pt x="52" y="61"/>
                </a:moveTo>
                <a:cubicBezTo>
                  <a:pt x="50" y="62"/>
                  <a:pt x="37" y="72"/>
                  <a:pt x="37" y="72"/>
                </a:cubicBezTo>
                <a:cubicBezTo>
                  <a:pt x="37" y="72"/>
                  <a:pt x="37" y="59"/>
                  <a:pt x="37" y="56"/>
                </a:cubicBezTo>
                <a:cubicBezTo>
                  <a:pt x="26" y="50"/>
                  <a:pt x="20" y="41"/>
                  <a:pt x="20" y="31"/>
                </a:cubicBezTo>
                <a:cubicBezTo>
                  <a:pt x="8" y="36"/>
                  <a:pt x="0" y="45"/>
                  <a:pt x="0" y="55"/>
                </a:cubicBezTo>
                <a:cubicBezTo>
                  <a:pt x="0" y="70"/>
                  <a:pt x="18" y="82"/>
                  <a:pt x="40" y="82"/>
                </a:cubicBezTo>
                <a:cubicBezTo>
                  <a:pt x="45" y="82"/>
                  <a:pt x="49" y="82"/>
                  <a:pt x="53" y="81"/>
                </a:cubicBezTo>
                <a:cubicBezTo>
                  <a:pt x="67" y="95"/>
                  <a:pt x="67" y="95"/>
                  <a:pt x="67" y="95"/>
                </a:cubicBezTo>
                <a:cubicBezTo>
                  <a:pt x="63" y="78"/>
                  <a:pt x="63" y="78"/>
                  <a:pt x="63" y="78"/>
                </a:cubicBezTo>
                <a:cubicBezTo>
                  <a:pt x="72" y="74"/>
                  <a:pt x="78" y="67"/>
                  <a:pt x="80" y="60"/>
                </a:cubicBezTo>
                <a:cubicBezTo>
                  <a:pt x="75" y="61"/>
                  <a:pt x="69" y="62"/>
                  <a:pt x="64" y="62"/>
                </a:cubicBezTo>
                <a:cubicBezTo>
                  <a:pt x="60" y="62"/>
                  <a:pt x="56" y="62"/>
                  <a:pt x="52" y="61"/>
                </a:cubicBezTo>
                <a:close/>
                <a:moveTo>
                  <a:pt x="66" y="0"/>
                </a:moveTo>
                <a:cubicBezTo>
                  <a:pt x="44" y="0"/>
                  <a:pt x="26" y="12"/>
                  <a:pt x="26" y="27"/>
                </a:cubicBezTo>
                <a:cubicBezTo>
                  <a:pt x="26" y="36"/>
                  <a:pt x="33" y="45"/>
                  <a:pt x="43" y="50"/>
                </a:cubicBezTo>
                <a:cubicBezTo>
                  <a:pt x="43" y="61"/>
                  <a:pt x="43" y="61"/>
                  <a:pt x="43" y="61"/>
                </a:cubicBezTo>
                <a:cubicBezTo>
                  <a:pt x="54" y="53"/>
                  <a:pt x="54" y="53"/>
                  <a:pt x="54" y="53"/>
                </a:cubicBezTo>
                <a:cubicBezTo>
                  <a:pt x="57" y="54"/>
                  <a:pt x="62" y="55"/>
                  <a:pt x="66" y="55"/>
                </a:cubicBezTo>
                <a:cubicBezTo>
                  <a:pt x="88" y="55"/>
                  <a:pt x="106" y="42"/>
                  <a:pt x="106" y="27"/>
                </a:cubicBezTo>
                <a:cubicBezTo>
                  <a:pt x="106" y="12"/>
                  <a:pt x="88" y="0"/>
                  <a:pt x="66" y="0"/>
                </a:cubicBezTo>
                <a:close/>
              </a:path>
            </a:pathLst>
          </a:custGeom>
          <a:solidFill>
            <a:sysClr val="window" lastClr="FFFFFF">
              <a:alpha val="89000"/>
            </a:sys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17417" name="文本框 28"/>
          <p:cNvSpPr txBox="1">
            <a:spLocks noChangeArrowheads="1"/>
          </p:cNvSpPr>
          <p:nvPr/>
        </p:nvSpPr>
        <p:spPr bwMode="auto">
          <a:xfrm>
            <a:off x="1335088" y="581025"/>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证明的方法</a:t>
            </a:r>
          </a:p>
        </p:txBody>
      </p:sp>
      <p:grpSp>
        <p:nvGrpSpPr>
          <p:cNvPr id="22537" name="Group 73"/>
          <p:cNvGrpSpPr>
            <a:grpSpLocks/>
          </p:cNvGrpSpPr>
          <p:nvPr/>
        </p:nvGrpSpPr>
        <p:grpSpPr bwMode="auto">
          <a:xfrm>
            <a:off x="2163763" y="2555875"/>
            <a:ext cx="6446837" cy="3235325"/>
            <a:chOff x="720" y="1392"/>
            <a:chExt cx="4058" cy="480"/>
          </a:xfrm>
        </p:grpSpPr>
        <p:sp>
          <p:nvSpPr>
            <p:cNvPr id="60" name="AutoShape 74"/>
            <p:cNvSpPr>
              <a:spLocks noChangeArrowheads="1"/>
            </p:cNvSpPr>
            <p:nvPr/>
          </p:nvSpPr>
          <p:spPr bwMode="gray">
            <a:xfrm>
              <a:off x="720" y="1392"/>
              <a:ext cx="4058" cy="480"/>
            </a:xfrm>
            <a:prstGeom prst="roundRect">
              <a:avLst>
                <a:gd name="adj" fmla="val 17509"/>
              </a:avLst>
            </a:prstGeom>
            <a:gradFill rotWithShape="1">
              <a:gsLst>
                <a:gs pos="0">
                  <a:srgbClr val="6CD2C1"/>
                </a:gs>
                <a:gs pos="50000">
                  <a:srgbClr val="64C2B2"/>
                </a:gs>
                <a:gs pos="100000">
                  <a:srgbClr val="6CD2C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nvGrpSpPr>
            <p:cNvPr id="17431" name="Group 75"/>
            <p:cNvGrpSpPr>
              <a:grpSpLocks/>
            </p:cNvGrpSpPr>
            <p:nvPr/>
          </p:nvGrpSpPr>
          <p:grpSpPr bwMode="auto">
            <a:xfrm>
              <a:off x="730" y="1407"/>
              <a:ext cx="4043" cy="444"/>
              <a:chOff x="744" y="1407"/>
              <a:chExt cx="3988" cy="444"/>
            </a:xfrm>
          </p:grpSpPr>
          <p:sp>
            <p:nvSpPr>
              <p:cNvPr id="62" name="AutoShape 76"/>
              <p:cNvSpPr>
                <a:spLocks noChangeArrowheads="1"/>
              </p:cNvSpPr>
              <p:nvPr/>
            </p:nvSpPr>
            <p:spPr bwMode="gray">
              <a:xfrm>
                <a:off x="744" y="1736"/>
                <a:ext cx="3986" cy="115"/>
              </a:xfrm>
              <a:prstGeom prst="roundRect">
                <a:avLst>
                  <a:gd name="adj" fmla="val 50000"/>
                </a:avLst>
              </a:prstGeom>
              <a:gradFill rotWithShape="1">
                <a:gsLst>
                  <a:gs pos="0">
                    <a:srgbClr val="6CD2C1">
                      <a:alpha val="0"/>
                    </a:srgbClr>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sp>
            <p:nvSpPr>
              <p:cNvPr id="63" name="AutoShape 77"/>
              <p:cNvSpPr>
                <a:spLocks noChangeArrowheads="1"/>
              </p:cNvSpPr>
              <p:nvPr/>
            </p:nvSpPr>
            <p:spPr bwMode="gray">
              <a:xfrm>
                <a:off x="744" y="1407"/>
                <a:ext cx="3986" cy="115"/>
              </a:xfrm>
              <a:prstGeom prst="roundRect">
                <a:avLst>
                  <a:gd name="adj" fmla="val 50000"/>
                </a:avLst>
              </a:prstGeom>
              <a:gradFill rotWithShape="1">
                <a:gsLst>
                  <a:gs pos="0">
                    <a:srgbClr val="FFFFFF"/>
                  </a:gs>
                  <a:gs pos="100000">
                    <a:srgbClr val="6CD2C1">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grpSp>
      <p:grpSp>
        <p:nvGrpSpPr>
          <p:cNvPr id="22538" name="组合 6"/>
          <p:cNvGrpSpPr>
            <a:grpSpLocks noChangeAspect="1"/>
          </p:cNvGrpSpPr>
          <p:nvPr/>
        </p:nvGrpSpPr>
        <p:grpSpPr bwMode="auto">
          <a:xfrm>
            <a:off x="657225" y="1871663"/>
            <a:ext cx="1933575" cy="1933575"/>
            <a:chOff x="4776334" y="4404800"/>
            <a:chExt cx="1012166" cy="1008000"/>
          </a:xfrm>
        </p:grpSpPr>
        <p:sp>
          <p:nvSpPr>
            <p:cNvPr id="65" name="Oval 2"/>
            <p:cNvSpPr>
              <a:spLocks noChangeAspect="1" noChangeArrowheads="1"/>
            </p:cNvSpPr>
            <p:nvPr/>
          </p:nvSpPr>
          <p:spPr bwMode="auto">
            <a:xfrm>
              <a:off x="4780500" y="4404800"/>
              <a:ext cx="1008000" cy="1008000"/>
            </a:xfrm>
            <a:prstGeom prst="ellipse">
              <a:avLst/>
            </a:prstGeom>
            <a:gradFill flip="none" rotWithShape="1">
              <a:gsLst>
                <a:gs pos="0">
                  <a:srgbClr val="FFCF01"/>
                </a:gs>
                <a:gs pos="90000">
                  <a:srgbClr val="E22000"/>
                </a:gs>
              </a:gsLst>
              <a:lin ang="2700000" scaled="1"/>
              <a:tileRect/>
            </a:gradFill>
            <a:ln w="25400" cap="flat" cmpd="sng" algn="ctr">
              <a:noFill/>
              <a:prstDash val="solid"/>
            </a:ln>
            <a:effectLst>
              <a:outerShdw blurRad="63500" sx="102000" sy="102000" algn="ctr" rotWithShape="0">
                <a:prstClr val="black">
                  <a:alpha val="40000"/>
                </a:prstClr>
              </a:outerShdw>
            </a:effectLst>
            <a:scene3d>
              <a:camera prst="orthographicFront"/>
              <a:lightRig rig="flat" dir="t"/>
            </a:scene3d>
            <a:sp3d extrusionH="304800" contourW="19050">
              <a:bevelT w="63500" h="63500" prst="convex"/>
              <a:bevelB w="0" h="0"/>
              <a:contourClr>
                <a:srgbClr val="FFE593"/>
              </a:contourClr>
            </a:sp3d>
          </p:spPr>
          <p:txBody>
            <a:bodyPr anchor="ctr">
              <a:sp3d/>
            </a:bodyPr>
            <a:lstStyle/>
            <a:p>
              <a:pPr marL="0" marR="0" lvl="0" indent="0" algn="ctr" defTabSz="914400" rtl="0" eaLnBrk="0" fontAlgn="ctr" latinLnBrk="0" hangingPunct="0">
                <a:lnSpc>
                  <a:spcPct val="100000"/>
                </a:lnSpc>
                <a:spcBef>
                  <a:spcPts val="0"/>
                </a:spcBef>
                <a:spcAft>
                  <a:spcPts val="0"/>
                </a:spcAft>
                <a:buClr>
                  <a:srgbClr val="FF0000"/>
                </a:buClr>
                <a:buSzPct val="70000"/>
                <a:buFontTx/>
                <a:buNone/>
                <a:tabLst/>
                <a:defRPr/>
              </a:pPr>
              <a:endParaRPr kumimoji="0" lang="fr-FR" altLang="zh-CN" sz="1600" b="1" i="0" u="none" strike="noStrike" kern="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66" name="椭圆 8"/>
            <p:cNvSpPr>
              <a:spLocks/>
            </p:cNvSpPr>
            <p:nvPr/>
          </p:nvSpPr>
          <p:spPr>
            <a:xfrm rot="19388639">
              <a:off x="4776334" y="4463328"/>
              <a:ext cx="684000" cy="468000"/>
            </a:xfrm>
            <a:prstGeom prst="ellipse">
              <a:avLst/>
            </a:prstGeom>
            <a:gradFill flip="none" rotWithShape="1">
              <a:gsLst>
                <a:gs pos="0">
                  <a:srgbClr val="FFFFFF"/>
                </a:gs>
                <a:gs pos="45000">
                  <a:srgbClr val="FFFFFF">
                    <a:alpha val="0"/>
                  </a:srgbClr>
                </a:gs>
              </a:gsLst>
              <a:lin ang="54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宋体"/>
                <a:cs typeface="+mn-cs"/>
              </a:endParaRPr>
            </a:p>
          </p:txBody>
        </p:sp>
        <p:sp>
          <p:nvSpPr>
            <p:cNvPr id="67" name="椭圆 66"/>
            <p:cNvSpPr>
              <a:spLocks noChangeAspect="1"/>
            </p:cNvSpPr>
            <p:nvPr/>
          </p:nvSpPr>
          <p:spPr>
            <a:xfrm>
              <a:off x="4888500" y="4512800"/>
              <a:ext cx="792000" cy="792000"/>
            </a:xfrm>
            <a:prstGeom prst="ellipse">
              <a:avLst/>
            </a:prstGeom>
            <a:gradFill flip="none" rotWithShape="1">
              <a:gsLst>
                <a:gs pos="10000">
                  <a:srgbClr val="FFC000">
                    <a:alpha val="60000"/>
                  </a:srgbClr>
                </a:gs>
                <a:gs pos="70000">
                  <a:srgbClr val="FFFFFF">
                    <a:alpha val="0"/>
                  </a:srgbClr>
                </a:gs>
              </a:gsLst>
              <a:path path="circle">
                <a:fillToRect l="50000" t="50000" r="50000" b="50000"/>
              </a:path>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宋体"/>
                <a:cs typeface="+mn-cs"/>
              </a:endParaRPr>
            </a:p>
          </p:txBody>
        </p:sp>
      </p:grpSp>
      <p:sp>
        <p:nvSpPr>
          <p:cNvPr id="68" name="文本框 28"/>
          <p:cNvSpPr txBox="1">
            <a:spLocks noChangeArrowheads="1"/>
          </p:cNvSpPr>
          <p:nvPr/>
        </p:nvSpPr>
        <p:spPr bwMode="auto">
          <a:xfrm>
            <a:off x="736600" y="2505075"/>
            <a:ext cx="16594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反 证 法</a:t>
            </a:r>
          </a:p>
        </p:txBody>
      </p:sp>
      <p:sp>
        <p:nvSpPr>
          <p:cNvPr id="69" name="文本框 28"/>
          <p:cNvSpPr txBox="1">
            <a:spLocks noChangeArrowheads="1"/>
          </p:cNvSpPr>
          <p:nvPr/>
        </p:nvSpPr>
        <p:spPr bwMode="auto">
          <a:xfrm>
            <a:off x="2621940" y="2847975"/>
            <a:ext cx="5652912"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是首先通过确定与论题相矛盾的命题（反论题）为假，然后根据</a:t>
            </a:r>
            <a:r>
              <a:rPr kumimoji="0" lang="zh-CN" altLang="en-US" sz="2800" b="0"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n-cs"/>
              </a:rPr>
              <a:t>排中律</a:t>
            </a: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的不能同假的要求，证明原命题（原论题）为真的证明方法。</a:t>
            </a:r>
          </a:p>
        </p:txBody>
      </p:sp>
    </p:spTree>
    <p:extLst>
      <p:ext uri="{BB962C8B-B14F-4D97-AF65-F5344CB8AC3E}">
        <p14:creationId xmlns:p14="http://schemas.microsoft.com/office/powerpoint/2010/main" val="1376256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2000"/>
                                        <p:tgtEl>
                                          <p:spTgt spid="1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heel(1)">
                                      <p:cBhvr>
                                        <p:cTn id="10" dur="2000"/>
                                        <p:tgtEl>
                                          <p:spTgt spid="44"/>
                                        </p:tgtEl>
                                      </p:cBhvr>
                                    </p:animEffect>
                                  </p:childTnLst>
                                </p:cTn>
                              </p:par>
                              <p:par>
                                <p:cTn id="11" presetID="21" presetClass="entr" presetSubtype="1" fill="hold" nodeType="withEffect">
                                  <p:stCondLst>
                                    <p:cond delay="0"/>
                                  </p:stCondLst>
                                  <p:childTnLst>
                                    <p:set>
                                      <p:cBhvr>
                                        <p:cTn id="12" dur="1" fill="hold">
                                          <p:stCondLst>
                                            <p:cond delay="0"/>
                                          </p:stCondLst>
                                        </p:cTn>
                                        <p:tgtEl>
                                          <p:spTgt spid="22537"/>
                                        </p:tgtEl>
                                        <p:attrNameLst>
                                          <p:attrName>style.visibility</p:attrName>
                                        </p:attrNameLst>
                                      </p:cBhvr>
                                      <p:to>
                                        <p:strVal val="visible"/>
                                      </p:to>
                                    </p:set>
                                    <p:animEffect transition="in" filter="wheel(1)">
                                      <p:cBhvr>
                                        <p:cTn id="13" dur="2000"/>
                                        <p:tgtEl>
                                          <p:spTgt spid="22537"/>
                                        </p:tgtEl>
                                      </p:cBhvr>
                                    </p:animEffect>
                                  </p:childTnLst>
                                </p:cTn>
                              </p:par>
                              <p:par>
                                <p:cTn id="14" presetID="21" presetClass="entr" presetSubtype="1" fill="hold" nodeType="withEffect">
                                  <p:stCondLst>
                                    <p:cond delay="0"/>
                                  </p:stCondLst>
                                  <p:childTnLst>
                                    <p:set>
                                      <p:cBhvr>
                                        <p:cTn id="15" dur="1" fill="hold">
                                          <p:stCondLst>
                                            <p:cond delay="0"/>
                                          </p:stCondLst>
                                        </p:cTn>
                                        <p:tgtEl>
                                          <p:spTgt spid="22538"/>
                                        </p:tgtEl>
                                        <p:attrNameLst>
                                          <p:attrName>style.visibility</p:attrName>
                                        </p:attrNameLst>
                                      </p:cBhvr>
                                      <p:to>
                                        <p:strVal val="visible"/>
                                      </p:to>
                                    </p:set>
                                    <p:animEffect transition="in" filter="wheel(1)">
                                      <p:cBhvr>
                                        <p:cTn id="16" dur="2000"/>
                                        <p:tgtEl>
                                          <p:spTgt spid="22538"/>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wheel(1)">
                                      <p:cBhvr>
                                        <p:cTn id="19" dur="2000"/>
                                        <p:tgtEl>
                                          <p:spTgt spid="68"/>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wheel(1)">
                                      <p:cBhvr>
                                        <p:cTn id="22" dur="20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4" grpId="0"/>
      <p:bldP spid="68" grpId="0"/>
      <p:bldP spid="6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28"/>
          <p:cNvSpPr txBox="1"/>
          <p:nvPr/>
        </p:nvSpPr>
        <p:spPr>
          <a:xfrm>
            <a:off x="3298825" y="2481263"/>
            <a:ext cx="4770438" cy="120015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p>
        </p:txBody>
      </p:sp>
      <p:sp>
        <p:nvSpPr>
          <p:cNvPr id="44" name="文本框 28"/>
          <p:cNvSpPr txBox="1"/>
          <p:nvPr/>
        </p:nvSpPr>
        <p:spPr>
          <a:xfrm>
            <a:off x="925513" y="2478088"/>
            <a:ext cx="7302500" cy="739775"/>
          </a:xfrm>
          <a:prstGeom prst="rect">
            <a:avLst/>
          </a:prstGeom>
          <a:noFill/>
        </p:spPr>
        <p:txBody>
          <a:bodyP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       </a:t>
            </a:r>
          </a:p>
        </p:txBody>
      </p:sp>
      <p:grpSp>
        <p:nvGrpSpPr>
          <p:cNvPr id="21508" name="组合 1"/>
          <p:cNvGrpSpPr>
            <a:grpSpLocks/>
          </p:cNvGrpSpPr>
          <p:nvPr/>
        </p:nvGrpSpPr>
        <p:grpSpPr bwMode="auto">
          <a:xfrm>
            <a:off x="525463" y="508000"/>
            <a:ext cx="5397500" cy="652463"/>
            <a:chOff x="3589704" y="5356768"/>
            <a:chExt cx="5398100" cy="651600"/>
          </a:xfrm>
        </p:grpSpPr>
        <p:sp>
          <p:nvSpPr>
            <p:cNvPr id="52" name="Freeform 7"/>
            <p:cNvSpPr>
              <a:spLocks/>
            </p:cNvSpPr>
            <p:nvPr/>
          </p:nvSpPr>
          <p:spPr bwMode="auto">
            <a:xfrm>
              <a:off x="3592879" y="5358354"/>
              <a:ext cx="5394925" cy="648428"/>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29ABE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3" name="Freeform 8"/>
            <p:cNvSpPr>
              <a:spLocks/>
            </p:cNvSpPr>
            <p:nvPr/>
          </p:nvSpPr>
          <p:spPr bwMode="auto">
            <a:xfrm>
              <a:off x="7751004" y="5358354"/>
              <a:ext cx="1236800" cy="648428"/>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4" name="Freeform 12"/>
            <p:cNvSpPr>
              <a:spLocks/>
            </p:cNvSpPr>
            <p:nvPr/>
          </p:nvSpPr>
          <p:spPr bwMode="auto">
            <a:xfrm>
              <a:off x="3589704" y="5356768"/>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grpSp>
      <p:sp>
        <p:nvSpPr>
          <p:cNvPr id="55" name="Freeform 5"/>
          <p:cNvSpPr>
            <a:spLocks noEditPoints="1"/>
          </p:cNvSpPr>
          <p:nvPr/>
        </p:nvSpPr>
        <p:spPr bwMode="auto">
          <a:xfrm>
            <a:off x="315913" y="277813"/>
            <a:ext cx="5821362" cy="1081087"/>
          </a:xfrm>
          <a:custGeom>
            <a:avLst/>
            <a:gdLst>
              <a:gd name="T0" fmla="*/ 5285393 w 1097"/>
              <a:gd name="T1" fmla="*/ 0 h 201"/>
              <a:gd name="T2" fmla="*/ 530662 w 1097"/>
              <a:gd name="T3" fmla="*/ 0 h 201"/>
              <a:gd name="T4" fmla="*/ 153892 w 1097"/>
              <a:gd name="T5" fmla="*/ 155978 h 201"/>
              <a:gd name="T6" fmla="*/ 0 w 1097"/>
              <a:gd name="T7" fmla="*/ 537854 h 201"/>
              <a:gd name="T8" fmla="*/ 530662 w 1097"/>
              <a:gd name="T9" fmla="*/ 1081087 h 201"/>
              <a:gd name="T10" fmla="*/ 5285393 w 1097"/>
              <a:gd name="T11" fmla="*/ 1081087 h 201"/>
              <a:gd name="T12" fmla="*/ 5821362 w 1097"/>
              <a:gd name="T13" fmla="*/ 537854 h 201"/>
              <a:gd name="T14" fmla="*/ 5662163 w 1097"/>
              <a:gd name="T15" fmla="*/ 155978 h 201"/>
              <a:gd name="T16" fmla="*/ 5285393 w 1097"/>
              <a:gd name="T17" fmla="*/ 0 h 201"/>
              <a:gd name="T18" fmla="*/ 5609097 w 1097"/>
              <a:gd name="T19" fmla="*/ 537854 h 201"/>
              <a:gd name="T20" fmla="*/ 5285393 w 1097"/>
              <a:gd name="T21" fmla="*/ 865945 h 201"/>
              <a:gd name="T22" fmla="*/ 530662 w 1097"/>
              <a:gd name="T23" fmla="*/ 865945 h 201"/>
              <a:gd name="T24" fmla="*/ 212265 w 1097"/>
              <a:gd name="T25" fmla="*/ 537854 h 201"/>
              <a:gd name="T26" fmla="*/ 307784 w 1097"/>
              <a:gd name="T27" fmla="*/ 311955 h 201"/>
              <a:gd name="T28" fmla="*/ 530662 w 1097"/>
              <a:gd name="T29" fmla="*/ 215142 h 201"/>
              <a:gd name="T30" fmla="*/ 5285393 w 1097"/>
              <a:gd name="T31" fmla="*/ 215142 h 201"/>
              <a:gd name="T32" fmla="*/ 5513578 w 1097"/>
              <a:gd name="T33" fmla="*/ 311955 h 201"/>
              <a:gd name="T34" fmla="*/ 5609097 w 1097"/>
              <a:gd name="T35" fmla="*/ 537854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6" name="Freeform 6"/>
          <p:cNvSpPr>
            <a:spLocks noEditPoints="1"/>
          </p:cNvSpPr>
          <p:nvPr/>
        </p:nvSpPr>
        <p:spPr bwMode="auto">
          <a:xfrm>
            <a:off x="422275" y="401638"/>
            <a:ext cx="5608638" cy="865187"/>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7" name="文本框 39"/>
          <p:cNvSpPr txBox="1"/>
          <p:nvPr/>
        </p:nvSpPr>
        <p:spPr>
          <a:xfrm>
            <a:off x="585788" y="574675"/>
            <a:ext cx="665162" cy="584200"/>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02</a:t>
            </a:r>
            <a:endParaRPr kumimoji="0" lang="zh-CN" altLang="en-US"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58" name="Freeform 27"/>
          <p:cNvSpPr>
            <a:spLocks noChangeAspect="1" noEditPoints="1"/>
          </p:cNvSpPr>
          <p:nvPr/>
        </p:nvSpPr>
        <p:spPr bwMode="auto">
          <a:xfrm>
            <a:off x="4999038" y="600075"/>
            <a:ext cx="498475" cy="504825"/>
          </a:xfrm>
          <a:custGeom>
            <a:avLst/>
            <a:gdLst>
              <a:gd name="T0" fmla="*/ 59 w 104"/>
              <a:gd name="T1" fmla="*/ 46 h 105"/>
              <a:gd name="T2" fmla="*/ 59 w 104"/>
              <a:gd name="T3" fmla="*/ 23 h 105"/>
              <a:gd name="T4" fmla="*/ 46 w 104"/>
              <a:gd name="T5" fmla="*/ 23 h 105"/>
              <a:gd name="T6" fmla="*/ 46 w 104"/>
              <a:gd name="T7" fmla="*/ 46 h 105"/>
              <a:gd name="T8" fmla="*/ 24 w 104"/>
              <a:gd name="T9" fmla="*/ 46 h 105"/>
              <a:gd name="T10" fmla="*/ 24 w 104"/>
              <a:gd name="T11" fmla="*/ 59 h 105"/>
              <a:gd name="T12" fmla="*/ 46 w 104"/>
              <a:gd name="T13" fmla="*/ 59 h 105"/>
              <a:gd name="T14" fmla="*/ 46 w 104"/>
              <a:gd name="T15" fmla="*/ 82 h 105"/>
              <a:gd name="T16" fmla="*/ 59 w 104"/>
              <a:gd name="T17" fmla="*/ 82 h 105"/>
              <a:gd name="T18" fmla="*/ 59 w 104"/>
              <a:gd name="T19" fmla="*/ 59 h 105"/>
              <a:gd name="T20" fmla="*/ 81 w 104"/>
              <a:gd name="T21" fmla="*/ 59 h 105"/>
              <a:gd name="T22" fmla="*/ 81 w 104"/>
              <a:gd name="T23" fmla="*/ 46 h 105"/>
              <a:gd name="T24" fmla="*/ 59 w 104"/>
              <a:gd name="T25" fmla="*/ 46 h 105"/>
              <a:gd name="T26" fmla="*/ 52 w 104"/>
              <a:gd name="T27" fmla="*/ 0 h 105"/>
              <a:gd name="T28" fmla="*/ 0 w 104"/>
              <a:gd name="T29" fmla="*/ 53 h 105"/>
              <a:gd name="T30" fmla="*/ 52 w 104"/>
              <a:gd name="T31" fmla="*/ 105 h 105"/>
              <a:gd name="T32" fmla="*/ 104 w 104"/>
              <a:gd name="T33" fmla="*/ 53 h 105"/>
              <a:gd name="T34" fmla="*/ 52 w 104"/>
              <a:gd name="T35" fmla="*/ 0 h 105"/>
              <a:gd name="T36" fmla="*/ 52 w 104"/>
              <a:gd name="T37" fmla="*/ 93 h 105"/>
              <a:gd name="T38" fmla="*/ 12 w 104"/>
              <a:gd name="T39" fmla="*/ 53 h 105"/>
              <a:gd name="T40" fmla="*/ 52 w 104"/>
              <a:gd name="T41" fmla="*/ 12 h 105"/>
              <a:gd name="T42" fmla="*/ 93 w 104"/>
              <a:gd name="T43" fmla="*/ 53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9" y="46"/>
                </a:moveTo>
                <a:cubicBezTo>
                  <a:pt x="59" y="23"/>
                  <a:pt x="59" y="23"/>
                  <a:pt x="59" y="23"/>
                </a:cubicBezTo>
                <a:cubicBezTo>
                  <a:pt x="46" y="23"/>
                  <a:pt x="46" y="23"/>
                  <a:pt x="46" y="23"/>
                </a:cubicBezTo>
                <a:cubicBezTo>
                  <a:pt x="46" y="46"/>
                  <a:pt x="46" y="46"/>
                  <a:pt x="46" y="46"/>
                </a:cubicBezTo>
                <a:cubicBezTo>
                  <a:pt x="24" y="46"/>
                  <a:pt x="24" y="46"/>
                  <a:pt x="24" y="46"/>
                </a:cubicBezTo>
                <a:cubicBezTo>
                  <a:pt x="24" y="59"/>
                  <a:pt x="24" y="59"/>
                  <a:pt x="24" y="59"/>
                </a:cubicBezTo>
                <a:cubicBezTo>
                  <a:pt x="46" y="59"/>
                  <a:pt x="46" y="59"/>
                  <a:pt x="46" y="59"/>
                </a:cubicBezTo>
                <a:cubicBezTo>
                  <a:pt x="46" y="82"/>
                  <a:pt x="46" y="82"/>
                  <a:pt x="46" y="82"/>
                </a:cubicBezTo>
                <a:cubicBezTo>
                  <a:pt x="59" y="82"/>
                  <a:pt x="59" y="82"/>
                  <a:pt x="59" y="82"/>
                </a:cubicBezTo>
                <a:cubicBezTo>
                  <a:pt x="59" y="59"/>
                  <a:pt x="59" y="59"/>
                  <a:pt x="59" y="59"/>
                </a:cubicBezTo>
                <a:cubicBezTo>
                  <a:pt x="81" y="59"/>
                  <a:pt x="81" y="59"/>
                  <a:pt x="81" y="59"/>
                </a:cubicBezTo>
                <a:cubicBezTo>
                  <a:pt x="81" y="46"/>
                  <a:pt x="81" y="46"/>
                  <a:pt x="81" y="46"/>
                </a:cubicBezTo>
                <a:lnTo>
                  <a:pt x="59" y="46"/>
                </a:lnTo>
                <a:close/>
                <a:moveTo>
                  <a:pt x="52" y="0"/>
                </a:moveTo>
                <a:cubicBezTo>
                  <a:pt x="23" y="0"/>
                  <a:pt x="0" y="24"/>
                  <a:pt x="0" y="53"/>
                </a:cubicBezTo>
                <a:cubicBezTo>
                  <a:pt x="0" y="81"/>
                  <a:pt x="23" y="105"/>
                  <a:pt x="52" y="105"/>
                </a:cubicBezTo>
                <a:cubicBezTo>
                  <a:pt x="81" y="105"/>
                  <a:pt x="104" y="81"/>
                  <a:pt x="104" y="53"/>
                </a:cubicBezTo>
                <a:cubicBezTo>
                  <a:pt x="104" y="24"/>
                  <a:pt x="81" y="0"/>
                  <a:pt x="52" y="0"/>
                </a:cubicBezTo>
                <a:close/>
                <a:moveTo>
                  <a:pt x="52" y="93"/>
                </a:moveTo>
                <a:cubicBezTo>
                  <a:pt x="30" y="93"/>
                  <a:pt x="12" y="75"/>
                  <a:pt x="12" y="53"/>
                </a:cubicBezTo>
                <a:cubicBezTo>
                  <a:pt x="12" y="30"/>
                  <a:pt x="30" y="12"/>
                  <a:pt x="52" y="12"/>
                </a:cubicBezTo>
                <a:cubicBezTo>
                  <a:pt x="74" y="12"/>
                  <a:pt x="93" y="30"/>
                  <a:pt x="93" y="53"/>
                </a:cubicBezTo>
                <a:cubicBezTo>
                  <a:pt x="93" y="75"/>
                  <a:pt x="74" y="93"/>
                  <a:pt x="52" y="93"/>
                </a:cubicBezTo>
                <a:close/>
              </a:path>
            </a:pathLst>
          </a:custGeom>
          <a:solidFill>
            <a:sysClr val="window" lastClr="FFFFFF">
              <a:alpha val="88000"/>
            </a:sys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9" name="文本框 28"/>
          <p:cNvSpPr txBox="1"/>
          <p:nvPr/>
        </p:nvSpPr>
        <p:spPr>
          <a:xfrm>
            <a:off x="903288" y="563563"/>
            <a:ext cx="2678112" cy="58420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zh-CN" altLang="en-US" sz="32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证明的方法</a:t>
            </a:r>
            <a:endPar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84" name="文本框 28"/>
          <p:cNvSpPr txBox="1"/>
          <p:nvPr/>
        </p:nvSpPr>
        <p:spPr>
          <a:xfrm>
            <a:off x="1250950" y="1631018"/>
            <a:ext cx="3057247"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kern="0" dirty="0">
                <a:solidFill>
                  <a:srgbClr val="7030A0"/>
                </a:solidFill>
                <a:effectLst>
                  <a:outerShdw blurRad="50800" dist="76200" dir="2700000" algn="tl" rotWithShape="0">
                    <a:prstClr val="black">
                      <a:alpha val="40000"/>
                    </a:prstClr>
                  </a:outerShdw>
                  <a:reflection blurRad="6350" stA="55000" endA="300" endPos="45500" dir="5400000" sy="-100000" algn="bl" rotWithShape="0"/>
                </a:effectLst>
                <a:latin typeface="微软雅黑" pitchFamily="34" charset="-122"/>
                <a:ea typeface="微软雅黑" pitchFamily="34" charset="-122"/>
              </a:rPr>
              <a:t>反证法的步骤：</a:t>
            </a:r>
            <a:endParaRPr kumimoji="0" lang="zh-CN" altLang="en-US" sz="3200" b="0" i="0" u="none" strike="noStrike" kern="0" cap="none" spc="0" normalizeH="0" baseline="0" noProof="0" dirty="0">
              <a:ln>
                <a:noFill/>
              </a:ln>
              <a:solidFill>
                <a:srgbClr val="7030A0"/>
              </a:solidFill>
              <a:effectLst>
                <a:outerShdw blurRad="50800" dist="76200" dir="2700000" algn="tl" rotWithShape="0">
                  <a:prstClr val="black">
                    <a:alpha val="40000"/>
                  </a:prstClr>
                </a:outerShdw>
                <a:reflection blurRad="6350" stA="55000" endA="300" endPos="45500" dir="5400000" sy="-100000" algn="bl" rotWithShape="0"/>
              </a:effectLst>
              <a:uLnTx/>
              <a:uFillTx/>
              <a:latin typeface="微软雅黑" pitchFamily="34" charset="-122"/>
              <a:ea typeface="微软雅黑" pitchFamily="34" charset="-122"/>
              <a:cs typeface="+mn-cs"/>
            </a:endParaRPr>
          </a:p>
        </p:txBody>
      </p:sp>
      <p:grpSp>
        <p:nvGrpSpPr>
          <p:cNvPr id="31754" name="Group 68"/>
          <p:cNvGrpSpPr>
            <a:grpSpLocks/>
          </p:cNvGrpSpPr>
          <p:nvPr/>
        </p:nvGrpSpPr>
        <p:grpSpPr bwMode="auto">
          <a:xfrm>
            <a:off x="799307" y="2315965"/>
            <a:ext cx="7554912" cy="4395152"/>
            <a:chOff x="720" y="1382"/>
            <a:chExt cx="4058" cy="480"/>
          </a:xfrm>
          <a:solidFill>
            <a:srgbClr val="92D050"/>
          </a:solidFill>
        </p:grpSpPr>
        <p:sp>
          <p:nvSpPr>
            <p:cNvPr id="29" name="AutoShape 69"/>
            <p:cNvSpPr>
              <a:spLocks noChangeArrowheads="1"/>
            </p:cNvSpPr>
            <p:nvPr/>
          </p:nvSpPr>
          <p:spPr bwMode="gray">
            <a:xfrm>
              <a:off x="720" y="1382"/>
              <a:ext cx="4058" cy="480"/>
            </a:xfrm>
            <a:prstGeom prst="roundRect">
              <a:avLst>
                <a:gd name="adj" fmla="val 17509"/>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nvGrpSpPr>
            <p:cNvPr id="21519" name="Group 70"/>
            <p:cNvGrpSpPr>
              <a:grpSpLocks/>
            </p:cNvGrpSpPr>
            <p:nvPr/>
          </p:nvGrpSpPr>
          <p:grpSpPr bwMode="auto">
            <a:xfrm>
              <a:off x="730" y="1407"/>
              <a:ext cx="4043" cy="444"/>
              <a:chOff x="744" y="1407"/>
              <a:chExt cx="3988" cy="444"/>
            </a:xfrm>
            <a:grpFill/>
          </p:grpSpPr>
          <p:sp>
            <p:nvSpPr>
              <p:cNvPr id="37" name="AutoShape 71"/>
              <p:cNvSpPr>
                <a:spLocks noChangeArrowheads="1"/>
              </p:cNvSpPr>
              <p:nvPr/>
            </p:nvSpPr>
            <p:spPr bwMode="gray">
              <a:xfrm>
                <a:off x="744" y="1736"/>
                <a:ext cx="3987" cy="115"/>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sp>
            <p:nvSpPr>
              <p:cNvPr id="38" name="AutoShape 72"/>
              <p:cNvSpPr>
                <a:spLocks noChangeArrowheads="1"/>
              </p:cNvSpPr>
              <p:nvPr/>
            </p:nvSpPr>
            <p:spPr bwMode="gray">
              <a:xfrm>
                <a:off x="744" y="1407"/>
                <a:ext cx="3987" cy="115"/>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grpSp>
      <p:sp>
        <p:nvSpPr>
          <p:cNvPr id="39" name="文本框 28"/>
          <p:cNvSpPr txBox="1">
            <a:spLocks noChangeArrowheads="1"/>
          </p:cNvSpPr>
          <p:nvPr/>
        </p:nvSpPr>
        <p:spPr bwMode="auto">
          <a:xfrm>
            <a:off x="1150048" y="2145905"/>
            <a:ext cx="7300564"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2800" dirty="0">
                <a:solidFill>
                  <a:srgbClr val="000000"/>
                </a:solidFill>
                <a:latin typeface="微软雅黑" panose="020B0503020204020204" pitchFamily="34" charset="-122"/>
                <a:ea typeface="微软雅黑" panose="020B0503020204020204" pitchFamily="34" charset="-122"/>
              </a:rPr>
              <a:t>论题：</a:t>
            </a:r>
            <a:r>
              <a:rPr lang="en-US" altLang="zh-CN" sz="2800" dirty="0">
                <a:solidFill>
                  <a:srgbClr val="000000"/>
                </a:solidFill>
                <a:latin typeface="微软雅黑" panose="020B0503020204020204" pitchFamily="34" charset="-122"/>
                <a:ea typeface="微软雅黑" panose="020B0503020204020204" pitchFamily="34" charset="-122"/>
              </a:rPr>
              <a:t>A</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设反论题：非</a:t>
            </a:r>
            <a:r>
              <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a:t>
            </a: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（非</a:t>
            </a:r>
            <a:r>
              <a:rPr lang="en-US" altLang="zh-CN" sz="2800" dirty="0">
                <a:solidFill>
                  <a:srgbClr val="000000"/>
                </a:solidFill>
                <a:latin typeface="微软雅黑" panose="020B0503020204020204" pitchFamily="34" charset="-122"/>
                <a:ea typeface="微软雅黑" panose="020B0503020204020204" pitchFamily="34" charset="-122"/>
              </a:rPr>
              <a:t>A</a:t>
            </a:r>
            <a:r>
              <a:rPr lang="zh-CN" altLang="en-US" sz="2800" dirty="0">
                <a:solidFill>
                  <a:srgbClr val="000000"/>
                </a:solidFill>
                <a:latin typeface="微软雅黑" panose="020B0503020204020204" pitchFamily="34" charset="-122"/>
                <a:ea typeface="微软雅黑" panose="020B0503020204020204" pitchFamily="34" charset="-122"/>
              </a:rPr>
              <a:t>与</a:t>
            </a:r>
            <a:r>
              <a:rPr lang="en-US" altLang="zh-CN" sz="2800" dirty="0">
                <a:solidFill>
                  <a:srgbClr val="000000"/>
                </a:solidFill>
                <a:latin typeface="微软雅黑" panose="020B0503020204020204" pitchFamily="34" charset="-122"/>
                <a:ea typeface="微软雅黑" panose="020B0503020204020204" pitchFamily="34" charset="-122"/>
              </a:rPr>
              <a:t>A</a:t>
            </a:r>
            <a:r>
              <a:rPr lang="zh-CN" altLang="en-US" sz="2800" dirty="0">
                <a:solidFill>
                  <a:srgbClr val="000000"/>
                </a:solidFill>
                <a:latin typeface="微软雅黑" panose="020B0503020204020204" pitchFamily="34" charset="-122"/>
                <a:ea typeface="微软雅黑" panose="020B0503020204020204" pitchFamily="34" charset="-122"/>
              </a:rPr>
              <a:t>相矛盾</a:t>
            </a: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2800" dirty="0">
                <a:solidFill>
                  <a:srgbClr val="000000"/>
                </a:solidFill>
                <a:latin typeface="微软雅黑" panose="020B0503020204020204" pitchFamily="34" charset="-122"/>
                <a:ea typeface="微软雅黑" panose="020B0503020204020204" pitchFamily="34" charset="-122"/>
              </a:rPr>
              <a:t>证明非</a:t>
            </a:r>
            <a:r>
              <a:rPr lang="en-US" altLang="zh-CN" sz="2800" dirty="0">
                <a:solidFill>
                  <a:srgbClr val="000000"/>
                </a:solidFill>
                <a:latin typeface="微软雅黑" panose="020B0503020204020204" pitchFamily="34" charset="-122"/>
                <a:ea typeface="微软雅黑" panose="020B0503020204020204" pitchFamily="34" charset="-122"/>
              </a:rPr>
              <a:t>A</a:t>
            </a:r>
            <a:r>
              <a:rPr lang="zh-CN" altLang="en-US" sz="2800" dirty="0">
                <a:solidFill>
                  <a:srgbClr val="000000"/>
                </a:solidFill>
                <a:latin typeface="微软雅黑" panose="020B0503020204020204" pitchFamily="34" charset="-122"/>
                <a:ea typeface="微软雅黑" panose="020B0503020204020204" pitchFamily="34" charset="-122"/>
              </a:rPr>
              <a:t>假：如果非</a:t>
            </a:r>
            <a:r>
              <a:rPr lang="en-US" altLang="zh-CN" sz="2800" dirty="0">
                <a:solidFill>
                  <a:srgbClr val="000000"/>
                </a:solidFill>
                <a:latin typeface="微软雅黑" panose="020B0503020204020204" pitchFamily="34" charset="-122"/>
                <a:ea typeface="微软雅黑" panose="020B0503020204020204" pitchFamily="34" charset="-122"/>
              </a:rPr>
              <a:t>A</a:t>
            </a:r>
            <a:r>
              <a:rPr lang="zh-CN" altLang="en-US" sz="2800" dirty="0">
                <a:solidFill>
                  <a:srgbClr val="000000"/>
                </a:solidFill>
                <a:latin typeface="微软雅黑" panose="020B0503020204020204" pitchFamily="34" charset="-122"/>
                <a:ea typeface="微软雅黑" panose="020B0503020204020204" pitchFamily="34" charset="-122"/>
              </a:rPr>
              <a:t>，那么</a:t>
            </a:r>
            <a:r>
              <a:rPr lang="en-US" altLang="zh-CN" sz="2800" dirty="0">
                <a:solidFill>
                  <a:srgbClr val="000000"/>
                </a:solidFill>
                <a:latin typeface="微软雅黑" panose="020B0503020204020204" pitchFamily="34" charset="-122"/>
                <a:ea typeface="微软雅黑" panose="020B0503020204020204" pitchFamily="34" charset="-122"/>
              </a:rPr>
              <a:t>B</a:t>
            </a:r>
            <a:r>
              <a:rPr lang="zh-CN" altLang="en-US" sz="2800" dirty="0">
                <a:solidFill>
                  <a:srgbClr val="000000"/>
                </a:solidFill>
                <a:latin typeface="微软雅黑" panose="020B0503020204020204" pitchFamily="34" charset="-122"/>
                <a:ea typeface="微软雅黑" panose="020B0503020204020204" pitchFamily="34" charset="-122"/>
              </a:rPr>
              <a:t>（从反论题推  </a:t>
            </a:r>
            <a:endParaRPr lang="en-US" altLang="zh-CN" sz="2800"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Tx/>
              <a:buNone/>
              <a:tabLst/>
              <a:defRPr/>
            </a:pPr>
            <a:r>
              <a:rPr lang="en-US" altLang="zh-CN" sz="2800" dirty="0">
                <a:solidFill>
                  <a:srgbClr val="000000"/>
                </a:solidFill>
                <a:latin typeface="微软雅黑" panose="020B0503020204020204" pitchFamily="34" charset="-122"/>
                <a:ea typeface="微软雅黑" panose="020B0503020204020204" pitchFamily="34" charset="-122"/>
              </a:rPr>
              <a:t>                   </a:t>
            </a:r>
            <a:r>
              <a:rPr lang="zh-CN" altLang="en-US" sz="2800" dirty="0">
                <a:solidFill>
                  <a:srgbClr val="000000"/>
                </a:solidFill>
                <a:latin typeface="微软雅黑" panose="020B0503020204020204" pitchFamily="34" charset="-122"/>
                <a:ea typeface="微软雅黑" panose="020B0503020204020204" pitchFamily="34" charset="-122"/>
              </a:rPr>
              <a:t>出的必然结论）；</a:t>
            </a:r>
            <a:endParaRPr lang="en-US" altLang="zh-CN" sz="2800"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非</a:t>
            </a:r>
            <a:r>
              <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B</a:t>
            </a: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B</a:t>
            </a: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假）；</a:t>
            </a:r>
            <a:endPar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2800" dirty="0">
                <a:solidFill>
                  <a:srgbClr val="000000"/>
                </a:solidFill>
                <a:latin typeface="微软雅黑" panose="020B0503020204020204" pitchFamily="34" charset="-122"/>
                <a:ea typeface="微软雅黑" panose="020B0503020204020204" pitchFamily="34" charset="-122"/>
              </a:rPr>
              <a:t>所以并非非</a:t>
            </a:r>
            <a:r>
              <a:rPr lang="en-US" altLang="zh-CN" sz="2800" dirty="0">
                <a:solidFill>
                  <a:srgbClr val="000000"/>
                </a:solidFill>
                <a:latin typeface="微软雅黑" panose="020B0503020204020204" pitchFamily="34" charset="-122"/>
                <a:ea typeface="微软雅黑" panose="020B0503020204020204" pitchFamily="34" charset="-122"/>
              </a:rPr>
              <a:t>A</a:t>
            </a:r>
            <a:r>
              <a:rPr lang="zh-CN" altLang="en-US" sz="2800" dirty="0">
                <a:solidFill>
                  <a:srgbClr val="000000"/>
                </a:solidFill>
                <a:latin typeface="微软雅黑" panose="020B0503020204020204" pitchFamily="34" charset="-122"/>
                <a:ea typeface="微软雅黑" panose="020B0503020204020204" pitchFamily="34" charset="-122"/>
              </a:rPr>
              <a:t>（非</a:t>
            </a:r>
            <a:r>
              <a:rPr lang="en-US" altLang="zh-CN" sz="2800" dirty="0">
                <a:solidFill>
                  <a:srgbClr val="000000"/>
                </a:solidFill>
                <a:latin typeface="微软雅黑" panose="020B0503020204020204" pitchFamily="34" charset="-122"/>
                <a:ea typeface="微软雅黑" panose="020B0503020204020204" pitchFamily="34" charset="-122"/>
              </a:rPr>
              <a:t>A</a:t>
            </a:r>
            <a:r>
              <a:rPr lang="zh-CN" altLang="en-US" sz="2800" dirty="0">
                <a:solidFill>
                  <a:srgbClr val="000000"/>
                </a:solidFill>
                <a:latin typeface="微软雅黑" panose="020B0503020204020204" pitchFamily="34" charset="-122"/>
                <a:ea typeface="微软雅黑" panose="020B0503020204020204" pitchFamily="34" charset="-122"/>
              </a:rPr>
              <a:t>假）；</a:t>
            </a:r>
            <a:endParaRPr lang="en-US" altLang="zh-CN" sz="2800"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根据排中律，非</a:t>
            </a:r>
            <a:r>
              <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a:t>
            </a: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假，则</a:t>
            </a:r>
            <a:r>
              <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a:t>
            </a: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真。</a:t>
            </a:r>
            <a:endPar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1" name="任意多边形 6"/>
          <p:cNvSpPr/>
          <p:nvPr/>
        </p:nvSpPr>
        <p:spPr>
          <a:xfrm rot="19117117">
            <a:off x="443886" y="1520530"/>
            <a:ext cx="1069975" cy="771525"/>
          </a:xfrm>
          <a:custGeom>
            <a:avLst/>
            <a:gdLst>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698395 w 1556117"/>
              <a:gd name="connsiteY2" fmla="*/ 875985 h 1091990"/>
              <a:gd name="connsiteX3" fmla="*/ 490576 w 1556117"/>
              <a:gd name="connsiteY3" fmla="*/ 690838 h 1091990"/>
              <a:gd name="connsiteX4" fmla="*/ 199631 w 1556117"/>
              <a:gd name="connsiteY4" fmla="*/ 562368 h 1091990"/>
              <a:gd name="connsiteX5" fmla="*/ 29598 w 1556117"/>
              <a:gd name="connsiteY5" fmla="*/ 562368 h 1091990"/>
              <a:gd name="connsiteX6" fmla="*/ 22041 w 1556117"/>
              <a:gd name="connsiteY6" fmla="*/ 547254 h 1091990"/>
              <a:gd name="connsiteX7" fmla="*/ 82497 w 1556117"/>
              <a:gd name="connsiteY7" fmla="*/ 441456 h 1091990"/>
              <a:gd name="connsiteX8" fmla="*/ 256309 w 1556117"/>
              <a:gd name="connsiteY8" fmla="*/ 218524 h 1091990"/>
              <a:gd name="connsiteX9" fmla="*/ 551033 w 1556117"/>
              <a:gd name="connsiteY9" fmla="*/ 48491 h 1091990"/>
              <a:gd name="connsiteX10" fmla="*/ 943998 w 1556117"/>
              <a:gd name="connsiteY10" fmla="*/ 25820 h 1091990"/>
              <a:gd name="connsiteX11" fmla="*/ 1291621 w 1556117"/>
              <a:gd name="connsiteY11" fmla="*/ 203410 h 1091990"/>
              <a:gd name="connsiteX12" fmla="*/ 1518332 w 1556117"/>
              <a:gd name="connsiteY12" fmla="*/ 494355 h 1091990"/>
              <a:gd name="connsiteX13" fmla="*/ 1518332 w 1556117"/>
              <a:gd name="connsiteY13" fmla="*/ 517026 h 1091990"/>
              <a:gd name="connsiteX14" fmla="*/ 1382305 w 1556117"/>
              <a:gd name="connsiteY14" fmla="*/ 535919 h 1091990"/>
              <a:gd name="connsiteX15" fmla="*/ 1155595 w 1556117"/>
              <a:gd name="connsiteY15" fmla="*/ 626603 h 1091990"/>
              <a:gd name="connsiteX16" fmla="*/ 962890 w 1556117"/>
              <a:gd name="connsiteY16" fmla="*/ 789079 h 1091990"/>
              <a:gd name="connsiteX17" fmla="*/ 796636 w 1556117"/>
              <a:gd name="connsiteY17"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360"/>
              <a:gd name="connsiteX1" fmla="*/ 690837 w 1556117"/>
              <a:gd name="connsiteY1" fmla="*/ 879764 h 1091360"/>
              <a:gd name="connsiteX2" fmla="*/ 490576 w 1556117"/>
              <a:gd name="connsiteY2" fmla="*/ 690838 h 1091360"/>
              <a:gd name="connsiteX3" fmla="*/ 199631 w 1556117"/>
              <a:gd name="connsiteY3" fmla="*/ 562368 h 1091360"/>
              <a:gd name="connsiteX4" fmla="*/ 29598 w 1556117"/>
              <a:gd name="connsiteY4" fmla="*/ 562368 h 1091360"/>
              <a:gd name="connsiteX5" fmla="*/ 22041 w 1556117"/>
              <a:gd name="connsiteY5" fmla="*/ 547254 h 1091360"/>
              <a:gd name="connsiteX6" fmla="*/ 82497 w 1556117"/>
              <a:gd name="connsiteY6" fmla="*/ 441456 h 1091360"/>
              <a:gd name="connsiteX7" fmla="*/ 256309 w 1556117"/>
              <a:gd name="connsiteY7" fmla="*/ 218524 h 1091360"/>
              <a:gd name="connsiteX8" fmla="*/ 551033 w 1556117"/>
              <a:gd name="connsiteY8" fmla="*/ 48491 h 1091360"/>
              <a:gd name="connsiteX9" fmla="*/ 943998 w 1556117"/>
              <a:gd name="connsiteY9" fmla="*/ 25820 h 1091360"/>
              <a:gd name="connsiteX10" fmla="*/ 1291621 w 1556117"/>
              <a:gd name="connsiteY10" fmla="*/ 203410 h 1091360"/>
              <a:gd name="connsiteX11" fmla="*/ 1518332 w 1556117"/>
              <a:gd name="connsiteY11" fmla="*/ 494355 h 1091360"/>
              <a:gd name="connsiteX12" fmla="*/ 1518332 w 1556117"/>
              <a:gd name="connsiteY12" fmla="*/ 517026 h 1091360"/>
              <a:gd name="connsiteX13" fmla="*/ 1382305 w 1556117"/>
              <a:gd name="connsiteY13" fmla="*/ 535919 h 1091360"/>
              <a:gd name="connsiteX14" fmla="*/ 1155595 w 1556117"/>
              <a:gd name="connsiteY14" fmla="*/ 626603 h 1091360"/>
              <a:gd name="connsiteX15" fmla="*/ 962890 w 1556117"/>
              <a:gd name="connsiteY15" fmla="*/ 789079 h 1091360"/>
              <a:gd name="connsiteX16" fmla="*/ 796636 w 1556117"/>
              <a:gd name="connsiteY16" fmla="*/ 1076246 h 1091360"/>
              <a:gd name="connsiteX0" fmla="*/ 796636 w 1556117"/>
              <a:gd name="connsiteY0" fmla="*/ 1076246 h 1091360"/>
              <a:gd name="connsiteX1" fmla="*/ 690837 w 1556117"/>
              <a:gd name="connsiteY1" fmla="*/ 879764 h 1091360"/>
              <a:gd name="connsiteX2" fmla="*/ 490576 w 1556117"/>
              <a:gd name="connsiteY2" fmla="*/ 690838 h 1091360"/>
              <a:gd name="connsiteX3" fmla="*/ 483019 w 1556117"/>
              <a:gd name="connsiteY3" fmla="*/ 694616 h 1091360"/>
              <a:gd name="connsiteX4" fmla="*/ 199631 w 1556117"/>
              <a:gd name="connsiteY4" fmla="*/ 562368 h 1091360"/>
              <a:gd name="connsiteX5" fmla="*/ 29598 w 1556117"/>
              <a:gd name="connsiteY5" fmla="*/ 562368 h 1091360"/>
              <a:gd name="connsiteX6" fmla="*/ 22041 w 1556117"/>
              <a:gd name="connsiteY6" fmla="*/ 547254 h 1091360"/>
              <a:gd name="connsiteX7" fmla="*/ 82497 w 1556117"/>
              <a:gd name="connsiteY7" fmla="*/ 441456 h 1091360"/>
              <a:gd name="connsiteX8" fmla="*/ 256309 w 1556117"/>
              <a:gd name="connsiteY8" fmla="*/ 218524 h 1091360"/>
              <a:gd name="connsiteX9" fmla="*/ 551033 w 1556117"/>
              <a:gd name="connsiteY9" fmla="*/ 48491 h 1091360"/>
              <a:gd name="connsiteX10" fmla="*/ 943998 w 1556117"/>
              <a:gd name="connsiteY10" fmla="*/ 25820 h 1091360"/>
              <a:gd name="connsiteX11" fmla="*/ 1291621 w 1556117"/>
              <a:gd name="connsiteY11" fmla="*/ 203410 h 1091360"/>
              <a:gd name="connsiteX12" fmla="*/ 1518332 w 1556117"/>
              <a:gd name="connsiteY12" fmla="*/ 494355 h 1091360"/>
              <a:gd name="connsiteX13" fmla="*/ 1518332 w 1556117"/>
              <a:gd name="connsiteY13" fmla="*/ 517026 h 1091360"/>
              <a:gd name="connsiteX14" fmla="*/ 1382305 w 1556117"/>
              <a:gd name="connsiteY14" fmla="*/ 535919 h 1091360"/>
              <a:gd name="connsiteX15" fmla="*/ 1155595 w 1556117"/>
              <a:gd name="connsiteY15" fmla="*/ 626603 h 1091360"/>
              <a:gd name="connsiteX16" fmla="*/ 962890 w 1556117"/>
              <a:gd name="connsiteY16" fmla="*/ 789079 h 1091360"/>
              <a:gd name="connsiteX17" fmla="*/ 796636 w 155611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76246"/>
              <a:gd name="connsiteX1" fmla="*/ 691467 w 1556747"/>
              <a:gd name="connsiteY1" fmla="*/ 879764 h 1076246"/>
              <a:gd name="connsiteX2" fmla="*/ 491206 w 1556747"/>
              <a:gd name="connsiteY2" fmla="*/ 690838 h 1076246"/>
              <a:gd name="connsiteX3" fmla="*/ 483649 w 1556747"/>
              <a:gd name="connsiteY3" fmla="*/ 694616 h 1076246"/>
              <a:gd name="connsiteX4" fmla="*/ 204040 w 1556747"/>
              <a:gd name="connsiteY4" fmla="*/ 577483 h 1076246"/>
              <a:gd name="connsiteX5" fmla="*/ 30228 w 1556747"/>
              <a:gd name="connsiteY5" fmla="*/ 562368 h 1076246"/>
              <a:gd name="connsiteX6" fmla="*/ 22671 w 1556747"/>
              <a:gd name="connsiteY6" fmla="*/ 547254 h 1076246"/>
              <a:gd name="connsiteX7" fmla="*/ 83127 w 1556747"/>
              <a:gd name="connsiteY7" fmla="*/ 441456 h 1076246"/>
              <a:gd name="connsiteX8" fmla="*/ 256939 w 1556747"/>
              <a:gd name="connsiteY8" fmla="*/ 218524 h 1076246"/>
              <a:gd name="connsiteX9" fmla="*/ 551663 w 1556747"/>
              <a:gd name="connsiteY9" fmla="*/ 48491 h 1076246"/>
              <a:gd name="connsiteX10" fmla="*/ 944628 w 1556747"/>
              <a:gd name="connsiteY10" fmla="*/ 25820 h 1076246"/>
              <a:gd name="connsiteX11" fmla="*/ 1292251 w 1556747"/>
              <a:gd name="connsiteY11" fmla="*/ 203410 h 1076246"/>
              <a:gd name="connsiteX12" fmla="*/ 1518962 w 1556747"/>
              <a:gd name="connsiteY12" fmla="*/ 494355 h 1076246"/>
              <a:gd name="connsiteX13" fmla="*/ 1518962 w 1556747"/>
              <a:gd name="connsiteY13" fmla="*/ 517026 h 1076246"/>
              <a:gd name="connsiteX14" fmla="*/ 1382935 w 1556747"/>
              <a:gd name="connsiteY14" fmla="*/ 535919 h 1076246"/>
              <a:gd name="connsiteX15" fmla="*/ 1156225 w 1556747"/>
              <a:gd name="connsiteY15" fmla="*/ 626603 h 1076246"/>
              <a:gd name="connsiteX16" fmla="*/ 963520 w 1556747"/>
              <a:gd name="connsiteY16" fmla="*/ 789079 h 1076246"/>
              <a:gd name="connsiteX17" fmla="*/ 797266 w 1556747"/>
              <a:gd name="connsiteY17" fmla="*/ 1076246 h 1076246"/>
              <a:gd name="connsiteX0" fmla="*/ 797266 w 1556747"/>
              <a:gd name="connsiteY0" fmla="*/ 1076246 h 1095967"/>
              <a:gd name="connsiteX1" fmla="*/ 691467 w 1556747"/>
              <a:gd name="connsiteY1" fmla="*/ 879764 h 1095967"/>
              <a:gd name="connsiteX2" fmla="*/ 491206 w 1556747"/>
              <a:gd name="connsiteY2" fmla="*/ 690838 h 1095967"/>
              <a:gd name="connsiteX3" fmla="*/ 483649 w 1556747"/>
              <a:gd name="connsiteY3" fmla="*/ 694616 h 1095967"/>
              <a:gd name="connsiteX4" fmla="*/ 204040 w 1556747"/>
              <a:gd name="connsiteY4" fmla="*/ 577483 h 1095967"/>
              <a:gd name="connsiteX5" fmla="*/ 30228 w 1556747"/>
              <a:gd name="connsiteY5" fmla="*/ 562368 h 1095967"/>
              <a:gd name="connsiteX6" fmla="*/ 22671 w 1556747"/>
              <a:gd name="connsiteY6" fmla="*/ 547254 h 1095967"/>
              <a:gd name="connsiteX7" fmla="*/ 83127 w 1556747"/>
              <a:gd name="connsiteY7" fmla="*/ 441456 h 1095967"/>
              <a:gd name="connsiteX8" fmla="*/ 256939 w 1556747"/>
              <a:gd name="connsiteY8" fmla="*/ 218524 h 1095967"/>
              <a:gd name="connsiteX9" fmla="*/ 551663 w 1556747"/>
              <a:gd name="connsiteY9" fmla="*/ 48491 h 1095967"/>
              <a:gd name="connsiteX10" fmla="*/ 944628 w 1556747"/>
              <a:gd name="connsiteY10" fmla="*/ 25820 h 1095967"/>
              <a:gd name="connsiteX11" fmla="*/ 1292251 w 1556747"/>
              <a:gd name="connsiteY11" fmla="*/ 203410 h 1095967"/>
              <a:gd name="connsiteX12" fmla="*/ 1518962 w 1556747"/>
              <a:gd name="connsiteY12" fmla="*/ 494355 h 1095967"/>
              <a:gd name="connsiteX13" fmla="*/ 1518962 w 1556747"/>
              <a:gd name="connsiteY13" fmla="*/ 517026 h 1095967"/>
              <a:gd name="connsiteX14" fmla="*/ 1382935 w 1556747"/>
              <a:gd name="connsiteY14" fmla="*/ 535919 h 1095967"/>
              <a:gd name="connsiteX15" fmla="*/ 1156225 w 1556747"/>
              <a:gd name="connsiteY15" fmla="*/ 626603 h 1095967"/>
              <a:gd name="connsiteX16" fmla="*/ 963520 w 1556747"/>
              <a:gd name="connsiteY16" fmla="*/ 789079 h 1095967"/>
              <a:gd name="connsiteX17" fmla="*/ 797266 w 1556747"/>
              <a:gd name="connsiteY17" fmla="*/ 1076246 h 109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6747" h="1095967">
                <a:moveTo>
                  <a:pt x="797266" y="1076246"/>
                </a:moveTo>
                <a:cubicBezTo>
                  <a:pt x="785577" y="1073649"/>
                  <a:pt x="742477" y="943999"/>
                  <a:pt x="691467" y="879764"/>
                </a:cubicBezTo>
                <a:cubicBezTo>
                  <a:pt x="640457" y="815529"/>
                  <a:pt x="525842" y="721696"/>
                  <a:pt x="491206" y="690838"/>
                </a:cubicBezTo>
                <a:cubicBezTo>
                  <a:pt x="456570" y="659980"/>
                  <a:pt x="579216" y="757910"/>
                  <a:pt x="483649" y="694616"/>
                </a:cubicBezTo>
                <a:cubicBezTo>
                  <a:pt x="384545" y="633220"/>
                  <a:pt x="279610" y="599524"/>
                  <a:pt x="204040" y="577483"/>
                </a:cubicBezTo>
                <a:cubicBezTo>
                  <a:pt x="128470" y="555442"/>
                  <a:pt x="60456" y="567406"/>
                  <a:pt x="30228" y="562368"/>
                </a:cubicBezTo>
                <a:cubicBezTo>
                  <a:pt x="0" y="557330"/>
                  <a:pt x="13855" y="567406"/>
                  <a:pt x="22671" y="547254"/>
                </a:cubicBezTo>
                <a:cubicBezTo>
                  <a:pt x="31488" y="527102"/>
                  <a:pt x="44082" y="496244"/>
                  <a:pt x="83127" y="441456"/>
                </a:cubicBezTo>
                <a:cubicBezTo>
                  <a:pt x="122172" y="386668"/>
                  <a:pt x="178850" y="284018"/>
                  <a:pt x="256939" y="218524"/>
                </a:cubicBezTo>
                <a:cubicBezTo>
                  <a:pt x="335028" y="153030"/>
                  <a:pt x="437048" y="80608"/>
                  <a:pt x="551663" y="48491"/>
                </a:cubicBezTo>
                <a:cubicBezTo>
                  <a:pt x="666278" y="16374"/>
                  <a:pt x="821197" y="0"/>
                  <a:pt x="944628" y="25820"/>
                </a:cubicBezTo>
                <a:cubicBezTo>
                  <a:pt x="1068059" y="51640"/>
                  <a:pt x="1196529" y="125321"/>
                  <a:pt x="1292251" y="203410"/>
                </a:cubicBezTo>
                <a:cubicBezTo>
                  <a:pt x="1387973" y="281499"/>
                  <a:pt x="1481177" y="442086"/>
                  <a:pt x="1518962" y="494355"/>
                </a:cubicBezTo>
                <a:cubicBezTo>
                  <a:pt x="1556747" y="546624"/>
                  <a:pt x="1541633" y="510099"/>
                  <a:pt x="1518962" y="517026"/>
                </a:cubicBezTo>
                <a:cubicBezTo>
                  <a:pt x="1496291" y="523953"/>
                  <a:pt x="1443391" y="517656"/>
                  <a:pt x="1382935" y="535919"/>
                </a:cubicBezTo>
                <a:cubicBezTo>
                  <a:pt x="1322479" y="554182"/>
                  <a:pt x="1226127" y="584410"/>
                  <a:pt x="1156225" y="626603"/>
                </a:cubicBezTo>
                <a:cubicBezTo>
                  <a:pt x="1086323" y="668796"/>
                  <a:pt x="1023346" y="712249"/>
                  <a:pt x="963520" y="789079"/>
                </a:cubicBezTo>
                <a:cubicBezTo>
                  <a:pt x="903694" y="865909"/>
                  <a:pt x="808601" y="1095967"/>
                  <a:pt x="797266" y="1076246"/>
                </a:cubicBezTo>
                <a:close/>
              </a:path>
            </a:pathLst>
          </a:custGeom>
          <a:gradFill>
            <a:gsLst>
              <a:gs pos="0">
                <a:srgbClr val="E4A302"/>
              </a:gs>
              <a:gs pos="100000">
                <a:srgbClr val="FFDD71"/>
              </a:gs>
            </a:gsLst>
            <a:lin ang="12000000" scaled="0"/>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35360346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p:cTn id="12" dur="500" fill="hold"/>
                                        <p:tgtEl>
                                          <p:spTgt spid="44"/>
                                        </p:tgtEl>
                                        <p:attrNameLst>
                                          <p:attrName>ppt_w</p:attrName>
                                        </p:attrNameLst>
                                      </p:cBhvr>
                                      <p:tavLst>
                                        <p:tav tm="0">
                                          <p:val>
                                            <p:fltVal val="0"/>
                                          </p:val>
                                        </p:tav>
                                        <p:tav tm="100000">
                                          <p:val>
                                            <p:strVal val="#ppt_w"/>
                                          </p:val>
                                        </p:tav>
                                      </p:tavLst>
                                    </p:anim>
                                    <p:anim calcmode="lin" valueType="num">
                                      <p:cBhvr>
                                        <p:cTn id="13" dur="500" fill="hold"/>
                                        <p:tgtEl>
                                          <p:spTgt spid="44"/>
                                        </p:tgtEl>
                                        <p:attrNameLst>
                                          <p:attrName>ppt_h</p:attrName>
                                        </p:attrNameLst>
                                      </p:cBhvr>
                                      <p:tavLst>
                                        <p:tav tm="0">
                                          <p:val>
                                            <p:fltVal val="0"/>
                                          </p:val>
                                        </p:tav>
                                        <p:tav tm="100000">
                                          <p:val>
                                            <p:strVal val="#ppt_h"/>
                                          </p:val>
                                        </p:tav>
                                      </p:tavLst>
                                    </p:anim>
                                    <p:animEffect transition="in" filter="fade">
                                      <p:cBhvr>
                                        <p:cTn id="14" dur="500"/>
                                        <p:tgtEl>
                                          <p:spTgt spid="4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4"/>
                                        </p:tgtEl>
                                        <p:attrNameLst>
                                          <p:attrName>style.visibility</p:attrName>
                                        </p:attrNameLst>
                                      </p:cBhvr>
                                      <p:to>
                                        <p:strVal val="visible"/>
                                      </p:to>
                                    </p:set>
                                    <p:anim calcmode="lin" valueType="num">
                                      <p:cBhvr>
                                        <p:cTn id="17" dur="500" fill="hold"/>
                                        <p:tgtEl>
                                          <p:spTgt spid="84"/>
                                        </p:tgtEl>
                                        <p:attrNameLst>
                                          <p:attrName>ppt_w</p:attrName>
                                        </p:attrNameLst>
                                      </p:cBhvr>
                                      <p:tavLst>
                                        <p:tav tm="0">
                                          <p:val>
                                            <p:fltVal val="0"/>
                                          </p:val>
                                        </p:tav>
                                        <p:tav tm="100000">
                                          <p:val>
                                            <p:strVal val="#ppt_w"/>
                                          </p:val>
                                        </p:tav>
                                      </p:tavLst>
                                    </p:anim>
                                    <p:anim calcmode="lin" valueType="num">
                                      <p:cBhvr>
                                        <p:cTn id="18" dur="500" fill="hold"/>
                                        <p:tgtEl>
                                          <p:spTgt spid="84"/>
                                        </p:tgtEl>
                                        <p:attrNameLst>
                                          <p:attrName>ppt_h</p:attrName>
                                        </p:attrNameLst>
                                      </p:cBhvr>
                                      <p:tavLst>
                                        <p:tav tm="0">
                                          <p:val>
                                            <p:fltVal val="0"/>
                                          </p:val>
                                        </p:tav>
                                        <p:tav tm="100000">
                                          <p:val>
                                            <p:strVal val="#ppt_h"/>
                                          </p:val>
                                        </p:tav>
                                      </p:tavLst>
                                    </p:anim>
                                    <p:animEffect transition="in" filter="fade">
                                      <p:cBhvr>
                                        <p:cTn id="19" dur="500"/>
                                        <p:tgtEl>
                                          <p:spTgt spid="84"/>
                                        </p:tgtEl>
                                      </p:cBhvr>
                                    </p:animEffect>
                                  </p:childTnLst>
                                </p:cTn>
                              </p:par>
                              <p:par>
                                <p:cTn id="20" presetID="53" presetClass="entr" presetSubtype="16" fill="hold" nodeType="withEffect">
                                  <p:stCondLst>
                                    <p:cond delay="0"/>
                                  </p:stCondLst>
                                  <p:childTnLst>
                                    <p:set>
                                      <p:cBhvr>
                                        <p:cTn id="21" dur="1" fill="hold">
                                          <p:stCondLst>
                                            <p:cond delay="0"/>
                                          </p:stCondLst>
                                        </p:cTn>
                                        <p:tgtEl>
                                          <p:spTgt spid="31754"/>
                                        </p:tgtEl>
                                        <p:attrNameLst>
                                          <p:attrName>style.visibility</p:attrName>
                                        </p:attrNameLst>
                                      </p:cBhvr>
                                      <p:to>
                                        <p:strVal val="visible"/>
                                      </p:to>
                                    </p:set>
                                    <p:anim calcmode="lin" valueType="num">
                                      <p:cBhvr>
                                        <p:cTn id="22" dur="500" fill="hold"/>
                                        <p:tgtEl>
                                          <p:spTgt spid="31754"/>
                                        </p:tgtEl>
                                        <p:attrNameLst>
                                          <p:attrName>ppt_w</p:attrName>
                                        </p:attrNameLst>
                                      </p:cBhvr>
                                      <p:tavLst>
                                        <p:tav tm="0">
                                          <p:val>
                                            <p:fltVal val="0"/>
                                          </p:val>
                                        </p:tav>
                                        <p:tav tm="100000">
                                          <p:val>
                                            <p:strVal val="#ppt_w"/>
                                          </p:val>
                                        </p:tav>
                                      </p:tavLst>
                                    </p:anim>
                                    <p:anim calcmode="lin" valueType="num">
                                      <p:cBhvr>
                                        <p:cTn id="23" dur="500" fill="hold"/>
                                        <p:tgtEl>
                                          <p:spTgt spid="31754"/>
                                        </p:tgtEl>
                                        <p:attrNameLst>
                                          <p:attrName>ppt_h</p:attrName>
                                        </p:attrNameLst>
                                      </p:cBhvr>
                                      <p:tavLst>
                                        <p:tav tm="0">
                                          <p:val>
                                            <p:fltVal val="0"/>
                                          </p:val>
                                        </p:tav>
                                        <p:tav tm="100000">
                                          <p:val>
                                            <p:strVal val="#ppt_h"/>
                                          </p:val>
                                        </p:tav>
                                      </p:tavLst>
                                    </p:anim>
                                    <p:animEffect transition="in" filter="fade">
                                      <p:cBhvr>
                                        <p:cTn id="24" dur="500"/>
                                        <p:tgtEl>
                                          <p:spTgt spid="3175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p:cTn id="27" dur="500" fill="hold"/>
                                        <p:tgtEl>
                                          <p:spTgt spid="39"/>
                                        </p:tgtEl>
                                        <p:attrNameLst>
                                          <p:attrName>ppt_w</p:attrName>
                                        </p:attrNameLst>
                                      </p:cBhvr>
                                      <p:tavLst>
                                        <p:tav tm="0">
                                          <p:val>
                                            <p:fltVal val="0"/>
                                          </p:val>
                                        </p:tav>
                                        <p:tav tm="100000">
                                          <p:val>
                                            <p:strVal val="#ppt_w"/>
                                          </p:val>
                                        </p:tav>
                                      </p:tavLst>
                                    </p:anim>
                                    <p:anim calcmode="lin" valueType="num">
                                      <p:cBhvr>
                                        <p:cTn id="28" dur="500" fill="hold"/>
                                        <p:tgtEl>
                                          <p:spTgt spid="39"/>
                                        </p:tgtEl>
                                        <p:attrNameLst>
                                          <p:attrName>ppt_h</p:attrName>
                                        </p:attrNameLst>
                                      </p:cBhvr>
                                      <p:tavLst>
                                        <p:tav tm="0">
                                          <p:val>
                                            <p:fltVal val="0"/>
                                          </p:val>
                                        </p:tav>
                                        <p:tav tm="100000">
                                          <p:val>
                                            <p:strVal val="#ppt_h"/>
                                          </p:val>
                                        </p:tav>
                                      </p:tavLst>
                                    </p:anim>
                                    <p:animEffect transition="in" filter="fade">
                                      <p:cBhvr>
                                        <p:cTn id="29" dur="500"/>
                                        <p:tgtEl>
                                          <p:spTgt spid="39"/>
                                        </p:tgtEl>
                                      </p:cBhvr>
                                    </p:animEffect>
                                  </p:childTnLst>
                                </p:cTn>
                              </p:par>
                              <p:par>
                                <p:cTn id="30" presetID="53" presetClass="entr" presetSubtype="16"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9">
                                            <p:txEl>
                                              <p:pRg st="0" end="0"/>
                                            </p:txEl>
                                          </p:spTgt>
                                        </p:tgtEl>
                                        <p:attrNameLst>
                                          <p:attrName>style.visibility</p:attrName>
                                        </p:attrNameLst>
                                      </p:cBhvr>
                                      <p:to>
                                        <p:strVal val="visible"/>
                                      </p:to>
                                    </p:set>
                                    <p:animEffect transition="in" filter="barn(inVertical)">
                                      <p:cBhvr>
                                        <p:cTn id="39" dur="500"/>
                                        <p:tgtEl>
                                          <p:spTgt spid="3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39">
                                            <p:txEl>
                                              <p:pRg st="1" end="1"/>
                                            </p:txEl>
                                          </p:spTgt>
                                        </p:tgtEl>
                                        <p:attrNameLst>
                                          <p:attrName>style.visibility</p:attrName>
                                        </p:attrNameLst>
                                      </p:cBhvr>
                                      <p:to>
                                        <p:strVal val="visible"/>
                                      </p:to>
                                    </p:set>
                                    <p:animEffect transition="in" filter="barn(inVertical)">
                                      <p:cBhvr>
                                        <p:cTn id="44" dur="500"/>
                                        <p:tgtEl>
                                          <p:spTgt spid="39">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39">
                                            <p:txEl>
                                              <p:pRg st="2" end="2"/>
                                            </p:txEl>
                                          </p:spTgt>
                                        </p:tgtEl>
                                        <p:attrNameLst>
                                          <p:attrName>style.visibility</p:attrName>
                                        </p:attrNameLst>
                                      </p:cBhvr>
                                      <p:to>
                                        <p:strVal val="visible"/>
                                      </p:to>
                                    </p:set>
                                    <p:animEffect transition="in" filter="barn(inVertical)">
                                      <p:cBhvr>
                                        <p:cTn id="49" dur="500"/>
                                        <p:tgtEl>
                                          <p:spTgt spid="39">
                                            <p:txEl>
                                              <p:pRg st="2" end="2"/>
                                            </p:txEl>
                                          </p:spTgt>
                                        </p:tgtEl>
                                      </p:cBhvr>
                                    </p:animEffect>
                                  </p:childTnLst>
                                </p:cTn>
                              </p:par>
                              <p:par>
                                <p:cTn id="50" presetID="16" presetClass="entr" presetSubtype="21" fill="hold" nodeType="withEffect">
                                  <p:stCondLst>
                                    <p:cond delay="0"/>
                                  </p:stCondLst>
                                  <p:childTnLst>
                                    <p:set>
                                      <p:cBhvr>
                                        <p:cTn id="51" dur="1" fill="hold">
                                          <p:stCondLst>
                                            <p:cond delay="0"/>
                                          </p:stCondLst>
                                        </p:cTn>
                                        <p:tgtEl>
                                          <p:spTgt spid="39">
                                            <p:txEl>
                                              <p:pRg st="3" end="3"/>
                                            </p:txEl>
                                          </p:spTgt>
                                        </p:tgtEl>
                                        <p:attrNameLst>
                                          <p:attrName>style.visibility</p:attrName>
                                        </p:attrNameLst>
                                      </p:cBhvr>
                                      <p:to>
                                        <p:strVal val="visible"/>
                                      </p:to>
                                    </p:set>
                                    <p:animEffect transition="in" filter="barn(inVertical)">
                                      <p:cBhvr>
                                        <p:cTn id="52" dur="500"/>
                                        <p:tgtEl>
                                          <p:spTgt spid="39">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9">
                                            <p:txEl>
                                              <p:pRg st="4" end="4"/>
                                            </p:txEl>
                                          </p:spTgt>
                                        </p:tgtEl>
                                        <p:attrNameLst>
                                          <p:attrName>style.visibility</p:attrName>
                                        </p:attrNameLst>
                                      </p:cBhvr>
                                      <p:to>
                                        <p:strVal val="visible"/>
                                      </p:to>
                                    </p:set>
                                    <p:animEffect transition="in" filter="barn(inVertical)">
                                      <p:cBhvr>
                                        <p:cTn id="57" dur="500"/>
                                        <p:tgtEl>
                                          <p:spTgt spid="39">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39">
                                            <p:txEl>
                                              <p:pRg st="5" end="5"/>
                                            </p:txEl>
                                          </p:spTgt>
                                        </p:tgtEl>
                                        <p:attrNameLst>
                                          <p:attrName>style.visibility</p:attrName>
                                        </p:attrNameLst>
                                      </p:cBhvr>
                                      <p:to>
                                        <p:strVal val="visible"/>
                                      </p:to>
                                    </p:set>
                                    <p:animEffect transition="in" filter="barn(inVertical)">
                                      <p:cBhvr>
                                        <p:cTn id="62" dur="500"/>
                                        <p:tgtEl>
                                          <p:spTgt spid="39">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39">
                                            <p:txEl>
                                              <p:pRg st="6" end="6"/>
                                            </p:txEl>
                                          </p:spTgt>
                                        </p:tgtEl>
                                        <p:attrNameLst>
                                          <p:attrName>style.visibility</p:attrName>
                                        </p:attrNameLst>
                                      </p:cBhvr>
                                      <p:to>
                                        <p:strVal val="visible"/>
                                      </p:to>
                                    </p:set>
                                    <p:animEffect transition="in" filter="barn(inVertical)">
                                      <p:cBhvr>
                                        <p:cTn id="67" dur="500"/>
                                        <p:tgtEl>
                                          <p:spTgt spid="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4" grpId="0"/>
      <p:bldP spid="84" grpId="0"/>
      <p:bldP spid="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594" y="1219200"/>
            <a:ext cx="9392194" cy="5486400"/>
          </a:xfrm>
        </p:spPr>
        <p:txBody>
          <a:bodyPr/>
          <a:lstStyle/>
          <a:p>
            <a:pPr marL="0" indent="0">
              <a:lnSpc>
                <a:spcPct val="150000"/>
              </a:lnSpc>
              <a:buNone/>
            </a:pPr>
            <a:r>
              <a:rPr lang="zh-CN" altLang="en-US" b="1" dirty="0"/>
              <a:t>       运用反证法的现实根据是，有时候直接证明论题有困难或繁琐，而从反面证明却非常简单明了。</a:t>
            </a:r>
            <a:r>
              <a:rPr lang="zh-CN" altLang="en-US" b="1" dirty="0">
                <a:highlight>
                  <a:srgbClr val="FFFF00"/>
                </a:highlight>
              </a:rPr>
              <a:t>运用反证法的逻辑根据是排中律。</a:t>
            </a:r>
            <a:endParaRPr lang="en-US" altLang="zh-CN" b="1" dirty="0">
              <a:highlight>
                <a:srgbClr val="FFFF00"/>
              </a:highlight>
            </a:endParaRPr>
          </a:p>
        </p:txBody>
      </p:sp>
      <p:sp>
        <p:nvSpPr>
          <p:cNvPr id="2" name="箭头: 下 1"/>
          <p:cNvSpPr/>
          <p:nvPr/>
        </p:nvSpPr>
        <p:spPr>
          <a:xfrm>
            <a:off x="3124199" y="3588960"/>
            <a:ext cx="381000" cy="838200"/>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23078" y="4572000"/>
            <a:ext cx="6364243" cy="1569660"/>
          </a:xfrm>
          <a:prstGeom prst="rect">
            <a:avLst/>
          </a:prstGeom>
          <a:noFill/>
        </p:spPr>
        <p:txBody>
          <a:bodyPr wrap="none" lIns="91440" tIns="45720" rIns="91440" bIns="45720">
            <a:spAutoFit/>
          </a:bodyPr>
          <a:lstStyle/>
          <a:p>
            <a:pPr algn="ctr"/>
            <a:r>
              <a:rPr lang="zh-CN" alt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在设立反论题时，</a:t>
            </a:r>
            <a:endParaRPr lang="en-US" altLang="zh-CN"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gn="ctr"/>
            <a:r>
              <a:rPr lang="zh-CN" alt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反论题必须与原论题是矛盾关系，</a:t>
            </a:r>
            <a:endParaRPr lang="en-US" altLang="zh-CN"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gn="ctr"/>
            <a:r>
              <a:rPr lang="zh-CN" alt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不能是可同假的上反对关系。</a:t>
            </a:r>
          </a:p>
        </p:txBody>
      </p:sp>
    </p:spTree>
    <p:extLst>
      <p:ext uri="{BB962C8B-B14F-4D97-AF65-F5344CB8AC3E}">
        <p14:creationId xmlns:p14="http://schemas.microsoft.com/office/powerpoint/2010/main" val="425113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1000"/>
                                        <p:tgtEl>
                                          <p:spTgt spid="4">
                                            <p:txEl>
                                              <p:pRg st="1" end="1"/>
                                            </p:txEl>
                                          </p:spTgt>
                                        </p:tgtEl>
                                      </p:cBhvr>
                                    </p:animEffect>
                                    <p:anim calcmode="lin" valueType="num">
                                      <p:cBhvr>
                                        <p:cTn id="1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1000"/>
                                        <p:tgtEl>
                                          <p:spTgt spid="4">
                                            <p:txEl>
                                              <p:pRg st="2" end="2"/>
                                            </p:txEl>
                                          </p:spTgt>
                                        </p:tgtEl>
                                      </p:cBhvr>
                                    </p:animEffect>
                                    <p:anim calcmode="lin" valueType="num">
                                      <p:cBhvr>
                                        <p:cTn id="2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28"/>
          <p:cNvSpPr txBox="1"/>
          <p:nvPr/>
        </p:nvSpPr>
        <p:spPr>
          <a:xfrm>
            <a:off x="3298825" y="2481263"/>
            <a:ext cx="4770438" cy="1200150"/>
          </a:xfrm>
          <a:prstGeom prst="rect">
            <a:avLst/>
          </a:prstGeom>
          <a:noFill/>
        </p:spPr>
        <p:txBody>
          <a:bodyPr>
            <a:spAutoFit/>
          </a:bodyPr>
          <a:lstStyle/>
          <a:p>
            <a:pPr eaLnBrk="1" fontAlgn="auto" hangingPunct="1">
              <a:spcBef>
                <a:spcPts val="0"/>
              </a:spcBef>
              <a:spcAft>
                <a:spcPts val="0"/>
              </a:spcAft>
              <a:defRPr/>
            </a:pPr>
            <a:r>
              <a:rPr lang="en-US" altLang="zh-CN" sz="3600" kern="0" dirty="0">
                <a:solidFill>
                  <a:sysClr val="window" lastClr="FFFFFF"/>
                </a:solidFill>
                <a:latin typeface="微软雅黑" pitchFamily="34" charset="-122"/>
                <a:ea typeface="微软雅黑" pitchFamily="34" charset="-122"/>
              </a:rPr>
              <a:t>A</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B</a:t>
            </a:r>
          </a:p>
          <a:p>
            <a:pPr eaLnBrk="1" fontAlgn="auto" hangingPunct="1">
              <a:spcBef>
                <a:spcPts val="0"/>
              </a:spcBef>
              <a:spcAft>
                <a:spcPts val="0"/>
              </a:spcAft>
              <a:defRPr/>
            </a:pPr>
            <a:r>
              <a:rPr lang="en-US" altLang="zh-CN" sz="3600" kern="0" dirty="0">
                <a:solidFill>
                  <a:sysClr val="window" lastClr="FFFFFF"/>
                </a:solidFill>
                <a:latin typeface="微软雅黑" pitchFamily="34" charset="-122"/>
                <a:ea typeface="微软雅黑" pitchFamily="34" charset="-122"/>
              </a:rPr>
              <a:t>B</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A</a:t>
            </a:r>
          </a:p>
        </p:txBody>
      </p:sp>
      <p:grpSp>
        <p:nvGrpSpPr>
          <p:cNvPr id="20482" name="Group 29"/>
          <p:cNvGrpSpPr>
            <a:grpSpLocks/>
          </p:cNvGrpSpPr>
          <p:nvPr/>
        </p:nvGrpSpPr>
        <p:grpSpPr bwMode="auto">
          <a:xfrm>
            <a:off x="719138" y="2146300"/>
            <a:ext cx="7504112" cy="3889375"/>
            <a:chOff x="720" y="1392"/>
            <a:chExt cx="4058" cy="480"/>
          </a:xfrm>
        </p:grpSpPr>
        <p:sp>
          <p:nvSpPr>
            <p:cNvPr id="40" name="AutoShape 30"/>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grpSp>
          <p:nvGrpSpPr>
            <p:cNvPr id="6159" name="Group 31"/>
            <p:cNvGrpSpPr>
              <a:grpSpLocks/>
            </p:cNvGrpSpPr>
            <p:nvPr/>
          </p:nvGrpSpPr>
          <p:grpSpPr bwMode="auto">
            <a:xfrm>
              <a:off x="730" y="1407"/>
              <a:ext cx="4043" cy="444"/>
              <a:chOff x="744" y="1407"/>
              <a:chExt cx="3988" cy="444"/>
            </a:xfrm>
          </p:grpSpPr>
          <p:sp>
            <p:nvSpPr>
              <p:cNvPr id="42" name="AutoShape 32"/>
              <p:cNvSpPr>
                <a:spLocks noChangeArrowheads="1"/>
              </p:cNvSpPr>
              <p:nvPr/>
            </p:nvSpPr>
            <p:spPr bwMode="gray">
              <a:xfrm>
                <a:off x="744" y="1737"/>
                <a:ext cx="3988" cy="115"/>
              </a:xfrm>
              <a:prstGeom prst="roundRect">
                <a:avLst>
                  <a:gd name="adj" fmla="val 50000"/>
                </a:avLst>
              </a:prstGeom>
              <a:gradFill rotWithShape="1">
                <a:gsLst>
                  <a:gs pos="0">
                    <a:schemeClr val="accent1">
                      <a:alpha val="0"/>
                    </a:schemeClr>
                  </a:gs>
                  <a:gs pos="100000">
                    <a:schemeClr val="accent1">
                      <a:gamma/>
                      <a:tint val="41176"/>
                      <a:invGamma/>
                    </a:schemeClr>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sp>
            <p:nvSpPr>
              <p:cNvPr id="43" name="AutoShape 33"/>
              <p:cNvSpPr>
                <a:spLocks noChangeArrowheads="1"/>
              </p:cNvSpPr>
              <p:nvPr/>
            </p:nvSpPr>
            <p:spPr bwMode="gray">
              <a:xfrm>
                <a:off x="744" y="1407"/>
                <a:ext cx="3988" cy="115"/>
              </a:xfrm>
              <a:prstGeom prst="roundRect">
                <a:avLst>
                  <a:gd name="adj" fmla="val 50000"/>
                </a:avLst>
              </a:prstGeom>
              <a:gradFill rotWithShape="1">
                <a:gsLst>
                  <a:gs pos="0">
                    <a:schemeClr val="accent1">
                      <a:gamma/>
                      <a:tint val="33333"/>
                      <a:invGamma/>
                    </a:schemeClr>
                  </a:gs>
                  <a:gs pos="100000">
                    <a:schemeClr val="accent1">
                      <a:alpha val="0"/>
                    </a:schemeClr>
                  </a:gs>
                </a:gsLst>
                <a:lin ang="5400000" scaled="1"/>
              </a:gradFill>
              <a:ln w="9525">
                <a:noFill/>
                <a:round/>
                <a:headEnd/>
                <a:tailEnd/>
              </a:ln>
              <a:effectLst/>
            </p:spPr>
            <p:txBody>
              <a:bodyPr wrap="none" anchor="ctr"/>
              <a:lstStyle/>
              <a:p>
                <a:pPr>
                  <a:defRPr/>
                </a:pPr>
                <a:endParaRPr lang="zh-CN" altLang="en-US">
                  <a:latin typeface="Arial" charset="0"/>
                  <a:ea typeface="宋体" charset="-122"/>
                </a:endParaRPr>
              </a:p>
            </p:txBody>
          </p:sp>
        </p:grpSp>
      </p:grpSp>
      <p:sp>
        <p:nvSpPr>
          <p:cNvPr id="6148" name="文本框 28"/>
          <p:cNvSpPr txBox="1">
            <a:spLocks noChangeArrowheads="1"/>
          </p:cNvSpPr>
          <p:nvPr/>
        </p:nvSpPr>
        <p:spPr bwMode="auto">
          <a:xfrm>
            <a:off x="900113" y="2968625"/>
            <a:ext cx="7302500"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2800">
                <a:latin typeface="微软雅黑" panose="020B0503020204020204" pitchFamily="34" charset="-122"/>
                <a:ea typeface="微软雅黑" panose="020B0503020204020204" pitchFamily="34" charset="-122"/>
              </a:rPr>
              <a:t>       </a:t>
            </a:r>
            <a:r>
              <a:rPr lang="zh-CN" altLang="en-US" sz="2800">
                <a:solidFill>
                  <a:srgbClr val="FF0000"/>
                </a:solidFill>
                <a:latin typeface="微软雅黑" panose="020B0503020204020204" pitchFamily="34" charset="-122"/>
                <a:ea typeface="微软雅黑" panose="020B0503020204020204" pitchFamily="34" charset="-122"/>
              </a:rPr>
              <a:t>论证</a:t>
            </a:r>
            <a:r>
              <a:rPr lang="zh-CN" altLang="en-US" sz="2800">
                <a:latin typeface="微软雅黑" panose="020B0503020204020204" pitchFamily="34" charset="-122"/>
                <a:ea typeface="微软雅黑" panose="020B0503020204020204" pitchFamily="34" charset="-122"/>
              </a:rPr>
              <a:t>就是用已知为真的命题确定某一命题的真实性（为真）或虚假性（为假）的推理论说过程。</a:t>
            </a:r>
          </a:p>
        </p:txBody>
      </p:sp>
      <p:grpSp>
        <p:nvGrpSpPr>
          <p:cNvPr id="6149" name="组合 9"/>
          <p:cNvGrpSpPr>
            <a:grpSpLocks/>
          </p:cNvGrpSpPr>
          <p:nvPr/>
        </p:nvGrpSpPr>
        <p:grpSpPr bwMode="auto">
          <a:xfrm>
            <a:off x="598488" y="539750"/>
            <a:ext cx="5397500" cy="652463"/>
            <a:chOff x="3589704" y="2951835"/>
            <a:chExt cx="5398100" cy="651600"/>
          </a:xfrm>
        </p:grpSpPr>
        <p:sp>
          <p:nvSpPr>
            <p:cNvPr id="81" name="Freeform 7"/>
            <p:cNvSpPr>
              <a:spLocks/>
            </p:cNvSpPr>
            <p:nvPr/>
          </p:nvSpPr>
          <p:spPr bwMode="auto">
            <a:xfrm>
              <a:off x="3592879" y="2953421"/>
              <a:ext cx="5394925" cy="648428"/>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FB9E00"/>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82" name="Freeform 8"/>
            <p:cNvSpPr>
              <a:spLocks/>
            </p:cNvSpPr>
            <p:nvPr/>
          </p:nvSpPr>
          <p:spPr bwMode="auto">
            <a:xfrm>
              <a:off x="7751004" y="2953421"/>
              <a:ext cx="1236800" cy="648428"/>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FB9E00">
                <a:lumMod val="60000"/>
                <a:lumOff val="40000"/>
              </a:srgb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83" name="Freeform 12"/>
            <p:cNvSpPr>
              <a:spLocks/>
            </p:cNvSpPr>
            <p:nvPr/>
          </p:nvSpPr>
          <p:spPr bwMode="auto">
            <a:xfrm>
              <a:off x="3589704" y="2951835"/>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FB9E00">
                <a:lumMod val="60000"/>
                <a:lumOff val="40000"/>
              </a:srgb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grpSp>
      <p:sp>
        <p:nvSpPr>
          <p:cNvPr id="84" name="Freeform 5"/>
          <p:cNvSpPr>
            <a:spLocks noEditPoints="1"/>
          </p:cNvSpPr>
          <p:nvPr/>
        </p:nvSpPr>
        <p:spPr bwMode="auto">
          <a:xfrm>
            <a:off x="385763" y="280988"/>
            <a:ext cx="5821362" cy="1081087"/>
          </a:xfrm>
          <a:custGeom>
            <a:avLst/>
            <a:gdLst>
              <a:gd name="T0" fmla="*/ 5285393 w 1097"/>
              <a:gd name="T1" fmla="*/ 0 h 201"/>
              <a:gd name="T2" fmla="*/ 530662 w 1097"/>
              <a:gd name="T3" fmla="*/ 0 h 201"/>
              <a:gd name="T4" fmla="*/ 153892 w 1097"/>
              <a:gd name="T5" fmla="*/ 155978 h 201"/>
              <a:gd name="T6" fmla="*/ 0 w 1097"/>
              <a:gd name="T7" fmla="*/ 537854 h 201"/>
              <a:gd name="T8" fmla="*/ 530662 w 1097"/>
              <a:gd name="T9" fmla="*/ 1081087 h 201"/>
              <a:gd name="T10" fmla="*/ 5285393 w 1097"/>
              <a:gd name="T11" fmla="*/ 1081087 h 201"/>
              <a:gd name="T12" fmla="*/ 5821362 w 1097"/>
              <a:gd name="T13" fmla="*/ 537854 h 201"/>
              <a:gd name="T14" fmla="*/ 5662163 w 1097"/>
              <a:gd name="T15" fmla="*/ 155978 h 201"/>
              <a:gd name="T16" fmla="*/ 5285393 w 1097"/>
              <a:gd name="T17" fmla="*/ 0 h 201"/>
              <a:gd name="T18" fmla="*/ 5609097 w 1097"/>
              <a:gd name="T19" fmla="*/ 537854 h 201"/>
              <a:gd name="T20" fmla="*/ 5285393 w 1097"/>
              <a:gd name="T21" fmla="*/ 865945 h 201"/>
              <a:gd name="T22" fmla="*/ 530662 w 1097"/>
              <a:gd name="T23" fmla="*/ 865945 h 201"/>
              <a:gd name="T24" fmla="*/ 212265 w 1097"/>
              <a:gd name="T25" fmla="*/ 537854 h 201"/>
              <a:gd name="T26" fmla="*/ 307784 w 1097"/>
              <a:gd name="T27" fmla="*/ 311955 h 201"/>
              <a:gd name="T28" fmla="*/ 530662 w 1097"/>
              <a:gd name="T29" fmla="*/ 215142 h 201"/>
              <a:gd name="T30" fmla="*/ 5285393 w 1097"/>
              <a:gd name="T31" fmla="*/ 215142 h 201"/>
              <a:gd name="T32" fmla="*/ 5513578 w 1097"/>
              <a:gd name="T33" fmla="*/ 311955 h 201"/>
              <a:gd name="T34" fmla="*/ 5609097 w 1097"/>
              <a:gd name="T35" fmla="*/ 537854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85" name="Freeform 6"/>
          <p:cNvSpPr>
            <a:spLocks noEditPoints="1"/>
          </p:cNvSpPr>
          <p:nvPr/>
        </p:nvSpPr>
        <p:spPr bwMode="auto">
          <a:xfrm>
            <a:off x="493713" y="388938"/>
            <a:ext cx="5608637" cy="865187"/>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86" name="文本框 37"/>
          <p:cNvSpPr txBox="1"/>
          <p:nvPr/>
        </p:nvSpPr>
        <p:spPr>
          <a:xfrm>
            <a:off x="657225" y="555625"/>
            <a:ext cx="665163" cy="584200"/>
          </a:xfrm>
          <a:prstGeom prst="rect">
            <a:avLst/>
          </a:prstGeom>
          <a:noFill/>
        </p:spPr>
        <p:txBody>
          <a:bodyPr wrap="none">
            <a:spAutoFit/>
          </a:bodyPr>
          <a:lstStyle/>
          <a:p>
            <a:pPr eaLnBrk="1" fontAlgn="auto" hangingPunct="1">
              <a:spcBef>
                <a:spcPts val="0"/>
              </a:spcBef>
              <a:spcAft>
                <a:spcPts val="0"/>
              </a:spcAft>
              <a:defRPr/>
            </a:pPr>
            <a:r>
              <a:rPr lang="en-US" altLang="zh-CN" sz="3200" kern="0" dirty="0">
                <a:solidFill>
                  <a:sysClr val="window" lastClr="FFFFFF"/>
                </a:solidFill>
                <a:latin typeface="微软雅黑" pitchFamily="34" charset="-122"/>
                <a:ea typeface="微软雅黑" pitchFamily="34" charset="-122"/>
              </a:rPr>
              <a:t>01</a:t>
            </a:r>
            <a:endParaRPr lang="zh-CN" altLang="en-US" sz="3200" kern="0" dirty="0">
              <a:solidFill>
                <a:sysClr val="window" lastClr="FFFFFF"/>
              </a:solidFill>
              <a:latin typeface="微软雅黑" pitchFamily="34" charset="-122"/>
              <a:ea typeface="微软雅黑" pitchFamily="34" charset="-122"/>
            </a:endParaRPr>
          </a:p>
        </p:txBody>
      </p:sp>
      <p:sp>
        <p:nvSpPr>
          <p:cNvPr id="87" name="Freeform 9"/>
          <p:cNvSpPr>
            <a:spLocks noChangeAspect="1" noEditPoints="1"/>
          </p:cNvSpPr>
          <p:nvPr/>
        </p:nvSpPr>
        <p:spPr bwMode="auto">
          <a:xfrm>
            <a:off x="4902200" y="560388"/>
            <a:ext cx="835025" cy="484187"/>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ysClr val="window" lastClr="FFFFFF">
              <a:alpha val="88000"/>
            </a:sys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6154" name="文本框 28"/>
          <p:cNvSpPr txBox="1">
            <a:spLocks noChangeArrowheads="1"/>
          </p:cNvSpPr>
          <p:nvPr/>
        </p:nvSpPr>
        <p:spPr bwMode="auto">
          <a:xfrm>
            <a:off x="1325563" y="547688"/>
            <a:ext cx="100488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solidFill>
                  <a:srgbClr val="FFFFFF"/>
                </a:solidFill>
                <a:latin typeface="微软雅黑" panose="020B0503020204020204" pitchFamily="34" charset="-122"/>
                <a:ea typeface="微软雅黑" panose="020B0503020204020204" pitchFamily="34" charset="-122"/>
              </a:rPr>
              <a:t>概述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nodeType="with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wheel(1)">
                                      <p:cBhvr>
                                        <p:cTn id="7" dur="2000"/>
                                        <p:tgtEl>
                                          <p:spTgt spid="20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28"/>
          <p:cNvSpPr txBox="1"/>
          <p:nvPr/>
        </p:nvSpPr>
        <p:spPr>
          <a:xfrm>
            <a:off x="3298825" y="2481263"/>
            <a:ext cx="4770438" cy="120015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p>
        </p:txBody>
      </p:sp>
      <p:sp>
        <p:nvSpPr>
          <p:cNvPr id="44" name="文本框 28"/>
          <p:cNvSpPr txBox="1"/>
          <p:nvPr/>
        </p:nvSpPr>
        <p:spPr>
          <a:xfrm>
            <a:off x="925513" y="2478088"/>
            <a:ext cx="7302500" cy="739775"/>
          </a:xfrm>
          <a:prstGeom prst="rect">
            <a:avLst/>
          </a:prstGeom>
          <a:noFill/>
        </p:spPr>
        <p:txBody>
          <a:bodyP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       </a:t>
            </a:r>
          </a:p>
        </p:txBody>
      </p:sp>
      <p:grpSp>
        <p:nvGrpSpPr>
          <p:cNvPr id="17412" name="组合 5"/>
          <p:cNvGrpSpPr>
            <a:grpSpLocks/>
          </p:cNvGrpSpPr>
          <p:nvPr/>
        </p:nvGrpSpPr>
        <p:grpSpPr bwMode="auto">
          <a:xfrm>
            <a:off x="596900" y="531813"/>
            <a:ext cx="5397500" cy="650875"/>
            <a:chOff x="3589704" y="4154301"/>
            <a:chExt cx="5398100" cy="651600"/>
          </a:xfrm>
        </p:grpSpPr>
        <p:sp>
          <p:nvSpPr>
            <p:cNvPr id="35" name="Freeform 7"/>
            <p:cNvSpPr>
              <a:spLocks/>
            </p:cNvSpPr>
            <p:nvPr/>
          </p:nvSpPr>
          <p:spPr bwMode="auto">
            <a:xfrm>
              <a:off x="3592879" y="4155890"/>
              <a:ext cx="5394925" cy="648421"/>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A3D800"/>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36" name="Freeform 8"/>
            <p:cNvSpPr>
              <a:spLocks/>
            </p:cNvSpPr>
            <p:nvPr/>
          </p:nvSpPr>
          <p:spPr bwMode="auto">
            <a:xfrm>
              <a:off x="7751005" y="4155890"/>
              <a:ext cx="1236799" cy="648421"/>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A3D800">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37" name="Freeform 12"/>
            <p:cNvSpPr>
              <a:spLocks/>
            </p:cNvSpPr>
            <p:nvPr/>
          </p:nvSpPr>
          <p:spPr bwMode="auto">
            <a:xfrm>
              <a:off x="3589704" y="4154301"/>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A3D800">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grpSp>
      <p:sp>
        <p:nvSpPr>
          <p:cNvPr id="38" name="Freeform 5"/>
          <p:cNvSpPr>
            <a:spLocks noEditPoints="1"/>
          </p:cNvSpPr>
          <p:nvPr/>
        </p:nvSpPr>
        <p:spPr bwMode="auto">
          <a:xfrm>
            <a:off x="385763" y="317500"/>
            <a:ext cx="5821362" cy="1079500"/>
          </a:xfrm>
          <a:custGeom>
            <a:avLst/>
            <a:gdLst>
              <a:gd name="T0" fmla="*/ 5285393 w 1097"/>
              <a:gd name="T1" fmla="*/ 0 h 201"/>
              <a:gd name="T2" fmla="*/ 530662 w 1097"/>
              <a:gd name="T3" fmla="*/ 0 h 201"/>
              <a:gd name="T4" fmla="*/ 153892 w 1097"/>
              <a:gd name="T5" fmla="*/ 155749 h 201"/>
              <a:gd name="T6" fmla="*/ 0 w 1097"/>
              <a:gd name="T7" fmla="*/ 537065 h 201"/>
              <a:gd name="T8" fmla="*/ 530662 w 1097"/>
              <a:gd name="T9" fmla="*/ 1079500 h 201"/>
              <a:gd name="T10" fmla="*/ 5285393 w 1097"/>
              <a:gd name="T11" fmla="*/ 1079500 h 201"/>
              <a:gd name="T12" fmla="*/ 5821362 w 1097"/>
              <a:gd name="T13" fmla="*/ 537065 h 201"/>
              <a:gd name="T14" fmla="*/ 5662163 w 1097"/>
              <a:gd name="T15" fmla="*/ 155749 h 201"/>
              <a:gd name="T16" fmla="*/ 5285393 w 1097"/>
              <a:gd name="T17" fmla="*/ 0 h 201"/>
              <a:gd name="T18" fmla="*/ 5609097 w 1097"/>
              <a:gd name="T19" fmla="*/ 537065 h 201"/>
              <a:gd name="T20" fmla="*/ 5285393 w 1097"/>
              <a:gd name="T21" fmla="*/ 864674 h 201"/>
              <a:gd name="T22" fmla="*/ 530662 w 1097"/>
              <a:gd name="T23" fmla="*/ 864674 h 201"/>
              <a:gd name="T24" fmla="*/ 212265 w 1097"/>
              <a:gd name="T25" fmla="*/ 537065 h 201"/>
              <a:gd name="T26" fmla="*/ 307784 w 1097"/>
              <a:gd name="T27" fmla="*/ 311498 h 201"/>
              <a:gd name="T28" fmla="*/ 530662 w 1097"/>
              <a:gd name="T29" fmla="*/ 214826 h 201"/>
              <a:gd name="T30" fmla="*/ 5285393 w 1097"/>
              <a:gd name="T31" fmla="*/ 214826 h 201"/>
              <a:gd name="T32" fmla="*/ 5513578 w 1097"/>
              <a:gd name="T33" fmla="*/ 311498 h 201"/>
              <a:gd name="T34" fmla="*/ 5609097 w 1097"/>
              <a:gd name="T35" fmla="*/ 537065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 name="Freeform 6"/>
          <p:cNvSpPr>
            <a:spLocks noEditPoints="1"/>
          </p:cNvSpPr>
          <p:nvPr/>
        </p:nvSpPr>
        <p:spPr bwMode="auto">
          <a:xfrm>
            <a:off x="493713" y="425450"/>
            <a:ext cx="5608637" cy="863600"/>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40" name="文本框 38"/>
          <p:cNvSpPr txBox="1"/>
          <p:nvPr/>
        </p:nvSpPr>
        <p:spPr>
          <a:xfrm>
            <a:off x="657225" y="577850"/>
            <a:ext cx="665567"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02</a:t>
            </a:r>
            <a:endParaRPr kumimoji="0" lang="zh-CN" altLang="en-US" sz="32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41" name="Freeform 13"/>
          <p:cNvSpPr>
            <a:spLocks noChangeAspect="1" noEditPoints="1"/>
          </p:cNvSpPr>
          <p:nvPr/>
        </p:nvSpPr>
        <p:spPr bwMode="auto">
          <a:xfrm>
            <a:off x="5040313" y="660400"/>
            <a:ext cx="558800" cy="504825"/>
          </a:xfrm>
          <a:custGeom>
            <a:avLst/>
            <a:gdLst>
              <a:gd name="T0" fmla="*/ 52 w 106"/>
              <a:gd name="T1" fmla="*/ 61 h 95"/>
              <a:gd name="T2" fmla="*/ 37 w 106"/>
              <a:gd name="T3" fmla="*/ 72 h 95"/>
              <a:gd name="T4" fmla="*/ 37 w 106"/>
              <a:gd name="T5" fmla="*/ 56 h 95"/>
              <a:gd name="T6" fmla="*/ 20 w 106"/>
              <a:gd name="T7" fmla="*/ 31 h 95"/>
              <a:gd name="T8" fmla="*/ 0 w 106"/>
              <a:gd name="T9" fmla="*/ 55 h 95"/>
              <a:gd name="T10" fmla="*/ 40 w 106"/>
              <a:gd name="T11" fmla="*/ 82 h 95"/>
              <a:gd name="T12" fmla="*/ 53 w 106"/>
              <a:gd name="T13" fmla="*/ 81 h 95"/>
              <a:gd name="T14" fmla="*/ 67 w 106"/>
              <a:gd name="T15" fmla="*/ 95 h 95"/>
              <a:gd name="T16" fmla="*/ 63 w 106"/>
              <a:gd name="T17" fmla="*/ 78 h 95"/>
              <a:gd name="T18" fmla="*/ 80 w 106"/>
              <a:gd name="T19" fmla="*/ 60 h 95"/>
              <a:gd name="T20" fmla="*/ 64 w 106"/>
              <a:gd name="T21" fmla="*/ 62 h 95"/>
              <a:gd name="T22" fmla="*/ 52 w 106"/>
              <a:gd name="T23" fmla="*/ 61 h 95"/>
              <a:gd name="T24" fmla="*/ 66 w 106"/>
              <a:gd name="T25" fmla="*/ 0 h 95"/>
              <a:gd name="T26" fmla="*/ 26 w 106"/>
              <a:gd name="T27" fmla="*/ 27 h 95"/>
              <a:gd name="T28" fmla="*/ 43 w 106"/>
              <a:gd name="T29" fmla="*/ 50 h 95"/>
              <a:gd name="T30" fmla="*/ 43 w 106"/>
              <a:gd name="T31" fmla="*/ 61 h 95"/>
              <a:gd name="T32" fmla="*/ 54 w 106"/>
              <a:gd name="T33" fmla="*/ 53 h 95"/>
              <a:gd name="T34" fmla="*/ 66 w 106"/>
              <a:gd name="T35" fmla="*/ 55 h 95"/>
              <a:gd name="T36" fmla="*/ 106 w 106"/>
              <a:gd name="T37" fmla="*/ 27 h 95"/>
              <a:gd name="T38" fmla="*/ 66 w 106"/>
              <a:gd name="T3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95">
                <a:moveTo>
                  <a:pt x="52" y="61"/>
                </a:moveTo>
                <a:cubicBezTo>
                  <a:pt x="50" y="62"/>
                  <a:pt x="37" y="72"/>
                  <a:pt x="37" y="72"/>
                </a:cubicBezTo>
                <a:cubicBezTo>
                  <a:pt x="37" y="72"/>
                  <a:pt x="37" y="59"/>
                  <a:pt x="37" y="56"/>
                </a:cubicBezTo>
                <a:cubicBezTo>
                  <a:pt x="26" y="50"/>
                  <a:pt x="20" y="41"/>
                  <a:pt x="20" y="31"/>
                </a:cubicBezTo>
                <a:cubicBezTo>
                  <a:pt x="8" y="36"/>
                  <a:pt x="0" y="45"/>
                  <a:pt x="0" y="55"/>
                </a:cubicBezTo>
                <a:cubicBezTo>
                  <a:pt x="0" y="70"/>
                  <a:pt x="18" y="82"/>
                  <a:pt x="40" y="82"/>
                </a:cubicBezTo>
                <a:cubicBezTo>
                  <a:pt x="45" y="82"/>
                  <a:pt x="49" y="82"/>
                  <a:pt x="53" y="81"/>
                </a:cubicBezTo>
                <a:cubicBezTo>
                  <a:pt x="67" y="95"/>
                  <a:pt x="67" y="95"/>
                  <a:pt x="67" y="95"/>
                </a:cubicBezTo>
                <a:cubicBezTo>
                  <a:pt x="63" y="78"/>
                  <a:pt x="63" y="78"/>
                  <a:pt x="63" y="78"/>
                </a:cubicBezTo>
                <a:cubicBezTo>
                  <a:pt x="72" y="74"/>
                  <a:pt x="78" y="67"/>
                  <a:pt x="80" y="60"/>
                </a:cubicBezTo>
                <a:cubicBezTo>
                  <a:pt x="75" y="61"/>
                  <a:pt x="69" y="62"/>
                  <a:pt x="64" y="62"/>
                </a:cubicBezTo>
                <a:cubicBezTo>
                  <a:pt x="60" y="62"/>
                  <a:pt x="56" y="62"/>
                  <a:pt x="52" y="61"/>
                </a:cubicBezTo>
                <a:close/>
                <a:moveTo>
                  <a:pt x="66" y="0"/>
                </a:moveTo>
                <a:cubicBezTo>
                  <a:pt x="44" y="0"/>
                  <a:pt x="26" y="12"/>
                  <a:pt x="26" y="27"/>
                </a:cubicBezTo>
                <a:cubicBezTo>
                  <a:pt x="26" y="36"/>
                  <a:pt x="33" y="45"/>
                  <a:pt x="43" y="50"/>
                </a:cubicBezTo>
                <a:cubicBezTo>
                  <a:pt x="43" y="61"/>
                  <a:pt x="43" y="61"/>
                  <a:pt x="43" y="61"/>
                </a:cubicBezTo>
                <a:cubicBezTo>
                  <a:pt x="54" y="53"/>
                  <a:pt x="54" y="53"/>
                  <a:pt x="54" y="53"/>
                </a:cubicBezTo>
                <a:cubicBezTo>
                  <a:pt x="57" y="54"/>
                  <a:pt x="62" y="55"/>
                  <a:pt x="66" y="55"/>
                </a:cubicBezTo>
                <a:cubicBezTo>
                  <a:pt x="88" y="55"/>
                  <a:pt x="106" y="42"/>
                  <a:pt x="106" y="27"/>
                </a:cubicBezTo>
                <a:cubicBezTo>
                  <a:pt x="106" y="12"/>
                  <a:pt x="88" y="0"/>
                  <a:pt x="66" y="0"/>
                </a:cubicBezTo>
                <a:close/>
              </a:path>
            </a:pathLst>
          </a:custGeom>
          <a:solidFill>
            <a:sysClr val="window" lastClr="FFFFFF">
              <a:alpha val="89000"/>
            </a:sys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17417" name="文本框 28"/>
          <p:cNvSpPr txBox="1">
            <a:spLocks noChangeArrowheads="1"/>
          </p:cNvSpPr>
          <p:nvPr/>
        </p:nvSpPr>
        <p:spPr bwMode="auto">
          <a:xfrm>
            <a:off x="1335088" y="581025"/>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证明的方法</a:t>
            </a:r>
          </a:p>
        </p:txBody>
      </p:sp>
      <p:grpSp>
        <p:nvGrpSpPr>
          <p:cNvPr id="22537" name="Group 73"/>
          <p:cNvGrpSpPr>
            <a:grpSpLocks/>
          </p:cNvGrpSpPr>
          <p:nvPr/>
        </p:nvGrpSpPr>
        <p:grpSpPr bwMode="auto">
          <a:xfrm>
            <a:off x="2163763" y="2555875"/>
            <a:ext cx="6827837" cy="4073525"/>
            <a:chOff x="720" y="1392"/>
            <a:chExt cx="4058" cy="480"/>
          </a:xfrm>
        </p:grpSpPr>
        <p:sp>
          <p:nvSpPr>
            <p:cNvPr id="60" name="AutoShape 74"/>
            <p:cNvSpPr>
              <a:spLocks noChangeArrowheads="1"/>
            </p:cNvSpPr>
            <p:nvPr/>
          </p:nvSpPr>
          <p:spPr bwMode="gray">
            <a:xfrm>
              <a:off x="720" y="1392"/>
              <a:ext cx="4058" cy="480"/>
            </a:xfrm>
            <a:prstGeom prst="roundRect">
              <a:avLst>
                <a:gd name="adj" fmla="val 17509"/>
              </a:avLst>
            </a:prstGeom>
            <a:gradFill rotWithShape="1">
              <a:gsLst>
                <a:gs pos="0">
                  <a:srgbClr val="6CD2C1"/>
                </a:gs>
                <a:gs pos="50000">
                  <a:srgbClr val="64C2B2"/>
                </a:gs>
                <a:gs pos="100000">
                  <a:srgbClr val="6CD2C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nvGrpSpPr>
            <p:cNvPr id="17431" name="Group 75"/>
            <p:cNvGrpSpPr>
              <a:grpSpLocks/>
            </p:cNvGrpSpPr>
            <p:nvPr/>
          </p:nvGrpSpPr>
          <p:grpSpPr bwMode="auto">
            <a:xfrm>
              <a:off x="730" y="1407"/>
              <a:ext cx="4043" cy="444"/>
              <a:chOff x="744" y="1407"/>
              <a:chExt cx="3988" cy="444"/>
            </a:xfrm>
          </p:grpSpPr>
          <p:sp>
            <p:nvSpPr>
              <p:cNvPr id="62" name="AutoShape 76"/>
              <p:cNvSpPr>
                <a:spLocks noChangeArrowheads="1"/>
              </p:cNvSpPr>
              <p:nvPr/>
            </p:nvSpPr>
            <p:spPr bwMode="gray">
              <a:xfrm>
                <a:off x="744" y="1736"/>
                <a:ext cx="3986" cy="115"/>
              </a:xfrm>
              <a:prstGeom prst="roundRect">
                <a:avLst>
                  <a:gd name="adj" fmla="val 50000"/>
                </a:avLst>
              </a:prstGeom>
              <a:gradFill rotWithShape="1">
                <a:gsLst>
                  <a:gs pos="0">
                    <a:srgbClr val="6CD2C1">
                      <a:alpha val="0"/>
                    </a:srgbClr>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sp>
            <p:nvSpPr>
              <p:cNvPr id="63" name="AutoShape 77"/>
              <p:cNvSpPr>
                <a:spLocks noChangeArrowheads="1"/>
              </p:cNvSpPr>
              <p:nvPr/>
            </p:nvSpPr>
            <p:spPr bwMode="gray">
              <a:xfrm>
                <a:off x="744" y="1407"/>
                <a:ext cx="3986" cy="115"/>
              </a:xfrm>
              <a:prstGeom prst="roundRect">
                <a:avLst>
                  <a:gd name="adj" fmla="val 50000"/>
                </a:avLst>
              </a:prstGeom>
              <a:gradFill rotWithShape="1">
                <a:gsLst>
                  <a:gs pos="0">
                    <a:srgbClr val="FFFFFF"/>
                  </a:gs>
                  <a:gs pos="100000">
                    <a:srgbClr val="6CD2C1">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grpSp>
      <p:grpSp>
        <p:nvGrpSpPr>
          <p:cNvPr id="22538" name="组合 6"/>
          <p:cNvGrpSpPr>
            <a:grpSpLocks noChangeAspect="1"/>
          </p:cNvGrpSpPr>
          <p:nvPr/>
        </p:nvGrpSpPr>
        <p:grpSpPr bwMode="auto">
          <a:xfrm>
            <a:off x="599622" y="1830674"/>
            <a:ext cx="1933575" cy="1933575"/>
            <a:chOff x="4776334" y="4404800"/>
            <a:chExt cx="1012166" cy="1008000"/>
          </a:xfrm>
        </p:grpSpPr>
        <p:sp>
          <p:nvSpPr>
            <p:cNvPr id="65" name="Oval 2"/>
            <p:cNvSpPr>
              <a:spLocks noChangeAspect="1" noChangeArrowheads="1"/>
            </p:cNvSpPr>
            <p:nvPr/>
          </p:nvSpPr>
          <p:spPr bwMode="auto">
            <a:xfrm>
              <a:off x="4780500" y="4404800"/>
              <a:ext cx="1008000" cy="1008000"/>
            </a:xfrm>
            <a:prstGeom prst="ellipse">
              <a:avLst/>
            </a:prstGeom>
            <a:gradFill flip="none" rotWithShape="1">
              <a:gsLst>
                <a:gs pos="0">
                  <a:srgbClr val="FFCF01"/>
                </a:gs>
                <a:gs pos="90000">
                  <a:srgbClr val="E22000"/>
                </a:gs>
              </a:gsLst>
              <a:lin ang="2700000" scaled="1"/>
              <a:tileRect/>
            </a:gradFill>
            <a:ln w="25400" cap="flat" cmpd="sng" algn="ctr">
              <a:noFill/>
              <a:prstDash val="solid"/>
            </a:ln>
            <a:effectLst>
              <a:outerShdw blurRad="63500" sx="102000" sy="102000" algn="ctr" rotWithShape="0">
                <a:prstClr val="black">
                  <a:alpha val="40000"/>
                </a:prstClr>
              </a:outerShdw>
            </a:effectLst>
            <a:scene3d>
              <a:camera prst="orthographicFront"/>
              <a:lightRig rig="flat" dir="t"/>
            </a:scene3d>
            <a:sp3d extrusionH="304800" contourW="19050">
              <a:bevelT w="63500" h="63500" prst="convex"/>
              <a:bevelB w="0" h="0"/>
              <a:contourClr>
                <a:srgbClr val="FFE593"/>
              </a:contourClr>
            </a:sp3d>
          </p:spPr>
          <p:txBody>
            <a:bodyPr anchor="ctr">
              <a:sp3d/>
            </a:bodyPr>
            <a:lstStyle/>
            <a:p>
              <a:pPr marL="0" marR="0" lvl="0" indent="0" algn="ctr" defTabSz="914400" rtl="0" eaLnBrk="0" fontAlgn="ctr" latinLnBrk="0" hangingPunct="0">
                <a:lnSpc>
                  <a:spcPct val="100000"/>
                </a:lnSpc>
                <a:spcBef>
                  <a:spcPts val="0"/>
                </a:spcBef>
                <a:spcAft>
                  <a:spcPts val="0"/>
                </a:spcAft>
                <a:buClr>
                  <a:srgbClr val="FF0000"/>
                </a:buClr>
                <a:buSzPct val="70000"/>
                <a:buFontTx/>
                <a:buNone/>
                <a:tabLst/>
                <a:defRPr/>
              </a:pPr>
              <a:endParaRPr kumimoji="0" lang="fr-FR" altLang="zh-CN" sz="1600" b="1" i="0" u="none" strike="noStrike" kern="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66" name="椭圆 8"/>
            <p:cNvSpPr>
              <a:spLocks/>
            </p:cNvSpPr>
            <p:nvPr/>
          </p:nvSpPr>
          <p:spPr>
            <a:xfrm rot="19388639">
              <a:off x="4776334" y="4463328"/>
              <a:ext cx="684000" cy="468000"/>
            </a:xfrm>
            <a:prstGeom prst="ellipse">
              <a:avLst/>
            </a:prstGeom>
            <a:gradFill flip="none" rotWithShape="1">
              <a:gsLst>
                <a:gs pos="0">
                  <a:srgbClr val="FFFFFF"/>
                </a:gs>
                <a:gs pos="45000">
                  <a:srgbClr val="FFFFFF">
                    <a:alpha val="0"/>
                  </a:srgbClr>
                </a:gs>
              </a:gsLst>
              <a:lin ang="54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宋体"/>
                <a:cs typeface="+mn-cs"/>
              </a:endParaRPr>
            </a:p>
          </p:txBody>
        </p:sp>
        <p:sp>
          <p:nvSpPr>
            <p:cNvPr id="67" name="椭圆 66"/>
            <p:cNvSpPr>
              <a:spLocks noChangeAspect="1"/>
            </p:cNvSpPr>
            <p:nvPr/>
          </p:nvSpPr>
          <p:spPr>
            <a:xfrm>
              <a:off x="4888500" y="4512800"/>
              <a:ext cx="792000" cy="792000"/>
            </a:xfrm>
            <a:prstGeom prst="ellipse">
              <a:avLst/>
            </a:prstGeom>
            <a:gradFill flip="none" rotWithShape="1">
              <a:gsLst>
                <a:gs pos="10000">
                  <a:srgbClr val="FFC000">
                    <a:alpha val="60000"/>
                  </a:srgbClr>
                </a:gs>
                <a:gs pos="70000">
                  <a:srgbClr val="FFFFFF">
                    <a:alpha val="0"/>
                  </a:srgbClr>
                </a:gs>
              </a:gsLst>
              <a:path path="circle">
                <a:fillToRect l="50000" t="50000" r="50000" b="50000"/>
              </a:path>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宋体"/>
                <a:cs typeface="+mn-cs"/>
              </a:endParaRPr>
            </a:p>
          </p:txBody>
        </p:sp>
      </p:grpSp>
      <p:sp>
        <p:nvSpPr>
          <p:cNvPr id="68" name="文本框 28"/>
          <p:cNvSpPr txBox="1">
            <a:spLocks noChangeArrowheads="1"/>
          </p:cNvSpPr>
          <p:nvPr/>
        </p:nvSpPr>
        <p:spPr bwMode="auto">
          <a:xfrm>
            <a:off x="736600" y="2505075"/>
            <a:ext cx="16594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排 他 法</a:t>
            </a:r>
          </a:p>
        </p:txBody>
      </p:sp>
      <p:sp>
        <p:nvSpPr>
          <p:cNvPr id="69" name="文本框 28"/>
          <p:cNvSpPr txBox="1">
            <a:spLocks noChangeArrowheads="1"/>
          </p:cNvSpPr>
          <p:nvPr/>
        </p:nvSpPr>
        <p:spPr bwMode="auto">
          <a:xfrm>
            <a:off x="2476544" y="2783192"/>
            <a:ext cx="6554000" cy="3667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又叫作选言证法或汰略法，它首先形成一个穷尽的选言命题（论题是其中的一个选言支），然后通过论据否定论题以外的其他选言支，从而确定论题为真。它采用的是选言推理的否定肯定式。排他法是案件侦破和考古中经常采用的一种证明方法。</a:t>
            </a:r>
          </a:p>
        </p:txBody>
      </p:sp>
    </p:spTree>
    <p:extLst>
      <p:ext uri="{BB962C8B-B14F-4D97-AF65-F5344CB8AC3E}">
        <p14:creationId xmlns:p14="http://schemas.microsoft.com/office/powerpoint/2010/main" val="22073947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2000"/>
                                        <p:tgtEl>
                                          <p:spTgt spid="1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heel(1)">
                                      <p:cBhvr>
                                        <p:cTn id="10" dur="2000"/>
                                        <p:tgtEl>
                                          <p:spTgt spid="44"/>
                                        </p:tgtEl>
                                      </p:cBhvr>
                                    </p:animEffect>
                                  </p:childTnLst>
                                </p:cTn>
                              </p:par>
                              <p:par>
                                <p:cTn id="11" presetID="21" presetClass="entr" presetSubtype="1" fill="hold" nodeType="withEffect">
                                  <p:stCondLst>
                                    <p:cond delay="0"/>
                                  </p:stCondLst>
                                  <p:childTnLst>
                                    <p:set>
                                      <p:cBhvr>
                                        <p:cTn id="12" dur="1" fill="hold">
                                          <p:stCondLst>
                                            <p:cond delay="0"/>
                                          </p:stCondLst>
                                        </p:cTn>
                                        <p:tgtEl>
                                          <p:spTgt spid="22537"/>
                                        </p:tgtEl>
                                        <p:attrNameLst>
                                          <p:attrName>style.visibility</p:attrName>
                                        </p:attrNameLst>
                                      </p:cBhvr>
                                      <p:to>
                                        <p:strVal val="visible"/>
                                      </p:to>
                                    </p:set>
                                    <p:animEffect transition="in" filter="wheel(1)">
                                      <p:cBhvr>
                                        <p:cTn id="13" dur="2000"/>
                                        <p:tgtEl>
                                          <p:spTgt spid="22537"/>
                                        </p:tgtEl>
                                      </p:cBhvr>
                                    </p:animEffect>
                                  </p:childTnLst>
                                </p:cTn>
                              </p:par>
                              <p:par>
                                <p:cTn id="14" presetID="21" presetClass="entr" presetSubtype="1" fill="hold" nodeType="withEffect">
                                  <p:stCondLst>
                                    <p:cond delay="0"/>
                                  </p:stCondLst>
                                  <p:childTnLst>
                                    <p:set>
                                      <p:cBhvr>
                                        <p:cTn id="15" dur="1" fill="hold">
                                          <p:stCondLst>
                                            <p:cond delay="0"/>
                                          </p:stCondLst>
                                        </p:cTn>
                                        <p:tgtEl>
                                          <p:spTgt spid="22538"/>
                                        </p:tgtEl>
                                        <p:attrNameLst>
                                          <p:attrName>style.visibility</p:attrName>
                                        </p:attrNameLst>
                                      </p:cBhvr>
                                      <p:to>
                                        <p:strVal val="visible"/>
                                      </p:to>
                                    </p:set>
                                    <p:animEffect transition="in" filter="wheel(1)">
                                      <p:cBhvr>
                                        <p:cTn id="16" dur="2000"/>
                                        <p:tgtEl>
                                          <p:spTgt spid="22538"/>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wheel(1)">
                                      <p:cBhvr>
                                        <p:cTn id="19" dur="2000"/>
                                        <p:tgtEl>
                                          <p:spTgt spid="68"/>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wheel(1)">
                                      <p:cBhvr>
                                        <p:cTn id="22" dur="20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4" grpId="0"/>
      <p:bldP spid="68" grpId="0"/>
      <p:bldP spid="6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28"/>
          <p:cNvSpPr txBox="1"/>
          <p:nvPr/>
        </p:nvSpPr>
        <p:spPr>
          <a:xfrm>
            <a:off x="3298825" y="2481263"/>
            <a:ext cx="4770438" cy="120015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p>
        </p:txBody>
      </p:sp>
      <p:sp>
        <p:nvSpPr>
          <p:cNvPr id="44" name="文本框 28"/>
          <p:cNvSpPr txBox="1"/>
          <p:nvPr/>
        </p:nvSpPr>
        <p:spPr>
          <a:xfrm>
            <a:off x="925513" y="2478088"/>
            <a:ext cx="7302500" cy="739775"/>
          </a:xfrm>
          <a:prstGeom prst="rect">
            <a:avLst/>
          </a:prstGeom>
          <a:noFill/>
        </p:spPr>
        <p:txBody>
          <a:bodyP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       </a:t>
            </a:r>
          </a:p>
        </p:txBody>
      </p:sp>
      <p:grpSp>
        <p:nvGrpSpPr>
          <p:cNvPr id="21508" name="组合 1"/>
          <p:cNvGrpSpPr>
            <a:grpSpLocks/>
          </p:cNvGrpSpPr>
          <p:nvPr/>
        </p:nvGrpSpPr>
        <p:grpSpPr bwMode="auto">
          <a:xfrm>
            <a:off x="525463" y="508000"/>
            <a:ext cx="5397500" cy="652463"/>
            <a:chOff x="3589704" y="5356768"/>
            <a:chExt cx="5398100" cy="651600"/>
          </a:xfrm>
        </p:grpSpPr>
        <p:sp>
          <p:nvSpPr>
            <p:cNvPr id="52" name="Freeform 7"/>
            <p:cNvSpPr>
              <a:spLocks/>
            </p:cNvSpPr>
            <p:nvPr/>
          </p:nvSpPr>
          <p:spPr bwMode="auto">
            <a:xfrm>
              <a:off x="3592879" y="5358354"/>
              <a:ext cx="5394925" cy="648428"/>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29ABE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3" name="Freeform 8"/>
            <p:cNvSpPr>
              <a:spLocks/>
            </p:cNvSpPr>
            <p:nvPr/>
          </p:nvSpPr>
          <p:spPr bwMode="auto">
            <a:xfrm>
              <a:off x="7751004" y="5358354"/>
              <a:ext cx="1236800" cy="648428"/>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4" name="Freeform 12"/>
            <p:cNvSpPr>
              <a:spLocks/>
            </p:cNvSpPr>
            <p:nvPr/>
          </p:nvSpPr>
          <p:spPr bwMode="auto">
            <a:xfrm>
              <a:off x="3589704" y="5356768"/>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grpSp>
      <p:sp>
        <p:nvSpPr>
          <p:cNvPr id="55" name="Freeform 5"/>
          <p:cNvSpPr>
            <a:spLocks noEditPoints="1"/>
          </p:cNvSpPr>
          <p:nvPr/>
        </p:nvSpPr>
        <p:spPr bwMode="auto">
          <a:xfrm>
            <a:off x="315913" y="277813"/>
            <a:ext cx="5821362" cy="1081087"/>
          </a:xfrm>
          <a:custGeom>
            <a:avLst/>
            <a:gdLst>
              <a:gd name="T0" fmla="*/ 5285393 w 1097"/>
              <a:gd name="T1" fmla="*/ 0 h 201"/>
              <a:gd name="T2" fmla="*/ 530662 w 1097"/>
              <a:gd name="T3" fmla="*/ 0 h 201"/>
              <a:gd name="T4" fmla="*/ 153892 w 1097"/>
              <a:gd name="T5" fmla="*/ 155978 h 201"/>
              <a:gd name="T6" fmla="*/ 0 w 1097"/>
              <a:gd name="T7" fmla="*/ 537854 h 201"/>
              <a:gd name="T8" fmla="*/ 530662 w 1097"/>
              <a:gd name="T9" fmla="*/ 1081087 h 201"/>
              <a:gd name="T10" fmla="*/ 5285393 w 1097"/>
              <a:gd name="T11" fmla="*/ 1081087 h 201"/>
              <a:gd name="T12" fmla="*/ 5821362 w 1097"/>
              <a:gd name="T13" fmla="*/ 537854 h 201"/>
              <a:gd name="T14" fmla="*/ 5662163 w 1097"/>
              <a:gd name="T15" fmla="*/ 155978 h 201"/>
              <a:gd name="T16" fmla="*/ 5285393 w 1097"/>
              <a:gd name="T17" fmla="*/ 0 h 201"/>
              <a:gd name="T18" fmla="*/ 5609097 w 1097"/>
              <a:gd name="T19" fmla="*/ 537854 h 201"/>
              <a:gd name="T20" fmla="*/ 5285393 w 1097"/>
              <a:gd name="T21" fmla="*/ 865945 h 201"/>
              <a:gd name="T22" fmla="*/ 530662 w 1097"/>
              <a:gd name="T23" fmla="*/ 865945 h 201"/>
              <a:gd name="T24" fmla="*/ 212265 w 1097"/>
              <a:gd name="T25" fmla="*/ 537854 h 201"/>
              <a:gd name="T26" fmla="*/ 307784 w 1097"/>
              <a:gd name="T27" fmla="*/ 311955 h 201"/>
              <a:gd name="T28" fmla="*/ 530662 w 1097"/>
              <a:gd name="T29" fmla="*/ 215142 h 201"/>
              <a:gd name="T30" fmla="*/ 5285393 w 1097"/>
              <a:gd name="T31" fmla="*/ 215142 h 201"/>
              <a:gd name="T32" fmla="*/ 5513578 w 1097"/>
              <a:gd name="T33" fmla="*/ 311955 h 201"/>
              <a:gd name="T34" fmla="*/ 5609097 w 1097"/>
              <a:gd name="T35" fmla="*/ 537854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6" name="Freeform 6"/>
          <p:cNvSpPr>
            <a:spLocks noEditPoints="1"/>
          </p:cNvSpPr>
          <p:nvPr/>
        </p:nvSpPr>
        <p:spPr bwMode="auto">
          <a:xfrm>
            <a:off x="422275" y="401638"/>
            <a:ext cx="5608638" cy="865187"/>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7" name="文本框 39"/>
          <p:cNvSpPr txBox="1"/>
          <p:nvPr/>
        </p:nvSpPr>
        <p:spPr>
          <a:xfrm>
            <a:off x="585788" y="574675"/>
            <a:ext cx="665162" cy="584200"/>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02</a:t>
            </a:r>
            <a:endParaRPr kumimoji="0" lang="zh-CN" altLang="en-US"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58" name="Freeform 27"/>
          <p:cNvSpPr>
            <a:spLocks noChangeAspect="1" noEditPoints="1"/>
          </p:cNvSpPr>
          <p:nvPr/>
        </p:nvSpPr>
        <p:spPr bwMode="auto">
          <a:xfrm>
            <a:off x="4999038" y="600075"/>
            <a:ext cx="498475" cy="504825"/>
          </a:xfrm>
          <a:custGeom>
            <a:avLst/>
            <a:gdLst>
              <a:gd name="T0" fmla="*/ 59 w 104"/>
              <a:gd name="T1" fmla="*/ 46 h 105"/>
              <a:gd name="T2" fmla="*/ 59 w 104"/>
              <a:gd name="T3" fmla="*/ 23 h 105"/>
              <a:gd name="T4" fmla="*/ 46 w 104"/>
              <a:gd name="T5" fmla="*/ 23 h 105"/>
              <a:gd name="T6" fmla="*/ 46 w 104"/>
              <a:gd name="T7" fmla="*/ 46 h 105"/>
              <a:gd name="T8" fmla="*/ 24 w 104"/>
              <a:gd name="T9" fmla="*/ 46 h 105"/>
              <a:gd name="T10" fmla="*/ 24 w 104"/>
              <a:gd name="T11" fmla="*/ 59 h 105"/>
              <a:gd name="T12" fmla="*/ 46 w 104"/>
              <a:gd name="T13" fmla="*/ 59 h 105"/>
              <a:gd name="T14" fmla="*/ 46 w 104"/>
              <a:gd name="T15" fmla="*/ 82 h 105"/>
              <a:gd name="T16" fmla="*/ 59 w 104"/>
              <a:gd name="T17" fmla="*/ 82 h 105"/>
              <a:gd name="T18" fmla="*/ 59 w 104"/>
              <a:gd name="T19" fmla="*/ 59 h 105"/>
              <a:gd name="T20" fmla="*/ 81 w 104"/>
              <a:gd name="T21" fmla="*/ 59 h 105"/>
              <a:gd name="T22" fmla="*/ 81 w 104"/>
              <a:gd name="T23" fmla="*/ 46 h 105"/>
              <a:gd name="T24" fmla="*/ 59 w 104"/>
              <a:gd name="T25" fmla="*/ 46 h 105"/>
              <a:gd name="T26" fmla="*/ 52 w 104"/>
              <a:gd name="T27" fmla="*/ 0 h 105"/>
              <a:gd name="T28" fmla="*/ 0 w 104"/>
              <a:gd name="T29" fmla="*/ 53 h 105"/>
              <a:gd name="T30" fmla="*/ 52 w 104"/>
              <a:gd name="T31" fmla="*/ 105 h 105"/>
              <a:gd name="T32" fmla="*/ 104 w 104"/>
              <a:gd name="T33" fmla="*/ 53 h 105"/>
              <a:gd name="T34" fmla="*/ 52 w 104"/>
              <a:gd name="T35" fmla="*/ 0 h 105"/>
              <a:gd name="T36" fmla="*/ 52 w 104"/>
              <a:gd name="T37" fmla="*/ 93 h 105"/>
              <a:gd name="T38" fmla="*/ 12 w 104"/>
              <a:gd name="T39" fmla="*/ 53 h 105"/>
              <a:gd name="T40" fmla="*/ 52 w 104"/>
              <a:gd name="T41" fmla="*/ 12 h 105"/>
              <a:gd name="T42" fmla="*/ 93 w 104"/>
              <a:gd name="T43" fmla="*/ 53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9" y="46"/>
                </a:moveTo>
                <a:cubicBezTo>
                  <a:pt x="59" y="23"/>
                  <a:pt x="59" y="23"/>
                  <a:pt x="59" y="23"/>
                </a:cubicBezTo>
                <a:cubicBezTo>
                  <a:pt x="46" y="23"/>
                  <a:pt x="46" y="23"/>
                  <a:pt x="46" y="23"/>
                </a:cubicBezTo>
                <a:cubicBezTo>
                  <a:pt x="46" y="46"/>
                  <a:pt x="46" y="46"/>
                  <a:pt x="46" y="46"/>
                </a:cubicBezTo>
                <a:cubicBezTo>
                  <a:pt x="24" y="46"/>
                  <a:pt x="24" y="46"/>
                  <a:pt x="24" y="46"/>
                </a:cubicBezTo>
                <a:cubicBezTo>
                  <a:pt x="24" y="59"/>
                  <a:pt x="24" y="59"/>
                  <a:pt x="24" y="59"/>
                </a:cubicBezTo>
                <a:cubicBezTo>
                  <a:pt x="46" y="59"/>
                  <a:pt x="46" y="59"/>
                  <a:pt x="46" y="59"/>
                </a:cubicBezTo>
                <a:cubicBezTo>
                  <a:pt x="46" y="82"/>
                  <a:pt x="46" y="82"/>
                  <a:pt x="46" y="82"/>
                </a:cubicBezTo>
                <a:cubicBezTo>
                  <a:pt x="59" y="82"/>
                  <a:pt x="59" y="82"/>
                  <a:pt x="59" y="82"/>
                </a:cubicBezTo>
                <a:cubicBezTo>
                  <a:pt x="59" y="59"/>
                  <a:pt x="59" y="59"/>
                  <a:pt x="59" y="59"/>
                </a:cubicBezTo>
                <a:cubicBezTo>
                  <a:pt x="81" y="59"/>
                  <a:pt x="81" y="59"/>
                  <a:pt x="81" y="59"/>
                </a:cubicBezTo>
                <a:cubicBezTo>
                  <a:pt x="81" y="46"/>
                  <a:pt x="81" y="46"/>
                  <a:pt x="81" y="46"/>
                </a:cubicBezTo>
                <a:lnTo>
                  <a:pt x="59" y="46"/>
                </a:lnTo>
                <a:close/>
                <a:moveTo>
                  <a:pt x="52" y="0"/>
                </a:moveTo>
                <a:cubicBezTo>
                  <a:pt x="23" y="0"/>
                  <a:pt x="0" y="24"/>
                  <a:pt x="0" y="53"/>
                </a:cubicBezTo>
                <a:cubicBezTo>
                  <a:pt x="0" y="81"/>
                  <a:pt x="23" y="105"/>
                  <a:pt x="52" y="105"/>
                </a:cubicBezTo>
                <a:cubicBezTo>
                  <a:pt x="81" y="105"/>
                  <a:pt x="104" y="81"/>
                  <a:pt x="104" y="53"/>
                </a:cubicBezTo>
                <a:cubicBezTo>
                  <a:pt x="104" y="24"/>
                  <a:pt x="81" y="0"/>
                  <a:pt x="52" y="0"/>
                </a:cubicBezTo>
                <a:close/>
                <a:moveTo>
                  <a:pt x="52" y="93"/>
                </a:moveTo>
                <a:cubicBezTo>
                  <a:pt x="30" y="93"/>
                  <a:pt x="12" y="75"/>
                  <a:pt x="12" y="53"/>
                </a:cubicBezTo>
                <a:cubicBezTo>
                  <a:pt x="12" y="30"/>
                  <a:pt x="30" y="12"/>
                  <a:pt x="52" y="12"/>
                </a:cubicBezTo>
                <a:cubicBezTo>
                  <a:pt x="74" y="12"/>
                  <a:pt x="93" y="30"/>
                  <a:pt x="93" y="53"/>
                </a:cubicBezTo>
                <a:cubicBezTo>
                  <a:pt x="93" y="75"/>
                  <a:pt x="74" y="93"/>
                  <a:pt x="52" y="93"/>
                </a:cubicBezTo>
                <a:close/>
              </a:path>
            </a:pathLst>
          </a:custGeom>
          <a:solidFill>
            <a:sysClr val="window" lastClr="FFFFFF">
              <a:alpha val="88000"/>
            </a:sys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9" name="文本框 28"/>
          <p:cNvSpPr txBox="1"/>
          <p:nvPr/>
        </p:nvSpPr>
        <p:spPr>
          <a:xfrm>
            <a:off x="903288" y="563563"/>
            <a:ext cx="2678112" cy="58420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zh-CN" altLang="en-US" sz="32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证明的方法</a:t>
            </a:r>
            <a:endPar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84" name="文本框 28"/>
          <p:cNvSpPr txBox="1"/>
          <p:nvPr/>
        </p:nvSpPr>
        <p:spPr>
          <a:xfrm>
            <a:off x="1250950" y="1631018"/>
            <a:ext cx="3057247"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kern="0" dirty="0">
                <a:solidFill>
                  <a:srgbClr val="7030A0"/>
                </a:solidFill>
                <a:effectLst>
                  <a:outerShdw blurRad="50800" dist="76200" dir="2700000" algn="tl" rotWithShape="0">
                    <a:prstClr val="black">
                      <a:alpha val="40000"/>
                    </a:prstClr>
                  </a:outerShdw>
                  <a:reflection blurRad="6350" stA="55000" endA="300" endPos="45500" dir="5400000" sy="-100000" algn="bl" rotWithShape="0"/>
                </a:effectLst>
                <a:latin typeface="微软雅黑" pitchFamily="34" charset="-122"/>
                <a:ea typeface="微软雅黑" pitchFamily="34" charset="-122"/>
              </a:rPr>
              <a:t>排他法的步骤：</a:t>
            </a:r>
            <a:endParaRPr kumimoji="0" lang="zh-CN" altLang="en-US" sz="3200" b="0" i="0" u="none" strike="noStrike" kern="0" cap="none" spc="0" normalizeH="0" baseline="0" noProof="0" dirty="0">
              <a:ln>
                <a:noFill/>
              </a:ln>
              <a:solidFill>
                <a:srgbClr val="7030A0"/>
              </a:solidFill>
              <a:effectLst>
                <a:outerShdw blurRad="50800" dist="76200" dir="2700000" algn="tl" rotWithShape="0">
                  <a:prstClr val="black">
                    <a:alpha val="40000"/>
                  </a:prstClr>
                </a:outerShdw>
                <a:reflection blurRad="6350" stA="55000" endA="300" endPos="45500" dir="5400000" sy="-100000" algn="bl" rotWithShape="0"/>
              </a:effectLst>
              <a:uLnTx/>
              <a:uFillTx/>
              <a:latin typeface="微软雅黑" pitchFamily="34" charset="-122"/>
              <a:ea typeface="微软雅黑" pitchFamily="34" charset="-122"/>
              <a:cs typeface="+mn-cs"/>
            </a:endParaRPr>
          </a:p>
        </p:txBody>
      </p:sp>
      <p:grpSp>
        <p:nvGrpSpPr>
          <p:cNvPr id="31754" name="Group 68"/>
          <p:cNvGrpSpPr>
            <a:grpSpLocks/>
          </p:cNvGrpSpPr>
          <p:nvPr/>
        </p:nvGrpSpPr>
        <p:grpSpPr bwMode="auto">
          <a:xfrm>
            <a:off x="799307" y="2315965"/>
            <a:ext cx="7599344" cy="3703835"/>
            <a:chOff x="720" y="1382"/>
            <a:chExt cx="4058" cy="480"/>
          </a:xfrm>
          <a:solidFill>
            <a:srgbClr val="92D050"/>
          </a:solidFill>
        </p:grpSpPr>
        <p:sp>
          <p:nvSpPr>
            <p:cNvPr id="29" name="AutoShape 69"/>
            <p:cNvSpPr>
              <a:spLocks noChangeArrowheads="1"/>
            </p:cNvSpPr>
            <p:nvPr/>
          </p:nvSpPr>
          <p:spPr bwMode="gray">
            <a:xfrm>
              <a:off x="720" y="1382"/>
              <a:ext cx="4058" cy="480"/>
            </a:xfrm>
            <a:prstGeom prst="roundRect">
              <a:avLst>
                <a:gd name="adj" fmla="val 17509"/>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nvGrpSpPr>
            <p:cNvPr id="21519" name="Group 70"/>
            <p:cNvGrpSpPr>
              <a:grpSpLocks/>
            </p:cNvGrpSpPr>
            <p:nvPr/>
          </p:nvGrpSpPr>
          <p:grpSpPr bwMode="auto">
            <a:xfrm>
              <a:off x="730" y="1407"/>
              <a:ext cx="4043" cy="444"/>
              <a:chOff x="744" y="1407"/>
              <a:chExt cx="3988" cy="444"/>
            </a:xfrm>
            <a:grpFill/>
          </p:grpSpPr>
          <p:sp>
            <p:nvSpPr>
              <p:cNvPr id="37" name="AutoShape 71"/>
              <p:cNvSpPr>
                <a:spLocks noChangeArrowheads="1"/>
              </p:cNvSpPr>
              <p:nvPr/>
            </p:nvSpPr>
            <p:spPr bwMode="gray">
              <a:xfrm>
                <a:off x="744" y="1736"/>
                <a:ext cx="3987" cy="115"/>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sp>
            <p:nvSpPr>
              <p:cNvPr id="38" name="AutoShape 72"/>
              <p:cNvSpPr>
                <a:spLocks noChangeArrowheads="1"/>
              </p:cNvSpPr>
              <p:nvPr/>
            </p:nvSpPr>
            <p:spPr bwMode="gray">
              <a:xfrm>
                <a:off x="744" y="1407"/>
                <a:ext cx="3987" cy="115"/>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grpSp>
      <p:sp>
        <p:nvSpPr>
          <p:cNvPr id="39" name="文本框 28"/>
          <p:cNvSpPr txBox="1">
            <a:spLocks noChangeArrowheads="1"/>
          </p:cNvSpPr>
          <p:nvPr/>
        </p:nvSpPr>
        <p:spPr bwMode="auto">
          <a:xfrm>
            <a:off x="1098087" y="2429776"/>
            <a:ext cx="7300564"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2800" dirty="0">
                <a:solidFill>
                  <a:srgbClr val="000000"/>
                </a:solidFill>
                <a:latin typeface="微软雅黑" panose="020B0503020204020204" pitchFamily="34" charset="-122"/>
                <a:ea typeface="微软雅黑" panose="020B0503020204020204" pitchFamily="34" charset="-122"/>
              </a:rPr>
              <a:t>论题：</a:t>
            </a:r>
            <a:r>
              <a:rPr lang="en-US" altLang="zh-CN" sz="2800" dirty="0">
                <a:solidFill>
                  <a:srgbClr val="000000"/>
                </a:solidFill>
                <a:latin typeface="微软雅黑" panose="020B0503020204020204" pitchFamily="34" charset="-122"/>
                <a:ea typeface="微软雅黑" panose="020B0503020204020204" pitchFamily="34" charset="-122"/>
              </a:rPr>
              <a:t>A</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论证：或</a:t>
            </a:r>
            <a:r>
              <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a:t>
            </a: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，或</a:t>
            </a:r>
            <a:r>
              <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B</a:t>
            </a: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，或</a:t>
            </a:r>
            <a:r>
              <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C</a:t>
            </a: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，或</a:t>
            </a:r>
            <a:r>
              <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D</a:t>
            </a: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（与</a:t>
            </a:r>
            <a:r>
              <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a:t>
            </a: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相关的所</a:t>
            </a:r>
            <a:endPar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r>
              <a:rPr lang="en-US" altLang="zh-CN" sz="2800" dirty="0">
                <a:solidFill>
                  <a:srgbClr val="000000"/>
                </a:solidFill>
                <a:latin typeface="微软雅黑" panose="020B0503020204020204" pitchFamily="34" charset="-122"/>
                <a:ea typeface="微软雅黑" panose="020B0503020204020204" pitchFamily="34" charset="-122"/>
              </a:rPr>
              <a:t>          </a:t>
            </a: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有可能命题）；</a:t>
            </a:r>
            <a:endPar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r>
              <a:rPr lang="en-US" altLang="zh-CN" sz="2800" dirty="0">
                <a:solidFill>
                  <a:srgbClr val="000000"/>
                </a:solidFill>
                <a:latin typeface="微软雅黑" panose="020B0503020204020204" pitchFamily="34" charset="-122"/>
                <a:ea typeface="微软雅黑" panose="020B0503020204020204" pitchFamily="34" charset="-122"/>
              </a:rPr>
              <a:t>          B</a:t>
            </a:r>
            <a:r>
              <a:rPr lang="zh-CN" altLang="en-US" sz="2800" dirty="0">
                <a:solidFill>
                  <a:srgbClr val="000000"/>
                </a:solidFill>
                <a:latin typeface="微软雅黑" panose="020B0503020204020204" pitchFamily="34" charset="-122"/>
                <a:ea typeface="微软雅黑" panose="020B0503020204020204" pitchFamily="34" charset="-122"/>
              </a:rPr>
              <a:t>假，</a:t>
            </a:r>
            <a:r>
              <a:rPr lang="en-US" altLang="zh-CN" sz="2800" dirty="0">
                <a:solidFill>
                  <a:srgbClr val="000000"/>
                </a:solidFill>
                <a:latin typeface="微软雅黑" panose="020B0503020204020204" pitchFamily="34" charset="-122"/>
                <a:ea typeface="微软雅黑" panose="020B0503020204020204" pitchFamily="34" charset="-122"/>
              </a:rPr>
              <a:t>C</a:t>
            </a:r>
            <a:r>
              <a:rPr lang="zh-CN" altLang="en-US" sz="2800" dirty="0">
                <a:solidFill>
                  <a:srgbClr val="000000"/>
                </a:solidFill>
                <a:latin typeface="微软雅黑" panose="020B0503020204020204" pitchFamily="34" charset="-122"/>
                <a:ea typeface="微软雅黑" panose="020B0503020204020204" pitchFamily="34" charset="-122"/>
              </a:rPr>
              <a:t>假，</a:t>
            </a:r>
            <a:r>
              <a:rPr lang="en-US" altLang="zh-CN" sz="2800" dirty="0">
                <a:solidFill>
                  <a:srgbClr val="000000"/>
                </a:solidFill>
                <a:latin typeface="微软雅黑" panose="020B0503020204020204" pitchFamily="34" charset="-122"/>
                <a:ea typeface="微软雅黑" panose="020B0503020204020204" pitchFamily="34" charset="-122"/>
              </a:rPr>
              <a:t>D</a:t>
            </a:r>
            <a:r>
              <a:rPr lang="zh-CN" altLang="en-US" sz="2800" dirty="0">
                <a:solidFill>
                  <a:srgbClr val="000000"/>
                </a:solidFill>
                <a:latin typeface="微软雅黑" panose="020B0503020204020204" pitchFamily="34" charset="-122"/>
                <a:ea typeface="微软雅黑" panose="020B0503020204020204" pitchFamily="34" charset="-122"/>
              </a:rPr>
              <a:t>假；</a:t>
            </a:r>
            <a:endParaRPr lang="en-US" altLang="zh-CN" sz="2800"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所以，</a:t>
            </a:r>
            <a:r>
              <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a:t>
            </a: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真。</a:t>
            </a:r>
            <a:endPar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1" name="任意多边形 6"/>
          <p:cNvSpPr/>
          <p:nvPr/>
        </p:nvSpPr>
        <p:spPr>
          <a:xfrm rot="19117117">
            <a:off x="443886" y="1520530"/>
            <a:ext cx="1069975" cy="771525"/>
          </a:xfrm>
          <a:custGeom>
            <a:avLst/>
            <a:gdLst>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698395 w 1556117"/>
              <a:gd name="connsiteY2" fmla="*/ 875985 h 1091990"/>
              <a:gd name="connsiteX3" fmla="*/ 490576 w 1556117"/>
              <a:gd name="connsiteY3" fmla="*/ 690838 h 1091990"/>
              <a:gd name="connsiteX4" fmla="*/ 199631 w 1556117"/>
              <a:gd name="connsiteY4" fmla="*/ 562368 h 1091990"/>
              <a:gd name="connsiteX5" fmla="*/ 29598 w 1556117"/>
              <a:gd name="connsiteY5" fmla="*/ 562368 h 1091990"/>
              <a:gd name="connsiteX6" fmla="*/ 22041 w 1556117"/>
              <a:gd name="connsiteY6" fmla="*/ 547254 h 1091990"/>
              <a:gd name="connsiteX7" fmla="*/ 82497 w 1556117"/>
              <a:gd name="connsiteY7" fmla="*/ 441456 h 1091990"/>
              <a:gd name="connsiteX8" fmla="*/ 256309 w 1556117"/>
              <a:gd name="connsiteY8" fmla="*/ 218524 h 1091990"/>
              <a:gd name="connsiteX9" fmla="*/ 551033 w 1556117"/>
              <a:gd name="connsiteY9" fmla="*/ 48491 h 1091990"/>
              <a:gd name="connsiteX10" fmla="*/ 943998 w 1556117"/>
              <a:gd name="connsiteY10" fmla="*/ 25820 h 1091990"/>
              <a:gd name="connsiteX11" fmla="*/ 1291621 w 1556117"/>
              <a:gd name="connsiteY11" fmla="*/ 203410 h 1091990"/>
              <a:gd name="connsiteX12" fmla="*/ 1518332 w 1556117"/>
              <a:gd name="connsiteY12" fmla="*/ 494355 h 1091990"/>
              <a:gd name="connsiteX13" fmla="*/ 1518332 w 1556117"/>
              <a:gd name="connsiteY13" fmla="*/ 517026 h 1091990"/>
              <a:gd name="connsiteX14" fmla="*/ 1382305 w 1556117"/>
              <a:gd name="connsiteY14" fmla="*/ 535919 h 1091990"/>
              <a:gd name="connsiteX15" fmla="*/ 1155595 w 1556117"/>
              <a:gd name="connsiteY15" fmla="*/ 626603 h 1091990"/>
              <a:gd name="connsiteX16" fmla="*/ 962890 w 1556117"/>
              <a:gd name="connsiteY16" fmla="*/ 789079 h 1091990"/>
              <a:gd name="connsiteX17" fmla="*/ 796636 w 1556117"/>
              <a:gd name="connsiteY17"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360"/>
              <a:gd name="connsiteX1" fmla="*/ 690837 w 1556117"/>
              <a:gd name="connsiteY1" fmla="*/ 879764 h 1091360"/>
              <a:gd name="connsiteX2" fmla="*/ 490576 w 1556117"/>
              <a:gd name="connsiteY2" fmla="*/ 690838 h 1091360"/>
              <a:gd name="connsiteX3" fmla="*/ 199631 w 1556117"/>
              <a:gd name="connsiteY3" fmla="*/ 562368 h 1091360"/>
              <a:gd name="connsiteX4" fmla="*/ 29598 w 1556117"/>
              <a:gd name="connsiteY4" fmla="*/ 562368 h 1091360"/>
              <a:gd name="connsiteX5" fmla="*/ 22041 w 1556117"/>
              <a:gd name="connsiteY5" fmla="*/ 547254 h 1091360"/>
              <a:gd name="connsiteX6" fmla="*/ 82497 w 1556117"/>
              <a:gd name="connsiteY6" fmla="*/ 441456 h 1091360"/>
              <a:gd name="connsiteX7" fmla="*/ 256309 w 1556117"/>
              <a:gd name="connsiteY7" fmla="*/ 218524 h 1091360"/>
              <a:gd name="connsiteX8" fmla="*/ 551033 w 1556117"/>
              <a:gd name="connsiteY8" fmla="*/ 48491 h 1091360"/>
              <a:gd name="connsiteX9" fmla="*/ 943998 w 1556117"/>
              <a:gd name="connsiteY9" fmla="*/ 25820 h 1091360"/>
              <a:gd name="connsiteX10" fmla="*/ 1291621 w 1556117"/>
              <a:gd name="connsiteY10" fmla="*/ 203410 h 1091360"/>
              <a:gd name="connsiteX11" fmla="*/ 1518332 w 1556117"/>
              <a:gd name="connsiteY11" fmla="*/ 494355 h 1091360"/>
              <a:gd name="connsiteX12" fmla="*/ 1518332 w 1556117"/>
              <a:gd name="connsiteY12" fmla="*/ 517026 h 1091360"/>
              <a:gd name="connsiteX13" fmla="*/ 1382305 w 1556117"/>
              <a:gd name="connsiteY13" fmla="*/ 535919 h 1091360"/>
              <a:gd name="connsiteX14" fmla="*/ 1155595 w 1556117"/>
              <a:gd name="connsiteY14" fmla="*/ 626603 h 1091360"/>
              <a:gd name="connsiteX15" fmla="*/ 962890 w 1556117"/>
              <a:gd name="connsiteY15" fmla="*/ 789079 h 1091360"/>
              <a:gd name="connsiteX16" fmla="*/ 796636 w 1556117"/>
              <a:gd name="connsiteY16" fmla="*/ 1076246 h 1091360"/>
              <a:gd name="connsiteX0" fmla="*/ 796636 w 1556117"/>
              <a:gd name="connsiteY0" fmla="*/ 1076246 h 1091360"/>
              <a:gd name="connsiteX1" fmla="*/ 690837 w 1556117"/>
              <a:gd name="connsiteY1" fmla="*/ 879764 h 1091360"/>
              <a:gd name="connsiteX2" fmla="*/ 490576 w 1556117"/>
              <a:gd name="connsiteY2" fmla="*/ 690838 h 1091360"/>
              <a:gd name="connsiteX3" fmla="*/ 483019 w 1556117"/>
              <a:gd name="connsiteY3" fmla="*/ 694616 h 1091360"/>
              <a:gd name="connsiteX4" fmla="*/ 199631 w 1556117"/>
              <a:gd name="connsiteY4" fmla="*/ 562368 h 1091360"/>
              <a:gd name="connsiteX5" fmla="*/ 29598 w 1556117"/>
              <a:gd name="connsiteY5" fmla="*/ 562368 h 1091360"/>
              <a:gd name="connsiteX6" fmla="*/ 22041 w 1556117"/>
              <a:gd name="connsiteY6" fmla="*/ 547254 h 1091360"/>
              <a:gd name="connsiteX7" fmla="*/ 82497 w 1556117"/>
              <a:gd name="connsiteY7" fmla="*/ 441456 h 1091360"/>
              <a:gd name="connsiteX8" fmla="*/ 256309 w 1556117"/>
              <a:gd name="connsiteY8" fmla="*/ 218524 h 1091360"/>
              <a:gd name="connsiteX9" fmla="*/ 551033 w 1556117"/>
              <a:gd name="connsiteY9" fmla="*/ 48491 h 1091360"/>
              <a:gd name="connsiteX10" fmla="*/ 943998 w 1556117"/>
              <a:gd name="connsiteY10" fmla="*/ 25820 h 1091360"/>
              <a:gd name="connsiteX11" fmla="*/ 1291621 w 1556117"/>
              <a:gd name="connsiteY11" fmla="*/ 203410 h 1091360"/>
              <a:gd name="connsiteX12" fmla="*/ 1518332 w 1556117"/>
              <a:gd name="connsiteY12" fmla="*/ 494355 h 1091360"/>
              <a:gd name="connsiteX13" fmla="*/ 1518332 w 1556117"/>
              <a:gd name="connsiteY13" fmla="*/ 517026 h 1091360"/>
              <a:gd name="connsiteX14" fmla="*/ 1382305 w 1556117"/>
              <a:gd name="connsiteY14" fmla="*/ 535919 h 1091360"/>
              <a:gd name="connsiteX15" fmla="*/ 1155595 w 1556117"/>
              <a:gd name="connsiteY15" fmla="*/ 626603 h 1091360"/>
              <a:gd name="connsiteX16" fmla="*/ 962890 w 1556117"/>
              <a:gd name="connsiteY16" fmla="*/ 789079 h 1091360"/>
              <a:gd name="connsiteX17" fmla="*/ 796636 w 155611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76246"/>
              <a:gd name="connsiteX1" fmla="*/ 691467 w 1556747"/>
              <a:gd name="connsiteY1" fmla="*/ 879764 h 1076246"/>
              <a:gd name="connsiteX2" fmla="*/ 491206 w 1556747"/>
              <a:gd name="connsiteY2" fmla="*/ 690838 h 1076246"/>
              <a:gd name="connsiteX3" fmla="*/ 483649 w 1556747"/>
              <a:gd name="connsiteY3" fmla="*/ 694616 h 1076246"/>
              <a:gd name="connsiteX4" fmla="*/ 204040 w 1556747"/>
              <a:gd name="connsiteY4" fmla="*/ 577483 h 1076246"/>
              <a:gd name="connsiteX5" fmla="*/ 30228 w 1556747"/>
              <a:gd name="connsiteY5" fmla="*/ 562368 h 1076246"/>
              <a:gd name="connsiteX6" fmla="*/ 22671 w 1556747"/>
              <a:gd name="connsiteY6" fmla="*/ 547254 h 1076246"/>
              <a:gd name="connsiteX7" fmla="*/ 83127 w 1556747"/>
              <a:gd name="connsiteY7" fmla="*/ 441456 h 1076246"/>
              <a:gd name="connsiteX8" fmla="*/ 256939 w 1556747"/>
              <a:gd name="connsiteY8" fmla="*/ 218524 h 1076246"/>
              <a:gd name="connsiteX9" fmla="*/ 551663 w 1556747"/>
              <a:gd name="connsiteY9" fmla="*/ 48491 h 1076246"/>
              <a:gd name="connsiteX10" fmla="*/ 944628 w 1556747"/>
              <a:gd name="connsiteY10" fmla="*/ 25820 h 1076246"/>
              <a:gd name="connsiteX11" fmla="*/ 1292251 w 1556747"/>
              <a:gd name="connsiteY11" fmla="*/ 203410 h 1076246"/>
              <a:gd name="connsiteX12" fmla="*/ 1518962 w 1556747"/>
              <a:gd name="connsiteY12" fmla="*/ 494355 h 1076246"/>
              <a:gd name="connsiteX13" fmla="*/ 1518962 w 1556747"/>
              <a:gd name="connsiteY13" fmla="*/ 517026 h 1076246"/>
              <a:gd name="connsiteX14" fmla="*/ 1382935 w 1556747"/>
              <a:gd name="connsiteY14" fmla="*/ 535919 h 1076246"/>
              <a:gd name="connsiteX15" fmla="*/ 1156225 w 1556747"/>
              <a:gd name="connsiteY15" fmla="*/ 626603 h 1076246"/>
              <a:gd name="connsiteX16" fmla="*/ 963520 w 1556747"/>
              <a:gd name="connsiteY16" fmla="*/ 789079 h 1076246"/>
              <a:gd name="connsiteX17" fmla="*/ 797266 w 1556747"/>
              <a:gd name="connsiteY17" fmla="*/ 1076246 h 1076246"/>
              <a:gd name="connsiteX0" fmla="*/ 797266 w 1556747"/>
              <a:gd name="connsiteY0" fmla="*/ 1076246 h 1095967"/>
              <a:gd name="connsiteX1" fmla="*/ 691467 w 1556747"/>
              <a:gd name="connsiteY1" fmla="*/ 879764 h 1095967"/>
              <a:gd name="connsiteX2" fmla="*/ 491206 w 1556747"/>
              <a:gd name="connsiteY2" fmla="*/ 690838 h 1095967"/>
              <a:gd name="connsiteX3" fmla="*/ 483649 w 1556747"/>
              <a:gd name="connsiteY3" fmla="*/ 694616 h 1095967"/>
              <a:gd name="connsiteX4" fmla="*/ 204040 w 1556747"/>
              <a:gd name="connsiteY4" fmla="*/ 577483 h 1095967"/>
              <a:gd name="connsiteX5" fmla="*/ 30228 w 1556747"/>
              <a:gd name="connsiteY5" fmla="*/ 562368 h 1095967"/>
              <a:gd name="connsiteX6" fmla="*/ 22671 w 1556747"/>
              <a:gd name="connsiteY6" fmla="*/ 547254 h 1095967"/>
              <a:gd name="connsiteX7" fmla="*/ 83127 w 1556747"/>
              <a:gd name="connsiteY7" fmla="*/ 441456 h 1095967"/>
              <a:gd name="connsiteX8" fmla="*/ 256939 w 1556747"/>
              <a:gd name="connsiteY8" fmla="*/ 218524 h 1095967"/>
              <a:gd name="connsiteX9" fmla="*/ 551663 w 1556747"/>
              <a:gd name="connsiteY9" fmla="*/ 48491 h 1095967"/>
              <a:gd name="connsiteX10" fmla="*/ 944628 w 1556747"/>
              <a:gd name="connsiteY10" fmla="*/ 25820 h 1095967"/>
              <a:gd name="connsiteX11" fmla="*/ 1292251 w 1556747"/>
              <a:gd name="connsiteY11" fmla="*/ 203410 h 1095967"/>
              <a:gd name="connsiteX12" fmla="*/ 1518962 w 1556747"/>
              <a:gd name="connsiteY12" fmla="*/ 494355 h 1095967"/>
              <a:gd name="connsiteX13" fmla="*/ 1518962 w 1556747"/>
              <a:gd name="connsiteY13" fmla="*/ 517026 h 1095967"/>
              <a:gd name="connsiteX14" fmla="*/ 1382935 w 1556747"/>
              <a:gd name="connsiteY14" fmla="*/ 535919 h 1095967"/>
              <a:gd name="connsiteX15" fmla="*/ 1156225 w 1556747"/>
              <a:gd name="connsiteY15" fmla="*/ 626603 h 1095967"/>
              <a:gd name="connsiteX16" fmla="*/ 963520 w 1556747"/>
              <a:gd name="connsiteY16" fmla="*/ 789079 h 1095967"/>
              <a:gd name="connsiteX17" fmla="*/ 797266 w 1556747"/>
              <a:gd name="connsiteY17" fmla="*/ 1076246 h 109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6747" h="1095967">
                <a:moveTo>
                  <a:pt x="797266" y="1076246"/>
                </a:moveTo>
                <a:cubicBezTo>
                  <a:pt x="785577" y="1073649"/>
                  <a:pt x="742477" y="943999"/>
                  <a:pt x="691467" y="879764"/>
                </a:cubicBezTo>
                <a:cubicBezTo>
                  <a:pt x="640457" y="815529"/>
                  <a:pt x="525842" y="721696"/>
                  <a:pt x="491206" y="690838"/>
                </a:cubicBezTo>
                <a:cubicBezTo>
                  <a:pt x="456570" y="659980"/>
                  <a:pt x="579216" y="757910"/>
                  <a:pt x="483649" y="694616"/>
                </a:cubicBezTo>
                <a:cubicBezTo>
                  <a:pt x="384545" y="633220"/>
                  <a:pt x="279610" y="599524"/>
                  <a:pt x="204040" y="577483"/>
                </a:cubicBezTo>
                <a:cubicBezTo>
                  <a:pt x="128470" y="555442"/>
                  <a:pt x="60456" y="567406"/>
                  <a:pt x="30228" y="562368"/>
                </a:cubicBezTo>
                <a:cubicBezTo>
                  <a:pt x="0" y="557330"/>
                  <a:pt x="13855" y="567406"/>
                  <a:pt x="22671" y="547254"/>
                </a:cubicBezTo>
                <a:cubicBezTo>
                  <a:pt x="31488" y="527102"/>
                  <a:pt x="44082" y="496244"/>
                  <a:pt x="83127" y="441456"/>
                </a:cubicBezTo>
                <a:cubicBezTo>
                  <a:pt x="122172" y="386668"/>
                  <a:pt x="178850" y="284018"/>
                  <a:pt x="256939" y="218524"/>
                </a:cubicBezTo>
                <a:cubicBezTo>
                  <a:pt x="335028" y="153030"/>
                  <a:pt x="437048" y="80608"/>
                  <a:pt x="551663" y="48491"/>
                </a:cubicBezTo>
                <a:cubicBezTo>
                  <a:pt x="666278" y="16374"/>
                  <a:pt x="821197" y="0"/>
                  <a:pt x="944628" y="25820"/>
                </a:cubicBezTo>
                <a:cubicBezTo>
                  <a:pt x="1068059" y="51640"/>
                  <a:pt x="1196529" y="125321"/>
                  <a:pt x="1292251" y="203410"/>
                </a:cubicBezTo>
                <a:cubicBezTo>
                  <a:pt x="1387973" y="281499"/>
                  <a:pt x="1481177" y="442086"/>
                  <a:pt x="1518962" y="494355"/>
                </a:cubicBezTo>
                <a:cubicBezTo>
                  <a:pt x="1556747" y="546624"/>
                  <a:pt x="1541633" y="510099"/>
                  <a:pt x="1518962" y="517026"/>
                </a:cubicBezTo>
                <a:cubicBezTo>
                  <a:pt x="1496291" y="523953"/>
                  <a:pt x="1443391" y="517656"/>
                  <a:pt x="1382935" y="535919"/>
                </a:cubicBezTo>
                <a:cubicBezTo>
                  <a:pt x="1322479" y="554182"/>
                  <a:pt x="1226127" y="584410"/>
                  <a:pt x="1156225" y="626603"/>
                </a:cubicBezTo>
                <a:cubicBezTo>
                  <a:pt x="1086323" y="668796"/>
                  <a:pt x="1023346" y="712249"/>
                  <a:pt x="963520" y="789079"/>
                </a:cubicBezTo>
                <a:cubicBezTo>
                  <a:pt x="903694" y="865909"/>
                  <a:pt x="808601" y="1095967"/>
                  <a:pt x="797266" y="1076246"/>
                </a:cubicBezTo>
                <a:close/>
              </a:path>
            </a:pathLst>
          </a:custGeom>
          <a:gradFill>
            <a:gsLst>
              <a:gs pos="0">
                <a:srgbClr val="E4A302"/>
              </a:gs>
              <a:gs pos="100000">
                <a:srgbClr val="FFDD71"/>
              </a:gs>
            </a:gsLst>
            <a:lin ang="12000000" scaled="0"/>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8162722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p:cTn id="12" dur="500" fill="hold"/>
                                        <p:tgtEl>
                                          <p:spTgt spid="44"/>
                                        </p:tgtEl>
                                        <p:attrNameLst>
                                          <p:attrName>ppt_w</p:attrName>
                                        </p:attrNameLst>
                                      </p:cBhvr>
                                      <p:tavLst>
                                        <p:tav tm="0">
                                          <p:val>
                                            <p:fltVal val="0"/>
                                          </p:val>
                                        </p:tav>
                                        <p:tav tm="100000">
                                          <p:val>
                                            <p:strVal val="#ppt_w"/>
                                          </p:val>
                                        </p:tav>
                                      </p:tavLst>
                                    </p:anim>
                                    <p:anim calcmode="lin" valueType="num">
                                      <p:cBhvr>
                                        <p:cTn id="13" dur="500" fill="hold"/>
                                        <p:tgtEl>
                                          <p:spTgt spid="44"/>
                                        </p:tgtEl>
                                        <p:attrNameLst>
                                          <p:attrName>ppt_h</p:attrName>
                                        </p:attrNameLst>
                                      </p:cBhvr>
                                      <p:tavLst>
                                        <p:tav tm="0">
                                          <p:val>
                                            <p:fltVal val="0"/>
                                          </p:val>
                                        </p:tav>
                                        <p:tav tm="100000">
                                          <p:val>
                                            <p:strVal val="#ppt_h"/>
                                          </p:val>
                                        </p:tav>
                                      </p:tavLst>
                                    </p:anim>
                                    <p:animEffect transition="in" filter="fade">
                                      <p:cBhvr>
                                        <p:cTn id="14" dur="500"/>
                                        <p:tgtEl>
                                          <p:spTgt spid="4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4"/>
                                        </p:tgtEl>
                                        <p:attrNameLst>
                                          <p:attrName>style.visibility</p:attrName>
                                        </p:attrNameLst>
                                      </p:cBhvr>
                                      <p:to>
                                        <p:strVal val="visible"/>
                                      </p:to>
                                    </p:set>
                                    <p:anim calcmode="lin" valueType="num">
                                      <p:cBhvr>
                                        <p:cTn id="17" dur="500" fill="hold"/>
                                        <p:tgtEl>
                                          <p:spTgt spid="84"/>
                                        </p:tgtEl>
                                        <p:attrNameLst>
                                          <p:attrName>ppt_w</p:attrName>
                                        </p:attrNameLst>
                                      </p:cBhvr>
                                      <p:tavLst>
                                        <p:tav tm="0">
                                          <p:val>
                                            <p:fltVal val="0"/>
                                          </p:val>
                                        </p:tav>
                                        <p:tav tm="100000">
                                          <p:val>
                                            <p:strVal val="#ppt_w"/>
                                          </p:val>
                                        </p:tav>
                                      </p:tavLst>
                                    </p:anim>
                                    <p:anim calcmode="lin" valueType="num">
                                      <p:cBhvr>
                                        <p:cTn id="18" dur="500" fill="hold"/>
                                        <p:tgtEl>
                                          <p:spTgt spid="84"/>
                                        </p:tgtEl>
                                        <p:attrNameLst>
                                          <p:attrName>ppt_h</p:attrName>
                                        </p:attrNameLst>
                                      </p:cBhvr>
                                      <p:tavLst>
                                        <p:tav tm="0">
                                          <p:val>
                                            <p:fltVal val="0"/>
                                          </p:val>
                                        </p:tav>
                                        <p:tav tm="100000">
                                          <p:val>
                                            <p:strVal val="#ppt_h"/>
                                          </p:val>
                                        </p:tav>
                                      </p:tavLst>
                                    </p:anim>
                                    <p:animEffect transition="in" filter="fade">
                                      <p:cBhvr>
                                        <p:cTn id="19" dur="500"/>
                                        <p:tgtEl>
                                          <p:spTgt spid="84"/>
                                        </p:tgtEl>
                                      </p:cBhvr>
                                    </p:animEffect>
                                  </p:childTnLst>
                                </p:cTn>
                              </p:par>
                              <p:par>
                                <p:cTn id="20" presetID="53" presetClass="entr" presetSubtype="16" fill="hold" nodeType="withEffect">
                                  <p:stCondLst>
                                    <p:cond delay="0"/>
                                  </p:stCondLst>
                                  <p:childTnLst>
                                    <p:set>
                                      <p:cBhvr>
                                        <p:cTn id="21" dur="1" fill="hold">
                                          <p:stCondLst>
                                            <p:cond delay="0"/>
                                          </p:stCondLst>
                                        </p:cTn>
                                        <p:tgtEl>
                                          <p:spTgt spid="31754"/>
                                        </p:tgtEl>
                                        <p:attrNameLst>
                                          <p:attrName>style.visibility</p:attrName>
                                        </p:attrNameLst>
                                      </p:cBhvr>
                                      <p:to>
                                        <p:strVal val="visible"/>
                                      </p:to>
                                    </p:set>
                                    <p:anim calcmode="lin" valueType="num">
                                      <p:cBhvr>
                                        <p:cTn id="22" dur="500" fill="hold"/>
                                        <p:tgtEl>
                                          <p:spTgt spid="31754"/>
                                        </p:tgtEl>
                                        <p:attrNameLst>
                                          <p:attrName>ppt_w</p:attrName>
                                        </p:attrNameLst>
                                      </p:cBhvr>
                                      <p:tavLst>
                                        <p:tav tm="0">
                                          <p:val>
                                            <p:fltVal val="0"/>
                                          </p:val>
                                        </p:tav>
                                        <p:tav tm="100000">
                                          <p:val>
                                            <p:strVal val="#ppt_w"/>
                                          </p:val>
                                        </p:tav>
                                      </p:tavLst>
                                    </p:anim>
                                    <p:anim calcmode="lin" valueType="num">
                                      <p:cBhvr>
                                        <p:cTn id="23" dur="500" fill="hold"/>
                                        <p:tgtEl>
                                          <p:spTgt spid="31754"/>
                                        </p:tgtEl>
                                        <p:attrNameLst>
                                          <p:attrName>ppt_h</p:attrName>
                                        </p:attrNameLst>
                                      </p:cBhvr>
                                      <p:tavLst>
                                        <p:tav tm="0">
                                          <p:val>
                                            <p:fltVal val="0"/>
                                          </p:val>
                                        </p:tav>
                                        <p:tav tm="100000">
                                          <p:val>
                                            <p:strVal val="#ppt_h"/>
                                          </p:val>
                                        </p:tav>
                                      </p:tavLst>
                                    </p:anim>
                                    <p:animEffect transition="in" filter="fade">
                                      <p:cBhvr>
                                        <p:cTn id="24" dur="500"/>
                                        <p:tgtEl>
                                          <p:spTgt spid="3175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p:cTn id="27" dur="500" fill="hold"/>
                                        <p:tgtEl>
                                          <p:spTgt spid="39"/>
                                        </p:tgtEl>
                                        <p:attrNameLst>
                                          <p:attrName>ppt_w</p:attrName>
                                        </p:attrNameLst>
                                      </p:cBhvr>
                                      <p:tavLst>
                                        <p:tav tm="0">
                                          <p:val>
                                            <p:fltVal val="0"/>
                                          </p:val>
                                        </p:tav>
                                        <p:tav tm="100000">
                                          <p:val>
                                            <p:strVal val="#ppt_w"/>
                                          </p:val>
                                        </p:tav>
                                      </p:tavLst>
                                    </p:anim>
                                    <p:anim calcmode="lin" valueType="num">
                                      <p:cBhvr>
                                        <p:cTn id="28" dur="500" fill="hold"/>
                                        <p:tgtEl>
                                          <p:spTgt spid="39"/>
                                        </p:tgtEl>
                                        <p:attrNameLst>
                                          <p:attrName>ppt_h</p:attrName>
                                        </p:attrNameLst>
                                      </p:cBhvr>
                                      <p:tavLst>
                                        <p:tav tm="0">
                                          <p:val>
                                            <p:fltVal val="0"/>
                                          </p:val>
                                        </p:tav>
                                        <p:tav tm="100000">
                                          <p:val>
                                            <p:strVal val="#ppt_h"/>
                                          </p:val>
                                        </p:tav>
                                      </p:tavLst>
                                    </p:anim>
                                    <p:animEffect transition="in" filter="fade">
                                      <p:cBhvr>
                                        <p:cTn id="29" dur="500"/>
                                        <p:tgtEl>
                                          <p:spTgt spid="39"/>
                                        </p:tgtEl>
                                      </p:cBhvr>
                                    </p:animEffect>
                                  </p:childTnLst>
                                </p:cTn>
                              </p:par>
                              <p:par>
                                <p:cTn id="30" presetID="53" presetClass="entr" presetSubtype="16"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9">
                                            <p:txEl>
                                              <p:pRg st="0" end="0"/>
                                            </p:txEl>
                                          </p:spTgt>
                                        </p:tgtEl>
                                        <p:attrNameLst>
                                          <p:attrName>style.visibility</p:attrName>
                                        </p:attrNameLst>
                                      </p:cBhvr>
                                      <p:to>
                                        <p:strVal val="visible"/>
                                      </p:to>
                                    </p:set>
                                    <p:animEffect transition="in" filter="barn(inVertical)">
                                      <p:cBhvr>
                                        <p:cTn id="39" dur="500"/>
                                        <p:tgtEl>
                                          <p:spTgt spid="3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39">
                                            <p:txEl>
                                              <p:pRg st="1" end="1"/>
                                            </p:txEl>
                                          </p:spTgt>
                                        </p:tgtEl>
                                        <p:attrNameLst>
                                          <p:attrName>style.visibility</p:attrName>
                                        </p:attrNameLst>
                                      </p:cBhvr>
                                      <p:to>
                                        <p:strVal val="visible"/>
                                      </p:to>
                                    </p:set>
                                    <p:animEffect transition="in" filter="wipe(down)">
                                      <p:cBhvr>
                                        <p:cTn id="44" dur="500"/>
                                        <p:tgtEl>
                                          <p:spTgt spid="39">
                                            <p:txEl>
                                              <p:pRg st="1" end="1"/>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39">
                                            <p:txEl>
                                              <p:pRg st="2" end="2"/>
                                            </p:txEl>
                                          </p:spTgt>
                                        </p:tgtEl>
                                        <p:attrNameLst>
                                          <p:attrName>style.visibility</p:attrName>
                                        </p:attrNameLst>
                                      </p:cBhvr>
                                      <p:to>
                                        <p:strVal val="visible"/>
                                      </p:to>
                                    </p:set>
                                    <p:animEffect transition="in" filter="wipe(down)">
                                      <p:cBhvr>
                                        <p:cTn id="47" dur="500"/>
                                        <p:tgtEl>
                                          <p:spTgt spid="39">
                                            <p:txEl>
                                              <p:pRg st="2" end="2"/>
                                            </p:txEl>
                                          </p:spTgt>
                                        </p:tgtEl>
                                      </p:cBhvr>
                                    </p:animEffect>
                                  </p:childTnLst>
                                </p:cTn>
                              </p:par>
                              <p:par>
                                <p:cTn id="48" presetID="22" presetClass="entr" presetSubtype="4" fill="hold" nodeType="withEffect">
                                  <p:stCondLst>
                                    <p:cond delay="0"/>
                                  </p:stCondLst>
                                  <p:childTnLst>
                                    <p:set>
                                      <p:cBhvr>
                                        <p:cTn id="49" dur="1" fill="hold">
                                          <p:stCondLst>
                                            <p:cond delay="0"/>
                                          </p:stCondLst>
                                        </p:cTn>
                                        <p:tgtEl>
                                          <p:spTgt spid="39">
                                            <p:txEl>
                                              <p:pRg st="3" end="3"/>
                                            </p:txEl>
                                          </p:spTgt>
                                        </p:tgtEl>
                                        <p:attrNameLst>
                                          <p:attrName>style.visibility</p:attrName>
                                        </p:attrNameLst>
                                      </p:cBhvr>
                                      <p:to>
                                        <p:strVal val="visible"/>
                                      </p:to>
                                    </p:set>
                                    <p:animEffect transition="in" filter="wipe(down)">
                                      <p:cBhvr>
                                        <p:cTn id="50" dur="500"/>
                                        <p:tgtEl>
                                          <p:spTgt spid="39">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39">
                                            <p:txEl>
                                              <p:pRg st="4" end="4"/>
                                            </p:txEl>
                                          </p:spTgt>
                                        </p:tgtEl>
                                        <p:attrNameLst>
                                          <p:attrName>style.visibility</p:attrName>
                                        </p:attrNameLst>
                                      </p:cBhvr>
                                      <p:to>
                                        <p:strVal val="visible"/>
                                      </p:to>
                                    </p:set>
                                    <p:animEffect transition="in" filter="wipe(down)">
                                      <p:cBhvr>
                                        <p:cTn id="55" dur="500"/>
                                        <p:tgtEl>
                                          <p:spTgt spid="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4" grpId="0"/>
      <p:bldP spid="84" grpId="0"/>
      <p:bldP spid="3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286000"/>
            <a:ext cx="9392194" cy="5486400"/>
          </a:xfrm>
        </p:spPr>
        <p:txBody>
          <a:bodyPr/>
          <a:lstStyle/>
          <a:p>
            <a:pPr marL="0" indent="0">
              <a:lnSpc>
                <a:spcPct val="150000"/>
              </a:lnSpc>
              <a:buNone/>
            </a:pPr>
            <a:r>
              <a:rPr lang="zh-CN" altLang="en-US" b="1" dirty="0"/>
              <a:t>       在运用排他法时，必须</a:t>
            </a:r>
            <a:r>
              <a:rPr lang="zh-CN" altLang="en-US" b="1" dirty="0">
                <a:highlight>
                  <a:srgbClr val="FFFF00"/>
                </a:highlight>
              </a:rPr>
              <a:t>穷尽</a:t>
            </a:r>
            <a:r>
              <a:rPr lang="zh-CN" altLang="en-US" b="1" dirty="0"/>
              <a:t>与论题相关的所有可能命题，否则将可能遗漏正确的命题。</a:t>
            </a:r>
            <a:endParaRPr lang="en-US" altLang="zh-CN" b="1" dirty="0">
              <a:highlight>
                <a:srgbClr val="FFFF00"/>
              </a:highlight>
            </a:endParaRPr>
          </a:p>
        </p:txBody>
      </p:sp>
    </p:spTree>
    <p:extLst>
      <p:ext uri="{BB962C8B-B14F-4D97-AF65-F5344CB8AC3E}">
        <p14:creationId xmlns:p14="http://schemas.microsoft.com/office/powerpoint/2010/main" val="322074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28"/>
          <p:cNvSpPr txBox="1"/>
          <p:nvPr/>
        </p:nvSpPr>
        <p:spPr>
          <a:xfrm>
            <a:off x="3298825" y="2481263"/>
            <a:ext cx="4770438" cy="120015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p>
        </p:txBody>
      </p:sp>
      <p:sp>
        <p:nvSpPr>
          <p:cNvPr id="44" name="文本框 28"/>
          <p:cNvSpPr txBox="1"/>
          <p:nvPr/>
        </p:nvSpPr>
        <p:spPr>
          <a:xfrm>
            <a:off x="973864" y="2664204"/>
            <a:ext cx="7302500" cy="739775"/>
          </a:xfrm>
          <a:prstGeom prst="rect">
            <a:avLst/>
          </a:prstGeom>
          <a:noFill/>
        </p:spPr>
        <p:txBody>
          <a:bodyP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       </a:t>
            </a:r>
          </a:p>
        </p:txBody>
      </p:sp>
      <p:grpSp>
        <p:nvGrpSpPr>
          <p:cNvPr id="18436" name="组合 1"/>
          <p:cNvGrpSpPr>
            <a:grpSpLocks/>
          </p:cNvGrpSpPr>
          <p:nvPr/>
        </p:nvGrpSpPr>
        <p:grpSpPr bwMode="auto">
          <a:xfrm>
            <a:off x="525463" y="508000"/>
            <a:ext cx="5397500" cy="652463"/>
            <a:chOff x="3589704" y="5356768"/>
            <a:chExt cx="5398100" cy="651600"/>
          </a:xfrm>
        </p:grpSpPr>
        <p:sp>
          <p:nvSpPr>
            <p:cNvPr id="52" name="Freeform 7"/>
            <p:cNvSpPr>
              <a:spLocks/>
            </p:cNvSpPr>
            <p:nvPr/>
          </p:nvSpPr>
          <p:spPr bwMode="auto">
            <a:xfrm>
              <a:off x="3592879" y="5358354"/>
              <a:ext cx="5394925" cy="648428"/>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29ABE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3" name="Freeform 8"/>
            <p:cNvSpPr>
              <a:spLocks/>
            </p:cNvSpPr>
            <p:nvPr/>
          </p:nvSpPr>
          <p:spPr bwMode="auto">
            <a:xfrm>
              <a:off x="7751004" y="5358354"/>
              <a:ext cx="1236800" cy="648428"/>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4" name="Freeform 12"/>
            <p:cNvSpPr>
              <a:spLocks/>
            </p:cNvSpPr>
            <p:nvPr/>
          </p:nvSpPr>
          <p:spPr bwMode="auto">
            <a:xfrm>
              <a:off x="3589704" y="5356768"/>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grpSp>
      <p:sp>
        <p:nvSpPr>
          <p:cNvPr id="55" name="Freeform 5"/>
          <p:cNvSpPr>
            <a:spLocks noEditPoints="1"/>
          </p:cNvSpPr>
          <p:nvPr/>
        </p:nvSpPr>
        <p:spPr bwMode="auto">
          <a:xfrm>
            <a:off x="295275" y="268288"/>
            <a:ext cx="5821363" cy="1081087"/>
          </a:xfrm>
          <a:custGeom>
            <a:avLst/>
            <a:gdLst>
              <a:gd name="T0" fmla="*/ 5285393 w 1097"/>
              <a:gd name="T1" fmla="*/ 0 h 201"/>
              <a:gd name="T2" fmla="*/ 530662 w 1097"/>
              <a:gd name="T3" fmla="*/ 0 h 201"/>
              <a:gd name="T4" fmla="*/ 153892 w 1097"/>
              <a:gd name="T5" fmla="*/ 155978 h 201"/>
              <a:gd name="T6" fmla="*/ 0 w 1097"/>
              <a:gd name="T7" fmla="*/ 537854 h 201"/>
              <a:gd name="T8" fmla="*/ 530662 w 1097"/>
              <a:gd name="T9" fmla="*/ 1081087 h 201"/>
              <a:gd name="T10" fmla="*/ 5285393 w 1097"/>
              <a:gd name="T11" fmla="*/ 1081087 h 201"/>
              <a:gd name="T12" fmla="*/ 5821362 w 1097"/>
              <a:gd name="T13" fmla="*/ 537854 h 201"/>
              <a:gd name="T14" fmla="*/ 5662163 w 1097"/>
              <a:gd name="T15" fmla="*/ 155978 h 201"/>
              <a:gd name="T16" fmla="*/ 5285393 w 1097"/>
              <a:gd name="T17" fmla="*/ 0 h 201"/>
              <a:gd name="T18" fmla="*/ 5609097 w 1097"/>
              <a:gd name="T19" fmla="*/ 537854 h 201"/>
              <a:gd name="T20" fmla="*/ 5285393 w 1097"/>
              <a:gd name="T21" fmla="*/ 865945 h 201"/>
              <a:gd name="T22" fmla="*/ 530662 w 1097"/>
              <a:gd name="T23" fmla="*/ 865945 h 201"/>
              <a:gd name="T24" fmla="*/ 212265 w 1097"/>
              <a:gd name="T25" fmla="*/ 537854 h 201"/>
              <a:gd name="T26" fmla="*/ 307784 w 1097"/>
              <a:gd name="T27" fmla="*/ 311955 h 201"/>
              <a:gd name="T28" fmla="*/ 530662 w 1097"/>
              <a:gd name="T29" fmla="*/ 215142 h 201"/>
              <a:gd name="T30" fmla="*/ 5285393 w 1097"/>
              <a:gd name="T31" fmla="*/ 215142 h 201"/>
              <a:gd name="T32" fmla="*/ 5513578 w 1097"/>
              <a:gd name="T33" fmla="*/ 311955 h 201"/>
              <a:gd name="T34" fmla="*/ 5609097 w 1097"/>
              <a:gd name="T35" fmla="*/ 537854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6" name="Freeform 6"/>
          <p:cNvSpPr>
            <a:spLocks noEditPoints="1"/>
          </p:cNvSpPr>
          <p:nvPr/>
        </p:nvSpPr>
        <p:spPr bwMode="auto">
          <a:xfrm>
            <a:off x="422275" y="401638"/>
            <a:ext cx="5608638" cy="865187"/>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7" name="文本框 39"/>
          <p:cNvSpPr txBox="1"/>
          <p:nvPr/>
        </p:nvSpPr>
        <p:spPr>
          <a:xfrm>
            <a:off x="585788" y="574675"/>
            <a:ext cx="665567"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03</a:t>
            </a:r>
            <a:endParaRPr kumimoji="0" lang="zh-CN" altLang="en-US"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58" name="Freeform 27"/>
          <p:cNvSpPr>
            <a:spLocks noChangeAspect="1" noEditPoints="1"/>
          </p:cNvSpPr>
          <p:nvPr/>
        </p:nvSpPr>
        <p:spPr bwMode="auto">
          <a:xfrm>
            <a:off x="4999038" y="600075"/>
            <a:ext cx="498475" cy="504825"/>
          </a:xfrm>
          <a:custGeom>
            <a:avLst/>
            <a:gdLst>
              <a:gd name="T0" fmla="*/ 59 w 104"/>
              <a:gd name="T1" fmla="*/ 46 h 105"/>
              <a:gd name="T2" fmla="*/ 59 w 104"/>
              <a:gd name="T3" fmla="*/ 23 h 105"/>
              <a:gd name="T4" fmla="*/ 46 w 104"/>
              <a:gd name="T5" fmla="*/ 23 h 105"/>
              <a:gd name="T6" fmla="*/ 46 w 104"/>
              <a:gd name="T7" fmla="*/ 46 h 105"/>
              <a:gd name="T8" fmla="*/ 24 w 104"/>
              <a:gd name="T9" fmla="*/ 46 h 105"/>
              <a:gd name="T10" fmla="*/ 24 w 104"/>
              <a:gd name="T11" fmla="*/ 59 h 105"/>
              <a:gd name="T12" fmla="*/ 46 w 104"/>
              <a:gd name="T13" fmla="*/ 59 h 105"/>
              <a:gd name="T14" fmla="*/ 46 w 104"/>
              <a:gd name="T15" fmla="*/ 82 h 105"/>
              <a:gd name="T16" fmla="*/ 59 w 104"/>
              <a:gd name="T17" fmla="*/ 82 h 105"/>
              <a:gd name="T18" fmla="*/ 59 w 104"/>
              <a:gd name="T19" fmla="*/ 59 h 105"/>
              <a:gd name="T20" fmla="*/ 81 w 104"/>
              <a:gd name="T21" fmla="*/ 59 h 105"/>
              <a:gd name="T22" fmla="*/ 81 w 104"/>
              <a:gd name="T23" fmla="*/ 46 h 105"/>
              <a:gd name="T24" fmla="*/ 59 w 104"/>
              <a:gd name="T25" fmla="*/ 46 h 105"/>
              <a:gd name="T26" fmla="*/ 52 w 104"/>
              <a:gd name="T27" fmla="*/ 0 h 105"/>
              <a:gd name="T28" fmla="*/ 0 w 104"/>
              <a:gd name="T29" fmla="*/ 53 h 105"/>
              <a:gd name="T30" fmla="*/ 52 w 104"/>
              <a:gd name="T31" fmla="*/ 105 h 105"/>
              <a:gd name="T32" fmla="*/ 104 w 104"/>
              <a:gd name="T33" fmla="*/ 53 h 105"/>
              <a:gd name="T34" fmla="*/ 52 w 104"/>
              <a:gd name="T35" fmla="*/ 0 h 105"/>
              <a:gd name="T36" fmla="*/ 52 w 104"/>
              <a:gd name="T37" fmla="*/ 93 h 105"/>
              <a:gd name="T38" fmla="*/ 12 w 104"/>
              <a:gd name="T39" fmla="*/ 53 h 105"/>
              <a:gd name="T40" fmla="*/ 52 w 104"/>
              <a:gd name="T41" fmla="*/ 12 h 105"/>
              <a:gd name="T42" fmla="*/ 93 w 104"/>
              <a:gd name="T43" fmla="*/ 53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9" y="46"/>
                </a:moveTo>
                <a:cubicBezTo>
                  <a:pt x="59" y="23"/>
                  <a:pt x="59" y="23"/>
                  <a:pt x="59" y="23"/>
                </a:cubicBezTo>
                <a:cubicBezTo>
                  <a:pt x="46" y="23"/>
                  <a:pt x="46" y="23"/>
                  <a:pt x="46" y="23"/>
                </a:cubicBezTo>
                <a:cubicBezTo>
                  <a:pt x="46" y="46"/>
                  <a:pt x="46" y="46"/>
                  <a:pt x="46" y="46"/>
                </a:cubicBezTo>
                <a:cubicBezTo>
                  <a:pt x="24" y="46"/>
                  <a:pt x="24" y="46"/>
                  <a:pt x="24" y="46"/>
                </a:cubicBezTo>
                <a:cubicBezTo>
                  <a:pt x="24" y="59"/>
                  <a:pt x="24" y="59"/>
                  <a:pt x="24" y="59"/>
                </a:cubicBezTo>
                <a:cubicBezTo>
                  <a:pt x="46" y="59"/>
                  <a:pt x="46" y="59"/>
                  <a:pt x="46" y="59"/>
                </a:cubicBezTo>
                <a:cubicBezTo>
                  <a:pt x="46" y="82"/>
                  <a:pt x="46" y="82"/>
                  <a:pt x="46" y="82"/>
                </a:cubicBezTo>
                <a:cubicBezTo>
                  <a:pt x="59" y="82"/>
                  <a:pt x="59" y="82"/>
                  <a:pt x="59" y="82"/>
                </a:cubicBezTo>
                <a:cubicBezTo>
                  <a:pt x="59" y="59"/>
                  <a:pt x="59" y="59"/>
                  <a:pt x="59" y="59"/>
                </a:cubicBezTo>
                <a:cubicBezTo>
                  <a:pt x="81" y="59"/>
                  <a:pt x="81" y="59"/>
                  <a:pt x="81" y="59"/>
                </a:cubicBezTo>
                <a:cubicBezTo>
                  <a:pt x="81" y="46"/>
                  <a:pt x="81" y="46"/>
                  <a:pt x="81" y="46"/>
                </a:cubicBezTo>
                <a:lnTo>
                  <a:pt x="59" y="46"/>
                </a:lnTo>
                <a:close/>
                <a:moveTo>
                  <a:pt x="52" y="0"/>
                </a:moveTo>
                <a:cubicBezTo>
                  <a:pt x="23" y="0"/>
                  <a:pt x="0" y="24"/>
                  <a:pt x="0" y="53"/>
                </a:cubicBezTo>
                <a:cubicBezTo>
                  <a:pt x="0" y="81"/>
                  <a:pt x="23" y="105"/>
                  <a:pt x="52" y="105"/>
                </a:cubicBezTo>
                <a:cubicBezTo>
                  <a:pt x="81" y="105"/>
                  <a:pt x="104" y="81"/>
                  <a:pt x="104" y="53"/>
                </a:cubicBezTo>
                <a:cubicBezTo>
                  <a:pt x="104" y="24"/>
                  <a:pt x="81" y="0"/>
                  <a:pt x="52" y="0"/>
                </a:cubicBezTo>
                <a:close/>
                <a:moveTo>
                  <a:pt x="52" y="93"/>
                </a:moveTo>
                <a:cubicBezTo>
                  <a:pt x="30" y="93"/>
                  <a:pt x="12" y="75"/>
                  <a:pt x="12" y="53"/>
                </a:cubicBezTo>
                <a:cubicBezTo>
                  <a:pt x="12" y="30"/>
                  <a:pt x="30" y="12"/>
                  <a:pt x="52" y="12"/>
                </a:cubicBezTo>
                <a:cubicBezTo>
                  <a:pt x="74" y="12"/>
                  <a:pt x="93" y="30"/>
                  <a:pt x="93" y="53"/>
                </a:cubicBezTo>
                <a:cubicBezTo>
                  <a:pt x="93" y="75"/>
                  <a:pt x="74" y="93"/>
                  <a:pt x="52" y="93"/>
                </a:cubicBezTo>
                <a:close/>
              </a:path>
            </a:pathLst>
          </a:custGeom>
          <a:solidFill>
            <a:sysClr val="window" lastClr="FFFFFF">
              <a:alpha val="88000"/>
            </a:sys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9" name="文本框 28"/>
          <p:cNvSpPr txBox="1"/>
          <p:nvPr/>
        </p:nvSpPr>
        <p:spPr>
          <a:xfrm>
            <a:off x="947738" y="560388"/>
            <a:ext cx="2601994"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zh-CN" altLang="en-US" sz="32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反驳的方法</a:t>
            </a:r>
            <a:endPar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60" name="任意多边形 4"/>
          <p:cNvSpPr/>
          <p:nvPr/>
        </p:nvSpPr>
        <p:spPr>
          <a:xfrm rot="19495706">
            <a:off x="309563" y="2096064"/>
            <a:ext cx="1035050" cy="720725"/>
          </a:xfrm>
          <a:custGeom>
            <a:avLst/>
            <a:gdLst>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698395 w 1556117"/>
              <a:gd name="connsiteY2" fmla="*/ 875985 h 1091990"/>
              <a:gd name="connsiteX3" fmla="*/ 490576 w 1556117"/>
              <a:gd name="connsiteY3" fmla="*/ 690838 h 1091990"/>
              <a:gd name="connsiteX4" fmla="*/ 199631 w 1556117"/>
              <a:gd name="connsiteY4" fmla="*/ 562368 h 1091990"/>
              <a:gd name="connsiteX5" fmla="*/ 29598 w 1556117"/>
              <a:gd name="connsiteY5" fmla="*/ 562368 h 1091990"/>
              <a:gd name="connsiteX6" fmla="*/ 22041 w 1556117"/>
              <a:gd name="connsiteY6" fmla="*/ 547254 h 1091990"/>
              <a:gd name="connsiteX7" fmla="*/ 82497 w 1556117"/>
              <a:gd name="connsiteY7" fmla="*/ 441456 h 1091990"/>
              <a:gd name="connsiteX8" fmla="*/ 256309 w 1556117"/>
              <a:gd name="connsiteY8" fmla="*/ 218524 h 1091990"/>
              <a:gd name="connsiteX9" fmla="*/ 551033 w 1556117"/>
              <a:gd name="connsiteY9" fmla="*/ 48491 h 1091990"/>
              <a:gd name="connsiteX10" fmla="*/ 943998 w 1556117"/>
              <a:gd name="connsiteY10" fmla="*/ 25820 h 1091990"/>
              <a:gd name="connsiteX11" fmla="*/ 1291621 w 1556117"/>
              <a:gd name="connsiteY11" fmla="*/ 203410 h 1091990"/>
              <a:gd name="connsiteX12" fmla="*/ 1518332 w 1556117"/>
              <a:gd name="connsiteY12" fmla="*/ 494355 h 1091990"/>
              <a:gd name="connsiteX13" fmla="*/ 1518332 w 1556117"/>
              <a:gd name="connsiteY13" fmla="*/ 517026 h 1091990"/>
              <a:gd name="connsiteX14" fmla="*/ 1382305 w 1556117"/>
              <a:gd name="connsiteY14" fmla="*/ 535919 h 1091990"/>
              <a:gd name="connsiteX15" fmla="*/ 1155595 w 1556117"/>
              <a:gd name="connsiteY15" fmla="*/ 626603 h 1091990"/>
              <a:gd name="connsiteX16" fmla="*/ 962890 w 1556117"/>
              <a:gd name="connsiteY16" fmla="*/ 789079 h 1091990"/>
              <a:gd name="connsiteX17" fmla="*/ 796636 w 1556117"/>
              <a:gd name="connsiteY17"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360"/>
              <a:gd name="connsiteX1" fmla="*/ 690837 w 1556117"/>
              <a:gd name="connsiteY1" fmla="*/ 879764 h 1091360"/>
              <a:gd name="connsiteX2" fmla="*/ 490576 w 1556117"/>
              <a:gd name="connsiteY2" fmla="*/ 690838 h 1091360"/>
              <a:gd name="connsiteX3" fmla="*/ 199631 w 1556117"/>
              <a:gd name="connsiteY3" fmla="*/ 562368 h 1091360"/>
              <a:gd name="connsiteX4" fmla="*/ 29598 w 1556117"/>
              <a:gd name="connsiteY4" fmla="*/ 562368 h 1091360"/>
              <a:gd name="connsiteX5" fmla="*/ 22041 w 1556117"/>
              <a:gd name="connsiteY5" fmla="*/ 547254 h 1091360"/>
              <a:gd name="connsiteX6" fmla="*/ 82497 w 1556117"/>
              <a:gd name="connsiteY6" fmla="*/ 441456 h 1091360"/>
              <a:gd name="connsiteX7" fmla="*/ 256309 w 1556117"/>
              <a:gd name="connsiteY7" fmla="*/ 218524 h 1091360"/>
              <a:gd name="connsiteX8" fmla="*/ 551033 w 1556117"/>
              <a:gd name="connsiteY8" fmla="*/ 48491 h 1091360"/>
              <a:gd name="connsiteX9" fmla="*/ 943998 w 1556117"/>
              <a:gd name="connsiteY9" fmla="*/ 25820 h 1091360"/>
              <a:gd name="connsiteX10" fmla="*/ 1291621 w 1556117"/>
              <a:gd name="connsiteY10" fmla="*/ 203410 h 1091360"/>
              <a:gd name="connsiteX11" fmla="*/ 1518332 w 1556117"/>
              <a:gd name="connsiteY11" fmla="*/ 494355 h 1091360"/>
              <a:gd name="connsiteX12" fmla="*/ 1518332 w 1556117"/>
              <a:gd name="connsiteY12" fmla="*/ 517026 h 1091360"/>
              <a:gd name="connsiteX13" fmla="*/ 1382305 w 1556117"/>
              <a:gd name="connsiteY13" fmla="*/ 535919 h 1091360"/>
              <a:gd name="connsiteX14" fmla="*/ 1155595 w 1556117"/>
              <a:gd name="connsiteY14" fmla="*/ 626603 h 1091360"/>
              <a:gd name="connsiteX15" fmla="*/ 962890 w 1556117"/>
              <a:gd name="connsiteY15" fmla="*/ 789079 h 1091360"/>
              <a:gd name="connsiteX16" fmla="*/ 796636 w 1556117"/>
              <a:gd name="connsiteY16" fmla="*/ 1076246 h 1091360"/>
              <a:gd name="connsiteX0" fmla="*/ 796636 w 1556117"/>
              <a:gd name="connsiteY0" fmla="*/ 1076246 h 1091360"/>
              <a:gd name="connsiteX1" fmla="*/ 690837 w 1556117"/>
              <a:gd name="connsiteY1" fmla="*/ 879764 h 1091360"/>
              <a:gd name="connsiteX2" fmla="*/ 490576 w 1556117"/>
              <a:gd name="connsiteY2" fmla="*/ 690838 h 1091360"/>
              <a:gd name="connsiteX3" fmla="*/ 483019 w 1556117"/>
              <a:gd name="connsiteY3" fmla="*/ 694616 h 1091360"/>
              <a:gd name="connsiteX4" fmla="*/ 199631 w 1556117"/>
              <a:gd name="connsiteY4" fmla="*/ 562368 h 1091360"/>
              <a:gd name="connsiteX5" fmla="*/ 29598 w 1556117"/>
              <a:gd name="connsiteY5" fmla="*/ 562368 h 1091360"/>
              <a:gd name="connsiteX6" fmla="*/ 22041 w 1556117"/>
              <a:gd name="connsiteY6" fmla="*/ 547254 h 1091360"/>
              <a:gd name="connsiteX7" fmla="*/ 82497 w 1556117"/>
              <a:gd name="connsiteY7" fmla="*/ 441456 h 1091360"/>
              <a:gd name="connsiteX8" fmla="*/ 256309 w 1556117"/>
              <a:gd name="connsiteY8" fmla="*/ 218524 h 1091360"/>
              <a:gd name="connsiteX9" fmla="*/ 551033 w 1556117"/>
              <a:gd name="connsiteY9" fmla="*/ 48491 h 1091360"/>
              <a:gd name="connsiteX10" fmla="*/ 943998 w 1556117"/>
              <a:gd name="connsiteY10" fmla="*/ 25820 h 1091360"/>
              <a:gd name="connsiteX11" fmla="*/ 1291621 w 1556117"/>
              <a:gd name="connsiteY11" fmla="*/ 203410 h 1091360"/>
              <a:gd name="connsiteX12" fmla="*/ 1518332 w 1556117"/>
              <a:gd name="connsiteY12" fmla="*/ 494355 h 1091360"/>
              <a:gd name="connsiteX13" fmla="*/ 1518332 w 1556117"/>
              <a:gd name="connsiteY13" fmla="*/ 517026 h 1091360"/>
              <a:gd name="connsiteX14" fmla="*/ 1382305 w 1556117"/>
              <a:gd name="connsiteY14" fmla="*/ 535919 h 1091360"/>
              <a:gd name="connsiteX15" fmla="*/ 1155595 w 1556117"/>
              <a:gd name="connsiteY15" fmla="*/ 626603 h 1091360"/>
              <a:gd name="connsiteX16" fmla="*/ 962890 w 1556117"/>
              <a:gd name="connsiteY16" fmla="*/ 789079 h 1091360"/>
              <a:gd name="connsiteX17" fmla="*/ 796636 w 155611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76246"/>
              <a:gd name="connsiteX1" fmla="*/ 691467 w 1556747"/>
              <a:gd name="connsiteY1" fmla="*/ 879764 h 1076246"/>
              <a:gd name="connsiteX2" fmla="*/ 491206 w 1556747"/>
              <a:gd name="connsiteY2" fmla="*/ 690838 h 1076246"/>
              <a:gd name="connsiteX3" fmla="*/ 483649 w 1556747"/>
              <a:gd name="connsiteY3" fmla="*/ 694616 h 1076246"/>
              <a:gd name="connsiteX4" fmla="*/ 204040 w 1556747"/>
              <a:gd name="connsiteY4" fmla="*/ 577483 h 1076246"/>
              <a:gd name="connsiteX5" fmla="*/ 30228 w 1556747"/>
              <a:gd name="connsiteY5" fmla="*/ 562368 h 1076246"/>
              <a:gd name="connsiteX6" fmla="*/ 22671 w 1556747"/>
              <a:gd name="connsiteY6" fmla="*/ 547254 h 1076246"/>
              <a:gd name="connsiteX7" fmla="*/ 83127 w 1556747"/>
              <a:gd name="connsiteY7" fmla="*/ 441456 h 1076246"/>
              <a:gd name="connsiteX8" fmla="*/ 256939 w 1556747"/>
              <a:gd name="connsiteY8" fmla="*/ 218524 h 1076246"/>
              <a:gd name="connsiteX9" fmla="*/ 551663 w 1556747"/>
              <a:gd name="connsiteY9" fmla="*/ 48491 h 1076246"/>
              <a:gd name="connsiteX10" fmla="*/ 944628 w 1556747"/>
              <a:gd name="connsiteY10" fmla="*/ 25820 h 1076246"/>
              <a:gd name="connsiteX11" fmla="*/ 1292251 w 1556747"/>
              <a:gd name="connsiteY11" fmla="*/ 203410 h 1076246"/>
              <a:gd name="connsiteX12" fmla="*/ 1518962 w 1556747"/>
              <a:gd name="connsiteY12" fmla="*/ 494355 h 1076246"/>
              <a:gd name="connsiteX13" fmla="*/ 1518962 w 1556747"/>
              <a:gd name="connsiteY13" fmla="*/ 517026 h 1076246"/>
              <a:gd name="connsiteX14" fmla="*/ 1382935 w 1556747"/>
              <a:gd name="connsiteY14" fmla="*/ 535919 h 1076246"/>
              <a:gd name="connsiteX15" fmla="*/ 1156225 w 1556747"/>
              <a:gd name="connsiteY15" fmla="*/ 626603 h 1076246"/>
              <a:gd name="connsiteX16" fmla="*/ 963520 w 1556747"/>
              <a:gd name="connsiteY16" fmla="*/ 789079 h 1076246"/>
              <a:gd name="connsiteX17" fmla="*/ 797266 w 1556747"/>
              <a:gd name="connsiteY17" fmla="*/ 1076246 h 1076246"/>
              <a:gd name="connsiteX0" fmla="*/ 797266 w 1556747"/>
              <a:gd name="connsiteY0" fmla="*/ 1076246 h 1095967"/>
              <a:gd name="connsiteX1" fmla="*/ 691467 w 1556747"/>
              <a:gd name="connsiteY1" fmla="*/ 879764 h 1095967"/>
              <a:gd name="connsiteX2" fmla="*/ 491206 w 1556747"/>
              <a:gd name="connsiteY2" fmla="*/ 690838 h 1095967"/>
              <a:gd name="connsiteX3" fmla="*/ 483649 w 1556747"/>
              <a:gd name="connsiteY3" fmla="*/ 694616 h 1095967"/>
              <a:gd name="connsiteX4" fmla="*/ 204040 w 1556747"/>
              <a:gd name="connsiteY4" fmla="*/ 577483 h 1095967"/>
              <a:gd name="connsiteX5" fmla="*/ 30228 w 1556747"/>
              <a:gd name="connsiteY5" fmla="*/ 562368 h 1095967"/>
              <a:gd name="connsiteX6" fmla="*/ 22671 w 1556747"/>
              <a:gd name="connsiteY6" fmla="*/ 547254 h 1095967"/>
              <a:gd name="connsiteX7" fmla="*/ 83127 w 1556747"/>
              <a:gd name="connsiteY7" fmla="*/ 441456 h 1095967"/>
              <a:gd name="connsiteX8" fmla="*/ 256939 w 1556747"/>
              <a:gd name="connsiteY8" fmla="*/ 218524 h 1095967"/>
              <a:gd name="connsiteX9" fmla="*/ 551663 w 1556747"/>
              <a:gd name="connsiteY9" fmla="*/ 48491 h 1095967"/>
              <a:gd name="connsiteX10" fmla="*/ 944628 w 1556747"/>
              <a:gd name="connsiteY10" fmla="*/ 25820 h 1095967"/>
              <a:gd name="connsiteX11" fmla="*/ 1292251 w 1556747"/>
              <a:gd name="connsiteY11" fmla="*/ 203410 h 1095967"/>
              <a:gd name="connsiteX12" fmla="*/ 1518962 w 1556747"/>
              <a:gd name="connsiteY12" fmla="*/ 494355 h 1095967"/>
              <a:gd name="connsiteX13" fmla="*/ 1518962 w 1556747"/>
              <a:gd name="connsiteY13" fmla="*/ 517026 h 1095967"/>
              <a:gd name="connsiteX14" fmla="*/ 1382935 w 1556747"/>
              <a:gd name="connsiteY14" fmla="*/ 535919 h 1095967"/>
              <a:gd name="connsiteX15" fmla="*/ 1156225 w 1556747"/>
              <a:gd name="connsiteY15" fmla="*/ 626603 h 1095967"/>
              <a:gd name="connsiteX16" fmla="*/ 963520 w 1556747"/>
              <a:gd name="connsiteY16" fmla="*/ 789079 h 1095967"/>
              <a:gd name="connsiteX17" fmla="*/ 797266 w 1556747"/>
              <a:gd name="connsiteY17" fmla="*/ 1076246 h 109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6747" h="1095967">
                <a:moveTo>
                  <a:pt x="797266" y="1076246"/>
                </a:moveTo>
                <a:cubicBezTo>
                  <a:pt x="785577" y="1073649"/>
                  <a:pt x="742477" y="943999"/>
                  <a:pt x="691467" y="879764"/>
                </a:cubicBezTo>
                <a:cubicBezTo>
                  <a:pt x="640457" y="815529"/>
                  <a:pt x="525842" y="721696"/>
                  <a:pt x="491206" y="690838"/>
                </a:cubicBezTo>
                <a:cubicBezTo>
                  <a:pt x="456570" y="659980"/>
                  <a:pt x="579216" y="757910"/>
                  <a:pt x="483649" y="694616"/>
                </a:cubicBezTo>
                <a:cubicBezTo>
                  <a:pt x="384545" y="633220"/>
                  <a:pt x="279610" y="599524"/>
                  <a:pt x="204040" y="577483"/>
                </a:cubicBezTo>
                <a:cubicBezTo>
                  <a:pt x="128470" y="555442"/>
                  <a:pt x="60456" y="567406"/>
                  <a:pt x="30228" y="562368"/>
                </a:cubicBezTo>
                <a:cubicBezTo>
                  <a:pt x="0" y="557330"/>
                  <a:pt x="13855" y="567406"/>
                  <a:pt x="22671" y="547254"/>
                </a:cubicBezTo>
                <a:cubicBezTo>
                  <a:pt x="31488" y="527102"/>
                  <a:pt x="44082" y="496244"/>
                  <a:pt x="83127" y="441456"/>
                </a:cubicBezTo>
                <a:cubicBezTo>
                  <a:pt x="122172" y="386668"/>
                  <a:pt x="178850" y="284018"/>
                  <a:pt x="256939" y="218524"/>
                </a:cubicBezTo>
                <a:cubicBezTo>
                  <a:pt x="335028" y="153030"/>
                  <a:pt x="437048" y="80608"/>
                  <a:pt x="551663" y="48491"/>
                </a:cubicBezTo>
                <a:cubicBezTo>
                  <a:pt x="666278" y="16374"/>
                  <a:pt x="821197" y="0"/>
                  <a:pt x="944628" y="25820"/>
                </a:cubicBezTo>
                <a:cubicBezTo>
                  <a:pt x="1068059" y="51640"/>
                  <a:pt x="1196529" y="125321"/>
                  <a:pt x="1292251" y="203410"/>
                </a:cubicBezTo>
                <a:cubicBezTo>
                  <a:pt x="1387973" y="281499"/>
                  <a:pt x="1481177" y="442086"/>
                  <a:pt x="1518962" y="494355"/>
                </a:cubicBezTo>
                <a:cubicBezTo>
                  <a:pt x="1556747" y="546624"/>
                  <a:pt x="1541633" y="510099"/>
                  <a:pt x="1518962" y="517026"/>
                </a:cubicBezTo>
                <a:cubicBezTo>
                  <a:pt x="1496291" y="523953"/>
                  <a:pt x="1443391" y="517656"/>
                  <a:pt x="1382935" y="535919"/>
                </a:cubicBezTo>
                <a:cubicBezTo>
                  <a:pt x="1322479" y="554182"/>
                  <a:pt x="1226127" y="584410"/>
                  <a:pt x="1156225" y="626603"/>
                </a:cubicBezTo>
                <a:cubicBezTo>
                  <a:pt x="1086323" y="668796"/>
                  <a:pt x="1023346" y="712249"/>
                  <a:pt x="963520" y="789079"/>
                </a:cubicBezTo>
                <a:cubicBezTo>
                  <a:pt x="903694" y="865909"/>
                  <a:pt x="808601" y="1095967"/>
                  <a:pt x="797266" y="1076246"/>
                </a:cubicBezTo>
                <a:close/>
              </a:path>
            </a:pathLst>
          </a:custGeom>
          <a:gradFill>
            <a:gsLst>
              <a:gs pos="0">
                <a:srgbClr val="C31B4F"/>
              </a:gs>
              <a:gs pos="100000">
                <a:srgbClr val="E55D8E"/>
              </a:gs>
            </a:gsLst>
            <a:lin ang="0" scaled="0"/>
          </a:gradFill>
          <a:ln>
            <a:solidFill>
              <a:srgbClr val="D121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宋体"/>
              <a:cs typeface="+mn-cs"/>
            </a:endParaRPr>
          </a:p>
        </p:txBody>
      </p:sp>
      <p:sp>
        <p:nvSpPr>
          <p:cNvPr id="84" name="文本框 28"/>
          <p:cNvSpPr txBox="1"/>
          <p:nvPr/>
        </p:nvSpPr>
        <p:spPr>
          <a:xfrm>
            <a:off x="1251355" y="2087426"/>
            <a:ext cx="1005403"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dirty="0">
                <a:ln>
                  <a:noFill/>
                </a:ln>
                <a:solidFill>
                  <a:srgbClr val="7030A0"/>
                </a:solidFill>
                <a:effectLst>
                  <a:outerShdw blurRad="50800" dist="76200" dir="2700000" algn="tl" rotWithShape="0">
                    <a:prstClr val="black">
                      <a:alpha val="40000"/>
                    </a:prstClr>
                  </a:outerShdw>
                  <a:reflection blurRad="6350" stA="55000" endA="300" endPos="45500" dir="5400000" sy="-100000" algn="bl" rotWithShape="0"/>
                </a:effectLst>
                <a:uLnTx/>
                <a:uFillTx/>
                <a:latin typeface="微软雅黑" pitchFamily="34" charset="-122"/>
                <a:ea typeface="微软雅黑" pitchFamily="34" charset="-122"/>
                <a:cs typeface="+mn-cs"/>
              </a:rPr>
              <a:t>反驳</a:t>
            </a:r>
          </a:p>
        </p:txBody>
      </p:sp>
      <p:grpSp>
        <p:nvGrpSpPr>
          <p:cNvPr id="25611" name="Group 73"/>
          <p:cNvGrpSpPr>
            <a:grpSpLocks/>
          </p:cNvGrpSpPr>
          <p:nvPr/>
        </p:nvGrpSpPr>
        <p:grpSpPr bwMode="auto">
          <a:xfrm>
            <a:off x="932044" y="3014280"/>
            <a:ext cx="7180263" cy="2439987"/>
            <a:chOff x="720" y="1392"/>
            <a:chExt cx="4058" cy="480"/>
          </a:xfrm>
        </p:grpSpPr>
        <p:sp>
          <p:nvSpPr>
            <p:cNvPr id="32" name="AutoShape 74"/>
            <p:cNvSpPr>
              <a:spLocks noChangeArrowheads="1"/>
            </p:cNvSpPr>
            <p:nvPr/>
          </p:nvSpPr>
          <p:spPr bwMode="gray">
            <a:xfrm>
              <a:off x="720" y="1392"/>
              <a:ext cx="4058" cy="480"/>
            </a:xfrm>
            <a:prstGeom prst="roundRect">
              <a:avLst>
                <a:gd name="adj" fmla="val 17509"/>
              </a:avLst>
            </a:prstGeom>
            <a:gradFill rotWithShape="1">
              <a:gsLst>
                <a:gs pos="0">
                  <a:srgbClr val="6CD2C1"/>
                </a:gs>
                <a:gs pos="50000">
                  <a:srgbClr val="64C2B2"/>
                </a:gs>
                <a:gs pos="100000">
                  <a:srgbClr val="6CD2C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nvGrpSpPr>
            <p:cNvPr id="18447" name="Group 75"/>
            <p:cNvGrpSpPr>
              <a:grpSpLocks/>
            </p:cNvGrpSpPr>
            <p:nvPr/>
          </p:nvGrpSpPr>
          <p:grpSpPr bwMode="auto">
            <a:xfrm>
              <a:off x="730" y="1407"/>
              <a:ext cx="4043" cy="444"/>
              <a:chOff x="744" y="1407"/>
              <a:chExt cx="3988" cy="444"/>
            </a:xfrm>
          </p:grpSpPr>
          <p:sp>
            <p:nvSpPr>
              <p:cNvPr id="34" name="AutoShape 76"/>
              <p:cNvSpPr>
                <a:spLocks noChangeArrowheads="1"/>
              </p:cNvSpPr>
              <p:nvPr/>
            </p:nvSpPr>
            <p:spPr bwMode="gray">
              <a:xfrm>
                <a:off x="744" y="1736"/>
                <a:ext cx="3986" cy="115"/>
              </a:xfrm>
              <a:prstGeom prst="roundRect">
                <a:avLst>
                  <a:gd name="adj" fmla="val 50000"/>
                </a:avLst>
              </a:prstGeom>
              <a:gradFill rotWithShape="1">
                <a:gsLst>
                  <a:gs pos="0">
                    <a:srgbClr val="6CD2C1">
                      <a:alpha val="0"/>
                    </a:srgbClr>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sp>
            <p:nvSpPr>
              <p:cNvPr id="35" name="AutoShape 77"/>
              <p:cNvSpPr>
                <a:spLocks noChangeArrowheads="1"/>
              </p:cNvSpPr>
              <p:nvPr/>
            </p:nvSpPr>
            <p:spPr bwMode="gray">
              <a:xfrm>
                <a:off x="744" y="1407"/>
                <a:ext cx="3986" cy="115"/>
              </a:xfrm>
              <a:prstGeom prst="roundRect">
                <a:avLst>
                  <a:gd name="adj" fmla="val 50000"/>
                </a:avLst>
              </a:prstGeom>
              <a:gradFill rotWithShape="1">
                <a:gsLst>
                  <a:gs pos="0">
                    <a:srgbClr val="FFFFFF"/>
                  </a:gs>
                  <a:gs pos="100000">
                    <a:srgbClr val="6CD2C1">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grpSp>
      <p:sp>
        <p:nvSpPr>
          <p:cNvPr id="36" name="文本框 28"/>
          <p:cNvSpPr txBox="1">
            <a:spLocks noChangeArrowheads="1"/>
          </p:cNvSpPr>
          <p:nvPr/>
        </p:nvSpPr>
        <p:spPr bwMode="auto">
          <a:xfrm>
            <a:off x="953815" y="3433899"/>
            <a:ext cx="709453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反驳是通过已知为真的命题确定某一命题为假的思维过程。</a:t>
            </a:r>
          </a:p>
        </p:txBody>
      </p:sp>
    </p:spTree>
    <p:extLst>
      <p:ext uri="{BB962C8B-B14F-4D97-AF65-F5344CB8AC3E}">
        <p14:creationId xmlns:p14="http://schemas.microsoft.com/office/powerpoint/2010/main" val="26935025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p:cTn id="11" dur="500" fill="hold"/>
                                        <p:tgtEl>
                                          <p:spTgt spid="44"/>
                                        </p:tgtEl>
                                        <p:attrNameLst>
                                          <p:attrName>ppt_w</p:attrName>
                                        </p:attrNameLst>
                                      </p:cBhvr>
                                      <p:tavLst>
                                        <p:tav tm="0">
                                          <p:val>
                                            <p:fltVal val="0"/>
                                          </p:val>
                                        </p:tav>
                                        <p:tav tm="100000">
                                          <p:val>
                                            <p:strVal val="#ppt_w"/>
                                          </p:val>
                                        </p:tav>
                                      </p:tavLst>
                                    </p:anim>
                                    <p:anim calcmode="lin" valueType="num">
                                      <p:cBhvr>
                                        <p:cTn id="12" dur="500" fill="hold"/>
                                        <p:tgtEl>
                                          <p:spTgt spid="44"/>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60"/>
                                        </p:tgtEl>
                                        <p:attrNameLst>
                                          <p:attrName>style.visibility</p:attrName>
                                        </p:attrNameLst>
                                      </p:cBhvr>
                                      <p:to>
                                        <p:strVal val="visible"/>
                                      </p:to>
                                    </p:set>
                                    <p:anim calcmode="lin" valueType="num">
                                      <p:cBhvr>
                                        <p:cTn id="15" dur="500" fill="hold"/>
                                        <p:tgtEl>
                                          <p:spTgt spid="60"/>
                                        </p:tgtEl>
                                        <p:attrNameLst>
                                          <p:attrName>ppt_w</p:attrName>
                                        </p:attrNameLst>
                                      </p:cBhvr>
                                      <p:tavLst>
                                        <p:tav tm="0">
                                          <p:val>
                                            <p:fltVal val="0"/>
                                          </p:val>
                                        </p:tav>
                                        <p:tav tm="100000">
                                          <p:val>
                                            <p:strVal val="#ppt_w"/>
                                          </p:val>
                                        </p:tav>
                                      </p:tavLst>
                                    </p:anim>
                                    <p:anim calcmode="lin" valueType="num">
                                      <p:cBhvr>
                                        <p:cTn id="16" dur="500" fill="hold"/>
                                        <p:tgtEl>
                                          <p:spTgt spid="60"/>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84"/>
                                        </p:tgtEl>
                                        <p:attrNameLst>
                                          <p:attrName>style.visibility</p:attrName>
                                        </p:attrNameLst>
                                      </p:cBhvr>
                                      <p:to>
                                        <p:strVal val="visible"/>
                                      </p:to>
                                    </p:set>
                                    <p:anim calcmode="lin" valueType="num">
                                      <p:cBhvr>
                                        <p:cTn id="19" dur="500" fill="hold"/>
                                        <p:tgtEl>
                                          <p:spTgt spid="84"/>
                                        </p:tgtEl>
                                        <p:attrNameLst>
                                          <p:attrName>ppt_w</p:attrName>
                                        </p:attrNameLst>
                                      </p:cBhvr>
                                      <p:tavLst>
                                        <p:tav tm="0">
                                          <p:val>
                                            <p:fltVal val="0"/>
                                          </p:val>
                                        </p:tav>
                                        <p:tav tm="100000">
                                          <p:val>
                                            <p:strVal val="#ppt_w"/>
                                          </p:val>
                                        </p:tav>
                                      </p:tavLst>
                                    </p:anim>
                                    <p:anim calcmode="lin" valueType="num">
                                      <p:cBhvr>
                                        <p:cTn id="20" dur="500" fill="hold"/>
                                        <p:tgtEl>
                                          <p:spTgt spid="84"/>
                                        </p:tgtEl>
                                        <p:attrNameLst>
                                          <p:attrName>ppt_h</p:attrName>
                                        </p:attrNameLst>
                                      </p:cBhvr>
                                      <p:tavLst>
                                        <p:tav tm="0">
                                          <p:val>
                                            <p:flt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25611"/>
                                        </p:tgtEl>
                                        <p:attrNameLst>
                                          <p:attrName>style.visibility</p:attrName>
                                        </p:attrNameLst>
                                      </p:cBhvr>
                                      <p:to>
                                        <p:strVal val="visible"/>
                                      </p:to>
                                    </p:set>
                                    <p:anim calcmode="lin" valueType="num">
                                      <p:cBhvr>
                                        <p:cTn id="23" dur="500" fill="hold"/>
                                        <p:tgtEl>
                                          <p:spTgt spid="25611"/>
                                        </p:tgtEl>
                                        <p:attrNameLst>
                                          <p:attrName>ppt_w</p:attrName>
                                        </p:attrNameLst>
                                      </p:cBhvr>
                                      <p:tavLst>
                                        <p:tav tm="0">
                                          <p:val>
                                            <p:fltVal val="0"/>
                                          </p:val>
                                        </p:tav>
                                        <p:tav tm="100000">
                                          <p:val>
                                            <p:strVal val="#ppt_w"/>
                                          </p:val>
                                        </p:tav>
                                      </p:tavLst>
                                    </p:anim>
                                    <p:anim calcmode="lin" valueType="num">
                                      <p:cBhvr>
                                        <p:cTn id="24" dur="500" fill="hold"/>
                                        <p:tgtEl>
                                          <p:spTgt spid="25611"/>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p:cTn id="27" dur="500" fill="hold"/>
                                        <p:tgtEl>
                                          <p:spTgt spid="36"/>
                                        </p:tgtEl>
                                        <p:attrNameLst>
                                          <p:attrName>ppt_w</p:attrName>
                                        </p:attrNameLst>
                                      </p:cBhvr>
                                      <p:tavLst>
                                        <p:tav tm="0">
                                          <p:val>
                                            <p:fltVal val="0"/>
                                          </p:val>
                                        </p:tav>
                                        <p:tav tm="100000">
                                          <p:val>
                                            <p:strVal val="#ppt_w"/>
                                          </p:val>
                                        </p:tav>
                                      </p:tavLst>
                                    </p:anim>
                                    <p:anim calcmode="lin" valueType="num">
                                      <p:cBhvr>
                                        <p:cTn id="28" dur="500" fill="hold"/>
                                        <p:tgtEl>
                                          <p:spTgt spid="36"/>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6">
                                            <p:txEl>
                                              <p:pRg st="0" end="0"/>
                                            </p:txEl>
                                          </p:spTgt>
                                        </p:tgtEl>
                                        <p:attrNameLst>
                                          <p:attrName>style.visibility</p:attrName>
                                        </p:attrNameLst>
                                      </p:cBhvr>
                                      <p:to>
                                        <p:strVal val="visible"/>
                                      </p:to>
                                    </p:set>
                                    <p:animEffect transition="in" filter="wipe(down)">
                                      <p:cBhvr>
                                        <p:cTn id="33"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4" grpId="0"/>
      <p:bldP spid="84" grpId="0"/>
      <p:bldP spid="3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4184469201"/>
              </p:ext>
            </p:extLst>
          </p:nvPr>
        </p:nvGraphicFramePr>
        <p:xfrm>
          <a:off x="21771" y="914400"/>
          <a:ext cx="8991600" cy="647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537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28"/>
          <p:cNvSpPr txBox="1"/>
          <p:nvPr/>
        </p:nvSpPr>
        <p:spPr>
          <a:xfrm>
            <a:off x="3298825" y="2481263"/>
            <a:ext cx="4770438" cy="120015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p>
        </p:txBody>
      </p:sp>
      <p:sp>
        <p:nvSpPr>
          <p:cNvPr id="44" name="文本框 28"/>
          <p:cNvSpPr txBox="1"/>
          <p:nvPr/>
        </p:nvSpPr>
        <p:spPr>
          <a:xfrm>
            <a:off x="925513" y="2478088"/>
            <a:ext cx="7302500" cy="739775"/>
          </a:xfrm>
          <a:prstGeom prst="rect">
            <a:avLst/>
          </a:prstGeom>
          <a:noFill/>
        </p:spPr>
        <p:txBody>
          <a:bodyP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       </a:t>
            </a:r>
          </a:p>
        </p:txBody>
      </p:sp>
      <p:grpSp>
        <p:nvGrpSpPr>
          <p:cNvPr id="21508" name="组合 1"/>
          <p:cNvGrpSpPr>
            <a:grpSpLocks/>
          </p:cNvGrpSpPr>
          <p:nvPr/>
        </p:nvGrpSpPr>
        <p:grpSpPr bwMode="auto">
          <a:xfrm>
            <a:off x="525463" y="508000"/>
            <a:ext cx="5397500" cy="652463"/>
            <a:chOff x="3589704" y="5356768"/>
            <a:chExt cx="5398100" cy="651600"/>
          </a:xfrm>
        </p:grpSpPr>
        <p:sp>
          <p:nvSpPr>
            <p:cNvPr id="52" name="Freeform 7"/>
            <p:cNvSpPr>
              <a:spLocks/>
            </p:cNvSpPr>
            <p:nvPr/>
          </p:nvSpPr>
          <p:spPr bwMode="auto">
            <a:xfrm>
              <a:off x="3592879" y="5358354"/>
              <a:ext cx="5394925" cy="648428"/>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29ABE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3" name="Freeform 8"/>
            <p:cNvSpPr>
              <a:spLocks/>
            </p:cNvSpPr>
            <p:nvPr/>
          </p:nvSpPr>
          <p:spPr bwMode="auto">
            <a:xfrm>
              <a:off x="7751004" y="5358354"/>
              <a:ext cx="1236800" cy="648428"/>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4" name="Freeform 12"/>
            <p:cNvSpPr>
              <a:spLocks/>
            </p:cNvSpPr>
            <p:nvPr/>
          </p:nvSpPr>
          <p:spPr bwMode="auto">
            <a:xfrm>
              <a:off x="3589704" y="5356768"/>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grpSp>
      <p:sp>
        <p:nvSpPr>
          <p:cNvPr id="55" name="Freeform 5"/>
          <p:cNvSpPr>
            <a:spLocks noEditPoints="1"/>
          </p:cNvSpPr>
          <p:nvPr/>
        </p:nvSpPr>
        <p:spPr bwMode="auto">
          <a:xfrm>
            <a:off x="315119" y="279450"/>
            <a:ext cx="5821362" cy="1081087"/>
          </a:xfrm>
          <a:custGeom>
            <a:avLst/>
            <a:gdLst>
              <a:gd name="T0" fmla="*/ 5285393 w 1097"/>
              <a:gd name="T1" fmla="*/ 0 h 201"/>
              <a:gd name="T2" fmla="*/ 530662 w 1097"/>
              <a:gd name="T3" fmla="*/ 0 h 201"/>
              <a:gd name="T4" fmla="*/ 153892 w 1097"/>
              <a:gd name="T5" fmla="*/ 155978 h 201"/>
              <a:gd name="T6" fmla="*/ 0 w 1097"/>
              <a:gd name="T7" fmla="*/ 537854 h 201"/>
              <a:gd name="T8" fmla="*/ 530662 w 1097"/>
              <a:gd name="T9" fmla="*/ 1081087 h 201"/>
              <a:gd name="T10" fmla="*/ 5285393 w 1097"/>
              <a:gd name="T11" fmla="*/ 1081087 h 201"/>
              <a:gd name="T12" fmla="*/ 5821362 w 1097"/>
              <a:gd name="T13" fmla="*/ 537854 h 201"/>
              <a:gd name="T14" fmla="*/ 5662163 w 1097"/>
              <a:gd name="T15" fmla="*/ 155978 h 201"/>
              <a:gd name="T16" fmla="*/ 5285393 w 1097"/>
              <a:gd name="T17" fmla="*/ 0 h 201"/>
              <a:gd name="T18" fmla="*/ 5609097 w 1097"/>
              <a:gd name="T19" fmla="*/ 537854 h 201"/>
              <a:gd name="T20" fmla="*/ 5285393 w 1097"/>
              <a:gd name="T21" fmla="*/ 865945 h 201"/>
              <a:gd name="T22" fmla="*/ 530662 w 1097"/>
              <a:gd name="T23" fmla="*/ 865945 h 201"/>
              <a:gd name="T24" fmla="*/ 212265 w 1097"/>
              <a:gd name="T25" fmla="*/ 537854 h 201"/>
              <a:gd name="T26" fmla="*/ 307784 w 1097"/>
              <a:gd name="T27" fmla="*/ 311955 h 201"/>
              <a:gd name="T28" fmla="*/ 530662 w 1097"/>
              <a:gd name="T29" fmla="*/ 215142 h 201"/>
              <a:gd name="T30" fmla="*/ 5285393 w 1097"/>
              <a:gd name="T31" fmla="*/ 215142 h 201"/>
              <a:gd name="T32" fmla="*/ 5513578 w 1097"/>
              <a:gd name="T33" fmla="*/ 311955 h 201"/>
              <a:gd name="T34" fmla="*/ 5609097 w 1097"/>
              <a:gd name="T35" fmla="*/ 537854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6" name="Freeform 6"/>
          <p:cNvSpPr>
            <a:spLocks noEditPoints="1"/>
          </p:cNvSpPr>
          <p:nvPr/>
        </p:nvSpPr>
        <p:spPr bwMode="auto">
          <a:xfrm>
            <a:off x="422275" y="401638"/>
            <a:ext cx="5608638" cy="865187"/>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7" name="文本框 39"/>
          <p:cNvSpPr txBox="1"/>
          <p:nvPr/>
        </p:nvSpPr>
        <p:spPr>
          <a:xfrm>
            <a:off x="609600" y="574675"/>
            <a:ext cx="665567"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03</a:t>
            </a:r>
            <a:endParaRPr kumimoji="0" lang="zh-CN" altLang="en-US"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58" name="Freeform 27"/>
          <p:cNvSpPr>
            <a:spLocks noChangeAspect="1" noEditPoints="1"/>
          </p:cNvSpPr>
          <p:nvPr/>
        </p:nvSpPr>
        <p:spPr bwMode="auto">
          <a:xfrm>
            <a:off x="4999038" y="600075"/>
            <a:ext cx="498475" cy="504825"/>
          </a:xfrm>
          <a:custGeom>
            <a:avLst/>
            <a:gdLst>
              <a:gd name="T0" fmla="*/ 59 w 104"/>
              <a:gd name="T1" fmla="*/ 46 h 105"/>
              <a:gd name="T2" fmla="*/ 59 w 104"/>
              <a:gd name="T3" fmla="*/ 23 h 105"/>
              <a:gd name="T4" fmla="*/ 46 w 104"/>
              <a:gd name="T5" fmla="*/ 23 h 105"/>
              <a:gd name="T6" fmla="*/ 46 w 104"/>
              <a:gd name="T7" fmla="*/ 46 h 105"/>
              <a:gd name="T8" fmla="*/ 24 w 104"/>
              <a:gd name="T9" fmla="*/ 46 h 105"/>
              <a:gd name="T10" fmla="*/ 24 w 104"/>
              <a:gd name="T11" fmla="*/ 59 h 105"/>
              <a:gd name="T12" fmla="*/ 46 w 104"/>
              <a:gd name="T13" fmla="*/ 59 h 105"/>
              <a:gd name="T14" fmla="*/ 46 w 104"/>
              <a:gd name="T15" fmla="*/ 82 h 105"/>
              <a:gd name="T16" fmla="*/ 59 w 104"/>
              <a:gd name="T17" fmla="*/ 82 h 105"/>
              <a:gd name="T18" fmla="*/ 59 w 104"/>
              <a:gd name="T19" fmla="*/ 59 h 105"/>
              <a:gd name="T20" fmla="*/ 81 w 104"/>
              <a:gd name="T21" fmla="*/ 59 h 105"/>
              <a:gd name="T22" fmla="*/ 81 w 104"/>
              <a:gd name="T23" fmla="*/ 46 h 105"/>
              <a:gd name="T24" fmla="*/ 59 w 104"/>
              <a:gd name="T25" fmla="*/ 46 h 105"/>
              <a:gd name="T26" fmla="*/ 52 w 104"/>
              <a:gd name="T27" fmla="*/ 0 h 105"/>
              <a:gd name="T28" fmla="*/ 0 w 104"/>
              <a:gd name="T29" fmla="*/ 53 h 105"/>
              <a:gd name="T30" fmla="*/ 52 w 104"/>
              <a:gd name="T31" fmla="*/ 105 h 105"/>
              <a:gd name="T32" fmla="*/ 104 w 104"/>
              <a:gd name="T33" fmla="*/ 53 h 105"/>
              <a:gd name="T34" fmla="*/ 52 w 104"/>
              <a:gd name="T35" fmla="*/ 0 h 105"/>
              <a:gd name="T36" fmla="*/ 52 w 104"/>
              <a:gd name="T37" fmla="*/ 93 h 105"/>
              <a:gd name="T38" fmla="*/ 12 w 104"/>
              <a:gd name="T39" fmla="*/ 53 h 105"/>
              <a:gd name="T40" fmla="*/ 52 w 104"/>
              <a:gd name="T41" fmla="*/ 12 h 105"/>
              <a:gd name="T42" fmla="*/ 93 w 104"/>
              <a:gd name="T43" fmla="*/ 53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9" y="46"/>
                </a:moveTo>
                <a:cubicBezTo>
                  <a:pt x="59" y="23"/>
                  <a:pt x="59" y="23"/>
                  <a:pt x="59" y="23"/>
                </a:cubicBezTo>
                <a:cubicBezTo>
                  <a:pt x="46" y="23"/>
                  <a:pt x="46" y="23"/>
                  <a:pt x="46" y="23"/>
                </a:cubicBezTo>
                <a:cubicBezTo>
                  <a:pt x="46" y="46"/>
                  <a:pt x="46" y="46"/>
                  <a:pt x="46" y="46"/>
                </a:cubicBezTo>
                <a:cubicBezTo>
                  <a:pt x="24" y="46"/>
                  <a:pt x="24" y="46"/>
                  <a:pt x="24" y="46"/>
                </a:cubicBezTo>
                <a:cubicBezTo>
                  <a:pt x="24" y="59"/>
                  <a:pt x="24" y="59"/>
                  <a:pt x="24" y="59"/>
                </a:cubicBezTo>
                <a:cubicBezTo>
                  <a:pt x="46" y="59"/>
                  <a:pt x="46" y="59"/>
                  <a:pt x="46" y="59"/>
                </a:cubicBezTo>
                <a:cubicBezTo>
                  <a:pt x="46" y="82"/>
                  <a:pt x="46" y="82"/>
                  <a:pt x="46" y="82"/>
                </a:cubicBezTo>
                <a:cubicBezTo>
                  <a:pt x="59" y="82"/>
                  <a:pt x="59" y="82"/>
                  <a:pt x="59" y="82"/>
                </a:cubicBezTo>
                <a:cubicBezTo>
                  <a:pt x="59" y="59"/>
                  <a:pt x="59" y="59"/>
                  <a:pt x="59" y="59"/>
                </a:cubicBezTo>
                <a:cubicBezTo>
                  <a:pt x="81" y="59"/>
                  <a:pt x="81" y="59"/>
                  <a:pt x="81" y="59"/>
                </a:cubicBezTo>
                <a:cubicBezTo>
                  <a:pt x="81" y="46"/>
                  <a:pt x="81" y="46"/>
                  <a:pt x="81" y="46"/>
                </a:cubicBezTo>
                <a:lnTo>
                  <a:pt x="59" y="46"/>
                </a:lnTo>
                <a:close/>
                <a:moveTo>
                  <a:pt x="52" y="0"/>
                </a:moveTo>
                <a:cubicBezTo>
                  <a:pt x="23" y="0"/>
                  <a:pt x="0" y="24"/>
                  <a:pt x="0" y="53"/>
                </a:cubicBezTo>
                <a:cubicBezTo>
                  <a:pt x="0" y="81"/>
                  <a:pt x="23" y="105"/>
                  <a:pt x="52" y="105"/>
                </a:cubicBezTo>
                <a:cubicBezTo>
                  <a:pt x="81" y="105"/>
                  <a:pt x="104" y="81"/>
                  <a:pt x="104" y="53"/>
                </a:cubicBezTo>
                <a:cubicBezTo>
                  <a:pt x="104" y="24"/>
                  <a:pt x="81" y="0"/>
                  <a:pt x="52" y="0"/>
                </a:cubicBezTo>
                <a:close/>
                <a:moveTo>
                  <a:pt x="52" y="93"/>
                </a:moveTo>
                <a:cubicBezTo>
                  <a:pt x="30" y="93"/>
                  <a:pt x="12" y="75"/>
                  <a:pt x="12" y="53"/>
                </a:cubicBezTo>
                <a:cubicBezTo>
                  <a:pt x="12" y="30"/>
                  <a:pt x="30" y="12"/>
                  <a:pt x="52" y="12"/>
                </a:cubicBezTo>
                <a:cubicBezTo>
                  <a:pt x="74" y="12"/>
                  <a:pt x="93" y="30"/>
                  <a:pt x="93" y="53"/>
                </a:cubicBezTo>
                <a:cubicBezTo>
                  <a:pt x="93" y="75"/>
                  <a:pt x="74" y="93"/>
                  <a:pt x="52" y="93"/>
                </a:cubicBezTo>
                <a:close/>
              </a:path>
            </a:pathLst>
          </a:custGeom>
          <a:solidFill>
            <a:sysClr val="window" lastClr="FFFFFF">
              <a:alpha val="88000"/>
            </a:sys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9" name="文本框 28"/>
          <p:cNvSpPr txBox="1"/>
          <p:nvPr/>
        </p:nvSpPr>
        <p:spPr>
          <a:xfrm>
            <a:off x="902198" y="547610"/>
            <a:ext cx="2801337" cy="58420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zh-CN" altLang="en-US" sz="32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反驳的方法</a:t>
            </a:r>
            <a:endPar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84" name="文本框 28"/>
          <p:cNvSpPr txBox="1"/>
          <p:nvPr/>
        </p:nvSpPr>
        <p:spPr>
          <a:xfrm>
            <a:off x="1135063" y="1779588"/>
            <a:ext cx="2646878"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dirty="0">
                <a:ln>
                  <a:noFill/>
                </a:ln>
                <a:solidFill>
                  <a:srgbClr val="7030A0"/>
                </a:solidFill>
                <a:effectLst>
                  <a:outerShdw blurRad="50800" dist="76200" dir="2700000" algn="tl" rotWithShape="0">
                    <a:prstClr val="black">
                      <a:alpha val="40000"/>
                    </a:prstClr>
                  </a:outerShdw>
                  <a:reflection blurRad="6350" stA="55000" endA="300" endPos="45500" dir="5400000" sy="-100000" algn="bl" rotWithShape="0"/>
                </a:effectLst>
                <a:uLnTx/>
                <a:uFillTx/>
                <a:latin typeface="微软雅黑" pitchFamily="34" charset="-122"/>
                <a:ea typeface="微软雅黑" pitchFamily="34" charset="-122"/>
                <a:cs typeface="+mn-cs"/>
              </a:rPr>
              <a:t>一、反驳论题</a:t>
            </a:r>
          </a:p>
        </p:txBody>
      </p:sp>
      <p:grpSp>
        <p:nvGrpSpPr>
          <p:cNvPr id="31754" name="Group 68"/>
          <p:cNvGrpSpPr>
            <a:grpSpLocks/>
          </p:cNvGrpSpPr>
          <p:nvPr/>
        </p:nvGrpSpPr>
        <p:grpSpPr bwMode="auto">
          <a:xfrm>
            <a:off x="762001" y="2667000"/>
            <a:ext cx="7329488" cy="2781018"/>
            <a:chOff x="720" y="1382"/>
            <a:chExt cx="4058" cy="480"/>
          </a:xfrm>
        </p:grpSpPr>
        <p:sp>
          <p:nvSpPr>
            <p:cNvPr id="29" name="AutoShape 69"/>
            <p:cNvSpPr>
              <a:spLocks noChangeArrowheads="1"/>
            </p:cNvSpPr>
            <p:nvPr/>
          </p:nvSpPr>
          <p:spPr bwMode="gray">
            <a:xfrm>
              <a:off x="720" y="1382"/>
              <a:ext cx="4058" cy="480"/>
            </a:xfrm>
            <a:prstGeom prst="roundRect">
              <a:avLst>
                <a:gd name="adj" fmla="val 17509"/>
              </a:avLst>
            </a:prstGeom>
            <a:gradFill rotWithShape="1">
              <a:gsLst>
                <a:gs pos="0">
                  <a:srgbClr val="E4D578"/>
                </a:gs>
                <a:gs pos="50000">
                  <a:srgbClr val="D2C46F"/>
                </a:gs>
                <a:gs pos="100000">
                  <a:srgbClr val="E4D578"/>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nvGrpSpPr>
            <p:cNvPr id="21519" name="Group 70"/>
            <p:cNvGrpSpPr>
              <a:grpSpLocks/>
            </p:cNvGrpSpPr>
            <p:nvPr/>
          </p:nvGrpSpPr>
          <p:grpSpPr bwMode="auto">
            <a:xfrm>
              <a:off x="730" y="1407"/>
              <a:ext cx="4043" cy="444"/>
              <a:chOff x="744" y="1407"/>
              <a:chExt cx="3988" cy="444"/>
            </a:xfrm>
          </p:grpSpPr>
          <p:sp>
            <p:nvSpPr>
              <p:cNvPr id="37" name="AutoShape 71"/>
              <p:cNvSpPr>
                <a:spLocks noChangeArrowheads="1"/>
              </p:cNvSpPr>
              <p:nvPr/>
            </p:nvSpPr>
            <p:spPr bwMode="gray">
              <a:xfrm>
                <a:off x="744" y="1736"/>
                <a:ext cx="3987" cy="115"/>
              </a:xfrm>
              <a:prstGeom prst="roundRect">
                <a:avLst>
                  <a:gd name="adj" fmla="val 50000"/>
                </a:avLst>
              </a:prstGeom>
              <a:gradFill rotWithShape="1">
                <a:gsLst>
                  <a:gs pos="0">
                    <a:srgbClr val="E4D578">
                      <a:alpha val="0"/>
                    </a:srgbClr>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sp>
            <p:nvSpPr>
              <p:cNvPr id="38" name="AutoShape 72"/>
              <p:cNvSpPr>
                <a:spLocks noChangeArrowheads="1"/>
              </p:cNvSpPr>
              <p:nvPr/>
            </p:nvSpPr>
            <p:spPr bwMode="gray">
              <a:xfrm>
                <a:off x="744" y="1407"/>
                <a:ext cx="3987" cy="115"/>
              </a:xfrm>
              <a:prstGeom prst="roundRect">
                <a:avLst>
                  <a:gd name="adj" fmla="val 50000"/>
                </a:avLst>
              </a:prstGeom>
              <a:gradFill rotWithShape="1">
                <a:gsLst>
                  <a:gs pos="0">
                    <a:srgbClr val="FFFFFF"/>
                  </a:gs>
                  <a:gs pos="100000">
                    <a:srgbClr val="E4D578">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grpSp>
      <p:sp>
        <p:nvSpPr>
          <p:cNvPr id="39" name="文本框 28"/>
          <p:cNvSpPr txBox="1">
            <a:spLocks noChangeArrowheads="1"/>
          </p:cNvSpPr>
          <p:nvPr/>
        </p:nvSpPr>
        <p:spPr bwMode="auto">
          <a:xfrm>
            <a:off x="925513" y="2770362"/>
            <a:ext cx="716597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反驳论题是反驳中最重要的反驳方法，它是根据某些事实或一般原理，按照一定的逻辑规则，论证对方的论题是虚假的、不能成立的。</a:t>
            </a:r>
            <a:endPar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1" name="任意多边形 6"/>
          <p:cNvSpPr/>
          <p:nvPr/>
        </p:nvSpPr>
        <p:spPr>
          <a:xfrm rot="19117117">
            <a:off x="330200" y="1741488"/>
            <a:ext cx="1069975" cy="771525"/>
          </a:xfrm>
          <a:custGeom>
            <a:avLst/>
            <a:gdLst>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698395 w 1556117"/>
              <a:gd name="connsiteY2" fmla="*/ 875985 h 1091990"/>
              <a:gd name="connsiteX3" fmla="*/ 490576 w 1556117"/>
              <a:gd name="connsiteY3" fmla="*/ 690838 h 1091990"/>
              <a:gd name="connsiteX4" fmla="*/ 199631 w 1556117"/>
              <a:gd name="connsiteY4" fmla="*/ 562368 h 1091990"/>
              <a:gd name="connsiteX5" fmla="*/ 29598 w 1556117"/>
              <a:gd name="connsiteY5" fmla="*/ 562368 h 1091990"/>
              <a:gd name="connsiteX6" fmla="*/ 22041 w 1556117"/>
              <a:gd name="connsiteY6" fmla="*/ 547254 h 1091990"/>
              <a:gd name="connsiteX7" fmla="*/ 82497 w 1556117"/>
              <a:gd name="connsiteY7" fmla="*/ 441456 h 1091990"/>
              <a:gd name="connsiteX8" fmla="*/ 256309 w 1556117"/>
              <a:gd name="connsiteY8" fmla="*/ 218524 h 1091990"/>
              <a:gd name="connsiteX9" fmla="*/ 551033 w 1556117"/>
              <a:gd name="connsiteY9" fmla="*/ 48491 h 1091990"/>
              <a:gd name="connsiteX10" fmla="*/ 943998 w 1556117"/>
              <a:gd name="connsiteY10" fmla="*/ 25820 h 1091990"/>
              <a:gd name="connsiteX11" fmla="*/ 1291621 w 1556117"/>
              <a:gd name="connsiteY11" fmla="*/ 203410 h 1091990"/>
              <a:gd name="connsiteX12" fmla="*/ 1518332 w 1556117"/>
              <a:gd name="connsiteY12" fmla="*/ 494355 h 1091990"/>
              <a:gd name="connsiteX13" fmla="*/ 1518332 w 1556117"/>
              <a:gd name="connsiteY13" fmla="*/ 517026 h 1091990"/>
              <a:gd name="connsiteX14" fmla="*/ 1382305 w 1556117"/>
              <a:gd name="connsiteY14" fmla="*/ 535919 h 1091990"/>
              <a:gd name="connsiteX15" fmla="*/ 1155595 w 1556117"/>
              <a:gd name="connsiteY15" fmla="*/ 626603 h 1091990"/>
              <a:gd name="connsiteX16" fmla="*/ 962890 w 1556117"/>
              <a:gd name="connsiteY16" fmla="*/ 789079 h 1091990"/>
              <a:gd name="connsiteX17" fmla="*/ 796636 w 1556117"/>
              <a:gd name="connsiteY17"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360"/>
              <a:gd name="connsiteX1" fmla="*/ 690837 w 1556117"/>
              <a:gd name="connsiteY1" fmla="*/ 879764 h 1091360"/>
              <a:gd name="connsiteX2" fmla="*/ 490576 w 1556117"/>
              <a:gd name="connsiteY2" fmla="*/ 690838 h 1091360"/>
              <a:gd name="connsiteX3" fmla="*/ 199631 w 1556117"/>
              <a:gd name="connsiteY3" fmla="*/ 562368 h 1091360"/>
              <a:gd name="connsiteX4" fmla="*/ 29598 w 1556117"/>
              <a:gd name="connsiteY4" fmla="*/ 562368 h 1091360"/>
              <a:gd name="connsiteX5" fmla="*/ 22041 w 1556117"/>
              <a:gd name="connsiteY5" fmla="*/ 547254 h 1091360"/>
              <a:gd name="connsiteX6" fmla="*/ 82497 w 1556117"/>
              <a:gd name="connsiteY6" fmla="*/ 441456 h 1091360"/>
              <a:gd name="connsiteX7" fmla="*/ 256309 w 1556117"/>
              <a:gd name="connsiteY7" fmla="*/ 218524 h 1091360"/>
              <a:gd name="connsiteX8" fmla="*/ 551033 w 1556117"/>
              <a:gd name="connsiteY8" fmla="*/ 48491 h 1091360"/>
              <a:gd name="connsiteX9" fmla="*/ 943998 w 1556117"/>
              <a:gd name="connsiteY9" fmla="*/ 25820 h 1091360"/>
              <a:gd name="connsiteX10" fmla="*/ 1291621 w 1556117"/>
              <a:gd name="connsiteY10" fmla="*/ 203410 h 1091360"/>
              <a:gd name="connsiteX11" fmla="*/ 1518332 w 1556117"/>
              <a:gd name="connsiteY11" fmla="*/ 494355 h 1091360"/>
              <a:gd name="connsiteX12" fmla="*/ 1518332 w 1556117"/>
              <a:gd name="connsiteY12" fmla="*/ 517026 h 1091360"/>
              <a:gd name="connsiteX13" fmla="*/ 1382305 w 1556117"/>
              <a:gd name="connsiteY13" fmla="*/ 535919 h 1091360"/>
              <a:gd name="connsiteX14" fmla="*/ 1155595 w 1556117"/>
              <a:gd name="connsiteY14" fmla="*/ 626603 h 1091360"/>
              <a:gd name="connsiteX15" fmla="*/ 962890 w 1556117"/>
              <a:gd name="connsiteY15" fmla="*/ 789079 h 1091360"/>
              <a:gd name="connsiteX16" fmla="*/ 796636 w 1556117"/>
              <a:gd name="connsiteY16" fmla="*/ 1076246 h 1091360"/>
              <a:gd name="connsiteX0" fmla="*/ 796636 w 1556117"/>
              <a:gd name="connsiteY0" fmla="*/ 1076246 h 1091360"/>
              <a:gd name="connsiteX1" fmla="*/ 690837 w 1556117"/>
              <a:gd name="connsiteY1" fmla="*/ 879764 h 1091360"/>
              <a:gd name="connsiteX2" fmla="*/ 490576 w 1556117"/>
              <a:gd name="connsiteY2" fmla="*/ 690838 h 1091360"/>
              <a:gd name="connsiteX3" fmla="*/ 483019 w 1556117"/>
              <a:gd name="connsiteY3" fmla="*/ 694616 h 1091360"/>
              <a:gd name="connsiteX4" fmla="*/ 199631 w 1556117"/>
              <a:gd name="connsiteY4" fmla="*/ 562368 h 1091360"/>
              <a:gd name="connsiteX5" fmla="*/ 29598 w 1556117"/>
              <a:gd name="connsiteY5" fmla="*/ 562368 h 1091360"/>
              <a:gd name="connsiteX6" fmla="*/ 22041 w 1556117"/>
              <a:gd name="connsiteY6" fmla="*/ 547254 h 1091360"/>
              <a:gd name="connsiteX7" fmla="*/ 82497 w 1556117"/>
              <a:gd name="connsiteY7" fmla="*/ 441456 h 1091360"/>
              <a:gd name="connsiteX8" fmla="*/ 256309 w 1556117"/>
              <a:gd name="connsiteY8" fmla="*/ 218524 h 1091360"/>
              <a:gd name="connsiteX9" fmla="*/ 551033 w 1556117"/>
              <a:gd name="connsiteY9" fmla="*/ 48491 h 1091360"/>
              <a:gd name="connsiteX10" fmla="*/ 943998 w 1556117"/>
              <a:gd name="connsiteY10" fmla="*/ 25820 h 1091360"/>
              <a:gd name="connsiteX11" fmla="*/ 1291621 w 1556117"/>
              <a:gd name="connsiteY11" fmla="*/ 203410 h 1091360"/>
              <a:gd name="connsiteX12" fmla="*/ 1518332 w 1556117"/>
              <a:gd name="connsiteY12" fmla="*/ 494355 h 1091360"/>
              <a:gd name="connsiteX13" fmla="*/ 1518332 w 1556117"/>
              <a:gd name="connsiteY13" fmla="*/ 517026 h 1091360"/>
              <a:gd name="connsiteX14" fmla="*/ 1382305 w 1556117"/>
              <a:gd name="connsiteY14" fmla="*/ 535919 h 1091360"/>
              <a:gd name="connsiteX15" fmla="*/ 1155595 w 1556117"/>
              <a:gd name="connsiteY15" fmla="*/ 626603 h 1091360"/>
              <a:gd name="connsiteX16" fmla="*/ 962890 w 1556117"/>
              <a:gd name="connsiteY16" fmla="*/ 789079 h 1091360"/>
              <a:gd name="connsiteX17" fmla="*/ 796636 w 155611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76246"/>
              <a:gd name="connsiteX1" fmla="*/ 691467 w 1556747"/>
              <a:gd name="connsiteY1" fmla="*/ 879764 h 1076246"/>
              <a:gd name="connsiteX2" fmla="*/ 491206 w 1556747"/>
              <a:gd name="connsiteY2" fmla="*/ 690838 h 1076246"/>
              <a:gd name="connsiteX3" fmla="*/ 483649 w 1556747"/>
              <a:gd name="connsiteY3" fmla="*/ 694616 h 1076246"/>
              <a:gd name="connsiteX4" fmla="*/ 204040 w 1556747"/>
              <a:gd name="connsiteY4" fmla="*/ 577483 h 1076246"/>
              <a:gd name="connsiteX5" fmla="*/ 30228 w 1556747"/>
              <a:gd name="connsiteY5" fmla="*/ 562368 h 1076246"/>
              <a:gd name="connsiteX6" fmla="*/ 22671 w 1556747"/>
              <a:gd name="connsiteY6" fmla="*/ 547254 h 1076246"/>
              <a:gd name="connsiteX7" fmla="*/ 83127 w 1556747"/>
              <a:gd name="connsiteY7" fmla="*/ 441456 h 1076246"/>
              <a:gd name="connsiteX8" fmla="*/ 256939 w 1556747"/>
              <a:gd name="connsiteY8" fmla="*/ 218524 h 1076246"/>
              <a:gd name="connsiteX9" fmla="*/ 551663 w 1556747"/>
              <a:gd name="connsiteY9" fmla="*/ 48491 h 1076246"/>
              <a:gd name="connsiteX10" fmla="*/ 944628 w 1556747"/>
              <a:gd name="connsiteY10" fmla="*/ 25820 h 1076246"/>
              <a:gd name="connsiteX11" fmla="*/ 1292251 w 1556747"/>
              <a:gd name="connsiteY11" fmla="*/ 203410 h 1076246"/>
              <a:gd name="connsiteX12" fmla="*/ 1518962 w 1556747"/>
              <a:gd name="connsiteY12" fmla="*/ 494355 h 1076246"/>
              <a:gd name="connsiteX13" fmla="*/ 1518962 w 1556747"/>
              <a:gd name="connsiteY13" fmla="*/ 517026 h 1076246"/>
              <a:gd name="connsiteX14" fmla="*/ 1382935 w 1556747"/>
              <a:gd name="connsiteY14" fmla="*/ 535919 h 1076246"/>
              <a:gd name="connsiteX15" fmla="*/ 1156225 w 1556747"/>
              <a:gd name="connsiteY15" fmla="*/ 626603 h 1076246"/>
              <a:gd name="connsiteX16" fmla="*/ 963520 w 1556747"/>
              <a:gd name="connsiteY16" fmla="*/ 789079 h 1076246"/>
              <a:gd name="connsiteX17" fmla="*/ 797266 w 1556747"/>
              <a:gd name="connsiteY17" fmla="*/ 1076246 h 1076246"/>
              <a:gd name="connsiteX0" fmla="*/ 797266 w 1556747"/>
              <a:gd name="connsiteY0" fmla="*/ 1076246 h 1095967"/>
              <a:gd name="connsiteX1" fmla="*/ 691467 w 1556747"/>
              <a:gd name="connsiteY1" fmla="*/ 879764 h 1095967"/>
              <a:gd name="connsiteX2" fmla="*/ 491206 w 1556747"/>
              <a:gd name="connsiteY2" fmla="*/ 690838 h 1095967"/>
              <a:gd name="connsiteX3" fmla="*/ 483649 w 1556747"/>
              <a:gd name="connsiteY3" fmla="*/ 694616 h 1095967"/>
              <a:gd name="connsiteX4" fmla="*/ 204040 w 1556747"/>
              <a:gd name="connsiteY4" fmla="*/ 577483 h 1095967"/>
              <a:gd name="connsiteX5" fmla="*/ 30228 w 1556747"/>
              <a:gd name="connsiteY5" fmla="*/ 562368 h 1095967"/>
              <a:gd name="connsiteX6" fmla="*/ 22671 w 1556747"/>
              <a:gd name="connsiteY6" fmla="*/ 547254 h 1095967"/>
              <a:gd name="connsiteX7" fmla="*/ 83127 w 1556747"/>
              <a:gd name="connsiteY7" fmla="*/ 441456 h 1095967"/>
              <a:gd name="connsiteX8" fmla="*/ 256939 w 1556747"/>
              <a:gd name="connsiteY8" fmla="*/ 218524 h 1095967"/>
              <a:gd name="connsiteX9" fmla="*/ 551663 w 1556747"/>
              <a:gd name="connsiteY9" fmla="*/ 48491 h 1095967"/>
              <a:gd name="connsiteX10" fmla="*/ 944628 w 1556747"/>
              <a:gd name="connsiteY10" fmla="*/ 25820 h 1095967"/>
              <a:gd name="connsiteX11" fmla="*/ 1292251 w 1556747"/>
              <a:gd name="connsiteY11" fmla="*/ 203410 h 1095967"/>
              <a:gd name="connsiteX12" fmla="*/ 1518962 w 1556747"/>
              <a:gd name="connsiteY12" fmla="*/ 494355 h 1095967"/>
              <a:gd name="connsiteX13" fmla="*/ 1518962 w 1556747"/>
              <a:gd name="connsiteY13" fmla="*/ 517026 h 1095967"/>
              <a:gd name="connsiteX14" fmla="*/ 1382935 w 1556747"/>
              <a:gd name="connsiteY14" fmla="*/ 535919 h 1095967"/>
              <a:gd name="connsiteX15" fmla="*/ 1156225 w 1556747"/>
              <a:gd name="connsiteY15" fmla="*/ 626603 h 1095967"/>
              <a:gd name="connsiteX16" fmla="*/ 963520 w 1556747"/>
              <a:gd name="connsiteY16" fmla="*/ 789079 h 1095967"/>
              <a:gd name="connsiteX17" fmla="*/ 797266 w 1556747"/>
              <a:gd name="connsiteY17" fmla="*/ 1076246 h 109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6747" h="1095967">
                <a:moveTo>
                  <a:pt x="797266" y="1076246"/>
                </a:moveTo>
                <a:cubicBezTo>
                  <a:pt x="785577" y="1073649"/>
                  <a:pt x="742477" y="943999"/>
                  <a:pt x="691467" y="879764"/>
                </a:cubicBezTo>
                <a:cubicBezTo>
                  <a:pt x="640457" y="815529"/>
                  <a:pt x="525842" y="721696"/>
                  <a:pt x="491206" y="690838"/>
                </a:cubicBezTo>
                <a:cubicBezTo>
                  <a:pt x="456570" y="659980"/>
                  <a:pt x="579216" y="757910"/>
                  <a:pt x="483649" y="694616"/>
                </a:cubicBezTo>
                <a:cubicBezTo>
                  <a:pt x="384545" y="633220"/>
                  <a:pt x="279610" y="599524"/>
                  <a:pt x="204040" y="577483"/>
                </a:cubicBezTo>
                <a:cubicBezTo>
                  <a:pt x="128470" y="555442"/>
                  <a:pt x="60456" y="567406"/>
                  <a:pt x="30228" y="562368"/>
                </a:cubicBezTo>
                <a:cubicBezTo>
                  <a:pt x="0" y="557330"/>
                  <a:pt x="13855" y="567406"/>
                  <a:pt x="22671" y="547254"/>
                </a:cubicBezTo>
                <a:cubicBezTo>
                  <a:pt x="31488" y="527102"/>
                  <a:pt x="44082" y="496244"/>
                  <a:pt x="83127" y="441456"/>
                </a:cubicBezTo>
                <a:cubicBezTo>
                  <a:pt x="122172" y="386668"/>
                  <a:pt x="178850" y="284018"/>
                  <a:pt x="256939" y="218524"/>
                </a:cubicBezTo>
                <a:cubicBezTo>
                  <a:pt x="335028" y="153030"/>
                  <a:pt x="437048" y="80608"/>
                  <a:pt x="551663" y="48491"/>
                </a:cubicBezTo>
                <a:cubicBezTo>
                  <a:pt x="666278" y="16374"/>
                  <a:pt x="821197" y="0"/>
                  <a:pt x="944628" y="25820"/>
                </a:cubicBezTo>
                <a:cubicBezTo>
                  <a:pt x="1068059" y="51640"/>
                  <a:pt x="1196529" y="125321"/>
                  <a:pt x="1292251" y="203410"/>
                </a:cubicBezTo>
                <a:cubicBezTo>
                  <a:pt x="1387973" y="281499"/>
                  <a:pt x="1481177" y="442086"/>
                  <a:pt x="1518962" y="494355"/>
                </a:cubicBezTo>
                <a:cubicBezTo>
                  <a:pt x="1556747" y="546624"/>
                  <a:pt x="1541633" y="510099"/>
                  <a:pt x="1518962" y="517026"/>
                </a:cubicBezTo>
                <a:cubicBezTo>
                  <a:pt x="1496291" y="523953"/>
                  <a:pt x="1443391" y="517656"/>
                  <a:pt x="1382935" y="535919"/>
                </a:cubicBezTo>
                <a:cubicBezTo>
                  <a:pt x="1322479" y="554182"/>
                  <a:pt x="1226127" y="584410"/>
                  <a:pt x="1156225" y="626603"/>
                </a:cubicBezTo>
                <a:cubicBezTo>
                  <a:pt x="1086323" y="668796"/>
                  <a:pt x="1023346" y="712249"/>
                  <a:pt x="963520" y="789079"/>
                </a:cubicBezTo>
                <a:cubicBezTo>
                  <a:pt x="903694" y="865909"/>
                  <a:pt x="808601" y="1095967"/>
                  <a:pt x="797266" y="1076246"/>
                </a:cubicBezTo>
                <a:close/>
              </a:path>
            </a:pathLst>
          </a:custGeom>
          <a:gradFill>
            <a:gsLst>
              <a:gs pos="0">
                <a:srgbClr val="E4A302"/>
              </a:gs>
              <a:gs pos="100000">
                <a:srgbClr val="FFDD71"/>
              </a:gs>
            </a:gsLst>
            <a:lin ang="12000000" scaled="0"/>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宋体"/>
              <a:cs typeface="+mn-cs"/>
            </a:endParaRPr>
          </a:p>
        </p:txBody>
      </p:sp>
      <p:sp>
        <p:nvSpPr>
          <p:cNvPr id="2" name="左大括号 1"/>
          <p:cNvSpPr/>
          <p:nvPr/>
        </p:nvSpPr>
        <p:spPr>
          <a:xfrm rot="5400000">
            <a:off x="4001597" y="3580021"/>
            <a:ext cx="529681" cy="4265676"/>
          </a:xfrm>
          <a:prstGeom prst="leftBrace">
            <a:avLst/>
          </a:pr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3" name="矩形 2"/>
          <p:cNvSpPr/>
          <p:nvPr/>
        </p:nvSpPr>
        <p:spPr>
          <a:xfrm>
            <a:off x="214327" y="5886213"/>
            <a:ext cx="3897221" cy="830997"/>
          </a:xfrm>
          <a:prstGeom prst="rect">
            <a:avLst/>
          </a:prstGeom>
          <a:noFill/>
        </p:spPr>
        <p:txBody>
          <a:bodyPr wrap="none" lIns="91440" tIns="45720" rIns="91440" bIns="4572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4800" b="1" i="0" u="none" strike="noStrike" kern="1200" cap="none" spc="0" normalizeH="0" baseline="0" noProof="0" dirty="0">
                <a:ln w="6600">
                  <a:solidFill>
                    <a:srgbClr val="333399"/>
                  </a:solidFill>
                  <a:prstDash val="solid"/>
                </a:ln>
                <a:solidFill>
                  <a:srgbClr val="00B050"/>
                </a:solidFill>
                <a:effectLst>
                  <a:outerShdw dist="38100" dir="2700000" algn="tl" rotWithShape="0">
                    <a:srgbClr val="333399"/>
                  </a:outerShdw>
                </a:effectLst>
                <a:uLnTx/>
                <a:uFillTx/>
                <a:latin typeface="Arial" panose="020B0604020202020204" pitchFamily="34" charset="0"/>
                <a:ea typeface="宋体" panose="02010600030101010101" pitchFamily="2" charset="-122"/>
                <a:cs typeface="+mn-cs"/>
              </a:rPr>
              <a:t>直接反驳论题</a:t>
            </a:r>
          </a:p>
        </p:txBody>
      </p:sp>
      <p:sp>
        <p:nvSpPr>
          <p:cNvPr id="4" name="矩形 3"/>
          <p:cNvSpPr/>
          <p:nvPr/>
        </p:nvSpPr>
        <p:spPr>
          <a:xfrm>
            <a:off x="4390908" y="5901477"/>
            <a:ext cx="4068743" cy="830997"/>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4800" b="1" i="0" u="none" strike="noStrike" kern="1200" cap="none" spc="0" normalizeH="0" baseline="0" noProof="0" dirty="0">
                <a:ln w="6600">
                  <a:solidFill>
                    <a:srgbClr val="333399"/>
                  </a:solidFill>
                  <a:prstDash val="solid"/>
                </a:ln>
                <a:solidFill>
                  <a:srgbClr val="00B050"/>
                </a:solidFill>
                <a:effectLst>
                  <a:outerShdw dist="38100" dir="2700000" algn="tl" rotWithShape="0">
                    <a:srgbClr val="333399"/>
                  </a:outerShdw>
                </a:effectLst>
                <a:uLnTx/>
                <a:uFillTx/>
                <a:latin typeface="Arial" panose="020B0604020202020204" pitchFamily="34" charset="0"/>
                <a:ea typeface="宋体" panose="02010600030101010101" pitchFamily="2" charset="-122"/>
                <a:cs typeface="+mn-cs"/>
              </a:rPr>
              <a:t> 间接反驳论题</a:t>
            </a:r>
          </a:p>
        </p:txBody>
      </p:sp>
    </p:spTree>
    <p:extLst>
      <p:ext uri="{BB962C8B-B14F-4D97-AF65-F5344CB8AC3E}">
        <p14:creationId xmlns:p14="http://schemas.microsoft.com/office/powerpoint/2010/main" val="4890832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p:cTn id="12" dur="500" fill="hold"/>
                                        <p:tgtEl>
                                          <p:spTgt spid="44"/>
                                        </p:tgtEl>
                                        <p:attrNameLst>
                                          <p:attrName>ppt_w</p:attrName>
                                        </p:attrNameLst>
                                      </p:cBhvr>
                                      <p:tavLst>
                                        <p:tav tm="0">
                                          <p:val>
                                            <p:fltVal val="0"/>
                                          </p:val>
                                        </p:tav>
                                        <p:tav tm="100000">
                                          <p:val>
                                            <p:strVal val="#ppt_w"/>
                                          </p:val>
                                        </p:tav>
                                      </p:tavLst>
                                    </p:anim>
                                    <p:anim calcmode="lin" valueType="num">
                                      <p:cBhvr>
                                        <p:cTn id="13" dur="500" fill="hold"/>
                                        <p:tgtEl>
                                          <p:spTgt spid="44"/>
                                        </p:tgtEl>
                                        <p:attrNameLst>
                                          <p:attrName>ppt_h</p:attrName>
                                        </p:attrNameLst>
                                      </p:cBhvr>
                                      <p:tavLst>
                                        <p:tav tm="0">
                                          <p:val>
                                            <p:fltVal val="0"/>
                                          </p:val>
                                        </p:tav>
                                        <p:tav tm="100000">
                                          <p:val>
                                            <p:strVal val="#ppt_h"/>
                                          </p:val>
                                        </p:tav>
                                      </p:tavLst>
                                    </p:anim>
                                    <p:animEffect transition="in" filter="fade">
                                      <p:cBhvr>
                                        <p:cTn id="14" dur="500"/>
                                        <p:tgtEl>
                                          <p:spTgt spid="4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4"/>
                                        </p:tgtEl>
                                        <p:attrNameLst>
                                          <p:attrName>style.visibility</p:attrName>
                                        </p:attrNameLst>
                                      </p:cBhvr>
                                      <p:to>
                                        <p:strVal val="visible"/>
                                      </p:to>
                                    </p:set>
                                    <p:anim calcmode="lin" valueType="num">
                                      <p:cBhvr>
                                        <p:cTn id="17" dur="500" fill="hold"/>
                                        <p:tgtEl>
                                          <p:spTgt spid="84"/>
                                        </p:tgtEl>
                                        <p:attrNameLst>
                                          <p:attrName>ppt_w</p:attrName>
                                        </p:attrNameLst>
                                      </p:cBhvr>
                                      <p:tavLst>
                                        <p:tav tm="0">
                                          <p:val>
                                            <p:fltVal val="0"/>
                                          </p:val>
                                        </p:tav>
                                        <p:tav tm="100000">
                                          <p:val>
                                            <p:strVal val="#ppt_w"/>
                                          </p:val>
                                        </p:tav>
                                      </p:tavLst>
                                    </p:anim>
                                    <p:anim calcmode="lin" valueType="num">
                                      <p:cBhvr>
                                        <p:cTn id="18" dur="500" fill="hold"/>
                                        <p:tgtEl>
                                          <p:spTgt spid="84"/>
                                        </p:tgtEl>
                                        <p:attrNameLst>
                                          <p:attrName>ppt_h</p:attrName>
                                        </p:attrNameLst>
                                      </p:cBhvr>
                                      <p:tavLst>
                                        <p:tav tm="0">
                                          <p:val>
                                            <p:fltVal val="0"/>
                                          </p:val>
                                        </p:tav>
                                        <p:tav tm="100000">
                                          <p:val>
                                            <p:strVal val="#ppt_h"/>
                                          </p:val>
                                        </p:tav>
                                      </p:tavLst>
                                    </p:anim>
                                    <p:animEffect transition="in" filter="fade">
                                      <p:cBhvr>
                                        <p:cTn id="19" dur="500"/>
                                        <p:tgtEl>
                                          <p:spTgt spid="84"/>
                                        </p:tgtEl>
                                      </p:cBhvr>
                                    </p:animEffect>
                                  </p:childTnLst>
                                </p:cTn>
                              </p:par>
                              <p:par>
                                <p:cTn id="20" presetID="53" presetClass="entr" presetSubtype="16" fill="hold" nodeType="withEffect">
                                  <p:stCondLst>
                                    <p:cond delay="0"/>
                                  </p:stCondLst>
                                  <p:childTnLst>
                                    <p:set>
                                      <p:cBhvr>
                                        <p:cTn id="21" dur="1" fill="hold">
                                          <p:stCondLst>
                                            <p:cond delay="0"/>
                                          </p:stCondLst>
                                        </p:cTn>
                                        <p:tgtEl>
                                          <p:spTgt spid="31754"/>
                                        </p:tgtEl>
                                        <p:attrNameLst>
                                          <p:attrName>style.visibility</p:attrName>
                                        </p:attrNameLst>
                                      </p:cBhvr>
                                      <p:to>
                                        <p:strVal val="visible"/>
                                      </p:to>
                                    </p:set>
                                    <p:anim calcmode="lin" valueType="num">
                                      <p:cBhvr>
                                        <p:cTn id="22" dur="500" fill="hold"/>
                                        <p:tgtEl>
                                          <p:spTgt spid="31754"/>
                                        </p:tgtEl>
                                        <p:attrNameLst>
                                          <p:attrName>ppt_w</p:attrName>
                                        </p:attrNameLst>
                                      </p:cBhvr>
                                      <p:tavLst>
                                        <p:tav tm="0">
                                          <p:val>
                                            <p:fltVal val="0"/>
                                          </p:val>
                                        </p:tav>
                                        <p:tav tm="100000">
                                          <p:val>
                                            <p:strVal val="#ppt_w"/>
                                          </p:val>
                                        </p:tav>
                                      </p:tavLst>
                                    </p:anim>
                                    <p:anim calcmode="lin" valueType="num">
                                      <p:cBhvr>
                                        <p:cTn id="23" dur="500" fill="hold"/>
                                        <p:tgtEl>
                                          <p:spTgt spid="31754"/>
                                        </p:tgtEl>
                                        <p:attrNameLst>
                                          <p:attrName>ppt_h</p:attrName>
                                        </p:attrNameLst>
                                      </p:cBhvr>
                                      <p:tavLst>
                                        <p:tav tm="0">
                                          <p:val>
                                            <p:fltVal val="0"/>
                                          </p:val>
                                        </p:tav>
                                        <p:tav tm="100000">
                                          <p:val>
                                            <p:strVal val="#ppt_h"/>
                                          </p:val>
                                        </p:tav>
                                      </p:tavLst>
                                    </p:anim>
                                    <p:animEffect transition="in" filter="fade">
                                      <p:cBhvr>
                                        <p:cTn id="24" dur="500"/>
                                        <p:tgtEl>
                                          <p:spTgt spid="3175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p:cTn id="27" dur="500" fill="hold"/>
                                        <p:tgtEl>
                                          <p:spTgt spid="39"/>
                                        </p:tgtEl>
                                        <p:attrNameLst>
                                          <p:attrName>ppt_w</p:attrName>
                                        </p:attrNameLst>
                                      </p:cBhvr>
                                      <p:tavLst>
                                        <p:tav tm="0">
                                          <p:val>
                                            <p:fltVal val="0"/>
                                          </p:val>
                                        </p:tav>
                                        <p:tav tm="100000">
                                          <p:val>
                                            <p:strVal val="#ppt_w"/>
                                          </p:val>
                                        </p:tav>
                                      </p:tavLst>
                                    </p:anim>
                                    <p:anim calcmode="lin" valueType="num">
                                      <p:cBhvr>
                                        <p:cTn id="28" dur="500" fill="hold"/>
                                        <p:tgtEl>
                                          <p:spTgt spid="39"/>
                                        </p:tgtEl>
                                        <p:attrNameLst>
                                          <p:attrName>ppt_h</p:attrName>
                                        </p:attrNameLst>
                                      </p:cBhvr>
                                      <p:tavLst>
                                        <p:tav tm="0">
                                          <p:val>
                                            <p:fltVal val="0"/>
                                          </p:val>
                                        </p:tav>
                                        <p:tav tm="100000">
                                          <p:val>
                                            <p:strVal val="#ppt_h"/>
                                          </p:val>
                                        </p:tav>
                                      </p:tavLst>
                                    </p:anim>
                                    <p:animEffect transition="in" filter="fade">
                                      <p:cBhvr>
                                        <p:cTn id="29" dur="500"/>
                                        <p:tgtEl>
                                          <p:spTgt spid="39"/>
                                        </p:tgtEl>
                                      </p:cBhvr>
                                    </p:animEffect>
                                  </p:childTnLst>
                                </p:cTn>
                              </p:par>
                              <p:par>
                                <p:cTn id="30" presetID="53" presetClass="entr" presetSubtype="16"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9">
                                            <p:txEl>
                                              <p:pRg st="0" end="0"/>
                                            </p:txEl>
                                          </p:spTgt>
                                        </p:tgtEl>
                                        <p:attrNameLst>
                                          <p:attrName>style.visibility</p:attrName>
                                        </p:attrNameLst>
                                      </p:cBhvr>
                                      <p:to>
                                        <p:strVal val="visible"/>
                                      </p:to>
                                    </p:set>
                                    <p:animEffect transition="in" filter="barn(inVertical)">
                                      <p:cBhvr>
                                        <p:cTn id="39" dur="500"/>
                                        <p:tgtEl>
                                          <p:spTgt spid="3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down)">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animEffect transition="in" filter="barn(inVertical)">
                                      <p:cBhvr>
                                        <p:cTn id="49" dur="500"/>
                                        <p:tgtEl>
                                          <p:spTgt spid="3">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4">
                                            <p:txEl>
                                              <p:pRg st="0" end="0"/>
                                            </p:txEl>
                                          </p:spTgt>
                                        </p:tgtEl>
                                        <p:attrNameLst>
                                          <p:attrName>style.visibility</p:attrName>
                                        </p:attrNameLst>
                                      </p:cBhvr>
                                      <p:to>
                                        <p:strVal val="visible"/>
                                      </p:to>
                                    </p:set>
                                    <p:animEffect transition="in" filter="wipe(down)">
                                      <p:cBhvr>
                                        <p:cTn id="54"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4" grpId="0"/>
      <p:bldP spid="84" grpId="0"/>
      <p:bldP spid="39" grpId="0"/>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28"/>
          <p:cNvSpPr txBox="1"/>
          <p:nvPr/>
        </p:nvSpPr>
        <p:spPr>
          <a:xfrm>
            <a:off x="3298825" y="2481263"/>
            <a:ext cx="4770438" cy="120015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p>
        </p:txBody>
      </p:sp>
      <p:sp>
        <p:nvSpPr>
          <p:cNvPr id="44" name="文本框 28"/>
          <p:cNvSpPr txBox="1"/>
          <p:nvPr/>
        </p:nvSpPr>
        <p:spPr>
          <a:xfrm>
            <a:off x="925513" y="2478088"/>
            <a:ext cx="7302500" cy="739775"/>
          </a:xfrm>
          <a:prstGeom prst="rect">
            <a:avLst/>
          </a:prstGeom>
          <a:noFill/>
        </p:spPr>
        <p:txBody>
          <a:bodyP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       </a:t>
            </a:r>
          </a:p>
        </p:txBody>
      </p:sp>
      <p:grpSp>
        <p:nvGrpSpPr>
          <p:cNvPr id="17412" name="组合 5"/>
          <p:cNvGrpSpPr>
            <a:grpSpLocks/>
          </p:cNvGrpSpPr>
          <p:nvPr/>
        </p:nvGrpSpPr>
        <p:grpSpPr bwMode="auto">
          <a:xfrm>
            <a:off x="596900" y="531813"/>
            <a:ext cx="5397500" cy="650875"/>
            <a:chOff x="3589704" y="4154301"/>
            <a:chExt cx="5398100" cy="651600"/>
          </a:xfrm>
        </p:grpSpPr>
        <p:sp>
          <p:nvSpPr>
            <p:cNvPr id="35" name="Freeform 7"/>
            <p:cNvSpPr>
              <a:spLocks/>
            </p:cNvSpPr>
            <p:nvPr/>
          </p:nvSpPr>
          <p:spPr bwMode="auto">
            <a:xfrm>
              <a:off x="3592879" y="4155890"/>
              <a:ext cx="5394925" cy="648421"/>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A3D800"/>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36" name="Freeform 8"/>
            <p:cNvSpPr>
              <a:spLocks/>
            </p:cNvSpPr>
            <p:nvPr/>
          </p:nvSpPr>
          <p:spPr bwMode="auto">
            <a:xfrm>
              <a:off x="7751005" y="4155890"/>
              <a:ext cx="1236799" cy="648421"/>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A3D800">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37" name="Freeform 12"/>
            <p:cNvSpPr>
              <a:spLocks/>
            </p:cNvSpPr>
            <p:nvPr/>
          </p:nvSpPr>
          <p:spPr bwMode="auto">
            <a:xfrm>
              <a:off x="3589704" y="4154301"/>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A3D800">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grpSp>
      <p:sp>
        <p:nvSpPr>
          <p:cNvPr id="38" name="Freeform 5"/>
          <p:cNvSpPr>
            <a:spLocks noEditPoints="1"/>
          </p:cNvSpPr>
          <p:nvPr/>
        </p:nvSpPr>
        <p:spPr bwMode="auto">
          <a:xfrm>
            <a:off x="385763" y="317500"/>
            <a:ext cx="5821362" cy="1079500"/>
          </a:xfrm>
          <a:custGeom>
            <a:avLst/>
            <a:gdLst>
              <a:gd name="T0" fmla="*/ 5285393 w 1097"/>
              <a:gd name="T1" fmla="*/ 0 h 201"/>
              <a:gd name="T2" fmla="*/ 530662 w 1097"/>
              <a:gd name="T3" fmla="*/ 0 h 201"/>
              <a:gd name="T4" fmla="*/ 153892 w 1097"/>
              <a:gd name="T5" fmla="*/ 155749 h 201"/>
              <a:gd name="T6" fmla="*/ 0 w 1097"/>
              <a:gd name="T7" fmla="*/ 537065 h 201"/>
              <a:gd name="T8" fmla="*/ 530662 w 1097"/>
              <a:gd name="T9" fmla="*/ 1079500 h 201"/>
              <a:gd name="T10" fmla="*/ 5285393 w 1097"/>
              <a:gd name="T11" fmla="*/ 1079500 h 201"/>
              <a:gd name="T12" fmla="*/ 5821362 w 1097"/>
              <a:gd name="T13" fmla="*/ 537065 h 201"/>
              <a:gd name="T14" fmla="*/ 5662163 w 1097"/>
              <a:gd name="T15" fmla="*/ 155749 h 201"/>
              <a:gd name="T16" fmla="*/ 5285393 w 1097"/>
              <a:gd name="T17" fmla="*/ 0 h 201"/>
              <a:gd name="T18" fmla="*/ 5609097 w 1097"/>
              <a:gd name="T19" fmla="*/ 537065 h 201"/>
              <a:gd name="T20" fmla="*/ 5285393 w 1097"/>
              <a:gd name="T21" fmla="*/ 864674 h 201"/>
              <a:gd name="T22" fmla="*/ 530662 w 1097"/>
              <a:gd name="T23" fmla="*/ 864674 h 201"/>
              <a:gd name="T24" fmla="*/ 212265 w 1097"/>
              <a:gd name="T25" fmla="*/ 537065 h 201"/>
              <a:gd name="T26" fmla="*/ 307784 w 1097"/>
              <a:gd name="T27" fmla="*/ 311498 h 201"/>
              <a:gd name="T28" fmla="*/ 530662 w 1097"/>
              <a:gd name="T29" fmla="*/ 214826 h 201"/>
              <a:gd name="T30" fmla="*/ 5285393 w 1097"/>
              <a:gd name="T31" fmla="*/ 214826 h 201"/>
              <a:gd name="T32" fmla="*/ 5513578 w 1097"/>
              <a:gd name="T33" fmla="*/ 311498 h 201"/>
              <a:gd name="T34" fmla="*/ 5609097 w 1097"/>
              <a:gd name="T35" fmla="*/ 537065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 name="Freeform 6"/>
          <p:cNvSpPr>
            <a:spLocks noEditPoints="1"/>
          </p:cNvSpPr>
          <p:nvPr/>
        </p:nvSpPr>
        <p:spPr bwMode="auto">
          <a:xfrm>
            <a:off x="493713" y="425450"/>
            <a:ext cx="5608637" cy="863600"/>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40" name="文本框 38"/>
          <p:cNvSpPr txBox="1"/>
          <p:nvPr/>
        </p:nvSpPr>
        <p:spPr>
          <a:xfrm>
            <a:off x="657225" y="577850"/>
            <a:ext cx="665567"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03</a:t>
            </a:r>
            <a:endParaRPr kumimoji="0" lang="zh-CN" altLang="en-US" sz="32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41" name="Freeform 13"/>
          <p:cNvSpPr>
            <a:spLocks noChangeAspect="1" noEditPoints="1"/>
          </p:cNvSpPr>
          <p:nvPr/>
        </p:nvSpPr>
        <p:spPr bwMode="auto">
          <a:xfrm>
            <a:off x="5040313" y="660400"/>
            <a:ext cx="558800" cy="504825"/>
          </a:xfrm>
          <a:custGeom>
            <a:avLst/>
            <a:gdLst>
              <a:gd name="T0" fmla="*/ 52 w 106"/>
              <a:gd name="T1" fmla="*/ 61 h 95"/>
              <a:gd name="T2" fmla="*/ 37 w 106"/>
              <a:gd name="T3" fmla="*/ 72 h 95"/>
              <a:gd name="T4" fmla="*/ 37 w 106"/>
              <a:gd name="T5" fmla="*/ 56 h 95"/>
              <a:gd name="T6" fmla="*/ 20 w 106"/>
              <a:gd name="T7" fmla="*/ 31 h 95"/>
              <a:gd name="T8" fmla="*/ 0 w 106"/>
              <a:gd name="T9" fmla="*/ 55 h 95"/>
              <a:gd name="T10" fmla="*/ 40 w 106"/>
              <a:gd name="T11" fmla="*/ 82 h 95"/>
              <a:gd name="T12" fmla="*/ 53 w 106"/>
              <a:gd name="T13" fmla="*/ 81 h 95"/>
              <a:gd name="T14" fmla="*/ 67 w 106"/>
              <a:gd name="T15" fmla="*/ 95 h 95"/>
              <a:gd name="T16" fmla="*/ 63 w 106"/>
              <a:gd name="T17" fmla="*/ 78 h 95"/>
              <a:gd name="T18" fmla="*/ 80 w 106"/>
              <a:gd name="T19" fmla="*/ 60 h 95"/>
              <a:gd name="T20" fmla="*/ 64 w 106"/>
              <a:gd name="T21" fmla="*/ 62 h 95"/>
              <a:gd name="T22" fmla="*/ 52 w 106"/>
              <a:gd name="T23" fmla="*/ 61 h 95"/>
              <a:gd name="T24" fmla="*/ 66 w 106"/>
              <a:gd name="T25" fmla="*/ 0 h 95"/>
              <a:gd name="T26" fmla="*/ 26 w 106"/>
              <a:gd name="T27" fmla="*/ 27 h 95"/>
              <a:gd name="T28" fmla="*/ 43 w 106"/>
              <a:gd name="T29" fmla="*/ 50 h 95"/>
              <a:gd name="T30" fmla="*/ 43 w 106"/>
              <a:gd name="T31" fmla="*/ 61 h 95"/>
              <a:gd name="T32" fmla="*/ 54 w 106"/>
              <a:gd name="T33" fmla="*/ 53 h 95"/>
              <a:gd name="T34" fmla="*/ 66 w 106"/>
              <a:gd name="T35" fmla="*/ 55 h 95"/>
              <a:gd name="T36" fmla="*/ 106 w 106"/>
              <a:gd name="T37" fmla="*/ 27 h 95"/>
              <a:gd name="T38" fmla="*/ 66 w 106"/>
              <a:gd name="T3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95">
                <a:moveTo>
                  <a:pt x="52" y="61"/>
                </a:moveTo>
                <a:cubicBezTo>
                  <a:pt x="50" y="62"/>
                  <a:pt x="37" y="72"/>
                  <a:pt x="37" y="72"/>
                </a:cubicBezTo>
                <a:cubicBezTo>
                  <a:pt x="37" y="72"/>
                  <a:pt x="37" y="59"/>
                  <a:pt x="37" y="56"/>
                </a:cubicBezTo>
                <a:cubicBezTo>
                  <a:pt x="26" y="50"/>
                  <a:pt x="20" y="41"/>
                  <a:pt x="20" y="31"/>
                </a:cubicBezTo>
                <a:cubicBezTo>
                  <a:pt x="8" y="36"/>
                  <a:pt x="0" y="45"/>
                  <a:pt x="0" y="55"/>
                </a:cubicBezTo>
                <a:cubicBezTo>
                  <a:pt x="0" y="70"/>
                  <a:pt x="18" y="82"/>
                  <a:pt x="40" y="82"/>
                </a:cubicBezTo>
                <a:cubicBezTo>
                  <a:pt x="45" y="82"/>
                  <a:pt x="49" y="82"/>
                  <a:pt x="53" y="81"/>
                </a:cubicBezTo>
                <a:cubicBezTo>
                  <a:pt x="67" y="95"/>
                  <a:pt x="67" y="95"/>
                  <a:pt x="67" y="95"/>
                </a:cubicBezTo>
                <a:cubicBezTo>
                  <a:pt x="63" y="78"/>
                  <a:pt x="63" y="78"/>
                  <a:pt x="63" y="78"/>
                </a:cubicBezTo>
                <a:cubicBezTo>
                  <a:pt x="72" y="74"/>
                  <a:pt x="78" y="67"/>
                  <a:pt x="80" y="60"/>
                </a:cubicBezTo>
                <a:cubicBezTo>
                  <a:pt x="75" y="61"/>
                  <a:pt x="69" y="62"/>
                  <a:pt x="64" y="62"/>
                </a:cubicBezTo>
                <a:cubicBezTo>
                  <a:pt x="60" y="62"/>
                  <a:pt x="56" y="62"/>
                  <a:pt x="52" y="61"/>
                </a:cubicBezTo>
                <a:close/>
                <a:moveTo>
                  <a:pt x="66" y="0"/>
                </a:moveTo>
                <a:cubicBezTo>
                  <a:pt x="44" y="0"/>
                  <a:pt x="26" y="12"/>
                  <a:pt x="26" y="27"/>
                </a:cubicBezTo>
                <a:cubicBezTo>
                  <a:pt x="26" y="36"/>
                  <a:pt x="33" y="45"/>
                  <a:pt x="43" y="50"/>
                </a:cubicBezTo>
                <a:cubicBezTo>
                  <a:pt x="43" y="61"/>
                  <a:pt x="43" y="61"/>
                  <a:pt x="43" y="61"/>
                </a:cubicBezTo>
                <a:cubicBezTo>
                  <a:pt x="54" y="53"/>
                  <a:pt x="54" y="53"/>
                  <a:pt x="54" y="53"/>
                </a:cubicBezTo>
                <a:cubicBezTo>
                  <a:pt x="57" y="54"/>
                  <a:pt x="62" y="55"/>
                  <a:pt x="66" y="55"/>
                </a:cubicBezTo>
                <a:cubicBezTo>
                  <a:pt x="88" y="55"/>
                  <a:pt x="106" y="42"/>
                  <a:pt x="106" y="27"/>
                </a:cubicBezTo>
                <a:cubicBezTo>
                  <a:pt x="106" y="12"/>
                  <a:pt x="88" y="0"/>
                  <a:pt x="66" y="0"/>
                </a:cubicBezTo>
                <a:close/>
              </a:path>
            </a:pathLst>
          </a:custGeom>
          <a:solidFill>
            <a:sysClr val="window" lastClr="FFFFFF">
              <a:alpha val="89000"/>
            </a:sys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17417" name="文本框 28"/>
          <p:cNvSpPr txBox="1">
            <a:spLocks noChangeArrowheads="1"/>
          </p:cNvSpPr>
          <p:nvPr/>
        </p:nvSpPr>
        <p:spPr bwMode="auto">
          <a:xfrm>
            <a:off x="1335088" y="581025"/>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反驳的方法</a:t>
            </a:r>
          </a:p>
        </p:txBody>
      </p:sp>
      <p:grpSp>
        <p:nvGrpSpPr>
          <p:cNvPr id="22537" name="Group 73"/>
          <p:cNvGrpSpPr>
            <a:grpSpLocks/>
          </p:cNvGrpSpPr>
          <p:nvPr/>
        </p:nvGrpSpPr>
        <p:grpSpPr bwMode="auto">
          <a:xfrm>
            <a:off x="2163763" y="2555875"/>
            <a:ext cx="6370637" cy="2930525"/>
            <a:chOff x="720" y="1392"/>
            <a:chExt cx="4058" cy="480"/>
          </a:xfrm>
        </p:grpSpPr>
        <p:sp>
          <p:nvSpPr>
            <p:cNvPr id="60" name="AutoShape 74"/>
            <p:cNvSpPr>
              <a:spLocks noChangeArrowheads="1"/>
            </p:cNvSpPr>
            <p:nvPr/>
          </p:nvSpPr>
          <p:spPr bwMode="gray">
            <a:xfrm>
              <a:off x="720" y="1392"/>
              <a:ext cx="4058" cy="480"/>
            </a:xfrm>
            <a:prstGeom prst="roundRect">
              <a:avLst>
                <a:gd name="adj" fmla="val 17509"/>
              </a:avLst>
            </a:prstGeom>
            <a:gradFill rotWithShape="1">
              <a:gsLst>
                <a:gs pos="0">
                  <a:srgbClr val="6CD2C1"/>
                </a:gs>
                <a:gs pos="50000">
                  <a:srgbClr val="64C2B2"/>
                </a:gs>
                <a:gs pos="100000">
                  <a:srgbClr val="6CD2C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nvGrpSpPr>
            <p:cNvPr id="17431" name="Group 75"/>
            <p:cNvGrpSpPr>
              <a:grpSpLocks/>
            </p:cNvGrpSpPr>
            <p:nvPr/>
          </p:nvGrpSpPr>
          <p:grpSpPr bwMode="auto">
            <a:xfrm>
              <a:off x="730" y="1407"/>
              <a:ext cx="4043" cy="444"/>
              <a:chOff x="744" y="1407"/>
              <a:chExt cx="3988" cy="444"/>
            </a:xfrm>
          </p:grpSpPr>
          <p:sp>
            <p:nvSpPr>
              <p:cNvPr id="62" name="AutoShape 76"/>
              <p:cNvSpPr>
                <a:spLocks noChangeArrowheads="1"/>
              </p:cNvSpPr>
              <p:nvPr/>
            </p:nvSpPr>
            <p:spPr bwMode="gray">
              <a:xfrm>
                <a:off x="744" y="1736"/>
                <a:ext cx="3986" cy="115"/>
              </a:xfrm>
              <a:prstGeom prst="roundRect">
                <a:avLst>
                  <a:gd name="adj" fmla="val 50000"/>
                </a:avLst>
              </a:prstGeom>
              <a:gradFill rotWithShape="1">
                <a:gsLst>
                  <a:gs pos="0">
                    <a:srgbClr val="6CD2C1">
                      <a:alpha val="0"/>
                    </a:srgbClr>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sp>
            <p:nvSpPr>
              <p:cNvPr id="63" name="AutoShape 77"/>
              <p:cNvSpPr>
                <a:spLocks noChangeArrowheads="1"/>
              </p:cNvSpPr>
              <p:nvPr/>
            </p:nvSpPr>
            <p:spPr bwMode="gray">
              <a:xfrm>
                <a:off x="744" y="1407"/>
                <a:ext cx="3986" cy="115"/>
              </a:xfrm>
              <a:prstGeom prst="roundRect">
                <a:avLst>
                  <a:gd name="adj" fmla="val 50000"/>
                </a:avLst>
              </a:prstGeom>
              <a:gradFill rotWithShape="1">
                <a:gsLst>
                  <a:gs pos="0">
                    <a:srgbClr val="FFFFFF"/>
                  </a:gs>
                  <a:gs pos="100000">
                    <a:srgbClr val="6CD2C1">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grpSp>
      <p:grpSp>
        <p:nvGrpSpPr>
          <p:cNvPr id="22538" name="组合 6"/>
          <p:cNvGrpSpPr>
            <a:grpSpLocks noChangeAspect="1"/>
          </p:cNvGrpSpPr>
          <p:nvPr/>
        </p:nvGrpSpPr>
        <p:grpSpPr bwMode="auto">
          <a:xfrm>
            <a:off x="657225" y="1871663"/>
            <a:ext cx="1933575" cy="1933575"/>
            <a:chOff x="4776334" y="4404800"/>
            <a:chExt cx="1012166" cy="1008000"/>
          </a:xfrm>
        </p:grpSpPr>
        <p:sp>
          <p:nvSpPr>
            <p:cNvPr id="65" name="Oval 2"/>
            <p:cNvSpPr>
              <a:spLocks noChangeAspect="1" noChangeArrowheads="1"/>
            </p:cNvSpPr>
            <p:nvPr/>
          </p:nvSpPr>
          <p:spPr bwMode="auto">
            <a:xfrm>
              <a:off x="4780500" y="4404800"/>
              <a:ext cx="1008000" cy="1008000"/>
            </a:xfrm>
            <a:prstGeom prst="ellipse">
              <a:avLst/>
            </a:prstGeom>
            <a:gradFill flip="none" rotWithShape="1">
              <a:gsLst>
                <a:gs pos="0">
                  <a:srgbClr val="FFCF01"/>
                </a:gs>
                <a:gs pos="90000">
                  <a:srgbClr val="E22000"/>
                </a:gs>
              </a:gsLst>
              <a:lin ang="2700000" scaled="1"/>
              <a:tileRect/>
            </a:gradFill>
            <a:ln w="25400" cap="flat" cmpd="sng" algn="ctr">
              <a:noFill/>
              <a:prstDash val="solid"/>
            </a:ln>
            <a:effectLst>
              <a:outerShdw blurRad="63500" sx="102000" sy="102000" algn="ctr" rotWithShape="0">
                <a:prstClr val="black">
                  <a:alpha val="40000"/>
                </a:prstClr>
              </a:outerShdw>
            </a:effectLst>
            <a:scene3d>
              <a:camera prst="orthographicFront"/>
              <a:lightRig rig="flat" dir="t"/>
            </a:scene3d>
            <a:sp3d extrusionH="304800" contourW="19050">
              <a:bevelT w="63500" h="63500" prst="convex"/>
              <a:bevelB w="0" h="0"/>
              <a:contourClr>
                <a:srgbClr val="FFE593"/>
              </a:contourClr>
            </a:sp3d>
          </p:spPr>
          <p:txBody>
            <a:bodyPr anchor="ctr">
              <a:sp3d/>
            </a:bodyPr>
            <a:lstStyle/>
            <a:p>
              <a:pPr marL="0" marR="0" lvl="0" indent="0" algn="ctr" defTabSz="914400" rtl="0" eaLnBrk="0" fontAlgn="ctr" latinLnBrk="0" hangingPunct="0">
                <a:lnSpc>
                  <a:spcPct val="100000"/>
                </a:lnSpc>
                <a:spcBef>
                  <a:spcPts val="0"/>
                </a:spcBef>
                <a:spcAft>
                  <a:spcPts val="0"/>
                </a:spcAft>
                <a:buClr>
                  <a:srgbClr val="FF0000"/>
                </a:buClr>
                <a:buSzPct val="70000"/>
                <a:buFontTx/>
                <a:buNone/>
                <a:tabLst/>
                <a:defRPr/>
              </a:pPr>
              <a:endParaRPr kumimoji="0" lang="fr-FR" altLang="zh-CN" sz="1600" b="1" i="0" u="none" strike="noStrike" kern="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66" name="椭圆 8"/>
            <p:cNvSpPr>
              <a:spLocks/>
            </p:cNvSpPr>
            <p:nvPr/>
          </p:nvSpPr>
          <p:spPr>
            <a:xfrm rot="19388639">
              <a:off x="4776334" y="4463328"/>
              <a:ext cx="684000" cy="468000"/>
            </a:xfrm>
            <a:prstGeom prst="ellipse">
              <a:avLst/>
            </a:prstGeom>
            <a:gradFill flip="none" rotWithShape="1">
              <a:gsLst>
                <a:gs pos="0">
                  <a:srgbClr val="FFFFFF"/>
                </a:gs>
                <a:gs pos="45000">
                  <a:srgbClr val="FFFFFF">
                    <a:alpha val="0"/>
                  </a:srgbClr>
                </a:gs>
              </a:gsLst>
              <a:lin ang="54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宋体"/>
                <a:cs typeface="+mn-cs"/>
              </a:endParaRPr>
            </a:p>
          </p:txBody>
        </p:sp>
        <p:sp>
          <p:nvSpPr>
            <p:cNvPr id="67" name="椭圆 66"/>
            <p:cNvSpPr>
              <a:spLocks noChangeAspect="1"/>
            </p:cNvSpPr>
            <p:nvPr/>
          </p:nvSpPr>
          <p:spPr>
            <a:xfrm>
              <a:off x="4888500" y="4512800"/>
              <a:ext cx="792000" cy="792000"/>
            </a:xfrm>
            <a:prstGeom prst="ellipse">
              <a:avLst/>
            </a:prstGeom>
            <a:gradFill flip="none" rotWithShape="1">
              <a:gsLst>
                <a:gs pos="10000">
                  <a:srgbClr val="FFC000">
                    <a:alpha val="60000"/>
                  </a:srgbClr>
                </a:gs>
                <a:gs pos="70000">
                  <a:srgbClr val="FFFFFF">
                    <a:alpha val="0"/>
                  </a:srgbClr>
                </a:gs>
              </a:gsLst>
              <a:path path="circle">
                <a:fillToRect l="50000" t="50000" r="50000" b="50000"/>
              </a:path>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宋体"/>
                <a:cs typeface="+mn-cs"/>
              </a:endParaRPr>
            </a:p>
          </p:txBody>
        </p:sp>
      </p:grpSp>
      <p:sp>
        <p:nvSpPr>
          <p:cNvPr id="68" name="文本框 28"/>
          <p:cNvSpPr txBox="1">
            <a:spLocks noChangeArrowheads="1"/>
          </p:cNvSpPr>
          <p:nvPr/>
        </p:nvSpPr>
        <p:spPr bwMode="auto">
          <a:xfrm>
            <a:off x="670525" y="2210196"/>
            <a:ext cx="182614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直接</a:t>
            </a:r>
            <a:endParaRPr kumimoji="0" lang="en-US" altLang="zh-CN"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反驳论题</a:t>
            </a:r>
          </a:p>
        </p:txBody>
      </p:sp>
      <p:sp>
        <p:nvSpPr>
          <p:cNvPr id="69" name="文本框 28"/>
          <p:cNvSpPr txBox="1">
            <a:spLocks noChangeArrowheads="1"/>
          </p:cNvSpPr>
          <p:nvPr/>
        </p:nvSpPr>
        <p:spPr bwMode="auto">
          <a:xfrm>
            <a:off x="2652009" y="3326457"/>
            <a:ext cx="5652912"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是由论据直接确定被反驳论题为假。</a:t>
            </a:r>
          </a:p>
        </p:txBody>
      </p:sp>
    </p:spTree>
    <p:extLst>
      <p:ext uri="{BB962C8B-B14F-4D97-AF65-F5344CB8AC3E}">
        <p14:creationId xmlns:p14="http://schemas.microsoft.com/office/powerpoint/2010/main" val="1485807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2000"/>
                                        <p:tgtEl>
                                          <p:spTgt spid="1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heel(1)">
                                      <p:cBhvr>
                                        <p:cTn id="10" dur="2000"/>
                                        <p:tgtEl>
                                          <p:spTgt spid="44"/>
                                        </p:tgtEl>
                                      </p:cBhvr>
                                    </p:animEffect>
                                  </p:childTnLst>
                                </p:cTn>
                              </p:par>
                              <p:par>
                                <p:cTn id="11" presetID="21" presetClass="entr" presetSubtype="1" fill="hold" nodeType="withEffect">
                                  <p:stCondLst>
                                    <p:cond delay="0"/>
                                  </p:stCondLst>
                                  <p:childTnLst>
                                    <p:set>
                                      <p:cBhvr>
                                        <p:cTn id="12" dur="1" fill="hold">
                                          <p:stCondLst>
                                            <p:cond delay="0"/>
                                          </p:stCondLst>
                                        </p:cTn>
                                        <p:tgtEl>
                                          <p:spTgt spid="22537"/>
                                        </p:tgtEl>
                                        <p:attrNameLst>
                                          <p:attrName>style.visibility</p:attrName>
                                        </p:attrNameLst>
                                      </p:cBhvr>
                                      <p:to>
                                        <p:strVal val="visible"/>
                                      </p:to>
                                    </p:set>
                                    <p:animEffect transition="in" filter="wheel(1)">
                                      <p:cBhvr>
                                        <p:cTn id="13" dur="2000"/>
                                        <p:tgtEl>
                                          <p:spTgt spid="22537"/>
                                        </p:tgtEl>
                                      </p:cBhvr>
                                    </p:animEffect>
                                  </p:childTnLst>
                                </p:cTn>
                              </p:par>
                              <p:par>
                                <p:cTn id="14" presetID="21" presetClass="entr" presetSubtype="1" fill="hold" nodeType="withEffect">
                                  <p:stCondLst>
                                    <p:cond delay="0"/>
                                  </p:stCondLst>
                                  <p:childTnLst>
                                    <p:set>
                                      <p:cBhvr>
                                        <p:cTn id="15" dur="1" fill="hold">
                                          <p:stCondLst>
                                            <p:cond delay="0"/>
                                          </p:stCondLst>
                                        </p:cTn>
                                        <p:tgtEl>
                                          <p:spTgt spid="22538"/>
                                        </p:tgtEl>
                                        <p:attrNameLst>
                                          <p:attrName>style.visibility</p:attrName>
                                        </p:attrNameLst>
                                      </p:cBhvr>
                                      <p:to>
                                        <p:strVal val="visible"/>
                                      </p:to>
                                    </p:set>
                                    <p:animEffect transition="in" filter="wheel(1)">
                                      <p:cBhvr>
                                        <p:cTn id="16" dur="2000"/>
                                        <p:tgtEl>
                                          <p:spTgt spid="22538"/>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wheel(1)">
                                      <p:cBhvr>
                                        <p:cTn id="19" dur="2000"/>
                                        <p:tgtEl>
                                          <p:spTgt spid="68"/>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wheel(1)">
                                      <p:cBhvr>
                                        <p:cTn id="22" dur="20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4" grpId="0"/>
      <p:bldP spid="68" grpId="0"/>
      <p:bldP spid="6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28"/>
          <p:cNvSpPr txBox="1"/>
          <p:nvPr/>
        </p:nvSpPr>
        <p:spPr>
          <a:xfrm>
            <a:off x="3298825" y="2481263"/>
            <a:ext cx="4770438" cy="120015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p>
        </p:txBody>
      </p:sp>
      <p:sp>
        <p:nvSpPr>
          <p:cNvPr id="44" name="文本框 28"/>
          <p:cNvSpPr txBox="1"/>
          <p:nvPr/>
        </p:nvSpPr>
        <p:spPr>
          <a:xfrm>
            <a:off x="973864" y="2664204"/>
            <a:ext cx="7302500" cy="739775"/>
          </a:xfrm>
          <a:prstGeom prst="rect">
            <a:avLst/>
          </a:prstGeom>
          <a:noFill/>
        </p:spPr>
        <p:txBody>
          <a:bodyP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       </a:t>
            </a:r>
          </a:p>
        </p:txBody>
      </p:sp>
      <p:grpSp>
        <p:nvGrpSpPr>
          <p:cNvPr id="18436" name="组合 1"/>
          <p:cNvGrpSpPr>
            <a:grpSpLocks/>
          </p:cNvGrpSpPr>
          <p:nvPr/>
        </p:nvGrpSpPr>
        <p:grpSpPr bwMode="auto">
          <a:xfrm>
            <a:off x="525463" y="508000"/>
            <a:ext cx="5397500" cy="652463"/>
            <a:chOff x="3589704" y="5356768"/>
            <a:chExt cx="5398100" cy="651600"/>
          </a:xfrm>
        </p:grpSpPr>
        <p:sp>
          <p:nvSpPr>
            <p:cNvPr id="52" name="Freeform 7"/>
            <p:cNvSpPr>
              <a:spLocks/>
            </p:cNvSpPr>
            <p:nvPr/>
          </p:nvSpPr>
          <p:spPr bwMode="auto">
            <a:xfrm>
              <a:off x="3592879" y="5358354"/>
              <a:ext cx="5394925" cy="648428"/>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29ABE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3" name="Freeform 8"/>
            <p:cNvSpPr>
              <a:spLocks/>
            </p:cNvSpPr>
            <p:nvPr/>
          </p:nvSpPr>
          <p:spPr bwMode="auto">
            <a:xfrm>
              <a:off x="7751004" y="5358354"/>
              <a:ext cx="1236800" cy="648428"/>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4" name="Freeform 12"/>
            <p:cNvSpPr>
              <a:spLocks/>
            </p:cNvSpPr>
            <p:nvPr/>
          </p:nvSpPr>
          <p:spPr bwMode="auto">
            <a:xfrm>
              <a:off x="3589704" y="5356768"/>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grpSp>
      <p:sp>
        <p:nvSpPr>
          <p:cNvPr id="55" name="Freeform 5"/>
          <p:cNvSpPr>
            <a:spLocks noEditPoints="1"/>
          </p:cNvSpPr>
          <p:nvPr/>
        </p:nvSpPr>
        <p:spPr bwMode="auto">
          <a:xfrm>
            <a:off x="295275" y="268288"/>
            <a:ext cx="5821363" cy="1081087"/>
          </a:xfrm>
          <a:custGeom>
            <a:avLst/>
            <a:gdLst>
              <a:gd name="T0" fmla="*/ 5285393 w 1097"/>
              <a:gd name="T1" fmla="*/ 0 h 201"/>
              <a:gd name="T2" fmla="*/ 530662 w 1097"/>
              <a:gd name="T3" fmla="*/ 0 h 201"/>
              <a:gd name="T4" fmla="*/ 153892 w 1097"/>
              <a:gd name="T5" fmla="*/ 155978 h 201"/>
              <a:gd name="T6" fmla="*/ 0 w 1097"/>
              <a:gd name="T7" fmla="*/ 537854 h 201"/>
              <a:gd name="T8" fmla="*/ 530662 w 1097"/>
              <a:gd name="T9" fmla="*/ 1081087 h 201"/>
              <a:gd name="T10" fmla="*/ 5285393 w 1097"/>
              <a:gd name="T11" fmla="*/ 1081087 h 201"/>
              <a:gd name="T12" fmla="*/ 5821362 w 1097"/>
              <a:gd name="T13" fmla="*/ 537854 h 201"/>
              <a:gd name="T14" fmla="*/ 5662163 w 1097"/>
              <a:gd name="T15" fmla="*/ 155978 h 201"/>
              <a:gd name="T16" fmla="*/ 5285393 w 1097"/>
              <a:gd name="T17" fmla="*/ 0 h 201"/>
              <a:gd name="T18" fmla="*/ 5609097 w 1097"/>
              <a:gd name="T19" fmla="*/ 537854 h 201"/>
              <a:gd name="T20" fmla="*/ 5285393 w 1097"/>
              <a:gd name="T21" fmla="*/ 865945 h 201"/>
              <a:gd name="T22" fmla="*/ 530662 w 1097"/>
              <a:gd name="T23" fmla="*/ 865945 h 201"/>
              <a:gd name="T24" fmla="*/ 212265 w 1097"/>
              <a:gd name="T25" fmla="*/ 537854 h 201"/>
              <a:gd name="T26" fmla="*/ 307784 w 1097"/>
              <a:gd name="T27" fmla="*/ 311955 h 201"/>
              <a:gd name="T28" fmla="*/ 530662 w 1097"/>
              <a:gd name="T29" fmla="*/ 215142 h 201"/>
              <a:gd name="T30" fmla="*/ 5285393 w 1097"/>
              <a:gd name="T31" fmla="*/ 215142 h 201"/>
              <a:gd name="T32" fmla="*/ 5513578 w 1097"/>
              <a:gd name="T33" fmla="*/ 311955 h 201"/>
              <a:gd name="T34" fmla="*/ 5609097 w 1097"/>
              <a:gd name="T35" fmla="*/ 537854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6" name="Freeform 6"/>
          <p:cNvSpPr>
            <a:spLocks noEditPoints="1"/>
          </p:cNvSpPr>
          <p:nvPr/>
        </p:nvSpPr>
        <p:spPr bwMode="auto">
          <a:xfrm>
            <a:off x="422275" y="401638"/>
            <a:ext cx="5608638" cy="865187"/>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7" name="文本框 39"/>
          <p:cNvSpPr txBox="1"/>
          <p:nvPr/>
        </p:nvSpPr>
        <p:spPr>
          <a:xfrm>
            <a:off x="585788" y="574675"/>
            <a:ext cx="665567"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03</a:t>
            </a:r>
            <a:endParaRPr kumimoji="0" lang="zh-CN" altLang="en-US"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58" name="Freeform 27"/>
          <p:cNvSpPr>
            <a:spLocks noChangeAspect="1" noEditPoints="1"/>
          </p:cNvSpPr>
          <p:nvPr/>
        </p:nvSpPr>
        <p:spPr bwMode="auto">
          <a:xfrm>
            <a:off x="4999038" y="600075"/>
            <a:ext cx="498475" cy="504825"/>
          </a:xfrm>
          <a:custGeom>
            <a:avLst/>
            <a:gdLst>
              <a:gd name="T0" fmla="*/ 59 w 104"/>
              <a:gd name="T1" fmla="*/ 46 h 105"/>
              <a:gd name="T2" fmla="*/ 59 w 104"/>
              <a:gd name="T3" fmla="*/ 23 h 105"/>
              <a:gd name="T4" fmla="*/ 46 w 104"/>
              <a:gd name="T5" fmla="*/ 23 h 105"/>
              <a:gd name="T6" fmla="*/ 46 w 104"/>
              <a:gd name="T7" fmla="*/ 46 h 105"/>
              <a:gd name="T8" fmla="*/ 24 w 104"/>
              <a:gd name="T9" fmla="*/ 46 h 105"/>
              <a:gd name="T10" fmla="*/ 24 w 104"/>
              <a:gd name="T11" fmla="*/ 59 h 105"/>
              <a:gd name="T12" fmla="*/ 46 w 104"/>
              <a:gd name="T13" fmla="*/ 59 h 105"/>
              <a:gd name="T14" fmla="*/ 46 w 104"/>
              <a:gd name="T15" fmla="*/ 82 h 105"/>
              <a:gd name="T16" fmla="*/ 59 w 104"/>
              <a:gd name="T17" fmla="*/ 82 h 105"/>
              <a:gd name="T18" fmla="*/ 59 w 104"/>
              <a:gd name="T19" fmla="*/ 59 h 105"/>
              <a:gd name="T20" fmla="*/ 81 w 104"/>
              <a:gd name="T21" fmla="*/ 59 h 105"/>
              <a:gd name="T22" fmla="*/ 81 w 104"/>
              <a:gd name="T23" fmla="*/ 46 h 105"/>
              <a:gd name="T24" fmla="*/ 59 w 104"/>
              <a:gd name="T25" fmla="*/ 46 h 105"/>
              <a:gd name="T26" fmla="*/ 52 w 104"/>
              <a:gd name="T27" fmla="*/ 0 h 105"/>
              <a:gd name="T28" fmla="*/ 0 w 104"/>
              <a:gd name="T29" fmla="*/ 53 h 105"/>
              <a:gd name="T30" fmla="*/ 52 w 104"/>
              <a:gd name="T31" fmla="*/ 105 h 105"/>
              <a:gd name="T32" fmla="*/ 104 w 104"/>
              <a:gd name="T33" fmla="*/ 53 h 105"/>
              <a:gd name="T34" fmla="*/ 52 w 104"/>
              <a:gd name="T35" fmla="*/ 0 h 105"/>
              <a:gd name="T36" fmla="*/ 52 w 104"/>
              <a:gd name="T37" fmla="*/ 93 h 105"/>
              <a:gd name="T38" fmla="*/ 12 w 104"/>
              <a:gd name="T39" fmla="*/ 53 h 105"/>
              <a:gd name="T40" fmla="*/ 52 w 104"/>
              <a:gd name="T41" fmla="*/ 12 h 105"/>
              <a:gd name="T42" fmla="*/ 93 w 104"/>
              <a:gd name="T43" fmla="*/ 53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9" y="46"/>
                </a:moveTo>
                <a:cubicBezTo>
                  <a:pt x="59" y="23"/>
                  <a:pt x="59" y="23"/>
                  <a:pt x="59" y="23"/>
                </a:cubicBezTo>
                <a:cubicBezTo>
                  <a:pt x="46" y="23"/>
                  <a:pt x="46" y="23"/>
                  <a:pt x="46" y="23"/>
                </a:cubicBezTo>
                <a:cubicBezTo>
                  <a:pt x="46" y="46"/>
                  <a:pt x="46" y="46"/>
                  <a:pt x="46" y="46"/>
                </a:cubicBezTo>
                <a:cubicBezTo>
                  <a:pt x="24" y="46"/>
                  <a:pt x="24" y="46"/>
                  <a:pt x="24" y="46"/>
                </a:cubicBezTo>
                <a:cubicBezTo>
                  <a:pt x="24" y="59"/>
                  <a:pt x="24" y="59"/>
                  <a:pt x="24" y="59"/>
                </a:cubicBezTo>
                <a:cubicBezTo>
                  <a:pt x="46" y="59"/>
                  <a:pt x="46" y="59"/>
                  <a:pt x="46" y="59"/>
                </a:cubicBezTo>
                <a:cubicBezTo>
                  <a:pt x="46" y="82"/>
                  <a:pt x="46" y="82"/>
                  <a:pt x="46" y="82"/>
                </a:cubicBezTo>
                <a:cubicBezTo>
                  <a:pt x="59" y="82"/>
                  <a:pt x="59" y="82"/>
                  <a:pt x="59" y="82"/>
                </a:cubicBezTo>
                <a:cubicBezTo>
                  <a:pt x="59" y="59"/>
                  <a:pt x="59" y="59"/>
                  <a:pt x="59" y="59"/>
                </a:cubicBezTo>
                <a:cubicBezTo>
                  <a:pt x="81" y="59"/>
                  <a:pt x="81" y="59"/>
                  <a:pt x="81" y="59"/>
                </a:cubicBezTo>
                <a:cubicBezTo>
                  <a:pt x="81" y="46"/>
                  <a:pt x="81" y="46"/>
                  <a:pt x="81" y="46"/>
                </a:cubicBezTo>
                <a:lnTo>
                  <a:pt x="59" y="46"/>
                </a:lnTo>
                <a:close/>
                <a:moveTo>
                  <a:pt x="52" y="0"/>
                </a:moveTo>
                <a:cubicBezTo>
                  <a:pt x="23" y="0"/>
                  <a:pt x="0" y="24"/>
                  <a:pt x="0" y="53"/>
                </a:cubicBezTo>
                <a:cubicBezTo>
                  <a:pt x="0" y="81"/>
                  <a:pt x="23" y="105"/>
                  <a:pt x="52" y="105"/>
                </a:cubicBezTo>
                <a:cubicBezTo>
                  <a:pt x="81" y="105"/>
                  <a:pt x="104" y="81"/>
                  <a:pt x="104" y="53"/>
                </a:cubicBezTo>
                <a:cubicBezTo>
                  <a:pt x="104" y="24"/>
                  <a:pt x="81" y="0"/>
                  <a:pt x="52" y="0"/>
                </a:cubicBezTo>
                <a:close/>
                <a:moveTo>
                  <a:pt x="52" y="93"/>
                </a:moveTo>
                <a:cubicBezTo>
                  <a:pt x="30" y="93"/>
                  <a:pt x="12" y="75"/>
                  <a:pt x="12" y="53"/>
                </a:cubicBezTo>
                <a:cubicBezTo>
                  <a:pt x="12" y="30"/>
                  <a:pt x="30" y="12"/>
                  <a:pt x="52" y="12"/>
                </a:cubicBezTo>
                <a:cubicBezTo>
                  <a:pt x="74" y="12"/>
                  <a:pt x="93" y="30"/>
                  <a:pt x="93" y="53"/>
                </a:cubicBezTo>
                <a:cubicBezTo>
                  <a:pt x="93" y="75"/>
                  <a:pt x="74" y="93"/>
                  <a:pt x="52" y="93"/>
                </a:cubicBezTo>
                <a:close/>
              </a:path>
            </a:pathLst>
          </a:custGeom>
          <a:solidFill>
            <a:sysClr val="window" lastClr="FFFFFF">
              <a:alpha val="88000"/>
            </a:sys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9" name="文本框 28"/>
          <p:cNvSpPr txBox="1"/>
          <p:nvPr/>
        </p:nvSpPr>
        <p:spPr>
          <a:xfrm>
            <a:off x="947738" y="560388"/>
            <a:ext cx="2601994"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zh-CN" altLang="en-US" sz="32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反驳的方法</a:t>
            </a:r>
            <a:endPar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60" name="任意多边形 4"/>
          <p:cNvSpPr/>
          <p:nvPr/>
        </p:nvSpPr>
        <p:spPr>
          <a:xfrm rot="19495706">
            <a:off x="357571" y="1671525"/>
            <a:ext cx="1035050" cy="720725"/>
          </a:xfrm>
          <a:custGeom>
            <a:avLst/>
            <a:gdLst>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698395 w 1556117"/>
              <a:gd name="connsiteY2" fmla="*/ 875985 h 1091990"/>
              <a:gd name="connsiteX3" fmla="*/ 490576 w 1556117"/>
              <a:gd name="connsiteY3" fmla="*/ 690838 h 1091990"/>
              <a:gd name="connsiteX4" fmla="*/ 199631 w 1556117"/>
              <a:gd name="connsiteY4" fmla="*/ 562368 h 1091990"/>
              <a:gd name="connsiteX5" fmla="*/ 29598 w 1556117"/>
              <a:gd name="connsiteY5" fmla="*/ 562368 h 1091990"/>
              <a:gd name="connsiteX6" fmla="*/ 22041 w 1556117"/>
              <a:gd name="connsiteY6" fmla="*/ 547254 h 1091990"/>
              <a:gd name="connsiteX7" fmla="*/ 82497 w 1556117"/>
              <a:gd name="connsiteY7" fmla="*/ 441456 h 1091990"/>
              <a:gd name="connsiteX8" fmla="*/ 256309 w 1556117"/>
              <a:gd name="connsiteY8" fmla="*/ 218524 h 1091990"/>
              <a:gd name="connsiteX9" fmla="*/ 551033 w 1556117"/>
              <a:gd name="connsiteY9" fmla="*/ 48491 h 1091990"/>
              <a:gd name="connsiteX10" fmla="*/ 943998 w 1556117"/>
              <a:gd name="connsiteY10" fmla="*/ 25820 h 1091990"/>
              <a:gd name="connsiteX11" fmla="*/ 1291621 w 1556117"/>
              <a:gd name="connsiteY11" fmla="*/ 203410 h 1091990"/>
              <a:gd name="connsiteX12" fmla="*/ 1518332 w 1556117"/>
              <a:gd name="connsiteY12" fmla="*/ 494355 h 1091990"/>
              <a:gd name="connsiteX13" fmla="*/ 1518332 w 1556117"/>
              <a:gd name="connsiteY13" fmla="*/ 517026 h 1091990"/>
              <a:gd name="connsiteX14" fmla="*/ 1382305 w 1556117"/>
              <a:gd name="connsiteY14" fmla="*/ 535919 h 1091990"/>
              <a:gd name="connsiteX15" fmla="*/ 1155595 w 1556117"/>
              <a:gd name="connsiteY15" fmla="*/ 626603 h 1091990"/>
              <a:gd name="connsiteX16" fmla="*/ 962890 w 1556117"/>
              <a:gd name="connsiteY16" fmla="*/ 789079 h 1091990"/>
              <a:gd name="connsiteX17" fmla="*/ 796636 w 1556117"/>
              <a:gd name="connsiteY17"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360"/>
              <a:gd name="connsiteX1" fmla="*/ 690837 w 1556117"/>
              <a:gd name="connsiteY1" fmla="*/ 879764 h 1091360"/>
              <a:gd name="connsiteX2" fmla="*/ 490576 w 1556117"/>
              <a:gd name="connsiteY2" fmla="*/ 690838 h 1091360"/>
              <a:gd name="connsiteX3" fmla="*/ 199631 w 1556117"/>
              <a:gd name="connsiteY3" fmla="*/ 562368 h 1091360"/>
              <a:gd name="connsiteX4" fmla="*/ 29598 w 1556117"/>
              <a:gd name="connsiteY4" fmla="*/ 562368 h 1091360"/>
              <a:gd name="connsiteX5" fmla="*/ 22041 w 1556117"/>
              <a:gd name="connsiteY5" fmla="*/ 547254 h 1091360"/>
              <a:gd name="connsiteX6" fmla="*/ 82497 w 1556117"/>
              <a:gd name="connsiteY6" fmla="*/ 441456 h 1091360"/>
              <a:gd name="connsiteX7" fmla="*/ 256309 w 1556117"/>
              <a:gd name="connsiteY7" fmla="*/ 218524 h 1091360"/>
              <a:gd name="connsiteX8" fmla="*/ 551033 w 1556117"/>
              <a:gd name="connsiteY8" fmla="*/ 48491 h 1091360"/>
              <a:gd name="connsiteX9" fmla="*/ 943998 w 1556117"/>
              <a:gd name="connsiteY9" fmla="*/ 25820 h 1091360"/>
              <a:gd name="connsiteX10" fmla="*/ 1291621 w 1556117"/>
              <a:gd name="connsiteY10" fmla="*/ 203410 h 1091360"/>
              <a:gd name="connsiteX11" fmla="*/ 1518332 w 1556117"/>
              <a:gd name="connsiteY11" fmla="*/ 494355 h 1091360"/>
              <a:gd name="connsiteX12" fmla="*/ 1518332 w 1556117"/>
              <a:gd name="connsiteY12" fmla="*/ 517026 h 1091360"/>
              <a:gd name="connsiteX13" fmla="*/ 1382305 w 1556117"/>
              <a:gd name="connsiteY13" fmla="*/ 535919 h 1091360"/>
              <a:gd name="connsiteX14" fmla="*/ 1155595 w 1556117"/>
              <a:gd name="connsiteY14" fmla="*/ 626603 h 1091360"/>
              <a:gd name="connsiteX15" fmla="*/ 962890 w 1556117"/>
              <a:gd name="connsiteY15" fmla="*/ 789079 h 1091360"/>
              <a:gd name="connsiteX16" fmla="*/ 796636 w 1556117"/>
              <a:gd name="connsiteY16" fmla="*/ 1076246 h 1091360"/>
              <a:gd name="connsiteX0" fmla="*/ 796636 w 1556117"/>
              <a:gd name="connsiteY0" fmla="*/ 1076246 h 1091360"/>
              <a:gd name="connsiteX1" fmla="*/ 690837 w 1556117"/>
              <a:gd name="connsiteY1" fmla="*/ 879764 h 1091360"/>
              <a:gd name="connsiteX2" fmla="*/ 490576 w 1556117"/>
              <a:gd name="connsiteY2" fmla="*/ 690838 h 1091360"/>
              <a:gd name="connsiteX3" fmla="*/ 483019 w 1556117"/>
              <a:gd name="connsiteY3" fmla="*/ 694616 h 1091360"/>
              <a:gd name="connsiteX4" fmla="*/ 199631 w 1556117"/>
              <a:gd name="connsiteY4" fmla="*/ 562368 h 1091360"/>
              <a:gd name="connsiteX5" fmla="*/ 29598 w 1556117"/>
              <a:gd name="connsiteY5" fmla="*/ 562368 h 1091360"/>
              <a:gd name="connsiteX6" fmla="*/ 22041 w 1556117"/>
              <a:gd name="connsiteY6" fmla="*/ 547254 h 1091360"/>
              <a:gd name="connsiteX7" fmla="*/ 82497 w 1556117"/>
              <a:gd name="connsiteY7" fmla="*/ 441456 h 1091360"/>
              <a:gd name="connsiteX8" fmla="*/ 256309 w 1556117"/>
              <a:gd name="connsiteY8" fmla="*/ 218524 h 1091360"/>
              <a:gd name="connsiteX9" fmla="*/ 551033 w 1556117"/>
              <a:gd name="connsiteY9" fmla="*/ 48491 h 1091360"/>
              <a:gd name="connsiteX10" fmla="*/ 943998 w 1556117"/>
              <a:gd name="connsiteY10" fmla="*/ 25820 h 1091360"/>
              <a:gd name="connsiteX11" fmla="*/ 1291621 w 1556117"/>
              <a:gd name="connsiteY11" fmla="*/ 203410 h 1091360"/>
              <a:gd name="connsiteX12" fmla="*/ 1518332 w 1556117"/>
              <a:gd name="connsiteY12" fmla="*/ 494355 h 1091360"/>
              <a:gd name="connsiteX13" fmla="*/ 1518332 w 1556117"/>
              <a:gd name="connsiteY13" fmla="*/ 517026 h 1091360"/>
              <a:gd name="connsiteX14" fmla="*/ 1382305 w 1556117"/>
              <a:gd name="connsiteY14" fmla="*/ 535919 h 1091360"/>
              <a:gd name="connsiteX15" fmla="*/ 1155595 w 1556117"/>
              <a:gd name="connsiteY15" fmla="*/ 626603 h 1091360"/>
              <a:gd name="connsiteX16" fmla="*/ 962890 w 1556117"/>
              <a:gd name="connsiteY16" fmla="*/ 789079 h 1091360"/>
              <a:gd name="connsiteX17" fmla="*/ 796636 w 155611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76246"/>
              <a:gd name="connsiteX1" fmla="*/ 691467 w 1556747"/>
              <a:gd name="connsiteY1" fmla="*/ 879764 h 1076246"/>
              <a:gd name="connsiteX2" fmla="*/ 491206 w 1556747"/>
              <a:gd name="connsiteY2" fmla="*/ 690838 h 1076246"/>
              <a:gd name="connsiteX3" fmla="*/ 483649 w 1556747"/>
              <a:gd name="connsiteY3" fmla="*/ 694616 h 1076246"/>
              <a:gd name="connsiteX4" fmla="*/ 204040 w 1556747"/>
              <a:gd name="connsiteY4" fmla="*/ 577483 h 1076246"/>
              <a:gd name="connsiteX5" fmla="*/ 30228 w 1556747"/>
              <a:gd name="connsiteY5" fmla="*/ 562368 h 1076246"/>
              <a:gd name="connsiteX6" fmla="*/ 22671 w 1556747"/>
              <a:gd name="connsiteY6" fmla="*/ 547254 h 1076246"/>
              <a:gd name="connsiteX7" fmla="*/ 83127 w 1556747"/>
              <a:gd name="connsiteY7" fmla="*/ 441456 h 1076246"/>
              <a:gd name="connsiteX8" fmla="*/ 256939 w 1556747"/>
              <a:gd name="connsiteY8" fmla="*/ 218524 h 1076246"/>
              <a:gd name="connsiteX9" fmla="*/ 551663 w 1556747"/>
              <a:gd name="connsiteY9" fmla="*/ 48491 h 1076246"/>
              <a:gd name="connsiteX10" fmla="*/ 944628 w 1556747"/>
              <a:gd name="connsiteY10" fmla="*/ 25820 h 1076246"/>
              <a:gd name="connsiteX11" fmla="*/ 1292251 w 1556747"/>
              <a:gd name="connsiteY11" fmla="*/ 203410 h 1076246"/>
              <a:gd name="connsiteX12" fmla="*/ 1518962 w 1556747"/>
              <a:gd name="connsiteY12" fmla="*/ 494355 h 1076246"/>
              <a:gd name="connsiteX13" fmla="*/ 1518962 w 1556747"/>
              <a:gd name="connsiteY13" fmla="*/ 517026 h 1076246"/>
              <a:gd name="connsiteX14" fmla="*/ 1382935 w 1556747"/>
              <a:gd name="connsiteY14" fmla="*/ 535919 h 1076246"/>
              <a:gd name="connsiteX15" fmla="*/ 1156225 w 1556747"/>
              <a:gd name="connsiteY15" fmla="*/ 626603 h 1076246"/>
              <a:gd name="connsiteX16" fmla="*/ 963520 w 1556747"/>
              <a:gd name="connsiteY16" fmla="*/ 789079 h 1076246"/>
              <a:gd name="connsiteX17" fmla="*/ 797266 w 1556747"/>
              <a:gd name="connsiteY17" fmla="*/ 1076246 h 1076246"/>
              <a:gd name="connsiteX0" fmla="*/ 797266 w 1556747"/>
              <a:gd name="connsiteY0" fmla="*/ 1076246 h 1095967"/>
              <a:gd name="connsiteX1" fmla="*/ 691467 w 1556747"/>
              <a:gd name="connsiteY1" fmla="*/ 879764 h 1095967"/>
              <a:gd name="connsiteX2" fmla="*/ 491206 w 1556747"/>
              <a:gd name="connsiteY2" fmla="*/ 690838 h 1095967"/>
              <a:gd name="connsiteX3" fmla="*/ 483649 w 1556747"/>
              <a:gd name="connsiteY3" fmla="*/ 694616 h 1095967"/>
              <a:gd name="connsiteX4" fmla="*/ 204040 w 1556747"/>
              <a:gd name="connsiteY4" fmla="*/ 577483 h 1095967"/>
              <a:gd name="connsiteX5" fmla="*/ 30228 w 1556747"/>
              <a:gd name="connsiteY5" fmla="*/ 562368 h 1095967"/>
              <a:gd name="connsiteX6" fmla="*/ 22671 w 1556747"/>
              <a:gd name="connsiteY6" fmla="*/ 547254 h 1095967"/>
              <a:gd name="connsiteX7" fmla="*/ 83127 w 1556747"/>
              <a:gd name="connsiteY7" fmla="*/ 441456 h 1095967"/>
              <a:gd name="connsiteX8" fmla="*/ 256939 w 1556747"/>
              <a:gd name="connsiteY8" fmla="*/ 218524 h 1095967"/>
              <a:gd name="connsiteX9" fmla="*/ 551663 w 1556747"/>
              <a:gd name="connsiteY9" fmla="*/ 48491 h 1095967"/>
              <a:gd name="connsiteX10" fmla="*/ 944628 w 1556747"/>
              <a:gd name="connsiteY10" fmla="*/ 25820 h 1095967"/>
              <a:gd name="connsiteX11" fmla="*/ 1292251 w 1556747"/>
              <a:gd name="connsiteY11" fmla="*/ 203410 h 1095967"/>
              <a:gd name="connsiteX12" fmla="*/ 1518962 w 1556747"/>
              <a:gd name="connsiteY12" fmla="*/ 494355 h 1095967"/>
              <a:gd name="connsiteX13" fmla="*/ 1518962 w 1556747"/>
              <a:gd name="connsiteY13" fmla="*/ 517026 h 1095967"/>
              <a:gd name="connsiteX14" fmla="*/ 1382935 w 1556747"/>
              <a:gd name="connsiteY14" fmla="*/ 535919 h 1095967"/>
              <a:gd name="connsiteX15" fmla="*/ 1156225 w 1556747"/>
              <a:gd name="connsiteY15" fmla="*/ 626603 h 1095967"/>
              <a:gd name="connsiteX16" fmla="*/ 963520 w 1556747"/>
              <a:gd name="connsiteY16" fmla="*/ 789079 h 1095967"/>
              <a:gd name="connsiteX17" fmla="*/ 797266 w 1556747"/>
              <a:gd name="connsiteY17" fmla="*/ 1076246 h 109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6747" h="1095967">
                <a:moveTo>
                  <a:pt x="797266" y="1076246"/>
                </a:moveTo>
                <a:cubicBezTo>
                  <a:pt x="785577" y="1073649"/>
                  <a:pt x="742477" y="943999"/>
                  <a:pt x="691467" y="879764"/>
                </a:cubicBezTo>
                <a:cubicBezTo>
                  <a:pt x="640457" y="815529"/>
                  <a:pt x="525842" y="721696"/>
                  <a:pt x="491206" y="690838"/>
                </a:cubicBezTo>
                <a:cubicBezTo>
                  <a:pt x="456570" y="659980"/>
                  <a:pt x="579216" y="757910"/>
                  <a:pt x="483649" y="694616"/>
                </a:cubicBezTo>
                <a:cubicBezTo>
                  <a:pt x="384545" y="633220"/>
                  <a:pt x="279610" y="599524"/>
                  <a:pt x="204040" y="577483"/>
                </a:cubicBezTo>
                <a:cubicBezTo>
                  <a:pt x="128470" y="555442"/>
                  <a:pt x="60456" y="567406"/>
                  <a:pt x="30228" y="562368"/>
                </a:cubicBezTo>
                <a:cubicBezTo>
                  <a:pt x="0" y="557330"/>
                  <a:pt x="13855" y="567406"/>
                  <a:pt x="22671" y="547254"/>
                </a:cubicBezTo>
                <a:cubicBezTo>
                  <a:pt x="31488" y="527102"/>
                  <a:pt x="44082" y="496244"/>
                  <a:pt x="83127" y="441456"/>
                </a:cubicBezTo>
                <a:cubicBezTo>
                  <a:pt x="122172" y="386668"/>
                  <a:pt x="178850" y="284018"/>
                  <a:pt x="256939" y="218524"/>
                </a:cubicBezTo>
                <a:cubicBezTo>
                  <a:pt x="335028" y="153030"/>
                  <a:pt x="437048" y="80608"/>
                  <a:pt x="551663" y="48491"/>
                </a:cubicBezTo>
                <a:cubicBezTo>
                  <a:pt x="666278" y="16374"/>
                  <a:pt x="821197" y="0"/>
                  <a:pt x="944628" y="25820"/>
                </a:cubicBezTo>
                <a:cubicBezTo>
                  <a:pt x="1068059" y="51640"/>
                  <a:pt x="1196529" y="125321"/>
                  <a:pt x="1292251" y="203410"/>
                </a:cubicBezTo>
                <a:cubicBezTo>
                  <a:pt x="1387973" y="281499"/>
                  <a:pt x="1481177" y="442086"/>
                  <a:pt x="1518962" y="494355"/>
                </a:cubicBezTo>
                <a:cubicBezTo>
                  <a:pt x="1556747" y="546624"/>
                  <a:pt x="1541633" y="510099"/>
                  <a:pt x="1518962" y="517026"/>
                </a:cubicBezTo>
                <a:cubicBezTo>
                  <a:pt x="1496291" y="523953"/>
                  <a:pt x="1443391" y="517656"/>
                  <a:pt x="1382935" y="535919"/>
                </a:cubicBezTo>
                <a:cubicBezTo>
                  <a:pt x="1322479" y="554182"/>
                  <a:pt x="1226127" y="584410"/>
                  <a:pt x="1156225" y="626603"/>
                </a:cubicBezTo>
                <a:cubicBezTo>
                  <a:pt x="1086323" y="668796"/>
                  <a:pt x="1023346" y="712249"/>
                  <a:pt x="963520" y="789079"/>
                </a:cubicBezTo>
                <a:cubicBezTo>
                  <a:pt x="903694" y="865909"/>
                  <a:pt x="808601" y="1095967"/>
                  <a:pt x="797266" y="1076246"/>
                </a:cubicBezTo>
                <a:close/>
              </a:path>
            </a:pathLst>
          </a:custGeom>
          <a:gradFill>
            <a:gsLst>
              <a:gs pos="0">
                <a:srgbClr val="C31B4F"/>
              </a:gs>
              <a:gs pos="100000">
                <a:srgbClr val="E55D8E"/>
              </a:gs>
            </a:gsLst>
            <a:lin ang="0" scaled="0"/>
          </a:gradFill>
          <a:ln>
            <a:solidFill>
              <a:srgbClr val="D121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宋体"/>
              <a:cs typeface="+mn-cs"/>
            </a:endParaRPr>
          </a:p>
        </p:txBody>
      </p:sp>
      <p:sp>
        <p:nvSpPr>
          <p:cNvPr id="84" name="文本框 28"/>
          <p:cNvSpPr txBox="1"/>
          <p:nvPr/>
        </p:nvSpPr>
        <p:spPr>
          <a:xfrm>
            <a:off x="1231761" y="1748779"/>
            <a:ext cx="3877985"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dirty="0">
                <a:ln>
                  <a:noFill/>
                </a:ln>
                <a:solidFill>
                  <a:srgbClr val="7030A0"/>
                </a:solidFill>
                <a:effectLst>
                  <a:outerShdw blurRad="50800" dist="76200" dir="2700000" algn="tl" rotWithShape="0">
                    <a:prstClr val="black">
                      <a:alpha val="40000"/>
                    </a:prstClr>
                  </a:outerShdw>
                  <a:reflection blurRad="6350" stA="55000" endA="300" endPos="45500" dir="5400000" sy="-100000" algn="bl" rotWithShape="0"/>
                </a:effectLst>
                <a:uLnTx/>
                <a:uFillTx/>
                <a:latin typeface="微软雅黑" pitchFamily="34" charset="-122"/>
                <a:ea typeface="微软雅黑" pitchFamily="34" charset="-122"/>
                <a:cs typeface="+mn-cs"/>
              </a:rPr>
              <a:t>直接反驳论题的方法</a:t>
            </a:r>
          </a:p>
        </p:txBody>
      </p:sp>
      <p:grpSp>
        <p:nvGrpSpPr>
          <p:cNvPr id="25611" name="Group 73"/>
          <p:cNvGrpSpPr>
            <a:grpSpLocks/>
          </p:cNvGrpSpPr>
          <p:nvPr/>
        </p:nvGrpSpPr>
        <p:grpSpPr bwMode="auto">
          <a:xfrm>
            <a:off x="771652" y="2481262"/>
            <a:ext cx="7381748" cy="4148137"/>
            <a:chOff x="720" y="1392"/>
            <a:chExt cx="4058" cy="480"/>
          </a:xfrm>
        </p:grpSpPr>
        <p:sp>
          <p:nvSpPr>
            <p:cNvPr id="32" name="AutoShape 74"/>
            <p:cNvSpPr>
              <a:spLocks noChangeArrowheads="1"/>
            </p:cNvSpPr>
            <p:nvPr/>
          </p:nvSpPr>
          <p:spPr bwMode="gray">
            <a:xfrm>
              <a:off x="720" y="1392"/>
              <a:ext cx="4058" cy="480"/>
            </a:xfrm>
            <a:prstGeom prst="roundRect">
              <a:avLst>
                <a:gd name="adj" fmla="val 17509"/>
              </a:avLst>
            </a:prstGeom>
            <a:gradFill rotWithShape="1">
              <a:gsLst>
                <a:gs pos="0">
                  <a:srgbClr val="6CD2C1"/>
                </a:gs>
                <a:gs pos="50000">
                  <a:srgbClr val="64C2B2"/>
                </a:gs>
                <a:gs pos="100000">
                  <a:srgbClr val="6CD2C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nvGrpSpPr>
            <p:cNvPr id="18447" name="Group 75"/>
            <p:cNvGrpSpPr>
              <a:grpSpLocks/>
            </p:cNvGrpSpPr>
            <p:nvPr/>
          </p:nvGrpSpPr>
          <p:grpSpPr bwMode="auto">
            <a:xfrm>
              <a:off x="730" y="1407"/>
              <a:ext cx="4043" cy="444"/>
              <a:chOff x="744" y="1407"/>
              <a:chExt cx="3988" cy="444"/>
            </a:xfrm>
          </p:grpSpPr>
          <p:sp>
            <p:nvSpPr>
              <p:cNvPr id="34" name="AutoShape 76"/>
              <p:cNvSpPr>
                <a:spLocks noChangeArrowheads="1"/>
              </p:cNvSpPr>
              <p:nvPr/>
            </p:nvSpPr>
            <p:spPr bwMode="gray">
              <a:xfrm>
                <a:off x="744" y="1736"/>
                <a:ext cx="3986" cy="115"/>
              </a:xfrm>
              <a:prstGeom prst="roundRect">
                <a:avLst>
                  <a:gd name="adj" fmla="val 50000"/>
                </a:avLst>
              </a:prstGeom>
              <a:gradFill rotWithShape="1">
                <a:gsLst>
                  <a:gs pos="0">
                    <a:srgbClr val="6CD2C1">
                      <a:alpha val="0"/>
                    </a:srgbClr>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sp>
            <p:nvSpPr>
              <p:cNvPr id="35" name="AutoShape 77"/>
              <p:cNvSpPr>
                <a:spLocks noChangeArrowheads="1"/>
              </p:cNvSpPr>
              <p:nvPr/>
            </p:nvSpPr>
            <p:spPr bwMode="gray">
              <a:xfrm>
                <a:off x="744" y="1407"/>
                <a:ext cx="3986" cy="115"/>
              </a:xfrm>
              <a:prstGeom prst="roundRect">
                <a:avLst>
                  <a:gd name="adj" fmla="val 50000"/>
                </a:avLst>
              </a:prstGeom>
              <a:gradFill rotWithShape="1">
                <a:gsLst>
                  <a:gs pos="0">
                    <a:srgbClr val="FFFFFF"/>
                  </a:gs>
                  <a:gs pos="100000">
                    <a:srgbClr val="6CD2C1">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grpSp>
      <p:sp>
        <p:nvSpPr>
          <p:cNvPr id="36" name="文本框 28"/>
          <p:cNvSpPr txBox="1">
            <a:spLocks noChangeArrowheads="1"/>
          </p:cNvSpPr>
          <p:nvPr/>
        </p:nvSpPr>
        <p:spPr bwMode="auto">
          <a:xfrm>
            <a:off x="906453" y="2562416"/>
            <a:ext cx="7094538"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2800" noProof="0" dirty="0">
                <a:solidFill>
                  <a:srgbClr val="000000"/>
                </a:solidFill>
                <a:latin typeface="微软雅黑" panose="020B0503020204020204" pitchFamily="34" charset="-122"/>
                <a:ea typeface="微软雅黑" panose="020B0503020204020204" pitchFamily="34" charset="-122"/>
              </a:rPr>
              <a:t>① 用事实直接反驳论题：</a:t>
            </a:r>
            <a:r>
              <a:rPr kumimoji="0" lang="zh-CN" altLang="en-US" sz="2800" b="0" i="0" u="none" strike="noStrike" kern="1200" cap="none" spc="0" normalizeH="0" baseline="0" dirty="0">
                <a:ln>
                  <a:noFill/>
                </a:ln>
                <a:solidFill>
                  <a:srgbClr val="000000"/>
                </a:solidFill>
                <a:effectLst/>
                <a:uLnTx/>
                <a:uFillTx/>
                <a:latin typeface="微软雅黑" panose="020B0503020204020204" pitchFamily="34" charset="-122"/>
                <a:ea typeface="微软雅黑" panose="020B0503020204020204" pitchFamily="34" charset="-122"/>
                <a:cs typeface="+mn-cs"/>
              </a:rPr>
              <a:t>就是指出对方的论题不符合客观事实，是个假命题。</a:t>
            </a:r>
            <a:endParaRPr kumimoji="0" lang="en-US" altLang="zh-CN" sz="2800" b="0" i="0" u="none" strike="noStrike" kern="1200" cap="none" spc="0" normalizeH="0" baseline="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2800" noProof="0" dirty="0">
                <a:solidFill>
                  <a:srgbClr val="000000"/>
                </a:solidFill>
                <a:latin typeface="微软雅黑" panose="020B0503020204020204" pitchFamily="34" charset="-122"/>
                <a:ea typeface="微软雅黑" panose="020B0503020204020204" pitchFamily="34" charset="-122"/>
              </a:rPr>
              <a:t>② 用一般原理直接反驳论题：就是指出论敌的论题与已经被实践证明是真的公认规则、科学原理、科学定律相违背。</a:t>
            </a:r>
            <a:endParaRPr lang="en-US" altLang="zh-CN" sz="2800" noProof="0"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800" b="0" i="0" u="none" strike="noStrike" kern="1200" cap="none" spc="0" normalizeH="0" baseline="0" dirty="0">
                <a:ln>
                  <a:noFill/>
                </a:ln>
                <a:solidFill>
                  <a:srgbClr val="000000"/>
                </a:solidFill>
                <a:effectLst/>
                <a:uLnTx/>
                <a:uFillTx/>
                <a:latin typeface="微软雅黑" panose="020B0503020204020204" pitchFamily="34" charset="-122"/>
                <a:ea typeface="微软雅黑" panose="020B0503020204020204" pitchFamily="34" charset="-122"/>
                <a:cs typeface="+mn-cs"/>
              </a:rPr>
              <a:t>③ 揭露对方的论题本身存在着逻辑矛盾</a:t>
            </a: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7745689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p:cTn id="11" dur="500" fill="hold"/>
                                        <p:tgtEl>
                                          <p:spTgt spid="44"/>
                                        </p:tgtEl>
                                        <p:attrNameLst>
                                          <p:attrName>ppt_w</p:attrName>
                                        </p:attrNameLst>
                                      </p:cBhvr>
                                      <p:tavLst>
                                        <p:tav tm="0">
                                          <p:val>
                                            <p:fltVal val="0"/>
                                          </p:val>
                                        </p:tav>
                                        <p:tav tm="100000">
                                          <p:val>
                                            <p:strVal val="#ppt_w"/>
                                          </p:val>
                                        </p:tav>
                                      </p:tavLst>
                                    </p:anim>
                                    <p:anim calcmode="lin" valueType="num">
                                      <p:cBhvr>
                                        <p:cTn id="12" dur="500" fill="hold"/>
                                        <p:tgtEl>
                                          <p:spTgt spid="44"/>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60"/>
                                        </p:tgtEl>
                                        <p:attrNameLst>
                                          <p:attrName>style.visibility</p:attrName>
                                        </p:attrNameLst>
                                      </p:cBhvr>
                                      <p:to>
                                        <p:strVal val="visible"/>
                                      </p:to>
                                    </p:set>
                                    <p:anim calcmode="lin" valueType="num">
                                      <p:cBhvr>
                                        <p:cTn id="15" dur="500" fill="hold"/>
                                        <p:tgtEl>
                                          <p:spTgt spid="60"/>
                                        </p:tgtEl>
                                        <p:attrNameLst>
                                          <p:attrName>ppt_w</p:attrName>
                                        </p:attrNameLst>
                                      </p:cBhvr>
                                      <p:tavLst>
                                        <p:tav tm="0">
                                          <p:val>
                                            <p:fltVal val="0"/>
                                          </p:val>
                                        </p:tav>
                                        <p:tav tm="100000">
                                          <p:val>
                                            <p:strVal val="#ppt_w"/>
                                          </p:val>
                                        </p:tav>
                                      </p:tavLst>
                                    </p:anim>
                                    <p:anim calcmode="lin" valueType="num">
                                      <p:cBhvr>
                                        <p:cTn id="16" dur="500" fill="hold"/>
                                        <p:tgtEl>
                                          <p:spTgt spid="60"/>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84"/>
                                        </p:tgtEl>
                                        <p:attrNameLst>
                                          <p:attrName>style.visibility</p:attrName>
                                        </p:attrNameLst>
                                      </p:cBhvr>
                                      <p:to>
                                        <p:strVal val="visible"/>
                                      </p:to>
                                    </p:set>
                                    <p:anim calcmode="lin" valueType="num">
                                      <p:cBhvr>
                                        <p:cTn id="19" dur="500" fill="hold"/>
                                        <p:tgtEl>
                                          <p:spTgt spid="84"/>
                                        </p:tgtEl>
                                        <p:attrNameLst>
                                          <p:attrName>ppt_w</p:attrName>
                                        </p:attrNameLst>
                                      </p:cBhvr>
                                      <p:tavLst>
                                        <p:tav tm="0">
                                          <p:val>
                                            <p:fltVal val="0"/>
                                          </p:val>
                                        </p:tav>
                                        <p:tav tm="100000">
                                          <p:val>
                                            <p:strVal val="#ppt_w"/>
                                          </p:val>
                                        </p:tav>
                                      </p:tavLst>
                                    </p:anim>
                                    <p:anim calcmode="lin" valueType="num">
                                      <p:cBhvr>
                                        <p:cTn id="20" dur="500" fill="hold"/>
                                        <p:tgtEl>
                                          <p:spTgt spid="84"/>
                                        </p:tgtEl>
                                        <p:attrNameLst>
                                          <p:attrName>ppt_h</p:attrName>
                                        </p:attrNameLst>
                                      </p:cBhvr>
                                      <p:tavLst>
                                        <p:tav tm="0">
                                          <p:val>
                                            <p:flt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25611"/>
                                        </p:tgtEl>
                                        <p:attrNameLst>
                                          <p:attrName>style.visibility</p:attrName>
                                        </p:attrNameLst>
                                      </p:cBhvr>
                                      <p:to>
                                        <p:strVal val="visible"/>
                                      </p:to>
                                    </p:set>
                                    <p:anim calcmode="lin" valueType="num">
                                      <p:cBhvr>
                                        <p:cTn id="23" dur="500" fill="hold"/>
                                        <p:tgtEl>
                                          <p:spTgt spid="25611"/>
                                        </p:tgtEl>
                                        <p:attrNameLst>
                                          <p:attrName>ppt_w</p:attrName>
                                        </p:attrNameLst>
                                      </p:cBhvr>
                                      <p:tavLst>
                                        <p:tav tm="0">
                                          <p:val>
                                            <p:fltVal val="0"/>
                                          </p:val>
                                        </p:tav>
                                        <p:tav tm="100000">
                                          <p:val>
                                            <p:strVal val="#ppt_w"/>
                                          </p:val>
                                        </p:tav>
                                      </p:tavLst>
                                    </p:anim>
                                    <p:anim calcmode="lin" valueType="num">
                                      <p:cBhvr>
                                        <p:cTn id="24" dur="500" fill="hold"/>
                                        <p:tgtEl>
                                          <p:spTgt spid="25611"/>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p:cTn id="27" dur="500" fill="hold"/>
                                        <p:tgtEl>
                                          <p:spTgt spid="36"/>
                                        </p:tgtEl>
                                        <p:attrNameLst>
                                          <p:attrName>ppt_w</p:attrName>
                                        </p:attrNameLst>
                                      </p:cBhvr>
                                      <p:tavLst>
                                        <p:tav tm="0">
                                          <p:val>
                                            <p:fltVal val="0"/>
                                          </p:val>
                                        </p:tav>
                                        <p:tav tm="100000">
                                          <p:val>
                                            <p:strVal val="#ppt_w"/>
                                          </p:val>
                                        </p:tav>
                                      </p:tavLst>
                                    </p:anim>
                                    <p:anim calcmode="lin" valueType="num">
                                      <p:cBhvr>
                                        <p:cTn id="28" dur="500" fill="hold"/>
                                        <p:tgtEl>
                                          <p:spTgt spid="36"/>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36">
                                            <p:txEl>
                                              <p:pRg st="0" end="0"/>
                                            </p:txEl>
                                          </p:spTgt>
                                        </p:tgtEl>
                                        <p:attrNameLst>
                                          <p:attrName>style.visibility</p:attrName>
                                        </p:attrNameLst>
                                      </p:cBhvr>
                                      <p:to>
                                        <p:strVal val="visible"/>
                                      </p:to>
                                    </p:set>
                                    <p:animEffect transition="in" filter="circle(in)">
                                      <p:cBhvr>
                                        <p:cTn id="33" dur="2000"/>
                                        <p:tgtEl>
                                          <p:spTgt spid="36">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36">
                                            <p:txEl>
                                              <p:pRg st="1" end="1"/>
                                            </p:txEl>
                                          </p:spTgt>
                                        </p:tgtEl>
                                        <p:attrNameLst>
                                          <p:attrName>style.visibility</p:attrName>
                                        </p:attrNameLst>
                                      </p:cBhvr>
                                      <p:to>
                                        <p:strVal val="visible"/>
                                      </p:to>
                                    </p:set>
                                    <p:animEffect transition="in" filter="wipe(down)">
                                      <p:cBhvr>
                                        <p:cTn id="38" dur="500"/>
                                        <p:tgtEl>
                                          <p:spTgt spid="36">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6">
                                            <p:txEl>
                                              <p:pRg st="2" end="2"/>
                                            </p:txEl>
                                          </p:spTgt>
                                        </p:tgtEl>
                                        <p:attrNameLst>
                                          <p:attrName>style.visibility</p:attrName>
                                        </p:attrNameLst>
                                      </p:cBhvr>
                                      <p:to>
                                        <p:strVal val="visible"/>
                                      </p:to>
                                    </p:set>
                                    <p:animEffect transition="in" filter="wipe(down)">
                                      <p:cBhvr>
                                        <p:cTn id="43" dur="500"/>
                                        <p:tgtEl>
                                          <p:spTgt spid="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4" grpId="0"/>
      <p:bldP spid="84" grpId="0"/>
      <p:bldP spid="3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28"/>
          <p:cNvSpPr txBox="1"/>
          <p:nvPr/>
        </p:nvSpPr>
        <p:spPr>
          <a:xfrm>
            <a:off x="3298825" y="2481263"/>
            <a:ext cx="4770438" cy="120015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p>
        </p:txBody>
      </p:sp>
      <p:sp>
        <p:nvSpPr>
          <p:cNvPr id="44" name="文本框 28"/>
          <p:cNvSpPr txBox="1"/>
          <p:nvPr/>
        </p:nvSpPr>
        <p:spPr>
          <a:xfrm>
            <a:off x="925513" y="2478088"/>
            <a:ext cx="7302500" cy="739775"/>
          </a:xfrm>
          <a:prstGeom prst="rect">
            <a:avLst/>
          </a:prstGeom>
          <a:noFill/>
        </p:spPr>
        <p:txBody>
          <a:bodyP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       </a:t>
            </a:r>
          </a:p>
        </p:txBody>
      </p:sp>
      <p:grpSp>
        <p:nvGrpSpPr>
          <p:cNvPr id="17412" name="组合 5"/>
          <p:cNvGrpSpPr>
            <a:grpSpLocks/>
          </p:cNvGrpSpPr>
          <p:nvPr/>
        </p:nvGrpSpPr>
        <p:grpSpPr bwMode="auto">
          <a:xfrm>
            <a:off x="596900" y="531813"/>
            <a:ext cx="5397500" cy="650875"/>
            <a:chOff x="3589704" y="4154301"/>
            <a:chExt cx="5398100" cy="651600"/>
          </a:xfrm>
        </p:grpSpPr>
        <p:sp>
          <p:nvSpPr>
            <p:cNvPr id="35" name="Freeform 7"/>
            <p:cNvSpPr>
              <a:spLocks/>
            </p:cNvSpPr>
            <p:nvPr/>
          </p:nvSpPr>
          <p:spPr bwMode="auto">
            <a:xfrm>
              <a:off x="3592879" y="4155890"/>
              <a:ext cx="5394925" cy="648421"/>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A3D800"/>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36" name="Freeform 8"/>
            <p:cNvSpPr>
              <a:spLocks/>
            </p:cNvSpPr>
            <p:nvPr/>
          </p:nvSpPr>
          <p:spPr bwMode="auto">
            <a:xfrm>
              <a:off x="7751005" y="4155890"/>
              <a:ext cx="1236799" cy="648421"/>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A3D800">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37" name="Freeform 12"/>
            <p:cNvSpPr>
              <a:spLocks/>
            </p:cNvSpPr>
            <p:nvPr/>
          </p:nvSpPr>
          <p:spPr bwMode="auto">
            <a:xfrm>
              <a:off x="3589704" y="4154301"/>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A3D800">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grpSp>
      <p:sp>
        <p:nvSpPr>
          <p:cNvPr id="38" name="Freeform 5"/>
          <p:cNvSpPr>
            <a:spLocks noEditPoints="1"/>
          </p:cNvSpPr>
          <p:nvPr/>
        </p:nvSpPr>
        <p:spPr bwMode="auto">
          <a:xfrm>
            <a:off x="385763" y="317500"/>
            <a:ext cx="5821362" cy="1079500"/>
          </a:xfrm>
          <a:custGeom>
            <a:avLst/>
            <a:gdLst>
              <a:gd name="T0" fmla="*/ 5285393 w 1097"/>
              <a:gd name="T1" fmla="*/ 0 h 201"/>
              <a:gd name="T2" fmla="*/ 530662 w 1097"/>
              <a:gd name="T3" fmla="*/ 0 h 201"/>
              <a:gd name="T4" fmla="*/ 153892 w 1097"/>
              <a:gd name="T5" fmla="*/ 155749 h 201"/>
              <a:gd name="T6" fmla="*/ 0 w 1097"/>
              <a:gd name="T7" fmla="*/ 537065 h 201"/>
              <a:gd name="T8" fmla="*/ 530662 w 1097"/>
              <a:gd name="T9" fmla="*/ 1079500 h 201"/>
              <a:gd name="T10" fmla="*/ 5285393 w 1097"/>
              <a:gd name="T11" fmla="*/ 1079500 h 201"/>
              <a:gd name="T12" fmla="*/ 5821362 w 1097"/>
              <a:gd name="T13" fmla="*/ 537065 h 201"/>
              <a:gd name="T14" fmla="*/ 5662163 w 1097"/>
              <a:gd name="T15" fmla="*/ 155749 h 201"/>
              <a:gd name="T16" fmla="*/ 5285393 w 1097"/>
              <a:gd name="T17" fmla="*/ 0 h 201"/>
              <a:gd name="T18" fmla="*/ 5609097 w 1097"/>
              <a:gd name="T19" fmla="*/ 537065 h 201"/>
              <a:gd name="T20" fmla="*/ 5285393 w 1097"/>
              <a:gd name="T21" fmla="*/ 864674 h 201"/>
              <a:gd name="T22" fmla="*/ 530662 w 1097"/>
              <a:gd name="T23" fmla="*/ 864674 h 201"/>
              <a:gd name="T24" fmla="*/ 212265 w 1097"/>
              <a:gd name="T25" fmla="*/ 537065 h 201"/>
              <a:gd name="T26" fmla="*/ 307784 w 1097"/>
              <a:gd name="T27" fmla="*/ 311498 h 201"/>
              <a:gd name="T28" fmla="*/ 530662 w 1097"/>
              <a:gd name="T29" fmla="*/ 214826 h 201"/>
              <a:gd name="T30" fmla="*/ 5285393 w 1097"/>
              <a:gd name="T31" fmla="*/ 214826 h 201"/>
              <a:gd name="T32" fmla="*/ 5513578 w 1097"/>
              <a:gd name="T33" fmla="*/ 311498 h 201"/>
              <a:gd name="T34" fmla="*/ 5609097 w 1097"/>
              <a:gd name="T35" fmla="*/ 537065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 name="Freeform 6"/>
          <p:cNvSpPr>
            <a:spLocks noEditPoints="1"/>
          </p:cNvSpPr>
          <p:nvPr/>
        </p:nvSpPr>
        <p:spPr bwMode="auto">
          <a:xfrm>
            <a:off x="493713" y="425450"/>
            <a:ext cx="5608637" cy="863600"/>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40" name="文本框 38"/>
          <p:cNvSpPr txBox="1"/>
          <p:nvPr/>
        </p:nvSpPr>
        <p:spPr>
          <a:xfrm>
            <a:off x="657225" y="577850"/>
            <a:ext cx="665567"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03</a:t>
            </a:r>
            <a:endParaRPr kumimoji="0" lang="zh-CN" altLang="en-US" sz="32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41" name="Freeform 13"/>
          <p:cNvSpPr>
            <a:spLocks noChangeAspect="1" noEditPoints="1"/>
          </p:cNvSpPr>
          <p:nvPr/>
        </p:nvSpPr>
        <p:spPr bwMode="auto">
          <a:xfrm>
            <a:off x="5040313" y="660400"/>
            <a:ext cx="558800" cy="504825"/>
          </a:xfrm>
          <a:custGeom>
            <a:avLst/>
            <a:gdLst>
              <a:gd name="T0" fmla="*/ 52 w 106"/>
              <a:gd name="T1" fmla="*/ 61 h 95"/>
              <a:gd name="T2" fmla="*/ 37 w 106"/>
              <a:gd name="T3" fmla="*/ 72 h 95"/>
              <a:gd name="T4" fmla="*/ 37 w 106"/>
              <a:gd name="T5" fmla="*/ 56 h 95"/>
              <a:gd name="T6" fmla="*/ 20 w 106"/>
              <a:gd name="T7" fmla="*/ 31 h 95"/>
              <a:gd name="T8" fmla="*/ 0 w 106"/>
              <a:gd name="T9" fmla="*/ 55 h 95"/>
              <a:gd name="T10" fmla="*/ 40 w 106"/>
              <a:gd name="T11" fmla="*/ 82 h 95"/>
              <a:gd name="T12" fmla="*/ 53 w 106"/>
              <a:gd name="T13" fmla="*/ 81 h 95"/>
              <a:gd name="T14" fmla="*/ 67 w 106"/>
              <a:gd name="T15" fmla="*/ 95 h 95"/>
              <a:gd name="T16" fmla="*/ 63 w 106"/>
              <a:gd name="T17" fmla="*/ 78 h 95"/>
              <a:gd name="T18" fmla="*/ 80 w 106"/>
              <a:gd name="T19" fmla="*/ 60 h 95"/>
              <a:gd name="T20" fmla="*/ 64 w 106"/>
              <a:gd name="T21" fmla="*/ 62 h 95"/>
              <a:gd name="T22" fmla="*/ 52 w 106"/>
              <a:gd name="T23" fmla="*/ 61 h 95"/>
              <a:gd name="T24" fmla="*/ 66 w 106"/>
              <a:gd name="T25" fmla="*/ 0 h 95"/>
              <a:gd name="T26" fmla="*/ 26 w 106"/>
              <a:gd name="T27" fmla="*/ 27 h 95"/>
              <a:gd name="T28" fmla="*/ 43 w 106"/>
              <a:gd name="T29" fmla="*/ 50 h 95"/>
              <a:gd name="T30" fmla="*/ 43 w 106"/>
              <a:gd name="T31" fmla="*/ 61 h 95"/>
              <a:gd name="T32" fmla="*/ 54 w 106"/>
              <a:gd name="T33" fmla="*/ 53 h 95"/>
              <a:gd name="T34" fmla="*/ 66 w 106"/>
              <a:gd name="T35" fmla="*/ 55 h 95"/>
              <a:gd name="T36" fmla="*/ 106 w 106"/>
              <a:gd name="T37" fmla="*/ 27 h 95"/>
              <a:gd name="T38" fmla="*/ 66 w 106"/>
              <a:gd name="T3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95">
                <a:moveTo>
                  <a:pt x="52" y="61"/>
                </a:moveTo>
                <a:cubicBezTo>
                  <a:pt x="50" y="62"/>
                  <a:pt x="37" y="72"/>
                  <a:pt x="37" y="72"/>
                </a:cubicBezTo>
                <a:cubicBezTo>
                  <a:pt x="37" y="72"/>
                  <a:pt x="37" y="59"/>
                  <a:pt x="37" y="56"/>
                </a:cubicBezTo>
                <a:cubicBezTo>
                  <a:pt x="26" y="50"/>
                  <a:pt x="20" y="41"/>
                  <a:pt x="20" y="31"/>
                </a:cubicBezTo>
                <a:cubicBezTo>
                  <a:pt x="8" y="36"/>
                  <a:pt x="0" y="45"/>
                  <a:pt x="0" y="55"/>
                </a:cubicBezTo>
                <a:cubicBezTo>
                  <a:pt x="0" y="70"/>
                  <a:pt x="18" y="82"/>
                  <a:pt x="40" y="82"/>
                </a:cubicBezTo>
                <a:cubicBezTo>
                  <a:pt x="45" y="82"/>
                  <a:pt x="49" y="82"/>
                  <a:pt x="53" y="81"/>
                </a:cubicBezTo>
                <a:cubicBezTo>
                  <a:pt x="67" y="95"/>
                  <a:pt x="67" y="95"/>
                  <a:pt x="67" y="95"/>
                </a:cubicBezTo>
                <a:cubicBezTo>
                  <a:pt x="63" y="78"/>
                  <a:pt x="63" y="78"/>
                  <a:pt x="63" y="78"/>
                </a:cubicBezTo>
                <a:cubicBezTo>
                  <a:pt x="72" y="74"/>
                  <a:pt x="78" y="67"/>
                  <a:pt x="80" y="60"/>
                </a:cubicBezTo>
                <a:cubicBezTo>
                  <a:pt x="75" y="61"/>
                  <a:pt x="69" y="62"/>
                  <a:pt x="64" y="62"/>
                </a:cubicBezTo>
                <a:cubicBezTo>
                  <a:pt x="60" y="62"/>
                  <a:pt x="56" y="62"/>
                  <a:pt x="52" y="61"/>
                </a:cubicBezTo>
                <a:close/>
                <a:moveTo>
                  <a:pt x="66" y="0"/>
                </a:moveTo>
                <a:cubicBezTo>
                  <a:pt x="44" y="0"/>
                  <a:pt x="26" y="12"/>
                  <a:pt x="26" y="27"/>
                </a:cubicBezTo>
                <a:cubicBezTo>
                  <a:pt x="26" y="36"/>
                  <a:pt x="33" y="45"/>
                  <a:pt x="43" y="50"/>
                </a:cubicBezTo>
                <a:cubicBezTo>
                  <a:pt x="43" y="61"/>
                  <a:pt x="43" y="61"/>
                  <a:pt x="43" y="61"/>
                </a:cubicBezTo>
                <a:cubicBezTo>
                  <a:pt x="54" y="53"/>
                  <a:pt x="54" y="53"/>
                  <a:pt x="54" y="53"/>
                </a:cubicBezTo>
                <a:cubicBezTo>
                  <a:pt x="57" y="54"/>
                  <a:pt x="62" y="55"/>
                  <a:pt x="66" y="55"/>
                </a:cubicBezTo>
                <a:cubicBezTo>
                  <a:pt x="88" y="55"/>
                  <a:pt x="106" y="42"/>
                  <a:pt x="106" y="27"/>
                </a:cubicBezTo>
                <a:cubicBezTo>
                  <a:pt x="106" y="12"/>
                  <a:pt x="88" y="0"/>
                  <a:pt x="66" y="0"/>
                </a:cubicBezTo>
                <a:close/>
              </a:path>
            </a:pathLst>
          </a:custGeom>
          <a:solidFill>
            <a:sysClr val="window" lastClr="FFFFFF">
              <a:alpha val="89000"/>
            </a:sys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17417" name="文本框 28"/>
          <p:cNvSpPr txBox="1">
            <a:spLocks noChangeArrowheads="1"/>
          </p:cNvSpPr>
          <p:nvPr/>
        </p:nvSpPr>
        <p:spPr bwMode="auto">
          <a:xfrm>
            <a:off x="1335088" y="581025"/>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反驳的方法</a:t>
            </a:r>
          </a:p>
        </p:txBody>
      </p:sp>
      <p:grpSp>
        <p:nvGrpSpPr>
          <p:cNvPr id="22537" name="Group 73"/>
          <p:cNvGrpSpPr>
            <a:grpSpLocks/>
          </p:cNvGrpSpPr>
          <p:nvPr/>
        </p:nvGrpSpPr>
        <p:grpSpPr bwMode="auto">
          <a:xfrm>
            <a:off x="2163763" y="2555875"/>
            <a:ext cx="6370637" cy="2930525"/>
            <a:chOff x="720" y="1392"/>
            <a:chExt cx="4058" cy="480"/>
          </a:xfrm>
        </p:grpSpPr>
        <p:sp>
          <p:nvSpPr>
            <p:cNvPr id="60" name="AutoShape 74"/>
            <p:cNvSpPr>
              <a:spLocks noChangeArrowheads="1"/>
            </p:cNvSpPr>
            <p:nvPr/>
          </p:nvSpPr>
          <p:spPr bwMode="gray">
            <a:xfrm>
              <a:off x="720" y="1392"/>
              <a:ext cx="4058" cy="480"/>
            </a:xfrm>
            <a:prstGeom prst="roundRect">
              <a:avLst>
                <a:gd name="adj" fmla="val 17509"/>
              </a:avLst>
            </a:prstGeom>
            <a:gradFill rotWithShape="1">
              <a:gsLst>
                <a:gs pos="0">
                  <a:srgbClr val="6CD2C1"/>
                </a:gs>
                <a:gs pos="50000">
                  <a:srgbClr val="64C2B2"/>
                </a:gs>
                <a:gs pos="100000">
                  <a:srgbClr val="6CD2C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nvGrpSpPr>
            <p:cNvPr id="17431" name="Group 75"/>
            <p:cNvGrpSpPr>
              <a:grpSpLocks/>
            </p:cNvGrpSpPr>
            <p:nvPr/>
          </p:nvGrpSpPr>
          <p:grpSpPr bwMode="auto">
            <a:xfrm>
              <a:off x="730" y="1407"/>
              <a:ext cx="4043" cy="444"/>
              <a:chOff x="744" y="1407"/>
              <a:chExt cx="3988" cy="444"/>
            </a:xfrm>
          </p:grpSpPr>
          <p:sp>
            <p:nvSpPr>
              <p:cNvPr id="62" name="AutoShape 76"/>
              <p:cNvSpPr>
                <a:spLocks noChangeArrowheads="1"/>
              </p:cNvSpPr>
              <p:nvPr/>
            </p:nvSpPr>
            <p:spPr bwMode="gray">
              <a:xfrm>
                <a:off x="744" y="1736"/>
                <a:ext cx="3986" cy="115"/>
              </a:xfrm>
              <a:prstGeom prst="roundRect">
                <a:avLst>
                  <a:gd name="adj" fmla="val 50000"/>
                </a:avLst>
              </a:prstGeom>
              <a:gradFill rotWithShape="1">
                <a:gsLst>
                  <a:gs pos="0">
                    <a:srgbClr val="6CD2C1">
                      <a:alpha val="0"/>
                    </a:srgbClr>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sp>
            <p:nvSpPr>
              <p:cNvPr id="63" name="AutoShape 77"/>
              <p:cNvSpPr>
                <a:spLocks noChangeArrowheads="1"/>
              </p:cNvSpPr>
              <p:nvPr/>
            </p:nvSpPr>
            <p:spPr bwMode="gray">
              <a:xfrm>
                <a:off x="744" y="1407"/>
                <a:ext cx="3986" cy="115"/>
              </a:xfrm>
              <a:prstGeom prst="roundRect">
                <a:avLst>
                  <a:gd name="adj" fmla="val 50000"/>
                </a:avLst>
              </a:prstGeom>
              <a:gradFill rotWithShape="1">
                <a:gsLst>
                  <a:gs pos="0">
                    <a:srgbClr val="FFFFFF"/>
                  </a:gs>
                  <a:gs pos="100000">
                    <a:srgbClr val="6CD2C1">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grpSp>
      <p:grpSp>
        <p:nvGrpSpPr>
          <p:cNvPr id="22538" name="组合 6"/>
          <p:cNvGrpSpPr>
            <a:grpSpLocks noChangeAspect="1"/>
          </p:cNvGrpSpPr>
          <p:nvPr/>
        </p:nvGrpSpPr>
        <p:grpSpPr bwMode="auto">
          <a:xfrm>
            <a:off x="657225" y="1871663"/>
            <a:ext cx="1933575" cy="1933575"/>
            <a:chOff x="4776334" y="4404800"/>
            <a:chExt cx="1012166" cy="1008000"/>
          </a:xfrm>
        </p:grpSpPr>
        <p:sp>
          <p:nvSpPr>
            <p:cNvPr id="65" name="Oval 2"/>
            <p:cNvSpPr>
              <a:spLocks noChangeAspect="1" noChangeArrowheads="1"/>
            </p:cNvSpPr>
            <p:nvPr/>
          </p:nvSpPr>
          <p:spPr bwMode="auto">
            <a:xfrm>
              <a:off x="4780500" y="4404800"/>
              <a:ext cx="1008000" cy="1008000"/>
            </a:xfrm>
            <a:prstGeom prst="ellipse">
              <a:avLst/>
            </a:prstGeom>
            <a:gradFill flip="none" rotWithShape="1">
              <a:gsLst>
                <a:gs pos="0">
                  <a:srgbClr val="FFCF01"/>
                </a:gs>
                <a:gs pos="90000">
                  <a:srgbClr val="E22000"/>
                </a:gs>
              </a:gsLst>
              <a:lin ang="2700000" scaled="1"/>
              <a:tileRect/>
            </a:gradFill>
            <a:ln w="25400" cap="flat" cmpd="sng" algn="ctr">
              <a:noFill/>
              <a:prstDash val="solid"/>
            </a:ln>
            <a:effectLst>
              <a:outerShdw blurRad="63500" sx="102000" sy="102000" algn="ctr" rotWithShape="0">
                <a:prstClr val="black">
                  <a:alpha val="40000"/>
                </a:prstClr>
              </a:outerShdw>
            </a:effectLst>
            <a:scene3d>
              <a:camera prst="orthographicFront"/>
              <a:lightRig rig="flat" dir="t"/>
            </a:scene3d>
            <a:sp3d extrusionH="304800" contourW="19050">
              <a:bevelT w="63500" h="63500" prst="convex"/>
              <a:bevelB w="0" h="0"/>
              <a:contourClr>
                <a:srgbClr val="FFE593"/>
              </a:contourClr>
            </a:sp3d>
          </p:spPr>
          <p:txBody>
            <a:bodyPr anchor="ctr">
              <a:sp3d/>
            </a:bodyPr>
            <a:lstStyle/>
            <a:p>
              <a:pPr marL="0" marR="0" lvl="0" indent="0" algn="ctr" defTabSz="914400" rtl="0" eaLnBrk="0" fontAlgn="ctr" latinLnBrk="0" hangingPunct="0">
                <a:lnSpc>
                  <a:spcPct val="100000"/>
                </a:lnSpc>
                <a:spcBef>
                  <a:spcPts val="0"/>
                </a:spcBef>
                <a:spcAft>
                  <a:spcPts val="0"/>
                </a:spcAft>
                <a:buClr>
                  <a:srgbClr val="FF0000"/>
                </a:buClr>
                <a:buSzPct val="70000"/>
                <a:buFontTx/>
                <a:buNone/>
                <a:tabLst/>
                <a:defRPr/>
              </a:pPr>
              <a:endParaRPr kumimoji="0" lang="fr-FR" altLang="zh-CN" sz="1600" b="1" i="0" u="none" strike="noStrike" kern="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66" name="椭圆 8"/>
            <p:cNvSpPr>
              <a:spLocks/>
            </p:cNvSpPr>
            <p:nvPr/>
          </p:nvSpPr>
          <p:spPr>
            <a:xfrm rot="19388639">
              <a:off x="4776334" y="4463328"/>
              <a:ext cx="684000" cy="468000"/>
            </a:xfrm>
            <a:prstGeom prst="ellipse">
              <a:avLst/>
            </a:prstGeom>
            <a:gradFill flip="none" rotWithShape="1">
              <a:gsLst>
                <a:gs pos="0">
                  <a:srgbClr val="FFFFFF"/>
                </a:gs>
                <a:gs pos="45000">
                  <a:srgbClr val="FFFFFF">
                    <a:alpha val="0"/>
                  </a:srgbClr>
                </a:gs>
              </a:gsLst>
              <a:lin ang="5400000" scaled="1"/>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宋体"/>
                <a:cs typeface="+mn-cs"/>
              </a:endParaRPr>
            </a:p>
          </p:txBody>
        </p:sp>
        <p:sp>
          <p:nvSpPr>
            <p:cNvPr id="67" name="椭圆 66"/>
            <p:cNvSpPr>
              <a:spLocks noChangeAspect="1"/>
            </p:cNvSpPr>
            <p:nvPr/>
          </p:nvSpPr>
          <p:spPr>
            <a:xfrm>
              <a:off x="4888500" y="4512800"/>
              <a:ext cx="792000" cy="792000"/>
            </a:xfrm>
            <a:prstGeom prst="ellipse">
              <a:avLst/>
            </a:prstGeom>
            <a:gradFill flip="none" rotWithShape="1">
              <a:gsLst>
                <a:gs pos="10000">
                  <a:srgbClr val="FFC000">
                    <a:alpha val="60000"/>
                  </a:srgbClr>
                </a:gs>
                <a:gs pos="70000">
                  <a:srgbClr val="FFFFFF">
                    <a:alpha val="0"/>
                  </a:srgbClr>
                </a:gs>
              </a:gsLst>
              <a:path path="circle">
                <a:fillToRect l="50000" t="50000" r="50000" b="50000"/>
              </a:path>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宋体"/>
                <a:cs typeface="+mn-cs"/>
              </a:endParaRPr>
            </a:p>
          </p:txBody>
        </p:sp>
      </p:grpSp>
      <p:sp>
        <p:nvSpPr>
          <p:cNvPr id="68" name="文本框 28"/>
          <p:cNvSpPr txBox="1">
            <a:spLocks noChangeArrowheads="1"/>
          </p:cNvSpPr>
          <p:nvPr/>
        </p:nvSpPr>
        <p:spPr bwMode="auto">
          <a:xfrm>
            <a:off x="670525" y="2210196"/>
            <a:ext cx="182614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间接</a:t>
            </a:r>
            <a:endParaRPr kumimoji="0" lang="en-US" altLang="zh-CN"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反驳论题</a:t>
            </a:r>
          </a:p>
        </p:txBody>
      </p:sp>
      <p:sp>
        <p:nvSpPr>
          <p:cNvPr id="69" name="文本框 28"/>
          <p:cNvSpPr txBox="1">
            <a:spLocks noChangeArrowheads="1"/>
          </p:cNvSpPr>
          <p:nvPr/>
        </p:nvSpPr>
        <p:spPr bwMode="auto">
          <a:xfrm>
            <a:off x="2606499" y="2682309"/>
            <a:ext cx="5652912"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是通过证明与被反驳论题相反的论题（矛盾命题和上反对命题）为真，从而根据矛盾律确定被反驳的论题为假的反驳方法。</a:t>
            </a:r>
          </a:p>
        </p:txBody>
      </p:sp>
      <p:sp>
        <p:nvSpPr>
          <p:cNvPr id="3" name="标注: 上箭头 2"/>
          <p:cNvSpPr/>
          <p:nvPr/>
        </p:nvSpPr>
        <p:spPr>
          <a:xfrm>
            <a:off x="2606498" y="5564187"/>
            <a:ext cx="2270301" cy="1100529"/>
          </a:xfrm>
          <a:prstGeom prst="upArrowCallou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a.</a:t>
            </a:r>
            <a:r>
              <a:rPr lang="zh-CN" altLang="en-US" sz="2800" b="1" dirty="0">
                <a:solidFill>
                  <a:schemeClr val="tx1"/>
                </a:solidFill>
              </a:rPr>
              <a:t>独立证明法</a:t>
            </a:r>
          </a:p>
        </p:txBody>
      </p:sp>
      <p:sp>
        <p:nvSpPr>
          <p:cNvPr id="26" name="标注: 上箭头 25"/>
          <p:cNvSpPr/>
          <p:nvPr/>
        </p:nvSpPr>
        <p:spPr>
          <a:xfrm>
            <a:off x="6164573" y="5556207"/>
            <a:ext cx="2075334" cy="1086737"/>
          </a:xfrm>
          <a:prstGeom prst="upArrowCallou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b.</a:t>
            </a:r>
            <a:r>
              <a:rPr lang="zh-CN" altLang="en-US" sz="2800" b="1" dirty="0">
                <a:solidFill>
                  <a:schemeClr val="tx1"/>
                </a:solidFill>
              </a:rPr>
              <a:t>归谬法</a:t>
            </a:r>
          </a:p>
        </p:txBody>
      </p:sp>
    </p:spTree>
    <p:extLst>
      <p:ext uri="{BB962C8B-B14F-4D97-AF65-F5344CB8AC3E}">
        <p14:creationId xmlns:p14="http://schemas.microsoft.com/office/powerpoint/2010/main" val="21505542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2000"/>
                                        <p:tgtEl>
                                          <p:spTgt spid="1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heel(1)">
                                      <p:cBhvr>
                                        <p:cTn id="10" dur="2000"/>
                                        <p:tgtEl>
                                          <p:spTgt spid="44"/>
                                        </p:tgtEl>
                                      </p:cBhvr>
                                    </p:animEffect>
                                  </p:childTnLst>
                                </p:cTn>
                              </p:par>
                              <p:par>
                                <p:cTn id="11" presetID="21" presetClass="entr" presetSubtype="1" fill="hold" nodeType="withEffect">
                                  <p:stCondLst>
                                    <p:cond delay="0"/>
                                  </p:stCondLst>
                                  <p:childTnLst>
                                    <p:set>
                                      <p:cBhvr>
                                        <p:cTn id="12" dur="1" fill="hold">
                                          <p:stCondLst>
                                            <p:cond delay="0"/>
                                          </p:stCondLst>
                                        </p:cTn>
                                        <p:tgtEl>
                                          <p:spTgt spid="22537"/>
                                        </p:tgtEl>
                                        <p:attrNameLst>
                                          <p:attrName>style.visibility</p:attrName>
                                        </p:attrNameLst>
                                      </p:cBhvr>
                                      <p:to>
                                        <p:strVal val="visible"/>
                                      </p:to>
                                    </p:set>
                                    <p:animEffect transition="in" filter="wheel(1)">
                                      <p:cBhvr>
                                        <p:cTn id="13" dur="2000"/>
                                        <p:tgtEl>
                                          <p:spTgt spid="22537"/>
                                        </p:tgtEl>
                                      </p:cBhvr>
                                    </p:animEffect>
                                  </p:childTnLst>
                                </p:cTn>
                              </p:par>
                              <p:par>
                                <p:cTn id="14" presetID="21" presetClass="entr" presetSubtype="1" fill="hold" nodeType="withEffect">
                                  <p:stCondLst>
                                    <p:cond delay="0"/>
                                  </p:stCondLst>
                                  <p:childTnLst>
                                    <p:set>
                                      <p:cBhvr>
                                        <p:cTn id="15" dur="1" fill="hold">
                                          <p:stCondLst>
                                            <p:cond delay="0"/>
                                          </p:stCondLst>
                                        </p:cTn>
                                        <p:tgtEl>
                                          <p:spTgt spid="22538"/>
                                        </p:tgtEl>
                                        <p:attrNameLst>
                                          <p:attrName>style.visibility</p:attrName>
                                        </p:attrNameLst>
                                      </p:cBhvr>
                                      <p:to>
                                        <p:strVal val="visible"/>
                                      </p:to>
                                    </p:set>
                                    <p:animEffect transition="in" filter="wheel(1)">
                                      <p:cBhvr>
                                        <p:cTn id="16" dur="2000"/>
                                        <p:tgtEl>
                                          <p:spTgt spid="22538"/>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wheel(1)">
                                      <p:cBhvr>
                                        <p:cTn id="19" dur="2000"/>
                                        <p:tgtEl>
                                          <p:spTgt spid="68"/>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wheel(1)">
                                      <p:cBhvr>
                                        <p:cTn id="22" dur="2000"/>
                                        <p:tgtEl>
                                          <p:spTgt spid="6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arn(inVertic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arn(inVertical)">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4" grpId="0"/>
      <p:bldP spid="68" grpId="0"/>
      <p:bldP spid="69" grpId="0"/>
      <p:bldP spid="3" grpId="0" animBg="1"/>
      <p:bldP spid="2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28"/>
          <p:cNvSpPr txBox="1"/>
          <p:nvPr/>
        </p:nvSpPr>
        <p:spPr>
          <a:xfrm>
            <a:off x="3298825" y="2481263"/>
            <a:ext cx="4770438" cy="120015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p>
        </p:txBody>
      </p:sp>
      <p:sp>
        <p:nvSpPr>
          <p:cNvPr id="44" name="文本框 28"/>
          <p:cNvSpPr txBox="1"/>
          <p:nvPr/>
        </p:nvSpPr>
        <p:spPr>
          <a:xfrm>
            <a:off x="925513" y="2478088"/>
            <a:ext cx="7302500" cy="739775"/>
          </a:xfrm>
          <a:prstGeom prst="rect">
            <a:avLst/>
          </a:prstGeom>
          <a:noFill/>
        </p:spPr>
        <p:txBody>
          <a:bodyP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       </a:t>
            </a:r>
          </a:p>
        </p:txBody>
      </p:sp>
      <p:grpSp>
        <p:nvGrpSpPr>
          <p:cNvPr id="21508" name="组合 1"/>
          <p:cNvGrpSpPr>
            <a:grpSpLocks/>
          </p:cNvGrpSpPr>
          <p:nvPr/>
        </p:nvGrpSpPr>
        <p:grpSpPr bwMode="auto">
          <a:xfrm>
            <a:off x="525463" y="508000"/>
            <a:ext cx="5397500" cy="652463"/>
            <a:chOff x="3589704" y="5356768"/>
            <a:chExt cx="5398100" cy="651600"/>
          </a:xfrm>
        </p:grpSpPr>
        <p:sp>
          <p:nvSpPr>
            <p:cNvPr id="52" name="Freeform 7"/>
            <p:cNvSpPr>
              <a:spLocks/>
            </p:cNvSpPr>
            <p:nvPr/>
          </p:nvSpPr>
          <p:spPr bwMode="auto">
            <a:xfrm>
              <a:off x="3592879" y="5358354"/>
              <a:ext cx="5394925" cy="648428"/>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29ABE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3" name="Freeform 8"/>
            <p:cNvSpPr>
              <a:spLocks/>
            </p:cNvSpPr>
            <p:nvPr/>
          </p:nvSpPr>
          <p:spPr bwMode="auto">
            <a:xfrm>
              <a:off x="7751004" y="5358354"/>
              <a:ext cx="1236800" cy="648428"/>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4" name="Freeform 12"/>
            <p:cNvSpPr>
              <a:spLocks/>
            </p:cNvSpPr>
            <p:nvPr/>
          </p:nvSpPr>
          <p:spPr bwMode="auto">
            <a:xfrm>
              <a:off x="3589704" y="5356768"/>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grpSp>
      <p:sp>
        <p:nvSpPr>
          <p:cNvPr id="55" name="Freeform 5"/>
          <p:cNvSpPr>
            <a:spLocks noEditPoints="1"/>
          </p:cNvSpPr>
          <p:nvPr/>
        </p:nvSpPr>
        <p:spPr bwMode="auto">
          <a:xfrm>
            <a:off x="315119" y="279450"/>
            <a:ext cx="5821362" cy="1081087"/>
          </a:xfrm>
          <a:custGeom>
            <a:avLst/>
            <a:gdLst>
              <a:gd name="T0" fmla="*/ 5285393 w 1097"/>
              <a:gd name="T1" fmla="*/ 0 h 201"/>
              <a:gd name="T2" fmla="*/ 530662 w 1097"/>
              <a:gd name="T3" fmla="*/ 0 h 201"/>
              <a:gd name="T4" fmla="*/ 153892 w 1097"/>
              <a:gd name="T5" fmla="*/ 155978 h 201"/>
              <a:gd name="T6" fmla="*/ 0 w 1097"/>
              <a:gd name="T7" fmla="*/ 537854 h 201"/>
              <a:gd name="T8" fmla="*/ 530662 w 1097"/>
              <a:gd name="T9" fmla="*/ 1081087 h 201"/>
              <a:gd name="T10" fmla="*/ 5285393 w 1097"/>
              <a:gd name="T11" fmla="*/ 1081087 h 201"/>
              <a:gd name="T12" fmla="*/ 5821362 w 1097"/>
              <a:gd name="T13" fmla="*/ 537854 h 201"/>
              <a:gd name="T14" fmla="*/ 5662163 w 1097"/>
              <a:gd name="T15" fmla="*/ 155978 h 201"/>
              <a:gd name="T16" fmla="*/ 5285393 w 1097"/>
              <a:gd name="T17" fmla="*/ 0 h 201"/>
              <a:gd name="T18" fmla="*/ 5609097 w 1097"/>
              <a:gd name="T19" fmla="*/ 537854 h 201"/>
              <a:gd name="T20" fmla="*/ 5285393 w 1097"/>
              <a:gd name="T21" fmla="*/ 865945 h 201"/>
              <a:gd name="T22" fmla="*/ 530662 w 1097"/>
              <a:gd name="T23" fmla="*/ 865945 h 201"/>
              <a:gd name="T24" fmla="*/ 212265 w 1097"/>
              <a:gd name="T25" fmla="*/ 537854 h 201"/>
              <a:gd name="T26" fmla="*/ 307784 w 1097"/>
              <a:gd name="T27" fmla="*/ 311955 h 201"/>
              <a:gd name="T28" fmla="*/ 530662 w 1097"/>
              <a:gd name="T29" fmla="*/ 215142 h 201"/>
              <a:gd name="T30" fmla="*/ 5285393 w 1097"/>
              <a:gd name="T31" fmla="*/ 215142 h 201"/>
              <a:gd name="T32" fmla="*/ 5513578 w 1097"/>
              <a:gd name="T33" fmla="*/ 311955 h 201"/>
              <a:gd name="T34" fmla="*/ 5609097 w 1097"/>
              <a:gd name="T35" fmla="*/ 537854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6" name="Freeform 6"/>
          <p:cNvSpPr>
            <a:spLocks noEditPoints="1"/>
          </p:cNvSpPr>
          <p:nvPr/>
        </p:nvSpPr>
        <p:spPr bwMode="auto">
          <a:xfrm>
            <a:off x="422275" y="401638"/>
            <a:ext cx="5608638" cy="865187"/>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7" name="文本框 39"/>
          <p:cNvSpPr txBox="1"/>
          <p:nvPr/>
        </p:nvSpPr>
        <p:spPr>
          <a:xfrm>
            <a:off x="609600" y="574675"/>
            <a:ext cx="665567"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03</a:t>
            </a:r>
            <a:endParaRPr kumimoji="0" lang="zh-CN" altLang="en-US"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58" name="Freeform 27"/>
          <p:cNvSpPr>
            <a:spLocks noChangeAspect="1" noEditPoints="1"/>
          </p:cNvSpPr>
          <p:nvPr/>
        </p:nvSpPr>
        <p:spPr bwMode="auto">
          <a:xfrm>
            <a:off x="4999038" y="600075"/>
            <a:ext cx="498475" cy="504825"/>
          </a:xfrm>
          <a:custGeom>
            <a:avLst/>
            <a:gdLst>
              <a:gd name="T0" fmla="*/ 59 w 104"/>
              <a:gd name="T1" fmla="*/ 46 h 105"/>
              <a:gd name="T2" fmla="*/ 59 w 104"/>
              <a:gd name="T3" fmla="*/ 23 h 105"/>
              <a:gd name="T4" fmla="*/ 46 w 104"/>
              <a:gd name="T5" fmla="*/ 23 h 105"/>
              <a:gd name="T6" fmla="*/ 46 w 104"/>
              <a:gd name="T7" fmla="*/ 46 h 105"/>
              <a:gd name="T8" fmla="*/ 24 w 104"/>
              <a:gd name="T9" fmla="*/ 46 h 105"/>
              <a:gd name="T10" fmla="*/ 24 w 104"/>
              <a:gd name="T11" fmla="*/ 59 h 105"/>
              <a:gd name="T12" fmla="*/ 46 w 104"/>
              <a:gd name="T13" fmla="*/ 59 h 105"/>
              <a:gd name="T14" fmla="*/ 46 w 104"/>
              <a:gd name="T15" fmla="*/ 82 h 105"/>
              <a:gd name="T16" fmla="*/ 59 w 104"/>
              <a:gd name="T17" fmla="*/ 82 h 105"/>
              <a:gd name="T18" fmla="*/ 59 w 104"/>
              <a:gd name="T19" fmla="*/ 59 h 105"/>
              <a:gd name="T20" fmla="*/ 81 w 104"/>
              <a:gd name="T21" fmla="*/ 59 h 105"/>
              <a:gd name="T22" fmla="*/ 81 w 104"/>
              <a:gd name="T23" fmla="*/ 46 h 105"/>
              <a:gd name="T24" fmla="*/ 59 w 104"/>
              <a:gd name="T25" fmla="*/ 46 h 105"/>
              <a:gd name="T26" fmla="*/ 52 w 104"/>
              <a:gd name="T27" fmla="*/ 0 h 105"/>
              <a:gd name="T28" fmla="*/ 0 w 104"/>
              <a:gd name="T29" fmla="*/ 53 h 105"/>
              <a:gd name="T30" fmla="*/ 52 w 104"/>
              <a:gd name="T31" fmla="*/ 105 h 105"/>
              <a:gd name="T32" fmla="*/ 104 w 104"/>
              <a:gd name="T33" fmla="*/ 53 h 105"/>
              <a:gd name="T34" fmla="*/ 52 w 104"/>
              <a:gd name="T35" fmla="*/ 0 h 105"/>
              <a:gd name="T36" fmla="*/ 52 w 104"/>
              <a:gd name="T37" fmla="*/ 93 h 105"/>
              <a:gd name="T38" fmla="*/ 12 w 104"/>
              <a:gd name="T39" fmla="*/ 53 h 105"/>
              <a:gd name="T40" fmla="*/ 52 w 104"/>
              <a:gd name="T41" fmla="*/ 12 h 105"/>
              <a:gd name="T42" fmla="*/ 93 w 104"/>
              <a:gd name="T43" fmla="*/ 53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9" y="46"/>
                </a:moveTo>
                <a:cubicBezTo>
                  <a:pt x="59" y="23"/>
                  <a:pt x="59" y="23"/>
                  <a:pt x="59" y="23"/>
                </a:cubicBezTo>
                <a:cubicBezTo>
                  <a:pt x="46" y="23"/>
                  <a:pt x="46" y="23"/>
                  <a:pt x="46" y="23"/>
                </a:cubicBezTo>
                <a:cubicBezTo>
                  <a:pt x="46" y="46"/>
                  <a:pt x="46" y="46"/>
                  <a:pt x="46" y="46"/>
                </a:cubicBezTo>
                <a:cubicBezTo>
                  <a:pt x="24" y="46"/>
                  <a:pt x="24" y="46"/>
                  <a:pt x="24" y="46"/>
                </a:cubicBezTo>
                <a:cubicBezTo>
                  <a:pt x="24" y="59"/>
                  <a:pt x="24" y="59"/>
                  <a:pt x="24" y="59"/>
                </a:cubicBezTo>
                <a:cubicBezTo>
                  <a:pt x="46" y="59"/>
                  <a:pt x="46" y="59"/>
                  <a:pt x="46" y="59"/>
                </a:cubicBezTo>
                <a:cubicBezTo>
                  <a:pt x="46" y="82"/>
                  <a:pt x="46" y="82"/>
                  <a:pt x="46" y="82"/>
                </a:cubicBezTo>
                <a:cubicBezTo>
                  <a:pt x="59" y="82"/>
                  <a:pt x="59" y="82"/>
                  <a:pt x="59" y="82"/>
                </a:cubicBezTo>
                <a:cubicBezTo>
                  <a:pt x="59" y="59"/>
                  <a:pt x="59" y="59"/>
                  <a:pt x="59" y="59"/>
                </a:cubicBezTo>
                <a:cubicBezTo>
                  <a:pt x="81" y="59"/>
                  <a:pt x="81" y="59"/>
                  <a:pt x="81" y="59"/>
                </a:cubicBezTo>
                <a:cubicBezTo>
                  <a:pt x="81" y="46"/>
                  <a:pt x="81" y="46"/>
                  <a:pt x="81" y="46"/>
                </a:cubicBezTo>
                <a:lnTo>
                  <a:pt x="59" y="46"/>
                </a:lnTo>
                <a:close/>
                <a:moveTo>
                  <a:pt x="52" y="0"/>
                </a:moveTo>
                <a:cubicBezTo>
                  <a:pt x="23" y="0"/>
                  <a:pt x="0" y="24"/>
                  <a:pt x="0" y="53"/>
                </a:cubicBezTo>
                <a:cubicBezTo>
                  <a:pt x="0" y="81"/>
                  <a:pt x="23" y="105"/>
                  <a:pt x="52" y="105"/>
                </a:cubicBezTo>
                <a:cubicBezTo>
                  <a:pt x="81" y="105"/>
                  <a:pt x="104" y="81"/>
                  <a:pt x="104" y="53"/>
                </a:cubicBezTo>
                <a:cubicBezTo>
                  <a:pt x="104" y="24"/>
                  <a:pt x="81" y="0"/>
                  <a:pt x="52" y="0"/>
                </a:cubicBezTo>
                <a:close/>
                <a:moveTo>
                  <a:pt x="52" y="93"/>
                </a:moveTo>
                <a:cubicBezTo>
                  <a:pt x="30" y="93"/>
                  <a:pt x="12" y="75"/>
                  <a:pt x="12" y="53"/>
                </a:cubicBezTo>
                <a:cubicBezTo>
                  <a:pt x="12" y="30"/>
                  <a:pt x="30" y="12"/>
                  <a:pt x="52" y="12"/>
                </a:cubicBezTo>
                <a:cubicBezTo>
                  <a:pt x="74" y="12"/>
                  <a:pt x="93" y="30"/>
                  <a:pt x="93" y="53"/>
                </a:cubicBezTo>
                <a:cubicBezTo>
                  <a:pt x="93" y="75"/>
                  <a:pt x="74" y="93"/>
                  <a:pt x="52" y="93"/>
                </a:cubicBezTo>
                <a:close/>
              </a:path>
            </a:pathLst>
          </a:custGeom>
          <a:solidFill>
            <a:sysClr val="window" lastClr="FFFFFF">
              <a:alpha val="88000"/>
            </a:sys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9" name="文本框 28"/>
          <p:cNvSpPr txBox="1"/>
          <p:nvPr/>
        </p:nvSpPr>
        <p:spPr>
          <a:xfrm>
            <a:off x="902198" y="547610"/>
            <a:ext cx="2801337" cy="58420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zh-CN" altLang="en-US" sz="32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反驳的方法</a:t>
            </a:r>
            <a:endPar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84" name="文本框 28"/>
          <p:cNvSpPr txBox="1"/>
          <p:nvPr/>
        </p:nvSpPr>
        <p:spPr>
          <a:xfrm>
            <a:off x="1135063" y="1779588"/>
            <a:ext cx="2236510"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kern="0" dirty="0">
                <a:solidFill>
                  <a:srgbClr val="7030A0"/>
                </a:solidFill>
                <a:effectLst>
                  <a:outerShdw blurRad="50800" dist="76200" dir="2700000" algn="tl" rotWithShape="0">
                    <a:prstClr val="black">
                      <a:alpha val="40000"/>
                    </a:prstClr>
                  </a:outerShdw>
                  <a:reflection blurRad="6350" stA="55000" endA="300" endPos="45500" dir="5400000" sy="-100000" algn="bl" rotWithShape="0"/>
                </a:effectLst>
                <a:latin typeface="微软雅黑" pitchFamily="34" charset="-122"/>
                <a:ea typeface="微软雅黑" pitchFamily="34" charset="-122"/>
              </a:rPr>
              <a:t>独立证明法</a:t>
            </a:r>
            <a:endParaRPr kumimoji="0" lang="zh-CN" altLang="en-US" sz="3200" b="0" i="0" u="none" strike="noStrike" kern="0" cap="none" spc="0" normalizeH="0" baseline="0" noProof="0" dirty="0">
              <a:ln>
                <a:noFill/>
              </a:ln>
              <a:solidFill>
                <a:srgbClr val="7030A0"/>
              </a:solidFill>
              <a:effectLst>
                <a:outerShdw blurRad="50800" dist="76200" dir="2700000" algn="tl" rotWithShape="0">
                  <a:prstClr val="black">
                    <a:alpha val="40000"/>
                  </a:prstClr>
                </a:outerShdw>
                <a:reflection blurRad="6350" stA="55000" endA="300" endPos="45500" dir="5400000" sy="-100000" algn="bl" rotWithShape="0"/>
              </a:effectLst>
              <a:uLnTx/>
              <a:uFillTx/>
              <a:latin typeface="微软雅黑" pitchFamily="34" charset="-122"/>
              <a:ea typeface="微软雅黑" pitchFamily="34" charset="-122"/>
              <a:cs typeface="+mn-cs"/>
            </a:endParaRPr>
          </a:p>
        </p:txBody>
      </p:sp>
      <p:grpSp>
        <p:nvGrpSpPr>
          <p:cNvPr id="31754" name="Group 68"/>
          <p:cNvGrpSpPr>
            <a:grpSpLocks/>
          </p:cNvGrpSpPr>
          <p:nvPr/>
        </p:nvGrpSpPr>
        <p:grpSpPr bwMode="auto">
          <a:xfrm>
            <a:off x="762000" y="2667000"/>
            <a:ext cx="7543800" cy="2438400"/>
            <a:chOff x="720" y="1382"/>
            <a:chExt cx="4058" cy="480"/>
          </a:xfrm>
        </p:grpSpPr>
        <p:sp>
          <p:nvSpPr>
            <p:cNvPr id="29" name="AutoShape 69"/>
            <p:cNvSpPr>
              <a:spLocks noChangeArrowheads="1"/>
            </p:cNvSpPr>
            <p:nvPr/>
          </p:nvSpPr>
          <p:spPr bwMode="gray">
            <a:xfrm>
              <a:off x="720" y="1382"/>
              <a:ext cx="4058" cy="480"/>
            </a:xfrm>
            <a:prstGeom prst="roundRect">
              <a:avLst>
                <a:gd name="adj" fmla="val 17509"/>
              </a:avLst>
            </a:prstGeom>
            <a:gradFill rotWithShape="1">
              <a:gsLst>
                <a:gs pos="0">
                  <a:srgbClr val="E4D578"/>
                </a:gs>
                <a:gs pos="50000">
                  <a:srgbClr val="D2C46F"/>
                </a:gs>
                <a:gs pos="100000">
                  <a:srgbClr val="E4D578"/>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nvGrpSpPr>
            <p:cNvPr id="21519" name="Group 70"/>
            <p:cNvGrpSpPr>
              <a:grpSpLocks/>
            </p:cNvGrpSpPr>
            <p:nvPr/>
          </p:nvGrpSpPr>
          <p:grpSpPr bwMode="auto">
            <a:xfrm>
              <a:off x="730" y="1407"/>
              <a:ext cx="4043" cy="444"/>
              <a:chOff x="744" y="1407"/>
              <a:chExt cx="3988" cy="444"/>
            </a:xfrm>
          </p:grpSpPr>
          <p:sp>
            <p:nvSpPr>
              <p:cNvPr id="37" name="AutoShape 71"/>
              <p:cNvSpPr>
                <a:spLocks noChangeArrowheads="1"/>
              </p:cNvSpPr>
              <p:nvPr/>
            </p:nvSpPr>
            <p:spPr bwMode="gray">
              <a:xfrm>
                <a:off x="744" y="1736"/>
                <a:ext cx="3987" cy="115"/>
              </a:xfrm>
              <a:prstGeom prst="roundRect">
                <a:avLst>
                  <a:gd name="adj" fmla="val 50000"/>
                </a:avLst>
              </a:prstGeom>
              <a:gradFill rotWithShape="1">
                <a:gsLst>
                  <a:gs pos="0">
                    <a:srgbClr val="E4D578">
                      <a:alpha val="0"/>
                    </a:srgbClr>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sp>
            <p:nvSpPr>
              <p:cNvPr id="38" name="AutoShape 72"/>
              <p:cNvSpPr>
                <a:spLocks noChangeArrowheads="1"/>
              </p:cNvSpPr>
              <p:nvPr/>
            </p:nvSpPr>
            <p:spPr bwMode="gray">
              <a:xfrm>
                <a:off x="744" y="1407"/>
                <a:ext cx="3987" cy="115"/>
              </a:xfrm>
              <a:prstGeom prst="roundRect">
                <a:avLst>
                  <a:gd name="adj" fmla="val 50000"/>
                </a:avLst>
              </a:prstGeom>
              <a:gradFill rotWithShape="1">
                <a:gsLst>
                  <a:gs pos="0">
                    <a:srgbClr val="FFFFFF"/>
                  </a:gs>
                  <a:gs pos="100000">
                    <a:srgbClr val="E4D578">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grpSp>
      <p:sp>
        <p:nvSpPr>
          <p:cNvPr id="39" name="文本框 28"/>
          <p:cNvSpPr txBox="1">
            <a:spLocks noChangeArrowheads="1"/>
          </p:cNvSpPr>
          <p:nvPr/>
        </p:nvSpPr>
        <p:spPr bwMode="auto">
          <a:xfrm>
            <a:off x="925513" y="2770362"/>
            <a:ext cx="7165975"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独立证明是通过独立证明与被反驳论题相反的论题为真，从而确定被反驳的论题为假的反驳方法。</a:t>
            </a:r>
            <a:endPar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1" name="任意多边形 6"/>
          <p:cNvSpPr/>
          <p:nvPr/>
        </p:nvSpPr>
        <p:spPr>
          <a:xfrm rot="19117117">
            <a:off x="330200" y="1741488"/>
            <a:ext cx="1069975" cy="771525"/>
          </a:xfrm>
          <a:custGeom>
            <a:avLst/>
            <a:gdLst>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698395 w 1556117"/>
              <a:gd name="connsiteY2" fmla="*/ 875985 h 1091990"/>
              <a:gd name="connsiteX3" fmla="*/ 490576 w 1556117"/>
              <a:gd name="connsiteY3" fmla="*/ 690838 h 1091990"/>
              <a:gd name="connsiteX4" fmla="*/ 199631 w 1556117"/>
              <a:gd name="connsiteY4" fmla="*/ 562368 h 1091990"/>
              <a:gd name="connsiteX5" fmla="*/ 29598 w 1556117"/>
              <a:gd name="connsiteY5" fmla="*/ 562368 h 1091990"/>
              <a:gd name="connsiteX6" fmla="*/ 22041 w 1556117"/>
              <a:gd name="connsiteY6" fmla="*/ 547254 h 1091990"/>
              <a:gd name="connsiteX7" fmla="*/ 82497 w 1556117"/>
              <a:gd name="connsiteY7" fmla="*/ 441456 h 1091990"/>
              <a:gd name="connsiteX8" fmla="*/ 256309 w 1556117"/>
              <a:gd name="connsiteY8" fmla="*/ 218524 h 1091990"/>
              <a:gd name="connsiteX9" fmla="*/ 551033 w 1556117"/>
              <a:gd name="connsiteY9" fmla="*/ 48491 h 1091990"/>
              <a:gd name="connsiteX10" fmla="*/ 943998 w 1556117"/>
              <a:gd name="connsiteY10" fmla="*/ 25820 h 1091990"/>
              <a:gd name="connsiteX11" fmla="*/ 1291621 w 1556117"/>
              <a:gd name="connsiteY11" fmla="*/ 203410 h 1091990"/>
              <a:gd name="connsiteX12" fmla="*/ 1518332 w 1556117"/>
              <a:gd name="connsiteY12" fmla="*/ 494355 h 1091990"/>
              <a:gd name="connsiteX13" fmla="*/ 1518332 w 1556117"/>
              <a:gd name="connsiteY13" fmla="*/ 517026 h 1091990"/>
              <a:gd name="connsiteX14" fmla="*/ 1382305 w 1556117"/>
              <a:gd name="connsiteY14" fmla="*/ 535919 h 1091990"/>
              <a:gd name="connsiteX15" fmla="*/ 1155595 w 1556117"/>
              <a:gd name="connsiteY15" fmla="*/ 626603 h 1091990"/>
              <a:gd name="connsiteX16" fmla="*/ 962890 w 1556117"/>
              <a:gd name="connsiteY16" fmla="*/ 789079 h 1091990"/>
              <a:gd name="connsiteX17" fmla="*/ 796636 w 1556117"/>
              <a:gd name="connsiteY17"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360"/>
              <a:gd name="connsiteX1" fmla="*/ 690837 w 1556117"/>
              <a:gd name="connsiteY1" fmla="*/ 879764 h 1091360"/>
              <a:gd name="connsiteX2" fmla="*/ 490576 w 1556117"/>
              <a:gd name="connsiteY2" fmla="*/ 690838 h 1091360"/>
              <a:gd name="connsiteX3" fmla="*/ 199631 w 1556117"/>
              <a:gd name="connsiteY3" fmla="*/ 562368 h 1091360"/>
              <a:gd name="connsiteX4" fmla="*/ 29598 w 1556117"/>
              <a:gd name="connsiteY4" fmla="*/ 562368 h 1091360"/>
              <a:gd name="connsiteX5" fmla="*/ 22041 w 1556117"/>
              <a:gd name="connsiteY5" fmla="*/ 547254 h 1091360"/>
              <a:gd name="connsiteX6" fmla="*/ 82497 w 1556117"/>
              <a:gd name="connsiteY6" fmla="*/ 441456 h 1091360"/>
              <a:gd name="connsiteX7" fmla="*/ 256309 w 1556117"/>
              <a:gd name="connsiteY7" fmla="*/ 218524 h 1091360"/>
              <a:gd name="connsiteX8" fmla="*/ 551033 w 1556117"/>
              <a:gd name="connsiteY8" fmla="*/ 48491 h 1091360"/>
              <a:gd name="connsiteX9" fmla="*/ 943998 w 1556117"/>
              <a:gd name="connsiteY9" fmla="*/ 25820 h 1091360"/>
              <a:gd name="connsiteX10" fmla="*/ 1291621 w 1556117"/>
              <a:gd name="connsiteY10" fmla="*/ 203410 h 1091360"/>
              <a:gd name="connsiteX11" fmla="*/ 1518332 w 1556117"/>
              <a:gd name="connsiteY11" fmla="*/ 494355 h 1091360"/>
              <a:gd name="connsiteX12" fmla="*/ 1518332 w 1556117"/>
              <a:gd name="connsiteY12" fmla="*/ 517026 h 1091360"/>
              <a:gd name="connsiteX13" fmla="*/ 1382305 w 1556117"/>
              <a:gd name="connsiteY13" fmla="*/ 535919 h 1091360"/>
              <a:gd name="connsiteX14" fmla="*/ 1155595 w 1556117"/>
              <a:gd name="connsiteY14" fmla="*/ 626603 h 1091360"/>
              <a:gd name="connsiteX15" fmla="*/ 962890 w 1556117"/>
              <a:gd name="connsiteY15" fmla="*/ 789079 h 1091360"/>
              <a:gd name="connsiteX16" fmla="*/ 796636 w 1556117"/>
              <a:gd name="connsiteY16" fmla="*/ 1076246 h 1091360"/>
              <a:gd name="connsiteX0" fmla="*/ 796636 w 1556117"/>
              <a:gd name="connsiteY0" fmla="*/ 1076246 h 1091360"/>
              <a:gd name="connsiteX1" fmla="*/ 690837 w 1556117"/>
              <a:gd name="connsiteY1" fmla="*/ 879764 h 1091360"/>
              <a:gd name="connsiteX2" fmla="*/ 490576 w 1556117"/>
              <a:gd name="connsiteY2" fmla="*/ 690838 h 1091360"/>
              <a:gd name="connsiteX3" fmla="*/ 483019 w 1556117"/>
              <a:gd name="connsiteY3" fmla="*/ 694616 h 1091360"/>
              <a:gd name="connsiteX4" fmla="*/ 199631 w 1556117"/>
              <a:gd name="connsiteY4" fmla="*/ 562368 h 1091360"/>
              <a:gd name="connsiteX5" fmla="*/ 29598 w 1556117"/>
              <a:gd name="connsiteY5" fmla="*/ 562368 h 1091360"/>
              <a:gd name="connsiteX6" fmla="*/ 22041 w 1556117"/>
              <a:gd name="connsiteY6" fmla="*/ 547254 h 1091360"/>
              <a:gd name="connsiteX7" fmla="*/ 82497 w 1556117"/>
              <a:gd name="connsiteY7" fmla="*/ 441456 h 1091360"/>
              <a:gd name="connsiteX8" fmla="*/ 256309 w 1556117"/>
              <a:gd name="connsiteY8" fmla="*/ 218524 h 1091360"/>
              <a:gd name="connsiteX9" fmla="*/ 551033 w 1556117"/>
              <a:gd name="connsiteY9" fmla="*/ 48491 h 1091360"/>
              <a:gd name="connsiteX10" fmla="*/ 943998 w 1556117"/>
              <a:gd name="connsiteY10" fmla="*/ 25820 h 1091360"/>
              <a:gd name="connsiteX11" fmla="*/ 1291621 w 1556117"/>
              <a:gd name="connsiteY11" fmla="*/ 203410 h 1091360"/>
              <a:gd name="connsiteX12" fmla="*/ 1518332 w 1556117"/>
              <a:gd name="connsiteY12" fmla="*/ 494355 h 1091360"/>
              <a:gd name="connsiteX13" fmla="*/ 1518332 w 1556117"/>
              <a:gd name="connsiteY13" fmla="*/ 517026 h 1091360"/>
              <a:gd name="connsiteX14" fmla="*/ 1382305 w 1556117"/>
              <a:gd name="connsiteY14" fmla="*/ 535919 h 1091360"/>
              <a:gd name="connsiteX15" fmla="*/ 1155595 w 1556117"/>
              <a:gd name="connsiteY15" fmla="*/ 626603 h 1091360"/>
              <a:gd name="connsiteX16" fmla="*/ 962890 w 1556117"/>
              <a:gd name="connsiteY16" fmla="*/ 789079 h 1091360"/>
              <a:gd name="connsiteX17" fmla="*/ 796636 w 155611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76246"/>
              <a:gd name="connsiteX1" fmla="*/ 691467 w 1556747"/>
              <a:gd name="connsiteY1" fmla="*/ 879764 h 1076246"/>
              <a:gd name="connsiteX2" fmla="*/ 491206 w 1556747"/>
              <a:gd name="connsiteY2" fmla="*/ 690838 h 1076246"/>
              <a:gd name="connsiteX3" fmla="*/ 483649 w 1556747"/>
              <a:gd name="connsiteY3" fmla="*/ 694616 h 1076246"/>
              <a:gd name="connsiteX4" fmla="*/ 204040 w 1556747"/>
              <a:gd name="connsiteY4" fmla="*/ 577483 h 1076246"/>
              <a:gd name="connsiteX5" fmla="*/ 30228 w 1556747"/>
              <a:gd name="connsiteY5" fmla="*/ 562368 h 1076246"/>
              <a:gd name="connsiteX6" fmla="*/ 22671 w 1556747"/>
              <a:gd name="connsiteY6" fmla="*/ 547254 h 1076246"/>
              <a:gd name="connsiteX7" fmla="*/ 83127 w 1556747"/>
              <a:gd name="connsiteY7" fmla="*/ 441456 h 1076246"/>
              <a:gd name="connsiteX8" fmla="*/ 256939 w 1556747"/>
              <a:gd name="connsiteY8" fmla="*/ 218524 h 1076246"/>
              <a:gd name="connsiteX9" fmla="*/ 551663 w 1556747"/>
              <a:gd name="connsiteY9" fmla="*/ 48491 h 1076246"/>
              <a:gd name="connsiteX10" fmla="*/ 944628 w 1556747"/>
              <a:gd name="connsiteY10" fmla="*/ 25820 h 1076246"/>
              <a:gd name="connsiteX11" fmla="*/ 1292251 w 1556747"/>
              <a:gd name="connsiteY11" fmla="*/ 203410 h 1076246"/>
              <a:gd name="connsiteX12" fmla="*/ 1518962 w 1556747"/>
              <a:gd name="connsiteY12" fmla="*/ 494355 h 1076246"/>
              <a:gd name="connsiteX13" fmla="*/ 1518962 w 1556747"/>
              <a:gd name="connsiteY13" fmla="*/ 517026 h 1076246"/>
              <a:gd name="connsiteX14" fmla="*/ 1382935 w 1556747"/>
              <a:gd name="connsiteY14" fmla="*/ 535919 h 1076246"/>
              <a:gd name="connsiteX15" fmla="*/ 1156225 w 1556747"/>
              <a:gd name="connsiteY15" fmla="*/ 626603 h 1076246"/>
              <a:gd name="connsiteX16" fmla="*/ 963520 w 1556747"/>
              <a:gd name="connsiteY16" fmla="*/ 789079 h 1076246"/>
              <a:gd name="connsiteX17" fmla="*/ 797266 w 1556747"/>
              <a:gd name="connsiteY17" fmla="*/ 1076246 h 1076246"/>
              <a:gd name="connsiteX0" fmla="*/ 797266 w 1556747"/>
              <a:gd name="connsiteY0" fmla="*/ 1076246 h 1095967"/>
              <a:gd name="connsiteX1" fmla="*/ 691467 w 1556747"/>
              <a:gd name="connsiteY1" fmla="*/ 879764 h 1095967"/>
              <a:gd name="connsiteX2" fmla="*/ 491206 w 1556747"/>
              <a:gd name="connsiteY2" fmla="*/ 690838 h 1095967"/>
              <a:gd name="connsiteX3" fmla="*/ 483649 w 1556747"/>
              <a:gd name="connsiteY3" fmla="*/ 694616 h 1095967"/>
              <a:gd name="connsiteX4" fmla="*/ 204040 w 1556747"/>
              <a:gd name="connsiteY4" fmla="*/ 577483 h 1095967"/>
              <a:gd name="connsiteX5" fmla="*/ 30228 w 1556747"/>
              <a:gd name="connsiteY5" fmla="*/ 562368 h 1095967"/>
              <a:gd name="connsiteX6" fmla="*/ 22671 w 1556747"/>
              <a:gd name="connsiteY6" fmla="*/ 547254 h 1095967"/>
              <a:gd name="connsiteX7" fmla="*/ 83127 w 1556747"/>
              <a:gd name="connsiteY7" fmla="*/ 441456 h 1095967"/>
              <a:gd name="connsiteX8" fmla="*/ 256939 w 1556747"/>
              <a:gd name="connsiteY8" fmla="*/ 218524 h 1095967"/>
              <a:gd name="connsiteX9" fmla="*/ 551663 w 1556747"/>
              <a:gd name="connsiteY9" fmla="*/ 48491 h 1095967"/>
              <a:gd name="connsiteX10" fmla="*/ 944628 w 1556747"/>
              <a:gd name="connsiteY10" fmla="*/ 25820 h 1095967"/>
              <a:gd name="connsiteX11" fmla="*/ 1292251 w 1556747"/>
              <a:gd name="connsiteY11" fmla="*/ 203410 h 1095967"/>
              <a:gd name="connsiteX12" fmla="*/ 1518962 w 1556747"/>
              <a:gd name="connsiteY12" fmla="*/ 494355 h 1095967"/>
              <a:gd name="connsiteX13" fmla="*/ 1518962 w 1556747"/>
              <a:gd name="connsiteY13" fmla="*/ 517026 h 1095967"/>
              <a:gd name="connsiteX14" fmla="*/ 1382935 w 1556747"/>
              <a:gd name="connsiteY14" fmla="*/ 535919 h 1095967"/>
              <a:gd name="connsiteX15" fmla="*/ 1156225 w 1556747"/>
              <a:gd name="connsiteY15" fmla="*/ 626603 h 1095967"/>
              <a:gd name="connsiteX16" fmla="*/ 963520 w 1556747"/>
              <a:gd name="connsiteY16" fmla="*/ 789079 h 1095967"/>
              <a:gd name="connsiteX17" fmla="*/ 797266 w 1556747"/>
              <a:gd name="connsiteY17" fmla="*/ 1076246 h 109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6747" h="1095967">
                <a:moveTo>
                  <a:pt x="797266" y="1076246"/>
                </a:moveTo>
                <a:cubicBezTo>
                  <a:pt x="785577" y="1073649"/>
                  <a:pt x="742477" y="943999"/>
                  <a:pt x="691467" y="879764"/>
                </a:cubicBezTo>
                <a:cubicBezTo>
                  <a:pt x="640457" y="815529"/>
                  <a:pt x="525842" y="721696"/>
                  <a:pt x="491206" y="690838"/>
                </a:cubicBezTo>
                <a:cubicBezTo>
                  <a:pt x="456570" y="659980"/>
                  <a:pt x="579216" y="757910"/>
                  <a:pt x="483649" y="694616"/>
                </a:cubicBezTo>
                <a:cubicBezTo>
                  <a:pt x="384545" y="633220"/>
                  <a:pt x="279610" y="599524"/>
                  <a:pt x="204040" y="577483"/>
                </a:cubicBezTo>
                <a:cubicBezTo>
                  <a:pt x="128470" y="555442"/>
                  <a:pt x="60456" y="567406"/>
                  <a:pt x="30228" y="562368"/>
                </a:cubicBezTo>
                <a:cubicBezTo>
                  <a:pt x="0" y="557330"/>
                  <a:pt x="13855" y="567406"/>
                  <a:pt x="22671" y="547254"/>
                </a:cubicBezTo>
                <a:cubicBezTo>
                  <a:pt x="31488" y="527102"/>
                  <a:pt x="44082" y="496244"/>
                  <a:pt x="83127" y="441456"/>
                </a:cubicBezTo>
                <a:cubicBezTo>
                  <a:pt x="122172" y="386668"/>
                  <a:pt x="178850" y="284018"/>
                  <a:pt x="256939" y="218524"/>
                </a:cubicBezTo>
                <a:cubicBezTo>
                  <a:pt x="335028" y="153030"/>
                  <a:pt x="437048" y="80608"/>
                  <a:pt x="551663" y="48491"/>
                </a:cubicBezTo>
                <a:cubicBezTo>
                  <a:pt x="666278" y="16374"/>
                  <a:pt x="821197" y="0"/>
                  <a:pt x="944628" y="25820"/>
                </a:cubicBezTo>
                <a:cubicBezTo>
                  <a:pt x="1068059" y="51640"/>
                  <a:pt x="1196529" y="125321"/>
                  <a:pt x="1292251" y="203410"/>
                </a:cubicBezTo>
                <a:cubicBezTo>
                  <a:pt x="1387973" y="281499"/>
                  <a:pt x="1481177" y="442086"/>
                  <a:pt x="1518962" y="494355"/>
                </a:cubicBezTo>
                <a:cubicBezTo>
                  <a:pt x="1556747" y="546624"/>
                  <a:pt x="1541633" y="510099"/>
                  <a:pt x="1518962" y="517026"/>
                </a:cubicBezTo>
                <a:cubicBezTo>
                  <a:pt x="1496291" y="523953"/>
                  <a:pt x="1443391" y="517656"/>
                  <a:pt x="1382935" y="535919"/>
                </a:cubicBezTo>
                <a:cubicBezTo>
                  <a:pt x="1322479" y="554182"/>
                  <a:pt x="1226127" y="584410"/>
                  <a:pt x="1156225" y="626603"/>
                </a:cubicBezTo>
                <a:cubicBezTo>
                  <a:pt x="1086323" y="668796"/>
                  <a:pt x="1023346" y="712249"/>
                  <a:pt x="963520" y="789079"/>
                </a:cubicBezTo>
                <a:cubicBezTo>
                  <a:pt x="903694" y="865909"/>
                  <a:pt x="808601" y="1095967"/>
                  <a:pt x="797266" y="1076246"/>
                </a:cubicBezTo>
                <a:close/>
              </a:path>
            </a:pathLst>
          </a:custGeom>
          <a:gradFill>
            <a:gsLst>
              <a:gs pos="0">
                <a:srgbClr val="E4A302"/>
              </a:gs>
              <a:gs pos="100000">
                <a:srgbClr val="FFDD71"/>
              </a:gs>
            </a:gsLst>
            <a:lin ang="12000000" scaled="0"/>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8653295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p:cTn id="12" dur="500" fill="hold"/>
                                        <p:tgtEl>
                                          <p:spTgt spid="44"/>
                                        </p:tgtEl>
                                        <p:attrNameLst>
                                          <p:attrName>ppt_w</p:attrName>
                                        </p:attrNameLst>
                                      </p:cBhvr>
                                      <p:tavLst>
                                        <p:tav tm="0">
                                          <p:val>
                                            <p:fltVal val="0"/>
                                          </p:val>
                                        </p:tav>
                                        <p:tav tm="100000">
                                          <p:val>
                                            <p:strVal val="#ppt_w"/>
                                          </p:val>
                                        </p:tav>
                                      </p:tavLst>
                                    </p:anim>
                                    <p:anim calcmode="lin" valueType="num">
                                      <p:cBhvr>
                                        <p:cTn id="13" dur="500" fill="hold"/>
                                        <p:tgtEl>
                                          <p:spTgt spid="44"/>
                                        </p:tgtEl>
                                        <p:attrNameLst>
                                          <p:attrName>ppt_h</p:attrName>
                                        </p:attrNameLst>
                                      </p:cBhvr>
                                      <p:tavLst>
                                        <p:tav tm="0">
                                          <p:val>
                                            <p:fltVal val="0"/>
                                          </p:val>
                                        </p:tav>
                                        <p:tav tm="100000">
                                          <p:val>
                                            <p:strVal val="#ppt_h"/>
                                          </p:val>
                                        </p:tav>
                                      </p:tavLst>
                                    </p:anim>
                                    <p:animEffect transition="in" filter="fade">
                                      <p:cBhvr>
                                        <p:cTn id="14" dur="500"/>
                                        <p:tgtEl>
                                          <p:spTgt spid="4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4"/>
                                        </p:tgtEl>
                                        <p:attrNameLst>
                                          <p:attrName>style.visibility</p:attrName>
                                        </p:attrNameLst>
                                      </p:cBhvr>
                                      <p:to>
                                        <p:strVal val="visible"/>
                                      </p:to>
                                    </p:set>
                                    <p:anim calcmode="lin" valueType="num">
                                      <p:cBhvr>
                                        <p:cTn id="17" dur="500" fill="hold"/>
                                        <p:tgtEl>
                                          <p:spTgt spid="84"/>
                                        </p:tgtEl>
                                        <p:attrNameLst>
                                          <p:attrName>ppt_w</p:attrName>
                                        </p:attrNameLst>
                                      </p:cBhvr>
                                      <p:tavLst>
                                        <p:tav tm="0">
                                          <p:val>
                                            <p:fltVal val="0"/>
                                          </p:val>
                                        </p:tav>
                                        <p:tav tm="100000">
                                          <p:val>
                                            <p:strVal val="#ppt_w"/>
                                          </p:val>
                                        </p:tav>
                                      </p:tavLst>
                                    </p:anim>
                                    <p:anim calcmode="lin" valueType="num">
                                      <p:cBhvr>
                                        <p:cTn id="18" dur="500" fill="hold"/>
                                        <p:tgtEl>
                                          <p:spTgt spid="84"/>
                                        </p:tgtEl>
                                        <p:attrNameLst>
                                          <p:attrName>ppt_h</p:attrName>
                                        </p:attrNameLst>
                                      </p:cBhvr>
                                      <p:tavLst>
                                        <p:tav tm="0">
                                          <p:val>
                                            <p:fltVal val="0"/>
                                          </p:val>
                                        </p:tav>
                                        <p:tav tm="100000">
                                          <p:val>
                                            <p:strVal val="#ppt_h"/>
                                          </p:val>
                                        </p:tav>
                                      </p:tavLst>
                                    </p:anim>
                                    <p:animEffect transition="in" filter="fade">
                                      <p:cBhvr>
                                        <p:cTn id="19" dur="500"/>
                                        <p:tgtEl>
                                          <p:spTgt spid="84"/>
                                        </p:tgtEl>
                                      </p:cBhvr>
                                    </p:animEffect>
                                  </p:childTnLst>
                                </p:cTn>
                              </p:par>
                              <p:par>
                                <p:cTn id="20" presetID="53" presetClass="entr" presetSubtype="16" fill="hold" nodeType="withEffect">
                                  <p:stCondLst>
                                    <p:cond delay="0"/>
                                  </p:stCondLst>
                                  <p:childTnLst>
                                    <p:set>
                                      <p:cBhvr>
                                        <p:cTn id="21" dur="1" fill="hold">
                                          <p:stCondLst>
                                            <p:cond delay="0"/>
                                          </p:stCondLst>
                                        </p:cTn>
                                        <p:tgtEl>
                                          <p:spTgt spid="31754"/>
                                        </p:tgtEl>
                                        <p:attrNameLst>
                                          <p:attrName>style.visibility</p:attrName>
                                        </p:attrNameLst>
                                      </p:cBhvr>
                                      <p:to>
                                        <p:strVal val="visible"/>
                                      </p:to>
                                    </p:set>
                                    <p:anim calcmode="lin" valueType="num">
                                      <p:cBhvr>
                                        <p:cTn id="22" dur="500" fill="hold"/>
                                        <p:tgtEl>
                                          <p:spTgt spid="31754"/>
                                        </p:tgtEl>
                                        <p:attrNameLst>
                                          <p:attrName>ppt_w</p:attrName>
                                        </p:attrNameLst>
                                      </p:cBhvr>
                                      <p:tavLst>
                                        <p:tav tm="0">
                                          <p:val>
                                            <p:fltVal val="0"/>
                                          </p:val>
                                        </p:tav>
                                        <p:tav tm="100000">
                                          <p:val>
                                            <p:strVal val="#ppt_w"/>
                                          </p:val>
                                        </p:tav>
                                      </p:tavLst>
                                    </p:anim>
                                    <p:anim calcmode="lin" valueType="num">
                                      <p:cBhvr>
                                        <p:cTn id="23" dur="500" fill="hold"/>
                                        <p:tgtEl>
                                          <p:spTgt spid="31754"/>
                                        </p:tgtEl>
                                        <p:attrNameLst>
                                          <p:attrName>ppt_h</p:attrName>
                                        </p:attrNameLst>
                                      </p:cBhvr>
                                      <p:tavLst>
                                        <p:tav tm="0">
                                          <p:val>
                                            <p:fltVal val="0"/>
                                          </p:val>
                                        </p:tav>
                                        <p:tav tm="100000">
                                          <p:val>
                                            <p:strVal val="#ppt_h"/>
                                          </p:val>
                                        </p:tav>
                                      </p:tavLst>
                                    </p:anim>
                                    <p:animEffect transition="in" filter="fade">
                                      <p:cBhvr>
                                        <p:cTn id="24" dur="500"/>
                                        <p:tgtEl>
                                          <p:spTgt spid="3175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p:cTn id="27" dur="500" fill="hold"/>
                                        <p:tgtEl>
                                          <p:spTgt spid="39"/>
                                        </p:tgtEl>
                                        <p:attrNameLst>
                                          <p:attrName>ppt_w</p:attrName>
                                        </p:attrNameLst>
                                      </p:cBhvr>
                                      <p:tavLst>
                                        <p:tav tm="0">
                                          <p:val>
                                            <p:fltVal val="0"/>
                                          </p:val>
                                        </p:tav>
                                        <p:tav tm="100000">
                                          <p:val>
                                            <p:strVal val="#ppt_w"/>
                                          </p:val>
                                        </p:tav>
                                      </p:tavLst>
                                    </p:anim>
                                    <p:anim calcmode="lin" valueType="num">
                                      <p:cBhvr>
                                        <p:cTn id="28" dur="500" fill="hold"/>
                                        <p:tgtEl>
                                          <p:spTgt spid="39"/>
                                        </p:tgtEl>
                                        <p:attrNameLst>
                                          <p:attrName>ppt_h</p:attrName>
                                        </p:attrNameLst>
                                      </p:cBhvr>
                                      <p:tavLst>
                                        <p:tav tm="0">
                                          <p:val>
                                            <p:fltVal val="0"/>
                                          </p:val>
                                        </p:tav>
                                        <p:tav tm="100000">
                                          <p:val>
                                            <p:strVal val="#ppt_h"/>
                                          </p:val>
                                        </p:tav>
                                      </p:tavLst>
                                    </p:anim>
                                    <p:animEffect transition="in" filter="fade">
                                      <p:cBhvr>
                                        <p:cTn id="29" dur="500"/>
                                        <p:tgtEl>
                                          <p:spTgt spid="39"/>
                                        </p:tgtEl>
                                      </p:cBhvr>
                                    </p:animEffect>
                                  </p:childTnLst>
                                </p:cTn>
                              </p:par>
                              <p:par>
                                <p:cTn id="30" presetID="53" presetClass="entr" presetSubtype="16"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9">
                                            <p:txEl>
                                              <p:pRg st="0" end="0"/>
                                            </p:txEl>
                                          </p:spTgt>
                                        </p:tgtEl>
                                        <p:attrNameLst>
                                          <p:attrName>style.visibility</p:attrName>
                                        </p:attrNameLst>
                                      </p:cBhvr>
                                      <p:to>
                                        <p:strVal val="visible"/>
                                      </p:to>
                                    </p:set>
                                    <p:animEffect transition="in" filter="barn(inVertical)">
                                      <p:cBhvr>
                                        <p:cTn id="39" dur="500"/>
                                        <p:tgtEl>
                                          <p:spTgt spid="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4" grpId="0"/>
      <p:bldP spid="84" grpId="0"/>
      <p:bldP spid="3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13"/>
          <p:cNvGrpSpPr>
            <a:grpSpLocks/>
          </p:cNvGrpSpPr>
          <p:nvPr/>
        </p:nvGrpSpPr>
        <p:grpSpPr bwMode="auto">
          <a:xfrm>
            <a:off x="723900" y="428625"/>
            <a:ext cx="5397500" cy="652463"/>
            <a:chOff x="3589704" y="1749369"/>
            <a:chExt cx="5398099" cy="651600"/>
          </a:xfrm>
        </p:grpSpPr>
        <p:sp>
          <p:nvSpPr>
            <p:cNvPr id="60" name="Freeform 7"/>
            <p:cNvSpPr>
              <a:spLocks/>
            </p:cNvSpPr>
            <p:nvPr/>
          </p:nvSpPr>
          <p:spPr bwMode="auto">
            <a:xfrm>
              <a:off x="3592879" y="1750955"/>
              <a:ext cx="5394924" cy="648428"/>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EE0076"/>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61" name="Freeform 8"/>
            <p:cNvSpPr>
              <a:spLocks/>
            </p:cNvSpPr>
            <p:nvPr/>
          </p:nvSpPr>
          <p:spPr bwMode="auto">
            <a:xfrm>
              <a:off x="7751004" y="1750955"/>
              <a:ext cx="1236799" cy="648428"/>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EE0076">
                <a:lumMod val="60000"/>
                <a:lumOff val="40000"/>
              </a:srgb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62" name="Freeform 12"/>
            <p:cNvSpPr>
              <a:spLocks/>
            </p:cNvSpPr>
            <p:nvPr/>
          </p:nvSpPr>
          <p:spPr bwMode="auto">
            <a:xfrm>
              <a:off x="3589704" y="1749369"/>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EE0076">
                <a:lumMod val="60000"/>
                <a:lumOff val="40000"/>
              </a:srgb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grpSp>
      <p:sp>
        <p:nvSpPr>
          <p:cNvPr id="63" name="Freeform 5"/>
          <p:cNvSpPr>
            <a:spLocks noEditPoints="1"/>
          </p:cNvSpPr>
          <p:nvPr/>
        </p:nvSpPr>
        <p:spPr bwMode="auto">
          <a:xfrm>
            <a:off x="512763" y="215900"/>
            <a:ext cx="5821362" cy="1079500"/>
          </a:xfrm>
          <a:custGeom>
            <a:avLst/>
            <a:gdLst>
              <a:gd name="T0" fmla="*/ 5285393 w 1097"/>
              <a:gd name="T1" fmla="*/ 0 h 201"/>
              <a:gd name="T2" fmla="*/ 530662 w 1097"/>
              <a:gd name="T3" fmla="*/ 0 h 201"/>
              <a:gd name="T4" fmla="*/ 153892 w 1097"/>
              <a:gd name="T5" fmla="*/ 155749 h 201"/>
              <a:gd name="T6" fmla="*/ 0 w 1097"/>
              <a:gd name="T7" fmla="*/ 537065 h 201"/>
              <a:gd name="T8" fmla="*/ 530662 w 1097"/>
              <a:gd name="T9" fmla="*/ 1079500 h 201"/>
              <a:gd name="T10" fmla="*/ 5285393 w 1097"/>
              <a:gd name="T11" fmla="*/ 1079500 h 201"/>
              <a:gd name="T12" fmla="*/ 5821362 w 1097"/>
              <a:gd name="T13" fmla="*/ 537065 h 201"/>
              <a:gd name="T14" fmla="*/ 5662163 w 1097"/>
              <a:gd name="T15" fmla="*/ 155749 h 201"/>
              <a:gd name="T16" fmla="*/ 5285393 w 1097"/>
              <a:gd name="T17" fmla="*/ 0 h 201"/>
              <a:gd name="T18" fmla="*/ 5609097 w 1097"/>
              <a:gd name="T19" fmla="*/ 537065 h 201"/>
              <a:gd name="T20" fmla="*/ 5285393 w 1097"/>
              <a:gd name="T21" fmla="*/ 864674 h 201"/>
              <a:gd name="T22" fmla="*/ 530662 w 1097"/>
              <a:gd name="T23" fmla="*/ 864674 h 201"/>
              <a:gd name="T24" fmla="*/ 212265 w 1097"/>
              <a:gd name="T25" fmla="*/ 537065 h 201"/>
              <a:gd name="T26" fmla="*/ 307784 w 1097"/>
              <a:gd name="T27" fmla="*/ 311498 h 201"/>
              <a:gd name="T28" fmla="*/ 530662 w 1097"/>
              <a:gd name="T29" fmla="*/ 214826 h 201"/>
              <a:gd name="T30" fmla="*/ 5285393 w 1097"/>
              <a:gd name="T31" fmla="*/ 214826 h 201"/>
              <a:gd name="T32" fmla="*/ 5513578 w 1097"/>
              <a:gd name="T33" fmla="*/ 311498 h 201"/>
              <a:gd name="T34" fmla="*/ 5609097 w 1097"/>
              <a:gd name="T35" fmla="*/ 537065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64" name="Freeform 6"/>
          <p:cNvSpPr>
            <a:spLocks noEditPoints="1"/>
          </p:cNvSpPr>
          <p:nvPr/>
        </p:nvSpPr>
        <p:spPr bwMode="auto">
          <a:xfrm>
            <a:off x="620713" y="322263"/>
            <a:ext cx="5608637" cy="865187"/>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7173" name="文本框 28"/>
          <p:cNvSpPr txBox="1">
            <a:spLocks noChangeArrowheads="1"/>
          </p:cNvSpPr>
          <p:nvPr/>
        </p:nvSpPr>
        <p:spPr bwMode="auto">
          <a:xfrm>
            <a:off x="1508125" y="466725"/>
            <a:ext cx="100488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solidFill>
                  <a:srgbClr val="FFFFFF"/>
                </a:solidFill>
                <a:latin typeface="微软雅黑" panose="020B0503020204020204" pitchFamily="34" charset="-122"/>
                <a:ea typeface="微软雅黑" panose="020B0503020204020204" pitchFamily="34" charset="-122"/>
              </a:rPr>
              <a:t>概述</a:t>
            </a:r>
          </a:p>
        </p:txBody>
      </p:sp>
      <p:sp>
        <p:nvSpPr>
          <p:cNvPr id="66" name="文本框 36"/>
          <p:cNvSpPr txBox="1"/>
          <p:nvPr/>
        </p:nvSpPr>
        <p:spPr>
          <a:xfrm>
            <a:off x="779463" y="476250"/>
            <a:ext cx="666750" cy="585788"/>
          </a:xfrm>
          <a:prstGeom prst="rect">
            <a:avLst/>
          </a:prstGeom>
          <a:noFill/>
        </p:spPr>
        <p:txBody>
          <a:bodyPr wrap="none">
            <a:spAutoFit/>
          </a:bodyPr>
          <a:lstStyle/>
          <a:p>
            <a:pPr eaLnBrk="1" fontAlgn="auto" hangingPunct="1">
              <a:spcBef>
                <a:spcPts val="0"/>
              </a:spcBef>
              <a:spcAft>
                <a:spcPts val="0"/>
              </a:spcAft>
              <a:defRPr/>
            </a:pPr>
            <a:r>
              <a:rPr lang="en-US" altLang="zh-CN" sz="3200" kern="0" dirty="0">
                <a:solidFill>
                  <a:sysClr val="window" lastClr="FFFFFF"/>
                </a:solidFill>
                <a:latin typeface="微软雅黑" pitchFamily="34" charset="-122"/>
                <a:ea typeface="微软雅黑" pitchFamily="34" charset="-122"/>
              </a:rPr>
              <a:t>01</a:t>
            </a:r>
            <a:endParaRPr lang="zh-CN" altLang="en-US" sz="3200" kern="0" dirty="0">
              <a:solidFill>
                <a:sysClr val="window" lastClr="FFFFFF"/>
              </a:solidFill>
              <a:latin typeface="微软雅黑" pitchFamily="34" charset="-122"/>
              <a:ea typeface="微软雅黑" pitchFamily="34" charset="-122"/>
            </a:endParaRPr>
          </a:p>
        </p:txBody>
      </p:sp>
      <p:sp>
        <p:nvSpPr>
          <p:cNvPr id="67" name="Freeform 29"/>
          <p:cNvSpPr>
            <a:spLocks noChangeAspect="1" noEditPoints="1"/>
          </p:cNvSpPr>
          <p:nvPr/>
        </p:nvSpPr>
        <p:spPr bwMode="auto">
          <a:xfrm>
            <a:off x="5165725" y="482600"/>
            <a:ext cx="561975" cy="503238"/>
          </a:xfrm>
          <a:custGeom>
            <a:avLst/>
            <a:gdLst>
              <a:gd name="T0" fmla="*/ 124 w 254"/>
              <a:gd name="T1" fmla="*/ 162 h 228"/>
              <a:gd name="T2" fmla="*/ 105 w 254"/>
              <a:gd name="T3" fmla="*/ 162 h 228"/>
              <a:gd name="T4" fmla="*/ 105 w 254"/>
              <a:gd name="T5" fmla="*/ 178 h 228"/>
              <a:gd name="T6" fmla="*/ 124 w 254"/>
              <a:gd name="T7" fmla="*/ 178 h 228"/>
              <a:gd name="T8" fmla="*/ 124 w 254"/>
              <a:gd name="T9" fmla="*/ 162 h 228"/>
              <a:gd name="T10" fmla="*/ 43 w 254"/>
              <a:gd name="T11" fmla="*/ 109 h 228"/>
              <a:gd name="T12" fmla="*/ 129 w 254"/>
              <a:gd name="T13" fmla="*/ 26 h 228"/>
              <a:gd name="T14" fmla="*/ 212 w 254"/>
              <a:gd name="T15" fmla="*/ 109 h 228"/>
              <a:gd name="T16" fmla="*/ 55 w 254"/>
              <a:gd name="T17" fmla="*/ 109 h 228"/>
              <a:gd name="T18" fmla="*/ 43 w 254"/>
              <a:gd name="T19" fmla="*/ 109 h 228"/>
              <a:gd name="T20" fmla="*/ 129 w 254"/>
              <a:gd name="T21" fmla="*/ 0 h 228"/>
              <a:gd name="T22" fmla="*/ 121 w 254"/>
              <a:gd name="T23" fmla="*/ 7 h 228"/>
              <a:gd name="T24" fmla="*/ 15 w 254"/>
              <a:gd name="T25" fmla="*/ 112 h 228"/>
              <a:gd name="T26" fmla="*/ 0 w 254"/>
              <a:gd name="T27" fmla="*/ 128 h 228"/>
              <a:gd name="T28" fmla="*/ 53 w 254"/>
              <a:gd name="T29" fmla="*/ 128 h 228"/>
              <a:gd name="T30" fmla="*/ 53 w 254"/>
              <a:gd name="T31" fmla="*/ 228 h 228"/>
              <a:gd name="T32" fmla="*/ 69 w 254"/>
              <a:gd name="T33" fmla="*/ 228 h 228"/>
              <a:gd name="T34" fmla="*/ 69 w 254"/>
              <a:gd name="T35" fmla="*/ 128 h 228"/>
              <a:gd name="T36" fmla="*/ 181 w 254"/>
              <a:gd name="T37" fmla="*/ 128 h 228"/>
              <a:gd name="T38" fmla="*/ 181 w 254"/>
              <a:gd name="T39" fmla="*/ 228 h 228"/>
              <a:gd name="T40" fmla="*/ 197 w 254"/>
              <a:gd name="T41" fmla="*/ 228 h 228"/>
              <a:gd name="T42" fmla="*/ 197 w 254"/>
              <a:gd name="T43" fmla="*/ 128 h 228"/>
              <a:gd name="T44" fmla="*/ 254 w 254"/>
              <a:gd name="T45" fmla="*/ 128 h 228"/>
              <a:gd name="T46" fmla="*/ 240 w 254"/>
              <a:gd name="T47" fmla="*/ 112 h 228"/>
              <a:gd name="T48" fmla="*/ 242 w 254"/>
              <a:gd name="T49" fmla="*/ 109 h 228"/>
              <a:gd name="T50" fmla="*/ 240 w 254"/>
              <a:gd name="T51" fmla="*/ 112 h 228"/>
              <a:gd name="T52" fmla="*/ 133 w 254"/>
              <a:gd name="T53" fmla="*/ 7 h 228"/>
              <a:gd name="T54" fmla="*/ 129 w 254"/>
              <a:gd name="T5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4" h="228">
                <a:moveTo>
                  <a:pt x="124" y="162"/>
                </a:moveTo>
                <a:lnTo>
                  <a:pt x="105" y="162"/>
                </a:lnTo>
                <a:lnTo>
                  <a:pt x="105" y="178"/>
                </a:lnTo>
                <a:lnTo>
                  <a:pt x="124" y="178"/>
                </a:lnTo>
                <a:lnTo>
                  <a:pt x="124" y="162"/>
                </a:lnTo>
                <a:close/>
                <a:moveTo>
                  <a:pt x="43" y="109"/>
                </a:moveTo>
                <a:lnTo>
                  <a:pt x="129" y="26"/>
                </a:lnTo>
                <a:lnTo>
                  <a:pt x="212" y="109"/>
                </a:lnTo>
                <a:lnTo>
                  <a:pt x="55" y="109"/>
                </a:lnTo>
                <a:lnTo>
                  <a:pt x="43" y="109"/>
                </a:lnTo>
                <a:close/>
                <a:moveTo>
                  <a:pt x="129" y="0"/>
                </a:moveTo>
                <a:lnTo>
                  <a:pt x="121" y="7"/>
                </a:lnTo>
                <a:lnTo>
                  <a:pt x="15" y="112"/>
                </a:lnTo>
                <a:lnTo>
                  <a:pt x="0" y="128"/>
                </a:lnTo>
                <a:lnTo>
                  <a:pt x="53" y="128"/>
                </a:lnTo>
                <a:lnTo>
                  <a:pt x="53" y="228"/>
                </a:lnTo>
                <a:lnTo>
                  <a:pt x="69" y="228"/>
                </a:lnTo>
                <a:lnTo>
                  <a:pt x="69" y="128"/>
                </a:lnTo>
                <a:lnTo>
                  <a:pt x="181" y="128"/>
                </a:lnTo>
                <a:lnTo>
                  <a:pt x="181" y="228"/>
                </a:lnTo>
                <a:lnTo>
                  <a:pt x="197" y="228"/>
                </a:lnTo>
                <a:lnTo>
                  <a:pt x="197" y="128"/>
                </a:lnTo>
                <a:lnTo>
                  <a:pt x="254" y="128"/>
                </a:lnTo>
                <a:lnTo>
                  <a:pt x="240" y="112"/>
                </a:lnTo>
                <a:lnTo>
                  <a:pt x="242" y="109"/>
                </a:lnTo>
                <a:lnTo>
                  <a:pt x="240" y="112"/>
                </a:lnTo>
                <a:lnTo>
                  <a:pt x="133" y="7"/>
                </a:lnTo>
                <a:lnTo>
                  <a:pt x="129" y="0"/>
                </a:lnTo>
                <a:close/>
              </a:path>
            </a:pathLst>
          </a:custGeom>
          <a:solidFill>
            <a:sysClr val="window" lastClr="FFFFFF"/>
          </a:solidFill>
          <a:ln w="12700">
            <a:solidFill>
              <a:sysClr val="window" lastClr="FFFFFF"/>
            </a:solid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pic>
        <p:nvPicPr>
          <p:cNvPr id="15367" name="Picture 27" descr="显示器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0638" y="2555875"/>
            <a:ext cx="2405062" cy="240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27" descr="显示器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16538" y="2578100"/>
            <a:ext cx="2473325"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28"/>
          <p:cNvSpPr txBox="1"/>
          <p:nvPr/>
        </p:nvSpPr>
        <p:spPr>
          <a:xfrm>
            <a:off x="1871663" y="3282950"/>
            <a:ext cx="1244600" cy="646113"/>
          </a:xfrm>
          <a:prstGeom prst="rect">
            <a:avLst/>
          </a:prstGeom>
          <a:noFill/>
        </p:spPr>
        <p:txBody>
          <a:bodyPr wrap="none">
            <a:spAutoFit/>
          </a:bodyPr>
          <a:lstStyle/>
          <a:p>
            <a:pPr eaLnBrk="1" fontAlgn="auto" hangingPunct="1">
              <a:spcBef>
                <a:spcPts val="0"/>
              </a:spcBef>
              <a:spcAft>
                <a:spcPts val="0"/>
              </a:spcAft>
              <a:defRPr/>
            </a:pPr>
            <a:r>
              <a:rPr lang="zh-CN" altLang="en-US" sz="3600" kern="0" dirty="0">
                <a:solidFill>
                  <a:sysClr val="window" lastClr="FFFFFF"/>
                </a:solidFill>
                <a:latin typeface="微软雅黑" pitchFamily="34" charset="-122"/>
                <a:ea typeface="微软雅黑" pitchFamily="34" charset="-122"/>
              </a:rPr>
              <a:t>证 明</a:t>
            </a:r>
          </a:p>
        </p:txBody>
      </p:sp>
      <p:sp>
        <p:nvSpPr>
          <p:cNvPr id="15" name="文本框 28"/>
          <p:cNvSpPr txBox="1">
            <a:spLocks noChangeArrowheads="1"/>
          </p:cNvSpPr>
          <p:nvPr/>
        </p:nvSpPr>
        <p:spPr bwMode="auto">
          <a:xfrm>
            <a:off x="5930900" y="3287713"/>
            <a:ext cx="1244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3600">
                <a:solidFill>
                  <a:srgbClr val="FFFFFF"/>
                </a:solidFill>
                <a:latin typeface="微软雅黑" panose="020B0503020204020204" pitchFamily="34" charset="-122"/>
                <a:ea typeface="微软雅黑" panose="020B0503020204020204" pitchFamily="34" charset="-122"/>
              </a:rPr>
              <a:t>反 驳</a:t>
            </a:r>
          </a:p>
        </p:txBody>
      </p:sp>
      <p:sp>
        <p:nvSpPr>
          <p:cNvPr id="2" name="矩形 1"/>
          <p:cNvSpPr/>
          <p:nvPr/>
        </p:nvSpPr>
        <p:spPr>
          <a:xfrm>
            <a:off x="3735544" y="1460265"/>
            <a:ext cx="1576072" cy="923330"/>
          </a:xfrm>
          <a:prstGeom prst="rect">
            <a:avLst/>
          </a:prstGeom>
          <a:noFill/>
        </p:spPr>
        <p:txBody>
          <a:bodyPr wrap="none">
            <a:spAutoFit/>
            <a:scene3d>
              <a:camera prst="orthographicFront"/>
              <a:lightRig rig="soft" dir="t">
                <a:rot lat="0" lon="0" rev="15600000"/>
              </a:lightRig>
            </a:scene3d>
            <a:sp3d extrusionH="57150" prstMaterial="softEdge">
              <a:bevelT w="25400" h="38100"/>
            </a:sp3d>
          </a:bodyPr>
          <a:lstStyle/>
          <a:p>
            <a:pPr algn="ctr">
              <a:defRPr/>
            </a:pPr>
            <a:r>
              <a:rPr lang="zh-CN" altLang="en-US" sz="5400" b="1" dirty="0">
                <a:ln/>
                <a:solidFill>
                  <a:schemeClr val="accent4"/>
                </a:solidFill>
              </a:rPr>
              <a:t>论证</a:t>
            </a:r>
          </a:p>
        </p:txBody>
      </p:sp>
      <p:sp>
        <p:nvSpPr>
          <p:cNvPr id="3" name="左大括号 2"/>
          <p:cNvSpPr/>
          <p:nvPr/>
        </p:nvSpPr>
        <p:spPr>
          <a:xfrm rot="5400000">
            <a:off x="4298156" y="611982"/>
            <a:ext cx="449263" cy="3886200"/>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dirty="0"/>
          </a:p>
        </p:txBody>
      </p:sp>
      <p:sp>
        <p:nvSpPr>
          <p:cNvPr id="4" name="右大括号 3"/>
          <p:cNvSpPr/>
          <p:nvPr/>
        </p:nvSpPr>
        <p:spPr>
          <a:xfrm rot="5400000">
            <a:off x="4475163" y="3030538"/>
            <a:ext cx="269875" cy="4060825"/>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6" name="矩形 5"/>
          <p:cNvSpPr/>
          <p:nvPr/>
        </p:nvSpPr>
        <p:spPr>
          <a:xfrm>
            <a:off x="240854" y="5334000"/>
            <a:ext cx="8836073" cy="1077218"/>
          </a:xfrm>
          <a:prstGeom prst="rect">
            <a:avLst/>
          </a:prstGeom>
          <a:noFill/>
        </p:spPr>
        <p:txBody>
          <a:bodyPr wrap="none">
            <a:spAutoFit/>
            <a:scene3d>
              <a:camera prst="orthographicFront"/>
              <a:lightRig rig="soft" dir="t">
                <a:rot lat="0" lon="0" rev="15600000"/>
              </a:lightRig>
            </a:scene3d>
            <a:sp3d extrusionH="57150" prstMaterial="softEdge">
              <a:bevelT w="25400" h="38100"/>
            </a:sp3d>
          </a:bodyPr>
          <a:lstStyle/>
          <a:p>
            <a:pPr algn="ctr">
              <a:defRPr/>
            </a:pPr>
            <a:r>
              <a:rPr lang="zh-CN" altLang="en-US" sz="3200" b="1" dirty="0">
                <a:ln/>
                <a:solidFill>
                  <a:srgbClr val="00B050"/>
                </a:solidFill>
                <a:effectLst>
                  <a:outerShdw blurRad="38100" dist="38100" dir="2700000" algn="tl">
                    <a:srgbClr val="000000">
                      <a:alpha val="43137"/>
                    </a:srgbClr>
                  </a:outerShdw>
                </a:effectLst>
              </a:rPr>
              <a:t>在具体的论证过程中，二者多有交叉。</a:t>
            </a:r>
            <a:endParaRPr lang="en-US" altLang="zh-CN" sz="3200" b="1" dirty="0">
              <a:ln/>
              <a:solidFill>
                <a:srgbClr val="00B050"/>
              </a:solidFill>
              <a:effectLst>
                <a:outerShdw blurRad="38100" dist="38100" dir="2700000" algn="tl">
                  <a:srgbClr val="000000">
                    <a:alpha val="43137"/>
                  </a:srgbClr>
                </a:outerShdw>
              </a:effectLst>
            </a:endParaRPr>
          </a:p>
          <a:p>
            <a:pPr algn="ctr">
              <a:defRPr/>
            </a:pPr>
            <a:r>
              <a:rPr lang="zh-CN" altLang="en-US" sz="3200" b="1" dirty="0">
                <a:ln/>
                <a:solidFill>
                  <a:srgbClr val="00B050"/>
                </a:solidFill>
                <a:effectLst>
                  <a:outerShdw blurRad="38100" dist="38100" dir="2700000" algn="tl">
                    <a:srgbClr val="000000">
                      <a:alpha val="43137"/>
                    </a:srgbClr>
                  </a:outerShdw>
                </a:effectLst>
              </a:rPr>
              <a:t>证明中有反驳，反驳中有证明，只是主次不同。</a:t>
            </a:r>
            <a:endParaRPr lang="zh-CN" altLang="en-US" sz="2800" b="1" dirty="0">
              <a:ln/>
              <a:solidFill>
                <a:srgbClr val="00B05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nodeType="withEffect">
                                  <p:stCondLst>
                                    <p:cond delay="0"/>
                                  </p:stCondLst>
                                  <p:childTnLst>
                                    <p:set>
                                      <p:cBhvr>
                                        <p:cTn id="6" dur="1" fill="hold">
                                          <p:stCondLst>
                                            <p:cond delay="0"/>
                                          </p:stCondLst>
                                        </p:cTn>
                                        <p:tgtEl>
                                          <p:spTgt spid="15367"/>
                                        </p:tgtEl>
                                        <p:attrNameLst>
                                          <p:attrName>style.visibility</p:attrName>
                                        </p:attrNameLst>
                                      </p:cBhvr>
                                      <p:to>
                                        <p:strVal val="visible"/>
                                      </p:to>
                                    </p:set>
                                    <p:animEffect transition="in" filter="barn(inVertical)">
                                      <p:cBhvr>
                                        <p:cTn id="7" dur="500"/>
                                        <p:tgtEl>
                                          <p:spTgt spid="15367"/>
                                        </p:tgtEl>
                                      </p:cBhvr>
                                    </p:animEffect>
                                  </p:childTnLst>
                                </p:cTn>
                              </p:par>
                              <p:par>
                                <p:cTn id="8" presetID="16" presetClass="entr" presetSubtype="21" fill="hold" nodeType="withEffect">
                                  <p:stCondLst>
                                    <p:cond delay="0"/>
                                  </p:stCondLst>
                                  <p:childTnLst>
                                    <p:set>
                                      <p:cBhvr>
                                        <p:cTn id="9" dur="1" fill="hold">
                                          <p:stCondLst>
                                            <p:cond delay="0"/>
                                          </p:stCondLst>
                                        </p:cTn>
                                        <p:tgtEl>
                                          <p:spTgt spid="15368"/>
                                        </p:tgtEl>
                                        <p:attrNameLst>
                                          <p:attrName>style.visibility</p:attrName>
                                        </p:attrNameLst>
                                      </p:cBhvr>
                                      <p:to>
                                        <p:strVal val="visible"/>
                                      </p:to>
                                    </p:set>
                                    <p:animEffect transition="in" filter="barn(inVertical)">
                                      <p:cBhvr>
                                        <p:cTn id="10" dur="500"/>
                                        <p:tgtEl>
                                          <p:spTgt spid="1536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arn(inVertical)">
                                      <p:cBhvr>
                                        <p:cTn id="16" dur="500"/>
                                        <p:tgtEl>
                                          <p:spTgt spid="1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inVertical)">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28"/>
          <p:cNvSpPr txBox="1"/>
          <p:nvPr/>
        </p:nvSpPr>
        <p:spPr>
          <a:xfrm>
            <a:off x="3298825" y="2481263"/>
            <a:ext cx="4770438" cy="120015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p>
        </p:txBody>
      </p:sp>
      <p:sp>
        <p:nvSpPr>
          <p:cNvPr id="44" name="文本框 28"/>
          <p:cNvSpPr txBox="1"/>
          <p:nvPr/>
        </p:nvSpPr>
        <p:spPr>
          <a:xfrm>
            <a:off x="925513" y="2478088"/>
            <a:ext cx="7302500" cy="739775"/>
          </a:xfrm>
          <a:prstGeom prst="rect">
            <a:avLst/>
          </a:prstGeom>
          <a:noFill/>
        </p:spPr>
        <p:txBody>
          <a:bodyP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       </a:t>
            </a:r>
          </a:p>
        </p:txBody>
      </p:sp>
      <p:grpSp>
        <p:nvGrpSpPr>
          <p:cNvPr id="21508" name="组合 1"/>
          <p:cNvGrpSpPr>
            <a:grpSpLocks/>
          </p:cNvGrpSpPr>
          <p:nvPr/>
        </p:nvGrpSpPr>
        <p:grpSpPr bwMode="auto">
          <a:xfrm>
            <a:off x="525463" y="508000"/>
            <a:ext cx="5397500" cy="652463"/>
            <a:chOff x="3589704" y="5356768"/>
            <a:chExt cx="5398100" cy="651600"/>
          </a:xfrm>
        </p:grpSpPr>
        <p:sp>
          <p:nvSpPr>
            <p:cNvPr id="52" name="Freeform 7"/>
            <p:cNvSpPr>
              <a:spLocks/>
            </p:cNvSpPr>
            <p:nvPr/>
          </p:nvSpPr>
          <p:spPr bwMode="auto">
            <a:xfrm>
              <a:off x="3592879" y="5358354"/>
              <a:ext cx="5394925" cy="648428"/>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29ABE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3" name="Freeform 8"/>
            <p:cNvSpPr>
              <a:spLocks/>
            </p:cNvSpPr>
            <p:nvPr/>
          </p:nvSpPr>
          <p:spPr bwMode="auto">
            <a:xfrm>
              <a:off x="7751004" y="5358354"/>
              <a:ext cx="1236800" cy="648428"/>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4" name="Freeform 12"/>
            <p:cNvSpPr>
              <a:spLocks/>
            </p:cNvSpPr>
            <p:nvPr/>
          </p:nvSpPr>
          <p:spPr bwMode="auto">
            <a:xfrm>
              <a:off x="3589704" y="5356768"/>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grpSp>
      <p:sp>
        <p:nvSpPr>
          <p:cNvPr id="55" name="Freeform 5"/>
          <p:cNvSpPr>
            <a:spLocks noEditPoints="1"/>
          </p:cNvSpPr>
          <p:nvPr/>
        </p:nvSpPr>
        <p:spPr bwMode="auto">
          <a:xfrm>
            <a:off x="315913" y="277813"/>
            <a:ext cx="5821362" cy="1081087"/>
          </a:xfrm>
          <a:custGeom>
            <a:avLst/>
            <a:gdLst>
              <a:gd name="T0" fmla="*/ 5285393 w 1097"/>
              <a:gd name="T1" fmla="*/ 0 h 201"/>
              <a:gd name="T2" fmla="*/ 530662 w 1097"/>
              <a:gd name="T3" fmla="*/ 0 h 201"/>
              <a:gd name="T4" fmla="*/ 153892 w 1097"/>
              <a:gd name="T5" fmla="*/ 155978 h 201"/>
              <a:gd name="T6" fmla="*/ 0 w 1097"/>
              <a:gd name="T7" fmla="*/ 537854 h 201"/>
              <a:gd name="T8" fmla="*/ 530662 w 1097"/>
              <a:gd name="T9" fmla="*/ 1081087 h 201"/>
              <a:gd name="T10" fmla="*/ 5285393 w 1097"/>
              <a:gd name="T11" fmla="*/ 1081087 h 201"/>
              <a:gd name="T12" fmla="*/ 5821362 w 1097"/>
              <a:gd name="T13" fmla="*/ 537854 h 201"/>
              <a:gd name="T14" fmla="*/ 5662163 w 1097"/>
              <a:gd name="T15" fmla="*/ 155978 h 201"/>
              <a:gd name="T16" fmla="*/ 5285393 w 1097"/>
              <a:gd name="T17" fmla="*/ 0 h 201"/>
              <a:gd name="T18" fmla="*/ 5609097 w 1097"/>
              <a:gd name="T19" fmla="*/ 537854 h 201"/>
              <a:gd name="T20" fmla="*/ 5285393 w 1097"/>
              <a:gd name="T21" fmla="*/ 865945 h 201"/>
              <a:gd name="T22" fmla="*/ 530662 w 1097"/>
              <a:gd name="T23" fmla="*/ 865945 h 201"/>
              <a:gd name="T24" fmla="*/ 212265 w 1097"/>
              <a:gd name="T25" fmla="*/ 537854 h 201"/>
              <a:gd name="T26" fmla="*/ 307784 w 1097"/>
              <a:gd name="T27" fmla="*/ 311955 h 201"/>
              <a:gd name="T28" fmla="*/ 530662 w 1097"/>
              <a:gd name="T29" fmla="*/ 215142 h 201"/>
              <a:gd name="T30" fmla="*/ 5285393 w 1097"/>
              <a:gd name="T31" fmla="*/ 215142 h 201"/>
              <a:gd name="T32" fmla="*/ 5513578 w 1097"/>
              <a:gd name="T33" fmla="*/ 311955 h 201"/>
              <a:gd name="T34" fmla="*/ 5609097 w 1097"/>
              <a:gd name="T35" fmla="*/ 537854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6" name="Freeform 6"/>
          <p:cNvSpPr>
            <a:spLocks noEditPoints="1"/>
          </p:cNvSpPr>
          <p:nvPr/>
        </p:nvSpPr>
        <p:spPr bwMode="auto">
          <a:xfrm>
            <a:off x="422275" y="401638"/>
            <a:ext cx="5608638" cy="865187"/>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7" name="文本框 39"/>
          <p:cNvSpPr txBox="1"/>
          <p:nvPr/>
        </p:nvSpPr>
        <p:spPr>
          <a:xfrm>
            <a:off x="585788" y="574675"/>
            <a:ext cx="665567"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03</a:t>
            </a:r>
            <a:endParaRPr kumimoji="0" lang="zh-CN" altLang="en-US"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58" name="Freeform 27"/>
          <p:cNvSpPr>
            <a:spLocks noChangeAspect="1" noEditPoints="1"/>
          </p:cNvSpPr>
          <p:nvPr/>
        </p:nvSpPr>
        <p:spPr bwMode="auto">
          <a:xfrm>
            <a:off x="4999038" y="600075"/>
            <a:ext cx="498475" cy="504825"/>
          </a:xfrm>
          <a:custGeom>
            <a:avLst/>
            <a:gdLst>
              <a:gd name="T0" fmla="*/ 59 w 104"/>
              <a:gd name="T1" fmla="*/ 46 h 105"/>
              <a:gd name="T2" fmla="*/ 59 w 104"/>
              <a:gd name="T3" fmla="*/ 23 h 105"/>
              <a:gd name="T4" fmla="*/ 46 w 104"/>
              <a:gd name="T5" fmla="*/ 23 h 105"/>
              <a:gd name="T6" fmla="*/ 46 w 104"/>
              <a:gd name="T7" fmla="*/ 46 h 105"/>
              <a:gd name="T8" fmla="*/ 24 w 104"/>
              <a:gd name="T9" fmla="*/ 46 h 105"/>
              <a:gd name="T10" fmla="*/ 24 w 104"/>
              <a:gd name="T11" fmla="*/ 59 h 105"/>
              <a:gd name="T12" fmla="*/ 46 w 104"/>
              <a:gd name="T13" fmla="*/ 59 h 105"/>
              <a:gd name="T14" fmla="*/ 46 w 104"/>
              <a:gd name="T15" fmla="*/ 82 h 105"/>
              <a:gd name="T16" fmla="*/ 59 w 104"/>
              <a:gd name="T17" fmla="*/ 82 h 105"/>
              <a:gd name="T18" fmla="*/ 59 w 104"/>
              <a:gd name="T19" fmla="*/ 59 h 105"/>
              <a:gd name="T20" fmla="*/ 81 w 104"/>
              <a:gd name="T21" fmla="*/ 59 h 105"/>
              <a:gd name="T22" fmla="*/ 81 w 104"/>
              <a:gd name="T23" fmla="*/ 46 h 105"/>
              <a:gd name="T24" fmla="*/ 59 w 104"/>
              <a:gd name="T25" fmla="*/ 46 h 105"/>
              <a:gd name="T26" fmla="*/ 52 w 104"/>
              <a:gd name="T27" fmla="*/ 0 h 105"/>
              <a:gd name="T28" fmla="*/ 0 w 104"/>
              <a:gd name="T29" fmla="*/ 53 h 105"/>
              <a:gd name="T30" fmla="*/ 52 w 104"/>
              <a:gd name="T31" fmla="*/ 105 h 105"/>
              <a:gd name="T32" fmla="*/ 104 w 104"/>
              <a:gd name="T33" fmla="*/ 53 h 105"/>
              <a:gd name="T34" fmla="*/ 52 w 104"/>
              <a:gd name="T35" fmla="*/ 0 h 105"/>
              <a:gd name="T36" fmla="*/ 52 w 104"/>
              <a:gd name="T37" fmla="*/ 93 h 105"/>
              <a:gd name="T38" fmla="*/ 12 w 104"/>
              <a:gd name="T39" fmla="*/ 53 h 105"/>
              <a:gd name="T40" fmla="*/ 52 w 104"/>
              <a:gd name="T41" fmla="*/ 12 h 105"/>
              <a:gd name="T42" fmla="*/ 93 w 104"/>
              <a:gd name="T43" fmla="*/ 53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9" y="46"/>
                </a:moveTo>
                <a:cubicBezTo>
                  <a:pt x="59" y="23"/>
                  <a:pt x="59" y="23"/>
                  <a:pt x="59" y="23"/>
                </a:cubicBezTo>
                <a:cubicBezTo>
                  <a:pt x="46" y="23"/>
                  <a:pt x="46" y="23"/>
                  <a:pt x="46" y="23"/>
                </a:cubicBezTo>
                <a:cubicBezTo>
                  <a:pt x="46" y="46"/>
                  <a:pt x="46" y="46"/>
                  <a:pt x="46" y="46"/>
                </a:cubicBezTo>
                <a:cubicBezTo>
                  <a:pt x="24" y="46"/>
                  <a:pt x="24" y="46"/>
                  <a:pt x="24" y="46"/>
                </a:cubicBezTo>
                <a:cubicBezTo>
                  <a:pt x="24" y="59"/>
                  <a:pt x="24" y="59"/>
                  <a:pt x="24" y="59"/>
                </a:cubicBezTo>
                <a:cubicBezTo>
                  <a:pt x="46" y="59"/>
                  <a:pt x="46" y="59"/>
                  <a:pt x="46" y="59"/>
                </a:cubicBezTo>
                <a:cubicBezTo>
                  <a:pt x="46" y="82"/>
                  <a:pt x="46" y="82"/>
                  <a:pt x="46" y="82"/>
                </a:cubicBezTo>
                <a:cubicBezTo>
                  <a:pt x="59" y="82"/>
                  <a:pt x="59" y="82"/>
                  <a:pt x="59" y="82"/>
                </a:cubicBezTo>
                <a:cubicBezTo>
                  <a:pt x="59" y="59"/>
                  <a:pt x="59" y="59"/>
                  <a:pt x="59" y="59"/>
                </a:cubicBezTo>
                <a:cubicBezTo>
                  <a:pt x="81" y="59"/>
                  <a:pt x="81" y="59"/>
                  <a:pt x="81" y="59"/>
                </a:cubicBezTo>
                <a:cubicBezTo>
                  <a:pt x="81" y="46"/>
                  <a:pt x="81" y="46"/>
                  <a:pt x="81" y="46"/>
                </a:cubicBezTo>
                <a:lnTo>
                  <a:pt x="59" y="46"/>
                </a:lnTo>
                <a:close/>
                <a:moveTo>
                  <a:pt x="52" y="0"/>
                </a:moveTo>
                <a:cubicBezTo>
                  <a:pt x="23" y="0"/>
                  <a:pt x="0" y="24"/>
                  <a:pt x="0" y="53"/>
                </a:cubicBezTo>
                <a:cubicBezTo>
                  <a:pt x="0" y="81"/>
                  <a:pt x="23" y="105"/>
                  <a:pt x="52" y="105"/>
                </a:cubicBezTo>
                <a:cubicBezTo>
                  <a:pt x="81" y="105"/>
                  <a:pt x="104" y="81"/>
                  <a:pt x="104" y="53"/>
                </a:cubicBezTo>
                <a:cubicBezTo>
                  <a:pt x="104" y="24"/>
                  <a:pt x="81" y="0"/>
                  <a:pt x="52" y="0"/>
                </a:cubicBezTo>
                <a:close/>
                <a:moveTo>
                  <a:pt x="52" y="93"/>
                </a:moveTo>
                <a:cubicBezTo>
                  <a:pt x="30" y="93"/>
                  <a:pt x="12" y="75"/>
                  <a:pt x="12" y="53"/>
                </a:cubicBezTo>
                <a:cubicBezTo>
                  <a:pt x="12" y="30"/>
                  <a:pt x="30" y="12"/>
                  <a:pt x="52" y="12"/>
                </a:cubicBezTo>
                <a:cubicBezTo>
                  <a:pt x="74" y="12"/>
                  <a:pt x="93" y="30"/>
                  <a:pt x="93" y="53"/>
                </a:cubicBezTo>
                <a:cubicBezTo>
                  <a:pt x="93" y="75"/>
                  <a:pt x="74" y="93"/>
                  <a:pt x="52" y="93"/>
                </a:cubicBezTo>
                <a:close/>
              </a:path>
            </a:pathLst>
          </a:custGeom>
          <a:solidFill>
            <a:sysClr val="window" lastClr="FFFFFF">
              <a:alpha val="88000"/>
            </a:sys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9" name="文本框 28"/>
          <p:cNvSpPr txBox="1"/>
          <p:nvPr/>
        </p:nvSpPr>
        <p:spPr>
          <a:xfrm>
            <a:off x="827088" y="560387"/>
            <a:ext cx="2678112" cy="58420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zh-CN" altLang="en-US" sz="32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反驳的方法</a:t>
            </a:r>
            <a:endPar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84" name="文本框 28"/>
          <p:cNvSpPr txBox="1"/>
          <p:nvPr/>
        </p:nvSpPr>
        <p:spPr>
          <a:xfrm>
            <a:off x="1250950" y="1631018"/>
            <a:ext cx="3877985"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dirty="0">
                <a:ln>
                  <a:noFill/>
                </a:ln>
                <a:solidFill>
                  <a:srgbClr val="7030A0"/>
                </a:solidFill>
                <a:effectLst>
                  <a:outerShdw blurRad="50800" dist="76200" dir="2700000" algn="tl" rotWithShape="0">
                    <a:prstClr val="black">
                      <a:alpha val="40000"/>
                    </a:prstClr>
                  </a:outerShdw>
                  <a:reflection blurRad="6350" stA="55000" endA="300" endPos="45500" dir="5400000" sy="-100000" algn="bl" rotWithShape="0"/>
                </a:effectLst>
                <a:uLnTx/>
                <a:uFillTx/>
                <a:latin typeface="微软雅黑" pitchFamily="34" charset="-122"/>
                <a:ea typeface="微软雅黑" pitchFamily="34" charset="-122"/>
                <a:cs typeface="+mn-cs"/>
              </a:rPr>
              <a:t>独立证明法的步骤：</a:t>
            </a:r>
          </a:p>
        </p:txBody>
      </p:sp>
      <p:grpSp>
        <p:nvGrpSpPr>
          <p:cNvPr id="31754" name="Group 68"/>
          <p:cNvGrpSpPr>
            <a:grpSpLocks/>
          </p:cNvGrpSpPr>
          <p:nvPr/>
        </p:nvGrpSpPr>
        <p:grpSpPr bwMode="auto">
          <a:xfrm>
            <a:off x="799307" y="2315965"/>
            <a:ext cx="7599344" cy="3703835"/>
            <a:chOff x="720" y="1382"/>
            <a:chExt cx="4058" cy="480"/>
          </a:xfrm>
          <a:solidFill>
            <a:srgbClr val="92D050"/>
          </a:solidFill>
        </p:grpSpPr>
        <p:sp>
          <p:nvSpPr>
            <p:cNvPr id="29" name="AutoShape 69"/>
            <p:cNvSpPr>
              <a:spLocks noChangeArrowheads="1"/>
            </p:cNvSpPr>
            <p:nvPr/>
          </p:nvSpPr>
          <p:spPr bwMode="gray">
            <a:xfrm>
              <a:off x="720" y="1382"/>
              <a:ext cx="4058" cy="480"/>
            </a:xfrm>
            <a:prstGeom prst="roundRect">
              <a:avLst>
                <a:gd name="adj" fmla="val 17509"/>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nvGrpSpPr>
            <p:cNvPr id="21519" name="Group 70"/>
            <p:cNvGrpSpPr>
              <a:grpSpLocks/>
            </p:cNvGrpSpPr>
            <p:nvPr/>
          </p:nvGrpSpPr>
          <p:grpSpPr bwMode="auto">
            <a:xfrm>
              <a:off x="730" y="1407"/>
              <a:ext cx="4043" cy="444"/>
              <a:chOff x="744" y="1407"/>
              <a:chExt cx="3988" cy="444"/>
            </a:xfrm>
            <a:grpFill/>
          </p:grpSpPr>
          <p:sp>
            <p:nvSpPr>
              <p:cNvPr id="37" name="AutoShape 71"/>
              <p:cNvSpPr>
                <a:spLocks noChangeArrowheads="1"/>
              </p:cNvSpPr>
              <p:nvPr/>
            </p:nvSpPr>
            <p:spPr bwMode="gray">
              <a:xfrm>
                <a:off x="744" y="1736"/>
                <a:ext cx="3987" cy="115"/>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sp>
            <p:nvSpPr>
              <p:cNvPr id="38" name="AutoShape 72"/>
              <p:cNvSpPr>
                <a:spLocks noChangeArrowheads="1"/>
              </p:cNvSpPr>
              <p:nvPr/>
            </p:nvSpPr>
            <p:spPr bwMode="gray">
              <a:xfrm>
                <a:off x="744" y="1407"/>
                <a:ext cx="3987" cy="115"/>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grpSp>
      <p:sp>
        <p:nvSpPr>
          <p:cNvPr id="39" name="文本框 28"/>
          <p:cNvSpPr txBox="1">
            <a:spLocks noChangeArrowheads="1"/>
          </p:cNvSpPr>
          <p:nvPr/>
        </p:nvSpPr>
        <p:spPr bwMode="auto">
          <a:xfrm>
            <a:off x="1205566" y="2628075"/>
            <a:ext cx="7300564"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被反驳论题：</a:t>
            </a:r>
            <a:r>
              <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设立</a:t>
            </a:r>
            <a:r>
              <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a:t>
            </a: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的相反论题：非</a:t>
            </a:r>
            <a:r>
              <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独立证明：非</a:t>
            </a:r>
            <a:r>
              <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a:t>
            </a: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真。</a:t>
            </a:r>
            <a:endPar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2800" dirty="0">
                <a:solidFill>
                  <a:srgbClr val="000000"/>
                </a:solidFill>
                <a:latin typeface="微软雅黑" panose="020B0503020204020204" pitchFamily="34" charset="-122"/>
                <a:ea typeface="微软雅黑" panose="020B0503020204020204" pitchFamily="34" charset="-122"/>
              </a:rPr>
              <a:t>根据矛盾律：</a:t>
            </a:r>
            <a:r>
              <a:rPr lang="en-US" altLang="zh-CN" sz="2800" dirty="0">
                <a:solidFill>
                  <a:srgbClr val="000000"/>
                </a:solidFill>
                <a:latin typeface="微软雅黑" panose="020B0503020204020204" pitchFamily="34" charset="-122"/>
                <a:ea typeface="微软雅黑" panose="020B0503020204020204" pitchFamily="34" charset="-122"/>
              </a:rPr>
              <a:t>A</a:t>
            </a:r>
            <a:r>
              <a:rPr lang="zh-CN" altLang="en-US" sz="2800" dirty="0">
                <a:solidFill>
                  <a:srgbClr val="000000"/>
                </a:solidFill>
                <a:latin typeface="微软雅黑" panose="020B0503020204020204" pitchFamily="34" charset="-122"/>
                <a:ea typeface="微软雅黑" panose="020B0503020204020204" pitchFamily="34" charset="-122"/>
              </a:rPr>
              <a:t>假</a:t>
            </a:r>
            <a:endPar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1" name="任意多边形 6"/>
          <p:cNvSpPr/>
          <p:nvPr/>
        </p:nvSpPr>
        <p:spPr>
          <a:xfrm rot="19117117">
            <a:off x="443886" y="1520530"/>
            <a:ext cx="1069975" cy="771525"/>
          </a:xfrm>
          <a:custGeom>
            <a:avLst/>
            <a:gdLst>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698395 w 1556117"/>
              <a:gd name="connsiteY2" fmla="*/ 875985 h 1091990"/>
              <a:gd name="connsiteX3" fmla="*/ 490576 w 1556117"/>
              <a:gd name="connsiteY3" fmla="*/ 690838 h 1091990"/>
              <a:gd name="connsiteX4" fmla="*/ 199631 w 1556117"/>
              <a:gd name="connsiteY4" fmla="*/ 562368 h 1091990"/>
              <a:gd name="connsiteX5" fmla="*/ 29598 w 1556117"/>
              <a:gd name="connsiteY5" fmla="*/ 562368 h 1091990"/>
              <a:gd name="connsiteX6" fmla="*/ 22041 w 1556117"/>
              <a:gd name="connsiteY6" fmla="*/ 547254 h 1091990"/>
              <a:gd name="connsiteX7" fmla="*/ 82497 w 1556117"/>
              <a:gd name="connsiteY7" fmla="*/ 441456 h 1091990"/>
              <a:gd name="connsiteX8" fmla="*/ 256309 w 1556117"/>
              <a:gd name="connsiteY8" fmla="*/ 218524 h 1091990"/>
              <a:gd name="connsiteX9" fmla="*/ 551033 w 1556117"/>
              <a:gd name="connsiteY9" fmla="*/ 48491 h 1091990"/>
              <a:gd name="connsiteX10" fmla="*/ 943998 w 1556117"/>
              <a:gd name="connsiteY10" fmla="*/ 25820 h 1091990"/>
              <a:gd name="connsiteX11" fmla="*/ 1291621 w 1556117"/>
              <a:gd name="connsiteY11" fmla="*/ 203410 h 1091990"/>
              <a:gd name="connsiteX12" fmla="*/ 1518332 w 1556117"/>
              <a:gd name="connsiteY12" fmla="*/ 494355 h 1091990"/>
              <a:gd name="connsiteX13" fmla="*/ 1518332 w 1556117"/>
              <a:gd name="connsiteY13" fmla="*/ 517026 h 1091990"/>
              <a:gd name="connsiteX14" fmla="*/ 1382305 w 1556117"/>
              <a:gd name="connsiteY14" fmla="*/ 535919 h 1091990"/>
              <a:gd name="connsiteX15" fmla="*/ 1155595 w 1556117"/>
              <a:gd name="connsiteY15" fmla="*/ 626603 h 1091990"/>
              <a:gd name="connsiteX16" fmla="*/ 962890 w 1556117"/>
              <a:gd name="connsiteY16" fmla="*/ 789079 h 1091990"/>
              <a:gd name="connsiteX17" fmla="*/ 796636 w 1556117"/>
              <a:gd name="connsiteY17"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360"/>
              <a:gd name="connsiteX1" fmla="*/ 690837 w 1556117"/>
              <a:gd name="connsiteY1" fmla="*/ 879764 h 1091360"/>
              <a:gd name="connsiteX2" fmla="*/ 490576 w 1556117"/>
              <a:gd name="connsiteY2" fmla="*/ 690838 h 1091360"/>
              <a:gd name="connsiteX3" fmla="*/ 199631 w 1556117"/>
              <a:gd name="connsiteY3" fmla="*/ 562368 h 1091360"/>
              <a:gd name="connsiteX4" fmla="*/ 29598 w 1556117"/>
              <a:gd name="connsiteY4" fmla="*/ 562368 h 1091360"/>
              <a:gd name="connsiteX5" fmla="*/ 22041 w 1556117"/>
              <a:gd name="connsiteY5" fmla="*/ 547254 h 1091360"/>
              <a:gd name="connsiteX6" fmla="*/ 82497 w 1556117"/>
              <a:gd name="connsiteY6" fmla="*/ 441456 h 1091360"/>
              <a:gd name="connsiteX7" fmla="*/ 256309 w 1556117"/>
              <a:gd name="connsiteY7" fmla="*/ 218524 h 1091360"/>
              <a:gd name="connsiteX8" fmla="*/ 551033 w 1556117"/>
              <a:gd name="connsiteY8" fmla="*/ 48491 h 1091360"/>
              <a:gd name="connsiteX9" fmla="*/ 943998 w 1556117"/>
              <a:gd name="connsiteY9" fmla="*/ 25820 h 1091360"/>
              <a:gd name="connsiteX10" fmla="*/ 1291621 w 1556117"/>
              <a:gd name="connsiteY10" fmla="*/ 203410 h 1091360"/>
              <a:gd name="connsiteX11" fmla="*/ 1518332 w 1556117"/>
              <a:gd name="connsiteY11" fmla="*/ 494355 h 1091360"/>
              <a:gd name="connsiteX12" fmla="*/ 1518332 w 1556117"/>
              <a:gd name="connsiteY12" fmla="*/ 517026 h 1091360"/>
              <a:gd name="connsiteX13" fmla="*/ 1382305 w 1556117"/>
              <a:gd name="connsiteY13" fmla="*/ 535919 h 1091360"/>
              <a:gd name="connsiteX14" fmla="*/ 1155595 w 1556117"/>
              <a:gd name="connsiteY14" fmla="*/ 626603 h 1091360"/>
              <a:gd name="connsiteX15" fmla="*/ 962890 w 1556117"/>
              <a:gd name="connsiteY15" fmla="*/ 789079 h 1091360"/>
              <a:gd name="connsiteX16" fmla="*/ 796636 w 1556117"/>
              <a:gd name="connsiteY16" fmla="*/ 1076246 h 1091360"/>
              <a:gd name="connsiteX0" fmla="*/ 796636 w 1556117"/>
              <a:gd name="connsiteY0" fmla="*/ 1076246 h 1091360"/>
              <a:gd name="connsiteX1" fmla="*/ 690837 w 1556117"/>
              <a:gd name="connsiteY1" fmla="*/ 879764 h 1091360"/>
              <a:gd name="connsiteX2" fmla="*/ 490576 w 1556117"/>
              <a:gd name="connsiteY2" fmla="*/ 690838 h 1091360"/>
              <a:gd name="connsiteX3" fmla="*/ 483019 w 1556117"/>
              <a:gd name="connsiteY3" fmla="*/ 694616 h 1091360"/>
              <a:gd name="connsiteX4" fmla="*/ 199631 w 1556117"/>
              <a:gd name="connsiteY4" fmla="*/ 562368 h 1091360"/>
              <a:gd name="connsiteX5" fmla="*/ 29598 w 1556117"/>
              <a:gd name="connsiteY5" fmla="*/ 562368 h 1091360"/>
              <a:gd name="connsiteX6" fmla="*/ 22041 w 1556117"/>
              <a:gd name="connsiteY6" fmla="*/ 547254 h 1091360"/>
              <a:gd name="connsiteX7" fmla="*/ 82497 w 1556117"/>
              <a:gd name="connsiteY7" fmla="*/ 441456 h 1091360"/>
              <a:gd name="connsiteX8" fmla="*/ 256309 w 1556117"/>
              <a:gd name="connsiteY8" fmla="*/ 218524 h 1091360"/>
              <a:gd name="connsiteX9" fmla="*/ 551033 w 1556117"/>
              <a:gd name="connsiteY9" fmla="*/ 48491 h 1091360"/>
              <a:gd name="connsiteX10" fmla="*/ 943998 w 1556117"/>
              <a:gd name="connsiteY10" fmla="*/ 25820 h 1091360"/>
              <a:gd name="connsiteX11" fmla="*/ 1291621 w 1556117"/>
              <a:gd name="connsiteY11" fmla="*/ 203410 h 1091360"/>
              <a:gd name="connsiteX12" fmla="*/ 1518332 w 1556117"/>
              <a:gd name="connsiteY12" fmla="*/ 494355 h 1091360"/>
              <a:gd name="connsiteX13" fmla="*/ 1518332 w 1556117"/>
              <a:gd name="connsiteY13" fmla="*/ 517026 h 1091360"/>
              <a:gd name="connsiteX14" fmla="*/ 1382305 w 1556117"/>
              <a:gd name="connsiteY14" fmla="*/ 535919 h 1091360"/>
              <a:gd name="connsiteX15" fmla="*/ 1155595 w 1556117"/>
              <a:gd name="connsiteY15" fmla="*/ 626603 h 1091360"/>
              <a:gd name="connsiteX16" fmla="*/ 962890 w 1556117"/>
              <a:gd name="connsiteY16" fmla="*/ 789079 h 1091360"/>
              <a:gd name="connsiteX17" fmla="*/ 796636 w 155611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76246"/>
              <a:gd name="connsiteX1" fmla="*/ 691467 w 1556747"/>
              <a:gd name="connsiteY1" fmla="*/ 879764 h 1076246"/>
              <a:gd name="connsiteX2" fmla="*/ 491206 w 1556747"/>
              <a:gd name="connsiteY2" fmla="*/ 690838 h 1076246"/>
              <a:gd name="connsiteX3" fmla="*/ 483649 w 1556747"/>
              <a:gd name="connsiteY3" fmla="*/ 694616 h 1076246"/>
              <a:gd name="connsiteX4" fmla="*/ 204040 w 1556747"/>
              <a:gd name="connsiteY4" fmla="*/ 577483 h 1076246"/>
              <a:gd name="connsiteX5" fmla="*/ 30228 w 1556747"/>
              <a:gd name="connsiteY5" fmla="*/ 562368 h 1076246"/>
              <a:gd name="connsiteX6" fmla="*/ 22671 w 1556747"/>
              <a:gd name="connsiteY6" fmla="*/ 547254 h 1076246"/>
              <a:gd name="connsiteX7" fmla="*/ 83127 w 1556747"/>
              <a:gd name="connsiteY7" fmla="*/ 441456 h 1076246"/>
              <a:gd name="connsiteX8" fmla="*/ 256939 w 1556747"/>
              <a:gd name="connsiteY8" fmla="*/ 218524 h 1076246"/>
              <a:gd name="connsiteX9" fmla="*/ 551663 w 1556747"/>
              <a:gd name="connsiteY9" fmla="*/ 48491 h 1076246"/>
              <a:gd name="connsiteX10" fmla="*/ 944628 w 1556747"/>
              <a:gd name="connsiteY10" fmla="*/ 25820 h 1076246"/>
              <a:gd name="connsiteX11" fmla="*/ 1292251 w 1556747"/>
              <a:gd name="connsiteY11" fmla="*/ 203410 h 1076246"/>
              <a:gd name="connsiteX12" fmla="*/ 1518962 w 1556747"/>
              <a:gd name="connsiteY12" fmla="*/ 494355 h 1076246"/>
              <a:gd name="connsiteX13" fmla="*/ 1518962 w 1556747"/>
              <a:gd name="connsiteY13" fmla="*/ 517026 h 1076246"/>
              <a:gd name="connsiteX14" fmla="*/ 1382935 w 1556747"/>
              <a:gd name="connsiteY14" fmla="*/ 535919 h 1076246"/>
              <a:gd name="connsiteX15" fmla="*/ 1156225 w 1556747"/>
              <a:gd name="connsiteY15" fmla="*/ 626603 h 1076246"/>
              <a:gd name="connsiteX16" fmla="*/ 963520 w 1556747"/>
              <a:gd name="connsiteY16" fmla="*/ 789079 h 1076246"/>
              <a:gd name="connsiteX17" fmla="*/ 797266 w 1556747"/>
              <a:gd name="connsiteY17" fmla="*/ 1076246 h 1076246"/>
              <a:gd name="connsiteX0" fmla="*/ 797266 w 1556747"/>
              <a:gd name="connsiteY0" fmla="*/ 1076246 h 1095967"/>
              <a:gd name="connsiteX1" fmla="*/ 691467 w 1556747"/>
              <a:gd name="connsiteY1" fmla="*/ 879764 h 1095967"/>
              <a:gd name="connsiteX2" fmla="*/ 491206 w 1556747"/>
              <a:gd name="connsiteY2" fmla="*/ 690838 h 1095967"/>
              <a:gd name="connsiteX3" fmla="*/ 483649 w 1556747"/>
              <a:gd name="connsiteY3" fmla="*/ 694616 h 1095967"/>
              <a:gd name="connsiteX4" fmla="*/ 204040 w 1556747"/>
              <a:gd name="connsiteY4" fmla="*/ 577483 h 1095967"/>
              <a:gd name="connsiteX5" fmla="*/ 30228 w 1556747"/>
              <a:gd name="connsiteY5" fmla="*/ 562368 h 1095967"/>
              <a:gd name="connsiteX6" fmla="*/ 22671 w 1556747"/>
              <a:gd name="connsiteY6" fmla="*/ 547254 h 1095967"/>
              <a:gd name="connsiteX7" fmla="*/ 83127 w 1556747"/>
              <a:gd name="connsiteY7" fmla="*/ 441456 h 1095967"/>
              <a:gd name="connsiteX8" fmla="*/ 256939 w 1556747"/>
              <a:gd name="connsiteY8" fmla="*/ 218524 h 1095967"/>
              <a:gd name="connsiteX9" fmla="*/ 551663 w 1556747"/>
              <a:gd name="connsiteY9" fmla="*/ 48491 h 1095967"/>
              <a:gd name="connsiteX10" fmla="*/ 944628 w 1556747"/>
              <a:gd name="connsiteY10" fmla="*/ 25820 h 1095967"/>
              <a:gd name="connsiteX11" fmla="*/ 1292251 w 1556747"/>
              <a:gd name="connsiteY11" fmla="*/ 203410 h 1095967"/>
              <a:gd name="connsiteX12" fmla="*/ 1518962 w 1556747"/>
              <a:gd name="connsiteY12" fmla="*/ 494355 h 1095967"/>
              <a:gd name="connsiteX13" fmla="*/ 1518962 w 1556747"/>
              <a:gd name="connsiteY13" fmla="*/ 517026 h 1095967"/>
              <a:gd name="connsiteX14" fmla="*/ 1382935 w 1556747"/>
              <a:gd name="connsiteY14" fmla="*/ 535919 h 1095967"/>
              <a:gd name="connsiteX15" fmla="*/ 1156225 w 1556747"/>
              <a:gd name="connsiteY15" fmla="*/ 626603 h 1095967"/>
              <a:gd name="connsiteX16" fmla="*/ 963520 w 1556747"/>
              <a:gd name="connsiteY16" fmla="*/ 789079 h 1095967"/>
              <a:gd name="connsiteX17" fmla="*/ 797266 w 1556747"/>
              <a:gd name="connsiteY17" fmla="*/ 1076246 h 109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6747" h="1095967">
                <a:moveTo>
                  <a:pt x="797266" y="1076246"/>
                </a:moveTo>
                <a:cubicBezTo>
                  <a:pt x="785577" y="1073649"/>
                  <a:pt x="742477" y="943999"/>
                  <a:pt x="691467" y="879764"/>
                </a:cubicBezTo>
                <a:cubicBezTo>
                  <a:pt x="640457" y="815529"/>
                  <a:pt x="525842" y="721696"/>
                  <a:pt x="491206" y="690838"/>
                </a:cubicBezTo>
                <a:cubicBezTo>
                  <a:pt x="456570" y="659980"/>
                  <a:pt x="579216" y="757910"/>
                  <a:pt x="483649" y="694616"/>
                </a:cubicBezTo>
                <a:cubicBezTo>
                  <a:pt x="384545" y="633220"/>
                  <a:pt x="279610" y="599524"/>
                  <a:pt x="204040" y="577483"/>
                </a:cubicBezTo>
                <a:cubicBezTo>
                  <a:pt x="128470" y="555442"/>
                  <a:pt x="60456" y="567406"/>
                  <a:pt x="30228" y="562368"/>
                </a:cubicBezTo>
                <a:cubicBezTo>
                  <a:pt x="0" y="557330"/>
                  <a:pt x="13855" y="567406"/>
                  <a:pt x="22671" y="547254"/>
                </a:cubicBezTo>
                <a:cubicBezTo>
                  <a:pt x="31488" y="527102"/>
                  <a:pt x="44082" y="496244"/>
                  <a:pt x="83127" y="441456"/>
                </a:cubicBezTo>
                <a:cubicBezTo>
                  <a:pt x="122172" y="386668"/>
                  <a:pt x="178850" y="284018"/>
                  <a:pt x="256939" y="218524"/>
                </a:cubicBezTo>
                <a:cubicBezTo>
                  <a:pt x="335028" y="153030"/>
                  <a:pt x="437048" y="80608"/>
                  <a:pt x="551663" y="48491"/>
                </a:cubicBezTo>
                <a:cubicBezTo>
                  <a:pt x="666278" y="16374"/>
                  <a:pt x="821197" y="0"/>
                  <a:pt x="944628" y="25820"/>
                </a:cubicBezTo>
                <a:cubicBezTo>
                  <a:pt x="1068059" y="51640"/>
                  <a:pt x="1196529" y="125321"/>
                  <a:pt x="1292251" y="203410"/>
                </a:cubicBezTo>
                <a:cubicBezTo>
                  <a:pt x="1387973" y="281499"/>
                  <a:pt x="1481177" y="442086"/>
                  <a:pt x="1518962" y="494355"/>
                </a:cubicBezTo>
                <a:cubicBezTo>
                  <a:pt x="1556747" y="546624"/>
                  <a:pt x="1541633" y="510099"/>
                  <a:pt x="1518962" y="517026"/>
                </a:cubicBezTo>
                <a:cubicBezTo>
                  <a:pt x="1496291" y="523953"/>
                  <a:pt x="1443391" y="517656"/>
                  <a:pt x="1382935" y="535919"/>
                </a:cubicBezTo>
                <a:cubicBezTo>
                  <a:pt x="1322479" y="554182"/>
                  <a:pt x="1226127" y="584410"/>
                  <a:pt x="1156225" y="626603"/>
                </a:cubicBezTo>
                <a:cubicBezTo>
                  <a:pt x="1086323" y="668796"/>
                  <a:pt x="1023346" y="712249"/>
                  <a:pt x="963520" y="789079"/>
                </a:cubicBezTo>
                <a:cubicBezTo>
                  <a:pt x="903694" y="865909"/>
                  <a:pt x="808601" y="1095967"/>
                  <a:pt x="797266" y="1076246"/>
                </a:cubicBezTo>
                <a:close/>
              </a:path>
            </a:pathLst>
          </a:custGeom>
          <a:gradFill>
            <a:gsLst>
              <a:gs pos="0">
                <a:srgbClr val="E4A302"/>
              </a:gs>
              <a:gs pos="100000">
                <a:srgbClr val="FFDD71"/>
              </a:gs>
            </a:gsLst>
            <a:lin ang="12000000" scaled="0"/>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4176725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p:cTn id="12" dur="500" fill="hold"/>
                                        <p:tgtEl>
                                          <p:spTgt spid="44"/>
                                        </p:tgtEl>
                                        <p:attrNameLst>
                                          <p:attrName>ppt_w</p:attrName>
                                        </p:attrNameLst>
                                      </p:cBhvr>
                                      <p:tavLst>
                                        <p:tav tm="0">
                                          <p:val>
                                            <p:fltVal val="0"/>
                                          </p:val>
                                        </p:tav>
                                        <p:tav tm="100000">
                                          <p:val>
                                            <p:strVal val="#ppt_w"/>
                                          </p:val>
                                        </p:tav>
                                      </p:tavLst>
                                    </p:anim>
                                    <p:anim calcmode="lin" valueType="num">
                                      <p:cBhvr>
                                        <p:cTn id="13" dur="500" fill="hold"/>
                                        <p:tgtEl>
                                          <p:spTgt spid="44"/>
                                        </p:tgtEl>
                                        <p:attrNameLst>
                                          <p:attrName>ppt_h</p:attrName>
                                        </p:attrNameLst>
                                      </p:cBhvr>
                                      <p:tavLst>
                                        <p:tav tm="0">
                                          <p:val>
                                            <p:fltVal val="0"/>
                                          </p:val>
                                        </p:tav>
                                        <p:tav tm="100000">
                                          <p:val>
                                            <p:strVal val="#ppt_h"/>
                                          </p:val>
                                        </p:tav>
                                      </p:tavLst>
                                    </p:anim>
                                    <p:animEffect transition="in" filter="fade">
                                      <p:cBhvr>
                                        <p:cTn id="14" dur="500"/>
                                        <p:tgtEl>
                                          <p:spTgt spid="4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4"/>
                                        </p:tgtEl>
                                        <p:attrNameLst>
                                          <p:attrName>style.visibility</p:attrName>
                                        </p:attrNameLst>
                                      </p:cBhvr>
                                      <p:to>
                                        <p:strVal val="visible"/>
                                      </p:to>
                                    </p:set>
                                    <p:anim calcmode="lin" valueType="num">
                                      <p:cBhvr>
                                        <p:cTn id="17" dur="500" fill="hold"/>
                                        <p:tgtEl>
                                          <p:spTgt spid="84"/>
                                        </p:tgtEl>
                                        <p:attrNameLst>
                                          <p:attrName>ppt_w</p:attrName>
                                        </p:attrNameLst>
                                      </p:cBhvr>
                                      <p:tavLst>
                                        <p:tav tm="0">
                                          <p:val>
                                            <p:fltVal val="0"/>
                                          </p:val>
                                        </p:tav>
                                        <p:tav tm="100000">
                                          <p:val>
                                            <p:strVal val="#ppt_w"/>
                                          </p:val>
                                        </p:tav>
                                      </p:tavLst>
                                    </p:anim>
                                    <p:anim calcmode="lin" valueType="num">
                                      <p:cBhvr>
                                        <p:cTn id="18" dur="500" fill="hold"/>
                                        <p:tgtEl>
                                          <p:spTgt spid="84"/>
                                        </p:tgtEl>
                                        <p:attrNameLst>
                                          <p:attrName>ppt_h</p:attrName>
                                        </p:attrNameLst>
                                      </p:cBhvr>
                                      <p:tavLst>
                                        <p:tav tm="0">
                                          <p:val>
                                            <p:fltVal val="0"/>
                                          </p:val>
                                        </p:tav>
                                        <p:tav tm="100000">
                                          <p:val>
                                            <p:strVal val="#ppt_h"/>
                                          </p:val>
                                        </p:tav>
                                      </p:tavLst>
                                    </p:anim>
                                    <p:animEffect transition="in" filter="fade">
                                      <p:cBhvr>
                                        <p:cTn id="19" dur="500"/>
                                        <p:tgtEl>
                                          <p:spTgt spid="84"/>
                                        </p:tgtEl>
                                      </p:cBhvr>
                                    </p:animEffect>
                                  </p:childTnLst>
                                </p:cTn>
                              </p:par>
                              <p:par>
                                <p:cTn id="20" presetID="53" presetClass="entr" presetSubtype="16" fill="hold" nodeType="withEffect">
                                  <p:stCondLst>
                                    <p:cond delay="0"/>
                                  </p:stCondLst>
                                  <p:childTnLst>
                                    <p:set>
                                      <p:cBhvr>
                                        <p:cTn id="21" dur="1" fill="hold">
                                          <p:stCondLst>
                                            <p:cond delay="0"/>
                                          </p:stCondLst>
                                        </p:cTn>
                                        <p:tgtEl>
                                          <p:spTgt spid="31754"/>
                                        </p:tgtEl>
                                        <p:attrNameLst>
                                          <p:attrName>style.visibility</p:attrName>
                                        </p:attrNameLst>
                                      </p:cBhvr>
                                      <p:to>
                                        <p:strVal val="visible"/>
                                      </p:to>
                                    </p:set>
                                    <p:anim calcmode="lin" valueType="num">
                                      <p:cBhvr>
                                        <p:cTn id="22" dur="500" fill="hold"/>
                                        <p:tgtEl>
                                          <p:spTgt spid="31754"/>
                                        </p:tgtEl>
                                        <p:attrNameLst>
                                          <p:attrName>ppt_w</p:attrName>
                                        </p:attrNameLst>
                                      </p:cBhvr>
                                      <p:tavLst>
                                        <p:tav tm="0">
                                          <p:val>
                                            <p:fltVal val="0"/>
                                          </p:val>
                                        </p:tav>
                                        <p:tav tm="100000">
                                          <p:val>
                                            <p:strVal val="#ppt_w"/>
                                          </p:val>
                                        </p:tav>
                                      </p:tavLst>
                                    </p:anim>
                                    <p:anim calcmode="lin" valueType="num">
                                      <p:cBhvr>
                                        <p:cTn id="23" dur="500" fill="hold"/>
                                        <p:tgtEl>
                                          <p:spTgt spid="31754"/>
                                        </p:tgtEl>
                                        <p:attrNameLst>
                                          <p:attrName>ppt_h</p:attrName>
                                        </p:attrNameLst>
                                      </p:cBhvr>
                                      <p:tavLst>
                                        <p:tav tm="0">
                                          <p:val>
                                            <p:fltVal val="0"/>
                                          </p:val>
                                        </p:tav>
                                        <p:tav tm="100000">
                                          <p:val>
                                            <p:strVal val="#ppt_h"/>
                                          </p:val>
                                        </p:tav>
                                      </p:tavLst>
                                    </p:anim>
                                    <p:animEffect transition="in" filter="fade">
                                      <p:cBhvr>
                                        <p:cTn id="24" dur="500"/>
                                        <p:tgtEl>
                                          <p:spTgt spid="3175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p:cTn id="27" dur="500" fill="hold"/>
                                        <p:tgtEl>
                                          <p:spTgt spid="39"/>
                                        </p:tgtEl>
                                        <p:attrNameLst>
                                          <p:attrName>ppt_w</p:attrName>
                                        </p:attrNameLst>
                                      </p:cBhvr>
                                      <p:tavLst>
                                        <p:tav tm="0">
                                          <p:val>
                                            <p:fltVal val="0"/>
                                          </p:val>
                                        </p:tav>
                                        <p:tav tm="100000">
                                          <p:val>
                                            <p:strVal val="#ppt_w"/>
                                          </p:val>
                                        </p:tav>
                                      </p:tavLst>
                                    </p:anim>
                                    <p:anim calcmode="lin" valueType="num">
                                      <p:cBhvr>
                                        <p:cTn id="28" dur="500" fill="hold"/>
                                        <p:tgtEl>
                                          <p:spTgt spid="39"/>
                                        </p:tgtEl>
                                        <p:attrNameLst>
                                          <p:attrName>ppt_h</p:attrName>
                                        </p:attrNameLst>
                                      </p:cBhvr>
                                      <p:tavLst>
                                        <p:tav tm="0">
                                          <p:val>
                                            <p:fltVal val="0"/>
                                          </p:val>
                                        </p:tav>
                                        <p:tav tm="100000">
                                          <p:val>
                                            <p:strVal val="#ppt_h"/>
                                          </p:val>
                                        </p:tav>
                                      </p:tavLst>
                                    </p:anim>
                                    <p:animEffect transition="in" filter="fade">
                                      <p:cBhvr>
                                        <p:cTn id="29" dur="500"/>
                                        <p:tgtEl>
                                          <p:spTgt spid="39"/>
                                        </p:tgtEl>
                                      </p:cBhvr>
                                    </p:animEffect>
                                  </p:childTnLst>
                                </p:cTn>
                              </p:par>
                              <p:par>
                                <p:cTn id="30" presetID="53" presetClass="entr" presetSubtype="16"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9">
                                            <p:txEl>
                                              <p:pRg st="0" end="0"/>
                                            </p:txEl>
                                          </p:spTgt>
                                        </p:tgtEl>
                                        <p:attrNameLst>
                                          <p:attrName>style.visibility</p:attrName>
                                        </p:attrNameLst>
                                      </p:cBhvr>
                                      <p:to>
                                        <p:strVal val="visible"/>
                                      </p:to>
                                    </p:set>
                                    <p:animEffect transition="in" filter="barn(inVertical)">
                                      <p:cBhvr>
                                        <p:cTn id="39" dur="500"/>
                                        <p:tgtEl>
                                          <p:spTgt spid="39">
                                            <p:txEl>
                                              <p:pRg st="0" end="0"/>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39">
                                            <p:txEl>
                                              <p:pRg st="1" end="1"/>
                                            </p:txEl>
                                          </p:spTgt>
                                        </p:tgtEl>
                                        <p:attrNameLst>
                                          <p:attrName>style.visibility</p:attrName>
                                        </p:attrNameLst>
                                      </p:cBhvr>
                                      <p:to>
                                        <p:strVal val="visible"/>
                                      </p:to>
                                    </p:set>
                                    <p:animEffect transition="in" filter="wipe(down)">
                                      <p:cBhvr>
                                        <p:cTn id="42" dur="500"/>
                                        <p:tgtEl>
                                          <p:spTgt spid="39">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9">
                                            <p:txEl>
                                              <p:pRg st="2" end="2"/>
                                            </p:txEl>
                                          </p:spTgt>
                                        </p:tgtEl>
                                        <p:attrNameLst>
                                          <p:attrName>style.visibility</p:attrName>
                                        </p:attrNameLst>
                                      </p:cBhvr>
                                      <p:to>
                                        <p:strVal val="visible"/>
                                      </p:to>
                                    </p:set>
                                    <p:animEffect transition="in" filter="wipe(down)">
                                      <p:cBhvr>
                                        <p:cTn id="47" dur="500"/>
                                        <p:tgtEl>
                                          <p:spTgt spid="39">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9">
                                            <p:txEl>
                                              <p:pRg st="3" end="3"/>
                                            </p:txEl>
                                          </p:spTgt>
                                        </p:tgtEl>
                                        <p:attrNameLst>
                                          <p:attrName>style.visibility</p:attrName>
                                        </p:attrNameLst>
                                      </p:cBhvr>
                                      <p:to>
                                        <p:strVal val="visible"/>
                                      </p:to>
                                    </p:set>
                                    <p:animEffect transition="in" filter="wipe(down)">
                                      <p:cBhvr>
                                        <p:cTn id="52" dur="500"/>
                                        <p:tgtEl>
                                          <p:spTgt spid="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4" grpId="0"/>
      <p:bldP spid="84" grpId="0"/>
      <p:bldP spid="3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011" y="304800"/>
            <a:ext cx="9372600" cy="6836229"/>
          </a:xfrm>
        </p:spPr>
        <p:txBody>
          <a:bodyPr/>
          <a:lstStyle/>
          <a:p>
            <a:pPr marL="0" indent="0">
              <a:buNone/>
            </a:pPr>
            <a:r>
              <a:rPr lang="zh-CN" altLang="en-US" b="1" dirty="0">
                <a:highlight>
                  <a:srgbClr val="FFFF00"/>
                </a:highlight>
              </a:rPr>
              <a:t>独立证明时应注意的问题</a:t>
            </a:r>
            <a:r>
              <a:rPr lang="zh-CN" altLang="en-US" b="1" dirty="0"/>
              <a:t>：</a:t>
            </a:r>
            <a:endParaRPr lang="en-US" altLang="zh-CN" b="1" dirty="0"/>
          </a:p>
          <a:p>
            <a:pPr marL="0" indent="0">
              <a:buNone/>
            </a:pPr>
            <a:r>
              <a:rPr lang="en-US" altLang="zh-CN" b="1" dirty="0"/>
              <a:t>        </a:t>
            </a:r>
            <a:r>
              <a:rPr lang="zh-CN" altLang="en-US" b="1" dirty="0">
                <a:solidFill>
                  <a:srgbClr val="FF0000"/>
                </a:solidFill>
              </a:rPr>
              <a:t>间接反驳的独立证明</a:t>
            </a:r>
            <a:r>
              <a:rPr lang="zh-CN" altLang="en-US" b="1" dirty="0"/>
              <a:t>与</a:t>
            </a:r>
            <a:r>
              <a:rPr lang="zh-CN" altLang="en-US" b="1" dirty="0">
                <a:solidFill>
                  <a:srgbClr val="FF0000"/>
                </a:solidFill>
              </a:rPr>
              <a:t>间接证明的反证法</a:t>
            </a:r>
            <a:r>
              <a:rPr lang="zh-CN" altLang="en-US" b="1" dirty="0"/>
              <a:t>既有联系，又有本质的不同。</a:t>
            </a:r>
            <a:endParaRPr lang="en-US" altLang="zh-CN" b="1" dirty="0"/>
          </a:p>
          <a:p>
            <a:pPr marL="0" indent="0">
              <a:buNone/>
            </a:pPr>
            <a:r>
              <a:rPr lang="zh-CN" altLang="en-US" b="1" dirty="0"/>
              <a:t>联系：两者都是间接的论证方法。</a:t>
            </a:r>
            <a:endParaRPr lang="en-US" altLang="zh-CN" b="1" dirty="0"/>
          </a:p>
          <a:p>
            <a:pPr marL="0" indent="0">
              <a:buNone/>
            </a:pPr>
            <a:r>
              <a:rPr lang="zh-CN" altLang="en-US" b="1" dirty="0"/>
              <a:t>区别：①根本目的不同，反证法是确定某命题真， </a:t>
            </a:r>
            <a:endParaRPr lang="en-US" altLang="zh-CN" b="1" dirty="0"/>
          </a:p>
          <a:p>
            <a:pPr marL="0" indent="0">
              <a:buNone/>
            </a:pPr>
            <a:r>
              <a:rPr lang="en-US" altLang="zh-CN" b="1" dirty="0"/>
              <a:t>              </a:t>
            </a:r>
            <a:r>
              <a:rPr lang="zh-CN" altLang="en-US" b="1" dirty="0"/>
              <a:t>独立证明是确定某命题假；</a:t>
            </a:r>
            <a:endParaRPr lang="en-US" altLang="zh-CN" b="1" dirty="0"/>
          </a:p>
          <a:p>
            <a:pPr marL="0" indent="0">
              <a:buNone/>
            </a:pPr>
            <a:r>
              <a:rPr lang="en-US" altLang="zh-CN" b="1" dirty="0"/>
              <a:t>           </a:t>
            </a:r>
            <a:r>
              <a:rPr lang="zh-CN" altLang="en-US" b="1" dirty="0"/>
              <a:t>②逻辑根据不同，反证法的逻辑根据是排中 </a:t>
            </a:r>
            <a:endParaRPr lang="en-US" altLang="zh-CN" b="1" dirty="0"/>
          </a:p>
          <a:p>
            <a:pPr marL="0" indent="0">
              <a:buNone/>
            </a:pPr>
            <a:r>
              <a:rPr lang="en-US" altLang="zh-CN" b="1" dirty="0"/>
              <a:t>               </a:t>
            </a:r>
            <a:r>
              <a:rPr lang="zh-CN" altLang="en-US" b="1" dirty="0"/>
              <a:t>律，独立证明的逻辑根据是矛盾律；</a:t>
            </a:r>
            <a:endParaRPr lang="en-US" altLang="zh-CN" b="1" dirty="0"/>
          </a:p>
          <a:p>
            <a:pPr marL="0" indent="0">
              <a:buNone/>
            </a:pPr>
            <a:r>
              <a:rPr lang="en-US" altLang="zh-CN" b="1" dirty="0"/>
              <a:t>           </a:t>
            </a:r>
            <a:r>
              <a:rPr lang="zh-CN" altLang="en-US" b="1" dirty="0"/>
              <a:t>③在具体的论证中的主次关系不同，在反证 </a:t>
            </a:r>
            <a:endParaRPr lang="en-US" altLang="zh-CN" b="1" dirty="0"/>
          </a:p>
          <a:p>
            <a:pPr marL="0" indent="0">
              <a:buNone/>
            </a:pPr>
            <a:r>
              <a:rPr lang="en-US" altLang="zh-CN" b="1" dirty="0"/>
              <a:t>               </a:t>
            </a:r>
            <a:r>
              <a:rPr lang="zh-CN" altLang="en-US" b="1" dirty="0"/>
              <a:t>法中反驳从属于证明，而在独立证明中， </a:t>
            </a:r>
            <a:endParaRPr lang="en-US" altLang="zh-CN" b="1" dirty="0"/>
          </a:p>
          <a:p>
            <a:pPr marL="0" indent="0">
              <a:buNone/>
            </a:pPr>
            <a:r>
              <a:rPr lang="en-US" altLang="zh-CN" b="1" dirty="0"/>
              <a:t>               </a:t>
            </a:r>
            <a:r>
              <a:rPr lang="zh-CN" altLang="en-US" b="1" dirty="0"/>
              <a:t>证明从属于反驳。</a:t>
            </a:r>
            <a:endParaRPr lang="en-US" altLang="zh-CN" b="1" dirty="0"/>
          </a:p>
          <a:p>
            <a:pPr marL="0" indent="0">
              <a:lnSpc>
                <a:spcPct val="150000"/>
              </a:lnSpc>
              <a:buNone/>
            </a:pPr>
            <a:r>
              <a:rPr lang="en-US" altLang="zh-CN" b="1" dirty="0"/>
              <a:t>  </a:t>
            </a:r>
          </a:p>
        </p:txBody>
      </p:sp>
    </p:spTree>
    <p:extLst>
      <p:ext uri="{BB962C8B-B14F-4D97-AF65-F5344CB8AC3E}">
        <p14:creationId xmlns:p14="http://schemas.microsoft.com/office/powerpoint/2010/main" val="200428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5" dur="5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p:cTn id="30"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1"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2"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3" dur="10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 calcmode="lin" valueType="num">
                                      <p:cBhvr>
                                        <p:cTn id="38"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9"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40"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41" dur="1000"/>
                                        <p:tgtEl>
                                          <p:spTgt spid="3">
                                            <p:txEl>
                                              <p:pRg st="3" end="3"/>
                                            </p:txEl>
                                          </p:spTgt>
                                        </p:tgtEl>
                                      </p:cBhvr>
                                    </p:animEffect>
                                  </p:childTnLst>
                                </p:cTn>
                              </p:par>
                              <p:par>
                                <p:cTn id="42" presetID="31" presetClass="entr" presetSubtype="0" fill="hold" nodeType="with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anim calcmode="lin" valueType="num">
                                      <p:cBhvr>
                                        <p:cTn id="44"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5"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6"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7" dur="1000"/>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1" presetClass="entr" presetSubtype="0" fill="hold"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3"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54"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5" dur="1000"/>
                                        <p:tgtEl>
                                          <p:spTgt spid="3">
                                            <p:txEl>
                                              <p:pRg st="5" end="5"/>
                                            </p:txEl>
                                          </p:spTgt>
                                        </p:tgtEl>
                                      </p:cBhvr>
                                    </p:animEffect>
                                  </p:childTnLst>
                                </p:cTn>
                              </p:par>
                              <p:par>
                                <p:cTn id="56" presetID="31" presetClass="entr" presetSubtype="0" fill="hold" nodeType="withEffect">
                                  <p:stCondLst>
                                    <p:cond delay="0"/>
                                  </p:stCondLst>
                                  <p:childTnLst>
                                    <p:set>
                                      <p:cBhvr>
                                        <p:cTn id="57" dur="1" fill="hold">
                                          <p:stCondLst>
                                            <p:cond delay="0"/>
                                          </p:stCondLst>
                                        </p:cTn>
                                        <p:tgtEl>
                                          <p:spTgt spid="3">
                                            <p:txEl>
                                              <p:pRg st="6" end="6"/>
                                            </p:txEl>
                                          </p:spTgt>
                                        </p:tgtEl>
                                        <p:attrNameLst>
                                          <p:attrName>style.visibility</p:attrName>
                                        </p:attrNameLst>
                                      </p:cBhvr>
                                      <p:to>
                                        <p:strVal val="visible"/>
                                      </p:to>
                                    </p:set>
                                    <p:anim calcmode="lin" valueType="num">
                                      <p:cBhvr>
                                        <p:cTn id="58"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9"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60"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61" dur="1000"/>
                                        <p:tgtEl>
                                          <p:spTgt spid="3">
                                            <p:txEl>
                                              <p:pRg st="6" end="6"/>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1" presetClass="entr" presetSubtype="0" fill="hold" nodeType="clickEffect">
                                  <p:stCondLst>
                                    <p:cond delay="0"/>
                                  </p:stCondLst>
                                  <p:childTnLst>
                                    <p:set>
                                      <p:cBhvr>
                                        <p:cTn id="65" dur="1" fill="hold">
                                          <p:stCondLst>
                                            <p:cond delay="0"/>
                                          </p:stCondLst>
                                        </p:cTn>
                                        <p:tgtEl>
                                          <p:spTgt spid="3">
                                            <p:txEl>
                                              <p:pRg st="7" end="7"/>
                                            </p:txEl>
                                          </p:spTgt>
                                        </p:tgtEl>
                                        <p:attrNameLst>
                                          <p:attrName>style.visibility</p:attrName>
                                        </p:attrNameLst>
                                      </p:cBhvr>
                                      <p:to>
                                        <p:strVal val="visible"/>
                                      </p:to>
                                    </p:set>
                                    <p:anim calcmode="lin" valueType="num">
                                      <p:cBhvr>
                                        <p:cTn id="66"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7"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68"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69" dur="1000"/>
                                        <p:tgtEl>
                                          <p:spTgt spid="3">
                                            <p:txEl>
                                              <p:pRg st="7" end="7"/>
                                            </p:txEl>
                                          </p:spTgt>
                                        </p:tgtEl>
                                      </p:cBhvr>
                                    </p:animEffect>
                                  </p:childTnLst>
                                </p:cTn>
                              </p:par>
                              <p:par>
                                <p:cTn id="70" presetID="31" presetClass="entr" presetSubtype="0" fill="hold" nodeType="withEffect">
                                  <p:stCondLst>
                                    <p:cond delay="0"/>
                                  </p:stCondLst>
                                  <p:childTnLst>
                                    <p:set>
                                      <p:cBhvr>
                                        <p:cTn id="71" dur="1" fill="hold">
                                          <p:stCondLst>
                                            <p:cond delay="0"/>
                                          </p:stCondLst>
                                        </p:cTn>
                                        <p:tgtEl>
                                          <p:spTgt spid="3">
                                            <p:txEl>
                                              <p:pRg st="8" end="8"/>
                                            </p:txEl>
                                          </p:spTgt>
                                        </p:tgtEl>
                                        <p:attrNameLst>
                                          <p:attrName>style.visibility</p:attrName>
                                        </p:attrNameLst>
                                      </p:cBhvr>
                                      <p:to>
                                        <p:strVal val="visible"/>
                                      </p:to>
                                    </p:set>
                                    <p:anim calcmode="lin" valueType="num">
                                      <p:cBhvr>
                                        <p:cTn id="72"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73"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74"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75" dur="1000"/>
                                        <p:tgtEl>
                                          <p:spTgt spid="3">
                                            <p:txEl>
                                              <p:pRg st="8" end="8"/>
                                            </p:txEl>
                                          </p:spTgt>
                                        </p:tgtEl>
                                      </p:cBhvr>
                                    </p:animEffect>
                                  </p:childTnLst>
                                </p:cTn>
                              </p:par>
                              <p:par>
                                <p:cTn id="76" presetID="31" presetClass="entr" presetSubtype="0" fill="hold" nodeType="withEffect">
                                  <p:stCondLst>
                                    <p:cond delay="0"/>
                                  </p:stCondLst>
                                  <p:childTnLst>
                                    <p:set>
                                      <p:cBhvr>
                                        <p:cTn id="77" dur="1" fill="hold">
                                          <p:stCondLst>
                                            <p:cond delay="0"/>
                                          </p:stCondLst>
                                        </p:cTn>
                                        <p:tgtEl>
                                          <p:spTgt spid="3">
                                            <p:txEl>
                                              <p:pRg st="9" end="9"/>
                                            </p:txEl>
                                          </p:spTgt>
                                        </p:tgtEl>
                                        <p:attrNameLst>
                                          <p:attrName>style.visibility</p:attrName>
                                        </p:attrNameLst>
                                      </p:cBhvr>
                                      <p:to>
                                        <p:strVal val="visible"/>
                                      </p:to>
                                    </p:set>
                                    <p:anim calcmode="lin" valueType="num">
                                      <p:cBhvr>
                                        <p:cTn id="78" dur="1000" fill="hold"/>
                                        <p:tgtEl>
                                          <p:spTgt spid="3">
                                            <p:txEl>
                                              <p:pRg st="9" end="9"/>
                                            </p:txEl>
                                          </p:spTgt>
                                        </p:tgtEl>
                                        <p:attrNameLst>
                                          <p:attrName>ppt_w</p:attrName>
                                        </p:attrNameLst>
                                      </p:cBhvr>
                                      <p:tavLst>
                                        <p:tav tm="0">
                                          <p:val>
                                            <p:fltVal val="0"/>
                                          </p:val>
                                        </p:tav>
                                        <p:tav tm="100000">
                                          <p:val>
                                            <p:strVal val="#ppt_w"/>
                                          </p:val>
                                        </p:tav>
                                      </p:tavLst>
                                    </p:anim>
                                    <p:anim calcmode="lin" valueType="num">
                                      <p:cBhvr>
                                        <p:cTn id="79" dur="1000" fill="hold"/>
                                        <p:tgtEl>
                                          <p:spTgt spid="3">
                                            <p:txEl>
                                              <p:pRg st="9" end="9"/>
                                            </p:txEl>
                                          </p:spTgt>
                                        </p:tgtEl>
                                        <p:attrNameLst>
                                          <p:attrName>ppt_h</p:attrName>
                                        </p:attrNameLst>
                                      </p:cBhvr>
                                      <p:tavLst>
                                        <p:tav tm="0">
                                          <p:val>
                                            <p:fltVal val="0"/>
                                          </p:val>
                                        </p:tav>
                                        <p:tav tm="100000">
                                          <p:val>
                                            <p:strVal val="#ppt_h"/>
                                          </p:val>
                                        </p:tav>
                                      </p:tavLst>
                                    </p:anim>
                                    <p:anim calcmode="lin" valueType="num">
                                      <p:cBhvr>
                                        <p:cTn id="80" dur="1000" fill="hold"/>
                                        <p:tgtEl>
                                          <p:spTgt spid="3">
                                            <p:txEl>
                                              <p:pRg st="9" end="9"/>
                                            </p:txEl>
                                          </p:spTgt>
                                        </p:tgtEl>
                                        <p:attrNameLst>
                                          <p:attrName>style.rotation</p:attrName>
                                        </p:attrNameLst>
                                      </p:cBhvr>
                                      <p:tavLst>
                                        <p:tav tm="0">
                                          <p:val>
                                            <p:fltVal val="90"/>
                                          </p:val>
                                        </p:tav>
                                        <p:tav tm="100000">
                                          <p:val>
                                            <p:fltVal val="0"/>
                                          </p:val>
                                        </p:tav>
                                      </p:tavLst>
                                    </p:anim>
                                    <p:animEffect transition="in" filter="fade">
                                      <p:cBhvr>
                                        <p:cTn id="81" dur="1000"/>
                                        <p:tgtEl>
                                          <p:spTgt spid="3">
                                            <p:txEl>
                                              <p:pRg st="9" end="9"/>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6" presetClass="entr" presetSubtype="0" fill="hold" nodeType="clickEffect">
                                  <p:stCondLst>
                                    <p:cond delay="0"/>
                                  </p:stCondLst>
                                  <p:childTnLst>
                                    <p:set>
                                      <p:cBhvr>
                                        <p:cTn id="85" dur="1" fill="hold">
                                          <p:stCondLst>
                                            <p:cond delay="0"/>
                                          </p:stCondLst>
                                        </p:cTn>
                                        <p:tgtEl>
                                          <p:spTgt spid="3">
                                            <p:txEl>
                                              <p:pRg st="10" end="10"/>
                                            </p:txEl>
                                          </p:spTgt>
                                        </p:tgtEl>
                                        <p:attrNameLst>
                                          <p:attrName>style.visibility</p:attrName>
                                        </p:attrNameLst>
                                      </p:cBhvr>
                                      <p:to>
                                        <p:strVal val="visible"/>
                                      </p:to>
                                    </p:set>
                                    <p:animEffect transition="in" filter="wipe(down)">
                                      <p:cBhvr>
                                        <p:cTn id="86" dur="580">
                                          <p:stCondLst>
                                            <p:cond delay="0"/>
                                          </p:stCondLst>
                                        </p:cTn>
                                        <p:tgtEl>
                                          <p:spTgt spid="3">
                                            <p:txEl>
                                              <p:pRg st="10" end="10"/>
                                            </p:txEl>
                                          </p:spTgt>
                                        </p:tgtEl>
                                      </p:cBhvr>
                                    </p:animEffect>
                                    <p:anim calcmode="lin" valueType="num">
                                      <p:cBhvr>
                                        <p:cTn id="87" dur="1822" tmFilter="0,0; 0.14,0.36; 0.43,0.73; 0.71,0.91; 1.0,1.0">
                                          <p:stCondLst>
                                            <p:cond delay="0"/>
                                          </p:stCondLst>
                                        </p:cTn>
                                        <p:tgtEl>
                                          <p:spTgt spid="3">
                                            <p:txEl>
                                              <p:pRg st="10" end="10"/>
                                            </p:txEl>
                                          </p:spTgt>
                                        </p:tgtEl>
                                        <p:attrNameLst>
                                          <p:attrName>ppt_x</p:attrName>
                                        </p:attrNameLst>
                                      </p:cBhvr>
                                      <p:tavLst>
                                        <p:tav tm="0">
                                          <p:val>
                                            <p:strVal val="#ppt_x-0.25"/>
                                          </p:val>
                                        </p:tav>
                                        <p:tav tm="100000">
                                          <p:val>
                                            <p:strVal val="#ppt_x"/>
                                          </p:val>
                                        </p:tav>
                                      </p:tavLst>
                                    </p:anim>
                                    <p:anim calcmode="lin" valueType="num">
                                      <p:cBhvr>
                                        <p:cTn id="88" dur="664" tmFilter="0.0,0.0; 0.25,0.07; 0.50,0.2; 0.75,0.467; 1.0,1.0">
                                          <p:stCondLst>
                                            <p:cond delay="0"/>
                                          </p:stCondLst>
                                        </p:cTn>
                                        <p:tgtEl>
                                          <p:spTgt spid="3">
                                            <p:txEl>
                                              <p:pRg st="10" end="10"/>
                                            </p:txEl>
                                          </p:spTgt>
                                        </p:tgtEl>
                                        <p:attrNameLst>
                                          <p:attrName>ppt_y</p:attrName>
                                        </p:attrNameLst>
                                      </p:cBhvr>
                                      <p:tavLst>
                                        <p:tav tm="0" fmla="#ppt_y-sin(pi*$)/3">
                                          <p:val>
                                            <p:fltVal val="0.5"/>
                                          </p:val>
                                        </p:tav>
                                        <p:tav tm="100000">
                                          <p:val>
                                            <p:fltVal val="1"/>
                                          </p:val>
                                        </p:tav>
                                      </p:tavLst>
                                    </p:anim>
                                    <p:anim calcmode="lin" valueType="num">
                                      <p:cBhvr>
                                        <p:cTn id="89" dur="664" tmFilter="0, 0; 0.125,0.2665; 0.25,0.4; 0.375,0.465; 0.5,0.5;  0.625,0.535; 0.75,0.6; 0.875,0.7335; 1,1">
                                          <p:stCondLst>
                                            <p:cond delay="664"/>
                                          </p:stCondLst>
                                        </p:cTn>
                                        <p:tgtEl>
                                          <p:spTgt spid="3">
                                            <p:txEl>
                                              <p:pRg st="10" end="10"/>
                                            </p:txEl>
                                          </p:spTgt>
                                        </p:tgtEl>
                                        <p:attrNameLst>
                                          <p:attrName>ppt_y</p:attrName>
                                        </p:attrNameLst>
                                      </p:cBhvr>
                                      <p:tavLst>
                                        <p:tav tm="0" fmla="#ppt_y-sin(pi*$)/9">
                                          <p:val>
                                            <p:fltVal val="0"/>
                                          </p:val>
                                        </p:tav>
                                        <p:tav tm="100000">
                                          <p:val>
                                            <p:fltVal val="1"/>
                                          </p:val>
                                        </p:tav>
                                      </p:tavLst>
                                    </p:anim>
                                    <p:anim calcmode="lin" valueType="num">
                                      <p:cBhvr>
                                        <p:cTn id="90" dur="332" tmFilter="0, 0; 0.125,0.2665; 0.25,0.4; 0.375,0.465; 0.5,0.5;  0.625,0.535; 0.75,0.6; 0.875,0.7335; 1,1">
                                          <p:stCondLst>
                                            <p:cond delay="1324"/>
                                          </p:stCondLst>
                                        </p:cTn>
                                        <p:tgtEl>
                                          <p:spTgt spid="3">
                                            <p:txEl>
                                              <p:pRg st="10" end="10"/>
                                            </p:txEl>
                                          </p:spTgt>
                                        </p:tgtEl>
                                        <p:attrNameLst>
                                          <p:attrName>ppt_y</p:attrName>
                                        </p:attrNameLst>
                                      </p:cBhvr>
                                      <p:tavLst>
                                        <p:tav tm="0" fmla="#ppt_y-sin(pi*$)/27">
                                          <p:val>
                                            <p:fltVal val="0"/>
                                          </p:val>
                                        </p:tav>
                                        <p:tav tm="100000">
                                          <p:val>
                                            <p:fltVal val="1"/>
                                          </p:val>
                                        </p:tav>
                                      </p:tavLst>
                                    </p:anim>
                                    <p:anim calcmode="lin" valueType="num">
                                      <p:cBhvr>
                                        <p:cTn id="91" dur="164" tmFilter="0, 0; 0.125,0.2665; 0.25,0.4; 0.375,0.465; 0.5,0.5;  0.625,0.535; 0.75,0.6; 0.875,0.7335; 1,1">
                                          <p:stCondLst>
                                            <p:cond delay="1656"/>
                                          </p:stCondLst>
                                        </p:cTn>
                                        <p:tgtEl>
                                          <p:spTgt spid="3">
                                            <p:txEl>
                                              <p:pRg st="10" end="10"/>
                                            </p:txEl>
                                          </p:spTgt>
                                        </p:tgtEl>
                                        <p:attrNameLst>
                                          <p:attrName>ppt_y</p:attrName>
                                        </p:attrNameLst>
                                      </p:cBhvr>
                                      <p:tavLst>
                                        <p:tav tm="0" fmla="#ppt_y-sin(pi*$)/81">
                                          <p:val>
                                            <p:fltVal val="0"/>
                                          </p:val>
                                        </p:tav>
                                        <p:tav tm="100000">
                                          <p:val>
                                            <p:fltVal val="1"/>
                                          </p:val>
                                        </p:tav>
                                      </p:tavLst>
                                    </p:anim>
                                    <p:animScale>
                                      <p:cBhvr>
                                        <p:cTn id="92" dur="26">
                                          <p:stCondLst>
                                            <p:cond delay="650"/>
                                          </p:stCondLst>
                                        </p:cTn>
                                        <p:tgtEl>
                                          <p:spTgt spid="3">
                                            <p:txEl>
                                              <p:pRg st="10" end="10"/>
                                            </p:txEl>
                                          </p:spTgt>
                                        </p:tgtEl>
                                      </p:cBhvr>
                                      <p:to x="100000" y="60000"/>
                                    </p:animScale>
                                    <p:animScale>
                                      <p:cBhvr>
                                        <p:cTn id="93" dur="166" decel="50000">
                                          <p:stCondLst>
                                            <p:cond delay="676"/>
                                          </p:stCondLst>
                                        </p:cTn>
                                        <p:tgtEl>
                                          <p:spTgt spid="3">
                                            <p:txEl>
                                              <p:pRg st="10" end="10"/>
                                            </p:txEl>
                                          </p:spTgt>
                                        </p:tgtEl>
                                      </p:cBhvr>
                                      <p:to x="100000" y="100000"/>
                                    </p:animScale>
                                    <p:animScale>
                                      <p:cBhvr>
                                        <p:cTn id="94" dur="26">
                                          <p:stCondLst>
                                            <p:cond delay="1312"/>
                                          </p:stCondLst>
                                        </p:cTn>
                                        <p:tgtEl>
                                          <p:spTgt spid="3">
                                            <p:txEl>
                                              <p:pRg st="10" end="10"/>
                                            </p:txEl>
                                          </p:spTgt>
                                        </p:tgtEl>
                                      </p:cBhvr>
                                      <p:to x="100000" y="80000"/>
                                    </p:animScale>
                                    <p:animScale>
                                      <p:cBhvr>
                                        <p:cTn id="95" dur="166" decel="50000">
                                          <p:stCondLst>
                                            <p:cond delay="1338"/>
                                          </p:stCondLst>
                                        </p:cTn>
                                        <p:tgtEl>
                                          <p:spTgt spid="3">
                                            <p:txEl>
                                              <p:pRg st="10" end="10"/>
                                            </p:txEl>
                                          </p:spTgt>
                                        </p:tgtEl>
                                      </p:cBhvr>
                                      <p:to x="100000" y="100000"/>
                                    </p:animScale>
                                    <p:animScale>
                                      <p:cBhvr>
                                        <p:cTn id="96" dur="26">
                                          <p:stCondLst>
                                            <p:cond delay="1642"/>
                                          </p:stCondLst>
                                        </p:cTn>
                                        <p:tgtEl>
                                          <p:spTgt spid="3">
                                            <p:txEl>
                                              <p:pRg st="10" end="10"/>
                                            </p:txEl>
                                          </p:spTgt>
                                        </p:tgtEl>
                                      </p:cBhvr>
                                      <p:to x="100000" y="90000"/>
                                    </p:animScale>
                                    <p:animScale>
                                      <p:cBhvr>
                                        <p:cTn id="97" dur="166" decel="50000">
                                          <p:stCondLst>
                                            <p:cond delay="1668"/>
                                          </p:stCondLst>
                                        </p:cTn>
                                        <p:tgtEl>
                                          <p:spTgt spid="3">
                                            <p:txEl>
                                              <p:pRg st="10" end="10"/>
                                            </p:txEl>
                                          </p:spTgt>
                                        </p:tgtEl>
                                      </p:cBhvr>
                                      <p:to x="100000" y="100000"/>
                                    </p:animScale>
                                    <p:animScale>
                                      <p:cBhvr>
                                        <p:cTn id="98" dur="26">
                                          <p:stCondLst>
                                            <p:cond delay="1808"/>
                                          </p:stCondLst>
                                        </p:cTn>
                                        <p:tgtEl>
                                          <p:spTgt spid="3">
                                            <p:txEl>
                                              <p:pRg st="10" end="10"/>
                                            </p:txEl>
                                          </p:spTgt>
                                        </p:tgtEl>
                                      </p:cBhvr>
                                      <p:to x="100000" y="95000"/>
                                    </p:animScale>
                                    <p:animScale>
                                      <p:cBhvr>
                                        <p:cTn id="99" dur="166" decel="50000">
                                          <p:stCondLst>
                                            <p:cond delay="1834"/>
                                          </p:stCondLst>
                                        </p:cTn>
                                        <p:tgtEl>
                                          <p:spTgt spid="3">
                                            <p:txEl>
                                              <p:pRg st="10" end="1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28"/>
          <p:cNvSpPr txBox="1"/>
          <p:nvPr/>
        </p:nvSpPr>
        <p:spPr>
          <a:xfrm>
            <a:off x="3298825" y="2481263"/>
            <a:ext cx="4770438" cy="120015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p>
        </p:txBody>
      </p:sp>
      <p:sp>
        <p:nvSpPr>
          <p:cNvPr id="44" name="文本框 28"/>
          <p:cNvSpPr txBox="1"/>
          <p:nvPr/>
        </p:nvSpPr>
        <p:spPr>
          <a:xfrm>
            <a:off x="925513" y="2478088"/>
            <a:ext cx="7302500" cy="739775"/>
          </a:xfrm>
          <a:prstGeom prst="rect">
            <a:avLst/>
          </a:prstGeom>
          <a:noFill/>
        </p:spPr>
        <p:txBody>
          <a:bodyP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       </a:t>
            </a:r>
          </a:p>
        </p:txBody>
      </p:sp>
      <p:grpSp>
        <p:nvGrpSpPr>
          <p:cNvPr id="21508" name="组合 1"/>
          <p:cNvGrpSpPr>
            <a:grpSpLocks/>
          </p:cNvGrpSpPr>
          <p:nvPr/>
        </p:nvGrpSpPr>
        <p:grpSpPr bwMode="auto">
          <a:xfrm>
            <a:off x="525463" y="508000"/>
            <a:ext cx="5397500" cy="652463"/>
            <a:chOff x="3589704" y="5356768"/>
            <a:chExt cx="5398100" cy="651600"/>
          </a:xfrm>
        </p:grpSpPr>
        <p:sp>
          <p:nvSpPr>
            <p:cNvPr id="52" name="Freeform 7"/>
            <p:cNvSpPr>
              <a:spLocks/>
            </p:cNvSpPr>
            <p:nvPr/>
          </p:nvSpPr>
          <p:spPr bwMode="auto">
            <a:xfrm>
              <a:off x="3592879" y="5358354"/>
              <a:ext cx="5394925" cy="648428"/>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29ABE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3" name="Freeform 8"/>
            <p:cNvSpPr>
              <a:spLocks/>
            </p:cNvSpPr>
            <p:nvPr/>
          </p:nvSpPr>
          <p:spPr bwMode="auto">
            <a:xfrm>
              <a:off x="7751004" y="5358354"/>
              <a:ext cx="1236800" cy="648428"/>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4" name="Freeform 12"/>
            <p:cNvSpPr>
              <a:spLocks/>
            </p:cNvSpPr>
            <p:nvPr/>
          </p:nvSpPr>
          <p:spPr bwMode="auto">
            <a:xfrm>
              <a:off x="3589704" y="5356768"/>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grpSp>
      <p:sp>
        <p:nvSpPr>
          <p:cNvPr id="55" name="Freeform 5"/>
          <p:cNvSpPr>
            <a:spLocks noEditPoints="1"/>
          </p:cNvSpPr>
          <p:nvPr/>
        </p:nvSpPr>
        <p:spPr bwMode="auto">
          <a:xfrm>
            <a:off x="315119" y="279450"/>
            <a:ext cx="5821362" cy="1081087"/>
          </a:xfrm>
          <a:custGeom>
            <a:avLst/>
            <a:gdLst>
              <a:gd name="T0" fmla="*/ 5285393 w 1097"/>
              <a:gd name="T1" fmla="*/ 0 h 201"/>
              <a:gd name="T2" fmla="*/ 530662 w 1097"/>
              <a:gd name="T3" fmla="*/ 0 h 201"/>
              <a:gd name="T4" fmla="*/ 153892 w 1097"/>
              <a:gd name="T5" fmla="*/ 155978 h 201"/>
              <a:gd name="T6" fmla="*/ 0 w 1097"/>
              <a:gd name="T7" fmla="*/ 537854 h 201"/>
              <a:gd name="T8" fmla="*/ 530662 w 1097"/>
              <a:gd name="T9" fmla="*/ 1081087 h 201"/>
              <a:gd name="T10" fmla="*/ 5285393 w 1097"/>
              <a:gd name="T11" fmla="*/ 1081087 h 201"/>
              <a:gd name="T12" fmla="*/ 5821362 w 1097"/>
              <a:gd name="T13" fmla="*/ 537854 h 201"/>
              <a:gd name="T14" fmla="*/ 5662163 w 1097"/>
              <a:gd name="T15" fmla="*/ 155978 h 201"/>
              <a:gd name="T16" fmla="*/ 5285393 w 1097"/>
              <a:gd name="T17" fmla="*/ 0 h 201"/>
              <a:gd name="T18" fmla="*/ 5609097 w 1097"/>
              <a:gd name="T19" fmla="*/ 537854 h 201"/>
              <a:gd name="T20" fmla="*/ 5285393 w 1097"/>
              <a:gd name="T21" fmla="*/ 865945 h 201"/>
              <a:gd name="T22" fmla="*/ 530662 w 1097"/>
              <a:gd name="T23" fmla="*/ 865945 h 201"/>
              <a:gd name="T24" fmla="*/ 212265 w 1097"/>
              <a:gd name="T25" fmla="*/ 537854 h 201"/>
              <a:gd name="T26" fmla="*/ 307784 w 1097"/>
              <a:gd name="T27" fmla="*/ 311955 h 201"/>
              <a:gd name="T28" fmla="*/ 530662 w 1097"/>
              <a:gd name="T29" fmla="*/ 215142 h 201"/>
              <a:gd name="T30" fmla="*/ 5285393 w 1097"/>
              <a:gd name="T31" fmla="*/ 215142 h 201"/>
              <a:gd name="T32" fmla="*/ 5513578 w 1097"/>
              <a:gd name="T33" fmla="*/ 311955 h 201"/>
              <a:gd name="T34" fmla="*/ 5609097 w 1097"/>
              <a:gd name="T35" fmla="*/ 537854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6" name="Freeform 6"/>
          <p:cNvSpPr>
            <a:spLocks noEditPoints="1"/>
          </p:cNvSpPr>
          <p:nvPr/>
        </p:nvSpPr>
        <p:spPr bwMode="auto">
          <a:xfrm>
            <a:off x="422275" y="401638"/>
            <a:ext cx="5608638" cy="865187"/>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7" name="文本框 39"/>
          <p:cNvSpPr txBox="1"/>
          <p:nvPr/>
        </p:nvSpPr>
        <p:spPr>
          <a:xfrm>
            <a:off x="609600" y="574675"/>
            <a:ext cx="665567"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03</a:t>
            </a:r>
            <a:endParaRPr kumimoji="0" lang="zh-CN" altLang="en-US"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58" name="Freeform 27"/>
          <p:cNvSpPr>
            <a:spLocks noChangeAspect="1" noEditPoints="1"/>
          </p:cNvSpPr>
          <p:nvPr/>
        </p:nvSpPr>
        <p:spPr bwMode="auto">
          <a:xfrm>
            <a:off x="4999038" y="600075"/>
            <a:ext cx="498475" cy="504825"/>
          </a:xfrm>
          <a:custGeom>
            <a:avLst/>
            <a:gdLst>
              <a:gd name="T0" fmla="*/ 59 w 104"/>
              <a:gd name="T1" fmla="*/ 46 h 105"/>
              <a:gd name="T2" fmla="*/ 59 w 104"/>
              <a:gd name="T3" fmla="*/ 23 h 105"/>
              <a:gd name="T4" fmla="*/ 46 w 104"/>
              <a:gd name="T5" fmla="*/ 23 h 105"/>
              <a:gd name="T6" fmla="*/ 46 w 104"/>
              <a:gd name="T7" fmla="*/ 46 h 105"/>
              <a:gd name="T8" fmla="*/ 24 w 104"/>
              <a:gd name="T9" fmla="*/ 46 h 105"/>
              <a:gd name="T10" fmla="*/ 24 w 104"/>
              <a:gd name="T11" fmla="*/ 59 h 105"/>
              <a:gd name="T12" fmla="*/ 46 w 104"/>
              <a:gd name="T13" fmla="*/ 59 h 105"/>
              <a:gd name="T14" fmla="*/ 46 w 104"/>
              <a:gd name="T15" fmla="*/ 82 h 105"/>
              <a:gd name="T16" fmla="*/ 59 w 104"/>
              <a:gd name="T17" fmla="*/ 82 h 105"/>
              <a:gd name="T18" fmla="*/ 59 w 104"/>
              <a:gd name="T19" fmla="*/ 59 h 105"/>
              <a:gd name="T20" fmla="*/ 81 w 104"/>
              <a:gd name="T21" fmla="*/ 59 h 105"/>
              <a:gd name="T22" fmla="*/ 81 w 104"/>
              <a:gd name="T23" fmla="*/ 46 h 105"/>
              <a:gd name="T24" fmla="*/ 59 w 104"/>
              <a:gd name="T25" fmla="*/ 46 h 105"/>
              <a:gd name="T26" fmla="*/ 52 w 104"/>
              <a:gd name="T27" fmla="*/ 0 h 105"/>
              <a:gd name="T28" fmla="*/ 0 w 104"/>
              <a:gd name="T29" fmla="*/ 53 h 105"/>
              <a:gd name="T30" fmla="*/ 52 w 104"/>
              <a:gd name="T31" fmla="*/ 105 h 105"/>
              <a:gd name="T32" fmla="*/ 104 w 104"/>
              <a:gd name="T33" fmla="*/ 53 h 105"/>
              <a:gd name="T34" fmla="*/ 52 w 104"/>
              <a:gd name="T35" fmla="*/ 0 h 105"/>
              <a:gd name="T36" fmla="*/ 52 w 104"/>
              <a:gd name="T37" fmla="*/ 93 h 105"/>
              <a:gd name="T38" fmla="*/ 12 w 104"/>
              <a:gd name="T39" fmla="*/ 53 h 105"/>
              <a:gd name="T40" fmla="*/ 52 w 104"/>
              <a:gd name="T41" fmla="*/ 12 h 105"/>
              <a:gd name="T42" fmla="*/ 93 w 104"/>
              <a:gd name="T43" fmla="*/ 53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9" y="46"/>
                </a:moveTo>
                <a:cubicBezTo>
                  <a:pt x="59" y="23"/>
                  <a:pt x="59" y="23"/>
                  <a:pt x="59" y="23"/>
                </a:cubicBezTo>
                <a:cubicBezTo>
                  <a:pt x="46" y="23"/>
                  <a:pt x="46" y="23"/>
                  <a:pt x="46" y="23"/>
                </a:cubicBezTo>
                <a:cubicBezTo>
                  <a:pt x="46" y="46"/>
                  <a:pt x="46" y="46"/>
                  <a:pt x="46" y="46"/>
                </a:cubicBezTo>
                <a:cubicBezTo>
                  <a:pt x="24" y="46"/>
                  <a:pt x="24" y="46"/>
                  <a:pt x="24" y="46"/>
                </a:cubicBezTo>
                <a:cubicBezTo>
                  <a:pt x="24" y="59"/>
                  <a:pt x="24" y="59"/>
                  <a:pt x="24" y="59"/>
                </a:cubicBezTo>
                <a:cubicBezTo>
                  <a:pt x="46" y="59"/>
                  <a:pt x="46" y="59"/>
                  <a:pt x="46" y="59"/>
                </a:cubicBezTo>
                <a:cubicBezTo>
                  <a:pt x="46" y="82"/>
                  <a:pt x="46" y="82"/>
                  <a:pt x="46" y="82"/>
                </a:cubicBezTo>
                <a:cubicBezTo>
                  <a:pt x="59" y="82"/>
                  <a:pt x="59" y="82"/>
                  <a:pt x="59" y="82"/>
                </a:cubicBezTo>
                <a:cubicBezTo>
                  <a:pt x="59" y="59"/>
                  <a:pt x="59" y="59"/>
                  <a:pt x="59" y="59"/>
                </a:cubicBezTo>
                <a:cubicBezTo>
                  <a:pt x="81" y="59"/>
                  <a:pt x="81" y="59"/>
                  <a:pt x="81" y="59"/>
                </a:cubicBezTo>
                <a:cubicBezTo>
                  <a:pt x="81" y="46"/>
                  <a:pt x="81" y="46"/>
                  <a:pt x="81" y="46"/>
                </a:cubicBezTo>
                <a:lnTo>
                  <a:pt x="59" y="46"/>
                </a:lnTo>
                <a:close/>
                <a:moveTo>
                  <a:pt x="52" y="0"/>
                </a:moveTo>
                <a:cubicBezTo>
                  <a:pt x="23" y="0"/>
                  <a:pt x="0" y="24"/>
                  <a:pt x="0" y="53"/>
                </a:cubicBezTo>
                <a:cubicBezTo>
                  <a:pt x="0" y="81"/>
                  <a:pt x="23" y="105"/>
                  <a:pt x="52" y="105"/>
                </a:cubicBezTo>
                <a:cubicBezTo>
                  <a:pt x="81" y="105"/>
                  <a:pt x="104" y="81"/>
                  <a:pt x="104" y="53"/>
                </a:cubicBezTo>
                <a:cubicBezTo>
                  <a:pt x="104" y="24"/>
                  <a:pt x="81" y="0"/>
                  <a:pt x="52" y="0"/>
                </a:cubicBezTo>
                <a:close/>
                <a:moveTo>
                  <a:pt x="52" y="93"/>
                </a:moveTo>
                <a:cubicBezTo>
                  <a:pt x="30" y="93"/>
                  <a:pt x="12" y="75"/>
                  <a:pt x="12" y="53"/>
                </a:cubicBezTo>
                <a:cubicBezTo>
                  <a:pt x="12" y="30"/>
                  <a:pt x="30" y="12"/>
                  <a:pt x="52" y="12"/>
                </a:cubicBezTo>
                <a:cubicBezTo>
                  <a:pt x="74" y="12"/>
                  <a:pt x="93" y="30"/>
                  <a:pt x="93" y="53"/>
                </a:cubicBezTo>
                <a:cubicBezTo>
                  <a:pt x="93" y="75"/>
                  <a:pt x="74" y="93"/>
                  <a:pt x="52" y="93"/>
                </a:cubicBezTo>
                <a:close/>
              </a:path>
            </a:pathLst>
          </a:custGeom>
          <a:solidFill>
            <a:sysClr val="window" lastClr="FFFFFF">
              <a:alpha val="88000"/>
            </a:sys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9" name="文本框 28"/>
          <p:cNvSpPr txBox="1"/>
          <p:nvPr/>
        </p:nvSpPr>
        <p:spPr>
          <a:xfrm>
            <a:off x="902198" y="547610"/>
            <a:ext cx="2801337" cy="58420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zh-CN" altLang="en-US" sz="32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反驳的方法</a:t>
            </a:r>
            <a:endPar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84" name="文本框 28"/>
          <p:cNvSpPr txBox="1"/>
          <p:nvPr/>
        </p:nvSpPr>
        <p:spPr>
          <a:xfrm>
            <a:off x="1135063" y="1779588"/>
            <a:ext cx="1415772"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dirty="0">
                <a:ln>
                  <a:noFill/>
                </a:ln>
                <a:solidFill>
                  <a:srgbClr val="7030A0"/>
                </a:solidFill>
                <a:effectLst>
                  <a:outerShdw blurRad="50800" dist="76200" dir="2700000" algn="tl" rotWithShape="0">
                    <a:prstClr val="black">
                      <a:alpha val="40000"/>
                    </a:prstClr>
                  </a:outerShdw>
                  <a:reflection blurRad="6350" stA="55000" endA="300" endPos="45500" dir="5400000" sy="-100000" algn="bl" rotWithShape="0"/>
                </a:effectLst>
                <a:uLnTx/>
                <a:uFillTx/>
                <a:latin typeface="微软雅黑" pitchFamily="34" charset="-122"/>
                <a:ea typeface="微软雅黑" pitchFamily="34" charset="-122"/>
                <a:cs typeface="+mn-cs"/>
              </a:rPr>
              <a:t>归谬法</a:t>
            </a:r>
          </a:p>
        </p:txBody>
      </p:sp>
      <p:grpSp>
        <p:nvGrpSpPr>
          <p:cNvPr id="31754" name="Group 68"/>
          <p:cNvGrpSpPr>
            <a:grpSpLocks/>
          </p:cNvGrpSpPr>
          <p:nvPr/>
        </p:nvGrpSpPr>
        <p:grpSpPr bwMode="auto">
          <a:xfrm>
            <a:off x="736600" y="2609738"/>
            <a:ext cx="7543800" cy="2438400"/>
            <a:chOff x="720" y="1382"/>
            <a:chExt cx="4058" cy="480"/>
          </a:xfrm>
        </p:grpSpPr>
        <p:sp>
          <p:nvSpPr>
            <p:cNvPr id="29" name="AutoShape 69"/>
            <p:cNvSpPr>
              <a:spLocks noChangeArrowheads="1"/>
            </p:cNvSpPr>
            <p:nvPr/>
          </p:nvSpPr>
          <p:spPr bwMode="gray">
            <a:xfrm>
              <a:off x="720" y="1382"/>
              <a:ext cx="4058" cy="480"/>
            </a:xfrm>
            <a:prstGeom prst="roundRect">
              <a:avLst>
                <a:gd name="adj" fmla="val 17509"/>
              </a:avLst>
            </a:prstGeom>
            <a:gradFill rotWithShape="1">
              <a:gsLst>
                <a:gs pos="0">
                  <a:srgbClr val="E4D578"/>
                </a:gs>
                <a:gs pos="50000">
                  <a:srgbClr val="D2C46F"/>
                </a:gs>
                <a:gs pos="100000">
                  <a:srgbClr val="E4D578"/>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nvGrpSpPr>
            <p:cNvPr id="21519" name="Group 70"/>
            <p:cNvGrpSpPr>
              <a:grpSpLocks/>
            </p:cNvGrpSpPr>
            <p:nvPr/>
          </p:nvGrpSpPr>
          <p:grpSpPr bwMode="auto">
            <a:xfrm>
              <a:off x="730" y="1407"/>
              <a:ext cx="4043" cy="444"/>
              <a:chOff x="744" y="1407"/>
              <a:chExt cx="3988" cy="444"/>
            </a:xfrm>
          </p:grpSpPr>
          <p:sp>
            <p:nvSpPr>
              <p:cNvPr id="37" name="AutoShape 71"/>
              <p:cNvSpPr>
                <a:spLocks noChangeArrowheads="1"/>
              </p:cNvSpPr>
              <p:nvPr/>
            </p:nvSpPr>
            <p:spPr bwMode="gray">
              <a:xfrm>
                <a:off x="744" y="1736"/>
                <a:ext cx="3987" cy="115"/>
              </a:xfrm>
              <a:prstGeom prst="roundRect">
                <a:avLst>
                  <a:gd name="adj" fmla="val 50000"/>
                </a:avLst>
              </a:prstGeom>
              <a:gradFill rotWithShape="1">
                <a:gsLst>
                  <a:gs pos="0">
                    <a:srgbClr val="E4D578">
                      <a:alpha val="0"/>
                    </a:srgbClr>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sp>
            <p:nvSpPr>
              <p:cNvPr id="38" name="AutoShape 72"/>
              <p:cNvSpPr>
                <a:spLocks noChangeArrowheads="1"/>
              </p:cNvSpPr>
              <p:nvPr/>
            </p:nvSpPr>
            <p:spPr bwMode="gray">
              <a:xfrm>
                <a:off x="744" y="1407"/>
                <a:ext cx="3987" cy="115"/>
              </a:xfrm>
              <a:prstGeom prst="roundRect">
                <a:avLst>
                  <a:gd name="adj" fmla="val 50000"/>
                </a:avLst>
              </a:prstGeom>
              <a:gradFill rotWithShape="1">
                <a:gsLst>
                  <a:gs pos="0">
                    <a:srgbClr val="FFFFFF"/>
                  </a:gs>
                  <a:gs pos="100000">
                    <a:srgbClr val="E4D578">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grpSp>
      <p:sp>
        <p:nvSpPr>
          <p:cNvPr id="39" name="文本框 28"/>
          <p:cNvSpPr txBox="1">
            <a:spLocks noChangeArrowheads="1"/>
          </p:cNvSpPr>
          <p:nvPr/>
        </p:nvSpPr>
        <p:spPr bwMode="auto">
          <a:xfrm>
            <a:off x="925513" y="2770362"/>
            <a:ext cx="7165975"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归谬法是通过假定被反驳论题为真，然后据此必然推出荒谬的结果，从而确定被反驳的论题为假的反驳方法。</a:t>
            </a:r>
            <a:endPar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1" name="任意多边形 6"/>
          <p:cNvSpPr/>
          <p:nvPr/>
        </p:nvSpPr>
        <p:spPr>
          <a:xfrm rot="19117117">
            <a:off x="330200" y="1741488"/>
            <a:ext cx="1069975" cy="771525"/>
          </a:xfrm>
          <a:custGeom>
            <a:avLst/>
            <a:gdLst>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698395 w 1556117"/>
              <a:gd name="connsiteY2" fmla="*/ 875985 h 1091990"/>
              <a:gd name="connsiteX3" fmla="*/ 490576 w 1556117"/>
              <a:gd name="connsiteY3" fmla="*/ 690838 h 1091990"/>
              <a:gd name="connsiteX4" fmla="*/ 199631 w 1556117"/>
              <a:gd name="connsiteY4" fmla="*/ 562368 h 1091990"/>
              <a:gd name="connsiteX5" fmla="*/ 29598 w 1556117"/>
              <a:gd name="connsiteY5" fmla="*/ 562368 h 1091990"/>
              <a:gd name="connsiteX6" fmla="*/ 22041 w 1556117"/>
              <a:gd name="connsiteY6" fmla="*/ 547254 h 1091990"/>
              <a:gd name="connsiteX7" fmla="*/ 82497 w 1556117"/>
              <a:gd name="connsiteY7" fmla="*/ 441456 h 1091990"/>
              <a:gd name="connsiteX8" fmla="*/ 256309 w 1556117"/>
              <a:gd name="connsiteY8" fmla="*/ 218524 h 1091990"/>
              <a:gd name="connsiteX9" fmla="*/ 551033 w 1556117"/>
              <a:gd name="connsiteY9" fmla="*/ 48491 h 1091990"/>
              <a:gd name="connsiteX10" fmla="*/ 943998 w 1556117"/>
              <a:gd name="connsiteY10" fmla="*/ 25820 h 1091990"/>
              <a:gd name="connsiteX11" fmla="*/ 1291621 w 1556117"/>
              <a:gd name="connsiteY11" fmla="*/ 203410 h 1091990"/>
              <a:gd name="connsiteX12" fmla="*/ 1518332 w 1556117"/>
              <a:gd name="connsiteY12" fmla="*/ 494355 h 1091990"/>
              <a:gd name="connsiteX13" fmla="*/ 1518332 w 1556117"/>
              <a:gd name="connsiteY13" fmla="*/ 517026 h 1091990"/>
              <a:gd name="connsiteX14" fmla="*/ 1382305 w 1556117"/>
              <a:gd name="connsiteY14" fmla="*/ 535919 h 1091990"/>
              <a:gd name="connsiteX15" fmla="*/ 1155595 w 1556117"/>
              <a:gd name="connsiteY15" fmla="*/ 626603 h 1091990"/>
              <a:gd name="connsiteX16" fmla="*/ 962890 w 1556117"/>
              <a:gd name="connsiteY16" fmla="*/ 789079 h 1091990"/>
              <a:gd name="connsiteX17" fmla="*/ 796636 w 1556117"/>
              <a:gd name="connsiteY17"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360"/>
              <a:gd name="connsiteX1" fmla="*/ 690837 w 1556117"/>
              <a:gd name="connsiteY1" fmla="*/ 879764 h 1091360"/>
              <a:gd name="connsiteX2" fmla="*/ 490576 w 1556117"/>
              <a:gd name="connsiteY2" fmla="*/ 690838 h 1091360"/>
              <a:gd name="connsiteX3" fmla="*/ 199631 w 1556117"/>
              <a:gd name="connsiteY3" fmla="*/ 562368 h 1091360"/>
              <a:gd name="connsiteX4" fmla="*/ 29598 w 1556117"/>
              <a:gd name="connsiteY4" fmla="*/ 562368 h 1091360"/>
              <a:gd name="connsiteX5" fmla="*/ 22041 w 1556117"/>
              <a:gd name="connsiteY5" fmla="*/ 547254 h 1091360"/>
              <a:gd name="connsiteX6" fmla="*/ 82497 w 1556117"/>
              <a:gd name="connsiteY6" fmla="*/ 441456 h 1091360"/>
              <a:gd name="connsiteX7" fmla="*/ 256309 w 1556117"/>
              <a:gd name="connsiteY7" fmla="*/ 218524 h 1091360"/>
              <a:gd name="connsiteX8" fmla="*/ 551033 w 1556117"/>
              <a:gd name="connsiteY8" fmla="*/ 48491 h 1091360"/>
              <a:gd name="connsiteX9" fmla="*/ 943998 w 1556117"/>
              <a:gd name="connsiteY9" fmla="*/ 25820 h 1091360"/>
              <a:gd name="connsiteX10" fmla="*/ 1291621 w 1556117"/>
              <a:gd name="connsiteY10" fmla="*/ 203410 h 1091360"/>
              <a:gd name="connsiteX11" fmla="*/ 1518332 w 1556117"/>
              <a:gd name="connsiteY11" fmla="*/ 494355 h 1091360"/>
              <a:gd name="connsiteX12" fmla="*/ 1518332 w 1556117"/>
              <a:gd name="connsiteY12" fmla="*/ 517026 h 1091360"/>
              <a:gd name="connsiteX13" fmla="*/ 1382305 w 1556117"/>
              <a:gd name="connsiteY13" fmla="*/ 535919 h 1091360"/>
              <a:gd name="connsiteX14" fmla="*/ 1155595 w 1556117"/>
              <a:gd name="connsiteY14" fmla="*/ 626603 h 1091360"/>
              <a:gd name="connsiteX15" fmla="*/ 962890 w 1556117"/>
              <a:gd name="connsiteY15" fmla="*/ 789079 h 1091360"/>
              <a:gd name="connsiteX16" fmla="*/ 796636 w 1556117"/>
              <a:gd name="connsiteY16" fmla="*/ 1076246 h 1091360"/>
              <a:gd name="connsiteX0" fmla="*/ 796636 w 1556117"/>
              <a:gd name="connsiteY0" fmla="*/ 1076246 h 1091360"/>
              <a:gd name="connsiteX1" fmla="*/ 690837 w 1556117"/>
              <a:gd name="connsiteY1" fmla="*/ 879764 h 1091360"/>
              <a:gd name="connsiteX2" fmla="*/ 490576 w 1556117"/>
              <a:gd name="connsiteY2" fmla="*/ 690838 h 1091360"/>
              <a:gd name="connsiteX3" fmla="*/ 483019 w 1556117"/>
              <a:gd name="connsiteY3" fmla="*/ 694616 h 1091360"/>
              <a:gd name="connsiteX4" fmla="*/ 199631 w 1556117"/>
              <a:gd name="connsiteY4" fmla="*/ 562368 h 1091360"/>
              <a:gd name="connsiteX5" fmla="*/ 29598 w 1556117"/>
              <a:gd name="connsiteY5" fmla="*/ 562368 h 1091360"/>
              <a:gd name="connsiteX6" fmla="*/ 22041 w 1556117"/>
              <a:gd name="connsiteY6" fmla="*/ 547254 h 1091360"/>
              <a:gd name="connsiteX7" fmla="*/ 82497 w 1556117"/>
              <a:gd name="connsiteY7" fmla="*/ 441456 h 1091360"/>
              <a:gd name="connsiteX8" fmla="*/ 256309 w 1556117"/>
              <a:gd name="connsiteY8" fmla="*/ 218524 h 1091360"/>
              <a:gd name="connsiteX9" fmla="*/ 551033 w 1556117"/>
              <a:gd name="connsiteY9" fmla="*/ 48491 h 1091360"/>
              <a:gd name="connsiteX10" fmla="*/ 943998 w 1556117"/>
              <a:gd name="connsiteY10" fmla="*/ 25820 h 1091360"/>
              <a:gd name="connsiteX11" fmla="*/ 1291621 w 1556117"/>
              <a:gd name="connsiteY11" fmla="*/ 203410 h 1091360"/>
              <a:gd name="connsiteX12" fmla="*/ 1518332 w 1556117"/>
              <a:gd name="connsiteY12" fmla="*/ 494355 h 1091360"/>
              <a:gd name="connsiteX13" fmla="*/ 1518332 w 1556117"/>
              <a:gd name="connsiteY13" fmla="*/ 517026 h 1091360"/>
              <a:gd name="connsiteX14" fmla="*/ 1382305 w 1556117"/>
              <a:gd name="connsiteY14" fmla="*/ 535919 h 1091360"/>
              <a:gd name="connsiteX15" fmla="*/ 1155595 w 1556117"/>
              <a:gd name="connsiteY15" fmla="*/ 626603 h 1091360"/>
              <a:gd name="connsiteX16" fmla="*/ 962890 w 1556117"/>
              <a:gd name="connsiteY16" fmla="*/ 789079 h 1091360"/>
              <a:gd name="connsiteX17" fmla="*/ 796636 w 155611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76246"/>
              <a:gd name="connsiteX1" fmla="*/ 691467 w 1556747"/>
              <a:gd name="connsiteY1" fmla="*/ 879764 h 1076246"/>
              <a:gd name="connsiteX2" fmla="*/ 491206 w 1556747"/>
              <a:gd name="connsiteY2" fmla="*/ 690838 h 1076246"/>
              <a:gd name="connsiteX3" fmla="*/ 483649 w 1556747"/>
              <a:gd name="connsiteY3" fmla="*/ 694616 h 1076246"/>
              <a:gd name="connsiteX4" fmla="*/ 204040 w 1556747"/>
              <a:gd name="connsiteY4" fmla="*/ 577483 h 1076246"/>
              <a:gd name="connsiteX5" fmla="*/ 30228 w 1556747"/>
              <a:gd name="connsiteY5" fmla="*/ 562368 h 1076246"/>
              <a:gd name="connsiteX6" fmla="*/ 22671 w 1556747"/>
              <a:gd name="connsiteY6" fmla="*/ 547254 h 1076246"/>
              <a:gd name="connsiteX7" fmla="*/ 83127 w 1556747"/>
              <a:gd name="connsiteY7" fmla="*/ 441456 h 1076246"/>
              <a:gd name="connsiteX8" fmla="*/ 256939 w 1556747"/>
              <a:gd name="connsiteY8" fmla="*/ 218524 h 1076246"/>
              <a:gd name="connsiteX9" fmla="*/ 551663 w 1556747"/>
              <a:gd name="connsiteY9" fmla="*/ 48491 h 1076246"/>
              <a:gd name="connsiteX10" fmla="*/ 944628 w 1556747"/>
              <a:gd name="connsiteY10" fmla="*/ 25820 h 1076246"/>
              <a:gd name="connsiteX11" fmla="*/ 1292251 w 1556747"/>
              <a:gd name="connsiteY11" fmla="*/ 203410 h 1076246"/>
              <a:gd name="connsiteX12" fmla="*/ 1518962 w 1556747"/>
              <a:gd name="connsiteY12" fmla="*/ 494355 h 1076246"/>
              <a:gd name="connsiteX13" fmla="*/ 1518962 w 1556747"/>
              <a:gd name="connsiteY13" fmla="*/ 517026 h 1076246"/>
              <a:gd name="connsiteX14" fmla="*/ 1382935 w 1556747"/>
              <a:gd name="connsiteY14" fmla="*/ 535919 h 1076246"/>
              <a:gd name="connsiteX15" fmla="*/ 1156225 w 1556747"/>
              <a:gd name="connsiteY15" fmla="*/ 626603 h 1076246"/>
              <a:gd name="connsiteX16" fmla="*/ 963520 w 1556747"/>
              <a:gd name="connsiteY16" fmla="*/ 789079 h 1076246"/>
              <a:gd name="connsiteX17" fmla="*/ 797266 w 1556747"/>
              <a:gd name="connsiteY17" fmla="*/ 1076246 h 1076246"/>
              <a:gd name="connsiteX0" fmla="*/ 797266 w 1556747"/>
              <a:gd name="connsiteY0" fmla="*/ 1076246 h 1095967"/>
              <a:gd name="connsiteX1" fmla="*/ 691467 w 1556747"/>
              <a:gd name="connsiteY1" fmla="*/ 879764 h 1095967"/>
              <a:gd name="connsiteX2" fmla="*/ 491206 w 1556747"/>
              <a:gd name="connsiteY2" fmla="*/ 690838 h 1095967"/>
              <a:gd name="connsiteX3" fmla="*/ 483649 w 1556747"/>
              <a:gd name="connsiteY3" fmla="*/ 694616 h 1095967"/>
              <a:gd name="connsiteX4" fmla="*/ 204040 w 1556747"/>
              <a:gd name="connsiteY4" fmla="*/ 577483 h 1095967"/>
              <a:gd name="connsiteX5" fmla="*/ 30228 w 1556747"/>
              <a:gd name="connsiteY5" fmla="*/ 562368 h 1095967"/>
              <a:gd name="connsiteX6" fmla="*/ 22671 w 1556747"/>
              <a:gd name="connsiteY6" fmla="*/ 547254 h 1095967"/>
              <a:gd name="connsiteX7" fmla="*/ 83127 w 1556747"/>
              <a:gd name="connsiteY7" fmla="*/ 441456 h 1095967"/>
              <a:gd name="connsiteX8" fmla="*/ 256939 w 1556747"/>
              <a:gd name="connsiteY8" fmla="*/ 218524 h 1095967"/>
              <a:gd name="connsiteX9" fmla="*/ 551663 w 1556747"/>
              <a:gd name="connsiteY9" fmla="*/ 48491 h 1095967"/>
              <a:gd name="connsiteX10" fmla="*/ 944628 w 1556747"/>
              <a:gd name="connsiteY10" fmla="*/ 25820 h 1095967"/>
              <a:gd name="connsiteX11" fmla="*/ 1292251 w 1556747"/>
              <a:gd name="connsiteY11" fmla="*/ 203410 h 1095967"/>
              <a:gd name="connsiteX12" fmla="*/ 1518962 w 1556747"/>
              <a:gd name="connsiteY12" fmla="*/ 494355 h 1095967"/>
              <a:gd name="connsiteX13" fmla="*/ 1518962 w 1556747"/>
              <a:gd name="connsiteY13" fmla="*/ 517026 h 1095967"/>
              <a:gd name="connsiteX14" fmla="*/ 1382935 w 1556747"/>
              <a:gd name="connsiteY14" fmla="*/ 535919 h 1095967"/>
              <a:gd name="connsiteX15" fmla="*/ 1156225 w 1556747"/>
              <a:gd name="connsiteY15" fmla="*/ 626603 h 1095967"/>
              <a:gd name="connsiteX16" fmla="*/ 963520 w 1556747"/>
              <a:gd name="connsiteY16" fmla="*/ 789079 h 1095967"/>
              <a:gd name="connsiteX17" fmla="*/ 797266 w 1556747"/>
              <a:gd name="connsiteY17" fmla="*/ 1076246 h 109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6747" h="1095967">
                <a:moveTo>
                  <a:pt x="797266" y="1076246"/>
                </a:moveTo>
                <a:cubicBezTo>
                  <a:pt x="785577" y="1073649"/>
                  <a:pt x="742477" y="943999"/>
                  <a:pt x="691467" y="879764"/>
                </a:cubicBezTo>
                <a:cubicBezTo>
                  <a:pt x="640457" y="815529"/>
                  <a:pt x="525842" y="721696"/>
                  <a:pt x="491206" y="690838"/>
                </a:cubicBezTo>
                <a:cubicBezTo>
                  <a:pt x="456570" y="659980"/>
                  <a:pt x="579216" y="757910"/>
                  <a:pt x="483649" y="694616"/>
                </a:cubicBezTo>
                <a:cubicBezTo>
                  <a:pt x="384545" y="633220"/>
                  <a:pt x="279610" y="599524"/>
                  <a:pt x="204040" y="577483"/>
                </a:cubicBezTo>
                <a:cubicBezTo>
                  <a:pt x="128470" y="555442"/>
                  <a:pt x="60456" y="567406"/>
                  <a:pt x="30228" y="562368"/>
                </a:cubicBezTo>
                <a:cubicBezTo>
                  <a:pt x="0" y="557330"/>
                  <a:pt x="13855" y="567406"/>
                  <a:pt x="22671" y="547254"/>
                </a:cubicBezTo>
                <a:cubicBezTo>
                  <a:pt x="31488" y="527102"/>
                  <a:pt x="44082" y="496244"/>
                  <a:pt x="83127" y="441456"/>
                </a:cubicBezTo>
                <a:cubicBezTo>
                  <a:pt x="122172" y="386668"/>
                  <a:pt x="178850" y="284018"/>
                  <a:pt x="256939" y="218524"/>
                </a:cubicBezTo>
                <a:cubicBezTo>
                  <a:pt x="335028" y="153030"/>
                  <a:pt x="437048" y="80608"/>
                  <a:pt x="551663" y="48491"/>
                </a:cubicBezTo>
                <a:cubicBezTo>
                  <a:pt x="666278" y="16374"/>
                  <a:pt x="821197" y="0"/>
                  <a:pt x="944628" y="25820"/>
                </a:cubicBezTo>
                <a:cubicBezTo>
                  <a:pt x="1068059" y="51640"/>
                  <a:pt x="1196529" y="125321"/>
                  <a:pt x="1292251" y="203410"/>
                </a:cubicBezTo>
                <a:cubicBezTo>
                  <a:pt x="1387973" y="281499"/>
                  <a:pt x="1481177" y="442086"/>
                  <a:pt x="1518962" y="494355"/>
                </a:cubicBezTo>
                <a:cubicBezTo>
                  <a:pt x="1556747" y="546624"/>
                  <a:pt x="1541633" y="510099"/>
                  <a:pt x="1518962" y="517026"/>
                </a:cubicBezTo>
                <a:cubicBezTo>
                  <a:pt x="1496291" y="523953"/>
                  <a:pt x="1443391" y="517656"/>
                  <a:pt x="1382935" y="535919"/>
                </a:cubicBezTo>
                <a:cubicBezTo>
                  <a:pt x="1322479" y="554182"/>
                  <a:pt x="1226127" y="584410"/>
                  <a:pt x="1156225" y="626603"/>
                </a:cubicBezTo>
                <a:cubicBezTo>
                  <a:pt x="1086323" y="668796"/>
                  <a:pt x="1023346" y="712249"/>
                  <a:pt x="963520" y="789079"/>
                </a:cubicBezTo>
                <a:cubicBezTo>
                  <a:pt x="903694" y="865909"/>
                  <a:pt x="808601" y="1095967"/>
                  <a:pt x="797266" y="1076246"/>
                </a:cubicBezTo>
                <a:close/>
              </a:path>
            </a:pathLst>
          </a:custGeom>
          <a:gradFill>
            <a:gsLst>
              <a:gs pos="0">
                <a:srgbClr val="E4A302"/>
              </a:gs>
              <a:gs pos="100000">
                <a:srgbClr val="FFDD71"/>
              </a:gs>
            </a:gsLst>
            <a:lin ang="12000000" scaled="0"/>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30013990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p:cTn id="12" dur="500" fill="hold"/>
                                        <p:tgtEl>
                                          <p:spTgt spid="44"/>
                                        </p:tgtEl>
                                        <p:attrNameLst>
                                          <p:attrName>ppt_w</p:attrName>
                                        </p:attrNameLst>
                                      </p:cBhvr>
                                      <p:tavLst>
                                        <p:tav tm="0">
                                          <p:val>
                                            <p:fltVal val="0"/>
                                          </p:val>
                                        </p:tav>
                                        <p:tav tm="100000">
                                          <p:val>
                                            <p:strVal val="#ppt_w"/>
                                          </p:val>
                                        </p:tav>
                                      </p:tavLst>
                                    </p:anim>
                                    <p:anim calcmode="lin" valueType="num">
                                      <p:cBhvr>
                                        <p:cTn id="13" dur="500" fill="hold"/>
                                        <p:tgtEl>
                                          <p:spTgt spid="44"/>
                                        </p:tgtEl>
                                        <p:attrNameLst>
                                          <p:attrName>ppt_h</p:attrName>
                                        </p:attrNameLst>
                                      </p:cBhvr>
                                      <p:tavLst>
                                        <p:tav tm="0">
                                          <p:val>
                                            <p:fltVal val="0"/>
                                          </p:val>
                                        </p:tav>
                                        <p:tav tm="100000">
                                          <p:val>
                                            <p:strVal val="#ppt_h"/>
                                          </p:val>
                                        </p:tav>
                                      </p:tavLst>
                                    </p:anim>
                                    <p:animEffect transition="in" filter="fade">
                                      <p:cBhvr>
                                        <p:cTn id="14" dur="500"/>
                                        <p:tgtEl>
                                          <p:spTgt spid="4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4"/>
                                        </p:tgtEl>
                                        <p:attrNameLst>
                                          <p:attrName>style.visibility</p:attrName>
                                        </p:attrNameLst>
                                      </p:cBhvr>
                                      <p:to>
                                        <p:strVal val="visible"/>
                                      </p:to>
                                    </p:set>
                                    <p:anim calcmode="lin" valueType="num">
                                      <p:cBhvr>
                                        <p:cTn id="17" dur="500" fill="hold"/>
                                        <p:tgtEl>
                                          <p:spTgt spid="84"/>
                                        </p:tgtEl>
                                        <p:attrNameLst>
                                          <p:attrName>ppt_w</p:attrName>
                                        </p:attrNameLst>
                                      </p:cBhvr>
                                      <p:tavLst>
                                        <p:tav tm="0">
                                          <p:val>
                                            <p:fltVal val="0"/>
                                          </p:val>
                                        </p:tav>
                                        <p:tav tm="100000">
                                          <p:val>
                                            <p:strVal val="#ppt_w"/>
                                          </p:val>
                                        </p:tav>
                                      </p:tavLst>
                                    </p:anim>
                                    <p:anim calcmode="lin" valueType="num">
                                      <p:cBhvr>
                                        <p:cTn id="18" dur="500" fill="hold"/>
                                        <p:tgtEl>
                                          <p:spTgt spid="84"/>
                                        </p:tgtEl>
                                        <p:attrNameLst>
                                          <p:attrName>ppt_h</p:attrName>
                                        </p:attrNameLst>
                                      </p:cBhvr>
                                      <p:tavLst>
                                        <p:tav tm="0">
                                          <p:val>
                                            <p:fltVal val="0"/>
                                          </p:val>
                                        </p:tav>
                                        <p:tav tm="100000">
                                          <p:val>
                                            <p:strVal val="#ppt_h"/>
                                          </p:val>
                                        </p:tav>
                                      </p:tavLst>
                                    </p:anim>
                                    <p:animEffect transition="in" filter="fade">
                                      <p:cBhvr>
                                        <p:cTn id="19" dur="500"/>
                                        <p:tgtEl>
                                          <p:spTgt spid="84"/>
                                        </p:tgtEl>
                                      </p:cBhvr>
                                    </p:animEffect>
                                  </p:childTnLst>
                                </p:cTn>
                              </p:par>
                              <p:par>
                                <p:cTn id="20" presetID="53" presetClass="entr" presetSubtype="16" fill="hold" nodeType="withEffect">
                                  <p:stCondLst>
                                    <p:cond delay="0"/>
                                  </p:stCondLst>
                                  <p:childTnLst>
                                    <p:set>
                                      <p:cBhvr>
                                        <p:cTn id="21" dur="1" fill="hold">
                                          <p:stCondLst>
                                            <p:cond delay="0"/>
                                          </p:stCondLst>
                                        </p:cTn>
                                        <p:tgtEl>
                                          <p:spTgt spid="31754"/>
                                        </p:tgtEl>
                                        <p:attrNameLst>
                                          <p:attrName>style.visibility</p:attrName>
                                        </p:attrNameLst>
                                      </p:cBhvr>
                                      <p:to>
                                        <p:strVal val="visible"/>
                                      </p:to>
                                    </p:set>
                                    <p:anim calcmode="lin" valueType="num">
                                      <p:cBhvr>
                                        <p:cTn id="22" dur="500" fill="hold"/>
                                        <p:tgtEl>
                                          <p:spTgt spid="31754"/>
                                        </p:tgtEl>
                                        <p:attrNameLst>
                                          <p:attrName>ppt_w</p:attrName>
                                        </p:attrNameLst>
                                      </p:cBhvr>
                                      <p:tavLst>
                                        <p:tav tm="0">
                                          <p:val>
                                            <p:fltVal val="0"/>
                                          </p:val>
                                        </p:tav>
                                        <p:tav tm="100000">
                                          <p:val>
                                            <p:strVal val="#ppt_w"/>
                                          </p:val>
                                        </p:tav>
                                      </p:tavLst>
                                    </p:anim>
                                    <p:anim calcmode="lin" valueType="num">
                                      <p:cBhvr>
                                        <p:cTn id="23" dur="500" fill="hold"/>
                                        <p:tgtEl>
                                          <p:spTgt spid="31754"/>
                                        </p:tgtEl>
                                        <p:attrNameLst>
                                          <p:attrName>ppt_h</p:attrName>
                                        </p:attrNameLst>
                                      </p:cBhvr>
                                      <p:tavLst>
                                        <p:tav tm="0">
                                          <p:val>
                                            <p:fltVal val="0"/>
                                          </p:val>
                                        </p:tav>
                                        <p:tav tm="100000">
                                          <p:val>
                                            <p:strVal val="#ppt_h"/>
                                          </p:val>
                                        </p:tav>
                                      </p:tavLst>
                                    </p:anim>
                                    <p:animEffect transition="in" filter="fade">
                                      <p:cBhvr>
                                        <p:cTn id="24" dur="500"/>
                                        <p:tgtEl>
                                          <p:spTgt spid="3175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p:cTn id="27" dur="500" fill="hold"/>
                                        <p:tgtEl>
                                          <p:spTgt spid="39"/>
                                        </p:tgtEl>
                                        <p:attrNameLst>
                                          <p:attrName>ppt_w</p:attrName>
                                        </p:attrNameLst>
                                      </p:cBhvr>
                                      <p:tavLst>
                                        <p:tav tm="0">
                                          <p:val>
                                            <p:fltVal val="0"/>
                                          </p:val>
                                        </p:tav>
                                        <p:tav tm="100000">
                                          <p:val>
                                            <p:strVal val="#ppt_w"/>
                                          </p:val>
                                        </p:tav>
                                      </p:tavLst>
                                    </p:anim>
                                    <p:anim calcmode="lin" valueType="num">
                                      <p:cBhvr>
                                        <p:cTn id="28" dur="500" fill="hold"/>
                                        <p:tgtEl>
                                          <p:spTgt spid="39"/>
                                        </p:tgtEl>
                                        <p:attrNameLst>
                                          <p:attrName>ppt_h</p:attrName>
                                        </p:attrNameLst>
                                      </p:cBhvr>
                                      <p:tavLst>
                                        <p:tav tm="0">
                                          <p:val>
                                            <p:fltVal val="0"/>
                                          </p:val>
                                        </p:tav>
                                        <p:tav tm="100000">
                                          <p:val>
                                            <p:strVal val="#ppt_h"/>
                                          </p:val>
                                        </p:tav>
                                      </p:tavLst>
                                    </p:anim>
                                    <p:animEffect transition="in" filter="fade">
                                      <p:cBhvr>
                                        <p:cTn id="29" dur="500"/>
                                        <p:tgtEl>
                                          <p:spTgt spid="39"/>
                                        </p:tgtEl>
                                      </p:cBhvr>
                                    </p:animEffect>
                                  </p:childTnLst>
                                </p:cTn>
                              </p:par>
                              <p:par>
                                <p:cTn id="30" presetID="53" presetClass="entr" presetSubtype="16"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9">
                                            <p:txEl>
                                              <p:pRg st="0" end="0"/>
                                            </p:txEl>
                                          </p:spTgt>
                                        </p:tgtEl>
                                        <p:attrNameLst>
                                          <p:attrName>style.visibility</p:attrName>
                                        </p:attrNameLst>
                                      </p:cBhvr>
                                      <p:to>
                                        <p:strVal val="visible"/>
                                      </p:to>
                                    </p:set>
                                    <p:animEffect transition="in" filter="barn(inVertical)">
                                      <p:cBhvr>
                                        <p:cTn id="39" dur="500"/>
                                        <p:tgtEl>
                                          <p:spTgt spid="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4" grpId="0"/>
      <p:bldP spid="84" grpId="0"/>
      <p:bldP spid="3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28"/>
          <p:cNvSpPr txBox="1"/>
          <p:nvPr/>
        </p:nvSpPr>
        <p:spPr>
          <a:xfrm>
            <a:off x="3298825" y="2481263"/>
            <a:ext cx="4770438" cy="120015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p>
        </p:txBody>
      </p:sp>
      <p:sp>
        <p:nvSpPr>
          <p:cNvPr id="44" name="文本框 28"/>
          <p:cNvSpPr txBox="1"/>
          <p:nvPr/>
        </p:nvSpPr>
        <p:spPr>
          <a:xfrm>
            <a:off x="925513" y="2478088"/>
            <a:ext cx="7302500" cy="739775"/>
          </a:xfrm>
          <a:prstGeom prst="rect">
            <a:avLst/>
          </a:prstGeom>
          <a:noFill/>
        </p:spPr>
        <p:txBody>
          <a:bodyP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       </a:t>
            </a:r>
          </a:p>
        </p:txBody>
      </p:sp>
      <p:grpSp>
        <p:nvGrpSpPr>
          <p:cNvPr id="21508" name="组合 1"/>
          <p:cNvGrpSpPr>
            <a:grpSpLocks/>
          </p:cNvGrpSpPr>
          <p:nvPr/>
        </p:nvGrpSpPr>
        <p:grpSpPr bwMode="auto">
          <a:xfrm>
            <a:off x="525463" y="508000"/>
            <a:ext cx="5397500" cy="652463"/>
            <a:chOff x="3589704" y="5356768"/>
            <a:chExt cx="5398100" cy="651600"/>
          </a:xfrm>
        </p:grpSpPr>
        <p:sp>
          <p:nvSpPr>
            <p:cNvPr id="52" name="Freeform 7"/>
            <p:cNvSpPr>
              <a:spLocks/>
            </p:cNvSpPr>
            <p:nvPr/>
          </p:nvSpPr>
          <p:spPr bwMode="auto">
            <a:xfrm>
              <a:off x="3592879" y="5358354"/>
              <a:ext cx="5394925" cy="648428"/>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29ABE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3" name="Freeform 8"/>
            <p:cNvSpPr>
              <a:spLocks/>
            </p:cNvSpPr>
            <p:nvPr/>
          </p:nvSpPr>
          <p:spPr bwMode="auto">
            <a:xfrm>
              <a:off x="7751004" y="5358354"/>
              <a:ext cx="1236800" cy="648428"/>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4" name="Freeform 12"/>
            <p:cNvSpPr>
              <a:spLocks/>
            </p:cNvSpPr>
            <p:nvPr/>
          </p:nvSpPr>
          <p:spPr bwMode="auto">
            <a:xfrm>
              <a:off x="3589704" y="5356768"/>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grpSp>
      <p:sp>
        <p:nvSpPr>
          <p:cNvPr id="55" name="Freeform 5"/>
          <p:cNvSpPr>
            <a:spLocks noEditPoints="1"/>
          </p:cNvSpPr>
          <p:nvPr/>
        </p:nvSpPr>
        <p:spPr bwMode="auto">
          <a:xfrm>
            <a:off x="315913" y="277813"/>
            <a:ext cx="5821362" cy="1081087"/>
          </a:xfrm>
          <a:custGeom>
            <a:avLst/>
            <a:gdLst>
              <a:gd name="T0" fmla="*/ 5285393 w 1097"/>
              <a:gd name="T1" fmla="*/ 0 h 201"/>
              <a:gd name="T2" fmla="*/ 530662 w 1097"/>
              <a:gd name="T3" fmla="*/ 0 h 201"/>
              <a:gd name="T4" fmla="*/ 153892 w 1097"/>
              <a:gd name="T5" fmla="*/ 155978 h 201"/>
              <a:gd name="T6" fmla="*/ 0 w 1097"/>
              <a:gd name="T7" fmla="*/ 537854 h 201"/>
              <a:gd name="T8" fmla="*/ 530662 w 1097"/>
              <a:gd name="T9" fmla="*/ 1081087 h 201"/>
              <a:gd name="T10" fmla="*/ 5285393 w 1097"/>
              <a:gd name="T11" fmla="*/ 1081087 h 201"/>
              <a:gd name="T12" fmla="*/ 5821362 w 1097"/>
              <a:gd name="T13" fmla="*/ 537854 h 201"/>
              <a:gd name="T14" fmla="*/ 5662163 w 1097"/>
              <a:gd name="T15" fmla="*/ 155978 h 201"/>
              <a:gd name="T16" fmla="*/ 5285393 w 1097"/>
              <a:gd name="T17" fmla="*/ 0 h 201"/>
              <a:gd name="T18" fmla="*/ 5609097 w 1097"/>
              <a:gd name="T19" fmla="*/ 537854 h 201"/>
              <a:gd name="T20" fmla="*/ 5285393 w 1097"/>
              <a:gd name="T21" fmla="*/ 865945 h 201"/>
              <a:gd name="T22" fmla="*/ 530662 w 1097"/>
              <a:gd name="T23" fmla="*/ 865945 h 201"/>
              <a:gd name="T24" fmla="*/ 212265 w 1097"/>
              <a:gd name="T25" fmla="*/ 537854 h 201"/>
              <a:gd name="T26" fmla="*/ 307784 w 1097"/>
              <a:gd name="T27" fmla="*/ 311955 h 201"/>
              <a:gd name="T28" fmla="*/ 530662 w 1097"/>
              <a:gd name="T29" fmla="*/ 215142 h 201"/>
              <a:gd name="T30" fmla="*/ 5285393 w 1097"/>
              <a:gd name="T31" fmla="*/ 215142 h 201"/>
              <a:gd name="T32" fmla="*/ 5513578 w 1097"/>
              <a:gd name="T33" fmla="*/ 311955 h 201"/>
              <a:gd name="T34" fmla="*/ 5609097 w 1097"/>
              <a:gd name="T35" fmla="*/ 537854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6" name="Freeform 6"/>
          <p:cNvSpPr>
            <a:spLocks noEditPoints="1"/>
          </p:cNvSpPr>
          <p:nvPr/>
        </p:nvSpPr>
        <p:spPr bwMode="auto">
          <a:xfrm>
            <a:off x="422275" y="401638"/>
            <a:ext cx="5608638" cy="865187"/>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7" name="文本框 39"/>
          <p:cNvSpPr txBox="1"/>
          <p:nvPr/>
        </p:nvSpPr>
        <p:spPr>
          <a:xfrm>
            <a:off x="585788" y="574675"/>
            <a:ext cx="665567"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03</a:t>
            </a:r>
            <a:endParaRPr kumimoji="0" lang="zh-CN" altLang="en-US"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58" name="Freeform 27"/>
          <p:cNvSpPr>
            <a:spLocks noChangeAspect="1" noEditPoints="1"/>
          </p:cNvSpPr>
          <p:nvPr/>
        </p:nvSpPr>
        <p:spPr bwMode="auto">
          <a:xfrm>
            <a:off x="4999038" y="600075"/>
            <a:ext cx="498475" cy="504825"/>
          </a:xfrm>
          <a:custGeom>
            <a:avLst/>
            <a:gdLst>
              <a:gd name="T0" fmla="*/ 59 w 104"/>
              <a:gd name="T1" fmla="*/ 46 h 105"/>
              <a:gd name="T2" fmla="*/ 59 w 104"/>
              <a:gd name="T3" fmla="*/ 23 h 105"/>
              <a:gd name="T4" fmla="*/ 46 w 104"/>
              <a:gd name="T5" fmla="*/ 23 h 105"/>
              <a:gd name="T6" fmla="*/ 46 w 104"/>
              <a:gd name="T7" fmla="*/ 46 h 105"/>
              <a:gd name="T8" fmla="*/ 24 w 104"/>
              <a:gd name="T9" fmla="*/ 46 h 105"/>
              <a:gd name="T10" fmla="*/ 24 w 104"/>
              <a:gd name="T11" fmla="*/ 59 h 105"/>
              <a:gd name="T12" fmla="*/ 46 w 104"/>
              <a:gd name="T13" fmla="*/ 59 h 105"/>
              <a:gd name="T14" fmla="*/ 46 w 104"/>
              <a:gd name="T15" fmla="*/ 82 h 105"/>
              <a:gd name="T16" fmla="*/ 59 w 104"/>
              <a:gd name="T17" fmla="*/ 82 h 105"/>
              <a:gd name="T18" fmla="*/ 59 w 104"/>
              <a:gd name="T19" fmla="*/ 59 h 105"/>
              <a:gd name="T20" fmla="*/ 81 w 104"/>
              <a:gd name="T21" fmla="*/ 59 h 105"/>
              <a:gd name="T22" fmla="*/ 81 w 104"/>
              <a:gd name="T23" fmla="*/ 46 h 105"/>
              <a:gd name="T24" fmla="*/ 59 w 104"/>
              <a:gd name="T25" fmla="*/ 46 h 105"/>
              <a:gd name="T26" fmla="*/ 52 w 104"/>
              <a:gd name="T27" fmla="*/ 0 h 105"/>
              <a:gd name="T28" fmla="*/ 0 w 104"/>
              <a:gd name="T29" fmla="*/ 53 h 105"/>
              <a:gd name="T30" fmla="*/ 52 w 104"/>
              <a:gd name="T31" fmla="*/ 105 h 105"/>
              <a:gd name="T32" fmla="*/ 104 w 104"/>
              <a:gd name="T33" fmla="*/ 53 h 105"/>
              <a:gd name="T34" fmla="*/ 52 w 104"/>
              <a:gd name="T35" fmla="*/ 0 h 105"/>
              <a:gd name="T36" fmla="*/ 52 w 104"/>
              <a:gd name="T37" fmla="*/ 93 h 105"/>
              <a:gd name="T38" fmla="*/ 12 w 104"/>
              <a:gd name="T39" fmla="*/ 53 h 105"/>
              <a:gd name="T40" fmla="*/ 52 w 104"/>
              <a:gd name="T41" fmla="*/ 12 h 105"/>
              <a:gd name="T42" fmla="*/ 93 w 104"/>
              <a:gd name="T43" fmla="*/ 53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9" y="46"/>
                </a:moveTo>
                <a:cubicBezTo>
                  <a:pt x="59" y="23"/>
                  <a:pt x="59" y="23"/>
                  <a:pt x="59" y="23"/>
                </a:cubicBezTo>
                <a:cubicBezTo>
                  <a:pt x="46" y="23"/>
                  <a:pt x="46" y="23"/>
                  <a:pt x="46" y="23"/>
                </a:cubicBezTo>
                <a:cubicBezTo>
                  <a:pt x="46" y="46"/>
                  <a:pt x="46" y="46"/>
                  <a:pt x="46" y="46"/>
                </a:cubicBezTo>
                <a:cubicBezTo>
                  <a:pt x="24" y="46"/>
                  <a:pt x="24" y="46"/>
                  <a:pt x="24" y="46"/>
                </a:cubicBezTo>
                <a:cubicBezTo>
                  <a:pt x="24" y="59"/>
                  <a:pt x="24" y="59"/>
                  <a:pt x="24" y="59"/>
                </a:cubicBezTo>
                <a:cubicBezTo>
                  <a:pt x="46" y="59"/>
                  <a:pt x="46" y="59"/>
                  <a:pt x="46" y="59"/>
                </a:cubicBezTo>
                <a:cubicBezTo>
                  <a:pt x="46" y="82"/>
                  <a:pt x="46" y="82"/>
                  <a:pt x="46" y="82"/>
                </a:cubicBezTo>
                <a:cubicBezTo>
                  <a:pt x="59" y="82"/>
                  <a:pt x="59" y="82"/>
                  <a:pt x="59" y="82"/>
                </a:cubicBezTo>
                <a:cubicBezTo>
                  <a:pt x="59" y="59"/>
                  <a:pt x="59" y="59"/>
                  <a:pt x="59" y="59"/>
                </a:cubicBezTo>
                <a:cubicBezTo>
                  <a:pt x="81" y="59"/>
                  <a:pt x="81" y="59"/>
                  <a:pt x="81" y="59"/>
                </a:cubicBezTo>
                <a:cubicBezTo>
                  <a:pt x="81" y="46"/>
                  <a:pt x="81" y="46"/>
                  <a:pt x="81" y="46"/>
                </a:cubicBezTo>
                <a:lnTo>
                  <a:pt x="59" y="46"/>
                </a:lnTo>
                <a:close/>
                <a:moveTo>
                  <a:pt x="52" y="0"/>
                </a:moveTo>
                <a:cubicBezTo>
                  <a:pt x="23" y="0"/>
                  <a:pt x="0" y="24"/>
                  <a:pt x="0" y="53"/>
                </a:cubicBezTo>
                <a:cubicBezTo>
                  <a:pt x="0" y="81"/>
                  <a:pt x="23" y="105"/>
                  <a:pt x="52" y="105"/>
                </a:cubicBezTo>
                <a:cubicBezTo>
                  <a:pt x="81" y="105"/>
                  <a:pt x="104" y="81"/>
                  <a:pt x="104" y="53"/>
                </a:cubicBezTo>
                <a:cubicBezTo>
                  <a:pt x="104" y="24"/>
                  <a:pt x="81" y="0"/>
                  <a:pt x="52" y="0"/>
                </a:cubicBezTo>
                <a:close/>
                <a:moveTo>
                  <a:pt x="52" y="93"/>
                </a:moveTo>
                <a:cubicBezTo>
                  <a:pt x="30" y="93"/>
                  <a:pt x="12" y="75"/>
                  <a:pt x="12" y="53"/>
                </a:cubicBezTo>
                <a:cubicBezTo>
                  <a:pt x="12" y="30"/>
                  <a:pt x="30" y="12"/>
                  <a:pt x="52" y="12"/>
                </a:cubicBezTo>
                <a:cubicBezTo>
                  <a:pt x="74" y="12"/>
                  <a:pt x="93" y="30"/>
                  <a:pt x="93" y="53"/>
                </a:cubicBezTo>
                <a:cubicBezTo>
                  <a:pt x="93" y="75"/>
                  <a:pt x="74" y="93"/>
                  <a:pt x="52" y="93"/>
                </a:cubicBezTo>
                <a:close/>
              </a:path>
            </a:pathLst>
          </a:custGeom>
          <a:solidFill>
            <a:sysClr val="window" lastClr="FFFFFF">
              <a:alpha val="88000"/>
            </a:sys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9" name="文本框 28"/>
          <p:cNvSpPr txBox="1"/>
          <p:nvPr/>
        </p:nvSpPr>
        <p:spPr>
          <a:xfrm>
            <a:off x="827088" y="560387"/>
            <a:ext cx="2678112" cy="58420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zh-CN" altLang="en-US" sz="32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反驳的方法</a:t>
            </a:r>
            <a:endPar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84" name="文本框 28"/>
          <p:cNvSpPr txBox="1"/>
          <p:nvPr/>
        </p:nvSpPr>
        <p:spPr>
          <a:xfrm>
            <a:off x="1250950" y="1631018"/>
            <a:ext cx="3057247"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dirty="0">
                <a:ln>
                  <a:noFill/>
                </a:ln>
                <a:solidFill>
                  <a:srgbClr val="7030A0"/>
                </a:solidFill>
                <a:effectLst>
                  <a:outerShdw blurRad="50800" dist="76200" dir="2700000" algn="tl" rotWithShape="0">
                    <a:prstClr val="black">
                      <a:alpha val="40000"/>
                    </a:prstClr>
                  </a:outerShdw>
                  <a:reflection blurRad="6350" stA="55000" endA="300" endPos="45500" dir="5400000" sy="-100000" algn="bl" rotWithShape="0"/>
                </a:effectLst>
                <a:uLnTx/>
                <a:uFillTx/>
                <a:latin typeface="微软雅黑" pitchFamily="34" charset="-122"/>
                <a:ea typeface="微软雅黑" pitchFamily="34" charset="-122"/>
                <a:cs typeface="+mn-cs"/>
              </a:rPr>
              <a:t>归谬法的步骤：</a:t>
            </a:r>
          </a:p>
        </p:txBody>
      </p:sp>
      <p:grpSp>
        <p:nvGrpSpPr>
          <p:cNvPr id="31754" name="Group 68"/>
          <p:cNvGrpSpPr>
            <a:grpSpLocks/>
          </p:cNvGrpSpPr>
          <p:nvPr/>
        </p:nvGrpSpPr>
        <p:grpSpPr bwMode="auto">
          <a:xfrm>
            <a:off x="685800" y="2315965"/>
            <a:ext cx="7712851" cy="4237235"/>
            <a:chOff x="720" y="1382"/>
            <a:chExt cx="4058" cy="480"/>
          </a:xfrm>
          <a:solidFill>
            <a:srgbClr val="92D050"/>
          </a:solidFill>
        </p:grpSpPr>
        <p:sp>
          <p:nvSpPr>
            <p:cNvPr id="29" name="AutoShape 69"/>
            <p:cNvSpPr>
              <a:spLocks noChangeArrowheads="1"/>
            </p:cNvSpPr>
            <p:nvPr/>
          </p:nvSpPr>
          <p:spPr bwMode="gray">
            <a:xfrm>
              <a:off x="720" y="1382"/>
              <a:ext cx="4058" cy="480"/>
            </a:xfrm>
            <a:prstGeom prst="roundRect">
              <a:avLst>
                <a:gd name="adj" fmla="val 17509"/>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nvGrpSpPr>
            <p:cNvPr id="21519" name="Group 70"/>
            <p:cNvGrpSpPr>
              <a:grpSpLocks/>
            </p:cNvGrpSpPr>
            <p:nvPr/>
          </p:nvGrpSpPr>
          <p:grpSpPr bwMode="auto">
            <a:xfrm>
              <a:off x="730" y="1407"/>
              <a:ext cx="4043" cy="444"/>
              <a:chOff x="744" y="1407"/>
              <a:chExt cx="3988" cy="444"/>
            </a:xfrm>
            <a:grpFill/>
          </p:grpSpPr>
          <p:sp>
            <p:nvSpPr>
              <p:cNvPr id="37" name="AutoShape 71"/>
              <p:cNvSpPr>
                <a:spLocks noChangeArrowheads="1"/>
              </p:cNvSpPr>
              <p:nvPr/>
            </p:nvSpPr>
            <p:spPr bwMode="gray">
              <a:xfrm>
                <a:off x="744" y="1736"/>
                <a:ext cx="3987" cy="115"/>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sp>
            <p:nvSpPr>
              <p:cNvPr id="38" name="AutoShape 72"/>
              <p:cNvSpPr>
                <a:spLocks noChangeArrowheads="1"/>
              </p:cNvSpPr>
              <p:nvPr/>
            </p:nvSpPr>
            <p:spPr bwMode="gray">
              <a:xfrm>
                <a:off x="744" y="1407"/>
                <a:ext cx="3987" cy="115"/>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grpSp>
      <p:sp>
        <p:nvSpPr>
          <p:cNvPr id="39" name="文本框 28"/>
          <p:cNvSpPr txBox="1">
            <a:spLocks noChangeArrowheads="1"/>
          </p:cNvSpPr>
          <p:nvPr/>
        </p:nvSpPr>
        <p:spPr bwMode="auto">
          <a:xfrm>
            <a:off x="1134505" y="2449423"/>
            <a:ext cx="7300564"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被反驳论题：</a:t>
            </a:r>
            <a:r>
              <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假定</a:t>
            </a:r>
            <a:r>
              <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a:t>
            </a: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真；</a:t>
            </a:r>
            <a:endPar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由</a:t>
            </a:r>
            <a:r>
              <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a:t>
            </a: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真引出推断：如果</a:t>
            </a:r>
            <a:r>
              <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a:t>
            </a: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，那么</a:t>
            </a:r>
            <a:r>
              <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B</a:t>
            </a: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r>
              <a:rPr lang="zh-CN" altLang="en-US" sz="2800" dirty="0">
                <a:solidFill>
                  <a:srgbClr val="000000"/>
                </a:solidFill>
                <a:latin typeface="微软雅黑" panose="020B0503020204020204" pitchFamily="34" charset="-122"/>
                <a:ea typeface="微软雅黑" panose="020B0503020204020204" pitchFamily="34" charset="-122"/>
              </a:rPr>
              <a:t>非</a:t>
            </a:r>
            <a:r>
              <a:rPr lang="en-US" altLang="zh-CN" sz="2800" dirty="0">
                <a:solidFill>
                  <a:srgbClr val="000000"/>
                </a:solidFill>
                <a:latin typeface="微软雅黑" panose="020B0503020204020204" pitchFamily="34" charset="-122"/>
                <a:ea typeface="微软雅黑" panose="020B0503020204020204" pitchFamily="34" charset="-122"/>
              </a:rPr>
              <a:t>B</a:t>
            </a:r>
            <a:r>
              <a:rPr lang="zh-CN" altLang="en-US" sz="2800" dirty="0">
                <a:solidFill>
                  <a:srgbClr val="000000"/>
                </a:solidFill>
                <a:latin typeface="微软雅黑" panose="020B0503020204020204" pitchFamily="34" charset="-122"/>
                <a:ea typeface="微软雅黑" panose="020B0503020204020204" pitchFamily="34" charset="-122"/>
              </a:rPr>
              <a:t>；</a:t>
            </a:r>
            <a:endPar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所以，非</a:t>
            </a:r>
            <a:r>
              <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a:t>
            </a: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r>
              <a:rPr lang="en-US" altLang="zh-CN" sz="2800" dirty="0">
                <a:solidFill>
                  <a:srgbClr val="000000"/>
                </a:solidFill>
                <a:latin typeface="微软雅黑" panose="020B0503020204020204" pitchFamily="34" charset="-122"/>
                <a:ea typeface="微软雅黑" panose="020B0503020204020204" pitchFamily="34" charset="-122"/>
              </a:rPr>
              <a:t>A</a:t>
            </a:r>
            <a:r>
              <a:rPr lang="zh-CN" altLang="en-US" sz="2800" dirty="0">
                <a:solidFill>
                  <a:srgbClr val="000000"/>
                </a:solidFill>
                <a:latin typeface="微软雅黑" panose="020B0503020204020204" pitchFamily="34" charset="-122"/>
                <a:ea typeface="微软雅黑" panose="020B0503020204020204" pitchFamily="34" charset="-122"/>
              </a:rPr>
              <a:t>真不成立，即</a:t>
            </a:r>
            <a:r>
              <a:rPr lang="en-US" altLang="zh-CN" sz="2800" dirty="0">
                <a:solidFill>
                  <a:srgbClr val="000000"/>
                </a:solidFill>
                <a:latin typeface="微软雅黑" panose="020B0503020204020204" pitchFamily="34" charset="-122"/>
                <a:ea typeface="微软雅黑" panose="020B0503020204020204" pitchFamily="34" charset="-122"/>
              </a:rPr>
              <a:t>A</a:t>
            </a:r>
            <a:r>
              <a:rPr lang="zh-CN" altLang="en-US" sz="2800" dirty="0">
                <a:solidFill>
                  <a:srgbClr val="000000"/>
                </a:solidFill>
                <a:latin typeface="微软雅黑" panose="020B0503020204020204" pitchFamily="34" charset="-122"/>
                <a:ea typeface="微软雅黑" panose="020B0503020204020204" pitchFamily="34" charset="-122"/>
              </a:rPr>
              <a:t>假。</a:t>
            </a:r>
            <a:endPar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1" name="任意多边形 6"/>
          <p:cNvSpPr/>
          <p:nvPr/>
        </p:nvSpPr>
        <p:spPr>
          <a:xfrm rot="19117117">
            <a:off x="443886" y="1520530"/>
            <a:ext cx="1069975" cy="771525"/>
          </a:xfrm>
          <a:custGeom>
            <a:avLst/>
            <a:gdLst>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698395 w 1556117"/>
              <a:gd name="connsiteY2" fmla="*/ 875985 h 1091990"/>
              <a:gd name="connsiteX3" fmla="*/ 490576 w 1556117"/>
              <a:gd name="connsiteY3" fmla="*/ 690838 h 1091990"/>
              <a:gd name="connsiteX4" fmla="*/ 199631 w 1556117"/>
              <a:gd name="connsiteY4" fmla="*/ 562368 h 1091990"/>
              <a:gd name="connsiteX5" fmla="*/ 29598 w 1556117"/>
              <a:gd name="connsiteY5" fmla="*/ 562368 h 1091990"/>
              <a:gd name="connsiteX6" fmla="*/ 22041 w 1556117"/>
              <a:gd name="connsiteY6" fmla="*/ 547254 h 1091990"/>
              <a:gd name="connsiteX7" fmla="*/ 82497 w 1556117"/>
              <a:gd name="connsiteY7" fmla="*/ 441456 h 1091990"/>
              <a:gd name="connsiteX8" fmla="*/ 256309 w 1556117"/>
              <a:gd name="connsiteY8" fmla="*/ 218524 h 1091990"/>
              <a:gd name="connsiteX9" fmla="*/ 551033 w 1556117"/>
              <a:gd name="connsiteY9" fmla="*/ 48491 h 1091990"/>
              <a:gd name="connsiteX10" fmla="*/ 943998 w 1556117"/>
              <a:gd name="connsiteY10" fmla="*/ 25820 h 1091990"/>
              <a:gd name="connsiteX11" fmla="*/ 1291621 w 1556117"/>
              <a:gd name="connsiteY11" fmla="*/ 203410 h 1091990"/>
              <a:gd name="connsiteX12" fmla="*/ 1518332 w 1556117"/>
              <a:gd name="connsiteY12" fmla="*/ 494355 h 1091990"/>
              <a:gd name="connsiteX13" fmla="*/ 1518332 w 1556117"/>
              <a:gd name="connsiteY13" fmla="*/ 517026 h 1091990"/>
              <a:gd name="connsiteX14" fmla="*/ 1382305 w 1556117"/>
              <a:gd name="connsiteY14" fmla="*/ 535919 h 1091990"/>
              <a:gd name="connsiteX15" fmla="*/ 1155595 w 1556117"/>
              <a:gd name="connsiteY15" fmla="*/ 626603 h 1091990"/>
              <a:gd name="connsiteX16" fmla="*/ 962890 w 1556117"/>
              <a:gd name="connsiteY16" fmla="*/ 789079 h 1091990"/>
              <a:gd name="connsiteX17" fmla="*/ 796636 w 1556117"/>
              <a:gd name="connsiteY17"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360"/>
              <a:gd name="connsiteX1" fmla="*/ 690837 w 1556117"/>
              <a:gd name="connsiteY1" fmla="*/ 879764 h 1091360"/>
              <a:gd name="connsiteX2" fmla="*/ 490576 w 1556117"/>
              <a:gd name="connsiteY2" fmla="*/ 690838 h 1091360"/>
              <a:gd name="connsiteX3" fmla="*/ 199631 w 1556117"/>
              <a:gd name="connsiteY3" fmla="*/ 562368 h 1091360"/>
              <a:gd name="connsiteX4" fmla="*/ 29598 w 1556117"/>
              <a:gd name="connsiteY4" fmla="*/ 562368 h 1091360"/>
              <a:gd name="connsiteX5" fmla="*/ 22041 w 1556117"/>
              <a:gd name="connsiteY5" fmla="*/ 547254 h 1091360"/>
              <a:gd name="connsiteX6" fmla="*/ 82497 w 1556117"/>
              <a:gd name="connsiteY6" fmla="*/ 441456 h 1091360"/>
              <a:gd name="connsiteX7" fmla="*/ 256309 w 1556117"/>
              <a:gd name="connsiteY7" fmla="*/ 218524 h 1091360"/>
              <a:gd name="connsiteX8" fmla="*/ 551033 w 1556117"/>
              <a:gd name="connsiteY8" fmla="*/ 48491 h 1091360"/>
              <a:gd name="connsiteX9" fmla="*/ 943998 w 1556117"/>
              <a:gd name="connsiteY9" fmla="*/ 25820 h 1091360"/>
              <a:gd name="connsiteX10" fmla="*/ 1291621 w 1556117"/>
              <a:gd name="connsiteY10" fmla="*/ 203410 h 1091360"/>
              <a:gd name="connsiteX11" fmla="*/ 1518332 w 1556117"/>
              <a:gd name="connsiteY11" fmla="*/ 494355 h 1091360"/>
              <a:gd name="connsiteX12" fmla="*/ 1518332 w 1556117"/>
              <a:gd name="connsiteY12" fmla="*/ 517026 h 1091360"/>
              <a:gd name="connsiteX13" fmla="*/ 1382305 w 1556117"/>
              <a:gd name="connsiteY13" fmla="*/ 535919 h 1091360"/>
              <a:gd name="connsiteX14" fmla="*/ 1155595 w 1556117"/>
              <a:gd name="connsiteY14" fmla="*/ 626603 h 1091360"/>
              <a:gd name="connsiteX15" fmla="*/ 962890 w 1556117"/>
              <a:gd name="connsiteY15" fmla="*/ 789079 h 1091360"/>
              <a:gd name="connsiteX16" fmla="*/ 796636 w 1556117"/>
              <a:gd name="connsiteY16" fmla="*/ 1076246 h 1091360"/>
              <a:gd name="connsiteX0" fmla="*/ 796636 w 1556117"/>
              <a:gd name="connsiteY0" fmla="*/ 1076246 h 1091360"/>
              <a:gd name="connsiteX1" fmla="*/ 690837 w 1556117"/>
              <a:gd name="connsiteY1" fmla="*/ 879764 h 1091360"/>
              <a:gd name="connsiteX2" fmla="*/ 490576 w 1556117"/>
              <a:gd name="connsiteY2" fmla="*/ 690838 h 1091360"/>
              <a:gd name="connsiteX3" fmla="*/ 483019 w 1556117"/>
              <a:gd name="connsiteY3" fmla="*/ 694616 h 1091360"/>
              <a:gd name="connsiteX4" fmla="*/ 199631 w 1556117"/>
              <a:gd name="connsiteY4" fmla="*/ 562368 h 1091360"/>
              <a:gd name="connsiteX5" fmla="*/ 29598 w 1556117"/>
              <a:gd name="connsiteY5" fmla="*/ 562368 h 1091360"/>
              <a:gd name="connsiteX6" fmla="*/ 22041 w 1556117"/>
              <a:gd name="connsiteY6" fmla="*/ 547254 h 1091360"/>
              <a:gd name="connsiteX7" fmla="*/ 82497 w 1556117"/>
              <a:gd name="connsiteY7" fmla="*/ 441456 h 1091360"/>
              <a:gd name="connsiteX8" fmla="*/ 256309 w 1556117"/>
              <a:gd name="connsiteY8" fmla="*/ 218524 h 1091360"/>
              <a:gd name="connsiteX9" fmla="*/ 551033 w 1556117"/>
              <a:gd name="connsiteY9" fmla="*/ 48491 h 1091360"/>
              <a:gd name="connsiteX10" fmla="*/ 943998 w 1556117"/>
              <a:gd name="connsiteY10" fmla="*/ 25820 h 1091360"/>
              <a:gd name="connsiteX11" fmla="*/ 1291621 w 1556117"/>
              <a:gd name="connsiteY11" fmla="*/ 203410 h 1091360"/>
              <a:gd name="connsiteX12" fmla="*/ 1518332 w 1556117"/>
              <a:gd name="connsiteY12" fmla="*/ 494355 h 1091360"/>
              <a:gd name="connsiteX13" fmla="*/ 1518332 w 1556117"/>
              <a:gd name="connsiteY13" fmla="*/ 517026 h 1091360"/>
              <a:gd name="connsiteX14" fmla="*/ 1382305 w 1556117"/>
              <a:gd name="connsiteY14" fmla="*/ 535919 h 1091360"/>
              <a:gd name="connsiteX15" fmla="*/ 1155595 w 1556117"/>
              <a:gd name="connsiteY15" fmla="*/ 626603 h 1091360"/>
              <a:gd name="connsiteX16" fmla="*/ 962890 w 1556117"/>
              <a:gd name="connsiteY16" fmla="*/ 789079 h 1091360"/>
              <a:gd name="connsiteX17" fmla="*/ 796636 w 155611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76246"/>
              <a:gd name="connsiteX1" fmla="*/ 691467 w 1556747"/>
              <a:gd name="connsiteY1" fmla="*/ 879764 h 1076246"/>
              <a:gd name="connsiteX2" fmla="*/ 491206 w 1556747"/>
              <a:gd name="connsiteY2" fmla="*/ 690838 h 1076246"/>
              <a:gd name="connsiteX3" fmla="*/ 483649 w 1556747"/>
              <a:gd name="connsiteY3" fmla="*/ 694616 h 1076246"/>
              <a:gd name="connsiteX4" fmla="*/ 204040 w 1556747"/>
              <a:gd name="connsiteY4" fmla="*/ 577483 h 1076246"/>
              <a:gd name="connsiteX5" fmla="*/ 30228 w 1556747"/>
              <a:gd name="connsiteY5" fmla="*/ 562368 h 1076246"/>
              <a:gd name="connsiteX6" fmla="*/ 22671 w 1556747"/>
              <a:gd name="connsiteY6" fmla="*/ 547254 h 1076246"/>
              <a:gd name="connsiteX7" fmla="*/ 83127 w 1556747"/>
              <a:gd name="connsiteY7" fmla="*/ 441456 h 1076246"/>
              <a:gd name="connsiteX8" fmla="*/ 256939 w 1556747"/>
              <a:gd name="connsiteY8" fmla="*/ 218524 h 1076246"/>
              <a:gd name="connsiteX9" fmla="*/ 551663 w 1556747"/>
              <a:gd name="connsiteY9" fmla="*/ 48491 h 1076246"/>
              <a:gd name="connsiteX10" fmla="*/ 944628 w 1556747"/>
              <a:gd name="connsiteY10" fmla="*/ 25820 h 1076246"/>
              <a:gd name="connsiteX11" fmla="*/ 1292251 w 1556747"/>
              <a:gd name="connsiteY11" fmla="*/ 203410 h 1076246"/>
              <a:gd name="connsiteX12" fmla="*/ 1518962 w 1556747"/>
              <a:gd name="connsiteY12" fmla="*/ 494355 h 1076246"/>
              <a:gd name="connsiteX13" fmla="*/ 1518962 w 1556747"/>
              <a:gd name="connsiteY13" fmla="*/ 517026 h 1076246"/>
              <a:gd name="connsiteX14" fmla="*/ 1382935 w 1556747"/>
              <a:gd name="connsiteY14" fmla="*/ 535919 h 1076246"/>
              <a:gd name="connsiteX15" fmla="*/ 1156225 w 1556747"/>
              <a:gd name="connsiteY15" fmla="*/ 626603 h 1076246"/>
              <a:gd name="connsiteX16" fmla="*/ 963520 w 1556747"/>
              <a:gd name="connsiteY16" fmla="*/ 789079 h 1076246"/>
              <a:gd name="connsiteX17" fmla="*/ 797266 w 1556747"/>
              <a:gd name="connsiteY17" fmla="*/ 1076246 h 1076246"/>
              <a:gd name="connsiteX0" fmla="*/ 797266 w 1556747"/>
              <a:gd name="connsiteY0" fmla="*/ 1076246 h 1095967"/>
              <a:gd name="connsiteX1" fmla="*/ 691467 w 1556747"/>
              <a:gd name="connsiteY1" fmla="*/ 879764 h 1095967"/>
              <a:gd name="connsiteX2" fmla="*/ 491206 w 1556747"/>
              <a:gd name="connsiteY2" fmla="*/ 690838 h 1095967"/>
              <a:gd name="connsiteX3" fmla="*/ 483649 w 1556747"/>
              <a:gd name="connsiteY3" fmla="*/ 694616 h 1095967"/>
              <a:gd name="connsiteX4" fmla="*/ 204040 w 1556747"/>
              <a:gd name="connsiteY4" fmla="*/ 577483 h 1095967"/>
              <a:gd name="connsiteX5" fmla="*/ 30228 w 1556747"/>
              <a:gd name="connsiteY5" fmla="*/ 562368 h 1095967"/>
              <a:gd name="connsiteX6" fmla="*/ 22671 w 1556747"/>
              <a:gd name="connsiteY6" fmla="*/ 547254 h 1095967"/>
              <a:gd name="connsiteX7" fmla="*/ 83127 w 1556747"/>
              <a:gd name="connsiteY7" fmla="*/ 441456 h 1095967"/>
              <a:gd name="connsiteX8" fmla="*/ 256939 w 1556747"/>
              <a:gd name="connsiteY8" fmla="*/ 218524 h 1095967"/>
              <a:gd name="connsiteX9" fmla="*/ 551663 w 1556747"/>
              <a:gd name="connsiteY9" fmla="*/ 48491 h 1095967"/>
              <a:gd name="connsiteX10" fmla="*/ 944628 w 1556747"/>
              <a:gd name="connsiteY10" fmla="*/ 25820 h 1095967"/>
              <a:gd name="connsiteX11" fmla="*/ 1292251 w 1556747"/>
              <a:gd name="connsiteY11" fmla="*/ 203410 h 1095967"/>
              <a:gd name="connsiteX12" fmla="*/ 1518962 w 1556747"/>
              <a:gd name="connsiteY12" fmla="*/ 494355 h 1095967"/>
              <a:gd name="connsiteX13" fmla="*/ 1518962 w 1556747"/>
              <a:gd name="connsiteY13" fmla="*/ 517026 h 1095967"/>
              <a:gd name="connsiteX14" fmla="*/ 1382935 w 1556747"/>
              <a:gd name="connsiteY14" fmla="*/ 535919 h 1095967"/>
              <a:gd name="connsiteX15" fmla="*/ 1156225 w 1556747"/>
              <a:gd name="connsiteY15" fmla="*/ 626603 h 1095967"/>
              <a:gd name="connsiteX16" fmla="*/ 963520 w 1556747"/>
              <a:gd name="connsiteY16" fmla="*/ 789079 h 1095967"/>
              <a:gd name="connsiteX17" fmla="*/ 797266 w 1556747"/>
              <a:gd name="connsiteY17" fmla="*/ 1076246 h 109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6747" h="1095967">
                <a:moveTo>
                  <a:pt x="797266" y="1076246"/>
                </a:moveTo>
                <a:cubicBezTo>
                  <a:pt x="785577" y="1073649"/>
                  <a:pt x="742477" y="943999"/>
                  <a:pt x="691467" y="879764"/>
                </a:cubicBezTo>
                <a:cubicBezTo>
                  <a:pt x="640457" y="815529"/>
                  <a:pt x="525842" y="721696"/>
                  <a:pt x="491206" y="690838"/>
                </a:cubicBezTo>
                <a:cubicBezTo>
                  <a:pt x="456570" y="659980"/>
                  <a:pt x="579216" y="757910"/>
                  <a:pt x="483649" y="694616"/>
                </a:cubicBezTo>
                <a:cubicBezTo>
                  <a:pt x="384545" y="633220"/>
                  <a:pt x="279610" y="599524"/>
                  <a:pt x="204040" y="577483"/>
                </a:cubicBezTo>
                <a:cubicBezTo>
                  <a:pt x="128470" y="555442"/>
                  <a:pt x="60456" y="567406"/>
                  <a:pt x="30228" y="562368"/>
                </a:cubicBezTo>
                <a:cubicBezTo>
                  <a:pt x="0" y="557330"/>
                  <a:pt x="13855" y="567406"/>
                  <a:pt x="22671" y="547254"/>
                </a:cubicBezTo>
                <a:cubicBezTo>
                  <a:pt x="31488" y="527102"/>
                  <a:pt x="44082" y="496244"/>
                  <a:pt x="83127" y="441456"/>
                </a:cubicBezTo>
                <a:cubicBezTo>
                  <a:pt x="122172" y="386668"/>
                  <a:pt x="178850" y="284018"/>
                  <a:pt x="256939" y="218524"/>
                </a:cubicBezTo>
                <a:cubicBezTo>
                  <a:pt x="335028" y="153030"/>
                  <a:pt x="437048" y="80608"/>
                  <a:pt x="551663" y="48491"/>
                </a:cubicBezTo>
                <a:cubicBezTo>
                  <a:pt x="666278" y="16374"/>
                  <a:pt x="821197" y="0"/>
                  <a:pt x="944628" y="25820"/>
                </a:cubicBezTo>
                <a:cubicBezTo>
                  <a:pt x="1068059" y="51640"/>
                  <a:pt x="1196529" y="125321"/>
                  <a:pt x="1292251" y="203410"/>
                </a:cubicBezTo>
                <a:cubicBezTo>
                  <a:pt x="1387973" y="281499"/>
                  <a:pt x="1481177" y="442086"/>
                  <a:pt x="1518962" y="494355"/>
                </a:cubicBezTo>
                <a:cubicBezTo>
                  <a:pt x="1556747" y="546624"/>
                  <a:pt x="1541633" y="510099"/>
                  <a:pt x="1518962" y="517026"/>
                </a:cubicBezTo>
                <a:cubicBezTo>
                  <a:pt x="1496291" y="523953"/>
                  <a:pt x="1443391" y="517656"/>
                  <a:pt x="1382935" y="535919"/>
                </a:cubicBezTo>
                <a:cubicBezTo>
                  <a:pt x="1322479" y="554182"/>
                  <a:pt x="1226127" y="584410"/>
                  <a:pt x="1156225" y="626603"/>
                </a:cubicBezTo>
                <a:cubicBezTo>
                  <a:pt x="1086323" y="668796"/>
                  <a:pt x="1023346" y="712249"/>
                  <a:pt x="963520" y="789079"/>
                </a:cubicBezTo>
                <a:cubicBezTo>
                  <a:pt x="903694" y="865909"/>
                  <a:pt x="808601" y="1095967"/>
                  <a:pt x="797266" y="1076246"/>
                </a:cubicBezTo>
                <a:close/>
              </a:path>
            </a:pathLst>
          </a:custGeom>
          <a:gradFill>
            <a:gsLst>
              <a:gs pos="0">
                <a:srgbClr val="E4A302"/>
              </a:gs>
              <a:gs pos="100000">
                <a:srgbClr val="FFDD71"/>
              </a:gs>
            </a:gsLst>
            <a:lin ang="12000000" scaled="0"/>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35386182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p:cTn id="12" dur="500" fill="hold"/>
                                        <p:tgtEl>
                                          <p:spTgt spid="44"/>
                                        </p:tgtEl>
                                        <p:attrNameLst>
                                          <p:attrName>ppt_w</p:attrName>
                                        </p:attrNameLst>
                                      </p:cBhvr>
                                      <p:tavLst>
                                        <p:tav tm="0">
                                          <p:val>
                                            <p:fltVal val="0"/>
                                          </p:val>
                                        </p:tav>
                                        <p:tav tm="100000">
                                          <p:val>
                                            <p:strVal val="#ppt_w"/>
                                          </p:val>
                                        </p:tav>
                                      </p:tavLst>
                                    </p:anim>
                                    <p:anim calcmode="lin" valueType="num">
                                      <p:cBhvr>
                                        <p:cTn id="13" dur="500" fill="hold"/>
                                        <p:tgtEl>
                                          <p:spTgt spid="44"/>
                                        </p:tgtEl>
                                        <p:attrNameLst>
                                          <p:attrName>ppt_h</p:attrName>
                                        </p:attrNameLst>
                                      </p:cBhvr>
                                      <p:tavLst>
                                        <p:tav tm="0">
                                          <p:val>
                                            <p:fltVal val="0"/>
                                          </p:val>
                                        </p:tav>
                                        <p:tav tm="100000">
                                          <p:val>
                                            <p:strVal val="#ppt_h"/>
                                          </p:val>
                                        </p:tav>
                                      </p:tavLst>
                                    </p:anim>
                                    <p:animEffect transition="in" filter="fade">
                                      <p:cBhvr>
                                        <p:cTn id="14" dur="500"/>
                                        <p:tgtEl>
                                          <p:spTgt spid="4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4"/>
                                        </p:tgtEl>
                                        <p:attrNameLst>
                                          <p:attrName>style.visibility</p:attrName>
                                        </p:attrNameLst>
                                      </p:cBhvr>
                                      <p:to>
                                        <p:strVal val="visible"/>
                                      </p:to>
                                    </p:set>
                                    <p:anim calcmode="lin" valueType="num">
                                      <p:cBhvr>
                                        <p:cTn id="17" dur="500" fill="hold"/>
                                        <p:tgtEl>
                                          <p:spTgt spid="84"/>
                                        </p:tgtEl>
                                        <p:attrNameLst>
                                          <p:attrName>ppt_w</p:attrName>
                                        </p:attrNameLst>
                                      </p:cBhvr>
                                      <p:tavLst>
                                        <p:tav tm="0">
                                          <p:val>
                                            <p:fltVal val="0"/>
                                          </p:val>
                                        </p:tav>
                                        <p:tav tm="100000">
                                          <p:val>
                                            <p:strVal val="#ppt_w"/>
                                          </p:val>
                                        </p:tav>
                                      </p:tavLst>
                                    </p:anim>
                                    <p:anim calcmode="lin" valueType="num">
                                      <p:cBhvr>
                                        <p:cTn id="18" dur="500" fill="hold"/>
                                        <p:tgtEl>
                                          <p:spTgt spid="84"/>
                                        </p:tgtEl>
                                        <p:attrNameLst>
                                          <p:attrName>ppt_h</p:attrName>
                                        </p:attrNameLst>
                                      </p:cBhvr>
                                      <p:tavLst>
                                        <p:tav tm="0">
                                          <p:val>
                                            <p:fltVal val="0"/>
                                          </p:val>
                                        </p:tav>
                                        <p:tav tm="100000">
                                          <p:val>
                                            <p:strVal val="#ppt_h"/>
                                          </p:val>
                                        </p:tav>
                                      </p:tavLst>
                                    </p:anim>
                                    <p:animEffect transition="in" filter="fade">
                                      <p:cBhvr>
                                        <p:cTn id="19" dur="500"/>
                                        <p:tgtEl>
                                          <p:spTgt spid="84"/>
                                        </p:tgtEl>
                                      </p:cBhvr>
                                    </p:animEffect>
                                  </p:childTnLst>
                                </p:cTn>
                              </p:par>
                              <p:par>
                                <p:cTn id="20" presetID="53" presetClass="entr" presetSubtype="16" fill="hold" nodeType="withEffect">
                                  <p:stCondLst>
                                    <p:cond delay="0"/>
                                  </p:stCondLst>
                                  <p:childTnLst>
                                    <p:set>
                                      <p:cBhvr>
                                        <p:cTn id="21" dur="1" fill="hold">
                                          <p:stCondLst>
                                            <p:cond delay="0"/>
                                          </p:stCondLst>
                                        </p:cTn>
                                        <p:tgtEl>
                                          <p:spTgt spid="31754"/>
                                        </p:tgtEl>
                                        <p:attrNameLst>
                                          <p:attrName>style.visibility</p:attrName>
                                        </p:attrNameLst>
                                      </p:cBhvr>
                                      <p:to>
                                        <p:strVal val="visible"/>
                                      </p:to>
                                    </p:set>
                                    <p:anim calcmode="lin" valueType="num">
                                      <p:cBhvr>
                                        <p:cTn id="22" dur="500" fill="hold"/>
                                        <p:tgtEl>
                                          <p:spTgt spid="31754"/>
                                        </p:tgtEl>
                                        <p:attrNameLst>
                                          <p:attrName>ppt_w</p:attrName>
                                        </p:attrNameLst>
                                      </p:cBhvr>
                                      <p:tavLst>
                                        <p:tav tm="0">
                                          <p:val>
                                            <p:fltVal val="0"/>
                                          </p:val>
                                        </p:tav>
                                        <p:tav tm="100000">
                                          <p:val>
                                            <p:strVal val="#ppt_w"/>
                                          </p:val>
                                        </p:tav>
                                      </p:tavLst>
                                    </p:anim>
                                    <p:anim calcmode="lin" valueType="num">
                                      <p:cBhvr>
                                        <p:cTn id="23" dur="500" fill="hold"/>
                                        <p:tgtEl>
                                          <p:spTgt spid="31754"/>
                                        </p:tgtEl>
                                        <p:attrNameLst>
                                          <p:attrName>ppt_h</p:attrName>
                                        </p:attrNameLst>
                                      </p:cBhvr>
                                      <p:tavLst>
                                        <p:tav tm="0">
                                          <p:val>
                                            <p:fltVal val="0"/>
                                          </p:val>
                                        </p:tav>
                                        <p:tav tm="100000">
                                          <p:val>
                                            <p:strVal val="#ppt_h"/>
                                          </p:val>
                                        </p:tav>
                                      </p:tavLst>
                                    </p:anim>
                                    <p:animEffect transition="in" filter="fade">
                                      <p:cBhvr>
                                        <p:cTn id="24" dur="500"/>
                                        <p:tgtEl>
                                          <p:spTgt spid="3175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p:cTn id="27" dur="500" fill="hold"/>
                                        <p:tgtEl>
                                          <p:spTgt spid="39"/>
                                        </p:tgtEl>
                                        <p:attrNameLst>
                                          <p:attrName>ppt_w</p:attrName>
                                        </p:attrNameLst>
                                      </p:cBhvr>
                                      <p:tavLst>
                                        <p:tav tm="0">
                                          <p:val>
                                            <p:fltVal val="0"/>
                                          </p:val>
                                        </p:tav>
                                        <p:tav tm="100000">
                                          <p:val>
                                            <p:strVal val="#ppt_w"/>
                                          </p:val>
                                        </p:tav>
                                      </p:tavLst>
                                    </p:anim>
                                    <p:anim calcmode="lin" valueType="num">
                                      <p:cBhvr>
                                        <p:cTn id="28" dur="500" fill="hold"/>
                                        <p:tgtEl>
                                          <p:spTgt spid="39"/>
                                        </p:tgtEl>
                                        <p:attrNameLst>
                                          <p:attrName>ppt_h</p:attrName>
                                        </p:attrNameLst>
                                      </p:cBhvr>
                                      <p:tavLst>
                                        <p:tav tm="0">
                                          <p:val>
                                            <p:fltVal val="0"/>
                                          </p:val>
                                        </p:tav>
                                        <p:tav tm="100000">
                                          <p:val>
                                            <p:strVal val="#ppt_h"/>
                                          </p:val>
                                        </p:tav>
                                      </p:tavLst>
                                    </p:anim>
                                    <p:animEffect transition="in" filter="fade">
                                      <p:cBhvr>
                                        <p:cTn id="29" dur="500"/>
                                        <p:tgtEl>
                                          <p:spTgt spid="39"/>
                                        </p:tgtEl>
                                      </p:cBhvr>
                                    </p:animEffect>
                                  </p:childTnLst>
                                </p:cTn>
                              </p:par>
                              <p:par>
                                <p:cTn id="30" presetID="53" presetClass="entr" presetSubtype="16"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9">
                                            <p:txEl>
                                              <p:pRg st="0" end="0"/>
                                            </p:txEl>
                                          </p:spTgt>
                                        </p:tgtEl>
                                        <p:attrNameLst>
                                          <p:attrName>style.visibility</p:attrName>
                                        </p:attrNameLst>
                                      </p:cBhvr>
                                      <p:to>
                                        <p:strVal val="visible"/>
                                      </p:to>
                                    </p:set>
                                    <p:animEffect transition="in" filter="barn(inVertical)">
                                      <p:cBhvr>
                                        <p:cTn id="39" dur="500"/>
                                        <p:tgtEl>
                                          <p:spTgt spid="39">
                                            <p:txEl>
                                              <p:pRg st="0" end="0"/>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39">
                                            <p:txEl>
                                              <p:pRg st="1" end="1"/>
                                            </p:txEl>
                                          </p:spTgt>
                                        </p:tgtEl>
                                        <p:attrNameLst>
                                          <p:attrName>style.visibility</p:attrName>
                                        </p:attrNameLst>
                                      </p:cBhvr>
                                      <p:to>
                                        <p:strVal val="visible"/>
                                      </p:to>
                                    </p:set>
                                    <p:animEffect transition="in" filter="wipe(down)">
                                      <p:cBhvr>
                                        <p:cTn id="42" dur="500"/>
                                        <p:tgtEl>
                                          <p:spTgt spid="39">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9">
                                            <p:txEl>
                                              <p:pRg st="2" end="2"/>
                                            </p:txEl>
                                          </p:spTgt>
                                        </p:tgtEl>
                                        <p:attrNameLst>
                                          <p:attrName>style.visibility</p:attrName>
                                        </p:attrNameLst>
                                      </p:cBhvr>
                                      <p:to>
                                        <p:strVal val="visible"/>
                                      </p:to>
                                    </p:set>
                                    <p:animEffect transition="in" filter="wipe(down)">
                                      <p:cBhvr>
                                        <p:cTn id="47" dur="500"/>
                                        <p:tgtEl>
                                          <p:spTgt spid="39">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9">
                                            <p:txEl>
                                              <p:pRg st="3" end="3"/>
                                            </p:txEl>
                                          </p:spTgt>
                                        </p:tgtEl>
                                        <p:attrNameLst>
                                          <p:attrName>style.visibility</p:attrName>
                                        </p:attrNameLst>
                                      </p:cBhvr>
                                      <p:to>
                                        <p:strVal val="visible"/>
                                      </p:to>
                                    </p:set>
                                    <p:animEffect transition="in" filter="wipe(down)">
                                      <p:cBhvr>
                                        <p:cTn id="52" dur="500"/>
                                        <p:tgtEl>
                                          <p:spTgt spid="39">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9">
                                            <p:txEl>
                                              <p:pRg st="4" end="4"/>
                                            </p:txEl>
                                          </p:spTgt>
                                        </p:tgtEl>
                                        <p:attrNameLst>
                                          <p:attrName>style.visibility</p:attrName>
                                        </p:attrNameLst>
                                      </p:cBhvr>
                                      <p:to>
                                        <p:strVal val="visible"/>
                                      </p:to>
                                    </p:set>
                                    <p:animEffect transition="in" filter="wipe(down)">
                                      <p:cBhvr>
                                        <p:cTn id="57" dur="500"/>
                                        <p:tgtEl>
                                          <p:spTgt spid="39">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9">
                                            <p:txEl>
                                              <p:pRg st="5" end="5"/>
                                            </p:txEl>
                                          </p:spTgt>
                                        </p:tgtEl>
                                        <p:attrNameLst>
                                          <p:attrName>style.visibility</p:attrName>
                                        </p:attrNameLst>
                                      </p:cBhvr>
                                      <p:to>
                                        <p:strVal val="visible"/>
                                      </p:to>
                                    </p:set>
                                    <p:animEffect transition="in" filter="wipe(down)">
                                      <p:cBhvr>
                                        <p:cTn id="62" dur="500"/>
                                        <p:tgtEl>
                                          <p:spTgt spid="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4" grpId="0"/>
      <p:bldP spid="84" grpId="0"/>
      <p:bldP spid="3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28600"/>
            <a:ext cx="9372600" cy="6836229"/>
          </a:xfrm>
        </p:spPr>
        <p:txBody>
          <a:bodyPr/>
          <a:lstStyle/>
          <a:p>
            <a:pPr marL="0" indent="0">
              <a:lnSpc>
                <a:spcPct val="150000"/>
              </a:lnSpc>
              <a:buNone/>
            </a:pPr>
            <a:r>
              <a:rPr lang="zh-CN" altLang="en-US" b="1" dirty="0">
                <a:highlight>
                  <a:srgbClr val="FFFF00"/>
                </a:highlight>
              </a:rPr>
              <a:t>运用归谬法时应注意的问题</a:t>
            </a:r>
            <a:r>
              <a:rPr lang="zh-CN" altLang="en-US" b="1" dirty="0"/>
              <a:t>：</a:t>
            </a:r>
            <a:endParaRPr lang="en-US" altLang="zh-CN" b="1" dirty="0"/>
          </a:p>
          <a:p>
            <a:pPr marL="0" indent="0">
              <a:lnSpc>
                <a:spcPct val="150000"/>
              </a:lnSpc>
              <a:buNone/>
            </a:pPr>
            <a:r>
              <a:rPr lang="en-US" altLang="zh-CN" b="1" dirty="0"/>
              <a:t>        </a:t>
            </a:r>
            <a:r>
              <a:rPr lang="zh-CN" altLang="en-US" b="1" dirty="0">
                <a:solidFill>
                  <a:srgbClr val="FF0000"/>
                </a:solidFill>
              </a:rPr>
              <a:t>间接反驳的归谬法</a:t>
            </a:r>
            <a:r>
              <a:rPr lang="zh-CN" altLang="en-US" b="1" dirty="0"/>
              <a:t>与</a:t>
            </a:r>
            <a:r>
              <a:rPr lang="zh-CN" altLang="en-US" b="1" dirty="0">
                <a:solidFill>
                  <a:srgbClr val="FF0000"/>
                </a:solidFill>
              </a:rPr>
              <a:t>间接证明的反证法</a:t>
            </a:r>
            <a:r>
              <a:rPr lang="zh-CN" altLang="en-US" b="1" dirty="0"/>
              <a:t>既有联系，又有本质的不同。</a:t>
            </a:r>
            <a:endParaRPr lang="en-US" altLang="zh-CN" b="1" dirty="0"/>
          </a:p>
          <a:p>
            <a:pPr marL="0" indent="0">
              <a:lnSpc>
                <a:spcPct val="150000"/>
              </a:lnSpc>
              <a:buNone/>
            </a:pPr>
            <a:r>
              <a:rPr lang="zh-CN" altLang="en-US" b="1" dirty="0"/>
              <a:t>联系：两者都是间接的论证方法。</a:t>
            </a:r>
            <a:endParaRPr lang="en-US" altLang="zh-CN" b="1" dirty="0"/>
          </a:p>
          <a:p>
            <a:pPr marL="0" indent="0">
              <a:lnSpc>
                <a:spcPct val="150000"/>
              </a:lnSpc>
              <a:buNone/>
            </a:pPr>
            <a:r>
              <a:rPr lang="zh-CN" altLang="en-US" b="1" dirty="0"/>
              <a:t>区别：①根本目的不同，归谬法是确定某命题假， </a:t>
            </a:r>
            <a:endParaRPr lang="en-US" altLang="zh-CN" b="1" dirty="0"/>
          </a:p>
          <a:p>
            <a:pPr marL="0" indent="0">
              <a:lnSpc>
                <a:spcPct val="150000"/>
              </a:lnSpc>
              <a:buNone/>
            </a:pPr>
            <a:r>
              <a:rPr lang="en-US" altLang="zh-CN" b="1" dirty="0"/>
              <a:t>              </a:t>
            </a:r>
            <a:r>
              <a:rPr lang="zh-CN" altLang="en-US" b="1" dirty="0"/>
              <a:t>反证法是确定某命题为真；</a:t>
            </a:r>
            <a:endParaRPr lang="en-US" altLang="zh-CN" b="1" dirty="0"/>
          </a:p>
          <a:p>
            <a:pPr marL="0" indent="0">
              <a:lnSpc>
                <a:spcPct val="150000"/>
              </a:lnSpc>
              <a:buNone/>
            </a:pPr>
            <a:r>
              <a:rPr lang="en-US" altLang="zh-CN" b="1" dirty="0"/>
              <a:t>           </a:t>
            </a:r>
            <a:r>
              <a:rPr lang="zh-CN" altLang="en-US" b="1" dirty="0"/>
              <a:t>②依存关系不同，归谬法并不需要借助于反</a:t>
            </a:r>
            <a:endParaRPr lang="en-US" altLang="zh-CN" b="1" dirty="0"/>
          </a:p>
          <a:p>
            <a:pPr marL="0" indent="0">
              <a:lnSpc>
                <a:spcPct val="150000"/>
              </a:lnSpc>
              <a:buNone/>
            </a:pPr>
            <a:r>
              <a:rPr lang="en-US" altLang="zh-CN" b="1" dirty="0"/>
              <a:t>              </a:t>
            </a:r>
            <a:r>
              <a:rPr lang="zh-CN" altLang="en-US" b="1" dirty="0"/>
              <a:t>证法，而反证法却要借助于归谬法。</a:t>
            </a:r>
            <a:r>
              <a:rPr lang="en-US" altLang="zh-CN" b="1" dirty="0"/>
              <a:t>             </a:t>
            </a:r>
          </a:p>
        </p:txBody>
      </p:sp>
    </p:spTree>
    <p:extLst>
      <p:ext uri="{BB962C8B-B14F-4D97-AF65-F5344CB8AC3E}">
        <p14:creationId xmlns:p14="http://schemas.microsoft.com/office/powerpoint/2010/main" val="343150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5" dur="5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p:cTn id="30"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1"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2"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3" dur="10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 calcmode="lin" valueType="num">
                                      <p:cBhvr>
                                        <p:cTn id="38"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9"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40"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41" dur="1000"/>
                                        <p:tgtEl>
                                          <p:spTgt spid="3">
                                            <p:txEl>
                                              <p:pRg st="3" end="3"/>
                                            </p:txEl>
                                          </p:spTgt>
                                        </p:tgtEl>
                                      </p:cBhvr>
                                    </p:animEffect>
                                  </p:childTnLst>
                                </p:cTn>
                              </p:par>
                              <p:par>
                                <p:cTn id="42" presetID="31" presetClass="entr" presetSubtype="0" fill="hold" nodeType="with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anim calcmode="lin" valueType="num">
                                      <p:cBhvr>
                                        <p:cTn id="44"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5"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6"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7" dur="1000"/>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1" presetClass="entr" presetSubtype="0" fill="hold"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3"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54"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5" dur="1000"/>
                                        <p:tgtEl>
                                          <p:spTgt spid="3">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1" presetClass="entr" presetSubtype="0" fill="hold" nodeType="clickEffect">
                                  <p:stCondLst>
                                    <p:cond delay="0"/>
                                  </p:stCondLst>
                                  <p:childTnLst>
                                    <p:set>
                                      <p:cBhvr>
                                        <p:cTn id="59" dur="1" fill="hold">
                                          <p:stCondLst>
                                            <p:cond delay="0"/>
                                          </p:stCondLst>
                                        </p:cTn>
                                        <p:tgtEl>
                                          <p:spTgt spid="3">
                                            <p:txEl>
                                              <p:pRg st="6" end="6"/>
                                            </p:txEl>
                                          </p:spTgt>
                                        </p:tgtEl>
                                        <p:attrNameLst>
                                          <p:attrName>style.visibility</p:attrName>
                                        </p:attrNameLst>
                                      </p:cBhvr>
                                      <p:to>
                                        <p:strVal val="visible"/>
                                      </p:to>
                                    </p:set>
                                    <p:anim calcmode="lin" valueType="num">
                                      <p:cBhvr>
                                        <p:cTn id="60"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61"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62"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63"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28"/>
          <p:cNvSpPr txBox="1"/>
          <p:nvPr/>
        </p:nvSpPr>
        <p:spPr>
          <a:xfrm>
            <a:off x="3298825" y="2481263"/>
            <a:ext cx="4770438" cy="120015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p>
        </p:txBody>
      </p:sp>
      <p:sp>
        <p:nvSpPr>
          <p:cNvPr id="44" name="文本框 28"/>
          <p:cNvSpPr txBox="1"/>
          <p:nvPr/>
        </p:nvSpPr>
        <p:spPr>
          <a:xfrm>
            <a:off x="925513" y="2478088"/>
            <a:ext cx="7302500" cy="739775"/>
          </a:xfrm>
          <a:prstGeom prst="rect">
            <a:avLst/>
          </a:prstGeom>
          <a:noFill/>
        </p:spPr>
        <p:txBody>
          <a:bodyP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       </a:t>
            </a:r>
          </a:p>
        </p:txBody>
      </p:sp>
      <p:grpSp>
        <p:nvGrpSpPr>
          <p:cNvPr id="21508" name="组合 1"/>
          <p:cNvGrpSpPr>
            <a:grpSpLocks/>
          </p:cNvGrpSpPr>
          <p:nvPr/>
        </p:nvGrpSpPr>
        <p:grpSpPr bwMode="auto">
          <a:xfrm>
            <a:off x="525463" y="508000"/>
            <a:ext cx="5397500" cy="652463"/>
            <a:chOff x="3589704" y="5356768"/>
            <a:chExt cx="5398100" cy="651600"/>
          </a:xfrm>
        </p:grpSpPr>
        <p:sp>
          <p:nvSpPr>
            <p:cNvPr id="52" name="Freeform 7"/>
            <p:cNvSpPr>
              <a:spLocks/>
            </p:cNvSpPr>
            <p:nvPr/>
          </p:nvSpPr>
          <p:spPr bwMode="auto">
            <a:xfrm>
              <a:off x="3592879" y="5358354"/>
              <a:ext cx="5394925" cy="648428"/>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29ABE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3" name="Freeform 8"/>
            <p:cNvSpPr>
              <a:spLocks/>
            </p:cNvSpPr>
            <p:nvPr/>
          </p:nvSpPr>
          <p:spPr bwMode="auto">
            <a:xfrm>
              <a:off x="7751004" y="5358354"/>
              <a:ext cx="1236800" cy="648428"/>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4" name="Freeform 12"/>
            <p:cNvSpPr>
              <a:spLocks/>
            </p:cNvSpPr>
            <p:nvPr/>
          </p:nvSpPr>
          <p:spPr bwMode="auto">
            <a:xfrm>
              <a:off x="3589704" y="5356768"/>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grpSp>
      <p:sp>
        <p:nvSpPr>
          <p:cNvPr id="55" name="Freeform 5"/>
          <p:cNvSpPr>
            <a:spLocks noEditPoints="1"/>
          </p:cNvSpPr>
          <p:nvPr/>
        </p:nvSpPr>
        <p:spPr bwMode="auto">
          <a:xfrm>
            <a:off x="315119" y="279450"/>
            <a:ext cx="5821362" cy="1081087"/>
          </a:xfrm>
          <a:custGeom>
            <a:avLst/>
            <a:gdLst>
              <a:gd name="T0" fmla="*/ 5285393 w 1097"/>
              <a:gd name="T1" fmla="*/ 0 h 201"/>
              <a:gd name="T2" fmla="*/ 530662 w 1097"/>
              <a:gd name="T3" fmla="*/ 0 h 201"/>
              <a:gd name="T4" fmla="*/ 153892 w 1097"/>
              <a:gd name="T5" fmla="*/ 155978 h 201"/>
              <a:gd name="T6" fmla="*/ 0 w 1097"/>
              <a:gd name="T7" fmla="*/ 537854 h 201"/>
              <a:gd name="T8" fmla="*/ 530662 w 1097"/>
              <a:gd name="T9" fmla="*/ 1081087 h 201"/>
              <a:gd name="T10" fmla="*/ 5285393 w 1097"/>
              <a:gd name="T11" fmla="*/ 1081087 h 201"/>
              <a:gd name="T12" fmla="*/ 5821362 w 1097"/>
              <a:gd name="T13" fmla="*/ 537854 h 201"/>
              <a:gd name="T14" fmla="*/ 5662163 w 1097"/>
              <a:gd name="T15" fmla="*/ 155978 h 201"/>
              <a:gd name="T16" fmla="*/ 5285393 w 1097"/>
              <a:gd name="T17" fmla="*/ 0 h 201"/>
              <a:gd name="T18" fmla="*/ 5609097 w 1097"/>
              <a:gd name="T19" fmla="*/ 537854 h 201"/>
              <a:gd name="T20" fmla="*/ 5285393 w 1097"/>
              <a:gd name="T21" fmla="*/ 865945 h 201"/>
              <a:gd name="T22" fmla="*/ 530662 w 1097"/>
              <a:gd name="T23" fmla="*/ 865945 h 201"/>
              <a:gd name="T24" fmla="*/ 212265 w 1097"/>
              <a:gd name="T25" fmla="*/ 537854 h 201"/>
              <a:gd name="T26" fmla="*/ 307784 w 1097"/>
              <a:gd name="T27" fmla="*/ 311955 h 201"/>
              <a:gd name="T28" fmla="*/ 530662 w 1097"/>
              <a:gd name="T29" fmla="*/ 215142 h 201"/>
              <a:gd name="T30" fmla="*/ 5285393 w 1097"/>
              <a:gd name="T31" fmla="*/ 215142 h 201"/>
              <a:gd name="T32" fmla="*/ 5513578 w 1097"/>
              <a:gd name="T33" fmla="*/ 311955 h 201"/>
              <a:gd name="T34" fmla="*/ 5609097 w 1097"/>
              <a:gd name="T35" fmla="*/ 537854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6" name="Freeform 6"/>
          <p:cNvSpPr>
            <a:spLocks noEditPoints="1"/>
          </p:cNvSpPr>
          <p:nvPr/>
        </p:nvSpPr>
        <p:spPr bwMode="auto">
          <a:xfrm>
            <a:off x="422275" y="401638"/>
            <a:ext cx="5608638" cy="865187"/>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7" name="文本框 39"/>
          <p:cNvSpPr txBox="1"/>
          <p:nvPr/>
        </p:nvSpPr>
        <p:spPr>
          <a:xfrm>
            <a:off x="609600" y="574675"/>
            <a:ext cx="665567"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03</a:t>
            </a:r>
            <a:endParaRPr kumimoji="0" lang="zh-CN" altLang="en-US"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58" name="Freeform 27"/>
          <p:cNvSpPr>
            <a:spLocks noChangeAspect="1" noEditPoints="1"/>
          </p:cNvSpPr>
          <p:nvPr/>
        </p:nvSpPr>
        <p:spPr bwMode="auto">
          <a:xfrm>
            <a:off x="4999038" y="600075"/>
            <a:ext cx="498475" cy="504825"/>
          </a:xfrm>
          <a:custGeom>
            <a:avLst/>
            <a:gdLst>
              <a:gd name="T0" fmla="*/ 59 w 104"/>
              <a:gd name="T1" fmla="*/ 46 h 105"/>
              <a:gd name="T2" fmla="*/ 59 w 104"/>
              <a:gd name="T3" fmla="*/ 23 h 105"/>
              <a:gd name="T4" fmla="*/ 46 w 104"/>
              <a:gd name="T5" fmla="*/ 23 h 105"/>
              <a:gd name="T6" fmla="*/ 46 w 104"/>
              <a:gd name="T7" fmla="*/ 46 h 105"/>
              <a:gd name="T8" fmla="*/ 24 w 104"/>
              <a:gd name="T9" fmla="*/ 46 h 105"/>
              <a:gd name="T10" fmla="*/ 24 w 104"/>
              <a:gd name="T11" fmla="*/ 59 h 105"/>
              <a:gd name="T12" fmla="*/ 46 w 104"/>
              <a:gd name="T13" fmla="*/ 59 h 105"/>
              <a:gd name="T14" fmla="*/ 46 w 104"/>
              <a:gd name="T15" fmla="*/ 82 h 105"/>
              <a:gd name="T16" fmla="*/ 59 w 104"/>
              <a:gd name="T17" fmla="*/ 82 h 105"/>
              <a:gd name="T18" fmla="*/ 59 w 104"/>
              <a:gd name="T19" fmla="*/ 59 h 105"/>
              <a:gd name="T20" fmla="*/ 81 w 104"/>
              <a:gd name="T21" fmla="*/ 59 h 105"/>
              <a:gd name="T22" fmla="*/ 81 w 104"/>
              <a:gd name="T23" fmla="*/ 46 h 105"/>
              <a:gd name="T24" fmla="*/ 59 w 104"/>
              <a:gd name="T25" fmla="*/ 46 h 105"/>
              <a:gd name="T26" fmla="*/ 52 w 104"/>
              <a:gd name="T27" fmla="*/ 0 h 105"/>
              <a:gd name="T28" fmla="*/ 0 w 104"/>
              <a:gd name="T29" fmla="*/ 53 h 105"/>
              <a:gd name="T30" fmla="*/ 52 w 104"/>
              <a:gd name="T31" fmla="*/ 105 h 105"/>
              <a:gd name="T32" fmla="*/ 104 w 104"/>
              <a:gd name="T33" fmla="*/ 53 h 105"/>
              <a:gd name="T34" fmla="*/ 52 w 104"/>
              <a:gd name="T35" fmla="*/ 0 h 105"/>
              <a:gd name="T36" fmla="*/ 52 w 104"/>
              <a:gd name="T37" fmla="*/ 93 h 105"/>
              <a:gd name="T38" fmla="*/ 12 w 104"/>
              <a:gd name="T39" fmla="*/ 53 h 105"/>
              <a:gd name="T40" fmla="*/ 52 w 104"/>
              <a:gd name="T41" fmla="*/ 12 h 105"/>
              <a:gd name="T42" fmla="*/ 93 w 104"/>
              <a:gd name="T43" fmla="*/ 53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9" y="46"/>
                </a:moveTo>
                <a:cubicBezTo>
                  <a:pt x="59" y="23"/>
                  <a:pt x="59" y="23"/>
                  <a:pt x="59" y="23"/>
                </a:cubicBezTo>
                <a:cubicBezTo>
                  <a:pt x="46" y="23"/>
                  <a:pt x="46" y="23"/>
                  <a:pt x="46" y="23"/>
                </a:cubicBezTo>
                <a:cubicBezTo>
                  <a:pt x="46" y="46"/>
                  <a:pt x="46" y="46"/>
                  <a:pt x="46" y="46"/>
                </a:cubicBezTo>
                <a:cubicBezTo>
                  <a:pt x="24" y="46"/>
                  <a:pt x="24" y="46"/>
                  <a:pt x="24" y="46"/>
                </a:cubicBezTo>
                <a:cubicBezTo>
                  <a:pt x="24" y="59"/>
                  <a:pt x="24" y="59"/>
                  <a:pt x="24" y="59"/>
                </a:cubicBezTo>
                <a:cubicBezTo>
                  <a:pt x="46" y="59"/>
                  <a:pt x="46" y="59"/>
                  <a:pt x="46" y="59"/>
                </a:cubicBezTo>
                <a:cubicBezTo>
                  <a:pt x="46" y="82"/>
                  <a:pt x="46" y="82"/>
                  <a:pt x="46" y="82"/>
                </a:cubicBezTo>
                <a:cubicBezTo>
                  <a:pt x="59" y="82"/>
                  <a:pt x="59" y="82"/>
                  <a:pt x="59" y="82"/>
                </a:cubicBezTo>
                <a:cubicBezTo>
                  <a:pt x="59" y="59"/>
                  <a:pt x="59" y="59"/>
                  <a:pt x="59" y="59"/>
                </a:cubicBezTo>
                <a:cubicBezTo>
                  <a:pt x="81" y="59"/>
                  <a:pt x="81" y="59"/>
                  <a:pt x="81" y="59"/>
                </a:cubicBezTo>
                <a:cubicBezTo>
                  <a:pt x="81" y="46"/>
                  <a:pt x="81" y="46"/>
                  <a:pt x="81" y="46"/>
                </a:cubicBezTo>
                <a:lnTo>
                  <a:pt x="59" y="46"/>
                </a:lnTo>
                <a:close/>
                <a:moveTo>
                  <a:pt x="52" y="0"/>
                </a:moveTo>
                <a:cubicBezTo>
                  <a:pt x="23" y="0"/>
                  <a:pt x="0" y="24"/>
                  <a:pt x="0" y="53"/>
                </a:cubicBezTo>
                <a:cubicBezTo>
                  <a:pt x="0" y="81"/>
                  <a:pt x="23" y="105"/>
                  <a:pt x="52" y="105"/>
                </a:cubicBezTo>
                <a:cubicBezTo>
                  <a:pt x="81" y="105"/>
                  <a:pt x="104" y="81"/>
                  <a:pt x="104" y="53"/>
                </a:cubicBezTo>
                <a:cubicBezTo>
                  <a:pt x="104" y="24"/>
                  <a:pt x="81" y="0"/>
                  <a:pt x="52" y="0"/>
                </a:cubicBezTo>
                <a:close/>
                <a:moveTo>
                  <a:pt x="52" y="93"/>
                </a:moveTo>
                <a:cubicBezTo>
                  <a:pt x="30" y="93"/>
                  <a:pt x="12" y="75"/>
                  <a:pt x="12" y="53"/>
                </a:cubicBezTo>
                <a:cubicBezTo>
                  <a:pt x="12" y="30"/>
                  <a:pt x="30" y="12"/>
                  <a:pt x="52" y="12"/>
                </a:cubicBezTo>
                <a:cubicBezTo>
                  <a:pt x="74" y="12"/>
                  <a:pt x="93" y="30"/>
                  <a:pt x="93" y="53"/>
                </a:cubicBezTo>
                <a:cubicBezTo>
                  <a:pt x="93" y="75"/>
                  <a:pt x="74" y="93"/>
                  <a:pt x="52" y="93"/>
                </a:cubicBezTo>
                <a:close/>
              </a:path>
            </a:pathLst>
          </a:custGeom>
          <a:solidFill>
            <a:sysClr val="window" lastClr="FFFFFF">
              <a:alpha val="88000"/>
            </a:sys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9" name="文本框 28"/>
          <p:cNvSpPr txBox="1"/>
          <p:nvPr/>
        </p:nvSpPr>
        <p:spPr>
          <a:xfrm>
            <a:off x="902198" y="547610"/>
            <a:ext cx="2801337" cy="58420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zh-CN" altLang="en-US" sz="32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反驳的方法</a:t>
            </a:r>
            <a:endPar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84" name="文本框 28"/>
          <p:cNvSpPr txBox="1"/>
          <p:nvPr/>
        </p:nvSpPr>
        <p:spPr>
          <a:xfrm>
            <a:off x="1135063" y="1779588"/>
            <a:ext cx="2646878"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dirty="0">
                <a:ln>
                  <a:noFill/>
                </a:ln>
                <a:solidFill>
                  <a:srgbClr val="7030A0"/>
                </a:solidFill>
                <a:effectLst>
                  <a:outerShdw blurRad="50800" dist="76200" dir="2700000" algn="tl" rotWithShape="0">
                    <a:prstClr val="black">
                      <a:alpha val="40000"/>
                    </a:prstClr>
                  </a:outerShdw>
                  <a:reflection blurRad="6350" stA="55000" endA="300" endPos="45500" dir="5400000" sy="-100000" algn="bl" rotWithShape="0"/>
                </a:effectLst>
                <a:uLnTx/>
                <a:uFillTx/>
                <a:latin typeface="微软雅黑" pitchFamily="34" charset="-122"/>
                <a:ea typeface="微软雅黑" pitchFamily="34" charset="-122"/>
                <a:cs typeface="+mn-cs"/>
              </a:rPr>
              <a:t>二、反驳论据</a:t>
            </a:r>
          </a:p>
        </p:txBody>
      </p:sp>
      <p:grpSp>
        <p:nvGrpSpPr>
          <p:cNvPr id="31754" name="Group 68"/>
          <p:cNvGrpSpPr>
            <a:grpSpLocks/>
          </p:cNvGrpSpPr>
          <p:nvPr/>
        </p:nvGrpSpPr>
        <p:grpSpPr bwMode="auto">
          <a:xfrm>
            <a:off x="762001" y="2667000"/>
            <a:ext cx="7329488" cy="1843524"/>
            <a:chOff x="720" y="1382"/>
            <a:chExt cx="4058" cy="480"/>
          </a:xfrm>
        </p:grpSpPr>
        <p:sp>
          <p:nvSpPr>
            <p:cNvPr id="29" name="AutoShape 69"/>
            <p:cNvSpPr>
              <a:spLocks noChangeArrowheads="1"/>
            </p:cNvSpPr>
            <p:nvPr/>
          </p:nvSpPr>
          <p:spPr bwMode="gray">
            <a:xfrm>
              <a:off x="720" y="1382"/>
              <a:ext cx="4058" cy="480"/>
            </a:xfrm>
            <a:prstGeom prst="roundRect">
              <a:avLst>
                <a:gd name="adj" fmla="val 17509"/>
              </a:avLst>
            </a:prstGeom>
            <a:gradFill rotWithShape="1">
              <a:gsLst>
                <a:gs pos="0">
                  <a:srgbClr val="E4D578"/>
                </a:gs>
                <a:gs pos="50000">
                  <a:srgbClr val="D2C46F"/>
                </a:gs>
                <a:gs pos="100000">
                  <a:srgbClr val="E4D578"/>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nvGrpSpPr>
            <p:cNvPr id="21519" name="Group 70"/>
            <p:cNvGrpSpPr>
              <a:grpSpLocks/>
            </p:cNvGrpSpPr>
            <p:nvPr/>
          </p:nvGrpSpPr>
          <p:grpSpPr bwMode="auto">
            <a:xfrm>
              <a:off x="730" y="1407"/>
              <a:ext cx="4043" cy="444"/>
              <a:chOff x="744" y="1407"/>
              <a:chExt cx="3988" cy="444"/>
            </a:xfrm>
          </p:grpSpPr>
          <p:sp>
            <p:nvSpPr>
              <p:cNvPr id="37" name="AutoShape 71"/>
              <p:cNvSpPr>
                <a:spLocks noChangeArrowheads="1"/>
              </p:cNvSpPr>
              <p:nvPr/>
            </p:nvSpPr>
            <p:spPr bwMode="gray">
              <a:xfrm>
                <a:off x="744" y="1736"/>
                <a:ext cx="3987" cy="115"/>
              </a:xfrm>
              <a:prstGeom prst="roundRect">
                <a:avLst>
                  <a:gd name="adj" fmla="val 50000"/>
                </a:avLst>
              </a:prstGeom>
              <a:gradFill rotWithShape="1">
                <a:gsLst>
                  <a:gs pos="0">
                    <a:srgbClr val="E4D578">
                      <a:alpha val="0"/>
                    </a:srgbClr>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sp>
            <p:nvSpPr>
              <p:cNvPr id="38" name="AutoShape 72"/>
              <p:cNvSpPr>
                <a:spLocks noChangeArrowheads="1"/>
              </p:cNvSpPr>
              <p:nvPr/>
            </p:nvSpPr>
            <p:spPr bwMode="gray">
              <a:xfrm>
                <a:off x="744" y="1407"/>
                <a:ext cx="3987" cy="115"/>
              </a:xfrm>
              <a:prstGeom prst="roundRect">
                <a:avLst>
                  <a:gd name="adj" fmla="val 50000"/>
                </a:avLst>
              </a:prstGeom>
              <a:gradFill rotWithShape="1">
                <a:gsLst>
                  <a:gs pos="0">
                    <a:srgbClr val="FFFFFF"/>
                  </a:gs>
                  <a:gs pos="100000">
                    <a:srgbClr val="E4D578">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grpSp>
      <p:sp>
        <p:nvSpPr>
          <p:cNvPr id="39" name="文本框 28"/>
          <p:cNvSpPr txBox="1">
            <a:spLocks noChangeArrowheads="1"/>
          </p:cNvSpPr>
          <p:nvPr/>
        </p:nvSpPr>
        <p:spPr bwMode="auto">
          <a:xfrm>
            <a:off x="925513" y="2770362"/>
            <a:ext cx="716597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反驳论据是确定对方的论证中所依据的论据虚假，从而反驳了对方的论证。</a:t>
            </a:r>
            <a:endPar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1" name="任意多边形 6"/>
          <p:cNvSpPr/>
          <p:nvPr/>
        </p:nvSpPr>
        <p:spPr>
          <a:xfrm rot="19117117">
            <a:off x="330200" y="1741488"/>
            <a:ext cx="1069975" cy="771525"/>
          </a:xfrm>
          <a:custGeom>
            <a:avLst/>
            <a:gdLst>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698395 w 1556117"/>
              <a:gd name="connsiteY2" fmla="*/ 875985 h 1091990"/>
              <a:gd name="connsiteX3" fmla="*/ 490576 w 1556117"/>
              <a:gd name="connsiteY3" fmla="*/ 690838 h 1091990"/>
              <a:gd name="connsiteX4" fmla="*/ 199631 w 1556117"/>
              <a:gd name="connsiteY4" fmla="*/ 562368 h 1091990"/>
              <a:gd name="connsiteX5" fmla="*/ 29598 w 1556117"/>
              <a:gd name="connsiteY5" fmla="*/ 562368 h 1091990"/>
              <a:gd name="connsiteX6" fmla="*/ 22041 w 1556117"/>
              <a:gd name="connsiteY6" fmla="*/ 547254 h 1091990"/>
              <a:gd name="connsiteX7" fmla="*/ 82497 w 1556117"/>
              <a:gd name="connsiteY7" fmla="*/ 441456 h 1091990"/>
              <a:gd name="connsiteX8" fmla="*/ 256309 w 1556117"/>
              <a:gd name="connsiteY8" fmla="*/ 218524 h 1091990"/>
              <a:gd name="connsiteX9" fmla="*/ 551033 w 1556117"/>
              <a:gd name="connsiteY9" fmla="*/ 48491 h 1091990"/>
              <a:gd name="connsiteX10" fmla="*/ 943998 w 1556117"/>
              <a:gd name="connsiteY10" fmla="*/ 25820 h 1091990"/>
              <a:gd name="connsiteX11" fmla="*/ 1291621 w 1556117"/>
              <a:gd name="connsiteY11" fmla="*/ 203410 h 1091990"/>
              <a:gd name="connsiteX12" fmla="*/ 1518332 w 1556117"/>
              <a:gd name="connsiteY12" fmla="*/ 494355 h 1091990"/>
              <a:gd name="connsiteX13" fmla="*/ 1518332 w 1556117"/>
              <a:gd name="connsiteY13" fmla="*/ 517026 h 1091990"/>
              <a:gd name="connsiteX14" fmla="*/ 1382305 w 1556117"/>
              <a:gd name="connsiteY14" fmla="*/ 535919 h 1091990"/>
              <a:gd name="connsiteX15" fmla="*/ 1155595 w 1556117"/>
              <a:gd name="connsiteY15" fmla="*/ 626603 h 1091990"/>
              <a:gd name="connsiteX16" fmla="*/ 962890 w 1556117"/>
              <a:gd name="connsiteY16" fmla="*/ 789079 h 1091990"/>
              <a:gd name="connsiteX17" fmla="*/ 796636 w 1556117"/>
              <a:gd name="connsiteY17"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360"/>
              <a:gd name="connsiteX1" fmla="*/ 690837 w 1556117"/>
              <a:gd name="connsiteY1" fmla="*/ 879764 h 1091360"/>
              <a:gd name="connsiteX2" fmla="*/ 490576 w 1556117"/>
              <a:gd name="connsiteY2" fmla="*/ 690838 h 1091360"/>
              <a:gd name="connsiteX3" fmla="*/ 199631 w 1556117"/>
              <a:gd name="connsiteY3" fmla="*/ 562368 h 1091360"/>
              <a:gd name="connsiteX4" fmla="*/ 29598 w 1556117"/>
              <a:gd name="connsiteY4" fmla="*/ 562368 h 1091360"/>
              <a:gd name="connsiteX5" fmla="*/ 22041 w 1556117"/>
              <a:gd name="connsiteY5" fmla="*/ 547254 h 1091360"/>
              <a:gd name="connsiteX6" fmla="*/ 82497 w 1556117"/>
              <a:gd name="connsiteY6" fmla="*/ 441456 h 1091360"/>
              <a:gd name="connsiteX7" fmla="*/ 256309 w 1556117"/>
              <a:gd name="connsiteY7" fmla="*/ 218524 h 1091360"/>
              <a:gd name="connsiteX8" fmla="*/ 551033 w 1556117"/>
              <a:gd name="connsiteY8" fmla="*/ 48491 h 1091360"/>
              <a:gd name="connsiteX9" fmla="*/ 943998 w 1556117"/>
              <a:gd name="connsiteY9" fmla="*/ 25820 h 1091360"/>
              <a:gd name="connsiteX10" fmla="*/ 1291621 w 1556117"/>
              <a:gd name="connsiteY10" fmla="*/ 203410 h 1091360"/>
              <a:gd name="connsiteX11" fmla="*/ 1518332 w 1556117"/>
              <a:gd name="connsiteY11" fmla="*/ 494355 h 1091360"/>
              <a:gd name="connsiteX12" fmla="*/ 1518332 w 1556117"/>
              <a:gd name="connsiteY12" fmla="*/ 517026 h 1091360"/>
              <a:gd name="connsiteX13" fmla="*/ 1382305 w 1556117"/>
              <a:gd name="connsiteY13" fmla="*/ 535919 h 1091360"/>
              <a:gd name="connsiteX14" fmla="*/ 1155595 w 1556117"/>
              <a:gd name="connsiteY14" fmla="*/ 626603 h 1091360"/>
              <a:gd name="connsiteX15" fmla="*/ 962890 w 1556117"/>
              <a:gd name="connsiteY15" fmla="*/ 789079 h 1091360"/>
              <a:gd name="connsiteX16" fmla="*/ 796636 w 1556117"/>
              <a:gd name="connsiteY16" fmla="*/ 1076246 h 1091360"/>
              <a:gd name="connsiteX0" fmla="*/ 796636 w 1556117"/>
              <a:gd name="connsiteY0" fmla="*/ 1076246 h 1091360"/>
              <a:gd name="connsiteX1" fmla="*/ 690837 w 1556117"/>
              <a:gd name="connsiteY1" fmla="*/ 879764 h 1091360"/>
              <a:gd name="connsiteX2" fmla="*/ 490576 w 1556117"/>
              <a:gd name="connsiteY2" fmla="*/ 690838 h 1091360"/>
              <a:gd name="connsiteX3" fmla="*/ 483019 w 1556117"/>
              <a:gd name="connsiteY3" fmla="*/ 694616 h 1091360"/>
              <a:gd name="connsiteX4" fmla="*/ 199631 w 1556117"/>
              <a:gd name="connsiteY4" fmla="*/ 562368 h 1091360"/>
              <a:gd name="connsiteX5" fmla="*/ 29598 w 1556117"/>
              <a:gd name="connsiteY5" fmla="*/ 562368 h 1091360"/>
              <a:gd name="connsiteX6" fmla="*/ 22041 w 1556117"/>
              <a:gd name="connsiteY6" fmla="*/ 547254 h 1091360"/>
              <a:gd name="connsiteX7" fmla="*/ 82497 w 1556117"/>
              <a:gd name="connsiteY7" fmla="*/ 441456 h 1091360"/>
              <a:gd name="connsiteX8" fmla="*/ 256309 w 1556117"/>
              <a:gd name="connsiteY8" fmla="*/ 218524 h 1091360"/>
              <a:gd name="connsiteX9" fmla="*/ 551033 w 1556117"/>
              <a:gd name="connsiteY9" fmla="*/ 48491 h 1091360"/>
              <a:gd name="connsiteX10" fmla="*/ 943998 w 1556117"/>
              <a:gd name="connsiteY10" fmla="*/ 25820 h 1091360"/>
              <a:gd name="connsiteX11" fmla="*/ 1291621 w 1556117"/>
              <a:gd name="connsiteY11" fmla="*/ 203410 h 1091360"/>
              <a:gd name="connsiteX12" fmla="*/ 1518332 w 1556117"/>
              <a:gd name="connsiteY12" fmla="*/ 494355 h 1091360"/>
              <a:gd name="connsiteX13" fmla="*/ 1518332 w 1556117"/>
              <a:gd name="connsiteY13" fmla="*/ 517026 h 1091360"/>
              <a:gd name="connsiteX14" fmla="*/ 1382305 w 1556117"/>
              <a:gd name="connsiteY14" fmla="*/ 535919 h 1091360"/>
              <a:gd name="connsiteX15" fmla="*/ 1155595 w 1556117"/>
              <a:gd name="connsiteY15" fmla="*/ 626603 h 1091360"/>
              <a:gd name="connsiteX16" fmla="*/ 962890 w 1556117"/>
              <a:gd name="connsiteY16" fmla="*/ 789079 h 1091360"/>
              <a:gd name="connsiteX17" fmla="*/ 796636 w 155611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76246"/>
              <a:gd name="connsiteX1" fmla="*/ 691467 w 1556747"/>
              <a:gd name="connsiteY1" fmla="*/ 879764 h 1076246"/>
              <a:gd name="connsiteX2" fmla="*/ 491206 w 1556747"/>
              <a:gd name="connsiteY2" fmla="*/ 690838 h 1076246"/>
              <a:gd name="connsiteX3" fmla="*/ 483649 w 1556747"/>
              <a:gd name="connsiteY3" fmla="*/ 694616 h 1076246"/>
              <a:gd name="connsiteX4" fmla="*/ 204040 w 1556747"/>
              <a:gd name="connsiteY4" fmla="*/ 577483 h 1076246"/>
              <a:gd name="connsiteX5" fmla="*/ 30228 w 1556747"/>
              <a:gd name="connsiteY5" fmla="*/ 562368 h 1076246"/>
              <a:gd name="connsiteX6" fmla="*/ 22671 w 1556747"/>
              <a:gd name="connsiteY6" fmla="*/ 547254 h 1076246"/>
              <a:gd name="connsiteX7" fmla="*/ 83127 w 1556747"/>
              <a:gd name="connsiteY7" fmla="*/ 441456 h 1076246"/>
              <a:gd name="connsiteX8" fmla="*/ 256939 w 1556747"/>
              <a:gd name="connsiteY8" fmla="*/ 218524 h 1076246"/>
              <a:gd name="connsiteX9" fmla="*/ 551663 w 1556747"/>
              <a:gd name="connsiteY9" fmla="*/ 48491 h 1076246"/>
              <a:gd name="connsiteX10" fmla="*/ 944628 w 1556747"/>
              <a:gd name="connsiteY10" fmla="*/ 25820 h 1076246"/>
              <a:gd name="connsiteX11" fmla="*/ 1292251 w 1556747"/>
              <a:gd name="connsiteY11" fmla="*/ 203410 h 1076246"/>
              <a:gd name="connsiteX12" fmla="*/ 1518962 w 1556747"/>
              <a:gd name="connsiteY12" fmla="*/ 494355 h 1076246"/>
              <a:gd name="connsiteX13" fmla="*/ 1518962 w 1556747"/>
              <a:gd name="connsiteY13" fmla="*/ 517026 h 1076246"/>
              <a:gd name="connsiteX14" fmla="*/ 1382935 w 1556747"/>
              <a:gd name="connsiteY14" fmla="*/ 535919 h 1076246"/>
              <a:gd name="connsiteX15" fmla="*/ 1156225 w 1556747"/>
              <a:gd name="connsiteY15" fmla="*/ 626603 h 1076246"/>
              <a:gd name="connsiteX16" fmla="*/ 963520 w 1556747"/>
              <a:gd name="connsiteY16" fmla="*/ 789079 h 1076246"/>
              <a:gd name="connsiteX17" fmla="*/ 797266 w 1556747"/>
              <a:gd name="connsiteY17" fmla="*/ 1076246 h 1076246"/>
              <a:gd name="connsiteX0" fmla="*/ 797266 w 1556747"/>
              <a:gd name="connsiteY0" fmla="*/ 1076246 h 1095967"/>
              <a:gd name="connsiteX1" fmla="*/ 691467 w 1556747"/>
              <a:gd name="connsiteY1" fmla="*/ 879764 h 1095967"/>
              <a:gd name="connsiteX2" fmla="*/ 491206 w 1556747"/>
              <a:gd name="connsiteY2" fmla="*/ 690838 h 1095967"/>
              <a:gd name="connsiteX3" fmla="*/ 483649 w 1556747"/>
              <a:gd name="connsiteY3" fmla="*/ 694616 h 1095967"/>
              <a:gd name="connsiteX4" fmla="*/ 204040 w 1556747"/>
              <a:gd name="connsiteY4" fmla="*/ 577483 h 1095967"/>
              <a:gd name="connsiteX5" fmla="*/ 30228 w 1556747"/>
              <a:gd name="connsiteY5" fmla="*/ 562368 h 1095967"/>
              <a:gd name="connsiteX6" fmla="*/ 22671 w 1556747"/>
              <a:gd name="connsiteY6" fmla="*/ 547254 h 1095967"/>
              <a:gd name="connsiteX7" fmla="*/ 83127 w 1556747"/>
              <a:gd name="connsiteY7" fmla="*/ 441456 h 1095967"/>
              <a:gd name="connsiteX8" fmla="*/ 256939 w 1556747"/>
              <a:gd name="connsiteY8" fmla="*/ 218524 h 1095967"/>
              <a:gd name="connsiteX9" fmla="*/ 551663 w 1556747"/>
              <a:gd name="connsiteY9" fmla="*/ 48491 h 1095967"/>
              <a:gd name="connsiteX10" fmla="*/ 944628 w 1556747"/>
              <a:gd name="connsiteY10" fmla="*/ 25820 h 1095967"/>
              <a:gd name="connsiteX11" fmla="*/ 1292251 w 1556747"/>
              <a:gd name="connsiteY11" fmla="*/ 203410 h 1095967"/>
              <a:gd name="connsiteX12" fmla="*/ 1518962 w 1556747"/>
              <a:gd name="connsiteY12" fmla="*/ 494355 h 1095967"/>
              <a:gd name="connsiteX13" fmla="*/ 1518962 w 1556747"/>
              <a:gd name="connsiteY13" fmla="*/ 517026 h 1095967"/>
              <a:gd name="connsiteX14" fmla="*/ 1382935 w 1556747"/>
              <a:gd name="connsiteY14" fmla="*/ 535919 h 1095967"/>
              <a:gd name="connsiteX15" fmla="*/ 1156225 w 1556747"/>
              <a:gd name="connsiteY15" fmla="*/ 626603 h 1095967"/>
              <a:gd name="connsiteX16" fmla="*/ 963520 w 1556747"/>
              <a:gd name="connsiteY16" fmla="*/ 789079 h 1095967"/>
              <a:gd name="connsiteX17" fmla="*/ 797266 w 1556747"/>
              <a:gd name="connsiteY17" fmla="*/ 1076246 h 109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6747" h="1095967">
                <a:moveTo>
                  <a:pt x="797266" y="1076246"/>
                </a:moveTo>
                <a:cubicBezTo>
                  <a:pt x="785577" y="1073649"/>
                  <a:pt x="742477" y="943999"/>
                  <a:pt x="691467" y="879764"/>
                </a:cubicBezTo>
                <a:cubicBezTo>
                  <a:pt x="640457" y="815529"/>
                  <a:pt x="525842" y="721696"/>
                  <a:pt x="491206" y="690838"/>
                </a:cubicBezTo>
                <a:cubicBezTo>
                  <a:pt x="456570" y="659980"/>
                  <a:pt x="579216" y="757910"/>
                  <a:pt x="483649" y="694616"/>
                </a:cubicBezTo>
                <a:cubicBezTo>
                  <a:pt x="384545" y="633220"/>
                  <a:pt x="279610" y="599524"/>
                  <a:pt x="204040" y="577483"/>
                </a:cubicBezTo>
                <a:cubicBezTo>
                  <a:pt x="128470" y="555442"/>
                  <a:pt x="60456" y="567406"/>
                  <a:pt x="30228" y="562368"/>
                </a:cubicBezTo>
                <a:cubicBezTo>
                  <a:pt x="0" y="557330"/>
                  <a:pt x="13855" y="567406"/>
                  <a:pt x="22671" y="547254"/>
                </a:cubicBezTo>
                <a:cubicBezTo>
                  <a:pt x="31488" y="527102"/>
                  <a:pt x="44082" y="496244"/>
                  <a:pt x="83127" y="441456"/>
                </a:cubicBezTo>
                <a:cubicBezTo>
                  <a:pt x="122172" y="386668"/>
                  <a:pt x="178850" y="284018"/>
                  <a:pt x="256939" y="218524"/>
                </a:cubicBezTo>
                <a:cubicBezTo>
                  <a:pt x="335028" y="153030"/>
                  <a:pt x="437048" y="80608"/>
                  <a:pt x="551663" y="48491"/>
                </a:cubicBezTo>
                <a:cubicBezTo>
                  <a:pt x="666278" y="16374"/>
                  <a:pt x="821197" y="0"/>
                  <a:pt x="944628" y="25820"/>
                </a:cubicBezTo>
                <a:cubicBezTo>
                  <a:pt x="1068059" y="51640"/>
                  <a:pt x="1196529" y="125321"/>
                  <a:pt x="1292251" y="203410"/>
                </a:cubicBezTo>
                <a:cubicBezTo>
                  <a:pt x="1387973" y="281499"/>
                  <a:pt x="1481177" y="442086"/>
                  <a:pt x="1518962" y="494355"/>
                </a:cubicBezTo>
                <a:cubicBezTo>
                  <a:pt x="1556747" y="546624"/>
                  <a:pt x="1541633" y="510099"/>
                  <a:pt x="1518962" y="517026"/>
                </a:cubicBezTo>
                <a:cubicBezTo>
                  <a:pt x="1496291" y="523953"/>
                  <a:pt x="1443391" y="517656"/>
                  <a:pt x="1382935" y="535919"/>
                </a:cubicBezTo>
                <a:cubicBezTo>
                  <a:pt x="1322479" y="554182"/>
                  <a:pt x="1226127" y="584410"/>
                  <a:pt x="1156225" y="626603"/>
                </a:cubicBezTo>
                <a:cubicBezTo>
                  <a:pt x="1086323" y="668796"/>
                  <a:pt x="1023346" y="712249"/>
                  <a:pt x="963520" y="789079"/>
                </a:cubicBezTo>
                <a:cubicBezTo>
                  <a:pt x="903694" y="865909"/>
                  <a:pt x="808601" y="1095967"/>
                  <a:pt x="797266" y="1076246"/>
                </a:cubicBezTo>
                <a:close/>
              </a:path>
            </a:pathLst>
          </a:custGeom>
          <a:gradFill>
            <a:gsLst>
              <a:gs pos="0">
                <a:srgbClr val="E4A302"/>
              </a:gs>
              <a:gs pos="100000">
                <a:srgbClr val="FFDD71"/>
              </a:gs>
            </a:gsLst>
            <a:lin ang="12000000" scaled="0"/>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宋体"/>
              <a:cs typeface="+mn-cs"/>
            </a:endParaRPr>
          </a:p>
        </p:txBody>
      </p:sp>
      <p:sp>
        <p:nvSpPr>
          <p:cNvPr id="2" name="左大括号 1"/>
          <p:cNvSpPr/>
          <p:nvPr/>
        </p:nvSpPr>
        <p:spPr>
          <a:xfrm rot="5400000">
            <a:off x="4001792" y="2738544"/>
            <a:ext cx="529681" cy="4265676"/>
          </a:xfrm>
          <a:prstGeom prst="leftBrace">
            <a:avLst/>
          </a:pr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3" name="矩形 2"/>
          <p:cNvSpPr/>
          <p:nvPr/>
        </p:nvSpPr>
        <p:spPr>
          <a:xfrm>
            <a:off x="144250" y="5332428"/>
            <a:ext cx="6434775" cy="646331"/>
          </a:xfrm>
          <a:prstGeom prst="rect">
            <a:avLst/>
          </a:prstGeom>
          <a:noFill/>
        </p:spPr>
        <p:txBody>
          <a:bodyPr wrap="none" lIns="91440" tIns="45720" rIns="91440" bIns="4572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zh-CN" sz="3600" b="1" dirty="0">
                <a:ln w="6600">
                  <a:solidFill>
                    <a:srgbClr val="333399"/>
                  </a:solidFill>
                  <a:prstDash val="solid"/>
                </a:ln>
                <a:solidFill>
                  <a:srgbClr val="00B050"/>
                </a:solidFill>
                <a:effectLst>
                  <a:outerShdw dist="38100" dir="2700000" algn="tl" rotWithShape="0">
                    <a:srgbClr val="333399"/>
                  </a:outerShdw>
                </a:effectLst>
              </a:rPr>
              <a:t>       </a:t>
            </a:r>
            <a:r>
              <a:rPr kumimoji="0" lang="zh-CN" altLang="en-US" sz="3600" b="1" i="0" u="none" strike="noStrike" kern="1200" cap="none" spc="0" normalizeH="0" baseline="0" noProof="0" dirty="0">
                <a:ln w="6600">
                  <a:solidFill>
                    <a:srgbClr val="333399"/>
                  </a:solidFill>
                  <a:prstDash val="solid"/>
                </a:ln>
                <a:solidFill>
                  <a:srgbClr val="00B050"/>
                </a:solidFill>
                <a:effectLst>
                  <a:outerShdw dist="38100" dir="2700000" algn="tl" rotWithShape="0">
                    <a:srgbClr val="333399"/>
                  </a:outerShdw>
                </a:effectLst>
                <a:uLnTx/>
                <a:uFillTx/>
                <a:latin typeface="Arial" panose="020B0604020202020204" pitchFamily="34" charset="0"/>
                <a:ea typeface="宋体" panose="02010600030101010101" pitchFamily="2" charset="-122"/>
                <a:cs typeface="+mn-cs"/>
              </a:rPr>
              <a:t>（</a:t>
            </a:r>
            <a:r>
              <a:rPr kumimoji="0" lang="en-US" altLang="zh-CN" sz="3600" b="1" i="0" u="none" strike="noStrike" kern="1200" cap="none" spc="0" normalizeH="0" baseline="0" noProof="0" dirty="0">
                <a:ln w="6600">
                  <a:solidFill>
                    <a:srgbClr val="333399"/>
                  </a:solidFill>
                  <a:prstDash val="solid"/>
                </a:ln>
                <a:solidFill>
                  <a:srgbClr val="00B050"/>
                </a:solidFill>
                <a:effectLst>
                  <a:outerShdw dist="38100" dir="2700000" algn="tl" rotWithShape="0">
                    <a:srgbClr val="333399"/>
                  </a:outerShdw>
                </a:effectLst>
                <a:uLnTx/>
                <a:uFillTx/>
                <a:latin typeface="Arial" panose="020B0604020202020204" pitchFamily="34" charset="0"/>
                <a:ea typeface="宋体" panose="02010600030101010101" pitchFamily="2" charset="-122"/>
                <a:cs typeface="+mn-cs"/>
              </a:rPr>
              <a:t>1</a:t>
            </a:r>
            <a:r>
              <a:rPr kumimoji="0" lang="zh-CN" altLang="en-US" sz="3600" b="1" i="0" u="none" strike="noStrike" kern="1200" cap="none" spc="0" normalizeH="0" baseline="0" noProof="0" dirty="0">
                <a:ln w="6600">
                  <a:solidFill>
                    <a:srgbClr val="333399"/>
                  </a:solidFill>
                  <a:prstDash val="solid"/>
                </a:ln>
                <a:solidFill>
                  <a:srgbClr val="00B050"/>
                </a:solidFill>
                <a:effectLst>
                  <a:outerShdw dist="38100" dir="2700000" algn="tl" rotWithShape="0">
                    <a:srgbClr val="333399"/>
                  </a:outerShdw>
                </a:effectLst>
                <a:uLnTx/>
                <a:uFillTx/>
                <a:latin typeface="Arial" panose="020B0604020202020204" pitchFamily="34" charset="0"/>
                <a:ea typeface="宋体" panose="02010600030101010101" pitchFamily="2" charset="-122"/>
                <a:cs typeface="+mn-cs"/>
              </a:rPr>
              <a:t>）指出对方的论据虚假</a:t>
            </a:r>
          </a:p>
        </p:txBody>
      </p:sp>
      <p:sp>
        <p:nvSpPr>
          <p:cNvPr id="4" name="矩形 3"/>
          <p:cNvSpPr/>
          <p:nvPr/>
        </p:nvSpPr>
        <p:spPr>
          <a:xfrm>
            <a:off x="414269" y="5921732"/>
            <a:ext cx="8024953" cy="830997"/>
          </a:xfrm>
          <a:prstGeom prst="rect">
            <a:avLst/>
          </a:prstGeom>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4800" b="1" i="0" u="none" strike="noStrike" kern="1200" cap="none" spc="0" normalizeH="0" baseline="0" noProof="0" dirty="0">
                <a:ln w="6600">
                  <a:solidFill>
                    <a:srgbClr val="333399"/>
                  </a:solidFill>
                  <a:prstDash val="solid"/>
                </a:ln>
                <a:solidFill>
                  <a:srgbClr val="00B050"/>
                </a:solidFill>
                <a:effectLst>
                  <a:outerShdw dist="38100" dir="2700000" algn="tl" rotWithShape="0">
                    <a:srgbClr val="333399"/>
                  </a:outerShdw>
                </a:effectLst>
                <a:uLnTx/>
                <a:uFillTx/>
                <a:latin typeface="Arial" panose="020B0604020202020204" pitchFamily="34" charset="0"/>
                <a:ea typeface="宋体" panose="02010600030101010101" pitchFamily="2" charset="-122"/>
                <a:cs typeface="+mn-cs"/>
              </a:rPr>
              <a:t> </a:t>
            </a:r>
            <a:r>
              <a:rPr lang="zh-CN" altLang="en-US" sz="3600" b="1" dirty="0">
                <a:ln w="6600">
                  <a:solidFill>
                    <a:srgbClr val="333399"/>
                  </a:solidFill>
                  <a:prstDash val="solid"/>
                </a:ln>
                <a:solidFill>
                  <a:srgbClr val="00B050"/>
                </a:solidFill>
                <a:effectLst>
                  <a:outerShdw dist="38100" dir="2700000" algn="tl" rotWithShape="0">
                    <a:srgbClr val="333399"/>
                  </a:outerShdw>
                </a:effectLst>
              </a:rPr>
              <a:t>（</a:t>
            </a:r>
            <a:r>
              <a:rPr lang="en-US" altLang="zh-CN" sz="3600" b="1" dirty="0">
                <a:ln w="6600">
                  <a:solidFill>
                    <a:srgbClr val="333399"/>
                  </a:solidFill>
                  <a:prstDash val="solid"/>
                </a:ln>
                <a:solidFill>
                  <a:srgbClr val="00B050"/>
                </a:solidFill>
                <a:effectLst>
                  <a:outerShdw dist="38100" dir="2700000" algn="tl" rotWithShape="0">
                    <a:srgbClr val="333399"/>
                  </a:outerShdw>
                </a:effectLst>
              </a:rPr>
              <a:t>2</a:t>
            </a:r>
            <a:r>
              <a:rPr lang="zh-CN" altLang="en-US" sz="3600" b="1" dirty="0">
                <a:ln w="6600">
                  <a:solidFill>
                    <a:srgbClr val="333399"/>
                  </a:solidFill>
                  <a:prstDash val="solid"/>
                </a:ln>
                <a:solidFill>
                  <a:srgbClr val="00B050"/>
                </a:solidFill>
                <a:effectLst>
                  <a:outerShdw dist="38100" dir="2700000" algn="tl" rotWithShape="0">
                    <a:srgbClr val="333399"/>
                  </a:outerShdw>
                </a:effectLst>
              </a:rPr>
              <a:t>）</a:t>
            </a:r>
            <a:r>
              <a:rPr kumimoji="0" lang="zh-CN" altLang="en-US" sz="3600" b="1" i="0" u="none" strike="noStrike" kern="1200" cap="none" spc="0" normalizeH="0" baseline="0" noProof="0" dirty="0">
                <a:ln w="6600">
                  <a:solidFill>
                    <a:srgbClr val="333399"/>
                  </a:solidFill>
                  <a:prstDash val="solid"/>
                </a:ln>
                <a:solidFill>
                  <a:srgbClr val="00B050"/>
                </a:solidFill>
                <a:effectLst>
                  <a:outerShdw dist="38100" dir="2700000" algn="tl" rotWithShape="0">
                    <a:srgbClr val="333399"/>
                  </a:outerShdw>
                </a:effectLst>
                <a:uLnTx/>
                <a:uFillTx/>
                <a:latin typeface="Arial" panose="020B0604020202020204" pitchFamily="34" charset="0"/>
                <a:ea typeface="宋体" panose="02010600030101010101" pitchFamily="2" charset="-122"/>
                <a:cs typeface="+mn-cs"/>
              </a:rPr>
              <a:t>指出对方论据的真假还需要证明</a:t>
            </a:r>
            <a:endParaRPr kumimoji="0" lang="zh-CN" altLang="en-US" sz="4800" b="1" i="0" u="none" strike="noStrike" kern="1200" cap="none" spc="0" normalizeH="0" baseline="0" noProof="0" dirty="0">
              <a:ln w="6600">
                <a:solidFill>
                  <a:srgbClr val="333399"/>
                </a:solidFill>
                <a:prstDash val="solid"/>
              </a:ln>
              <a:solidFill>
                <a:srgbClr val="00B050"/>
              </a:solidFill>
              <a:effectLst>
                <a:outerShdw dist="38100" dir="2700000" algn="tl" rotWithShape="0">
                  <a:srgbClr val="333399"/>
                </a:outerShdw>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424366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p:cTn id="12" dur="500" fill="hold"/>
                                        <p:tgtEl>
                                          <p:spTgt spid="44"/>
                                        </p:tgtEl>
                                        <p:attrNameLst>
                                          <p:attrName>ppt_w</p:attrName>
                                        </p:attrNameLst>
                                      </p:cBhvr>
                                      <p:tavLst>
                                        <p:tav tm="0">
                                          <p:val>
                                            <p:fltVal val="0"/>
                                          </p:val>
                                        </p:tav>
                                        <p:tav tm="100000">
                                          <p:val>
                                            <p:strVal val="#ppt_w"/>
                                          </p:val>
                                        </p:tav>
                                      </p:tavLst>
                                    </p:anim>
                                    <p:anim calcmode="lin" valueType="num">
                                      <p:cBhvr>
                                        <p:cTn id="13" dur="500" fill="hold"/>
                                        <p:tgtEl>
                                          <p:spTgt spid="44"/>
                                        </p:tgtEl>
                                        <p:attrNameLst>
                                          <p:attrName>ppt_h</p:attrName>
                                        </p:attrNameLst>
                                      </p:cBhvr>
                                      <p:tavLst>
                                        <p:tav tm="0">
                                          <p:val>
                                            <p:fltVal val="0"/>
                                          </p:val>
                                        </p:tav>
                                        <p:tav tm="100000">
                                          <p:val>
                                            <p:strVal val="#ppt_h"/>
                                          </p:val>
                                        </p:tav>
                                      </p:tavLst>
                                    </p:anim>
                                    <p:animEffect transition="in" filter="fade">
                                      <p:cBhvr>
                                        <p:cTn id="14" dur="500"/>
                                        <p:tgtEl>
                                          <p:spTgt spid="4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4"/>
                                        </p:tgtEl>
                                        <p:attrNameLst>
                                          <p:attrName>style.visibility</p:attrName>
                                        </p:attrNameLst>
                                      </p:cBhvr>
                                      <p:to>
                                        <p:strVal val="visible"/>
                                      </p:to>
                                    </p:set>
                                    <p:anim calcmode="lin" valueType="num">
                                      <p:cBhvr>
                                        <p:cTn id="17" dur="500" fill="hold"/>
                                        <p:tgtEl>
                                          <p:spTgt spid="84"/>
                                        </p:tgtEl>
                                        <p:attrNameLst>
                                          <p:attrName>ppt_w</p:attrName>
                                        </p:attrNameLst>
                                      </p:cBhvr>
                                      <p:tavLst>
                                        <p:tav tm="0">
                                          <p:val>
                                            <p:fltVal val="0"/>
                                          </p:val>
                                        </p:tav>
                                        <p:tav tm="100000">
                                          <p:val>
                                            <p:strVal val="#ppt_w"/>
                                          </p:val>
                                        </p:tav>
                                      </p:tavLst>
                                    </p:anim>
                                    <p:anim calcmode="lin" valueType="num">
                                      <p:cBhvr>
                                        <p:cTn id="18" dur="500" fill="hold"/>
                                        <p:tgtEl>
                                          <p:spTgt spid="84"/>
                                        </p:tgtEl>
                                        <p:attrNameLst>
                                          <p:attrName>ppt_h</p:attrName>
                                        </p:attrNameLst>
                                      </p:cBhvr>
                                      <p:tavLst>
                                        <p:tav tm="0">
                                          <p:val>
                                            <p:fltVal val="0"/>
                                          </p:val>
                                        </p:tav>
                                        <p:tav tm="100000">
                                          <p:val>
                                            <p:strVal val="#ppt_h"/>
                                          </p:val>
                                        </p:tav>
                                      </p:tavLst>
                                    </p:anim>
                                    <p:animEffect transition="in" filter="fade">
                                      <p:cBhvr>
                                        <p:cTn id="19" dur="500"/>
                                        <p:tgtEl>
                                          <p:spTgt spid="84"/>
                                        </p:tgtEl>
                                      </p:cBhvr>
                                    </p:animEffect>
                                  </p:childTnLst>
                                </p:cTn>
                              </p:par>
                              <p:par>
                                <p:cTn id="20" presetID="53" presetClass="entr" presetSubtype="16" fill="hold" nodeType="withEffect">
                                  <p:stCondLst>
                                    <p:cond delay="0"/>
                                  </p:stCondLst>
                                  <p:childTnLst>
                                    <p:set>
                                      <p:cBhvr>
                                        <p:cTn id="21" dur="1" fill="hold">
                                          <p:stCondLst>
                                            <p:cond delay="0"/>
                                          </p:stCondLst>
                                        </p:cTn>
                                        <p:tgtEl>
                                          <p:spTgt spid="31754"/>
                                        </p:tgtEl>
                                        <p:attrNameLst>
                                          <p:attrName>style.visibility</p:attrName>
                                        </p:attrNameLst>
                                      </p:cBhvr>
                                      <p:to>
                                        <p:strVal val="visible"/>
                                      </p:to>
                                    </p:set>
                                    <p:anim calcmode="lin" valueType="num">
                                      <p:cBhvr>
                                        <p:cTn id="22" dur="500" fill="hold"/>
                                        <p:tgtEl>
                                          <p:spTgt spid="31754"/>
                                        </p:tgtEl>
                                        <p:attrNameLst>
                                          <p:attrName>ppt_w</p:attrName>
                                        </p:attrNameLst>
                                      </p:cBhvr>
                                      <p:tavLst>
                                        <p:tav tm="0">
                                          <p:val>
                                            <p:fltVal val="0"/>
                                          </p:val>
                                        </p:tav>
                                        <p:tav tm="100000">
                                          <p:val>
                                            <p:strVal val="#ppt_w"/>
                                          </p:val>
                                        </p:tav>
                                      </p:tavLst>
                                    </p:anim>
                                    <p:anim calcmode="lin" valueType="num">
                                      <p:cBhvr>
                                        <p:cTn id="23" dur="500" fill="hold"/>
                                        <p:tgtEl>
                                          <p:spTgt spid="31754"/>
                                        </p:tgtEl>
                                        <p:attrNameLst>
                                          <p:attrName>ppt_h</p:attrName>
                                        </p:attrNameLst>
                                      </p:cBhvr>
                                      <p:tavLst>
                                        <p:tav tm="0">
                                          <p:val>
                                            <p:fltVal val="0"/>
                                          </p:val>
                                        </p:tav>
                                        <p:tav tm="100000">
                                          <p:val>
                                            <p:strVal val="#ppt_h"/>
                                          </p:val>
                                        </p:tav>
                                      </p:tavLst>
                                    </p:anim>
                                    <p:animEffect transition="in" filter="fade">
                                      <p:cBhvr>
                                        <p:cTn id="24" dur="500"/>
                                        <p:tgtEl>
                                          <p:spTgt spid="3175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p:cTn id="27" dur="500" fill="hold"/>
                                        <p:tgtEl>
                                          <p:spTgt spid="39"/>
                                        </p:tgtEl>
                                        <p:attrNameLst>
                                          <p:attrName>ppt_w</p:attrName>
                                        </p:attrNameLst>
                                      </p:cBhvr>
                                      <p:tavLst>
                                        <p:tav tm="0">
                                          <p:val>
                                            <p:fltVal val="0"/>
                                          </p:val>
                                        </p:tav>
                                        <p:tav tm="100000">
                                          <p:val>
                                            <p:strVal val="#ppt_w"/>
                                          </p:val>
                                        </p:tav>
                                      </p:tavLst>
                                    </p:anim>
                                    <p:anim calcmode="lin" valueType="num">
                                      <p:cBhvr>
                                        <p:cTn id="28" dur="500" fill="hold"/>
                                        <p:tgtEl>
                                          <p:spTgt spid="39"/>
                                        </p:tgtEl>
                                        <p:attrNameLst>
                                          <p:attrName>ppt_h</p:attrName>
                                        </p:attrNameLst>
                                      </p:cBhvr>
                                      <p:tavLst>
                                        <p:tav tm="0">
                                          <p:val>
                                            <p:fltVal val="0"/>
                                          </p:val>
                                        </p:tav>
                                        <p:tav tm="100000">
                                          <p:val>
                                            <p:strVal val="#ppt_h"/>
                                          </p:val>
                                        </p:tav>
                                      </p:tavLst>
                                    </p:anim>
                                    <p:animEffect transition="in" filter="fade">
                                      <p:cBhvr>
                                        <p:cTn id="29" dur="500"/>
                                        <p:tgtEl>
                                          <p:spTgt spid="39"/>
                                        </p:tgtEl>
                                      </p:cBhvr>
                                    </p:animEffect>
                                  </p:childTnLst>
                                </p:cTn>
                              </p:par>
                              <p:par>
                                <p:cTn id="30" presetID="53" presetClass="entr" presetSubtype="16"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9">
                                            <p:txEl>
                                              <p:pRg st="0" end="0"/>
                                            </p:txEl>
                                          </p:spTgt>
                                        </p:tgtEl>
                                        <p:attrNameLst>
                                          <p:attrName>style.visibility</p:attrName>
                                        </p:attrNameLst>
                                      </p:cBhvr>
                                      <p:to>
                                        <p:strVal val="visible"/>
                                      </p:to>
                                    </p:set>
                                    <p:animEffect transition="in" filter="barn(inVertical)">
                                      <p:cBhvr>
                                        <p:cTn id="39" dur="500"/>
                                        <p:tgtEl>
                                          <p:spTgt spid="3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down)">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animEffect transition="in" filter="barn(inVertical)">
                                      <p:cBhvr>
                                        <p:cTn id="49" dur="500"/>
                                        <p:tgtEl>
                                          <p:spTgt spid="3">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4">
                                            <p:txEl>
                                              <p:pRg st="0" end="0"/>
                                            </p:txEl>
                                          </p:spTgt>
                                        </p:tgtEl>
                                        <p:attrNameLst>
                                          <p:attrName>style.visibility</p:attrName>
                                        </p:attrNameLst>
                                      </p:cBhvr>
                                      <p:to>
                                        <p:strVal val="visible"/>
                                      </p:to>
                                    </p:set>
                                    <p:animEffect transition="in" filter="wipe(down)">
                                      <p:cBhvr>
                                        <p:cTn id="54"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4" grpId="0"/>
      <p:bldP spid="84" grpId="0"/>
      <p:bldP spid="39" grpId="0"/>
      <p:bldP spid="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54" y="609600"/>
            <a:ext cx="9220200" cy="6836229"/>
          </a:xfrm>
        </p:spPr>
        <p:txBody>
          <a:bodyPr/>
          <a:lstStyle/>
          <a:p>
            <a:pPr marL="0" indent="0">
              <a:lnSpc>
                <a:spcPct val="150000"/>
              </a:lnSpc>
              <a:buNone/>
            </a:pPr>
            <a:r>
              <a:rPr lang="zh-CN" altLang="en-US" b="1" dirty="0">
                <a:highlight>
                  <a:srgbClr val="FFFF00"/>
                </a:highlight>
              </a:rPr>
              <a:t>在反驳论据时应注意的问题</a:t>
            </a:r>
            <a:r>
              <a:rPr lang="zh-CN" altLang="en-US" b="1" dirty="0"/>
              <a:t>：</a:t>
            </a:r>
            <a:endParaRPr lang="en-US" altLang="zh-CN" b="1" dirty="0"/>
          </a:p>
          <a:p>
            <a:pPr marL="0" indent="0">
              <a:lnSpc>
                <a:spcPct val="150000"/>
              </a:lnSpc>
              <a:buNone/>
            </a:pPr>
            <a:r>
              <a:rPr lang="en-US" altLang="zh-CN" b="1" dirty="0"/>
              <a:t>        </a:t>
            </a:r>
            <a:r>
              <a:rPr lang="zh-CN" altLang="en-US" b="1" dirty="0">
                <a:solidFill>
                  <a:srgbClr val="FF0000"/>
                </a:solidFill>
              </a:rPr>
              <a:t>反驳了论据，只是说明对方的论题没有得到证明，还不能确定对方论题的虚假。</a:t>
            </a:r>
            <a:r>
              <a:rPr lang="zh-CN" altLang="en-US" b="1" dirty="0"/>
              <a:t>因为对方的论据虚假，并不等于对方的论题虚假。只有在对对方论题赖以成立的全部论据反驳完毕，并且再无其他任何论据可以支持对方论题的时候，才算是彻底驳倒了对方的论题。</a:t>
            </a:r>
            <a:r>
              <a:rPr lang="en-US" altLang="zh-CN" b="1" dirty="0"/>
              <a:t>             </a:t>
            </a:r>
          </a:p>
        </p:txBody>
      </p:sp>
    </p:spTree>
    <p:extLst>
      <p:ext uri="{BB962C8B-B14F-4D97-AF65-F5344CB8AC3E}">
        <p14:creationId xmlns:p14="http://schemas.microsoft.com/office/powerpoint/2010/main" val="307882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28"/>
          <p:cNvSpPr txBox="1"/>
          <p:nvPr/>
        </p:nvSpPr>
        <p:spPr>
          <a:xfrm>
            <a:off x="3298825" y="2481263"/>
            <a:ext cx="4770438" cy="120015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p>
        </p:txBody>
      </p:sp>
      <p:sp>
        <p:nvSpPr>
          <p:cNvPr id="44" name="文本框 28"/>
          <p:cNvSpPr txBox="1"/>
          <p:nvPr/>
        </p:nvSpPr>
        <p:spPr>
          <a:xfrm>
            <a:off x="942383" y="2574562"/>
            <a:ext cx="7302500" cy="739775"/>
          </a:xfrm>
          <a:prstGeom prst="rect">
            <a:avLst/>
          </a:prstGeom>
          <a:noFill/>
        </p:spPr>
        <p:txBody>
          <a:bodyP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       </a:t>
            </a:r>
          </a:p>
        </p:txBody>
      </p:sp>
      <p:grpSp>
        <p:nvGrpSpPr>
          <p:cNvPr id="21508" name="组合 1"/>
          <p:cNvGrpSpPr>
            <a:grpSpLocks/>
          </p:cNvGrpSpPr>
          <p:nvPr/>
        </p:nvGrpSpPr>
        <p:grpSpPr bwMode="auto">
          <a:xfrm>
            <a:off x="525463" y="508000"/>
            <a:ext cx="5397500" cy="652463"/>
            <a:chOff x="3589704" y="5356768"/>
            <a:chExt cx="5398100" cy="651600"/>
          </a:xfrm>
        </p:grpSpPr>
        <p:sp>
          <p:nvSpPr>
            <p:cNvPr id="52" name="Freeform 7"/>
            <p:cNvSpPr>
              <a:spLocks/>
            </p:cNvSpPr>
            <p:nvPr/>
          </p:nvSpPr>
          <p:spPr bwMode="auto">
            <a:xfrm>
              <a:off x="3592879" y="5358354"/>
              <a:ext cx="5394925" cy="648428"/>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29ABE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3" name="Freeform 8"/>
            <p:cNvSpPr>
              <a:spLocks/>
            </p:cNvSpPr>
            <p:nvPr/>
          </p:nvSpPr>
          <p:spPr bwMode="auto">
            <a:xfrm>
              <a:off x="7751004" y="5358354"/>
              <a:ext cx="1236800" cy="648428"/>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4" name="Freeform 12"/>
            <p:cNvSpPr>
              <a:spLocks/>
            </p:cNvSpPr>
            <p:nvPr/>
          </p:nvSpPr>
          <p:spPr bwMode="auto">
            <a:xfrm>
              <a:off x="3589704" y="5356768"/>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grpSp>
      <p:sp>
        <p:nvSpPr>
          <p:cNvPr id="55" name="Freeform 5"/>
          <p:cNvSpPr>
            <a:spLocks noEditPoints="1"/>
          </p:cNvSpPr>
          <p:nvPr/>
        </p:nvSpPr>
        <p:spPr bwMode="auto">
          <a:xfrm>
            <a:off x="315119" y="279450"/>
            <a:ext cx="5821362" cy="1081087"/>
          </a:xfrm>
          <a:custGeom>
            <a:avLst/>
            <a:gdLst>
              <a:gd name="T0" fmla="*/ 5285393 w 1097"/>
              <a:gd name="T1" fmla="*/ 0 h 201"/>
              <a:gd name="T2" fmla="*/ 530662 w 1097"/>
              <a:gd name="T3" fmla="*/ 0 h 201"/>
              <a:gd name="T4" fmla="*/ 153892 w 1097"/>
              <a:gd name="T5" fmla="*/ 155978 h 201"/>
              <a:gd name="T6" fmla="*/ 0 w 1097"/>
              <a:gd name="T7" fmla="*/ 537854 h 201"/>
              <a:gd name="T8" fmla="*/ 530662 w 1097"/>
              <a:gd name="T9" fmla="*/ 1081087 h 201"/>
              <a:gd name="T10" fmla="*/ 5285393 w 1097"/>
              <a:gd name="T11" fmla="*/ 1081087 h 201"/>
              <a:gd name="T12" fmla="*/ 5821362 w 1097"/>
              <a:gd name="T13" fmla="*/ 537854 h 201"/>
              <a:gd name="T14" fmla="*/ 5662163 w 1097"/>
              <a:gd name="T15" fmla="*/ 155978 h 201"/>
              <a:gd name="T16" fmla="*/ 5285393 w 1097"/>
              <a:gd name="T17" fmla="*/ 0 h 201"/>
              <a:gd name="T18" fmla="*/ 5609097 w 1097"/>
              <a:gd name="T19" fmla="*/ 537854 h 201"/>
              <a:gd name="T20" fmla="*/ 5285393 w 1097"/>
              <a:gd name="T21" fmla="*/ 865945 h 201"/>
              <a:gd name="T22" fmla="*/ 530662 w 1097"/>
              <a:gd name="T23" fmla="*/ 865945 h 201"/>
              <a:gd name="T24" fmla="*/ 212265 w 1097"/>
              <a:gd name="T25" fmla="*/ 537854 h 201"/>
              <a:gd name="T26" fmla="*/ 307784 w 1097"/>
              <a:gd name="T27" fmla="*/ 311955 h 201"/>
              <a:gd name="T28" fmla="*/ 530662 w 1097"/>
              <a:gd name="T29" fmla="*/ 215142 h 201"/>
              <a:gd name="T30" fmla="*/ 5285393 w 1097"/>
              <a:gd name="T31" fmla="*/ 215142 h 201"/>
              <a:gd name="T32" fmla="*/ 5513578 w 1097"/>
              <a:gd name="T33" fmla="*/ 311955 h 201"/>
              <a:gd name="T34" fmla="*/ 5609097 w 1097"/>
              <a:gd name="T35" fmla="*/ 537854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6" name="Freeform 6"/>
          <p:cNvSpPr>
            <a:spLocks noEditPoints="1"/>
          </p:cNvSpPr>
          <p:nvPr/>
        </p:nvSpPr>
        <p:spPr bwMode="auto">
          <a:xfrm>
            <a:off x="422275" y="401638"/>
            <a:ext cx="5608638" cy="865187"/>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7" name="文本框 39"/>
          <p:cNvSpPr txBox="1"/>
          <p:nvPr/>
        </p:nvSpPr>
        <p:spPr>
          <a:xfrm>
            <a:off x="609600" y="574675"/>
            <a:ext cx="665567"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03</a:t>
            </a:r>
            <a:endParaRPr kumimoji="0" lang="zh-CN" altLang="en-US"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58" name="Freeform 27"/>
          <p:cNvSpPr>
            <a:spLocks noChangeAspect="1" noEditPoints="1"/>
          </p:cNvSpPr>
          <p:nvPr/>
        </p:nvSpPr>
        <p:spPr bwMode="auto">
          <a:xfrm>
            <a:off x="4999038" y="600075"/>
            <a:ext cx="498475" cy="504825"/>
          </a:xfrm>
          <a:custGeom>
            <a:avLst/>
            <a:gdLst>
              <a:gd name="T0" fmla="*/ 59 w 104"/>
              <a:gd name="T1" fmla="*/ 46 h 105"/>
              <a:gd name="T2" fmla="*/ 59 w 104"/>
              <a:gd name="T3" fmla="*/ 23 h 105"/>
              <a:gd name="T4" fmla="*/ 46 w 104"/>
              <a:gd name="T5" fmla="*/ 23 h 105"/>
              <a:gd name="T6" fmla="*/ 46 w 104"/>
              <a:gd name="T7" fmla="*/ 46 h 105"/>
              <a:gd name="T8" fmla="*/ 24 w 104"/>
              <a:gd name="T9" fmla="*/ 46 h 105"/>
              <a:gd name="T10" fmla="*/ 24 w 104"/>
              <a:gd name="T11" fmla="*/ 59 h 105"/>
              <a:gd name="T12" fmla="*/ 46 w 104"/>
              <a:gd name="T13" fmla="*/ 59 h 105"/>
              <a:gd name="T14" fmla="*/ 46 w 104"/>
              <a:gd name="T15" fmla="*/ 82 h 105"/>
              <a:gd name="T16" fmla="*/ 59 w 104"/>
              <a:gd name="T17" fmla="*/ 82 h 105"/>
              <a:gd name="T18" fmla="*/ 59 w 104"/>
              <a:gd name="T19" fmla="*/ 59 h 105"/>
              <a:gd name="T20" fmla="*/ 81 w 104"/>
              <a:gd name="T21" fmla="*/ 59 h 105"/>
              <a:gd name="T22" fmla="*/ 81 w 104"/>
              <a:gd name="T23" fmla="*/ 46 h 105"/>
              <a:gd name="T24" fmla="*/ 59 w 104"/>
              <a:gd name="T25" fmla="*/ 46 h 105"/>
              <a:gd name="T26" fmla="*/ 52 w 104"/>
              <a:gd name="T27" fmla="*/ 0 h 105"/>
              <a:gd name="T28" fmla="*/ 0 w 104"/>
              <a:gd name="T29" fmla="*/ 53 h 105"/>
              <a:gd name="T30" fmla="*/ 52 w 104"/>
              <a:gd name="T31" fmla="*/ 105 h 105"/>
              <a:gd name="T32" fmla="*/ 104 w 104"/>
              <a:gd name="T33" fmla="*/ 53 h 105"/>
              <a:gd name="T34" fmla="*/ 52 w 104"/>
              <a:gd name="T35" fmla="*/ 0 h 105"/>
              <a:gd name="T36" fmla="*/ 52 w 104"/>
              <a:gd name="T37" fmla="*/ 93 h 105"/>
              <a:gd name="T38" fmla="*/ 12 w 104"/>
              <a:gd name="T39" fmla="*/ 53 h 105"/>
              <a:gd name="T40" fmla="*/ 52 w 104"/>
              <a:gd name="T41" fmla="*/ 12 h 105"/>
              <a:gd name="T42" fmla="*/ 93 w 104"/>
              <a:gd name="T43" fmla="*/ 53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9" y="46"/>
                </a:moveTo>
                <a:cubicBezTo>
                  <a:pt x="59" y="23"/>
                  <a:pt x="59" y="23"/>
                  <a:pt x="59" y="23"/>
                </a:cubicBezTo>
                <a:cubicBezTo>
                  <a:pt x="46" y="23"/>
                  <a:pt x="46" y="23"/>
                  <a:pt x="46" y="23"/>
                </a:cubicBezTo>
                <a:cubicBezTo>
                  <a:pt x="46" y="46"/>
                  <a:pt x="46" y="46"/>
                  <a:pt x="46" y="46"/>
                </a:cubicBezTo>
                <a:cubicBezTo>
                  <a:pt x="24" y="46"/>
                  <a:pt x="24" y="46"/>
                  <a:pt x="24" y="46"/>
                </a:cubicBezTo>
                <a:cubicBezTo>
                  <a:pt x="24" y="59"/>
                  <a:pt x="24" y="59"/>
                  <a:pt x="24" y="59"/>
                </a:cubicBezTo>
                <a:cubicBezTo>
                  <a:pt x="46" y="59"/>
                  <a:pt x="46" y="59"/>
                  <a:pt x="46" y="59"/>
                </a:cubicBezTo>
                <a:cubicBezTo>
                  <a:pt x="46" y="82"/>
                  <a:pt x="46" y="82"/>
                  <a:pt x="46" y="82"/>
                </a:cubicBezTo>
                <a:cubicBezTo>
                  <a:pt x="59" y="82"/>
                  <a:pt x="59" y="82"/>
                  <a:pt x="59" y="82"/>
                </a:cubicBezTo>
                <a:cubicBezTo>
                  <a:pt x="59" y="59"/>
                  <a:pt x="59" y="59"/>
                  <a:pt x="59" y="59"/>
                </a:cubicBezTo>
                <a:cubicBezTo>
                  <a:pt x="81" y="59"/>
                  <a:pt x="81" y="59"/>
                  <a:pt x="81" y="59"/>
                </a:cubicBezTo>
                <a:cubicBezTo>
                  <a:pt x="81" y="46"/>
                  <a:pt x="81" y="46"/>
                  <a:pt x="81" y="46"/>
                </a:cubicBezTo>
                <a:lnTo>
                  <a:pt x="59" y="46"/>
                </a:lnTo>
                <a:close/>
                <a:moveTo>
                  <a:pt x="52" y="0"/>
                </a:moveTo>
                <a:cubicBezTo>
                  <a:pt x="23" y="0"/>
                  <a:pt x="0" y="24"/>
                  <a:pt x="0" y="53"/>
                </a:cubicBezTo>
                <a:cubicBezTo>
                  <a:pt x="0" y="81"/>
                  <a:pt x="23" y="105"/>
                  <a:pt x="52" y="105"/>
                </a:cubicBezTo>
                <a:cubicBezTo>
                  <a:pt x="81" y="105"/>
                  <a:pt x="104" y="81"/>
                  <a:pt x="104" y="53"/>
                </a:cubicBezTo>
                <a:cubicBezTo>
                  <a:pt x="104" y="24"/>
                  <a:pt x="81" y="0"/>
                  <a:pt x="52" y="0"/>
                </a:cubicBezTo>
                <a:close/>
                <a:moveTo>
                  <a:pt x="52" y="93"/>
                </a:moveTo>
                <a:cubicBezTo>
                  <a:pt x="30" y="93"/>
                  <a:pt x="12" y="75"/>
                  <a:pt x="12" y="53"/>
                </a:cubicBezTo>
                <a:cubicBezTo>
                  <a:pt x="12" y="30"/>
                  <a:pt x="30" y="12"/>
                  <a:pt x="52" y="12"/>
                </a:cubicBezTo>
                <a:cubicBezTo>
                  <a:pt x="74" y="12"/>
                  <a:pt x="93" y="30"/>
                  <a:pt x="93" y="53"/>
                </a:cubicBezTo>
                <a:cubicBezTo>
                  <a:pt x="93" y="75"/>
                  <a:pt x="74" y="93"/>
                  <a:pt x="52" y="93"/>
                </a:cubicBezTo>
                <a:close/>
              </a:path>
            </a:pathLst>
          </a:custGeom>
          <a:solidFill>
            <a:sysClr val="window" lastClr="FFFFFF">
              <a:alpha val="88000"/>
            </a:sys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9" name="文本框 28"/>
          <p:cNvSpPr txBox="1"/>
          <p:nvPr/>
        </p:nvSpPr>
        <p:spPr>
          <a:xfrm>
            <a:off x="902198" y="547610"/>
            <a:ext cx="2801337" cy="58420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zh-CN" altLang="en-US" sz="32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反驳的方法</a:t>
            </a:r>
            <a:endPar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84" name="文本框 28"/>
          <p:cNvSpPr txBox="1"/>
          <p:nvPr/>
        </p:nvSpPr>
        <p:spPr>
          <a:xfrm>
            <a:off x="1135063" y="1779588"/>
            <a:ext cx="3467616"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dirty="0">
                <a:ln>
                  <a:noFill/>
                </a:ln>
                <a:solidFill>
                  <a:srgbClr val="7030A0"/>
                </a:solidFill>
                <a:effectLst>
                  <a:outerShdw blurRad="50800" dist="76200" dir="2700000" algn="tl" rotWithShape="0">
                    <a:prstClr val="black">
                      <a:alpha val="40000"/>
                    </a:prstClr>
                  </a:outerShdw>
                  <a:reflection blurRad="6350" stA="55000" endA="300" endPos="45500" dir="5400000" sy="-100000" algn="bl" rotWithShape="0"/>
                </a:effectLst>
                <a:uLnTx/>
                <a:uFillTx/>
                <a:latin typeface="微软雅黑" pitchFamily="34" charset="-122"/>
                <a:ea typeface="微软雅黑" pitchFamily="34" charset="-122"/>
                <a:cs typeface="+mn-cs"/>
              </a:rPr>
              <a:t>三、反驳论证方式</a:t>
            </a:r>
          </a:p>
        </p:txBody>
      </p:sp>
      <p:grpSp>
        <p:nvGrpSpPr>
          <p:cNvPr id="31754" name="Group 68"/>
          <p:cNvGrpSpPr>
            <a:grpSpLocks/>
          </p:cNvGrpSpPr>
          <p:nvPr/>
        </p:nvGrpSpPr>
        <p:grpSpPr bwMode="auto">
          <a:xfrm>
            <a:off x="745809" y="2884087"/>
            <a:ext cx="7329487" cy="2362200"/>
            <a:chOff x="720" y="1382"/>
            <a:chExt cx="4058" cy="480"/>
          </a:xfrm>
        </p:grpSpPr>
        <p:sp>
          <p:nvSpPr>
            <p:cNvPr id="29" name="AutoShape 69"/>
            <p:cNvSpPr>
              <a:spLocks noChangeArrowheads="1"/>
            </p:cNvSpPr>
            <p:nvPr/>
          </p:nvSpPr>
          <p:spPr bwMode="gray">
            <a:xfrm>
              <a:off x="720" y="1382"/>
              <a:ext cx="4058" cy="480"/>
            </a:xfrm>
            <a:prstGeom prst="roundRect">
              <a:avLst>
                <a:gd name="adj" fmla="val 17509"/>
              </a:avLst>
            </a:prstGeom>
            <a:gradFill rotWithShape="1">
              <a:gsLst>
                <a:gs pos="0">
                  <a:srgbClr val="E4D578"/>
                </a:gs>
                <a:gs pos="50000">
                  <a:srgbClr val="D2C46F"/>
                </a:gs>
                <a:gs pos="100000">
                  <a:srgbClr val="E4D578"/>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nvGrpSpPr>
            <p:cNvPr id="21519" name="Group 70"/>
            <p:cNvGrpSpPr>
              <a:grpSpLocks/>
            </p:cNvGrpSpPr>
            <p:nvPr/>
          </p:nvGrpSpPr>
          <p:grpSpPr bwMode="auto">
            <a:xfrm>
              <a:off x="730" y="1407"/>
              <a:ext cx="4043" cy="444"/>
              <a:chOff x="744" y="1407"/>
              <a:chExt cx="3988" cy="444"/>
            </a:xfrm>
          </p:grpSpPr>
          <p:sp>
            <p:nvSpPr>
              <p:cNvPr id="37" name="AutoShape 71"/>
              <p:cNvSpPr>
                <a:spLocks noChangeArrowheads="1"/>
              </p:cNvSpPr>
              <p:nvPr/>
            </p:nvSpPr>
            <p:spPr bwMode="gray">
              <a:xfrm>
                <a:off x="744" y="1736"/>
                <a:ext cx="3987" cy="115"/>
              </a:xfrm>
              <a:prstGeom prst="roundRect">
                <a:avLst>
                  <a:gd name="adj" fmla="val 50000"/>
                </a:avLst>
              </a:prstGeom>
              <a:gradFill rotWithShape="1">
                <a:gsLst>
                  <a:gs pos="0">
                    <a:srgbClr val="E4D578">
                      <a:alpha val="0"/>
                    </a:srgbClr>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sp>
            <p:nvSpPr>
              <p:cNvPr id="38" name="AutoShape 72"/>
              <p:cNvSpPr>
                <a:spLocks noChangeArrowheads="1"/>
              </p:cNvSpPr>
              <p:nvPr/>
            </p:nvSpPr>
            <p:spPr bwMode="gray">
              <a:xfrm>
                <a:off x="744" y="1407"/>
                <a:ext cx="3987" cy="115"/>
              </a:xfrm>
              <a:prstGeom prst="roundRect">
                <a:avLst>
                  <a:gd name="adj" fmla="val 50000"/>
                </a:avLst>
              </a:prstGeom>
              <a:gradFill rotWithShape="1">
                <a:gsLst>
                  <a:gs pos="0">
                    <a:srgbClr val="FFFFFF"/>
                  </a:gs>
                  <a:gs pos="100000">
                    <a:srgbClr val="E4D578">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grpSp>
      <p:sp>
        <p:nvSpPr>
          <p:cNvPr id="39" name="文本框 28"/>
          <p:cNvSpPr txBox="1">
            <a:spLocks noChangeArrowheads="1"/>
          </p:cNvSpPr>
          <p:nvPr/>
        </p:nvSpPr>
        <p:spPr bwMode="auto">
          <a:xfrm>
            <a:off x="923969" y="2958036"/>
            <a:ext cx="7165975"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反驳论证方式就是确定一个论证的论据与论题之间的逻辑联系方式不正确，也就是指出对方论证所使用的推理形式不正确。</a:t>
            </a:r>
            <a:endPar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1" name="任意多边形 6"/>
          <p:cNvSpPr/>
          <p:nvPr/>
        </p:nvSpPr>
        <p:spPr>
          <a:xfrm rot="19117117">
            <a:off x="330200" y="1741488"/>
            <a:ext cx="1069975" cy="771525"/>
          </a:xfrm>
          <a:custGeom>
            <a:avLst/>
            <a:gdLst>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698395 w 1556117"/>
              <a:gd name="connsiteY2" fmla="*/ 875985 h 1091990"/>
              <a:gd name="connsiteX3" fmla="*/ 490576 w 1556117"/>
              <a:gd name="connsiteY3" fmla="*/ 690838 h 1091990"/>
              <a:gd name="connsiteX4" fmla="*/ 199631 w 1556117"/>
              <a:gd name="connsiteY4" fmla="*/ 562368 h 1091990"/>
              <a:gd name="connsiteX5" fmla="*/ 29598 w 1556117"/>
              <a:gd name="connsiteY5" fmla="*/ 562368 h 1091990"/>
              <a:gd name="connsiteX6" fmla="*/ 22041 w 1556117"/>
              <a:gd name="connsiteY6" fmla="*/ 547254 h 1091990"/>
              <a:gd name="connsiteX7" fmla="*/ 82497 w 1556117"/>
              <a:gd name="connsiteY7" fmla="*/ 441456 h 1091990"/>
              <a:gd name="connsiteX8" fmla="*/ 256309 w 1556117"/>
              <a:gd name="connsiteY8" fmla="*/ 218524 h 1091990"/>
              <a:gd name="connsiteX9" fmla="*/ 551033 w 1556117"/>
              <a:gd name="connsiteY9" fmla="*/ 48491 h 1091990"/>
              <a:gd name="connsiteX10" fmla="*/ 943998 w 1556117"/>
              <a:gd name="connsiteY10" fmla="*/ 25820 h 1091990"/>
              <a:gd name="connsiteX11" fmla="*/ 1291621 w 1556117"/>
              <a:gd name="connsiteY11" fmla="*/ 203410 h 1091990"/>
              <a:gd name="connsiteX12" fmla="*/ 1518332 w 1556117"/>
              <a:gd name="connsiteY12" fmla="*/ 494355 h 1091990"/>
              <a:gd name="connsiteX13" fmla="*/ 1518332 w 1556117"/>
              <a:gd name="connsiteY13" fmla="*/ 517026 h 1091990"/>
              <a:gd name="connsiteX14" fmla="*/ 1382305 w 1556117"/>
              <a:gd name="connsiteY14" fmla="*/ 535919 h 1091990"/>
              <a:gd name="connsiteX15" fmla="*/ 1155595 w 1556117"/>
              <a:gd name="connsiteY15" fmla="*/ 626603 h 1091990"/>
              <a:gd name="connsiteX16" fmla="*/ 962890 w 1556117"/>
              <a:gd name="connsiteY16" fmla="*/ 789079 h 1091990"/>
              <a:gd name="connsiteX17" fmla="*/ 796636 w 1556117"/>
              <a:gd name="connsiteY17"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360"/>
              <a:gd name="connsiteX1" fmla="*/ 690837 w 1556117"/>
              <a:gd name="connsiteY1" fmla="*/ 879764 h 1091360"/>
              <a:gd name="connsiteX2" fmla="*/ 490576 w 1556117"/>
              <a:gd name="connsiteY2" fmla="*/ 690838 h 1091360"/>
              <a:gd name="connsiteX3" fmla="*/ 199631 w 1556117"/>
              <a:gd name="connsiteY3" fmla="*/ 562368 h 1091360"/>
              <a:gd name="connsiteX4" fmla="*/ 29598 w 1556117"/>
              <a:gd name="connsiteY4" fmla="*/ 562368 h 1091360"/>
              <a:gd name="connsiteX5" fmla="*/ 22041 w 1556117"/>
              <a:gd name="connsiteY5" fmla="*/ 547254 h 1091360"/>
              <a:gd name="connsiteX6" fmla="*/ 82497 w 1556117"/>
              <a:gd name="connsiteY6" fmla="*/ 441456 h 1091360"/>
              <a:gd name="connsiteX7" fmla="*/ 256309 w 1556117"/>
              <a:gd name="connsiteY7" fmla="*/ 218524 h 1091360"/>
              <a:gd name="connsiteX8" fmla="*/ 551033 w 1556117"/>
              <a:gd name="connsiteY8" fmla="*/ 48491 h 1091360"/>
              <a:gd name="connsiteX9" fmla="*/ 943998 w 1556117"/>
              <a:gd name="connsiteY9" fmla="*/ 25820 h 1091360"/>
              <a:gd name="connsiteX10" fmla="*/ 1291621 w 1556117"/>
              <a:gd name="connsiteY10" fmla="*/ 203410 h 1091360"/>
              <a:gd name="connsiteX11" fmla="*/ 1518332 w 1556117"/>
              <a:gd name="connsiteY11" fmla="*/ 494355 h 1091360"/>
              <a:gd name="connsiteX12" fmla="*/ 1518332 w 1556117"/>
              <a:gd name="connsiteY12" fmla="*/ 517026 h 1091360"/>
              <a:gd name="connsiteX13" fmla="*/ 1382305 w 1556117"/>
              <a:gd name="connsiteY13" fmla="*/ 535919 h 1091360"/>
              <a:gd name="connsiteX14" fmla="*/ 1155595 w 1556117"/>
              <a:gd name="connsiteY14" fmla="*/ 626603 h 1091360"/>
              <a:gd name="connsiteX15" fmla="*/ 962890 w 1556117"/>
              <a:gd name="connsiteY15" fmla="*/ 789079 h 1091360"/>
              <a:gd name="connsiteX16" fmla="*/ 796636 w 1556117"/>
              <a:gd name="connsiteY16" fmla="*/ 1076246 h 1091360"/>
              <a:gd name="connsiteX0" fmla="*/ 796636 w 1556117"/>
              <a:gd name="connsiteY0" fmla="*/ 1076246 h 1091360"/>
              <a:gd name="connsiteX1" fmla="*/ 690837 w 1556117"/>
              <a:gd name="connsiteY1" fmla="*/ 879764 h 1091360"/>
              <a:gd name="connsiteX2" fmla="*/ 490576 w 1556117"/>
              <a:gd name="connsiteY2" fmla="*/ 690838 h 1091360"/>
              <a:gd name="connsiteX3" fmla="*/ 483019 w 1556117"/>
              <a:gd name="connsiteY3" fmla="*/ 694616 h 1091360"/>
              <a:gd name="connsiteX4" fmla="*/ 199631 w 1556117"/>
              <a:gd name="connsiteY4" fmla="*/ 562368 h 1091360"/>
              <a:gd name="connsiteX5" fmla="*/ 29598 w 1556117"/>
              <a:gd name="connsiteY5" fmla="*/ 562368 h 1091360"/>
              <a:gd name="connsiteX6" fmla="*/ 22041 w 1556117"/>
              <a:gd name="connsiteY6" fmla="*/ 547254 h 1091360"/>
              <a:gd name="connsiteX7" fmla="*/ 82497 w 1556117"/>
              <a:gd name="connsiteY7" fmla="*/ 441456 h 1091360"/>
              <a:gd name="connsiteX8" fmla="*/ 256309 w 1556117"/>
              <a:gd name="connsiteY8" fmla="*/ 218524 h 1091360"/>
              <a:gd name="connsiteX9" fmla="*/ 551033 w 1556117"/>
              <a:gd name="connsiteY9" fmla="*/ 48491 h 1091360"/>
              <a:gd name="connsiteX10" fmla="*/ 943998 w 1556117"/>
              <a:gd name="connsiteY10" fmla="*/ 25820 h 1091360"/>
              <a:gd name="connsiteX11" fmla="*/ 1291621 w 1556117"/>
              <a:gd name="connsiteY11" fmla="*/ 203410 h 1091360"/>
              <a:gd name="connsiteX12" fmla="*/ 1518332 w 1556117"/>
              <a:gd name="connsiteY12" fmla="*/ 494355 h 1091360"/>
              <a:gd name="connsiteX13" fmla="*/ 1518332 w 1556117"/>
              <a:gd name="connsiteY13" fmla="*/ 517026 h 1091360"/>
              <a:gd name="connsiteX14" fmla="*/ 1382305 w 1556117"/>
              <a:gd name="connsiteY14" fmla="*/ 535919 h 1091360"/>
              <a:gd name="connsiteX15" fmla="*/ 1155595 w 1556117"/>
              <a:gd name="connsiteY15" fmla="*/ 626603 h 1091360"/>
              <a:gd name="connsiteX16" fmla="*/ 962890 w 1556117"/>
              <a:gd name="connsiteY16" fmla="*/ 789079 h 1091360"/>
              <a:gd name="connsiteX17" fmla="*/ 796636 w 155611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76246"/>
              <a:gd name="connsiteX1" fmla="*/ 691467 w 1556747"/>
              <a:gd name="connsiteY1" fmla="*/ 879764 h 1076246"/>
              <a:gd name="connsiteX2" fmla="*/ 491206 w 1556747"/>
              <a:gd name="connsiteY2" fmla="*/ 690838 h 1076246"/>
              <a:gd name="connsiteX3" fmla="*/ 483649 w 1556747"/>
              <a:gd name="connsiteY3" fmla="*/ 694616 h 1076246"/>
              <a:gd name="connsiteX4" fmla="*/ 204040 w 1556747"/>
              <a:gd name="connsiteY4" fmla="*/ 577483 h 1076246"/>
              <a:gd name="connsiteX5" fmla="*/ 30228 w 1556747"/>
              <a:gd name="connsiteY5" fmla="*/ 562368 h 1076246"/>
              <a:gd name="connsiteX6" fmla="*/ 22671 w 1556747"/>
              <a:gd name="connsiteY6" fmla="*/ 547254 h 1076246"/>
              <a:gd name="connsiteX7" fmla="*/ 83127 w 1556747"/>
              <a:gd name="connsiteY7" fmla="*/ 441456 h 1076246"/>
              <a:gd name="connsiteX8" fmla="*/ 256939 w 1556747"/>
              <a:gd name="connsiteY8" fmla="*/ 218524 h 1076246"/>
              <a:gd name="connsiteX9" fmla="*/ 551663 w 1556747"/>
              <a:gd name="connsiteY9" fmla="*/ 48491 h 1076246"/>
              <a:gd name="connsiteX10" fmla="*/ 944628 w 1556747"/>
              <a:gd name="connsiteY10" fmla="*/ 25820 h 1076246"/>
              <a:gd name="connsiteX11" fmla="*/ 1292251 w 1556747"/>
              <a:gd name="connsiteY11" fmla="*/ 203410 h 1076246"/>
              <a:gd name="connsiteX12" fmla="*/ 1518962 w 1556747"/>
              <a:gd name="connsiteY12" fmla="*/ 494355 h 1076246"/>
              <a:gd name="connsiteX13" fmla="*/ 1518962 w 1556747"/>
              <a:gd name="connsiteY13" fmla="*/ 517026 h 1076246"/>
              <a:gd name="connsiteX14" fmla="*/ 1382935 w 1556747"/>
              <a:gd name="connsiteY14" fmla="*/ 535919 h 1076246"/>
              <a:gd name="connsiteX15" fmla="*/ 1156225 w 1556747"/>
              <a:gd name="connsiteY15" fmla="*/ 626603 h 1076246"/>
              <a:gd name="connsiteX16" fmla="*/ 963520 w 1556747"/>
              <a:gd name="connsiteY16" fmla="*/ 789079 h 1076246"/>
              <a:gd name="connsiteX17" fmla="*/ 797266 w 1556747"/>
              <a:gd name="connsiteY17" fmla="*/ 1076246 h 1076246"/>
              <a:gd name="connsiteX0" fmla="*/ 797266 w 1556747"/>
              <a:gd name="connsiteY0" fmla="*/ 1076246 h 1095967"/>
              <a:gd name="connsiteX1" fmla="*/ 691467 w 1556747"/>
              <a:gd name="connsiteY1" fmla="*/ 879764 h 1095967"/>
              <a:gd name="connsiteX2" fmla="*/ 491206 w 1556747"/>
              <a:gd name="connsiteY2" fmla="*/ 690838 h 1095967"/>
              <a:gd name="connsiteX3" fmla="*/ 483649 w 1556747"/>
              <a:gd name="connsiteY3" fmla="*/ 694616 h 1095967"/>
              <a:gd name="connsiteX4" fmla="*/ 204040 w 1556747"/>
              <a:gd name="connsiteY4" fmla="*/ 577483 h 1095967"/>
              <a:gd name="connsiteX5" fmla="*/ 30228 w 1556747"/>
              <a:gd name="connsiteY5" fmla="*/ 562368 h 1095967"/>
              <a:gd name="connsiteX6" fmla="*/ 22671 w 1556747"/>
              <a:gd name="connsiteY6" fmla="*/ 547254 h 1095967"/>
              <a:gd name="connsiteX7" fmla="*/ 83127 w 1556747"/>
              <a:gd name="connsiteY7" fmla="*/ 441456 h 1095967"/>
              <a:gd name="connsiteX8" fmla="*/ 256939 w 1556747"/>
              <a:gd name="connsiteY8" fmla="*/ 218524 h 1095967"/>
              <a:gd name="connsiteX9" fmla="*/ 551663 w 1556747"/>
              <a:gd name="connsiteY9" fmla="*/ 48491 h 1095967"/>
              <a:gd name="connsiteX10" fmla="*/ 944628 w 1556747"/>
              <a:gd name="connsiteY10" fmla="*/ 25820 h 1095967"/>
              <a:gd name="connsiteX11" fmla="*/ 1292251 w 1556747"/>
              <a:gd name="connsiteY11" fmla="*/ 203410 h 1095967"/>
              <a:gd name="connsiteX12" fmla="*/ 1518962 w 1556747"/>
              <a:gd name="connsiteY12" fmla="*/ 494355 h 1095967"/>
              <a:gd name="connsiteX13" fmla="*/ 1518962 w 1556747"/>
              <a:gd name="connsiteY13" fmla="*/ 517026 h 1095967"/>
              <a:gd name="connsiteX14" fmla="*/ 1382935 w 1556747"/>
              <a:gd name="connsiteY14" fmla="*/ 535919 h 1095967"/>
              <a:gd name="connsiteX15" fmla="*/ 1156225 w 1556747"/>
              <a:gd name="connsiteY15" fmla="*/ 626603 h 1095967"/>
              <a:gd name="connsiteX16" fmla="*/ 963520 w 1556747"/>
              <a:gd name="connsiteY16" fmla="*/ 789079 h 1095967"/>
              <a:gd name="connsiteX17" fmla="*/ 797266 w 1556747"/>
              <a:gd name="connsiteY17" fmla="*/ 1076246 h 109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6747" h="1095967">
                <a:moveTo>
                  <a:pt x="797266" y="1076246"/>
                </a:moveTo>
                <a:cubicBezTo>
                  <a:pt x="785577" y="1073649"/>
                  <a:pt x="742477" y="943999"/>
                  <a:pt x="691467" y="879764"/>
                </a:cubicBezTo>
                <a:cubicBezTo>
                  <a:pt x="640457" y="815529"/>
                  <a:pt x="525842" y="721696"/>
                  <a:pt x="491206" y="690838"/>
                </a:cubicBezTo>
                <a:cubicBezTo>
                  <a:pt x="456570" y="659980"/>
                  <a:pt x="579216" y="757910"/>
                  <a:pt x="483649" y="694616"/>
                </a:cubicBezTo>
                <a:cubicBezTo>
                  <a:pt x="384545" y="633220"/>
                  <a:pt x="279610" y="599524"/>
                  <a:pt x="204040" y="577483"/>
                </a:cubicBezTo>
                <a:cubicBezTo>
                  <a:pt x="128470" y="555442"/>
                  <a:pt x="60456" y="567406"/>
                  <a:pt x="30228" y="562368"/>
                </a:cubicBezTo>
                <a:cubicBezTo>
                  <a:pt x="0" y="557330"/>
                  <a:pt x="13855" y="567406"/>
                  <a:pt x="22671" y="547254"/>
                </a:cubicBezTo>
                <a:cubicBezTo>
                  <a:pt x="31488" y="527102"/>
                  <a:pt x="44082" y="496244"/>
                  <a:pt x="83127" y="441456"/>
                </a:cubicBezTo>
                <a:cubicBezTo>
                  <a:pt x="122172" y="386668"/>
                  <a:pt x="178850" y="284018"/>
                  <a:pt x="256939" y="218524"/>
                </a:cubicBezTo>
                <a:cubicBezTo>
                  <a:pt x="335028" y="153030"/>
                  <a:pt x="437048" y="80608"/>
                  <a:pt x="551663" y="48491"/>
                </a:cubicBezTo>
                <a:cubicBezTo>
                  <a:pt x="666278" y="16374"/>
                  <a:pt x="821197" y="0"/>
                  <a:pt x="944628" y="25820"/>
                </a:cubicBezTo>
                <a:cubicBezTo>
                  <a:pt x="1068059" y="51640"/>
                  <a:pt x="1196529" y="125321"/>
                  <a:pt x="1292251" y="203410"/>
                </a:cubicBezTo>
                <a:cubicBezTo>
                  <a:pt x="1387973" y="281499"/>
                  <a:pt x="1481177" y="442086"/>
                  <a:pt x="1518962" y="494355"/>
                </a:cubicBezTo>
                <a:cubicBezTo>
                  <a:pt x="1556747" y="546624"/>
                  <a:pt x="1541633" y="510099"/>
                  <a:pt x="1518962" y="517026"/>
                </a:cubicBezTo>
                <a:cubicBezTo>
                  <a:pt x="1496291" y="523953"/>
                  <a:pt x="1443391" y="517656"/>
                  <a:pt x="1382935" y="535919"/>
                </a:cubicBezTo>
                <a:cubicBezTo>
                  <a:pt x="1322479" y="554182"/>
                  <a:pt x="1226127" y="584410"/>
                  <a:pt x="1156225" y="626603"/>
                </a:cubicBezTo>
                <a:cubicBezTo>
                  <a:pt x="1086323" y="668796"/>
                  <a:pt x="1023346" y="712249"/>
                  <a:pt x="963520" y="789079"/>
                </a:cubicBezTo>
                <a:cubicBezTo>
                  <a:pt x="903694" y="865909"/>
                  <a:pt x="808601" y="1095967"/>
                  <a:pt x="797266" y="1076246"/>
                </a:cubicBezTo>
                <a:close/>
              </a:path>
            </a:pathLst>
          </a:custGeom>
          <a:gradFill>
            <a:gsLst>
              <a:gs pos="0">
                <a:srgbClr val="E4A302"/>
              </a:gs>
              <a:gs pos="100000">
                <a:srgbClr val="FFDD71"/>
              </a:gs>
            </a:gsLst>
            <a:lin ang="12000000" scaled="0"/>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6415592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p:cTn id="12" dur="500" fill="hold"/>
                                        <p:tgtEl>
                                          <p:spTgt spid="44"/>
                                        </p:tgtEl>
                                        <p:attrNameLst>
                                          <p:attrName>ppt_w</p:attrName>
                                        </p:attrNameLst>
                                      </p:cBhvr>
                                      <p:tavLst>
                                        <p:tav tm="0">
                                          <p:val>
                                            <p:fltVal val="0"/>
                                          </p:val>
                                        </p:tav>
                                        <p:tav tm="100000">
                                          <p:val>
                                            <p:strVal val="#ppt_w"/>
                                          </p:val>
                                        </p:tav>
                                      </p:tavLst>
                                    </p:anim>
                                    <p:anim calcmode="lin" valueType="num">
                                      <p:cBhvr>
                                        <p:cTn id="13" dur="500" fill="hold"/>
                                        <p:tgtEl>
                                          <p:spTgt spid="44"/>
                                        </p:tgtEl>
                                        <p:attrNameLst>
                                          <p:attrName>ppt_h</p:attrName>
                                        </p:attrNameLst>
                                      </p:cBhvr>
                                      <p:tavLst>
                                        <p:tav tm="0">
                                          <p:val>
                                            <p:fltVal val="0"/>
                                          </p:val>
                                        </p:tav>
                                        <p:tav tm="100000">
                                          <p:val>
                                            <p:strVal val="#ppt_h"/>
                                          </p:val>
                                        </p:tav>
                                      </p:tavLst>
                                    </p:anim>
                                    <p:animEffect transition="in" filter="fade">
                                      <p:cBhvr>
                                        <p:cTn id="14" dur="500"/>
                                        <p:tgtEl>
                                          <p:spTgt spid="4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4"/>
                                        </p:tgtEl>
                                        <p:attrNameLst>
                                          <p:attrName>style.visibility</p:attrName>
                                        </p:attrNameLst>
                                      </p:cBhvr>
                                      <p:to>
                                        <p:strVal val="visible"/>
                                      </p:to>
                                    </p:set>
                                    <p:anim calcmode="lin" valueType="num">
                                      <p:cBhvr>
                                        <p:cTn id="17" dur="500" fill="hold"/>
                                        <p:tgtEl>
                                          <p:spTgt spid="84"/>
                                        </p:tgtEl>
                                        <p:attrNameLst>
                                          <p:attrName>ppt_w</p:attrName>
                                        </p:attrNameLst>
                                      </p:cBhvr>
                                      <p:tavLst>
                                        <p:tav tm="0">
                                          <p:val>
                                            <p:fltVal val="0"/>
                                          </p:val>
                                        </p:tav>
                                        <p:tav tm="100000">
                                          <p:val>
                                            <p:strVal val="#ppt_w"/>
                                          </p:val>
                                        </p:tav>
                                      </p:tavLst>
                                    </p:anim>
                                    <p:anim calcmode="lin" valueType="num">
                                      <p:cBhvr>
                                        <p:cTn id="18" dur="500" fill="hold"/>
                                        <p:tgtEl>
                                          <p:spTgt spid="84"/>
                                        </p:tgtEl>
                                        <p:attrNameLst>
                                          <p:attrName>ppt_h</p:attrName>
                                        </p:attrNameLst>
                                      </p:cBhvr>
                                      <p:tavLst>
                                        <p:tav tm="0">
                                          <p:val>
                                            <p:fltVal val="0"/>
                                          </p:val>
                                        </p:tav>
                                        <p:tav tm="100000">
                                          <p:val>
                                            <p:strVal val="#ppt_h"/>
                                          </p:val>
                                        </p:tav>
                                      </p:tavLst>
                                    </p:anim>
                                    <p:animEffect transition="in" filter="fade">
                                      <p:cBhvr>
                                        <p:cTn id="19" dur="500"/>
                                        <p:tgtEl>
                                          <p:spTgt spid="84"/>
                                        </p:tgtEl>
                                      </p:cBhvr>
                                    </p:animEffect>
                                  </p:childTnLst>
                                </p:cTn>
                              </p:par>
                              <p:par>
                                <p:cTn id="20" presetID="53" presetClass="entr" presetSubtype="16" fill="hold" nodeType="withEffect">
                                  <p:stCondLst>
                                    <p:cond delay="0"/>
                                  </p:stCondLst>
                                  <p:childTnLst>
                                    <p:set>
                                      <p:cBhvr>
                                        <p:cTn id="21" dur="1" fill="hold">
                                          <p:stCondLst>
                                            <p:cond delay="0"/>
                                          </p:stCondLst>
                                        </p:cTn>
                                        <p:tgtEl>
                                          <p:spTgt spid="31754"/>
                                        </p:tgtEl>
                                        <p:attrNameLst>
                                          <p:attrName>style.visibility</p:attrName>
                                        </p:attrNameLst>
                                      </p:cBhvr>
                                      <p:to>
                                        <p:strVal val="visible"/>
                                      </p:to>
                                    </p:set>
                                    <p:anim calcmode="lin" valueType="num">
                                      <p:cBhvr>
                                        <p:cTn id="22" dur="500" fill="hold"/>
                                        <p:tgtEl>
                                          <p:spTgt spid="31754"/>
                                        </p:tgtEl>
                                        <p:attrNameLst>
                                          <p:attrName>ppt_w</p:attrName>
                                        </p:attrNameLst>
                                      </p:cBhvr>
                                      <p:tavLst>
                                        <p:tav tm="0">
                                          <p:val>
                                            <p:fltVal val="0"/>
                                          </p:val>
                                        </p:tav>
                                        <p:tav tm="100000">
                                          <p:val>
                                            <p:strVal val="#ppt_w"/>
                                          </p:val>
                                        </p:tav>
                                      </p:tavLst>
                                    </p:anim>
                                    <p:anim calcmode="lin" valueType="num">
                                      <p:cBhvr>
                                        <p:cTn id="23" dur="500" fill="hold"/>
                                        <p:tgtEl>
                                          <p:spTgt spid="31754"/>
                                        </p:tgtEl>
                                        <p:attrNameLst>
                                          <p:attrName>ppt_h</p:attrName>
                                        </p:attrNameLst>
                                      </p:cBhvr>
                                      <p:tavLst>
                                        <p:tav tm="0">
                                          <p:val>
                                            <p:fltVal val="0"/>
                                          </p:val>
                                        </p:tav>
                                        <p:tav tm="100000">
                                          <p:val>
                                            <p:strVal val="#ppt_h"/>
                                          </p:val>
                                        </p:tav>
                                      </p:tavLst>
                                    </p:anim>
                                    <p:animEffect transition="in" filter="fade">
                                      <p:cBhvr>
                                        <p:cTn id="24" dur="500"/>
                                        <p:tgtEl>
                                          <p:spTgt spid="3175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p:cTn id="27" dur="500" fill="hold"/>
                                        <p:tgtEl>
                                          <p:spTgt spid="39"/>
                                        </p:tgtEl>
                                        <p:attrNameLst>
                                          <p:attrName>ppt_w</p:attrName>
                                        </p:attrNameLst>
                                      </p:cBhvr>
                                      <p:tavLst>
                                        <p:tav tm="0">
                                          <p:val>
                                            <p:fltVal val="0"/>
                                          </p:val>
                                        </p:tav>
                                        <p:tav tm="100000">
                                          <p:val>
                                            <p:strVal val="#ppt_w"/>
                                          </p:val>
                                        </p:tav>
                                      </p:tavLst>
                                    </p:anim>
                                    <p:anim calcmode="lin" valueType="num">
                                      <p:cBhvr>
                                        <p:cTn id="28" dur="500" fill="hold"/>
                                        <p:tgtEl>
                                          <p:spTgt spid="39"/>
                                        </p:tgtEl>
                                        <p:attrNameLst>
                                          <p:attrName>ppt_h</p:attrName>
                                        </p:attrNameLst>
                                      </p:cBhvr>
                                      <p:tavLst>
                                        <p:tav tm="0">
                                          <p:val>
                                            <p:fltVal val="0"/>
                                          </p:val>
                                        </p:tav>
                                        <p:tav tm="100000">
                                          <p:val>
                                            <p:strVal val="#ppt_h"/>
                                          </p:val>
                                        </p:tav>
                                      </p:tavLst>
                                    </p:anim>
                                    <p:animEffect transition="in" filter="fade">
                                      <p:cBhvr>
                                        <p:cTn id="29" dur="500"/>
                                        <p:tgtEl>
                                          <p:spTgt spid="39"/>
                                        </p:tgtEl>
                                      </p:cBhvr>
                                    </p:animEffect>
                                  </p:childTnLst>
                                </p:cTn>
                              </p:par>
                              <p:par>
                                <p:cTn id="30" presetID="53" presetClass="entr" presetSubtype="16"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9">
                                            <p:txEl>
                                              <p:pRg st="0" end="0"/>
                                            </p:txEl>
                                          </p:spTgt>
                                        </p:tgtEl>
                                        <p:attrNameLst>
                                          <p:attrName>style.visibility</p:attrName>
                                        </p:attrNameLst>
                                      </p:cBhvr>
                                      <p:to>
                                        <p:strVal val="visible"/>
                                      </p:to>
                                    </p:set>
                                    <p:animEffect transition="in" filter="barn(inVertical)">
                                      <p:cBhvr>
                                        <p:cTn id="39" dur="500"/>
                                        <p:tgtEl>
                                          <p:spTgt spid="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4" grpId="0"/>
      <p:bldP spid="84" grpId="0"/>
      <p:bldP spid="3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533400"/>
            <a:ext cx="9220200" cy="6836229"/>
          </a:xfrm>
        </p:spPr>
        <p:txBody>
          <a:bodyPr/>
          <a:lstStyle/>
          <a:p>
            <a:pPr marL="0" indent="0">
              <a:lnSpc>
                <a:spcPct val="120000"/>
              </a:lnSpc>
              <a:buNone/>
            </a:pPr>
            <a:r>
              <a:rPr lang="zh-CN" altLang="en-US" b="1" dirty="0">
                <a:highlight>
                  <a:srgbClr val="FFFF00"/>
                </a:highlight>
              </a:rPr>
              <a:t>例</a:t>
            </a:r>
            <a:r>
              <a:rPr lang="zh-CN" altLang="en-US" b="1" dirty="0"/>
              <a:t>：</a:t>
            </a:r>
            <a:endParaRPr lang="en-US" altLang="zh-CN" b="1" dirty="0"/>
          </a:p>
          <a:p>
            <a:pPr marL="0" indent="0">
              <a:lnSpc>
                <a:spcPct val="120000"/>
              </a:lnSpc>
              <a:buNone/>
            </a:pPr>
            <a:r>
              <a:rPr lang="zh-CN" altLang="en-US" b="1" dirty="0"/>
              <a:t>        某被告的辩护人说：“被告在犯罪前工作积极，曾荣立三等功，希望法庭在量刑时考虑这一点，对被告从轻处罚或免于处罚。”公诉人答辩说：“赏罚发明，是我们党的一贯政策，功归功，过归过，一个人立功只能说明他的过去，不能说明他的现在，更不能拿过去立功抵消现在之过</a:t>
            </a:r>
            <a:r>
              <a:rPr lang="en-US" altLang="zh-CN" b="1" dirty="0"/>
              <a:t>……</a:t>
            </a:r>
            <a:r>
              <a:rPr lang="zh-CN" altLang="en-US" b="1" dirty="0"/>
              <a:t>如果过去立过功，今天就可以胡作非为，且可以从轻或免于处罚，怎么能够体现社会主义国家法律的严肃性呢？”</a:t>
            </a:r>
            <a:endParaRPr lang="en-US" altLang="zh-CN" b="1" dirty="0"/>
          </a:p>
        </p:txBody>
      </p:sp>
    </p:spTree>
    <p:extLst>
      <p:ext uri="{BB962C8B-B14F-4D97-AF65-F5344CB8AC3E}">
        <p14:creationId xmlns:p14="http://schemas.microsoft.com/office/powerpoint/2010/main" val="158966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200" y="1295400"/>
            <a:ext cx="8915400" cy="6836229"/>
          </a:xfrm>
        </p:spPr>
        <p:txBody>
          <a:bodyPr/>
          <a:lstStyle/>
          <a:p>
            <a:pPr marL="0" indent="0">
              <a:lnSpc>
                <a:spcPct val="150000"/>
              </a:lnSpc>
              <a:buNone/>
            </a:pPr>
            <a:r>
              <a:rPr lang="zh-CN" altLang="en-US" b="1" dirty="0">
                <a:highlight>
                  <a:srgbClr val="FFFF00"/>
                </a:highlight>
              </a:rPr>
              <a:t>在反驳论证方式时应注意的问题</a:t>
            </a:r>
            <a:r>
              <a:rPr lang="zh-CN" altLang="en-US" b="1" dirty="0"/>
              <a:t>：</a:t>
            </a:r>
            <a:endParaRPr lang="en-US" altLang="zh-CN" b="1" dirty="0"/>
          </a:p>
          <a:p>
            <a:pPr marL="0" indent="0">
              <a:lnSpc>
                <a:spcPct val="150000"/>
              </a:lnSpc>
              <a:buNone/>
            </a:pPr>
            <a:r>
              <a:rPr lang="en-US" altLang="zh-CN" b="1" dirty="0"/>
              <a:t>        </a:t>
            </a:r>
            <a:r>
              <a:rPr lang="zh-CN" altLang="en-US" b="1" dirty="0">
                <a:solidFill>
                  <a:srgbClr val="FF0000"/>
                </a:solidFill>
              </a:rPr>
              <a:t>反驳了对方的论证方式，只是指出对方的论题没有得到逻辑的证明，并不等于确定了对方论题的虚假。</a:t>
            </a:r>
            <a:r>
              <a:rPr lang="zh-CN" altLang="en-US" b="1" dirty="0"/>
              <a:t>这是在反驳论证方式过程中应注意的问题。</a:t>
            </a:r>
            <a:r>
              <a:rPr lang="en-US" altLang="zh-CN" b="1" dirty="0"/>
              <a:t>             </a:t>
            </a:r>
          </a:p>
        </p:txBody>
      </p:sp>
    </p:spTree>
    <p:extLst>
      <p:ext uri="{BB962C8B-B14F-4D97-AF65-F5344CB8AC3E}">
        <p14:creationId xmlns:p14="http://schemas.microsoft.com/office/powerpoint/2010/main" val="366306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13"/>
          <p:cNvGrpSpPr>
            <a:grpSpLocks/>
          </p:cNvGrpSpPr>
          <p:nvPr/>
        </p:nvGrpSpPr>
        <p:grpSpPr bwMode="auto">
          <a:xfrm>
            <a:off x="723900" y="428625"/>
            <a:ext cx="5397500" cy="652463"/>
            <a:chOff x="3589704" y="1749369"/>
            <a:chExt cx="5398099" cy="651600"/>
          </a:xfrm>
        </p:grpSpPr>
        <p:sp>
          <p:nvSpPr>
            <p:cNvPr id="60" name="Freeform 7"/>
            <p:cNvSpPr>
              <a:spLocks/>
            </p:cNvSpPr>
            <p:nvPr/>
          </p:nvSpPr>
          <p:spPr bwMode="auto">
            <a:xfrm>
              <a:off x="3592879" y="1750955"/>
              <a:ext cx="5394924" cy="648428"/>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EE0076"/>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61" name="Freeform 8"/>
            <p:cNvSpPr>
              <a:spLocks/>
            </p:cNvSpPr>
            <p:nvPr/>
          </p:nvSpPr>
          <p:spPr bwMode="auto">
            <a:xfrm>
              <a:off x="7751004" y="1750955"/>
              <a:ext cx="1236799" cy="648428"/>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EE0076">
                <a:lumMod val="60000"/>
                <a:lumOff val="40000"/>
              </a:srgb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62" name="Freeform 12"/>
            <p:cNvSpPr>
              <a:spLocks/>
            </p:cNvSpPr>
            <p:nvPr/>
          </p:nvSpPr>
          <p:spPr bwMode="auto">
            <a:xfrm>
              <a:off x="3589704" y="1749369"/>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EE0076">
                <a:lumMod val="60000"/>
                <a:lumOff val="40000"/>
              </a:srgb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grpSp>
      <p:sp>
        <p:nvSpPr>
          <p:cNvPr id="63" name="Freeform 5"/>
          <p:cNvSpPr>
            <a:spLocks noEditPoints="1"/>
          </p:cNvSpPr>
          <p:nvPr/>
        </p:nvSpPr>
        <p:spPr bwMode="auto">
          <a:xfrm>
            <a:off x="512763" y="215900"/>
            <a:ext cx="5821362" cy="1079500"/>
          </a:xfrm>
          <a:custGeom>
            <a:avLst/>
            <a:gdLst>
              <a:gd name="T0" fmla="*/ 5285393 w 1097"/>
              <a:gd name="T1" fmla="*/ 0 h 201"/>
              <a:gd name="T2" fmla="*/ 530662 w 1097"/>
              <a:gd name="T3" fmla="*/ 0 h 201"/>
              <a:gd name="T4" fmla="*/ 153892 w 1097"/>
              <a:gd name="T5" fmla="*/ 155749 h 201"/>
              <a:gd name="T6" fmla="*/ 0 w 1097"/>
              <a:gd name="T7" fmla="*/ 537065 h 201"/>
              <a:gd name="T8" fmla="*/ 530662 w 1097"/>
              <a:gd name="T9" fmla="*/ 1079500 h 201"/>
              <a:gd name="T10" fmla="*/ 5285393 w 1097"/>
              <a:gd name="T11" fmla="*/ 1079500 h 201"/>
              <a:gd name="T12" fmla="*/ 5821362 w 1097"/>
              <a:gd name="T13" fmla="*/ 537065 h 201"/>
              <a:gd name="T14" fmla="*/ 5662163 w 1097"/>
              <a:gd name="T15" fmla="*/ 155749 h 201"/>
              <a:gd name="T16" fmla="*/ 5285393 w 1097"/>
              <a:gd name="T17" fmla="*/ 0 h 201"/>
              <a:gd name="T18" fmla="*/ 5609097 w 1097"/>
              <a:gd name="T19" fmla="*/ 537065 h 201"/>
              <a:gd name="T20" fmla="*/ 5285393 w 1097"/>
              <a:gd name="T21" fmla="*/ 864674 h 201"/>
              <a:gd name="T22" fmla="*/ 530662 w 1097"/>
              <a:gd name="T23" fmla="*/ 864674 h 201"/>
              <a:gd name="T24" fmla="*/ 212265 w 1097"/>
              <a:gd name="T25" fmla="*/ 537065 h 201"/>
              <a:gd name="T26" fmla="*/ 307784 w 1097"/>
              <a:gd name="T27" fmla="*/ 311498 h 201"/>
              <a:gd name="T28" fmla="*/ 530662 w 1097"/>
              <a:gd name="T29" fmla="*/ 214826 h 201"/>
              <a:gd name="T30" fmla="*/ 5285393 w 1097"/>
              <a:gd name="T31" fmla="*/ 214826 h 201"/>
              <a:gd name="T32" fmla="*/ 5513578 w 1097"/>
              <a:gd name="T33" fmla="*/ 311498 h 201"/>
              <a:gd name="T34" fmla="*/ 5609097 w 1097"/>
              <a:gd name="T35" fmla="*/ 537065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64" name="Freeform 6"/>
          <p:cNvSpPr>
            <a:spLocks noEditPoints="1"/>
          </p:cNvSpPr>
          <p:nvPr/>
        </p:nvSpPr>
        <p:spPr bwMode="auto">
          <a:xfrm>
            <a:off x="620713" y="322263"/>
            <a:ext cx="5608637" cy="865187"/>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8197" name="文本框 28"/>
          <p:cNvSpPr txBox="1">
            <a:spLocks noChangeArrowheads="1"/>
          </p:cNvSpPr>
          <p:nvPr/>
        </p:nvSpPr>
        <p:spPr bwMode="auto">
          <a:xfrm>
            <a:off x="1392238" y="476250"/>
            <a:ext cx="10064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solidFill>
                  <a:srgbClr val="FFFFFF"/>
                </a:solidFill>
                <a:latin typeface="微软雅黑" panose="020B0503020204020204" pitchFamily="34" charset="-122"/>
                <a:ea typeface="微软雅黑" panose="020B0503020204020204" pitchFamily="34" charset="-122"/>
              </a:rPr>
              <a:t>概述</a:t>
            </a:r>
          </a:p>
        </p:txBody>
      </p:sp>
      <p:sp>
        <p:nvSpPr>
          <p:cNvPr id="66" name="文本框 36"/>
          <p:cNvSpPr txBox="1"/>
          <p:nvPr/>
        </p:nvSpPr>
        <p:spPr>
          <a:xfrm>
            <a:off x="779463" y="476250"/>
            <a:ext cx="666750" cy="585788"/>
          </a:xfrm>
          <a:prstGeom prst="rect">
            <a:avLst/>
          </a:prstGeom>
          <a:noFill/>
        </p:spPr>
        <p:txBody>
          <a:bodyPr wrap="none">
            <a:spAutoFit/>
          </a:bodyPr>
          <a:lstStyle/>
          <a:p>
            <a:pPr eaLnBrk="1" fontAlgn="auto" hangingPunct="1">
              <a:spcBef>
                <a:spcPts val="0"/>
              </a:spcBef>
              <a:spcAft>
                <a:spcPts val="0"/>
              </a:spcAft>
              <a:defRPr/>
            </a:pPr>
            <a:r>
              <a:rPr lang="en-US" altLang="zh-CN" sz="3200" kern="0" dirty="0">
                <a:solidFill>
                  <a:sysClr val="window" lastClr="FFFFFF"/>
                </a:solidFill>
                <a:latin typeface="微软雅黑" pitchFamily="34" charset="-122"/>
                <a:ea typeface="微软雅黑" pitchFamily="34" charset="-122"/>
              </a:rPr>
              <a:t>01</a:t>
            </a:r>
            <a:endParaRPr lang="zh-CN" altLang="en-US" sz="3200" kern="0" dirty="0">
              <a:solidFill>
                <a:sysClr val="window" lastClr="FFFFFF"/>
              </a:solidFill>
              <a:latin typeface="微软雅黑" pitchFamily="34" charset="-122"/>
              <a:ea typeface="微软雅黑" pitchFamily="34" charset="-122"/>
            </a:endParaRPr>
          </a:p>
        </p:txBody>
      </p:sp>
      <p:sp>
        <p:nvSpPr>
          <p:cNvPr id="67" name="Freeform 29"/>
          <p:cNvSpPr>
            <a:spLocks noChangeAspect="1" noEditPoints="1"/>
          </p:cNvSpPr>
          <p:nvPr/>
        </p:nvSpPr>
        <p:spPr bwMode="auto">
          <a:xfrm>
            <a:off x="5165725" y="482600"/>
            <a:ext cx="561975" cy="503238"/>
          </a:xfrm>
          <a:custGeom>
            <a:avLst/>
            <a:gdLst>
              <a:gd name="T0" fmla="*/ 124 w 254"/>
              <a:gd name="T1" fmla="*/ 162 h 228"/>
              <a:gd name="T2" fmla="*/ 105 w 254"/>
              <a:gd name="T3" fmla="*/ 162 h 228"/>
              <a:gd name="T4" fmla="*/ 105 w 254"/>
              <a:gd name="T5" fmla="*/ 178 h 228"/>
              <a:gd name="T6" fmla="*/ 124 w 254"/>
              <a:gd name="T7" fmla="*/ 178 h 228"/>
              <a:gd name="T8" fmla="*/ 124 w 254"/>
              <a:gd name="T9" fmla="*/ 162 h 228"/>
              <a:gd name="T10" fmla="*/ 43 w 254"/>
              <a:gd name="T11" fmla="*/ 109 h 228"/>
              <a:gd name="T12" fmla="*/ 129 w 254"/>
              <a:gd name="T13" fmla="*/ 26 h 228"/>
              <a:gd name="T14" fmla="*/ 212 w 254"/>
              <a:gd name="T15" fmla="*/ 109 h 228"/>
              <a:gd name="T16" fmla="*/ 55 w 254"/>
              <a:gd name="T17" fmla="*/ 109 h 228"/>
              <a:gd name="T18" fmla="*/ 43 w 254"/>
              <a:gd name="T19" fmla="*/ 109 h 228"/>
              <a:gd name="T20" fmla="*/ 129 w 254"/>
              <a:gd name="T21" fmla="*/ 0 h 228"/>
              <a:gd name="T22" fmla="*/ 121 w 254"/>
              <a:gd name="T23" fmla="*/ 7 h 228"/>
              <a:gd name="T24" fmla="*/ 15 w 254"/>
              <a:gd name="T25" fmla="*/ 112 h 228"/>
              <a:gd name="T26" fmla="*/ 0 w 254"/>
              <a:gd name="T27" fmla="*/ 128 h 228"/>
              <a:gd name="T28" fmla="*/ 53 w 254"/>
              <a:gd name="T29" fmla="*/ 128 h 228"/>
              <a:gd name="T30" fmla="*/ 53 w 254"/>
              <a:gd name="T31" fmla="*/ 228 h 228"/>
              <a:gd name="T32" fmla="*/ 69 w 254"/>
              <a:gd name="T33" fmla="*/ 228 h 228"/>
              <a:gd name="T34" fmla="*/ 69 w 254"/>
              <a:gd name="T35" fmla="*/ 128 h 228"/>
              <a:gd name="T36" fmla="*/ 181 w 254"/>
              <a:gd name="T37" fmla="*/ 128 h 228"/>
              <a:gd name="T38" fmla="*/ 181 w 254"/>
              <a:gd name="T39" fmla="*/ 228 h 228"/>
              <a:gd name="T40" fmla="*/ 197 w 254"/>
              <a:gd name="T41" fmla="*/ 228 h 228"/>
              <a:gd name="T42" fmla="*/ 197 w 254"/>
              <a:gd name="T43" fmla="*/ 128 h 228"/>
              <a:gd name="T44" fmla="*/ 254 w 254"/>
              <a:gd name="T45" fmla="*/ 128 h 228"/>
              <a:gd name="T46" fmla="*/ 240 w 254"/>
              <a:gd name="T47" fmla="*/ 112 h 228"/>
              <a:gd name="T48" fmla="*/ 242 w 254"/>
              <a:gd name="T49" fmla="*/ 109 h 228"/>
              <a:gd name="T50" fmla="*/ 240 w 254"/>
              <a:gd name="T51" fmla="*/ 112 h 228"/>
              <a:gd name="T52" fmla="*/ 133 w 254"/>
              <a:gd name="T53" fmla="*/ 7 h 228"/>
              <a:gd name="T54" fmla="*/ 129 w 254"/>
              <a:gd name="T5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4" h="228">
                <a:moveTo>
                  <a:pt x="124" y="162"/>
                </a:moveTo>
                <a:lnTo>
                  <a:pt x="105" y="162"/>
                </a:lnTo>
                <a:lnTo>
                  <a:pt x="105" y="178"/>
                </a:lnTo>
                <a:lnTo>
                  <a:pt x="124" y="178"/>
                </a:lnTo>
                <a:lnTo>
                  <a:pt x="124" y="162"/>
                </a:lnTo>
                <a:close/>
                <a:moveTo>
                  <a:pt x="43" y="109"/>
                </a:moveTo>
                <a:lnTo>
                  <a:pt x="129" y="26"/>
                </a:lnTo>
                <a:lnTo>
                  <a:pt x="212" y="109"/>
                </a:lnTo>
                <a:lnTo>
                  <a:pt x="55" y="109"/>
                </a:lnTo>
                <a:lnTo>
                  <a:pt x="43" y="109"/>
                </a:lnTo>
                <a:close/>
                <a:moveTo>
                  <a:pt x="129" y="0"/>
                </a:moveTo>
                <a:lnTo>
                  <a:pt x="121" y="7"/>
                </a:lnTo>
                <a:lnTo>
                  <a:pt x="15" y="112"/>
                </a:lnTo>
                <a:lnTo>
                  <a:pt x="0" y="128"/>
                </a:lnTo>
                <a:lnTo>
                  <a:pt x="53" y="128"/>
                </a:lnTo>
                <a:lnTo>
                  <a:pt x="53" y="228"/>
                </a:lnTo>
                <a:lnTo>
                  <a:pt x="69" y="228"/>
                </a:lnTo>
                <a:lnTo>
                  <a:pt x="69" y="128"/>
                </a:lnTo>
                <a:lnTo>
                  <a:pt x="181" y="128"/>
                </a:lnTo>
                <a:lnTo>
                  <a:pt x="181" y="228"/>
                </a:lnTo>
                <a:lnTo>
                  <a:pt x="197" y="228"/>
                </a:lnTo>
                <a:lnTo>
                  <a:pt x="197" y="128"/>
                </a:lnTo>
                <a:lnTo>
                  <a:pt x="254" y="128"/>
                </a:lnTo>
                <a:lnTo>
                  <a:pt x="240" y="112"/>
                </a:lnTo>
                <a:lnTo>
                  <a:pt x="242" y="109"/>
                </a:lnTo>
                <a:lnTo>
                  <a:pt x="240" y="112"/>
                </a:lnTo>
                <a:lnTo>
                  <a:pt x="133" y="7"/>
                </a:lnTo>
                <a:lnTo>
                  <a:pt x="129" y="0"/>
                </a:lnTo>
                <a:close/>
              </a:path>
            </a:pathLst>
          </a:custGeom>
          <a:solidFill>
            <a:sysClr val="window" lastClr="FFFFFF"/>
          </a:solidFill>
          <a:ln w="12700">
            <a:solidFill>
              <a:sysClr val="window" lastClr="FFFFFF"/>
            </a:solid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pic>
        <p:nvPicPr>
          <p:cNvPr id="18439" name="Picture 27" descr="显示器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63" y="2362200"/>
            <a:ext cx="2403475" cy="240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Picture 27" descr="显示器1"/>
          <p:cNvPicPr>
            <a:picLocks noChangeAspect="1" noChangeArrowheads="1"/>
          </p:cNvPicPr>
          <p:nvPr/>
        </p:nvPicPr>
        <p:blipFill>
          <a:blip r:embed="rId3" cstate="print">
            <a:extLst>
              <a:ext uri="{28A0092B-C50C-407E-A947-70E740481C1C}">
                <a14:useLocalDpi xmlns:a14="http://schemas.microsoft.com/office/drawing/2010/main" val="0"/>
              </a:ext>
            </a:extLst>
          </a:blip>
          <a:srcRect b="21461"/>
          <a:stretch>
            <a:fillRect/>
          </a:stretch>
        </p:blipFill>
        <p:spPr bwMode="auto">
          <a:xfrm>
            <a:off x="3124200" y="1230313"/>
            <a:ext cx="5664200"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28"/>
          <p:cNvSpPr txBox="1">
            <a:spLocks noChangeArrowheads="1"/>
          </p:cNvSpPr>
          <p:nvPr/>
        </p:nvSpPr>
        <p:spPr bwMode="auto">
          <a:xfrm>
            <a:off x="917575" y="3130550"/>
            <a:ext cx="15160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3600">
                <a:solidFill>
                  <a:srgbClr val="FFFFFF"/>
                </a:solidFill>
                <a:latin typeface="微软雅黑" panose="020B0503020204020204" pitchFamily="34" charset="-122"/>
                <a:ea typeface="微软雅黑" panose="020B0503020204020204" pitchFamily="34" charset="-122"/>
              </a:rPr>
              <a:t>证   明</a:t>
            </a:r>
          </a:p>
        </p:txBody>
      </p:sp>
      <p:sp>
        <p:nvSpPr>
          <p:cNvPr id="15" name="文本框 28"/>
          <p:cNvSpPr txBox="1">
            <a:spLocks noChangeArrowheads="1"/>
          </p:cNvSpPr>
          <p:nvPr/>
        </p:nvSpPr>
        <p:spPr bwMode="auto">
          <a:xfrm>
            <a:off x="3570288" y="2514600"/>
            <a:ext cx="4772025"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3600">
                <a:solidFill>
                  <a:srgbClr val="FFFFFF"/>
                </a:solidFill>
                <a:latin typeface="微软雅黑" panose="020B0503020204020204" pitchFamily="34" charset="-122"/>
                <a:ea typeface="微软雅黑" panose="020B0503020204020204" pitchFamily="34" charset="-122"/>
              </a:rPr>
              <a:t>用已知为真的命题确定某一命题的真实性（为真）的推理论说过程，证明也称作立论。</a:t>
            </a:r>
            <a:endParaRPr lang="en-US" altLang="zh-CN" sz="3600">
              <a:solidFill>
                <a:srgbClr val="FFFFFF"/>
              </a:solidFill>
              <a:latin typeface="微软雅黑" panose="020B0503020204020204" pitchFamily="34" charset="-122"/>
              <a:ea typeface="微软雅黑" panose="020B0503020204020204" pitchFamily="34" charset="-122"/>
            </a:endParaRPr>
          </a:p>
        </p:txBody>
      </p:sp>
      <p:sp>
        <p:nvSpPr>
          <p:cNvPr id="2" name="箭头: 下 1"/>
          <p:cNvSpPr/>
          <p:nvPr/>
        </p:nvSpPr>
        <p:spPr>
          <a:xfrm>
            <a:off x="1498600" y="4811713"/>
            <a:ext cx="431800" cy="862012"/>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矩形 2"/>
          <p:cNvSpPr/>
          <p:nvPr/>
        </p:nvSpPr>
        <p:spPr>
          <a:xfrm>
            <a:off x="304800" y="5832475"/>
            <a:ext cx="6956425" cy="769938"/>
          </a:xfrm>
          <a:prstGeom prst="rect">
            <a:avLst/>
          </a:prstGeom>
          <a:noFill/>
        </p:spPr>
        <p:txBody>
          <a:bodyPr wrap="none">
            <a:spAutoFit/>
          </a:bodyPr>
          <a:lstStyle/>
          <a:p>
            <a:pPr algn="ctr">
              <a:defRPr/>
            </a:pPr>
            <a:r>
              <a:rPr lang="zh-CN" altLang="en-US" sz="4400" dirty="0">
                <a:ln w="0"/>
                <a:effectLst>
                  <a:outerShdw blurRad="38100" dist="19050" dir="2700000" algn="tl" rotWithShape="0">
                    <a:schemeClr val="dk1">
                      <a:alpha val="40000"/>
                    </a:schemeClr>
                  </a:outerShdw>
                </a:effectLst>
              </a:rPr>
              <a:t>目的：探求真理或阐明事实</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8439"/>
                                        </p:tgtEl>
                                        <p:attrNameLst>
                                          <p:attrName>style.visibility</p:attrName>
                                        </p:attrNameLst>
                                      </p:cBhvr>
                                      <p:to>
                                        <p:strVal val="visible"/>
                                      </p:to>
                                    </p:set>
                                    <p:animEffect transition="in" filter="fade">
                                      <p:cBhvr>
                                        <p:cTn id="7" dur="500"/>
                                        <p:tgtEl>
                                          <p:spTgt spid="18439"/>
                                        </p:tgtEl>
                                      </p:cBhvr>
                                    </p:animEffect>
                                  </p:childTnLst>
                                </p:cTn>
                              </p:par>
                              <p:par>
                                <p:cTn id="8" presetID="10" presetClass="entr" presetSubtype="0" fill="hold" nodeType="withEffect">
                                  <p:stCondLst>
                                    <p:cond delay="0"/>
                                  </p:stCondLst>
                                  <p:childTnLst>
                                    <p:set>
                                      <p:cBhvr>
                                        <p:cTn id="9" dur="1" fill="hold">
                                          <p:stCondLst>
                                            <p:cond delay="0"/>
                                          </p:stCondLst>
                                        </p:cTn>
                                        <p:tgtEl>
                                          <p:spTgt spid="18440"/>
                                        </p:tgtEl>
                                        <p:attrNameLst>
                                          <p:attrName>style.visibility</p:attrName>
                                        </p:attrNameLst>
                                      </p:cBhvr>
                                      <p:to>
                                        <p:strVal val="visible"/>
                                      </p:to>
                                    </p:set>
                                    <p:animEffect transition="in" filter="fade">
                                      <p:cBhvr>
                                        <p:cTn id="10" dur="500"/>
                                        <p:tgtEl>
                                          <p:spTgt spid="1844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arn(inVertical)">
                                      <p:cBhvr>
                                        <p:cTn id="21" dur="500"/>
                                        <p:tgtEl>
                                          <p:spTgt spid="2"/>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barn(inVertical)">
                                      <p:cBhvr>
                                        <p:cTn id="2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28"/>
          <p:cNvSpPr txBox="1"/>
          <p:nvPr/>
        </p:nvSpPr>
        <p:spPr>
          <a:xfrm>
            <a:off x="3298825" y="2481263"/>
            <a:ext cx="4770438" cy="120015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p>
        </p:txBody>
      </p:sp>
      <p:sp>
        <p:nvSpPr>
          <p:cNvPr id="44" name="文本框 28"/>
          <p:cNvSpPr txBox="1"/>
          <p:nvPr/>
        </p:nvSpPr>
        <p:spPr>
          <a:xfrm>
            <a:off x="973864" y="2664204"/>
            <a:ext cx="7302500" cy="739775"/>
          </a:xfrm>
          <a:prstGeom prst="rect">
            <a:avLst/>
          </a:prstGeom>
          <a:noFill/>
        </p:spPr>
        <p:txBody>
          <a:bodyP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       </a:t>
            </a:r>
          </a:p>
        </p:txBody>
      </p:sp>
      <p:grpSp>
        <p:nvGrpSpPr>
          <p:cNvPr id="18436" name="组合 1"/>
          <p:cNvGrpSpPr>
            <a:grpSpLocks/>
          </p:cNvGrpSpPr>
          <p:nvPr/>
        </p:nvGrpSpPr>
        <p:grpSpPr bwMode="auto">
          <a:xfrm>
            <a:off x="525463" y="508000"/>
            <a:ext cx="5397500" cy="652463"/>
            <a:chOff x="3589704" y="5356768"/>
            <a:chExt cx="5398100" cy="651600"/>
          </a:xfrm>
        </p:grpSpPr>
        <p:sp>
          <p:nvSpPr>
            <p:cNvPr id="52" name="Freeform 7"/>
            <p:cNvSpPr>
              <a:spLocks/>
            </p:cNvSpPr>
            <p:nvPr/>
          </p:nvSpPr>
          <p:spPr bwMode="auto">
            <a:xfrm>
              <a:off x="3592879" y="5358354"/>
              <a:ext cx="5394925" cy="648428"/>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29ABE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3" name="Freeform 8"/>
            <p:cNvSpPr>
              <a:spLocks/>
            </p:cNvSpPr>
            <p:nvPr/>
          </p:nvSpPr>
          <p:spPr bwMode="auto">
            <a:xfrm>
              <a:off x="7751004" y="5358354"/>
              <a:ext cx="1236800" cy="648428"/>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4" name="Freeform 12"/>
            <p:cNvSpPr>
              <a:spLocks/>
            </p:cNvSpPr>
            <p:nvPr/>
          </p:nvSpPr>
          <p:spPr bwMode="auto">
            <a:xfrm>
              <a:off x="3589704" y="5356768"/>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grpSp>
      <p:sp>
        <p:nvSpPr>
          <p:cNvPr id="55" name="Freeform 5"/>
          <p:cNvSpPr>
            <a:spLocks noEditPoints="1"/>
          </p:cNvSpPr>
          <p:nvPr/>
        </p:nvSpPr>
        <p:spPr bwMode="auto">
          <a:xfrm>
            <a:off x="295275" y="268288"/>
            <a:ext cx="5821363" cy="1081087"/>
          </a:xfrm>
          <a:custGeom>
            <a:avLst/>
            <a:gdLst>
              <a:gd name="T0" fmla="*/ 5285393 w 1097"/>
              <a:gd name="T1" fmla="*/ 0 h 201"/>
              <a:gd name="T2" fmla="*/ 530662 w 1097"/>
              <a:gd name="T3" fmla="*/ 0 h 201"/>
              <a:gd name="T4" fmla="*/ 153892 w 1097"/>
              <a:gd name="T5" fmla="*/ 155978 h 201"/>
              <a:gd name="T6" fmla="*/ 0 w 1097"/>
              <a:gd name="T7" fmla="*/ 537854 h 201"/>
              <a:gd name="T8" fmla="*/ 530662 w 1097"/>
              <a:gd name="T9" fmla="*/ 1081087 h 201"/>
              <a:gd name="T10" fmla="*/ 5285393 w 1097"/>
              <a:gd name="T11" fmla="*/ 1081087 h 201"/>
              <a:gd name="T12" fmla="*/ 5821362 w 1097"/>
              <a:gd name="T13" fmla="*/ 537854 h 201"/>
              <a:gd name="T14" fmla="*/ 5662163 w 1097"/>
              <a:gd name="T15" fmla="*/ 155978 h 201"/>
              <a:gd name="T16" fmla="*/ 5285393 w 1097"/>
              <a:gd name="T17" fmla="*/ 0 h 201"/>
              <a:gd name="T18" fmla="*/ 5609097 w 1097"/>
              <a:gd name="T19" fmla="*/ 537854 h 201"/>
              <a:gd name="T20" fmla="*/ 5285393 w 1097"/>
              <a:gd name="T21" fmla="*/ 865945 h 201"/>
              <a:gd name="T22" fmla="*/ 530662 w 1097"/>
              <a:gd name="T23" fmla="*/ 865945 h 201"/>
              <a:gd name="T24" fmla="*/ 212265 w 1097"/>
              <a:gd name="T25" fmla="*/ 537854 h 201"/>
              <a:gd name="T26" fmla="*/ 307784 w 1097"/>
              <a:gd name="T27" fmla="*/ 311955 h 201"/>
              <a:gd name="T28" fmla="*/ 530662 w 1097"/>
              <a:gd name="T29" fmla="*/ 215142 h 201"/>
              <a:gd name="T30" fmla="*/ 5285393 w 1097"/>
              <a:gd name="T31" fmla="*/ 215142 h 201"/>
              <a:gd name="T32" fmla="*/ 5513578 w 1097"/>
              <a:gd name="T33" fmla="*/ 311955 h 201"/>
              <a:gd name="T34" fmla="*/ 5609097 w 1097"/>
              <a:gd name="T35" fmla="*/ 537854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6" name="Freeform 6"/>
          <p:cNvSpPr>
            <a:spLocks noEditPoints="1"/>
          </p:cNvSpPr>
          <p:nvPr/>
        </p:nvSpPr>
        <p:spPr bwMode="auto">
          <a:xfrm>
            <a:off x="422275" y="401638"/>
            <a:ext cx="5608638" cy="865187"/>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7" name="文本框 39"/>
          <p:cNvSpPr txBox="1"/>
          <p:nvPr/>
        </p:nvSpPr>
        <p:spPr>
          <a:xfrm>
            <a:off x="585788" y="574675"/>
            <a:ext cx="665567"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04</a:t>
            </a:r>
            <a:endParaRPr kumimoji="0" lang="zh-CN" altLang="en-US"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58" name="Freeform 27"/>
          <p:cNvSpPr>
            <a:spLocks noChangeAspect="1" noEditPoints="1"/>
          </p:cNvSpPr>
          <p:nvPr/>
        </p:nvSpPr>
        <p:spPr bwMode="auto">
          <a:xfrm>
            <a:off x="4999038" y="600075"/>
            <a:ext cx="498475" cy="504825"/>
          </a:xfrm>
          <a:custGeom>
            <a:avLst/>
            <a:gdLst>
              <a:gd name="T0" fmla="*/ 59 w 104"/>
              <a:gd name="T1" fmla="*/ 46 h 105"/>
              <a:gd name="T2" fmla="*/ 59 w 104"/>
              <a:gd name="T3" fmla="*/ 23 h 105"/>
              <a:gd name="T4" fmla="*/ 46 w 104"/>
              <a:gd name="T5" fmla="*/ 23 h 105"/>
              <a:gd name="T6" fmla="*/ 46 w 104"/>
              <a:gd name="T7" fmla="*/ 46 h 105"/>
              <a:gd name="T8" fmla="*/ 24 w 104"/>
              <a:gd name="T9" fmla="*/ 46 h 105"/>
              <a:gd name="T10" fmla="*/ 24 w 104"/>
              <a:gd name="T11" fmla="*/ 59 h 105"/>
              <a:gd name="T12" fmla="*/ 46 w 104"/>
              <a:gd name="T13" fmla="*/ 59 h 105"/>
              <a:gd name="T14" fmla="*/ 46 w 104"/>
              <a:gd name="T15" fmla="*/ 82 h 105"/>
              <a:gd name="T16" fmla="*/ 59 w 104"/>
              <a:gd name="T17" fmla="*/ 82 h 105"/>
              <a:gd name="T18" fmla="*/ 59 w 104"/>
              <a:gd name="T19" fmla="*/ 59 h 105"/>
              <a:gd name="T20" fmla="*/ 81 w 104"/>
              <a:gd name="T21" fmla="*/ 59 h 105"/>
              <a:gd name="T22" fmla="*/ 81 w 104"/>
              <a:gd name="T23" fmla="*/ 46 h 105"/>
              <a:gd name="T24" fmla="*/ 59 w 104"/>
              <a:gd name="T25" fmla="*/ 46 h 105"/>
              <a:gd name="T26" fmla="*/ 52 w 104"/>
              <a:gd name="T27" fmla="*/ 0 h 105"/>
              <a:gd name="T28" fmla="*/ 0 w 104"/>
              <a:gd name="T29" fmla="*/ 53 h 105"/>
              <a:gd name="T30" fmla="*/ 52 w 104"/>
              <a:gd name="T31" fmla="*/ 105 h 105"/>
              <a:gd name="T32" fmla="*/ 104 w 104"/>
              <a:gd name="T33" fmla="*/ 53 h 105"/>
              <a:gd name="T34" fmla="*/ 52 w 104"/>
              <a:gd name="T35" fmla="*/ 0 h 105"/>
              <a:gd name="T36" fmla="*/ 52 w 104"/>
              <a:gd name="T37" fmla="*/ 93 h 105"/>
              <a:gd name="T38" fmla="*/ 12 w 104"/>
              <a:gd name="T39" fmla="*/ 53 h 105"/>
              <a:gd name="T40" fmla="*/ 52 w 104"/>
              <a:gd name="T41" fmla="*/ 12 h 105"/>
              <a:gd name="T42" fmla="*/ 93 w 104"/>
              <a:gd name="T43" fmla="*/ 53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9" y="46"/>
                </a:moveTo>
                <a:cubicBezTo>
                  <a:pt x="59" y="23"/>
                  <a:pt x="59" y="23"/>
                  <a:pt x="59" y="23"/>
                </a:cubicBezTo>
                <a:cubicBezTo>
                  <a:pt x="46" y="23"/>
                  <a:pt x="46" y="23"/>
                  <a:pt x="46" y="23"/>
                </a:cubicBezTo>
                <a:cubicBezTo>
                  <a:pt x="46" y="46"/>
                  <a:pt x="46" y="46"/>
                  <a:pt x="46" y="46"/>
                </a:cubicBezTo>
                <a:cubicBezTo>
                  <a:pt x="24" y="46"/>
                  <a:pt x="24" y="46"/>
                  <a:pt x="24" y="46"/>
                </a:cubicBezTo>
                <a:cubicBezTo>
                  <a:pt x="24" y="59"/>
                  <a:pt x="24" y="59"/>
                  <a:pt x="24" y="59"/>
                </a:cubicBezTo>
                <a:cubicBezTo>
                  <a:pt x="46" y="59"/>
                  <a:pt x="46" y="59"/>
                  <a:pt x="46" y="59"/>
                </a:cubicBezTo>
                <a:cubicBezTo>
                  <a:pt x="46" y="82"/>
                  <a:pt x="46" y="82"/>
                  <a:pt x="46" y="82"/>
                </a:cubicBezTo>
                <a:cubicBezTo>
                  <a:pt x="59" y="82"/>
                  <a:pt x="59" y="82"/>
                  <a:pt x="59" y="82"/>
                </a:cubicBezTo>
                <a:cubicBezTo>
                  <a:pt x="59" y="59"/>
                  <a:pt x="59" y="59"/>
                  <a:pt x="59" y="59"/>
                </a:cubicBezTo>
                <a:cubicBezTo>
                  <a:pt x="81" y="59"/>
                  <a:pt x="81" y="59"/>
                  <a:pt x="81" y="59"/>
                </a:cubicBezTo>
                <a:cubicBezTo>
                  <a:pt x="81" y="46"/>
                  <a:pt x="81" y="46"/>
                  <a:pt x="81" y="46"/>
                </a:cubicBezTo>
                <a:lnTo>
                  <a:pt x="59" y="46"/>
                </a:lnTo>
                <a:close/>
                <a:moveTo>
                  <a:pt x="52" y="0"/>
                </a:moveTo>
                <a:cubicBezTo>
                  <a:pt x="23" y="0"/>
                  <a:pt x="0" y="24"/>
                  <a:pt x="0" y="53"/>
                </a:cubicBezTo>
                <a:cubicBezTo>
                  <a:pt x="0" y="81"/>
                  <a:pt x="23" y="105"/>
                  <a:pt x="52" y="105"/>
                </a:cubicBezTo>
                <a:cubicBezTo>
                  <a:pt x="81" y="105"/>
                  <a:pt x="104" y="81"/>
                  <a:pt x="104" y="53"/>
                </a:cubicBezTo>
                <a:cubicBezTo>
                  <a:pt x="104" y="24"/>
                  <a:pt x="81" y="0"/>
                  <a:pt x="52" y="0"/>
                </a:cubicBezTo>
                <a:close/>
                <a:moveTo>
                  <a:pt x="52" y="93"/>
                </a:moveTo>
                <a:cubicBezTo>
                  <a:pt x="30" y="93"/>
                  <a:pt x="12" y="75"/>
                  <a:pt x="12" y="53"/>
                </a:cubicBezTo>
                <a:cubicBezTo>
                  <a:pt x="12" y="30"/>
                  <a:pt x="30" y="12"/>
                  <a:pt x="52" y="12"/>
                </a:cubicBezTo>
                <a:cubicBezTo>
                  <a:pt x="74" y="12"/>
                  <a:pt x="93" y="30"/>
                  <a:pt x="93" y="53"/>
                </a:cubicBezTo>
                <a:cubicBezTo>
                  <a:pt x="93" y="75"/>
                  <a:pt x="74" y="93"/>
                  <a:pt x="52" y="93"/>
                </a:cubicBezTo>
                <a:close/>
              </a:path>
            </a:pathLst>
          </a:custGeom>
          <a:solidFill>
            <a:sysClr val="window" lastClr="FFFFFF">
              <a:alpha val="88000"/>
            </a:sys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9" name="文本框 28"/>
          <p:cNvSpPr txBox="1"/>
          <p:nvPr/>
        </p:nvSpPr>
        <p:spPr>
          <a:xfrm>
            <a:off x="862523" y="552849"/>
            <a:ext cx="2601994"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zh-CN" altLang="en-US" sz="32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论证的规则</a:t>
            </a:r>
            <a:endPar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60" name="任意多边形 4"/>
          <p:cNvSpPr/>
          <p:nvPr/>
        </p:nvSpPr>
        <p:spPr>
          <a:xfrm rot="19495706">
            <a:off x="309563" y="2096064"/>
            <a:ext cx="1035050" cy="720725"/>
          </a:xfrm>
          <a:custGeom>
            <a:avLst/>
            <a:gdLst>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698395 w 1556117"/>
              <a:gd name="connsiteY2" fmla="*/ 875985 h 1091990"/>
              <a:gd name="connsiteX3" fmla="*/ 490576 w 1556117"/>
              <a:gd name="connsiteY3" fmla="*/ 690838 h 1091990"/>
              <a:gd name="connsiteX4" fmla="*/ 199631 w 1556117"/>
              <a:gd name="connsiteY4" fmla="*/ 562368 h 1091990"/>
              <a:gd name="connsiteX5" fmla="*/ 29598 w 1556117"/>
              <a:gd name="connsiteY5" fmla="*/ 562368 h 1091990"/>
              <a:gd name="connsiteX6" fmla="*/ 22041 w 1556117"/>
              <a:gd name="connsiteY6" fmla="*/ 547254 h 1091990"/>
              <a:gd name="connsiteX7" fmla="*/ 82497 w 1556117"/>
              <a:gd name="connsiteY7" fmla="*/ 441456 h 1091990"/>
              <a:gd name="connsiteX8" fmla="*/ 256309 w 1556117"/>
              <a:gd name="connsiteY8" fmla="*/ 218524 h 1091990"/>
              <a:gd name="connsiteX9" fmla="*/ 551033 w 1556117"/>
              <a:gd name="connsiteY9" fmla="*/ 48491 h 1091990"/>
              <a:gd name="connsiteX10" fmla="*/ 943998 w 1556117"/>
              <a:gd name="connsiteY10" fmla="*/ 25820 h 1091990"/>
              <a:gd name="connsiteX11" fmla="*/ 1291621 w 1556117"/>
              <a:gd name="connsiteY11" fmla="*/ 203410 h 1091990"/>
              <a:gd name="connsiteX12" fmla="*/ 1518332 w 1556117"/>
              <a:gd name="connsiteY12" fmla="*/ 494355 h 1091990"/>
              <a:gd name="connsiteX13" fmla="*/ 1518332 w 1556117"/>
              <a:gd name="connsiteY13" fmla="*/ 517026 h 1091990"/>
              <a:gd name="connsiteX14" fmla="*/ 1382305 w 1556117"/>
              <a:gd name="connsiteY14" fmla="*/ 535919 h 1091990"/>
              <a:gd name="connsiteX15" fmla="*/ 1155595 w 1556117"/>
              <a:gd name="connsiteY15" fmla="*/ 626603 h 1091990"/>
              <a:gd name="connsiteX16" fmla="*/ 962890 w 1556117"/>
              <a:gd name="connsiteY16" fmla="*/ 789079 h 1091990"/>
              <a:gd name="connsiteX17" fmla="*/ 796636 w 1556117"/>
              <a:gd name="connsiteY17"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360"/>
              <a:gd name="connsiteX1" fmla="*/ 690837 w 1556117"/>
              <a:gd name="connsiteY1" fmla="*/ 879764 h 1091360"/>
              <a:gd name="connsiteX2" fmla="*/ 490576 w 1556117"/>
              <a:gd name="connsiteY2" fmla="*/ 690838 h 1091360"/>
              <a:gd name="connsiteX3" fmla="*/ 199631 w 1556117"/>
              <a:gd name="connsiteY3" fmla="*/ 562368 h 1091360"/>
              <a:gd name="connsiteX4" fmla="*/ 29598 w 1556117"/>
              <a:gd name="connsiteY4" fmla="*/ 562368 h 1091360"/>
              <a:gd name="connsiteX5" fmla="*/ 22041 w 1556117"/>
              <a:gd name="connsiteY5" fmla="*/ 547254 h 1091360"/>
              <a:gd name="connsiteX6" fmla="*/ 82497 w 1556117"/>
              <a:gd name="connsiteY6" fmla="*/ 441456 h 1091360"/>
              <a:gd name="connsiteX7" fmla="*/ 256309 w 1556117"/>
              <a:gd name="connsiteY7" fmla="*/ 218524 h 1091360"/>
              <a:gd name="connsiteX8" fmla="*/ 551033 w 1556117"/>
              <a:gd name="connsiteY8" fmla="*/ 48491 h 1091360"/>
              <a:gd name="connsiteX9" fmla="*/ 943998 w 1556117"/>
              <a:gd name="connsiteY9" fmla="*/ 25820 h 1091360"/>
              <a:gd name="connsiteX10" fmla="*/ 1291621 w 1556117"/>
              <a:gd name="connsiteY10" fmla="*/ 203410 h 1091360"/>
              <a:gd name="connsiteX11" fmla="*/ 1518332 w 1556117"/>
              <a:gd name="connsiteY11" fmla="*/ 494355 h 1091360"/>
              <a:gd name="connsiteX12" fmla="*/ 1518332 w 1556117"/>
              <a:gd name="connsiteY12" fmla="*/ 517026 h 1091360"/>
              <a:gd name="connsiteX13" fmla="*/ 1382305 w 1556117"/>
              <a:gd name="connsiteY13" fmla="*/ 535919 h 1091360"/>
              <a:gd name="connsiteX14" fmla="*/ 1155595 w 1556117"/>
              <a:gd name="connsiteY14" fmla="*/ 626603 h 1091360"/>
              <a:gd name="connsiteX15" fmla="*/ 962890 w 1556117"/>
              <a:gd name="connsiteY15" fmla="*/ 789079 h 1091360"/>
              <a:gd name="connsiteX16" fmla="*/ 796636 w 1556117"/>
              <a:gd name="connsiteY16" fmla="*/ 1076246 h 1091360"/>
              <a:gd name="connsiteX0" fmla="*/ 796636 w 1556117"/>
              <a:gd name="connsiteY0" fmla="*/ 1076246 h 1091360"/>
              <a:gd name="connsiteX1" fmla="*/ 690837 w 1556117"/>
              <a:gd name="connsiteY1" fmla="*/ 879764 h 1091360"/>
              <a:gd name="connsiteX2" fmla="*/ 490576 w 1556117"/>
              <a:gd name="connsiteY2" fmla="*/ 690838 h 1091360"/>
              <a:gd name="connsiteX3" fmla="*/ 483019 w 1556117"/>
              <a:gd name="connsiteY3" fmla="*/ 694616 h 1091360"/>
              <a:gd name="connsiteX4" fmla="*/ 199631 w 1556117"/>
              <a:gd name="connsiteY4" fmla="*/ 562368 h 1091360"/>
              <a:gd name="connsiteX5" fmla="*/ 29598 w 1556117"/>
              <a:gd name="connsiteY5" fmla="*/ 562368 h 1091360"/>
              <a:gd name="connsiteX6" fmla="*/ 22041 w 1556117"/>
              <a:gd name="connsiteY6" fmla="*/ 547254 h 1091360"/>
              <a:gd name="connsiteX7" fmla="*/ 82497 w 1556117"/>
              <a:gd name="connsiteY7" fmla="*/ 441456 h 1091360"/>
              <a:gd name="connsiteX8" fmla="*/ 256309 w 1556117"/>
              <a:gd name="connsiteY8" fmla="*/ 218524 h 1091360"/>
              <a:gd name="connsiteX9" fmla="*/ 551033 w 1556117"/>
              <a:gd name="connsiteY9" fmla="*/ 48491 h 1091360"/>
              <a:gd name="connsiteX10" fmla="*/ 943998 w 1556117"/>
              <a:gd name="connsiteY10" fmla="*/ 25820 h 1091360"/>
              <a:gd name="connsiteX11" fmla="*/ 1291621 w 1556117"/>
              <a:gd name="connsiteY11" fmla="*/ 203410 h 1091360"/>
              <a:gd name="connsiteX12" fmla="*/ 1518332 w 1556117"/>
              <a:gd name="connsiteY12" fmla="*/ 494355 h 1091360"/>
              <a:gd name="connsiteX13" fmla="*/ 1518332 w 1556117"/>
              <a:gd name="connsiteY13" fmla="*/ 517026 h 1091360"/>
              <a:gd name="connsiteX14" fmla="*/ 1382305 w 1556117"/>
              <a:gd name="connsiteY14" fmla="*/ 535919 h 1091360"/>
              <a:gd name="connsiteX15" fmla="*/ 1155595 w 1556117"/>
              <a:gd name="connsiteY15" fmla="*/ 626603 h 1091360"/>
              <a:gd name="connsiteX16" fmla="*/ 962890 w 1556117"/>
              <a:gd name="connsiteY16" fmla="*/ 789079 h 1091360"/>
              <a:gd name="connsiteX17" fmla="*/ 796636 w 155611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76246"/>
              <a:gd name="connsiteX1" fmla="*/ 691467 w 1556747"/>
              <a:gd name="connsiteY1" fmla="*/ 879764 h 1076246"/>
              <a:gd name="connsiteX2" fmla="*/ 491206 w 1556747"/>
              <a:gd name="connsiteY2" fmla="*/ 690838 h 1076246"/>
              <a:gd name="connsiteX3" fmla="*/ 483649 w 1556747"/>
              <a:gd name="connsiteY3" fmla="*/ 694616 h 1076246"/>
              <a:gd name="connsiteX4" fmla="*/ 204040 w 1556747"/>
              <a:gd name="connsiteY4" fmla="*/ 577483 h 1076246"/>
              <a:gd name="connsiteX5" fmla="*/ 30228 w 1556747"/>
              <a:gd name="connsiteY5" fmla="*/ 562368 h 1076246"/>
              <a:gd name="connsiteX6" fmla="*/ 22671 w 1556747"/>
              <a:gd name="connsiteY6" fmla="*/ 547254 h 1076246"/>
              <a:gd name="connsiteX7" fmla="*/ 83127 w 1556747"/>
              <a:gd name="connsiteY7" fmla="*/ 441456 h 1076246"/>
              <a:gd name="connsiteX8" fmla="*/ 256939 w 1556747"/>
              <a:gd name="connsiteY8" fmla="*/ 218524 h 1076246"/>
              <a:gd name="connsiteX9" fmla="*/ 551663 w 1556747"/>
              <a:gd name="connsiteY9" fmla="*/ 48491 h 1076246"/>
              <a:gd name="connsiteX10" fmla="*/ 944628 w 1556747"/>
              <a:gd name="connsiteY10" fmla="*/ 25820 h 1076246"/>
              <a:gd name="connsiteX11" fmla="*/ 1292251 w 1556747"/>
              <a:gd name="connsiteY11" fmla="*/ 203410 h 1076246"/>
              <a:gd name="connsiteX12" fmla="*/ 1518962 w 1556747"/>
              <a:gd name="connsiteY12" fmla="*/ 494355 h 1076246"/>
              <a:gd name="connsiteX13" fmla="*/ 1518962 w 1556747"/>
              <a:gd name="connsiteY13" fmla="*/ 517026 h 1076246"/>
              <a:gd name="connsiteX14" fmla="*/ 1382935 w 1556747"/>
              <a:gd name="connsiteY14" fmla="*/ 535919 h 1076246"/>
              <a:gd name="connsiteX15" fmla="*/ 1156225 w 1556747"/>
              <a:gd name="connsiteY15" fmla="*/ 626603 h 1076246"/>
              <a:gd name="connsiteX16" fmla="*/ 963520 w 1556747"/>
              <a:gd name="connsiteY16" fmla="*/ 789079 h 1076246"/>
              <a:gd name="connsiteX17" fmla="*/ 797266 w 1556747"/>
              <a:gd name="connsiteY17" fmla="*/ 1076246 h 1076246"/>
              <a:gd name="connsiteX0" fmla="*/ 797266 w 1556747"/>
              <a:gd name="connsiteY0" fmla="*/ 1076246 h 1095967"/>
              <a:gd name="connsiteX1" fmla="*/ 691467 w 1556747"/>
              <a:gd name="connsiteY1" fmla="*/ 879764 h 1095967"/>
              <a:gd name="connsiteX2" fmla="*/ 491206 w 1556747"/>
              <a:gd name="connsiteY2" fmla="*/ 690838 h 1095967"/>
              <a:gd name="connsiteX3" fmla="*/ 483649 w 1556747"/>
              <a:gd name="connsiteY3" fmla="*/ 694616 h 1095967"/>
              <a:gd name="connsiteX4" fmla="*/ 204040 w 1556747"/>
              <a:gd name="connsiteY4" fmla="*/ 577483 h 1095967"/>
              <a:gd name="connsiteX5" fmla="*/ 30228 w 1556747"/>
              <a:gd name="connsiteY5" fmla="*/ 562368 h 1095967"/>
              <a:gd name="connsiteX6" fmla="*/ 22671 w 1556747"/>
              <a:gd name="connsiteY6" fmla="*/ 547254 h 1095967"/>
              <a:gd name="connsiteX7" fmla="*/ 83127 w 1556747"/>
              <a:gd name="connsiteY7" fmla="*/ 441456 h 1095967"/>
              <a:gd name="connsiteX8" fmla="*/ 256939 w 1556747"/>
              <a:gd name="connsiteY8" fmla="*/ 218524 h 1095967"/>
              <a:gd name="connsiteX9" fmla="*/ 551663 w 1556747"/>
              <a:gd name="connsiteY9" fmla="*/ 48491 h 1095967"/>
              <a:gd name="connsiteX10" fmla="*/ 944628 w 1556747"/>
              <a:gd name="connsiteY10" fmla="*/ 25820 h 1095967"/>
              <a:gd name="connsiteX11" fmla="*/ 1292251 w 1556747"/>
              <a:gd name="connsiteY11" fmla="*/ 203410 h 1095967"/>
              <a:gd name="connsiteX12" fmla="*/ 1518962 w 1556747"/>
              <a:gd name="connsiteY12" fmla="*/ 494355 h 1095967"/>
              <a:gd name="connsiteX13" fmla="*/ 1518962 w 1556747"/>
              <a:gd name="connsiteY13" fmla="*/ 517026 h 1095967"/>
              <a:gd name="connsiteX14" fmla="*/ 1382935 w 1556747"/>
              <a:gd name="connsiteY14" fmla="*/ 535919 h 1095967"/>
              <a:gd name="connsiteX15" fmla="*/ 1156225 w 1556747"/>
              <a:gd name="connsiteY15" fmla="*/ 626603 h 1095967"/>
              <a:gd name="connsiteX16" fmla="*/ 963520 w 1556747"/>
              <a:gd name="connsiteY16" fmla="*/ 789079 h 1095967"/>
              <a:gd name="connsiteX17" fmla="*/ 797266 w 1556747"/>
              <a:gd name="connsiteY17" fmla="*/ 1076246 h 109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6747" h="1095967">
                <a:moveTo>
                  <a:pt x="797266" y="1076246"/>
                </a:moveTo>
                <a:cubicBezTo>
                  <a:pt x="785577" y="1073649"/>
                  <a:pt x="742477" y="943999"/>
                  <a:pt x="691467" y="879764"/>
                </a:cubicBezTo>
                <a:cubicBezTo>
                  <a:pt x="640457" y="815529"/>
                  <a:pt x="525842" y="721696"/>
                  <a:pt x="491206" y="690838"/>
                </a:cubicBezTo>
                <a:cubicBezTo>
                  <a:pt x="456570" y="659980"/>
                  <a:pt x="579216" y="757910"/>
                  <a:pt x="483649" y="694616"/>
                </a:cubicBezTo>
                <a:cubicBezTo>
                  <a:pt x="384545" y="633220"/>
                  <a:pt x="279610" y="599524"/>
                  <a:pt x="204040" y="577483"/>
                </a:cubicBezTo>
                <a:cubicBezTo>
                  <a:pt x="128470" y="555442"/>
                  <a:pt x="60456" y="567406"/>
                  <a:pt x="30228" y="562368"/>
                </a:cubicBezTo>
                <a:cubicBezTo>
                  <a:pt x="0" y="557330"/>
                  <a:pt x="13855" y="567406"/>
                  <a:pt x="22671" y="547254"/>
                </a:cubicBezTo>
                <a:cubicBezTo>
                  <a:pt x="31488" y="527102"/>
                  <a:pt x="44082" y="496244"/>
                  <a:pt x="83127" y="441456"/>
                </a:cubicBezTo>
                <a:cubicBezTo>
                  <a:pt x="122172" y="386668"/>
                  <a:pt x="178850" y="284018"/>
                  <a:pt x="256939" y="218524"/>
                </a:cubicBezTo>
                <a:cubicBezTo>
                  <a:pt x="335028" y="153030"/>
                  <a:pt x="437048" y="80608"/>
                  <a:pt x="551663" y="48491"/>
                </a:cubicBezTo>
                <a:cubicBezTo>
                  <a:pt x="666278" y="16374"/>
                  <a:pt x="821197" y="0"/>
                  <a:pt x="944628" y="25820"/>
                </a:cubicBezTo>
                <a:cubicBezTo>
                  <a:pt x="1068059" y="51640"/>
                  <a:pt x="1196529" y="125321"/>
                  <a:pt x="1292251" y="203410"/>
                </a:cubicBezTo>
                <a:cubicBezTo>
                  <a:pt x="1387973" y="281499"/>
                  <a:pt x="1481177" y="442086"/>
                  <a:pt x="1518962" y="494355"/>
                </a:cubicBezTo>
                <a:cubicBezTo>
                  <a:pt x="1556747" y="546624"/>
                  <a:pt x="1541633" y="510099"/>
                  <a:pt x="1518962" y="517026"/>
                </a:cubicBezTo>
                <a:cubicBezTo>
                  <a:pt x="1496291" y="523953"/>
                  <a:pt x="1443391" y="517656"/>
                  <a:pt x="1382935" y="535919"/>
                </a:cubicBezTo>
                <a:cubicBezTo>
                  <a:pt x="1322479" y="554182"/>
                  <a:pt x="1226127" y="584410"/>
                  <a:pt x="1156225" y="626603"/>
                </a:cubicBezTo>
                <a:cubicBezTo>
                  <a:pt x="1086323" y="668796"/>
                  <a:pt x="1023346" y="712249"/>
                  <a:pt x="963520" y="789079"/>
                </a:cubicBezTo>
                <a:cubicBezTo>
                  <a:pt x="903694" y="865909"/>
                  <a:pt x="808601" y="1095967"/>
                  <a:pt x="797266" y="1076246"/>
                </a:cubicBezTo>
                <a:close/>
              </a:path>
            </a:pathLst>
          </a:custGeom>
          <a:gradFill>
            <a:gsLst>
              <a:gs pos="0">
                <a:srgbClr val="C31B4F"/>
              </a:gs>
              <a:gs pos="100000">
                <a:srgbClr val="E55D8E"/>
              </a:gs>
            </a:gsLst>
            <a:lin ang="0" scaled="0"/>
          </a:gradFill>
          <a:ln>
            <a:solidFill>
              <a:srgbClr val="D121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宋体"/>
              <a:cs typeface="+mn-cs"/>
            </a:endParaRPr>
          </a:p>
        </p:txBody>
      </p:sp>
      <p:sp>
        <p:nvSpPr>
          <p:cNvPr id="84" name="文本框 28"/>
          <p:cNvSpPr txBox="1"/>
          <p:nvPr/>
        </p:nvSpPr>
        <p:spPr>
          <a:xfrm>
            <a:off x="1251355" y="2087426"/>
            <a:ext cx="3877985"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dirty="0">
                <a:ln>
                  <a:noFill/>
                </a:ln>
                <a:solidFill>
                  <a:srgbClr val="7030A0"/>
                </a:solidFill>
                <a:effectLst>
                  <a:outerShdw blurRad="50800" dist="76200" dir="2700000" algn="tl" rotWithShape="0">
                    <a:prstClr val="black">
                      <a:alpha val="40000"/>
                    </a:prstClr>
                  </a:outerShdw>
                  <a:reflection blurRad="6350" stA="55000" endA="300" endPos="45500" dir="5400000" sy="-100000" algn="bl" rotWithShape="0"/>
                </a:effectLst>
                <a:uLnTx/>
                <a:uFillTx/>
                <a:latin typeface="微软雅黑" pitchFamily="34" charset="-122"/>
                <a:ea typeface="微软雅黑" pitchFamily="34" charset="-122"/>
                <a:cs typeface="+mn-cs"/>
              </a:rPr>
              <a:t>一、关于论题的规则</a:t>
            </a:r>
          </a:p>
        </p:txBody>
      </p:sp>
      <p:grpSp>
        <p:nvGrpSpPr>
          <p:cNvPr id="25611" name="Group 73"/>
          <p:cNvGrpSpPr>
            <a:grpSpLocks/>
          </p:cNvGrpSpPr>
          <p:nvPr/>
        </p:nvGrpSpPr>
        <p:grpSpPr bwMode="auto">
          <a:xfrm>
            <a:off x="2186021" y="3214848"/>
            <a:ext cx="4565469" cy="966477"/>
            <a:chOff x="720" y="1392"/>
            <a:chExt cx="4058" cy="480"/>
          </a:xfrm>
        </p:grpSpPr>
        <p:sp>
          <p:nvSpPr>
            <p:cNvPr id="32" name="AutoShape 74"/>
            <p:cNvSpPr>
              <a:spLocks noChangeArrowheads="1"/>
            </p:cNvSpPr>
            <p:nvPr/>
          </p:nvSpPr>
          <p:spPr bwMode="gray">
            <a:xfrm>
              <a:off x="720" y="1392"/>
              <a:ext cx="4058" cy="480"/>
            </a:xfrm>
            <a:prstGeom prst="roundRect">
              <a:avLst>
                <a:gd name="adj" fmla="val 17509"/>
              </a:avLst>
            </a:prstGeom>
            <a:gradFill rotWithShape="1">
              <a:gsLst>
                <a:gs pos="0">
                  <a:srgbClr val="6CD2C1"/>
                </a:gs>
                <a:gs pos="50000">
                  <a:srgbClr val="64C2B2"/>
                </a:gs>
                <a:gs pos="100000">
                  <a:srgbClr val="6CD2C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600" b="1" kern="0" dirty="0">
                  <a:solidFill>
                    <a:sysClr val="windowText" lastClr="000000"/>
                  </a:solidFill>
                  <a:latin typeface="Arial" charset="0"/>
                  <a:ea typeface="宋体" charset="-122"/>
                </a:rPr>
                <a:t>a.</a:t>
              </a:r>
              <a:r>
                <a:rPr lang="zh-CN" altLang="en-US" sz="3600" b="1" kern="0" dirty="0">
                  <a:solidFill>
                    <a:sysClr val="windowText" lastClr="000000"/>
                  </a:solidFill>
                  <a:latin typeface="Arial" charset="0"/>
                  <a:ea typeface="宋体" charset="-122"/>
                </a:rPr>
                <a:t>论题必须明确</a:t>
              </a:r>
              <a:endParaRPr kumimoji="0" lang="zh-CN" altLang="en-US" sz="3600" b="1" i="0" u="none" strike="noStrike" kern="0" cap="none" spc="0" normalizeH="0" baseline="0" noProof="0" dirty="0">
                <a:ln>
                  <a:noFill/>
                </a:ln>
                <a:solidFill>
                  <a:sysClr val="windowText" lastClr="000000"/>
                </a:solidFill>
                <a:effectLst/>
                <a:uLnTx/>
                <a:uFillTx/>
                <a:latin typeface="Arial" charset="0"/>
                <a:ea typeface="宋体" charset="-122"/>
                <a:cs typeface="+mn-cs"/>
              </a:endParaRPr>
            </a:p>
          </p:txBody>
        </p:sp>
        <p:grpSp>
          <p:nvGrpSpPr>
            <p:cNvPr id="18447" name="Group 75"/>
            <p:cNvGrpSpPr>
              <a:grpSpLocks/>
            </p:cNvGrpSpPr>
            <p:nvPr/>
          </p:nvGrpSpPr>
          <p:grpSpPr bwMode="auto">
            <a:xfrm>
              <a:off x="730" y="1407"/>
              <a:ext cx="4043" cy="444"/>
              <a:chOff x="744" y="1407"/>
              <a:chExt cx="3988" cy="444"/>
            </a:xfrm>
          </p:grpSpPr>
          <p:sp>
            <p:nvSpPr>
              <p:cNvPr id="34" name="AutoShape 76"/>
              <p:cNvSpPr>
                <a:spLocks noChangeArrowheads="1"/>
              </p:cNvSpPr>
              <p:nvPr/>
            </p:nvSpPr>
            <p:spPr bwMode="gray">
              <a:xfrm>
                <a:off x="744" y="1736"/>
                <a:ext cx="3986" cy="115"/>
              </a:xfrm>
              <a:prstGeom prst="roundRect">
                <a:avLst>
                  <a:gd name="adj" fmla="val 50000"/>
                </a:avLst>
              </a:prstGeom>
              <a:gradFill rotWithShape="1">
                <a:gsLst>
                  <a:gs pos="0">
                    <a:srgbClr val="6CD2C1">
                      <a:alpha val="0"/>
                    </a:srgbClr>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sp>
            <p:nvSpPr>
              <p:cNvPr id="35" name="AutoShape 77"/>
              <p:cNvSpPr>
                <a:spLocks noChangeArrowheads="1"/>
              </p:cNvSpPr>
              <p:nvPr/>
            </p:nvSpPr>
            <p:spPr bwMode="gray">
              <a:xfrm>
                <a:off x="744" y="1407"/>
                <a:ext cx="3986" cy="115"/>
              </a:xfrm>
              <a:prstGeom prst="roundRect">
                <a:avLst>
                  <a:gd name="adj" fmla="val 50000"/>
                </a:avLst>
              </a:prstGeom>
              <a:gradFill rotWithShape="1">
                <a:gsLst>
                  <a:gs pos="0">
                    <a:srgbClr val="FFFFFF"/>
                  </a:gs>
                  <a:gs pos="100000">
                    <a:srgbClr val="6CD2C1">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grpSp>
      <p:grpSp>
        <p:nvGrpSpPr>
          <p:cNvPr id="21" name="Group 73"/>
          <p:cNvGrpSpPr>
            <a:grpSpLocks/>
          </p:cNvGrpSpPr>
          <p:nvPr/>
        </p:nvGrpSpPr>
        <p:grpSpPr bwMode="auto">
          <a:xfrm>
            <a:off x="2174770" y="4566589"/>
            <a:ext cx="4565469" cy="966477"/>
            <a:chOff x="720" y="1392"/>
            <a:chExt cx="4058" cy="480"/>
          </a:xfrm>
          <a:solidFill>
            <a:srgbClr val="92D050"/>
          </a:solidFill>
        </p:grpSpPr>
        <p:sp>
          <p:nvSpPr>
            <p:cNvPr id="22" name="AutoShape 74"/>
            <p:cNvSpPr>
              <a:spLocks noChangeArrowheads="1"/>
            </p:cNvSpPr>
            <p:nvPr/>
          </p:nvSpPr>
          <p:spPr bwMode="gray">
            <a:xfrm>
              <a:off x="720" y="1392"/>
              <a:ext cx="4058" cy="480"/>
            </a:xfrm>
            <a:prstGeom prst="roundRect">
              <a:avLst>
                <a:gd name="adj" fmla="val 17509"/>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b="1" kern="0" dirty="0">
                <a:solidFill>
                  <a:sysClr val="windowText" lastClr="000000"/>
                </a:solidFill>
                <a:latin typeface="Arial" charset="0"/>
                <a:ea typeface="宋体" charset="-122"/>
              </a:endParaRPr>
            </a:p>
          </p:txBody>
        </p:sp>
        <p:grpSp>
          <p:nvGrpSpPr>
            <p:cNvPr id="23" name="Group 75"/>
            <p:cNvGrpSpPr>
              <a:grpSpLocks/>
            </p:cNvGrpSpPr>
            <p:nvPr/>
          </p:nvGrpSpPr>
          <p:grpSpPr bwMode="auto">
            <a:xfrm>
              <a:off x="730" y="1407"/>
              <a:ext cx="4043" cy="444"/>
              <a:chOff x="744" y="1407"/>
              <a:chExt cx="3988" cy="444"/>
            </a:xfrm>
            <a:grpFill/>
          </p:grpSpPr>
          <p:sp>
            <p:nvSpPr>
              <p:cNvPr id="24" name="AutoShape 76"/>
              <p:cNvSpPr>
                <a:spLocks noChangeArrowheads="1"/>
              </p:cNvSpPr>
              <p:nvPr/>
            </p:nvSpPr>
            <p:spPr bwMode="gray">
              <a:xfrm>
                <a:off x="744" y="1736"/>
                <a:ext cx="3986" cy="115"/>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sp>
            <p:nvSpPr>
              <p:cNvPr id="25" name="AutoShape 77"/>
              <p:cNvSpPr>
                <a:spLocks noChangeArrowheads="1"/>
              </p:cNvSpPr>
              <p:nvPr/>
            </p:nvSpPr>
            <p:spPr bwMode="gray">
              <a:xfrm>
                <a:off x="744" y="1407"/>
                <a:ext cx="3986" cy="115"/>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grpSp>
      <p:sp>
        <p:nvSpPr>
          <p:cNvPr id="2" name="矩形 1"/>
          <p:cNvSpPr/>
          <p:nvPr/>
        </p:nvSpPr>
        <p:spPr>
          <a:xfrm>
            <a:off x="2186021" y="4726661"/>
            <a:ext cx="4301177" cy="646331"/>
          </a:xfrm>
          <a:prstGeom prst="rect">
            <a:avLst/>
          </a:prstGeom>
        </p:spPr>
        <p:txBody>
          <a:bodyPr wrap="none">
            <a:spAutoFit/>
          </a:bodyPr>
          <a:lstStyle/>
          <a:p>
            <a:pPr lvl="0" eaLnBrk="1" fontAlgn="auto" hangingPunct="1">
              <a:spcBef>
                <a:spcPts val="0"/>
              </a:spcBef>
              <a:spcAft>
                <a:spcPts val="0"/>
              </a:spcAft>
              <a:defRPr/>
            </a:pPr>
            <a:r>
              <a:rPr lang="en-US" altLang="zh-CN" sz="3600" b="1" kern="0" dirty="0">
                <a:solidFill>
                  <a:sysClr val="windowText" lastClr="000000"/>
                </a:solidFill>
                <a:latin typeface="Arial" charset="0"/>
                <a:ea typeface="宋体" charset="-122"/>
              </a:rPr>
              <a:t>b.</a:t>
            </a:r>
            <a:r>
              <a:rPr lang="zh-CN" altLang="en-US" sz="3600" b="1" kern="0" dirty="0">
                <a:solidFill>
                  <a:sysClr val="windowText" lastClr="000000"/>
                </a:solidFill>
                <a:latin typeface="Arial" charset="0"/>
                <a:ea typeface="宋体" charset="-122"/>
              </a:rPr>
              <a:t>论题必须保持同一</a:t>
            </a:r>
          </a:p>
        </p:txBody>
      </p:sp>
    </p:spTree>
    <p:extLst>
      <p:ext uri="{BB962C8B-B14F-4D97-AF65-F5344CB8AC3E}">
        <p14:creationId xmlns:p14="http://schemas.microsoft.com/office/powerpoint/2010/main" val="39490094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p:cTn id="11" dur="500" fill="hold"/>
                                        <p:tgtEl>
                                          <p:spTgt spid="44"/>
                                        </p:tgtEl>
                                        <p:attrNameLst>
                                          <p:attrName>ppt_w</p:attrName>
                                        </p:attrNameLst>
                                      </p:cBhvr>
                                      <p:tavLst>
                                        <p:tav tm="0">
                                          <p:val>
                                            <p:fltVal val="0"/>
                                          </p:val>
                                        </p:tav>
                                        <p:tav tm="100000">
                                          <p:val>
                                            <p:strVal val="#ppt_w"/>
                                          </p:val>
                                        </p:tav>
                                      </p:tavLst>
                                    </p:anim>
                                    <p:anim calcmode="lin" valueType="num">
                                      <p:cBhvr>
                                        <p:cTn id="12" dur="500" fill="hold"/>
                                        <p:tgtEl>
                                          <p:spTgt spid="44"/>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60"/>
                                        </p:tgtEl>
                                        <p:attrNameLst>
                                          <p:attrName>style.visibility</p:attrName>
                                        </p:attrNameLst>
                                      </p:cBhvr>
                                      <p:to>
                                        <p:strVal val="visible"/>
                                      </p:to>
                                    </p:set>
                                    <p:anim calcmode="lin" valueType="num">
                                      <p:cBhvr>
                                        <p:cTn id="15" dur="500" fill="hold"/>
                                        <p:tgtEl>
                                          <p:spTgt spid="60"/>
                                        </p:tgtEl>
                                        <p:attrNameLst>
                                          <p:attrName>ppt_w</p:attrName>
                                        </p:attrNameLst>
                                      </p:cBhvr>
                                      <p:tavLst>
                                        <p:tav tm="0">
                                          <p:val>
                                            <p:fltVal val="0"/>
                                          </p:val>
                                        </p:tav>
                                        <p:tav tm="100000">
                                          <p:val>
                                            <p:strVal val="#ppt_w"/>
                                          </p:val>
                                        </p:tav>
                                      </p:tavLst>
                                    </p:anim>
                                    <p:anim calcmode="lin" valueType="num">
                                      <p:cBhvr>
                                        <p:cTn id="16" dur="500" fill="hold"/>
                                        <p:tgtEl>
                                          <p:spTgt spid="60"/>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84"/>
                                        </p:tgtEl>
                                        <p:attrNameLst>
                                          <p:attrName>style.visibility</p:attrName>
                                        </p:attrNameLst>
                                      </p:cBhvr>
                                      <p:to>
                                        <p:strVal val="visible"/>
                                      </p:to>
                                    </p:set>
                                    <p:anim calcmode="lin" valueType="num">
                                      <p:cBhvr>
                                        <p:cTn id="19" dur="500" fill="hold"/>
                                        <p:tgtEl>
                                          <p:spTgt spid="84"/>
                                        </p:tgtEl>
                                        <p:attrNameLst>
                                          <p:attrName>ppt_w</p:attrName>
                                        </p:attrNameLst>
                                      </p:cBhvr>
                                      <p:tavLst>
                                        <p:tav tm="0">
                                          <p:val>
                                            <p:fltVal val="0"/>
                                          </p:val>
                                        </p:tav>
                                        <p:tav tm="100000">
                                          <p:val>
                                            <p:strVal val="#ppt_w"/>
                                          </p:val>
                                        </p:tav>
                                      </p:tavLst>
                                    </p:anim>
                                    <p:anim calcmode="lin" valueType="num">
                                      <p:cBhvr>
                                        <p:cTn id="20" dur="500" fill="hold"/>
                                        <p:tgtEl>
                                          <p:spTgt spid="84"/>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25611"/>
                                        </p:tgtEl>
                                        <p:attrNameLst>
                                          <p:attrName>style.visibility</p:attrName>
                                        </p:attrNameLst>
                                      </p:cBhvr>
                                      <p:to>
                                        <p:strVal val="visible"/>
                                      </p:to>
                                    </p:set>
                                    <p:animEffect transition="in" filter="wipe(down)">
                                      <p:cBhvr>
                                        <p:cTn id="25" dur="580">
                                          <p:stCondLst>
                                            <p:cond delay="0"/>
                                          </p:stCondLst>
                                        </p:cTn>
                                        <p:tgtEl>
                                          <p:spTgt spid="25611"/>
                                        </p:tgtEl>
                                      </p:cBhvr>
                                    </p:animEffect>
                                    <p:anim calcmode="lin" valueType="num">
                                      <p:cBhvr>
                                        <p:cTn id="26" dur="1822" tmFilter="0,0; 0.14,0.36; 0.43,0.73; 0.71,0.91; 1.0,1.0">
                                          <p:stCondLst>
                                            <p:cond delay="0"/>
                                          </p:stCondLst>
                                        </p:cTn>
                                        <p:tgtEl>
                                          <p:spTgt spid="25611"/>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5611"/>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5611"/>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5611"/>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5611"/>
                                        </p:tgtEl>
                                        <p:attrNameLst>
                                          <p:attrName>ppt_y</p:attrName>
                                        </p:attrNameLst>
                                      </p:cBhvr>
                                      <p:tavLst>
                                        <p:tav tm="0" fmla="#ppt_y-sin(pi*$)/81">
                                          <p:val>
                                            <p:fltVal val="0"/>
                                          </p:val>
                                        </p:tav>
                                        <p:tav tm="100000">
                                          <p:val>
                                            <p:fltVal val="1"/>
                                          </p:val>
                                        </p:tav>
                                      </p:tavLst>
                                    </p:anim>
                                    <p:animScale>
                                      <p:cBhvr>
                                        <p:cTn id="31" dur="26">
                                          <p:stCondLst>
                                            <p:cond delay="650"/>
                                          </p:stCondLst>
                                        </p:cTn>
                                        <p:tgtEl>
                                          <p:spTgt spid="25611"/>
                                        </p:tgtEl>
                                      </p:cBhvr>
                                      <p:to x="100000" y="60000"/>
                                    </p:animScale>
                                    <p:animScale>
                                      <p:cBhvr>
                                        <p:cTn id="32" dur="166" decel="50000">
                                          <p:stCondLst>
                                            <p:cond delay="676"/>
                                          </p:stCondLst>
                                        </p:cTn>
                                        <p:tgtEl>
                                          <p:spTgt spid="25611"/>
                                        </p:tgtEl>
                                      </p:cBhvr>
                                      <p:to x="100000" y="100000"/>
                                    </p:animScale>
                                    <p:animScale>
                                      <p:cBhvr>
                                        <p:cTn id="33" dur="26">
                                          <p:stCondLst>
                                            <p:cond delay="1312"/>
                                          </p:stCondLst>
                                        </p:cTn>
                                        <p:tgtEl>
                                          <p:spTgt spid="25611"/>
                                        </p:tgtEl>
                                      </p:cBhvr>
                                      <p:to x="100000" y="80000"/>
                                    </p:animScale>
                                    <p:animScale>
                                      <p:cBhvr>
                                        <p:cTn id="34" dur="166" decel="50000">
                                          <p:stCondLst>
                                            <p:cond delay="1338"/>
                                          </p:stCondLst>
                                        </p:cTn>
                                        <p:tgtEl>
                                          <p:spTgt spid="25611"/>
                                        </p:tgtEl>
                                      </p:cBhvr>
                                      <p:to x="100000" y="100000"/>
                                    </p:animScale>
                                    <p:animScale>
                                      <p:cBhvr>
                                        <p:cTn id="35" dur="26">
                                          <p:stCondLst>
                                            <p:cond delay="1642"/>
                                          </p:stCondLst>
                                        </p:cTn>
                                        <p:tgtEl>
                                          <p:spTgt spid="25611"/>
                                        </p:tgtEl>
                                      </p:cBhvr>
                                      <p:to x="100000" y="90000"/>
                                    </p:animScale>
                                    <p:animScale>
                                      <p:cBhvr>
                                        <p:cTn id="36" dur="166" decel="50000">
                                          <p:stCondLst>
                                            <p:cond delay="1668"/>
                                          </p:stCondLst>
                                        </p:cTn>
                                        <p:tgtEl>
                                          <p:spTgt spid="25611"/>
                                        </p:tgtEl>
                                      </p:cBhvr>
                                      <p:to x="100000" y="100000"/>
                                    </p:animScale>
                                    <p:animScale>
                                      <p:cBhvr>
                                        <p:cTn id="37" dur="26">
                                          <p:stCondLst>
                                            <p:cond delay="1808"/>
                                          </p:stCondLst>
                                        </p:cTn>
                                        <p:tgtEl>
                                          <p:spTgt spid="25611"/>
                                        </p:tgtEl>
                                      </p:cBhvr>
                                      <p:to x="100000" y="95000"/>
                                    </p:animScale>
                                    <p:animScale>
                                      <p:cBhvr>
                                        <p:cTn id="38" dur="166" decel="50000">
                                          <p:stCondLst>
                                            <p:cond delay="1834"/>
                                          </p:stCondLst>
                                        </p:cTn>
                                        <p:tgtEl>
                                          <p:spTgt spid="25611"/>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down)">
                                      <p:cBhvr>
                                        <p:cTn id="43" dur="580">
                                          <p:stCondLst>
                                            <p:cond delay="0"/>
                                          </p:stCondLst>
                                        </p:cTn>
                                        <p:tgtEl>
                                          <p:spTgt spid="21"/>
                                        </p:tgtEl>
                                      </p:cBhvr>
                                    </p:animEffect>
                                    <p:anim calcmode="lin" valueType="num">
                                      <p:cBhvr>
                                        <p:cTn id="44"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49" dur="26">
                                          <p:stCondLst>
                                            <p:cond delay="650"/>
                                          </p:stCondLst>
                                        </p:cTn>
                                        <p:tgtEl>
                                          <p:spTgt spid="21"/>
                                        </p:tgtEl>
                                      </p:cBhvr>
                                      <p:to x="100000" y="60000"/>
                                    </p:animScale>
                                    <p:animScale>
                                      <p:cBhvr>
                                        <p:cTn id="50" dur="166" decel="50000">
                                          <p:stCondLst>
                                            <p:cond delay="676"/>
                                          </p:stCondLst>
                                        </p:cTn>
                                        <p:tgtEl>
                                          <p:spTgt spid="21"/>
                                        </p:tgtEl>
                                      </p:cBhvr>
                                      <p:to x="100000" y="100000"/>
                                    </p:animScale>
                                    <p:animScale>
                                      <p:cBhvr>
                                        <p:cTn id="51" dur="26">
                                          <p:stCondLst>
                                            <p:cond delay="1312"/>
                                          </p:stCondLst>
                                        </p:cTn>
                                        <p:tgtEl>
                                          <p:spTgt spid="21"/>
                                        </p:tgtEl>
                                      </p:cBhvr>
                                      <p:to x="100000" y="80000"/>
                                    </p:animScale>
                                    <p:animScale>
                                      <p:cBhvr>
                                        <p:cTn id="52" dur="166" decel="50000">
                                          <p:stCondLst>
                                            <p:cond delay="1338"/>
                                          </p:stCondLst>
                                        </p:cTn>
                                        <p:tgtEl>
                                          <p:spTgt spid="21"/>
                                        </p:tgtEl>
                                      </p:cBhvr>
                                      <p:to x="100000" y="100000"/>
                                    </p:animScale>
                                    <p:animScale>
                                      <p:cBhvr>
                                        <p:cTn id="53" dur="26">
                                          <p:stCondLst>
                                            <p:cond delay="1642"/>
                                          </p:stCondLst>
                                        </p:cTn>
                                        <p:tgtEl>
                                          <p:spTgt spid="21"/>
                                        </p:tgtEl>
                                      </p:cBhvr>
                                      <p:to x="100000" y="90000"/>
                                    </p:animScale>
                                    <p:animScale>
                                      <p:cBhvr>
                                        <p:cTn id="54" dur="166" decel="50000">
                                          <p:stCondLst>
                                            <p:cond delay="1668"/>
                                          </p:stCondLst>
                                        </p:cTn>
                                        <p:tgtEl>
                                          <p:spTgt spid="21"/>
                                        </p:tgtEl>
                                      </p:cBhvr>
                                      <p:to x="100000" y="100000"/>
                                    </p:animScale>
                                    <p:animScale>
                                      <p:cBhvr>
                                        <p:cTn id="55" dur="26">
                                          <p:stCondLst>
                                            <p:cond delay="1808"/>
                                          </p:stCondLst>
                                        </p:cTn>
                                        <p:tgtEl>
                                          <p:spTgt spid="21"/>
                                        </p:tgtEl>
                                      </p:cBhvr>
                                      <p:to x="100000" y="95000"/>
                                    </p:animScale>
                                    <p:animScale>
                                      <p:cBhvr>
                                        <p:cTn id="56" dur="166" decel="50000">
                                          <p:stCondLst>
                                            <p:cond delay="1834"/>
                                          </p:stCondLst>
                                        </p:cTn>
                                        <p:tgtEl>
                                          <p:spTgt spid="21"/>
                                        </p:tgtEl>
                                      </p:cBhvr>
                                      <p:to x="100000" y="100000"/>
                                    </p:animScale>
                                  </p:childTnLst>
                                </p:cTn>
                              </p:par>
                              <p:par>
                                <p:cTn id="57" presetID="26" presetClass="entr" presetSubtype="0" fill="hold" grpId="0" nodeType="with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ipe(down)">
                                      <p:cBhvr>
                                        <p:cTn id="59" dur="580">
                                          <p:stCondLst>
                                            <p:cond delay="0"/>
                                          </p:stCondLst>
                                        </p:cTn>
                                        <p:tgtEl>
                                          <p:spTgt spid="2"/>
                                        </p:tgtEl>
                                      </p:cBhvr>
                                    </p:animEffect>
                                    <p:anim calcmode="lin" valueType="num">
                                      <p:cBhvr>
                                        <p:cTn id="60"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65" dur="26">
                                          <p:stCondLst>
                                            <p:cond delay="650"/>
                                          </p:stCondLst>
                                        </p:cTn>
                                        <p:tgtEl>
                                          <p:spTgt spid="2"/>
                                        </p:tgtEl>
                                      </p:cBhvr>
                                      <p:to x="100000" y="60000"/>
                                    </p:animScale>
                                    <p:animScale>
                                      <p:cBhvr>
                                        <p:cTn id="66" dur="166" decel="50000">
                                          <p:stCondLst>
                                            <p:cond delay="676"/>
                                          </p:stCondLst>
                                        </p:cTn>
                                        <p:tgtEl>
                                          <p:spTgt spid="2"/>
                                        </p:tgtEl>
                                      </p:cBhvr>
                                      <p:to x="100000" y="100000"/>
                                    </p:animScale>
                                    <p:animScale>
                                      <p:cBhvr>
                                        <p:cTn id="67" dur="26">
                                          <p:stCondLst>
                                            <p:cond delay="1312"/>
                                          </p:stCondLst>
                                        </p:cTn>
                                        <p:tgtEl>
                                          <p:spTgt spid="2"/>
                                        </p:tgtEl>
                                      </p:cBhvr>
                                      <p:to x="100000" y="80000"/>
                                    </p:animScale>
                                    <p:animScale>
                                      <p:cBhvr>
                                        <p:cTn id="68" dur="166" decel="50000">
                                          <p:stCondLst>
                                            <p:cond delay="1338"/>
                                          </p:stCondLst>
                                        </p:cTn>
                                        <p:tgtEl>
                                          <p:spTgt spid="2"/>
                                        </p:tgtEl>
                                      </p:cBhvr>
                                      <p:to x="100000" y="100000"/>
                                    </p:animScale>
                                    <p:animScale>
                                      <p:cBhvr>
                                        <p:cTn id="69" dur="26">
                                          <p:stCondLst>
                                            <p:cond delay="1642"/>
                                          </p:stCondLst>
                                        </p:cTn>
                                        <p:tgtEl>
                                          <p:spTgt spid="2"/>
                                        </p:tgtEl>
                                      </p:cBhvr>
                                      <p:to x="100000" y="90000"/>
                                    </p:animScale>
                                    <p:animScale>
                                      <p:cBhvr>
                                        <p:cTn id="70" dur="166" decel="50000">
                                          <p:stCondLst>
                                            <p:cond delay="1668"/>
                                          </p:stCondLst>
                                        </p:cTn>
                                        <p:tgtEl>
                                          <p:spTgt spid="2"/>
                                        </p:tgtEl>
                                      </p:cBhvr>
                                      <p:to x="100000" y="100000"/>
                                    </p:animScale>
                                    <p:animScale>
                                      <p:cBhvr>
                                        <p:cTn id="71" dur="26">
                                          <p:stCondLst>
                                            <p:cond delay="1808"/>
                                          </p:stCondLst>
                                        </p:cTn>
                                        <p:tgtEl>
                                          <p:spTgt spid="2"/>
                                        </p:tgtEl>
                                      </p:cBhvr>
                                      <p:to x="100000" y="95000"/>
                                    </p:animScale>
                                    <p:animScale>
                                      <p:cBhvr>
                                        <p:cTn id="72"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4" grpId="0"/>
      <p:bldP spid="84" grpId="0"/>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28"/>
          <p:cNvSpPr txBox="1"/>
          <p:nvPr/>
        </p:nvSpPr>
        <p:spPr>
          <a:xfrm>
            <a:off x="3298825" y="2481263"/>
            <a:ext cx="4770438" cy="120015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p>
        </p:txBody>
      </p:sp>
      <p:sp>
        <p:nvSpPr>
          <p:cNvPr id="44" name="文本框 28"/>
          <p:cNvSpPr txBox="1"/>
          <p:nvPr/>
        </p:nvSpPr>
        <p:spPr>
          <a:xfrm>
            <a:off x="925513" y="2478088"/>
            <a:ext cx="7302500" cy="739775"/>
          </a:xfrm>
          <a:prstGeom prst="rect">
            <a:avLst/>
          </a:prstGeom>
          <a:noFill/>
        </p:spPr>
        <p:txBody>
          <a:bodyP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       </a:t>
            </a:r>
          </a:p>
        </p:txBody>
      </p:sp>
      <p:grpSp>
        <p:nvGrpSpPr>
          <p:cNvPr id="21508" name="组合 1"/>
          <p:cNvGrpSpPr>
            <a:grpSpLocks/>
          </p:cNvGrpSpPr>
          <p:nvPr/>
        </p:nvGrpSpPr>
        <p:grpSpPr bwMode="auto">
          <a:xfrm>
            <a:off x="525463" y="508000"/>
            <a:ext cx="5397500" cy="652463"/>
            <a:chOff x="3589704" y="5356768"/>
            <a:chExt cx="5398100" cy="651600"/>
          </a:xfrm>
        </p:grpSpPr>
        <p:sp>
          <p:nvSpPr>
            <p:cNvPr id="52" name="Freeform 7"/>
            <p:cNvSpPr>
              <a:spLocks/>
            </p:cNvSpPr>
            <p:nvPr/>
          </p:nvSpPr>
          <p:spPr bwMode="auto">
            <a:xfrm>
              <a:off x="3592879" y="5358354"/>
              <a:ext cx="5394925" cy="648428"/>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29ABE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3" name="Freeform 8"/>
            <p:cNvSpPr>
              <a:spLocks/>
            </p:cNvSpPr>
            <p:nvPr/>
          </p:nvSpPr>
          <p:spPr bwMode="auto">
            <a:xfrm>
              <a:off x="7751004" y="5358354"/>
              <a:ext cx="1236800" cy="648428"/>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4" name="Freeform 12"/>
            <p:cNvSpPr>
              <a:spLocks/>
            </p:cNvSpPr>
            <p:nvPr/>
          </p:nvSpPr>
          <p:spPr bwMode="auto">
            <a:xfrm>
              <a:off x="3589704" y="5356768"/>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grpSp>
      <p:sp>
        <p:nvSpPr>
          <p:cNvPr id="55" name="Freeform 5"/>
          <p:cNvSpPr>
            <a:spLocks noEditPoints="1"/>
          </p:cNvSpPr>
          <p:nvPr/>
        </p:nvSpPr>
        <p:spPr bwMode="auto">
          <a:xfrm>
            <a:off x="315913" y="277813"/>
            <a:ext cx="5821362" cy="1081087"/>
          </a:xfrm>
          <a:custGeom>
            <a:avLst/>
            <a:gdLst>
              <a:gd name="T0" fmla="*/ 5285393 w 1097"/>
              <a:gd name="T1" fmla="*/ 0 h 201"/>
              <a:gd name="T2" fmla="*/ 530662 w 1097"/>
              <a:gd name="T3" fmla="*/ 0 h 201"/>
              <a:gd name="T4" fmla="*/ 153892 w 1097"/>
              <a:gd name="T5" fmla="*/ 155978 h 201"/>
              <a:gd name="T6" fmla="*/ 0 w 1097"/>
              <a:gd name="T7" fmla="*/ 537854 h 201"/>
              <a:gd name="T8" fmla="*/ 530662 w 1097"/>
              <a:gd name="T9" fmla="*/ 1081087 h 201"/>
              <a:gd name="T10" fmla="*/ 5285393 w 1097"/>
              <a:gd name="T11" fmla="*/ 1081087 h 201"/>
              <a:gd name="T12" fmla="*/ 5821362 w 1097"/>
              <a:gd name="T13" fmla="*/ 537854 h 201"/>
              <a:gd name="T14" fmla="*/ 5662163 w 1097"/>
              <a:gd name="T15" fmla="*/ 155978 h 201"/>
              <a:gd name="T16" fmla="*/ 5285393 w 1097"/>
              <a:gd name="T17" fmla="*/ 0 h 201"/>
              <a:gd name="T18" fmla="*/ 5609097 w 1097"/>
              <a:gd name="T19" fmla="*/ 537854 h 201"/>
              <a:gd name="T20" fmla="*/ 5285393 w 1097"/>
              <a:gd name="T21" fmla="*/ 865945 h 201"/>
              <a:gd name="T22" fmla="*/ 530662 w 1097"/>
              <a:gd name="T23" fmla="*/ 865945 h 201"/>
              <a:gd name="T24" fmla="*/ 212265 w 1097"/>
              <a:gd name="T25" fmla="*/ 537854 h 201"/>
              <a:gd name="T26" fmla="*/ 307784 w 1097"/>
              <a:gd name="T27" fmla="*/ 311955 h 201"/>
              <a:gd name="T28" fmla="*/ 530662 w 1097"/>
              <a:gd name="T29" fmla="*/ 215142 h 201"/>
              <a:gd name="T30" fmla="*/ 5285393 w 1097"/>
              <a:gd name="T31" fmla="*/ 215142 h 201"/>
              <a:gd name="T32" fmla="*/ 5513578 w 1097"/>
              <a:gd name="T33" fmla="*/ 311955 h 201"/>
              <a:gd name="T34" fmla="*/ 5609097 w 1097"/>
              <a:gd name="T35" fmla="*/ 537854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6" name="Freeform 6"/>
          <p:cNvSpPr>
            <a:spLocks noEditPoints="1"/>
          </p:cNvSpPr>
          <p:nvPr/>
        </p:nvSpPr>
        <p:spPr bwMode="auto">
          <a:xfrm>
            <a:off x="422275" y="401638"/>
            <a:ext cx="5608638" cy="865187"/>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7" name="文本框 39"/>
          <p:cNvSpPr txBox="1"/>
          <p:nvPr/>
        </p:nvSpPr>
        <p:spPr>
          <a:xfrm>
            <a:off x="585788" y="574675"/>
            <a:ext cx="665567"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04</a:t>
            </a:r>
            <a:endParaRPr kumimoji="0" lang="zh-CN" altLang="en-US"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58" name="Freeform 27"/>
          <p:cNvSpPr>
            <a:spLocks noChangeAspect="1" noEditPoints="1"/>
          </p:cNvSpPr>
          <p:nvPr/>
        </p:nvSpPr>
        <p:spPr bwMode="auto">
          <a:xfrm>
            <a:off x="4999038" y="600075"/>
            <a:ext cx="498475" cy="504825"/>
          </a:xfrm>
          <a:custGeom>
            <a:avLst/>
            <a:gdLst>
              <a:gd name="T0" fmla="*/ 59 w 104"/>
              <a:gd name="T1" fmla="*/ 46 h 105"/>
              <a:gd name="T2" fmla="*/ 59 w 104"/>
              <a:gd name="T3" fmla="*/ 23 h 105"/>
              <a:gd name="T4" fmla="*/ 46 w 104"/>
              <a:gd name="T5" fmla="*/ 23 h 105"/>
              <a:gd name="T6" fmla="*/ 46 w 104"/>
              <a:gd name="T7" fmla="*/ 46 h 105"/>
              <a:gd name="T8" fmla="*/ 24 w 104"/>
              <a:gd name="T9" fmla="*/ 46 h 105"/>
              <a:gd name="T10" fmla="*/ 24 w 104"/>
              <a:gd name="T11" fmla="*/ 59 h 105"/>
              <a:gd name="T12" fmla="*/ 46 w 104"/>
              <a:gd name="T13" fmla="*/ 59 h 105"/>
              <a:gd name="T14" fmla="*/ 46 w 104"/>
              <a:gd name="T15" fmla="*/ 82 h 105"/>
              <a:gd name="T16" fmla="*/ 59 w 104"/>
              <a:gd name="T17" fmla="*/ 82 h 105"/>
              <a:gd name="T18" fmla="*/ 59 w 104"/>
              <a:gd name="T19" fmla="*/ 59 h 105"/>
              <a:gd name="T20" fmla="*/ 81 w 104"/>
              <a:gd name="T21" fmla="*/ 59 h 105"/>
              <a:gd name="T22" fmla="*/ 81 w 104"/>
              <a:gd name="T23" fmla="*/ 46 h 105"/>
              <a:gd name="T24" fmla="*/ 59 w 104"/>
              <a:gd name="T25" fmla="*/ 46 h 105"/>
              <a:gd name="T26" fmla="*/ 52 w 104"/>
              <a:gd name="T27" fmla="*/ 0 h 105"/>
              <a:gd name="T28" fmla="*/ 0 w 104"/>
              <a:gd name="T29" fmla="*/ 53 h 105"/>
              <a:gd name="T30" fmla="*/ 52 w 104"/>
              <a:gd name="T31" fmla="*/ 105 h 105"/>
              <a:gd name="T32" fmla="*/ 104 w 104"/>
              <a:gd name="T33" fmla="*/ 53 h 105"/>
              <a:gd name="T34" fmla="*/ 52 w 104"/>
              <a:gd name="T35" fmla="*/ 0 h 105"/>
              <a:gd name="T36" fmla="*/ 52 w 104"/>
              <a:gd name="T37" fmla="*/ 93 h 105"/>
              <a:gd name="T38" fmla="*/ 12 w 104"/>
              <a:gd name="T39" fmla="*/ 53 h 105"/>
              <a:gd name="T40" fmla="*/ 52 w 104"/>
              <a:gd name="T41" fmla="*/ 12 h 105"/>
              <a:gd name="T42" fmla="*/ 93 w 104"/>
              <a:gd name="T43" fmla="*/ 53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9" y="46"/>
                </a:moveTo>
                <a:cubicBezTo>
                  <a:pt x="59" y="23"/>
                  <a:pt x="59" y="23"/>
                  <a:pt x="59" y="23"/>
                </a:cubicBezTo>
                <a:cubicBezTo>
                  <a:pt x="46" y="23"/>
                  <a:pt x="46" y="23"/>
                  <a:pt x="46" y="23"/>
                </a:cubicBezTo>
                <a:cubicBezTo>
                  <a:pt x="46" y="46"/>
                  <a:pt x="46" y="46"/>
                  <a:pt x="46" y="46"/>
                </a:cubicBezTo>
                <a:cubicBezTo>
                  <a:pt x="24" y="46"/>
                  <a:pt x="24" y="46"/>
                  <a:pt x="24" y="46"/>
                </a:cubicBezTo>
                <a:cubicBezTo>
                  <a:pt x="24" y="59"/>
                  <a:pt x="24" y="59"/>
                  <a:pt x="24" y="59"/>
                </a:cubicBezTo>
                <a:cubicBezTo>
                  <a:pt x="46" y="59"/>
                  <a:pt x="46" y="59"/>
                  <a:pt x="46" y="59"/>
                </a:cubicBezTo>
                <a:cubicBezTo>
                  <a:pt x="46" y="82"/>
                  <a:pt x="46" y="82"/>
                  <a:pt x="46" y="82"/>
                </a:cubicBezTo>
                <a:cubicBezTo>
                  <a:pt x="59" y="82"/>
                  <a:pt x="59" y="82"/>
                  <a:pt x="59" y="82"/>
                </a:cubicBezTo>
                <a:cubicBezTo>
                  <a:pt x="59" y="59"/>
                  <a:pt x="59" y="59"/>
                  <a:pt x="59" y="59"/>
                </a:cubicBezTo>
                <a:cubicBezTo>
                  <a:pt x="81" y="59"/>
                  <a:pt x="81" y="59"/>
                  <a:pt x="81" y="59"/>
                </a:cubicBezTo>
                <a:cubicBezTo>
                  <a:pt x="81" y="46"/>
                  <a:pt x="81" y="46"/>
                  <a:pt x="81" y="46"/>
                </a:cubicBezTo>
                <a:lnTo>
                  <a:pt x="59" y="46"/>
                </a:lnTo>
                <a:close/>
                <a:moveTo>
                  <a:pt x="52" y="0"/>
                </a:moveTo>
                <a:cubicBezTo>
                  <a:pt x="23" y="0"/>
                  <a:pt x="0" y="24"/>
                  <a:pt x="0" y="53"/>
                </a:cubicBezTo>
                <a:cubicBezTo>
                  <a:pt x="0" y="81"/>
                  <a:pt x="23" y="105"/>
                  <a:pt x="52" y="105"/>
                </a:cubicBezTo>
                <a:cubicBezTo>
                  <a:pt x="81" y="105"/>
                  <a:pt x="104" y="81"/>
                  <a:pt x="104" y="53"/>
                </a:cubicBezTo>
                <a:cubicBezTo>
                  <a:pt x="104" y="24"/>
                  <a:pt x="81" y="0"/>
                  <a:pt x="52" y="0"/>
                </a:cubicBezTo>
                <a:close/>
                <a:moveTo>
                  <a:pt x="52" y="93"/>
                </a:moveTo>
                <a:cubicBezTo>
                  <a:pt x="30" y="93"/>
                  <a:pt x="12" y="75"/>
                  <a:pt x="12" y="53"/>
                </a:cubicBezTo>
                <a:cubicBezTo>
                  <a:pt x="12" y="30"/>
                  <a:pt x="30" y="12"/>
                  <a:pt x="52" y="12"/>
                </a:cubicBezTo>
                <a:cubicBezTo>
                  <a:pt x="74" y="12"/>
                  <a:pt x="93" y="30"/>
                  <a:pt x="93" y="53"/>
                </a:cubicBezTo>
                <a:cubicBezTo>
                  <a:pt x="93" y="75"/>
                  <a:pt x="74" y="93"/>
                  <a:pt x="52" y="93"/>
                </a:cubicBezTo>
                <a:close/>
              </a:path>
            </a:pathLst>
          </a:custGeom>
          <a:solidFill>
            <a:sysClr val="window" lastClr="FFFFFF">
              <a:alpha val="88000"/>
            </a:sys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9" name="文本框 28"/>
          <p:cNvSpPr txBox="1"/>
          <p:nvPr/>
        </p:nvSpPr>
        <p:spPr>
          <a:xfrm>
            <a:off x="827088" y="560387"/>
            <a:ext cx="2678112" cy="58420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zh-CN" altLang="en-US" sz="32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论证的规则</a:t>
            </a:r>
            <a:endPar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84" name="文本框 28"/>
          <p:cNvSpPr txBox="1"/>
          <p:nvPr/>
        </p:nvSpPr>
        <p:spPr>
          <a:xfrm>
            <a:off x="1277481" y="1804530"/>
            <a:ext cx="3057247"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dirty="0">
                <a:ln>
                  <a:noFill/>
                </a:ln>
                <a:solidFill>
                  <a:srgbClr val="7030A0"/>
                </a:solidFill>
                <a:effectLst>
                  <a:outerShdw blurRad="50800" dist="76200" dir="2700000" algn="tl" rotWithShape="0">
                    <a:prstClr val="black">
                      <a:alpha val="40000"/>
                    </a:prstClr>
                  </a:outerShdw>
                  <a:reflection blurRad="6350" stA="55000" endA="300" endPos="45500" dir="5400000" sy="-100000" algn="bl" rotWithShape="0"/>
                </a:effectLst>
                <a:uLnTx/>
                <a:uFillTx/>
                <a:latin typeface="微软雅黑" pitchFamily="34" charset="-122"/>
                <a:ea typeface="微软雅黑" pitchFamily="34" charset="-122"/>
                <a:cs typeface="+mn-cs"/>
              </a:rPr>
              <a:t>论题必须明确：</a:t>
            </a:r>
          </a:p>
        </p:txBody>
      </p:sp>
      <p:grpSp>
        <p:nvGrpSpPr>
          <p:cNvPr id="31754" name="Group 68"/>
          <p:cNvGrpSpPr>
            <a:grpSpLocks/>
          </p:cNvGrpSpPr>
          <p:nvPr/>
        </p:nvGrpSpPr>
        <p:grpSpPr bwMode="auto">
          <a:xfrm>
            <a:off x="643099" y="2590202"/>
            <a:ext cx="7712851" cy="2972398"/>
            <a:chOff x="720" y="1382"/>
            <a:chExt cx="4058" cy="480"/>
          </a:xfrm>
          <a:solidFill>
            <a:srgbClr val="92D050"/>
          </a:solidFill>
        </p:grpSpPr>
        <p:sp>
          <p:nvSpPr>
            <p:cNvPr id="29" name="AutoShape 69"/>
            <p:cNvSpPr>
              <a:spLocks noChangeArrowheads="1"/>
            </p:cNvSpPr>
            <p:nvPr/>
          </p:nvSpPr>
          <p:spPr bwMode="gray">
            <a:xfrm>
              <a:off x="720" y="1382"/>
              <a:ext cx="4058" cy="480"/>
            </a:xfrm>
            <a:prstGeom prst="roundRect">
              <a:avLst>
                <a:gd name="adj" fmla="val 17509"/>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nvGrpSpPr>
            <p:cNvPr id="21519" name="Group 70"/>
            <p:cNvGrpSpPr>
              <a:grpSpLocks/>
            </p:cNvGrpSpPr>
            <p:nvPr/>
          </p:nvGrpSpPr>
          <p:grpSpPr bwMode="auto">
            <a:xfrm>
              <a:off x="730" y="1407"/>
              <a:ext cx="4043" cy="444"/>
              <a:chOff x="744" y="1407"/>
              <a:chExt cx="3988" cy="444"/>
            </a:xfrm>
            <a:grpFill/>
          </p:grpSpPr>
          <p:sp>
            <p:nvSpPr>
              <p:cNvPr id="37" name="AutoShape 71"/>
              <p:cNvSpPr>
                <a:spLocks noChangeArrowheads="1"/>
              </p:cNvSpPr>
              <p:nvPr/>
            </p:nvSpPr>
            <p:spPr bwMode="gray">
              <a:xfrm>
                <a:off x="744" y="1736"/>
                <a:ext cx="3987" cy="115"/>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sp>
            <p:nvSpPr>
              <p:cNvPr id="38" name="AutoShape 72"/>
              <p:cNvSpPr>
                <a:spLocks noChangeArrowheads="1"/>
              </p:cNvSpPr>
              <p:nvPr/>
            </p:nvSpPr>
            <p:spPr bwMode="gray">
              <a:xfrm>
                <a:off x="744" y="1407"/>
                <a:ext cx="3987" cy="115"/>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grpSp>
      <p:sp>
        <p:nvSpPr>
          <p:cNvPr id="39" name="文本框 28"/>
          <p:cNvSpPr txBox="1">
            <a:spLocks noChangeArrowheads="1"/>
          </p:cNvSpPr>
          <p:nvPr/>
        </p:nvSpPr>
        <p:spPr bwMode="auto">
          <a:xfrm>
            <a:off x="748204" y="2713704"/>
            <a:ext cx="7596316"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这是强调在一个论证中，论题必须清楚、明白、确切，以保证思想的确定性。</a:t>
            </a:r>
            <a:endPar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r>
              <a:rPr lang="en-US" altLang="zh-CN" sz="2800" dirty="0">
                <a:solidFill>
                  <a:srgbClr val="000000"/>
                </a:solidFill>
                <a:latin typeface="微软雅黑" panose="020B0503020204020204" pitchFamily="34" charset="-122"/>
                <a:ea typeface="微软雅黑" panose="020B0503020204020204" pitchFamily="34" charset="-122"/>
              </a:rPr>
              <a:t>        </a:t>
            </a:r>
            <a:r>
              <a:rPr lang="zh-CN" altLang="en-US" sz="2800" dirty="0">
                <a:solidFill>
                  <a:srgbClr val="000000"/>
                </a:solidFill>
                <a:latin typeface="微软雅黑" panose="020B0503020204020204" pitchFamily="34" charset="-122"/>
                <a:ea typeface="微软雅黑" panose="020B0503020204020204" pitchFamily="34" charset="-122"/>
              </a:rPr>
              <a:t>违反这条规则，就要犯“论题不明”的逻辑错误。</a:t>
            </a:r>
            <a:endPar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1" name="任意多边形 6"/>
          <p:cNvSpPr/>
          <p:nvPr/>
        </p:nvSpPr>
        <p:spPr>
          <a:xfrm rot="19117117">
            <a:off x="437356" y="1783106"/>
            <a:ext cx="1069975" cy="771525"/>
          </a:xfrm>
          <a:custGeom>
            <a:avLst/>
            <a:gdLst>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698395 w 1556117"/>
              <a:gd name="connsiteY2" fmla="*/ 875985 h 1091990"/>
              <a:gd name="connsiteX3" fmla="*/ 490576 w 1556117"/>
              <a:gd name="connsiteY3" fmla="*/ 690838 h 1091990"/>
              <a:gd name="connsiteX4" fmla="*/ 199631 w 1556117"/>
              <a:gd name="connsiteY4" fmla="*/ 562368 h 1091990"/>
              <a:gd name="connsiteX5" fmla="*/ 29598 w 1556117"/>
              <a:gd name="connsiteY5" fmla="*/ 562368 h 1091990"/>
              <a:gd name="connsiteX6" fmla="*/ 22041 w 1556117"/>
              <a:gd name="connsiteY6" fmla="*/ 547254 h 1091990"/>
              <a:gd name="connsiteX7" fmla="*/ 82497 w 1556117"/>
              <a:gd name="connsiteY7" fmla="*/ 441456 h 1091990"/>
              <a:gd name="connsiteX8" fmla="*/ 256309 w 1556117"/>
              <a:gd name="connsiteY8" fmla="*/ 218524 h 1091990"/>
              <a:gd name="connsiteX9" fmla="*/ 551033 w 1556117"/>
              <a:gd name="connsiteY9" fmla="*/ 48491 h 1091990"/>
              <a:gd name="connsiteX10" fmla="*/ 943998 w 1556117"/>
              <a:gd name="connsiteY10" fmla="*/ 25820 h 1091990"/>
              <a:gd name="connsiteX11" fmla="*/ 1291621 w 1556117"/>
              <a:gd name="connsiteY11" fmla="*/ 203410 h 1091990"/>
              <a:gd name="connsiteX12" fmla="*/ 1518332 w 1556117"/>
              <a:gd name="connsiteY12" fmla="*/ 494355 h 1091990"/>
              <a:gd name="connsiteX13" fmla="*/ 1518332 w 1556117"/>
              <a:gd name="connsiteY13" fmla="*/ 517026 h 1091990"/>
              <a:gd name="connsiteX14" fmla="*/ 1382305 w 1556117"/>
              <a:gd name="connsiteY14" fmla="*/ 535919 h 1091990"/>
              <a:gd name="connsiteX15" fmla="*/ 1155595 w 1556117"/>
              <a:gd name="connsiteY15" fmla="*/ 626603 h 1091990"/>
              <a:gd name="connsiteX16" fmla="*/ 962890 w 1556117"/>
              <a:gd name="connsiteY16" fmla="*/ 789079 h 1091990"/>
              <a:gd name="connsiteX17" fmla="*/ 796636 w 1556117"/>
              <a:gd name="connsiteY17"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360"/>
              <a:gd name="connsiteX1" fmla="*/ 690837 w 1556117"/>
              <a:gd name="connsiteY1" fmla="*/ 879764 h 1091360"/>
              <a:gd name="connsiteX2" fmla="*/ 490576 w 1556117"/>
              <a:gd name="connsiteY2" fmla="*/ 690838 h 1091360"/>
              <a:gd name="connsiteX3" fmla="*/ 199631 w 1556117"/>
              <a:gd name="connsiteY3" fmla="*/ 562368 h 1091360"/>
              <a:gd name="connsiteX4" fmla="*/ 29598 w 1556117"/>
              <a:gd name="connsiteY4" fmla="*/ 562368 h 1091360"/>
              <a:gd name="connsiteX5" fmla="*/ 22041 w 1556117"/>
              <a:gd name="connsiteY5" fmla="*/ 547254 h 1091360"/>
              <a:gd name="connsiteX6" fmla="*/ 82497 w 1556117"/>
              <a:gd name="connsiteY6" fmla="*/ 441456 h 1091360"/>
              <a:gd name="connsiteX7" fmla="*/ 256309 w 1556117"/>
              <a:gd name="connsiteY7" fmla="*/ 218524 h 1091360"/>
              <a:gd name="connsiteX8" fmla="*/ 551033 w 1556117"/>
              <a:gd name="connsiteY8" fmla="*/ 48491 h 1091360"/>
              <a:gd name="connsiteX9" fmla="*/ 943998 w 1556117"/>
              <a:gd name="connsiteY9" fmla="*/ 25820 h 1091360"/>
              <a:gd name="connsiteX10" fmla="*/ 1291621 w 1556117"/>
              <a:gd name="connsiteY10" fmla="*/ 203410 h 1091360"/>
              <a:gd name="connsiteX11" fmla="*/ 1518332 w 1556117"/>
              <a:gd name="connsiteY11" fmla="*/ 494355 h 1091360"/>
              <a:gd name="connsiteX12" fmla="*/ 1518332 w 1556117"/>
              <a:gd name="connsiteY12" fmla="*/ 517026 h 1091360"/>
              <a:gd name="connsiteX13" fmla="*/ 1382305 w 1556117"/>
              <a:gd name="connsiteY13" fmla="*/ 535919 h 1091360"/>
              <a:gd name="connsiteX14" fmla="*/ 1155595 w 1556117"/>
              <a:gd name="connsiteY14" fmla="*/ 626603 h 1091360"/>
              <a:gd name="connsiteX15" fmla="*/ 962890 w 1556117"/>
              <a:gd name="connsiteY15" fmla="*/ 789079 h 1091360"/>
              <a:gd name="connsiteX16" fmla="*/ 796636 w 1556117"/>
              <a:gd name="connsiteY16" fmla="*/ 1076246 h 1091360"/>
              <a:gd name="connsiteX0" fmla="*/ 796636 w 1556117"/>
              <a:gd name="connsiteY0" fmla="*/ 1076246 h 1091360"/>
              <a:gd name="connsiteX1" fmla="*/ 690837 w 1556117"/>
              <a:gd name="connsiteY1" fmla="*/ 879764 h 1091360"/>
              <a:gd name="connsiteX2" fmla="*/ 490576 w 1556117"/>
              <a:gd name="connsiteY2" fmla="*/ 690838 h 1091360"/>
              <a:gd name="connsiteX3" fmla="*/ 483019 w 1556117"/>
              <a:gd name="connsiteY3" fmla="*/ 694616 h 1091360"/>
              <a:gd name="connsiteX4" fmla="*/ 199631 w 1556117"/>
              <a:gd name="connsiteY4" fmla="*/ 562368 h 1091360"/>
              <a:gd name="connsiteX5" fmla="*/ 29598 w 1556117"/>
              <a:gd name="connsiteY5" fmla="*/ 562368 h 1091360"/>
              <a:gd name="connsiteX6" fmla="*/ 22041 w 1556117"/>
              <a:gd name="connsiteY6" fmla="*/ 547254 h 1091360"/>
              <a:gd name="connsiteX7" fmla="*/ 82497 w 1556117"/>
              <a:gd name="connsiteY7" fmla="*/ 441456 h 1091360"/>
              <a:gd name="connsiteX8" fmla="*/ 256309 w 1556117"/>
              <a:gd name="connsiteY8" fmla="*/ 218524 h 1091360"/>
              <a:gd name="connsiteX9" fmla="*/ 551033 w 1556117"/>
              <a:gd name="connsiteY9" fmla="*/ 48491 h 1091360"/>
              <a:gd name="connsiteX10" fmla="*/ 943998 w 1556117"/>
              <a:gd name="connsiteY10" fmla="*/ 25820 h 1091360"/>
              <a:gd name="connsiteX11" fmla="*/ 1291621 w 1556117"/>
              <a:gd name="connsiteY11" fmla="*/ 203410 h 1091360"/>
              <a:gd name="connsiteX12" fmla="*/ 1518332 w 1556117"/>
              <a:gd name="connsiteY12" fmla="*/ 494355 h 1091360"/>
              <a:gd name="connsiteX13" fmla="*/ 1518332 w 1556117"/>
              <a:gd name="connsiteY13" fmla="*/ 517026 h 1091360"/>
              <a:gd name="connsiteX14" fmla="*/ 1382305 w 1556117"/>
              <a:gd name="connsiteY14" fmla="*/ 535919 h 1091360"/>
              <a:gd name="connsiteX15" fmla="*/ 1155595 w 1556117"/>
              <a:gd name="connsiteY15" fmla="*/ 626603 h 1091360"/>
              <a:gd name="connsiteX16" fmla="*/ 962890 w 1556117"/>
              <a:gd name="connsiteY16" fmla="*/ 789079 h 1091360"/>
              <a:gd name="connsiteX17" fmla="*/ 796636 w 155611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76246"/>
              <a:gd name="connsiteX1" fmla="*/ 691467 w 1556747"/>
              <a:gd name="connsiteY1" fmla="*/ 879764 h 1076246"/>
              <a:gd name="connsiteX2" fmla="*/ 491206 w 1556747"/>
              <a:gd name="connsiteY2" fmla="*/ 690838 h 1076246"/>
              <a:gd name="connsiteX3" fmla="*/ 483649 w 1556747"/>
              <a:gd name="connsiteY3" fmla="*/ 694616 h 1076246"/>
              <a:gd name="connsiteX4" fmla="*/ 204040 w 1556747"/>
              <a:gd name="connsiteY4" fmla="*/ 577483 h 1076246"/>
              <a:gd name="connsiteX5" fmla="*/ 30228 w 1556747"/>
              <a:gd name="connsiteY5" fmla="*/ 562368 h 1076246"/>
              <a:gd name="connsiteX6" fmla="*/ 22671 w 1556747"/>
              <a:gd name="connsiteY6" fmla="*/ 547254 h 1076246"/>
              <a:gd name="connsiteX7" fmla="*/ 83127 w 1556747"/>
              <a:gd name="connsiteY7" fmla="*/ 441456 h 1076246"/>
              <a:gd name="connsiteX8" fmla="*/ 256939 w 1556747"/>
              <a:gd name="connsiteY8" fmla="*/ 218524 h 1076246"/>
              <a:gd name="connsiteX9" fmla="*/ 551663 w 1556747"/>
              <a:gd name="connsiteY9" fmla="*/ 48491 h 1076246"/>
              <a:gd name="connsiteX10" fmla="*/ 944628 w 1556747"/>
              <a:gd name="connsiteY10" fmla="*/ 25820 h 1076246"/>
              <a:gd name="connsiteX11" fmla="*/ 1292251 w 1556747"/>
              <a:gd name="connsiteY11" fmla="*/ 203410 h 1076246"/>
              <a:gd name="connsiteX12" fmla="*/ 1518962 w 1556747"/>
              <a:gd name="connsiteY12" fmla="*/ 494355 h 1076246"/>
              <a:gd name="connsiteX13" fmla="*/ 1518962 w 1556747"/>
              <a:gd name="connsiteY13" fmla="*/ 517026 h 1076246"/>
              <a:gd name="connsiteX14" fmla="*/ 1382935 w 1556747"/>
              <a:gd name="connsiteY14" fmla="*/ 535919 h 1076246"/>
              <a:gd name="connsiteX15" fmla="*/ 1156225 w 1556747"/>
              <a:gd name="connsiteY15" fmla="*/ 626603 h 1076246"/>
              <a:gd name="connsiteX16" fmla="*/ 963520 w 1556747"/>
              <a:gd name="connsiteY16" fmla="*/ 789079 h 1076246"/>
              <a:gd name="connsiteX17" fmla="*/ 797266 w 1556747"/>
              <a:gd name="connsiteY17" fmla="*/ 1076246 h 1076246"/>
              <a:gd name="connsiteX0" fmla="*/ 797266 w 1556747"/>
              <a:gd name="connsiteY0" fmla="*/ 1076246 h 1095967"/>
              <a:gd name="connsiteX1" fmla="*/ 691467 w 1556747"/>
              <a:gd name="connsiteY1" fmla="*/ 879764 h 1095967"/>
              <a:gd name="connsiteX2" fmla="*/ 491206 w 1556747"/>
              <a:gd name="connsiteY2" fmla="*/ 690838 h 1095967"/>
              <a:gd name="connsiteX3" fmla="*/ 483649 w 1556747"/>
              <a:gd name="connsiteY3" fmla="*/ 694616 h 1095967"/>
              <a:gd name="connsiteX4" fmla="*/ 204040 w 1556747"/>
              <a:gd name="connsiteY4" fmla="*/ 577483 h 1095967"/>
              <a:gd name="connsiteX5" fmla="*/ 30228 w 1556747"/>
              <a:gd name="connsiteY5" fmla="*/ 562368 h 1095967"/>
              <a:gd name="connsiteX6" fmla="*/ 22671 w 1556747"/>
              <a:gd name="connsiteY6" fmla="*/ 547254 h 1095967"/>
              <a:gd name="connsiteX7" fmla="*/ 83127 w 1556747"/>
              <a:gd name="connsiteY7" fmla="*/ 441456 h 1095967"/>
              <a:gd name="connsiteX8" fmla="*/ 256939 w 1556747"/>
              <a:gd name="connsiteY8" fmla="*/ 218524 h 1095967"/>
              <a:gd name="connsiteX9" fmla="*/ 551663 w 1556747"/>
              <a:gd name="connsiteY9" fmla="*/ 48491 h 1095967"/>
              <a:gd name="connsiteX10" fmla="*/ 944628 w 1556747"/>
              <a:gd name="connsiteY10" fmla="*/ 25820 h 1095967"/>
              <a:gd name="connsiteX11" fmla="*/ 1292251 w 1556747"/>
              <a:gd name="connsiteY11" fmla="*/ 203410 h 1095967"/>
              <a:gd name="connsiteX12" fmla="*/ 1518962 w 1556747"/>
              <a:gd name="connsiteY12" fmla="*/ 494355 h 1095967"/>
              <a:gd name="connsiteX13" fmla="*/ 1518962 w 1556747"/>
              <a:gd name="connsiteY13" fmla="*/ 517026 h 1095967"/>
              <a:gd name="connsiteX14" fmla="*/ 1382935 w 1556747"/>
              <a:gd name="connsiteY14" fmla="*/ 535919 h 1095967"/>
              <a:gd name="connsiteX15" fmla="*/ 1156225 w 1556747"/>
              <a:gd name="connsiteY15" fmla="*/ 626603 h 1095967"/>
              <a:gd name="connsiteX16" fmla="*/ 963520 w 1556747"/>
              <a:gd name="connsiteY16" fmla="*/ 789079 h 1095967"/>
              <a:gd name="connsiteX17" fmla="*/ 797266 w 1556747"/>
              <a:gd name="connsiteY17" fmla="*/ 1076246 h 109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6747" h="1095967">
                <a:moveTo>
                  <a:pt x="797266" y="1076246"/>
                </a:moveTo>
                <a:cubicBezTo>
                  <a:pt x="785577" y="1073649"/>
                  <a:pt x="742477" y="943999"/>
                  <a:pt x="691467" y="879764"/>
                </a:cubicBezTo>
                <a:cubicBezTo>
                  <a:pt x="640457" y="815529"/>
                  <a:pt x="525842" y="721696"/>
                  <a:pt x="491206" y="690838"/>
                </a:cubicBezTo>
                <a:cubicBezTo>
                  <a:pt x="456570" y="659980"/>
                  <a:pt x="579216" y="757910"/>
                  <a:pt x="483649" y="694616"/>
                </a:cubicBezTo>
                <a:cubicBezTo>
                  <a:pt x="384545" y="633220"/>
                  <a:pt x="279610" y="599524"/>
                  <a:pt x="204040" y="577483"/>
                </a:cubicBezTo>
                <a:cubicBezTo>
                  <a:pt x="128470" y="555442"/>
                  <a:pt x="60456" y="567406"/>
                  <a:pt x="30228" y="562368"/>
                </a:cubicBezTo>
                <a:cubicBezTo>
                  <a:pt x="0" y="557330"/>
                  <a:pt x="13855" y="567406"/>
                  <a:pt x="22671" y="547254"/>
                </a:cubicBezTo>
                <a:cubicBezTo>
                  <a:pt x="31488" y="527102"/>
                  <a:pt x="44082" y="496244"/>
                  <a:pt x="83127" y="441456"/>
                </a:cubicBezTo>
                <a:cubicBezTo>
                  <a:pt x="122172" y="386668"/>
                  <a:pt x="178850" y="284018"/>
                  <a:pt x="256939" y="218524"/>
                </a:cubicBezTo>
                <a:cubicBezTo>
                  <a:pt x="335028" y="153030"/>
                  <a:pt x="437048" y="80608"/>
                  <a:pt x="551663" y="48491"/>
                </a:cubicBezTo>
                <a:cubicBezTo>
                  <a:pt x="666278" y="16374"/>
                  <a:pt x="821197" y="0"/>
                  <a:pt x="944628" y="25820"/>
                </a:cubicBezTo>
                <a:cubicBezTo>
                  <a:pt x="1068059" y="51640"/>
                  <a:pt x="1196529" y="125321"/>
                  <a:pt x="1292251" y="203410"/>
                </a:cubicBezTo>
                <a:cubicBezTo>
                  <a:pt x="1387973" y="281499"/>
                  <a:pt x="1481177" y="442086"/>
                  <a:pt x="1518962" y="494355"/>
                </a:cubicBezTo>
                <a:cubicBezTo>
                  <a:pt x="1556747" y="546624"/>
                  <a:pt x="1541633" y="510099"/>
                  <a:pt x="1518962" y="517026"/>
                </a:cubicBezTo>
                <a:cubicBezTo>
                  <a:pt x="1496291" y="523953"/>
                  <a:pt x="1443391" y="517656"/>
                  <a:pt x="1382935" y="535919"/>
                </a:cubicBezTo>
                <a:cubicBezTo>
                  <a:pt x="1322479" y="554182"/>
                  <a:pt x="1226127" y="584410"/>
                  <a:pt x="1156225" y="626603"/>
                </a:cubicBezTo>
                <a:cubicBezTo>
                  <a:pt x="1086323" y="668796"/>
                  <a:pt x="1023346" y="712249"/>
                  <a:pt x="963520" y="789079"/>
                </a:cubicBezTo>
                <a:cubicBezTo>
                  <a:pt x="903694" y="865909"/>
                  <a:pt x="808601" y="1095967"/>
                  <a:pt x="797266" y="1076246"/>
                </a:cubicBezTo>
                <a:close/>
              </a:path>
            </a:pathLst>
          </a:custGeom>
          <a:gradFill>
            <a:gsLst>
              <a:gs pos="0">
                <a:srgbClr val="E4A302"/>
              </a:gs>
              <a:gs pos="100000">
                <a:srgbClr val="FFDD71"/>
              </a:gs>
            </a:gsLst>
            <a:lin ang="12000000" scaled="0"/>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2880061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p:cTn id="12" dur="500" fill="hold"/>
                                        <p:tgtEl>
                                          <p:spTgt spid="44"/>
                                        </p:tgtEl>
                                        <p:attrNameLst>
                                          <p:attrName>ppt_w</p:attrName>
                                        </p:attrNameLst>
                                      </p:cBhvr>
                                      <p:tavLst>
                                        <p:tav tm="0">
                                          <p:val>
                                            <p:fltVal val="0"/>
                                          </p:val>
                                        </p:tav>
                                        <p:tav tm="100000">
                                          <p:val>
                                            <p:strVal val="#ppt_w"/>
                                          </p:val>
                                        </p:tav>
                                      </p:tavLst>
                                    </p:anim>
                                    <p:anim calcmode="lin" valueType="num">
                                      <p:cBhvr>
                                        <p:cTn id="13" dur="500" fill="hold"/>
                                        <p:tgtEl>
                                          <p:spTgt spid="44"/>
                                        </p:tgtEl>
                                        <p:attrNameLst>
                                          <p:attrName>ppt_h</p:attrName>
                                        </p:attrNameLst>
                                      </p:cBhvr>
                                      <p:tavLst>
                                        <p:tav tm="0">
                                          <p:val>
                                            <p:fltVal val="0"/>
                                          </p:val>
                                        </p:tav>
                                        <p:tav tm="100000">
                                          <p:val>
                                            <p:strVal val="#ppt_h"/>
                                          </p:val>
                                        </p:tav>
                                      </p:tavLst>
                                    </p:anim>
                                    <p:animEffect transition="in" filter="fade">
                                      <p:cBhvr>
                                        <p:cTn id="14" dur="500"/>
                                        <p:tgtEl>
                                          <p:spTgt spid="4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4"/>
                                        </p:tgtEl>
                                        <p:attrNameLst>
                                          <p:attrName>style.visibility</p:attrName>
                                        </p:attrNameLst>
                                      </p:cBhvr>
                                      <p:to>
                                        <p:strVal val="visible"/>
                                      </p:to>
                                    </p:set>
                                    <p:anim calcmode="lin" valueType="num">
                                      <p:cBhvr>
                                        <p:cTn id="17" dur="500" fill="hold"/>
                                        <p:tgtEl>
                                          <p:spTgt spid="84"/>
                                        </p:tgtEl>
                                        <p:attrNameLst>
                                          <p:attrName>ppt_w</p:attrName>
                                        </p:attrNameLst>
                                      </p:cBhvr>
                                      <p:tavLst>
                                        <p:tav tm="0">
                                          <p:val>
                                            <p:fltVal val="0"/>
                                          </p:val>
                                        </p:tav>
                                        <p:tav tm="100000">
                                          <p:val>
                                            <p:strVal val="#ppt_w"/>
                                          </p:val>
                                        </p:tav>
                                      </p:tavLst>
                                    </p:anim>
                                    <p:anim calcmode="lin" valueType="num">
                                      <p:cBhvr>
                                        <p:cTn id="18" dur="500" fill="hold"/>
                                        <p:tgtEl>
                                          <p:spTgt spid="84"/>
                                        </p:tgtEl>
                                        <p:attrNameLst>
                                          <p:attrName>ppt_h</p:attrName>
                                        </p:attrNameLst>
                                      </p:cBhvr>
                                      <p:tavLst>
                                        <p:tav tm="0">
                                          <p:val>
                                            <p:fltVal val="0"/>
                                          </p:val>
                                        </p:tav>
                                        <p:tav tm="100000">
                                          <p:val>
                                            <p:strVal val="#ppt_h"/>
                                          </p:val>
                                        </p:tav>
                                      </p:tavLst>
                                    </p:anim>
                                    <p:animEffect transition="in" filter="fade">
                                      <p:cBhvr>
                                        <p:cTn id="19" dur="500"/>
                                        <p:tgtEl>
                                          <p:spTgt spid="84"/>
                                        </p:tgtEl>
                                      </p:cBhvr>
                                    </p:animEffect>
                                  </p:childTnLst>
                                </p:cTn>
                              </p:par>
                              <p:par>
                                <p:cTn id="20" presetID="53" presetClass="entr" presetSubtype="16" fill="hold" nodeType="withEffect">
                                  <p:stCondLst>
                                    <p:cond delay="0"/>
                                  </p:stCondLst>
                                  <p:childTnLst>
                                    <p:set>
                                      <p:cBhvr>
                                        <p:cTn id="21" dur="1" fill="hold">
                                          <p:stCondLst>
                                            <p:cond delay="0"/>
                                          </p:stCondLst>
                                        </p:cTn>
                                        <p:tgtEl>
                                          <p:spTgt spid="31754"/>
                                        </p:tgtEl>
                                        <p:attrNameLst>
                                          <p:attrName>style.visibility</p:attrName>
                                        </p:attrNameLst>
                                      </p:cBhvr>
                                      <p:to>
                                        <p:strVal val="visible"/>
                                      </p:to>
                                    </p:set>
                                    <p:anim calcmode="lin" valueType="num">
                                      <p:cBhvr>
                                        <p:cTn id="22" dur="500" fill="hold"/>
                                        <p:tgtEl>
                                          <p:spTgt spid="31754"/>
                                        </p:tgtEl>
                                        <p:attrNameLst>
                                          <p:attrName>ppt_w</p:attrName>
                                        </p:attrNameLst>
                                      </p:cBhvr>
                                      <p:tavLst>
                                        <p:tav tm="0">
                                          <p:val>
                                            <p:fltVal val="0"/>
                                          </p:val>
                                        </p:tav>
                                        <p:tav tm="100000">
                                          <p:val>
                                            <p:strVal val="#ppt_w"/>
                                          </p:val>
                                        </p:tav>
                                      </p:tavLst>
                                    </p:anim>
                                    <p:anim calcmode="lin" valueType="num">
                                      <p:cBhvr>
                                        <p:cTn id="23" dur="500" fill="hold"/>
                                        <p:tgtEl>
                                          <p:spTgt spid="31754"/>
                                        </p:tgtEl>
                                        <p:attrNameLst>
                                          <p:attrName>ppt_h</p:attrName>
                                        </p:attrNameLst>
                                      </p:cBhvr>
                                      <p:tavLst>
                                        <p:tav tm="0">
                                          <p:val>
                                            <p:fltVal val="0"/>
                                          </p:val>
                                        </p:tav>
                                        <p:tav tm="100000">
                                          <p:val>
                                            <p:strVal val="#ppt_h"/>
                                          </p:val>
                                        </p:tav>
                                      </p:tavLst>
                                    </p:anim>
                                    <p:animEffect transition="in" filter="fade">
                                      <p:cBhvr>
                                        <p:cTn id="24" dur="500"/>
                                        <p:tgtEl>
                                          <p:spTgt spid="3175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p:cTn id="27" dur="500" fill="hold"/>
                                        <p:tgtEl>
                                          <p:spTgt spid="39"/>
                                        </p:tgtEl>
                                        <p:attrNameLst>
                                          <p:attrName>ppt_w</p:attrName>
                                        </p:attrNameLst>
                                      </p:cBhvr>
                                      <p:tavLst>
                                        <p:tav tm="0">
                                          <p:val>
                                            <p:fltVal val="0"/>
                                          </p:val>
                                        </p:tav>
                                        <p:tav tm="100000">
                                          <p:val>
                                            <p:strVal val="#ppt_w"/>
                                          </p:val>
                                        </p:tav>
                                      </p:tavLst>
                                    </p:anim>
                                    <p:anim calcmode="lin" valueType="num">
                                      <p:cBhvr>
                                        <p:cTn id="28" dur="500" fill="hold"/>
                                        <p:tgtEl>
                                          <p:spTgt spid="39"/>
                                        </p:tgtEl>
                                        <p:attrNameLst>
                                          <p:attrName>ppt_h</p:attrName>
                                        </p:attrNameLst>
                                      </p:cBhvr>
                                      <p:tavLst>
                                        <p:tav tm="0">
                                          <p:val>
                                            <p:fltVal val="0"/>
                                          </p:val>
                                        </p:tav>
                                        <p:tav tm="100000">
                                          <p:val>
                                            <p:strVal val="#ppt_h"/>
                                          </p:val>
                                        </p:tav>
                                      </p:tavLst>
                                    </p:anim>
                                    <p:animEffect transition="in" filter="fade">
                                      <p:cBhvr>
                                        <p:cTn id="29" dur="500"/>
                                        <p:tgtEl>
                                          <p:spTgt spid="39"/>
                                        </p:tgtEl>
                                      </p:cBhvr>
                                    </p:animEffect>
                                  </p:childTnLst>
                                </p:cTn>
                              </p:par>
                              <p:par>
                                <p:cTn id="30" presetID="53" presetClass="entr" presetSubtype="16"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9">
                                            <p:txEl>
                                              <p:pRg st="0" end="0"/>
                                            </p:txEl>
                                          </p:spTgt>
                                        </p:tgtEl>
                                        <p:attrNameLst>
                                          <p:attrName>style.visibility</p:attrName>
                                        </p:attrNameLst>
                                      </p:cBhvr>
                                      <p:to>
                                        <p:strVal val="visible"/>
                                      </p:to>
                                    </p:set>
                                    <p:animEffect transition="in" filter="barn(inVertical)">
                                      <p:cBhvr>
                                        <p:cTn id="39" dur="500"/>
                                        <p:tgtEl>
                                          <p:spTgt spid="3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39">
                                            <p:txEl>
                                              <p:pRg st="1" end="1"/>
                                            </p:txEl>
                                          </p:spTgt>
                                        </p:tgtEl>
                                        <p:attrNameLst>
                                          <p:attrName>style.visibility</p:attrName>
                                        </p:attrNameLst>
                                      </p:cBhvr>
                                      <p:to>
                                        <p:strVal val="visible"/>
                                      </p:to>
                                    </p:set>
                                    <p:animEffect transition="in" filter="barn(inVertical)">
                                      <p:cBhvr>
                                        <p:cTn id="44" dur="500"/>
                                        <p:tgtEl>
                                          <p:spTgt spid="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4" grpId="0"/>
      <p:bldP spid="84" grpId="0"/>
      <p:bldP spid="3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771" y="228600"/>
            <a:ext cx="9220200" cy="6836229"/>
          </a:xfrm>
        </p:spPr>
        <p:txBody>
          <a:bodyPr/>
          <a:lstStyle/>
          <a:p>
            <a:pPr marL="0" indent="0">
              <a:lnSpc>
                <a:spcPct val="120000"/>
              </a:lnSpc>
              <a:buNone/>
            </a:pPr>
            <a:r>
              <a:rPr lang="zh-CN" altLang="en-US" b="1" dirty="0">
                <a:highlight>
                  <a:srgbClr val="FFFF00"/>
                </a:highlight>
              </a:rPr>
              <a:t>例</a:t>
            </a:r>
            <a:r>
              <a:rPr lang="zh-CN" altLang="en-US" b="1" dirty="0"/>
              <a:t>：</a:t>
            </a:r>
            <a:endParaRPr lang="en-US" altLang="zh-CN" b="1" dirty="0"/>
          </a:p>
          <a:p>
            <a:pPr marL="0" indent="0">
              <a:lnSpc>
                <a:spcPct val="120000"/>
              </a:lnSpc>
              <a:buNone/>
            </a:pPr>
            <a:r>
              <a:rPr lang="zh-CN" altLang="en-US" b="1" dirty="0"/>
              <a:t>        有人认为：“现在有些‘追星族’一味地热衷于通俗歌曲，这没有什么不可以，不同的人有不同的需要。但通俗歌曲毕竟不是文化发展的主流，因此，一味热衷于通俗歌曲并刻意模仿的态度也是有疑问的。”这段议论到底要说明什么，是赞成“一味地热衷于通俗歌曲”的态度？还是反对“一味地热衷于通俗歌曲”的态度？或者是反对“一味地热衷于模仿‘歌星’”的态度？其论题始终是含混不清的。这种“论题不明”的议论，由于失去了论证的对象，同时也就失去了论证的意义。</a:t>
            </a:r>
            <a:endParaRPr lang="en-US" altLang="zh-CN" b="1" dirty="0"/>
          </a:p>
        </p:txBody>
      </p:sp>
    </p:spTree>
    <p:extLst>
      <p:ext uri="{BB962C8B-B14F-4D97-AF65-F5344CB8AC3E}">
        <p14:creationId xmlns:p14="http://schemas.microsoft.com/office/powerpoint/2010/main" val="1587803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28"/>
          <p:cNvSpPr txBox="1"/>
          <p:nvPr/>
        </p:nvSpPr>
        <p:spPr>
          <a:xfrm>
            <a:off x="3298825" y="2481263"/>
            <a:ext cx="4770438" cy="120015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p>
        </p:txBody>
      </p:sp>
      <p:sp>
        <p:nvSpPr>
          <p:cNvPr id="44" name="文本框 28"/>
          <p:cNvSpPr txBox="1"/>
          <p:nvPr/>
        </p:nvSpPr>
        <p:spPr>
          <a:xfrm>
            <a:off x="925513" y="2478088"/>
            <a:ext cx="7302500" cy="739775"/>
          </a:xfrm>
          <a:prstGeom prst="rect">
            <a:avLst/>
          </a:prstGeom>
          <a:noFill/>
        </p:spPr>
        <p:txBody>
          <a:bodyP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       </a:t>
            </a:r>
          </a:p>
        </p:txBody>
      </p:sp>
      <p:grpSp>
        <p:nvGrpSpPr>
          <p:cNvPr id="21508" name="组合 1"/>
          <p:cNvGrpSpPr>
            <a:grpSpLocks/>
          </p:cNvGrpSpPr>
          <p:nvPr/>
        </p:nvGrpSpPr>
        <p:grpSpPr bwMode="auto">
          <a:xfrm>
            <a:off x="525463" y="508000"/>
            <a:ext cx="5397500" cy="652463"/>
            <a:chOff x="3589704" y="5356768"/>
            <a:chExt cx="5398100" cy="651600"/>
          </a:xfrm>
        </p:grpSpPr>
        <p:sp>
          <p:nvSpPr>
            <p:cNvPr id="52" name="Freeform 7"/>
            <p:cNvSpPr>
              <a:spLocks/>
            </p:cNvSpPr>
            <p:nvPr/>
          </p:nvSpPr>
          <p:spPr bwMode="auto">
            <a:xfrm>
              <a:off x="3592879" y="5358354"/>
              <a:ext cx="5394925" cy="648428"/>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29ABE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3" name="Freeform 8"/>
            <p:cNvSpPr>
              <a:spLocks/>
            </p:cNvSpPr>
            <p:nvPr/>
          </p:nvSpPr>
          <p:spPr bwMode="auto">
            <a:xfrm>
              <a:off x="7751004" y="5358354"/>
              <a:ext cx="1236800" cy="648428"/>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4" name="Freeform 12"/>
            <p:cNvSpPr>
              <a:spLocks/>
            </p:cNvSpPr>
            <p:nvPr/>
          </p:nvSpPr>
          <p:spPr bwMode="auto">
            <a:xfrm>
              <a:off x="3589704" y="5356768"/>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grpSp>
      <p:sp>
        <p:nvSpPr>
          <p:cNvPr id="55" name="Freeform 5"/>
          <p:cNvSpPr>
            <a:spLocks noEditPoints="1"/>
          </p:cNvSpPr>
          <p:nvPr/>
        </p:nvSpPr>
        <p:spPr bwMode="auto">
          <a:xfrm>
            <a:off x="315913" y="277813"/>
            <a:ext cx="5821362" cy="1081087"/>
          </a:xfrm>
          <a:custGeom>
            <a:avLst/>
            <a:gdLst>
              <a:gd name="T0" fmla="*/ 5285393 w 1097"/>
              <a:gd name="T1" fmla="*/ 0 h 201"/>
              <a:gd name="T2" fmla="*/ 530662 w 1097"/>
              <a:gd name="T3" fmla="*/ 0 h 201"/>
              <a:gd name="T4" fmla="*/ 153892 w 1097"/>
              <a:gd name="T5" fmla="*/ 155978 h 201"/>
              <a:gd name="T6" fmla="*/ 0 w 1097"/>
              <a:gd name="T7" fmla="*/ 537854 h 201"/>
              <a:gd name="T8" fmla="*/ 530662 w 1097"/>
              <a:gd name="T9" fmla="*/ 1081087 h 201"/>
              <a:gd name="T10" fmla="*/ 5285393 w 1097"/>
              <a:gd name="T11" fmla="*/ 1081087 h 201"/>
              <a:gd name="T12" fmla="*/ 5821362 w 1097"/>
              <a:gd name="T13" fmla="*/ 537854 h 201"/>
              <a:gd name="T14" fmla="*/ 5662163 w 1097"/>
              <a:gd name="T15" fmla="*/ 155978 h 201"/>
              <a:gd name="T16" fmla="*/ 5285393 w 1097"/>
              <a:gd name="T17" fmla="*/ 0 h 201"/>
              <a:gd name="T18" fmla="*/ 5609097 w 1097"/>
              <a:gd name="T19" fmla="*/ 537854 h 201"/>
              <a:gd name="T20" fmla="*/ 5285393 w 1097"/>
              <a:gd name="T21" fmla="*/ 865945 h 201"/>
              <a:gd name="T22" fmla="*/ 530662 w 1097"/>
              <a:gd name="T23" fmla="*/ 865945 h 201"/>
              <a:gd name="T24" fmla="*/ 212265 w 1097"/>
              <a:gd name="T25" fmla="*/ 537854 h 201"/>
              <a:gd name="T26" fmla="*/ 307784 w 1097"/>
              <a:gd name="T27" fmla="*/ 311955 h 201"/>
              <a:gd name="T28" fmla="*/ 530662 w 1097"/>
              <a:gd name="T29" fmla="*/ 215142 h 201"/>
              <a:gd name="T30" fmla="*/ 5285393 w 1097"/>
              <a:gd name="T31" fmla="*/ 215142 h 201"/>
              <a:gd name="T32" fmla="*/ 5513578 w 1097"/>
              <a:gd name="T33" fmla="*/ 311955 h 201"/>
              <a:gd name="T34" fmla="*/ 5609097 w 1097"/>
              <a:gd name="T35" fmla="*/ 537854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6" name="Freeform 6"/>
          <p:cNvSpPr>
            <a:spLocks noEditPoints="1"/>
          </p:cNvSpPr>
          <p:nvPr/>
        </p:nvSpPr>
        <p:spPr bwMode="auto">
          <a:xfrm>
            <a:off x="422275" y="401638"/>
            <a:ext cx="5608638" cy="865187"/>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7" name="文本框 39"/>
          <p:cNvSpPr txBox="1"/>
          <p:nvPr/>
        </p:nvSpPr>
        <p:spPr>
          <a:xfrm>
            <a:off x="585788" y="574675"/>
            <a:ext cx="665567"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04</a:t>
            </a:r>
            <a:endParaRPr kumimoji="0" lang="zh-CN" altLang="en-US"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58" name="Freeform 27"/>
          <p:cNvSpPr>
            <a:spLocks noChangeAspect="1" noEditPoints="1"/>
          </p:cNvSpPr>
          <p:nvPr/>
        </p:nvSpPr>
        <p:spPr bwMode="auto">
          <a:xfrm>
            <a:off x="4999038" y="600075"/>
            <a:ext cx="498475" cy="504825"/>
          </a:xfrm>
          <a:custGeom>
            <a:avLst/>
            <a:gdLst>
              <a:gd name="T0" fmla="*/ 59 w 104"/>
              <a:gd name="T1" fmla="*/ 46 h 105"/>
              <a:gd name="T2" fmla="*/ 59 w 104"/>
              <a:gd name="T3" fmla="*/ 23 h 105"/>
              <a:gd name="T4" fmla="*/ 46 w 104"/>
              <a:gd name="T5" fmla="*/ 23 h 105"/>
              <a:gd name="T6" fmla="*/ 46 w 104"/>
              <a:gd name="T7" fmla="*/ 46 h 105"/>
              <a:gd name="T8" fmla="*/ 24 w 104"/>
              <a:gd name="T9" fmla="*/ 46 h 105"/>
              <a:gd name="T10" fmla="*/ 24 w 104"/>
              <a:gd name="T11" fmla="*/ 59 h 105"/>
              <a:gd name="T12" fmla="*/ 46 w 104"/>
              <a:gd name="T13" fmla="*/ 59 h 105"/>
              <a:gd name="T14" fmla="*/ 46 w 104"/>
              <a:gd name="T15" fmla="*/ 82 h 105"/>
              <a:gd name="T16" fmla="*/ 59 w 104"/>
              <a:gd name="T17" fmla="*/ 82 h 105"/>
              <a:gd name="T18" fmla="*/ 59 w 104"/>
              <a:gd name="T19" fmla="*/ 59 h 105"/>
              <a:gd name="T20" fmla="*/ 81 w 104"/>
              <a:gd name="T21" fmla="*/ 59 h 105"/>
              <a:gd name="T22" fmla="*/ 81 w 104"/>
              <a:gd name="T23" fmla="*/ 46 h 105"/>
              <a:gd name="T24" fmla="*/ 59 w 104"/>
              <a:gd name="T25" fmla="*/ 46 h 105"/>
              <a:gd name="T26" fmla="*/ 52 w 104"/>
              <a:gd name="T27" fmla="*/ 0 h 105"/>
              <a:gd name="T28" fmla="*/ 0 w 104"/>
              <a:gd name="T29" fmla="*/ 53 h 105"/>
              <a:gd name="T30" fmla="*/ 52 w 104"/>
              <a:gd name="T31" fmla="*/ 105 h 105"/>
              <a:gd name="T32" fmla="*/ 104 w 104"/>
              <a:gd name="T33" fmla="*/ 53 h 105"/>
              <a:gd name="T34" fmla="*/ 52 w 104"/>
              <a:gd name="T35" fmla="*/ 0 h 105"/>
              <a:gd name="T36" fmla="*/ 52 w 104"/>
              <a:gd name="T37" fmla="*/ 93 h 105"/>
              <a:gd name="T38" fmla="*/ 12 w 104"/>
              <a:gd name="T39" fmla="*/ 53 h 105"/>
              <a:gd name="T40" fmla="*/ 52 w 104"/>
              <a:gd name="T41" fmla="*/ 12 h 105"/>
              <a:gd name="T42" fmla="*/ 93 w 104"/>
              <a:gd name="T43" fmla="*/ 53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9" y="46"/>
                </a:moveTo>
                <a:cubicBezTo>
                  <a:pt x="59" y="23"/>
                  <a:pt x="59" y="23"/>
                  <a:pt x="59" y="23"/>
                </a:cubicBezTo>
                <a:cubicBezTo>
                  <a:pt x="46" y="23"/>
                  <a:pt x="46" y="23"/>
                  <a:pt x="46" y="23"/>
                </a:cubicBezTo>
                <a:cubicBezTo>
                  <a:pt x="46" y="46"/>
                  <a:pt x="46" y="46"/>
                  <a:pt x="46" y="46"/>
                </a:cubicBezTo>
                <a:cubicBezTo>
                  <a:pt x="24" y="46"/>
                  <a:pt x="24" y="46"/>
                  <a:pt x="24" y="46"/>
                </a:cubicBezTo>
                <a:cubicBezTo>
                  <a:pt x="24" y="59"/>
                  <a:pt x="24" y="59"/>
                  <a:pt x="24" y="59"/>
                </a:cubicBezTo>
                <a:cubicBezTo>
                  <a:pt x="46" y="59"/>
                  <a:pt x="46" y="59"/>
                  <a:pt x="46" y="59"/>
                </a:cubicBezTo>
                <a:cubicBezTo>
                  <a:pt x="46" y="82"/>
                  <a:pt x="46" y="82"/>
                  <a:pt x="46" y="82"/>
                </a:cubicBezTo>
                <a:cubicBezTo>
                  <a:pt x="59" y="82"/>
                  <a:pt x="59" y="82"/>
                  <a:pt x="59" y="82"/>
                </a:cubicBezTo>
                <a:cubicBezTo>
                  <a:pt x="59" y="59"/>
                  <a:pt x="59" y="59"/>
                  <a:pt x="59" y="59"/>
                </a:cubicBezTo>
                <a:cubicBezTo>
                  <a:pt x="81" y="59"/>
                  <a:pt x="81" y="59"/>
                  <a:pt x="81" y="59"/>
                </a:cubicBezTo>
                <a:cubicBezTo>
                  <a:pt x="81" y="46"/>
                  <a:pt x="81" y="46"/>
                  <a:pt x="81" y="46"/>
                </a:cubicBezTo>
                <a:lnTo>
                  <a:pt x="59" y="46"/>
                </a:lnTo>
                <a:close/>
                <a:moveTo>
                  <a:pt x="52" y="0"/>
                </a:moveTo>
                <a:cubicBezTo>
                  <a:pt x="23" y="0"/>
                  <a:pt x="0" y="24"/>
                  <a:pt x="0" y="53"/>
                </a:cubicBezTo>
                <a:cubicBezTo>
                  <a:pt x="0" y="81"/>
                  <a:pt x="23" y="105"/>
                  <a:pt x="52" y="105"/>
                </a:cubicBezTo>
                <a:cubicBezTo>
                  <a:pt x="81" y="105"/>
                  <a:pt x="104" y="81"/>
                  <a:pt x="104" y="53"/>
                </a:cubicBezTo>
                <a:cubicBezTo>
                  <a:pt x="104" y="24"/>
                  <a:pt x="81" y="0"/>
                  <a:pt x="52" y="0"/>
                </a:cubicBezTo>
                <a:close/>
                <a:moveTo>
                  <a:pt x="52" y="93"/>
                </a:moveTo>
                <a:cubicBezTo>
                  <a:pt x="30" y="93"/>
                  <a:pt x="12" y="75"/>
                  <a:pt x="12" y="53"/>
                </a:cubicBezTo>
                <a:cubicBezTo>
                  <a:pt x="12" y="30"/>
                  <a:pt x="30" y="12"/>
                  <a:pt x="52" y="12"/>
                </a:cubicBezTo>
                <a:cubicBezTo>
                  <a:pt x="74" y="12"/>
                  <a:pt x="93" y="30"/>
                  <a:pt x="93" y="53"/>
                </a:cubicBezTo>
                <a:cubicBezTo>
                  <a:pt x="93" y="75"/>
                  <a:pt x="74" y="93"/>
                  <a:pt x="52" y="93"/>
                </a:cubicBezTo>
                <a:close/>
              </a:path>
            </a:pathLst>
          </a:custGeom>
          <a:solidFill>
            <a:sysClr val="window" lastClr="FFFFFF">
              <a:alpha val="88000"/>
            </a:sys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9" name="文本框 28"/>
          <p:cNvSpPr txBox="1"/>
          <p:nvPr/>
        </p:nvSpPr>
        <p:spPr>
          <a:xfrm>
            <a:off x="827088" y="560387"/>
            <a:ext cx="2678112" cy="58420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zh-CN" altLang="en-US" sz="32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论证的规则</a:t>
            </a:r>
            <a:endPar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84" name="文本框 28"/>
          <p:cNvSpPr txBox="1"/>
          <p:nvPr/>
        </p:nvSpPr>
        <p:spPr>
          <a:xfrm>
            <a:off x="1277481" y="1804530"/>
            <a:ext cx="3877985"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dirty="0">
                <a:ln>
                  <a:noFill/>
                </a:ln>
                <a:solidFill>
                  <a:srgbClr val="7030A0"/>
                </a:solidFill>
                <a:effectLst>
                  <a:outerShdw blurRad="50800" dist="76200" dir="2700000" algn="tl" rotWithShape="0">
                    <a:prstClr val="black">
                      <a:alpha val="40000"/>
                    </a:prstClr>
                  </a:outerShdw>
                  <a:reflection blurRad="6350" stA="55000" endA="300" endPos="45500" dir="5400000" sy="-100000" algn="bl" rotWithShape="0"/>
                </a:effectLst>
                <a:uLnTx/>
                <a:uFillTx/>
                <a:latin typeface="微软雅黑" pitchFamily="34" charset="-122"/>
                <a:ea typeface="微软雅黑" pitchFamily="34" charset="-122"/>
                <a:cs typeface="+mn-cs"/>
              </a:rPr>
              <a:t>论题必须保持同一：</a:t>
            </a:r>
          </a:p>
        </p:txBody>
      </p:sp>
      <p:grpSp>
        <p:nvGrpSpPr>
          <p:cNvPr id="31754" name="Group 68"/>
          <p:cNvGrpSpPr>
            <a:grpSpLocks/>
          </p:cNvGrpSpPr>
          <p:nvPr/>
        </p:nvGrpSpPr>
        <p:grpSpPr bwMode="auto">
          <a:xfrm>
            <a:off x="643099" y="2590202"/>
            <a:ext cx="7712851" cy="2972398"/>
            <a:chOff x="720" y="1382"/>
            <a:chExt cx="4058" cy="480"/>
          </a:xfrm>
          <a:solidFill>
            <a:srgbClr val="92D050"/>
          </a:solidFill>
        </p:grpSpPr>
        <p:sp>
          <p:nvSpPr>
            <p:cNvPr id="29" name="AutoShape 69"/>
            <p:cNvSpPr>
              <a:spLocks noChangeArrowheads="1"/>
            </p:cNvSpPr>
            <p:nvPr/>
          </p:nvSpPr>
          <p:spPr bwMode="gray">
            <a:xfrm>
              <a:off x="720" y="1382"/>
              <a:ext cx="4058" cy="480"/>
            </a:xfrm>
            <a:prstGeom prst="roundRect">
              <a:avLst>
                <a:gd name="adj" fmla="val 17509"/>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nvGrpSpPr>
            <p:cNvPr id="21519" name="Group 70"/>
            <p:cNvGrpSpPr>
              <a:grpSpLocks/>
            </p:cNvGrpSpPr>
            <p:nvPr/>
          </p:nvGrpSpPr>
          <p:grpSpPr bwMode="auto">
            <a:xfrm>
              <a:off x="730" y="1407"/>
              <a:ext cx="4043" cy="444"/>
              <a:chOff x="744" y="1407"/>
              <a:chExt cx="3988" cy="444"/>
            </a:xfrm>
            <a:grpFill/>
          </p:grpSpPr>
          <p:sp>
            <p:nvSpPr>
              <p:cNvPr id="37" name="AutoShape 71"/>
              <p:cNvSpPr>
                <a:spLocks noChangeArrowheads="1"/>
              </p:cNvSpPr>
              <p:nvPr/>
            </p:nvSpPr>
            <p:spPr bwMode="gray">
              <a:xfrm>
                <a:off x="744" y="1736"/>
                <a:ext cx="3987" cy="115"/>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sp>
            <p:nvSpPr>
              <p:cNvPr id="38" name="AutoShape 72"/>
              <p:cNvSpPr>
                <a:spLocks noChangeArrowheads="1"/>
              </p:cNvSpPr>
              <p:nvPr/>
            </p:nvSpPr>
            <p:spPr bwMode="gray">
              <a:xfrm>
                <a:off x="744" y="1407"/>
                <a:ext cx="3987" cy="115"/>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grpSp>
      <p:sp>
        <p:nvSpPr>
          <p:cNvPr id="39" name="文本框 28"/>
          <p:cNvSpPr txBox="1">
            <a:spLocks noChangeArrowheads="1"/>
          </p:cNvSpPr>
          <p:nvPr/>
        </p:nvSpPr>
        <p:spPr bwMode="auto">
          <a:xfrm>
            <a:off x="748204" y="2713704"/>
            <a:ext cx="7596316"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这是强调在一个论证中，必须围绕同一个论题展开论证。</a:t>
            </a:r>
            <a:endPar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违反这条规则，就要犯“偷换论题”或“混淆论题”的逻辑错误。</a:t>
            </a:r>
            <a:endPar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1" name="任意多边形 6"/>
          <p:cNvSpPr/>
          <p:nvPr/>
        </p:nvSpPr>
        <p:spPr>
          <a:xfrm rot="19117117">
            <a:off x="437356" y="1783106"/>
            <a:ext cx="1069975" cy="771525"/>
          </a:xfrm>
          <a:custGeom>
            <a:avLst/>
            <a:gdLst>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698395 w 1556117"/>
              <a:gd name="connsiteY2" fmla="*/ 875985 h 1091990"/>
              <a:gd name="connsiteX3" fmla="*/ 490576 w 1556117"/>
              <a:gd name="connsiteY3" fmla="*/ 690838 h 1091990"/>
              <a:gd name="connsiteX4" fmla="*/ 199631 w 1556117"/>
              <a:gd name="connsiteY4" fmla="*/ 562368 h 1091990"/>
              <a:gd name="connsiteX5" fmla="*/ 29598 w 1556117"/>
              <a:gd name="connsiteY5" fmla="*/ 562368 h 1091990"/>
              <a:gd name="connsiteX6" fmla="*/ 22041 w 1556117"/>
              <a:gd name="connsiteY6" fmla="*/ 547254 h 1091990"/>
              <a:gd name="connsiteX7" fmla="*/ 82497 w 1556117"/>
              <a:gd name="connsiteY7" fmla="*/ 441456 h 1091990"/>
              <a:gd name="connsiteX8" fmla="*/ 256309 w 1556117"/>
              <a:gd name="connsiteY8" fmla="*/ 218524 h 1091990"/>
              <a:gd name="connsiteX9" fmla="*/ 551033 w 1556117"/>
              <a:gd name="connsiteY9" fmla="*/ 48491 h 1091990"/>
              <a:gd name="connsiteX10" fmla="*/ 943998 w 1556117"/>
              <a:gd name="connsiteY10" fmla="*/ 25820 h 1091990"/>
              <a:gd name="connsiteX11" fmla="*/ 1291621 w 1556117"/>
              <a:gd name="connsiteY11" fmla="*/ 203410 h 1091990"/>
              <a:gd name="connsiteX12" fmla="*/ 1518332 w 1556117"/>
              <a:gd name="connsiteY12" fmla="*/ 494355 h 1091990"/>
              <a:gd name="connsiteX13" fmla="*/ 1518332 w 1556117"/>
              <a:gd name="connsiteY13" fmla="*/ 517026 h 1091990"/>
              <a:gd name="connsiteX14" fmla="*/ 1382305 w 1556117"/>
              <a:gd name="connsiteY14" fmla="*/ 535919 h 1091990"/>
              <a:gd name="connsiteX15" fmla="*/ 1155595 w 1556117"/>
              <a:gd name="connsiteY15" fmla="*/ 626603 h 1091990"/>
              <a:gd name="connsiteX16" fmla="*/ 962890 w 1556117"/>
              <a:gd name="connsiteY16" fmla="*/ 789079 h 1091990"/>
              <a:gd name="connsiteX17" fmla="*/ 796636 w 1556117"/>
              <a:gd name="connsiteY17"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360"/>
              <a:gd name="connsiteX1" fmla="*/ 690837 w 1556117"/>
              <a:gd name="connsiteY1" fmla="*/ 879764 h 1091360"/>
              <a:gd name="connsiteX2" fmla="*/ 490576 w 1556117"/>
              <a:gd name="connsiteY2" fmla="*/ 690838 h 1091360"/>
              <a:gd name="connsiteX3" fmla="*/ 199631 w 1556117"/>
              <a:gd name="connsiteY3" fmla="*/ 562368 h 1091360"/>
              <a:gd name="connsiteX4" fmla="*/ 29598 w 1556117"/>
              <a:gd name="connsiteY4" fmla="*/ 562368 h 1091360"/>
              <a:gd name="connsiteX5" fmla="*/ 22041 w 1556117"/>
              <a:gd name="connsiteY5" fmla="*/ 547254 h 1091360"/>
              <a:gd name="connsiteX6" fmla="*/ 82497 w 1556117"/>
              <a:gd name="connsiteY6" fmla="*/ 441456 h 1091360"/>
              <a:gd name="connsiteX7" fmla="*/ 256309 w 1556117"/>
              <a:gd name="connsiteY7" fmla="*/ 218524 h 1091360"/>
              <a:gd name="connsiteX8" fmla="*/ 551033 w 1556117"/>
              <a:gd name="connsiteY8" fmla="*/ 48491 h 1091360"/>
              <a:gd name="connsiteX9" fmla="*/ 943998 w 1556117"/>
              <a:gd name="connsiteY9" fmla="*/ 25820 h 1091360"/>
              <a:gd name="connsiteX10" fmla="*/ 1291621 w 1556117"/>
              <a:gd name="connsiteY10" fmla="*/ 203410 h 1091360"/>
              <a:gd name="connsiteX11" fmla="*/ 1518332 w 1556117"/>
              <a:gd name="connsiteY11" fmla="*/ 494355 h 1091360"/>
              <a:gd name="connsiteX12" fmla="*/ 1518332 w 1556117"/>
              <a:gd name="connsiteY12" fmla="*/ 517026 h 1091360"/>
              <a:gd name="connsiteX13" fmla="*/ 1382305 w 1556117"/>
              <a:gd name="connsiteY13" fmla="*/ 535919 h 1091360"/>
              <a:gd name="connsiteX14" fmla="*/ 1155595 w 1556117"/>
              <a:gd name="connsiteY14" fmla="*/ 626603 h 1091360"/>
              <a:gd name="connsiteX15" fmla="*/ 962890 w 1556117"/>
              <a:gd name="connsiteY15" fmla="*/ 789079 h 1091360"/>
              <a:gd name="connsiteX16" fmla="*/ 796636 w 1556117"/>
              <a:gd name="connsiteY16" fmla="*/ 1076246 h 1091360"/>
              <a:gd name="connsiteX0" fmla="*/ 796636 w 1556117"/>
              <a:gd name="connsiteY0" fmla="*/ 1076246 h 1091360"/>
              <a:gd name="connsiteX1" fmla="*/ 690837 w 1556117"/>
              <a:gd name="connsiteY1" fmla="*/ 879764 h 1091360"/>
              <a:gd name="connsiteX2" fmla="*/ 490576 w 1556117"/>
              <a:gd name="connsiteY2" fmla="*/ 690838 h 1091360"/>
              <a:gd name="connsiteX3" fmla="*/ 483019 w 1556117"/>
              <a:gd name="connsiteY3" fmla="*/ 694616 h 1091360"/>
              <a:gd name="connsiteX4" fmla="*/ 199631 w 1556117"/>
              <a:gd name="connsiteY4" fmla="*/ 562368 h 1091360"/>
              <a:gd name="connsiteX5" fmla="*/ 29598 w 1556117"/>
              <a:gd name="connsiteY5" fmla="*/ 562368 h 1091360"/>
              <a:gd name="connsiteX6" fmla="*/ 22041 w 1556117"/>
              <a:gd name="connsiteY6" fmla="*/ 547254 h 1091360"/>
              <a:gd name="connsiteX7" fmla="*/ 82497 w 1556117"/>
              <a:gd name="connsiteY7" fmla="*/ 441456 h 1091360"/>
              <a:gd name="connsiteX8" fmla="*/ 256309 w 1556117"/>
              <a:gd name="connsiteY8" fmla="*/ 218524 h 1091360"/>
              <a:gd name="connsiteX9" fmla="*/ 551033 w 1556117"/>
              <a:gd name="connsiteY9" fmla="*/ 48491 h 1091360"/>
              <a:gd name="connsiteX10" fmla="*/ 943998 w 1556117"/>
              <a:gd name="connsiteY10" fmla="*/ 25820 h 1091360"/>
              <a:gd name="connsiteX11" fmla="*/ 1291621 w 1556117"/>
              <a:gd name="connsiteY11" fmla="*/ 203410 h 1091360"/>
              <a:gd name="connsiteX12" fmla="*/ 1518332 w 1556117"/>
              <a:gd name="connsiteY12" fmla="*/ 494355 h 1091360"/>
              <a:gd name="connsiteX13" fmla="*/ 1518332 w 1556117"/>
              <a:gd name="connsiteY13" fmla="*/ 517026 h 1091360"/>
              <a:gd name="connsiteX14" fmla="*/ 1382305 w 1556117"/>
              <a:gd name="connsiteY14" fmla="*/ 535919 h 1091360"/>
              <a:gd name="connsiteX15" fmla="*/ 1155595 w 1556117"/>
              <a:gd name="connsiteY15" fmla="*/ 626603 h 1091360"/>
              <a:gd name="connsiteX16" fmla="*/ 962890 w 1556117"/>
              <a:gd name="connsiteY16" fmla="*/ 789079 h 1091360"/>
              <a:gd name="connsiteX17" fmla="*/ 796636 w 155611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76246"/>
              <a:gd name="connsiteX1" fmla="*/ 691467 w 1556747"/>
              <a:gd name="connsiteY1" fmla="*/ 879764 h 1076246"/>
              <a:gd name="connsiteX2" fmla="*/ 491206 w 1556747"/>
              <a:gd name="connsiteY2" fmla="*/ 690838 h 1076246"/>
              <a:gd name="connsiteX3" fmla="*/ 483649 w 1556747"/>
              <a:gd name="connsiteY3" fmla="*/ 694616 h 1076246"/>
              <a:gd name="connsiteX4" fmla="*/ 204040 w 1556747"/>
              <a:gd name="connsiteY4" fmla="*/ 577483 h 1076246"/>
              <a:gd name="connsiteX5" fmla="*/ 30228 w 1556747"/>
              <a:gd name="connsiteY5" fmla="*/ 562368 h 1076246"/>
              <a:gd name="connsiteX6" fmla="*/ 22671 w 1556747"/>
              <a:gd name="connsiteY6" fmla="*/ 547254 h 1076246"/>
              <a:gd name="connsiteX7" fmla="*/ 83127 w 1556747"/>
              <a:gd name="connsiteY7" fmla="*/ 441456 h 1076246"/>
              <a:gd name="connsiteX8" fmla="*/ 256939 w 1556747"/>
              <a:gd name="connsiteY8" fmla="*/ 218524 h 1076246"/>
              <a:gd name="connsiteX9" fmla="*/ 551663 w 1556747"/>
              <a:gd name="connsiteY9" fmla="*/ 48491 h 1076246"/>
              <a:gd name="connsiteX10" fmla="*/ 944628 w 1556747"/>
              <a:gd name="connsiteY10" fmla="*/ 25820 h 1076246"/>
              <a:gd name="connsiteX11" fmla="*/ 1292251 w 1556747"/>
              <a:gd name="connsiteY11" fmla="*/ 203410 h 1076246"/>
              <a:gd name="connsiteX12" fmla="*/ 1518962 w 1556747"/>
              <a:gd name="connsiteY12" fmla="*/ 494355 h 1076246"/>
              <a:gd name="connsiteX13" fmla="*/ 1518962 w 1556747"/>
              <a:gd name="connsiteY13" fmla="*/ 517026 h 1076246"/>
              <a:gd name="connsiteX14" fmla="*/ 1382935 w 1556747"/>
              <a:gd name="connsiteY14" fmla="*/ 535919 h 1076246"/>
              <a:gd name="connsiteX15" fmla="*/ 1156225 w 1556747"/>
              <a:gd name="connsiteY15" fmla="*/ 626603 h 1076246"/>
              <a:gd name="connsiteX16" fmla="*/ 963520 w 1556747"/>
              <a:gd name="connsiteY16" fmla="*/ 789079 h 1076246"/>
              <a:gd name="connsiteX17" fmla="*/ 797266 w 1556747"/>
              <a:gd name="connsiteY17" fmla="*/ 1076246 h 1076246"/>
              <a:gd name="connsiteX0" fmla="*/ 797266 w 1556747"/>
              <a:gd name="connsiteY0" fmla="*/ 1076246 h 1095967"/>
              <a:gd name="connsiteX1" fmla="*/ 691467 w 1556747"/>
              <a:gd name="connsiteY1" fmla="*/ 879764 h 1095967"/>
              <a:gd name="connsiteX2" fmla="*/ 491206 w 1556747"/>
              <a:gd name="connsiteY2" fmla="*/ 690838 h 1095967"/>
              <a:gd name="connsiteX3" fmla="*/ 483649 w 1556747"/>
              <a:gd name="connsiteY3" fmla="*/ 694616 h 1095967"/>
              <a:gd name="connsiteX4" fmla="*/ 204040 w 1556747"/>
              <a:gd name="connsiteY4" fmla="*/ 577483 h 1095967"/>
              <a:gd name="connsiteX5" fmla="*/ 30228 w 1556747"/>
              <a:gd name="connsiteY5" fmla="*/ 562368 h 1095967"/>
              <a:gd name="connsiteX6" fmla="*/ 22671 w 1556747"/>
              <a:gd name="connsiteY6" fmla="*/ 547254 h 1095967"/>
              <a:gd name="connsiteX7" fmla="*/ 83127 w 1556747"/>
              <a:gd name="connsiteY7" fmla="*/ 441456 h 1095967"/>
              <a:gd name="connsiteX8" fmla="*/ 256939 w 1556747"/>
              <a:gd name="connsiteY8" fmla="*/ 218524 h 1095967"/>
              <a:gd name="connsiteX9" fmla="*/ 551663 w 1556747"/>
              <a:gd name="connsiteY9" fmla="*/ 48491 h 1095967"/>
              <a:gd name="connsiteX10" fmla="*/ 944628 w 1556747"/>
              <a:gd name="connsiteY10" fmla="*/ 25820 h 1095967"/>
              <a:gd name="connsiteX11" fmla="*/ 1292251 w 1556747"/>
              <a:gd name="connsiteY11" fmla="*/ 203410 h 1095967"/>
              <a:gd name="connsiteX12" fmla="*/ 1518962 w 1556747"/>
              <a:gd name="connsiteY12" fmla="*/ 494355 h 1095967"/>
              <a:gd name="connsiteX13" fmla="*/ 1518962 w 1556747"/>
              <a:gd name="connsiteY13" fmla="*/ 517026 h 1095967"/>
              <a:gd name="connsiteX14" fmla="*/ 1382935 w 1556747"/>
              <a:gd name="connsiteY14" fmla="*/ 535919 h 1095967"/>
              <a:gd name="connsiteX15" fmla="*/ 1156225 w 1556747"/>
              <a:gd name="connsiteY15" fmla="*/ 626603 h 1095967"/>
              <a:gd name="connsiteX16" fmla="*/ 963520 w 1556747"/>
              <a:gd name="connsiteY16" fmla="*/ 789079 h 1095967"/>
              <a:gd name="connsiteX17" fmla="*/ 797266 w 1556747"/>
              <a:gd name="connsiteY17" fmla="*/ 1076246 h 109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6747" h="1095967">
                <a:moveTo>
                  <a:pt x="797266" y="1076246"/>
                </a:moveTo>
                <a:cubicBezTo>
                  <a:pt x="785577" y="1073649"/>
                  <a:pt x="742477" y="943999"/>
                  <a:pt x="691467" y="879764"/>
                </a:cubicBezTo>
                <a:cubicBezTo>
                  <a:pt x="640457" y="815529"/>
                  <a:pt x="525842" y="721696"/>
                  <a:pt x="491206" y="690838"/>
                </a:cubicBezTo>
                <a:cubicBezTo>
                  <a:pt x="456570" y="659980"/>
                  <a:pt x="579216" y="757910"/>
                  <a:pt x="483649" y="694616"/>
                </a:cubicBezTo>
                <a:cubicBezTo>
                  <a:pt x="384545" y="633220"/>
                  <a:pt x="279610" y="599524"/>
                  <a:pt x="204040" y="577483"/>
                </a:cubicBezTo>
                <a:cubicBezTo>
                  <a:pt x="128470" y="555442"/>
                  <a:pt x="60456" y="567406"/>
                  <a:pt x="30228" y="562368"/>
                </a:cubicBezTo>
                <a:cubicBezTo>
                  <a:pt x="0" y="557330"/>
                  <a:pt x="13855" y="567406"/>
                  <a:pt x="22671" y="547254"/>
                </a:cubicBezTo>
                <a:cubicBezTo>
                  <a:pt x="31488" y="527102"/>
                  <a:pt x="44082" y="496244"/>
                  <a:pt x="83127" y="441456"/>
                </a:cubicBezTo>
                <a:cubicBezTo>
                  <a:pt x="122172" y="386668"/>
                  <a:pt x="178850" y="284018"/>
                  <a:pt x="256939" y="218524"/>
                </a:cubicBezTo>
                <a:cubicBezTo>
                  <a:pt x="335028" y="153030"/>
                  <a:pt x="437048" y="80608"/>
                  <a:pt x="551663" y="48491"/>
                </a:cubicBezTo>
                <a:cubicBezTo>
                  <a:pt x="666278" y="16374"/>
                  <a:pt x="821197" y="0"/>
                  <a:pt x="944628" y="25820"/>
                </a:cubicBezTo>
                <a:cubicBezTo>
                  <a:pt x="1068059" y="51640"/>
                  <a:pt x="1196529" y="125321"/>
                  <a:pt x="1292251" y="203410"/>
                </a:cubicBezTo>
                <a:cubicBezTo>
                  <a:pt x="1387973" y="281499"/>
                  <a:pt x="1481177" y="442086"/>
                  <a:pt x="1518962" y="494355"/>
                </a:cubicBezTo>
                <a:cubicBezTo>
                  <a:pt x="1556747" y="546624"/>
                  <a:pt x="1541633" y="510099"/>
                  <a:pt x="1518962" y="517026"/>
                </a:cubicBezTo>
                <a:cubicBezTo>
                  <a:pt x="1496291" y="523953"/>
                  <a:pt x="1443391" y="517656"/>
                  <a:pt x="1382935" y="535919"/>
                </a:cubicBezTo>
                <a:cubicBezTo>
                  <a:pt x="1322479" y="554182"/>
                  <a:pt x="1226127" y="584410"/>
                  <a:pt x="1156225" y="626603"/>
                </a:cubicBezTo>
                <a:cubicBezTo>
                  <a:pt x="1086323" y="668796"/>
                  <a:pt x="1023346" y="712249"/>
                  <a:pt x="963520" y="789079"/>
                </a:cubicBezTo>
                <a:cubicBezTo>
                  <a:pt x="903694" y="865909"/>
                  <a:pt x="808601" y="1095967"/>
                  <a:pt x="797266" y="1076246"/>
                </a:cubicBezTo>
                <a:close/>
              </a:path>
            </a:pathLst>
          </a:custGeom>
          <a:gradFill>
            <a:gsLst>
              <a:gs pos="0">
                <a:srgbClr val="E4A302"/>
              </a:gs>
              <a:gs pos="100000">
                <a:srgbClr val="FFDD71"/>
              </a:gs>
            </a:gsLst>
            <a:lin ang="12000000" scaled="0"/>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37719129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p:cTn id="12" dur="500" fill="hold"/>
                                        <p:tgtEl>
                                          <p:spTgt spid="44"/>
                                        </p:tgtEl>
                                        <p:attrNameLst>
                                          <p:attrName>ppt_w</p:attrName>
                                        </p:attrNameLst>
                                      </p:cBhvr>
                                      <p:tavLst>
                                        <p:tav tm="0">
                                          <p:val>
                                            <p:fltVal val="0"/>
                                          </p:val>
                                        </p:tav>
                                        <p:tav tm="100000">
                                          <p:val>
                                            <p:strVal val="#ppt_w"/>
                                          </p:val>
                                        </p:tav>
                                      </p:tavLst>
                                    </p:anim>
                                    <p:anim calcmode="lin" valueType="num">
                                      <p:cBhvr>
                                        <p:cTn id="13" dur="500" fill="hold"/>
                                        <p:tgtEl>
                                          <p:spTgt spid="44"/>
                                        </p:tgtEl>
                                        <p:attrNameLst>
                                          <p:attrName>ppt_h</p:attrName>
                                        </p:attrNameLst>
                                      </p:cBhvr>
                                      <p:tavLst>
                                        <p:tav tm="0">
                                          <p:val>
                                            <p:fltVal val="0"/>
                                          </p:val>
                                        </p:tav>
                                        <p:tav tm="100000">
                                          <p:val>
                                            <p:strVal val="#ppt_h"/>
                                          </p:val>
                                        </p:tav>
                                      </p:tavLst>
                                    </p:anim>
                                    <p:animEffect transition="in" filter="fade">
                                      <p:cBhvr>
                                        <p:cTn id="14" dur="500"/>
                                        <p:tgtEl>
                                          <p:spTgt spid="4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4"/>
                                        </p:tgtEl>
                                        <p:attrNameLst>
                                          <p:attrName>style.visibility</p:attrName>
                                        </p:attrNameLst>
                                      </p:cBhvr>
                                      <p:to>
                                        <p:strVal val="visible"/>
                                      </p:to>
                                    </p:set>
                                    <p:anim calcmode="lin" valueType="num">
                                      <p:cBhvr>
                                        <p:cTn id="17" dur="500" fill="hold"/>
                                        <p:tgtEl>
                                          <p:spTgt spid="84"/>
                                        </p:tgtEl>
                                        <p:attrNameLst>
                                          <p:attrName>ppt_w</p:attrName>
                                        </p:attrNameLst>
                                      </p:cBhvr>
                                      <p:tavLst>
                                        <p:tav tm="0">
                                          <p:val>
                                            <p:fltVal val="0"/>
                                          </p:val>
                                        </p:tav>
                                        <p:tav tm="100000">
                                          <p:val>
                                            <p:strVal val="#ppt_w"/>
                                          </p:val>
                                        </p:tav>
                                      </p:tavLst>
                                    </p:anim>
                                    <p:anim calcmode="lin" valueType="num">
                                      <p:cBhvr>
                                        <p:cTn id="18" dur="500" fill="hold"/>
                                        <p:tgtEl>
                                          <p:spTgt spid="84"/>
                                        </p:tgtEl>
                                        <p:attrNameLst>
                                          <p:attrName>ppt_h</p:attrName>
                                        </p:attrNameLst>
                                      </p:cBhvr>
                                      <p:tavLst>
                                        <p:tav tm="0">
                                          <p:val>
                                            <p:fltVal val="0"/>
                                          </p:val>
                                        </p:tav>
                                        <p:tav tm="100000">
                                          <p:val>
                                            <p:strVal val="#ppt_h"/>
                                          </p:val>
                                        </p:tav>
                                      </p:tavLst>
                                    </p:anim>
                                    <p:animEffect transition="in" filter="fade">
                                      <p:cBhvr>
                                        <p:cTn id="19" dur="500"/>
                                        <p:tgtEl>
                                          <p:spTgt spid="84"/>
                                        </p:tgtEl>
                                      </p:cBhvr>
                                    </p:animEffect>
                                  </p:childTnLst>
                                </p:cTn>
                              </p:par>
                              <p:par>
                                <p:cTn id="20" presetID="53" presetClass="entr" presetSubtype="16" fill="hold" nodeType="withEffect">
                                  <p:stCondLst>
                                    <p:cond delay="0"/>
                                  </p:stCondLst>
                                  <p:childTnLst>
                                    <p:set>
                                      <p:cBhvr>
                                        <p:cTn id="21" dur="1" fill="hold">
                                          <p:stCondLst>
                                            <p:cond delay="0"/>
                                          </p:stCondLst>
                                        </p:cTn>
                                        <p:tgtEl>
                                          <p:spTgt spid="31754"/>
                                        </p:tgtEl>
                                        <p:attrNameLst>
                                          <p:attrName>style.visibility</p:attrName>
                                        </p:attrNameLst>
                                      </p:cBhvr>
                                      <p:to>
                                        <p:strVal val="visible"/>
                                      </p:to>
                                    </p:set>
                                    <p:anim calcmode="lin" valueType="num">
                                      <p:cBhvr>
                                        <p:cTn id="22" dur="500" fill="hold"/>
                                        <p:tgtEl>
                                          <p:spTgt spid="31754"/>
                                        </p:tgtEl>
                                        <p:attrNameLst>
                                          <p:attrName>ppt_w</p:attrName>
                                        </p:attrNameLst>
                                      </p:cBhvr>
                                      <p:tavLst>
                                        <p:tav tm="0">
                                          <p:val>
                                            <p:fltVal val="0"/>
                                          </p:val>
                                        </p:tav>
                                        <p:tav tm="100000">
                                          <p:val>
                                            <p:strVal val="#ppt_w"/>
                                          </p:val>
                                        </p:tav>
                                      </p:tavLst>
                                    </p:anim>
                                    <p:anim calcmode="lin" valueType="num">
                                      <p:cBhvr>
                                        <p:cTn id="23" dur="500" fill="hold"/>
                                        <p:tgtEl>
                                          <p:spTgt spid="31754"/>
                                        </p:tgtEl>
                                        <p:attrNameLst>
                                          <p:attrName>ppt_h</p:attrName>
                                        </p:attrNameLst>
                                      </p:cBhvr>
                                      <p:tavLst>
                                        <p:tav tm="0">
                                          <p:val>
                                            <p:fltVal val="0"/>
                                          </p:val>
                                        </p:tav>
                                        <p:tav tm="100000">
                                          <p:val>
                                            <p:strVal val="#ppt_h"/>
                                          </p:val>
                                        </p:tav>
                                      </p:tavLst>
                                    </p:anim>
                                    <p:animEffect transition="in" filter="fade">
                                      <p:cBhvr>
                                        <p:cTn id="24" dur="500"/>
                                        <p:tgtEl>
                                          <p:spTgt spid="3175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p:cTn id="27" dur="500" fill="hold"/>
                                        <p:tgtEl>
                                          <p:spTgt spid="39"/>
                                        </p:tgtEl>
                                        <p:attrNameLst>
                                          <p:attrName>ppt_w</p:attrName>
                                        </p:attrNameLst>
                                      </p:cBhvr>
                                      <p:tavLst>
                                        <p:tav tm="0">
                                          <p:val>
                                            <p:fltVal val="0"/>
                                          </p:val>
                                        </p:tav>
                                        <p:tav tm="100000">
                                          <p:val>
                                            <p:strVal val="#ppt_w"/>
                                          </p:val>
                                        </p:tav>
                                      </p:tavLst>
                                    </p:anim>
                                    <p:anim calcmode="lin" valueType="num">
                                      <p:cBhvr>
                                        <p:cTn id="28" dur="500" fill="hold"/>
                                        <p:tgtEl>
                                          <p:spTgt spid="39"/>
                                        </p:tgtEl>
                                        <p:attrNameLst>
                                          <p:attrName>ppt_h</p:attrName>
                                        </p:attrNameLst>
                                      </p:cBhvr>
                                      <p:tavLst>
                                        <p:tav tm="0">
                                          <p:val>
                                            <p:fltVal val="0"/>
                                          </p:val>
                                        </p:tav>
                                        <p:tav tm="100000">
                                          <p:val>
                                            <p:strVal val="#ppt_h"/>
                                          </p:val>
                                        </p:tav>
                                      </p:tavLst>
                                    </p:anim>
                                    <p:animEffect transition="in" filter="fade">
                                      <p:cBhvr>
                                        <p:cTn id="29" dur="500"/>
                                        <p:tgtEl>
                                          <p:spTgt spid="39"/>
                                        </p:tgtEl>
                                      </p:cBhvr>
                                    </p:animEffect>
                                  </p:childTnLst>
                                </p:cTn>
                              </p:par>
                              <p:par>
                                <p:cTn id="30" presetID="53" presetClass="entr" presetSubtype="16"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9">
                                            <p:txEl>
                                              <p:pRg st="0" end="0"/>
                                            </p:txEl>
                                          </p:spTgt>
                                        </p:tgtEl>
                                        <p:attrNameLst>
                                          <p:attrName>style.visibility</p:attrName>
                                        </p:attrNameLst>
                                      </p:cBhvr>
                                      <p:to>
                                        <p:strVal val="visible"/>
                                      </p:to>
                                    </p:set>
                                    <p:animEffect transition="in" filter="barn(inVertical)">
                                      <p:cBhvr>
                                        <p:cTn id="39" dur="500"/>
                                        <p:tgtEl>
                                          <p:spTgt spid="3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39">
                                            <p:txEl>
                                              <p:pRg st="1" end="1"/>
                                            </p:txEl>
                                          </p:spTgt>
                                        </p:tgtEl>
                                        <p:attrNameLst>
                                          <p:attrName>style.visibility</p:attrName>
                                        </p:attrNameLst>
                                      </p:cBhvr>
                                      <p:to>
                                        <p:strVal val="visible"/>
                                      </p:to>
                                    </p:set>
                                    <p:animEffect transition="in" filter="barn(inVertical)">
                                      <p:cBhvr>
                                        <p:cTn id="44" dur="500"/>
                                        <p:tgtEl>
                                          <p:spTgt spid="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4" grpId="0"/>
      <p:bldP spid="84" grpId="0"/>
      <p:bldP spid="3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685800"/>
            <a:ext cx="9220200" cy="6836229"/>
          </a:xfrm>
        </p:spPr>
        <p:txBody>
          <a:bodyPr/>
          <a:lstStyle/>
          <a:p>
            <a:pPr marL="0" indent="0">
              <a:lnSpc>
                <a:spcPct val="150000"/>
              </a:lnSpc>
              <a:buNone/>
            </a:pPr>
            <a:r>
              <a:rPr lang="zh-CN" altLang="en-US" b="1" dirty="0">
                <a:highlight>
                  <a:srgbClr val="FFFF00"/>
                </a:highlight>
              </a:rPr>
              <a:t>例</a:t>
            </a:r>
            <a:r>
              <a:rPr lang="zh-CN" altLang="en-US" b="1" dirty="0"/>
              <a:t>：</a:t>
            </a:r>
            <a:endParaRPr lang="en-US" altLang="zh-CN" b="1" dirty="0"/>
          </a:p>
          <a:p>
            <a:pPr marL="0" indent="0">
              <a:lnSpc>
                <a:spcPct val="150000"/>
              </a:lnSpc>
              <a:buNone/>
            </a:pPr>
            <a:r>
              <a:rPr lang="zh-CN" altLang="en-US" b="1" dirty="0"/>
              <a:t>        “被告陈</a:t>
            </a:r>
            <a:r>
              <a:rPr lang="en-US" altLang="zh-CN" b="1" dirty="0"/>
              <a:t>XX</a:t>
            </a:r>
            <a:r>
              <a:rPr lang="zh-CN" altLang="en-US" b="1" dirty="0"/>
              <a:t>已构成贪污罪。因为第一，被告陈</a:t>
            </a:r>
            <a:r>
              <a:rPr lang="en-US" altLang="zh-CN" b="1" dirty="0"/>
              <a:t>XX</a:t>
            </a:r>
            <a:r>
              <a:rPr lang="zh-CN" altLang="en-US" b="1" dirty="0"/>
              <a:t>开支较大，收支悬殊，经济来源令人可疑；第二，被告经常是一个人在这个门市部做营业工作，贪污销货款有极为方便的条件；第三，该被告经常发牢骚，嫌自己的工资太低。综上所述可见，陈</a:t>
            </a:r>
            <a:r>
              <a:rPr lang="en-US" altLang="zh-CN" b="1" dirty="0"/>
              <a:t>XX</a:t>
            </a:r>
            <a:r>
              <a:rPr lang="zh-CN" altLang="en-US" b="1" dirty="0"/>
              <a:t>完全可能犯贪污罪。”</a:t>
            </a:r>
            <a:endParaRPr lang="en-US" altLang="zh-CN" b="1" dirty="0"/>
          </a:p>
        </p:txBody>
      </p:sp>
    </p:spTree>
    <p:extLst>
      <p:ext uri="{BB962C8B-B14F-4D97-AF65-F5344CB8AC3E}">
        <p14:creationId xmlns:p14="http://schemas.microsoft.com/office/powerpoint/2010/main" val="3042982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447800"/>
            <a:ext cx="9250680" cy="6836229"/>
          </a:xfrm>
        </p:spPr>
        <p:txBody>
          <a:bodyPr/>
          <a:lstStyle/>
          <a:p>
            <a:pPr marL="0" indent="0">
              <a:lnSpc>
                <a:spcPct val="150000"/>
              </a:lnSpc>
              <a:buNone/>
            </a:pPr>
            <a:r>
              <a:rPr lang="en-US" altLang="zh-CN" b="1" dirty="0"/>
              <a:t>        </a:t>
            </a:r>
            <a:r>
              <a:rPr lang="zh-CN" altLang="en-US" b="1" dirty="0"/>
              <a:t>这一论证犯“转移论题”的错误也显而易见。论证者本来准备证明的论题是“被告陈</a:t>
            </a:r>
            <a:r>
              <a:rPr lang="en-US" altLang="zh-CN" b="1" dirty="0"/>
              <a:t>XX</a:t>
            </a:r>
            <a:r>
              <a:rPr lang="zh-CN" altLang="en-US" b="1" dirty="0"/>
              <a:t>已构成贪污罪”，而通过论证实际证明的则是“陈</a:t>
            </a:r>
            <a:r>
              <a:rPr lang="en-US" altLang="zh-CN" b="1" dirty="0"/>
              <a:t>XX</a:t>
            </a:r>
            <a:r>
              <a:rPr lang="zh-CN" altLang="en-US" b="1" dirty="0"/>
              <a:t>完全可能犯贪污罪”。不言而喻，上述两个命题并不等值，而论证者却用对后者的证明来代替对前者的证明，显然就属“转移论题”。</a:t>
            </a:r>
            <a:endParaRPr lang="en-US" altLang="zh-CN" b="1" dirty="0"/>
          </a:p>
        </p:txBody>
      </p:sp>
    </p:spTree>
    <p:extLst>
      <p:ext uri="{BB962C8B-B14F-4D97-AF65-F5344CB8AC3E}">
        <p14:creationId xmlns:p14="http://schemas.microsoft.com/office/powerpoint/2010/main" val="146800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28"/>
          <p:cNvSpPr txBox="1"/>
          <p:nvPr/>
        </p:nvSpPr>
        <p:spPr>
          <a:xfrm>
            <a:off x="3298825" y="2481263"/>
            <a:ext cx="4770438" cy="120015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p>
        </p:txBody>
      </p:sp>
      <p:sp>
        <p:nvSpPr>
          <p:cNvPr id="44" name="文本框 28"/>
          <p:cNvSpPr txBox="1"/>
          <p:nvPr/>
        </p:nvSpPr>
        <p:spPr>
          <a:xfrm>
            <a:off x="973864" y="2664204"/>
            <a:ext cx="7302500" cy="739775"/>
          </a:xfrm>
          <a:prstGeom prst="rect">
            <a:avLst/>
          </a:prstGeom>
          <a:noFill/>
        </p:spPr>
        <p:txBody>
          <a:bodyP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       </a:t>
            </a:r>
          </a:p>
        </p:txBody>
      </p:sp>
      <p:grpSp>
        <p:nvGrpSpPr>
          <p:cNvPr id="18436" name="组合 1"/>
          <p:cNvGrpSpPr>
            <a:grpSpLocks/>
          </p:cNvGrpSpPr>
          <p:nvPr/>
        </p:nvGrpSpPr>
        <p:grpSpPr bwMode="auto">
          <a:xfrm>
            <a:off x="525463" y="508000"/>
            <a:ext cx="5397500" cy="652463"/>
            <a:chOff x="3589704" y="5356768"/>
            <a:chExt cx="5398100" cy="651600"/>
          </a:xfrm>
        </p:grpSpPr>
        <p:sp>
          <p:nvSpPr>
            <p:cNvPr id="52" name="Freeform 7"/>
            <p:cNvSpPr>
              <a:spLocks/>
            </p:cNvSpPr>
            <p:nvPr/>
          </p:nvSpPr>
          <p:spPr bwMode="auto">
            <a:xfrm>
              <a:off x="3592879" y="5358354"/>
              <a:ext cx="5394925" cy="648428"/>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29ABE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3" name="Freeform 8"/>
            <p:cNvSpPr>
              <a:spLocks/>
            </p:cNvSpPr>
            <p:nvPr/>
          </p:nvSpPr>
          <p:spPr bwMode="auto">
            <a:xfrm>
              <a:off x="7751004" y="5358354"/>
              <a:ext cx="1236800" cy="648428"/>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4" name="Freeform 12"/>
            <p:cNvSpPr>
              <a:spLocks/>
            </p:cNvSpPr>
            <p:nvPr/>
          </p:nvSpPr>
          <p:spPr bwMode="auto">
            <a:xfrm>
              <a:off x="3589704" y="5356768"/>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grpSp>
      <p:sp>
        <p:nvSpPr>
          <p:cNvPr id="55" name="Freeform 5"/>
          <p:cNvSpPr>
            <a:spLocks noEditPoints="1"/>
          </p:cNvSpPr>
          <p:nvPr/>
        </p:nvSpPr>
        <p:spPr bwMode="auto">
          <a:xfrm>
            <a:off x="295275" y="268288"/>
            <a:ext cx="5821363" cy="1081087"/>
          </a:xfrm>
          <a:custGeom>
            <a:avLst/>
            <a:gdLst>
              <a:gd name="T0" fmla="*/ 5285393 w 1097"/>
              <a:gd name="T1" fmla="*/ 0 h 201"/>
              <a:gd name="T2" fmla="*/ 530662 w 1097"/>
              <a:gd name="T3" fmla="*/ 0 h 201"/>
              <a:gd name="T4" fmla="*/ 153892 w 1097"/>
              <a:gd name="T5" fmla="*/ 155978 h 201"/>
              <a:gd name="T6" fmla="*/ 0 w 1097"/>
              <a:gd name="T7" fmla="*/ 537854 h 201"/>
              <a:gd name="T8" fmla="*/ 530662 w 1097"/>
              <a:gd name="T9" fmla="*/ 1081087 h 201"/>
              <a:gd name="T10" fmla="*/ 5285393 w 1097"/>
              <a:gd name="T11" fmla="*/ 1081087 h 201"/>
              <a:gd name="T12" fmla="*/ 5821362 w 1097"/>
              <a:gd name="T13" fmla="*/ 537854 h 201"/>
              <a:gd name="T14" fmla="*/ 5662163 w 1097"/>
              <a:gd name="T15" fmla="*/ 155978 h 201"/>
              <a:gd name="T16" fmla="*/ 5285393 w 1097"/>
              <a:gd name="T17" fmla="*/ 0 h 201"/>
              <a:gd name="T18" fmla="*/ 5609097 w 1097"/>
              <a:gd name="T19" fmla="*/ 537854 h 201"/>
              <a:gd name="T20" fmla="*/ 5285393 w 1097"/>
              <a:gd name="T21" fmla="*/ 865945 h 201"/>
              <a:gd name="T22" fmla="*/ 530662 w 1097"/>
              <a:gd name="T23" fmla="*/ 865945 h 201"/>
              <a:gd name="T24" fmla="*/ 212265 w 1097"/>
              <a:gd name="T25" fmla="*/ 537854 h 201"/>
              <a:gd name="T26" fmla="*/ 307784 w 1097"/>
              <a:gd name="T27" fmla="*/ 311955 h 201"/>
              <a:gd name="T28" fmla="*/ 530662 w 1097"/>
              <a:gd name="T29" fmla="*/ 215142 h 201"/>
              <a:gd name="T30" fmla="*/ 5285393 w 1097"/>
              <a:gd name="T31" fmla="*/ 215142 h 201"/>
              <a:gd name="T32" fmla="*/ 5513578 w 1097"/>
              <a:gd name="T33" fmla="*/ 311955 h 201"/>
              <a:gd name="T34" fmla="*/ 5609097 w 1097"/>
              <a:gd name="T35" fmla="*/ 537854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6" name="Freeform 6"/>
          <p:cNvSpPr>
            <a:spLocks noEditPoints="1"/>
          </p:cNvSpPr>
          <p:nvPr/>
        </p:nvSpPr>
        <p:spPr bwMode="auto">
          <a:xfrm>
            <a:off x="422275" y="401638"/>
            <a:ext cx="5608638" cy="865187"/>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7" name="文本框 39"/>
          <p:cNvSpPr txBox="1"/>
          <p:nvPr/>
        </p:nvSpPr>
        <p:spPr>
          <a:xfrm>
            <a:off x="585788" y="574675"/>
            <a:ext cx="665567"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04</a:t>
            </a:r>
            <a:endParaRPr kumimoji="0" lang="zh-CN" altLang="en-US"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58" name="Freeform 27"/>
          <p:cNvSpPr>
            <a:spLocks noChangeAspect="1" noEditPoints="1"/>
          </p:cNvSpPr>
          <p:nvPr/>
        </p:nvSpPr>
        <p:spPr bwMode="auto">
          <a:xfrm>
            <a:off x="4999038" y="600075"/>
            <a:ext cx="498475" cy="504825"/>
          </a:xfrm>
          <a:custGeom>
            <a:avLst/>
            <a:gdLst>
              <a:gd name="T0" fmla="*/ 59 w 104"/>
              <a:gd name="T1" fmla="*/ 46 h 105"/>
              <a:gd name="T2" fmla="*/ 59 w 104"/>
              <a:gd name="T3" fmla="*/ 23 h 105"/>
              <a:gd name="T4" fmla="*/ 46 w 104"/>
              <a:gd name="T5" fmla="*/ 23 h 105"/>
              <a:gd name="T6" fmla="*/ 46 w 104"/>
              <a:gd name="T7" fmla="*/ 46 h 105"/>
              <a:gd name="T8" fmla="*/ 24 w 104"/>
              <a:gd name="T9" fmla="*/ 46 h 105"/>
              <a:gd name="T10" fmla="*/ 24 w 104"/>
              <a:gd name="T11" fmla="*/ 59 h 105"/>
              <a:gd name="T12" fmla="*/ 46 w 104"/>
              <a:gd name="T13" fmla="*/ 59 h 105"/>
              <a:gd name="T14" fmla="*/ 46 w 104"/>
              <a:gd name="T15" fmla="*/ 82 h 105"/>
              <a:gd name="T16" fmla="*/ 59 w 104"/>
              <a:gd name="T17" fmla="*/ 82 h 105"/>
              <a:gd name="T18" fmla="*/ 59 w 104"/>
              <a:gd name="T19" fmla="*/ 59 h 105"/>
              <a:gd name="T20" fmla="*/ 81 w 104"/>
              <a:gd name="T21" fmla="*/ 59 h 105"/>
              <a:gd name="T22" fmla="*/ 81 w 104"/>
              <a:gd name="T23" fmla="*/ 46 h 105"/>
              <a:gd name="T24" fmla="*/ 59 w 104"/>
              <a:gd name="T25" fmla="*/ 46 h 105"/>
              <a:gd name="T26" fmla="*/ 52 w 104"/>
              <a:gd name="T27" fmla="*/ 0 h 105"/>
              <a:gd name="T28" fmla="*/ 0 w 104"/>
              <a:gd name="T29" fmla="*/ 53 h 105"/>
              <a:gd name="T30" fmla="*/ 52 w 104"/>
              <a:gd name="T31" fmla="*/ 105 h 105"/>
              <a:gd name="T32" fmla="*/ 104 w 104"/>
              <a:gd name="T33" fmla="*/ 53 h 105"/>
              <a:gd name="T34" fmla="*/ 52 w 104"/>
              <a:gd name="T35" fmla="*/ 0 h 105"/>
              <a:gd name="T36" fmla="*/ 52 w 104"/>
              <a:gd name="T37" fmla="*/ 93 h 105"/>
              <a:gd name="T38" fmla="*/ 12 w 104"/>
              <a:gd name="T39" fmla="*/ 53 h 105"/>
              <a:gd name="T40" fmla="*/ 52 w 104"/>
              <a:gd name="T41" fmla="*/ 12 h 105"/>
              <a:gd name="T42" fmla="*/ 93 w 104"/>
              <a:gd name="T43" fmla="*/ 53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9" y="46"/>
                </a:moveTo>
                <a:cubicBezTo>
                  <a:pt x="59" y="23"/>
                  <a:pt x="59" y="23"/>
                  <a:pt x="59" y="23"/>
                </a:cubicBezTo>
                <a:cubicBezTo>
                  <a:pt x="46" y="23"/>
                  <a:pt x="46" y="23"/>
                  <a:pt x="46" y="23"/>
                </a:cubicBezTo>
                <a:cubicBezTo>
                  <a:pt x="46" y="46"/>
                  <a:pt x="46" y="46"/>
                  <a:pt x="46" y="46"/>
                </a:cubicBezTo>
                <a:cubicBezTo>
                  <a:pt x="24" y="46"/>
                  <a:pt x="24" y="46"/>
                  <a:pt x="24" y="46"/>
                </a:cubicBezTo>
                <a:cubicBezTo>
                  <a:pt x="24" y="59"/>
                  <a:pt x="24" y="59"/>
                  <a:pt x="24" y="59"/>
                </a:cubicBezTo>
                <a:cubicBezTo>
                  <a:pt x="46" y="59"/>
                  <a:pt x="46" y="59"/>
                  <a:pt x="46" y="59"/>
                </a:cubicBezTo>
                <a:cubicBezTo>
                  <a:pt x="46" y="82"/>
                  <a:pt x="46" y="82"/>
                  <a:pt x="46" y="82"/>
                </a:cubicBezTo>
                <a:cubicBezTo>
                  <a:pt x="59" y="82"/>
                  <a:pt x="59" y="82"/>
                  <a:pt x="59" y="82"/>
                </a:cubicBezTo>
                <a:cubicBezTo>
                  <a:pt x="59" y="59"/>
                  <a:pt x="59" y="59"/>
                  <a:pt x="59" y="59"/>
                </a:cubicBezTo>
                <a:cubicBezTo>
                  <a:pt x="81" y="59"/>
                  <a:pt x="81" y="59"/>
                  <a:pt x="81" y="59"/>
                </a:cubicBezTo>
                <a:cubicBezTo>
                  <a:pt x="81" y="46"/>
                  <a:pt x="81" y="46"/>
                  <a:pt x="81" y="46"/>
                </a:cubicBezTo>
                <a:lnTo>
                  <a:pt x="59" y="46"/>
                </a:lnTo>
                <a:close/>
                <a:moveTo>
                  <a:pt x="52" y="0"/>
                </a:moveTo>
                <a:cubicBezTo>
                  <a:pt x="23" y="0"/>
                  <a:pt x="0" y="24"/>
                  <a:pt x="0" y="53"/>
                </a:cubicBezTo>
                <a:cubicBezTo>
                  <a:pt x="0" y="81"/>
                  <a:pt x="23" y="105"/>
                  <a:pt x="52" y="105"/>
                </a:cubicBezTo>
                <a:cubicBezTo>
                  <a:pt x="81" y="105"/>
                  <a:pt x="104" y="81"/>
                  <a:pt x="104" y="53"/>
                </a:cubicBezTo>
                <a:cubicBezTo>
                  <a:pt x="104" y="24"/>
                  <a:pt x="81" y="0"/>
                  <a:pt x="52" y="0"/>
                </a:cubicBezTo>
                <a:close/>
                <a:moveTo>
                  <a:pt x="52" y="93"/>
                </a:moveTo>
                <a:cubicBezTo>
                  <a:pt x="30" y="93"/>
                  <a:pt x="12" y="75"/>
                  <a:pt x="12" y="53"/>
                </a:cubicBezTo>
                <a:cubicBezTo>
                  <a:pt x="12" y="30"/>
                  <a:pt x="30" y="12"/>
                  <a:pt x="52" y="12"/>
                </a:cubicBezTo>
                <a:cubicBezTo>
                  <a:pt x="74" y="12"/>
                  <a:pt x="93" y="30"/>
                  <a:pt x="93" y="53"/>
                </a:cubicBezTo>
                <a:cubicBezTo>
                  <a:pt x="93" y="75"/>
                  <a:pt x="74" y="93"/>
                  <a:pt x="52" y="93"/>
                </a:cubicBezTo>
                <a:close/>
              </a:path>
            </a:pathLst>
          </a:custGeom>
          <a:solidFill>
            <a:sysClr val="window" lastClr="FFFFFF">
              <a:alpha val="88000"/>
            </a:sys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9" name="文本框 28"/>
          <p:cNvSpPr txBox="1"/>
          <p:nvPr/>
        </p:nvSpPr>
        <p:spPr>
          <a:xfrm>
            <a:off x="862523" y="552849"/>
            <a:ext cx="2601994"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zh-CN" altLang="en-US" sz="32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论证的规则</a:t>
            </a:r>
            <a:endPar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60" name="任意多边形 4"/>
          <p:cNvSpPr/>
          <p:nvPr/>
        </p:nvSpPr>
        <p:spPr>
          <a:xfrm rot="19495706">
            <a:off x="309563" y="2096064"/>
            <a:ext cx="1035050" cy="720725"/>
          </a:xfrm>
          <a:custGeom>
            <a:avLst/>
            <a:gdLst>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698395 w 1556117"/>
              <a:gd name="connsiteY2" fmla="*/ 875985 h 1091990"/>
              <a:gd name="connsiteX3" fmla="*/ 490576 w 1556117"/>
              <a:gd name="connsiteY3" fmla="*/ 690838 h 1091990"/>
              <a:gd name="connsiteX4" fmla="*/ 199631 w 1556117"/>
              <a:gd name="connsiteY4" fmla="*/ 562368 h 1091990"/>
              <a:gd name="connsiteX5" fmla="*/ 29598 w 1556117"/>
              <a:gd name="connsiteY5" fmla="*/ 562368 h 1091990"/>
              <a:gd name="connsiteX6" fmla="*/ 22041 w 1556117"/>
              <a:gd name="connsiteY6" fmla="*/ 547254 h 1091990"/>
              <a:gd name="connsiteX7" fmla="*/ 82497 w 1556117"/>
              <a:gd name="connsiteY7" fmla="*/ 441456 h 1091990"/>
              <a:gd name="connsiteX8" fmla="*/ 256309 w 1556117"/>
              <a:gd name="connsiteY8" fmla="*/ 218524 h 1091990"/>
              <a:gd name="connsiteX9" fmla="*/ 551033 w 1556117"/>
              <a:gd name="connsiteY9" fmla="*/ 48491 h 1091990"/>
              <a:gd name="connsiteX10" fmla="*/ 943998 w 1556117"/>
              <a:gd name="connsiteY10" fmla="*/ 25820 h 1091990"/>
              <a:gd name="connsiteX11" fmla="*/ 1291621 w 1556117"/>
              <a:gd name="connsiteY11" fmla="*/ 203410 h 1091990"/>
              <a:gd name="connsiteX12" fmla="*/ 1518332 w 1556117"/>
              <a:gd name="connsiteY12" fmla="*/ 494355 h 1091990"/>
              <a:gd name="connsiteX13" fmla="*/ 1518332 w 1556117"/>
              <a:gd name="connsiteY13" fmla="*/ 517026 h 1091990"/>
              <a:gd name="connsiteX14" fmla="*/ 1382305 w 1556117"/>
              <a:gd name="connsiteY14" fmla="*/ 535919 h 1091990"/>
              <a:gd name="connsiteX15" fmla="*/ 1155595 w 1556117"/>
              <a:gd name="connsiteY15" fmla="*/ 626603 h 1091990"/>
              <a:gd name="connsiteX16" fmla="*/ 962890 w 1556117"/>
              <a:gd name="connsiteY16" fmla="*/ 789079 h 1091990"/>
              <a:gd name="connsiteX17" fmla="*/ 796636 w 1556117"/>
              <a:gd name="connsiteY17"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360"/>
              <a:gd name="connsiteX1" fmla="*/ 690837 w 1556117"/>
              <a:gd name="connsiteY1" fmla="*/ 879764 h 1091360"/>
              <a:gd name="connsiteX2" fmla="*/ 490576 w 1556117"/>
              <a:gd name="connsiteY2" fmla="*/ 690838 h 1091360"/>
              <a:gd name="connsiteX3" fmla="*/ 199631 w 1556117"/>
              <a:gd name="connsiteY3" fmla="*/ 562368 h 1091360"/>
              <a:gd name="connsiteX4" fmla="*/ 29598 w 1556117"/>
              <a:gd name="connsiteY4" fmla="*/ 562368 h 1091360"/>
              <a:gd name="connsiteX5" fmla="*/ 22041 w 1556117"/>
              <a:gd name="connsiteY5" fmla="*/ 547254 h 1091360"/>
              <a:gd name="connsiteX6" fmla="*/ 82497 w 1556117"/>
              <a:gd name="connsiteY6" fmla="*/ 441456 h 1091360"/>
              <a:gd name="connsiteX7" fmla="*/ 256309 w 1556117"/>
              <a:gd name="connsiteY7" fmla="*/ 218524 h 1091360"/>
              <a:gd name="connsiteX8" fmla="*/ 551033 w 1556117"/>
              <a:gd name="connsiteY8" fmla="*/ 48491 h 1091360"/>
              <a:gd name="connsiteX9" fmla="*/ 943998 w 1556117"/>
              <a:gd name="connsiteY9" fmla="*/ 25820 h 1091360"/>
              <a:gd name="connsiteX10" fmla="*/ 1291621 w 1556117"/>
              <a:gd name="connsiteY10" fmla="*/ 203410 h 1091360"/>
              <a:gd name="connsiteX11" fmla="*/ 1518332 w 1556117"/>
              <a:gd name="connsiteY11" fmla="*/ 494355 h 1091360"/>
              <a:gd name="connsiteX12" fmla="*/ 1518332 w 1556117"/>
              <a:gd name="connsiteY12" fmla="*/ 517026 h 1091360"/>
              <a:gd name="connsiteX13" fmla="*/ 1382305 w 1556117"/>
              <a:gd name="connsiteY13" fmla="*/ 535919 h 1091360"/>
              <a:gd name="connsiteX14" fmla="*/ 1155595 w 1556117"/>
              <a:gd name="connsiteY14" fmla="*/ 626603 h 1091360"/>
              <a:gd name="connsiteX15" fmla="*/ 962890 w 1556117"/>
              <a:gd name="connsiteY15" fmla="*/ 789079 h 1091360"/>
              <a:gd name="connsiteX16" fmla="*/ 796636 w 1556117"/>
              <a:gd name="connsiteY16" fmla="*/ 1076246 h 1091360"/>
              <a:gd name="connsiteX0" fmla="*/ 796636 w 1556117"/>
              <a:gd name="connsiteY0" fmla="*/ 1076246 h 1091360"/>
              <a:gd name="connsiteX1" fmla="*/ 690837 w 1556117"/>
              <a:gd name="connsiteY1" fmla="*/ 879764 h 1091360"/>
              <a:gd name="connsiteX2" fmla="*/ 490576 w 1556117"/>
              <a:gd name="connsiteY2" fmla="*/ 690838 h 1091360"/>
              <a:gd name="connsiteX3" fmla="*/ 483019 w 1556117"/>
              <a:gd name="connsiteY3" fmla="*/ 694616 h 1091360"/>
              <a:gd name="connsiteX4" fmla="*/ 199631 w 1556117"/>
              <a:gd name="connsiteY4" fmla="*/ 562368 h 1091360"/>
              <a:gd name="connsiteX5" fmla="*/ 29598 w 1556117"/>
              <a:gd name="connsiteY5" fmla="*/ 562368 h 1091360"/>
              <a:gd name="connsiteX6" fmla="*/ 22041 w 1556117"/>
              <a:gd name="connsiteY6" fmla="*/ 547254 h 1091360"/>
              <a:gd name="connsiteX7" fmla="*/ 82497 w 1556117"/>
              <a:gd name="connsiteY7" fmla="*/ 441456 h 1091360"/>
              <a:gd name="connsiteX8" fmla="*/ 256309 w 1556117"/>
              <a:gd name="connsiteY8" fmla="*/ 218524 h 1091360"/>
              <a:gd name="connsiteX9" fmla="*/ 551033 w 1556117"/>
              <a:gd name="connsiteY9" fmla="*/ 48491 h 1091360"/>
              <a:gd name="connsiteX10" fmla="*/ 943998 w 1556117"/>
              <a:gd name="connsiteY10" fmla="*/ 25820 h 1091360"/>
              <a:gd name="connsiteX11" fmla="*/ 1291621 w 1556117"/>
              <a:gd name="connsiteY11" fmla="*/ 203410 h 1091360"/>
              <a:gd name="connsiteX12" fmla="*/ 1518332 w 1556117"/>
              <a:gd name="connsiteY12" fmla="*/ 494355 h 1091360"/>
              <a:gd name="connsiteX13" fmla="*/ 1518332 w 1556117"/>
              <a:gd name="connsiteY13" fmla="*/ 517026 h 1091360"/>
              <a:gd name="connsiteX14" fmla="*/ 1382305 w 1556117"/>
              <a:gd name="connsiteY14" fmla="*/ 535919 h 1091360"/>
              <a:gd name="connsiteX15" fmla="*/ 1155595 w 1556117"/>
              <a:gd name="connsiteY15" fmla="*/ 626603 h 1091360"/>
              <a:gd name="connsiteX16" fmla="*/ 962890 w 1556117"/>
              <a:gd name="connsiteY16" fmla="*/ 789079 h 1091360"/>
              <a:gd name="connsiteX17" fmla="*/ 796636 w 155611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76246"/>
              <a:gd name="connsiteX1" fmla="*/ 691467 w 1556747"/>
              <a:gd name="connsiteY1" fmla="*/ 879764 h 1076246"/>
              <a:gd name="connsiteX2" fmla="*/ 491206 w 1556747"/>
              <a:gd name="connsiteY2" fmla="*/ 690838 h 1076246"/>
              <a:gd name="connsiteX3" fmla="*/ 483649 w 1556747"/>
              <a:gd name="connsiteY3" fmla="*/ 694616 h 1076246"/>
              <a:gd name="connsiteX4" fmla="*/ 204040 w 1556747"/>
              <a:gd name="connsiteY4" fmla="*/ 577483 h 1076246"/>
              <a:gd name="connsiteX5" fmla="*/ 30228 w 1556747"/>
              <a:gd name="connsiteY5" fmla="*/ 562368 h 1076246"/>
              <a:gd name="connsiteX6" fmla="*/ 22671 w 1556747"/>
              <a:gd name="connsiteY6" fmla="*/ 547254 h 1076246"/>
              <a:gd name="connsiteX7" fmla="*/ 83127 w 1556747"/>
              <a:gd name="connsiteY7" fmla="*/ 441456 h 1076246"/>
              <a:gd name="connsiteX8" fmla="*/ 256939 w 1556747"/>
              <a:gd name="connsiteY8" fmla="*/ 218524 h 1076246"/>
              <a:gd name="connsiteX9" fmla="*/ 551663 w 1556747"/>
              <a:gd name="connsiteY9" fmla="*/ 48491 h 1076246"/>
              <a:gd name="connsiteX10" fmla="*/ 944628 w 1556747"/>
              <a:gd name="connsiteY10" fmla="*/ 25820 h 1076246"/>
              <a:gd name="connsiteX11" fmla="*/ 1292251 w 1556747"/>
              <a:gd name="connsiteY11" fmla="*/ 203410 h 1076246"/>
              <a:gd name="connsiteX12" fmla="*/ 1518962 w 1556747"/>
              <a:gd name="connsiteY12" fmla="*/ 494355 h 1076246"/>
              <a:gd name="connsiteX13" fmla="*/ 1518962 w 1556747"/>
              <a:gd name="connsiteY13" fmla="*/ 517026 h 1076246"/>
              <a:gd name="connsiteX14" fmla="*/ 1382935 w 1556747"/>
              <a:gd name="connsiteY14" fmla="*/ 535919 h 1076246"/>
              <a:gd name="connsiteX15" fmla="*/ 1156225 w 1556747"/>
              <a:gd name="connsiteY15" fmla="*/ 626603 h 1076246"/>
              <a:gd name="connsiteX16" fmla="*/ 963520 w 1556747"/>
              <a:gd name="connsiteY16" fmla="*/ 789079 h 1076246"/>
              <a:gd name="connsiteX17" fmla="*/ 797266 w 1556747"/>
              <a:gd name="connsiteY17" fmla="*/ 1076246 h 1076246"/>
              <a:gd name="connsiteX0" fmla="*/ 797266 w 1556747"/>
              <a:gd name="connsiteY0" fmla="*/ 1076246 h 1095967"/>
              <a:gd name="connsiteX1" fmla="*/ 691467 w 1556747"/>
              <a:gd name="connsiteY1" fmla="*/ 879764 h 1095967"/>
              <a:gd name="connsiteX2" fmla="*/ 491206 w 1556747"/>
              <a:gd name="connsiteY2" fmla="*/ 690838 h 1095967"/>
              <a:gd name="connsiteX3" fmla="*/ 483649 w 1556747"/>
              <a:gd name="connsiteY3" fmla="*/ 694616 h 1095967"/>
              <a:gd name="connsiteX4" fmla="*/ 204040 w 1556747"/>
              <a:gd name="connsiteY4" fmla="*/ 577483 h 1095967"/>
              <a:gd name="connsiteX5" fmla="*/ 30228 w 1556747"/>
              <a:gd name="connsiteY5" fmla="*/ 562368 h 1095967"/>
              <a:gd name="connsiteX6" fmla="*/ 22671 w 1556747"/>
              <a:gd name="connsiteY6" fmla="*/ 547254 h 1095967"/>
              <a:gd name="connsiteX7" fmla="*/ 83127 w 1556747"/>
              <a:gd name="connsiteY7" fmla="*/ 441456 h 1095967"/>
              <a:gd name="connsiteX8" fmla="*/ 256939 w 1556747"/>
              <a:gd name="connsiteY8" fmla="*/ 218524 h 1095967"/>
              <a:gd name="connsiteX9" fmla="*/ 551663 w 1556747"/>
              <a:gd name="connsiteY9" fmla="*/ 48491 h 1095967"/>
              <a:gd name="connsiteX10" fmla="*/ 944628 w 1556747"/>
              <a:gd name="connsiteY10" fmla="*/ 25820 h 1095967"/>
              <a:gd name="connsiteX11" fmla="*/ 1292251 w 1556747"/>
              <a:gd name="connsiteY11" fmla="*/ 203410 h 1095967"/>
              <a:gd name="connsiteX12" fmla="*/ 1518962 w 1556747"/>
              <a:gd name="connsiteY12" fmla="*/ 494355 h 1095967"/>
              <a:gd name="connsiteX13" fmla="*/ 1518962 w 1556747"/>
              <a:gd name="connsiteY13" fmla="*/ 517026 h 1095967"/>
              <a:gd name="connsiteX14" fmla="*/ 1382935 w 1556747"/>
              <a:gd name="connsiteY14" fmla="*/ 535919 h 1095967"/>
              <a:gd name="connsiteX15" fmla="*/ 1156225 w 1556747"/>
              <a:gd name="connsiteY15" fmla="*/ 626603 h 1095967"/>
              <a:gd name="connsiteX16" fmla="*/ 963520 w 1556747"/>
              <a:gd name="connsiteY16" fmla="*/ 789079 h 1095967"/>
              <a:gd name="connsiteX17" fmla="*/ 797266 w 1556747"/>
              <a:gd name="connsiteY17" fmla="*/ 1076246 h 109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6747" h="1095967">
                <a:moveTo>
                  <a:pt x="797266" y="1076246"/>
                </a:moveTo>
                <a:cubicBezTo>
                  <a:pt x="785577" y="1073649"/>
                  <a:pt x="742477" y="943999"/>
                  <a:pt x="691467" y="879764"/>
                </a:cubicBezTo>
                <a:cubicBezTo>
                  <a:pt x="640457" y="815529"/>
                  <a:pt x="525842" y="721696"/>
                  <a:pt x="491206" y="690838"/>
                </a:cubicBezTo>
                <a:cubicBezTo>
                  <a:pt x="456570" y="659980"/>
                  <a:pt x="579216" y="757910"/>
                  <a:pt x="483649" y="694616"/>
                </a:cubicBezTo>
                <a:cubicBezTo>
                  <a:pt x="384545" y="633220"/>
                  <a:pt x="279610" y="599524"/>
                  <a:pt x="204040" y="577483"/>
                </a:cubicBezTo>
                <a:cubicBezTo>
                  <a:pt x="128470" y="555442"/>
                  <a:pt x="60456" y="567406"/>
                  <a:pt x="30228" y="562368"/>
                </a:cubicBezTo>
                <a:cubicBezTo>
                  <a:pt x="0" y="557330"/>
                  <a:pt x="13855" y="567406"/>
                  <a:pt x="22671" y="547254"/>
                </a:cubicBezTo>
                <a:cubicBezTo>
                  <a:pt x="31488" y="527102"/>
                  <a:pt x="44082" y="496244"/>
                  <a:pt x="83127" y="441456"/>
                </a:cubicBezTo>
                <a:cubicBezTo>
                  <a:pt x="122172" y="386668"/>
                  <a:pt x="178850" y="284018"/>
                  <a:pt x="256939" y="218524"/>
                </a:cubicBezTo>
                <a:cubicBezTo>
                  <a:pt x="335028" y="153030"/>
                  <a:pt x="437048" y="80608"/>
                  <a:pt x="551663" y="48491"/>
                </a:cubicBezTo>
                <a:cubicBezTo>
                  <a:pt x="666278" y="16374"/>
                  <a:pt x="821197" y="0"/>
                  <a:pt x="944628" y="25820"/>
                </a:cubicBezTo>
                <a:cubicBezTo>
                  <a:pt x="1068059" y="51640"/>
                  <a:pt x="1196529" y="125321"/>
                  <a:pt x="1292251" y="203410"/>
                </a:cubicBezTo>
                <a:cubicBezTo>
                  <a:pt x="1387973" y="281499"/>
                  <a:pt x="1481177" y="442086"/>
                  <a:pt x="1518962" y="494355"/>
                </a:cubicBezTo>
                <a:cubicBezTo>
                  <a:pt x="1556747" y="546624"/>
                  <a:pt x="1541633" y="510099"/>
                  <a:pt x="1518962" y="517026"/>
                </a:cubicBezTo>
                <a:cubicBezTo>
                  <a:pt x="1496291" y="523953"/>
                  <a:pt x="1443391" y="517656"/>
                  <a:pt x="1382935" y="535919"/>
                </a:cubicBezTo>
                <a:cubicBezTo>
                  <a:pt x="1322479" y="554182"/>
                  <a:pt x="1226127" y="584410"/>
                  <a:pt x="1156225" y="626603"/>
                </a:cubicBezTo>
                <a:cubicBezTo>
                  <a:pt x="1086323" y="668796"/>
                  <a:pt x="1023346" y="712249"/>
                  <a:pt x="963520" y="789079"/>
                </a:cubicBezTo>
                <a:cubicBezTo>
                  <a:pt x="903694" y="865909"/>
                  <a:pt x="808601" y="1095967"/>
                  <a:pt x="797266" y="1076246"/>
                </a:cubicBezTo>
                <a:close/>
              </a:path>
            </a:pathLst>
          </a:custGeom>
          <a:gradFill>
            <a:gsLst>
              <a:gs pos="0">
                <a:srgbClr val="C31B4F"/>
              </a:gs>
              <a:gs pos="100000">
                <a:srgbClr val="E55D8E"/>
              </a:gs>
            </a:gsLst>
            <a:lin ang="0" scaled="0"/>
          </a:gradFill>
          <a:ln>
            <a:solidFill>
              <a:srgbClr val="D121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宋体"/>
              <a:cs typeface="+mn-cs"/>
            </a:endParaRPr>
          </a:p>
        </p:txBody>
      </p:sp>
      <p:sp>
        <p:nvSpPr>
          <p:cNvPr id="84" name="文本框 28"/>
          <p:cNvSpPr txBox="1"/>
          <p:nvPr/>
        </p:nvSpPr>
        <p:spPr>
          <a:xfrm>
            <a:off x="1251355" y="2148388"/>
            <a:ext cx="3877985"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dirty="0">
                <a:ln>
                  <a:noFill/>
                </a:ln>
                <a:solidFill>
                  <a:srgbClr val="7030A0"/>
                </a:solidFill>
                <a:effectLst>
                  <a:outerShdw blurRad="50800" dist="76200" dir="2700000" algn="tl" rotWithShape="0">
                    <a:prstClr val="black">
                      <a:alpha val="40000"/>
                    </a:prstClr>
                  </a:outerShdw>
                  <a:reflection blurRad="6350" stA="55000" endA="300" endPos="45500" dir="5400000" sy="-100000" algn="bl" rotWithShape="0"/>
                </a:effectLst>
                <a:uLnTx/>
                <a:uFillTx/>
                <a:latin typeface="微软雅黑" pitchFamily="34" charset="-122"/>
                <a:ea typeface="微软雅黑" pitchFamily="34" charset="-122"/>
                <a:cs typeface="+mn-cs"/>
              </a:rPr>
              <a:t>二、关于论据的规则</a:t>
            </a:r>
          </a:p>
        </p:txBody>
      </p:sp>
      <p:grpSp>
        <p:nvGrpSpPr>
          <p:cNvPr id="25611" name="Group 73"/>
          <p:cNvGrpSpPr>
            <a:grpSpLocks/>
          </p:cNvGrpSpPr>
          <p:nvPr/>
        </p:nvGrpSpPr>
        <p:grpSpPr bwMode="auto">
          <a:xfrm>
            <a:off x="2342379" y="3246120"/>
            <a:ext cx="4565469" cy="966477"/>
            <a:chOff x="720" y="1392"/>
            <a:chExt cx="4058" cy="480"/>
          </a:xfrm>
        </p:grpSpPr>
        <p:sp>
          <p:nvSpPr>
            <p:cNvPr id="32" name="AutoShape 74"/>
            <p:cNvSpPr>
              <a:spLocks noChangeArrowheads="1"/>
            </p:cNvSpPr>
            <p:nvPr/>
          </p:nvSpPr>
          <p:spPr bwMode="gray">
            <a:xfrm>
              <a:off x="720" y="1392"/>
              <a:ext cx="4058" cy="480"/>
            </a:xfrm>
            <a:prstGeom prst="roundRect">
              <a:avLst>
                <a:gd name="adj" fmla="val 17509"/>
              </a:avLst>
            </a:prstGeom>
            <a:gradFill rotWithShape="1">
              <a:gsLst>
                <a:gs pos="0">
                  <a:srgbClr val="6CD2C1"/>
                </a:gs>
                <a:gs pos="50000">
                  <a:srgbClr val="64C2B2"/>
                </a:gs>
                <a:gs pos="100000">
                  <a:srgbClr val="6CD2C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ysClr val="windowText" lastClr="000000"/>
                  </a:solidFill>
                  <a:effectLst/>
                  <a:uLnTx/>
                  <a:uFillTx/>
                  <a:latin typeface="Arial" charset="0"/>
                  <a:ea typeface="宋体" charset="-122"/>
                  <a:cs typeface="+mn-cs"/>
                </a:rPr>
                <a:t>a.</a:t>
              </a:r>
              <a:r>
                <a:rPr kumimoji="0" lang="zh-CN" altLang="en-US" sz="3600" b="1" i="0" u="none" strike="noStrike" kern="0" cap="none" spc="0" normalizeH="0" baseline="0" noProof="0" dirty="0">
                  <a:ln>
                    <a:noFill/>
                  </a:ln>
                  <a:solidFill>
                    <a:sysClr val="windowText" lastClr="000000"/>
                  </a:solidFill>
                  <a:effectLst/>
                  <a:uLnTx/>
                  <a:uFillTx/>
                  <a:latin typeface="Arial" charset="0"/>
                  <a:ea typeface="宋体" charset="-122"/>
                  <a:cs typeface="+mn-cs"/>
                </a:rPr>
                <a:t>论据必须真实</a:t>
              </a:r>
            </a:p>
          </p:txBody>
        </p:sp>
        <p:grpSp>
          <p:nvGrpSpPr>
            <p:cNvPr id="18447" name="Group 75"/>
            <p:cNvGrpSpPr>
              <a:grpSpLocks/>
            </p:cNvGrpSpPr>
            <p:nvPr/>
          </p:nvGrpSpPr>
          <p:grpSpPr bwMode="auto">
            <a:xfrm>
              <a:off x="720" y="1396"/>
              <a:ext cx="4051" cy="455"/>
              <a:chOff x="734" y="1396"/>
              <a:chExt cx="3996" cy="455"/>
            </a:xfrm>
          </p:grpSpPr>
          <p:sp>
            <p:nvSpPr>
              <p:cNvPr id="34" name="AutoShape 76"/>
              <p:cNvSpPr>
                <a:spLocks noChangeArrowheads="1"/>
              </p:cNvSpPr>
              <p:nvPr/>
            </p:nvSpPr>
            <p:spPr bwMode="gray">
              <a:xfrm>
                <a:off x="744" y="1736"/>
                <a:ext cx="3986" cy="115"/>
              </a:xfrm>
              <a:prstGeom prst="roundRect">
                <a:avLst>
                  <a:gd name="adj" fmla="val 50000"/>
                </a:avLst>
              </a:prstGeom>
              <a:gradFill rotWithShape="1">
                <a:gsLst>
                  <a:gs pos="0">
                    <a:srgbClr val="6CD2C1">
                      <a:alpha val="0"/>
                    </a:srgbClr>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sp>
            <p:nvSpPr>
              <p:cNvPr id="35" name="AutoShape 77"/>
              <p:cNvSpPr>
                <a:spLocks noChangeArrowheads="1"/>
              </p:cNvSpPr>
              <p:nvPr/>
            </p:nvSpPr>
            <p:spPr bwMode="gray">
              <a:xfrm>
                <a:off x="734" y="1396"/>
                <a:ext cx="3986" cy="115"/>
              </a:xfrm>
              <a:prstGeom prst="roundRect">
                <a:avLst>
                  <a:gd name="adj" fmla="val 50000"/>
                </a:avLst>
              </a:prstGeom>
              <a:gradFill rotWithShape="1">
                <a:gsLst>
                  <a:gs pos="0">
                    <a:srgbClr val="FFFFFF"/>
                  </a:gs>
                  <a:gs pos="100000">
                    <a:srgbClr val="6CD2C1">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grpSp>
      <p:grpSp>
        <p:nvGrpSpPr>
          <p:cNvPr id="21" name="Group 73"/>
          <p:cNvGrpSpPr>
            <a:grpSpLocks/>
          </p:cNvGrpSpPr>
          <p:nvPr/>
        </p:nvGrpSpPr>
        <p:grpSpPr bwMode="auto">
          <a:xfrm>
            <a:off x="685801" y="4612213"/>
            <a:ext cx="8272602" cy="950388"/>
            <a:chOff x="720" y="1392"/>
            <a:chExt cx="4058" cy="480"/>
          </a:xfrm>
          <a:solidFill>
            <a:srgbClr val="92D050"/>
          </a:solidFill>
        </p:grpSpPr>
        <p:sp>
          <p:nvSpPr>
            <p:cNvPr id="22" name="AutoShape 74"/>
            <p:cNvSpPr>
              <a:spLocks noChangeArrowheads="1"/>
            </p:cNvSpPr>
            <p:nvPr/>
          </p:nvSpPr>
          <p:spPr bwMode="gray">
            <a:xfrm>
              <a:off x="720" y="1392"/>
              <a:ext cx="4058" cy="480"/>
            </a:xfrm>
            <a:prstGeom prst="roundRect">
              <a:avLst>
                <a:gd name="adj" fmla="val 17509"/>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dirty="0">
                <a:ln>
                  <a:noFill/>
                </a:ln>
                <a:solidFill>
                  <a:sysClr val="windowText" lastClr="000000"/>
                </a:solidFill>
                <a:effectLst/>
                <a:uLnTx/>
                <a:uFillTx/>
                <a:latin typeface="Arial" charset="0"/>
                <a:ea typeface="宋体" charset="-122"/>
                <a:cs typeface="+mn-cs"/>
              </a:endParaRPr>
            </a:p>
          </p:txBody>
        </p:sp>
        <p:grpSp>
          <p:nvGrpSpPr>
            <p:cNvPr id="23" name="Group 75"/>
            <p:cNvGrpSpPr>
              <a:grpSpLocks/>
            </p:cNvGrpSpPr>
            <p:nvPr/>
          </p:nvGrpSpPr>
          <p:grpSpPr bwMode="auto">
            <a:xfrm>
              <a:off x="730" y="1407"/>
              <a:ext cx="4043" cy="444"/>
              <a:chOff x="744" y="1407"/>
              <a:chExt cx="3988" cy="444"/>
            </a:xfrm>
            <a:grpFill/>
          </p:grpSpPr>
          <p:sp>
            <p:nvSpPr>
              <p:cNvPr id="24" name="AutoShape 76"/>
              <p:cNvSpPr>
                <a:spLocks noChangeArrowheads="1"/>
              </p:cNvSpPr>
              <p:nvPr/>
            </p:nvSpPr>
            <p:spPr bwMode="gray">
              <a:xfrm>
                <a:off x="744" y="1736"/>
                <a:ext cx="3986" cy="115"/>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sp>
            <p:nvSpPr>
              <p:cNvPr id="25" name="AutoShape 77"/>
              <p:cNvSpPr>
                <a:spLocks noChangeArrowheads="1"/>
              </p:cNvSpPr>
              <p:nvPr/>
            </p:nvSpPr>
            <p:spPr bwMode="gray">
              <a:xfrm>
                <a:off x="744" y="1407"/>
                <a:ext cx="3986" cy="115"/>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grpSp>
      <p:sp>
        <p:nvSpPr>
          <p:cNvPr id="2" name="矩形 1"/>
          <p:cNvSpPr/>
          <p:nvPr/>
        </p:nvSpPr>
        <p:spPr>
          <a:xfrm>
            <a:off x="1050075" y="4727187"/>
            <a:ext cx="7544053"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ysClr val="windowText" lastClr="000000"/>
                </a:solidFill>
                <a:effectLst/>
                <a:uLnTx/>
                <a:uFillTx/>
                <a:latin typeface="Arial" charset="0"/>
                <a:ea typeface="宋体" charset="-122"/>
                <a:cs typeface="+mn-cs"/>
              </a:rPr>
              <a:t>b.</a:t>
            </a:r>
            <a:r>
              <a:rPr lang="zh-CN" altLang="en-US" sz="3600" b="1" kern="0" dirty="0">
                <a:solidFill>
                  <a:sysClr val="windowText" lastClr="000000"/>
                </a:solidFill>
                <a:latin typeface="Arial" charset="0"/>
                <a:ea typeface="宋体" charset="-122"/>
              </a:rPr>
              <a:t>论据的真实性不能依靠论题来证明</a:t>
            </a:r>
            <a:endParaRPr kumimoji="0" lang="zh-CN" altLang="en-US" sz="3600" b="1" i="0" u="none" strike="noStrike" kern="0" cap="none" spc="0" normalizeH="0" baseline="0" noProof="0" dirty="0">
              <a:ln>
                <a:noFill/>
              </a:ln>
              <a:solidFill>
                <a:sysClr val="windowText" lastClr="000000"/>
              </a:solidFill>
              <a:effectLst/>
              <a:uLnTx/>
              <a:uFillTx/>
              <a:latin typeface="Arial" charset="0"/>
              <a:ea typeface="宋体" charset="-122"/>
              <a:cs typeface="+mn-cs"/>
            </a:endParaRPr>
          </a:p>
        </p:txBody>
      </p:sp>
    </p:spTree>
    <p:extLst>
      <p:ext uri="{BB962C8B-B14F-4D97-AF65-F5344CB8AC3E}">
        <p14:creationId xmlns:p14="http://schemas.microsoft.com/office/powerpoint/2010/main" val="38739296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p:cTn id="11" dur="500" fill="hold"/>
                                        <p:tgtEl>
                                          <p:spTgt spid="44"/>
                                        </p:tgtEl>
                                        <p:attrNameLst>
                                          <p:attrName>ppt_w</p:attrName>
                                        </p:attrNameLst>
                                      </p:cBhvr>
                                      <p:tavLst>
                                        <p:tav tm="0">
                                          <p:val>
                                            <p:fltVal val="0"/>
                                          </p:val>
                                        </p:tav>
                                        <p:tav tm="100000">
                                          <p:val>
                                            <p:strVal val="#ppt_w"/>
                                          </p:val>
                                        </p:tav>
                                      </p:tavLst>
                                    </p:anim>
                                    <p:anim calcmode="lin" valueType="num">
                                      <p:cBhvr>
                                        <p:cTn id="12" dur="500" fill="hold"/>
                                        <p:tgtEl>
                                          <p:spTgt spid="44"/>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60"/>
                                        </p:tgtEl>
                                        <p:attrNameLst>
                                          <p:attrName>style.visibility</p:attrName>
                                        </p:attrNameLst>
                                      </p:cBhvr>
                                      <p:to>
                                        <p:strVal val="visible"/>
                                      </p:to>
                                    </p:set>
                                    <p:anim calcmode="lin" valueType="num">
                                      <p:cBhvr>
                                        <p:cTn id="15" dur="500" fill="hold"/>
                                        <p:tgtEl>
                                          <p:spTgt spid="60"/>
                                        </p:tgtEl>
                                        <p:attrNameLst>
                                          <p:attrName>ppt_w</p:attrName>
                                        </p:attrNameLst>
                                      </p:cBhvr>
                                      <p:tavLst>
                                        <p:tav tm="0">
                                          <p:val>
                                            <p:fltVal val="0"/>
                                          </p:val>
                                        </p:tav>
                                        <p:tav tm="100000">
                                          <p:val>
                                            <p:strVal val="#ppt_w"/>
                                          </p:val>
                                        </p:tav>
                                      </p:tavLst>
                                    </p:anim>
                                    <p:anim calcmode="lin" valueType="num">
                                      <p:cBhvr>
                                        <p:cTn id="16" dur="500" fill="hold"/>
                                        <p:tgtEl>
                                          <p:spTgt spid="60"/>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84"/>
                                        </p:tgtEl>
                                        <p:attrNameLst>
                                          <p:attrName>style.visibility</p:attrName>
                                        </p:attrNameLst>
                                      </p:cBhvr>
                                      <p:to>
                                        <p:strVal val="visible"/>
                                      </p:to>
                                    </p:set>
                                    <p:anim calcmode="lin" valueType="num">
                                      <p:cBhvr>
                                        <p:cTn id="19" dur="500" fill="hold"/>
                                        <p:tgtEl>
                                          <p:spTgt spid="84"/>
                                        </p:tgtEl>
                                        <p:attrNameLst>
                                          <p:attrName>ppt_w</p:attrName>
                                        </p:attrNameLst>
                                      </p:cBhvr>
                                      <p:tavLst>
                                        <p:tav tm="0">
                                          <p:val>
                                            <p:fltVal val="0"/>
                                          </p:val>
                                        </p:tav>
                                        <p:tav tm="100000">
                                          <p:val>
                                            <p:strVal val="#ppt_w"/>
                                          </p:val>
                                        </p:tav>
                                      </p:tavLst>
                                    </p:anim>
                                    <p:anim calcmode="lin" valueType="num">
                                      <p:cBhvr>
                                        <p:cTn id="20" dur="500" fill="hold"/>
                                        <p:tgtEl>
                                          <p:spTgt spid="84"/>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25611"/>
                                        </p:tgtEl>
                                        <p:attrNameLst>
                                          <p:attrName>style.visibility</p:attrName>
                                        </p:attrNameLst>
                                      </p:cBhvr>
                                      <p:to>
                                        <p:strVal val="visible"/>
                                      </p:to>
                                    </p:set>
                                    <p:animEffect transition="in" filter="wipe(down)">
                                      <p:cBhvr>
                                        <p:cTn id="25" dur="580">
                                          <p:stCondLst>
                                            <p:cond delay="0"/>
                                          </p:stCondLst>
                                        </p:cTn>
                                        <p:tgtEl>
                                          <p:spTgt spid="25611"/>
                                        </p:tgtEl>
                                      </p:cBhvr>
                                    </p:animEffect>
                                    <p:anim calcmode="lin" valueType="num">
                                      <p:cBhvr>
                                        <p:cTn id="26" dur="1822" tmFilter="0,0; 0.14,0.36; 0.43,0.73; 0.71,0.91; 1.0,1.0">
                                          <p:stCondLst>
                                            <p:cond delay="0"/>
                                          </p:stCondLst>
                                        </p:cTn>
                                        <p:tgtEl>
                                          <p:spTgt spid="25611"/>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5611"/>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5611"/>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5611"/>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5611"/>
                                        </p:tgtEl>
                                        <p:attrNameLst>
                                          <p:attrName>ppt_y</p:attrName>
                                        </p:attrNameLst>
                                      </p:cBhvr>
                                      <p:tavLst>
                                        <p:tav tm="0" fmla="#ppt_y-sin(pi*$)/81">
                                          <p:val>
                                            <p:fltVal val="0"/>
                                          </p:val>
                                        </p:tav>
                                        <p:tav tm="100000">
                                          <p:val>
                                            <p:fltVal val="1"/>
                                          </p:val>
                                        </p:tav>
                                      </p:tavLst>
                                    </p:anim>
                                    <p:animScale>
                                      <p:cBhvr>
                                        <p:cTn id="31" dur="26">
                                          <p:stCondLst>
                                            <p:cond delay="650"/>
                                          </p:stCondLst>
                                        </p:cTn>
                                        <p:tgtEl>
                                          <p:spTgt spid="25611"/>
                                        </p:tgtEl>
                                      </p:cBhvr>
                                      <p:to x="100000" y="60000"/>
                                    </p:animScale>
                                    <p:animScale>
                                      <p:cBhvr>
                                        <p:cTn id="32" dur="166" decel="50000">
                                          <p:stCondLst>
                                            <p:cond delay="676"/>
                                          </p:stCondLst>
                                        </p:cTn>
                                        <p:tgtEl>
                                          <p:spTgt spid="25611"/>
                                        </p:tgtEl>
                                      </p:cBhvr>
                                      <p:to x="100000" y="100000"/>
                                    </p:animScale>
                                    <p:animScale>
                                      <p:cBhvr>
                                        <p:cTn id="33" dur="26">
                                          <p:stCondLst>
                                            <p:cond delay="1312"/>
                                          </p:stCondLst>
                                        </p:cTn>
                                        <p:tgtEl>
                                          <p:spTgt spid="25611"/>
                                        </p:tgtEl>
                                      </p:cBhvr>
                                      <p:to x="100000" y="80000"/>
                                    </p:animScale>
                                    <p:animScale>
                                      <p:cBhvr>
                                        <p:cTn id="34" dur="166" decel="50000">
                                          <p:stCondLst>
                                            <p:cond delay="1338"/>
                                          </p:stCondLst>
                                        </p:cTn>
                                        <p:tgtEl>
                                          <p:spTgt spid="25611"/>
                                        </p:tgtEl>
                                      </p:cBhvr>
                                      <p:to x="100000" y="100000"/>
                                    </p:animScale>
                                    <p:animScale>
                                      <p:cBhvr>
                                        <p:cTn id="35" dur="26">
                                          <p:stCondLst>
                                            <p:cond delay="1642"/>
                                          </p:stCondLst>
                                        </p:cTn>
                                        <p:tgtEl>
                                          <p:spTgt spid="25611"/>
                                        </p:tgtEl>
                                      </p:cBhvr>
                                      <p:to x="100000" y="90000"/>
                                    </p:animScale>
                                    <p:animScale>
                                      <p:cBhvr>
                                        <p:cTn id="36" dur="166" decel="50000">
                                          <p:stCondLst>
                                            <p:cond delay="1668"/>
                                          </p:stCondLst>
                                        </p:cTn>
                                        <p:tgtEl>
                                          <p:spTgt spid="25611"/>
                                        </p:tgtEl>
                                      </p:cBhvr>
                                      <p:to x="100000" y="100000"/>
                                    </p:animScale>
                                    <p:animScale>
                                      <p:cBhvr>
                                        <p:cTn id="37" dur="26">
                                          <p:stCondLst>
                                            <p:cond delay="1808"/>
                                          </p:stCondLst>
                                        </p:cTn>
                                        <p:tgtEl>
                                          <p:spTgt spid="25611"/>
                                        </p:tgtEl>
                                      </p:cBhvr>
                                      <p:to x="100000" y="95000"/>
                                    </p:animScale>
                                    <p:animScale>
                                      <p:cBhvr>
                                        <p:cTn id="38" dur="166" decel="50000">
                                          <p:stCondLst>
                                            <p:cond delay="1834"/>
                                          </p:stCondLst>
                                        </p:cTn>
                                        <p:tgtEl>
                                          <p:spTgt spid="25611"/>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down)">
                                      <p:cBhvr>
                                        <p:cTn id="43" dur="580">
                                          <p:stCondLst>
                                            <p:cond delay="0"/>
                                          </p:stCondLst>
                                        </p:cTn>
                                        <p:tgtEl>
                                          <p:spTgt spid="21"/>
                                        </p:tgtEl>
                                      </p:cBhvr>
                                    </p:animEffect>
                                    <p:anim calcmode="lin" valueType="num">
                                      <p:cBhvr>
                                        <p:cTn id="44"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49" dur="26">
                                          <p:stCondLst>
                                            <p:cond delay="650"/>
                                          </p:stCondLst>
                                        </p:cTn>
                                        <p:tgtEl>
                                          <p:spTgt spid="21"/>
                                        </p:tgtEl>
                                      </p:cBhvr>
                                      <p:to x="100000" y="60000"/>
                                    </p:animScale>
                                    <p:animScale>
                                      <p:cBhvr>
                                        <p:cTn id="50" dur="166" decel="50000">
                                          <p:stCondLst>
                                            <p:cond delay="676"/>
                                          </p:stCondLst>
                                        </p:cTn>
                                        <p:tgtEl>
                                          <p:spTgt spid="21"/>
                                        </p:tgtEl>
                                      </p:cBhvr>
                                      <p:to x="100000" y="100000"/>
                                    </p:animScale>
                                    <p:animScale>
                                      <p:cBhvr>
                                        <p:cTn id="51" dur="26">
                                          <p:stCondLst>
                                            <p:cond delay="1312"/>
                                          </p:stCondLst>
                                        </p:cTn>
                                        <p:tgtEl>
                                          <p:spTgt spid="21"/>
                                        </p:tgtEl>
                                      </p:cBhvr>
                                      <p:to x="100000" y="80000"/>
                                    </p:animScale>
                                    <p:animScale>
                                      <p:cBhvr>
                                        <p:cTn id="52" dur="166" decel="50000">
                                          <p:stCondLst>
                                            <p:cond delay="1338"/>
                                          </p:stCondLst>
                                        </p:cTn>
                                        <p:tgtEl>
                                          <p:spTgt spid="21"/>
                                        </p:tgtEl>
                                      </p:cBhvr>
                                      <p:to x="100000" y="100000"/>
                                    </p:animScale>
                                    <p:animScale>
                                      <p:cBhvr>
                                        <p:cTn id="53" dur="26">
                                          <p:stCondLst>
                                            <p:cond delay="1642"/>
                                          </p:stCondLst>
                                        </p:cTn>
                                        <p:tgtEl>
                                          <p:spTgt spid="21"/>
                                        </p:tgtEl>
                                      </p:cBhvr>
                                      <p:to x="100000" y="90000"/>
                                    </p:animScale>
                                    <p:animScale>
                                      <p:cBhvr>
                                        <p:cTn id="54" dur="166" decel="50000">
                                          <p:stCondLst>
                                            <p:cond delay="1668"/>
                                          </p:stCondLst>
                                        </p:cTn>
                                        <p:tgtEl>
                                          <p:spTgt spid="21"/>
                                        </p:tgtEl>
                                      </p:cBhvr>
                                      <p:to x="100000" y="100000"/>
                                    </p:animScale>
                                    <p:animScale>
                                      <p:cBhvr>
                                        <p:cTn id="55" dur="26">
                                          <p:stCondLst>
                                            <p:cond delay="1808"/>
                                          </p:stCondLst>
                                        </p:cTn>
                                        <p:tgtEl>
                                          <p:spTgt spid="21"/>
                                        </p:tgtEl>
                                      </p:cBhvr>
                                      <p:to x="100000" y="95000"/>
                                    </p:animScale>
                                    <p:animScale>
                                      <p:cBhvr>
                                        <p:cTn id="56" dur="166" decel="50000">
                                          <p:stCondLst>
                                            <p:cond delay="1834"/>
                                          </p:stCondLst>
                                        </p:cTn>
                                        <p:tgtEl>
                                          <p:spTgt spid="21"/>
                                        </p:tgtEl>
                                      </p:cBhvr>
                                      <p:to x="100000" y="100000"/>
                                    </p:animScale>
                                  </p:childTnLst>
                                </p:cTn>
                              </p:par>
                              <p:par>
                                <p:cTn id="57" presetID="26" presetClass="entr" presetSubtype="0" fill="hold" grpId="0" nodeType="with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ipe(down)">
                                      <p:cBhvr>
                                        <p:cTn id="59" dur="580">
                                          <p:stCondLst>
                                            <p:cond delay="0"/>
                                          </p:stCondLst>
                                        </p:cTn>
                                        <p:tgtEl>
                                          <p:spTgt spid="2"/>
                                        </p:tgtEl>
                                      </p:cBhvr>
                                    </p:animEffect>
                                    <p:anim calcmode="lin" valueType="num">
                                      <p:cBhvr>
                                        <p:cTn id="60"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65" dur="26">
                                          <p:stCondLst>
                                            <p:cond delay="650"/>
                                          </p:stCondLst>
                                        </p:cTn>
                                        <p:tgtEl>
                                          <p:spTgt spid="2"/>
                                        </p:tgtEl>
                                      </p:cBhvr>
                                      <p:to x="100000" y="60000"/>
                                    </p:animScale>
                                    <p:animScale>
                                      <p:cBhvr>
                                        <p:cTn id="66" dur="166" decel="50000">
                                          <p:stCondLst>
                                            <p:cond delay="676"/>
                                          </p:stCondLst>
                                        </p:cTn>
                                        <p:tgtEl>
                                          <p:spTgt spid="2"/>
                                        </p:tgtEl>
                                      </p:cBhvr>
                                      <p:to x="100000" y="100000"/>
                                    </p:animScale>
                                    <p:animScale>
                                      <p:cBhvr>
                                        <p:cTn id="67" dur="26">
                                          <p:stCondLst>
                                            <p:cond delay="1312"/>
                                          </p:stCondLst>
                                        </p:cTn>
                                        <p:tgtEl>
                                          <p:spTgt spid="2"/>
                                        </p:tgtEl>
                                      </p:cBhvr>
                                      <p:to x="100000" y="80000"/>
                                    </p:animScale>
                                    <p:animScale>
                                      <p:cBhvr>
                                        <p:cTn id="68" dur="166" decel="50000">
                                          <p:stCondLst>
                                            <p:cond delay="1338"/>
                                          </p:stCondLst>
                                        </p:cTn>
                                        <p:tgtEl>
                                          <p:spTgt spid="2"/>
                                        </p:tgtEl>
                                      </p:cBhvr>
                                      <p:to x="100000" y="100000"/>
                                    </p:animScale>
                                    <p:animScale>
                                      <p:cBhvr>
                                        <p:cTn id="69" dur="26">
                                          <p:stCondLst>
                                            <p:cond delay="1642"/>
                                          </p:stCondLst>
                                        </p:cTn>
                                        <p:tgtEl>
                                          <p:spTgt spid="2"/>
                                        </p:tgtEl>
                                      </p:cBhvr>
                                      <p:to x="100000" y="90000"/>
                                    </p:animScale>
                                    <p:animScale>
                                      <p:cBhvr>
                                        <p:cTn id="70" dur="166" decel="50000">
                                          <p:stCondLst>
                                            <p:cond delay="1668"/>
                                          </p:stCondLst>
                                        </p:cTn>
                                        <p:tgtEl>
                                          <p:spTgt spid="2"/>
                                        </p:tgtEl>
                                      </p:cBhvr>
                                      <p:to x="100000" y="100000"/>
                                    </p:animScale>
                                    <p:animScale>
                                      <p:cBhvr>
                                        <p:cTn id="71" dur="26">
                                          <p:stCondLst>
                                            <p:cond delay="1808"/>
                                          </p:stCondLst>
                                        </p:cTn>
                                        <p:tgtEl>
                                          <p:spTgt spid="2"/>
                                        </p:tgtEl>
                                      </p:cBhvr>
                                      <p:to x="100000" y="95000"/>
                                    </p:animScale>
                                    <p:animScale>
                                      <p:cBhvr>
                                        <p:cTn id="72"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4" grpId="0"/>
      <p:bldP spid="84" grpId="0"/>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28"/>
          <p:cNvSpPr txBox="1"/>
          <p:nvPr/>
        </p:nvSpPr>
        <p:spPr>
          <a:xfrm>
            <a:off x="3298825" y="2481263"/>
            <a:ext cx="4770438" cy="120015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p>
        </p:txBody>
      </p:sp>
      <p:sp>
        <p:nvSpPr>
          <p:cNvPr id="44" name="文本框 28"/>
          <p:cNvSpPr txBox="1"/>
          <p:nvPr/>
        </p:nvSpPr>
        <p:spPr>
          <a:xfrm>
            <a:off x="925513" y="2478088"/>
            <a:ext cx="7302500" cy="739775"/>
          </a:xfrm>
          <a:prstGeom prst="rect">
            <a:avLst/>
          </a:prstGeom>
          <a:noFill/>
        </p:spPr>
        <p:txBody>
          <a:bodyP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       </a:t>
            </a:r>
          </a:p>
        </p:txBody>
      </p:sp>
      <p:grpSp>
        <p:nvGrpSpPr>
          <p:cNvPr id="21508" name="组合 1"/>
          <p:cNvGrpSpPr>
            <a:grpSpLocks/>
          </p:cNvGrpSpPr>
          <p:nvPr/>
        </p:nvGrpSpPr>
        <p:grpSpPr bwMode="auto">
          <a:xfrm>
            <a:off x="525463" y="508000"/>
            <a:ext cx="5397500" cy="652463"/>
            <a:chOff x="3589704" y="5356768"/>
            <a:chExt cx="5398100" cy="651600"/>
          </a:xfrm>
        </p:grpSpPr>
        <p:sp>
          <p:nvSpPr>
            <p:cNvPr id="52" name="Freeform 7"/>
            <p:cNvSpPr>
              <a:spLocks/>
            </p:cNvSpPr>
            <p:nvPr/>
          </p:nvSpPr>
          <p:spPr bwMode="auto">
            <a:xfrm>
              <a:off x="3592879" y="5358354"/>
              <a:ext cx="5394925" cy="648428"/>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29ABE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3" name="Freeform 8"/>
            <p:cNvSpPr>
              <a:spLocks/>
            </p:cNvSpPr>
            <p:nvPr/>
          </p:nvSpPr>
          <p:spPr bwMode="auto">
            <a:xfrm>
              <a:off x="7751004" y="5358354"/>
              <a:ext cx="1236800" cy="648428"/>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4" name="Freeform 12"/>
            <p:cNvSpPr>
              <a:spLocks/>
            </p:cNvSpPr>
            <p:nvPr/>
          </p:nvSpPr>
          <p:spPr bwMode="auto">
            <a:xfrm>
              <a:off x="3589704" y="5356768"/>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grpSp>
      <p:sp>
        <p:nvSpPr>
          <p:cNvPr id="55" name="Freeform 5"/>
          <p:cNvSpPr>
            <a:spLocks noEditPoints="1"/>
          </p:cNvSpPr>
          <p:nvPr/>
        </p:nvSpPr>
        <p:spPr bwMode="auto">
          <a:xfrm>
            <a:off x="315913" y="277813"/>
            <a:ext cx="5821362" cy="1081087"/>
          </a:xfrm>
          <a:custGeom>
            <a:avLst/>
            <a:gdLst>
              <a:gd name="T0" fmla="*/ 5285393 w 1097"/>
              <a:gd name="T1" fmla="*/ 0 h 201"/>
              <a:gd name="T2" fmla="*/ 530662 w 1097"/>
              <a:gd name="T3" fmla="*/ 0 h 201"/>
              <a:gd name="T4" fmla="*/ 153892 w 1097"/>
              <a:gd name="T5" fmla="*/ 155978 h 201"/>
              <a:gd name="T6" fmla="*/ 0 w 1097"/>
              <a:gd name="T7" fmla="*/ 537854 h 201"/>
              <a:gd name="T8" fmla="*/ 530662 w 1097"/>
              <a:gd name="T9" fmla="*/ 1081087 h 201"/>
              <a:gd name="T10" fmla="*/ 5285393 w 1097"/>
              <a:gd name="T11" fmla="*/ 1081087 h 201"/>
              <a:gd name="T12" fmla="*/ 5821362 w 1097"/>
              <a:gd name="T13" fmla="*/ 537854 h 201"/>
              <a:gd name="T14" fmla="*/ 5662163 w 1097"/>
              <a:gd name="T15" fmla="*/ 155978 h 201"/>
              <a:gd name="T16" fmla="*/ 5285393 w 1097"/>
              <a:gd name="T17" fmla="*/ 0 h 201"/>
              <a:gd name="T18" fmla="*/ 5609097 w 1097"/>
              <a:gd name="T19" fmla="*/ 537854 h 201"/>
              <a:gd name="T20" fmla="*/ 5285393 w 1097"/>
              <a:gd name="T21" fmla="*/ 865945 h 201"/>
              <a:gd name="T22" fmla="*/ 530662 w 1097"/>
              <a:gd name="T23" fmla="*/ 865945 h 201"/>
              <a:gd name="T24" fmla="*/ 212265 w 1097"/>
              <a:gd name="T25" fmla="*/ 537854 h 201"/>
              <a:gd name="T26" fmla="*/ 307784 w 1097"/>
              <a:gd name="T27" fmla="*/ 311955 h 201"/>
              <a:gd name="T28" fmla="*/ 530662 w 1097"/>
              <a:gd name="T29" fmla="*/ 215142 h 201"/>
              <a:gd name="T30" fmla="*/ 5285393 w 1097"/>
              <a:gd name="T31" fmla="*/ 215142 h 201"/>
              <a:gd name="T32" fmla="*/ 5513578 w 1097"/>
              <a:gd name="T33" fmla="*/ 311955 h 201"/>
              <a:gd name="T34" fmla="*/ 5609097 w 1097"/>
              <a:gd name="T35" fmla="*/ 537854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6" name="Freeform 6"/>
          <p:cNvSpPr>
            <a:spLocks noEditPoints="1"/>
          </p:cNvSpPr>
          <p:nvPr/>
        </p:nvSpPr>
        <p:spPr bwMode="auto">
          <a:xfrm>
            <a:off x="422275" y="401638"/>
            <a:ext cx="5608638" cy="865187"/>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7" name="文本框 39"/>
          <p:cNvSpPr txBox="1"/>
          <p:nvPr/>
        </p:nvSpPr>
        <p:spPr>
          <a:xfrm>
            <a:off x="585788" y="574675"/>
            <a:ext cx="665567"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04</a:t>
            </a:r>
            <a:endParaRPr kumimoji="0" lang="zh-CN" altLang="en-US"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58" name="Freeform 27"/>
          <p:cNvSpPr>
            <a:spLocks noChangeAspect="1" noEditPoints="1"/>
          </p:cNvSpPr>
          <p:nvPr/>
        </p:nvSpPr>
        <p:spPr bwMode="auto">
          <a:xfrm>
            <a:off x="4999038" y="600075"/>
            <a:ext cx="498475" cy="504825"/>
          </a:xfrm>
          <a:custGeom>
            <a:avLst/>
            <a:gdLst>
              <a:gd name="T0" fmla="*/ 59 w 104"/>
              <a:gd name="T1" fmla="*/ 46 h 105"/>
              <a:gd name="T2" fmla="*/ 59 w 104"/>
              <a:gd name="T3" fmla="*/ 23 h 105"/>
              <a:gd name="T4" fmla="*/ 46 w 104"/>
              <a:gd name="T5" fmla="*/ 23 h 105"/>
              <a:gd name="T6" fmla="*/ 46 w 104"/>
              <a:gd name="T7" fmla="*/ 46 h 105"/>
              <a:gd name="T8" fmla="*/ 24 w 104"/>
              <a:gd name="T9" fmla="*/ 46 h 105"/>
              <a:gd name="T10" fmla="*/ 24 w 104"/>
              <a:gd name="T11" fmla="*/ 59 h 105"/>
              <a:gd name="T12" fmla="*/ 46 w 104"/>
              <a:gd name="T13" fmla="*/ 59 h 105"/>
              <a:gd name="T14" fmla="*/ 46 w 104"/>
              <a:gd name="T15" fmla="*/ 82 h 105"/>
              <a:gd name="T16" fmla="*/ 59 w 104"/>
              <a:gd name="T17" fmla="*/ 82 h 105"/>
              <a:gd name="T18" fmla="*/ 59 w 104"/>
              <a:gd name="T19" fmla="*/ 59 h 105"/>
              <a:gd name="T20" fmla="*/ 81 w 104"/>
              <a:gd name="T21" fmla="*/ 59 h 105"/>
              <a:gd name="T22" fmla="*/ 81 w 104"/>
              <a:gd name="T23" fmla="*/ 46 h 105"/>
              <a:gd name="T24" fmla="*/ 59 w 104"/>
              <a:gd name="T25" fmla="*/ 46 h 105"/>
              <a:gd name="T26" fmla="*/ 52 w 104"/>
              <a:gd name="T27" fmla="*/ 0 h 105"/>
              <a:gd name="T28" fmla="*/ 0 w 104"/>
              <a:gd name="T29" fmla="*/ 53 h 105"/>
              <a:gd name="T30" fmla="*/ 52 w 104"/>
              <a:gd name="T31" fmla="*/ 105 h 105"/>
              <a:gd name="T32" fmla="*/ 104 w 104"/>
              <a:gd name="T33" fmla="*/ 53 h 105"/>
              <a:gd name="T34" fmla="*/ 52 w 104"/>
              <a:gd name="T35" fmla="*/ 0 h 105"/>
              <a:gd name="T36" fmla="*/ 52 w 104"/>
              <a:gd name="T37" fmla="*/ 93 h 105"/>
              <a:gd name="T38" fmla="*/ 12 w 104"/>
              <a:gd name="T39" fmla="*/ 53 h 105"/>
              <a:gd name="T40" fmla="*/ 52 w 104"/>
              <a:gd name="T41" fmla="*/ 12 h 105"/>
              <a:gd name="T42" fmla="*/ 93 w 104"/>
              <a:gd name="T43" fmla="*/ 53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9" y="46"/>
                </a:moveTo>
                <a:cubicBezTo>
                  <a:pt x="59" y="23"/>
                  <a:pt x="59" y="23"/>
                  <a:pt x="59" y="23"/>
                </a:cubicBezTo>
                <a:cubicBezTo>
                  <a:pt x="46" y="23"/>
                  <a:pt x="46" y="23"/>
                  <a:pt x="46" y="23"/>
                </a:cubicBezTo>
                <a:cubicBezTo>
                  <a:pt x="46" y="46"/>
                  <a:pt x="46" y="46"/>
                  <a:pt x="46" y="46"/>
                </a:cubicBezTo>
                <a:cubicBezTo>
                  <a:pt x="24" y="46"/>
                  <a:pt x="24" y="46"/>
                  <a:pt x="24" y="46"/>
                </a:cubicBezTo>
                <a:cubicBezTo>
                  <a:pt x="24" y="59"/>
                  <a:pt x="24" y="59"/>
                  <a:pt x="24" y="59"/>
                </a:cubicBezTo>
                <a:cubicBezTo>
                  <a:pt x="46" y="59"/>
                  <a:pt x="46" y="59"/>
                  <a:pt x="46" y="59"/>
                </a:cubicBezTo>
                <a:cubicBezTo>
                  <a:pt x="46" y="82"/>
                  <a:pt x="46" y="82"/>
                  <a:pt x="46" y="82"/>
                </a:cubicBezTo>
                <a:cubicBezTo>
                  <a:pt x="59" y="82"/>
                  <a:pt x="59" y="82"/>
                  <a:pt x="59" y="82"/>
                </a:cubicBezTo>
                <a:cubicBezTo>
                  <a:pt x="59" y="59"/>
                  <a:pt x="59" y="59"/>
                  <a:pt x="59" y="59"/>
                </a:cubicBezTo>
                <a:cubicBezTo>
                  <a:pt x="81" y="59"/>
                  <a:pt x="81" y="59"/>
                  <a:pt x="81" y="59"/>
                </a:cubicBezTo>
                <a:cubicBezTo>
                  <a:pt x="81" y="46"/>
                  <a:pt x="81" y="46"/>
                  <a:pt x="81" y="46"/>
                </a:cubicBezTo>
                <a:lnTo>
                  <a:pt x="59" y="46"/>
                </a:lnTo>
                <a:close/>
                <a:moveTo>
                  <a:pt x="52" y="0"/>
                </a:moveTo>
                <a:cubicBezTo>
                  <a:pt x="23" y="0"/>
                  <a:pt x="0" y="24"/>
                  <a:pt x="0" y="53"/>
                </a:cubicBezTo>
                <a:cubicBezTo>
                  <a:pt x="0" y="81"/>
                  <a:pt x="23" y="105"/>
                  <a:pt x="52" y="105"/>
                </a:cubicBezTo>
                <a:cubicBezTo>
                  <a:pt x="81" y="105"/>
                  <a:pt x="104" y="81"/>
                  <a:pt x="104" y="53"/>
                </a:cubicBezTo>
                <a:cubicBezTo>
                  <a:pt x="104" y="24"/>
                  <a:pt x="81" y="0"/>
                  <a:pt x="52" y="0"/>
                </a:cubicBezTo>
                <a:close/>
                <a:moveTo>
                  <a:pt x="52" y="93"/>
                </a:moveTo>
                <a:cubicBezTo>
                  <a:pt x="30" y="93"/>
                  <a:pt x="12" y="75"/>
                  <a:pt x="12" y="53"/>
                </a:cubicBezTo>
                <a:cubicBezTo>
                  <a:pt x="12" y="30"/>
                  <a:pt x="30" y="12"/>
                  <a:pt x="52" y="12"/>
                </a:cubicBezTo>
                <a:cubicBezTo>
                  <a:pt x="74" y="12"/>
                  <a:pt x="93" y="30"/>
                  <a:pt x="93" y="53"/>
                </a:cubicBezTo>
                <a:cubicBezTo>
                  <a:pt x="93" y="75"/>
                  <a:pt x="74" y="93"/>
                  <a:pt x="52" y="93"/>
                </a:cubicBezTo>
                <a:close/>
              </a:path>
            </a:pathLst>
          </a:custGeom>
          <a:solidFill>
            <a:sysClr val="window" lastClr="FFFFFF">
              <a:alpha val="88000"/>
            </a:sys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9" name="文本框 28"/>
          <p:cNvSpPr txBox="1"/>
          <p:nvPr/>
        </p:nvSpPr>
        <p:spPr>
          <a:xfrm>
            <a:off x="827088" y="560387"/>
            <a:ext cx="2678112" cy="58420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zh-CN" altLang="en-US" sz="32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论证的规则</a:t>
            </a:r>
            <a:endPar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84" name="文本框 28"/>
          <p:cNvSpPr txBox="1"/>
          <p:nvPr/>
        </p:nvSpPr>
        <p:spPr>
          <a:xfrm>
            <a:off x="1277481" y="1804530"/>
            <a:ext cx="3057247"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dirty="0">
                <a:ln>
                  <a:noFill/>
                </a:ln>
                <a:solidFill>
                  <a:srgbClr val="7030A0"/>
                </a:solidFill>
                <a:effectLst>
                  <a:outerShdw blurRad="50800" dist="76200" dir="2700000" algn="tl" rotWithShape="0">
                    <a:prstClr val="black">
                      <a:alpha val="40000"/>
                    </a:prstClr>
                  </a:outerShdw>
                  <a:reflection blurRad="6350" stA="55000" endA="300" endPos="45500" dir="5400000" sy="-100000" algn="bl" rotWithShape="0"/>
                </a:effectLst>
                <a:uLnTx/>
                <a:uFillTx/>
                <a:latin typeface="微软雅黑" pitchFamily="34" charset="-122"/>
                <a:ea typeface="微软雅黑" pitchFamily="34" charset="-122"/>
                <a:cs typeface="+mn-cs"/>
              </a:rPr>
              <a:t>论据必须真实：</a:t>
            </a:r>
          </a:p>
        </p:txBody>
      </p:sp>
      <p:grpSp>
        <p:nvGrpSpPr>
          <p:cNvPr id="31754" name="Group 68"/>
          <p:cNvGrpSpPr>
            <a:grpSpLocks/>
          </p:cNvGrpSpPr>
          <p:nvPr/>
        </p:nvGrpSpPr>
        <p:grpSpPr bwMode="auto">
          <a:xfrm>
            <a:off x="336917" y="2557438"/>
            <a:ext cx="8523287" cy="4191598"/>
            <a:chOff x="720" y="1382"/>
            <a:chExt cx="4058" cy="480"/>
          </a:xfrm>
          <a:solidFill>
            <a:srgbClr val="92D050"/>
          </a:solidFill>
        </p:grpSpPr>
        <p:sp>
          <p:nvSpPr>
            <p:cNvPr id="29" name="AutoShape 69"/>
            <p:cNvSpPr>
              <a:spLocks noChangeArrowheads="1"/>
            </p:cNvSpPr>
            <p:nvPr/>
          </p:nvSpPr>
          <p:spPr bwMode="gray">
            <a:xfrm>
              <a:off x="720" y="1382"/>
              <a:ext cx="4058" cy="480"/>
            </a:xfrm>
            <a:prstGeom prst="roundRect">
              <a:avLst>
                <a:gd name="adj" fmla="val 17509"/>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nvGrpSpPr>
            <p:cNvPr id="21519" name="Group 70"/>
            <p:cNvGrpSpPr>
              <a:grpSpLocks/>
            </p:cNvGrpSpPr>
            <p:nvPr/>
          </p:nvGrpSpPr>
          <p:grpSpPr bwMode="auto">
            <a:xfrm>
              <a:off x="730" y="1407"/>
              <a:ext cx="4043" cy="444"/>
              <a:chOff x="744" y="1407"/>
              <a:chExt cx="3988" cy="444"/>
            </a:xfrm>
            <a:grpFill/>
          </p:grpSpPr>
          <p:sp>
            <p:nvSpPr>
              <p:cNvPr id="37" name="AutoShape 71"/>
              <p:cNvSpPr>
                <a:spLocks noChangeArrowheads="1"/>
              </p:cNvSpPr>
              <p:nvPr/>
            </p:nvSpPr>
            <p:spPr bwMode="gray">
              <a:xfrm>
                <a:off x="744" y="1736"/>
                <a:ext cx="3987" cy="115"/>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sp>
            <p:nvSpPr>
              <p:cNvPr id="38" name="AutoShape 72"/>
              <p:cNvSpPr>
                <a:spLocks noChangeArrowheads="1"/>
              </p:cNvSpPr>
              <p:nvPr/>
            </p:nvSpPr>
            <p:spPr bwMode="gray">
              <a:xfrm>
                <a:off x="744" y="1407"/>
                <a:ext cx="3987" cy="115"/>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grpSp>
      <p:sp>
        <p:nvSpPr>
          <p:cNvPr id="39" name="文本框 28"/>
          <p:cNvSpPr txBox="1">
            <a:spLocks noChangeArrowheads="1"/>
          </p:cNvSpPr>
          <p:nvPr/>
        </p:nvSpPr>
        <p:spPr bwMode="auto">
          <a:xfrm>
            <a:off x="450384" y="2668078"/>
            <a:ext cx="8407308"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论据是用来确定论题真实性的根据，因此，论证的论据必须是真实的。没有真实论据的论证是不能令人信服的。可以说，</a:t>
            </a:r>
            <a:r>
              <a:rPr lang="zh-CN" altLang="en-US" sz="2800" dirty="0">
                <a:solidFill>
                  <a:srgbClr val="000000"/>
                </a:solidFill>
                <a:latin typeface="微软雅黑" panose="020B0503020204020204" pitchFamily="34" charset="-122"/>
                <a:ea typeface="微软雅黑" panose="020B0503020204020204" pitchFamily="34" charset="-122"/>
              </a:rPr>
              <a:t>在司法实践中，打官司就是在打论据。证据既是程序正义的载体，也是实质正义的载体。因此，在一个论证过程中，论据必须真实，违反这条规则，就要犯“虚假理由”的逻辑错误。</a:t>
            </a:r>
            <a:endPar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1" name="任意多边形 6"/>
          <p:cNvSpPr/>
          <p:nvPr/>
        </p:nvSpPr>
        <p:spPr>
          <a:xfrm rot="19117117">
            <a:off x="437356" y="1783106"/>
            <a:ext cx="1069975" cy="771525"/>
          </a:xfrm>
          <a:custGeom>
            <a:avLst/>
            <a:gdLst>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698395 w 1556117"/>
              <a:gd name="connsiteY2" fmla="*/ 875985 h 1091990"/>
              <a:gd name="connsiteX3" fmla="*/ 490576 w 1556117"/>
              <a:gd name="connsiteY3" fmla="*/ 690838 h 1091990"/>
              <a:gd name="connsiteX4" fmla="*/ 199631 w 1556117"/>
              <a:gd name="connsiteY4" fmla="*/ 562368 h 1091990"/>
              <a:gd name="connsiteX5" fmla="*/ 29598 w 1556117"/>
              <a:gd name="connsiteY5" fmla="*/ 562368 h 1091990"/>
              <a:gd name="connsiteX6" fmla="*/ 22041 w 1556117"/>
              <a:gd name="connsiteY6" fmla="*/ 547254 h 1091990"/>
              <a:gd name="connsiteX7" fmla="*/ 82497 w 1556117"/>
              <a:gd name="connsiteY7" fmla="*/ 441456 h 1091990"/>
              <a:gd name="connsiteX8" fmla="*/ 256309 w 1556117"/>
              <a:gd name="connsiteY8" fmla="*/ 218524 h 1091990"/>
              <a:gd name="connsiteX9" fmla="*/ 551033 w 1556117"/>
              <a:gd name="connsiteY9" fmla="*/ 48491 h 1091990"/>
              <a:gd name="connsiteX10" fmla="*/ 943998 w 1556117"/>
              <a:gd name="connsiteY10" fmla="*/ 25820 h 1091990"/>
              <a:gd name="connsiteX11" fmla="*/ 1291621 w 1556117"/>
              <a:gd name="connsiteY11" fmla="*/ 203410 h 1091990"/>
              <a:gd name="connsiteX12" fmla="*/ 1518332 w 1556117"/>
              <a:gd name="connsiteY12" fmla="*/ 494355 h 1091990"/>
              <a:gd name="connsiteX13" fmla="*/ 1518332 w 1556117"/>
              <a:gd name="connsiteY13" fmla="*/ 517026 h 1091990"/>
              <a:gd name="connsiteX14" fmla="*/ 1382305 w 1556117"/>
              <a:gd name="connsiteY14" fmla="*/ 535919 h 1091990"/>
              <a:gd name="connsiteX15" fmla="*/ 1155595 w 1556117"/>
              <a:gd name="connsiteY15" fmla="*/ 626603 h 1091990"/>
              <a:gd name="connsiteX16" fmla="*/ 962890 w 1556117"/>
              <a:gd name="connsiteY16" fmla="*/ 789079 h 1091990"/>
              <a:gd name="connsiteX17" fmla="*/ 796636 w 1556117"/>
              <a:gd name="connsiteY17"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360"/>
              <a:gd name="connsiteX1" fmla="*/ 690837 w 1556117"/>
              <a:gd name="connsiteY1" fmla="*/ 879764 h 1091360"/>
              <a:gd name="connsiteX2" fmla="*/ 490576 w 1556117"/>
              <a:gd name="connsiteY2" fmla="*/ 690838 h 1091360"/>
              <a:gd name="connsiteX3" fmla="*/ 199631 w 1556117"/>
              <a:gd name="connsiteY3" fmla="*/ 562368 h 1091360"/>
              <a:gd name="connsiteX4" fmla="*/ 29598 w 1556117"/>
              <a:gd name="connsiteY4" fmla="*/ 562368 h 1091360"/>
              <a:gd name="connsiteX5" fmla="*/ 22041 w 1556117"/>
              <a:gd name="connsiteY5" fmla="*/ 547254 h 1091360"/>
              <a:gd name="connsiteX6" fmla="*/ 82497 w 1556117"/>
              <a:gd name="connsiteY6" fmla="*/ 441456 h 1091360"/>
              <a:gd name="connsiteX7" fmla="*/ 256309 w 1556117"/>
              <a:gd name="connsiteY7" fmla="*/ 218524 h 1091360"/>
              <a:gd name="connsiteX8" fmla="*/ 551033 w 1556117"/>
              <a:gd name="connsiteY8" fmla="*/ 48491 h 1091360"/>
              <a:gd name="connsiteX9" fmla="*/ 943998 w 1556117"/>
              <a:gd name="connsiteY9" fmla="*/ 25820 h 1091360"/>
              <a:gd name="connsiteX10" fmla="*/ 1291621 w 1556117"/>
              <a:gd name="connsiteY10" fmla="*/ 203410 h 1091360"/>
              <a:gd name="connsiteX11" fmla="*/ 1518332 w 1556117"/>
              <a:gd name="connsiteY11" fmla="*/ 494355 h 1091360"/>
              <a:gd name="connsiteX12" fmla="*/ 1518332 w 1556117"/>
              <a:gd name="connsiteY12" fmla="*/ 517026 h 1091360"/>
              <a:gd name="connsiteX13" fmla="*/ 1382305 w 1556117"/>
              <a:gd name="connsiteY13" fmla="*/ 535919 h 1091360"/>
              <a:gd name="connsiteX14" fmla="*/ 1155595 w 1556117"/>
              <a:gd name="connsiteY14" fmla="*/ 626603 h 1091360"/>
              <a:gd name="connsiteX15" fmla="*/ 962890 w 1556117"/>
              <a:gd name="connsiteY15" fmla="*/ 789079 h 1091360"/>
              <a:gd name="connsiteX16" fmla="*/ 796636 w 1556117"/>
              <a:gd name="connsiteY16" fmla="*/ 1076246 h 1091360"/>
              <a:gd name="connsiteX0" fmla="*/ 796636 w 1556117"/>
              <a:gd name="connsiteY0" fmla="*/ 1076246 h 1091360"/>
              <a:gd name="connsiteX1" fmla="*/ 690837 w 1556117"/>
              <a:gd name="connsiteY1" fmla="*/ 879764 h 1091360"/>
              <a:gd name="connsiteX2" fmla="*/ 490576 w 1556117"/>
              <a:gd name="connsiteY2" fmla="*/ 690838 h 1091360"/>
              <a:gd name="connsiteX3" fmla="*/ 483019 w 1556117"/>
              <a:gd name="connsiteY3" fmla="*/ 694616 h 1091360"/>
              <a:gd name="connsiteX4" fmla="*/ 199631 w 1556117"/>
              <a:gd name="connsiteY4" fmla="*/ 562368 h 1091360"/>
              <a:gd name="connsiteX5" fmla="*/ 29598 w 1556117"/>
              <a:gd name="connsiteY5" fmla="*/ 562368 h 1091360"/>
              <a:gd name="connsiteX6" fmla="*/ 22041 w 1556117"/>
              <a:gd name="connsiteY6" fmla="*/ 547254 h 1091360"/>
              <a:gd name="connsiteX7" fmla="*/ 82497 w 1556117"/>
              <a:gd name="connsiteY7" fmla="*/ 441456 h 1091360"/>
              <a:gd name="connsiteX8" fmla="*/ 256309 w 1556117"/>
              <a:gd name="connsiteY8" fmla="*/ 218524 h 1091360"/>
              <a:gd name="connsiteX9" fmla="*/ 551033 w 1556117"/>
              <a:gd name="connsiteY9" fmla="*/ 48491 h 1091360"/>
              <a:gd name="connsiteX10" fmla="*/ 943998 w 1556117"/>
              <a:gd name="connsiteY10" fmla="*/ 25820 h 1091360"/>
              <a:gd name="connsiteX11" fmla="*/ 1291621 w 1556117"/>
              <a:gd name="connsiteY11" fmla="*/ 203410 h 1091360"/>
              <a:gd name="connsiteX12" fmla="*/ 1518332 w 1556117"/>
              <a:gd name="connsiteY12" fmla="*/ 494355 h 1091360"/>
              <a:gd name="connsiteX13" fmla="*/ 1518332 w 1556117"/>
              <a:gd name="connsiteY13" fmla="*/ 517026 h 1091360"/>
              <a:gd name="connsiteX14" fmla="*/ 1382305 w 1556117"/>
              <a:gd name="connsiteY14" fmla="*/ 535919 h 1091360"/>
              <a:gd name="connsiteX15" fmla="*/ 1155595 w 1556117"/>
              <a:gd name="connsiteY15" fmla="*/ 626603 h 1091360"/>
              <a:gd name="connsiteX16" fmla="*/ 962890 w 1556117"/>
              <a:gd name="connsiteY16" fmla="*/ 789079 h 1091360"/>
              <a:gd name="connsiteX17" fmla="*/ 796636 w 155611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76246"/>
              <a:gd name="connsiteX1" fmla="*/ 691467 w 1556747"/>
              <a:gd name="connsiteY1" fmla="*/ 879764 h 1076246"/>
              <a:gd name="connsiteX2" fmla="*/ 491206 w 1556747"/>
              <a:gd name="connsiteY2" fmla="*/ 690838 h 1076246"/>
              <a:gd name="connsiteX3" fmla="*/ 483649 w 1556747"/>
              <a:gd name="connsiteY3" fmla="*/ 694616 h 1076246"/>
              <a:gd name="connsiteX4" fmla="*/ 204040 w 1556747"/>
              <a:gd name="connsiteY4" fmla="*/ 577483 h 1076246"/>
              <a:gd name="connsiteX5" fmla="*/ 30228 w 1556747"/>
              <a:gd name="connsiteY5" fmla="*/ 562368 h 1076246"/>
              <a:gd name="connsiteX6" fmla="*/ 22671 w 1556747"/>
              <a:gd name="connsiteY6" fmla="*/ 547254 h 1076246"/>
              <a:gd name="connsiteX7" fmla="*/ 83127 w 1556747"/>
              <a:gd name="connsiteY7" fmla="*/ 441456 h 1076246"/>
              <a:gd name="connsiteX8" fmla="*/ 256939 w 1556747"/>
              <a:gd name="connsiteY8" fmla="*/ 218524 h 1076246"/>
              <a:gd name="connsiteX9" fmla="*/ 551663 w 1556747"/>
              <a:gd name="connsiteY9" fmla="*/ 48491 h 1076246"/>
              <a:gd name="connsiteX10" fmla="*/ 944628 w 1556747"/>
              <a:gd name="connsiteY10" fmla="*/ 25820 h 1076246"/>
              <a:gd name="connsiteX11" fmla="*/ 1292251 w 1556747"/>
              <a:gd name="connsiteY11" fmla="*/ 203410 h 1076246"/>
              <a:gd name="connsiteX12" fmla="*/ 1518962 w 1556747"/>
              <a:gd name="connsiteY12" fmla="*/ 494355 h 1076246"/>
              <a:gd name="connsiteX13" fmla="*/ 1518962 w 1556747"/>
              <a:gd name="connsiteY13" fmla="*/ 517026 h 1076246"/>
              <a:gd name="connsiteX14" fmla="*/ 1382935 w 1556747"/>
              <a:gd name="connsiteY14" fmla="*/ 535919 h 1076246"/>
              <a:gd name="connsiteX15" fmla="*/ 1156225 w 1556747"/>
              <a:gd name="connsiteY15" fmla="*/ 626603 h 1076246"/>
              <a:gd name="connsiteX16" fmla="*/ 963520 w 1556747"/>
              <a:gd name="connsiteY16" fmla="*/ 789079 h 1076246"/>
              <a:gd name="connsiteX17" fmla="*/ 797266 w 1556747"/>
              <a:gd name="connsiteY17" fmla="*/ 1076246 h 1076246"/>
              <a:gd name="connsiteX0" fmla="*/ 797266 w 1556747"/>
              <a:gd name="connsiteY0" fmla="*/ 1076246 h 1095967"/>
              <a:gd name="connsiteX1" fmla="*/ 691467 w 1556747"/>
              <a:gd name="connsiteY1" fmla="*/ 879764 h 1095967"/>
              <a:gd name="connsiteX2" fmla="*/ 491206 w 1556747"/>
              <a:gd name="connsiteY2" fmla="*/ 690838 h 1095967"/>
              <a:gd name="connsiteX3" fmla="*/ 483649 w 1556747"/>
              <a:gd name="connsiteY3" fmla="*/ 694616 h 1095967"/>
              <a:gd name="connsiteX4" fmla="*/ 204040 w 1556747"/>
              <a:gd name="connsiteY4" fmla="*/ 577483 h 1095967"/>
              <a:gd name="connsiteX5" fmla="*/ 30228 w 1556747"/>
              <a:gd name="connsiteY5" fmla="*/ 562368 h 1095967"/>
              <a:gd name="connsiteX6" fmla="*/ 22671 w 1556747"/>
              <a:gd name="connsiteY6" fmla="*/ 547254 h 1095967"/>
              <a:gd name="connsiteX7" fmla="*/ 83127 w 1556747"/>
              <a:gd name="connsiteY7" fmla="*/ 441456 h 1095967"/>
              <a:gd name="connsiteX8" fmla="*/ 256939 w 1556747"/>
              <a:gd name="connsiteY8" fmla="*/ 218524 h 1095967"/>
              <a:gd name="connsiteX9" fmla="*/ 551663 w 1556747"/>
              <a:gd name="connsiteY9" fmla="*/ 48491 h 1095967"/>
              <a:gd name="connsiteX10" fmla="*/ 944628 w 1556747"/>
              <a:gd name="connsiteY10" fmla="*/ 25820 h 1095967"/>
              <a:gd name="connsiteX11" fmla="*/ 1292251 w 1556747"/>
              <a:gd name="connsiteY11" fmla="*/ 203410 h 1095967"/>
              <a:gd name="connsiteX12" fmla="*/ 1518962 w 1556747"/>
              <a:gd name="connsiteY12" fmla="*/ 494355 h 1095967"/>
              <a:gd name="connsiteX13" fmla="*/ 1518962 w 1556747"/>
              <a:gd name="connsiteY13" fmla="*/ 517026 h 1095967"/>
              <a:gd name="connsiteX14" fmla="*/ 1382935 w 1556747"/>
              <a:gd name="connsiteY14" fmla="*/ 535919 h 1095967"/>
              <a:gd name="connsiteX15" fmla="*/ 1156225 w 1556747"/>
              <a:gd name="connsiteY15" fmla="*/ 626603 h 1095967"/>
              <a:gd name="connsiteX16" fmla="*/ 963520 w 1556747"/>
              <a:gd name="connsiteY16" fmla="*/ 789079 h 1095967"/>
              <a:gd name="connsiteX17" fmla="*/ 797266 w 1556747"/>
              <a:gd name="connsiteY17" fmla="*/ 1076246 h 109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6747" h="1095967">
                <a:moveTo>
                  <a:pt x="797266" y="1076246"/>
                </a:moveTo>
                <a:cubicBezTo>
                  <a:pt x="785577" y="1073649"/>
                  <a:pt x="742477" y="943999"/>
                  <a:pt x="691467" y="879764"/>
                </a:cubicBezTo>
                <a:cubicBezTo>
                  <a:pt x="640457" y="815529"/>
                  <a:pt x="525842" y="721696"/>
                  <a:pt x="491206" y="690838"/>
                </a:cubicBezTo>
                <a:cubicBezTo>
                  <a:pt x="456570" y="659980"/>
                  <a:pt x="579216" y="757910"/>
                  <a:pt x="483649" y="694616"/>
                </a:cubicBezTo>
                <a:cubicBezTo>
                  <a:pt x="384545" y="633220"/>
                  <a:pt x="279610" y="599524"/>
                  <a:pt x="204040" y="577483"/>
                </a:cubicBezTo>
                <a:cubicBezTo>
                  <a:pt x="128470" y="555442"/>
                  <a:pt x="60456" y="567406"/>
                  <a:pt x="30228" y="562368"/>
                </a:cubicBezTo>
                <a:cubicBezTo>
                  <a:pt x="0" y="557330"/>
                  <a:pt x="13855" y="567406"/>
                  <a:pt x="22671" y="547254"/>
                </a:cubicBezTo>
                <a:cubicBezTo>
                  <a:pt x="31488" y="527102"/>
                  <a:pt x="44082" y="496244"/>
                  <a:pt x="83127" y="441456"/>
                </a:cubicBezTo>
                <a:cubicBezTo>
                  <a:pt x="122172" y="386668"/>
                  <a:pt x="178850" y="284018"/>
                  <a:pt x="256939" y="218524"/>
                </a:cubicBezTo>
                <a:cubicBezTo>
                  <a:pt x="335028" y="153030"/>
                  <a:pt x="437048" y="80608"/>
                  <a:pt x="551663" y="48491"/>
                </a:cubicBezTo>
                <a:cubicBezTo>
                  <a:pt x="666278" y="16374"/>
                  <a:pt x="821197" y="0"/>
                  <a:pt x="944628" y="25820"/>
                </a:cubicBezTo>
                <a:cubicBezTo>
                  <a:pt x="1068059" y="51640"/>
                  <a:pt x="1196529" y="125321"/>
                  <a:pt x="1292251" y="203410"/>
                </a:cubicBezTo>
                <a:cubicBezTo>
                  <a:pt x="1387973" y="281499"/>
                  <a:pt x="1481177" y="442086"/>
                  <a:pt x="1518962" y="494355"/>
                </a:cubicBezTo>
                <a:cubicBezTo>
                  <a:pt x="1556747" y="546624"/>
                  <a:pt x="1541633" y="510099"/>
                  <a:pt x="1518962" y="517026"/>
                </a:cubicBezTo>
                <a:cubicBezTo>
                  <a:pt x="1496291" y="523953"/>
                  <a:pt x="1443391" y="517656"/>
                  <a:pt x="1382935" y="535919"/>
                </a:cubicBezTo>
                <a:cubicBezTo>
                  <a:pt x="1322479" y="554182"/>
                  <a:pt x="1226127" y="584410"/>
                  <a:pt x="1156225" y="626603"/>
                </a:cubicBezTo>
                <a:cubicBezTo>
                  <a:pt x="1086323" y="668796"/>
                  <a:pt x="1023346" y="712249"/>
                  <a:pt x="963520" y="789079"/>
                </a:cubicBezTo>
                <a:cubicBezTo>
                  <a:pt x="903694" y="865909"/>
                  <a:pt x="808601" y="1095967"/>
                  <a:pt x="797266" y="1076246"/>
                </a:cubicBezTo>
                <a:close/>
              </a:path>
            </a:pathLst>
          </a:custGeom>
          <a:gradFill>
            <a:gsLst>
              <a:gs pos="0">
                <a:srgbClr val="E4A302"/>
              </a:gs>
              <a:gs pos="100000">
                <a:srgbClr val="FFDD71"/>
              </a:gs>
            </a:gsLst>
            <a:lin ang="12000000" scaled="0"/>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4569991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p:cTn id="12" dur="500" fill="hold"/>
                                        <p:tgtEl>
                                          <p:spTgt spid="44"/>
                                        </p:tgtEl>
                                        <p:attrNameLst>
                                          <p:attrName>ppt_w</p:attrName>
                                        </p:attrNameLst>
                                      </p:cBhvr>
                                      <p:tavLst>
                                        <p:tav tm="0">
                                          <p:val>
                                            <p:fltVal val="0"/>
                                          </p:val>
                                        </p:tav>
                                        <p:tav tm="100000">
                                          <p:val>
                                            <p:strVal val="#ppt_w"/>
                                          </p:val>
                                        </p:tav>
                                      </p:tavLst>
                                    </p:anim>
                                    <p:anim calcmode="lin" valueType="num">
                                      <p:cBhvr>
                                        <p:cTn id="13" dur="500" fill="hold"/>
                                        <p:tgtEl>
                                          <p:spTgt spid="44"/>
                                        </p:tgtEl>
                                        <p:attrNameLst>
                                          <p:attrName>ppt_h</p:attrName>
                                        </p:attrNameLst>
                                      </p:cBhvr>
                                      <p:tavLst>
                                        <p:tav tm="0">
                                          <p:val>
                                            <p:fltVal val="0"/>
                                          </p:val>
                                        </p:tav>
                                        <p:tav tm="100000">
                                          <p:val>
                                            <p:strVal val="#ppt_h"/>
                                          </p:val>
                                        </p:tav>
                                      </p:tavLst>
                                    </p:anim>
                                    <p:animEffect transition="in" filter="fade">
                                      <p:cBhvr>
                                        <p:cTn id="14" dur="500"/>
                                        <p:tgtEl>
                                          <p:spTgt spid="4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4"/>
                                        </p:tgtEl>
                                        <p:attrNameLst>
                                          <p:attrName>style.visibility</p:attrName>
                                        </p:attrNameLst>
                                      </p:cBhvr>
                                      <p:to>
                                        <p:strVal val="visible"/>
                                      </p:to>
                                    </p:set>
                                    <p:anim calcmode="lin" valueType="num">
                                      <p:cBhvr>
                                        <p:cTn id="17" dur="500" fill="hold"/>
                                        <p:tgtEl>
                                          <p:spTgt spid="84"/>
                                        </p:tgtEl>
                                        <p:attrNameLst>
                                          <p:attrName>ppt_w</p:attrName>
                                        </p:attrNameLst>
                                      </p:cBhvr>
                                      <p:tavLst>
                                        <p:tav tm="0">
                                          <p:val>
                                            <p:fltVal val="0"/>
                                          </p:val>
                                        </p:tav>
                                        <p:tav tm="100000">
                                          <p:val>
                                            <p:strVal val="#ppt_w"/>
                                          </p:val>
                                        </p:tav>
                                      </p:tavLst>
                                    </p:anim>
                                    <p:anim calcmode="lin" valueType="num">
                                      <p:cBhvr>
                                        <p:cTn id="18" dur="500" fill="hold"/>
                                        <p:tgtEl>
                                          <p:spTgt spid="84"/>
                                        </p:tgtEl>
                                        <p:attrNameLst>
                                          <p:attrName>ppt_h</p:attrName>
                                        </p:attrNameLst>
                                      </p:cBhvr>
                                      <p:tavLst>
                                        <p:tav tm="0">
                                          <p:val>
                                            <p:fltVal val="0"/>
                                          </p:val>
                                        </p:tav>
                                        <p:tav tm="100000">
                                          <p:val>
                                            <p:strVal val="#ppt_h"/>
                                          </p:val>
                                        </p:tav>
                                      </p:tavLst>
                                    </p:anim>
                                    <p:animEffect transition="in" filter="fade">
                                      <p:cBhvr>
                                        <p:cTn id="19" dur="500"/>
                                        <p:tgtEl>
                                          <p:spTgt spid="84"/>
                                        </p:tgtEl>
                                      </p:cBhvr>
                                    </p:animEffect>
                                  </p:childTnLst>
                                </p:cTn>
                              </p:par>
                              <p:par>
                                <p:cTn id="20" presetID="53" presetClass="entr" presetSubtype="16" fill="hold" nodeType="withEffect">
                                  <p:stCondLst>
                                    <p:cond delay="0"/>
                                  </p:stCondLst>
                                  <p:childTnLst>
                                    <p:set>
                                      <p:cBhvr>
                                        <p:cTn id="21" dur="1" fill="hold">
                                          <p:stCondLst>
                                            <p:cond delay="0"/>
                                          </p:stCondLst>
                                        </p:cTn>
                                        <p:tgtEl>
                                          <p:spTgt spid="31754"/>
                                        </p:tgtEl>
                                        <p:attrNameLst>
                                          <p:attrName>style.visibility</p:attrName>
                                        </p:attrNameLst>
                                      </p:cBhvr>
                                      <p:to>
                                        <p:strVal val="visible"/>
                                      </p:to>
                                    </p:set>
                                    <p:anim calcmode="lin" valueType="num">
                                      <p:cBhvr>
                                        <p:cTn id="22" dur="500" fill="hold"/>
                                        <p:tgtEl>
                                          <p:spTgt spid="31754"/>
                                        </p:tgtEl>
                                        <p:attrNameLst>
                                          <p:attrName>ppt_w</p:attrName>
                                        </p:attrNameLst>
                                      </p:cBhvr>
                                      <p:tavLst>
                                        <p:tav tm="0">
                                          <p:val>
                                            <p:fltVal val="0"/>
                                          </p:val>
                                        </p:tav>
                                        <p:tav tm="100000">
                                          <p:val>
                                            <p:strVal val="#ppt_w"/>
                                          </p:val>
                                        </p:tav>
                                      </p:tavLst>
                                    </p:anim>
                                    <p:anim calcmode="lin" valueType="num">
                                      <p:cBhvr>
                                        <p:cTn id="23" dur="500" fill="hold"/>
                                        <p:tgtEl>
                                          <p:spTgt spid="31754"/>
                                        </p:tgtEl>
                                        <p:attrNameLst>
                                          <p:attrName>ppt_h</p:attrName>
                                        </p:attrNameLst>
                                      </p:cBhvr>
                                      <p:tavLst>
                                        <p:tav tm="0">
                                          <p:val>
                                            <p:fltVal val="0"/>
                                          </p:val>
                                        </p:tav>
                                        <p:tav tm="100000">
                                          <p:val>
                                            <p:strVal val="#ppt_h"/>
                                          </p:val>
                                        </p:tav>
                                      </p:tavLst>
                                    </p:anim>
                                    <p:animEffect transition="in" filter="fade">
                                      <p:cBhvr>
                                        <p:cTn id="24" dur="500"/>
                                        <p:tgtEl>
                                          <p:spTgt spid="3175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p:cTn id="27" dur="500" fill="hold"/>
                                        <p:tgtEl>
                                          <p:spTgt spid="39"/>
                                        </p:tgtEl>
                                        <p:attrNameLst>
                                          <p:attrName>ppt_w</p:attrName>
                                        </p:attrNameLst>
                                      </p:cBhvr>
                                      <p:tavLst>
                                        <p:tav tm="0">
                                          <p:val>
                                            <p:fltVal val="0"/>
                                          </p:val>
                                        </p:tav>
                                        <p:tav tm="100000">
                                          <p:val>
                                            <p:strVal val="#ppt_w"/>
                                          </p:val>
                                        </p:tav>
                                      </p:tavLst>
                                    </p:anim>
                                    <p:anim calcmode="lin" valueType="num">
                                      <p:cBhvr>
                                        <p:cTn id="28" dur="500" fill="hold"/>
                                        <p:tgtEl>
                                          <p:spTgt spid="39"/>
                                        </p:tgtEl>
                                        <p:attrNameLst>
                                          <p:attrName>ppt_h</p:attrName>
                                        </p:attrNameLst>
                                      </p:cBhvr>
                                      <p:tavLst>
                                        <p:tav tm="0">
                                          <p:val>
                                            <p:fltVal val="0"/>
                                          </p:val>
                                        </p:tav>
                                        <p:tav tm="100000">
                                          <p:val>
                                            <p:strVal val="#ppt_h"/>
                                          </p:val>
                                        </p:tav>
                                      </p:tavLst>
                                    </p:anim>
                                    <p:animEffect transition="in" filter="fade">
                                      <p:cBhvr>
                                        <p:cTn id="29" dur="500"/>
                                        <p:tgtEl>
                                          <p:spTgt spid="39"/>
                                        </p:tgtEl>
                                      </p:cBhvr>
                                    </p:animEffect>
                                  </p:childTnLst>
                                </p:cTn>
                              </p:par>
                              <p:par>
                                <p:cTn id="30" presetID="53" presetClass="entr" presetSubtype="16"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9">
                                            <p:txEl>
                                              <p:pRg st="0" end="0"/>
                                            </p:txEl>
                                          </p:spTgt>
                                        </p:tgtEl>
                                        <p:attrNameLst>
                                          <p:attrName>style.visibility</p:attrName>
                                        </p:attrNameLst>
                                      </p:cBhvr>
                                      <p:to>
                                        <p:strVal val="visible"/>
                                      </p:to>
                                    </p:set>
                                    <p:animEffect transition="in" filter="barn(inVertical)">
                                      <p:cBhvr>
                                        <p:cTn id="39" dur="500"/>
                                        <p:tgtEl>
                                          <p:spTgt spid="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4" grpId="0"/>
      <p:bldP spid="84" grpId="0"/>
      <p:bldP spid="3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76200"/>
            <a:ext cx="9220200" cy="6836229"/>
          </a:xfrm>
        </p:spPr>
        <p:txBody>
          <a:bodyPr/>
          <a:lstStyle/>
          <a:p>
            <a:pPr marL="0" indent="0">
              <a:lnSpc>
                <a:spcPct val="120000"/>
              </a:lnSpc>
              <a:buNone/>
            </a:pPr>
            <a:r>
              <a:rPr lang="zh-CN" altLang="en-US" b="1" dirty="0">
                <a:highlight>
                  <a:srgbClr val="FFFF00"/>
                </a:highlight>
              </a:rPr>
              <a:t>例</a:t>
            </a:r>
            <a:r>
              <a:rPr lang="zh-CN" altLang="en-US" b="1" dirty="0"/>
              <a:t>：</a:t>
            </a:r>
            <a:endParaRPr lang="en-US" altLang="zh-CN" b="1" dirty="0"/>
          </a:p>
          <a:p>
            <a:pPr marL="0" indent="0">
              <a:lnSpc>
                <a:spcPct val="120000"/>
              </a:lnSpc>
              <a:buNone/>
            </a:pPr>
            <a:r>
              <a:rPr lang="zh-CN" altLang="en-US" b="1" dirty="0"/>
              <a:t>        某贪官为自己的受贿行为辩解说：“收受贿赂是人情往来。”这个辩解实际上是一个省略了大前提和结论的三段论，我们可以将之恢复为一个完整的三段论：</a:t>
            </a:r>
            <a:endParaRPr lang="en-US" altLang="zh-CN" b="1" dirty="0"/>
          </a:p>
          <a:p>
            <a:pPr marL="0" indent="0">
              <a:lnSpc>
                <a:spcPct val="120000"/>
              </a:lnSpc>
              <a:buNone/>
            </a:pPr>
            <a:r>
              <a:rPr lang="zh-CN" altLang="en-US" b="1" dirty="0">
                <a:solidFill>
                  <a:srgbClr val="0070C0"/>
                </a:solidFill>
              </a:rPr>
              <a:t>所有的人情往来都不是犯罪，</a:t>
            </a:r>
            <a:endParaRPr lang="en-US" altLang="zh-CN" b="1" dirty="0">
              <a:solidFill>
                <a:srgbClr val="0070C0"/>
              </a:solidFill>
            </a:endParaRPr>
          </a:p>
          <a:p>
            <a:pPr marL="0" indent="0">
              <a:lnSpc>
                <a:spcPct val="120000"/>
              </a:lnSpc>
              <a:buNone/>
            </a:pPr>
            <a:r>
              <a:rPr lang="zh-CN" altLang="en-US" b="1" dirty="0">
                <a:solidFill>
                  <a:srgbClr val="0070C0"/>
                </a:solidFill>
              </a:rPr>
              <a:t>收受贿赂是人情往来，</a:t>
            </a:r>
            <a:endParaRPr lang="en-US" altLang="zh-CN" b="1" dirty="0">
              <a:solidFill>
                <a:srgbClr val="0070C0"/>
              </a:solidFill>
            </a:endParaRPr>
          </a:p>
          <a:p>
            <a:pPr marL="0" indent="0">
              <a:lnSpc>
                <a:spcPct val="120000"/>
              </a:lnSpc>
              <a:buNone/>
            </a:pPr>
            <a:r>
              <a:rPr lang="zh-CN" altLang="en-US" b="1" dirty="0">
                <a:solidFill>
                  <a:srgbClr val="0070C0"/>
                </a:solidFill>
              </a:rPr>
              <a:t>所以，收受贿赂不是犯罪。</a:t>
            </a:r>
            <a:endParaRPr lang="en-US" altLang="zh-CN" b="1" dirty="0">
              <a:solidFill>
                <a:srgbClr val="0070C0"/>
              </a:solidFill>
            </a:endParaRPr>
          </a:p>
          <a:p>
            <a:pPr marL="0" indent="0">
              <a:lnSpc>
                <a:spcPct val="120000"/>
              </a:lnSpc>
              <a:buNone/>
            </a:pPr>
            <a:r>
              <a:rPr lang="zh-CN" altLang="en-US" b="1" dirty="0"/>
              <a:t>尽管这是一个推理形式正确的三段论第一格形式，但小前提虚假。因此，结论荒谬。</a:t>
            </a:r>
            <a:endParaRPr lang="en-US" altLang="zh-CN" b="1" dirty="0"/>
          </a:p>
        </p:txBody>
      </p:sp>
      <p:cxnSp>
        <p:nvCxnSpPr>
          <p:cNvPr id="4" name="直接连接符 3"/>
          <p:cNvCxnSpPr>
            <a:cxnSpLocks/>
          </p:cNvCxnSpPr>
          <p:nvPr/>
        </p:nvCxnSpPr>
        <p:spPr>
          <a:xfrm>
            <a:off x="0" y="4495800"/>
            <a:ext cx="563880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721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5" dur="5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40" dur="500"/>
                                        <p:tgtEl>
                                          <p:spTgt spid="3">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randombar(horizontal)">
                                      <p:cBhvr>
                                        <p:cTn id="4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28"/>
          <p:cNvSpPr txBox="1"/>
          <p:nvPr/>
        </p:nvSpPr>
        <p:spPr>
          <a:xfrm>
            <a:off x="3298825" y="2481263"/>
            <a:ext cx="4770438" cy="120015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p>
        </p:txBody>
      </p:sp>
      <p:sp>
        <p:nvSpPr>
          <p:cNvPr id="44" name="文本框 28"/>
          <p:cNvSpPr txBox="1"/>
          <p:nvPr/>
        </p:nvSpPr>
        <p:spPr>
          <a:xfrm>
            <a:off x="925513" y="2478088"/>
            <a:ext cx="7302500" cy="739775"/>
          </a:xfrm>
          <a:prstGeom prst="rect">
            <a:avLst/>
          </a:prstGeom>
          <a:noFill/>
        </p:spPr>
        <p:txBody>
          <a:bodyP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       </a:t>
            </a:r>
          </a:p>
        </p:txBody>
      </p:sp>
      <p:grpSp>
        <p:nvGrpSpPr>
          <p:cNvPr id="21508" name="组合 1"/>
          <p:cNvGrpSpPr>
            <a:grpSpLocks/>
          </p:cNvGrpSpPr>
          <p:nvPr/>
        </p:nvGrpSpPr>
        <p:grpSpPr bwMode="auto">
          <a:xfrm>
            <a:off x="525463" y="508000"/>
            <a:ext cx="5397500" cy="652463"/>
            <a:chOff x="3589704" y="5356768"/>
            <a:chExt cx="5398100" cy="651600"/>
          </a:xfrm>
        </p:grpSpPr>
        <p:sp>
          <p:nvSpPr>
            <p:cNvPr id="52" name="Freeform 7"/>
            <p:cNvSpPr>
              <a:spLocks/>
            </p:cNvSpPr>
            <p:nvPr/>
          </p:nvSpPr>
          <p:spPr bwMode="auto">
            <a:xfrm>
              <a:off x="3592879" y="5358354"/>
              <a:ext cx="5394925" cy="648428"/>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29ABE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3" name="Freeform 8"/>
            <p:cNvSpPr>
              <a:spLocks/>
            </p:cNvSpPr>
            <p:nvPr/>
          </p:nvSpPr>
          <p:spPr bwMode="auto">
            <a:xfrm>
              <a:off x="7751004" y="5358354"/>
              <a:ext cx="1236800" cy="648428"/>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4" name="Freeform 12"/>
            <p:cNvSpPr>
              <a:spLocks/>
            </p:cNvSpPr>
            <p:nvPr/>
          </p:nvSpPr>
          <p:spPr bwMode="auto">
            <a:xfrm>
              <a:off x="3589704" y="5356768"/>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grpSp>
      <p:sp>
        <p:nvSpPr>
          <p:cNvPr id="55" name="Freeform 5"/>
          <p:cNvSpPr>
            <a:spLocks noEditPoints="1"/>
          </p:cNvSpPr>
          <p:nvPr/>
        </p:nvSpPr>
        <p:spPr bwMode="auto">
          <a:xfrm>
            <a:off x="315913" y="277813"/>
            <a:ext cx="5821362" cy="1081087"/>
          </a:xfrm>
          <a:custGeom>
            <a:avLst/>
            <a:gdLst>
              <a:gd name="T0" fmla="*/ 5285393 w 1097"/>
              <a:gd name="T1" fmla="*/ 0 h 201"/>
              <a:gd name="T2" fmla="*/ 530662 w 1097"/>
              <a:gd name="T3" fmla="*/ 0 h 201"/>
              <a:gd name="T4" fmla="*/ 153892 w 1097"/>
              <a:gd name="T5" fmla="*/ 155978 h 201"/>
              <a:gd name="T6" fmla="*/ 0 w 1097"/>
              <a:gd name="T7" fmla="*/ 537854 h 201"/>
              <a:gd name="T8" fmla="*/ 530662 w 1097"/>
              <a:gd name="T9" fmla="*/ 1081087 h 201"/>
              <a:gd name="T10" fmla="*/ 5285393 w 1097"/>
              <a:gd name="T11" fmla="*/ 1081087 h 201"/>
              <a:gd name="T12" fmla="*/ 5821362 w 1097"/>
              <a:gd name="T13" fmla="*/ 537854 h 201"/>
              <a:gd name="T14" fmla="*/ 5662163 w 1097"/>
              <a:gd name="T15" fmla="*/ 155978 h 201"/>
              <a:gd name="T16" fmla="*/ 5285393 w 1097"/>
              <a:gd name="T17" fmla="*/ 0 h 201"/>
              <a:gd name="T18" fmla="*/ 5609097 w 1097"/>
              <a:gd name="T19" fmla="*/ 537854 h 201"/>
              <a:gd name="T20" fmla="*/ 5285393 w 1097"/>
              <a:gd name="T21" fmla="*/ 865945 h 201"/>
              <a:gd name="T22" fmla="*/ 530662 w 1097"/>
              <a:gd name="T23" fmla="*/ 865945 h 201"/>
              <a:gd name="T24" fmla="*/ 212265 w 1097"/>
              <a:gd name="T25" fmla="*/ 537854 h 201"/>
              <a:gd name="T26" fmla="*/ 307784 w 1097"/>
              <a:gd name="T27" fmla="*/ 311955 h 201"/>
              <a:gd name="T28" fmla="*/ 530662 w 1097"/>
              <a:gd name="T29" fmla="*/ 215142 h 201"/>
              <a:gd name="T30" fmla="*/ 5285393 w 1097"/>
              <a:gd name="T31" fmla="*/ 215142 h 201"/>
              <a:gd name="T32" fmla="*/ 5513578 w 1097"/>
              <a:gd name="T33" fmla="*/ 311955 h 201"/>
              <a:gd name="T34" fmla="*/ 5609097 w 1097"/>
              <a:gd name="T35" fmla="*/ 537854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6" name="Freeform 6"/>
          <p:cNvSpPr>
            <a:spLocks noEditPoints="1"/>
          </p:cNvSpPr>
          <p:nvPr/>
        </p:nvSpPr>
        <p:spPr bwMode="auto">
          <a:xfrm>
            <a:off x="422275" y="401638"/>
            <a:ext cx="5608638" cy="865187"/>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7" name="文本框 39"/>
          <p:cNvSpPr txBox="1"/>
          <p:nvPr/>
        </p:nvSpPr>
        <p:spPr>
          <a:xfrm>
            <a:off x="585788" y="574675"/>
            <a:ext cx="665567"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04</a:t>
            </a:r>
            <a:endParaRPr kumimoji="0" lang="zh-CN" altLang="en-US"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58" name="Freeform 27"/>
          <p:cNvSpPr>
            <a:spLocks noChangeAspect="1" noEditPoints="1"/>
          </p:cNvSpPr>
          <p:nvPr/>
        </p:nvSpPr>
        <p:spPr bwMode="auto">
          <a:xfrm>
            <a:off x="4999038" y="600075"/>
            <a:ext cx="498475" cy="504825"/>
          </a:xfrm>
          <a:custGeom>
            <a:avLst/>
            <a:gdLst>
              <a:gd name="T0" fmla="*/ 59 w 104"/>
              <a:gd name="T1" fmla="*/ 46 h 105"/>
              <a:gd name="T2" fmla="*/ 59 w 104"/>
              <a:gd name="T3" fmla="*/ 23 h 105"/>
              <a:gd name="T4" fmla="*/ 46 w 104"/>
              <a:gd name="T5" fmla="*/ 23 h 105"/>
              <a:gd name="T6" fmla="*/ 46 w 104"/>
              <a:gd name="T7" fmla="*/ 46 h 105"/>
              <a:gd name="T8" fmla="*/ 24 w 104"/>
              <a:gd name="T9" fmla="*/ 46 h 105"/>
              <a:gd name="T10" fmla="*/ 24 w 104"/>
              <a:gd name="T11" fmla="*/ 59 h 105"/>
              <a:gd name="T12" fmla="*/ 46 w 104"/>
              <a:gd name="T13" fmla="*/ 59 h 105"/>
              <a:gd name="T14" fmla="*/ 46 w 104"/>
              <a:gd name="T15" fmla="*/ 82 h 105"/>
              <a:gd name="T16" fmla="*/ 59 w 104"/>
              <a:gd name="T17" fmla="*/ 82 h 105"/>
              <a:gd name="T18" fmla="*/ 59 w 104"/>
              <a:gd name="T19" fmla="*/ 59 h 105"/>
              <a:gd name="T20" fmla="*/ 81 w 104"/>
              <a:gd name="T21" fmla="*/ 59 h 105"/>
              <a:gd name="T22" fmla="*/ 81 w 104"/>
              <a:gd name="T23" fmla="*/ 46 h 105"/>
              <a:gd name="T24" fmla="*/ 59 w 104"/>
              <a:gd name="T25" fmla="*/ 46 h 105"/>
              <a:gd name="T26" fmla="*/ 52 w 104"/>
              <a:gd name="T27" fmla="*/ 0 h 105"/>
              <a:gd name="T28" fmla="*/ 0 w 104"/>
              <a:gd name="T29" fmla="*/ 53 h 105"/>
              <a:gd name="T30" fmla="*/ 52 w 104"/>
              <a:gd name="T31" fmla="*/ 105 h 105"/>
              <a:gd name="T32" fmla="*/ 104 w 104"/>
              <a:gd name="T33" fmla="*/ 53 h 105"/>
              <a:gd name="T34" fmla="*/ 52 w 104"/>
              <a:gd name="T35" fmla="*/ 0 h 105"/>
              <a:gd name="T36" fmla="*/ 52 w 104"/>
              <a:gd name="T37" fmla="*/ 93 h 105"/>
              <a:gd name="T38" fmla="*/ 12 w 104"/>
              <a:gd name="T39" fmla="*/ 53 h 105"/>
              <a:gd name="T40" fmla="*/ 52 w 104"/>
              <a:gd name="T41" fmla="*/ 12 h 105"/>
              <a:gd name="T42" fmla="*/ 93 w 104"/>
              <a:gd name="T43" fmla="*/ 53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9" y="46"/>
                </a:moveTo>
                <a:cubicBezTo>
                  <a:pt x="59" y="23"/>
                  <a:pt x="59" y="23"/>
                  <a:pt x="59" y="23"/>
                </a:cubicBezTo>
                <a:cubicBezTo>
                  <a:pt x="46" y="23"/>
                  <a:pt x="46" y="23"/>
                  <a:pt x="46" y="23"/>
                </a:cubicBezTo>
                <a:cubicBezTo>
                  <a:pt x="46" y="46"/>
                  <a:pt x="46" y="46"/>
                  <a:pt x="46" y="46"/>
                </a:cubicBezTo>
                <a:cubicBezTo>
                  <a:pt x="24" y="46"/>
                  <a:pt x="24" y="46"/>
                  <a:pt x="24" y="46"/>
                </a:cubicBezTo>
                <a:cubicBezTo>
                  <a:pt x="24" y="59"/>
                  <a:pt x="24" y="59"/>
                  <a:pt x="24" y="59"/>
                </a:cubicBezTo>
                <a:cubicBezTo>
                  <a:pt x="46" y="59"/>
                  <a:pt x="46" y="59"/>
                  <a:pt x="46" y="59"/>
                </a:cubicBezTo>
                <a:cubicBezTo>
                  <a:pt x="46" y="82"/>
                  <a:pt x="46" y="82"/>
                  <a:pt x="46" y="82"/>
                </a:cubicBezTo>
                <a:cubicBezTo>
                  <a:pt x="59" y="82"/>
                  <a:pt x="59" y="82"/>
                  <a:pt x="59" y="82"/>
                </a:cubicBezTo>
                <a:cubicBezTo>
                  <a:pt x="59" y="59"/>
                  <a:pt x="59" y="59"/>
                  <a:pt x="59" y="59"/>
                </a:cubicBezTo>
                <a:cubicBezTo>
                  <a:pt x="81" y="59"/>
                  <a:pt x="81" y="59"/>
                  <a:pt x="81" y="59"/>
                </a:cubicBezTo>
                <a:cubicBezTo>
                  <a:pt x="81" y="46"/>
                  <a:pt x="81" y="46"/>
                  <a:pt x="81" y="46"/>
                </a:cubicBezTo>
                <a:lnTo>
                  <a:pt x="59" y="46"/>
                </a:lnTo>
                <a:close/>
                <a:moveTo>
                  <a:pt x="52" y="0"/>
                </a:moveTo>
                <a:cubicBezTo>
                  <a:pt x="23" y="0"/>
                  <a:pt x="0" y="24"/>
                  <a:pt x="0" y="53"/>
                </a:cubicBezTo>
                <a:cubicBezTo>
                  <a:pt x="0" y="81"/>
                  <a:pt x="23" y="105"/>
                  <a:pt x="52" y="105"/>
                </a:cubicBezTo>
                <a:cubicBezTo>
                  <a:pt x="81" y="105"/>
                  <a:pt x="104" y="81"/>
                  <a:pt x="104" y="53"/>
                </a:cubicBezTo>
                <a:cubicBezTo>
                  <a:pt x="104" y="24"/>
                  <a:pt x="81" y="0"/>
                  <a:pt x="52" y="0"/>
                </a:cubicBezTo>
                <a:close/>
                <a:moveTo>
                  <a:pt x="52" y="93"/>
                </a:moveTo>
                <a:cubicBezTo>
                  <a:pt x="30" y="93"/>
                  <a:pt x="12" y="75"/>
                  <a:pt x="12" y="53"/>
                </a:cubicBezTo>
                <a:cubicBezTo>
                  <a:pt x="12" y="30"/>
                  <a:pt x="30" y="12"/>
                  <a:pt x="52" y="12"/>
                </a:cubicBezTo>
                <a:cubicBezTo>
                  <a:pt x="74" y="12"/>
                  <a:pt x="93" y="30"/>
                  <a:pt x="93" y="53"/>
                </a:cubicBezTo>
                <a:cubicBezTo>
                  <a:pt x="93" y="75"/>
                  <a:pt x="74" y="93"/>
                  <a:pt x="52" y="93"/>
                </a:cubicBezTo>
                <a:close/>
              </a:path>
            </a:pathLst>
          </a:custGeom>
          <a:solidFill>
            <a:sysClr val="window" lastClr="FFFFFF">
              <a:alpha val="88000"/>
            </a:sys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9" name="文本框 28"/>
          <p:cNvSpPr txBox="1"/>
          <p:nvPr/>
        </p:nvSpPr>
        <p:spPr>
          <a:xfrm>
            <a:off x="827088" y="560387"/>
            <a:ext cx="2678112" cy="58420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zh-CN" altLang="en-US" sz="32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论证的规则</a:t>
            </a:r>
            <a:endPar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84" name="文本框 28"/>
          <p:cNvSpPr txBox="1"/>
          <p:nvPr/>
        </p:nvSpPr>
        <p:spPr>
          <a:xfrm>
            <a:off x="1277481" y="1804530"/>
            <a:ext cx="6750566"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dirty="0">
                <a:ln>
                  <a:noFill/>
                </a:ln>
                <a:solidFill>
                  <a:srgbClr val="7030A0"/>
                </a:solidFill>
                <a:effectLst>
                  <a:outerShdw blurRad="50800" dist="76200" dir="2700000" algn="tl" rotWithShape="0">
                    <a:prstClr val="black">
                      <a:alpha val="40000"/>
                    </a:prstClr>
                  </a:outerShdw>
                  <a:reflection blurRad="6350" stA="55000" endA="300" endPos="45500" dir="5400000" sy="-100000" algn="bl" rotWithShape="0"/>
                </a:effectLst>
                <a:uLnTx/>
                <a:uFillTx/>
                <a:latin typeface="微软雅黑" pitchFamily="34" charset="-122"/>
                <a:ea typeface="微软雅黑" pitchFamily="34" charset="-122"/>
                <a:cs typeface="+mn-cs"/>
              </a:rPr>
              <a:t>论据的真实性不能依靠论题来证明：</a:t>
            </a:r>
          </a:p>
        </p:txBody>
      </p:sp>
      <p:grpSp>
        <p:nvGrpSpPr>
          <p:cNvPr id="31754" name="Group 68"/>
          <p:cNvGrpSpPr>
            <a:grpSpLocks/>
          </p:cNvGrpSpPr>
          <p:nvPr/>
        </p:nvGrpSpPr>
        <p:grpSpPr bwMode="auto">
          <a:xfrm>
            <a:off x="643099" y="2590202"/>
            <a:ext cx="7701421" cy="4191598"/>
            <a:chOff x="720" y="1382"/>
            <a:chExt cx="4058" cy="480"/>
          </a:xfrm>
          <a:solidFill>
            <a:srgbClr val="92D050"/>
          </a:solidFill>
        </p:grpSpPr>
        <p:sp>
          <p:nvSpPr>
            <p:cNvPr id="29" name="AutoShape 69"/>
            <p:cNvSpPr>
              <a:spLocks noChangeArrowheads="1"/>
            </p:cNvSpPr>
            <p:nvPr/>
          </p:nvSpPr>
          <p:spPr bwMode="gray">
            <a:xfrm>
              <a:off x="720" y="1382"/>
              <a:ext cx="4058" cy="480"/>
            </a:xfrm>
            <a:prstGeom prst="roundRect">
              <a:avLst>
                <a:gd name="adj" fmla="val 17509"/>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nvGrpSpPr>
            <p:cNvPr id="21519" name="Group 70"/>
            <p:cNvGrpSpPr>
              <a:grpSpLocks/>
            </p:cNvGrpSpPr>
            <p:nvPr/>
          </p:nvGrpSpPr>
          <p:grpSpPr bwMode="auto">
            <a:xfrm>
              <a:off x="730" y="1407"/>
              <a:ext cx="4043" cy="444"/>
              <a:chOff x="744" y="1407"/>
              <a:chExt cx="3988" cy="444"/>
            </a:xfrm>
            <a:grpFill/>
          </p:grpSpPr>
          <p:sp>
            <p:nvSpPr>
              <p:cNvPr id="37" name="AutoShape 71"/>
              <p:cNvSpPr>
                <a:spLocks noChangeArrowheads="1"/>
              </p:cNvSpPr>
              <p:nvPr/>
            </p:nvSpPr>
            <p:spPr bwMode="gray">
              <a:xfrm>
                <a:off x="744" y="1736"/>
                <a:ext cx="3987" cy="115"/>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sp>
            <p:nvSpPr>
              <p:cNvPr id="38" name="AutoShape 72"/>
              <p:cNvSpPr>
                <a:spLocks noChangeArrowheads="1"/>
              </p:cNvSpPr>
              <p:nvPr/>
            </p:nvSpPr>
            <p:spPr bwMode="gray">
              <a:xfrm>
                <a:off x="744" y="1407"/>
                <a:ext cx="3987" cy="115"/>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grpSp>
      <p:sp>
        <p:nvSpPr>
          <p:cNvPr id="39" name="文本框 28"/>
          <p:cNvSpPr txBox="1">
            <a:spLocks noChangeArrowheads="1"/>
          </p:cNvSpPr>
          <p:nvPr/>
        </p:nvSpPr>
        <p:spPr bwMode="auto">
          <a:xfrm>
            <a:off x="748204" y="2713704"/>
            <a:ext cx="7596316"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论题的真实性是由论据推出来的，但如果论据本身的真实性还要反过来依靠论题来证明，那么就无法做出正确的论证。因此，论据本身的真实性应当是确定无疑的。违反这条规则，就要犯“窃取论题”或“循环论证”的逻辑错误。</a:t>
            </a:r>
            <a:endPar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1" name="任意多边形 6"/>
          <p:cNvSpPr/>
          <p:nvPr/>
        </p:nvSpPr>
        <p:spPr>
          <a:xfrm rot="19117117">
            <a:off x="437356" y="1783106"/>
            <a:ext cx="1069975" cy="771525"/>
          </a:xfrm>
          <a:custGeom>
            <a:avLst/>
            <a:gdLst>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698395 w 1556117"/>
              <a:gd name="connsiteY2" fmla="*/ 875985 h 1091990"/>
              <a:gd name="connsiteX3" fmla="*/ 490576 w 1556117"/>
              <a:gd name="connsiteY3" fmla="*/ 690838 h 1091990"/>
              <a:gd name="connsiteX4" fmla="*/ 199631 w 1556117"/>
              <a:gd name="connsiteY4" fmla="*/ 562368 h 1091990"/>
              <a:gd name="connsiteX5" fmla="*/ 29598 w 1556117"/>
              <a:gd name="connsiteY5" fmla="*/ 562368 h 1091990"/>
              <a:gd name="connsiteX6" fmla="*/ 22041 w 1556117"/>
              <a:gd name="connsiteY6" fmla="*/ 547254 h 1091990"/>
              <a:gd name="connsiteX7" fmla="*/ 82497 w 1556117"/>
              <a:gd name="connsiteY7" fmla="*/ 441456 h 1091990"/>
              <a:gd name="connsiteX8" fmla="*/ 256309 w 1556117"/>
              <a:gd name="connsiteY8" fmla="*/ 218524 h 1091990"/>
              <a:gd name="connsiteX9" fmla="*/ 551033 w 1556117"/>
              <a:gd name="connsiteY9" fmla="*/ 48491 h 1091990"/>
              <a:gd name="connsiteX10" fmla="*/ 943998 w 1556117"/>
              <a:gd name="connsiteY10" fmla="*/ 25820 h 1091990"/>
              <a:gd name="connsiteX11" fmla="*/ 1291621 w 1556117"/>
              <a:gd name="connsiteY11" fmla="*/ 203410 h 1091990"/>
              <a:gd name="connsiteX12" fmla="*/ 1518332 w 1556117"/>
              <a:gd name="connsiteY12" fmla="*/ 494355 h 1091990"/>
              <a:gd name="connsiteX13" fmla="*/ 1518332 w 1556117"/>
              <a:gd name="connsiteY13" fmla="*/ 517026 h 1091990"/>
              <a:gd name="connsiteX14" fmla="*/ 1382305 w 1556117"/>
              <a:gd name="connsiteY14" fmla="*/ 535919 h 1091990"/>
              <a:gd name="connsiteX15" fmla="*/ 1155595 w 1556117"/>
              <a:gd name="connsiteY15" fmla="*/ 626603 h 1091990"/>
              <a:gd name="connsiteX16" fmla="*/ 962890 w 1556117"/>
              <a:gd name="connsiteY16" fmla="*/ 789079 h 1091990"/>
              <a:gd name="connsiteX17" fmla="*/ 796636 w 1556117"/>
              <a:gd name="connsiteY17"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360"/>
              <a:gd name="connsiteX1" fmla="*/ 690837 w 1556117"/>
              <a:gd name="connsiteY1" fmla="*/ 879764 h 1091360"/>
              <a:gd name="connsiteX2" fmla="*/ 490576 w 1556117"/>
              <a:gd name="connsiteY2" fmla="*/ 690838 h 1091360"/>
              <a:gd name="connsiteX3" fmla="*/ 199631 w 1556117"/>
              <a:gd name="connsiteY3" fmla="*/ 562368 h 1091360"/>
              <a:gd name="connsiteX4" fmla="*/ 29598 w 1556117"/>
              <a:gd name="connsiteY4" fmla="*/ 562368 h 1091360"/>
              <a:gd name="connsiteX5" fmla="*/ 22041 w 1556117"/>
              <a:gd name="connsiteY5" fmla="*/ 547254 h 1091360"/>
              <a:gd name="connsiteX6" fmla="*/ 82497 w 1556117"/>
              <a:gd name="connsiteY6" fmla="*/ 441456 h 1091360"/>
              <a:gd name="connsiteX7" fmla="*/ 256309 w 1556117"/>
              <a:gd name="connsiteY7" fmla="*/ 218524 h 1091360"/>
              <a:gd name="connsiteX8" fmla="*/ 551033 w 1556117"/>
              <a:gd name="connsiteY8" fmla="*/ 48491 h 1091360"/>
              <a:gd name="connsiteX9" fmla="*/ 943998 w 1556117"/>
              <a:gd name="connsiteY9" fmla="*/ 25820 h 1091360"/>
              <a:gd name="connsiteX10" fmla="*/ 1291621 w 1556117"/>
              <a:gd name="connsiteY10" fmla="*/ 203410 h 1091360"/>
              <a:gd name="connsiteX11" fmla="*/ 1518332 w 1556117"/>
              <a:gd name="connsiteY11" fmla="*/ 494355 h 1091360"/>
              <a:gd name="connsiteX12" fmla="*/ 1518332 w 1556117"/>
              <a:gd name="connsiteY12" fmla="*/ 517026 h 1091360"/>
              <a:gd name="connsiteX13" fmla="*/ 1382305 w 1556117"/>
              <a:gd name="connsiteY13" fmla="*/ 535919 h 1091360"/>
              <a:gd name="connsiteX14" fmla="*/ 1155595 w 1556117"/>
              <a:gd name="connsiteY14" fmla="*/ 626603 h 1091360"/>
              <a:gd name="connsiteX15" fmla="*/ 962890 w 1556117"/>
              <a:gd name="connsiteY15" fmla="*/ 789079 h 1091360"/>
              <a:gd name="connsiteX16" fmla="*/ 796636 w 1556117"/>
              <a:gd name="connsiteY16" fmla="*/ 1076246 h 1091360"/>
              <a:gd name="connsiteX0" fmla="*/ 796636 w 1556117"/>
              <a:gd name="connsiteY0" fmla="*/ 1076246 h 1091360"/>
              <a:gd name="connsiteX1" fmla="*/ 690837 w 1556117"/>
              <a:gd name="connsiteY1" fmla="*/ 879764 h 1091360"/>
              <a:gd name="connsiteX2" fmla="*/ 490576 w 1556117"/>
              <a:gd name="connsiteY2" fmla="*/ 690838 h 1091360"/>
              <a:gd name="connsiteX3" fmla="*/ 483019 w 1556117"/>
              <a:gd name="connsiteY3" fmla="*/ 694616 h 1091360"/>
              <a:gd name="connsiteX4" fmla="*/ 199631 w 1556117"/>
              <a:gd name="connsiteY4" fmla="*/ 562368 h 1091360"/>
              <a:gd name="connsiteX5" fmla="*/ 29598 w 1556117"/>
              <a:gd name="connsiteY5" fmla="*/ 562368 h 1091360"/>
              <a:gd name="connsiteX6" fmla="*/ 22041 w 1556117"/>
              <a:gd name="connsiteY6" fmla="*/ 547254 h 1091360"/>
              <a:gd name="connsiteX7" fmla="*/ 82497 w 1556117"/>
              <a:gd name="connsiteY7" fmla="*/ 441456 h 1091360"/>
              <a:gd name="connsiteX8" fmla="*/ 256309 w 1556117"/>
              <a:gd name="connsiteY8" fmla="*/ 218524 h 1091360"/>
              <a:gd name="connsiteX9" fmla="*/ 551033 w 1556117"/>
              <a:gd name="connsiteY9" fmla="*/ 48491 h 1091360"/>
              <a:gd name="connsiteX10" fmla="*/ 943998 w 1556117"/>
              <a:gd name="connsiteY10" fmla="*/ 25820 h 1091360"/>
              <a:gd name="connsiteX11" fmla="*/ 1291621 w 1556117"/>
              <a:gd name="connsiteY11" fmla="*/ 203410 h 1091360"/>
              <a:gd name="connsiteX12" fmla="*/ 1518332 w 1556117"/>
              <a:gd name="connsiteY12" fmla="*/ 494355 h 1091360"/>
              <a:gd name="connsiteX13" fmla="*/ 1518332 w 1556117"/>
              <a:gd name="connsiteY13" fmla="*/ 517026 h 1091360"/>
              <a:gd name="connsiteX14" fmla="*/ 1382305 w 1556117"/>
              <a:gd name="connsiteY14" fmla="*/ 535919 h 1091360"/>
              <a:gd name="connsiteX15" fmla="*/ 1155595 w 1556117"/>
              <a:gd name="connsiteY15" fmla="*/ 626603 h 1091360"/>
              <a:gd name="connsiteX16" fmla="*/ 962890 w 1556117"/>
              <a:gd name="connsiteY16" fmla="*/ 789079 h 1091360"/>
              <a:gd name="connsiteX17" fmla="*/ 796636 w 155611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76246"/>
              <a:gd name="connsiteX1" fmla="*/ 691467 w 1556747"/>
              <a:gd name="connsiteY1" fmla="*/ 879764 h 1076246"/>
              <a:gd name="connsiteX2" fmla="*/ 491206 w 1556747"/>
              <a:gd name="connsiteY2" fmla="*/ 690838 h 1076246"/>
              <a:gd name="connsiteX3" fmla="*/ 483649 w 1556747"/>
              <a:gd name="connsiteY3" fmla="*/ 694616 h 1076246"/>
              <a:gd name="connsiteX4" fmla="*/ 204040 w 1556747"/>
              <a:gd name="connsiteY4" fmla="*/ 577483 h 1076246"/>
              <a:gd name="connsiteX5" fmla="*/ 30228 w 1556747"/>
              <a:gd name="connsiteY5" fmla="*/ 562368 h 1076246"/>
              <a:gd name="connsiteX6" fmla="*/ 22671 w 1556747"/>
              <a:gd name="connsiteY6" fmla="*/ 547254 h 1076246"/>
              <a:gd name="connsiteX7" fmla="*/ 83127 w 1556747"/>
              <a:gd name="connsiteY7" fmla="*/ 441456 h 1076246"/>
              <a:gd name="connsiteX8" fmla="*/ 256939 w 1556747"/>
              <a:gd name="connsiteY8" fmla="*/ 218524 h 1076246"/>
              <a:gd name="connsiteX9" fmla="*/ 551663 w 1556747"/>
              <a:gd name="connsiteY9" fmla="*/ 48491 h 1076246"/>
              <a:gd name="connsiteX10" fmla="*/ 944628 w 1556747"/>
              <a:gd name="connsiteY10" fmla="*/ 25820 h 1076246"/>
              <a:gd name="connsiteX11" fmla="*/ 1292251 w 1556747"/>
              <a:gd name="connsiteY11" fmla="*/ 203410 h 1076246"/>
              <a:gd name="connsiteX12" fmla="*/ 1518962 w 1556747"/>
              <a:gd name="connsiteY12" fmla="*/ 494355 h 1076246"/>
              <a:gd name="connsiteX13" fmla="*/ 1518962 w 1556747"/>
              <a:gd name="connsiteY13" fmla="*/ 517026 h 1076246"/>
              <a:gd name="connsiteX14" fmla="*/ 1382935 w 1556747"/>
              <a:gd name="connsiteY14" fmla="*/ 535919 h 1076246"/>
              <a:gd name="connsiteX15" fmla="*/ 1156225 w 1556747"/>
              <a:gd name="connsiteY15" fmla="*/ 626603 h 1076246"/>
              <a:gd name="connsiteX16" fmla="*/ 963520 w 1556747"/>
              <a:gd name="connsiteY16" fmla="*/ 789079 h 1076246"/>
              <a:gd name="connsiteX17" fmla="*/ 797266 w 1556747"/>
              <a:gd name="connsiteY17" fmla="*/ 1076246 h 1076246"/>
              <a:gd name="connsiteX0" fmla="*/ 797266 w 1556747"/>
              <a:gd name="connsiteY0" fmla="*/ 1076246 h 1095967"/>
              <a:gd name="connsiteX1" fmla="*/ 691467 w 1556747"/>
              <a:gd name="connsiteY1" fmla="*/ 879764 h 1095967"/>
              <a:gd name="connsiteX2" fmla="*/ 491206 w 1556747"/>
              <a:gd name="connsiteY2" fmla="*/ 690838 h 1095967"/>
              <a:gd name="connsiteX3" fmla="*/ 483649 w 1556747"/>
              <a:gd name="connsiteY3" fmla="*/ 694616 h 1095967"/>
              <a:gd name="connsiteX4" fmla="*/ 204040 w 1556747"/>
              <a:gd name="connsiteY4" fmla="*/ 577483 h 1095967"/>
              <a:gd name="connsiteX5" fmla="*/ 30228 w 1556747"/>
              <a:gd name="connsiteY5" fmla="*/ 562368 h 1095967"/>
              <a:gd name="connsiteX6" fmla="*/ 22671 w 1556747"/>
              <a:gd name="connsiteY6" fmla="*/ 547254 h 1095967"/>
              <a:gd name="connsiteX7" fmla="*/ 83127 w 1556747"/>
              <a:gd name="connsiteY7" fmla="*/ 441456 h 1095967"/>
              <a:gd name="connsiteX8" fmla="*/ 256939 w 1556747"/>
              <a:gd name="connsiteY8" fmla="*/ 218524 h 1095967"/>
              <a:gd name="connsiteX9" fmla="*/ 551663 w 1556747"/>
              <a:gd name="connsiteY9" fmla="*/ 48491 h 1095967"/>
              <a:gd name="connsiteX10" fmla="*/ 944628 w 1556747"/>
              <a:gd name="connsiteY10" fmla="*/ 25820 h 1095967"/>
              <a:gd name="connsiteX11" fmla="*/ 1292251 w 1556747"/>
              <a:gd name="connsiteY11" fmla="*/ 203410 h 1095967"/>
              <a:gd name="connsiteX12" fmla="*/ 1518962 w 1556747"/>
              <a:gd name="connsiteY12" fmla="*/ 494355 h 1095967"/>
              <a:gd name="connsiteX13" fmla="*/ 1518962 w 1556747"/>
              <a:gd name="connsiteY13" fmla="*/ 517026 h 1095967"/>
              <a:gd name="connsiteX14" fmla="*/ 1382935 w 1556747"/>
              <a:gd name="connsiteY14" fmla="*/ 535919 h 1095967"/>
              <a:gd name="connsiteX15" fmla="*/ 1156225 w 1556747"/>
              <a:gd name="connsiteY15" fmla="*/ 626603 h 1095967"/>
              <a:gd name="connsiteX16" fmla="*/ 963520 w 1556747"/>
              <a:gd name="connsiteY16" fmla="*/ 789079 h 1095967"/>
              <a:gd name="connsiteX17" fmla="*/ 797266 w 1556747"/>
              <a:gd name="connsiteY17" fmla="*/ 1076246 h 109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6747" h="1095967">
                <a:moveTo>
                  <a:pt x="797266" y="1076246"/>
                </a:moveTo>
                <a:cubicBezTo>
                  <a:pt x="785577" y="1073649"/>
                  <a:pt x="742477" y="943999"/>
                  <a:pt x="691467" y="879764"/>
                </a:cubicBezTo>
                <a:cubicBezTo>
                  <a:pt x="640457" y="815529"/>
                  <a:pt x="525842" y="721696"/>
                  <a:pt x="491206" y="690838"/>
                </a:cubicBezTo>
                <a:cubicBezTo>
                  <a:pt x="456570" y="659980"/>
                  <a:pt x="579216" y="757910"/>
                  <a:pt x="483649" y="694616"/>
                </a:cubicBezTo>
                <a:cubicBezTo>
                  <a:pt x="384545" y="633220"/>
                  <a:pt x="279610" y="599524"/>
                  <a:pt x="204040" y="577483"/>
                </a:cubicBezTo>
                <a:cubicBezTo>
                  <a:pt x="128470" y="555442"/>
                  <a:pt x="60456" y="567406"/>
                  <a:pt x="30228" y="562368"/>
                </a:cubicBezTo>
                <a:cubicBezTo>
                  <a:pt x="0" y="557330"/>
                  <a:pt x="13855" y="567406"/>
                  <a:pt x="22671" y="547254"/>
                </a:cubicBezTo>
                <a:cubicBezTo>
                  <a:pt x="31488" y="527102"/>
                  <a:pt x="44082" y="496244"/>
                  <a:pt x="83127" y="441456"/>
                </a:cubicBezTo>
                <a:cubicBezTo>
                  <a:pt x="122172" y="386668"/>
                  <a:pt x="178850" y="284018"/>
                  <a:pt x="256939" y="218524"/>
                </a:cubicBezTo>
                <a:cubicBezTo>
                  <a:pt x="335028" y="153030"/>
                  <a:pt x="437048" y="80608"/>
                  <a:pt x="551663" y="48491"/>
                </a:cubicBezTo>
                <a:cubicBezTo>
                  <a:pt x="666278" y="16374"/>
                  <a:pt x="821197" y="0"/>
                  <a:pt x="944628" y="25820"/>
                </a:cubicBezTo>
                <a:cubicBezTo>
                  <a:pt x="1068059" y="51640"/>
                  <a:pt x="1196529" y="125321"/>
                  <a:pt x="1292251" y="203410"/>
                </a:cubicBezTo>
                <a:cubicBezTo>
                  <a:pt x="1387973" y="281499"/>
                  <a:pt x="1481177" y="442086"/>
                  <a:pt x="1518962" y="494355"/>
                </a:cubicBezTo>
                <a:cubicBezTo>
                  <a:pt x="1556747" y="546624"/>
                  <a:pt x="1541633" y="510099"/>
                  <a:pt x="1518962" y="517026"/>
                </a:cubicBezTo>
                <a:cubicBezTo>
                  <a:pt x="1496291" y="523953"/>
                  <a:pt x="1443391" y="517656"/>
                  <a:pt x="1382935" y="535919"/>
                </a:cubicBezTo>
                <a:cubicBezTo>
                  <a:pt x="1322479" y="554182"/>
                  <a:pt x="1226127" y="584410"/>
                  <a:pt x="1156225" y="626603"/>
                </a:cubicBezTo>
                <a:cubicBezTo>
                  <a:pt x="1086323" y="668796"/>
                  <a:pt x="1023346" y="712249"/>
                  <a:pt x="963520" y="789079"/>
                </a:cubicBezTo>
                <a:cubicBezTo>
                  <a:pt x="903694" y="865909"/>
                  <a:pt x="808601" y="1095967"/>
                  <a:pt x="797266" y="1076246"/>
                </a:cubicBezTo>
                <a:close/>
              </a:path>
            </a:pathLst>
          </a:custGeom>
          <a:gradFill>
            <a:gsLst>
              <a:gs pos="0">
                <a:srgbClr val="E4A302"/>
              </a:gs>
              <a:gs pos="100000">
                <a:srgbClr val="FFDD71"/>
              </a:gs>
            </a:gsLst>
            <a:lin ang="12000000" scaled="0"/>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40176072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p:cTn id="12" dur="500" fill="hold"/>
                                        <p:tgtEl>
                                          <p:spTgt spid="44"/>
                                        </p:tgtEl>
                                        <p:attrNameLst>
                                          <p:attrName>ppt_w</p:attrName>
                                        </p:attrNameLst>
                                      </p:cBhvr>
                                      <p:tavLst>
                                        <p:tav tm="0">
                                          <p:val>
                                            <p:fltVal val="0"/>
                                          </p:val>
                                        </p:tav>
                                        <p:tav tm="100000">
                                          <p:val>
                                            <p:strVal val="#ppt_w"/>
                                          </p:val>
                                        </p:tav>
                                      </p:tavLst>
                                    </p:anim>
                                    <p:anim calcmode="lin" valueType="num">
                                      <p:cBhvr>
                                        <p:cTn id="13" dur="500" fill="hold"/>
                                        <p:tgtEl>
                                          <p:spTgt spid="44"/>
                                        </p:tgtEl>
                                        <p:attrNameLst>
                                          <p:attrName>ppt_h</p:attrName>
                                        </p:attrNameLst>
                                      </p:cBhvr>
                                      <p:tavLst>
                                        <p:tav tm="0">
                                          <p:val>
                                            <p:fltVal val="0"/>
                                          </p:val>
                                        </p:tav>
                                        <p:tav tm="100000">
                                          <p:val>
                                            <p:strVal val="#ppt_h"/>
                                          </p:val>
                                        </p:tav>
                                      </p:tavLst>
                                    </p:anim>
                                    <p:animEffect transition="in" filter="fade">
                                      <p:cBhvr>
                                        <p:cTn id="14" dur="500"/>
                                        <p:tgtEl>
                                          <p:spTgt spid="4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4"/>
                                        </p:tgtEl>
                                        <p:attrNameLst>
                                          <p:attrName>style.visibility</p:attrName>
                                        </p:attrNameLst>
                                      </p:cBhvr>
                                      <p:to>
                                        <p:strVal val="visible"/>
                                      </p:to>
                                    </p:set>
                                    <p:anim calcmode="lin" valueType="num">
                                      <p:cBhvr>
                                        <p:cTn id="17" dur="500" fill="hold"/>
                                        <p:tgtEl>
                                          <p:spTgt spid="84"/>
                                        </p:tgtEl>
                                        <p:attrNameLst>
                                          <p:attrName>ppt_w</p:attrName>
                                        </p:attrNameLst>
                                      </p:cBhvr>
                                      <p:tavLst>
                                        <p:tav tm="0">
                                          <p:val>
                                            <p:fltVal val="0"/>
                                          </p:val>
                                        </p:tav>
                                        <p:tav tm="100000">
                                          <p:val>
                                            <p:strVal val="#ppt_w"/>
                                          </p:val>
                                        </p:tav>
                                      </p:tavLst>
                                    </p:anim>
                                    <p:anim calcmode="lin" valueType="num">
                                      <p:cBhvr>
                                        <p:cTn id="18" dur="500" fill="hold"/>
                                        <p:tgtEl>
                                          <p:spTgt spid="84"/>
                                        </p:tgtEl>
                                        <p:attrNameLst>
                                          <p:attrName>ppt_h</p:attrName>
                                        </p:attrNameLst>
                                      </p:cBhvr>
                                      <p:tavLst>
                                        <p:tav tm="0">
                                          <p:val>
                                            <p:fltVal val="0"/>
                                          </p:val>
                                        </p:tav>
                                        <p:tav tm="100000">
                                          <p:val>
                                            <p:strVal val="#ppt_h"/>
                                          </p:val>
                                        </p:tav>
                                      </p:tavLst>
                                    </p:anim>
                                    <p:animEffect transition="in" filter="fade">
                                      <p:cBhvr>
                                        <p:cTn id="19" dur="500"/>
                                        <p:tgtEl>
                                          <p:spTgt spid="84"/>
                                        </p:tgtEl>
                                      </p:cBhvr>
                                    </p:animEffect>
                                  </p:childTnLst>
                                </p:cTn>
                              </p:par>
                              <p:par>
                                <p:cTn id="20" presetID="53" presetClass="entr" presetSubtype="16" fill="hold" nodeType="withEffect">
                                  <p:stCondLst>
                                    <p:cond delay="0"/>
                                  </p:stCondLst>
                                  <p:childTnLst>
                                    <p:set>
                                      <p:cBhvr>
                                        <p:cTn id="21" dur="1" fill="hold">
                                          <p:stCondLst>
                                            <p:cond delay="0"/>
                                          </p:stCondLst>
                                        </p:cTn>
                                        <p:tgtEl>
                                          <p:spTgt spid="31754"/>
                                        </p:tgtEl>
                                        <p:attrNameLst>
                                          <p:attrName>style.visibility</p:attrName>
                                        </p:attrNameLst>
                                      </p:cBhvr>
                                      <p:to>
                                        <p:strVal val="visible"/>
                                      </p:to>
                                    </p:set>
                                    <p:anim calcmode="lin" valueType="num">
                                      <p:cBhvr>
                                        <p:cTn id="22" dur="500" fill="hold"/>
                                        <p:tgtEl>
                                          <p:spTgt spid="31754"/>
                                        </p:tgtEl>
                                        <p:attrNameLst>
                                          <p:attrName>ppt_w</p:attrName>
                                        </p:attrNameLst>
                                      </p:cBhvr>
                                      <p:tavLst>
                                        <p:tav tm="0">
                                          <p:val>
                                            <p:fltVal val="0"/>
                                          </p:val>
                                        </p:tav>
                                        <p:tav tm="100000">
                                          <p:val>
                                            <p:strVal val="#ppt_w"/>
                                          </p:val>
                                        </p:tav>
                                      </p:tavLst>
                                    </p:anim>
                                    <p:anim calcmode="lin" valueType="num">
                                      <p:cBhvr>
                                        <p:cTn id="23" dur="500" fill="hold"/>
                                        <p:tgtEl>
                                          <p:spTgt spid="31754"/>
                                        </p:tgtEl>
                                        <p:attrNameLst>
                                          <p:attrName>ppt_h</p:attrName>
                                        </p:attrNameLst>
                                      </p:cBhvr>
                                      <p:tavLst>
                                        <p:tav tm="0">
                                          <p:val>
                                            <p:fltVal val="0"/>
                                          </p:val>
                                        </p:tav>
                                        <p:tav tm="100000">
                                          <p:val>
                                            <p:strVal val="#ppt_h"/>
                                          </p:val>
                                        </p:tav>
                                      </p:tavLst>
                                    </p:anim>
                                    <p:animEffect transition="in" filter="fade">
                                      <p:cBhvr>
                                        <p:cTn id="24" dur="500"/>
                                        <p:tgtEl>
                                          <p:spTgt spid="3175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p:cTn id="27" dur="500" fill="hold"/>
                                        <p:tgtEl>
                                          <p:spTgt spid="39"/>
                                        </p:tgtEl>
                                        <p:attrNameLst>
                                          <p:attrName>ppt_w</p:attrName>
                                        </p:attrNameLst>
                                      </p:cBhvr>
                                      <p:tavLst>
                                        <p:tav tm="0">
                                          <p:val>
                                            <p:fltVal val="0"/>
                                          </p:val>
                                        </p:tav>
                                        <p:tav tm="100000">
                                          <p:val>
                                            <p:strVal val="#ppt_w"/>
                                          </p:val>
                                        </p:tav>
                                      </p:tavLst>
                                    </p:anim>
                                    <p:anim calcmode="lin" valueType="num">
                                      <p:cBhvr>
                                        <p:cTn id="28" dur="500" fill="hold"/>
                                        <p:tgtEl>
                                          <p:spTgt spid="39"/>
                                        </p:tgtEl>
                                        <p:attrNameLst>
                                          <p:attrName>ppt_h</p:attrName>
                                        </p:attrNameLst>
                                      </p:cBhvr>
                                      <p:tavLst>
                                        <p:tav tm="0">
                                          <p:val>
                                            <p:fltVal val="0"/>
                                          </p:val>
                                        </p:tav>
                                        <p:tav tm="100000">
                                          <p:val>
                                            <p:strVal val="#ppt_h"/>
                                          </p:val>
                                        </p:tav>
                                      </p:tavLst>
                                    </p:anim>
                                    <p:animEffect transition="in" filter="fade">
                                      <p:cBhvr>
                                        <p:cTn id="29" dur="500"/>
                                        <p:tgtEl>
                                          <p:spTgt spid="39"/>
                                        </p:tgtEl>
                                      </p:cBhvr>
                                    </p:animEffect>
                                  </p:childTnLst>
                                </p:cTn>
                              </p:par>
                              <p:par>
                                <p:cTn id="30" presetID="53" presetClass="entr" presetSubtype="16"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9">
                                            <p:txEl>
                                              <p:pRg st="0" end="0"/>
                                            </p:txEl>
                                          </p:spTgt>
                                        </p:tgtEl>
                                        <p:attrNameLst>
                                          <p:attrName>style.visibility</p:attrName>
                                        </p:attrNameLst>
                                      </p:cBhvr>
                                      <p:to>
                                        <p:strVal val="visible"/>
                                      </p:to>
                                    </p:set>
                                    <p:animEffect transition="in" filter="barn(inVertical)">
                                      <p:cBhvr>
                                        <p:cTn id="39" dur="500"/>
                                        <p:tgtEl>
                                          <p:spTgt spid="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4" grpId="0"/>
      <p:bldP spid="84" grpId="0"/>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3"/>
          <p:cNvGrpSpPr>
            <a:grpSpLocks/>
          </p:cNvGrpSpPr>
          <p:nvPr/>
        </p:nvGrpSpPr>
        <p:grpSpPr bwMode="auto">
          <a:xfrm>
            <a:off x="723900" y="428625"/>
            <a:ext cx="5397500" cy="652463"/>
            <a:chOff x="3589704" y="1749369"/>
            <a:chExt cx="5398099" cy="651600"/>
          </a:xfrm>
        </p:grpSpPr>
        <p:sp>
          <p:nvSpPr>
            <p:cNvPr id="60" name="Freeform 7"/>
            <p:cNvSpPr>
              <a:spLocks/>
            </p:cNvSpPr>
            <p:nvPr/>
          </p:nvSpPr>
          <p:spPr bwMode="auto">
            <a:xfrm>
              <a:off x="3592879" y="1750955"/>
              <a:ext cx="5394924" cy="648428"/>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EE0076"/>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61" name="Freeform 8"/>
            <p:cNvSpPr>
              <a:spLocks/>
            </p:cNvSpPr>
            <p:nvPr/>
          </p:nvSpPr>
          <p:spPr bwMode="auto">
            <a:xfrm>
              <a:off x="7751004" y="1750955"/>
              <a:ext cx="1236799" cy="648428"/>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EE0076">
                <a:lumMod val="60000"/>
                <a:lumOff val="40000"/>
              </a:srgb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62" name="Freeform 12"/>
            <p:cNvSpPr>
              <a:spLocks/>
            </p:cNvSpPr>
            <p:nvPr/>
          </p:nvSpPr>
          <p:spPr bwMode="auto">
            <a:xfrm>
              <a:off x="3589704" y="1749369"/>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EE0076">
                <a:lumMod val="60000"/>
                <a:lumOff val="40000"/>
              </a:srgb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grpSp>
      <p:sp>
        <p:nvSpPr>
          <p:cNvPr id="63" name="Freeform 5"/>
          <p:cNvSpPr>
            <a:spLocks noEditPoints="1"/>
          </p:cNvSpPr>
          <p:nvPr/>
        </p:nvSpPr>
        <p:spPr bwMode="auto">
          <a:xfrm>
            <a:off x="512763" y="215900"/>
            <a:ext cx="5821362" cy="1079500"/>
          </a:xfrm>
          <a:custGeom>
            <a:avLst/>
            <a:gdLst>
              <a:gd name="T0" fmla="*/ 5285393 w 1097"/>
              <a:gd name="T1" fmla="*/ 0 h 201"/>
              <a:gd name="T2" fmla="*/ 530662 w 1097"/>
              <a:gd name="T3" fmla="*/ 0 h 201"/>
              <a:gd name="T4" fmla="*/ 153892 w 1097"/>
              <a:gd name="T5" fmla="*/ 155749 h 201"/>
              <a:gd name="T6" fmla="*/ 0 w 1097"/>
              <a:gd name="T7" fmla="*/ 537065 h 201"/>
              <a:gd name="T8" fmla="*/ 530662 w 1097"/>
              <a:gd name="T9" fmla="*/ 1079500 h 201"/>
              <a:gd name="T10" fmla="*/ 5285393 w 1097"/>
              <a:gd name="T11" fmla="*/ 1079500 h 201"/>
              <a:gd name="T12" fmla="*/ 5821362 w 1097"/>
              <a:gd name="T13" fmla="*/ 537065 h 201"/>
              <a:gd name="T14" fmla="*/ 5662163 w 1097"/>
              <a:gd name="T15" fmla="*/ 155749 h 201"/>
              <a:gd name="T16" fmla="*/ 5285393 w 1097"/>
              <a:gd name="T17" fmla="*/ 0 h 201"/>
              <a:gd name="T18" fmla="*/ 5609097 w 1097"/>
              <a:gd name="T19" fmla="*/ 537065 h 201"/>
              <a:gd name="T20" fmla="*/ 5285393 w 1097"/>
              <a:gd name="T21" fmla="*/ 864674 h 201"/>
              <a:gd name="T22" fmla="*/ 530662 w 1097"/>
              <a:gd name="T23" fmla="*/ 864674 h 201"/>
              <a:gd name="T24" fmla="*/ 212265 w 1097"/>
              <a:gd name="T25" fmla="*/ 537065 h 201"/>
              <a:gd name="T26" fmla="*/ 307784 w 1097"/>
              <a:gd name="T27" fmla="*/ 311498 h 201"/>
              <a:gd name="T28" fmla="*/ 530662 w 1097"/>
              <a:gd name="T29" fmla="*/ 214826 h 201"/>
              <a:gd name="T30" fmla="*/ 5285393 w 1097"/>
              <a:gd name="T31" fmla="*/ 214826 h 201"/>
              <a:gd name="T32" fmla="*/ 5513578 w 1097"/>
              <a:gd name="T33" fmla="*/ 311498 h 201"/>
              <a:gd name="T34" fmla="*/ 5609097 w 1097"/>
              <a:gd name="T35" fmla="*/ 537065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64" name="Freeform 6"/>
          <p:cNvSpPr>
            <a:spLocks noEditPoints="1"/>
          </p:cNvSpPr>
          <p:nvPr/>
        </p:nvSpPr>
        <p:spPr bwMode="auto">
          <a:xfrm>
            <a:off x="620713" y="322263"/>
            <a:ext cx="5608637" cy="865187"/>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10245" name="文本框 28"/>
          <p:cNvSpPr txBox="1">
            <a:spLocks noChangeArrowheads="1"/>
          </p:cNvSpPr>
          <p:nvPr/>
        </p:nvSpPr>
        <p:spPr bwMode="auto">
          <a:xfrm>
            <a:off x="1392238" y="476250"/>
            <a:ext cx="10064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solidFill>
                  <a:srgbClr val="FFFFFF"/>
                </a:solidFill>
                <a:latin typeface="微软雅黑" panose="020B0503020204020204" pitchFamily="34" charset="-122"/>
                <a:ea typeface="微软雅黑" panose="020B0503020204020204" pitchFamily="34" charset="-122"/>
              </a:rPr>
              <a:t>概述</a:t>
            </a:r>
          </a:p>
        </p:txBody>
      </p:sp>
      <p:sp>
        <p:nvSpPr>
          <p:cNvPr id="66" name="文本框 36"/>
          <p:cNvSpPr txBox="1"/>
          <p:nvPr/>
        </p:nvSpPr>
        <p:spPr>
          <a:xfrm>
            <a:off x="779463" y="476250"/>
            <a:ext cx="666750" cy="585788"/>
          </a:xfrm>
          <a:prstGeom prst="rect">
            <a:avLst/>
          </a:prstGeom>
          <a:noFill/>
        </p:spPr>
        <p:txBody>
          <a:bodyPr wrap="none">
            <a:spAutoFit/>
          </a:bodyPr>
          <a:lstStyle/>
          <a:p>
            <a:pPr eaLnBrk="1" fontAlgn="auto" hangingPunct="1">
              <a:spcBef>
                <a:spcPts val="0"/>
              </a:spcBef>
              <a:spcAft>
                <a:spcPts val="0"/>
              </a:spcAft>
              <a:defRPr/>
            </a:pPr>
            <a:r>
              <a:rPr lang="en-US" altLang="zh-CN" sz="3200" kern="0" dirty="0">
                <a:solidFill>
                  <a:sysClr val="window" lastClr="FFFFFF"/>
                </a:solidFill>
                <a:latin typeface="微软雅黑" pitchFamily="34" charset="-122"/>
                <a:ea typeface="微软雅黑" pitchFamily="34" charset="-122"/>
              </a:rPr>
              <a:t>01</a:t>
            </a:r>
            <a:endParaRPr lang="zh-CN" altLang="en-US" sz="3200" kern="0" dirty="0">
              <a:solidFill>
                <a:sysClr val="window" lastClr="FFFFFF"/>
              </a:solidFill>
              <a:latin typeface="微软雅黑" pitchFamily="34" charset="-122"/>
              <a:ea typeface="微软雅黑" pitchFamily="34" charset="-122"/>
            </a:endParaRPr>
          </a:p>
        </p:txBody>
      </p:sp>
      <p:sp>
        <p:nvSpPr>
          <p:cNvPr id="67" name="Freeform 29"/>
          <p:cNvSpPr>
            <a:spLocks noChangeAspect="1" noEditPoints="1"/>
          </p:cNvSpPr>
          <p:nvPr/>
        </p:nvSpPr>
        <p:spPr bwMode="auto">
          <a:xfrm>
            <a:off x="5165725" y="482600"/>
            <a:ext cx="561975" cy="503238"/>
          </a:xfrm>
          <a:custGeom>
            <a:avLst/>
            <a:gdLst>
              <a:gd name="T0" fmla="*/ 124 w 254"/>
              <a:gd name="T1" fmla="*/ 162 h 228"/>
              <a:gd name="T2" fmla="*/ 105 w 254"/>
              <a:gd name="T3" fmla="*/ 162 h 228"/>
              <a:gd name="T4" fmla="*/ 105 w 254"/>
              <a:gd name="T5" fmla="*/ 178 h 228"/>
              <a:gd name="T6" fmla="*/ 124 w 254"/>
              <a:gd name="T7" fmla="*/ 178 h 228"/>
              <a:gd name="T8" fmla="*/ 124 w 254"/>
              <a:gd name="T9" fmla="*/ 162 h 228"/>
              <a:gd name="T10" fmla="*/ 43 w 254"/>
              <a:gd name="T11" fmla="*/ 109 h 228"/>
              <a:gd name="T12" fmla="*/ 129 w 254"/>
              <a:gd name="T13" fmla="*/ 26 h 228"/>
              <a:gd name="T14" fmla="*/ 212 w 254"/>
              <a:gd name="T15" fmla="*/ 109 h 228"/>
              <a:gd name="T16" fmla="*/ 55 w 254"/>
              <a:gd name="T17" fmla="*/ 109 h 228"/>
              <a:gd name="T18" fmla="*/ 43 w 254"/>
              <a:gd name="T19" fmla="*/ 109 h 228"/>
              <a:gd name="T20" fmla="*/ 129 w 254"/>
              <a:gd name="T21" fmla="*/ 0 h 228"/>
              <a:gd name="T22" fmla="*/ 121 w 254"/>
              <a:gd name="T23" fmla="*/ 7 h 228"/>
              <a:gd name="T24" fmla="*/ 15 w 254"/>
              <a:gd name="T25" fmla="*/ 112 h 228"/>
              <a:gd name="T26" fmla="*/ 0 w 254"/>
              <a:gd name="T27" fmla="*/ 128 h 228"/>
              <a:gd name="T28" fmla="*/ 53 w 254"/>
              <a:gd name="T29" fmla="*/ 128 h 228"/>
              <a:gd name="T30" fmla="*/ 53 w 254"/>
              <a:gd name="T31" fmla="*/ 228 h 228"/>
              <a:gd name="T32" fmla="*/ 69 w 254"/>
              <a:gd name="T33" fmla="*/ 228 h 228"/>
              <a:gd name="T34" fmla="*/ 69 w 254"/>
              <a:gd name="T35" fmla="*/ 128 h 228"/>
              <a:gd name="T36" fmla="*/ 181 w 254"/>
              <a:gd name="T37" fmla="*/ 128 h 228"/>
              <a:gd name="T38" fmla="*/ 181 w 254"/>
              <a:gd name="T39" fmla="*/ 228 h 228"/>
              <a:gd name="T40" fmla="*/ 197 w 254"/>
              <a:gd name="T41" fmla="*/ 228 h 228"/>
              <a:gd name="T42" fmla="*/ 197 w 254"/>
              <a:gd name="T43" fmla="*/ 128 h 228"/>
              <a:gd name="T44" fmla="*/ 254 w 254"/>
              <a:gd name="T45" fmla="*/ 128 h 228"/>
              <a:gd name="T46" fmla="*/ 240 w 254"/>
              <a:gd name="T47" fmla="*/ 112 h 228"/>
              <a:gd name="T48" fmla="*/ 242 w 254"/>
              <a:gd name="T49" fmla="*/ 109 h 228"/>
              <a:gd name="T50" fmla="*/ 240 w 254"/>
              <a:gd name="T51" fmla="*/ 112 h 228"/>
              <a:gd name="T52" fmla="*/ 133 w 254"/>
              <a:gd name="T53" fmla="*/ 7 h 228"/>
              <a:gd name="T54" fmla="*/ 129 w 254"/>
              <a:gd name="T5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4" h="228">
                <a:moveTo>
                  <a:pt x="124" y="162"/>
                </a:moveTo>
                <a:lnTo>
                  <a:pt x="105" y="162"/>
                </a:lnTo>
                <a:lnTo>
                  <a:pt x="105" y="178"/>
                </a:lnTo>
                <a:lnTo>
                  <a:pt x="124" y="178"/>
                </a:lnTo>
                <a:lnTo>
                  <a:pt x="124" y="162"/>
                </a:lnTo>
                <a:close/>
                <a:moveTo>
                  <a:pt x="43" y="109"/>
                </a:moveTo>
                <a:lnTo>
                  <a:pt x="129" y="26"/>
                </a:lnTo>
                <a:lnTo>
                  <a:pt x="212" y="109"/>
                </a:lnTo>
                <a:lnTo>
                  <a:pt x="55" y="109"/>
                </a:lnTo>
                <a:lnTo>
                  <a:pt x="43" y="109"/>
                </a:lnTo>
                <a:close/>
                <a:moveTo>
                  <a:pt x="129" y="0"/>
                </a:moveTo>
                <a:lnTo>
                  <a:pt x="121" y="7"/>
                </a:lnTo>
                <a:lnTo>
                  <a:pt x="15" y="112"/>
                </a:lnTo>
                <a:lnTo>
                  <a:pt x="0" y="128"/>
                </a:lnTo>
                <a:lnTo>
                  <a:pt x="53" y="128"/>
                </a:lnTo>
                <a:lnTo>
                  <a:pt x="53" y="228"/>
                </a:lnTo>
                <a:lnTo>
                  <a:pt x="69" y="228"/>
                </a:lnTo>
                <a:lnTo>
                  <a:pt x="69" y="128"/>
                </a:lnTo>
                <a:lnTo>
                  <a:pt x="181" y="128"/>
                </a:lnTo>
                <a:lnTo>
                  <a:pt x="181" y="228"/>
                </a:lnTo>
                <a:lnTo>
                  <a:pt x="197" y="228"/>
                </a:lnTo>
                <a:lnTo>
                  <a:pt x="197" y="128"/>
                </a:lnTo>
                <a:lnTo>
                  <a:pt x="254" y="128"/>
                </a:lnTo>
                <a:lnTo>
                  <a:pt x="240" y="112"/>
                </a:lnTo>
                <a:lnTo>
                  <a:pt x="242" y="109"/>
                </a:lnTo>
                <a:lnTo>
                  <a:pt x="240" y="112"/>
                </a:lnTo>
                <a:lnTo>
                  <a:pt x="133" y="7"/>
                </a:lnTo>
                <a:lnTo>
                  <a:pt x="129" y="0"/>
                </a:lnTo>
                <a:close/>
              </a:path>
            </a:pathLst>
          </a:custGeom>
          <a:solidFill>
            <a:sysClr val="window" lastClr="FFFFFF"/>
          </a:solidFill>
          <a:ln w="12700">
            <a:solidFill>
              <a:sysClr val="window" lastClr="FFFFFF"/>
            </a:solid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pic>
        <p:nvPicPr>
          <p:cNvPr id="18439" name="Picture 27" descr="显示器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2763" y="2362200"/>
            <a:ext cx="2403475" cy="240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Picture 27" descr="显示器1"/>
          <p:cNvPicPr>
            <a:picLocks noChangeAspect="1" noChangeArrowheads="1"/>
          </p:cNvPicPr>
          <p:nvPr/>
        </p:nvPicPr>
        <p:blipFill>
          <a:blip r:embed="rId2" cstate="print">
            <a:extLst>
              <a:ext uri="{28A0092B-C50C-407E-A947-70E740481C1C}">
                <a14:useLocalDpi xmlns:a14="http://schemas.microsoft.com/office/drawing/2010/main" val="0"/>
              </a:ext>
            </a:extLst>
          </a:blip>
          <a:srcRect b="21461"/>
          <a:stretch>
            <a:fillRect/>
          </a:stretch>
        </p:blipFill>
        <p:spPr bwMode="auto">
          <a:xfrm>
            <a:off x="3124200" y="1230313"/>
            <a:ext cx="5664200"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28"/>
          <p:cNvSpPr txBox="1">
            <a:spLocks noChangeArrowheads="1"/>
          </p:cNvSpPr>
          <p:nvPr/>
        </p:nvSpPr>
        <p:spPr bwMode="auto">
          <a:xfrm>
            <a:off x="917575" y="3130550"/>
            <a:ext cx="15160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3600">
                <a:solidFill>
                  <a:srgbClr val="FFFFFF"/>
                </a:solidFill>
                <a:latin typeface="微软雅黑" panose="020B0503020204020204" pitchFamily="34" charset="-122"/>
                <a:ea typeface="微软雅黑" panose="020B0503020204020204" pitchFamily="34" charset="-122"/>
              </a:rPr>
              <a:t>反   驳</a:t>
            </a:r>
          </a:p>
        </p:txBody>
      </p:sp>
      <p:sp>
        <p:nvSpPr>
          <p:cNvPr id="15" name="文本框 28"/>
          <p:cNvSpPr txBox="1">
            <a:spLocks noChangeArrowheads="1"/>
          </p:cNvSpPr>
          <p:nvPr/>
        </p:nvSpPr>
        <p:spPr bwMode="auto">
          <a:xfrm>
            <a:off x="3570288" y="2514600"/>
            <a:ext cx="4772025"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3600">
                <a:solidFill>
                  <a:srgbClr val="FFFFFF"/>
                </a:solidFill>
                <a:latin typeface="微软雅黑" panose="020B0503020204020204" pitchFamily="34" charset="-122"/>
                <a:ea typeface="微软雅黑" panose="020B0503020204020204" pitchFamily="34" charset="-122"/>
              </a:rPr>
              <a:t>用已知为真的命题确定某一命题的虚假性（为假）的推理论说过程，反驳也称作驳论。</a:t>
            </a:r>
            <a:endParaRPr lang="en-US" altLang="zh-CN" sz="3600">
              <a:solidFill>
                <a:srgbClr val="FFFFFF"/>
              </a:solidFill>
              <a:latin typeface="微软雅黑" panose="020B0503020204020204" pitchFamily="34" charset="-122"/>
              <a:ea typeface="微软雅黑" panose="020B0503020204020204" pitchFamily="34" charset="-122"/>
            </a:endParaRPr>
          </a:p>
        </p:txBody>
      </p:sp>
      <p:sp>
        <p:nvSpPr>
          <p:cNvPr id="2" name="箭头: 下 1"/>
          <p:cNvSpPr/>
          <p:nvPr/>
        </p:nvSpPr>
        <p:spPr>
          <a:xfrm>
            <a:off x="1446213" y="4700588"/>
            <a:ext cx="484187" cy="97790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矩形 2"/>
          <p:cNvSpPr/>
          <p:nvPr/>
        </p:nvSpPr>
        <p:spPr>
          <a:xfrm>
            <a:off x="228600" y="5781675"/>
            <a:ext cx="7519988" cy="769938"/>
          </a:xfrm>
          <a:prstGeom prst="rect">
            <a:avLst/>
          </a:prstGeom>
          <a:noFill/>
        </p:spPr>
        <p:txBody>
          <a:bodyPr wrap="none">
            <a:spAutoFit/>
          </a:bodyPr>
          <a:lstStyle/>
          <a:p>
            <a:pPr algn="ctr">
              <a:defRPr/>
            </a:pPr>
            <a:r>
              <a:rPr lang="zh-CN" altLang="en-US" sz="4400" dirty="0">
                <a:ln w="0"/>
                <a:effectLst>
                  <a:outerShdw blurRad="38100" dist="19050" dir="2700000" algn="tl" rotWithShape="0">
                    <a:schemeClr val="dk1">
                      <a:alpha val="40000"/>
                    </a:schemeClr>
                  </a:outerShdw>
                </a:effectLst>
              </a:rPr>
              <a:t>目的：揭露错误，驳斥谬误。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8439"/>
                                        </p:tgtEl>
                                        <p:attrNameLst>
                                          <p:attrName>style.visibility</p:attrName>
                                        </p:attrNameLst>
                                      </p:cBhvr>
                                      <p:to>
                                        <p:strVal val="visible"/>
                                      </p:to>
                                    </p:set>
                                    <p:animEffect transition="in" filter="fade">
                                      <p:cBhvr>
                                        <p:cTn id="7" dur="500"/>
                                        <p:tgtEl>
                                          <p:spTgt spid="18439"/>
                                        </p:tgtEl>
                                      </p:cBhvr>
                                    </p:animEffect>
                                  </p:childTnLst>
                                </p:cTn>
                              </p:par>
                              <p:par>
                                <p:cTn id="8" presetID="10" presetClass="entr" presetSubtype="0" fill="hold" nodeType="withEffect">
                                  <p:stCondLst>
                                    <p:cond delay="0"/>
                                  </p:stCondLst>
                                  <p:childTnLst>
                                    <p:set>
                                      <p:cBhvr>
                                        <p:cTn id="9" dur="1" fill="hold">
                                          <p:stCondLst>
                                            <p:cond delay="0"/>
                                          </p:stCondLst>
                                        </p:cTn>
                                        <p:tgtEl>
                                          <p:spTgt spid="18440"/>
                                        </p:tgtEl>
                                        <p:attrNameLst>
                                          <p:attrName>style.visibility</p:attrName>
                                        </p:attrNameLst>
                                      </p:cBhvr>
                                      <p:to>
                                        <p:strVal val="visible"/>
                                      </p:to>
                                    </p:set>
                                    <p:animEffect transition="in" filter="fade">
                                      <p:cBhvr>
                                        <p:cTn id="10" dur="500"/>
                                        <p:tgtEl>
                                          <p:spTgt spid="1844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arn(inVertical)">
                                      <p:cBhvr>
                                        <p:cTn id="21" dur="500"/>
                                        <p:tgtEl>
                                          <p:spTgt spid="2"/>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barn(inVertical)">
                                      <p:cBhvr>
                                        <p:cTn id="2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457200"/>
            <a:ext cx="9220200" cy="6836229"/>
          </a:xfrm>
        </p:spPr>
        <p:txBody>
          <a:bodyPr/>
          <a:lstStyle/>
          <a:p>
            <a:pPr marL="0" indent="0">
              <a:buNone/>
            </a:pPr>
            <a:r>
              <a:rPr lang="zh-CN" altLang="en-US" b="1" dirty="0">
                <a:highlight>
                  <a:srgbClr val="FFFF00"/>
                </a:highlight>
              </a:rPr>
              <a:t>例</a:t>
            </a:r>
            <a:r>
              <a:rPr lang="zh-CN" altLang="en-US" b="1" dirty="0"/>
              <a:t>：</a:t>
            </a:r>
            <a:endParaRPr lang="en-US" altLang="zh-CN" b="1" dirty="0"/>
          </a:p>
          <a:p>
            <a:pPr marL="0" indent="0">
              <a:buNone/>
            </a:pPr>
            <a:r>
              <a:rPr lang="zh-CN" altLang="en-US" b="1" dirty="0"/>
              <a:t>        法国剧作家莫里哀剧本</a:t>
            </a:r>
            <a:r>
              <a:rPr lang="en-US" altLang="zh-CN" b="1" dirty="0"/>
              <a:t>《</a:t>
            </a:r>
            <a:r>
              <a:rPr lang="zh-CN" altLang="en-US" b="1" dirty="0"/>
              <a:t>无病呻吟</a:t>
            </a:r>
            <a:r>
              <a:rPr lang="en-US" altLang="zh-CN" b="1" dirty="0"/>
              <a:t>》</a:t>
            </a:r>
            <a:r>
              <a:rPr lang="zh-CN" altLang="en-US" b="1" dirty="0"/>
              <a:t>，描写医学学士阿尔冈申请参加全国性医学团体，口试中回答考官问题：“什么原因和道理，鸦片可以引人入睡？”正确的回答是，鸦片中含有吗啡、那克汀等生物碱，有麻醉作用。阿尔冈的回答是：“由于它本身有催眠的力量，自然会使知觉麻痹。”这个论据，仅是窃取论题中的意思，此外并无独立于论题的其他涵义，不能作为证明论题的有效论据。若再问：“是什么原因和道理，鸦片会有催眠的力量？”他答：“因为鸦片可以引人入睡。”这就构成“循环证明”。</a:t>
            </a:r>
            <a:endParaRPr lang="en-US" altLang="zh-CN" b="1" dirty="0"/>
          </a:p>
        </p:txBody>
      </p:sp>
    </p:spTree>
    <p:extLst>
      <p:ext uri="{BB962C8B-B14F-4D97-AF65-F5344CB8AC3E}">
        <p14:creationId xmlns:p14="http://schemas.microsoft.com/office/powerpoint/2010/main" val="203063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28"/>
          <p:cNvSpPr txBox="1"/>
          <p:nvPr/>
        </p:nvSpPr>
        <p:spPr>
          <a:xfrm>
            <a:off x="3298825" y="2481263"/>
            <a:ext cx="4770438" cy="120015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p>
        </p:txBody>
      </p:sp>
      <p:sp>
        <p:nvSpPr>
          <p:cNvPr id="44" name="文本框 28"/>
          <p:cNvSpPr txBox="1"/>
          <p:nvPr/>
        </p:nvSpPr>
        <p:spPr>
          <a:xfrm>
            <a:off x="973864" y="2664204"/>
            <a:ext cx="7302500" cy="739775"/>
          </a:xfrm>
          <a:prstGeom prst="rect">
            <a:avLst/>
          </a:prstGeom>
          <a:noFill/>
        </p:spPr>
        <p:txBody>
          <a:bodyP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       </a:t>
            </a:r>
          </a:p>
        </p:txBody>
      </p:sp>
      <p:grpSp>
        <p:nvGrpSpPr>
          <p:cNvPr id="18436" name="组合 1"/>
          <p:cNvGrpSpPr>
            <a:grpSpLocks/>
          </p:cNvGrpSpPr>
          <p:nvPr/>
        </p:nvGrpSpPr>
        <p:grpSpPr bwMode="auto">
          <a:xfrm>
            <a:off x="525463" y="508000"/>
            <a:ext cx="5397500" cy="652463"/>
            <a:chOff x="3589704" y="5356768"/>
            <a:chExt cx="5398100" cy="651600"/>
          </a:xfrm>
        </p:grpSpPr>
        <p:sp>
          <p:nvSpPr>
            <p:cNvPr id="52" name="Freeform 7"/>
            <p:cNvSpPr>
              <a:spLocks/>
            </p:cNvSpPr>
            <p:nvPr/>
          </p:nvSpPr>
          <p:spPr bwMode="auto">
            <a:xfrm>
              <a:off x="3592879" y="5358354"/>
              <a:ext cx="5394925" cy="648428"/>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29ABE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3" name="Freeform 8"/>
            <p:cNvSpPr>
              <a:spLocks/>
            </p:cNvSpPr>
            <p:nvPr/>
          </p:nvSpPr>
          <p:spPr bwMode="auto">
            <a:xfrm>
              <a:off x="7751004" y="5358354"/>
              <a:ext cx="1236800" cy="648428"/>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4" name="Freeform 12"/>
            <p:cNvSpPr>
              <a:spLocks/>
            </p:cNvSpPr>
            <p:nvPr/>
          </p:nvSpPr>
          <p:spPr bwMode="auto">
            <a:xfrm>
              <a:off x="3589704" y="5356768"/>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grpSp>
      <p:sp>
        <p:nvSpPr>
          <p:cNvPr id="55" name="Freeform 5"/>
          <p:cNvSpPr>
            <a:spLocks noEditPoints="1"/>
          </p:cNvSpPr>
          <p:nvPr/>
        </p:nvSpPr>
        <p:spPr bwMode="auto">
          <a:xfrm>
            <a:off x="295275" y="268288"/>
            <a:ext cx="5821363" cy="1081087"/>
          </a:xfrm>
          <a:custGeom>
            <a:avLst/>
            <a:gdLst>
              <a:gd name="T0" fmla="*/ 5285393 w 1097"/>
              <a:gd name="T1" fmla="*/ 0 h 201"/>
              <a:gd name="T2" fmla="*/ 530662 w 1097"/>
              <a:gd name="T3" fmla="*/ 0 h 201"/>
              <a:gd name="T4" fmla="*/ 153892 w 1097"/>
              <a:gd name="T5" fmla="*/ 155978 h 201"/>
              <a:gd name="T6" fmla="*/ 0 w 1097"/>
              <a:gd name="T7" fmla="*/ 537854 h 201"/>
              <a:gd name="T8" fmla="*/ 530662 w 1097"/>
              <a:gd name="T9" fmla="*/ 1081087 h 201"/>
              <a:gd name="T10" fmla="*/ 5285393 w 1097"/>
              <a:gd name="T11" fmla="*/ 1081087 h 201"/>
              <a:gd name="T12" fmla="*/ 5821362 w 1097"/>
              <a:gd name="T13" fmla="*/ 537854 h 201"/>
              <a:gd name="T14" fmla="*/ 5662163 w 1097"/>
              <a:gd name="T15" fmla="*/ 155978 h 201"/>
              <a:gd name="T16" fmla="*/ 5285393 w 1097"/>
              <a:gd name="T17" fmla="*/ 0 h 201"/>
              <a:gd name="T18" fmla="*/ 5609097 w 1097"/>
              <a:gd name="T19" fmla="*/ 537854 h 201"/>
              <a:gd name="T20" fmla="*/ 5285393 w 1097"/>
              <a:gd name="T21" fmla="*/ 865945 h 201"/>
              <a:gd name="T22" fmla="*/ 530662 w 1097"/>
              <a:gd name="T23" fmla="*/ 865945 h 201"/>
              <a:gd name="T24" fmla="*/ 212265 w 1097"/>
              <a:gd name="T25" fmla="*/ 537854 h 201"/>
              <a:gd name="T26" fmla="*/ 307784 w 1097"/>
              <a:gd name="T27" fmla="*/ 311955 h 201"/>
              <a:gd name="T28" fmla="*/ 530662 w 1097"/>
              <a:gd name="T29" fmla="*/ 215142 h 201"/>
              <a:gd name="T30" fmla="*/ 5285393 w 1097"/>
              <a:gd name="T31" fmla="*/ 215142 h 201"/>
              <a:gd name="T32" fmla="*/ 5513578 w 1097"/>
              <a:gd name="T33" fmla="*/ 311955 h 201"/>
              <a:gd name="T34" fmla="*/ 5609097 w 1097"/>
              <a:gd name="T35" fmla="*/ 537854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6" name="Freeform 6"/>
          <p:cNvSpPr>
            <a:spLocks noEditPoints="1"/>
          </p:cNvSpPr>
          <p:nvPr/>
        </p:nvSpPr>
        <p:spPr bwMode="auto">
          <a:xfrm>
            <a:off x="422275" y="401638"/>
            <a:ext cx="5608638" cy="865187"/>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7" name="文本框 39"/>
          <p:cNvSpPr txBox="1"/>
          <p:nvPr/>
        </p:nvSpPr>
        <p:spPr>
          <a:xfrm>
            <a:off x="585788" y="574675"/>
            <a:ext cx="665567"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04</a:t>
            </a:r>
            <a:endParaRPr kumimoji="0" lang="zh-CN" altLang="en-US"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58" name="Freeform 27"/>
          <p:cNvSpPr>
            <a:spLocks noChangeAspect="1" noEditPoints="1"/>
          </p:cNvSpPr>
          <p:nvPr/>
        </p:nvSpPr>
        <p:spPr bwMode="auto">
          <a:xfrm>
            <a:off x="4999038" y="600075"/>
            <a:ext cx="498475" cy="504825"/>
          </a:xfrm>
          <a:custGeom>
            <a:avLst/>
            <a:gdLst>
              <a:gd name="T0" fmla="*/ 59 w 104"/>
              <a:gd name="T1" fmla="*/ 46 h 105"/>
              <a:gd name="T2" fmla="*/ 59 w 104"/>
              <a:gd name="T3" fmla="*/ 23 h 105"/>
              <a:gd name="T4" fmla="*/ 46 w 104"/>
              <a:gd name="T5" fmla="*/ 23 h 105"/>
              <a:gd name="T6" fmla="*/ 46 w 104"/>
              <a:gd name="T7" fmla="*/ 46 h 105"/>
              <a:gd name="T8" fmla="*/ 24 w 104"/>
              <a:gd name="T9" fmla="*/ 46 h 105"/>
              <a:gd name="T10" fmla="*/ 24 w 104"/>
              <a:gd name="T11" fmla="*/ 59 h 105"/>
              <a:gd name="T12" fmla="*/ 46 w 104"/>
              <a:gd name="T13" fmla="*/ 59 h 105"/>
              <a:gd name="T14" fmla="*/ 46 w 104"/>
              <a:gd name="T15" fmla="*/ 82 h 105"/>
              <a:gd name="T16" fmla="*/ 59 w 104"/>
              <a:gd name="T17" fmla="*/ 82 h 105"/>
              <a:gd name="T18" fmla="*/ 59 w 104"/>
              <a:gd name="T19" fmla="*/ 59 h 105"/>
              <a:gd name="T20" fmla="*/ 81 w 104"/>
              <a:gd name="T21" fmla="*/ 59 h 105"/>
              <a:gd name="T22" fmla="*/ 81 w 104"/>
              <a:gd name="T23" fmla="*/ 46 h 105"/>
              <a:gd name="T24" fmla="*/ 59 w 104"/>
              <a:gd name="T25" fmla="*/ 46 h 105"/>
              <a:gd name="T26" fmla="*/ 52 w 104"/>
              <a:gd name="T27" fmla="*/ 0 h 105"/>
              <a:gd name="T28" fmla="*/ 0 w 104"/>
              <a:gd name="T29" fmla="*/ 53 h 105"/>
              <a:gd name="T30" fmla="*/ 52 w 104"/>
              <a:gd name="T31" fmla="*/ 105 h 105"/>
              <a:gd name="T32" fmla="*/ 104 w 104"/>
              <a:gd name="T33" fmla="*/ 53 h 105"/>
              <a:gd name="T34" fmla="*/ 52 w 104"/>
              <a:gd name="T35" fmla="*/ 0 h 105"/>
              <a:gd name="T36" fmla="*/ 52 w 104"/>
              <a:gd name="T37" fmla="*/ 93 h 105"/>
              <a:gd name="T38" fmla="*/ 12 w 104"/>
              <a:gd name="T39" fmla="*/ 53 h 105"/>
              <a:gd name="T40" fmla="*/ 52 w 104"/>
              <a:gd name="T41" fmla="*/ 12 h 105"/>
              <a:gd name="T42" fmla="*/ 93 w 104"/>
              <a:gd name="T43" fmla="*/ 53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9" y="46"/>
                </a:moveTo>
                <a:cubicBezTo>
                  <a:pt x="59" y="23"/>
                  <a:pt x="59" y="23"/>
                  <a:pt x="59" y="23"/>
                </a:cubicBezTo>
                <a:cubicBezTo>
                  <a:pt x="46" y="23"/>
                  <a:pt x="46" y="23"/>
                  <a:pt x="46" y="23"/>
                </a:cubicBezTo>
                <a:cubicBezTo>
                  <a:pt x="46" y="46"/>
                  <a:pt x="46" y="46"/>
                  <a:pt x="46" y="46"/>
                </a:cubicBezTo>
                <a:cubicBezTo>
                  <a:pt x="24" y="46"/>
                  <a:pt x="24" y="46"/>
                  <a:pt x="24" y="46"/>
                </a:cubicBezTo>
                <a:cubicBezTo>
                  <a:pt x="24" y="59"/>
                  <a:pt x="24" y="59"/>
                  <a:pt x="24" y="59"/>
                </a:cubicBezTo>
                <a:cubicBezTo>
                  <a:pt x="46" y="59"/>
                  <a:pt x="46" y="59"/>
                  <a:pt x="46" y="59"/>
                </a:cubicBezTo>
                <a:cubicBezTo>
                  <a:pt x="46" y="82"/>
                  <a:pt x="46" y="82"/>
                  <a:pt x="46" y="82"/>
                </a:cubicBezTo>
                <a:cubicBezTo>
                  <a:pt x="59" y="82"/>
                  <a:pt x="59" y="82"/>
                  <a:pt x="59" y="82"/>
                </a:cubicBezTo>
                <a:cubicBezTo>
                  <a:pt x="59" y="59"/>
                  <a:pt x="59" y="59"/>
                  <a:pt x="59" y="59"/>
                </a:cubicBezTo>
                <a:cubicBezTo>
                  <a:pt x="81" y="59"/>
                  <a:pt x="81" y="59"/>
                  <a:pt x="81" y="59"/>
                </a:cubicBezTo>
                <a:cubicBezTo>
                  <a:pt x="81" y="46"/>
                  <a:pt x="81" y="46"/>
                  <a:pt x="81" y="46"/>
                </a:cubicBezTo>
                <a:lnTo>
                  <a:pt x="59" y="46"/>
                </a:lnTo>
                <a:close/>
                <a:moveTo>
                  <a:pt x="52" y="0"/>
                </a:moveTo>
                <a:cubicBezTo>
                  <a:pt x="23" y="0"/>
                  <a:pt x="0" y="24"/>
                  <a:pt x="0" y="53"/>
                </a:cubicBezTo>
                <a:cubicBezTo>
                  <a:pt x="0" y="81"/>
                  <a:pt x="23" y="105"/>
                  <a:pt x="52" y="105"/>
                </a:cubicBezTo>
                <a:cubicBezTo>
                  <a:pt x="81" y="105"/>
                  <a:pt x="104" y="81"/>
                  <a:pt x="104" y="53"/>
                </a:cubicBezTo>
                <a:cubicBezTo>
                  <a:pt x="104" y="24"/>
                  <a:pt x="81" y="0"/>
                  <a:pt x="52" y="0"/>
                </a:cubicBezTo>
                <a:close/>
                <a:moveTo>
                  <a:pt x="52" y="93"/>
                </a:moveTo>
                <a:cubicBezTo>
                  <a:pt x="30" y="93"/>
                  <a:pt x="12" y="75"/>
                  <a:pt x="12" y="53"/>
                </a:cubicBezTo>
                <a:cubicBezTo>
                  <a:pt x="12" y="30"/>
                  <a:pt x="30" y="12"/>
                  <a:pt x="52" y="12"/>
                </a:cubicBezTo>
                <a:cubicBezTo>
                  <a:pt x="74" y="12"/>
                  <a:pt x="93" y="30"/>
                  <a:pt x="93" y="53"/>
                </a:cubicBezTo>
                <a:cubicBezTo>
                  <a:pt x="93" y="75"/>
                  <a:pt x="74" y="93"/>
                  <a:pt x="52" y="93"/>
                </a:cubicBezTo>
                <a:close/>
              </a:path>
            </a:pathLst>
          </a:custGeom>
          <a:solidFill>
            <a:sysClr val="window" lastClr="FFFFFF">
              <a:alpha val="88000"/>
            </a:sys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9" name="文本框 28"/>
          <p:cNvSpPr txBox="1"/>
          <p:nvPr/>
        </p:nvSpPr>
        <p:spPr>
          <a:xfrm>
            <a:off x="862523" y="552849"/>
            <a:ext cx="2601994"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zh-CN" altLang="en-US" sz="32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论证的规则</a:t>
            </a:r>
            <a:endPar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60" name="任意多边形 4"/>
          <p:cNvSpPr/>
          <p:nvPr/>
        </p:nvSpPr>
        <p:spPr>
          <a:xfrm rot="19495706">
            <a:off x="360298" y="1728656"/>
            <a:ext cx="1035050" cy="720725"/>
          </a:xfrm>
          <a:custGeom>
            <a:avLst/>
            <a:gdLst>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698395 w 1556117"/>
              <a:gd name="connsiteY2" fmla="*/ 875985 h 1091990"/>
              <a:gd name="connsiteX3" fmla="*/ 490576 w 1556117"/>
              <a:gd name="connsiteY3" fmla="*/ 690838 h 1091990"/>
              <a:gd name="connsiteX4" fmla="*/ 199631 w 1556117"/>
              <a:gd name="connsiteY4" fmla="*/ 562368 h 1091990"/>
              <a:gd name="connsiteX5" fmla="*/ 29598 w 1556117"/>
              <a:gd name="connsiteY5" fmla="*/ 562368 h 1091990"/>
              <a:gd name="connsiteX6" fmla="*/ 22041 w 1556117"/>
              <a:gd name="connsiteY6" fmla="*/ 547254 h 1091990"/>
              <a:gd name="connsiteX7" fmla="*/ 82497 w 1556117"/>
              <a:gd name="connsiteY7" fmla="*/ 441456 h 1091990"/>
              <a:gd name="connsiteX8" fmla="*/ 256309 w 1556117"/>
              <a:gd name="connsiteY8" fmla="*/ 218524 h 1091990"/>
              <a:gd name="connsiteX9" fmla="*/ 551033 w 1556117"/>
              <a:gd name="connsiteY9" fmla="*/ 48491 h 1091990"/>
              <a:gd name="connsiteX10" fmla="*/ 943998 w 1556117"/>
              <a:gd name="connsiteY10" fmla="*/ 25820 h 1091990"/>
              <a:gd name="connsiteX11" fmla="*/ 1291621 w 1556117"/>
              <a:gd name="connsiteY11" fmla="*/ 203410 h 1091990"/>
              <a:gd name="connsiteX12" fmla="*/ 1518332 w 1556117"/>
              <a:gd name="connsiteY12" fmla="*/ 494355 h 1091990"/>
              <a:gd name="connsiteX13" fmla="*/ 1518332 w 1556117"/>
              <a:gd name="connsiteY13" fmla="*/ 517026 h 1091990"/>
              <a:gd name="connsiteX14" fmla="*/ 1382305 w 1556117"/>
              <a:gd name="connsiteY14" fmla="*/ 535919 h 1091990"/>
              <a:gd name="connsiteX15" fmla="*/ 1155595 w 1556117"/>
              <a:gd name="connsiteY15" fmla="*/ 626603 h 1091990"/>
              <a:gd name="connsiteX16" fmla="*/ 962890 w 1556117"/>
              <a:gd name="connsiteY16" fmla="*/ 789079 h 1091990"/>
              <a:gd name="connsiteX17" fmla="*/ 796636 w 1556117"/>
              <a:gd name="connsiteY17"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360"/>
              <a:gd name="connsiteX1" fmla="*/ 690837 w 1556117"/>
              <a:gd name="connsiteY1" fmla="*/ 879764 h 1091360"/>
              <a:gd name="connsiteX2" fmla="*/ 490576 w 1556117"/>
              <a:gd name="connsiteY2" fmla="*/ 690838 h 1091360"/>
              <a:gd name="connsiteX3" fmla="*/ 199631 w 1556117"/>
              <a:gd name="connsiteY3" fmla="*/ 562368 h 1091360"/>
              <a:gd name="connsiteX4" fmla="*/ 29598 w 1556117"/>
              <a:gd name="connsiteY4" fmla="*/ 562368 h 1091360"/>
              <a:gd name="connsiteX5" fmla="*/ 22041 w 1556117"/>
              <a:gd name="connsiteY5" fmla="*/ 547254 h 1091360"/>
              <a:gd name="connsiteX6" fmla="*/ 82497 w 1556117"/>
              <a:gd name="connsiteY6" fmla="*/ 441456 h 1091360"/>
              <a:gd name="connsiteX7" fmla="*/ 256309 w 1556117"/>
              <a:gd name="connsiteY7" fmla="*/ 218524 h 1091360"/>
              <a:gd name="connsiteX8" fmla="*/ 551033 w 1556117"/>
              <a:gd name="connsiteY8" fmla="*/ 48491 h 1091360"/>
              <a:gd name="connsiteX9" fmla="*/ 943998 w 1556117"/>
              <a:gd name="connsiteY9" fmla="*/ 25820 h 1091360"/>
              <a:gd name="connsiteX10" fmla="*/ 1291621 w 1556117"/>
              <a:gd name="connsiteY10" fmla="*/ 203410 h 1091360"/>
              <a:gd name="connsiteX11" fmla="*/ 1518332 w 1556117"/>
              <a:gd name="connsiteY11" fmla="*/ 494355 h 1091360"/>
              <a:gd name="connsiteX12" fmla="*/ 1518332 w 1556117"/>
              <a:gd name="connsiteY12" fmla="*/ 517026 h 1091360"/>
              <a:gd name="connsiteX13" fmla="*/ 1382305 w 1556117"/>
              <a:gd name="connsiteY13" fmla="*/ 535919 h 1091360"/>
              <a:gd name="connsiteX14" fmla="*/ 1155595 w 1556117"/>
              <a:gd name="connsiteY14" fmla="*/ 626603 h 1091360"/>
              <a:gd name="connsiteX15" fmla="*/ 962890 w 1556117"/>
              <a:gd name="connsiteY15" fmla="*/ 789079 h 1091360"/>
              <a:gd name="connsiteX16" fmla="*/ 796636 w 1556117"/>
              <a:gd name="connsiteY16" fmla="*/ 1076246 h 1091360"/>
              <a:gd name="connsiteX0" fmla="*/ 796636 w 1556117"/>
              <a:gd name="connsiteY0" fmla="*/ 1076246 h 1091360"/>
              <a:gd name="connsiteX1" fmla="*/ 690837 w 1556117"/>
              <a:gd name="connsiteY1" fmla="*/ 879764 h 1091360"/>
              <a:gd name="connsiteX2" fmla="*/ 490576 w 1556117"/>
              <a:gd name="connsiteY2" fmla="*/ 690838 h 1091360"/>
              <a:gd name="connsiteX3" fmla="*/ 483019 w 1556117"/>
              <a:gd name="connsiteY3" fmla="*/ 694616 h 1091360"/>
              <a:gd name="connsiteX4" fmla="*/ 199631 w 1556117"/>
              <a:gd name="connsiteY4" fmla="*/ 562368 h 1091360"/>
              <a:gd name="connsiteX5" fmla="*/ 29598 w 1556117"/>
              <a:gd name="connsiteY5" fmla="*/ 562368 h 1091360"/>
              <a:gd name="connsiteX6" fmla="*/ 22041 w 1556117"/>
              <a:gd name="connsiteY6" fmla="*/ 547254 h 1091360"/>
              <a:gd name="connsiteX7" fmla="*/ 82497 w 1556117"/>
              <a:gd name="connsiteY7" fmla="*/ 441456 h 1091360"/>
              <a:gd name="connsiteX8" fmla="*/ 256309 w 1556117"/>
              <a:gd name="connsiteY8" fmla="*/ 218524 h 1091360"/>
              <a:gd name="connsiteX9" fmla="*/ 551033 w 1556117"/>
              <a:gd name="connsiteY9" fmla="*/ 48491 h 1091360"/>
              <a:gd name="connsiteX10" fmla="*/ 943998 w 1556117"/>
              <a:gd name="connsiteY10" fmla="*/ 25820 h 1091360"/>
              <a:gd name="connsiteX11" fmla="*/ 1291621 w 1556117"/>
              <a:gd name="connsiteY11" fmla="*/ 203410 h 1091360"/>
              <a:gd name="connsiteX12" fmla="*/ 1518332 w 1556117"/>
              <a:gd name="connsiteY12" fmla="*/ 494355 h 1091360"/>
              <a:gd name="connsiteX13" fmla="*/ 1518332 w 1556117"/>
              <a:gd name="connsiteY13" fmla="*/ 517026 h 1091360"/>
              <a:gd name="connsiteX14" fmla="*/ 1382305 w 1556117"/>
              <a:gd name="connsiteY14" fmla="*/ 535919 h 1091360"/>
              <a:gd name="connsiteX15" fmla="*/ 1155595 w 1556117"/>
              <a:gd name="connsiteY15" fmla="*/ 626603 h 1091360"/>
              <a:gd name="connsiteX16" fmla="*/ 962890 w 1556117"/>
              <a:gd name="connsiteY16" fmla="*/ 789079 h 1091360"/>
              <a:gd name="connsiteX17" fmla="*/ 796636 w 155611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76246"/>
              <a:gd name="connsiteX1" fmla="*/ 691467 w 1556747"/>
              <a:gd name="connsiteY1" fmla="*/ 879764 h 1076246"/>
              <a:gd name="connsiteX2" fmla="*/ 491206 w 1556747"/>
              <a:gd name="connsiteY2" fmla="*/ 690838 h 1076246"/>
              <a:gd name="connsiteX3" fmla="*/ 483649 w 1556747"/>
              <a:gd name="connsiteY3" fmla="*/ 694616 h 1076246"/>
              <a:gd name="connsiteX4" fmla="*/ 204040 w 1556747"/>
              <a:gd name="connsiteY4" fmla="*/ 577483 h 1076246"/>
              <a:gd name="connsiteX5" fmla="*/ 30228 w 1556747"/>
              <a:gd name="connsiteY5" fmla="*/ 562368 h 1076246"/>
              <a:gd name="connsiteX6" fmla="*/ 22671 w 1556747"/>
              <a:gd name="connsiteY6" fmla="*/ 547254 h 1076246"/>
              <a:gd name="connsiteX7" fmla="*/ 83127 w 1556747"/>
              <a:gd name="connsiteY7" fmla="*/ 441456 h 1076246"/>
              <a:gd name="connsiteX8" fmla="*/ 256939 w 1556747"/>
              <a:gd name="connsiteY8" fmla="*/ 218524 h 1076246"/>
              <a:gd name="connsiteX9" fmla="*/ 551663 w 1556747"/>
              <a:gd name="connsiteY9" fmla="*/ 48491 h 1076246"/>
              <a:gd name="connsiteX10" fmla="*/ 944628 w 1556747"/>
              <a:gd name="connsiteY10" fmla="*/ 25820 h 1076246"/>
              <a:gd name="connsiteX11" fmla="*/ 1292251 w 1556747"/>
              <a:gd name="connsiteY11" fmla="*/ 203410 h 1076246"/>
              <a:gd name="connsiteX12" fmla="*/ 1518962 w 1556747"/>
              <a:gd name="connsiteY12" fmla="*/ 494355 h 1076246"/>
              <a:gd name="connsiteX13" fmla="*/ 1518962 w 1556747"/>
              <a:gd name="connsiteY13" fmla="*/ 517026 h 1076246"/>
              <a:gd name="connsiteX14" fmla="*/ 1382935 w 1556747"/>
              <a:gd name="connsiteY14" fmla="*/ 535919 h 1076246"/>
              <a:gd name="connsiteX15" fmla="*/ 1156225 w 1556747"/>
              <a:gd name="connsiteY15" fmla="*/ 626603 h 1076246"/>
              <a:gd name="connsiteX16" fmla="*/ 963520 w 1556747"/>
              <a:gd name="connsiteY16" fmla="*/ 789079 h 1076246"/>
              <a:gd name="connsiteX17" fmla="*/ 797266 w 1556747"/>
              <a:gd name="connsiteY17" fmla="*/ 1076246 h 1076246"/>
              <a:gd name="connsiteX0" fmla="*/ 797266 w 1556747"/>
              <a:gd name="connsiteY0" fmla="*/ 1076246 h 1095967"/>
              <a:gd name="connsiteX1" fmla="*/ 691467 w 1556747"/>
              <a:gd name="connsiteY1" fmla="*/ 879764 h 1095967"/>
              <a:gd name="connsiteX2" fmla="*/ 491206 w 1556747"/>
              <a:gd name="connsiteY2" fmla="*/ 690838 h 1095967"/>
              <a:gd name="connsiteX3" fmla="*/ 483649 w 1556747"/>
              <a:gd name="connsiteY3" fmla="*/ 694616 h 1095967"/>
              <a:gd name="connsiteX4" fmla="*/ 204040 w 1556747"/>
              <a:gd name="connsiteY4" fmla="*/ 577483 h 1095967"/>
              <a:gd name="connsiteX5" fmla="*/ 30228 w 1556747"/>
              <a:gd name="connsiteY5" fmla="*/ 562368 h 1095967"/>
              <a:gd name="connsiteX6" fmla="*/ 22671 w 1556747"/>
              <a:gd name="connsiteY6" fmla="*/ 547254 h 1095967"/>
              <a:gd name="connsiteX7" fmla="*/ 83127 w 1556747"/>
              <a:gd name="connsiteY7" fmla="*/ 441456 h 1095967"/>
              <a:gd name="connsiteX8" fmla="*/ 256939 w 1556747"/>
              <a:gd name="connsiteY8" fmla="*/ 218524 h 1095967"/>
              <a:gd name="connsiteX9" fmla="*/ 551663 w 1556747"/>
              <a:gd name="connsiteY9" fmla="*/ 48491 h 1095967"/>
              <a:gd name="connsiteX10" fmla="*/ 944628 w 1556747"/>
              <a:gd name="connsiteY10" fmla="*/ 25820 h 1095967"/>
              <a:gd name="connsiteX11" fmla="*/ 1292251 w 1556747"/>
              <a:gd name="connsiteY11" fmla="*/ 203410 h 1095967"/>
              <a:gd name="connsiteX12" fmla="*/ 1518962 w 1556747"/>
              <a:gd name="connsiteY12" fmla="*/ 494355 h 1095967"/>
              <a:gd name="connsiteX13" fmla="*/ 1518962 w 1556747"/>
              <a:gd name="connsiteY13" fmla="*/ 517026 h 1095967"/>
              <a:gd name="connsiteX14" fmla="*/ 1382935 w 1556747"/>
              <a:gd name="connsiteY14" fmla="*/ 535919 h 1095967"/>
              <a:gd name="connsiteX15" fmla="*/ 1156225 w 1556747"/>
              <a:gd name="connsiteY15" fmla="*/ 626603 h 1095967"/>
              <a:gd name="connsiteX16" fmla="*/ 963520 w 1556747"/>
              <a:gd name="connsiteY16" fmla="*/ 789079 h 1095967"/>
              <a:gd name="connsiteX17" fmla="*/ 797266 w 1556747"/>
              <a:gd name="connsiteY17" fmla="*/ 1076246 h 109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6747" h="1095967">
                <a:moveTo>
                  <a:pt x="797266" y="1076246"/>
                </a:moveTo>
                <a:cubicBezTo>
                  <a:pt x="785577" y="1073649"/>
                  <a:pt x="742477" y="943999"/>
                  <a:pt x="691467" y="879764"/>
                </a:cubicBezTo>
                <a:cubicBezTo>
                  <a:pt x="640457" y="815529"/>
                  <a:pt x="525842" y="721696"/>
                  <a:pt x="491206" y="690838"/>
                </a:cubicBezTo>
                <a:cubicBezTo>
                  <a:pt x="456570" y="659980"/>
                  <a:pt x="579216" y="757910"/>
                  <a:pt x="483649" y="694616"/>
                </a:cubicBezTo>
                <a:cubicBezTo>
                  <a:pt x="384545" y="633220"/>
                  <a:pt x="279610" y="599524"/>
                  <a:pt x="204040" y="577483"/>
                </a:cubicBezTo>
                <a:cubicBezTo>
                  <a:pt x="128470" y="555442"/>
                  <a:pt x="60456" y="567406"/>
                  <a:pt x="30228" y="562368"/>
                </a:cubicBezTo>
                <a:cubicBezTo>
                  <a:pt x="0" y="557330"/>
                  <a:pt x="13855" y="567406"/>
                  <a:pt x="22671" y="547254"/>
                </a:cubicBezTo>
                <a:cubicBezTo>
                  <a:pt x="31488" y="527102"/>
                  <a:pt x="44082" y="496244"/>
                  <a:pt x="83127" y="441456"/>
                </a:cubicBezTo>
                <a:cubicBezTo>
                  <a:pt x="122172" y="386668"/>
                  <a:pt x="178850" y="284018"/>
                  <a:pt x="256939" y="218524"/>
                </a:cubicBezTo>
                <a:cubicBezTo>
                  <a:pt x="335028" y="153030"/>
                  <a:pt x="437048" y="80608"/>
                  <a:pt x="551663" y="48491"/>
                </a:cubicBezTo>
                <a:cubicBezTo>
                  <a:pt x="666278" y="16374"/>
                  <a:pt x="821197" y="0"/>
                  <a:pt x="944628" y="25820"/>
                </a:cubicBezTo>
                <a:cubicBezTo>
                  <a:pt x="1068059" y="51640"/>
                  <a:pt x="1196529" y="125321"/>
                  <a:pt x="1292251" y="203410"/>
                </a:cubicBezTo>
                <a:cubicBezTo>
                  <a:pt x="1387973" y="281499"/>
                  <a:pt x="1481177" y="442086"/>
                  <a:pt x="1518962" y="494355"/>
                </a:cubicBezTo>
                <a:cubicBezTo>
                  <a:pt x="1556747" y="546624"/>
                  <a:pt x="1541633" y="510099"/>
                  <a:pt x="1518962" y="517026"/>
                </a:cubicBezTo>
                <a:cubicBezTo>
                  <a:pt x="1496291" y="523953"/>
                  <a:pt x="1443391" y="517656"/>
                  <a:pt x="1382935" y="535919"/>
                </a:cubicBezTo>
                <a:cubicBezTo>
                  <a:pt x="1322479" y="554182"/>
                  <a:pt x="1226127" y="584410"/>
                  <a:pt x="1156225" y="626603"/>
                </a:cubicBezTo>
                <a:cubicBezTo>
                  <a:pt x="1086323" y="668796"/>
                  <a:pt x="1023346" y="712249"/>
                  <a:pt x="963520" y="789079"/>
                </a:cubicBezTo>
                <a:cubicBezTo>
                  <a:pt x="903694" y="865909"/>
                  <a:pt x="808601" y="1095967"/>
                  <a:pt x="797266" y="1076246"/>
                </a:cubicBezTo>
                <a:close/>
              </a:path>
            </a:pathLst>
          </a:custGeom>
          <a:gradFill>
            <a:gsLst>
              <a:gs pos="0">
                <a:srgbClr val="C31B4F"/>
              </a:gs>
              <a:gs pos="100000">
                <a:srgbClr val="E55D8E"/>
              </a:gs>
            </a:gsLst>
            <a:lin ang="0" scaled="0"/>
          </a:gradFill>
          <a:ln>
            <a:solidFill>
              <a:srgbClr val="D121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宋体"/>
              <a:cs typeface="+mn-cs"/>
            </a:endParaRPr>
          </a:p>
        </p:txBody>
      </p:sp>
      <p:sp>
        <p:nvSpPr>
          <p:cNvPr id="84" name="文本框 28"/>
          <p:cNvSpPr txBox="1"/>
          <p:nvPr/>
        </p:nvSpPr>
        <p:spPr>
          <a:xfrm>
            <a:off x="1251355" y="1771626"/>
            <a:ext cx="4698722"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dirty="0">
                <a:ln>
                  <a:noFill/>
                </a:ln>
                <a:solidFill>
                  <a:srgbClr val="7030A0"/>
                </a:solidFill>
                <a:effectLst>
                  <a:outerShdw blurRad="50800" dist="76200" dir="2700000" algn="tl" rotWithShape="0">
                    <a:prstClr val="black">
                      <a:alpha val="40000"/>
                    </a:prstClr>
                  </a:outerShdw>
                  <a:reflection blurRad="6350" stA="55000" endA="300" endPos="45500" dir="5400000" sy="-100000" algn="bl" rotWithShape="0"/>
                </a:effectLst>
                <a:uLnTx/>
                <a:uFillTx/>
                <a:latin typeface="微软雅黑" pitchFamily="34" charset="-122"/>
                <a:ea typeface="微软雅黑" pitchFamily="34" charset="-122"/>
                <a:cs typeface="+mn-cs"/>
              </a:rPr>
              <a:t>三、关于论证方式的规则</a:t>
            </a:r>
          </a:p>
        </p:txBody>
      </p:sp>
      <p:sp>
        <p:nvSpPr>
          <p:cNvPr id="32" name="AutoShape 74"/>
          <p:cNvSpPr>
            <a:spLocks noChangeArrowheads="1"/>
          </p:cNvSpPr>
          <p:nvPr/>
        </p:nvSpPr>
        <p:spPr bwMode="gray">
          <a:xfrm>
            <a:off x="584963" y="2606519"/>
            <a:ext cx="8254051" cy="3944331"/>
          </a:xfrm>
          <a:prstGeom prst="roundRect">
            <a:avLst>
              <a:gd name="adj" fmla="val 17509"/>
            </a:avLst>
          </a:prstGeom>
          <a:gradFill rotWithShape="1">
            <a:gsLst>
              <a:gs pos="0">
                <a:srgbClr val="6CD2C1"/>
              </a:gs>
              <a:gs pos="50000">
                <a:srgbClr val="64C2B2"/>
              </a:gs>
              <a:gs pos="100000">
                <a:srgbClr val="6CD2C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600" b="1" kern="0" dirty="0">
                <a:solidFill>
                  <a:sysClr val="windowText" lastClr="000000"/>
                </a:solidFill>
                <a:latin typeface="Arial" charset="0"/>
                <a:ea typeface="宋体" charset="-122"/>
              </a:rPr>
              <a:t>        </a:t>
            </a:r>
            <a:r>
              <a:rPr lang="zh-CN" altLang="en-US" sz="3600" b="1" kern="0" dirty="0">
                <a:solidFill>
                  <a:sysClr val="windowText" lastClr="000000"/>
                </a:solidFill>
                <a:latin typeface="Arial" charset="0"/>
                <a:ea typeface="宋体" charset="-122"/>
              </a:rPr>
              <a:t>论证方式是论题与论据之间的</a:t>
            </a:r>
            <a:endParaRPr lang="en-US" altLang="zh-CN" sz="3600" b="1" kern="0" dirty="0">
              <a:solidFill>
                <a:sysClr val="windowText" lastClr="000000"/>
              </a:solidFill>
              <a:latin typeface="Arial" charset="0"/>
              <a:ea typeface="宋体"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0" cap="none" spc="0" normalizeH="0" baseline="0" noProof="0" dirty="0">
                <a:ln>
                  <a:noFill/>
                </a:ln>
                <a:solidFill>
                  <a:sysClr val="windowText" lastClr="000000"/>
                </a:solidFill>
                <a:effectLst/>
                <a:uLnTx/>
                <a:uFillTx/>
                <a:latin typeface="Arial" charset="0"/>
                <a:ea typeface="宋体" charset="-122"/>
                <a:cs typeface="+mn-cs"/>
              </a:rPr>
              <a:t>联系方式。</a:t>
            </a:r>
            <a:r>
              <a:rPr kumimoji="0" lang="zh-CN" altLang="en-US" sz="3600" b="1" i="0" u="none" strike="noStrike" kern="0" cap="none" spc="0" normalizeH="0" baseline="0" noProof="0" dirty="0">
                <a:ln>
                  <a:noFill/>
                </a:ln>
                <a:solidFill>
                  <a:srgbClr val="FFFF00"/>
                </a:solidFill>
                <a:effectLst/>
                <a:uLnTx/>
                <a:uFillTx/>
                <a:latin typeface="Arial" charset="0"/>
                <a:ea typeface="宋体" charset="-122"/>
                <a:cs typeface="+mn-cs"/>
              </a:rPr>
              <a:t>论证方式由推理组成，因</a:t>
            </a:r>
            <a:endParaRPr kumimoji="0" lang="en-US" altLang="zh-CN" sz="3600" b="1" i="0" u="none" strike="noStrike" kern="0" cap="none" spc="0" normalizeH="0" baseline="0" noProof="0" dirty="0">
              <a:ln>
                <a:noFill/>
              </a:ln>
              <a:solidFill>
                <a:srgbClr val="FFFF00"/>
              </a:solidFill>
              <a:effectLst/>
              <a:uLnTx/>
              <a:uFillTx/>
              <a:latin typeface="Arial" charset="0"/>
              <a:ea typeface="宋体"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0" cap="none" spc="0" normalizeH="0" baseline="0" noProof="0" dirty="0">
                <a:ln>
                  <a:noFill/>
                </a:ln>
                <a:solidFill>
                  <a:srgbClr val="FFFF00"/>
                </a:solidFill>
                <a:effectLst/>
                <a:uLnTx/>
                <a:uFillTx/>
                <a:latin typeface="Arial" charset="0"/>
                <a:ea typeface="宋体" charset="-122"/>
                <a:cs typeface="+mn-cs"/>
              </a:rPr>
              <a:t>此，论证必须遵守各种推理形式的逻</a:t>
            </a:r>
            <a:endParaRPr kumimoji="0" lang="en-US" altLang="zh-CN" sz="3600" b="1" i="0" u="none" strike="noStrike" kern="0" cap="none" spc="0" normalizeH="0" baseline="0" noProof="0" dirty="0">
              <a:ln>
                <a:noFill/>
              </a:ln>
              <a:solidFill>
                <a:srgbClr val="FFFF00"/>
              </a:solidFill>
              <a:effectLst/>
              <a:uLnTx/>
              <a:uFillTx/>
              <a:latin typeface="Arial" charset="0"/>
              <a:ea typeface="宋体"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b="1" kern="0" dirty="0">
                <a:solidFill>
                  <a:srgbClr val="FFFF00"/>
                </a:solidFill>
                <a:latin typeface="Arial" charset="0"/>
                <a:ea typeface="宋体" charset="-122"/>
              </a:rPr>
              <a:t>辑规则。</a:t>
            </a:r>
            <a:r>
              <a:rPr lang="zh-CN" altLang="en-US" sz="3600" b="1" kern="0" dirty="0">
                <a:solidFill>
                  <a:sysClr val="windowText" lastClr="000000"/>
                </a:solidFill>
                <a:latin typeface="Arial" charset="0"/>
                <a:ea typeface="宋体" charset="-122"/>
              </a:rPr>
              <a:t>违反这些规则，就会在论证</a:t>
            </a:r>
            <a:endParaRPr lang="en-US" altLang="zh-CN" sz="3600" b="1" kern="0" dirty="0">
              <a:solidFill>
                <a:sysClr val="windowText" lastClr="000000"/>
              </a:solidFill>
              <a:latin typeface="Arial" charset="0"/>
              <a:ea typeface="宋体"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b="1" kern="0" dirty="0">
                <a:solidFill>
                  <a:sysClr val="windowText" lastClr="000000"/>
                </a:solidFill>
                <a:latin typeface="Arial" charset="0"/>
                <a:ea typeface="宋体" charset="-122"/>
              </a:rPr>
              <a:t>过程中，使论据与论题之间没有推论</a:t>
            </a:r>
            <a:endParaRPr lang="en-US" altLang="zh-CN" sz="3600" b="1" kern="0" dirty="0">
              <a:solidFill>
                <a:sysClr val="windowText" lastClr="000000"/>
              </a:solidFill>
              <a:latin typeface="Arial" charset="0"/>
              <a:ea typeface="宋体"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0" cap="none" spc="0" normalizeH="0" baseline="0" noProof="0" dirty="0">
                <a:ln>
                  <a:noFill/>
                </a:ln>
                <a:solidFill>
                  <a:sysClr val="windowText" lastClr="000000"/>
                </a:solidFill>
                <a:effectLst/>
                <a:uLnTx/>
                <a:uFillTx/>
                <a:latin typeface="Arial" charset="0"/>
                <a:ea typeface="宋体" charset="-122"/>
                <a:cs typeface="+mn-cs"/>
              </a:rPr>
              <a:t>关系，就要犯“推不出”的逻辑错误</a:t>
            </a:r>
          </a:p>
        </p:txBody>
      </p:sp>
    </p:spTree>
    <p:extLst>
      <p:ext uri="{BB962C8B-B14F-4D97-AF65-F5344CB8AC3E}">
        <p14:creationId xmlns:p14="http://schemas.microsoft.com/office/powerpoint/2010/main" val="1361080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p:cTn id="11" dur="500" fill="hold"/>
                                        <p:tgtEl>
                                          <p:spTgt spid="44"/>
                                        </p:tgtEl>
                                        <p:attrNameLst>
                                          <p:attrName>ppt_w</p:attrName>
                                        </p:attrNameLst>
                                      </p:cBhvr>
                                      <p:tavLst>
                                        <p:tav tm="0">
                                          <p:val>
                                            <p:fltVal val="0"/>
                                          </p:val>
                                        </p:tav>
                                        <p:tav tm="100000">
                                          <p:val>
                                            <p:strVal val="#ppt_w"/>
                                          </p:val>
                                        </p:tav>
                                      </p:tavLst>
                                    </p:anim>
                                    <p:anim calcmode="lin" valueType="num">
                                      <p:cBhvr>
                                        <p:cTn id="12" dur="500" fill="hold"/>
                                        <p:tgtEl>
                                          <p:spTgt spid="44"/>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60"/>
                                        </p:tgtEl>
                                        <p:attrNameLst>
                                          <p:attrName>style.visibility</p:attrName>
                                        </p:attrNameLst>
                                      </p:cBhvr>
                                      <p:to>
                                        <p:strVal val="visible"/>
                                      </p:to>
                                    </p:set>
                                    <p:anim calcmode="lin" valueType="num">
                                      <p:cBhvr>
                                        <p:cTn id="15" dur="500" fill="hold"/>
                                        <p:tgtEl>
                                          <p:spTgt spid="60"/>
                                        </p:tgtEl>
                                        <p:attrNameLst>
                                          <p:attrName>ppt_w</p:attrName>
                                        </p:attrNameLst>
                                      </p:cBhvr>
                                      <p:tavLst>
                                        <p:tav tm="0">
                                          <p:val>
                                            <p:fltVal val="0"/>
                                          </p:val>
                                        </p:tav>
                                        <p:tav tm="100000">
                                          <p:val>
                                            <p:strVal val="#ppt_w"/>
                                          </p:val>
                                        </p:tav>
                                      </p:tavLst>
                                    </p:anim>
                                    <p:anim calcmode="lin" valueType="num">
                                      <p:cBhvr>
                                        <p:cTn id="16" dur="500" fill="hold"/>
                                        <p:tgtEl>
                                          <p:spTgt spid="60"/>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84"/>
                                        </p:tgtEl>
                                        <p:attrNameLst>
                                          <p:attrName>style.visibility</p:attrName>
                                        </p:attrNameLst>
                                      </p:cBhvr>
                                      <p:to>
                                        <p:strVal val="visible"/>
                                      </p:to>
                                    </p:set>
                                    <p:anim calcmode="lin" valueType="num">
                                      <p:cBhvr>
                                        <p:cTn id="19" dur="500" fill="hold"/>
                                        <p:tgtEl>
                                          <p:spTgt spid="84"/>
                                        </p:tgtEl>
                                        <p:attrNameLst>
                                          <p:attrName>ppt_w</p:attrName>
                                        </p:attrNameLst>
                                      </p:cBhvr>
                                      <p:tavLst>
                                        <p:tav tm="0">
                                          <p:val>
                                            <p:fltVal val="0"/>
                                          </p:val>
                                        </p:tav>
                                        <p:tav tm="100000">
                                          <p:val>
                                            <p:strVal val="#ppt_w"/>
                                          </p:val>
                                        </p:tav>
                                      </p:tavLst>
                                    </p:anim>
                                    <p:anim calcmode="lin" valueType="num">
                                      <p:cBhvr>
                                        <p:cTn id="20" dur="500" fill="hold"/>
                                        <p:tgtEl>
                                          <p:spTgt spid="8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4" grpId="0"/>
      <p:bldP spid="8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063" y="304800"/>
            <a:ext cx="9296400" cy="6672943"/>
          </a:xfrm>
        </p:spPr>
        <p:txBody>
          <a:bodyPr/>
          <a:lstStyle/>
          <a:p>
            <a:pPr marL="0" indent="0">
              <a:buNone/>
            </a:pPr>
            <a:r>
              <a:rPr lang="zh-CN" altLang="en-US" sz="2800" b="1" dirty="0">
                <a:highlight>
                  <a:srgbClr val="FFFF00"/>
                </a:highlight>
              </a:rPr>
              <a:t>习题</a:t>
            </a:r>
            <a:r>
              <a:rPr lang="en-US" altLang="zh-CN" sz="2800" b="1" dirty="0">
                <a:highlight>
                  <a:srgbClr val="FFFF00"/>
                </a:highlight>
              </a:rPr>
              <a:t>1 </a:t>
            </a:r>
            <a:r>
              <a:rPr lang="zh-CN" altLang="en-US" sz="2800" b="1" dirty="0"/>
              <a:t>乐意讲或者听有关自己的有趣故事或笑话，是一个人极为自信的标志。这种品格常常只在人们较为成熟时才会具有，它比默许他人对自己开玩笑的良好品质还要豁达</a:t>
            </a:r>
            <a:endParaRPr lang="en-US" altLang="zh-CN" sz="2800" b="1" dirty="0"/>
          </a:p>
          <a:p>
            <a:pPr marL="0" indent="0">
              <a:spcBef>
                <a:spcPts val="0"/>
              </a:spcBef>
              <a:buNone/>
            </a:pPr>
            <a:r>
              <a:rPr lang="en-US" altLang="zh-CN" sz="2800" b="1" dirty="0"/>
              <a:t>        </a:t>
            </a:r>
            <a:r>
              <a:rPr lang="zh-CN" altLang="en-US" sz="2800" b="1" dirty="0"/>
              <a:t>如果上述题干为真，最能支持下面哪个结论？</a:t>
            </a:r>
            <a:endParaRPr lang="en-US" altLang="zh-CN" sz="2800" b="1" dirty="0"/>
          </a:p>
          <a:p>
            <a:pPr marL="0" indent="0">
              <a:spcBef>
                <a:spcPts val="0"/>
              </a:spcBef>
              <a:buNone/>
            </a:pPr>
            <a:r>
              <a:rPr lang="en-US" altLang="zh-CN" sz="2800" b="1" dirty="0"/>
              <a:t>A </a:t>
            </a:r>
            <a:r>
              <a:rPr lang="zh-CN" altLang="en-US" sz="2800" b="1" dirty="0"/>
              <a:t>具有高度自信的人，不讲别人的笑话或有关别人的有趣故事。</a:t>
            </a:r>
            <a:endParaRPr lang="en-US" altLang="zh-CN" sz="2800" b="1" dirty="0"/>
          </a:p>
          <a:p>
            <a:pPr marL="0" indent="0">
              <a:spcBef>
                <a:spcPts val="0"/>
              </a:spcBef>
              <a:buNone/>
            </a:pPr>
            <a:r>
              <a:rPr lang="en-US" altLang="zh-CN" sz="2800" b="1" dirty="0"/>
              <a:t>B </a:t>
            </a:r>
            <a:r>
              <a:rPr lang="zh-CN" altLang="en-US" sz="2800" b="1" dirty="0"/>
              <a:t>许多人宁愿自己讲一个有趣故事或笑话，而不愿听别人讲。</a:t>
            </a:r>
            <a:endParaRPr lang="en-US" altLang="zh-CN" sz="2800" b="1" dirty="0"/>
          </a:p>
          <a:p>
            <a:pPr marL="0" indent="0">
              <a:spcBef>
                <a:spcPts val="0"/>
              </a:spcBef>
              <a:buNone/>
            </a:pPr>
            <a:r>
              <a:rPr lang="en-US" altLang="zh-CN" sz="2800" b="1" dirty="0"/>
              <a:t>C </a:t>
            </a:r>
            <a:r>
              <a:rPr lang="zh-CN" altLang="en-US" sz="2800" b="1" dirty="0"/>
              <a:t>一个缺乏自信的人既不乐意讲、也不乐意听有关他自己的有趣故事和笑话。</a:t>
            </a:r>
            <a:endParaRPr lang="en-US" altLang="zh-CN" sz="2800" b="1" dirty="0"/>
          </a:p>
          <a:p>
            <a:pPr marL="0" indent="0">
              <a:spcBef>
                <a:spcPts val="0"/>
              </a:spcBef>
              <a:buNone/>
            </a:pPr>
            <a:r>
              <a:rPr lang="en-US" altLang="zh-CN" sz="2800" b="1" dirty="0"/>
              <a:t>D </a:t>
            </a:r>
            <a:r>
              <a:rPr lang="zh-CN" altLang="en-US" sz="2800" b="1" dirty="0"/>
              <a:t>当着一个人的面讲述他的有趣故事或笑话，是表示对他尊敬的一种方式。</a:t>
            </a:r>
            <a:endParaRPr lang="en-US" altLang="zh-CN" sz="2800" b="1" dirty="0"/>
          </a:p>
          <a:p>
            <a:pPr marL="0" indent="0">
              <a:spcBef>
                <a:spcPts val="0"/>
              </a:spcBef>
              <a:buNone/>
            </a:pPr>
            <a:r>
              <a:rPr lang="en-US" altLang="zh-CN" sz="2800" b="1" dirty="0"/>
              <a:t>E </a:t>
            </a:r>
            <a:r>
              <a:rPr lang="zh-CN" altLang="en-US" sz="2800" b="1" dirty="0"/>
              <a:t>高度自信的人讲述有关他自己的有趣故事或笑话，是为了让他的听众了解他的自信。</a:t>
            </a:r>
            <a:endParaRPr lang="en-US" altLang="zh-CN" sz="2800" b="1" dirty="0"/>
          </a:p>
          <a:p>
            <a:pPr marL="0" indent="0">
              <a:spcBef>
                <a:spcPts val="0"/>
              </a:spcBef>
              <a:buNone/>
            </a:pPr>
            <a:r>
              <a:rPr lang="zh-CN" altLang="en-US" sz="2800" b="1" dirty="0">
                <a:solidFill>
                  <a:srgbClr val="FF0000"/>
                </a:solidFill>
              </a:rPr>
              <a:t>答案：</a:t>
            </a:r>
            <a:r>
              <a:rPr lang="en-US" altLang="zh-CN" sz="2800" b="1" dirty="0">
                <a:solidFill>
                  <a:srgbClr val="FF0000"/>
                </a:solidFill>
              </a:rPr>
              <a:t>C</a:t>
            </a:r>
          </a:p>
        </p:txBody>
      </p:sp>
    </p:spTree>
    <p:extLst>
      <p:ext uri="{BB962C8B-B14F-4D97-AF65-F5344CB8AC3E}">
        <p14:creationId xmlns:p14="http://schemas.microsoft.com/office/powerpoint/2010/main" val="1001531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2" dur="500"/>
                                        <p:tgtEl>
                                          <p:spTgt spid="3">
                                            <p:txEl>
                                              <p:pRg st="5" end="5"/>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80">
                                          <p:stCondLst>
                                            <p:cond delay="0"/>
                                          </p:stCondLst>
                                        </p:cTn>
                                        <p:tgtEl>
                                          <p:spTgt spid="3">
                                            <p:txEl>
                                              <p:pRg st="7" end="7"/>
                                            </p:txEl>
                                          </p:spTgt>
                                        </p:tgtEl>
                                      </p:cBhvr>
                                    </p:animEffect>
                                    <p:anim calcmode="lin" valueType="num">
                                      <p:cBhvr>
                                        <p:cTn id="31"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7" end="7"/>
                                            </p:txEl>
                                          </p:spTgt>
                                        </p:tgtEl>
                                      </p:cBhvr>
                                      <p:to x="100000" y="60000"/>
                                    </p:animScale>
                                    <p:animScale>
                                      <p:cBhvr>
                                        <p:cTn id="37" dur="166" decel="50000">
                                          <p:stCondLst>
                                            <p:cond delay="676"/>
                                          </p:stCondLst>
                                        </p:cTn>
                                        <p:tgtEl>
                                          <p:spTgt spid="3">
                                            <p:txEl>
                                              <p:pRg st="7" end="7"/>
                                            </p:txEl>
                                          </p:spTgt>
                                        </p:tgtEl>
                                      </p:cBhvr>
                                      <p:to x="100000" y="100000"/>
                                    </p:animScale>
                                    <p:animScale>
                                      <p:cBhvr>
                                        <p:cTn id="38" dur="26">
                                          <p:stCondLst>
                                            <p:cond delay="1312"/>
                                          </p:stCondLst>
                                        </p:cTn>
                                        <p:tgtEl>
                                          <p:spTgt spid="3">
                                            <p:txEl>
                                              <p:pRg st="7" end="7"/>
                                            </p:txEl>
                                          </p:spTgt>
                                        </p:tgtEl>
                                      </p:cBhvr>
                                      <p:to x="100000" y="80000"/>
                                    </p:animScale>
                                    <p:animScale>
                                      <p:cBhvr>
                                        <p:cTn id="39" dur="166" decel="50000">
                                          <p:stCondLst>
                                            <p:cond delay="1338"/>
                                          </p:stCondLst>
                                        </p:cTn>
                                        <p:tgtEl>
                                          <p:spTgt spid="3">
                                            <p:txEl>
                                              <p:pRg st="7" end="7"/>
                                            </p:txEl>
                                          </p:spTgt>
                                        </p:tgtEl>
                                      </p:cBhvr>
                                      <p:to x="100000" y="100000"/>
                                    </p:animScale>
                                    <p:animScale>
                                      <p:cBhvr>
                                        <p:cTn id="40" dur="26">
                                          <p:stCondLst>
                                            <p:cond delay="1642"/>
                                          </p:stCondLst>
                                        </p:cTn>
                                        <p:tgtEl>
                                          <p:spTgt spid="3">
                                            <p:txEl>
                                              <p:pRg st="7" end="7"/>
                                            </p:txEl>
                                          </p:spTgt>
                                        </p:tgtEl>
                                      </p:cBhvr>
                                      <p:to x="100000" y="90000"/>
                                    </p:animScale>
                                    <p:animScale>
                                      <p:cBhvr>
                                        <p:cTn id="41" dur="166" decel="50000">
                                          <p:stCondLst>
                                            <p:cond delay="1668"/>
                                          </p:stCondLst>
                                        </p:cTn>
                                        <p:tgtEl>
                                          <p:spTgt spid="3">
                                            <p:txEl>
                                              <p:pRg st="7" end="7"/>
                                            </p:txEl>
                                          </p:spTgt>
                                        </p:tgtEl>
                                      </p:cBhvr>
                                      <p:to x="100000" y="100000"/>
                                    </p:animScale>
                                    <p:animScale>
                                      <p:cBhvr>
                                        <p:cTn id="42" dur="26">
                                          <p:stCondLst>
                                            <p:cond delay="1808"/>
                                          </p:stCondLst>
                                        </p:cTn>
                                        <p:tgtEl>
                                          <p:spTgt spid="3">
                                            <p:txEl>
                                              <p:pRg st="7" end="7"/>
                                            </p:txEl>
                                          </p:spTgt>
                                        </p:tgtEl>
                                      </p:cBhvr>
                                      <p:to x="100000" y="95000"/>
                                    </p:animScale>
                                    <p:animScale>
                                      <p:cBhvr>
                                        <p:cTn id="43" dur="166" decel="50000">
                                          <p:stCondLst>
                                            <p:cond delay="1834"/>
                                          </p:stCondLst>
                                        </p:cTn>
                                        <p:tgtEl>
                                          <p:spTgt spid="3">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531" y="762000"/>
            <a:ext cx="9296400" cy="6672943"/>
          </a:xfrm>
        </p:spPr>
        <p:txBody>
          <a:bodyPr/>
          <a:lstStyle/>
          <a:p>
            <a:pPr marL="0" indent="0">
              <a:buNone/>
            </a:pPr>
            <a:r>
              <a:rPr lang="zh-CN" altLang="en-US" sz="2800" b="1" dirty="0">
                <a:highlight>
                  <a:srgbClr val="FFFF00"/>
                </a:highlight>
              </a:rPr>
              <a:t>习题</a:t>
            </a:r>
            <a:r>
              <a:rPr lang="en-US" altLang="zh-CN" sz="2800" b="1" dirty="0">
                <a:highlight>
                  <a:srgbClr val="FFFF00"/>
                </a:highlight>
              </a:rPr>
              <a:t>2 </a:t>
            </a:r>
            <a:r>
              <a:rPr lang="zh-CN" altLang="en-US" sz="2800" b="1" dirty="0"/>
              <a:t>最近一项调查表明，婚姻能使人变胖。研究人员的发现可以证实这一点：在婚后的</a:t>
            </a:r>
            <a:r>
              <a:rPr lang="en-US" altLang="zh-CN" sz="2800" b="1" dirty="0"/>
              <a:t>13</a:t>
            </a:r>
            <a:r>
              <a:rPr lang="zh-CN" altLang="en-US" sz="2800" b="1" dirty="0"/>
              <a:t>年里，妇女们平均增长了</a:t>
            </a:r>
            <a:r>
              <a:rPr lang="en-US" altLang="zh-CN" sz="2800" b="1" dirty="0"/>
              <a:t>23</a:t>
            </a:r>
            <a:r>
              <a:rPr lang="zh-CN" altLang="en-US" sz="2800" b="1" dirty="0"/>
              <a:t>磅，男人平均增长了</a:t>
            </a:r>
            <a:r>
              <a:rPr lang="en-US" altLang="zh-CN" sz="2800" b="1" dirty="0"/>
              <a:t>18</a:t>
            </a:r>
            <a:r>
              <a:rPr lang="zh-CN" altLang="en-US" sz="2800" b="1" dirty="0"/>
              <a:t>磅。</a:t>
            </a:r>
            <a:endParaRPr lang="en-US" altLang="zh-CN" sz="2800" b="1" dirty="0"/>
          </a:p>
          <a:p>
            <a:pPr marL="0" indent="0">
              <a:spcBef>
                <a:spcPts val="0"/>
              </a:spcBef>
              <a:buNone/>
            </a:pPr>
            <a:r>
              <a:rPr lang="en-US" altLang="zh-CN" sz="2800" b="1" dirty="0"/>
              <a:t>     </a:t>
            </a:r>
            <a:r>
              <a:rPr lang="zh-CN" altLang="en-US" sz="2800" b="1" dirty="0"/>
              <a:t>下面哪一个问题的答案与评价该调查的推理最有关系？</a:t>
            </a:r>
            <a:endParaRPr lang="en-US" altLang="zh-CN" sz="2800" b="1" dirty="0"/>
          </a:p>
          <a:p>
            <a:pPr marL="0" indent="0">
              <a:spcBef>
                <a:spcPts val="0"/>
              </a:spcBef>
              <a:buNone/>
            </a:pPr>
            <a:r>
              <a:rPr lang="en-US" altLang="zh-CN" sz="2800" b="1" dirty="0"/>
              <a:t>A </a:t>
            </a:r>
            <a:r>
              <a:rPr lang="zh-CN" altLang="en-US" sz="2800" b="1" dirty="0"/>
              <a:t>为什么调查的时间取</a:t>
            </a:r>
            <a:r>
              <a:rPr lang="en-US" altLang="zh-CN" sz="2800" b="1" dirty="0"/>
              <a:t>13</a:t>
            </a:r>
            <a:r>
              <a:rPr lang="zh-CN" altLang="en-US" sz="2800" b="1" dirty="0"/>
              <a:t>年，而不是</a:t>
            </a:r>
            <a:r>
              <a:rPr lang="en-US" altLang="zh-CN" sz="2800" b="1" dirty="0"/>
              <a:t>12</a:t>
            </a:r>
            <a:r>
              <a:rPr lang="zh-CN" altLang="en-US" sz="2800" b="1" dirty="0"/>
              <a:t>年或</a:t>
            </a:r>
            <a:r>
              <a:rPr lang="en-US" altLang="zh-CN" sz="2800" b="1" dirty="0"/>
              <a:t>14</a:t>
            </a:r>
            <a:r>
              <a:rPr lang="zh-CN" altLang="en-US" sz="2800" b="1" dirty="0"/>
              <a:t>年？</a:t>
            </a:r>
            <a:endParaRPr lang="en-US" altLang="zh-CN" sz="2800" b="1" dirty="0"/>
          </a:p>
          <a:p>
            <a:pPr marL="0" indent="0">
              <a:spcBef>
                <a:spcPts val="0"/>
              </a:spcBef>
              <a:buNone/>
            </a:pPr>
            <a:r>
              <a:rPr lang="en-US" altLang="zh-CN" sz="2800" b="1" dirty="0"/>
              <a:t>B </a:t>
            </a:r>
            <a:r>
              <a:rPr lang="zh-CN" altLang="en-US" sz="2800" b="1" dirty="0"/>
              <a:t>被调查的男人中在婚后的时间里，有没有增重不到</a:t>
            </a:r>
            <a:r>
              <a:rPr lang="en-US" altLang="zh-CN" sz="2800" b="1" dirty="0"/>
              <a:t>18</a:t>
            </a:r>
            <a:r>
              <a:rPr lang="zh-CN" altLang="en-US" sz="2800" b="1" dirty="0"/>
              <a:t>磅的？</a:t>
            </a:r>
            <a:endParaRPr lang="en-US" altLang="zh-CN" sz="2800" b="1" dirty="0"/>
          </a:p>
          <a:p>
            <a:pPr marL="0" indent="0">
              <a:spcBef>
                <a:spcPts val="0"/>
              </a:spcBef>
              <a:buNone/>
            </a:pPr>
            <a:r>
              <a:rPr lang="en-US" altLang="zh-CN" sz="2800" b="1" dirty="0"/>
              <a:t>C </a:t>
            </a:r>
            <a:r>
              <a:rPr lang="zh-CN" altLang="en-US" sz="2800" b="1" dirty="0"/>
              <a:t>与被调查的这些人年纪相仿的独身者，在这</a:t>
            </a:r>
            <a:r>
              <a:rPr lang="en-US" altLang="zh-CN" sz="2800" b="1" dirty="0"/>
              <a:t>13</a:t>
            </a:r>
            <a:r>
              <a:rPr lang="zh-CN" altLang="en-US" sz="2800" b="1" dirty="0"/>
              <a:t>年里体重增减了多少呢？</a:t>
            </a:r>
            <a:endParaRPr lang="en-US" altLang="zh-CN" sz="2800" b="1" dirty="0"/>
          </a:p>
          <a:p>
            <a:pPr marL="0" indent="0">
              <a:spcBef>
                <a:spcPts val="0"/>
              </a:spcBef>
              <a:buNone/>
            </a:pPr>
            <a:r>
              <a:rPr lang="en-US" altLang="zh-CN" sz="2800" b="1" dirty="0"/>
              <a:t>D </a:t>
            </a:r>
            <a:r>
              <a:rPr lang="zh-CN" altLang="en-US" sz="2800" b="1" dirty="0"/>
              <a:t>在做这项调查时，被调查的妇女与男人一样积极运动吗？</a:t>
            </a:r>
            <a:endParaRPr lang="en-US" altLang="zh-CN" sz="2800" b="1" dirty="0"/>
          </a:p>
          <a:p>
            <a:pPr marL="0" indent="0">
              <a:spcBef>
                <a:spcPts val="0"/>
              </a:spcBef>
              <a:buNone/>
            </a:pPr>
            <a:r>
              <a:rPr lang="en-US" altLang="zh-CN" sz="2800" b="1" dirty="0"/>
              <a:t>E </a:t>
            </a:r>
            <a:r>
              <a:rPr lang="zh-CN" altLang="en-US" sz="2800" b="1" dirty="0"/>
              <a:t>在被调查的这些人中，他们增加的体重会继续保持下去吗？</a:t>
            </a:r>
            <a:endParaRPr lang="en-US" altLang="zh-CN" sz="2800" b="1" dirty="0"/>
          </a:p>
          <a:p>
            <a:pPr marL="0" indent="0">
              <a:spcBef>
                <a:spcPts val="0"/>
              </a:spcBef>
              <a:buNone/>
            </a:pPr>
            <a:r>
              <a:rPr lang="zh-CN" altLang="en-US" sz="2800" b="1" dirty="0">
                <a:solidFill>
                  <a:srgbClr val="FF0000"/>
                </a:solidFill>
              </a:rPr>
              <a:t>答案：</a:t>
            </a:r>
            <a:r>
              <a:rPr lang="en-US" altLang="zh-CN" sz="2800" b="1" dirty="0">
                <a:solidFill>
                  <a:srgbClr val="FF0000"/>
                </a:solidFill>
              </a:rPr>
              <a:t>C</a:t>
            </a:r>
          </a:p>
        </p:txBody>
      </p:sp>
    </p:spTree>
    <p:extLst>
      <p:ext uri="{BB962C8B-B14F-4D97-AF65-F5344CB8AC3E}">
        <p14:creationId xmlns:p14="http://schemas.microsoft.com/office/powerpoint/2010/main" val="1290200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2" dur="500"/>
                                        <p:tgtEl>
                                          <p:spTgt spid="3">
                                            <p:txEl>
                                              <p:pRg st="5" end="5"/>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80">
                                          <p:stCondLst>
                                            <p:cond delay="0"/>
                                          </p:stCondLst>
                                        </p:cTn>
                                        <p:tgtEl>
                                          <p:spTgt spid="3">
                                            <p:txEl>
                                              <p:pRg st="7" end="7"/>
                                            </p:txEl>
                                          </p:spTgt>
                                        </p:tgtEl>
                                      </p:cBhvr>
                                    </p:animEffect>
                                    <p:anim calcmode="lin" valueType="num">
                                      <p:cBhvr>
                                        <p:cTn id="31"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7" end="7"/>
                                            </p:txEl>
                                          </p:spTgt>
                                        </p:tgtEl>
                                      </p:cBhvr>
                                      <p:to x="100000" y="60000"/>
                                    </p:animScale>
                                    <p:animScale>
                                      <p:cBhvr>
                                        <p:cTn id="37" dur="166" decel="50000">
                                          <p:stCondLst>
                                            <p:cond delay="676"/>
                                          </p:stCondLst>
                                        </p:cTn>
                                        <p:tgtEl>
                                          <p:spTgt spid="3">
                                            <p:txEl>
                                              <p:pRg st="7" end="7"/>
                                            </p:txEl>
                                          </p:spTgt>
                                        </p:tgtEl>
                                      </p:cBhvr>
                                      <p:to x="100000" y="100000"/>
                                    </p:animScale>
                                    <p:animScale>
                                      <p:cBhvr>
                                        <p:cTn id="38" dur="26">
                                          <p:stCondLst>
                                            <p:cond delay="1312"/>
                                          </p:stCondLst>
                                        </p:cTn>
                                        <p:tgtEl>
                                          <p:spTgt spid="3">
                                            <p:txEl>
                                              <p:pRg st="7" end="7"/>
                                            </p:txEl>
                                          </p:spTgt>
                                        </p:tgtEl>
                                      </p:cBhvr>
                                      <p:to x="100000" y="80000"/>
                                    </p:animScale>
                                    <p:animScale>
                                      <p:cBhvr>
                                        <p:cTn id="39" dur="166" decel="50000">
                                          <p:stCondLst>
                                            <p:cond delay="1338"/>
                                          </p:stCondLst>
                                        </p:cTn>
                                        <p:tgtEl>
                                          <p:spTgt spid="3">
                                            <p:txEl>
                                              <p:pRg st="7" end="7"/>
                                            </p:txEl>
                                          </p:spTgt>
                                        </p:tgtEl>
                                      </p:cBhvr>
                                      <p:to x="100000" y="100000"/>
                                    </p:animScale>
                                    <p:animScale>
                                      <p:cBhvr>
                                        <p:cTn id="40" dur="26">
                                          <p:stCondLst>
                                            <p:cond delay="1642"/>
                                          </p:stCondLst>
                                        </p:cTn>
                                        <p:tgtEl>
                                          <p:spTgt spid="3">
                                            <p:txEl>
                                              <p:pRg st="7" end="7"/>
                                            </p:txEl>
                                          </p:spTgt>
                                        </p:tgtEl>
                                      </p:cBhvr>
                                      <p:to x="100000" y="90000"/>
                                    </p:animScale>
                                    <p:animScale>
                                      <p:cBhvr>
                                        <p:cTn id="41" dur="166" decel="50000">
                                          <p:stCondLst>
                                            <p:cond delay="1668"/>
                                          </p:stCondLst>
                                        </p:cTn>
                                        <p:tgtEl>
                                          <p:spTgt spid="3">
                                            <p:txEl>
                                              <p:pRg st="7" end="7"/>
                                            </p:txEl>
                                          </p:spTgt>
                                        </p:tgtEl>
                                      </p:cBhvr>
                                      <p:to x="100000" y="100000"/>
                                    </p:animScale>
                                    <p:animScale>
                                      <p:cBhvr>
                                        <p:cTn id="42" dur="26">
                                          <p:stCondLst>
                                            <p:cond delay="1808"/>
                                          </p:stCondLst>
                                        </p:cTn>
                                        <p:tgtEl>
                                          <p:spTgt spid="3">
                                            <p:txEl>
                                              <p:pRg st="7" end="7"/>
                                            </p:txEl>
                                          </p:spTgt>
                                        </p:tgtEl>
                                      </p:cBhvr>
                                      <p:to x="100000" y="95000"/>
                                    </p:animScale>
                                    <p:animScale>
                                      <p:cBhvr>
                                        <p:cTn id="43" dur="166" decel="50000">
                                          <p:stCondLst>
                                            <p:cond delay="1834"/>
                                          </p:stCondLst>
                                        </p:cTn>
                                        <p:tgtEl>
                                          <p:spTgt spid="3">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28"/>
          <p:cNvSpPr txBox="1"/>
          <p:nvPr/>
        </p:nvSpPr>
        <p:spPr>
          <a:xfrm>
            <a:off x="3298825" y="2481263"/>
            <a:ext cx="4770438" cy="120015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p>
        </p:txBody>
      </p:sp>
      <p:sp>
        <p:nvSpPr>
          <p:cNvPr id="44" name="文本框 28"/>
          <p:cNvSpPr txBox="1"/>
          <p:nvPr/>
        </p:nvSpPr>
        <p:spPr>
          <a:xfrm>
            <a:off x="592319" y="2895600"/>
            <a:ext cx="8024812" cy="3046988"/>
          </a:xfrm>
          <a:prstGeom prst="rect">
            <a:avLst/>
          </a:prstGeom>
          <a:noFill/>
        </p:spPr>
        <p:txBody>
          <a:bodyPr wrap="square">
            <a:spAutoFit/>
          </a:bodyPr>
          <a:lstStyle/>
          <a:p>
            <a:pPr lvl="0" eaLnBrk="1" fontAlgn="auto" hangingPunct="1">
              <a:lnSpc>
                <a:spcPct val="150000"/>
              </a:lnSpc>
              <a:spcBef>
                <a:spcPts val="0"/>
              </a:spcBef>
              <a:spcAft>
                <a:spcPts val="0"/>
              </a:spcAft>
              <a:defRPr/>
            </a:pPr>
            <a:r>
              <a:rPr lang="zh-CN" altLang="en-US" sz="3200" b="1" dirty="0">
                <a:solidFill>
                  <a:srgbClr val="0000FF"/>
                </a:solidFill>
                <a:latin typeface="华文中宋" pitchFamily="2" charset="-122"/>
                <a:ea typeface="华文中宋" pitchFamily="2" charset="-122"/>
                <a:cs typeface="Arial" pitchFamily="34" charset="0"/>
              </a:rPr>
              <a:t>所谓“非形式谬误”，是指结论不是依据某种推理、论证形式从前提得出，而是依据语言、心理等方面的因素从前提得出，并且这种推出关系是无效的。</a:t>
            </a:r>
            <a:endPar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grpSp>
        <p:nvGrpSpPr>
          <p:cNvPr id="18436" name="组合 1"/>
          <p:cNvGrpSpPr>
            <a:grpSpLocks/>
          </p:cNvGrpSpPr>
          <p:nvPr/>
        </p:nvGrpSpPr>
        <p:grpSpPr bwMode="auto">
          <a:xfrm>
            <a:off x="525463" y="508000"/>
            <a:ext cx="5397500" cy="652463"/>
            <a:chOff x="3589704" y="5356768"/>
            <a:chExt cx="5398100" cy="651600"/>
          </a:xfrm>
        </p:grpSpPr>
        <p:sp>
          <p:nvSpPr>
            <p:cNvPr id="52" name="Freeform 7"/>
            <p:cNvSpPr>
              <a:spLocks/>
            </p:cNvSpPr>
            <p:nvPr/>
          </p:nvSpPr>
          <p:spPr bwMode="auto">
            <a:xfrm>
              <a:off x="3592879" y="5358354"/>
              <a:ext cx="5394925" cy="648428"/>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29ABE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3" name="Freeform 8"/>
            <p:cNvSpPr>
              <a:spLocks/>
            </p:cNvSpPr>
            <p:nvPr/>
          </p:nvSpPr>
          <p:spPr bwMode="auto">
            <a:xfrm>
              <a:off x="7751004" y="5358354"/>
              <a:ext cx="1236800" cy="648428"/>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4" name="Freeform 12"/>
            <p:cNvSpPr>
              <a:spLocks/>
            </p:cNvSpPr>
            <p:nvPr/>
          </p:nvSpPr>
          <p:spPr bwMode="auto">
            <a:xfrm>
              <a:off x="3589704" y="5356768"/>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grpSp>
      <p:sp>
        <p:nvSpPr>
          <p:cNvPr id="55" name="Freeform 5"/>
          <p:cNvSpPr>
            <a:spLocks noEditPoints="1"/>
          </p:cNvSpPr>
          <p:nvPr/>
        </p:nvSpPr>
        <p:spPr bwMode="auto">
          <a:xfrm>
            <a:off x="295275" y="268288"/>
            <a:ext cx="5821363" cy="1081087"/>
          </a:xfrm>
          <a:custGeom>
            <a:avLst/>
            <a:gdLst>
              <a:gd name="T0" fmla="*/ 5285393 w 1097"/>
              <a:gd name="T1" fmla="*/ 0 h 201"/>
              <a:gd name="T2" fmla="*/ 530662 w 1097"/>
              <a:gd name="T3" fmla="*/ 0 h 201"/>
              <a:gd name="T4" fmla="*/ 153892 w 1097"/>
              <a:gd name="T5" fmla="*/ 155978 h 201"/>
              <a:gd name="T6" fmla="*/ 0 w 1097"/>
              <a:gd name="T7" fmla="*/ 537854 h 201"/>
              <a:gd name="T8" fmla="*/ 530662 w 1097"/>
              <a:gd name="T9" fmla="*/ 1081087 h 201"/>
              <a:gd name="T10" fmla="*/ 5285393 w 1097"/>
              <a:gd name="T11" fmla="*/ 1081087 h 201"/>
              <a:gd name="T12" fmla="*/ 5821362 w 1097"/>
              <a:gd name="T13" fmla="*/ 537854 h 201"/>
              <a:gd name="T14" fmla="*/ 5662163 w 1097"/>
              <a:gd name="T15" fmla="*/ 155978 h 201"/>
              <a:gd name="T16" fmla="*/ 5285393 w 1097"/>
              <a:gd name="T17" fmla="*/ 0 h 201"/>
              <a:gd name="T18" fmla="*/ 5609097 w 1097"/>
              <a:gd name="T19" fmla="*/ 537854 h 201"/>
              <a:gd name="T20" fmla="*/ 5285393 w 1097"/>
              <a:gd name="T21" fmla="*/ 865945 h 201"/>
              <a:gd name="T22" fmla="*/ 530662 w 1097"/>
              <a:gd name="T23" fmla="*/ 865945 h 201"/>
              <a:gd name="T24" fmla="*/ 212265 w 1097"/>
              <a:gd name="T25" fmla="*/ 537854 h 201"/>
              <a:gd name="T26" fmla="*/ 307784 w 1097"/>
              <a:gd name="T27" fmla="*/ 311955 h 201"/>
              <a:gd name="T28" fmla="*/ 530662 w 1097"/>
              <a:gd name="T29" fmla="*/ 215142 h 201"/>
              <a:gd name="T30" fmla="*/ 5285393 w 1097"/>
              <a:gd name="T31" fmla="*/ 215142 h 201"/>
              <a:gd name="T32" fmla="*/ 5513578 w 1097"/>
              <a:gd name="T33" fmla="*/ 311955 h 201"/>
              <a:gd name="T34" fmla="*/ 5609097 w 1097"/>
              <a:gd name="T35" fmla="*/ 537854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6" name="Freeform 6"/>
          <p:cNvSpPr>
            <a:spLocks noEditPoints="1"/>
          </p:cNvSpPr>
          <p:nvPr/>
        </p:nvSpPr>
        <p:spPr bwMode="auto">
          <a:xfrm>
            <a:off x="422275" y="401638"/>
            <a:ext cx="5608638" cy="865187"/>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7" name="文本框 39"/>
          <p:cNvSpPr txBox="1"/>
          <p:nvPr/>
        </p:nvSpPr>
        <p:spPr>
          <a:xfrm>
            <a:off x="585788" y="574675"/>
            <a:ext cx="665567"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05</a:t>
            </a:r>
            <a:endParaRPr kumimoji="0" lang="zh-CN" altLang="en-US"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58" name="Freeform 27"/>
          <p:cNvSpPr>
            <a:spLocks noChangeAspect="1" noEditPoints="1"/>
          </p:cNvSpPr>
          <p:nvPr/>
        </p:nvSpPr>
        <p:spPr bwMode="auto">
          <a:xfrm>
            <a:off x="4999038" y="600075"/>
            <a:ext cx="498475" cy="504825"/>
          </a:xfrm>
          <a:custGeom>
            <a:avLst/>
            <a:gdLst>
              <a:gd name="T0" fmla="*/ 59 w 104"/>
              <a:gd name="T1" fmla="*/ 46 h 105"/>
              <a:gd name="T2" fmla="*/ 59 w 104"/>
              <a:gd name="T3" fmla="*/ 23 h 105"/>
              <a:gd name="T4" fmla="*/ 46 w 104"/>
              <a:gd name="T5" fmla="*/ 23 h 105"/>
              <a:gd name="T6" fmla="*/ 46 w 104"/>
              <a:gd name="T7" fmla="*/ 46 h 105"/>
              <a:gd name="T8" fmla="*/ 24 w 104"/>
              <a:gd name="T9" fmla="*/ 46 h 105"/>
              <a:gd name="T10" fmla="*/ 24 w 104"/>
              <a:gd name="T11" fmla="*/ 59 h 105"/>
              <a:gd name="T12" fmla="*/ 46 w 104"/>
              <a:gd name="T13" fmla="*/ 59 h 105"/>
              <a:gd name="T14" fmla="*/ 46 w 104"/>
              <a:gd name="T15" fmla="*/ 82 h 105"/>
              <a:gd name="T16" fmla="*/ 59 w 104"/>
              <a:gd name="T17" fmla="*/ 82 h 105"/>
              <a:gd name="T18" fmla="*/ 59 w 104"/>
              <a:gd name="T19" fmla="*/ 59 h 105"/>
              <a:gd name="T20" fmla="*/ 81 w 104"/>
              <a:gd name="T21" fmla="*/ 59 h 105"/>
              <a:gd name="T22" fmla="*/ 81 w 104"/>
              <a:gd name="T23" fmla="*/ 46 h 105"/>
              <a:gd name="T24" fmla="*/ 59 w 104"/>
              <a:gd name="T25" fmla="*/ 46 h 105"/>
              <a:gd name="T26" fmla="*/ 52 w 104"/>
              <a:gd name="T27" fmla="*/ 0 h 105"/>
              <a:gd name="T28" fmla="*/ 0 w 104"/>
              <a:gd name="T29" fmla="*/ 53 h 105"/>
              <a:gd name="T30" fmla="*/ 52 w 104"/>
              <a:gd name="T31" fmla="*/ 105 h 105"/>
              <a:gd name="T32" fmla="*/ 104 w 104"/>
              <a:gd name="T33" fmla="*/ 53 h 105"/>
              <a:gd name="T34" fmla="*/ 52 w 104"/>
              <a:gd name="T35" fmla="*/ 0 h 105"/>
              <a:gd name="T36" fmla="*/ 52 w 104"/>
              <a:gd name="T37" fmla="*/ 93 h 105"/>
              <a:gd name="T38" fmla="*/ 12 w 104"/>
              <a:gd name="T39" fmla="*/ 53 h 105"/>
              <a:gd name="T40" fmla="*/ 52 w 104"/>
              <a:gd name="T41" fmla="*/ 12 h 105"/>
              <a:gd name="T42" fmla="*/ 93 w 104"/>
              <a:gd name="T43" fmla="*/ 53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9" y="46"/>
                </a:moveTo>
                <a:cubicBezTo>
                  <a:pt x="59" y="23"/>
                  <a:pt x="59" y="23"/>
                  <a:pt x="59" y="23"/>
                </a:cubicBezTo>
                <a:cubicBezTo>
                  <a:pt x="46" y="23"/>
                  <a:pt x="46" y="23"/>
                  <a:pt x="46" y="23"/>
                </a:cubicBezTo>
                <a:cubicBezTo>
                  <a:pt x="46" y="46"/>
                  <a:pt x="46" y="46"/>
                  <a:pt x="46" y="46"/>
                </a:cubicBezTo>
                <a:cubicBezTo>
                  <a:pt x="24" y="46"/>
                  <a:pt x="24" y="46"/>
                  <a:pt x="24" y="46"/>
                </a:cubicBezTo>
                <a:cubicBezTo>
                  <a:pt x="24" y="59"/>
                  <a:pt x="24" y="59"/>
                  <a:pt x="24" y="59"/>
                </a:cubicBezTo>
                <a:cubicBezTo>
                  <a:pt x="46" y="59"/>
                  <a:pt x="46" y="59"/>
                  <a:pt x="46" y="59"/>
                </a:cubicBezTo>
                <a:cubicBezTo>
                  <a:pt x="46" y="82"/>
                  <a:pt x="46" y="82"/>
                  <a:pt x="46" y="82"/>
                </a:cubicBezTo>
                <a:cubicBezTo>
                  <a:pt x="59" y="82"/>
                  <a:pt x="59" y="82"/>
                  <a:pt x="59" y="82"/>
                </a:cubicBezTo>
                <a:cubicBezTo>
                  <a:pt x="59" y="59"/>
                  <a:pt x="59" y="59"/>
                  <a:pt x="59" y="59"/>
                </a:cubicBezTo>
                <a:cubicBezTo>
                  <a:pt x="81" y="59"/>
                  <a:pt x="81" y="59"/>
                  <a:pt x="81" y="59"/>
                </a:cubicBezTo>
                <a:cubicBezTo>
                  <a:pt x="81" y="46"/>
                  <a:pt x="81" y="46"/>
                  <a:pt x="81" y="46"/>
                </a:cubicBezTo>
                <a:lnTo>
                  <a:pt x="59" y="46"/>
                </a:lnTo>
                <a:close/>
                <a:moveTo>
                  <a:pt x="52" y="0"/>
                </a:moveTo>
                <a:cubicBezTo>
                  <a:pt x="23" y="0"/>
                  <a:pt x="0" y="24"/>
                  <a:pt x="0" y="53"/>
                </a:cubicBezTo>
                <a:cubicBezTo>
                  <a:pt x="0" y="81"/>
                  <a:pt x="23" y="105"/>
                  <a:pt x="52" y="105"/>
                </a:cubicBezTo>
                <a:cubicBezTo>
                  <a:pt x="81" y="105"/>
                  <a:pt x="104" y="81"/>
                  <a:pt x="104" y="53"/>
                </a:cubicBezTo>
                <a:cubicBezTo>
                  <a:pt x="104" y="24"/>
                  <a:pt x="81" y="0"/>
                  <a:pt x="52" y="0"/>
                </a:cubicBezTo>
                <a:close/>
                <a:moveTo>
                  <a:pt x="52" y="93"/>
                </a:moveTo>
                <a:cubicBezTo>
                  <a:pt x="30" y="93"/>
                  <a:pt x="12" y="75"/>
                  <a:pt x="12" y="53"/>
                </a:cubicBezTo>
                <a:cubicBezTo>
                  <a:pt x="12" y="30"/>
                  <a:pt x="30" y="12"/>
                  <a:pt x="52" y="12"/>
                </a:cubicBezTo>
                <a:cubicBezTo>
                  <a:pt x="74" y="12"/>
                  <a:pt x="93" y="30"/>
                  <a:pt x="93" y="53"/>
                </a:cubicBezTo>
                <a:cubicBezTo>
                  <a:pt x="93" y="75"/>
                  <a:pt x="74" y="93"/>
                  <a:pt x="52" y="93"/>
                </a:cubicBezTo>
                <a:close/>
              </a:path>
            </a:pathLst>
          </a:custGeom>
          <a:solidFill>
            <a:sysClr val="window" lastClr="FFFFFF">
              <a:alpha val="88000"/>
            </a:sys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9" name="文本框 28"/>
          <p:cNvSpPr txBox="1"/>
          <p:nvPr/>
        </p:nvSpPr>
        <p:spPr>
          <a:xfrm>
            <a:off x="1141776" y="554624"/>
            <a:ext cx="2236510"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谬误与诡辩</a:t>
            </a:r>
            <a:endPar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grpSp>
        <p:nvGrpSpPr>
          <p:cNvPr id="26" name="Group 8">
            <a:extLst>
              <a:ext uri="{FF2B5EF4-FFF2-40B4-BE49-F238E27FC236}">
                <a16:creationId xmlns:a16="http://schemas.microsoft.com/office/drawing/2014/main" id="{47E572F7-91E9-4638-9818-D290B9336433}"/>
              </a:ext>
            </a:extLst>
          </p:cNvPr>
          <p:cNvGrpSpPr>
            <a:grpSpLocks/>
          </p:cNvGrpSpPr>
          <p:nvPr/>
        </p:nvGrpSpPr>
        <p:grpSpPr bwMode="auto">
          <a:xfrm>
            <a:off x="3036888" y="1910884"/>
            <a:ext cx="2886075" cy="648072"/>
            <a:chOff x="624" y="672"/>
            <a:chExt cx="1773" cy="240"/>
          </a:xfrm>
          <a:effectLst>
            <a:reflection blurRad="6350" stA="50000" endA="300" endPos="55000" dir="5400000" sy="-100000" algn="bl" rotWithShape="0"/>
          </a:effectLst>
        </p:grpSpPr>
        <p:sp>
          <p:nvSpPr>
            <p:cNvPr id="27" name="AutoShape 9">
              <a:extLst>
                <a:ext uri="{FF2B5EF4-FFF2-40B4-BE49-F238E27FC236}">
                  <a16:creationId xmlns:a16="http://schemas.microsoft.com/office/drawing/2014/main" id="{713CF1A1-2B93-4182-A576-FD7245F52A8B}"/>
                </a:ext>
              </a:extLst>
            </p:cNvPr>
            <p:cNvSpPr>
              <a:spLocks noChangeArrowheads="1"/>
            </p:cNvSpPr>
            <p:nvPr/>
          </p:nvSpPr>
          <p:spPr bwMode="gray">
            <a:xfrm>
              <a:off x="624" y="672"/>
              <a:ext cx="1773" cy="240"/>
            </a:xfrm>
            <a:prstGeom prst="roundRect">
              <a:avLst>
                <a:gd name="adj" fmla="val 27917"/>
              </a:avLst>
            </a:prstGeom>
            <a:solidFill>
              <a:srgbClr val="FF7C80"/>
            </a:solidFill>
            <a:ln>
              <a:noFill/>
            </a:ln>
            <a:effectLst>
              <a:outerShdw dist="25400" dir="5400000" algn="ctr" rotWithShape="0">
                <a:srgbClr val="1C1C1C">
                  <a:alpha val="50000"/>
                </a:srgbClr>
              </a:outerShdw>
              <a:reflection blurRad="6350" stA="52000" endA="300" endPos="35000" dir="5400000" sy="-100000" algn="bl" rotWithShape="0"/>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28" name="AutoShape 10">
              <a:extLst>
                <a:ext uri="{FF2B5EF4-FFF2-40B4-BE49-F238E27FC236}">
                  <a16:creationId xmlns:a16="http://schemas.microsoft.com/office/drawing/2014/main" id="{ECE1D93A-C441-426D-9B59-76FE665DD42C}"/>
                </a:ext>
              </a:extLst>
            </p:cNvPr>
            <p:cNvSpPr>
              <a:spLocks noChangeArrowheads="1"/>
            </p:cNvSpPr>
            <p:nvPr/>
          </p:nvSpPr>
          <p:spPr bwMode="gray">
            <a:xfrm>
              <a:off x="636" y="674"/>
              <a:ext cx="1748" cy="108"/>
            </a:xfrm>
            <a:prstGeom prst="roundRect">
              <a:avLst>
                <a:gd name="adj" fmla="val 50000"/>
              </a:avLst>
            </a:prstGeom>
            <a:gradFill rotWithShape="1">
              <a:gsLst>
                <a:gs pos="0">
                  <a:srgbClr val="FF7C80">
                    <a:gamma/>
                    <a:tint val="0"/>
                    <a:invGamma/>
                    <a:alpha val="30000"/>
                  </a:srgbClr>
                </a:gs>
                <a:gs pos="100000">
                  <a:srgbClr val="FF7C80">
                    <a:alpha val="3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lstStyle/>
            <a:p>
              <a:endParaRPr lang="zh-CN" altLang="en-US"/>
            </a:p>
          </p:txBody>
        </p:sp>
      </p:grpSp>
      <p:sp>
        <p:nvSpPr>
          <p:cNvPr id="3" name="矩形 2">
            <a:extLst>
              <a:ext uri="{FF2B5EF4-FFF2-40B4-BE49-F238E27FC236}">
                <a16:creationId xmlns:a16="http://schemas.microsoft.com/office/drawing/2014/main" id="{B7E07384-9C84-46C0-B8DB-6EBA58DC0EE7}"/>
              </a:ext>
            </a:extLst>
          </p:cNvPr>
          <p:cNvSpPr/>
          <p:nvPr/>
        </p:nvSpPr>
        <p:spPr>
          <a:xfrm>
            <a:off x="3352160" y="1978899"/>
            <a:ext cx="2236510" cy="584775"/>
          </a:xfrm>
          <a:prstGeom prst="rect">
            <a:avLst/>
          </a:prstGeom>
        </p:spPr>
        <p:txBody>
          <a:bodyPr wrap="none">
            <a:spAutoFit/>
          </a:bodyPr>
          <a:lstStyle/>
          <a:p>
            <a:pPr marL="457200" lvl="0" indent="-457200">
              <a:spcBef>
                <a:spcPct val="50000"/>
              </a:spcBef>
              <a:buClr>
                <a:srgbClr val="000000"/>
              </a:buClr>
            </a:pPr>
            <a:r>
              <a:rPr lang="zh-CN" altLang="en-US" sz="3200" b="1" dirty="0">
                <a:solidFill>
                  <a:srgbClr val="000000"/>
                </a:solidFill>
                <a:latin typeface="华文中宋" pitchFamily="2" charset="-122"/>
                <a:ea typeface="华文中宋" pitchFamily="2" charset="-122"/>
              </a:rPr>
              <a:t>非形式谬误</a:t>
            </a:r>
            <a:endParaRPr lang="en-US" altLang="zh-CN" sz="3200" b="1" dirty="0">
              <a:solidFill>
                <a:srgbClr val="000000"/>
              </a:solidFill>
              <a:latin typeface="华文中宋" pitchFamily="2" charset="-122"/>
              <a:ea typeface="华文中宋" pitchFamily="2" charset="-122"/>
            </a:endParaRPr>
          </a:p>
        </p:txBody>
      </p:sp>
    </p:spTree>
    <p:extLst>
      <p:ext uri="{BB962C8B-B14F-4D97-AF65-F5344CB8AC3E}">
        <p14:creationId xmlns:p14="http://schemas.microsoft.com/office/powerpoint/2010/main" val="1434574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p:cTn id="11" dur="500" fill="hold"/>
                                        <p:tgtEl>
                                          <p:spTgt spid="44"/>
                                        </p:tgtEl>
                                        <p:attrNameLst>
                                          <p:attrName>ppt_w</p:attrName>
                                        </p:attrNameLst>
                                      </p:cBhvr>
                                      <p:tavLst>
                                        <p:tav tm="0">
                                          <p:val>
                                            <p:fltVal val="0"/>
                                          </p:val>
                                        </p:tav>
                                        <p:tav tm="100000">
                                          <p:val>
                                            <p:strVal val="#ppt_w"/>
                                          </p:val>
                                        </p:tav>
                                      </p:tavLst>
                                    </p:anim>
                                    <p:anim calcmode="lin" valueType="num">
                                      <p:cBhvr>
                                        <p:cTn id="12" dur="500" fill="hold"/>
                                        <p:tgtEl>
                                          <p:spTgt spid="4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직선 연결선 17"/>
          <p:cNvSpPr>
            <a:spLocks noChangeShapeType="1"/>
          </p:cNvSpPr>
          <p:nvPr/>
        </p:nvSpPr>
        <p:spPr bwMode="auto">
          <a:xfrm flipV="1">
            <a:off x="2588008" y="2056110"/>
            <a:ext cx="903872" cy="1169955"/>
          </a:xfrm>
          <a:prstGeom prst="line">
            <a:avLst/>
          </a:prstGeom>
          <a:noFill/>
          <a:ln w="9525">
            <a:solidFill>
              <a:schemeClr val="tx1"/>
            </a:solidFill>
            <a:round/>
            <a:headEnd/>
            <a:tailEnd/>
          </a:ln>
        </p:spPr>
        <p:txBody>
          <a:bodyPr/>
          <a:lstStyle/>
          <a:p>
            <a:endParaRPr lang="zh-CN" altLang="en-US"/>
          </a:p>
        </p:txBody>
      </p:sp>
      <p:sp>
        <p:nvSpPr>
          <p:cNvPr id="30" name="직선 연결선 58"/>
          <p:cNvSpPr>
            <a:spLocks noChangeShapeType="1"/>
          </p:cNvSpPr>
          <p:nvPr/>
        </p:nvSpPr>
        <p:spPr bwMode="auto">
          <a:xfrm>
            <a:off x="2425154" y="3798912"/>
            <a:ext cx="1066726" cy="1211559"/>
          </a:xfrm>
          <a:prstGeom prst="line">
            <a:avLst/>
          </a:prstGeom>
          <a:noFill/>
          <a:ln w="9525">
            <a:solidFill>
              <a:schemeClr val="tx1"/>
            </a:solidFill>
            <a:round/>
            <a:headEnd/>
            <a:tailEnd/>
          </a:ln>
        </p:spPr>
        <p:txBody>
          <a:bodyPr/>
          <a:lstStyle/>
          <a:p>
            <a:endParaRPr lang="zh-CN" altLang="en-US"/>
          </a:p>
        </p:txBody>
      </p:sp>
      <p:pic>
        <p:nvPicPr>
          <p:cNvPr id="31" name="그림 5"/>
          <p:cNvPicPr>
            <a:picLocks noChangeAspect="1" noChangeArrowheads="1"/>
          </p:cNvPicPr>
          <p:nvPr/>
        </p:nvPicPr>
        <p:blipFill>
          <a:blip r:embed="rId2" cstate="print"/>
          <a:srcRect/>
          <a:stretch>
            <a:fillRect/>
          </a:stretch>
        </p:blipFill>
        <p:spPr bwMode="auto">
          <a:xfrm>
            <a:off x="0" y="3008680"/>
            <a:ext cx="2691996" cy="1331746"/>
          </a:xfrm>
          <a:prstGeom prst="rect">
            <a:avLst/>
          </a:prstGeom>
          <a:noFill/>
          <a:ln w="9525">
            <a:noFill/>
            <a:miter lim="800000"/>
            <a:headEnd/>
            <a:tailEnd/>
          </a:ln>
        </p:spPr>
      </p:pic>
      <p:sp>
        <p:nvSpPr>
          <p:cNvPr id="32" name="TextBox 10"/>
          <p:cNvSpPr>
            <a:spLocks noChangeArrowheads="1"/>
          </p:cNvSpPr>
          <p:nvPr/>
        </p:nvSpPr>
        <p:spPr bwMode="auto">
          <a:xfrm>
            <a:off x="116682" y="3175888"/>
            <a:ext cx="2365772" cy="830997"/>
          </a:xfrm>
          <a:prstGeom prst="rect">
            <a:avLst/>
          </a:prstGeom>
          <a:noFill/>
          <a:ln w="9525">
            <a:noFill/>
            <a:miter lim="800000"/>
            <a:headEnd/>
            <a:tailEnd/>
          </a:ln>
        </p:spPr>
        <p:txBody>
          <a:bodyPr wrap="square">
            <a:spAutoFit/>
          </a:bodyPr>
          <a:lstStyle/>
          <a:p>
            <a:pPr algn="ctr">
              <a:lnSpc>
                <a:spcPct val="150000"/>
              </a:lnSpc>
            </a:pPr>
            <a:r>
              <a:rPr lang="zh-CN" altLang="en-US" sz="3200" b="1" dirty="0">
                <a:solidFill>
                  <a:srgbClr val="17365D"/>
                </a:solidFill>
                <a:sym typeface="나눔손글씨 펜" pitchFamily="2" charset="-127"/>
              </a:rPr>
              <a:t>非形式谬误</a:t>
            </a:r>
            <a:endParaRPr lang="en-US" sz="3200" dirty="0"/>
          </a:p>
        </p:txBody>
      </p:sp>
      <p:pic>
        <p:nvPicPr>
          <p:cNvPr id="43" name="그림 6"/>
          <p:cNvPicPr>
            <a:picLocks noChangeAspect="1" noChangeArrowheads="1"/>
          </p:cNvPicPr>
          <p:nvPr/>
        </p:nvPicPr>
        <p:blipFill>
          <a:blip r:embed="rId3" cstate="print"/>
          <a:srcRect/>
          <a:stretch>
            <a:fillRect/>
          </a:stretch>
        </p:blipFill>
        <p:spPr bwMode="auto">
          <a:xfrm>
            <a:off x="3476523" y="1579187"/>
            <a:ext cx="4089970" cy="762000"/>
          </a:xfrm>
          <a:prstGeom prst="rect">
            <a:avLst/>
          </a:prstGeom>
          <a:noFill/>
          <a:ln w="9525">
            <a:noFill/>
            <a:miter lim="800000"/>
            <a:headEnd/>
            <a:tailEnd/>
          </a:ln>
        </p:spPr>
      </p:pic>
      <p:pic>
        <p:nvPicPr>
          <p:cNvPr id="45" name="그림 8"/>
          <p:cNvPicPr>
            <a:picLocks noChangeAspect="1" noChangeArrowheads="1"/>
          </p:cNvPicPr>
          <p:nvPr/>
        </p:nvPicPr>
        <p:blipFill>
          <a:blip r:embed="rId3" cstate="print"/>
          <a:srcRect/>
          <a:stretch>
            <a:fillRect/>
          </a:stretch>
        </p:blipFill>
        <p:spPr bwMode="auto">
          <a:xfrm>
            <a:off x="3491880" y="3104329"/>
            <a:ext cx="4089969" cy="762000"/>
          </a:xfrm>
          <a:prstGeom prst="rect">
            <a:avLst/>
          </a:prstGeom>
          <a:noFill/>
          <a:ln w="9525">
            <a:noFill/>
            <a:miter lim="800000"/>
            <a:headEnd/>
            <a:tailEnd/>
          </a:ln>
        </p:spPr>
      </p:pic>
      <p:sp>
        <p:nvSpPr>
          <p:cNvPr id="46" name="TextBox 11"/>
          <p:cNvSpPr>
            <a:spLocks noChangeArrowheads="1"/>
          </p:cNvSpPr>
          <p:nvPr/>
        </p:nvSpPr>
        <p:spPr bwMode="auto">
          <a:xfrm>
            <a:off x="3391023" y="1538915"/>
            <a:ext cx="4018533" cy="661848"/>
          </a:xfrm>
          <a:prstGeom prst="rect">
            <a:avLst/>
          </a:prstGeom>
          <a:noFill/>
          <a:ln w="9525">
            <a:noFill/>
            <a:miter lim="800000"/>
            <a:headEnd/>
            <a:tailEnd/>
          </a:ln>
        </p:spPr>
        <p:txBody>
          <a:bodyPr wrap="square">
            <a:spAutoFit/>
          </a:bodyPr>
          <a:lstStyle/>
          <a:p>
            <a:pPr algn="ctr">
              <a:lnSpc>
                <a:spcPct val="150000"/>
              </a:lnSpc>
            </a:pPr>
            <a:r>
              <a:rPr lang="zh-CN" altLang="en-US" sz="2800" b="1" dirty="0"/>
              <a:t>歧义性谬误</a:t>
            </a:r>
            <a:endParaRPr lang="en-US" sz="2800" b="1" dirty="0"/>
          </a:p>
        </p:txBody>
      </p:sp>
      <p:sp>
        <p:nvSpPr>
          <p:cNvPr id="48" name="TextBox 13"/>
          <p:cNvSpPr>
            <a:spLocks noChangeArrowheads="1"/>
          </p:cNvSpPr>
          <p:nvPr/>
        </p:nvSpPr>
        <p:spPr bwMode="auto">
          <a:xfrm>
            <a:off x="3534815" y="3072986"/>
            <a:ext cx="3601021" cy="661848"/>
          </a:xfrm>
          <a:prstGeom prst="rect">
            <a:avLst/>
          </a:prstGeom>
          <a:noFill/>
          <a:ln w="9525">
            <a:noFill/>
            <a:miter lim="800000"/>
            <a:headEnd/>
            <a:tailEnd/>
          </a:ln>
        </p:spPr>
        <p:txBody>
          <a:bodyPr wrap="square">
            <a:spAutoFit/>
          </a:bodyPr>
          <a:lstStyle/>
          <a:p>
            <a:pPr algn="ctr">
              <a:lnSpc>
                <a:spcPct val="150000"/>
              </a:lnSpc>
            </a:pPr>
            <a:r>
              <a:rPr lang="zh-CN" altLang="en-US" sz="2800" b="1" dirty="0"/>
              <a:t>假设性谬误</a:t>
            </a:r>
            <a:endParaRPr lang="en-US" sz="2800" b="1" dirty="0"/>
          </a:p>
        </p:txBody>
      </p:sp>
      <p:pic>
        <p:nvPicPr>
          <p:cNvPr id="94" name="图片 93" descr="5162.png"/>
          <p:cNvPicPr>
            <a:picLocks noChangeAspect="1"/>
          </p:cNvPicPr>
          <p:nvPr/>
        </p:nvPicPr>
        <p:blipFill>
          <a:blip r:embed="rId4" cstate="print"/>
          <a:stretch>
            <a:fillRect/>
          </a:stretch>
        </p:blipFill>
        <p:spPr>
          <a:xfrm>
            <a:off x="7380312" y="-387424"/>
            <a:ext cx="1844824" cy="1844824"/>
          </a:xfrm>
          <a:prstGeom prst="rect">
            <a:avLst/>
          </a:prstGeom>
        </p:spPr>
      </p:pic>
      <p:pic>
        <p:nvPicPr>
          <p:cNvPr id="15" name="그림 8"/>
          <p:cNvPicPr>
            <a:picLocks noChangeAspect="1" noChangeArrowheads="1"/>
          </p:cNvPicPr>
          <p:nvPr/>
        </p:nvPicPr>
        <p:blipFill>
          <a:blip r:embed="rId3" cstate="print"/>
          <a:srcRect/>
          <a:stretch>
            <a:fillRect/>
          </a:stretch>
        </p:blipFill>
        <p:spPr bwMode="auto">
          <a:xfrm>
            <a:off x="3476523" y="4629471"/>
            <a:ext cx="3960042" cy="762000"/>
          </a:xfrm>
          <a:prstGeom prst="rect">
            <a:avLst/>
          </a:prstGeom>
          <a:noFill/>
          <a:ln w="9525">
            <a:noFill/>
            <a:miter lim="800000"/>
            <a:headEnd/>
            <a:tailEnd/>
          </a:ln>
        </p:spPr>
      </p:pic>
      <p:sp>
        <p:nvSpPr>
          <p:cNvPr id="16" name="TextBox 13"/>
          <p:cNvSpPr>
            <a:spLocks noChangeArrowheads="1"/>
          </p:cNvSpPr>
          <p:nvPr/>
        </p:nvSpPr>
        <p:spPr bwMode="auto">
          <a:xfrm>
            <a:off x="4013868" y="4629471"/>
            <a:ext cx="2772842" cy="661848"/>
          </a:xfrm>
          <a:prstGeom prst="rect">
            <a:avLst/>
          </a:prstGeom>
          <a:noFill/>
          <a:ln w="9525">
            <a:noFill/>
            <a:miter lim="800000"/>
            <a:headEnd/>
            <a:tailEnd/>
          </a:ln>
        </p:spPr>
        <p:txBody>
          <a:bodyPr wrap="square">
            <a:spAutoFit/>
          </a:bodyPr>
          <a:lstStyle/>
          <a:p>
            <a:pPr algn="ctr">
              <a:lnSpc>
                <a:spcPct val="150000"/>
              </a:lnSpc>
            </a:pPr>
            <a:r>
              <a:rPr lang="zh-CN" altLang="en-US" sz="2800" b="1" dirty="0"/>
              <a:t>关联性谬误</a:t>
            </a:r>
            <a:endParaRPr lang="en-US" sz="2800" b="1" dirty="0"/>
          </a:p>
        </p:txBody>
      </p:sp>
      <p:sp>
        <p:nvSpPr>
          <p:cNvPr id="17" name="직선 연결선 17"/>
          <p:cNvSpPr>
            <a:spLocks noChangeShapeType="1"/>
          </p:cNvSpPr>
          <p:nvPr/>
        </p:nvSpPr>
        <p:spPr bwMode="auto">
          <a:xfrm flipV="1">
            <a:off x="2572634" y="3431723"/>
            <a:ext cx="919246" cy="159664"/>
          </a:xfrm>
          <a:prstGeom prst="line">
            <a:avLst/>
          </a:prstGeom>
          <a:noFill/>
          <a:ln w="9525">
            <a:solidFill>
              <a:schemeClr val="tx1"/>
            </a:solidFill>
            <a:round/>
            <a:headEnd/>
            <a:tailEnd/>
          </a:ln>
        </p:spPr>
        <p:txBody>
          <a:bodyPr/>
          <a:lstStyle/>
          <a:p>
            <a:endParaRPr lang="zh-CN" altLang="en-US"/>
          </a:p>
        </p:txBody>
      </p:sp>
    </p:spTree>
    <p:extLst>
      <p:ext uri="{BB962C8B-B14F-4D97-AF65-F5344CB8AC3E}">
        <p14:creationId xmlns:p14="http://schemas.microsoft.com/office/powerpoint/2010/main" val="1330976273"/>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28"/>
          <p:cNvSpPr txBox="1"/>
          <p:nvPr/>
        </p:nvSpPr>
        <p:spPr>
          <a:xfrm>
            <a:off x="3298825" y="2481263"/>
            <a:ext cx="4770438" cy="120015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B</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t>
            </a:r>
            <a:r>
              <a:rPr kumimoji="0" lang="zh-CN" altLang="en-US"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  </a:t>
            </a:r>
            <a:r>
              <a:rPr kumimoji="0" lang="en-US" altLang="zh-CN" sz="36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A</a:t>
            </a:r>
          </a:p>
        </p:txBody>
      </p:sp>
      <p:sp>
        <p:nvSpPr>
          <p:cNvPr id="44" name="文本框 28"/>
          <p:cNvSpPr txBox="1"/>
          <p:nvPr/>
        </p:nvSpPr>
        <p:spPr>
          <a:xfrm>
            <a:off x="973864" y="2664204"/>
            <a:ext cx="7302500" cy="739775"/>
          </a:xfrm>
          <a:prstGeom prst="rect">
            <a:avLst/>
          </a:prstGeom>
          <a:noFill/>
        </p:spPr>
        <p:txBody>
          <a:bodyP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       </a:t>
            </a:r>
          </a:p>
        </p:txBody>
      </p:sp>
      <p:grpSp>
        <p:nvGrpSpPr>
          <p:cNvPr id="18436" name="组合 1"/>
          <p:cNvGrpSpPr>
            <a:grpSpLocks/>
          </p:cNvGrpSpPr>
          <p:nvPr/>
        </p:nvGrpSpPr>
        <p:grpSpPr bwMode="auto">
          <a:xfrm>
            <a:off x="525463" y="508000"/>
            <a:ext cx="5397500" cy="652463"/>
            <a:chOff x="3589704" y="5356768"/>
            <a:chExt cx="5398100" cy="651600"/>
          </a:xfrm>
        </p:grpSpPr>
        <p:sp>
          <p:nvSpPr>
            <p:cNvPr id="52" name="Freeform 7"/>
            <p:cNvSpPr>
              <a:spLocks/>
            </p:cNvSpPr>
            <p:nvPr/>
          </p:nvSpPr>
          <p:spPr bwMode="auto">
            <a:xfrm>
              <a:off x="3592879" y="5358354"/>
              <a:ext cx="5394925" cy="648428"/>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29ABE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3" name="Freeform 8"/>
            <p:cNvSpPr>
              <a:spLocks/>
            </p:cNvSpPr>
            <p:nvPr/>
          </p:nvSpPr>
          <p:spPr bwMode="auto">
            <a:xfrm>
              <a:off x="7751004" y="5358354"/>
              <a:ext cx="1236800" cy="648428"/>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4" name="Freeform 12"/>
            <p:cNvSpPr>
              <a:spLocks/>
            </p:cNvSpPr>
            <p:nvPr/>
          </p:nvSpPr>
          <p:spPr bwMode="auto">
            <a:xfrm>
              <a:off x="3589704" y="5356768"/>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29ABE2">
                <a:lumMod val="60000"/>
                <a:lumOff val="40000"/>
              </a:srgb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grpSp>
      <p:sp>
        <p:nvSpPr>
          <p:cNvPr id="55" name="Freeform 5"/>
          <p:cNvSpPr>
            <a:spLocks noEditPoints="1"/>
          </p:cNvSpPr>
          <p:nvPr/>
        </p:nvSpPr>
        <p:spPr bwMode="auto">
          <a:xfrm>
            <a:off x="295275" y="268288"/>
            <a:ext cx="5821363" cy="1081087"/>
          </a:xfrm>
          <a:custGeom>
            <a:avLst/>
            <a:gdLst>
              <a:gd name="T0" fmla="*/ 5285393 w 1097"/>
              <a:gd name="T1" fmla="*/ 0 h 201"/>
              <a:gd name="T2" fmla="*/ 530662 w 1097"/>
              <a:gd name="T3" fmla="*/ 0 h 201"/>
              <a:gd name="T4" fmla="*/ 153892 w 1097"/>
              <a:gd name="T5" fmla="*/ 155978 h 201"/>
              <a:gd name="T6" fmla="*/ 0 w 1097"/>
              <a:gd name="T7" fmla="*/ 537854 h 201"/>
              <a:gd name="T8" fmla="*/ 530662 w 1097"/>
              <a:gd name="T9" fmla="*/ 1081087 h 201"/>
              <a:gd name="T10" fmla="*/ 5285393 w 1097"/>
              <a:gd name="T11" fmla="*/ 1081087 h 201"/>
              <a:gd name="T12" fmla="*/ 5821362 w 1097"/>
              <a:gd name="T13" fmla="*/ 537854 h 201"/>
              <a:gd name="T14" fmla="*/ 5662163 w 1097"/>
              <a:gd name="T15" fmla="*/ 155978 h 201"/>
              <a:gd name="T16" fmla="*/ 5285393 w 1097"/>
              <a:gd name="T17" fmla="*/ 0 h 201"/>
              <a:gd name="T18" fmla="*/ 5609097 w 1097"/>
              <a:gd name="T19" fmla="*/ 537854 h 201"/>
              <a:gd name="T20" fmla="*/ 5285393 w 1097"/>
              <a:gd name="T21" fmla="*/ 865945 h 201"/>
              <a:gd name="T22" fmla="*/ 530662 w 1097"/>
              <a:gd name="T23" fmla="*/ 865945 h 201"/>
              <a:gd name="T24" fmla="*/ 212265 w 1097"/>
              <a:gd name="T25" fmla="*/ 537854 h 201"/>
              <a:gd name="T26" fmla="*/ 307784 w 1097"/>
              <a:gd name="T27" fmla="*/ 311955 h 201"/>
              <a:gd name="T28" fmla="*/ 530662 w 1097"/>
              <a:gd name="T29" fmla="*/ 215142 h 201"/>
              <a:gd name="T30" fmla="*/ 5285393 w 1097"/>
              <a:gd name="T31" fmla="*/ 215142 h 201"/>
              <a:gd name="T32" fmla="*/ 5513578 w 1097"/>
              <a:gd name="T33" fmla="*/ 311955 h 201"/>
              <a:gd name="T34" fmla="*/ 5609097 w 1097"/>
              <a:gd name="T35" fmla="*/ 537854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6" name="Freeform 6"/>
          <p:cNvSpPr>
            <a:spLocks noEditPoints="1"/>
          </p:cNvSpPr>
          <p:nvPr/>
        </p:nvSpPr>
        <p:spPr bwMode="auto">
          <a:xfrm>
            <a:off x="422275" y="401638"/>
            <a:ext cx="5608638" cy="865187"/>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7" name="文本框 39"/>
          <p:cNvSpPr txBox="1"/>
          <p:nvPr/>
        </p:nvSpPr>
        <p:spPr>
          <a:xfrm>
            <a:off x="585788" y="574675"/>
            <a:ext cx="665567"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05</a:t>
            </a:r>
            <a:endParaRPr kumimoji="0" lang="zh-CN" altLang="en-US"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58" name="Freeform 27"/>
          <p:cNvSpPr>
            <a:spLocks noChangeAspect="1" noEditPoints="1"/>
          </p:cNvSpPr>
          <p:nvPr/>
        </p:nvSpPr>
        <p:spPr bwMode="auto">
          <a:xfrm>
            <a:off x="4999038" y="600075"/>
            <a:ext cx="498475" cy="504825"/>
          </a:xfrm>
          <a:custGeom>
            <a:avLst/>
            <a:gdLst>
              <a:gd name="T0" fmla="*/ 59 w 104"/>
              <a:gd name="T1" fmla="*/ 46 h 105"/>
              <a:gd name="T2" fmla="*/ 59 w 104"/>
              <a:gd name="T3" fmla="*/ 23 h 105"/>
              <a:gd name="T4" fmla="*/ 46 w 104"/>
              <a:gd name="T5" fmla="*/ 23 h 105"/>
              <a:gd name="T6" fmla="*/ 46 w 104"/>
              <a:gd name="T7" fmla="*/ 46 h 105"/>
              <a:gd name="T8" fmla="*/ 24 w 104"/>
              <a:gd name="T9" fmla="*/ 46 h 105"/>
              <a:gd name="T10" fmla="*/ 24 w 104"/>
              <a:gd name="T11" fmla="*/ 59 h 105"/>
              <a:gd name="T12" fmla="*/ 46 w 104"/>
              <a:gd name="T13" fmla="*/ 59 h 105"/>
              <a:gd name="T14" fmla="*/ 46 w 104"/>
              <a:gd name="T15" fmla="*/ 82 h 105"/>
              <a:gd name="T16" fmla="*/ 59 w 104"/>
              <a:gd name="T17" fmla="*/ 82 h 105"/>
              <a:gd name="T18" fmla="*/ 59 w 104"/>
              <a:gd name="T19" fmla="*/ 59 h 105"/>
              <a:gd name="T20" fmla="*/ 81 w 104"/>
              <a:gd name="T21" fmla="*/ 59 h 105"/>
              <a:gd name="T22" fmla="*/ 81 w 104"/>
              <a:gd name="T23" fmla="*/ 46 h 105"/>
              <a:gd name="T24" fmla="*/ 59 w 104"/>
              <a:gd name="T25" fmla="*/ 46 h 105"/>
              <a:gd name="T26" fmla="*/ 52 w 104"/>
              <a:gd name="T27" fmla="*/ 0 h 105"/>
              <a:gd name="T28" fmla="*/ 0 w 104"/>
              <a:gd name="T29" fmla="*/ 53 h 105"/>
              <a:gd name="T30" fmla="*/ 52 w 104"/>
              <a:gd name="T31" fmla="*/ 105 h 105"/>
              <a:gd name="T32" fmla="*/ 104 w 104"/>
              <a:gd name="T33" fmla="*/ 53 h 105"/>
              <a:gd name="T34" fmla="*/ 52 w 104"/>
              <a:gd name="T35" fmla="*/ 0 h 105"/>
              <a:gd name="T36" fmla="*/ 52 w 104"/>
              <a:gd name="T37" fmla="*/ 93 h 105"/>
              <a:gd name="T38" fmla="*/ 12 w 104"/>
              <a:gd name="T39" fmla="*/ 53 h 105"/>
              <a:gd name="T40" fmla="*/ 52 w 104"/>
              <a:gd name="T41" fmla="*/ 12 h 105"/>
              <a:gd name="T42" fmla="*/ 93 w 104"/>
              <a:gd name="T43" fmla="*/ 53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9" y="46"/>
                </a:moveTo>
                <a:cubicBezTo>
                  <a:pt x="59" y="23"/>
                  <a:pt x="59" y="23"/>
                  <a:pt x="59" y="23"/>
                </a:cubicBezTo>
                <a:cubicBezTo>
                  <a:pt x="46" y="23"/>
                  <a:pt x="46" y="23"/>
                  <a:pt x="46" y="23"/>
                </a:cubicBezTo>
                <a:cubicBezTo>
                  <a:pt x="46" y="46"/>
                  <a:pt x="46" y="46"/>
                  <a:pt x="46" y="46"/>
                </a:cubicBezTo>
                <a:cubicBezTo>
                  <a:pt x="24" y="46"/>
                  <a:pt x="24" y="46"/>
                  <a:pt x="24" y="46"/>
                </a:cubicBezTo>
                <a:cubicBezTo>
                  <a:pt x="24" y="59"/>
                  <a:pt x="24" y="59"/>
                  <a:pt x="24" y="59"/>
                </a:cubicBezTo>
                <a:cubicBezTo>
                  <a:pt x="46" y="59"/>
                  <a:pt x="46" y="59"/>
                  <a:pt x="46" y="59"/>
                </a:cubicBezTo>
                <a:cubicBezTo>
                  <a:pt x="46" y="82"/>
                  <a:pt x="46" y="82"/>
                  <a:pt x="46" y="82"/>
                </a:cubicBezTo>
                <a:cubicBezTo>
                  <a:pt x="59" y="82"/>
                  <a:pt x="59" y="82"/>
                  <a:pt x="59" y="82"/>
                </a:cubicBezTo>
                <a:cubicBezTo>
                  <a:pt x="59" y="59"/>
                  <a:pt x="59" y="59"/>
                  <a:pt x="59" y="59"/>
                </a:cubicBezTo>
                <a:cubicBezTo>
                  <a:pt x="81" y="59"/>
                  <a:pt x="81" y="59"/>
                  <a:pt x="81" y="59"/>
                </a:cubicBezTo>
                <a:cubicBezTo>
                  <a:pt x="81" y="46"/>
                  <a:pt x="81" y="46"/>
                  <a:pt x="81" y="46"/>
                </a:cubicBezTo>
                <a:lnTo>
                  <a:pt x="59" y="46"/>
                </a:lnTo>
                <a:close/>
                <a:moveTo>
                  <a:pt x="52" y="0"/>
                </a:moveTo>
                <a:cubicBezTo>
                  <a:pt x="23" y="0"/>
                  <a:pt x="0" y="24"/>
                  <a:pt x="0" y="53"/>
                </a:cubicBezTo>
                <a:cubicBezTo>
                  <a:pt x="0" y="81"/>
                  <a:pt x="23" y="105"/>
                  <a:pt x="52" y="105"/>
                </a:cubicBezTo>
                <a:cubicBezTo>
                  <a:pt x="81" y="105"/>
                  <a:pt x="104" y="81"/>
                  <a:pt x="104" y="53"/>
                </a:cubicBezTo>
                <a:cubicBezTo>
                  <a:pt x="104" y="24"/>
                  <a:pt x="81" y="0"/>
                  <a:pt x="52" y="0"/>
                </a:cubicBezTo>
                <a:close/>
                <a:moveTo>
                  <a:pt x="52" y="93"/>
                </a:moveTo>
                <a:cubicBezTo>
                  <a:pt x="30" y="93"/>
                  <a:pt x="12" y="75"/>
                  <a:pt x="12" y="53"/>
                </a:cubicBezTo>
                <a:cubicBezTo>
                  <a:pt x="12" y="30"/>
                  <a:pt x="30" y="12"/>
                  <a:pt x="52" y="12"/>
                </a:cubicBezTo>
                <a:cubicBezTo>
                  <a:pt x="74" y="12"/>
                  <a:pt x="93" y="30"/>
                  <a:pt x="93" y="53"/>
                </a:cubicBezTo>
                <a:cubicBezTo>
                  <a:pt x="93" y="75"/>
                  <a:pt x="74" y="93"/>
                  <a:pt x="52" y="93"/>
                </a:cubicBezTo>
                <a:close/>
              </a:path>
            </a:pathLst>
          </a:custGeom>
          <a:solidFill>
            <a:sysClr val="window" lastClr="FFFFFF">
              <a:alpha val="88000"/>
            </a:sys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n-cs"/>
            </a:endParaRPr>
          </a:p>
        </p:txBody>
      </p:sp>
      <p:sp>
        <p:nvSpPr>
          <p:cNvPr id="59" name="文本框 28"/>
          <p:cNvSpPr txBox="1"/>
          <p:nvPr/>
        </p:nvSpPr>
        <p:spPr>
          <a:xfrm>
            <a:off x="1141776" y="554624"/>
            <a:ext cx="2236510" cy="58477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rPr>
              <a:t>谬误与诡辩</a:t>
            </a:r>
            <a:endPar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grpSp>
        <p:nvGrpSpPr>
          <p:cNvPr id="25611" name="Group 73"/>
          <p:cNvGrpSpPr>
            <a:grpSpLocks/>
          </p:cNvGrpSpPr>
          <p:nvPr/>
        </p:nvGrpSpPr>
        <p:grpSpPr bwMode="auto">
          <a:xfrm>
            <a:off x="2053874" y="2267510"/>
            <a:ext cx="4565469" cy="966477"/>
            <a:chOff x="720" y="1392"/>
            <a:chExt cx="4058" cy="480"/>
          </a:xfrm>
        </p:grpSpPr>
        <p:sp>
          <p:nvSpPr>
            <p:cNvPr id="32" name="AutoShape 74"/>
            <p:cNvSpPr>
              <a:spLocks noChangeArrowheads="1"/>
            </p:cNvSpPr>
            <p:nvPr/>
          </p:nvSpPr>
          <p:spPr bwMode="gray">
            <a:xfrm>
              <a:off x="720" y="1392"/>
              <a:ext cx="4058" cy="480"/>
            </a:xfrm>
            <a:prstGeom prst="roundRect">
              <a:avLst>
                <a:gd name="adj" fmla="val 17509"/>
              </a:avLst>
            </a:prstGeom>
            <a:gradFill rotWithShape="1">
              <a:gsLst>
                <a:gs pos="0">
                  <a:srgbClr val="6CD2C1"/>
                </a:gs>
                <a:gs pos="50000">
                  <a:srgbClr val="64C2B2"/>
                </a:gs>
                <a:gs pos="100000">
                  <a:srgbClr val="6CD2C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0" cap="none" spc="0" normalizeH="0" baseline="0" noProof="0" dirty="0">
                  <a:ln>
                    <a:noFill/>
                  </a:ln>
                  <a:solidFill>
                    <a:sysClr val="windowText" lastClr="000000"/>
                  </a:solidFill>
                  <a:effectLst/>
                  <a:uLnTx/>
                  <a:uFillTx/>
                  <a:latin typeface="Arial" charset="0"/>
                  <a:ea typeface="宋体" charset="-122"/>
                  <a:cs typeface="+mn-cs"/>
                </a:rPr>
                <a:t>一、歧义性谬误</a:t>
              </a:r>
            </a:p>
          </p:txBody>
        </p:sp>
        <p:grpSp>
          <p:nvGrpSpPr>
            <p:cNvPr id="18447" name="Group 75"/>
            <p:cNvGrpSpPr>
              <a:grpSpLocks/>
            </p:cNvGrpSpPr>
            <p:nvPr/>
          </p:nvGrpSpPr>
          <p:grpSpPr bwMode="auto">
            <a:xfrm>
              <a:off x="730" y="1407"/>
              <a:ext cx="4043" cy="444"/>
              <a:chOff x="744" y="1407"/>
              <a:chExt cx="3988" cy="444"/>
            </a:xfrm>
          </p:grpSpPr>
          <p:sp>
            <p:nvSpPr>
              <p:cNvPr id="34" name="AutoShape 76"/>
              <p:cNvSpPr>
                <a:spLocks noChangeArrowheads="1"/>
              </p:cNvSpPr>
              <p:nvPr/>
            </p:nvSpPr>
            <p:spPr bwMode="gray">
              <a:xfrm>
                <a:off x="744" y="1736"/>
                <a:ext cx="3986" cy="115"/>
              </a:xfrm>
              <a:prstGeom prst="roundRect">
                <a:avLst>
                  <a:gd name="adj" fmla="val 50000"/>
                </a:avLst>
              </a:prstGeom>
              <a:gradFill rotWithShape="1">
                <a:gsLst>
                  <a:gs pos="0">
                    <a:srgbClr val="6CD2C1">
                      <a:alpha val="0"/>
                    </a:srgbClr>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sp>
            <p:nvSpPr>
              <p:cNvPr id="35" name="AutoShape 77"/>
              <p:cNvSpPr>
                <a:spLocks noChangeArrowheads="1"/>
              </p:cNvSpPr>
              <p:nvPr/>
            </p:nvSpPr>
            <p:spPr bwMode="gray">
              <a:xfrm>
                <a:off x="744" y="1407"/>
                <a:ext cx="3986" cy="115"/>
              </a:xfrm>
              <a:prstGeom prst="roundRect">
                <a:avLst>
                  <a:gd name="adj" fmla="val 50000"/>
                </a:avLst>
              </a:prstGeom>
              <a:gradFill rotWithShape="1">
                <a:gsLst>
                  <a:gs pos="0">
                    <a:srgbClr val="FFFFFF"/>
                  </a:gs>
                  <a:gs pos="100000">
                    <a:srgbClr val="6CD2C1">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grpSp>
      <p:grpSp>
        <p:nvGrpSpPr>
          <p:cNvPr id="21" name="Group 73"/>
          <p:cNvGrpSpPr>
            <a:grpSpLocks/>
          </p:cNvGrpSpPr>
          <p:nvPr/>
        </p:nvGrpSpPr>
        <p:grpSpPr bwMode="auto">
          <a:xfrm>
            <a:off x="2087389" y="3533173"/>
            <a:ext cx="4565469" cy="966477"/>
            <a:chOff x="720" y="1392"/>
            <a:chExt cx="4058" cy="480"/>
          </a:xfrm>
          <a:solidFill>
            <a:srgbClr val="92D050"/>
          </a:solidFill>
        </p:grpSpPr>
        <p:sp>
          <p:nvSpPr>
            <p:cNvPr id="22" name="AutoShape 74"/>
            <p:cNvSpPr>
              <a:spLocks noChangeArrowheads="1"/>
            </p:cNvSpPr>
            <p:nvPr/>
          </p:nvSpPr>
          <p:spPr bwMode="gray">
            <a:xfrm>
              <a:off x="720" y="1392"/>
              <a:ext cx="4058" cy="480"/>
            </a:xfrm>
            <a:prstGeom prst="roundRect">
              <a:avLst>
                <a:gd name="adj" fmla="val 17509"/>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dirty="0">
                <a:ln>
                  <a:noFill/>
                </a:ln>
                <a:solidFill>
                  <a:sysClr val="windowText" lastClr="000000"/>
                </a:solidFill>
                <a:effectLst/>
                <a:uLnTx/>
                <a:uFillTx/>
                <a:latin typeface="Arial" charset="0"/>
                <a:ea typeface="宋体" charset="-122"/>
                <a:cs typeface="+mn-cs"/>
              </a:endParaRPr>
            </a:p>
          </p:txBody>
        </p:sp>
        <p:grpSp>
          <p:nvGrpSpPr>
            <p:cNvPr id="23" name="Group 75"/>
            <p:cNvGrpSpPr>
              <a:grpSpLocks/>
            </p:cNvGrpSpPr>
            <p:nvPr/>
          </p:nvGrpSpPr>
          <p:grpSpPr bwMode="auto">
            <a:xfrm>
              <a:off x="730" y="1407"/>
              <a:ext cx="4043" cy="444"/>
              <a:chOff x="744" y="1407"/>
              <a:chExt cx="3988" cy="444"/>
            </a:xfrm>
            <a:grpFill/>
          </p:grpSpPr>
          <p:sp>
            <p:nvSpPr>
              <p:cNvPr id="24" name="AutoShape 76"/>
              <p:cNvSpPr>
                <a:spLocks noChangeArrowheads="1"/>
              </p:cNvSpPr>
              <p:nvPr/>
            </p:nvSpPr>
            <p:spPr bwMode="gray">
              <a:xfrm>
                <a:off x="744" y="1736"/>
                <a:ext cx="3986" cy="115"/>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sp>
            <p:nvSpPr>
              <p:cNvPr id="25" name="AutoShape 77"/>
              <p:cNvSpPr>
                <a:spLocks noChangeArrowheads="1"/>
              </p:cNvSpPr>
              <p:nvPr/>
            </p:nvSpPr>
            <p:spPr bwMode="gray">
              <a:xfrm>
                <a:off x="744" y="1407"/>
                <a:ext cx="3986" cy="115"/>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charset="0"/>
                  <a:ea typeface="宋体" charset="-122"/>
                  <a:cs typeface="+mn-cs"/>
                </a:endParaRPr>
              </a:p>
            </p:txBody>
          </p:sp>
        </p:grpSp>
      </p:grpSp>
      <p:sp>
        <p:nvSpPr>
          <p:cNvPr id="2" name="矩形 1"/>
          <p:cNvSpPr/>
          <p:nvPr/>
        </p:nvSpPr>
        <p:spPr>
          <a:xfrm>
            <a:off x="2087389" y="3667199"/>
            <a:ext cx="3427541"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0" cap="none" spc="0" normalizeH="0" baseline="0" noProof="0" dirty="0">
                <a:ln>
                  <a:noFill/>
                </a:ln>
                <a:solidFill>
                  <a:sysClr val="windowText" lastClr="000000"/>
                </a:solidFill>
                <a:effectLst/>
                <a:uLnTx/>
                <a:uFillTx/>
                <a:latin typeface="Arial" charset="0"/>
                <a:ea typeface="宋体" charset="-122"/>
                <a:cs typeface="+mn-cs"/>
              </a:rPr>
              <a:t>二</a:t>
            </a:r>
            <a:r>
              <a:rPr lang="zh-CN" altLang="en-US" sz="3600" b="1" kern="0" dirty="0">
                <a:solidFill>
                  <a:sysClr val="windowText" lastClr="000000"/>
                </a:solidFill>
                <a:latin typeface="Arial" charset="0"/>
                <a:ea typeface="宋体" charset="-122"/>
              </a:rPr>
              <a:t>、</a:t>
            </a:r>
            <a:r>
              <a:rPr kumimoji="0" lang="zh-CN" altLang="en-US" sz="3600" b="1" i="0" u="none" strike="noStrike" kern="0" cap="none" spc="0" normalizeH="0" baseline="0" noProof="0" dirty="0">
                <a:ln>
                  <a:noFill/>
                </a:ln>
                <a:solidFill>
                  <a:sysClr val="windowText" lastClr="000000"/>
                </a:solidFill>
                <a:effectLst/>
                <a:uLnTx/>
                <a:uFillTx/>
                <a:latin typeface="Arial" charset="0"/>
                <a:ea typeface="宋体" charset="-122"/>
                <a:cs typeface="+mn-cs"/>
              </a:rPr>
              <a:t>假设性谬误</a:t>
            </a:r>
          </a:p>
        </p:txBody>
      </p:sp>
      <p:sp>
        <p:nvSpPr>
          <p:cNvPr id="4" name="矩形: 圆角 3">
            <a:extLst>
              <a:ext uri="{FF2B5EF4-FFF2-40B4-BE49-F238E27FC236}">
                <a16:creationId xmlns:a16="http://schemas.microsoft.com/office/drawing/2014/main" id="{42EDD6E9-6707-4013-BD39-BF01DF2269CB}"/>
              </a:ext>
            </a:extLst>
          </p:cNvPr>
          <p:cNvSpPr/>
          <p:nvPr/>
        </p:nvSpPr>
        <p:spPr>
          <a:xfrm>
            <a:off x="2053874" y="4921594"/>
            <a:ext cx="4546312" cy="8382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b="1" kern="0" dirty="0">
                <a:solidFill>
                  <a:sysClr val="windowText" lastClr="000000"/>
                </a:solidFill>
                <a:latin typeface="Arial" charset="0"/>
                <a:ea typeface="宋体" charset="-122"/>
              </a:rPr>
              <a:t>三、关联性谬误</a:t>
            </a:r>
          </a:p>
        </p:txBody>
      </p:sp>
    </p:spTree>
    <p:extLst>
      <p:ext uri="{BB962C8B-B14F-4D97-AF65-F5344CB8AC3E}">
        <p14:creationId xmlns:p14="http://schemas.microsoft.com/office/powerpoint/2010/main" val="22632895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p:cTn id="11" dur="500" fill="hold"/>
                                        <p:tgtEl>
                                          <p:spTgt spid="44"/>
                                        </p:tgtEl>
                                        <p:attrNameLst>
                                          <p:attrName>ppt_w</p:attrName>
                                        </p:attrNameLst>
                                      </p:cBhvr>
                                      <p:tavLst>
                                        <p:tav tm="0">
                                          <p:val>
                                            <p:fltVal val="0"/>
                                          </p:val>
                                        </p:tav>
                                        <p:tav tm="100000">
                                          <p:val>
                                            <p:strVal val="#ppt_w"/>
                                          </p:val>
                                        </p:tav>
                                      </p:tavLst>
                                    </p:anim>
                                    <p:anim calcmode="lin" valueType="num">
                                      <p:cBhvr>
                                        <p:cTn id="12" dur="500" fill="hold"/>
                                        <p:tgtEl>
                                          <p:spTgt spid="44"/>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25611"/>
                                        </p:tgtEl>
                                        <p:attrNameLst>
                                          <p:attrName>style.visibility</p:attrName>
                                        </p:attrNameLst>
                                      </p:cBhvr>
                                      <p:to>
                                        <p:strVal val="visible"/>
                                      </p:to>
                                    </p:set>
                                    <p:animEffect transition="in" filter="wipe(down)">
                                      <p:cBhvr>
                                        <p:cTn id="17" dur="580">
                                          <p:stCondLst>
                                            <p:cond delay="0"/>
                                          </p:stCondLst>
                                        </p:cTn>
                                        <p:tgtEl>
                                          <p:spTgt spid="25611"/>
                                        </p:tgtEl>
                                      </p:cBhvr>
                                    </p:animEffect>
                                    <p:anim calcmode="lin" valueType="num">
                                      <p:cBhvr>
                                        <p:cTn id="18" dur="1822" tmFilter="0,0; 0.14,0.36; 0.43,0.73; 0.71,0.91; 1.0,1.0">
                                          <p:stCondLst>
                                            <p:cond delay="0"/>
                                          </p:stCondLst>
                                        </p:cTn>
                                        <p:tgtEl>
                                          <p:spTgt spid="25611"/>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25611"/>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25611"/>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25611"/>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25611"/>
                                        </p:tgtEl>
                                        <p:attrNameLst>
                                          <p:attrName>ppt_y</p:attrName>
                                        </p:attrNameLst>
                                      </p:cBhvr>
                                      <p:tavLst>
                                        <p:tav tm="0" fmla="#ppt_y-sin(pi*$)/81">
                                          <p:val>
                                            <p:fltVal val="0"/>
                                          </p:val>
                                        </p:tav>
                                        <p:tav tm="100000">
                                          <p:val>
                                            <p:fltVal val="1"/>
                                          </p:val>
                                        </p:tav>
                                      </p:tavLst>
                                    </p:anim>
                                    <p:animScale>
                                      <p:cBhvr>
                                        <p:cTn id="23" dur="26">
                                          <p:stCondLst>
                                            <p:cond delay="650"/>
                                          </p:stCondLst>
                                        </p:cTn>
                                        <p:tgtEl>
                                          <p:spTgt spid="25611"/>
                                        </p:tgtEl>
                                      </p:cBhvr>
                                      <p:to x="100000" y="60000"/>
                                    </p:animScale>
                                    <p:animScale>
                                      <p:cBhvr>
                                        <p:cTn id="24" dur="166" decel="50000">
                                          <p:stCondLst>
                                            <p:cond delay="676"/>
                                          </p:stCondLst>
                                        </p:cTn>
                                        <p:tgtEl>
                                          <p:spTgt spid="25611"/>
                                        </p:tgtEl>
                                      </p:cBhvr>
                                      <p:to x="100000" y="100000"/>
                                    </p:animScale>
                                    <p:animScale>
                                      <p:cBhvr>
                                        <p:cTn id="25" dur="26">
                                          <p:stCondLst>
                                            <p:cond delay="1312"/>
                                          </p:stCondLst>
                                        </p:cTn>
                                        <p:tgtEl>
                                          <p:spTgt spid="25611"/>
                                        </p:tgtEl>
                                      </p:cBhvr>
                                      <p:to x="100000" y="80000"/>
                                    </p:animScale>
                                    <p:animScale>
                                      <p:cBhvr>
                                        <p:cTn id="26" dur="166" decel="50000">
                                          <p:stCondLst>
                                            <p:cond delay="1338"/>
                                          </p:stCondLst>
                                        </p:cTn>
                                        <p:tgtEl>
                                          <p:spTgt spid="25611"/>
                                        </p:tgtEl>
                                      </p:cBhvr>
                                      <p:to x="100000" y="100000"/>
                                    </p:animScale>
                                    <p:animScale>
                                      <p:cBhvr>
                                        <p:cTn id="27" dur="26">
                                          <p:stCondLst>
                                            <p:cond delay="1642"/>
                                          </p:stCondLst>
                                        </p:cTn>
                                        <p:tgtEl>
                                          <p:spTgt spid="25611"/>
                                        </p:tgtEl>
                                      </p:cBhvr>
                                      <p:to x="100000" y="90000"/>
                                    </p:animScale>
                                    <p:animScale>
                                      <p:cBhvr>
                                        <p:cTn id="28" dur="166" decel="50000">
                                          <p:stCondLst>
                                            <p:cond delay="1668"/>
                                          </p:stCondLst>
                                        </p:cTn>
                                        <p:tgtEl>
                                          <p:spTgt spid="25611"/>
                                        </p:tgtEl>
                                      </p:cBhvr>
                                      <p:to x="100000" y="100000"/>
                                    </p:animScale>
                                    <p:animScale>
                                      <p:cBhvr>
                                        <p:cTn id="29" dur="26">
                                          <p:stCondLst>
                                            <p:cond delay="1808"/>
                                          </p:stCondLst>
                                        </p:cTn>
                                        <p:tgtEl>
                                          <p:spTgt spid="25611"/>
                                        </p:tgtEl>
                                      </p:cBhvr>
                                      <p:to x="100000" y="95000"/>
                                    </p:animScale>
                                    <p:animScale>
                                      <p:cBhvr>
                                        <p:cTn id="30" dur="166" decel="50000">
                                          <p:stCondLst>
                                            <p:cond delay="1834"/>
                                          </p:stCondLst>
                                        </p:cTn>
                                        <p:tgtEl>
                                          <p:spTgt spid="25611"/>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down)">
                                      <p:cBhvr>
                                        <p:cTn id="35" dur="580">
                                          <p:stCondLst>
                                            <p:cond delay="0"/>
                                          </p:stCondLst>
                                        </p:cTn>
                                        <p:tgtEl>
                                          <p:spTgt spid="21"/>
                                        </p:tgtEl>
                                      </p:cBhvr>
                                    </p:animEffect>
                                    <p:anim calcmode="lin" valueType="num">
                                      <p:cBhvr>
                                        <p:cTn id="36"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41" dur="26">
                                          <p:stCondLst>
                                            <p:cond delay="650"/>
                                          </p:stCondLst>
                                        </p:cTn>
                                        <p:tgtEl>
                                          <p:spTgt spid="21"/>
                                        </p:tgtEl>
                                      </p:cBhvr>
                                      <p:to x="100000" y="60000"/>
                                    </p:animScale>
                                    <p:animScale>
                                      <p:cBhvr>
                                        <p:cTn id="42" dur="166" decel="50000">
                                          <p:stCondLst>
                                            <p:cond delay="676"/>
                                          </p:stCondLst>
                                        </p:cTn>
                                        <p:tgtEl>
                                          <p:spTgt spid="21"/>
                                        </p:tgtEl>
                                      </p:cBhvr>
                                      <p:to x="100000" y="100000"/>
                                    </p:animScale>
                                    <p:animScale>
                                      <p:cBhvr>
                                        <p:cTn id="43" dur="26">
                                          <p:stCondLst>
                                            <p:cond delay="1312"/>
                                          </p:stCondLst>
                                        </p:cTn>
                                        <p:tgtEl>
                                          <p:spTgt spid="21"/>
                                        </p:tgtEl>
                                      </p:cBhvr>
                                      <p:to x="100000" y="80000"/>
                                    </p:animScale>
                                    <p:animScale>
                                      <p:cBhvr>
                                        <p:cTn id="44" dur="166" decel="50000">
                                          <p:stCondLst>
                                            <p:cond delay="1338"/>
                                          </p:stCondLst>
                                        </p:cTn>
                                        <p:tgtEl>
                                          <p:spTgt spid="21"/>
                                        </p:tgtEl>
                                      </p:cBhvr>
                                      <p:to x="100000" y="100000"/>
                                    </p:animScale>
                                    <p:animScale>
                                      <p:cBhvr>
                                        <p:cTn id="45" dur="26">
                                          <p:stCondLst>
                                            <p:cond delay="1642"/>
                                          </p:stCondLst>
                                        </p:cTn>
                                        <p:tgtEl>
                                          <p:spTgt spid="21"/>
                                        </p:tgtEl>
                                      </p:cBhvr>
                                      <p:to x="100000" y="90000"/>
                                    </p:animScale>
                                    <p:animScale>
                                      <p:cBhvr>
                                        <p:cTn id="46" dur="166" decel="50000">
                                          <p:stCondLst>
                                            <p:cond delay="1668"/>
                                          </p:stCondLst>
                                        </p:cTn>
                                        <p:tgtEl>
                                          <p:spTgt spid="21"/>
                                        </p:tgtEl>
                                      </p:cBhvr>
                                      <p:to x="100000" y="100000"/>
                                    </p:animScale>
                                    <p:animScale>
                                      <p:cBhvr>
                                        <p:cTn id="47" dur="26">
                                          <p:stCondLst>
                                            <p:cond delay="1808"/>
                                          </p:stCondLst>
                                        </p:cTn>
                                        <p:tgtEl>
                                          <p:spTgt spid="21"/>
                                        </p:tgtEl>
                                      </p:cBhvr>
                                      <p:to x="100000" y="95000"/>
                                    </p:animScale>
                                    <p:animScale>
                                      <p:cBhvr>
                                        <p:cTn id="48" dur="166" decel="50000">
                                          <p:stCondLst>
                                            <p:cond delay="1834"/>
                                          </p:stCondLst>
                                        </p:cTn>
                                        <p:tgtEl>
                                          <p:spTgt spid="21"/>
                                        </p:tgtEl>
                                      </p:cBhvr>
                                      <p:to x="100000" y="100000"/>
                                    </p:animScale>
                                  </p:childTnLst>
                                </p:cTn>
                              </p:par>
                              <p:par>
                                <p:cTn id="49" presetID="26" presetClass="entr" presetSubtype="0" fill="hold" grpId="0" nodeType="with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wipe(down)">
                                      <p:cBhvr>
                                        <p:cTn id="51" dur="580">
                                          <p:stCondLst>
                                            <p:cond delay="0"/>
                                          </p:stCondLst>
                                        </p:cTn>
                                        <p:tgtEl>
                                          <p:spTgt spid="2"/>
                                        </p:tgtEl>
                                      </p:cBhvr>
                                    </p:animEffect>
                                    <p:anim calcmode="lin" valueType="num">
                                      <p:cBhvr>
                                        <p:cTn id="52"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57" dur="26">
                                          <p:stCondLst>
                                            <p:cond delay="650"/>
                                          </p:stCondLst>
                                        </p:cTn>
                                        <p:tgtEl>
                                          <p:spTgt spid="2"/>
                                        </p:tgtEl>
                                      </p:cBhvr>
                                      <p:to x="100000" y="60000"/>
                                    </p:animScale>
                                    <p:animScale>
                                      <p:cBhvr>
                                        <p:cTn id="58" dur="166" decel="50000">
                                          <p:stCondLst>
                                            <p:cond delay="676"/>
                                          </p:stCondLst>
                                        </p:cTn>
                                        <p:tgtEl>
                                          <p:spTgt spid="2"/>
                                        </p:tgtEl>
                                      </p:cBhvr>
                                      <p:to x="100000" y="100000"/>
                                    </p:animScale>
                                    <p:animScale>
                                      <p:cBhvr>
                                        <p:cTn id="59" dur="26">
                                          <p:stCondLst>
                                            <p:cond delay="1312"/>
                                          </p:stCondLst>
                                        </p:cTn>
                                        <p:tgtEl>
                                          <p:spTgt spid="2"/>
                                        </p:tgtEl>
                                      </p:cBhvr>
                                      <p:to x="100000" y="80000"/>
                                    </p:animScale>
                                    <p:animScale>
                                      <p:cBhvr>
                                        <p:cTn id="60" dur="166" decel="50000">
                                          <p:stCondLst>
                                            <p:cond delay="1338"/>
                                          </p:stCondLst>
                                        </p:cTn>
                                        <p:tgtEl>
                                          <p:spTgt spid="2"/>
                                        </p:tgtEl>
                                      </p:cBhvr>
                                      <p:to x="100000" y="100000"/>
                                    </p:animScale>
                                    <p:animScale>
                                      <p:cBhvr>
                                        <p:cTn id="61" dur="26">
                                          <p:stCondLst>
                                            <p:cond delay="1642"/>
                                          </p:stCondLst>
                                        </p:cTn>
                                        <p:tgtEl>
                                          <p:spTgt spid="2"/>
                                        </p:tgtEl>
                                      </p:cBhvr>
                                      <p:to x="100000" y="90000"/>
                                    </p:animScale>
                                    <p:animScale>
                                      <p:cBhvr>
                                        <p:cTn id="62" dur="166" decel="50000">
                                          <p:stCondLst>
                                            <p:cond delay="1668"/>
                                          </p:stCondLst>
                                        </p:cTn>
                                        <p:tgtEl>
                                          <p:spTgt spid="2"/>
                                        </p:tgtEl>
                                      </p:cBhvr>
                                      <p:to x="100000" y="100000"/>
                                    </p:animScale>
                                    <p:animScale>
                                      <p:cBhvr>
                                        <p:cTn id="63" dur="26">
                                          <p:stCondLst>
                                            <p:cond delay="1808"/>
                                          </p:stCondLst>
                                        </p:cTn>
                                        <p:tgtEl>
                                          <p:spTgt spid="2"/>
                                        </p:tgtEl>
                                      </p:cBhvr>
                                      <p:to x="100000" y="95000"/>
                                    </p:animScale>
                                    <p:animScale>
                                      <p:cBhvr>
                                        <p:cTn id="64"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4" grpId="0"/>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826260" y="572606"/>
            <a:ext cx="7078190" cy="349250"/>
          </a:xfrm>
        </p:spPr>
        <p:txBody>
          <a:bodyPr/>
          <a:lstStyle/>
          <a:p>
            <a:r>
              <a:rPr lang="zh-CN" altLang="en-US" sz="3200" b="1" dirty="0"/>
              <a:t>一、歧义性谬误</a:t>
            </a:r>
          </a:p>
        </p:txBody>
      </p:sp>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 name="椭圆 10"/>
          <p:cNvSpPr>
            <a:spLocks noChangeArrowheads="1"/>
          </p:cNvSpPr>
          <p:nvPr/>
        </p:nvSpPr>
        <p:spPr bwMode="auto">
          <a:xfrm>
            <a:off x="2143108" y="5000636"/>
            <a:ext cx="4714908" cy="1222440"/>
          </a:xfrm>
          <a:prstGeom prst="ellipse">
            <a:avLst/>
          </a:prstGeom>
          <a:gradFill rotWithShape="1">
            <a:gsLst>
              <a:gs pos="0">
                <a:schemeClr val="tx1">
                  <a:lumMod val="93000"/>
                  <a:lumOff val="7000"/>
                </a:schemeClr>
              </a:gs>
              <a:gs pos="100000">
                <a:srgbClr val="FFFFFF">
                  <a:alpha val="0"/>
                </a:srgbClr>
              </a:gs>
            </a:gsLst>
            <a:path path="shape">
              <a:fillToRect l="50000" t="50000" r="50000" b="50000"/>
            </a:path>
          </a:gradFill>
          <a:ln>
            <a:noFill/>
          </a:ln>
          <a:effectLst>
            <a:glow rad="127000">
              <a:srgbClr val="F79524">
                <a:alpha val="0"/>
              </a:srgbClr>
            </a:glow>
            <a:outerShdw dist="107763" dir="2700000" algn="ctr" rotWithShape="0">
              <a:srgbClr val="535455"/>
            </a:outerShdw>
            <a:softEdge rad="368300"/>
          </a:effectLst>
          <a:extLst/>
        </p:spPr>
        <p:txBody>
          <a:bodyPr wrap="none" lIns="92075" tIns="46038" rIns="92075" bIns="46038" anchor="ctr"/>
          <a:lstStyle/>
          <a:p>
            <a:pPr algn="ctr">
              <a:defRPr/>
            </a:pPr>
            <a:endParaRPr lang="zh-CN" altLang="zh-CN" kern="0">
              <a:solidFill>
                <a:sysClr val="windowText" lastClr="000000"/>
              </a:solidFill>
              <a:latin typeface="Arial" pitchFamily="34" charset="0"/>
            </a:endParaRPr>
          </a:p>
        </p:txBody>
      </p:sp>
      <p:sp>
        <p:nvSpPr>
          <p:cNvPr id="19" name="任意多边形 18"/>
          <p:cNvSpPr/>
          <p:nvPr/>
        </p:nvSpPr>
        <p:spPr>
          <a:xfrm rot="19495706">
            <a:off x="3025929" y="2091060"/>
            <a:ext cx="1556747" cy="1095967"/>
          </a:xfrm>
          <a:custGeom>
            <a:avLst/>
            <a:gdLst>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698395 w 1556117"/>
              <a:gd name="connsiteY2" fmla="*/ 875985 h 1091990"/>
              <a:gd name="connsiteX3" fmla="*/ 490576 w 1556117"/>
              <a:gd name="connsiteY3" fmla="*/ 690838 h 1091990"/>
              <a:gd name="connsiteX4" fmla="*/ 199631 w 1556117"/>
              <a:gd name="connsiteY4" fmla="*/ 562368 h 1091990"/>
              <a:gd name="connsiteX5" fmla="*/ 29598 w 1556117"/>
              <a:gd name="connsiteY5" fmla="*/ 562368 h 1091990"/>
              <a:gd name="connsiteX6" fmla="*/ 22041 w 1556117"/>
              <a:gd name="connsiteY6" fmla="*/ 547254 h 1091990"/>
              <a:gd name="connsiteX7" fmla="*/ 82497 w 1556117"/>
              <a:gd name="connsiteY7" fmla="*/ 441456 h 1091990"/>
              <a:gd name="connsiteX8" fmla="*/ 256309 w 1556117"/>
              <a:gd name="connsiteY8" fmla="*/ 218524 h 1091990"/>
              <a:gd name="connsiteX9" fmla="*/ 551033 w 1556117"/>
              <a:gd name="connsiteY9" fmla="*/ 48491 h 1091990"/>
              <a:gd name="connsiteX10" fmla="*/ 943998 w 1556117"/>
              <a:gd name="connsiteY10" fmla="*/ 25820 h 1091990"/>
              <a:gd name="connsiteX11" fmla="*/ 1291621 w 1556117"/>
              <a:gd name="connsiteY11" fmla="*/ 203410 h 1091990"/>
              <a:gd name="connsiteX12" fmla="*/ 1518332 w 1556117"/>
              <a:gd name="connsiteY12" fmla="*/ 494355 h 1091990"/>
              <a:gd name="connsiteX13" fmla="*/ 1518332 w 1556117"/>
              <a:gd name="connsiteY13" fmla="*/ 517026 h 1091990"/>
              <a:gd name="connsiteX14" fmla="*/ 1382305 w 1556117"/>
              <a:gd name="connsiteY14" fmla="*/ 535919 h 1091990"/>
              <a:gd name="connsiteX15" fmla="*/ 1155595 w 1556117"/>
              <a:gd name="connsiteY15" fmla="*/ 626603 h 1091990"/>
              <a:gd name="connsiteX16" fmla="*/ 962890 w 1556117"/>
              <a:gd name="connsiteY16" fmla="*/ 789079 h 1091990"/>
              <a:gd name="connsiteX17" fmla="*/ 796636 w 1556117"/>
              <a:gd name="connsiteY17"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360"/>
              <a:gd name="connsiteX1" fmla="*/ 690837 w 1556117"/>
              <a:gd name="connsiteY1" fmla="*/ 879764 h 1091360"/>
              <a:gd name="connsiteX2" fmla="*/ 490576 w 1556117"/>
              <a:gd name="connsiteY2" fmla="*/ 690838 h 1091360"/>
              <a:gd name="connsiteX3" fmla="*/ 199631 w 1556117"/>
              <a:gd name="connsiteY3" fmla="*/ 562368 h 1091360"/>
              <a:gd name="connsiteX4" fmla="*/ 29598 w 1556117"/>
              <a:gd name="connsiteY4" fmla="*/ 562368 h 1091360"/>
              <a:gd name="connsiteX5" fmla="*/ 22041 w 1556117"/>
              <a:gd name="connsiteY5" fmla="*/ 547254 h 1091360"/>
              <a:gd name="connsiteX6" fmla="*/ 82497 w 1556117"/>
              <a:gd name="connsiteY6" fmla="*/ 441456 h 1091360"/>
              <a:gd name="connsiteX7" fmla="*/ 256309 w 1556117"/>
              <a:gd name="connsiteY7" fmla="*/ 218524 h 1091360"/>
              <a:gd name="connsiteX8" fmla="*/ 551033 w 1556117"/>
              <a:gd name="connsiteY8" fmla="*/ 48491 h 1091360"/>
              <a:gd name="connsiteX9" fmla="*/ 943998 w 1556117"/>
              <a:gd name="connsiteY9" fmla="*/ 25820 h 1091360"/>
              <a:gd name="connsiteX10" fmla="*/ 1291621 w 1556117"/>
              <a:gd name="connsiteY10" fmla="*/ 203410 h 1091360"/>
              <a:gd name="connsiteX11" fmla="*/ 1518332 w 1556117"/>
              <a:gd name="connsiteY11" fmla="*/ 494355 h 1091360"/>
              <a:gd name="connsiteX12" fmla="*/ 1518332 w 1556117"/>
              <a:gd name="connsiteY12" fmla="*/ 517026 h 1091360"/>
              <a:gd name="connsiteX13" fmla="*/ 1382305 w 1556117"/>
              <a:gd name="connsiteY13" fmla="*/ 535919 h 1091360"/>
              <a:gd name="connsiteX14" fmla="*/ 1155595 w 1556117"/>
              <a:gd name="connsiteY14" fmla="*/ 626603 h 1091360"/>
              <a:gd name="connsiteX15" fmla="*/ 962890 w 1556117"/>
              <a:gd name="connsiteY15" fmla="*/ 789079 h 1091360"/>
              <a:gd name="connsiteX16" fmla="*/ 796636 w 1556117"/>
              <a:gd name="connsiteY16" fmla="*/ 1076246 h 1091360"/>
              <a:gd name="connsiteX0" fmla="*/ 796636 w 1556117"/>
              <a:gd name="connsiteY0" fmla="*/ 1076246 h 1091360"/>
              <a:gd name="connsiteX1" fmla="*/ 690837 w 1556117"/>
              <a:gd name="connsiteY1" fmla="*/ 879764 h 1091360"/>
              <a:gd name="connsiteX2" fmla="*/ 490576 w 1556117"/>
              <a:gd name="connsiteY2" fmla="*/ 690838 h 1091360"/>
              <a:gd name="connsiteX3" fmla="*/ 483019 w 1556117"/>
              <a:gd name="connsiteY3" fmla="*/ 694616 h 1091360"/>
              <a:gd name="connsiteX4" fmla="*/ 199631 w 1556117"/>
              <a:gd name="connsiteY4" fmla="*/ 562368 h 1091360"/>
              <a:gd name="connsiteX5" fmla="*/ 29598 w 1556117"/>
              <a:gd name="connsiteY5" fmla="*/ 562368 h 1091360"/>
              <a:gd name="connsiteX6" fmla="*/ 22041 w 1556117"/>
              <a:gd name="connsiteY6" fmla="*/ 547254 h 1091360"/>
              <a:gd name="connsiteX7" fmla="*/ 82497 w 1556117"/>
              <a:gd name="connsiteY7" fmla="*/ 441456 h 1091360"/>
              <a:gd name="connsiteX8" fmla="*/ 256309 w 1556117"/>
              <a:gd name="connsiteY8" fmla="*/ 218524 h 1091360"/>
              <a:gd name="connsiteX9" fmla="*/ 551033 w 1556117"/>
              <a:gd name="connsiteY9" fmla="*/ 48491 h 1091360"/>
              <a:gd name="connsiteX10" fmla="*/ 943998 w 1556117"/>
              <a:gd name="connsiteY10" fmla="*/ 25820 h 1091360"/>
              <a:gd name="connsiteX11" fmla="*/ 1291621 w 1556117"/>
              <a:gd name="connsiteY11" fmla="*/ 203410 h 1091360"/>
              <a:gd name="connsiteX12" fmla="*/ 1518332 w 1556117"/>
              <a:gd name="connsiteY12" fmla="*/ 494355 h 1091360"/>
              <a:gd name="connsiteX13" fmla="*/ 1518332 w 1556117"/>
              <a:gd name="connsiteY13" fmla="*/ 517026 h 1091360"/>
              <a:gd name="connsiteX14" fmla="*/ 1382305 w 1556117"/>
              <a:gd name="connsiteY14" fmla="*/ 535919 h 1091360"/>
              <a:gd name="connsiteX15" fmla="*/ 1155595 w 1556117"/>
              <a:gd name="connsiteY15" fmla="*/ 626603 h 1091360"/>
              <a:gd name="connsiteX16" fmla="*/ 962890 w 1556117"/>
              <a:gd name="connsiteY16" fmla="*/ 789079 h 1091360"/>
              <a:gd name="connsiteX17" fmla="*/ 796636 w 155611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76246"/>
              <a:gd name="connsiteX1" fmla="*/ 691467 w 1556747"/>
              <a:gd name="connsiteY1" fmla="*/ 879764 h 1076246"/>
              <a:gd name="connsiteX2" fmla="*/ 491206 w 1556747"/>
              <a:gd name="connsiteY2" fmla="*/ 690838 h 1076246"/>
              <a:gd name="connsiteX3" fmla="*/ 483649 w 1556747"/>
              <a:gd name="connsiteY3" fmla="*/ 694616 h 1076246"/>
              <a:gd name="connsiteX4" fmla="*/ 204040 w 1556747"/>
              <a:gd name="connsiteY4" fmla="*/ 577483 h 1076246"/>
              <a:gd name="connsiteX5" fmla="*/ 30228 w 1556747"/>
              <a:gd name="connsiteY5" fmla="*/ 562368 h 1076246"/>
              <a:gd name="connsiteX6" fmla="*/ 22671 w 1556747"/>
              <a:gd name="connsiteY6" fmla="*/ 547254 h 1076246"/>
              <a:gd name="connsiteX7" fmla="*/ 83127 w 1556747"/>
              <a:gd name="connsiteY7" fmla="*/ 441456 h 1076246"/>
              <a:gd name="connsiteX8" fmla="*/ 256939 w 1556747"/>
              <a:gd name="connsiteY8" fmla="*/ 218524 h 1076246"/>
              <a:gd name="connsiteX9" fmla="*/ 551663 w 1556747"/>
              <a:gd name="connsiteY9" fmla="*/ 48491 h 1076246"/>
              <a:gd name="connsiteX10" fmla="*/ 944628 w 1556747"/>
              <a:gd name="connsiteY10" fmla="*/ 25820 h 1076246"/>
              <a:gd name="connsiteX11" fmla="*/ 1292251 w 1556747"/>
              <a:gd name="connsiteY11" fmla="*/ 203410 h 1076246"/>
              <a:gd name="connsiteX12" fmla="*/ 1518962 w 1556747"/>
              <a:gd name="connsiteY12" fmla="*/ 494355 h 1076246"/>
              <a:gd name="connsiteX13" fmla="*/ 1518962 w 1556747"/>
              <a:gd name="connsiteY13" fmla="*/ 517026 h 1076246"/>
              <a:gd name="connsiteX14" fmla="*/ 1382935 w 1556747"/>
              <a:gd name="connsiteY14" fmla="*/ 535919 h 1076246"/>
              <a:gd name="connsiteX15" fmla="*/ 1156225 w 1556747"/>
              <a:gd name="connsiteY15" fmla="*/ 626603 h 1076246"/>
              <a:gd name="connsiteX16" fmla="*/ 963520 w 1556747"/>
              <a:gd name="connsiteY16" fmla="*/ 789079 h 1076246"/>
              <a:gd name="connsiteX17" fmla="*/ 797266 w 1556747"/>
              <a:gd name="connsiteY17" fmla="*/ 1076246 h 1076246"/>
              <a:gd name="connsiteX0" fmla="*/ 797266 w 1556747"/>
              <a:gd name="connsiteY0" fmla="*/ 1076246 h 1095967"/>
              <a:gd name="connsiteX1" fmla="*/ 691467 w 1556747"/>
              <a:gd name="connsiteY1" fmla="*/ 879764 h 1095967"/>
              <a:gd name="connsiteX2" fmla="*/ 491206 w 1556747"/>
              <a:gd name="connsiteY2" fmla="*/ 690838 h 1095967"/>
              <a:gd name="connsiteX3" fmla="*/ 483649 w 1556747"/>
              <a:gd name="connsiteY3" fmla="*/ 694616 h 1095967"/>
              <a:gd name="connsiteX4" fmla="*/ 204040 w 1556747"/>
              <a:gd name="connsiteY4" fmla="*/ 577483 h 1095967"/>
              <a:gd name="connsiteX5" fmla="*/ 30228 w 1556747"/>
              <a:gd name="connsiteY5" fmla="*/ 562368 h 1095967"/>
              <a:gd name="connsiteX6" fmla="*/ 22671 w 1556747"/>
              <a:gd name="connsiteY6" fmla="*/ 547254 h 1095967"/>
              <a:gd name="connsiteX7" fmla="*/ 83127 w 1556747"/>
              <a:gd name="connsiteY7" fmla="*/ 441456 h 1095967"/>
              <a:gd name="connsiteX8" fmla="*/ 256939 w 1556747"/>
              <a:gd name="connsiteY8" fmla="*/ 218524 h 1095967"/>
              <a:gd name="connsiteX9" fmla="*/ 551663 w 1556747"/>
              <a:gd name="connsiteY9" fmla="*/ 48491 h 1095967"/>
              <a:gd name="connsiteX10" fmla="*/ 944628 w 1556747"/>
              <a:gd name="connsiteY10" fmla="*/ 25820 h 1095967"/>
              <a:gd name="connsiteX11" fmla="*/ 1292251 w 1556747"/>
              <a:gd name="connsiteY11" fmla="*/ 203410 h 1095967"/>
              <a:gd name="connsiteX12" fmla="*/ 1518962 w 1556747"/>
              <a:gd name="connsiteY12" fmla="*/ 494355 h 1095967"/>
              <a:gd name="connsiteX13" fmla="*/ 1518962 w 1556747"/>
              <a:gd name="connsiteY13" fmla="*/ 517026 h 1095967"/>
              <a:gd name="connsiteX14" fmla="*/ 1382935 w 1556747"/>
              <a:gd name="connsiteY14" fmla="*/ 535919 h 1095967"/>
              <a:gd name="connsiteX15" fmla="*/ 1156225 w 1556747"/>
              <a:gd name="connsiteY15" fmla="*/ 626603 h 1095967"/>
              <a:gd name="connsiteX16" fmla="*/ 963520 w 1556747"/>
              <a:gd name="connsiteY16" fmla="*/ 789079 h 1095967"/>
              <a:gd name="connsiteX17" fmla="*/ 797266 w 1556747"/>
              <a:gd name="connsiteY17" fmla="*/ 1076246 h 109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6747" h="1095967">
                <a:moveTo>
                  <a:pt x="797266" y="1076246"/>
                </a:moveTo>
                <a:cubicBezTo>
                  <a:pt x="785577" y="1073649"/>
                  <a:pt x="742477" y="943999"/>
                  <a:pt x="691467" y="879764"/>
                </a:cubicBezTo>
                <a:cubicBezTo>
                  <a:pt x="640457" y="815529"/>
                  <a:pt x="525842" y="721696"/>
                  <a:pt x="491206" y="690838"/>
                </a:cubicBezTo>
                <a:cubicBezTo>
                  <a:pt x="456570" y="659980"/>
                  <a:pt x="579216" y="757910"/>
                  <a:pt x="483649" y="694616"/>
                </a:cubicBezTo>
                <a:cubicBezTo>
                  <a:pt x="384545" y="633220"/>
                  <a:pt x="279610" y="599524"/>
                  <a:pt x="204040" y="577483"/>
                </a:cubicBezTo>
                <a:cubicBezTo>
                  <a:pt x="128470" y="555442"/>
                  <a:pt x="60456" y="567406"/>
                  <a:pt x="30228" y="562368"/>
                </a:cubicBezTo>
                <a:cubicBezTo>
                  <a:pt x="0" y="557330"/>
                  <a:pt x="13855" y="567406"/>
                  <a:pt x="22671" y="547254"/>
                </a:cubicBezTo>
                <a:cubicBezTo>
                  <a:pt x="31488" y="527102"/>
                  <a:pt x="44082" y="496244"/>
                  <a:pt x="83127" y="441456"/>
                </a:cubicBezTo>
                <a:cubicBezTo>
                  <a:pt x="122172" y="386668"/>
                  <a:pt x="178850" y="284018"/>
                  <a:pt x="256939" y="218524"/>
                </a:cubicBezTo>
                <a:cubicBezTo>
                  <a:pt x="335028" y="153030"/>
                  <a:pt x="437048" y="80608"/>
                  <a:pt x="551663" y="48491"/>
                </a:cubicBezTo>
                <a:cubicBezTo>
                  <a:pt x="666278" y="16374"/>
                  <a:pt x="821197" y="0"/>
                  <a:pt x="944628" y="25820"/>
                </a:cubicBezTo>
                <a:cubicBezTo>
                  <a:pt x="1068059" y="51640"/>
                  <a:pt x="1196529" y="125321"/>
                  <a:pt x="1292251" y="203410"/>
                </a:cubicBezTo>
                <a:cubicBezTo>
                  <a:pt x="1387973" y="281499"/>
                  <a:pt x="1481177" y="442086"/>
                  <a:pt x="1518962" y="494355"/>
                </a:cubicBezTo>
                <a:cubicBezTo>
                  <a:pt x="1556747" y="546624"/>
                  <a:pt x="1541633" y="510099"/>
                  <a:pt x="1518962" y="517026"/>
                </a:cubicBezTo>
                <a:cubicBezTo>
                  <a:pt x="1496291" y="523953"/>
                  <a:pt x="1443391" y="517656"/>
                  <a:pt x="1382935" y="535919"/>
                </a:cubicBezTo>
                <a:cubicBezTo>
                  <a:pt x="1322479" y="554182"/>
                  <a:pt x="1226127" y="584410"/>
                  <a:pt x="1156225" y="626603"/>
                </a:cubicBezTo>
                <a:cubicBezTo>
                  <a:pt x="1086323" y="668796"/>
                  <a:pt x="1023346" y="712249"/>
                  <a:pt x="963520" y="789079"/>
                </a:cubicBezTo>
                <a:cubicBezTo>
                  <a:pt x="903694" y="865909"/>
                  <a:pt x="808601" y="1095967"/>
                  <a:pt x="797266" y="1076246"/>
                </a:cubicBezTo>
                <a:close/>
              </a:path>
            </a:pathLst>
          </a:custGeom>
          <a:gradFill>
            <a:gsLst>
              <a:gs pos="0">
                <a:srgbClr val="C31B4F"/>
              </a:gs>
              <a:gs pos="100000">
                <a:srgbClr val="E55D8E"/>
              </a:gs>
            </a:gsLst>
            <a:lin ang="0" scaled="0"/>
          </a:gradFill>
          <a:ln>
            <a:solidFill>
              <a:srgbClr val="D121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rot="10998268">
            <a:off x="3673599" y="4044459"/>
            <a:ext cx="1556747" cy="1095967"/>
          </a:xfrm>
          <a:custGeom>
            <a:avLst/>
            <a:gdLst>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698395 w 1556117"/>
              <a:gd name="connsiteY2" fmla="*/ 875985 h 1091990"/>
              <a:gd name="connsiteX3" fmla="*/ 490576 w 1556117"/>
              <a:gd name="connsiteY3" fmla="*/ 690838 h 1091990"/>
              <a:gd name="connsiteX4" fmla="*/ 199631 w 1556117"/>
              <a:gd name="connsiteY4" fmla="*/ 562368 h 1091990"/>
              <a:gd name="connsiteX5" fmla="*/ 29598 w 1556117"/>
              <a:gd name="connsiteY5" fmla="*/ 562368 h 1091990"/>
              <a:gd name="connsiteX6" fmla="*/ 22041 w 1556117"/>
              <a:gd name="connsiteY6" fmla="*/ 547254 h 1091990"/>
              <a:gd name="connsiteX7" fmla="*/ 82497 w 1556117"/>
              <a:gd name="connsiteY7" fmla="*/ 441456 h 1091990"/>
              <a:gd name="connsiteX8" fmla="*/ 256309 w 1556117"/>
              <a:gd name="connsiteY8" fmla="*/ 218524 h 1091990"/>
              <a:gd name="connsiteX9" fmla="*/ 551033 w 1556117"/>
              <a:gd name="connsiteY9" fmla="*/ 48491 h 1091990"/>
              <a:gd name="connsiteX10" fmla="*/ 943998 w 1556117"/>
              <a:gd name="connsiteY10" fmla="*/ 25820 h 1091990"/>
              <a:gd name="connsiteX11" fmla="*/ 1291621 w 1556117"/>
              <a:gd name="connsiteY11" fmla="*/ 203410 h 1091990"/>
              <a:gd name="connsiteX12" fmla="*/ 1518332 w 1556117"/>
              <a:gd name="connsiteY12" fmla="*/ 494355 h 1091990"/>
              <a:gd name="connsiteX13" fmla="*/ 1518332 w 1556117"/>
              <a:gd name="connsiteY13" fmla="*/ 517026 h 1091990"/>
              <a:gd name="connsiteX14" fmla="*/ 1382305 w 1556117"/>
              <a:gd name="connsiteY14" fmla="*/ 535919 h 1091990"/>
              <a:gd name="connsiteX15" fmla="*/ 1155595 w 1556117"/>
              <a:gd name="connsiteY15" fmla="*/ 626603 h 1091990"/>
              <a:gd name="connsiteX16" fmla="*/ 962890 w 1556117"/>
              <a:gd name="connsiteY16" fmla="*/ 789079 h 1091990"/>
              <a:gd name="connsiteX17" fmla="*/ 796636 w 1556117"/>
              <a:gd name="connsiteY17"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360"/>
              <a:gd name="connsiteX1" fmla="*/ 690837 w 1556117"/>
              <a:gd name="connsiteY1" fmla="*/ 879764 h 1091360"/>
              <a:gd name="connsiteX2" fmla="*/ 490576 w 1556117"/>
              <a:gd name="connsiteY2" fmla="*/ 690838 h 1091360"/>
              <a:gd name="connsiteX3" fmla="*/ 199631 w 1556117"/>
              <a:gd name="connsiteY3" fmla="*/ 562368 h 1091360"/>
              <a:gd name="connsiteX4" fmla="*/ 29598 w 1556117"/>
              <a:gd name="connsiteY4" fmla="*/ 562368 h 1091360"/>
              <a:gd name="connsiteX5" fmla="*/ 22041 w 1556117"/>
              <a:gd name="connsiteY5" fmla="*/ 547254 h 1091360"/>
              <a:gd name="connsiteX6" fmla="*/ 82497 w 1556117"/>
              <a:gd name="connsiteY6" fmla="*/ 441456 h 1091360"/>
              <a:gd name="connsiteX7" fmla="*/ 256309 w 1556117"/>
              <a:gd name="connsiteY7" fmla="*/ 218524 h 1091360"/>
              <a:gd name="connsiteX8" fmla="*/ 551033 w 1556117"/>
              <a:gd name="connsiteY8" fmla="*/ 48491 h 1091360"/>
              <a:gd name="connsiteX9" fmla="*/ 943998 w 1556117"/>
              <a:gd name="connsiteY9" fmla="*/ 25820 h 1091360"/>
              <a:gd name="connsiteX10" fmla="*/ 1291621 w 1556117"/>
              <a:gd name="connsiteY10" fmla="*/ 203410 h 1091360"/>
              <a:gd name="connsiteX11" fmla="*/ 1518332 w 1556117"/>
              <a:gd name="connsiteY11" fmla="*/ 494355 h 1091360"/>
              <a:gd name="connsiteX12" fmla="*/ 1518332 w 1556117"/>
              <a:gd name="connsiteY12" fmla="*/ 517026 h 1091360"/>
              <a:gd name="connsiteX13" fmla="*/ 1382305 w 1556117"/>
              <a:gd name="connsiteY13" fmla="*/ 535919 h 1091360"/>
              <a:gd name="connsiteX14" fmla="*/ 1155595 w 1556117"/>
              <a:gd name="connsiteY14" fmla="*/ 626603 h 1091360"/>
              <a:gd name="connsiteX15" fmla="*/ 962890 w 1556117"/>
              <a:gd name="connsiteY15" fmla="*/ 789079 h 1091360"/>
              <a:gd name="connsiteX16" fmla="*/ 796636 w 1556117"/>
              <a:gd name="connsiteY16" fmla="*/ 1076246 h 1091360"/>
              <a:gd name="connsiteX0" fmla="*/ 796636 w 1556117"/>
              <a:gd name="connsiteY0" fmla="*/ 1076246 h 1091360"/>
              <a:gd name="connsiteX1" fmla="*/ 690837 w 1556117"/>
              <a:gd name="connsiteY1" fmla="*/ 879764 h 1091360"/>
              <a:gd name="connsiteX2" fmla="*/ 490576 w 1556117"/>
              <a:gd name="connsiteY2" fmla="*/ 690838 h 1091360"/>
              <a:gd name="connsiteX3" fmla="*/ 483019 w 1556117"/>
              <a:gd name="connsiteY3" fmla="*/ 694616 h 1091360"/>
              <a:gd name="connsiteX4" fmla="*/ 199631 w 1556117"/>
              <a:gd name="connsiteY4" fmla="*/ 562368 h 1091360"/>
              <a:gd name="connsiteX5" fmla="*/ 29598 w 1556117"/>
              <a:gd name="connsiteY5" fmla="*/ 562368 h 1091360"/>
              <a:gd name="connsiteX6" fmla="*/ 22041 w 1556117"/>
              <a:gd name="connsiteY6" fmla="*/ 547254 h 1091360"/>
              <a:gd name="connsiteX7" fmla="*/ 82497 w 1556117"/>
              <a:gd name="connsiteY7" fmla="*/ 441456 h 1091360"/>
              <a:gd name="connsiteX8" fmla="*/ 256309 w 1556117"/>
              <a:gd name="connsiteY8" fmla="*/ 218524 h 1091360"/>
              <a:gd name="connsiteX9" fmla="*/ 551033 w 1556117"/>
              <a:gd name="connsiteY9" fmla="*/ 48491 h 1091360"/>
              <a:gd name="connsiteX10" fmla="*/ 943998 w 1556117"/>
              <a:gd name="connsiteY10" fmla="*/ 25820 h 1091360"/>
              <a:gd name="connsiteX11" fmla="*/ 1291621 w 1556117"/>
              <a:gd name="connsiteY11" fmla="*/ 203410 h 1091360"/>
              <a:gd name="connsiteX12" fmla="*/ 1518332 w 1556117"/>
              <a:gd name="connsiteY12" fmla="*/ 494355 h 1091360"/>
              <a:gd name="connsiteX13" fmla="*/ 1518332 w 1556117"/>
              <a:gd name="connsiteY13" fmla="*/ 517026 h 1091360"/>
              <a:gd name="connsiteX14" fmla="*/ 1382305 w 1556117"/>
              <a:gd name="connsiteY14" fmla="*/ 535919 h 1091360"/>
              <a:gd name="connsiteX15" fmla="*/ 1155595 w 1556117"/>
              <a:gd name="connsiteY15" fmla="*/ 626603 h 1091360"/>
              <a:gd name="connsiteX16" fmla="*/ 962890 w 1556117"/>
              <a:gd name="connsiteY16" fmla="*/ 789079 h 1091360"/>
              <a:gd name="connsiteX17" fmla="*/ 796636 w 155611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76246"/>
              <a:gd name="connsiteX1" fmla="*/ 691467 w 1556747"/>
              <a:gd name="connsiteY1" fmla="*/ 879764 h 1076246"/>
              <a:gd name="connsiteX2" fmla="*/ 491206 w 1556747"/>
              <a:gd name="connsiteY2" fmla="*/ 690838 h 1076246"/>
              <a:gd name="connsiteX3" fmla="*/ 483649 w 1556747"/>
              <a:gd name="connsiteY3" fmla="*/ 694616 h 1076246"/>
              <a:gd name="connsiteX4" fmla="*/ 204040 w 1556747"/>
              <a:gd name="connsiteY4" fmla="*/ 577483 h 1076246"/>
              <a:gd name="connsiteX5" fmla="*/ 30228 w 1556747"/>
              <a:gd name="connsiteY5" fmla="*/ 562368 h 1076246"/>
              <a:gd name="connsiteX6" fmla="*/ 22671 w 1556747"/>
              <a:gd name="connsiteY6" fmla="*/ 547254 h 1076246"/>
              <a:gd name="connsiteX7" fmla="*/ 83127 w 1556747"/>
              <a:gd name="connsiteY7" fmla="*/ 441456 h 1076246"/>
              <a:gd name="connsiteX8" fmla="*/ 256939 w 1556747"/>
              <a:gd name="connsiteY8" fmla="*/ 218524 h 1076246"/>
              <a:gd name="connsiteX9" fmla="*/ 551663 w 1556747"/>
              <a:gd name="connsiteY9" fmla="*/ 48491 h 1076246"/>
              <a:gd name="connsiteX10" fmla="*/ 944628 w 1556747"/>
              <a:gd name="connsiteY10" fmla="*/ 25820 h 1076246"/>
              <a:gd name="connsiteX11" fmla="*/ 1292251 w 1556747"/>
              <a:gd name="connsiteY11" fmla="*/ 203410 h 1076246"/>
              <a:gd name="connsiteX12" fmla="*/ 1518962 w 1556747"/>
              <a:gd name="connsiteY12" fmla="*/ 494355 h 1076246"/>
              <a:gd name="connsiteX13" fmla="*/ 1518962 w 1556747"/>
              <a:gd name="connsiteY13" fmla="*/ 517026 h 1076246"/>
              <a:gd name="connsiteX14" fmla="*/ 1382935 w 1556747"/>
              <a:gd name="connsiteY14" fmla="*/ 535919 h 1076246"/>
              <a:gd name="connsiteX15" fmla="*/ 1156225 w 1556747"/>
              <a:gd name="connsiteY15" fmla="*/ 626603 h 1076246"/>
              <a:gd name="connsiteX16" fmla="*/ 963520 w 1556747"/>
              <a:gd name="connsiteY16" fmla="*/ 789079 h 1076246"/>
              <a:gd name="connsiteX17" fmla="*/ 797266 w 1556747"/>
              <a:gd name="connsiteY17" fmla="*/ 1076246 h 1076246"/>
              <a:gd name="connsiteX0" fmla="*/ 797266 w 1556747"/>
              <a:gd name="connsiteY0" fmla="*/ 1076246 h 1095967"/>
              <a:gd name="connsiteX1" fmla="*/ 691467 w 1556747"/>
              <a:gd name="connsiteY1" fmla="*/ 879764 h 1095967"/>
              <a:gd name="connsiteX2" fmla="*/ 491206 w 1556747"/>
              <a:gd name="connsiteY2" fmla="*/ 690838 h 1095967"/>
              <a:gd name="connsiteX3" fmla="*/ 483649 w 1556747"/>
              <a:gd name="connsiteY3" fmla="*/ 694616 h 1095967"/>
              <a:gd name="connsiteX4" fmla="*/ 204040 w 1556747"/>
              <a:gd name="connsiteY4" fmla="*/ 577483 h 1095967"/>
              <a:gd name="connsiteX5" fmla="*/ 30228 w 1556747"/>
              <a:gd name="connsiteY5" fmla="*/ 562368 h 1095967"/>
              <a:gd name="connsiteX6" fmla="*/ 22671 w 1556747"/>
              <a:gd name="connsiteY6" fmla="*/ 547254 h 1095967"/>
              <a:gd name="connsiteX7" fmla="*/ 83127 w 1556747"/>
              <a:gd name="connsiteY7" fmla="*/ 441456 h 1095967"/>
              <a:gd name="connsiteX8" fmla="*/ 256939 w 1556747"/>
              <a:gd name="connsiteY8" fmla="*/ 218524 h 1095967"/>
              <a:gd name="connsiteX9" fmla="*/ 551663 w 1556747"/>
              <a:gd name="connsiteY9" fmla="*/ 48491 h 1095967"/>
              <a:gd name="connsiteX10" fmla="*/ 944628 w 1556747"/>
              <a:gd name="connsiteY10" fmla="*/ 25820 h 1095967"/>
              <a:gd name="connsiteX11" fmla="*/ 1292251 w 1556747"/>
              <a:gd name="connsiteY11" fmla="*/ 203410 h 1095967"/>
              <a:gd name="connsiteX12" fmla="*/ 1518962 w 1556747"/>
              <a:gd name="connsiteY12" fmla="*/ 494355 h 1095967"/>
              <a:gd name="connsiteX13" fmla="*/ 1518962 w 1556747"/>
              <a:gd name="connsiteY13" fmla="*/ 517026 h 1095967"/>
              <a:gd name="connsiteX14" fmla="*/ 1382935 w 1556747"/>
              <a:gd name="connsiteY14" fmla="*/ 535919 h 1095967"/>
              <a:gd name="connsiteX15" fmla="*/ 1156225 w 1556747"/>
              <a:gd name="connsiteY15" fmla="*/ 626603 h 1095967"/>
              <a:gd name="connsiteX16" fmla="*/ 963520 w 1556747"/>
              <a:gd name="connsiteY16" fmla="*/ 789079 h 1095967"/>
              <a:gd name="connsiteX17" fmla="*/ 797266 w 1556747"/>
              <a:gd name="connsiteY17" fmla="*/ 1076246 h 109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6747" h="1095967">
                <a:moveTo>
                  <a:pt x="797266" y="1076246"/>
                </a:moveTo>
                <a:cubicBezTo>
                  <a:pt x="785577" y="1073649"/>
                  <a:pt x="742477" y="943999"/>
                  <a:pt x="691467" y="879764"/>
                </a:cubicBezTo>
                <a:cubicBezTo>
                  <a:pt x="640457" y="815529"/>
                  <a:pt x="525842" y="721696"/>
                  <a:pt x="491206" y="690838"/>
                </a:cubicBezTo>
                <a:cubicBezTo>
                  <a:pt x="456570" y="659980"/>
                  <a:pt x="579216" y="757910"/>
                  <a:pt x="483649" y="694616"/>
                </a:cubicBezTo>
                <a:cubicBezTo>
                  <a:pt x="384545" y="633220"/>
                  <a:pt x="279610" y="599524"/>
                  <a:pt x="204040" y="577483"/>
                </a:cubicBezTo>
                <a:cubicBezTo>
                  <a:pt x="128470" y="555442"/>
                  <a:pt x="60456" y="567406"/>
                  <a:pt x="30228" y="562368"/>
                </a:cubicBezTo>
                <a:cubicBezTo>
                  <a:pt x="0" y="557330"/>
                  <a:pt x="13855" y="567406"/>
                  <a:pt x="22671" y="547254"/>
                </a:cubicBezTo>
                <a:cubicBezTo>
                  <a:pt x="31488" y="527102"/>
                  <a:pt x="44082" y="496244"/>
                  <a:pt x="83127" y="441456"/>
                </a:cubicBezTo>
                <a:cubicBezTo>
                  <a:pt x="122172" y="386668"/>
                  <a:pt x="178850" y="284018"/>
                  <a:pt x="256939" y="218524"/>
                </a:cubicBezTo>
                <a:cubicBezTo>
                  <a:pt x="335028" y="153030"/>
                  <a:pt x="437048" y="80608"/>
                  <a:pt x="551663" y="48491"/>
                </a:cubicBezTo>
                <a:cubicBezTo>
                  <a:pt x="666278" y="16374"/>
                  <a:pt x="821197" y="0"/>
                  <a:pt x="944628" y="25820"/>
                </a:cubicBezTo>
                <a:cubicBezTo>
                  <a:pt x="1068059" y="51640"/>
                  <a:pt x="1196529" y="125321"/>
                  <a:pt x="1292251" y="203410"/>
                </a:cubicBezTo>
                <a:cubicBezTo>
                  <a:pt x="1387973" y="281499"/>
                  <a:pt x="1481177" y="442086"/>
                  <a:pt x="1518962" y="494355"/>
                </a:cubicBezTo>
                <a:cubicBezTo>
                  <a:pt x="1556747" y="546624"/>
                  <a:pt x="1541633" y="510099"/>
                  <a:pt x="1518962" y="517026"/>
                </a:cubicBezTo>
                <a:cubicBezTo>
                  <a:pt x="1496291" y="523953"/>
                  <a:pt x="1443391" y="517656"/>
                  <a:pt x="1382935" y="535919"/>
                </a:cubicBezTo>
                <a:cubicBezTo>
                  <a:pt x="1322479" y="554182"/>
                  <a:pt x="1226127" y="584410"/>
                  <a:pt x="1156225" y="626603"/>
                </a:cubicBezTo>
                <a:cubicBezTo>
                  <a:pt x="1086323" y="668796"/>
                  <a:pt x="1023346" y="712249"/>
                  <a:pt x="963520" y="789079"/>
                </a:cubicBezTo>
                <a:cubicBezTo>
                  <a:pt x="903694" y="865909"/>
                  <a:pt x="808601" y="1095967"/>
                  <a:pt x="797266" y="1076246"/>
                </a:cubicBezTo>
                <a:close/>
              </a:path>
            </a:pathLst>
          </a:custGeom>
          <a:gradFill>
            <a:gsLst>
              <a:gs pos="0">
                <a:srgbClr val="C31B4F"/>
              </a:gs>
              <a:gs pos="100000">
                <a:srgbClr val="E55D8E"/>
              </a:gs>
            </a:gsLst>
            <a:lin ang="0" scaled="0"/>
          </a:gradFill>
          <a:ln>
            <a:solidFill>
              <a:srgbClr val="D121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rot="15116107">
            <a:off x="2698578" y="3290882"/>
            <a:ext cx="1556747" cy="1095967"/>
          </a:xfrm>
          <a:custGeom>
            <a:avLst/>
            <a:gdLst>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698395 w 1556117"/>
              <a:gd name="connsiteY2" fmla="*/ 875985 h 1091990"/>
              <a:gd name="connsiteX3" fmla="*/ 490576 w 1556117"/>
              <a:gd name="connsiteY3" fmla="*/ 690838 h 1091990"/>
              <a:gd name="connsiteX4" fmla="*/ 199631 w 1556117"/>
              <a:gd name="connsiteY4" fmla="*/ 562368 h 1091990"/>
              <a:gd name="connsiteX5" fmla="*/ 29598 w 1556117"/>
              <a:gd name="connsiteY5" fmla="*/ 562368 h 1091990"/>
              <a:gd name="connsiteX6" fmla="*/ 22041 w 1556117"/>
              <a:gd name="connsiteY6" fmla="*/ 547254 h 1091990"/>
              <a:gd name="connsiteX7" fmla="*/ 82497 w 1556117"/>
              <a:gd name="connsiteY7" fmla="*/ 441456 h 1091990"/>
              <a:gd name="connsiteX8" fmla="*/ 256309 w 1556117"/>
              <a:gd name="connsiteY8" fmla="*/ 218524 h 1091990"/>
              <a:gd name="connsiteX9" fmla="*/ 551033 w 1556117"/>
              <a:gd name="connsiteY9" fmla="*/ 48491 h 1091990"/>
              <a:gd name="connsiteX10" fmla="*/ 943998 w 1556117"/>
              <a:gd name="connsiteY10" fmla="*/ 25820 h 1091990"/>
              <a:gd name="connsiteX11" fmla="*/ 1291621 w 1556117"/>
              <a:gd name="connsiteY11" fmla="*/ 203410 h 1091990"/>
              <a:gd name="connsiteX12" fmla="*/ 1518332 w 1556117"/>
              <a:gd name="connsiteY12" fmla="*/ 494355 h 1091990"/>
              <a:gd name="connsiteX13" fmla="*/ 1518332 w 1556117"/>
              <a:gd name="connsiteY13" fmla="*/ 517026 h 1091990"/>
              <a:gd name="connsiteX14" fmla="*/ 1382305 w 1556117"/>
              <a:gd name="connsiteY14" fmla="*/ 535919 h 1091990"/>
              <a:gd name="connsiteX15" fmla="*/ 1155595 w 1556117"/>
              <a:gd name="connsiteY15" fmla="*/ 626603 h 1091990"/>
              <a:gd name="connsiteX16" fmla="*/ 962890 w 1556117"/>
              <a:gd name="connsiteY16" fmla="*/ 789079 h 1091990"/>
              <a:gd name="connsiteX17" fmla="*/ 796636 w 1556117"/>
              <a:gd name="connsiteY17"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360"/>
              <a:gd name="connsiteX1" fmla="*/ 690837 w 1556117"/>
              <a:gd name="connsiteY1" fmla="*/ 879764 h 1091360"/>
              <a:gd name="connsiteX2" fmla="*/ 490576 w 1556117"/>
              <a:gd name="connsiteY2" fmla="*/ 690838 h 1091360"/>
              <a:gd name="connsiteX3" fmla="*/ 199631 w 1556117"/>
              <a:gd name="connsiteY3" fmla="*/ 562368 h 1091360"/>
              <a:gd name="connsiteX4" fmla="*/ 29598 w 1556117"/>
              <a:gd name="connsiteY4" fmla="*/ 562368 h 1091360"/>
              <a:gd name="connsiteX5" fmla="*/ 22041 w 1556117"/>
              <a:gd name="connsiteY5" fmla="*/ 547254 h 1091360"/>
              <a:gd name="connsiteX6" fmla="*/ 82497 w 1556117"/>
              <a:gd name="connsiteY6" fmla="*/ 441456 h 1091360"/>
              <a:gd name="connsiteX7" fmla="*/ 256309 w 1556117"/>
              <a:gd name="connsiteY7" fmla="*/ 218524 h 1091360"/>
              <a:gd name="connsiteX8" fmla="*/ 551033 w 1556117"/>
              <a:gd name="connsiteY8" fmla="*/ 48491 h 1091360"/>
              <a:gd name="connsiteX9" fmla="*/ 943998 w 1556117"/>
              <a:gd name="connsiteY9" fmla="*/ 25820 h 1091360"/>
              <a:gd name="connsiteX10" fmla="*/ 1291621 w 1556117"/>
              <a:gd name="connsiteY10" fmla="*/ 203410 h 1091360"/>
              <a:gd name="connsiteX11" fmla="*/ 1518332 w 1556117"/>
              <a:gd name="connsiteY11" fmla="*/ 494355 h 1091360"/>
              <a:gd name="connsiteX12" fmla="*/ 1518332 w 1556117"/>
              <a:gd name="connsiteY12" fmla="*/ 517026 h 1091360"/>
              <a:gd name="connsiteX13" fmla="*/ 1382305 w 1556117"/>
              <a:gd name="connsiteY13" fmla="*/ 535919 h 1091360"/>
              <a:gd name="connsiteX14" fmla="*/ 1155595 w 1556117"/>
              <a:gd name="connsiteY14" fmla="*/ 626603 h 1091360"/>
              <a:gd name="connsiteX15" fmla="*/ 962890 w 1556117"/>
              <a:gd name="connsiteY15" fmla="*/ 789079 h 1091360"/>
              <a:gd name="connsiteX16" fmla="*/ 796636 w 1556117"/>
              <a:gd name="connsiteY16" fmla="*/ 1076246 h 1091360"/>
              <a:gd name="connsiteX0" fmla="*/ 796636 w 1556117"/>
              <a:gd name="connsiteY0" fmla="*/ 1076246 h 1091360"/>
              <a:gd name="connsiteX1" fmla="*/ 690837 w 1556117"/>
              <a:gd name="connsiteY1" fmla="*/ 879764 h 1091360"/>
              <a:gd name="connsiteX2" fmla="*/ 490576 w 1556117"/>
              <a:gd name="connsiteY2" fmla="*/ 690838 h 1091360"/>
              <a:gd name="connsiteX3" fmla="*/ 483019 w 1556117"/>
              <a:gd name="connsiteY3" fmla="*/ 694616 h 1091360"/>
              <a:gd name="connsiteX4" fmla="*/ 199631 w 1556117"/>
              <a:gd name="connsiteY4" fmla="*/ 562368 h 1091360"/>
              <a:gd name="connsiteX5" fmla="*/ 29598 w 1556117"/>
              <a:gd name="connsiteY5" fmla="*/ 562368 h 1091360"/>
              <a:gd name="connsiteX6" fmla="*/ 22041 w 1556117"/>
              <a:gd name="connsiteY6" fmla="*/ 547254 h 1091360"/>
              <a:gd name="connsiteX7" fmla="*/ 82497 w 1556117"/>
              <a:gd name="connsiteY7" fmla="*/ 441456 h 1091360"/>
              <a:gd name="connsiteX8" fmla="*/ 256309 w 1556117"/>
              <a:gd name="connsiteY8" fmla="*/ 218524 h 1091360"/>
              <a:gd name="connsiteX9" fmla="*/ 551033 w 1556117"/>
              <a:gd name="connsiteY9" fmla="*/ 48491 h 1091360"/>
              <a:gd name="connsiteX10" fmla="*/ 943998 w 1556117"/>
              <a:gd name="connsiteY10" fmla="*/ 25820 h 1091360"/>
              <a:gd name="connsiteX11" fmla="*/ 1291621 w 1556117"/>
              <a:gd name="connsiteY11" fmla="*/ 203410 h 1091360"/>
              <a:gd name="connsiteX12" fmla="*/ 1518332 w 1556117"/>
              <a:gd name="connsiteY12" fmla="*/ 494355 h 1091360"/>
              <a:gd name="connsiteX13" fmla="*/ 1518332 w 1556117"/>
              <a:gd name="connsiteY13" fmla="*/ 517026 h 1091360"/>
              <a:gd name="connsiteX14" fmla="*/ 1382305 w 1556117"/>
              <a:gd name="connsiteY14" fmla="*/ 535919 h 1091360"/>
              <a:gd name="connsiteX15" fmla="*/ 1155595 w 1556117"/>
              <a:gd name="connsiteY15" fmla="*/ 626603 h 1091360"/>
              <a:gd name="connsiteX16" fmla="*/ 962890 w 1556117"/>
              <a:gd name="connsiteY16" fmla="*/ 789079 h 1091360"/>
              <a:gd name="connsiteX17" fmla="*/ 796636 w 155611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76246"/>
              <a:gd name="connsiteX1" fmla="*/ 691467 w 1556747"/>
              <a:gd name="connsiteY1" fmla="*/ 879764 h 1076246"/>
              <a:gd name="connsiteX2" fmla="*/ 491206 w 1556747"/>
              <a:gd name="connsiteY2" fmla="*/ 690838 h 1076246"/>
              <a:gd name="connsiteX3" fmla="*/ 483649 w 1556747"/>
              <a:gd name="connsiteY3" fmla="*/ 694616 h 1076246"/>
              <a:gd name="connsiteX4" fmla="*/ 204040 w 1556747"/>
              <a:gd name="connsiteY4" fmla="*/ 577483 h 1076246"/>
              <a:gd name="connsiteX5" fmla="*/ 30228 w 1556747"/>
              <a:gd name="connsiteY5" fmla="*/ 562368 h 1076246"/>
              <a:gd name="connsiteX6" fmla="*/ 22671 w 1556747"/>
              <a:gd name="connsiteY6" fmla="*/ 547254 h 1076246"/>
              <a:gd name="connsiteX7" fmla="*/ 83127 w 1556747"/>
              <a:gd name="connsiteY7" fmla="*/ 441456 h 1076246"/>
              <a:gd name="connsiteX8" fmla="*/ 256939 w 1556747"/>
              <a:gd name="connsiteY8" fmla="*/ 218524 h 1076246"/>
              <a:gd name="connsiteX9" fmla="*/ 551663 w 1556747"/>
              <a:gd name="connsiteY9" fmla="*/ 48491 h 1076246"/>
              <a:gd name="connsiteX10" fmla="*/ 944628 w 1556747"/>
              <a:gd name="connsiteY10" fmla="*/ 25820 h 1076246"/>
              <a:gd name="connsiteX11" fmla="*/ 1292251 w 1556747"/>
              <a:gd name="connsiteY11" fmla="*/ 203410 h 1076246"/>
              <a:gd name="connsiteX12" fmla="*/ 1518962 w 1556747"/>
              <a:gd name="connsiteY12" fmla="*/ 494355 h 1076246"/>
              <a:gd name="connsiteX13" fmla="*/ 1518962 w 1556747"/>
              <a:gd name="connsiteY13" fmla="*/ 517026 h 1076246"/>
              <a:gd name="connsiteX14" fmla="*/ 1382935 w 1556747"/>
              <a:gd name="connsiteY14" fmla="*/ 535919 h 1076246"/>
              <a:gd name="connsiteX15" fmla="*/ 1156225 w 1556747"/>
              <a:gd name="connsiteY15" fmla="*/ 626603 h 1076246"/>
              <a:gd name="connsiteX16" fmla="*/ 963520 w 1556747"/>
              <a:gd name="connsiteY16" fmla="*/ 789079 h 1076246"/>
              <a:gd name="connsiteX17" fmla="*/ 797266 w 1556747"/>
              <a:gd name="connsiteY17" fmla="*/ 1076246 h 1076246"/>
              <a:gd name="connsiteX0" fmla="*/ 797266 w 1556747"/>
              <a:gd name="connsiteY0" fmla="*/ 1076246 h 1095967"/>
              <a:gd name="connsiteX1" fmla="*/ 691467 w 1556747"/>
              <a:gd name="connsiteY1" fmla="*/ 879764 h 1095967"/>
              <a:gd name="connsiteX2" fmla="*/ 491206 w 1556747"/>
              <a:gd name="connsiteY2" fmla="*/ 690838 h 1095967"/>
              <a:gd name="connsiteX3" fmla="*/ 483649 w 1556747"/>
              <a:gd name="connsiteY3" fmla="*/ 694616 h 1095967"/>
              <a:gd name="connsiteX4" fmla="*/ 204040 w 1556747"/>
              <a:gd name="connsiteY4" fmla="*/ 577483 h 1095967"/>
              <a:gd name="connsiteX5" fmla="*/ 30228 w 1556747"/>
              <a:gd name="connsiteY5" fmla="*/ 562368 h 1095967"/>
              <a:gd name="connsiteX6" fmla="*/ 22671 w 1556747"/>
              <a:gd name="connsiteY6" fmla="*/ 547254 h 1095967"/>
              <a:gd name="connsiteX7" fmla="*/ 83127 w 1556747"/>
              <a:gd name="connsiteY7" fmla="*/ 441456 h 1095967"/>
              <a:gd name="connsiteX8" fmla="*/ 256939 w 1556747"/>
              <a:gd name="connsiteY8" fmla="*/ 218524 h 1095967"/>
              <a:gd name="connsiteX9" fmla="*/ 551663 w 1556747"/>
              <a:gd name="connsiteY9" fmla="*/ 48491 h 1095967"/>
              <a:gd name="connsiteX10" fmla="*/ 944628 w 1556747"/>
              <a:gd name="connsiteY10" fmla="*/ 25820 h 1095967"/>
              <a:gd name="connsiteX11" fmla="*/ 1292251 w 1556747"/>
              <a:gd name="connsiteY11" fmla="*/ 203410 h 1095967"/>
              <a:gd name="connsiteX12" fmla="*/ 1518962 w 1556747"/>
              <a:gd name="connsiteY12" fmla="*/ 494355 h 1095967"/>
              <a:gd name="connsiteX13" fmla="*/ 1518962 w 1556747"/>
              <a:gd name="connsiteY13" fmla="*/ 517026 h 1095967"/>
              <a:gd name="connsiteX14" fmla="*/ 1382935 w 1556747"/>
              <a:gd name="connsiteY14" fmla="*/ 535919 h 1095967"/>
              <a:gd name="connsiteX15" fmla="*/ 1156225 w 1556747"/>
              <a:gd name="connsiteY15" fmla="*/ 626603 h 1095967"/>
              <a:gd name="connsiteX16" fmla="*/ 963520 w 1556747"/>
              <a:gd name="connsiteY16" fmla="*/ 789079 h 1095967"/>
              <a:gd name="connsiteX17" fmla="*/ 797266 w 1556747"/>
              <a:gd name="connsiteY17" fmla="*/ 1076246 h 109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6747" h="1095967">
                <a:moveTo>
                  <a:pt x="797266" y="1076246"/>
                </a:moveTo>
                <a:cubicBezTo>
                  <a:pt x="785577" y="1073649"/>
                  <a:pt x="742477" y="943999"/>
                  <a:pt x="691467" y="879764"/>
                </a:cubicBezTo>
                <a:cubicBezTo>
                  <a:pt x="640457" y="815529"/>
                  <a:pt x="525842" y="721696"/>
                  <a:pt x="491206" y="690838"/>
                </a:cubicBezTo>
                <a:cubicBezTo>
                  <a:pt x="456570" y="659980"/>
                  <a:pt x="579216" y="757910"/>
                  <a:pt x="483649" y="694616"/>
                </a:cubicBezTo>
                <a:cubicBezTo>
                  <a:pt x="384545" y="633220"/>
                  <a:pt x="279610" y="599524"/>
                  <a:pt x="204040" y="577483"/>
                </a:cubicBezTo>
                <a:cubicBezTo>
                  <a:pt x="128470" y="555442"/>
                  <a:pt x="60456" y="567406"/>
                  <a:pt x="30228" y="562368"/>
                </a:cubicBezTo>
                <a:cubicBezTo>
                  <a:pt x="0" y="557330"/>
                  <a:pt x="13855" y="567406"/>
                  <a:pt x="22671" y="547254"/>
                </a:cubicBezTo>
                <a:cubicBezTo>
                  <a:pt x="31488" y="527102"/>
                  <a:pt x="44082" y="496244"/>
                  <a:pt x="83127" y="441456"/>
                </a:cubicBezTo>
                <a:cubicBezTo>
                  <a:pt x="122172" y="386668"/>
                  <a:pt x="178850" y="284018"/>
                  <a:pt x="256939" y="218524"/>
                </a:cubicBezTo>
                <a:cubicBezTo>
                  <a:pt x="335028" y="153030"/>
                  <a:pt x="437048" y="80608"/>
                  <a:pt x="551663" y="48491"/>
                </a:cubicBezTo>
                <a:cubicBezTo>
                  <a:pt x="666278" y="16374"/>
                  <a:pt x="821197" y="0"/>
                  <a:pt x="944628" y="25820"/>
                </a:cubicBezTo>
                <a:cubicBezTo>
                  <a:pt x="1068059" y="51640"/>
                  <a:pt x="1196529" y="125321"/>
                  <a:pt x="1292251" y="203410"/>
                </a:cubicBezTo>
                <a:cubicBezTo>
                  <a:pt x="1387973" y="281499"/>
                  <a:pt x="1481177" y="442086"/>
                  <a:pt x="1518962" y="494355"/>
                </a:cubicBezTo>
                <a:cubicBezTo>
                  <a:pt x="1556747" y="546624"/>
                  <a:pt x="1541633" y="510099"/>
                  <a:pt x="1518962" y="517026"/>
                </a:cubicBezTo>
                <a:cubicBezTo>
                  <a:pt x="1496291" y="523953"/>
                  <a:pt x="1443391" y="517656"/>
                  <a:pt x="1382935" y="535919"/>
                </a:cubicBezTo>
                <a:cubicBezTo>
                  <a:pt x="1322479" y="554182"/>
                  <a:pt x="1226127" y="584410"/>
                  <a:pt x="1156225" y="626603"/>
                </a:cubicBezTo>
                <a:cubicBezTo>
                  <a:pt x="1086323" y="668796"/>
                  <a:pt x="1023346" y="712249"/>
                  <a:pt x="963520" y="789079"/>
                </a:cubicBezTo>
                <a:cubicBezTo>
                  <a:pt x="903694" y="865909"/>
                  <a:pt x="808601" y="1095967"/>
                  <a:pt x="797266" y="1076246"/>
                </a:cubicBezTo>
                <a:close/>
              </a:path>
            </a:pathLst>
          </a:custGeom>
          <a:gradFill>
            <a:gsLst>
              <a:gs pos="0">
                <a:srgbClr val="E4A302"/>
              </a:gs>
              <a:gs pos="100000">
                <a:srgbClr val="FFDD71"/>
              </a:gs>
            </a:gsLst>
            <a:lin ang="12000000" scaled="0"/>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rot="2231982">
            <a:off x="4316307" y="2073593"/>
            <a:ext cx="1556747" cy="1095967"/>
          </a:xfrm>
          <a:custGeom>
            <a:avLst/>
            <a:gdLst>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698395 w 1556117"/>
              <a:gd name="connsiteY2" fmla="*/ 875985 h 1091990"/>
              <a:gd name="connsiteX3" fmla="*/ 490576 w 1556117"/>
              <a:gd name="connsiteY3" fmla="*/ 690838 h 1091990"/>
              <a:gd name="connsiteX4" fmla="*/ 199631 w 1556117"/>
              <a:gd name="connsiteY4" fmla="*/ 562368 h 1091990"/>
              <a:gd name="connsiteX5" fmla="*/ 29598 w 1556117"/>
              <a:gd name="connsiteY5" fmla="*/ 562368 h 1091990"/>
              <a:gd name="connsiteX6" fmla="*/ 22041 w 1556117"/>
              <a:gd name="connsiteY6" fmla="*/ 547254 h 1091990"/>
              <a:gd name="connsiteX7" fmla="*/ 82497 w 1556117"/>
              <a:gd name="connsiteY7" fmla="*/ 441456 h 1091990"/>
              <a:gd name="connsiteX8" fmla="*/ 256309 w 1556117"/>
              <a:gd name="connsiteY8" fmla="*/ 218524 h 1091990"/>
              <a:gd name="connsiteX9" fmla="*/ 551033 w 1556117"/>
              <a:gd name="connsiteY9" fmla="*/ 48491 h 1091990"/>
              <a:gd name="connsiteX10" fmla="*/ 943998 w 1556117"/>
              <a:gd name="connsiteY10" fmla="*/ 25820 h 1091990"/>
              <a:gd name="connsiteX11" fmla="*/ 1291621 w 1556117"/>
              <a:gd name="connsiteY11" fmla="*/ 203410 h 1091990"/>
              <a:gd name="connsiteX12" fmla="*/ 1518332 w 1556117"/>
              <a:gd name="connsiteY12" fmla="*/ 494355 h 1091990"/>
              <a:gd name="connsiteX13" fmla="*/ 1518332 w 1556117"/>
              <a:gd name="connsiteY13" fmla="*/ 517026 h 1091990"/>
              <a:gd name="connsiteX14" fmla="*/ 1382305 w 1556117"/>
              <a:gd name="connsiteY14" fmla="*/ 535919 h 1091990"/>
              <a:gd name="connsiteX15" fmla="*/ 1155595 w 1556117"/>
              <a:gd name="connsiteY15" fmla="*/ 626603 h 1091990"/>
              <a:gd name="connsiteX16" fmla="*/ 962890 w 1556117"/>
              <a:gd name="connsiteY16" fmla="*/ 789079 h 1091990"/>
              <a:gd name="connsiteX17" fmla="*/ 796636 w 1556117"/>
              <a:gd name="connsiteY17"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360"/>
              <a:gd name="connsiteX1" fmla="*/ 690837 w 1556117"/>
              <a:gd name="connsiteY1" fmla="*/ 879764 h 1091360"/>
              <a:gd name="connsiteX2" fmla="*/ 490576 w 1556117"/>
              <a:gd name="connsiteY2" fmla="*/ 690838 h 1091360"/>
              <a:gd name="connsiteX3" fmla="*/ 199631 w 1556117"/>
              <a:gd name="connsiteY3" fmla="*/ 562368 h 1091360"/>
              <a:gd name="connsiteX4" fmla="*/ 29598 w 1556117"/>
              <a:gd name="connsiteY4" fmla="*/ 562368 h 1091360"/>
              <a:gd name="connsiteX5" fmla="*/ 22041 w 1556117"/>
              <a:gd name="connsiteY5" fmla="*/ 547254 h 1091360"/>
              <a:gd name="connsiteX6" fmla="*/ 82497 w 1556117"/>
              <a:gd name="connsiteY6" fmla="*/ 441456 h 1091360"/>
              <a:gd name="connsiteX7" fmla="*/ 256309 w 1556117"/>
              <a:gd name="connsiteY7" fmla="*/ 218524 h 1091360"/>
              <a:gd name="connsiteX8" fmla="*/ 551033 w 1556117"/>
              <a:gd name="connsiteY8" fmla="*/ 48491 h 1091360"/>
              <a:gd name="connsiteX9" fmla="*/ 943998 w 1556117"/>
              <a:gd name="connsiteY9" fmla="*/ 25820 h 1091360"/>
              <a:gd name="connsiteX10" fmla="*/ 1291621 w 1556117"/>
              <a:gd name="connsiteY10" fmla="*/ 203410 h 1091360"/>
              <a:gd name="connsiteX11" fmla="*/ 1518332 w 1556117"/>
              <a:gd name="connsiteY11" fmla="*/ 494355 h 1091360"/>
              <a:gd name="connsiteX12" fmla="*/ 1518332 w 1556117"/>
              <a:gd name="connsiteY12" fmla="*/ 517026 h 1091360"/>
              <a:gd name="connsiteX13" fmla="*/ 1382305 w 1556117"/>
              <a:gd name="connsiteY13" fmla="*/ 535919 h 1091360"/>
              <a:gd name="connsiteX14" fmla="*/ 1155595 w 1556117"/>
              <a:gd name="connsiteY14" fmla="*/ 626603 h 1091360"/>
              <a:gd name="connsiteX15" fmla="*/ 962890 w 1556117"/>
              <a:gd name="connsiteY15" fmla="*/ 789079 h 1091360"/>
              <a:gd name="connsiteX16" fmla="*/ 796636 w 1556117"/>
              <a:gd name="connsiteY16" fmla="*/ 1076246 h 1091360"/>
              <a:gd name="connsiteX0" fmla="*/ 796636 w 1556117"/>
              <a:gd name="connsiteY0" fmla="*/ 1076246 h 1091360"/>
              <a:gd name="connsiteX1" fmla="*/ 690837 w 1556117"/>
              <a:gd name="connsiteY1" fmla="*/ 879764 h 1091360"/>
              <a:gd name="connsiteX2" fmla="*/ 490576 w 1556117"/>
              <a:gd name="connsiteY2" fmla="*/ 690838 h 1091360"/>
              <a:gd name="connsiteX3" fmla="*/ 483019 w 1556117"/>
              <a:gd name="connsiteY3" fmla="*/ 694616 h 1091360"/>
              <a:gd name="connsiteX4" fmla="*/ 199631 w 1556117"/>
              <a:gd name="connsiteY4" fmla="*/ 562368 h 1091360"/>
              <a:gd name="connsiteX5" fmla="*/ 29598 w 1556117"/>
              <a:gd name="connsiteY5" fmla="*/ 562368 h 1091360"/>
              <a:gd name="connsiteX6" fmla="*/ 22041 w 1556117"/>
              <a:gd name="connsiteY6" fmla="*/ 547254 h 1091360"/>
              <a:gd name="connsiteX7" fmla="*/ 82497 w 1556117"/>
              <a:gd name="connsiteY7" fmla="*/ 441456 h 1091360"/>
              <a:gd name="connsiteX8" fmla="*/ 256309 w 1556117"/>
              <a:gd name="connsiteY8" fmla="*/ 218524 h 1091360"/>
              <a:gd name="connsiteX9" fmla="*/ 551033 w 1556117"/>
              <a:gd name="connsiteY9" fmla="*/ 48491 h 1091360"/>
              <a:gd name="connsiteX10" fmla="*/ 943998 w 1556117"/>
              <a:gd name="connsiteY10" fmla="*/ 25820 h 1091360"/>
              <a:gd name="connsiteX11" fmla="*/ 1291621 w 1556117"/>
              <a:gd name="connsiteY11" fmla="*/ 203410 h 1091360"/>
              <a:gd name="connsiteX12" fmla="*/ 1518332 w 1556117"/>
              <a:gd name="connsiteY12" fmla="*/ 494355 h 1091360"/>
              <a:gd name="connsiteX13" fmla="*/ 1518332 w 1556117"/>
              <a:gd name="connsiteY13" fmla="*/ 517026 h 1091360"/>
              <a:gd name="connsiteX14" fmla="*/ 1382305 w 1556117"/>
              <a:gd name="connsiteY14" fmla="*/ 535919 h 1091360"/>
              <a:gd name="connsiteX15" fmla="*/ 1155595 w 1556117"/>
              <a:gd name="connsiteY15" fmla="*/ 626603 h 1091360"/>
              <a:gd name="connsiteX16" fmla="*/ 962890 w 1556117"/>
              <a:gd name="connsiteY16" fmla="*/ 789079 h 1091360"/>
              <a:gd name="connsiteX17" fmla="*/ 796636 w 155611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76246"/>
              <a:gd name="connsiteX1" fmla="*/ 691467 w 1556747"/>
              <a:gd name="connsiteY1" fmla="*/ 879764 h 1076246"/>
              <a:gd name="connsiteX2" fmla="*/ 491206 w 1556747"/>
              <a:gd name="connsiteY2" fmla="*/ 690838 h 1076246"/>
              <a:gd name="connsiteX3" fmla="*/ 483649 w 1556747"/>
              <a:gd name="connsiteY3" fmla="*/ 694616 h 1076246"/>
              <a:gd name="connsiteX4" fmla="*/ 204040 w 1556747"/>
              <a:gd name="connsiteY4" fmla="*/ 577483 h 1076246"/>
              <a:gd name="connsiteX5" fmla="*/ 30228 w 1556747"/>
              <a:gd name="connsiteY5" fmla="*/ 562368 h 1076246"/>
              <a:gd name="connsiteX6" fmla="*/ 22671 w 1556747"/>
              <a:gd name="connsiteY6" fmla="*/ 547254 h 1076246"/>
              <a:gd name="connsiteX7" fmla="*/ 83127 w 1556747"/>
              <a:gd name="connsiteY7" fmla="*/ 441456 h 1076246"/>
              <a:gd name="connsiteX8" fmla="*/ 256939 w 1556747"/>
              <a:gd name="connsiteY8" fmla="*/ 218524 h 1076246"/>
              <a:gd name="connsiteX9" fmla="*/ 551663 w 1556747"/>
              <a:gd name="connsiteY9" fmla="*/ 48491 h 1076246"/>
              <a:gd name="connsiteX10" fmla="*/ 944628 w 1556747"/>
              <a:gd name="connsiteY10" fmla="*/ 25820 h 1076246"/>
              <a:gd name="connsiteX11" fmla="*/ 1292251 w 1556747"/>
              <a:gd name="connsiteY11" fmla="*/ 203410 h 1076246"/>
              <a:gd name="connsiteX12" fmla="*/ 1518962 w 1556747"/>
              <a:gd name="connsiteY12" fmla="*/ 494355 h 1076246"/>
              <a:gd name="connsiteX13" fmla="*/ 1518962 w 1556747"/>
              <a:gd name="connsiteY13" fmla="*/ 517026 h 1076246"/>
              <a:gd name="connsiteX14" fmla="*/ 1382935 w 1556747"/>
              <a:gd name="connsiteY14" fmla="*/ 535919 h 1076246"/>
              <a:gd name="connsiteX15" fmla="*/ 1156225 w 1556747"/>
              <a:gd name="connsiteY15" fmla="*/ 626603 h 1076246"/>
              <a:gd name="connsiteX16" fmla="*/ 963520 w 1556747"/>
              <a:gd name="connsiteY16" fmla="*/ 789079 h 1076246"/>
              <a:gd name="connsiteX17" fmla="*/ 797266 w 1556747"/>
              <a:gd name="connsiteY17" fmla="*/ 1076246 h 1076246"/>
              <a:gd name="connsiteX0" fmla="*/ 797266 w 1556747"/>
              <a:gd name="connsiteY0" fmla="*/ 1076246 h 1095967"/>
              <a:gd name="connsiteX1" fmla="*/ 691467 w 1556747"/>
              <a:gd name="connsiteY1" fmla="*/ 879764 h 1095967"/>
              <a:gd name="connsiteX2" fmla="*/ 491206 w 1556747"/>
              <a:gd name="connsiteY2" fmla="*/ 690838 h 1095967"/>
              <a:gd name="connsiteX3" fmla="*/ 483649 w 1556747"/>
              <a:gd name="connsiteY3" fmla="*/ 694616 h 1095967"/>
              <a:gd name="connsiteX4" fmla="*/ 204040 w 1556747"/>
              <a:gd name="connsiteY4" fmla="*/ 577483 h 1095967"/>
              <a:gd name="connsiteX5" fmla="*/ 30228 w 1556747"/>
              <a:gd name="connsiteY5" fmla="*/ 562368 h 1095967"/>
              <a:gd name="connsiteX6" fmla="*/ 22671 w 1556747"/>
              <a:gd name="connsiteY6" fmla="*/ 547254 h 1095967"/>
              <a:gd name="connsiteX7" fmla="*/ 83127 w 1556747"/>
              <a:gd name="connsiteY7" fmla="*/ 441456 h 1095967"/>
              <a:gd name="connsiteX8" fmla="*/ 256939 w 1556747"/>
              <a:gd name="connsiteY8" fmla="*/ 218524 h 1095967"/>
              <a:gd name="connsiteX9" fmla="*/ 551663 w 1556747"/>
              <a:gd name="connsiteY9" fmla="*/ 48491 h 1095967"/>
              <a:gd name="connsiteX10" fmla="*/ 944628 w 1556747"/>
              <a:gd name="connsiteY10" fmla="*/ 25820 h 1095967"/>
              <a:gd name="connsiteX11" fmla="*/ 1292251 w 1556747"/>
              <a:gd name="connsiteY11" fmla="*/ 203410 h 1095967"/>
              <a:gd name="connsiteX12" fmla="*/ 1518962 w 1556747"/>
              <a:gd name="connsiteY12" fmla="*/ 494355 h 1095967"/>
              <a:gd name="connsiteX13" fmla="*/ 1518962 w 1556747"/>
              <a:gd name="connsiteY13" fmla="*/ 517026 h 1095967"/>
              <a:gd name="connsiteX14" fmla="*/ 1382935 w 1556747"/>
              <a:gd name="connsiteY14" fmla="*/ 535919 h 1095967"/>
              <a:gd name="connsiteX15" fmla="*/ 1156225 w 1556747"/>
              <a:gd name="connsiteY15" fmla="*/ 626603 h 1095967"/>
              <a:gd name="connsiteX16" fmla="*/ 963520 w 1556747"/>
              <a:gd name="connsiteY16" fmla="*/ 789079 h 1095967"/>
              <a:gd name="connsiteX17" fmla="*/ 797266 w 1556747"/>
              <a:gd name="connsiteY17" fmla="*/ 1076246 h 109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6747" h="1095967">
                <a:moveTo>
                  <a:pt x="797266" y="1076246"/>
                </a:moveTo>
                <a:cubicBezTo>
                  <a:pt x="785577" y="1073649"/>
                  <a:pt x="742477" y="943999"/>
                  <a:pt x="691467" y="879764"/>
                </a:cubicBezTo>
                <a:cubicBezTo>
                  <a:pt x="640457" y="815529"/>
                  <a:pt x="525842" y="721696"/>
                  <a:pt x="491206" y="690838"/>
                </a:cubicBezTo>
                <a:cubicBezTo>
                  <a:pt x="456570" y="659980"/>
                  <a:pt x="579216" y="757910"/>
                  <a:pt x="483649" y="694616"/>
                </a:cubicBezTo>
                <a:cubicBezTo>
                  <a:pt x="384545" y="633220"/>
                  <a:pt x="279610" y="599524"/>
                  <a:pt x="204040" y="577483"/>
                </a:cubicBezTo>
                <a:cubicBezTo>
                  <a:pt x="128470" y="555442"/>
                  <a:pt x="60456" y="567406"/>
                  <a:pt x="30228" y="562368"/>
                </a:cubicBezTo>
                <a:cubicBezTo>
                  <a:pt x="0" y="557330"/>
                  <a:pt x="13855" y="567406"/>
                  <a:pt x="22671" y="547254"/>
                </a:cubicBezTo>
                <a:cubicBezTo>
                  <a:pt x="31488" y="527102"/>
                  <a:pt x="44082" y="496244"/>
                  <a:pt x="83127" y="441456"/>
                </a:cubicBezTo>
                <a:cubicBezTo>
                  <a:pt x="122172" y="386668"/>
                  <a:pt x="178850" y="284018"/>
                  <a:pt x="256939" y="218524"/>
                </a:cubicBezTo>
                <a:cubicBezTo>
                  <a:pt x="335028" y="153030"/>
                  <a:pt x="437048" y="80608"/>
                  <a:pt x="551663" y="48491"/>
                </a:cubicBezTo>
                <a:cubicBezTo>
                  <a:pt x="666278" y="16374"/>
                  <a:pt x="821197" y="0"/>
                  <a:pt x="944628" y="25820"/>
                </a:cubicBezTo>
                <a:cubicBezTo>
                  <a:pt x="1068059" y="51640"/>
                  <a:pt x="1196529" y="125321"/>
                  <a:pt x="1292251" y="203410"/>
                </a:cubicBezTo>
                <a:cubicBezTo>
                  <a:pt x="1387973" y="281499"/>
                  <a:pt x="1481177" y="442086"/>
                  <a:pt x="1518962" y="494355"/>
                </a:cubicBezTo>
                <a:cubicBezTo>
                  <a:pt x="1556747" y="546624"/>
                  <a:pt x="1541633" y="510099"/>
                  <a:pt x="1518962" y="517026"/>
                </a:cubicBezTo>
                <a:cubicBezTo>
                  <a:pt x="1496291" y="523953"/>
                  <a:pt x="1443391" y="517656"/>
                  <a:pt x="1382935" y="535919"/>
                </a:cubicBezTo>
                <a:cubicBezTo>
                  <a:pt x="1322479" y="554182"/>
                  <a:pt x="1226127" y="584410"/>
                  <a:pt x="1156225" y="626603"/>
                </a:cubicBezTo>
                <a:cubicBezTo>
                  <a:pt x="1086323" y="668796"/>
                  <a:pt x="1023346" y="712249"/>
                  <a:pt x="963520" y="789079"/>
                </a:cubicBezTo>
                <a:cubicBezTo>
                  <a:pt x="903694" y="865909"/>
                  <a:pt x="808601" y="1095967"/>
                  <a:pt x="797266" y="1076246"/>
                </a:cubicBezTo>
                <a:close/>
              </a:path>
            </a:pathLst>
          </a:custGeom>
          <a:gradFill>
            <a:gsLst>
              <a:gs pos="0">
                <a:srgbClr val="238B07"/>
              </a:gs>
              <a:gs pos="100000">
                <a:srgbClr val="92D050"/>
              </a:gs>
            </a:gsLst>
            <a:lin ang="0" scaled="0"/>
          </a:gradFill>
          <a:ln>
            <a:solidFill>
              <a:srgbClr val="54A4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rot="6572516">
            <a:off x="4713283" y="3297787"/>
            <a:ext cx="1556747" cy="1095967"/>
          </a:xfrm>
          <a:custGeom>
            <a:avLst/>
            <a:gdLst>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990"/>
              <a:gd name="connsiteX1" fmla="*/ 702173 w 1556117"/>
              <a:gd name="connsiteY1" fmla="*/ 883542 h 1091990"/>
              <a:gd name="connsiteX2" fmla="*/ 698395 w 1556117"/>
              <a:gd name="connsiteY2" fmla="*/ 875985 h 1091990"/>
              <a:gd name="connsiteX3" fmla="*/ 490576 w 1556117"/>
              <a:gd name="connsiteY3" fmla="*/ 690838 h 1091990"/>
              <a:gd name="connsiteX4" fmla="*/ 199631 w 1556117"/>
              <a:gd name="connsiteY4" fmla="*/ 562368 h 1091990"/>
              <a:gd name="connsiteX5" fmla="*/ 29598 w 1556117"/>
              <a:gd name="connsiteY5" fmla="*/ 562368 h 1091990"/>
              <a:gd name="connsiteX6" fmla="*/ 22041 w 1556117"/>
              <a:gd name="connsiteY6" fmla="*/ 547254 h 1091990"/>
              <a:gd name="connsiteX7" fmla="*/ 82497 w 1556117"/>
              <a:gd name="connsiteY7" fmla="*/ 441456 h 1091990"/>
              <a:gd name="connsiteX8" fmla="*/ 256309 w 1556117"/>
              <a:gd name="connsiteY8" fmla="*/ 218524 h 1091990"/>
              <a:gd name="connsiteX9" fmla="*/ 551033 w 1556117"/>
              <a:gd name="connsiteY9" fmla="*/ 48491 h 1091990"/>
              <a:gd name="connsiteX10" fmla="*/ 943998 w 1556117"/>
              <a:gd name="connsiteY10" fmla="*/ 25820 h 1091990"/>
              <a:gd name="connsiteX11" fmla="*/ 1291621 w 1556117"/>
              <a:gd name="connsiteY11" fmla="*/ 203410 h 1091990"/>
              <a:gd name="connsiteX12" fmla="*/ 1518332 w 1556117"/>
              <a:gd name="connsiteY12" fmla="*/ 494355 h 1091990"/>
              <a:gd name="connsiteX13" fmla="*/ 1518332 w 1556117"/>
              <a:gd name="connsiteY13" fmla="*/ 517026 h 1091990"/>
              <a:gd name="connsiteX14" fmla="*/ 1382305 w 1556117"/>
              <a:gd name="connsiteY14" fmla="*/ 535919 h 1091990"/>
              <a:gd name="connsiteX15" fmla="*/ 1155595 w 1556117"/>
              <a:gd name="connsiteY15" fmla="*/ 626603 h 1091990"/>
              <a:gd name="connsiteX16" fmla="*/ 962890 w 1556117"/>
              <a:gd name="connsiteY16" fmla="*/ 789079 h 1091990"/>
              <a:gd name="connsiteX17" fmla="*/ 796636 w 1556117"/>
              <a:gd name="connsiteY17" fmla="*/ 1076246 h 1091990"/>
              <a:gd name="connsiteX0" fmla="*/ 796636 w 1556117"/>
              <a:gd name="connsiteY0" fmla="*/ 1076246 h 1091990"/>
              <a:gd name="connsiteX1" fmla="*/ 702173 w 1556117"/>
              <a:gd name="connsiteY1" fmla="*/ 883542 h 1091990"/>
              <a:gd name="connsiteX2" fmla="*/ 490576 w 1556117"/>
              <a:gd name="connsiteY2" fmla="*/ 690838 h 1091990"/>
              <a:gd name="connsiteX3" fmla="*/ 199631 w 1556117"/>
              <a:gd name="connsiteY3" fmla="*/ 562368 h 1091990"/>
              <a:gd name="connsiteX4" fmla="*/ 29598 w 1556117"/>
              <a:gd name="connsiteY4" fmla="*/ 562368 h 1091990"/>
              <a:gd name="connsiteX5" fmla="*/ 22041 w 1556117"/>
              <a:gd name="connsiteY5" fmla="*/ 547254 h 1091990"/>
              <a:gd name="connsiteX6" fmla="*/ 82497 w 1556117"/>
              <a:gd name="connsiteY6" fmla="*/ 441456 h 1091990"/>
              <a:gd name="connsiteX7" fmla="*/ 256309 w 1556117"/>
              <a:gd name="connsiteY7" fmla="*/ 218524 h 1091990"/>
              <a:gd name="connsiteX8" fmla="*/ 551033 w 1556117"/>
              <a:gd name="connsiteY8" fmla="*/ 48491 h 1091990"/>
              <a:gd name="connsiteX9" fmla="*/ 943998 w 1556117"/>
              <a:gd name="connsiteY9" fmla="*/ 25820 h 1091990"/>
              <a:gd name="connsiteX10" fmla="*/ 1291621 w 1556117"/>
              <a:gd name="connsiteY10" fmla="*/ 203410 h 1091990"/>
              <a:gd name="connsiteX11" fmla="*/ 1518332 w 1556117"/>
              <a:gd name="connsiteY11" fmla="*/ 494355 h 1091990"/>
              <a:gd name="connsiteX12" fmla="*/ 1518332 w 1556117"/>
              <a:gd name="connsiteY12" fmla="*/ 517026 h 1091990"/>
              <a:gd name="connsiteX13" fmla="*/ 1382305 w 1556117"/>
              <a:gd name="connsiteY13" fmla="*/ 535919 h 1091990"/>
              <a:gd name="connsiteX14" fmla="*/ 1155595 w 1556117"/>
              <a:gd name="connsiteY14" fmla="*/ 626603 h 1091990"/>
              <a:gd name="connsiteX15" fmla="*/ 962890 w 1556117"/>
              <a:gd name="connsiteY15" fmla="*/ 789079 h 1091990"/>
              <a:gd name="connsiteX16" fmla="*/ 796636 w 1556117"/>
              <a:gd name="connsiteY16" fmla="*/ 1076246 h 1091990"/>
              <a:gd name="connsiteX0" fmla="*/ 796636 w 1556117"/>
              <a:gd name="connsiteY0" fmla="*/ 1076246 h 1091360"/>
              <a:gd name="connsiteX1" fmla="*/ 690837 w 1556117"/>
              <a:gd name="connsiteY1" fmla="*/ 879764 h 1091360"/>
              <a:gd name="connsiteX2" fmla="*/ 490576 w 1556117"/>
              <a:gd name="connsiteY2" fmla="*/ 690838 h 1091360"/>
              <a:gd name="connsiteX3" fmla="*/ 199631 w 1556117"/>
              <a:gd name="connsiteY3" fmla="*/ 562368 h 1091360"/>
              <a:gd name="connsiteX4" fmla="*/ 29598 w 1556117"/>
              <a:gd name="connsiteY4" fmla="*/ 562368 h 1091360"/>
              <a:gd name="connsiteX5" fmla="*/ 22041 w 1556117"/>
              <a:gd name="connsiteY5" fmla="*/ 547254 h 1091360"/>
              <a:gd name="connsiteX6" fmla="*/ 82497 w 1556117"/>
              <a:gd name="connsiteY6" fmla="*/ 441456 h 1091360"/>
              <a:gd name="connsiteX7" fmla="*/ 256309 w 1556117"/>
              <a:gd name="connsiteY7" fmla="*/ 218524 h 1091360"/>
              <a:gd name="connsiteX8" fmla="*/ 551033 w 1556117"/>
              <a:gd name="connsiteY8" fmla="*/ 48491 h 1091360"/>
              <a:gd name="connsiteX9" fmla="*/ 943998 w 1556117"/>
              <a:gd name="connsiteY9" fmla="*/ 25820 h 1091360"/>
              <a:gd name="connsiteX10" fmla="*/ 1291621 w 1556117"/>
              <a:gd name="connsiteY10" fmla="*/ 203410 h 1091360"/>
              <a:gd name="connsiteX11" fmla="*/ 1518332 w 1556117"/>
              <a:gd name="connsiteY11" fmla="*/ 494355 h 1091360"/>
              <a:gd name="connsiteX12" fmla="*/ 1518332 w 1556117"/>
              <a:gd name="connsiteY12" fmla="*/ 517026 h 1091360"/>
              <a:gd name="connsiteX13" fmla="*/ 1382305 w 1556117"/>
              <a:gd name="connsiteY13" fmla="*/ 535919 h 1091360"/>
              <a:gd name="connsiteX14" fmla="*/ 1155595 w 1556117"/>
              <a:gd name="connsiteY14" fmla="*/ 626603 h 1091360"/>
              <a:gd name="connsiteX15" fmla="*/ 962890 w 1556117"/>
              <a:gd name="connsiteY15" fmla="*/ 789079 h 1091360"/>
              <a:gd name="connsiteX16" fmla="*/ 796636 w 1556117"/>
              <a:gd name="connsiteY16" fmla="*/ 1076246 h 1091360"/>
              <a:gd name="connsiteX0" fmla="*/ 796636 w 1556117"/>
              <a:gd name="connsiteY0" fmla="*/ 1076246 h 1091360"/>
              <a:gd name="connsiteX1" fmla="*/ 690837 w 1556117"/>
              <a:gd name="connsiteY1" fmla="*/ 879764 h 1091360"/>
              <a:gd name="connsiteX2" fmla="*/ 490576 w 1556117"/>
              <a:gd name="connsiteY2" fmla="*/ 690838 h 1091360"/>
              <a:gd name="connsiteX3" fmla="*/ 483019 w 1556117"/>
              <a:gd name="connsiteY3" fmla="*/ 694616 h 1091360"/>
              <a:gd name="connsiteX4" fmla="*/ 199631 w 1556117"/>
              <a:gd name="connsiteY4" fmla="*/ 562368 h 1091360"/>
              <a:gd name="connsiteX5" fmla="*/ 29598 w 1556117"/>
              <a:gd name="connsiteY5" fmla="*/ 562368 h 1091360"/>
              <a:gd name="connsiteX6" fmla="*/ 22041 w 1556117"/>
              <a:gd name="connsiteY6" fmla="*/ 547254 h 1091360"/>
              <a:gd name="connsiteX7" fmla="*/ 82497 w 1556117"/>
              <a:gd name="connsiteY7" fmla="*/ 441456 h 1091360"/>
              <a:gd name="connsiteX8" fmla="*/ 256309 w 1556117"/>
              <a:gd name="connsiteY8" fmla="*/ 218524 h 1091360"/>
              <a:gd name="connsiteX9" fmla="*/ 551033 w 1556117"/>
              <a:gd name="connsiteY9" fmla="*/ 48491 h 1091360"/>
              <a:gd name="connsiteX10" fmla="*/ 943998 w 1556117"/>
              <a:gd name="connsiteY10" fmla="*/ 25820 h 1091360"/>
              <a:gd name="connsiteX11" fmla="*/ 1291621 w 1556117"/>
              <a:gd name="connsiteY11" fmla="*/ 203410 h 1091360"/>
              <a:gd name="connsiteX12" fmla="*/ 1518332 w 1556117"/>
              <a:gd name="connsiteY12" fmla="*/ 494355 h 1091360"/>
              <a:gd name="connsiteX13" fmla="*/ 1518332 w 1556117"/>
              <a:gd name="connsiteY13" fmla="*/ 517026 h 1091360"/>
              <a:gd name="connsiteX14" fmla="*/ 1382305 w 1556117"/>
              <a:gd name="connsiteY14" fmla="*/ 535919 h 1091360"/>
              <a:gd name="connsiteX15" fmla="*/ 1155595 w 1556117"/>
              <a:gd name="connsiteY15" fmla="*/ 626603 h 1091360"/>
              <a:gd name="connsiteX16" fmla="*/ 962890 w 1556117"/>
              <a:gd name="connsiteY16" fmla="*/ 789079 h 1091360"/>
              <a:gd name="connsiteX17" fmla="*/ 796636 w 155611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91360"/>
              <a:gd name="connsiteX1" fmla="*/ 691467 w 1556747"/>
              <a:gd name="connsiteY1" fmla="*/ 879764 h 1091360"/>
              <a:gd name="connsiteX2" fmla="*/ 491206 w 1556747"/>
              <a:gd name="connsiteY2" fmla="*/ 690838 h 1091360"/>
              <a:gd name="connsiteX3" fmla="*/ 483649 w 1556747"/>
              <a:gd name="connsiteY3" fmla="*/ 694616 h 1091360"/>
              <a:gd name="connsiteX4" fmla="*/ 204040 w 1556747"/>
              <a:gd name="connsiteY4" fmla="*/ 577483 h 1091360"/>
              <a:gd name="connsiteX5" fmla="*/ 30228 w 1556747"/>
              <a:gd name="connsiteY5" fmla="*/ 562368 h 1091360"/>
              <a:gd name="connsiteX6" fmla="*/ 22671 w 1556747"/>
              <a:gd name="connsiteY6" fmla="*/ 547254 h 1091360"/>
              <a:gd name="connsiteX7" fmla="*/ 83127 w 1556747"/>
              <a:gd name="connsiteY7" fmla="*/ 441456 h 1091360"/>
              <a:gd name="connsiteX8" fmla="*/ 256939 w 1556747"/>
              <a:gd name="connsiteY8" fmla="*/ 218524 h 1091360"/>
              <a:gd name="connsiteX9" fmla="*/ 551663 w 1556747"/>
              <a:gd name="connsiteY9" fmla="*/ 48491 h 1091360"/>
              <a:gd name="connsiteX10" fmla="*/ 944628 w 1556747"/>
              <a:gd name="connsiteY10" fmla="*/ 25820 h 1091360"/>
              <a:gd name="connsiteX11" fmla="*/ 1292251 w 1556747"/>
              <a:gd name="connsiteY11" fmla="*/ 203410 h 1091360"/>
              <a:gd name="connsiteX12" fmla="*/ 1518962 w 1556747"/>
              <a:gd name="connsiteY12" fmla="*/ 494355 h 1091360"/>
              <a:gd name="connsiteX13" fmla="*/ 1518962 w 1556747"/>
              <a:gd name="connsiteY13" fmla="*/ 517026 h 1091360"/>
              <a:gd name="connsiteX14" fmla="*/ 1382935 w 1556747"/>
              <a:gd name="connsiteY14" fmla="*/ 535919 h 1091360"/>
              <a:gd name="connsiteX15" fmla="*/ 1156225 w 1556747"/>
              <a:gd name="connsiteY15" fmla="*/ 626603 h 1091360"/>
              <a:gd name="connsiteX16" fmla="*/ 963520 w 1556747"/>
              <a:gd name="connsiteY16" fmla="*/ 789079 h 1091360"/>
              <a:gd name="connsiteX17" fmla="*/ 797266 w 1556747"/>
              <a:gd name="connsiteY17" fmla="*/ 1076246 h 1091360"/>
              <a:gd name="connsiteX0" fmla="*/ 797266 w 1556747"/>
              <a:gd name="connsiteY0" fmla="*/ 1076246 h 1076246"/>
              <a:gd name="connsiteX1" fmla="*/ 691467 w 1556747"/>
              <a:gd name="connsiteY1" fmla="*/ 879764 h 1076246"/>
              <a:gd name="connsiteX2" fmla="*/ 491206 w 1556747"/>
              <a:gd name="connsiteY2" fmla="*/ 690838 h 1076246"/>
              <a:gd name="connsiteX3" fmla="*/ 483649 w 1556747"/>
              <a:gd name="connsiteY3" fmla="*/ 694616 h 1076246"/>
              <a:gd name="connsiteX4" fmla="*/ 204040 w 1556747"/>
              <a:gd name="connsiteY4" fmla="*/ 577483 h 1076246"/>
              <a:gd name="connsiteX5" fmla="*/ 30228 w 1556747"/>
              <a:gd name="connsiteY5" fmla="*/ 562368 h 1076246"/>
              <a:gd name="connsiteX6" fmla="*/ 22671 w 1556747"/>
              <a:gd name="connsiteY6" fmla="*/ 547254 h 1076246"/>
              <a:gd name="connsiteX7" fmla="*/ 83127 w 1556747"/>
              <a:gd name="connsiteY7" fmla="*/ 441456 h 1076246"/>
              <a:gd name="connsiteX8" fmla="*/ 256939 w 1556747"/>
              <a:gd name="connsiteY8" fmla="*/ 218524 h 1076246"/>
              <a:gd name="connsiteX9" fmla="*/ 551663 w 1556747"/>
              <a:gd name="connsiteY9" fmla="*/ 48491 h 1076246"/>
              <a:gd name="connsiteX10" fmla="*/ 944628 w 1556747"/>
              <a:gd name="connsiteY10" fmla="*/ 25820 h 1076246"/>
              <a:gd name="connsiteX11" fmla="*/ 1292251 w 1556747"/>
              <a:gd name="connsiteY11" fmla="*/ 203410 h 1076246"/>
              <a:gd name="connsiteX12" fmla="*/ 1518962 w 1556747"/>
              <a:gd name="connsiteY12" fmla="*/ 494355 h 1076246"/>
              <a:gd name="connsiteX13" fmla="*/ 1518962 w 1556747"/>
              <a:gd name="connsiteY13" fmla="*/ 517026 h 1076246"/>
              <a:gd name="connsiteX14" fmla="*/ 1382935 w 1556747"/>
              <a:gd name="connsiteY14" fmla="*/ 535919 h 1076246"/>
              <a:gd name="connsiteX15" fmla="*/ 1156225 w 1556747"/>
              <a:gd name="connsiteY15" fmla="*/ 626603 h 1076246"/>
              <a:gd name="connsiteX16" fmla="*/ 963520 w 1556747"/>
              <a:gd name="connsiteY16" fmla="*/ 789079 h 1076246"/>
              <a:gd name="connsiteX17" fmla="*/ 797266 w 1556747"/>
              <a:gd name="connsiteY17" fmla="*/ 1076246 h 1076246"/>
              <a:gd name="connsiteX0" fmla="*/ 797266 w 1556747"/>
              <a:gd name="connsiteY0" fmla="*/ 1076246 h 1095967"/>
              <a:gd name="connsiteX1" fmla="*/ 691467 w 1556747"/>
              <a:gd name="connsiteY1" fmla="*/ 879764 h 1095967"/>
              <a:gd name="connsiteX2" fmla="*/ 491206 w 1556747"/>
              <a:gd name="connsiteY2" fmla="*/ 690838 h 1095967"/>
              <a:gd name="connsiteX3" fmla="*/ 483649 w 1556747"/>
              <a:gd name="connsiteY3" fmla="*/ 694616 h 1095967"/>
              <a:gd name="connsiteX4" fmla="*/ 204040 w 1556747"/>
              <a:gd name="connsiteY4" fmla="*/ 577483 h 1095967"/>
              <a:gd name="connsiteX5" fmla="*/ 30228 w 1556747"/>
              <a:gd name="connsiteY5" fmla="*/ 562368 h 1095967"/>
              <a:gd name="connsiteX6" fmla="*/ 22671 w 1556747"/>
              <a:gd name="connsiteY6" fmla="*/ 547254 h 1095967"/>
              <a:gd name="connsiteX7" fmla="*/ 83127 w 1556747"/>
              <a:gd name="connsiteY7" fmla="*/ 441456 h 1095967"/>
              <a:gd name="connsiteX8" fmla="*/ 256939 w 1556747"/>
              <a:gd name="connsiteY8" fmla="*/ 218524 h 1095967"/>
              <a:gd name="connsiteX9" fmla="*/ 551663 w 1556747"/>
              <a:gd name="connsiteY9" fmla="*/ 48491 h 1095967"/>
              <a:gd name="connsiteX10" fmla="*/ 944628 w 1556747"/>
              <a:gd name="connsiteY10" fmla="*/ 25820 h 1095967"/>
              <a:gd name="connsiteX11" fmla="*/ 1292251 w 1556747"/>
              <a:gd name="connsiteY11" fmla="*/ 203410 h 1095967"/>
              <a:gd name="connsiteX12" fmla="*/ 1518962 w 1556747"/>
              <a:gd name="connsiteY12" fmla="*/ 494355 h 1095967"/>
              <a:gd name="connsiteX13" fmla="*/ 1518962 w 1556747"/>
              <a:gd name="connsiteY13" fmla="*/ 517026 h 1095967"/>
              <a:gd name="connsiteX14" fmla="*/ 1382935 w 1556747"/>
              <a:gd name="connsiteY14" fmla="*/ 535919 h 1095967"/>
              <a:gd name="connsiteX15" fmla="*/ 1156225 w 1556747"/>
              <a:gd name="connsiteY15" fmla="*/ 626603 h 1095967"/>
              <a:gd name="connsiteX16" fmla="*/ 963520 w 1556747"/>
              <a:gd name="connsiteY16" fmla="*/ 789079 h 1095967"/>
              <a:gd name="connsiteX17" fmla="*/ 797266 w 1556747"/>
              <a:gd name="connsiteY17" fmla="*/ 1076246 h 109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6747" h="1095967">
                <a:moveTo>
                  <a:pt x="797266" y="1076246"/>
                </a:moveTo>
                <a:cubicBezTo>
                  <a:pt x="785577" y="1073649"/>
                  <a:pt x="742477" y="943999"/>
                  <a:pt x="691467" y="879764"/>
                </a:cubicBezTo>
                <a:cubicBezTo>
                  <a:pt x="640457" y="815529"/>
                  <a:pt x="525842" y="721696"/>
                  <a:pt x="491206" y="690838"/>
                </a:cubicBezTo>
                <a:cubicBezTo>
                  <a:pt x="456570" y="659980"/>
                  <a:pt x="579216" y="757910"/>
                  <a:pt x="483649" y="694616"/>
                </a:cubicBezTo>
                <a:cubicBezTo>
                  <a:pt x="384545" y="633220"/>
                  <a:pt x="279610" y="599524"/>
                  <a:pt x="204040" y="577483"/>
                </a:cubicBezTo>
                <a:cubicBezTo>
                  <a:pt x="128470" y="555442"/>
                  <a:pt x="60456" y="567406"/>
                  <a:pt x="30228" y="562368"/>
                </a:cubicBezTo>
                <a:cubicBezTo>
                  <a:pt x="0" y="557330"/>
                  <a:pt x="13855" y="567406"/>
                  <a:pt x="22671" y="547254"/>
                </a:cubicBezTo>
                <a:cubicBezTo>
                  <a:pt x="31488" y="527102"/>
                  <a:pt x="44082" y="496244"/>
                  <a:pt x="83127" y="441456"/>
                </a:cubicBezTo>
                <a:cubicBezTo>
                  <a:pt x="122172" y="386668"/>
                  <a:pt x="178850" y="284018"/>
                  <a:pt x="256939" y="218524"/>
                </a:cubicBezTo>
                <a:cubicBezTo>
                  <a:pt x="335028" y="153030"/>
                  <a:pt x="437048" y="80608"/>
                  <a:pt x="551663" y="48491"/>
                </a:cubicBezTo>
                <a:cubicBezTo>
                  <a:pt x="666278" y="16374"/>
                  <a:pt x="821197" y="0"/>
                  <a:pt x="944628" y="25820"/>
                </a:cubicBezTo>
                <a:cubicBezTo>
                  <a:pt x="1068059" y="51640"/>
                  <a:pt x="1196529" y="125321"/>
                  <a:pt x="1292251" y="203410"/>
                </a:cubicBezTo>
                <a:cubicBezTo>
                  <a:pt x="1387973" y="281499"/>
                  <a:pt x="1481177" y="442086"/>
                  <a:pt x="1518962" y="494355"/>
                </a:cubicBezTo>
                <a:cubicBezTo>
                  <a:pt x="1556747" y="546624"/>
                  <a:pt x="1541633" y="510099"/>
                  <a:pt x="1518962" y="517026"/>
                </a:cubicBezTo>
                <a:cubicBezTo>
                  <a:pt x="1496291" y="523953"/>
                  <a:pt x="1443391" y="517656"/>
                  <a:pt x="1382935" y="535919"/>
                </a:cubicBezTo>
                <a:cubicBezTo>
                  <a:pt x="1322479" y="554182"/>
                  <a:pt x="1226127" y="584410"/>
                  <a:pt x="1156225" y="626603"/>
                </a:cubicBezTo>
                <a:cubicBezTo>
                  <a:pt x="1086323" y="668796"/>
                  <a:pt x="1023346" y="712249"/>
                  <a:pt x="963520" y="789079"/>
                </a:cubicBezTo>
                <a:cubicBezTo>
                  <a:pt x="903694" y="865909"/>
                  <a:pt x="808601" y="1095967"/>
                  <a:pt x="797266" y="1076246"/>
                </a:cubicBezTo>
                <a:close/>
              </a:path>
            </a:pathLst>
          </a:custGeom>
          <a:gradFill>
            <a:gsLst>
              <a:gs pos="0">
                <a:srgbClr val="DD5A09"/>
              </a:gs>
              <a:gs pos="100000">
                <a:srgbClr val="FFC000"/>
              </a:gs>
            </a:gsLst>
            <a:lin ang="6000000" scaled="0"/>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928488" y="2961809"/>
            <a:ext cx="1071570" cy="107157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rgbClr val="0088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itchFamily="34" charset="-122"/>
              <a:ea typeface="微软雅黑" pitchFamily="34" charset="-122"/>
            </a:endParaRPr>
          </a:p>
        </p:txBody>
      </p:sp>
      <p:cxnSp>
        <p:nvCxnSpPr>
          <p:cNvPr id="26" name="直接连接符 25"/>
          <p:cNvCxnSpPr/>
          <p:nvPr/>
        </p:nvCxnSpPr>
        <p:spPr>
          <a:xfrm flipH="1">
            <a:off x="1475656" y="4941168"/>
            <a:ext cx="2952329" cy="0"/>
          </a:xfrm>
          <a:prstGeom prst="line">
            <a:avLst/>
          </a:prstGeom>
          <a:ln w="12700">
            <a:solidFill>
              <a:schemeClr val="tx1"/>
            </a:solidFill>
            <a:prstDash val="sysDot"/>
            <a:headEnd type="oval"/>
            <a:tailEnd type="oval"/>
          </a:ln>
          <a:effectLst/>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5429256" y="2428868"/>
            <a:ext cx="2460595" cy="0"/>
          </a:xfrm>
          <a:prstGeom prst="line">
            <a:avLst/>
          </a:prstGeom>
          <a:ln w="12700">
            <a:solidFill>
              <a:schemeClr val="tx1"/>
            </a:solidFill>
            <a:prstDash val="sysDot"/>
            <a:headEnd type="oval"/>
            <a:tailEnd type="oval"/>
          </a:ln>
          <a:effectLst/>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1247309" y="2348880"/>
            <a:ext cx="2460595" cy="0"/>
          </a:xfrm>
          <a:prstGeom prst="line">
            <a:avLst/>
          </a:prstGeom>
          <a:ln w="12700">
            <a:solidFill>
              <a:schemeClr val="tx1"/>
            </a:solidFill>
            <a:prstDash val="sysDot"/>
            <a:headEnd type="oval"/>
            <a:tailEnd type="oval"/>
          </a:ln>
          <a:effectLst/>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3964978" y="3155258"/>
            <a:ext cx="983720" cy="707886"/>
          </a:xfrm>
          <a:prstGeom prst="rect">
            <a:avLst/>
          </a:prstGeom>
        </p:spPr>
        <p:txBody>
          <a:bodyPr wrap="square">
            <a:spAutoFit/>
          </a:bodyPr>
          <a:lstStyle/>
          <a:p>
            <a:pPr algn="ctr"/>
            <a:r>
              <a:rPr lang="zh-CN" altLang="en-US" sz="2000" b="1" dirty="0">
                <a:solidFill>
                  <a:schemeClr val="bg1"/>
                </a:solidFill>
                <a:latin typeface="微软雅黑" pitchFamily="34" charset="-122"/>
                <a:ea typeface="微软雅黑" pitchFamily="34" charset="-122"/>
              </a:rPr>
              <a:t>歧义性谬误</a:t>
            </a:r>
          </a:p>
        </p:txBody>
      </p:sp>
      <p:sp>
        <p:nvSpPr>
          <p:cNvPr id="35" name="Rectangle 4"/>
          <p:cNvSpPr>
            <a:spLocks noChangeArrowheads="1"/>
          </p:cNvSpPr>
          <p:nvPr/>
        </p:nvSpPr>
        <p:spPr bwMode="auto">
          <a:xfrm>
            <a:off x="1504471" y="1844824"/>
            <a:ext cx="1980029" cy="523220"/>
          </a:xfrm>
          <a:prstGeom prst="rect">
            <a:avLst/>
          </a:prstGeom>
          <a:noFill/>
          <a:ln w="9525">
            <a:noFill/>
            <a:miter lim="800000"/>
            <a:headEnd/>
            <a:tailEnd/>
          </a:ln>
          <a:effectLst/>
        </p:spPr>
        <p:txBody>
          <a:bodyPr wrap="none" anchor="ctr">
            <a:spAutoFit/>
          </a:bodyPr>
          <a:lstStyle/>
          <a:p>
            <a:pPr>
              <a:defRPr/>
            </a:pPr>
            <a:r>
              <a:rPr lang="zh-CN" altLang="en-US" sz="2800" b="1" dirty="0">
                <a:solidFill>
                  <a:schemeClr val="bg2">
                    <a:lumMod val="25000"/>
                  </a:schemeClr>
                </a:solidFill>
                <a:latin typeface="PMingLiU-ExtB" pitchFamily="18" charset="-120"/>
                <a:ea typeface="华康简标题宋" pitchFamily="49" charset="-122"/>
              </a:rPr>
              <a:t>①概念混淆</a:t>
            </a:r>
          </a:p>
        </p:txBody>
      </p:sp>
      <p:sp>
        <p:nvSpPr>
          <p:cNvPr id="36" name="Rectangle 4"/>
          <p:cNvSpPr>
            <a:spLocks noChangeArrowheads="1"/>
          </p:cNvSpPr>
          <p:nvPr/>
        </p:nvSpPr>
        <p:spPr bwMode="auto">
          <a:xfrm>
            <a:off x="969871" y="3232043"/>
            <a:ext cx="1980029" cy="523220"/>
          </a:xfrm>
          <a:prstGeom prst="rect">
            <a:avLst/>
          </a:prstGeom>
          <a:noFill/>
          <a:ln w="9525">
            <a:noFill/>
            <a:miter lim="800000"/>
            <a:headEnd/>
            <a:tailEnd/>
          </a:ln>
          <a:effectLst/>
        </p:spPr>
        <p:txBody>
          <a:bodyPr wrap="none" anchor="ctr">
            <a:spAutoFit/>
          </a:bodyPr>
          <a:lstStyle/>
          <a:p>
            <a:pPr>
              <a:defRPr/>
            </a:pPr>
            <a:r>
              <a:rPr lang="zh-CN" altLang="en-US" sz="2800" b="1" dirty="0">
                <a:solidFill>
                  <a:schemeClr val="bg2">
                    <a:lumMod val="25000"/>
                  </a:schemeClr>
                </a:solidFill>
                <a:latin typeface="PMingLiU-ExtB" pitchFamily="18" charset="-120"/>
                <a:ea typeface="华康简标题宋" pitchFamily="49" charset="-122"/>
              </a:rPr>
              <a:t>③错置重音</a:t>
            </a:r>
          </a:p>
        </p:txBody>
      </p:sp>
      <p:sp>
        <p:nvSpPr>
          <p:cNvPr id="39" name="Rectangle 4"/>
          <p:cNvSpPr>
            <a:spLocks noChangeArrowheads="1"/>
          </p:cNvSpPr>
          <p:nvPr/>
        </p:nvSpPr>
        <p:spPr bwMode="auto">
          <a:xfrm>
            <a:off x="1720495" y="4417948"/>
            <a:ext cx="1627369" cy="523220"/>
          </a:xfrm>
          <a:prstGeom prst="rect">
            <a:avLst/>
          </a:prstGeom>
          <a:noFill/>
          <a:ln w="9525">
            <a:noFill/>
            <a:miter lim="800000"/>
            <a:headEnd/>
            <a:tailEnd/>
          </a:ln>
          <a:effectLst/>
        </p:spPr>
        <p:txBody>
          <a:bodyPr wrap="square" anchor="ctr">
            <a:spAutoFit/>
          </a:bodyPr>
          <a:lstStyle/>
          <a:p>
            <a:pPr>
              <a:defRPr/>
            </a:pPr>
            <a:r>
              <a:rPr lang="zh-CN" altLang="en-US" sz="2800" b="1" dirty="0">
                <a:solidFill>
                  <a:schemeClr val="bg2">
                    <a:lumMod val="25000"/>
                  </a:schemeClr>
                </a:solidFill>
                <a:latin typeface="PMingLiU-ExtB" pitchFamily="18" charset="-120"/>
                <a:ea typeface="华康简标题宋" pitchFamily="49" charset="-122"/>
              </a:rPr>
              <a:t>⑤分举</a:t>
            </a:r>
          </a:p>
        </p:txBody>
      </p:sp>
      <p:sp>
        <p:nvSpPr>
          <p:cNvPr id="40" name="Rectangle 4"/>
          <p:cNvSpPr>
            <a:spLocks noChangeArrowheads="1"/>
          </p:cNvSpPr>
          <p:nvPr/>
        </p:nvSpPr>
        <p:spPr bwMode="auto">
          <a:xfrm>
            <a:off x="6300192" y="3553852"/>
            <a:ext cx="1261884" cy="523220"/>
          </a:xfrm>
          <a:prstGeom prst="rect">
            <a:avLst/>
          </a:prstGeom>
          <a:noFill/>
          <a:ln w="9525">
            <a:noFill/>
            <a:miter lim="800000"/>
            <a:headEnd/>
            <a:tailEnd/>
          </a:ln>
          <a:effectLst/>
        </p:spPr>
        <p:txBody>
          <a:bodyPr wrap="none" anchor="ctr">
            <a:spAutoFit/>
          </a:bodyPr>
          <a:lstStyle/>
          <a:p>
            <a:pPr>
              <a:defRPr/>
            </a:pPr>
            <a:r>
              <a:rPr lang="zh-CN" altLang="en-US" sz="2800" b="1" dirty="0">
                <a:solidFill>
                  <a:schemeClr val="bg2">
                    <a:lumMod val="25000"/>
                  </a:schemeClr>
                </a:solidFill>
                <a:latin typeface="PMingLiU-ExtB" pitchFamily="18" charset="-120"/>
                <a:ea typeface="华康简标题宋" pitchFamily="49" charset="-122"/>
              </a:rPr>
              <a:t>④合举</a:t>
            </a:r>
          </a:p>
        </p:txBody>
      </p:sp>
      <p:sp>
        <p:nvSpPr>
          <p:cNvPr id="41" name="Rectangle 4"/>
          <p:cNvSpPr>
            <a:spLocks noChangeArrowheads="1"/>
          </p:cNvSpPr>
          <p:nvPr/>
        </p:nvSpPr>
        <p:spPr bwMode="auto">
          <a:xfrm>
            <a:off x="5761582" y="1901437"/>
            <a:ext cx="1980029" cy="523220"/>
          </a:xfrm>
          <a:prstGeom prst="rect">
            <a:avLst/>
          </a:prstGeom>
          <a:noFill/>
          <a:ln w="9525">
            <a:noFill/>
            <a:miter lim="800000"/>
            <a:headEnd/>
            <a:tailEnd/>
          </a:ln>
          <a:effectLst/>
        </p:spPr>
        <p:txBody>
          <a:bodyPr wrap="none" anchor="ctr">
            <a:spAutoFit/>
          </a:bodyPr>
          <a:lstStyle/>
          <a:p>
            <a:pPr>
              <a:defRPr/>
            </a:pPr>
            <a:r>
              <a:rPr lang="zh-CN" altLang="en-US" sz="2800" b="1" dirty="0">
                <a:solidFill>
                  <a:schemeClr val="bg2">
                    <a:lumMod val="25000"/>
                  </a:schemeClr>
                </a:solidFill>
                <a:latin typeface="PMingLiU-ExtB" pitchFamily="18" charset="-120"/>
                <a:ea typeface="华康简标题宋" pitchFamily="49" charset="-122"/>
              </a:rPr>
              <a:t>②构型歧义</a:t>
            </a:r>
          </a:p>
        </p:txBody>
      </p:sp>
      <p:cxnSp>
        <p:nvCxnSpPr>
          <p:cNvPr id="44" name="直接连接符 43"/>
          <p:cNvCxnSpPr/>
          <p:nvPr/>
        </p:nvCxnSpPr>
        <p:spPr>
          <a:xfrm flipH="1">
            <a:off x="827584" y="3717032"/>
            <a:ext cx="2460595" cy="0"/>
          </a:xfrm>
          <a:prstGeom prst="line">
            <a:avLst/>
          </a:prstGeom>
          <a:ln w="12700">
            <a:solidFill>
              <a:schemeClr val="tx1"/>
            </a:solidFill>
            <a:prstDash val="sysDot"/>
            <a:headEnd type="oval"/>
            <a:tailEnd type="oval"/>
          </a:ln>
          <a:effectLst/>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652120" y="4077072"/>
            <a:ext cx="2460595" cy="0"/>
          </a:xfrm>
          <a:prstGeom prst="line">
            <a:avLst/>
          </a:prstGeom>
          <a:ln w="12700">
            <a:solidFill>
              <a:schemeClr val="tx1"/>
            </a:solidFill>
            <a:prstDash val="sysDot"/>
            <a:headEnd type="oval"/>
            <a:tailEnd type="ova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30581"/>
      </p:ext>
    </p:extLst>
  </p:cSld>
  <p:clrMapOvr>
    <a:masterClrMapping/>
  </p:clrMapOvr>
  <p:transition spd="slow">
    <p:randomBar dir="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0" name="矩形 29"/>
          <p:cNvSpPr/>
          <p:nvPr/>
        </p:nvSpPr>
        <p:spPr bwMode="auto">
          <a:xfrm>
            <a:off x="395536" y="1776990"/>
            <a:ext cx="7920880" cy="3884258"/>
          </a:xfrm>
          <a:prstGeom prst="rect">
            <a:avLst/>
          </a:prstGeom>
          <a:ln/>
          <a:extLst>
            <a:ext uri="{91240B29-F687-4F45-9708-019B960494DF}">
              <a14:hiddenLine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31" name="TextBox 133"/>
          <p:cNvSpPr txBox="1"/>
          <p:nvPr/>
        </p:nvSpPr>
        <p:spPr>
          <a:xfrm>
            <a:off x="467544" y="1869895"/>
            <a:ext cx="7776864" cy="36984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800" b="1" dirty="0">
                <a:solidFill>
                  <a:srgbClr val="099AB7"/>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rPr>
              <a:t>       </a:t>
            </a:r>
            <a:r>
              <a:rPr lang="zh-CN" altLang="en-US" sz="3200" b="1" dirty="0">
                <a:solidFill>
                  <a:srgbClr val="099AB7"/>
                </a:solidFill>
                <a:latin typeface="华文中宋" pitchFamily="2" charset="-122"/>
                <a:ea typeface="华文中宋" pitchFamily="2" charset="-122"/>
                <a:cs typeface="Arial" pitchFamily="34" charset="0"/>
              </a:rPr>
              <a:t>自然语言中的词语常常是多义的，或者说是语义模糊的。如果人们在论证过程中，有意无意地利用这种多义性和模糊性，去得出不正确的结论，就会犯“概念混淆”的逻辑错误。</a:t>
            </a:r>
            <a:endParaRPr lang="en-US" altLang="zh-CN" sz="2800" b="1" dirty="0">
              <a:solidFill>
                <a:srgbClr val="099AB7"/>
              </a:solidFill>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133"/>
          <p:cNvSpPr txBox="1"/>
          <p:nvPr/>
        </p:nvSpPr>
        <p:spPr>
          <a:xfrm>
            <a:off x="169958" y="814081"/>
            <a:ext cx="4680520" cy="743793"/>
          </a:xfrm>
          <a:prstGeom prst="rect">
            <a:avLst/>
          </a:prstGeom>
          <a:noFill/>
        </p:spPr>
        <p:txBody>
          <a:bodyPr wrap="square" rtlCol="0">
            <a:spAutoFit/>
          </a:bodyPr>
          <a:lstStyle/>
          <a:p>
            <a:pPr>
              <a:lnSpc>
                <a:spcPct val="150000"/>
              </a:lnSpc>
            </a:pPr>
            <a:r>
              <a:rPr lang="zh-CN" altLang="en-US" sz="2800" b="1" dirty="0">
                <a:solidFill>
                  <a:srgbClr val="099AB7"/>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rPr>
              <a:t>      </a:t>
            </a:r>
            <a:r>
              <a:rPr lang="zh-CN" altLang="en-US" sz="3200" b="1" dirty="0">
                <a:solidFill>
                  <a:srgbClr val="7030A0"/>
                </a:solidFill>
                <a:latin typeface="华文中宋" pitchFamily="2" charset="-122"/>
                <a:ea typeface="华文中宋" pitchFamily="2" charset="-122"/>
                <a:cs typeface="Arial" pitchFamily="34" charset="0"/>
              </a:rPr>
              <a:t>① 概念混淆</a:t>
            </a:r>
            <a:endParaRPr lang="en-US" altLang="zh-CN" sz="2800" b="1" dirty="0">
              <a:solidFill>
                <a:srgbClr val="7030A0"/>
              </a:solidFill>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6569183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0" name="矩形 29"/>
          <p:cNvSpPr/>
          <p:nvPr/>
        </p:nvSpPr>
        <p:spPr bwMode="auto">
          <a:xfrm>
            <a:off x="397238" y="1823079"/>
            <a:ext cx="7848872" cy="3478130"/>
          </a:xfrm>
          <a:prstGeom prst="rect">
            <a:avLst/>
          </a:prstGeom>
          <a:ln/>
          <a:extLst>
            <a:ext uri="{91240B29-F687-4F45-9708-019B960494DF}">
              <a14:hiddenLine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31" name="TextBox 133"/>
          <p:cNvSpPr txBox="1"/>
          <p:nvPr/>
        </p:nvSpPr>
        <p:spPr>
          <a:xfrm>
            <a:off x="477838" y="1917960"/>
            <a:ext cx="7776864" cy="369331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800" b="1" dirty="0">
                <a:solidFill>
                  <a:srgbClr val="099AB7"/>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rPr>
              <a:t>      </a:t>
            </a:r>
            <a:r>
              <a:rPr lang="zh-CN" altLang="en-US" sz="3200" b="1" dirty="0">
                <a:solidFill>
                  <a:srgbClr val="099AB7"/>
                </a:solidFill>
                <a:latin typeface="华文中宋" pitchFamily="2" charset="-122"/>
                <a:ea typeface="华文中宋" pitchFamily="2" charset="-122"/>
                <a:cs typeface="Arial" pitchFamily="34" charset="0"/>
              </a:rPr>
              <a:t>这是一头小象，而那是一条大蚯蚓，所以，这头小象小于那条大蚯蚓。</a:t>
            </a:r>
            <a:endParaRPr lang="en-US" altLang="zh-CN" sz="3200" b="1" dirty="0">
              <a:solidFill>
                <a:srgbClr val="099AB7"/>
              </a:solidFill>
              <a:latin typeface="华文中宋" pitchFamily="2" charset="-122"/>
              <a:ea typeface="华文中宋" pitchFamily="2" charset="-122"/>
              <a:cs typeface="Arial" pitchFamily="34" charset="0"/>
            </a:endParaRPr>
          </a:p>
          <a:p>
            <a:pPr>
              <a:lnSpc>
                <a:spcPct val="150000"/>
              </a:lnSpc>
            </a:pPr>
            <a:r>
              <a:rPr lang="en-US" altLang="zh-CN" sz="3200" b="1" dirty="0">
                <a:solidFill>
                  <a:srgbClr val="099AB7"/>
                </a:solidFill>
                <a:latin typeface="华文中宋" pitchFamily="2" charset="-122"/>
                <a:ea typeface="华文中宋" pitchFamily="2" charset="-122"/>
                <a:cs typeface="Arial" pitchFamily="34" charset="0"/>
              </a:rPr>
              <a:t>      </a:t>
            </a:r>
            <a:r>
              <a:rPr lang="zh-CN" altLang="en-US" sz="3200" b="1" dirty="0">
                <a:solidFill>
                  <a:srgbClr val="0000FF"/>
                </a:solidFill>
                <a:latin typeface="华文中宋" pitchFamily="2" charset="-122"/>
                <a:ea typeface="华文中宋" pitchFamily="2" charset="-122"/>
                <a:cs typeface="Arial" pitchFamily="34" charset="0"/>
              </a:rPr>
              <a:t>这里，大、小是相对的概念，不能加以混淆。</a:t>
            </a:r>
            <a:endParaRPr lang="en-US" altLang="zh-CN" sz="3200" b="1" dirty="0">
              <a:solidFill>
                <a:srgbClr val="0000FF"/>
              </a:solidFill>
              <a:latin typeface="华文中宋" pitchFamily="2" charset="-122"/>
              <a:ea typeface="华文中宋" pitchFamily="2" charset="-122"/>
              <a:cs typeface="Arial" pitchFamily="34" charset="0"/>
            </a:endParaRPr>
          </a:p>
          <a:p>
            <a:pPr>
              <a:lnSpc>
                <a:spcPct val="150000"/>
              </a:lnSpc>
            </a:pPr>
            <a:r>
              <a:rPr lang="en-US" altLang="zh-CN" sz="2800" b="1" dirty="0">
                <a:solidFill>
                  <a:srgbClr val="099AB7"/>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rPr>
              <a:t>        </a:t>
            </a:r>
            <a:endParaRPr lang="en-US" altLang="zh-CN" sz="2400" b="1" dirty="0">
              <a:solidFill>
                <a:srgbClr val="099AB7"/>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133"/>
          <p:cNvSpPr txBox="1"/>
          <p:nvPr/>
        </p:nvSpPr>
        <p:spPr>
          <a:xfrm>
            <a:off x="150891" y="785607"/>
            <a:ext cx="4680520" cy="830997"/>
          </a:xfrm>
          <a:prstGeom prst="rect">
            <a:avLst/>
          </a:prstGeom>
          <a:noFill/>
        </p:spPr>
        <p:txBody>
          <a:bodyPr wrap="square" rtlCol="0">
            <a:spAutoFit/>
          </a:bodyPr>
          <a:lstStyle/>
          <a:p>
            <a:pPr>
              <a:lnSpc>
                <a:spcPct val="150000"/>
              </a:lnSpc>
            </a:pPr>
            <a:r>
              <a:rPr lang="zh-CN" altLang="en-US" sz="2800" b="1" dirty="0">
                <a:solidFill>
                  <a:srgbClr val="099AB7"/>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rPr>
              <a:t>      </a:t>
            </a:r>
            <a:r>
              <a:rPr lang="zh-CN" altLang="en-US" sz="3200" b="1" dirty="0">
                <a:solidFill>
                  <a:srgbClr val="7030A0"/>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rPr>
              <a:t>例：</a:t>
            </a:r>
            <a:endParaRPr lang="en-US" altLang="zh-CN" sz="2800" b="1" dirty="0">
              <a:solidFill>
                <a:srgbClr val="7030A0"/>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19498894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
                                            <p:txEl>
                                              <p:pRg st="1" end="1"/>
                                            </p:txEl>
                                          </p:spTgt>
                                        </p:tgtEl>
                                        <p:attrNameLst>
                                          <p:attrName>style.visibility</p:attrName>
                                        </p:attrNameLst>
                                      </p:cBhvr>
                                      <p:to>
                                        <p:strVal val="visible"/>
                                      </p:to>
                                    </p:set>
                                    <p:anim calcmode="lin" valueType="num">
                                      <p:cBhvr additive="base">
                                        <p:cTn id="7" dur="500" fill="hold"/>
                                        <p:tgtEl>
                                          <p:spTgt spid="3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28"/>
          <p:cNvSpPr txBox="1"/>
          <p:nvPr/>
        </p:nvSpPr>
        <p:spPr>
          <a:xfrm>
            <a:off x="3298825" y="2481263"/>
            <a:ext cx="4770438" cy="1200150"/>
          </a:xfrm>
          <a:prstGeom prst="rect">
            <a:avLst/>
          </a:prstGeom>
          <a:noFill/>
        </p:spPr>
        <p:txBody>
          <a:bodyPr>
            <a:spAutoFit/>
          </a:bodyPr>
          <a:lstStyle/>
          <a:p>
            <a:pPr eaLnBrk="1" fontAlgn="auto" hangingPunct="1">
              <a:spcBef>
                <a:spcPts val="0"/>
              </a:spcBef>
              <a:spcAft>
                <a:spcPts val="0"/>
              </a:spcAft>
              <a:defRPr/>
            </a:pPr>
            <a:r>
              <a:rPr lang="en-US" altLang="zh-CN" sz="3600" kern="0" dirty="0">
                <a:solidFill>
                  <a:sysClr val="window" lastClr="FFFFFF"/>
                </a:solidFill>
                <a:latin typeface="微软雅黑" pitchFamily="34" charset="-122"/>
                <a:ea typeface="微软雅黑" pitchFamily="34" charset="-122"/>
              </a:rPr>
              <a:t>A</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B</a:t>
            </a:r>
          </a:p>
          <a:p>
            <a:pPr eaLnBrk="1" fontAlgn="auto" hangingPunct="1">
              <a:spcBef>
                <a:spcPts val="0"/>
              </a:spcBef>
              <a:spcAft>
                <a:spcPts val="0"/>
              </a:spcAft>
              <a:defRPr/>
            </a:pPr>
            <a:r>
              <a:rPr lang="en-US" altLang="zh-CN" sz="3600" kern="0" dirty="0">
                <a:solidFill>
                  <a:sysClr val="window" lastClr="FFFFFF"/>
                </a:solidFill>
                <a:latin typeface="微软雅黑" pitchFamily="34" charset="-122"/>
                <a:ea typeface="微软雅黑" pitchFamily="34" charset="-122"/>
              </a:rPr>
              <a:t>B</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A</a:t>
            </a:r>
          </a:p>
        </p:txBody>
      </p:sp>
      <p:grpSp>
        <p:nvGrpSpPr>
          <p:cNvPr id="20482" name="Group 29"/>
          <p:cNvGrpSpPr>
            <a:grpSpLocks/>
          </p:cNvGrpSpPr>
          <p:nvPr/>
        </p:nvGrpSpPr>
        <p:grpSpPr bwMode="auto">
          <a:xfrm>
            <a:off x="385763" y="1884363"/>
            <a:ext cx="7996237" cy="3830637"/>
            <a:chOff x="720" y="1392"/>
            <a:chExt cx="4058" cy="480"/>
          </a:xfrm>
        </p:grpSpPr>
        <p:sp>
          <p:nvSpPr>
            <p:cNvPr id="40" name="AutoShape 30"/>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headEnd/>
              <a:tailEnd/>
            </a:ln>
            <a:effectLst/>
          </p:spPr>
          <p:txBody>
            <a:bodyPr wrap="none" anchor="ctr"/>
            <a:lstStyle/>
            <a:p>
              <a:pPr>
                <a:defRPr/>
              </a:pPr>
              <a:endParaRPr lang="zh-CN" altLang="en-US">
                <a:solidFill>
                  <a:srgbClr val="000000"/>
                </a:solidFill>
                <a:latin typeface="Arial" charset="0"/>
                <a:ea typeface="宋体" charset="-122"/>
              </a:endParaRPr>
            </a:p>
          </p:txBody>
        </p:sp>
        <p:grpSp>
          <p:nvGrpSpPr>
            <p:cNvPr id="11279" name="Group 31"/>
            <p:cNvGrpSpPr>
              <a:grpSpLocks/>
            </p:cNvGrpSpPr>
            <p:nvPr/>
          </p:nvGrpSpPr>
          <p:grpSpPr bwMode="auto">
            <a:xfrm>
              <a:off x="730" y="1407"/>
              <a:ext cx="4043" cy="444"/>
              <a:chOff x="744" y="1407"/>
              <a:chExt cx="3988" cy="444"/>
            </a:xfrm>
          </p:grpSpPr>
          <p:sp>
            <p:nvSpPr>
              <p:cNvPr id="42" name="AutoShape 32"/>
              <p:cNvSpPr>
                <a:spLocks noChangeArrowheads="1"/>
              </p:cNvSpPr>
              <p:nvPr/>
            </p:nvSpPr>
            <p:spPr bwMode="gray">
              <a:xfrm>
                <a:off x="744" y="1737"/>
                <a:ext cx="3988" cy="115"/>
              </a:xfrm>
              <a:prstGeom prst="roundRect">
                <a:avLst>
                  <a:gd name="adj" fmla="val 50000"/>
                </a:avLst>
              </a:prstGeom>
              <a:gradFill rotWithShape="1">
                <a:gsLst>
                  <a:gs pos="0">
                    <a:schemeClr val="accent1">
                      <a:alpha val="0"/>
                    </a:schemeClr>
                  </a:gs>
                  <a:gs pos="100000">
                    <a:schemeClr val="accent1">
                      <a:gamma/>
                      <a:tint val="41176"/>
                      <a:invGamma/>
                    </a:schemeClr>
                  </a:gs>
                </a:gsLst>
                <a:lin ang="5400000" scaled="1"/>
              </a:gradFill>
              <a:ln w="9525">
                <a:noFill/>
                <a:round/>
                <a:headEnd/>
                <a:tailEnd/>
              </a:ln>
              <a:effectLst/>
            </p:spPr>
            <p:txBody>
              <a:bodyPr wrap="none" anchor="ctr"/>
              <a:lstStyle/>
              <a:p>
                <a:pPr>
                  <a:defRPr/>
                </a:pPr>
                <a:endParaRPr lang="zh-CN" altLang="en-US">
                  <a:solidFill>
                    <a:srgbClr val="000000"/>
                  </a:solidFill>
                  <a:latin typeface="Arial" charset="0"/>
                  <a:ea typeface="宋体" charset="-122"/>
                </a:endParaRPr>
              </a:p>
            </p:txBody>
          </p:sp>
          <p:sp>
            <p:nvSpPr>
              <p:cNvPr id="43" name="AutoShape 33"/>
              <p:cNvSpPr>
                <a:spLocks noChangeArrowheads="1"/>
              </p:cNvSpPr>
              <p:nvPr/>
            </p:nvSpPr>
            <p:spPr bwMode="gray">
              <a:xfrm>
                <a:off x="744" y="1407"/>
                <a:ext cx="3988" cy="115"/>
              </a:xfrm>
              <a:prstGeom prst="roundRect">
                <a:avLst>
                  <a:gd name="adj" fmla="val 50000"/>
                </a:avLst>
              </a:prstGeom>
              <a:gradFill rotWithShape="1">
                <a:gsLst>
                  <a:gs pos="0">
                    <a:schemeClr val="accent1">
                      <a:gamma/>
                      <a:tint val="33333"/>
                      <a:invGamma/>
                    </a:schemeClr>
                  </a:gs>
                  <a:gs pos="100000">
                    <a:schemeClr val="accent1">
                      <a:alpha val="0"/>
                    </a:schemeClr>
                  </a:gs>
                </a:gsLst>
                <a:lin ang="5400000" scaled="1"/>
              </a:gradFill>
              <a:ln w="9525">
                <a:noFill/>
                <a:round/>
                <a:headEnd/>
                <a:tailEnd/>
              </a:ln>
              <a:effectLst/>
            </p:spPr>
            <p:txBody>
              <a:bodyPr wrap="none" anchor="ctr"/>
              <a:lstStyle/>
              <a:p>
                <a:pPr>
                  <a:defRPr/>
                </a:pPr>
                <a:endParaRPr lang="zh-CN" altLang="en-US">
                  <a:solidFill>
                    <a:srgbClr val="000000"/>
                  </a:solidFill>
                  <a:latin typeface="Arial" charset="0"/>
                  <a:ea typeface="宋体" charset="-122"/>
                </a:endParaRPr>
              </a:p>
            </p:txBody>
          </p:sp>
        </p:grpSp>
      </p:grpSp>
      <p:sp>
        <p:nvSpPr>
          <p:cNvPr id="11268" name="文本框 28"/>
          <p:cNvSpPr txBox="1">
            <a:spLocks noChangeArrowheads="1"/>
          </p:cNvSpPr>
          <p:nvPr/>
        </p:nvSpPr>
        <p:spPr bwMode="auto">
          <a:xfrm>
            <a:off x="665163" y="2095500"/>
            <a:ext cx="7302500"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2800">
                <a:solidFill>
                  <a:srgbClr val="000000"/>
                </a:solidFill>
                <a:latin typeface="微软雅黑" panose="020B0503020204020204" pitchFamily="34" charset="-122"/>
                <a:ea typeface="微软雅黑" panose="020B0503020204020204" pitchFamily="34" charset="-122"/>
              </a:rPr>
              <a:t>       </a:t>
            </a:r>
            <a:r>
              <a:rPr lang="zh-CN" altLang="en-US" sz="2800">
                <a:solidFill>
                  <a:srgbClr val="FF0000"/>
                </a:solidFill>
                <a:latin typeface="微软雅黑" panose="020B0503020204020204" pitchFamily="34" charset="-122"/>
                <a:ea typeface="微软雅黑" panose="020B0503020204020204" pitchFamily="34" charset="-122"/>
              </a:rPr>
              <a:t>逻辑不研究具体的论证，它研究的是任何论证都具有的逻辑结构，解决论证的严密性、有效性和如何有说服力等问题。</a:t>
            </a:r>
            <a:r>
              <a:rPr lang="zh-CN" altLang="en-US" sz="2800">
                <a:solidFill>
                  <a:srgbClr val="000000"/>
                </a:solidFill>
                <a:latin typeface="微软雅黑" panose="020B0503020204020204" pitchFamily="34" charset="-122"/>
                <a:ea typeface="微软雅黑" panose="020B0503020204020204" pitchFamily="34" charset="-122"/>
              </a:rPr>
              <a:t>这就是所谓的“论证什么”、“用什么论证”和“怎样论证”。</a:t>
            </a:r>
          </a:p>
        </p:txBody>
      </p:sp>
      <p:grpSp>
        <p:nvGrpSpPr>
          <p:cNvPr id="11269" name="组合 9"/>
          <p:cNvGrpSpPr>
            <a:grpSpLocks/>
          </p:cNvGrpSpPr>
          <p:nvPr/>
        </p:nvGrpSpPr>
        <p:grpSpPr bwMode="auto">
          <a:xfrm>
            <a:off x="598488" y="539750"/>
            <a:ext cx="5397500" cy="652463"/>
            <a:chOff x="3589704" y="2951835"/>
            <a:chExt cx="5398100" cy="651600"/>
          </a:xfrm>
        </p:grpSpPr>
        <p:sp>
          <p:nvSpPr>
            <p:cNvPr id="81" name="Freeform 7"/>
            <p:cNvSpPr>
              <a:spLocks/>
            </p:cNvSpPr>
            <p:nvPr/>
          </p:nvSpPr>
          <p:spPr bwMode="auto">
            <a:xfrm>
              <a:off x="3592879" y="2953421"/>
              <a:ext cx="5394925" cy="648428"/>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FB9E00"/>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82" name="Freeform 8"/>
            <p:cNvSpPr>
              <a:spLocks/>
            </p:cNvSpPr>
            <p:nvPr/>
          </p:nvSpPr>
          <p:spPr bwMode="auto">
            <a:xfrm>
              <a:off x="7751004" y="2953421"/>
              <a:ext cx="1236800" cy="648428"/>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FB9E00">
                <a:lumMod val="60000"/>
                <a:lumOff val="40000"/>
              </a:srgb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83" name="Freeform 12"/>
            <p:cNvSpPr>
              <a:spLocks/>
            </p:cNvSpPr>
            <p:nvPr/>
          </p:nvSpPr>
          <p:spPr bwMode="auto">
            <a:xfrm>
              <a:off x="3589704" y="2951835"/>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FB9E00">
                <a:lumMod val="60000"/>
                <a:lumOff val="40000"/>
              </a:srgb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grpSp>
      <p:sp>
        <p:nvSpPr>
          <p:cNvPr id="84" name="Freeform 5"/>
          <p:cNvSpPr>
            <a:spLocks noEditPoints="1"/>
          </p:cNvSpPr>
          <p:nvPr/>
        </p:nvSpPr>
        <p:spPr bwMode="auto">
          <a:xfrm>
            <a:off x="385763" y="280988"/>
            <a:ext cx="5821362" cy="1081087"/>
          </a:xfrm>
          <a:custGeom>
            <a:avLst/>
            <a:gdLst>
              <a:gd name="T0" fmla="*/ 5285393 w 1097"/>
              <a:gd name="T1" fmla="*/ 0 h 201"/>
              <a:gd name="T2" fmla="*/ 530662 w 1097"/>
              <a:gd name="T3" fmla="*/ 0 h 201"/>
              <a:gd name="T4" fmla="*/ 153892 w 1097"/>
              <a:gd name="T5" fmla="*/ 155978 h 201"/>
              <a:gd name="T6" fmla="*/ 0 w 1097"/>
              <a:gd name="T7" fmla="*/ 537854 h 201"/>
              <a:gd name="T8" fmla="*/ 530662 w 1097"/>
              <a:gd name="T9" fmla="*/ 1081087 h 201"/>
              <a:gd name="T10" fmla="*/ 5285393 w 1097"/>
              <a:gd name="T11" fmla="*/ 1081087 h 201"/>
              <a:gd name="T12" fmla="*/ 5821362 w 1097"/>
              <a:gd name="T13" fmla="*/ 537854 h 201"/>
              <a:gd name="T14" fmla="*/ 5662163 w 1097"/>
              <a:gd name="T15" fmla="*/ 155978 h 201"/>
              <a:gd name="T16" fmla="*/ 5285393 w 1097"/>
              <a:gd name="T17" fmla="*/ 0 h 201"/>
              <a:gd name="T18" fmla="*/ 5609097 w 1097"/>
              <a:gd name="T19" fmla="*/ 537854 h 201"/>
              <a:gd name="T20" fmla="*/ 5285393 w 1097"/>
              <a:gd name="T21" fmla="*/ 865945 h 201"/>
              <a:gd name="T22" fmla="*/ 530662 w 1097"/>
              <a:gd name="T23" fmla="*/ 865945 h 201"/>
              <a:gd name="T24" fmla="*/ 212265 w 1097"/>
              <a:gd name="T25" fmla="*/ 537854 h 201"/>
              <a:gd name="T26" fmla="*/ 307784 w 1097"/>
              <a:gd name="T27" fmla="*/ 311955 h 201"/>
              <a:gd name="T28" fmla="*/ 530662 w 1097"/>
              <a:gd name="T29" fmla="*/ 215142 h 201"/>
              <a:gd name="T30" fmla="*/ 5285393 w 1097"/>
              <a:gd name="T31" fmla="*/ 215142 h 201"/>
              <a:gd name="T32" fmla="*/ 5513578 w 1097"/>
              <a:gd name="T33" fmla="*/ 311955 h 201"/>
              <a:gd name="T34" fmla="*/ 5609097 w 1097"/>
              <a:gd name="T35" fmla="*/ 537854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solidFill>
                <a:srgbClr val="000000"/>
              </a:solidFill>
            </a:endParaRPr>
          </a:p>
        </p:txBody>
      </p:sp>
      <p:sp>
        <p:nvSpPr>
          <p:cNvPr id="85" name="Freeform 6"/>
          <p:cNvSpPr>
            <a:spLocks noEditPoints="1"/>
          </p:cNvSpPr>
          <p:nvPr/>
        </p:nvSpPr>
        <p:spPr bwMode="auto">
          <a:xfrm>
            <a:off x="493713" y="388938"/>
            <a:ext cx="5608637" cy="865187"/>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86" name="文本框 37"/>
          <p:cNvSpPr txBox="1"/>
          <p:nvPr/>
        </p:nvSpPr>
        <p:spPr>
          <a:xfrm>
            <a:off x="657225" y="555625"/>
            <a:ext cx="665163" cy="584200"/>
          </a:xfrm>
          <a:prstGeom prst="rect">
            <a:avLst/>
          </a:prstGeom>
          <a:noFill/>
        </p:spPr>
        <p:txBody>
          <a:bodyPr wrap="none">
            <a:spAutoFit/>
          </a:bodyPr>
          <a:lstStyle/>
          <a:p>
            <a:pPr eaLnBrk="1" fontAlgn="auto" hangingPunct="1">
              <a:spcBef>
                <a:spcPts val="0"/>
              </a:spcBef>
              <a:spcAft>
                <a:spcPts val="0"/>
              </a:spcAft>
              <a:defRPr/>
            </a:pPr>
            <a:r>
              <a:rPr lang="en-US" altLang="zh-CN" sz="3200" kern="0" dirty="0">
                <a:solidFill>
                  <a:sysClr val="window" lastClr="FFFFFF"/>
                </a:solidFill>
                <a:latin typeface="微软雅黑" pitchFamily="34" charset="-122"/>
                <a:ea typeface="微软雅黑" pitchFamily="34" charset="-122"/>
              </a:rPr>
              <a:t>01</a:t>
            </a:r>
            <a:endParaRPr lang="zh-CN" altLang="en-US" sz="3200" kern="0" dirty="0">
              <a:solidFill>
                <a:sysClr val="window" lastClr="FFFFFF"/>
              </a:solidFill>
              <a:latin typeface="微软雅黑" pitchFamily="34" charset="-122"/>
              <a:ea typeface="微软雅黑" pitchFamily="34" charset="-122"/>
            </a:endParaRPr>
          </a:p>
        </p:txBody>
      </p:sp>
      <p:sp>
        <p:nvSpPr>
          <p:cNvPr id="87" name="Freeform 9"/>
          <p:cNvSpPr>
            <a:spLocks noChangeAspect="1" noEditPoints="1"/>
          </p:cNvSpPr>
          <p:nvPr/>
        </p:nvSpPr>
        <p:spPr bwMode="auto">
          <a:xfrm>
            <a:off x="4902200" y="560388"/>
            <a:ext cx="835025" cy="484187"/>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ysClr val="window" lastClr="FFFFFF">
              <a:alpha val="88000"/>
            </a:sys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11274" name="文本框 28"/>
          <p:cNvSpPr txBox="1">
            <a:spLocks noChangeArrowheads="1"/>
          </p:cNvSpPr>
          <p:nvPr/>
        </p:nvSpPr>
        <p:spPr bwMode="auto">
          <a:xfrm>
            <a:off x="1325563" y="547688"/>
            <a:ext cx="100488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solidFill>
                  <a:srgbClr val="FFFFFF"/>
                </a:solidFill>
                <a:latin typeface="微软雅黑" panose="020B0503020204020204" pitchFamily="34" charset="-122"/>
                <a:ea typeface="微软雅黑" panose="020B0503020204020204" pitchFamily="34" charset="-122"/>
              </a:rPr>
              <a:t>概述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nodeType="with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wheel(1)">
                                      <p:cBhvr>
                                        <p:cTn id="7" dur="2000"/>
                                        <p:tgtEl>
                                          <p:spTgt spid="20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0" name="矩形 29"/>
          <p:cNvSpPr/>
          <p:nvPr/>
        </p:nvSpPr>
        <p:spPr bwMode="auto">
          <a:xfrm>
            <a:off x="395536" y="1776990"/>
            <a:ext cx="7920880" cy="3884258"/>
          </a:xfrm>
          <a:prstGeom prst="rect">
            <a:avLst/>
          </a:prstGeom>
          <a:ln/>
          <a:extLst>
            <a:ext uri="{91240B29-F687-4F45-9708-019B960494DF}">
              <a14:hiddenLine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31" name="TextBox 133"/>
          <p:cNvSpPr txBox="1"/>
          <p:nvPr/>
        </p:nvSpPr>
        <p:spPr>
          <a:xfrm>
            <a:off x="558438" y="2677890"/>
            <a:ext cx="7776864" cy="1569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800" b="1" dirty="0">
                <a:solidFill>
                  <a:srgbClr val="099AB7"/>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rPr>
              <a:t>       </a:t>
            </a:r>
            <a:r>
              <a:rPr lang="zh-CN" altLang="en-US" sz="3200" b="1" dirty="0">
                <a:solidFill>
                  <a:srgbClr val="099AB7"/>
                </a:solidFill>
                <a:latin typeface="华文中宋" pitchFamily="2" charset="-122"/>
                <a:ea typeface="华文中宋" pitchFamily="2" charset="-122"/>
                <a:cs typeface="Arial" pitchFamily="34" charset="0"/>
              </a:rPr>
              <a:t>由于句子语法结构的不确定而产生的一句多义。</a:t>
            </a:r>
            <a:endParaRPr lang="en-US" altLang="zh-CN" sz="2800" b="1" dirty="0">
              <a:solidFill>
                <a:srgbClr val="099AB7"/>
              </a:solidFill>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133"/>
          <p:cNvSpPr txBox="1"/>
          <p:nvPr/>
        </p:nvSpPr>
        <p:spPr>
          <a:xfrm>
            <a:off x="169958" y="814081"/>
            <a:ext cx="4680520" cy="830997"/>
          </a:xfrm>
          <a:prstGeom prst="rect">
            <a:avLst/>
          </a:prstGeom>
          <a:noFill/>
        </p:spPr>
        <p:txBody>
          <a:bodyPr wrap="square" rtlCol="0">
            <a:spAutoFit/>
          </a:bodyPr>
          <a:lstStyle/>
          <a:p>
            <a:pPr>
              <a:lnSpc>
                <a:spcPct val="150000"/>
              </a:lnSpc>
            </a:pPr>
            <a:r>
              <a:rPr lang="zh-CN" altLang="en-US" sz="2800" b="1" dirty="0">
                <a:solidFill>
                  <a:srgbClr val="099AB7"/>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rPr>
              <a:t>      </a:t>
            </a:r>
            <a:r>
              <a:rPr lang="zh-CN" altLang="en-US" sz="3200" b="1" dirty="0">
                <a:solidFill>
                  <a:srgbClr val="7030A0"/>
                </a:solidFill>
                <a:latin typeface="华文中宋" pitchFamily="2" charset="-122"/>
                <a:ea typeface="华文中宋" pitchFamily="2" charset="-122"/>
                <a:cs typeface="Arial" pitchFamily="34" charset="0"/>
              </a:rPr>
              <a:t>② 构型歧义</a:t>
            </a:r>
            <a:endParaRPr lang="en-US" altLang="zh-CN" sz="2800" b="1" dirty="0">
              <a:solidFill>
                <a:srgbClr val="7030A0"/>
              </a:solidFill>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5657157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0" name="矩形 29"/>
          <p:cNvSpPr/>
          <p:nvPr/>
        </p:nvSpPr>
        <p:spPr bwMode="auto">
          <a:xfrm>
            <a:off x="330718" y="1525242"/>
            <a:ext cx="8273729" cy="4856086"/>
          </a:xfrm>
          <a:prstGeom prst="rect">
            <a:avLst/>
          </a:prstGeom>
          <a:ln/>
          <a:extLst>
            <a:ext uri="{91240B29-F687-4F45-9708-019B960494DF}">
              <a14:hiddenLine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31" name="TextBox 133"/>
          <p:cNvSpPr txBox="1"/>
          <p:nvPr/>
        </p:nvSpPr>
        <p:spPr>
          <a:xfrm>
            <a:off x="330267" y="1555694"/>
            <a:ext cx="8273729" cy="480163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rgbClr val="099AB7"/>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rPr>
              <a:t>      </a:t>
            </a:r>
            <a:r>
              <a:rPr lang="zh-CN" altLang="en-US" sz="2800" b="1" dirty="0">
                <a:solidFill>
                  <a:srgbClr val="099AB7"/>
                </a:solidFill>
                <a:latin typeface="华文中宋" panose="02010600040101010101" pitchFamily="2" charset="-122"/>
                <a:ea typeface="华文中宋" panose="02010600040101010101" pitchFamily="2" charset="-122"/>
                <a:cs typeface="Arial" pitchFamily="34" charset="0"/>
              </a:rPr>
              <a:t>一位算命先生给一个人算卦说：“父在母先亡。”</a:t>
            </a:r>
            <a:r>
              <a:rPr lang="en-US" altLang="zh-CN" sz="2800" b="1" dirty="0">
                <a:solidFill>
                  <a:srgbClr val="099AB7"/>
                </a:solidFill>
                <a:latin typeface="华文中宋" panose="02010600040101010101" pitchFamily="2" charset="-122"/>
                <a:ea typeface="华文中宋" panose="02010600040101010101" pitchFamily="2" charset="-122"/>
                <a:cs typeface="Arial" pitchFamily="34" charset="0"/>
              </a:rPr>
              <a:t>  </a:t>
            </a:r>
            <a:r>
              <a:rPr lang="zh-CN" altLang="en-US" sz="2800" b="1" dirty="0">
                <a:solidFill>
                  <a:srgbClr val="099AB7"/>
                </a:solidFill>
                <a:latin typeface="华文中宋" panose="02010600040101010101" pitchFamily="2" charset="-122"/>
                <a:ea typeface="华文中宋" panose="02010600040101010101" pitchFamily="2" charset="-122"/>
                <a:cs typeface="Arial" pitchFamily="34" charset="0"/>
              </a:rPr>
              <a:t>由于标点不同，这句话有两种含义：父亲健在，母亲已亡；父亲在母亲前面去世。如果加上时态因素，它可以表示对过去的追忆，对现实的描述，对未来的预测，因此就有</a:t>
            </a:r>
            <a:r>
              <a:rPr lang="en-US" altLang="zh-CN" sz="2800" b="1" dirty="0">
                <a:solidFill>
                  <a:srgbClr val="099AB7"/>
                </a:solidFill>
                <a:latin typeface="华文中宋" panose="02010600040101010101" pitchFamily="2" charset="-122"/>
                <a:ea typeface="华文中宋" panose="02010600040101010101" pitchFamily="2" charset="-122"/>
                <a:cs typeface="Arial" pitchFamily="34" charset="0"/>
              </a:rPr>
              <a:t>6</a:t>
            </a:r>
            <a:r>
              <a:rPr lang="zh-CN" altLang="en-US" sz="2800" b="1" dirty="0">
                <a:solidFill>
                  <a:srgbClr val="099AB7"/>
                </a:solidFill>
                <a:latin typeface="华文中宋" panose="02010600040101010101" pitchFamily="2" charset="-122"/>
                <a:ea typeface="华文中宋" panose="02010600040101010101" pitchFamily="2" charset="-122"/>
                <a:cs typeface="Arial" pitchFamily="34" charset="0"/>
              </a:rPr>
              <a:t>种不同的含义：</a:t>
            </a:r>
            <a:r>
              <a:rPr lang="en-US" altLang="zh-CN" sz="2800" b="1" dirty="0">
                <a:solidFill>
                  <a:srgbClr val="099AB7"/>
                </a:solidFill>
                <a:latin typeface="华文中宋" panose="02010600040101010101" pitchFamily="2" charset="-122"/>
                <a:ea typeface="华文中宋" panose="02010600040101010101" pitchFamily="2" charset="-122"/>
                <a:cs typeface="Arial" pitchFamily="34" charset="0"/>
              </a:rPr>
              <a:t> a.</a:t>
            </a:r>
            <a:r>
              <a:rPr lang="zh-CN" altLang="en-US" sz="2800" b="1" dirty="0">
                <a:solidFill>
                  <a:srgbClr val="099AB7"/>
                </a:solidFill>
                <a:latin typeface="华文中宋" panose="02010600040101010101" pitchFamily="2" charset="-122"/>
                <a:ea typeface="华文中宋" panose="02010600040101010101" pitchFamily="2" charset="-122"/>
                <a:cs typeface="Arial" pitchFamily="34" charset="0"/>
              </a:rPr>
              <a:t>父母亲都去世了，但母亲先去世；</a:t>
            </a:r>
            <a:r>
              <a:rPr lang="en-US" altLang="zh-CN" sz="2800" b="1" dirty="0">
                <a:solidFill>
                  <a:srgbClr val="099AB7"/>
                </a:solidFill>
                <a:latin typeface="华文中宋" panose="02010600040101010101" pitchFamily="2" charset="-122"/>
                <a:ea typeface="华文中宋" panose="02010600040101010101" pitchFamily="2" charset="-122"/>
                <a:cs typeface="Arial" pitchFamily="34" charset="0"/>
              </a:rPr>
              <a:t>b.</a:t>
            </a:r>
            <a:r>
              <a:rPr lang="zh-CN" altLang="en-US" sz="2800" b="1" dirty="0">
                <a:solidFill>
                  <a:srgbClr val="099AB7"/>
                </a:solidFill>
                <a:latin typeface="华文中宋" panose="02010600040101010101" pitchFamily="2" charset="-122"/>
                <a:ea typeface="华文中宋" panose="02010600040101010101" pitchFamily="2" charset="-122"/>
                <a:cs typeface="Arial" pitchFamily="34" charset="0"/>
              </a:rPr>
              <a:t>父母亲都去世了，但父亲先去世；</a:t>
            </a:r>
            <a:r>
              <a:rPr lang="en-US" altLang="zh-CN" sz="2800" b="1" dirty="0">
                <a:solidFill>
                  <a:srgbClr val="099AB7"/>
                </a:solidFill>
                <a:latin typeface="华文中宋" panose="02010600040101010101" pitchFamily="2" charset="-122"/>
                <a:ea typeface="华文中宋" panose="02010600040101010101" pitchFamily="2" charset="-122"/>
                <a:cs typeface="Arial" pitchFamily="34" charset="0"/>
              </a:rPr>
              <a:t>c.</a:t>
            </a:r>
            <a:r>
              <a:rPr lang="zh-CN" altLang="en-US" sz="2800" b="1" dirty="0">
                <a:solidFill>
                  <a:srgbClr val="099AB7"/>
                </a:solidFill>
                <a:latin typeface="华文中宋" panose="02010600040101010101" pitchFamily="2" charset="-122"/>
                <a:ea typeface="华文中宋" panose="02010600040101010101" pitchFamily="2" charset="-122"/>
                <a:cs typeface="Arial" pitchFamily="34" charset="0"/>
              </a:rPr>
              <a:t>父亲健在，但母亲已去世；</a:t>
            </a:r>
            <a:r>
              <a:rPr lang="en-US" altLang="zh-CN" sz="2800" b="1" dirty="0">
                <a:solidFill>
                  <a:srgbClr val="099AB7"/>
                </a:solidFill>
                <a:latin typeface="华文中宋" panose="02010600040101010101" pitchFamily="2" charset="-122"/>
                <a:ea typeface="华文中宋" panose="02010600040101010101" pitchFamily="2" charset="-122"/>
                <a:cs typeface="Arial" pitchFamily="34" charset="0"/>
              </a:rPr>
              <a:t>d.</a:t>
            </a:r>
            <a:r>
              <a:rPr lang="zh-CN" altLang="en-US" sz="2800" b="1" dirty="0">
                <a:solidFill>
                  <a:srgbClr val="099AB7"/>
                </a:solidFill>
                <a:latin typeface="华文中宋" panose="02010600040101010101" pitchFamily="2" charset="-122"/>
                <a:ea typeface="华文中宋" panose="02010600040101010101" pitchFamily="2" charset="-122"/>
                <a:cs typeface="Arial" pitchFamily="34" charset="0"/>
              </a:rPr>
              <a:t>母亲健在，父亲已去世；</a:t>
            </a:r>
            <a:r>
              <a:rPr lang="en-US" altLang="zh-CN" sz="2800" b="1" dirty="0">
                <a:solidFill>
                  <a:srgbClr val="099AB7"/>
                </a:solidFill>
                <a:latin typeface="华文中宋" panose="02010600040101010101" pitchFamily="2" charset="-122"/>
                <a:ea typeface="华文中宋" panose="02010600040101010101" pitchFamily="2" charset="-122"/>
                <a:cs typeface="Arial" pitchFamily="34" charset="0"/>
              </a:rPr>
              <a:t>e.</a:t>
            </a:r>
            <a:r>
              <a:rPr lang="zh-CN" altLang="en-US" sz="2800" b="1" dirty="0">
                <a:solidFill>
                  <a:srgbClr val="099AB7"/>
                </a:solidFill>
                <a:latin typeface="华文中宋" panose="02010600040101010101" pitchFamily="2" charset="-122"/>
                <a:ea typeface="华文中宋" panose="02010600040101010101" pitchFamily="2" charset="-122"/>
                <a:cs typeface="Arial" pitchFamily="34" charset="0"/>
              </a:rPr>
              <a:t>父亲将在母亲之前去世；</a:t>
            </a:r>
            <a:endParaRPr lang="en-US" altLang="zh-CN" sz="2800" b="1" dirty="0">
              <a:solidFill>
                <a:srgbClr val="099AB7"/>
              </a:solidFill>
              <a:latin typeface="华文中宋" panose="02010600040101010101" pitchFamily="2" charset="-122"/>
              <a:ea typeface="华文中宋" panose="02010600040101010101" pitchFamily="2" charset="-122"/>
              <a:cs typeface="Arial" pitchFamily="34" charset="0"/>
            </a:endParaRPr>
          </a:p>
          <a:p>
            <a:r>
              <a:rPr lang="en-US" altLang="zh-CN" sz="2800" b="1" dirty="0">
                <a:solidFill>
                  <a:srgbClr val="099AB7"/>
                </a:solidFill>
                <a:latin typeface="华文中宋" panose="02010600040101010101" pitchFamily="2" charset="-122"/>
                <a:ea typeface="华文中宋" panose="02010600040101010101" pitchFamily="2" charset="-122"/>
                <a:cs typeface="Arial" pitchFamily="34" charset="0"/>
              </a:rPr>
              <a:t>f.</a:t>
            </a:r>
            <a:r>
              <a:rPr lang="zh-CN" altLang="en-US" sz="2800" b="1" dirty="0">
                <a:solidFill>
                  <a:srgbClr val="099AB7"/>
                </a:solidFill>
                <a:latin typeface="华文中宋" panose="02010600040101010101" pitchFamily="2" charset="-122"/>
                <a:ea typeface="华文中宋" panose="02010600040101010101" pitchFamily="2" charset="-122"/>
                <a:cs typeface="Arial" pitchFamily="34" charset="0"/>
              </a:rPr>
              <a:t>母亲将在父亲之前去世。</a:t>
            </a:r>
            <a:r>
              <a:rPr lang="zh-CN" altLang="en-US" sz="2800" b="1" dirty="0">
                <a:solidFill>
                  <a:srgbClr val="0000FF"/>
                </a:solidFill>
                <a:latin typeface="华文中宋" panose="02010600040101010101" pitchFamily="2" charset="-122"/>
                <a:ea typeface="华文中宋" panose="02010600040101010101" pitchFamily="2" charset="-122"/>
                <a:cs typeface="Arial" pitchFamily="34" charset="0"/>
              </a:rPr>
              <a:t>这已经穷尽了全部可能的情况，永远不会错。算命先生就是以此类把戏骗人钱财的。</a:t>
            </a:r>
            <a:r>
              <a:rPr lang="en-US" altLang="zh-CN" sz="2800" b="1" dirty="0">
                <a:solidFill>
                  <a:srgbClr val="0000FF"/>
                </a:solidFill>
                <a:latin typeface="华文中宋" panose="02010600040101010101" pitchFamily="2" charset="-122"/>
                <a:ea typeface="华文中宋" panose="02010600040101010101" pitchFamily="2" charset="-122"/>
                <a:cs typeface="Arial" pitchFamily="34" charset="0"/>
              </a:rPr>
              <a:t>     </a:t>
            </a:r>
          </a:p>
        </p:txBody>
      </p:sp>
      <p:grpSp>
        <p:nvGrpSpPr>
          <p:cNvPr id="12" name="组合 46"/>
          <p:cNvGrpSpPr/>
          <p:nvPr/>
        </p:nvGrpSpPr>
        <p:grpSpPr>
          <a:xfrm rot="2450445">
            <a:off x="202773" y="567823"/>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133"/>
          <p:cNvSpPr txBox="1"/>
          <p:nvPr/>
        </p:nvSpPr>
        <p:spPr>
          <a:xfrm>
            <a:off x="0" y="402370"/>
            <a:ext cx="3237074" cy="830997"/>
          </a:xfrm>
          <a:prstGeom prst="rect">
            <a:avLst/>
          </a:prstGeom>
          <a:noFill/>
        </p:spPr>
        <p:txBody>
          <a:bodyPr wrap="square" rtlCol="0">
            <a:spAutoFit/>
          </a:bodyPr>
          <a:lstStyle/>
          <a:p>
            <a:pPr>
              <a:lnSpc>
                <a:spcPct val="150000"/>
              </a:lnSpc>
            </a:pPr>
            <a:r>
              <a:rPr lang="zh-CN" altLang="en-US" sz="2800" b="1" dirty="0">
                <a:solidFill>
                  <a:srgbClr val="099AB7"/>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rPr>
              <a:t>      </a:t>
            </a:r>
            <a:r>
              <a:rPr lang="zh-CN" altLang="en-US" sz="3200" b="1" dirty="0">
                <a:solidFill>
                  <a:srgbClr val="7030A0"/>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rPr>
              <a:t>例：</a:t>
            </a:r>
            <a:endParaRPr lang="en-US" altLang="zh-CN" sz="2800" b="1" dirty="0">
              <a:solidFill>
                <a:srgbClr val="7030A0"/>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2334500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0" name="矩形 29"/>
          <p:cNvSpPr/>
          <p:nvPr/>
        </p:nvSpPr>
        <p:spPr bwMode="auto">
          <a:xfrm>
            <a:off x="395536" y="2003796"/>
            <a:ext cx="7920880" cy="2505324"/>
          </a:xfrm>
          <a:prstGeom prst="rect">
            <a:avLst/>
          </a:prstGeom>
          <a:ln/>
          <a:extLst>
            <a:ext uri="{91240B29-F687-4F45-9708-019B960494DF}">
              <a14:hiddenLine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31" name="TextBox 133"/>
          <p:cNvSpPr txBox="1"/>
          <p:nvPr/>
        </p:nvSpPr>
        <p:spPr>
          <a:xfrm>
            <a:off x="495166" y="2254140"/>
            <a:ext cx="7776864" cy="14824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800" b="1" dirty="0">
                <a:solidFill>
                  <a:srgbClr val="099AB7"/>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rPr>
              <a:t>       </a:t>
            </a:r>
            <a:r>
              <a:rPr lang="zh-CN" altLang="en-US" sz="3200" b="1" dirty="0">
                <a:solidFill>
                  <a:srgbClr val="099AB7"/>
                </a:solidFill>
                <a:latin typeface="华文中宋" pitchFamily="2" charset="-122"/>
                <a:ea typeface="华文中宋" pitchFamily="2" charset="-122"/>
                <a:cs typeface="Arial" pitchFamily="34" charset="0"/>
              </a:rPr>
              <a:t>同一个句子，由于强调其中的不同部分，会衍生出不同的意义。</a:t>
            </a:r>
            <a:endParaRPr lang="en-US" altLang="zh-CN" sz="2800" b="1" dirty="0">
              <a:solidFill>
                <a:srgbClr val="099AB7"/>
              </a:solidFill>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133"/>
          <p:cNvSpPr txBox="1"/>
          <p:nvPr/>
        </p:nvSpPr>
        <p:spPr>
          <a:xfrm>
            <a:off x="76200" y="815774"/>
            <a:ext cx="4680520" cy="830997"/>
          </a:xfrm>
          <a:prstGeom prst="rect">
            <a:avLst/>
          </a:prstGeom>
          <a:noFill/>
        </p:spPr>
        <p:txBody>
          <a:bodyPr wrap="square" rtlCol="0">
            <a:spAutoFit/>
          </a:bodyPr>
          <a:lstStyle/>
          <a:p>
            <a:pPr>
              <a:lnSpc>
                <a:spcPct val="150000"/>
              </a:lnSpc>
            </a:pPr>
            <a:r>
              <a:rPr lang="zh-CN" altLang="en-US" sz="2800" b="1" dirty="0">
                <a:solidFill>
                  <a:srgbClr val="099AB7"/>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rPr>
              <a:t>      </a:t>
            </a:r>
            <a:r>
              <a:rPr lang="zh-CN" altLang="en-US" sz="3200" b="1" dirty="0">
                <a:solidFill>
                  <a:srgbClr val="7030A0"/>
                </a:solidFill>
                <a:latin typeface="华文中宋" pitchFamily="2" charset="-122"/>
                <a:ea typeface="华文中宋" pitchFamily="2" charset="-122"/>
                <a:cs typeface="Arial" pitchFamily="34" charset="0"/>
              </a:rPr>
              <a:t>③ 错置重音</a:t>
            </a:r>
            <a:endParaRPr lang="en-US" altLang="zh-CN" sz="2800" b="1" dirty="0">
              <a:solidFill>
                <a:srgbClr val="7030A0"/>
              </a:solidFill>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8880824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0" name="矩形 29"/>
          <p:cNvSpPr/>
          <p:nvPr/>
        </p:nvSpPr>
        <p:spPr bwMode="auto">
          <a:xfrm>
            <a:off x="330718" y="1525242"/>
            <a:ext cx="8273729" cy="4856086"/>
          </a:xfrm>
          <a:prstGeom prst="rect">
            <a:avLst/>
          </a:prstGeom>
          <a:ln/>
          <a:extLst>
            <a:ext uri="{91240B29-F687-4F45-9708-019B960494DF}">
              <a14:hiddenLine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31" name="TextBox 133"/>
          <p:cNvSpPr txBox="1"/>
          <p:nvPr/>
        </p:nvSpPr>
        <p:spPr>
          <a:xfrm>
            <a:off x="397238" y="1525242"/>
            <a:ext cx="8206758" cy="483209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rgbClr val="099AB7"/>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rPr>
              <a:t>      </a:t>
            </a:r>
            <a:r>
              <a:rPr lang="zh-CN" altLang="en-US" sz="2800" b="1" dirty="0">
                <a:solidFill>
                  <a:srgbClr val="099AB7"/>
                </a:solidFill>
                <a:latin typeface="华文中宋" pitchFamily="2" charset="-122"/>
                <a:ea typeface="华文中宋" pitchFamily="2" charset="-122"/>
                <a:cs typeface="Arial" pitchFamily="34" charset="0"/>
              </a:rPr>
              <a:t>“我们不应该背后议论我们的朋友的缺点”，这句话以平常的语气说出，是一个意思；如果重读其中的“背后”二字，则会有“我们可以当面议论我们的朋友的缺点”之意；如果重读其中的“我们的朋友”，则会有“我们可以背后议论不是我们的朋友的人的缺点”之意。</a:t>
            </a:r>
            <a:r>
              <a:rPr lang="zh-CN" altLang="en-US" sz="2800" b="1" dirty="0">
                <a:solidFill>
                  <a:srgbClr val="0000FF"/>
                </a:solidFill>
                <a:latin typeface="华文中宋" pitchFamily="2" charset="-122"/>
                <a:ea typeface="华文中宋" pitchFamily="2" charset="-122"/>
                <a:cs typeface="Arial" pitchFamily="34" charset="0"/>
              </a:rPr>
              <a:t>如果有意利用重读、强调等手法，传达不正确的、误导人的信息，就犯了“错置重音”的谬误。这在广告中特别常见。例如，以特别醒目的大字体标出一个特别低的价格，在旁边则用小字体印上“起”等，当顾客真的光顾该店时，大呼上当。</a:t>
            </a:r>
            <a:endParaRPr lang="en-US" altLang="zh-CN" sz="2800" b="1" dirty="0">
              <a:solidFill>
                <a:srgbClr val="0000FF"/>
              </a:solidFill>
              <a:latin typeface="华文中宋" panose="02010600040101010101" pitchFamily="2" charset="-122"/>
              <a:ea typeface="华文中宋" panose="02010600040101010101" pitchFamily="2" charset="-122"/>
              <a:cs typeface="Arial" pitchFamily="34" charset="0"/>
            </a:endParaRPr>
          </a:p>
        </p:txBody>
      </p:sp>
      <p:grpSp>
        <p:nvGrpSpPr>
          <p:cNvPr id="12" name="组合 46"/>
          <p:cNvGrpSpPr/>
          <p:nvPr/>
        </p:nvGrpSpPr>
        <p:grpSpPr>
          <a:xfrm rot="2450445">
            <a:off x="342454" y="729280"/>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133"/>
          <p:cNvSpPr txBox="1"/>
          <p:nvPr/>
        </p:nvSpPr>
        <p:spPr>
          <a:xfrm>
            <a:off x="23949" y="458437"/>
            <a:ext cx="4680520" cy="830997"/>
          </a:xfrm>
          <a:prstGeom prst="rect">
            <a:avLst/>
          </a:prstGeom>
          <a:noFill/>
        </p:spPr>
        <p:txBody>
          <a:bodyPr wrap="square" rtlCol="0">
            <a:spAutoFit/>
          </a:bodyPr>
          <a:lstStyle/>
          <a:p>
            <a:pPr>
              <a:lnSpc>
                <a:spcPct val="150000"/>
              </a:lnSpc>
            </a:pPr>
            <a:r>
              <a:rPr lang="zh-CN" altLang="en-US" sz="2800" b="1" dirty="0">
                <a:solidFill>
                  <a:srgbClr val="099AB7"/>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rPr>
              <a:t>      </a:t>
            </a:r>
            <a:r>
              <a:rPr lang="zh-CN" altLang="en-US" sz="3200" b="1" dirty="0">
                <a:solidFill>
                  <a:srgbClr val="7030A0"/>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rPr>
              <a:t>例：</a:t>
            </a:r>
            <a:endParaRPr lang="en-US" altLang="zh-CN" sz="2800" b="1" dirty="0">
              <a:solidFill>
                <a:srgbClr val="7030A0"/>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1766778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0" name="矩形 29"/>
          <p:cNvSpPr/>
          <p:nvPr/>
        </p:nvSpPr>
        <p:spPr bwMode="auto">
          <a:xfrm>
            <a:off x="395536" y="2003796"/>
            <a:ext cx="7920880" cy="3513436"/>
          </a:xfrm>
          <a:prstGeom prst="rect">
            <a:avLst/>
          </a:prstGeom>
          <a:ln/>
          <a:extLst>
            <a:ext uri="{91240B29-F687-4F45-9708-019B960494DF}">
              <a14:hiddenLine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31" name="TextBox 133"/>
          <p:cNvSpPr txBox="1"/>
          <p:nvPr/>
        </p:nvSpPr>
        <p:spPr>
          <a:xfrm>
            <a:off x="495166" y="2254140"/>
            <a:ext cx="7776864" cy="30469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800" b="1" dirty="0">
                <a:solidFill>
                  <a:srgbClr val="099AB7"/>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rPr>
              <a:t>       </a:t>
            </a:r>
            <a:r>
              <a:rPr lang="zh-CN" altLang="en-US" sz="3200" b="1" dirty="0">
                <a:solidFill>
                  <a:srgbClr val="099AB7"/>
                </a:solidFill>
                <a:latin typeface="华文中宋" pitchFamily="2" charset="-122"/>
                <a:ea typeface="华文中宋" pitchFamily="2" charset="-122"/>
                <a:cs typeface="Arial" pitchFamily="34" charset="0"/>
              </a:rPr>
              <a:t>指把整体中各部分的属性误认为是该整体的属性，或者把个体的性质当做是这些个体的汇集的性质，由此做出错误的推论。</a:t>
            </a:r>
            <a:endParaRPr lang="en-US" altLang="zh-CN" sz="2800" b="1" dirty="0">
              <a:solidFill>
                <a:srgbClr val="099AB7"/>
              </a:solidFill>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133"/>
          <p:cNvSpPr txBox="1"/>
          <p:nvPr/>
        </p:nvSpPr>
        <p:spPr>
          <a:xfrm>
            <a:off x="169519" y="882473"/>
            <a:ext cx="4680520" cy="830997"/>
          </a:xfrm>
          <a:prstGeom prst="rect">
            <a:avLst/>
          </a:prstGeom>
          <a:noFill/>
        </p:spPr>
        <p:txBody>
          <a:bodyPr wrap="square" rtlCol="0">
            <a:spAutoFit/>
          </a:bodyPr>
          <a:lstStyle/>
          <a:p>
            <a:pPr>
              <a:lnSpc>
                <a:spcPct val="150000"/>
              </a:lnSpc>
            </a:pPr>
            <a:r>
              <a:rPr lang="zh-CN" altLang="en-US" sz="2800" b="1" dirty="0">
                <a:solidFill>
                  <a:srgbClr val="099AB7"/>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rPr>
              <a:t>      </a:t>
            </a:r>
            <a:r>
              <a:rPr lang="zh-CN" altLang="en-US" sz="3200" b="1" dirty="0">
                <a:solidFill>
                  <a:srgbClr val="7030A0"/>
                </a:solidFill>
                <a:latin typeface="华文中宋" pitchFamily="2" charset="-122"/>
                <a:ea typeface="华文中宋" pitchFamily="2" charset="-122"/>
                <a:cs typeface="Arial" pitchFamily="34" charset="0"/>
              </a:rPr>
              <a:t>④ 合举</a:t>
            </a:r>
            <a:endParaRPr lang="en-US" altLang="zh-CN" sz="2800" b="1" dirty="0">
              <a:solidFill>
                <a:srgbClr val="7030A0"/>
              </a:solidFill>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1063551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0" name="矩形 29"/>
          <p:cNvSpPr/>
          <p:nvPr/>
        </p:nvSpPr>
        <p:spPr bwMode="auto">
          <a:xfrm>
            <a:off x="330718" y="1525242"/>
            <a:ext cx="8273729" cy="4856086"/>
          </a:xfrm>
          <a:prstGeom prst="rect">
            <a:avLst/>
          </a:prstGeom>
          <a:ln/>
          <a:extLst>
            <a:ext uri="{91240B29-F687-4F45-9708-019B960494DF}">
              <a14:hiddenLine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31" name="TextBox 133"/>
          <p:cNvSpPr txBox="1"/>
          <p:nvPr/>
        </p:nvSpPr>
        <p:spPr>
          <a:xfrm>
            <a:off x="397238" y="1525242"/>
            <a:ext cx="8206758" cy="483209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Font typeface="Wingdings" panose="05000000000000000000" pitchFamily="2" charset="2"/>
              <a:buChar char="Ø"/>
            </a:pPr>
            <a:r>
              <a:rPr lang="zh-CN" altLang="en-US" sz="2800" b="1" dirty="0">
                <a:solidFill>
                  <a:srgbClr val="099AB7"/>
                </a:solidFill>
                <a:latin typeface="华文中宋" pitchFamily="2" charset="-122"/>
                <a:ea typeface="华文中宋" pitchFamily="2" charset="-122"/>
                <a:cs typeface="Arial" pitchFamily="34" charset="0"/>
              </a:rPr>
              <a:t>由某些农户去年栽种某种农产品，赚了很多钱，推论出：如果所有农户都去生产这种农产品，也同样能够赚很多钱；</a:t>
            </a:r>
            <a:endParaRPr lang="en-US" altLang="zh-CN" sz="2800" b="1" dirty="0">
              <a:solidFill>
                <a:srgbClr val="099AB7"/>
              </a:solidFill>
              <a:latin typeface="华文中宋" pitchFamily="2" charset="-122"/>
              <a:ea typeface="华文中宋" pitchFamily="2" charset="-122"/>
              <a:cs typeface="Arial" pitchFamily="34" charset="0"/>
            </a:endParaRPr>
          </a:p>
          <a:p>
            <a:pPr marL="457200" indent="-457200">
              <a:buFont typeface="Wingdings" panose="05000000000000000000" pitchFamily="2" charset="2"/>
              <a:buChar char="Ø"/>
            </a:pPr>
            <a:r>
              <a:rPr lang="zh-CN" altLang="en-US" sz="2800" b="1" dirty="0">
                <a:solidFill>
                  <a:srgbClr val="099AB7"/>
                </a:solidFill>
                <a:latin typeface="华文中宋" pitchFamily="2" charset="-122"/>
                <a:ea typeface="华文中宋" pitchFamily="2" charset="-122"/>
                <a:cs typeface="Arial" pitchFamily="34" charset="0"/>
              </a:rPr>
              <a:t>由一个足球队的每一个球员都很优秀，推出该足球队一定很优秀；</a:t>
            </a:r>
            <a:endParaRPr lang="en-US" altLang="zh-CN" sz="2800" b="1" dirty="0">
              <a:solidFill>
                <a:srgbClr val="099AB7"/>
              </a:solidFill>
              <a:latin typeface="华文中宋" pitchFamily="2" charset="-122"/>
              <a:ea typeface="华文中宋" pitchFamily="2" charset="-122"/>
              <a:cs typeface="Arial" pitchFamily="34" charset="0"/>
            </a:endParaRPr>
          </a:p>
          <a:p>
            <a:r>
              <a:rPr lang="zh-CN" altLang="en-US" sz="2800" b="1" dirty="0">
                <a:solidFill>
                  <a:srgbClr val="0000FF"/>
                </a:solidFill>
                <a:latin typeface="华文中宋" pitchFamily="2" charset="-122"/>
                <a:ea typeface="华文中宋" pitchFamily="2" charset="-122"/>
                <a:cs typeface="Arial" pitchFamily="34" charset="0"/>
              </a:rPr>
              <a:t>合举谬误的另一种表现形式是“越多越好”：某个东西很好，因此越多越好；某件事情很好，因此越多越好。</a:t>
            </a:r>
            <a:endParaRPr lang="en-US" altLang="zh-CN" sz="2800" b="1" dirty="0">
              <a:solidFill>
                <a:srgbClr val="0000FF"/>
              </a:solidFill>
              <a:latin typeface="华文中宋" pitchFamily="2" charset="-122"/>
              <a:ea typeface="华文中宋" pitchFamily="2" charset="-122"/>
              <a:cs typeface="Arial" pitchFamily="34" charset="0"/>
            </a:endParaRPr>
          </a:p>
          <a:p>
            <a:pPr marL="457200" indent="-457200">
              <a:buFont typeface="Wingdings" panose="05000000000000000000" pitchFamily="2" charset="2"/>
              <a:buChar char="Ø"/>
            </a:pPr>
            <a:r>
              <a:rPr lang="zh-CN" altLang="en-US" sz="2800" b="1" dirty="0">
                <a:solidFill>
                  <a:srgbClr val="099AB7"/>
                </a:solidFill>
                <a:latin typeface="华文中宋" pitchFamily="2" charset="-122"/>
                <a:ea typeface="华文中宋" pitchFamily="2" charset="-122"/>
                <a:cs typeface="Arial" pitchFamily="34" charset="0"/>
              </a:rPr>
              <a:t>维生素有利于身体健康，每天要多吃一些维生素。</a:t>
            </a:r>
            <a:endParaRPr lang="en-US" altLang="zh-CN" sz="2800" b="1" dirty="0">
              <a:solidFill>
                <a:srgbClr val="099AB7"/>
              </a:solidFill>
              <a:latin typeface="华文中宋" pitchFamily="2" charset="-122"/>
              <a:ea typeface="华文中宋" pitchFamily="2" charset="-122"/>
              <a:cs typeface="Arial" pitchFamily="34" charset="0"/>
            </a:endParaRPr>
          </a:p>
          <a:p>
            <a:pPr marL="457200" indent="-457200">
              <a:buFont typeface="Wingdings" panose="05000000000000000000" pitchFamily="2" charset="2"/>
              <a:buChar char="Ø"/>
            </a:pPr>
            <a:r>
              <a:rPr lang="zh-CN" altLang="en-US" sz="2800" b="1" dirty="0">
                <a:solidFill>
                  <a:srgbClr val="099AB7"/>
                </a:solidFill>
                <a:latin typeface="华文中宋" pitchFamily="2" charset="-122"/>
                <a:ea typeface="华文中宋" pitchFamily="2" charset="-122"/>
                <a:cs typeface="Arial" pitchFamily="34" charset="0"/>
              </a:rPr>
              <a:t>某种药物吃两片有效，因此吃三片、四片甚至更多片会更有效。</a:t>
            </a:r>
            <a:endParaRPr lang="en-US" altLang="zh-CN" sz="2800" b="1" dirty="0">
              <a:solidFill>
                <a:srgbClr val="099AB7"/>
              </a:solidFill>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133"/>
          <p:cNvSpPr txBox="1"/>
          <p:nvPr/>
        </p:nvSpPr>
        <p:spPr>
          <a:xfrm>
            <a:off x="169519" y="702845"/>
            <a:ext cx="4680520" cy="830997"/>
          </a:xfrm>
          <a:prstGeom prst="rect">
            <a:avLst/>
          </a:prstGeom>
          <a:noFill/>
        </p:spPr>
        <p:txBody>
          <a:bodyPr wrap="square" rtlCol="0">
            <a:spAutoFit/>
          </a:bodyPr>
          <a:lstStyle/>
          <a:p>
            <a:pPr>
              <a:lnSpc>
                <a:spcPct val="150000"/>
              </a:lnSpc>
            </a:pPr>
            <a:r>
              <a:rPr lang="zh-CN" altLang="en-US" sz="2800" b="1" dirty="0">
                <a:solidFill>
                  <a:srgbClr val="099AB7"/>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rPr>
              <a:t>      </a:t>
            </a:r>
            <a:r>
              <a:rPr lang="zh-CN" altLang="en-US" sz="3200" b="1" dirty="0">
                <a:solidFill>
                  <a:srgbClr val="7030A0"/>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rPr>
              <a:t>例：</a:t>
            </a:r>
            <a:endParaRPr lang="en-US" altLang="zh-CN" sz="2800" b="1" dirty="0">
              <a:solidFill>
                <a:srgbClr val="7030A0"/>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29216663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wipe(down)">
                                      <p:cBhvr>
                                        <p:cTn id="7" dur="500"/>
                                        <p:tgtEl>
                                          <p:spTgt spid="31">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1">
                                            <p:txEl>
                                              <p:pRg st="1" end="1"/>
                                            </p:txEl>
                                          </p:spTgt>
                                        </p:tgtEl>
                                        <p:attrNameLst>
                                          <p:attrName>style.visibility</p:attrName>
                                        </p:attrNameLst>
                                      </p:cBhvr>
                                      <p:to>
                                        <p:strVal val="visible"/>
                                      </p:to>
                                    </p:set>
                                    <p:animEffect transition="in" filter="wipe(down)">
                                      <p:cBhvr>
                                        <p:cTn id="10" dur="500"/>
                                        <p:tgtEl>
                                          <p:spTgt spid="3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1">
                                            <p:txEl>
                                              <p:pRg st="2" end="2"/>
                                            </p:txEl>
                                          </p:spTgt>
                                        </p:tgtEl>
                                        <p:attrNameLst>
                                          <p:attrName>style.visibility</p:attrName>
                                        </p:attrNameLst>
                                      </p:cBhvr>
                                      <p:to>
                                        <p:strVal val="visible"/>
                                      </p:to>
                                    </p:set>
                                    <p:animEffect transition="in" filter="fade">
                                      <p:cBhvr>
                                        <p:cTn id="15" dur="1000"/>
                                        <p:tgtEl>
                                          <p:spTgt spid="31">
                                            <p:txEl>
                                              <p:pRg st="2" end="2"/>
                                            </p:txEl>
                                          </p:spTgt>
                                        </p:tgtEl>
                                      </p:cBhvr>
                                    </p:animEffect>
                                    <p:anim calcmode="lin" valueType="num">
                                      <p:cBhvr>
                                        <p:cTn id="16" dur="1000" fill="hold"/>
                                        <p:tgtEl>
                                          <p:spTgt spid="31">
                                            <p:txEl>
                                              <p:pRg st="2" end="2"/>
                                            </p:txEl>
                                          </p:spTgt>
                                        </p:tgtEl>
                                        <p:attrNameLst>
                                          <p:attrName>ppt_x</p:attrName>
                                        </p:attrNameLst>
                                      </p:cBhvr>
                                      <p:tavLst>
                                        <p:tav tm="0">
                                          <p:val>
                                            <p:strVal val="#ppt_x"/>
                                          </p:val>
                                        </p:tav>
                                        <p:tav tm="100000">
                                          <p:val>
                                            <p:strVal val="#ppt_x"/>
                                          </p:val>
                                        </p:tav>
                                      </p:tavLst>
                                    </p:anim>
                                    <p:anim calcmode="lin" valueType="num">
                                      <p:cBhvr>
                                        <p:cTn id="17" dur="1000" fill="hold"/>
                                        <p:tgtEl>
                                          <p:spTgt spid="3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1">
                                            <p:txEl>
                                              <p:pRg st="3" end="3"/>
                                            </p:txEl>
                                          </p:spTgt>
                                        </p:tgtEl>
                                        <p:attrNameLst>
                                          <p:attrName>style.visibility</p:attrName>
                                        </p:attrNameLst>
                                      </p:cBhvr>
                                      <p:to>
                                        <p:strVal val="visible"/>
                                      </p:to>
                                    </p:set>
                                    <p:animEffect transition="in" filter="wipe(down)">
                                      <p:cBhvr>
                                        <p:cTn id="22" dur="500"/>
                                        <p:tgtEl>
                                          <p:spTgt spid="31">
                                            <p:txEl>
                                              <p:pRg st="3" end="3"/>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1">
                                            <p:txEl>
                                              <p:pRg st="4" end="4"/>
                                            </p:txEl>
                                          </p:spTgt>
                                        </p:tgtEl>
                                        <p:attrNameLst>
                                          <p:attrName>style.visibility</p:attrName>
                                        </p:attrNameLst>
                                      </p:cBhvr>
                                      <p:to>
                                        <p:strVal val="visible"/>
                                      </p:to>
                                    </p:set>
                                    <p:animEffect transition="in" filter="wipe(down)">
                                      <p:cBhvr>
                                        <p:cTn id="25" dur="500"/>
                                        <p:tgtEl>
                                          <p:spTgt spid="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0" name="矩形 29"/>
          <p:cNvSpPr/>
          <p:nvPr/>
        </p:nvSpPr>
        <p:spPr bwMode="auto">
          <a:xfrm>
            <a:off x="395536" y="2003796"/>
            <a:ext cx="7920880" cy="2361308"/>
          </a:xfrm>
          <a:prstGeom prst="rect">
            <a:avLst/>
          </a:prstGeom>
          <a:ln/>
          <a:extLst>
            <a:ext uri="{91240B29-F687-4F45-9708-019B960494DF}">
              <a14:hiddenLine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31" name="TextBox 133"/>
          <p:cNvSpPr txBox="1"/>
          <p:nvPr/>
        </p:nvSpPr>
        <p:spPr>
          <a:xfrm>
            <a:off x="495166" y="2254140"/>
            <a:ext cx="7776864" cy="1569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800" b="1" dirty="0">
                <a:solidFill>
                  <a:srgbClr val="099AB7"/>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rPr>
              <a:t>       </a:t>
            </a:r>
            <a:r>
              <a:rPr lang="zh-CN" altLang="en-US" sz="3200" b="1" dirty="0">
                <a:solidFill>
                  <a:srgbClr val="099AB7"/>
                </a:solidFill>
                <a:latin typeface="华文中宋" pitchFamily="2" charset="-122"/>
                <a:ea typeface="华文中宋" pitchFamily="2" charset="-122"/>
                <a:cs typeface="Arial" pitchFamily="34" charset="0"/>
              </a:rPr>
              <a:t>指由一整体具有某种属性，推出该整体中的每一个体也具有某种属性。</a:t>
            </a:r>
            <a:endParaRPr lang="en-US" altLang="zh-CN" sz="2800" b="1" dirty="0">
              <a:solidFill>
                <a:srgbClr val="099AB7"/>
              </a:solidFill>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133"/>
          <p:cNvSpPr txBox="1"/>
          <p:nvPr/>
        </p:nvSpPr>
        <p:spPr>
          <a:xfrm>
            <a:off x="169519" y="882473"/>
            <a:ext cx="4680520" cy="830997"/>
          </a:xfrm>
          <a:prstGeom prst="rect">
            <a:avLst/>
          </a:prstGeom>
          <a:noFill/>
        </p:spPr>
        <p:txBody>
          <a:bodyPr wrap="square" rtlCol="0">
            <a:spAutoFit/>
          </a:bodyPr>
          <a:lstStyle/>
          <a:p>
            <a:pPr>
              <a:lnSpc>
                <a:spcPct val="150000"/>
              </a:lnSpc>
            </a:pPr>
            <a:r>
              <a:rPr lang="zh-CN" altLang="en-US" sz="2800" b="1" dirty="0">
                <a:solidFill>
                  <a:srgbClr val="099AB7"/>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rPr>
              <a:t>      </a:t>
            </a:r>
            <a:r>
              <a:rPr lang="zh-CN" altLang="en-US" sz="3200" b="1" dirty="0">
                <a:solidFill>
                  <a:srgbClr val="7030A0"/>
                </a:solidFill>
                <a:latin typeface="华文中宋" pitchFamily="2" charset="-122"/>
                <a:ea typeface="华文中宋" pitchFamily="2" charset="-122"/>
                <a:cs typeface="Arial" pitchFamily="34" charset="0"/>
              </a:rPr>
              <a:t>⑤ 分举</a:t>
            </a:r>
            <a:endParaRPr lang="en-US" altLang="zh-CN" sz="2800" b="1" dirty="0">
              <a:solidFill>
                <a:srgbClr val="7030A0"/>
              </a:solidFill>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23567008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0" name="矩形 29"/>
          <p:cNvSpPr/>
          <p:nvPr/>
        </p:nvSpPr>
        <p:spPr bwMode="auto">
          <a:xfrm>
            <a:off x="330718" y="1525242"/>
            <a:ext cx="8273729" cy="4856086"/>
          </a:xfrm>
          <a:prstGeom prst="rect">
            <a:avLst/>
          </a:prstGeom>
          <a:ln/>
          <a:extLst>
            <a:ext uri="{91240B29-F687-4F45-9708-019B960494DF}">
              <a14:hiddenLine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31" name="TextBox 133"/>
          <p:cNvSpPr txBox="1"/>
          <p:nvPr/>
        </p:nvSpPr>
        <p:spPr>
          <a:xfrm>
            <a:off x="397238" y="1525242"/>
            <a:ext cx="8206758" cy="483209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Font typeface="Wingdings" panose="05000000000000000000" pitchFamily="2" charset="2"/>
              <a:buChar char="Ø"/>
            </a:pPr>
            <a:r>
              <a:rPr lang="zh-CN" altLang="en-US" sz="2800" b="1" dirty="0">
                <a:solidFill>
                  <a:srgbClr val="099AB7"/>
                </a:solidFill>
                <a:latin typeface="华文中宋" pitchFamily="2" charset="-122"/>
                <a:ea typeface="华文中宋" pitchFamily="2" charset="-122"/>
                <a:cs typeface="Arial" pitchFamily="34" charset="0"/>
              </a:rPr>
              <a:t>由某国是一个富裕的国家，推出该国家中的每一个人都是富人；</a:t>
            </a:r>
            <a:endParaRPr lang="en-US" altLang="zh-CN" sz="2800" b="1" dirty="0">
              <a:solidFill>
                <a:srgbClr val="099AB7"/>
              </a:solidFill>
              <a:latin typeface="华文中宋" pitchFamily="2" charset="-122"/>
              <a:ea typeface="华文中宋" pitchFamily="2" charset="-122"/>
              <a:cs typeface="Arial" pitchFamily="34" charset="0"/>
            </a:endParaRPr>
          </a:p>
          <a:p>
            <a:pPr marL="457200" indent="-457200">
              <a:buFont typeface="Wingdings" panose="05000000000000000000" pitchFamily="2" charset="2"/>
              <a:buChar char="Ø"/>
            </a:pPr>
            <a:r>
              <a:rPr lang="zh-CN" altLang="en-US" sz="2800" b="1" dirty="0">
                <a:solidFill>
                  <a:srgbClr val="099AB7"/>
                </a:solidFill>
                <a:latin typeface="华文中宋" pitchFamily="2" charset="-122"/>
                <a:ea typeface="华文中宋" pitchFamily="2" charset="-122"/>
                <a:cs typeface="Arial" pitchFamily="34" charset="0"/>
              </a:rPr>
              <a:t>由去年全国农业遭灾，推出某地或某户农民家庭也歉收。</a:t>
            </a:r>
            <a:endParaRPr lang="en-US" altLang="zh-CN" sz="2800" b="1" dirty="0">
              <a:solidFill>
                <a:srgbClr val="099AB7"/>
              </a:solidFill>
              <a:latin typeface="华文中宋" pitchFamily="2" charset="-122"/>
              <a:ea typeface="华文中宋" pitchFamily="2" charset="-122"/>
              <a:cs typeface="Arial" pitchFamily="34" charset="0"/>
            </a:endParaRPr>
          </a:p>
          <a:p>
            <a:r>
              <a:rPr lang="zh-CN" altLang="en-US" sz="2800" b="1" dirty="0">
                <a:solidFill>
                  <a:srgbClr val="0000FF"/>
                </a:solidFill>
                <a:latin typeface="华文中宋" pitchFamily="2" charset="-122"/>
                <a:ea typeface="华文中宋" pitchFamily="2" charset="-122"/>
                <a:cs typeface="Arial" pitchFamily="34" charset="0"/>
              </a:rPr>
              <a:t>分举谬误的另一种表现形式是“越少越好”：某种东西有副作用，因此越少越好；某件事情有不好的效果，因此越少越好。</a:t>
            </a:r>
            <a:endParaRPr lang="en-US" altLang="zh-CN" sz="2800" b="1" dirty="0">
              <a:solidFill>
                <a:srgbClr val="0000FF"/>
              </a:solidFill>
              <a:latin typeface="华文中宋" pitchFamily="2" charset="-122"/>
              <a:ea typeface="华文中宋" pitchFamily="2" charset="-122"/>
              <a:cs typeface="Arial" pitchFamily="34" charset="0"/>
            </a:endParaRPr>
          </a:p>
          <a:p>
            <a:pPr marL="457200" indent="-457200">
              <a:buFont typeface="Wingdings" panose="05000000000000000000" pitchFamily="2" charset="2"/>
              <a:buChar char="Ø"/>
            </a:pPr>
            <a:r>
              <a:rPr lang="zh-CN" altLang="en-US" sz="2800" b="1" dirty="0">
                <a:solidFill>
                  <a:srgbClr val="099AB7"/>
                </a:solidFill>
                <a:latin typeface="华文中宋" pitchFamily="2" charset="-122"/>
                <a:ea typeface="华文中宋" pitchFamily="2" charset="-122"/>
                <a:cs typeface="Arial" pitchFamily="34" charset="0"/>
              </a:rPr>
              <a:t>有些女士以为人越瘦越好，近乎疯狂地节食，认为脂肪、淀粉容易导致发胖，因此吃得越少越好，以至患了厌食症，结果对身体造成比发胖更严重的危害。</a:t>
            </a:r>
            <a:endParaRPr lang="en-US" altLang="zh-CN" sz="2800" b="1" dirty="0">
              <a:solidFill>
                <a:srgbClr val="099AB7"/>
              </a:solidFill>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133"/>
          <p:cNvSpPr txBox="1"/>
          <p:nvPr/>
        </p:nvSpPr>
        <p:spPr>
          <a:xfrm>
            <a:off x="34834" y="639771"/>
            <a:ext cx="4680520" cy="830997"/>
          </a:xfrm>
          <a:prstGeom prst="rect">
            <a:avLst/>
          </a:prstGeom>
          <a:noFill/>
        </p:spPr>
        <p:txBody>
          <a:bodyPr wrap="square" rtlCol="0">
            <a:spAutoFit/>
          </a:bodyPr>
          <a:lstStyle/>
          <a:p>
            <a:pPr>
              <a:lnSpc>
                <a:spcPct val="150000"/>
              </a:lnSpc>
            </a:pPr>
            <a:r>
              <a:rPr lang="zh-CN" altLang="en-US" sz="2800" b="1" dirty="0">
                <a:solidFill>
                  <a:srgbClr val="099AB7"/>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rPr>
              <a:t>      </a:t>
            </a:r>
            <a:r>
              <a:rPr lang="zh-CN" altLang="en-US" sz="3200" b="1" dirty="0">
                <a:solidFill>
                  <a:srgbClr val="7030A0"/>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rPr>
              <a:t>例：</a:t>
            </a:r>
            <a:endParaRPr lang="en-US" altLang="zh-CN" sz="2800" b="1" dirty="0">
              <a:solidFill>
                <a:srgbClr val="7030A0"/>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23373631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wipe(down)">
                                      <p:cBhvr>
                                        <p:cTn id="7" dur="500"/>
                                        <p:tgtEl>
                                          <p:spTgt spid="31">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1">
                                            <p:txEl>
                                              <p:pRg st="1" end="1"/>
                                            </p:txEl>
                                          </p:spTgt>
                                        </p:tgtEl>
                                        <p:attrNameLst>
                                          <p:attrName>style.visibility</p:attrName>
                                        </p:attrNameLst>
                                      </p:cBhvr>
                                      <p:to>
                                        <p:strVal val="visible"/>
                                      </p:to>
                                    </p:set>
                                    <p:animEffect transition="in" filter="wipe(down)">
                                      <p:cBhvr>
                                        <p:cTn id="10" dur="500"/>
                                        <p:tgtEl>
                                          <p:spTgt spid="3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1">
                                            <p:txEl>
                                              <p:pRg st="2" end="2"/>
                                            </p:txEl>
                                          </p:spTgt>
                                        </p:tgtEl>
                                        <p:attrNameLst>
                                          <p:attrName>style.visibility</p:attrName>
                                        </p:attrNameLst>
                                      </p:cBhvr>
                                      <p:to>
                                        <p:strVal val="visible"/>
                                      </p:to>
                                    </p:set>
                                    <p:animEffect transition="in" filter="fade">
                                      <p:cBhvr>
                                        <p:cTn id="15" dur="1000"/>
                                        <p:tgtEl>
                                          <p:spTgt spid="31">
                                            <p:txEl>
                                              <p:pRg st="2" end="2"/>
                                            </p:txEl>
                                          </p:spTgt>
                                        </p:tgtEl>
                                      </p:cBhvr>
                                    </p:animEffect>
                                    <p:anim calcmode="lin" valueType="num">
                                      <p:cBhvr>
                                        <p:cTn id="16" dur="1000" fill="hold"/>
                                        <p:tgtEl>
                                          <p:spTgt spid="31">
                                            <p:txEl>
                                              <p:pRg st="2" end="2"/>
                                            </p:txEl>
                                          </p:spTgt>
                                        </p:tgtEl>
                                        <p:attrNameLst>
                                          <p:attrName>ppt_x</p:attrName>
                                        </p:attrNameLst>
                                      </p:cBhvr>
                                      <p:tavLst>
                                        <p:tav tm="0">
                                          <p:val>
                                            <p:strVal val="#ppt_x"/>
                                          </p:val>
                                        </p:tav>
                                        <p:tav tm="100000">
                                          <p:val>
                                            <p:strVal val="#ppt_x"/>
                                          </p:val>
                                        </p:tav>
                                      </p:tavLst>
                                    </p:anim>
                                    <p:anim calcmode="lin" valueType="num">
                                      <p:cBhvr>
                                        <p:cTn id="17" dur="1000" fill="hold"/>
                                        <p:tgtEl>
                                          <p:spTgt spid="3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1">
                                            <p:txEl>
                                              <p:pRg st="3" end="3"/>
                                            </p:txEl>
                                          </p:spTgt>
                                        </p:tgtEl>
                                        <p:attrNameLst>
                                          <p:attrName>style.visibility</p:attrName>
                                        </p:attrNameLst>
                                      </p:cBhvr>
                                      <p:to>
                                        <p:strVal val="visible"/>
                                      </p:to>
                                    </p:set>
                                    <p:animEffect transition="in" filter="wipe(down)">
                                      <p:cBhvr>
                                        <p:cTn id="22" dur="500"/>
                                        <p:tgtEl>
                                          <p:spTgt spid="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828800" y="685800"/>
            <a:ext cx="7078190" cy="349250"/>
          </a:xfrm>
        </p:spPr>
        <p:txBody>
          <a:bodyPr/>
          <a:lstStyle/>
          <a:p>
            <a:r>
              <a:rPr lang="zh-CN" altLang="en-US" sz="3200" b="1" dirty="0">
                <a:solidFill>
                  <a:prstClr val="black"/>
                </a:solidFill>
              </a:rPr>
              <a:t>二、假设性谬误</a:t>
            </a:r>
            <a:endParaRPr lang="zh-CN" altLang="en-US" sz="3200" b="1" dirty="0"/>
          </a:p>
        </p:txBody>
      </p:sp>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 name="TextBox 18"/>
          <p:cNvSpPr txBox="1"/>
          <p:nvPr/>
        </p:nvSpPr>
        <p:spPr>
          <a:xfrm>
            <a:off x="457200" y="2274838"/>
            <a:ext cx="8120689" cy="2308324"/>
          </a:xfrm>
          <a:prstGeom prst="rect">
            <a:avLst/>
          </a:prstGeom>
          <a:noFill/>
        </p:spPr>
        <p:txBody>
          <a:bodyPr wrap="square" rtlCol="0">
            <a:spAutoFit/>
          </a:bodyPr>
          <a:lstStyle/>
          <a:p>
            <a:pPr>
              <a:lnSpc>
                <a:spcPct val="150000"/>
              </a:lnSpc>
            </a:pPr>
            <a:r>
              <a:rPr lang="zh-CN" altLang="en-US" sz="2800" b="1" dirty="0">
                <a:solidFill>
                  <a:srgbClr val="099AB7"/>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rPr>
              <a:t>     </a:t>
            </a:r>
            <a:r>
              <a:rPr lang="zh-CN" altLang="en-US" sz="3200" b="1" dirty="0">
                <a:solidFill>
                  <a:srgbClr val="099AB7"/>
                </a:solidFill>
                <a:latin typeface="华文中宋" pitchFamily="2" charset="-122"/>
                <a:ea typeface="华文中宋" pitchFamily="2" charset="-122"/>
                <a:cs typeface="Arial" pitchFamily="34" charset="0"/>
              </a:rPr>
              <a:t>就是论证的前提或推理过程中暗含不当假定、预设的谬误，某种错误结论的得出就依赖于这些不当甚至错误的假定或预设。</a:t>
            </a:r>
            <a:endParaRPr lang="en-US" altLang="zh-CN" sz="2800" b="1" dirty="0">
              <a:solidFill>
                <a:srgbClr val="099AB7"/>
              </a:solidFill>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27221867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 calcmode="lin" valueType="num">
                                      <p:cBhvr>
                                        <p:cTn id="7" dur="1000" fill="hold"/>
                                        <p:tgtEl>
                                          <p:spTgt spid="19">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9">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9">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0" name="矩形 29"/>
          <p:cNvSpPr/>
          <p:nvPr/>
        </p:nvSpPr>
        <p:spPr bwMode="auto">
          <a:xfrm>
            <a:off x="330719" y="1824410"/>
            <a:ext cx="8177296" cy="4291441"/>
          </a:xfrm>
          <a:prstGeom prst="rect">
            <a:avLst/>
          </a:prstGeom>
          <a:ln/>
          <a:extLst>
            <a:ext uri="{91240B29-F687-4F45-9708-019B960494DF}">
              <a14:hiddenLine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1" name="TextBox 133"/>
          <p:cNvSpPr txBox="1"/>
          <p:nvPr/>
        </p:nvSpPr>
        <p:spPr>
          <a:xfrm>
            <a:off x="591266" y="1915411"/>
            <a:ext cx="7776864" cy="37856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rPr>
              <a:t>亦称“虚假的二难推理”。这是指在本来有其他选项的情况下却要求人们做出非此即彼的选择。这就像在黑与白之间本来有很多中间色，却非要人们或者选择黑，或者选择白。</a:t>
            </a:r>
            <a:endParaRPr kumimoji="0" lang="en-US" altLang="zh-CN" sz="28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5" name="TextBox 133"/>
          <p:cNvSpPr txBox="1"/>
          <p:nvPr/>
        </p:nvSpPr>
        <p:spPr>
          <a:xfrm>
            <a:off x="169519" y="687990"/>
            <a:ext cx="4680520" cy="83099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7030A0"/>
                </a:solidFill>
                <a:effectLst/>
                <a:uLnTx/>
                <a:uFillTx/>
                <a:latin typeface="华文中宋" pitchFamily="2" charset="-122"/>
                <a:ea typeface="华文中宋" pitchFamily="2" charset="-122"/>
                <a:cs typeface="Arial" pitchFamily="34" charset="0"/>
              </a:rPr>
              <a:t>① 非白即黑论证</a:t>
            </a:r>
            <a:endParaRPr kumimoji="0" lang="en-US" altLang="zh-CN" sz="2800" b="1" i="0" u="none" strike="noStrike" kern="1200" cap="none" spc="0" normalizeH="0" baseline="0" noProof="0" dirty="0">
              <a:ln>
                <a:noFill/>
              </a:ln>
              <a:solidFill>
                <a:srgbClr val="7030A0"/>
              </a:solidFill>
              <a:effectLst/>
              <a:uLnTx/>
              <a:uFillTx/>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22778574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circle(in)">
                                      <p:cBhvr>
                                        <p:cTn id="7" dur="20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28"/>
          <p:cNvSpPr txBox="1"/>
          <p:nvPr/>
        </p:nvSpPr>
        <p:spPr>
          <a:xfrm>
            <a:off x="3298825" y="2481263"/>
            <a:ext cx="4770438" cy="1200150"/>
          </a:xfrm>
          <a:prstGeom prst="rect">
            <a:avLst/>
          </a:prstGeom>
          <a:noFill/>
        </p:spPr>
        <p:txBody>
          <a:bodyPr>
            <a:spAutoFit/>
          </a:bodyPr>
          <a:lstStyle/>
          <a:p>
            <a:pPr eaLnBrk="1" fontAlgn="auto" hangingPunct="1">
              <a:spcBef>
                <a:spcPts val="0"/>
              </a:spcBef>
              <a:spcAft>
                <a:spcPts val="0"/>
              </a:spcAft>
              <a:defRPr/>
            </a:pPr>
            <a:r>
              <a:rPr lang="en-US" altLang="zh-CN" sz="3600" kern="0" dirty="0">
                <a:solidFill>
                  <a:sysClr val="window" lastClr="FFFFFF"/>
                </a:solidFill>
                <a:latin typeface="微软雅黑" pitchFamily="34" charset="-122"/>
                <a:ea typeface="微软雅黑" pitchFamily="34" charset="-122"/>
              </a:rPr>
              <a:t>A</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B</a:t>
            </a:r>
          </a:p>
          <a:p>
            <a:pPr eaLnBrk="1" fontAlgn="auto" hangingPunct="1">
              <a:spcBef>
                <a:spcPts val="0"/>
              </a:spcBef>
              <a:spcAft>
                <a:spcPts val="0"/>
              </a:spcAft>
              <a:defRPr/>
            </a:pPr>
            <a:r>
              <a:rPr lang="en-US" altLang="zh-CN" sz="3600" kern="0" dirty="0">
                <a:solidFill>
                  <a:sysClr val="window" lastClr="FFFFFF"/>
                </a:solidFill>
                <a:latin typeface="微软雅黑" pitchFamily="34" charset="-122"/>
                <a:ea typeface="微软雅黑" pitchFamily="34" charset="-122"/>
              </a:rPr>
              <a:t>B</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A</a:t>
            </a:r>
          </a:p>
        </p:txBody>
      </p:sp>
      <p:sp>
        <p:nvSpPr>
          <p:cNvPr id="44" name="文本框 28"/>
          <p:cNvSpPr txBox="1"/>
          <p:nvPr/>
        </p:nvSpPr>
        <p:spPr>
          <a:xfrm>
            <a:off x="925513" y="2478088"/>
            <a:ext cx="7302500" cy="739775"/>
          </a:xfrm>
          <a:prstGeom prst="rect">
            <a:avLst/>
          </a:prstGeom>
          <a:noFill/>
        </p:spPr>
        <p:txBody>
          <a:bodyPr>
            <a:spAutoFit/>
          </a:bodyPr>
          <a:lstStyle/>
          <a:p>
            <a:pPr eaLnBrk="1" fontAlgn="auto" hangingPunct="1">
              <a:lnSpc>
                <a:spcPct val="150000"/>
              </a:lnSpc>
              <a:spcBef>
                <a:spcPts val="0"/>
              </a:spcBef>
              <a:spcAft>
                <a:spcPts val="0"/>
              </a:spcAft>
              <a:defRPr/>
            </a:pPr>
            <a:r>
              <a:rPr lang="zh-CN" altLang="en-US" sz="2800" kern="0" dirty="0">
                <a:latin typeface="微软雅黑" pitchFamily="34" charset="-122"/>
                <a:ea typeface="微软雅黑" pitchFamily="34" charset="-122"/>
              </a:rPr>
              <a:t>       </a:t>
            </a:r>
          </a:p>
        </p:txBody>
      </p:sp>
      <p:grpSp>
        <p:nvGrpSpPr>
          <p:cNvPr id="12292" name="组合 5"/>
          <p:cNvGrpSpPr>
            <a:grpSpLocks/>
          </p:cNvGrpSpPr>
          <p:nvPr/>
        </p:nvGrpSpPr>
        <p:grpSpPr bwMode="auto">
          <a:xfrm>
            <a:off x="596900" y="531813"/>
            <a:ext cx="5397500" cy="650875"/>
            <a:chOff x="3589704" y="4154301"/>
            <a:chExt cx="5398100" cy="651600"/>
          </a:xfrm>
        </p:grpSpPr>
        <p:sp>
          <p:nvSpPr>
            <p:cNvPr id="35" name="Freeform 7"/>
            <p:cNvSpPr>
              <a:spLocks/>
            </p:cNvSpPr>
            <p:nvPr/>
          </p:nvSpPr>
          <p:spPr bwMode="auto">
            <a:xfrm>
              <a:off x="3592879" y="4155890"/>
              <a:ext cx="5394925" cy="648421"/>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A3D800"/>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36" name="Freeform 8"/>
            <p:cNvSpPr>
              <a:spLocks/>
            </p:cNvSpPr>
            <p:nvPr/>
          </p:nvSpPr>
          <p:spPr bwMode="auto">
            <a:xfrm>
              <a:off x="7751005" y="4155890"/>
              <a:ext cx="1236799" cy="648421"/>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A3D800">
                <a:lumMod val="60000"/>
                <a:lumOff val="40000"/>
              </a:srgb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37" name="Freeform 12"/>
            <p:cNvSpPr>
              <a:spLocks/>
            </p:cNvSpPr>
            <p:nvPr/>
          </p:nvSpPr>
          <p:spPr bwMode="auto">
            <a:xfrm>
              <a:off x="3589704" y="4154301"/>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A3D800">
                <a:lumMod val="60000"/>
                <a:lumOff val="40000"/>
              </a:srgb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grpSp>
      <p:sp>
        <p:nvSpPr>
          <p:cNvPr id="38" name="Freeform 5"/>
          <p:cNvSpPr>
            <a:spLocks noEditPoints="1"/>
          </p:cNvSpPr>
          <p:nvPr/>
        </p:nvSpPr>
        <p:spPr bwMode="auto">
          <a:xfrm>
            <a:off x="385763" y="317500"/>
            <a:ext cx="5821362" cy="1079500"/>
          </a:xfrm>
          <a:custGeom>
            <a:avLst/>
            <a:gdLst>
              <a:gd name="T0" fmla="*/ 5285393 w 1097"/>
              <a:gd name="T1" fmla="*/ 0 h 201"/>
              <a:gd name="T2" fmla="*/ 530662 w 1097"/>
              <a:gd name="T3" fmla="*/ 0 h 201"/>
              <a:gd name="T4" fmla="*/ 153892 w 1097"/>
              <a:gd name="T5" fmla="*/ 155749 h 201"/>
              <a:gd name="T6" fmla="*/ 0 w 1097"/>
              <a:gd name="T7" fmla="*/ 537065 h 201"/>
              <a:gd name="T8" fmla="*/ 530662 w 1097"/>
              <a:gd name="T9" fmla="*/ 1079500 h 201"/>
              <a:gd name="T10" fmla="*/ 5285393 w 1097"/>
              <a:gd name="T11" fmla="*/ 1079500 h 201"/>
              <a:gd name="T12" fmla="*/ 5821362 w 1097"/>
              <a:gd name="T13" fmla="*/ 537065 h 201"/>
              <a:gd name="T14" fmla="*/ 5662163 w 1097"/>
              <a:gd name="T15" fmla="*/ 155749 h 201"/>
              <a:gd name="T16" fmla="*/ 5285393 w 1097"/>
              <a:gd name="T17" fmla="*/ 0 h 201"/>
              <a:gd name="T18" fmla="*/ 5609097 w 1097"/>
              <a:gd name="T19" fmla="*/ 537065 h 201"/>
              <a:gd name="T20" fmla="*/ 5285393 w 1097"/>
              <a:gd name="T21" fmla="*/ 864674 h 201"/>
              <a:gd name="T22" fmla="*/ 530662 w 1097"/>
              <a:gd name="T23" fmla="*/ 864674 h 201"/>
              <a:gd name="T24" fmla="*/ 212265 w 1097"/>
              <a:gd name="T25" fmla="*/ 537065 h 201"/>
              <a:gd name="T26" fmla="*/ 307784 w 1097"/>
              <a:gd name="T27" fmla="*/ 311498 h 201"/>
              <a:gd name="T28" fmla="*/ 530662 w 1097"/>
              <a:gd name="T29" fmla="*/ 214826 h 201"/>
              <a:gd name="T30" fmla="*/ 5285393 w 1097"/>
              <a:gd name="T31" fmla="*/ 214826 h 201"/>
              <a:gd name="T32" fmla="*/ 5513578 w 1097"/>
              <a:gd name="T33" fmla="*/ 311498 h 201"/>
              <a:gd name="T34" fmla="*/ 5609097 w 1097"/>
              <a:gd name="T35" fmla="*/ 537065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9" name="Freeform 6"/>
          <p:cNvSpPr>
            <a:spLocks noEditPoints="1"/>
          </p:cNvSpPr>
          <p:nvPr/>
        </p:nvSpPr>
        <p:spPr bwMode="auto">
          <a:xfrm>
            <a:off x="493713" y="425450"/>
            <a:ext cx="5608637" cy="863600"/>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40" name="文本框 38"/>
          <p:cNvSpPr txBox="1"/>
          <p:nvPr/>
        </p:nvSpPr>
        <p:spPr>
          <a:xfrm>
            <a:off x="657225" y="577850"/>
            <a:ext cx="665163" cy="584200"/>
          </a:xfrm>
          <a:prstGeom prst="rect">
            <a:avLst/>
          </a:prstGeom>
          <a:noFill/>
        </p:spPr>
        <p:txBody>
          <a:bodyPr wrap="none">
            <a:spAutoFit/>
          </a:bodyPr>
          <a:lstStyle/>
          <a:p>
            <a:pPr eaLnBrk="1" fontAlgn="auto" hangingPunct="1">
              <a:spcBef>
                <a:spcPts val="0"/>
              </a:spcBef>
              <a:spcAft>
                <a:spcPts val="0"/>
              </a:spcAft>
              <a:defRPr/>
            </a:pPr>
            <a:r>
              <a:rPr lang="en-US" altLang="zh-CN" sz="3200" kern="0" dirty="0">
                <a:latin typeface="微软雅黑" pitchFamily="34" charset="-122"/>
                <a:ea typeface="微软雅黑" pitchFamily="34" charset="-122"/>
              </a:rPr>
              <a:t>01</a:t>
            </a:r>
            <a:endParaRPr lang="zh-CN" altLang="en-US" sz="3200" kern="0" dirty="0">
              <a:latin typeface="微软雅黑" pitchFamily="34" charset="-122"/>
              <a:ea typeface="微软雅黑" pitchFamily="34" charset="-122"/>
            </a:endParaRPr>
          </a:p>
        </p:txBody>
      </p:sp>
      <p:sp>
        <p:nvSpPr>
          <p:cNvPr id="41" name="Freeform 13"/>
          <p:cNvSpPr>
            <a:spLocks noChangeAspect="1" noEditPoints="1"/>
          </p:cNvSpPr>
          <p:nvPr/>
        </p:nvSpPr>
        <p:spPr bwMode="auto">
          <a:xfrm>
            <a:off x="5040313" y="660400"/>
            <a:ext cx="558800" cy="504825"/>
          </a:xfrm>
          <a:custGeom>
            <a:avLst/>
            <a:gdLst>
              <a:gd name="T0" fmla="*/ 52 w 106"/>
              <a:gd name="T1" fmla="*/ 61 h 95"/>
              <a:gd name="T2" fmla="*/ 37 w 106"/>
              <a:gd name="T3" fmla="*/ 72 h 95"/>
              <a:gd name="T4" fmla="*/ 37 w 106"/>
              <a:gd name="T5" fmla="*/ 56 h 95"/>
              <a:gd name="T6" fmla="*/ 20 w 106"/>
              <a:gd name="T7" fmla="*/ 31 h 95"/>
              <a:gd name="T8" fmla="*/ 0 w 106"/>
              <a:gd name="T9" fmla="*/ 55 h 95"/>
              <a:gd name="T10" fmla="*/ 40 w 106"/>
              <a:gd name="T11" fmla="*/ 82 h 95"/>
              <a:gd name="T12" fmla="*/ 53 w 106"/>
              <a:gd name="T13" fmla="*/ 81 h 95"/>
              <a:gd name="T14" fmla="*/ 67 w 106"/>
              <a:gd name="T15" fmla="*/ 95 h 95"/>
              <a:gd name="T16" fmla="*/ 63 w 106"/>
              <a:gd name="T17" fmla="*/ 78 h 95"/>
              <a:gd name="T18" fmla="*/ 80 w 106"/>
              <a:gd name="T19" fmla="*/ 60 h 95"/>
              <a:gd name="T20" fmla="*/ 64 w 106"/>
              <a:gd name="T21" fmla="*/ 62 h 95"/>
              <a:gd name="T22" fmla="*/ 52 w 106"/>
              <a:gd name="T23" fmla="*/ 61 h 95"/>
              <a:gd name="T24" fmla="*/ 66 w 106"/>
              <a:gd name="T25" fmla="*/ 0 h 95"/>
              <a:gd name="T26" fmla="*/ 26 w 106"/>
              <a:gd name="T27" fmla="*/ 27 h 95"/>
              <a:gd name="T28" fmla="*/ 43 w 106"/>
              <a:gd name="T29" fmla="*/ 50 h 95"/>
              <a:gd name="T30" fmla="*/ 43 w 106"/>
              <a:gd name="T31" fmla="*/ 61 h 95"/>
              <a:gd name="T32" fmla="*/ 54 w 106"/>
              <a:gd name="T33" fmla="*/ 53 h 95"/>
              <a:gd name="T34" fmla="*/ 66 w 106"/>
              <a:gd name="T35" fmla="*/ 55 h 95"/>
              <a:gd name="T36" fmla="*/ 106 w 106"/>
              <a:gd name="T37" fmla="*/ 27 h 95"/>
              <a:gd name="T38" fmla="*/ 66 w 106"/>
              <a:gd name="T3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95">
                <a:moveTo>
                  <a:pt x="52" y="61"/>
                </a:moveTo>
                <a:cubicBezTo>
                  <a:pt x="50" y="62"/>
                  <a:pt x="37" y="72"/>
                  <a:pt x="37" y="72"/>
                </a:cubicBezTo>
                <a:cubicBezTo>
                  <a:pt x="37" y="72"/>
                  <a:pt x="37" y="59"/>
                  <a:pt x="37" y="56"/>
                </a:cubicBezTo>
                <a:cubicBezTo>
                  <a:pt x="26" y="50"/>
                  <a:pt x="20" y="41"/>
                  <a:pt x="20" y="31"/>
                </a:cubicBezTo>
                <a:cubicBezTo>
                  <a:pt x="8" y="36"/>
                  <a:pt x="0" y="45"/>
                  <a:pt x="0" y="55"/>
                </a:cubicBezTo>
                <a:cubicBezTo>
                  <a:pt x="0" y="70"/>
                  <a:pt x="18" y="82"/>
                  <a:pt x="40" y="82"/>
                </a:cubicBezTo>
                <a:cubicBezTo>
                  <a:pt x="45" y="82"/>
                  <a:pt x="49" y="82"/>
                  <a:pt x="53" y="81"/>
                </a:cubicBezTo>
                <a:cubicBezTo>
                  <a:pt x="67" y="95"/>
                  <a:pt x="67" y="95"/>
                  <a:pt x="67" y="95"/>
                </a:cubicBezTo>
                <a:cubicBezTo>
                  <a:pt x="63" y="78"/>
                  <a:pt x="63" y="78"/>
                  <a:pt x="63" y="78"/>
                </a:cubicBezTo>
                <a:cubicBezTo>
                  <a:pt x="72" y="74"/>
                  <a:pt x="78" y="67"/>
                  <a:pt x="80" y="60"/>
                </a:cubicBezTo>
                <a:cubicBezTo>
                  <a:pt x="75" y="61"/>
                  <a:pt x="69" y="62"/>
                  <a:pt x="64" y="62"/>
                </a:cubicBezTo>
                <a:cubicBezTo>
                  <a:pt x="60" y="62"/>
                  <a:pt x="56" y="62"/>
                  <a:pt x="52" y="61"/>
                </a:cubicBezTo>
                <a:close/>
                <a:moveTo>
                  <a:pt x="66" y="0"/>
                </a:moveTo>
                <a:cubicBezTo>
                  <a:pt x="44" y="0"/>
                  <a:pt x="26" y="12"/>
                  <a:pt x="26" y="27"/>
                </a:cubicBezTo>
                <a:cubicBezTo>
                  <a:pt x="26" y="36"/>
                  <a:pt x="33" y="45"/>
                  <a:pt x="43" y="50"/>
                </a:cubicBezTo>
                <a:cubicBezTo>
                  <a:pt x="43" y="61"/>
                  <a:pt x="43" y="61"/>
                  <a:pt x="43" y="61"/>
                </a:cubicBezTo>
                <a:cubicBezTo>
                  <a:pt x="54" y="53"/>
                  <a:pt x="54" y="53"/>
                  <a:pt x="54" y="53"/>
                </a:cubicBezTo>
                <a:cubicBezTo>
                  <a:pt x="57" y="54"/>
                  <a:pt x="62" y="55"/>
                  <a:pt x="66" y="55"/>
                </a:cubicBezTo>
                <a:cubicBezTo>
                  <a:pt x="88" y="55"/>
                  <a:pt x="106" y="42"/>
                  <a:pt x="106" y="27"/>
                </a:cubicBezTo>
                <a:cubicBezTo>
                  <a:pt x="106" y="12"/>
                  <a:pt x="88" y="0"/>
                  <a:pt x="66" y="0"/>
                </a:cubicBezTo>
                <a:close/>
              </a:path>
            </a:pathLst>
          </a:custGeom>
          <a:solidFill>
            <a:sysClr val="window" lastClr="FFFFFF">
              <a:alpha val="89000"/>
            </a:sys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12297" name="文本框 28"/>
          <p:cNvSpPr txBox="1">
            <a:spLocks noChangeArrowheads="1"/>
          </p:cNvSpPr>
          <p:nvPr/>
        </p:nvSpPr>
        <p:spPr bwMode="auto">
          <a:xfrm>
            <a:off x="1331913" y="590550"/>
            <a:ext cx="1004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latin typeface="微软雅黑" panose="020B0503020204020204" pitchFamily="34" charset="-122"/>
                <a:ea typeface="微软雅黑" panose="020B0503020204020204" pitchFamily="34" charset="-122"/>
              </a:rPr>
              <a:t>概述</a:t>
            </a:r>
          </a:p>
        </p:txBody>
      </p:sp>
      <p:grpSp>
        <p:nvGrpSpPr>
          <p:cNvPr id="23561" name="组合 6"/>
          <p:cNvGrpSpPr>
            <a:grpSpLocks noChangeAspect="1"/>
          </p:cNvGrpSpPr>
          <p:nvPr/>
        </p:nvGrpSpPr>
        <p:grpSpPr bwMode="auto">
          <a:xfrm>
            <a:off x="5192713" y="2600325"/>
            <a:ext cx="1933575" cy="1931988"/>
            <a:chOff x="4776334" y="4404800"/>
            <a:chExt cx="1012166" cy="1008000"/>
          </a:xfrm>
        </p:grpSpPr>
        <p:sp>
          <p:nvSpPr>
            <p:cNvPr id="65" name="Oval 2"/>
            <p:cNvSpPr>
              <a:spLocks noChangeAspect="1" noChangeArrowheads="1"/>
            </p:cNvSpPr>
            <p:nvPr/>
          </p:nvSpPr>
          <p:spPr bwMode="auto">
            <a:xfrm>
              <a:off x="4780500" y="4404800"/>
              <a:ext cx="1008000" cy="1008000"/>
            </a:xfrm>
            <a:prstGeom prst="ellipse">
              <a:avLst/>
            </a:prstGeom>
            <a:gradFill flip="none" rotWithShape="1">
              <a:gsLst>
                <a:gs pos="0">
                  <a:srgbClr val="FFCF01"/>
                </a:gs>
                <a:gs pos="90000">
                  <a:srgbClr val="E22000"/>
                </a:gs>
              </a:gsLst>
              <a:lin ang="2700000" scaled="1"/>
              <a:tileRect/>
            </a:gradFill>
            <a:ln w="25400" cap="flat" cmpd="sng" algn="ctr">
              <a:noFill/>
              <a:prstDash val="solid"/>
            </a:ln>
            <a:effectLst>
              <a:outerShdw blurRad="63500" sx="102000" sy="102000" algn="ctr" rotWithShape="0">
                <a:prstClr val="black">
                  <a:alpha val="40000"/>
                </a:prstClr>
              </a:outerShdw>
            </a:effectLst>
            <a:scene3d>
              <a:camera prst="orthographicFront"/>
              <a:lightRig rig="flat" dir="t"/>
            </a:scene3d>
            <a:sp3d extrusionH="304800" contourW="19050">
              <a:bevelT w="63500" h="63500" prst="convex"/>
              <a:bevelB w="0" h="0"/>
              <a:contourClr>
                <a:srgbClr val="FFE593"/>
              </a:contourClr>
            </a:sp3d>
          </p:spPr>
          <p:txBody>
            <a:bodyPr anchor="ctr">
              <a:sp3d/>
            </a:bodyPr>
            <a:lstStyle/>
            <a:p>
              <a:pPr algn="ctr" fontAlgn="ctr">
                <a:spcBef>
                  <a:spcPts val="0"/>
                </a:spcBef>
                <a:spcAft>
                  <a:spcPts val="0"/>
                </a:spcAft>
                <a:buClr>
                  <a:srgbClr val="FF0000"/>
                </a:buClr>
                <a:buSzPct val="70000"/>
                <a:defRPr/>
              </a:pPr>
              <a:endParaRPr lang="fr-FR" altLang="zh-CN" sz="1600" b="1" kern="0" dirty="0">
                <a:solidFill>
                  <a:srgbClr val="FFFFFF"/>
                </a:solidFill>
                <a:latin typeface="微软雅黑" pitchFamily="34" charset="-122"/>
                <a:ea typeface="微软雅黑" pitchFamily="34" charset="-122"/>
              </a:endParaRPr>
            </a:p>
          </p:txBody>
        </p:sp>
        <p:sp>
          <p:nvSpPr>
            <p:cNvPr id="66" name="椭圆 8"/>
            <p:cNvSpPr>
              <a:spLocks/>
            </p:cNvSpPr>
            <p:nvPr/>
          </p:nvSpPr>
          <p:spPr>
            <a:xfrm rot="19388639">
              <a:off x="4776334" y="4463328"/>
              <a:ext cx="684000" cy="468000"/>
            </a:xfrm>
            <a:prstGeom prst="ellipse">
              <a:avLst/>
            </a:prstGeom>
            <a:gradFill flip="none" rotWithShape="1">
              <a:gsLst>
                <a:gs pos="0">
                  <a:srgbClr val="FFFFFF"/>
                </a:gs>
                <a:gs pos="45000">
                  <a:srgbClr val="FFFFFF">
                    <a:alpha val="0"/>
                  </a:srgbClr>
                </a:gs>
              </a:gsLst>
              <a:lin ang="5400000" scaled="1"/>
              <a:tileRect/>
            </a:gra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rgbClr val="FFFFFF"/>
                </a:solidFill>
                <a:latin typeface="Arial"/>
                <a:ea typeface="+mn-ea"/>
              </a:endParaRPr>
            </a:p>
          </p:txBody>
        </p:sp>
        <p:sp>
          <p:nvSpPr>
            <p:cNvPr id="67" name="椭圆 66"/>
            <p:cNvSpPr>
              <a:spLocks noChangeAspect="1"/>
            </p:cNvSpPr>
            <p:nvPr/>
          </p:nvSpPr>
          <p:spPr>
            <a:xfrm>
              <a:off x="4888500" y="4512800"/>
              <a:ext cx="792000" cy="792000"/>
            </a:xfrm>
            <a:prstGeom prst="ellipse">
              <a:avLst/>
            </a:prstGeom>
            <a:gradFill flip="none" rotWithShape="1">
              <a:gsLst>
                <a:gs pos="10000">
                  <a:srgbClr val="FFC000">
                    <a:alpha val="60000"/>
                  </a:srgbClr>
                </a:gs>
                <a:gs pos="70000">
                  <a:srgbClr val="FFFFFF">
                    <a:alpha val="0"/>
                  </a:srgbClr>
                </a:gs>
              </a:gsLst>
              <a:path path="circle">
                <a:fillToRect l="50000" t="50000" r="50000" b="50000"/>
              </a:path>
              <a:tileRect/>
            </a:gra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rgbClr val="FFFFFF"/>
                </a:solidFill>
                <a:latin typeface="Arial"/>
                <a:ea typeface="+mn-ea"/>
              </a:endParaRPr>
            </a:p>
          </p:txBody>
        </p:sp>
      </p:grpSp>
      <p:sp>
        <p:nvSpPr>
          <p:cNvPr id="68" name="文本框 28"/>
          <p:cNvSpPr txBox="1"/>
          <p:nvPr/>
        </p:nvSpPr>
        <p:spPr>
          <a:xfrm>
            <a:off x="5565775" y="3224213"/>
            <a:ext cx="1127125" cy="585787"/>
          </a:xfrm>
          <a:prstGeom prst="rect">
            <a:avLst/>
          </a:prstGeom>
          <a:noFill/>
        </p:spPr>
        <p:txBody>
          <a:bodyPr wrap="none">
            <a:spAutoFit/>
          </a:bodyPr>
          <a:lstStyle/>
          <a:p>
            <a:pPr eaLnBrk="1" fontAlgn="auto" hangingPunct="1">
              <a:spcBef>
                <a:spcPts val="0"/>
              </a:spcBef>
              <a:spcAft>
                <a:spcPts val="0"/>
              </a:spcAft>
              <a:defRPr/>
            </a:pPr>
            <a:r>
              <a:rPr lang="zh-CN" altLang="en-US" sz="3200" kern="0" dirty="0">
                <a:latin typeface="微软雅黑" pitchFamily="34" charset="-122"/>
                <a:ea typeface="微软雅黑" pitchFamily="34" charset="-122"/>
              </a:rPr>
              <a:t>论 题</a:t>
            </a:r>
          </a:p>
        </p:txBody>
      </p:sp>
      <p:grpSp>
        <p:nvGrpSpPr>
          <p:cNvPr id="23563" name="组合 48"/>
          <p:cNvGrpSpPr>
            <a:grpSpLocks noChangeAspect="1"/>
          </p:cNvGrpSpPr>
          <p:nvPr/>
        </p:nvGrpSpPr>
        <p:grpSpPr bwMode="auto">
          <a:xfrm>
            <a:off x="693738" y="1879600"/>
            <a:ext cx="2322512" cy="2324100"/>
            <a:chOff x="4776334" y="4404800"/>
            <a:chExt cx="1012166" cy="1008000"/>
          </a:xfrm>
        </p:grpSpPr>
        <p:sp>
          <p:nvSpPr>
            <p:cNvPr id="27" name="Oval 2"/>
            <p:cNvSpPr>
              <a:spLocks noChangeAspect="1" noChangeArrowheads="1"/>
            </p:cNvSpPr>
            <p:nvPr/>
          </p:nvSpPr>
          <p:spPr bwMode="auto">
            <a:xfrm>
              <a:off x="4780500" y="4404800"/>
              <a:ext cx="1008000" cy="1008000"/>
            </a:xfrm>
            <a:prstGeom prst="ellipse">
              <a:avLst/>
            </a:prstGeom>
            <a:gradFill flip="none" rotWithShape="1">
              <a:gsLst>
                <a:gs pos="0">
                  <a:srgbClr val="6EFF01"/>
                </a:gs>
                <a:gs pos="90000">
                  <a:srgbClr val="0F5000"/>
                </a:gs>
              </a:gsLst>
              <a:lin ang="2700000" scaled="1"/>
              <a:tileRect/>
            </a:gradFill>
            <a:ln w="25400" cap="flat" cmpd="sng" algn="ctr">
              <a:noFill/>
              <a:prstDash val="solid"/>
            </a:ln>
            <a:effectLst>
              <a:outerShdw blurRad="63500" sx="102000" sy="102000" algn="ctr" rotWithShape="0">
                <a:prstClr val="black">
                  <a:alpha val="40000"/>
                </a:prstClr>
              </a:outerShdw>
            </a:effectLst>
            <a:scene3d>
              <a:camera prst="orthographicFront"/>
              <a:lightRig rig="flat" dir="t"/>
            </a:scene3d>
            <a:sp3d contourW="19050">
              <a:bevelT w="63500" h="63500" prst="convex"/>
              <a:bevelB w="0" h="0"/>
              <a:contourClr>
                <a:srgbClr val="89FF8C"/>
              </a:contourClr>
            </a:sp3d>
          </p:spPr>
          <p:txBody>
            <a:bodyPr anchor="ctr">
              <a:sp3d/>
            </a:bodyPr>
            <a:lstStyle/>
            <a:p>
              <a:pPr algn="ctr" fontAlgn="ctr">
                <a:spcBef>
                  <a:spcPts val="0"/>
                </a:spcBef>
                <a:spcAft>
                  <a:spcPts val="0"/>
                </a:spcAft>
                <a:buClr>
                  <a:srgbClr val="FF0000"/>
                </a:buClr>
                <a:buSzPct val="70000"/>
                <a:defRPr/>
              </a:pPr>
              <a:endParaRPr lang="fr-FR" altLang="zh-CN" sz="1600" b="1" kern="0" dirty="0">
                <a:solidFill>
                  <a:srgbClr val="FFFFFF"/>
                </a:solidFill>
                <a:latin typeface="微软雅黑" pitchFamily="34" charset="-122"/>
                <a:ea typeface="微软雅黑" pitchFamily="34" charset="-122"/>
              </a:endParaRPr>
            </a:p>
          </p:txBody>
        </p:sp>
        <p:sp>
          <p:nvSpPr>
            <p:cNvPr id="28" name="椭圆 27"/>
            <p:cNvSpPr>
              <a:spLocks/>
            </p:cNvSpPr>
            <p:nvPr/>
          </p:nvSpPr>
          <p:spPr>
            <a:xfrm rot="19388639">
              <a:off x="4776334" y="4463328"/>
              <a:ext cx="684000" cy="468000"/>
            </a:xfrm>
            <a:prstGeom prst="ellipse">
              <a:avLst/>
            </a:prstGeom>
            <a:gradFill flip="none" rotWithShape="1">
              <a:gsLst>
                <a:gs pos="0">
                  <a:srgbClr val="FFFFFF"/>
                </a:gs>
                <a:gs pos="45000">
                  <a:srgbClr val="FFFFFF">
                    <a:alpha val="0"/>
                  </a:srgbClr>
                </a:gs>
              </a:gsLst>
              <a:lin ang="5400000" scaled="1"/>
              <a:tileRect/>
            </a:gra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rgbClr val="FFFFFF"/>
                </a:solidFill>
                <a:latin typeface="Arial"/>
                <a:ea typeface="+mn-ea"/>
              </a:endParaRPr>
            </a:p>
          </p:txBody>
        </p:sp>
        <p:sp>
          <p:nvSpPr>
            <p:cNvPr id="29" name="椭圆 28"/>
            <p:cNvSpPr>
              <a:spLocks noChangeAspect="1"/>
            </p:cNvSpPr>
            <p:nvPr/>
          </p:nvSpPr>
          <p:spPr>
            <a:xfrm>
              <a:off x="4888500" y="4512800"/>
              <a:ext cx="792000" cy="792000"/>
            </a:xfrm>
            <a:prstGeom prst="ellipse">
              <a:avLst/>
            </a:prstGeom>
            <a:gradFill flip="none" rotWithShape="1">
              <a:gsLst>
                <a:gs pos="10000">
                  <a:srgbClr val="6EFF01">
                    <a:alpha val="50000"/>
                  </a:srgbClr>
                </a:gs>
                <a:gs pos="70000">
                  <a:srgbClr val="FFFFFF">
                    <a:alpha val="0"/>
                  </a:srgbClr>
                </a:gs>
              </a:gsLst>
              <a:path path="circle">
                <a:fillToRect l="50000" t="50000" r="50000" b="50000"/>
              </a:path>
              <a:tileRect/>
            </a:gra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rgbClr val="FFFFFF"/>
                </a:solidFill>
                <a:latin typeface="Arial"/>
                <a:ea typeface="+mn-ea"/>
              </a:endParaRPr>
            </a:p>
          </p:txBody>
        </p:sp>
      </p:grpSp>
      <p:sp>
        <p:nvSpPr>
          <p:cNvPr id="30" name="文本框 28"/>
          <p:cNvSpPr txBox="1">
            <a:spLocks noChangeArrowheads="1"/>
          </p:cNvSpPr>
          <p:nvPr/>
        </p:nvSpPr>
        <p:spPr bwMode="auto">
          <a:xfrm>
            <a:off x="779463" y="2709863"/>
            <a:ext cx="22367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latin typeface="微软雅黑" panose="020B0503020204020204" pitchFamily="34" charset="-122"/>
                <a:ea typeface="微软雅黑" panose="020B0503020204020204" pitchFamily="34" charset="-122"/>
              </a:rPr>
              <a:t>论证的结构</a:t>
            </a:r>
          </a:p>
        </p:txBody>
      </p:sp>
      <p:grpSp>
        <p:nvGrpSpPr>
          <p:cNvPr id="23565" name="组合 48"/>
          <p:cNvGrpSpPr>
            <a:grpSpLocks noChangeAspect="1"/>
          </p:cNvGrpSpPr>
          <p:nvPr/>
        </p:nvGrpSpPr>
        <p:grpSpPr bwMode="auto">
          <a:xfrm>
            <a:off x="4071938" y="4252913"/>
            <a:ext cx="2106612" cy="2106612"/>
            <a:chOff x="4776334" y="4404800"/>
            <a:chExt cx="1012166" cy="1008000"/>
          </a:xfrm>
          <a:solidFill>
            <a:srgbClr val="FFFF00"/>
          </a:solidFill>
        </p:grpSpPr>
        <p:sp>
          <p:nvSpPr>
            <p:cNvPr id="32" name="Oval 2"/>
            <p:cNvSpPr>
              <a:spLocks noChangeAspect="1" noChangeArrowheads="1"/>
            </p:cNvSpPr>
            <p:nvPr/>
          </p:nvSpPr>
          <p:spPr bwMode="auto">
            <a:xfrm>
              <a:off x="4780500" y="4404800"/>
              <a:ext cx="1008000" cy="1008000"/>
            </a:xfrm>
            <a:prstGeom prst="ellipse">
              <a:avLst/>
            </a:prstGeom>
            <a:grpFill/>
            <a:ln w="25400" cap="flat" cmpd="sng" algn="ctr">
              <a:noFill/>
              <a:prstDash val="solid"/>
            </a:ln>
            <a:effectLst>
              <a:outerShdw blurRad="63500" sx="102000" sy="102000" algn="ctr" rotWithShape="0">
                <a:prstClr val="black">
                  <a:alpha val="40000"/>
                </a:prstClr>
              </a:outerShdw>
            </a:effectLst>
            <a:scene3d>
              <a:camera prst="orthographicFront"/>
              <a:lightRig rig="flat" dir="t"/>
            </a:scene3d>
            <a:sp3d contourW="19050">
              <a:bevelT w="63500" h="63500" prst="convex"/>
              <a:bevelB w="0" h="0"/>
              <a:contourClr>
                <a:srgbClr val="89FF8C"/>
              </a:contourClr>
            </a:sp3d>
          </p:spPr>
          <p:txBody>
            <a:bodyPr anchor="ctr">
              <a:sp3d/>
            </a:bodyPr>
            <a:lstStyle/>
            <a:p>
              <a:pPr algn="ctr" fontAlgn="ctr">
                <a:spcBef>
                  <a:spcPts val="0"/>
                </a:spcBef>
                <a:spcAft>
                  <a:spcPts val="0"/>
                </a:spcAft>
                <a:buClr>
                  <a:srgbClr val="FF0000"/>
                </a:buClr>
                <a:buSzPct val="70000"/>
                <a:defRPr/>
              </a:pPr>
              <a:endParaRPr lang="fr-FR" altLang="zh-CN" sz="1600" b="1" kern="0" dirty="0">
                <a:solidFill>
                  <a:srgbClr val="FFFFFF"/>
                </a:solidFill>
                <a:latin typeface="微软雅黑" pitchFamily="34" charset="-122"/>
                <a:ea typeface="微软雅黑" pitchFamily="34" charset="-122"/>
              </a:endParaRPr>
            </a:p>
          </p:txBody>
        </p:sp>
        <p:sp>
          <p:nvSpPr>
            <p:cNvPr id="33" name="椭圆 32"/>
            <p:cNvSpPr>
              <a:spLocks/>
            </p:cNvSpPr>
            <p:nvPr/>
          </p:nvSpPr>
          <p:spPr>
            <a:xfrm rot="19388639">
              <a:off x="4776334" y="4463328"/>
              <a:ext cx="684000" cy="468000"/>
            </a:xfrm>
            <a:prstGeom prst="ellipse">
              <a:avLst/>
            </a:prstGeom>
            <a:grp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rgbClr val="FFFFFF"/>
                </a:solidFill>
                <a:latin typeface="Arial"/>
                <a:ea typeface="+mn-ea"/>
              </a:endParaRPr>
            </a:p>
          </p:txBody>
        </p:sp>
        <p:sp>
          <p:nvSpPr>
            <p:cNvPr id="43" name="椭圆 42"/>
            <p:cNvSpPr>
              <a:spLocks noChangeAspect="1"/>
            </p:cNvSpPr>
            <p:nvPr/>
          </p:nvSpPr>
          <p:spPr>
            <a:xfrm>
              <a:off x="4888500" y="4512800"/>
              <a:ext cx="792000" cy="792000"/>
            </a:xfrm>
            <a:prstGeom prst="ellipse">
              <a:avLst/>
            </a:prstGeom>
            <a:grp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rgbClr val="FFFFFF"/>
                </a:solidFill>
                <a:latin typeface="Arial"/>
                <a:ea typeface="+mn-ea"/>
              </a:endParaRPr>
            </a:p>
          </p:txBody>
        </p:sp>
      </p:grpSp>
      <p:sp>
        <p:nvSpPr>
          <p:cNvPr id="45" name="文本框 28"/>
          <p:cNvSpPr txBox="1"/>
          <p:nvPr/>
        </p:nvSpPr>
        <p:spPr>
          <a:xfrm>
            <a:off x="4565650" y="4984750"/>
            <a:ext cx="1127125" cy="584200"/>
          </a:xfrm>
          <a:prstGeom prst="rect">
            <a:avLst/>
          </a:prstGeom>
          <a:noFill/>
        </p:spPr>
        <p:txBody>
          <a:bodyPr wrap="none">
            <a:spAutoFit/>
          </a:bodyPr>
          <a:lstStyle/>
          <a:p>
            <a:pPr eaLnBrk="1" fontAlgn="auto" hangingPunct="1">
              <a:spcBef>
                <a:spcPts val="0"/>
              </a:spcBef>
              <a:spcAft>
                <a:spcPts val="0"/>
              </a:spcAft>
              <a:defRPr/>
            </a:pPr>
            <a:r>
              <a:rPr lang="zh-CN" altLang="en-US" sz="3200" kern="0" dirty="0">
                <a:latin typeface="微软雅黑" pitchFamily="34" charset="-122"/>
                <a:ea typeface="微软雅黑" pitchFamily="34" charset="-122"/>
              </a:rPr>
              <a:t>论 据</a:t>
            </a:r>
          </a:p>
        </p:txBody>
      </p:sp>
      <p:grpSp>
        <p:nvGrpSpPr>
          <p:cNvPr id="23567" name="组合 48"/>
          <p:cNvGrpSpPr>
            <a:grpSpLocks noChangeAspect="1"/>
          </p:cNvGrpSpPr>
          <p:nvPr/>
        </p:nvGrpSpPr>
        <p:grpSpPr bwMode="auto">
          <a:xfrm>
            <a:off x="6247324" y="4223543"/>
            <a:ext cx="2106613" cy="2106613"/>
            <a:chOff x="4776334" y="4404800"/>
            <a:chExt cx="1012166" cy="1008000"/>
          </a:xfrm>
          <a:solidFill>
            <a:schemeClr val="accent5">
              <a:lumMod val="90000"/>
            </a:schemeClr>
          </a:solidFill>
        </p:grpSpPr>
        <p:sp>
          <p:nvSpPr>
            <p:cNvPr id="47" name="Oval 2"/>
            <p:cNvSpPr>
              <a:spLocks noChangeAspect="1" noChangeArrowheads="1"/>
            </p:cNvSpPr>
            <p:nvPr/>
          </p:nvSpPr>
          <p:spPr bwMode="auto">
            <a:xfrm>
              <a:off x="4780500" y="4404800"/>
              <a:ext cx="1008000" cy="1008000"/>
            </a:xfrm>
            <a:prstGeom prst="ellipse">
              <a:avLst/>
            </a:prstGeom>
            <a:grpFill/>
            <a:ln w="25400" cap="flat" cmpd="sng" algn="ctr">
              <a:noFill/>
              <a:prstDash val="solid"/>
            </a:ln>
            <a:effectLst>
              <a:outerShdw blurRad="63500" sx="102000" sy="102000" algn="ctr" rotWithShape="0">
                <a:prstClr val="black">
                  <a:alpha val="40000"/>
                </a:prstClr>
              </a:outerShdw>
            </a:effectLst>
            <a:scene3d>
              <a:camera prst="orthographicFront"/>
              <a:lightRig rig="flat" dir="t"/>
            </a:scene3d>
            <a:sp3d contourW="19050">
              <a:bevelT w="63500" h="63500" prst="convex"/>
              <a:bevelB w="0" h="0"/>
              <a:contourClr>
                <a:srgbClr val="89FF8C"/>
              </a:contourClr>
            </a:sp3d>
          </p:spPr>
          <p:txBody>
            <a:bodyPr anchor="ctr">
              <a:sp3d/>
            </a:bodyPr>
            <a:lstStyle/>
            <a:p>
              <a:pPr algn="ctr" fontAlgn="ctr">
                <a:spcBef>
                  <a:spcPts val="0"/>
                </a:spcBef>
                <a:spcAft>
                  <a:spcPts val="0"/>
                </a:spcAft>
                <a:buClr>
                  <a:srgbClr val="FF0000"/>
                </a:buClr>
                <a:buSzPct val="70000"/>
                <a:defRPr/>
              </a:pPr>
              <a:endParaRPr lang="fr-FR" altLang="zh-CN" sz="1600" b="1" kern="0" dirty="0">
                <a:solidFill>
                  <a:srgbClr val="FFFFFF"/>
                </a:solidFill>
                <a:latin typeface="微软雅黑" pitchFamily="34" charset="-122"/>
                <a:ea typeface="微软雅黑" pitchFamily="34" charset="-122"/>
              </a:endParaRPr>
            </a:p>
          </p:txBody>
        </p:sp>
        <p:sp>
          <p:nvSpPr>
            <p:cNvPr id="48" name="椭圆 47"/>
            <p:cNvSpPr>
              <a:spLocks/>
            </p:cNvSpPr>
            <p:nvPr/>
          </p:nvSpPr>
          <p:spPr>
            <a:xfrm rot="19388639">
              <a:off x="4776334" y="4463328"/>
              <a:ext cx="684000" cy="468000"/>
            </a:xfrm>
            <a:prstGeom prst="ellipse">
              <a:avLst/>
            </a:prstGeom>
            <a:grp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rgbClr val="FFFFFF"/>
                </a:solidFill>
                <a:latin typeface="Arial"/>
                <a:ea typeface="+mn-ea"/>
              </a:endParaRPr>
            </a:p>
          </p:txBody>
        </p:sp>
        <p:sp>
          <p:nvSpPr>
            <p:cNvPr id="49" name="椭圆 48"/>
            <p:cNvSpPr>
              <a:spLocks noChangeAspect="1"/>
            </p:cNvSpPr>
            <p:nvPr/>
          </p:nvSpPr>
          <p:spPr>
            <a:xfrm>
              <a:off x="4888500" y="4512800"/>
              <a:ext cx="792000" cy="792000"/>
            </a:xfrm>
            <a:prstGeom prst="ellipse">
              <a:avLst/>
            </a:prstGeom>
            <a:grp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rgbClr val="FFFFFF"/>
                </a:solidFill>
                <a:latin typeface="Arial"/>
                <a:ea typeface="+mn-ea"/>
              </a:endParaRPr>
            </a:p>
          </p:txBody>
        </p:sp>
      </p:grpSp>
      <p:sp>
        <p:nvSpPr>
          <p:cNvPr id="50" name="文本框 28"/>
          <p:cNvSpPr txBox="1"/>
          <p:nvPr/>
        </p:nvSpPr>
        <p:spPr>
          <a:xfrm>
            <a:off x="6434138" y="4937125"/>
            <a:ext cx="1825625" cy="585788"/>
          </a:xfrm>
          <a:prstGeom prst="rect">
            <a:avLst/>
          </a:prstGeom>
          <a:noFill/>
        </p:spPr>
        <p:txBody>
          <a:bodyPr wrap="none">
            <a:spAutoFit/>
          </a:bodyPr>
          <a:lstStyle/>
          <a:p>
            <a:pPr eaLnBrk="1" fontAlgn="auto" hangingPunct="1">
              <a:spcBef>
                <a:spcPts val="0"/>
              </a:spcBef>
              <a:spcAft>
                <a:spcPts val="0"/>
              </a:spcAft>
              <a:defRPr/>
            </a:pPr>
            <a:r>
              <a:rPr lang="zh-CN" altLang="en-US" sz="3200" kern="0" dirty="0">
                <a:latin typeface="微软雅黑" pitchFamily="34" charset="-122"/>
                <a:ea typeface="微软雅黑" pitchFamily="34" charset="-122"/>
              </a:rPr>
              <a:t>论证方式</a:t>
            </a:r>
          </a:p>
        </p:txBody>
      </p:sp>
      <p:cxnSp>
        <p:nvCxnSpPr>
          <p:cNvPr id="3" name="连接符: 肘形 2"/>
          <p:cNvCxnSpPr>
            <a:cxnSpLocks/>
          </p:cNvCxnSpPr>
          <p:nvPr/>
        </p:nvCxnSpPr>
        <p:spPr>
          <a:xfrm>
            <a:off x="3140075" y="3044825"/>
            <a:ext cx="1398588" cy="1158875"/>
          </a:xfrm>
          <a:prstGeom prst="bentConnector3">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10" dur="1000" fill="hold"/>
                                        <p:tgtEl>
                                          <p:spTgt spid="1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5"/>
                                        </p:tgtEl>
                                      </p:cBhvr>
                                    </p:animEffect>
                                  </p:childTnLst>
                                </p:cTn>
                              </p:par>
                              <p:par>
                                <p:cTn id="15" presetID="25"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p:cTn id="17" dur="500" decel="50000" fill="hold">
                                          <p:stCondLst>
                                            <p:cond delay="0"/>
                                          </p:stCondLst>
                                        </p:cTn>
                                        <p:tgtEl>
                                          <p:spTgt spid="44"/>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44"/>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44"/>
                                        </p:tgtEl>
                                        <p:attrNameLst>
                                          <p:attrName>ppt_w</p:attrName>
                                        </p:attrNameLst>
                                      </p:cBhvr>
                                      <p:tavLst>
                                        <p:tav tm="0">
                                          <p:val>
                                            <p:strVal val="#ppt_w*.05"/>
                                          </p:val>
                                        </p:tav>
                                        <p:tav tm="100000">
                                          <p:val>
                                            <p:strVal val="#ppt_w"/>
                                          </p:val>
                                        </p:tav>
                                      </p:tavLst>
                                    </p:anim>
                                    <p:anim calcmode="lin" valueType="num">
                                      <p:cBhvr>
                                        <p:cTn id="20" dur="1000" fill="hold"/>
                                        <p:tgtEl>
                                          <p:spTgt spid="44"/>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44"/>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44"/>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44"/>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44"/>
                                        </p:tgtEl>
                                      </p:cBhvr>
                                    </p:animEffect>
                                  </p:childTnLst>
                                </p:cTn>
                              </p:par>
                              <p:par>
                                <p:cTn id="25" presetID="25" presetClass="entr" presetSubtype="0" fill="hold" nodeType="withEffect">
                                  <p:stCondLst>
                                    <p:cond delay="0"/>
                                  </p:stCondLst>
                                  <p:childTnLst>
                                    <p:set>
                                      <p:cBhvr>
                                        <p:cTn id="26" dur="1" fill="hold">
                                          <p:stCondLst>
                                            <p:cond delay="0"/>
                                          </p:stCondLst>
                                        </p:cTn>
                                        <p:tgtEl>
                                          <p:spTgt spid="23561"/>
                                        </p:tgtEl>
                                        <p:attrNameLst>
                                          <p:attrName>style.visibility</p:attrName>
                                        </p:attrNameLst>
                                      </p:cBhvr>
                                      <p:to>
                                        <p:strVal val="visible"/>
                                      </p:to>
                                    </p:set>
                                    <p:anim calcmode="lin" valueType="num">
                                      <p:cBhvr>
                                        <p:cTn id="27" dur="500" decel="50000" fill="hold">
                                          <p:stCondLst>
                                            <p:cond delay="0"/>
                                          </p:stCondLst>
                                        </p:cTn>
                                        <p:tgtEl>
                                          <p:spTgt spid="23561"/>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23561"/>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23561"/>
                                        </p:tgtEl>
                                        <p:attrNameLst>
                                          <p:attrName>ppt_w</p:attrName>
                                        </p:attrNameLst>
                                      </p:cBhvr>
                                      <p:tavLst>
                                        <p:tav tm="0">
                                          <p:val>
                                            <p:strVal val="#ppt_w*.05"/>
                                          </p:val>
                                        </p:tav>
                                        <p:tav tm="100000">
                                          <p:val>
                                            <p:strVal val="#ppt_w"/>
                                          </p:val>
                                        </p:tav>
                                      </p:tavLst>
                                    </p:anim>
                                    <p:anim calcmode="lin" valueType="num">
                                      <p:cBhvr>
                                        <p:cTn id="30" dur="1000" fill="hold"/>
                                        <p:tgtEl>
                                          <p:spTgt spid="23561"/>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23561"/>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23561"/>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23561"/>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23561"/>
                                        </p:tgtEl>
                                      </p:cBhvr>
                                    </p:animEffect>
                                  </p:childTnLst>
                                </p:cTn>
                              </p:par>
                              <p:par>
                                <p:cTn id="35" presetID="25" presetClass="entr" presetSubtype="0" fill="hold" grpId="0" nodeType="withEffect">
                                  <p:stCondLst>
                                    <p:cond delay="0"/>
                                  </p:stCondLst>
                                  <p:childTnLst>
                                    <p:set>
                                      <p:cBhvr>
                                        <p:cTn id="36" dur="1" fill="hold">
                                          <p:stCondLst>
                                            <p:cond delay="0"/>
                                          </p:stCondLst>
                                        </p:cTn>
                                        <p:tgtEl>
                                          <p:spTgt spid="68"/>
                                        </p:tgtEl>
                                        <p:attrNameLst>
                                          <p:attrName>style.visibility</p:attrName>
                                        </p:attrNameLst>
                                      </p:cBhvr>
                                      <p:to>
                                        <p:strVal val="visible"/>
                                      </p:to>
                                    </p:set>
                                    <p:anim calcmode="lin" valueType="num">
                                      <p:cBhvr>
                                        <p:cTn id="37" dur="500" decel="50000" fill="hold">
                                          <p:stCondLst>
                                            <p:cond delay="0"/>
                                          </p:stCondLst>
                                        </p:cTn>
                                        <p:tgtEl>
                                          <p:spTgt spid="68"/>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68"/>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68"/>
                                        </p:tgtEl>
                                        <p:attrNameLst>
                                          <p:attrName>ppt_w</p:attrName>
                                        </p:attrNameLst>
                                      </p:cBhvr>
                                      <p:tavLst>
                                        <p:tav tm="0">
                                          <p:val>
                                            <p:strVal val="#ppt_w*.05"/>
                                          </p:val>
                                        </p:tav>
                                        <p:tav tm="100000">
                                          <p:val>
                                            <p:strVal val="#ppt_w"/>
                                          </p:val>
                                        </p:tav>
                                      </p:tavLst>
                                    </p:anim>
                                    <p:anim calcmode="lin" valueType="num">
                                      <p:cBhvr>
                                        <p:cTn id="40" dur="1000" fill="hold"/>
                                        <p:tgtEl>
                                          <p:spTgt spid="68"/>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68"/>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68"/>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68"/>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68"/>
                                        </p:tgtEl>
                                      </p:cBhvr>
                                    </p:animEffect>
                                  </p:childTnLst>
                                </p:cTn>
                              </p:par>
                              <p:par>
                                <p:cTn id="45" presetID="25" presetClass="entr" presetSubtype="0" fill="hold" nodeType="withEffect">
                                  <p:stCondLst>
                                    <p:cond delay="0"/>
                                  </p:stCondLst>
                                  <p:childTnLst>
                                    <p:set>
                                      <p:cBhvr>
                                        <p:cTn id="46" dur="1" fill="hold">
                                          <p:stCondLst>
                                            <p:cond delay="0"/>
                                          </p:stCondLst>
                                        </p:cTn>
                                        <p:tgtEl>
                                          <p:spTgt spid="23563"/>
                                        </p:tgtEl>
                                        <p:attrNameLst>
                                          <p:attrName>style.visibility</p:attrName>
                                        </p:attrNameLst>
                                      </p:cBhvr>
                                      <p:to>
                                        <p:strVal val="visible"/>
                                      </p:to>
                                    </p:set>
                                    <p:anim calcmode="lin" valueType="num">
                                      <p:cBhvr>
                                        <p:cTn id="47" dur="500" decel="50000" fill="hold">
                                          <p:stCondLst>
                                            <p:cond delay="0"/>
                                          </p:stCondLst>
                                        </p:cTn>
                                        <p:tgtEl>
                                          <p:spTgt spid="23563"/>
                                        </p:tgtEl>
                                        <p:attrNameLst>
                                          <p:attrName>style.rotation</p:attrName>
                                        </p:attrNameLst>
                                      </p:cBhvr>
                                      <p:tavLst>
                                        <p:tav tm="0">
                                          <p:val>
                                            <p:fltVal val="-90"/>
                                          </p:val>
                                        </p:tav>
                                        <p:tav tm="100000">
                                          <p:val>
                                            <p:fltVal val="0"/>
                                          </p:val>
                                        </p:tav>
                                      </p:tavLst>
                                    </p:anim>
                                    <p:anim calcmode="lin" valueType="num">
                                      <p:cBhvr>
                                        <p:cTn id="48" dur="500" decel="50000" fill="hold">
                                          <p:stCondLst>
                                            <p:cond delay="0"/>
                                          </p:stCondLst>
                                        </p:cTn>
                                        <p:tgtEl>
                                          <p:spTgt spid="23563"/>
                                        </p:tgtEl>
                                        <p:attrNameLst>
                                          <p:attrName>ppt_w</p:attrName>
                                        </p:attrNameLst>
                                      </p:cBhvr>
                                      <p:tavLst>
                                        <p:tav tm="0">
                                          <p:val>
                                            <p:strVal val="#ppt_w"/>
                                          </p:val>
                                        </p:tav>
                                        <p:tav tm="100000">
                                          <p:val>
                                            <p:strVal val="#ppt_w*.05"/>
                                          </p:val>
                                        </p:tav>
                                      </p:tavLst>
                                    </p:anim>
                                    <p:anim calcmode="lin" valueType="num">
                                      <p:cBhvr>
                                        <p:cTn id="49" dur="500" accel="50000" fill="hold">
                                          <p:stCondLst>
                                            <p:cond delay="500"/>
                                          </p:stCondLst>
                                        </p:cTn>
                                        <p:tgtEl>
                                          <p:spTgt spid="23563"/>
                                        </p:tgtEl>
                                        <p:attrNameLst>
                                          <p:attrName>ppt_w</p:attrName>
                                        </p:attrNameLst>
                                      </p:cBhvr>
                                      <p:tavLst>
                                        <p:tav tm="0">
                                          <p:val>
                                            <p:strVal val="#ppt_w*.05"/>
                                          </p:val>
                                        </p:tav>
                                        <p:tav tm="100000">
                                          <p:val>
                                            <p:strVal val="#ppt_w"/>
                                          </p:val>
                                        </p:tav>
                                      </p:tavLst>
                                    </p:anim>
                                    <p:anim calcmode="lin" valueType="num">
                                      <p:cBhvr>
                                        <p:cTn id="50" dur="1000" fill="hold"/>
                                        <p:tgtEl>
                                          <p:spTgt spid="23563"/>
                                        </p:tgtEl>
                                        <p:attrNameLst>
                                          <p:attrName>ppt_h</p:attrName>
                                        </p:attrNameLst>
                                      </p:cBhvr>
                                      <p:tavLst>
                                        <p:tav tm="0">
                                          <p:val>
                                            <p:strVal val="#ppt_h"/>
                                          </p:val>
                                        </p:tav>
                                        <p:tav tm="100000">
                                          <p:val>
                                            <p:strVal val="#ppt_h"/>
                                          </p:val>
                                        </p:tav>
                                      </p:tavLst>
                                    </p:anim>
                                    <p:anim calcmode="lin" valueType="num">
                                      <p:cBhvr>
                                        <p:cTn id="51" dur="500" decel="50000" fill="hold">
                                          <p:stCondLst>
                                            <p:cond delay="0"/>
                                          </p:stCondLst>
                                        </p:cTn>
                                        <p:tgtEl>
                                          <p:spTgt spid="23563"/>
                                        </p:tgtEl>
                                        <p:attrNameLst>
                                          <p:attrName>ppt_x</p:attrName>
                                        </p:attrNameLst>
                                      </p:cBhvr>
                                      <p:tavLst>
                                        <p:tav tm="0">
                                          <p:val>
                                            <p:strVal val="#ppt_x+.4"/>
                                          </p:val>
                                        </p:tav>
                                        <p:tav tm="100000">
                                          <p:val>
                                            <p:strVal val="#ppt_x"/>
                                          </p:val>
                                        </p:tav>
                                      </p:tavLst>
                                    </p:anim>
                                    <p:anim calcmode="lin" valueType="num">
                                      <p:cBhvr>
                                        <p:cTn id="52" dur="500" decel="50000" fill="hold">
                                          <p:stCondLst>
                                            <p:cond delay="0"/>
                                          </p:stCondLst>
                                        </p:cTn>
                                        <p:tgtEl>
                                          <p:spTgt spid="23563"/>
                                        </p:tgtEl>
                                        <p:attrNameLst>
                                          <p:attrName>ppt_y</p:attrName>
                                        </p:attrNameLst>
                                      </p:cBhvr>
                                      <p:tavLst>
                                        <p:tav tm="0">
                                          <p:val>
                                            <p:strVal val="#ppt_y-.2"/>
                                          </p:val>
                                        </p:tav>
                                        <p:tav tm="100000">
                                          <p:val>
                                            <p:strVal val="#ppt_y+.1"/>
                                          </p:val>
                                        </p:tav>
                                      </p:tavLst>
                                    </p:anim>
                                    <p:anim calcmode="lin" valueType="num">
                                      <p:cBhvr>
                                        <p:cTn id="53" dur="500" accel="50000" fill="hold">
                                          <p:stCondLst>
                                            <p:cond delay="500"/>
                                          </p:stCondLst>
                                        </p:cTn>
                                        <p:tgtEl>
                                          <p:spTgt spid="23563"/>
                                        </p:tgtEl>
                                        <p:attrNameLst>
                                          <p:attrName>ppt_y</p:attrName>
                                        </p:attrNameLst>
                                      </p:cBhvr>
                                      <p:tavLst>
                                        <p:tav tm="0">
                                          <p:val>
                                            <p:strVal val="#ppt_y+.1"/>
                                          </p:val>
                                        </p:tav>
                                        <p:tav tm="100000">
                                          <p:val>
                                            <p:strVal val="#ppt_y"/>
                                          </p:val>
                                        </p:tav>
                                      </p:tavLst>
                                    </p:anim>
                                    <p:animEffect transition="in" filter="fade">
                                      <p:cBhvr>
                                        <p:cTn id="54" dur="1000" decel="50000">
                                          <p:stCondLst>
                                            <p:cond delay="0"/>
                                          </p:stCondLst>
                                        </p:cTn>
                                        <p:tgtEl>
                                          <p:spTgt spid="23563"/>
                                        </p:tgtEl>
                                      </p:cBhvr>
                                    </p:animEffect>
                                  </p:childTnLst>
                                </p:cTn>
                              </p:par>
                              <p:par>
                                <p:cTn id="55" presetID="25"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 calcmode="lin" valueType="num">
                                      <p:cBhvr>
                                        <p:cTn id="57"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58"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59"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60" dur="1000" fill="hold"/>
                                        <p:tgtEl>
                                          <p:spTgt spid="30"/>
                                        </p:tgtEl>
                                        <p:attrNameLst>
                                          <p:attrName>ppt_h</p:attrName>
                                        </p:attrNameLst>
                                      </p:cBhvr>
                                      <p:tavLst>
                                        <p:tav tm="0">
                                          <p:val>
                                            <p:strVal val="#ppt_h"/>
                                          </p:val>
                                        </p:tav>
                                        <p:tav tm="100000">
                                          <p:val>
                                            <p:strVal val="#ppt_h"/>
                                          </p:val>
                                        </p:tav>
                                      </p:tavLst>
                                    </p:anim>
                                    <p:anim calcmode="lin" valueType="num">
                                      <p:cBhvr>
                                        <p:cTn id="61"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62"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63"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64" dur="1000" decel="50000">
                                          <p:stCondLst>
                                            <p:cond delay="0"/>
                                          </p:stCondLst>
                                        </p:cTn>
                                        <p:tgtEl>
                                          <p:spTgt spid="30"/>
                                        </p:tgtEl>
                                      </p:cBhvr>
                                    </p:animEffect>
                                  </p:childTnLst>
                                </p:cTn>
                              </p:par>
                              <p:par>
                                <p:cTn id="65" presetID="25" presetClass="entr" presetSubtype="0" fill="hold" nodeType="withEffect">
                                  <p:stCondLst>
                                    <p:cond delay="0"/>
                                  </p:stCondLst>
                                  <p:childTnLst>
                                    <p:set>
                                      <p:cBhvr>
                                        <p:cTn id="66" dur="1" fill="hold">
                                          <p:stCondLst>
                                            <p:cond delay="0"/>
                                          </p:stCondLst>
                                        </p:cTn>
                                        <p:tgtEl>
                                          <p:spTgt spid="23565"/>
                                        </p:tgtEl>
                                        <p:attrNameLst>
                                          <p:attrName>style.visibility</p:attrName>
                                        </p:attrNameLst>
                                      </p:cBhvr>
                                      <p:to>
                                        <p:strVal val="visible"/>
                                      </p:to>
                                    </p:set>
                                    <p:anim calcmode="lin" valueType="num">
                                      <p:cBhvr>
                                        <p:cTn id="67" dur="500" decel="50000" fill="hold">
                                          <p:stCondLst>
                                            <p:cond delay="0"/>
                                          </p:stCondLst>
                                        </p:cTn>
                                        <p:tgtEl>
                                          <p:spTgt spid="23565"/>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23565"/>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23565"/>
                                        </p:tgtEl>
                                        <p:attrNameLst>
                                          <p:attrName>ppt_w</p:attrName>
                                        </p:attrNameLst>
                                      </p:cBhvr>
                                      <p:tavLst>
                                        <p:tav tm="0">
                                          <p:val>
                                            <p:strVal val="#ppt_w*.05"/>
                                          </p:val>
                                        </p:tav>
                                        <p:tav tm="100000">
                                          <p:val>
                                            <p:strVal val="#ppt_w"/>
                                          </p:val>
                                        </p:tav>
                                      </p:tavLst>
                                    </p:anim>
                                    <p:anim calcmode="lin" valueType="num">
                                      <p:cBhvr>
                                        <p:cTn id="70" dur="1000" fill="hold"/>
                                        <p:tgtEl>
                                          <p:spTgt spid="23565"/>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23565"/>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23565"/>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23565"/>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23565"/>
                                        </p:tgtEl>
                                      </p:cBhvr>
                                    </p:animEffect>
                                  </p:childTnLst>
                                </p:cTn>
                              </p:par>
                              <p:par>
                                <p:cTn id="75" presetID="25" presetClass="entr" presetSubtype="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anim calcmode="lin" valueType="num">
                                      <p:cBhvr>
                                        <p:cTn id="77" dur="50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78" dur="50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79" dur="500" accel="50000" fill="hold">
                                          <p:stCondLst>
                                            <p:cond delay="500"/>
                                          </p:stCondLst>
                                        </p:cTn>
                                        <p:tgtEl>
                                          <p:spTgt spid="45"/>
                                        </p:tgtEl>
                                        <p:attrNameLst>
                                          <p:attrName>ppt_w</p:attrName>
                                        </p:attrNameLst>
                                      </p:cBhvr>
                                      <p:tavLst>
                                        <p:tav tm="0">
                                          <p:val>
                                            <p:strVal val="#ppt_w*.05"/>
                                          </p:val>
                                        </p:tav>
                                        <p:tav tm="100000">
                                          <p:val>
                                            <p:strVal val="#ppt_w"/>
                                          </p:val>
                                        </p:tav>
                                      </p:tavLst>
                                    </p:anim>
                                    <p:anim calcmode="lin" valueType="num">
                                      <p:cBhvr>
                                        <p:cTn id="80" dur="1000" fill="hold"/>
                                        <p:tgtEl>
                                          <p:spTgt spid="45"/>
                                        </p:tgtEl>
                                        <p:attrNameLst>
                                          <p:attrName>ppt_h</p:attrName>
                                        </p:attrNameLst>
                                      </p:cBhvr>
                                      <p:tavLst>
                                        <p:tav tm="0">
                                          <p:val>
                                            <p:strVal val="#ppt_h"/>
                                          </p:val>
                                        </p:tav>
                                        <p:tav tm="100000">
                                          <p:val>
                                            <p:strVal val="#ppt_h"/>
                                          </p:val>
                                        </p:tav>
                                      </p:tavLst>
                                    </p:anim>
                                    <p:anim calcmode="lin" valueType="num">
                                      <p:cBhvr>
                                        <p:cTn id="81" dur="50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82" dur="50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83" dur="500" accel="50000" fill="hold">
                                          <p:stCondLst>
                                            <p:cond delay="500"/>
                                          </p:stCondLst>
                                        </p:cTn>
                                        <p:tgtEl>
                                          <p:spTgt spid="45"/>
                                        </p:tgtEl>
                                        <p:attrNameLst>
                                          <p:attrName>ppt_y</p:attrName>
                                        </p:attrNameLst>
                                      </p:cBhvr>
                                      <p:tavLst>
                                        <p:tav tm="0">
                                          <p:val>
                                            <p:strVal val="#ppt_y+.1"/>
                                          </p:val>
                                        </p:tav>
                                        <p:tav tm="100000">
                                          <p:val>
                                            <p:strVal val="#ppt_y"/>
                                          </p:val>
                                        </p:tav>
                                      </p:tavLst>
                                    </p:anim>
                                    <p:animEffect transition="in" filter="fade">
                                      <p:cBhvr>
                                        <p:cTn id="84" dur="1000" decel="50000">
                                          <p:stCondLst>
                                            <p:cond delay="0"/>
                                          </p:stCondLst>
                                        </p:cTn>
                                        <p:tgtEl>
                                          <p:spTgt spid="45"/>
                                        </p:tgtEl>
                                      </p:cBhvr>
                                    </p:animEffect>
                                  </p:childTnLst>
                                </p:cTn>
                              </p:par>
                              <p:par>
                                <p:cTn id="85" presetID="25" presetClass="entr" presetSubtype="0" fill="hold" nodeType="withEffect">
                                  <p:stCondLst>
                                    <p:cond delay="0"/>
                                  </p:stCondLst>
                                  <p:childTnLst>
                                    <p:set>
                                      <p:cBhvr>
                                        <p:cTn id="86" dur="1" fill="hold">
                                          <p:stCondLst>
                                            <p:cond delay="0"/>
                                          </p:stCondLst>
                                        </p:cTn>
                                        <p:tgtEl>
                                          <p:spTgt spid="23567"/>
                                        </p:tgtEl>
                                        <p:attrNameLst>
                                          <p:attrName>style.visibility</p:attrName>
                                        </p:attrNameLst>
                                      </p:cBhvr>
                                      <p:to>
                                        <p:strVal val="visible"/>
                                      </p:to>
                                    </p:set>
                                    <p:anim calcmode="lin" valueType="num">
                                      <p:cBhvr>
                                        <p:cTn id="87" dur="500" decel="50000" fill="hold">
                                          <p:stCondLst>
                                            <p:cond delay="0"/>
                                          </p:stCondLst>
                                        </p:cTn>
                                        <p:tgtEl>
                                          <p:spTgt spid="23567"/>
                                        </p:tgtEl>
                                        <p:attrNameLst>
                                          <p:attrName>style.rotation</p:attrName>
                                        </p:attrNameLst>
                                      </p:cBhvr>
                                      <p:tavLst>
                                        <p:tav tm="0">
                                          <p:val>
                                            <p:fltVal val="-90"/>
                                          </p:val>
                                        </p:tav>
                                        <p:tav tm="100000">
                                          <p:val>
                                            <p:fltVal val="0"/>
                                          </p:val>
                                        </p:tav>
                                      </p:tavLst>
                                    </p:anim>
                                    <p:anim calcmode="lin" valueType="num">
                                      <p:cBhvr>
                                        <p:cTn id="88" dur="500" decel="50000" fill="hold">
                                          <p:stCondLst>
                                            <p:cond delay="0"/>
                                          </p:stCondLst>
                                        </p:cTn>
                                        <p:tgtEl>
                                          <p:spTgt spid="23567"/>
                                        </p:tgtEl>
                                        <p:attrNameLst>
                                          <p:attrName>ppt_w</p:attrName>
                                        </p:attrNameLst>
                                      </p:cBhvr>
                                      <p:tavLst>
                                        <p:tav tm="0">
                                          <p:val>
                                            <p:strVal val="#ppt_w"/>
                                          </p:val>
                                        </p:tav>
                                        <p:tav tm="100000">
                                          <p:val>
                                            <p:strVal val="#ppt_w*.05"/>
                                          </p:val>
                                        </p:tav>
                                      </p:tavLst>
                                    </p:anim>
                                    <p:anim calcmode="lin" valueType="num">
                                      <p:cBhvr>
                                        <p:cTn id="89" dur="500" accel="50000" fill="hold">
                                          <p:stCondLst>
                                            <p:cond delay="500"/>
                                          </p:stCondLst>
                                        </p:cTn>
                                        <p:tgtEl>
                                          <p:spTgt spid="23567"/>
                                        </p:tgtEl>
                                        <p:attrNameLst>
                                          <p:attrName>ppt_w</p:attrName>
                                        </p:attrNameLst>
                                      </p:cBhvr>
                                      <p:tavLst>
                                        <p:tav tm="0">
                                          <p:val>
                                            <p:strVal val="#ppt_w*.05"/>
                                          </p:val>
                                        </p:tav>
                                        <p:tav tm="100000">
                                          <p:val>
                                            <p:strVal val="#ppt_w"/>
                                          </p:val>
                                        </p:tav>
                                      </p:tavLst>
                                    </p:anim>
                                    <p:anim calcmode="lin" valueType="num">
                                      <p:cBhvr>
                                        <p:cTn id="90" dur="1000" fill="hold"/>
                                        <p:tgtEl>
                                          <p:spTgt spid="23567"/>
                                        </p:tgtEl>
                                        <p:attrNameLst>
                                          <p:attrName>ppt_h</p:attrName>
                                        </p:attrNameLst>
                                      </p:cBhvr>
                                      <p:tavLst>
                                        <p:tav tm="0">
                                          <p:val>
                                            <p:strVal val="#ppt_h"/>
                                          </p:val>
                                        </p:tav>
                                        <p:tav tm="100000">
                                          <p:val>
                                            <p:strVal val="#ppt_h"/>
                                          </p:val>
                                        </p:tav>
                                      </p:tavLst>
                                    </p:anim>
                                    <p:anim calcmode="lin" valueType="num">
                                      <p:cBhvr>
                                        <p:cTn id="91" dur="500" decel="50000" fill="hold">
                                          <p:stCondLst>
                                            <p:cond delay="0"/>
                                          </p:stCondLst>
                                        </p:cTn>
                                        <p:tgtEl>
                                          <p:spTgt spid="23567"/>
                                        </p:tgtEl>
                                        <p:attrNameLst>
                                          <p:attrName>ppt_x</p:attrName>
                                        </p:attrNameLst>
                                      </p:cBhvr>
                                      <p:tavLst>
                                        <p:tav tm="0">
                                          <p:val>
                                            <p:strVal val="#ppt_x+.4"/>
                                          </p:val>
                                        </p:tav>
                                        <p:tav tm="100000">
                                          <p:val>
                                            <p:strVal val="#ppt_x"/>
                                          </p:val>
                                        </p:tav>
                                      </p:tavLst>
                                    </p:anim>
                                    <p:anim calcmode="lin" valueType="num">
                                      <p:cBhvr>
                                        <p:cTn id="92" dur="500" decel="50000" fill="hold">
                                          <p:stCondLst>
                                            <p:cond delay="0"/>
                                          </p:stCondLst>
                                        </p:cTn>
                                        <p:tgtEl>
                                          <p:spTgt spid="23567"/>
                                        </p:tgtEl>
                                        <p:attrNameLst>
                                          <p:attrName>ppt_y</p:attrName>
                                        </p:attrNameLst>
                                      </p:cBhvr>
                                      <p:tavLst>
                                        <p:tav tm="0">
                                          <p:val>
                                            <p:strVal val="#ppt_y-.2"/>
                                          </p:val>
                                        </p:tav>
                                        <p:tav tm="100000">
                                          <p:val>
                                            <p:strVal val="#ppt_y+.1"/>
                                          </p:val>
                                        </p:tav>
                                      </p:tavLst>
                                    </p:anim>
                                    <p:anim calcmode="lin" valueType="num">
                                      <p:cBhvr>
                                        <p:cTn id="93" dur="500" accel="50000" fill="hold">
                                          <p:stCondLst>
                                            <p:cond delay="500"/>
                                          </p:stCondLst>
                                        </p:cTn>
                                        <p:tgtEl>
                                          <p:spTgt spid="23567"/>
                                        </p:tgtEl>
                                        <p:attrNameLst>
                                          <p:attrName>ppt_y</p:attrName>
                                        </p:attrNameLst>
                                      </p:cBhvr>
                                      <p:tavLst>
                                        <p:tav tm="0">
                                          <p:val>
                                            <p:strVal val="#ppt_y+.1"/>
                                          </p:val>
                                        </p:tav>
                                        <p:tav tm="100000">
                                          <p:val>
                                            <p:strVal val="#ppt_y"/>
                                          </p:val>
                                        </p:tav>
                                      </p:tavLst>
                                    </p:anim>
                                    <p:animEffect transition="in" filter="fade">
                                      <p:cBhvr>
                                        <p:cTn id="94" dur="1000" decel="50000">
                                          <p:stCondLst>
                                            <p:cond delay="0"/>
                                          </p:stCondLst>
                                        </p:cTn>
                                        <p:tgtEl>
                                          <p:spTgt spid="23567"/>
                                        </p:tgtEl>
                                      </p:cBhvr>
                                    </p:animEffect>
                                  </p:childTnLst>
                                </p:cTn>
                              </p:par>
                              <p:par>
                                <p:cTn id="95" presetID="25" presetClass="entr" presetSubtype="0" fill="hold" grpId="0" nodeType="withEffect">
                                  <p:stCondLst>
                                    <p:cond delay="0"/>
                                  </p:stCondLst>
                                  <p:childTnLst>
                                    <p:set>
                                      <p:cBhvr>
                                        <p:cTn id="96" dur="1" fill="hold">
                                          <p:stCondLst>
                                            <p:cond delay="0"/>
                                          </p:stCondLst>
                                        </p:cTn>
                                        <p:tgtEl>
                                          <p:spTgt spid="50"/>
                                        </p:tgtEl>
                                        <p:attrNameLst>
                                          <p:attrName>style.visibility</p:attrName>
                                        </p:attrNameLst>
                                      </p:cBhvr>
                                      <p:to>
                                        <p:strVal val="visible"/>
                                      </p:to>
                                    </p:set>
                                    <p:anim calcmode="lin" valueType="num">
                                      <p:cBhvr>
                                        <p:cTn id="97" dur="500" decel="50000" fill="hold">
                                          <p:stCondLst>
                                            <p:cond delay="0"/>
                                          </p:stCondLst>
                                        </p:cTn>
                                        <p:tgtEl>
                                          <p:spTgt spid="50"/>
                                        </p:tgtEl>
                                        <p:attrNameLst>
                                          <p:attrName>style.rotation</p:attrName>
                                        </p:attrNameLst>
                                      </p:cBhvr>
                                      <p:tavLst>
                                        <p:tav tm="0">
                                          <p:val>
                                            <p:fltVal val="-90"/>
                                          </p:val>
                                        </p:tav>
                                        <p:tav tm="100000">
                                          <p:val>
                                            <p:fltVal val="0"/>
                                          </p:val>
                                        </p:tav>
                                      </p:tavLst>
                                    </p:anim>
                                    <p:anim calcmode="lin" valueType="num">
                                      <p:cBhvr>
                                        <p:cTn id="98" dur="500" decel="50000" fill="hold">
                                          <p:stCondLst>
                                            <p:cond delay="0"/>
                                          </p:stCondLst>
                                        </p:cTn>
                                        <p:tgtEl>
                                          <p:spTgt spid="50"/>
                                        </p:tgtEl>
                                        <p:attrNameLst>
                                          <p:attrName>ppt_w</p:attrName>
                                        </p:attrNameLst>
                                      </p:cBhvr>
                                      <p:tavLst>
                                        <p:tav tm="0">
                                          <p:val>
                                            <p:strVal val="#ppt_w"/>
                                          </p:val>
                                        </p:tav>
                                        <p:tav tm="100000">
                                          <p:val>
                                            <p:strVal val="#ppt_w*.05"/>
                                          </p:val>
                                        </p:tav>
                                      </p:tavLst>
                                    </p:anim>
                                    <p:anim calcmode="lin" valueType="num">
                                      <p:cBhvr>
                                        <p:cTn id="99" dur="500" accel="50000" fill="hold">
                                          <p:stCondLst>
                                            <p:cond delay="500"/>
                                          </p:stCondLst>
                                        </p:cTn>
                                        <p:tgtEl>
                                          <p:spTgt spid="50"/>
                                        </p:tgtEl>
                                        <p:attrNameLst>
                                          <p:attrName>ppt_w</p:attrName>
                                        </p:attrNameLst>
                                      </p:cBhvr>
                                      <p:tavLst>
                                        <p:tav tm="0">
                                          <p:val>
                                            <p:strVal val="#ppt_w*.05"/>
                                          </p:val>
                                        </p:tav>
                                        <p:tav tm="100000">
                                          <p:val>
                                            <p:strVal val="#ppt_w"/>
                                          </p:val>
                                        </p:tav>
                                      </p:tavLst>
                                    </p:anim>
                                    <p:anim calcmode="lin" valueType="num">
                                      <p:cBhvr>
                                        <p:cTn id="100" dur="1000" fill="hold"/>
                                        <p:tgtEl>
                                          <p:spTgt spid="50"/>
                                        </p:tgtEl>
                                        <p:attrNameLst>
                                          <p:attrName>ppt_h</p:attrName>
                                        </p:attrNameLst>
                                      </p:cBhvr>
                                      <p:tavLst>
                                        <p:tav tm="0">
                                          <p:val>
                                            <p:strVal val="#ppt_h"/>
                                          </p:val>
                                        </p:tav>
                                        <p:tav tm="100000">
                                          <p:val>
                                            <p:strVal val="#ppt_h"/>
                                          </p:val>
                                        </p:tav>
                                      </p:tavLst>
                                    </p:anim>
                                    <p:anim calcmode="lin" valueType="num">
                                      <p:cBhvr>
                                        <p:cTn id="101" dur="500" decel="50000" fill="hold">
                                          <p:stCondLst>
                                            <p:cond delay="0"/>
                                          </p:stCondLst>
                                        </p:cTn>
                                        <p:tgtEl>
                                          <p:spTgt spid="50"/>
                                        </p:tgtEl>
                                        <p:attrNameLst>
                                          <p:attrName>ppt_x</p:attrName>
                                        </p:attrNameLst>
                                      </p:cBhvr>
                                      <p:tavLst>
                                        <p:tav tm="0">
                                          <p:val>
                                            <p:strVal val="#ppt_x+.4"/>
                                          </p:val>
                                        </p:tav>
                                        <p:tav tm="100000">
                                          <p:val>
                                            <p:strVal val="#ppt_x"/>
                                          </p:val>
                                        </p:tav>
                                      </p:tavLst>
                                    </p:anim>
                                    <p:anim calcmode="lin" valueType="num">
                                      <p:cBhvr>
                                        <p:cTn id="102" dur="500" decel="50000" fill="hold">
                                          <p:stCondLst>
                                            <p:cond delay="0"/>
                                          </p:stCondLst>
                                        </p:cTn>
                                        <p:tgtEl>
                                          <p:spTgt spid="50"/>
                                        </p:tgtEl>
                                        <p:attrNameLst>
                                          <p:attrName>ppt_y</p:attrName>
                                        </p:attrNameLst>
                                      </p:cBhvr>
                                      <p:tavLst>
                                        <p:tav tm="0">
                                          <p:val>
                                            <p:strVal val="#ppt_y-.2"/>
                                          </p:val>
                                        </p:tav>
                                        <p:tav tm="100000">
                                          <p:val>
                                            <p:strVal val="#ppt_y+.1"/>
                                          </p:val>
                                        </p:tav>
                                      </p:tavLst>
                                    </p:anim>
                                    <p:anim calcmode="lin" valueType="num">
                                      <p:cBhvr>
                                        <p:cTn id="103" dur="500" accel="50000" fill="hold">
                                          <p:stCondLst>
                                            <p:cond delay="500"/>
                                          </p:stCondLst>
                                        </p:cTn>
                                        <p:tgtEl>
                                          <p:spTgt spid="50"/>
                                        </p:tgtEl>
                                        <p:attrNameLst>
                                          <p:attrName>ppt_y</p:attrName>
                                        </p:attrNameLst>
                                      </p:cBhvr>
                                      <p:tavLst>
                                        <p:tav tm="0">
                                          <p:val>
                                            <p:strVal val="#ppt_y+.1"/>
                                          </p:val>
                                        </p:tav>
                                        <p:tav tm="100000">
                                          <p:val>
                                            <p:strVal val="#ppt_y"/>
                                          </p:val>
                                        </p:tav>
                                      </p:tavLst>
                                    </p:anim>
                                    <p:animEffect transition="in" filter="fade">
                                      <p:cBhvr>
                                        <p:cTn id="104" dur="1000" decel="50000">
                                          <p:stCondLst>
                                            <p:cond delay="0"/>
                                          </p:stCondLst>
                                        </p:cTn>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4" grpId="0"/>
      <p:bldP spid="68" grpId="0"/>
      <p:bldP spid="30" grpId="0"/>
      <p:bldP spid="45" grpId="0"/>
      <p:bldP spid="5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0" name="矩形 29"/>
          <p:cNvSpPr/>
          <p:nvPr/>
        </p:nvSpPr>
        <p:spPr bwMode="auto">
          <a:xfrm>
            <a:off x="330718" y="1525242"/>
            <a:ext cx="8273729" cy="4856086"/>
          </a:xfrm>
          <a:prstGeom prst="rect">
            <a:avLst/>
          </a:prstGeom>
          <a:ln/>
          <a:extLst>
            <a:ext uri="{91240B29-F687-4F45-9708-019B960494DF}">
              <a14:hiddenLine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31" name="TextBox 133"/>
          <p:cNvSpPr txBox="1"/>
          <p:nvPr/>
        </p:nvSpPr>
        <p:spPr>
          <a:xfrm>
            <a:off x="330718" y="1843357"/>
            <a:ext cx="8206758" cy="389401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28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rPr>
              <a:t>某牌汽车销售广告：“或者你开本牌车，或者你根本不开车！”</a:t>
            </a:r>
            <a:endParaRPr kumimoji="0" lang="en-US" altLang="zh-CN" sz="28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endParaRPr>
          </a:p>
          <a:p>
            <a:pPr marL="457200"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28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rPr>
              <a:t>如果一位教授有能耐，即使给他笨学生他也能够取得成功；如果他没有能耐，即使给他好学生他也会失败。所以，他的学生究竟是聪明还是笨，对他来说是无关紧要的。</a:t>
            </a:r>
            <a:endParaRPr kumimoji="0" lang="en-US" altLang="zh-CN" sz="28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5" name="TextBox 133"/>
          <p:cNvSpPr txBox="1"/>
          <p:nvPr/>
        </p:nvSpPr>
        <p:spPr>
          <a:xfrm>
            <a:off x="107504" y="698457"/>
            <a:ext cx="4680520" cy="83099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例：</a:t>
            </a:r>
            <a:endParaRPr kumimoji="0" lang="en-US" altLang="zh-CN" sz="28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37361412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wipe(down)">
                                      <p:cBhvr>
                                        <p:cTn id="7" dur="500"/>
                                        <p:tgtEl>
                                          <p:spTgt spid="31">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1">
                                            <p:txEl>
                                              <p:pRg st="1" end="1"/>
                                            </p:txEl>
                                          </p:spTgt>
                                        </p:tgtEl>
                                        <p:attrNameLst>
                                          <p:attrName>style.visibility</p:attrName>
                                        </p:attrNameLst>
                                      </p:cBhvr>
                                      <p:to>
                                        <p:strVal val="visible"/>
                                      </p:to>
                                    </p:set>
                                    <p:animEffect transition="in" filter="wipe(down)">
                                      <p:cBhvr>
                                        <p:cTn id="10" dur="500"/>
                                        <p:tgtEl>
                                          <p:spTgt spid="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0" name="矩形 29"/>
          <p:cNvSpPr/>
          <p:nvPr/>
        </p:nvSpPr>
        <p:spPr bwMode="auto">
          <a:xfrm>
            <a:off x="330719" y="1824410"/>
            <a:ext cx="8177296" cy="4291441"/>
          </a:xfrm>
          <a:prstGeom prst="rect">
            <a:avLst/>
          </a:prstGeom>
          <a:ln/>
          <a:extLst>
            <a:ext uri="{91240B29-F687-4F45-9708-019B960494DF}">
              <a14:hiddenLine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1" name="TextBox 133"/>
          <p:cNvSpPr txBox="1"/>
          <p:nvPr/>
        </p:nvSpPr>
        <p:spPr>
          <a:xfrm>
            <a:off x="556169" y="1892252"/>
            <a:ext cx="7776864" cy="41785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rPr>
              <a:t>问句当然是问不知道的东西，但任何问句都有它所假定的东西。所以，任何问句都包括两部分：一是该问句已经假定的内容，叫做该问句的预设；另一是所问的东西。如果一个问句中包含虚假的预设，这样的问句实际上含有某种陷阱，叫做“复杂问语”。</a:t>
            </a:r>
            <a:endParaRPr kumimoji="0" lang="en-US" altLang="zh-CN" sz="28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5" name="TextBox 133"/>
          <p:cNvSpPr txBox="1"/>
          <p:nvPr/>
        </p:nvSpPr>
        <p:spPr>
          <a:xfrm>
            <a:off x="0" y="730026"/>
            <a:ext cx="4680520" cy="83099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7030A0"/>
                </a:solidFill>
                <a:effectLst/>
                <a:uLnTx/>
                <a:uFillTx/>
                <a:latin typeface="华文中宋" pitchFamily="2" charset="-122"/>
                <a:ea typeface="华文中宋" pitchFamily="2" charset="-122"/>
                <a:cs typeface="Arial" pitchFamily="34" charset="0"/>
              </a:rPr>
              <a:t>② 复杂问语</a:t>
            </a:r>
            <a:endParaRPr kumimoji="0" lang="en-US" altLang="zh-CN" sz="2800" b="1" i="0" u="none" strike="noStrike" kern="1200" cap="none" spc="0" normalizeH="0" baseline="0" noProof="0" dirty="0">
              <a:ln>
                <a:noFill/>
              </a:ln>
              <a:solidFill>
                <a:srgbClr val="7030A0"/>
              </a:solidFill>
              <a:effectLst/>
              <a:uLnTx/>
              <a:uFillTx/>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29713358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wipe(down)">
                                      <p:cBhvr>
                                        <p:cTn id="7"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0" name="矩形 29"/>
          <p:cNvSpPr/>
          <p:nvPr/>
        </p:nvSpPr>
        <p:spPr bwMode="auto">
          <a:xfrm>
            <a:off x="330718" y="1525242"/>
            <a:ext cx="8273729" cy="4856086"/>
          </a:xfrm>
          <a:prstGeom prst="rect">
            <a:avLst/>
          </a:prstGeom>
          <a:ln/>
          <a:extLst>
            <a:ext uri="{91240B29-F687-4F45-9708-019B960494DF}">
              <a14:hiddenLine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31" name="TextBox 133"/>
          <p:cNvSpPr txBox="1"/>
          <p:nvPr/>
        </p:nvSpPr>
        <p:spPr>
          <a:xfrm>
            <a:off x="478542" y="1711726"/>
            <a:ext cx="7978080" cy="46166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l" defTabSz="914400" rtl="0" eaLnBrk="1" fontAlgn="auto" latinLnBrk="0" hangingPunct="1">
              <a:lnSpc>
                <a:spcPct val="150000"/>
              </a:lnSpc>
              <a:spcBef>
                <a:spcPts val="0"/>
              </a:spcBef>
              <a:spcAft>
                <a:spcPts val="0"/>
              </a:spcAft>
              <a:buClrTx/>
              <a:buSzTx/>
              <a:tabLst/>
              <a:defRPr/>
            </a:pPr>
            <a:r>
              <a:rPr kumimoji="0" lang="zh-CN" altLang="en-US" sz="28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rPr>
              <a:t>“你已经停止打你老婆了吗？”就预设了一个事实：听话人经常打自己的老婆。对“复杂问语”无论做出肯定还是否定的回答，都接受了那个预设。因此，回答此类问语的最好方法是指出其中那个预设为假。例如，一般人回答上述问题的正确方法是：我根本没有打过老婆，何谈停止不停止！</a:t>
            </a:r>
            <a:endParaRPr kumimoji="0" lang="en-US" altLang="zh-CN" sz="28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5" name="TextBox 133"/>
          <p:cNvSpPr txBox="1"/>
          <p:nvPr/>
        </p:nvSpPr>
        <p:spPr>
          <a:xfrm>
            <a:off x="76200" y="575674"/>
            <a:ext cx="4680520" cy="83099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例：</a:t>
            </a:r>
            <a:endParaRPr kumimoji="0" lang="en-US" altLang="zh-CN" sz="28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11342415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wipe(down)">
                                      <p:cBhvr>
                                        <p:cTn id="7"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0" name="矩形 29"/>
          <p:cNvSpPr/>
          <p:nvPr/>
        </p:nvSpPr>
        <p:spPr bwMode="auto">
          <a:xfrm>
            <a:off x="330719" y="1892252"/>
            <a:ext cx="8177296" cy="2900734"/>
          </a:xfrm>
          <a:prstGeom prst="rect">
            <a:avLst/>
          </a:prstGeom>
          <a:ln/>
          <a:extLst>
            <a:ext uri="{91240B29-F687-4F45-9708-019B960494DF}">
              <a14:hiddenLine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1" name="TextBox 133"/>
          <p:cNvSpPr txBox="1"/>
          <p:nvPr/>
        </p:nvSpPr>
        <p:spPr>
          <a:xfrm>
            <a:off x="592721" y="2276872"/>
            <a:ext cx="7776864" cy="195502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2800" b="1" i="0" u="none" strike="noStrike" kern="1200" cap="none" spc="0" normalizeH="0" baseline="0" noProof="0" dirty="0">
                <a:ln>
                  <a:noFill/>
                </a:ln>
                <a:solidFill>
                  <a:srgbClr val="099AB7"/>
                </a:solidFill>
                <a:uLnTx/>
                <a:uFillTx/>
                <a:latin typeface="华文中宋" pitchFamily="2" charset="-122"/>
                <a:ea typeface="华文中宋" pitchFamily="2" charset="-122"/>
                <a:cs typeface="Arial" pitchFamily="34" charset="0"/>
              </a:rPr>
              <a:t>亦称“偶性谬误”。在我们的日常思维中，我们会使用许多一般性概括或者说通则，它们表明情况一般是怎样的。</a:t>
            </a:r>
            <a:endParaRPr kumimoji="0" lang="en-US" altLang="zh-CN" sz="2800" b="1" i="0" u="none" strike="noStrike" kern="1200" cap="none" spc="0" normalizeH="0" baseline="0" noProof="0" dirty="0">
              <a:ln>
                <a:noFill/>
              </a:ln>
              <a:solidFill>
                <a:srgbClr val="099AB7"/>
              </a:solidFill>
              <a:uLnTx/>
              <a:uFillTx/>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5" name="TextBox 133"/>
          <p:cNvSpPr txBox="1"/>
          <p:nvPr/>
        </p:nvSpPr>
        <p:spPr>
          <a:xfrm>
            <a:off x="28303" y="838067"/>
            <a:ext cx="4680520" cy="83099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7030A0"/>
                </a:solidFill>
                <a:effectLst/>
                <a:uLnTx/>
                <a:uFillTx/>
                <a:latin typeface="华文中宋" pitchFamily="2" charset="-122"/>
                <a:ea typeface="华文中宋" pitchFamily="2" charset="-122"/>
                <a:cs typeface="Arial" pitchFamily="34" charset="0"/>
              </a:rPr>
              <a:t>③ 以全赅偏</a:t>
            </a:r>
            <a:endParaRPr kumimoji="0" lang="en-US" altLang="zh-CN" sz="2800" b="1" i="0" u="none" strike="noStrike" kern="1200" cap="none" spc="0" normalizeH="0" baseline="0" noProof="0" dirty="0">
              <a:ln>
                <a:noFill/>
              </a:ln>
              <a:solidFill>
                <a:srgbClr val="7030A0"/>
              </a:solidFill>
              <a:effectLst/>
              <a:uLnTx/>
              <a:uFillTx/>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17216686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wipe(down)">
                                      <p:cBhvr>
                                        <p:cTn id="7"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0" name="矩形 29"/>
          <p:cNvSpPr/>
          <p:nvPr/>
        </p:nvSpPr>
        <p:spPr bwMode="auto">
          <a:xfrm>
            <a:off x="233540" y="1522207"/>
            <a:ext cx="8273729" cy="4856086"/>
          </a:xfrm>
          <a:prstGeom prst="rect">
            <a:avLst/>
          </a:prstGeom>
          <a:ln/>
          <a:extLst>
            <a:ext uri="{91240B29-F687-4F45-9708-019B960494DF}">
              <a14:hiddenLine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31" name="TextBox 133"/>
          <p:cNvSpPr txBox="1"/>
          <p:nvPr/>
        </p:nvSpPr>
        <p:spPr>
          <a:xfrm>
            <a:off x="251520" y="1701871"/>
            <a:ext cx="8206758" cy="36984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32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rPr>
              <a:t>弄痛一个人是坏事情，所以，牙医简直是在犯罪！</a:t>
            </a:r>
            <a:endParaRPr kumimoji="0" lang="en-US" altLang="zh-CN" sz="32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endParaRPr>
          </a:p>
          <a:p>
            <a:pPr marL="457200"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zh-CN" altLang="en-US" sz="3200" b="1" dirty="0">
                <a:solidFill>
                  <a:srgbClr val="099AB7"/>
                </a:solidFill>
                <a:latin typeface="华文中宋" pitchFamily="2" charset="-122"/>
                <a:ea typeface="华文中宋" pitchFamily="2" charset="-122"/>
                <a:cs typeface="Arial" pitchFamily="34" charset="0"/>
              </a:rPr>
              <a:t>这个国家是民主国家，它宣称所有的人都生而自由平等，并且不能剥夺他们的自由。所以，这个国家应该停止监禁罪犯和疯子。</a:t>
            </a:r>
            <a:endParaRPr kumimoji="0" lang="en-US" altLang="zh-CN" sz="32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5" name="TextBox 133"/>
          <p:cNvSpPr txBox="1"/>
          <p:nvPr/>
        </p:nvSpPr>
        <p:spPr>
          <a:xfrm>
            <a:off x="76200" y="626403"/>
            <a:ext cx="4680520" cy="83099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例：</a:t>
            </a:r>
            <a:endParaRPr kumimoji="0" lang="en-US" altLang="zh-CN" sz="28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17542082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barn(inVertical)">
                                      <p:cBhvr>
                                        <p:cTn id="7" dur="500"/>
                                        <p:tgtEl>
                                          <p:spTgt spid="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1">
                                            <p:txEl>
                                              <p:pRg st="1" end="1"/>
                                            </p:txEl>
                                          </p:spTgt>
                                        </p:tgtEl>
                                        <p:attrNameLst>
                                          <p:attrName>style.visibility</p:attrName>
                                        </p:attrNameLst>
                                      </p:cBhvr>
                                      <p:to>
                                        <p:strVal val="visible"/>
                                      </p:to>
                                    </p:set>
                                    <p:animEffect transition="in" filter="wipe(down)">
                                      <p:cBhvr>
                                        <p:cTn id="12" dur="500"/>
                                        <p:tgtEl>
                                          <p:spTgt spid="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0" name="矩形 29"/>
          <p:cNvSpPr/>
          <p:nvPr/>
        </p:nvSpPr>
        <p:spPr bwMode="auto">
          <a:xfrm>
            <a:off x="354417" y="2132856"/>
            <a:ext cx="8177296" cy="2900734"/>
          </a:xfrm>
          <a:prstGeom prst="rect">
            <a:avLst/>
          </a:prstGeom>
          <a:ln/>
          <a:extLst>
            <a:ext uri="{91240B29-F687-4F45-9708-019B960494DF}">
              <a14:hiddenLine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1" name="TextBox 133"/>
          <p:cNvSpPr txBox="1"/>
          <p:nvPr/>
        </p:nvSpPr>
        <p:spPr>
          <a:xfrm>
            <a:off x="525860" y="2708920"/>
            <a:ext cx="7776864" cy="14824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099AB7"/>
                </a:solidFill>
                <a:uLnTx/>
                <a:uFillTx/>
                <a:latin typeface="华文中宋" pitchFamily="2" charset="-122"/>
                <a:ea typeface="华文中宋" pitchFamily="2" charset="-122"/>
                <a:cs typeface="Arial" pitchFamily="34" charset="0"/>
              </a:rPr>
              <a:t>亦称“特例概括”、“轻率概括”、“逆偶性谬误”。</a:t>
            </a:r>
            <a:endParaRPr kumimoji="0" lang="en-US" altLang="zh-CN" sz="2800" b="1" i="0" u="none" strike="noStrike" kern="1200" cap="none" spc="0" normalizeH="0" baseline="0" noProof="0" dirty="0">
              <a:ln>
                <a:noFill/>
              </a:ln>
              <a:solidFill>
                <a:srgbClr val="099AB7"/>
              </a:solidFill>
              <a:uLnTx/>
              <a:uFillTx/>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5" name="TextBox 133"/>
          <p:cNvSpPr txBox="1"/>
          <p:nvPr/>
        </p:nvSpPr>
        <p:spPr>
          <a:xfrm>
            <a:off x="169519" y="882473"/>
            <a:ext cx="4680520" cy="83099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7030A0"/>
                </a:solidFill>
                <a:effectLst/>
                <a:uLnTx/>
                <a:uFillTx/>
                <a:latin typeface="华文中宋" pitchFamily="2" charset="-122"/>
                <a:ea typeface="华文中宋" pitchFamily="2" charset="-122"/>
                <a:cs typeface="Arial" pitchFamily="34" charset="0"/>
              </a:rPr>
              <a:t>④ 以偏赅全</a:t>
            </a:r>
            <a:endParaRPr kumimoji="0" lang="en-US" altLang="zh-CN" sz="2800" b="1" i="0" u="none" strike="noStrike" kern="1200" cap="none" spc="0" normalizeH="0" baseline="0" noProof="0" dirty="0">
              <a:ln>
                <a:noFill/>
              </a:ln>
              <a:solidFill>
                <a:srgbClr val="7030A0"/>
              </a:solidFill>
              <a:effectLst/>
              <a:uLnTx/>
              <a:uFillTx/>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4518814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wipe(down)">
                                      <p:cBhvr>
                                        <p:cTn id="7"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0" name="矩形 29"/>
          <p:cNvSpPr/>
          <p:nvPr/>
        </p:nvSpPr>
        <p:spPr bwMode="auto">
          <a:xfrm>
            <a:off x="233540" y="1522206"/>
            <a:ext cx="8370908" cy="5219161"/>
          </a:xfrm>
          <a:prstGeom prst="rect">
            <a:avLst/>
          </a:prstGeom>
          <a:ln/>
          <a:extLst>
            <a:ext uri="{91240B29-F687-4F45-9708-019B960494DF}">
              <a14:hiddenLine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31" name="TextBox 133"/>
          <p:cNvSpPr txBox="1"/>
          <p:nvPr/>
        </p:nvSpPr>
        <p:spPr>
          <a:xfrm>
            <a:off x="315615" y="1457400"/>
            <a:ext cx="8206758" cy="526297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28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rPr>
              <a:t>“守株待兔”的故事，农夫因为特例概括的谬误而成千古笑柄。</a:t>
            </a:r>
            <a:endParaRPr kumimoji="0" lang="en-US" altLang="zh-CN" sz="28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endParaRPr>
          </a:p>
          <a:p>
            <a:pPr marL="457200"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zh-CN" altLang="en-US" sz="2800" b="1" dirty="0">
                <a:solidFill>
                  <a:srgbClr val="099AB7"/>
                </a:solidFill>
                <a:latin typeface="华文中宋" pitchFamily="2" charset="-122"/>
                <a:ea typeface="华文中宋" pitchFamily="2" charset="-122"/>
                <a:cs typeface="Arial" pitchFamily="34" charset="0"/>
              </a:rPr>
              <a:t>鲁迅曾谈到：“一个旅行者走进了下野的有钱的大官的书斋，看见有许多名贵的砚石，便说中国是‘文雅的国度’；一个观察家到上海来一下，买几种猥亵的书和图画，再去寻寻奇怪的物事，便说中国是‘色情的国度’。”今天的不少旅行者仍有鲁迅所说的这些问题。</a:t>
            </a:r>
            <a:endParaRPr kumimoji="0" lang="en-US" altLang="zh-CN" sz="28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5" name="TextBox 133"/>
          <p:cNvSpPr txBox="1"/>
          <p:nvPr/>
        </p:nvSpPr>
        <p:spPr>
          <a:xfrm>
            <a:off x="107504" y="698457"/>
            <a:ext cx="4680520" cy="83099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例：</a:t>
            </a:r>
            <a:endParaRPr kumimoji="0" lang="en-US" altLang="zh-CN" sz="28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6650829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wipe(down)">
                                      <p:cBhvr>
                                        <p:cTn id="7" dur="500"/>
                                        <p:tgtEl>
                                          <p:spTgt spid="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1">
                                            <p:txEl>
                                              <p:pRg st="1" end="1"/>
                                            </p:txEl>
                                          </p:spTgt>
                                        </p:tgtEl>
                                        <p:attrNameLst>
                                          <p:attrName>style.visibility</p:attrName>
                                        </p:attrNameLst>
                                      </p:cBhvr>
                                      <p:to>
                                        <p:strVal val="visible"/>
                                      </p:to>
                                    </p:set>
                                    <p:animEffect transition="in" filter="circle(in)">
                                      <p:cBhvr>
                                        <p:cTn id="12" dur="2000"/>
                                        <p:tgtEl>
                                          <p:spTgt spid="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0" name="矩形 29"/>
          <p:cNvSpPr/>
          <p:nvPr/>
        </p:nvSpPr>
        <p:spPr bwMode="auto">
          <a:xfrm>
            <a:off x="354417" y="2132856"/>
            <a:ext cx="8177296" cy="2900734"/>
          </a:xfrm>
          <a:prstGeom prst="rect">
            <a:avLst/>
          </a:prstGeom>
          <a:ln/>
          <a:extLst>
            <a:ext uri="{91240B29-F687-4F45-9708-019B960494DF}">
              <a14:hiddenLine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1" name="TextBox 133"/>
          <p:cNvSpPr txBox="1"/>
          <p:nvPr/>
        </p:nvSpPr>
        <p:spPr>
          <a:xfrm>
            <a:off x="624957" y="2636912"/>
            <a:ext cx="7776864" cy="1569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099AB7"/>
                </a:solidFill>
                <a:uLnTx/>
                <a:uFillTx/>
                <a:latin typeface="华文中宋" pitchFamily="2" charset="-122"/>
                <a:ea typeface="华文中宋" pitchFamily="2" charset="-122"/>
                <a:cs typeface="Arial" pitchFamily="34" charset="0"/>
              </a:rPr>
              <a:t>包括“虚假原因”、“以先后为因果”、“因果倒置”等。</a:t>
            </a:r>
            <a:endParaRPr kumimoji="0" lang="en-US" altLang="zh-CN" sz="2800" b="1" i="0" u="none" strike="noStrike" kern="1200" cap="none" spc="0" normalizeH="0" baseline="0" noProof="0" dirty="0">
              <a:ln>
                <a:noFill/>
              </a:ln>
              <a:solidFill>
                <a:srgbClr val="099AB7"/>
              </a:solidFill>
              <a:uLnTx/>
              <a:uFillTx/>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5" name="TextBox 133"/>
          <p:cNvSpPr txBox="1"/>
          <p:nvPr/>
        </p:nvSpPr>
        <p:spPr>
          <a:xfrm>
            <a:off x="169519" y="882473"/>
            <a:ext cx="4680520" cy="83099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7030A0"/>
                </a:solidFill>
                <a:effectLst/>
                <a:uLnTx/>
                <a:uFillTx/>
                <a:latin typeface="华文中宋" pitchFamily="2" charset="-122"/>
                <a:ea typeface="华文中宋" pitchFamily="2" charset="-122"/>
                <a:cs typeface="Arial" pitchFamily="34" charset="0"/>
              </a:rPr>
              <a:t>⑤ 混淆因果</a:t>
            </a:r>
            <a:endParaRPr kumimoji="0" lang="en-US" altLang="zh-CN" sz="2800" b="1" i="0" u="none" strike="noStrike" kern="1200" cap="none" spc="0" normalizeH="0" baseline="0" noProof="0" dirty="0">
              <a:ln>
                <a:noFill/>
              </a:ln>
              <a:solidFill>
                <a:srgbClr val="7030A0"/>
              </a:solidFill>
              <a:effectLst/>
              <a:uLnTx/>
              <a:uFillTx/>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24471513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wipe(down)">
                                      <p:cBhvr>
                                        <p:cTn id="7"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0" name="矩形 29"/>
          <p:cNvSpPr/>
          <p:nvPr/>
        </p:nvSpPr>
        <p:spPr bwMode="auto">
          <a:xfrm>
            <a:off x="233540" y="1522206"/>
            <a:ext cx="8370908" cy="5219161"/>
          </a:xfrm>
          <a:prstGeom prst="rect">
            <a:avLst/>
          </a:prstGeom>
          <a:ln/>
          <a:extLst>
            <a:ext uri="{91240B29-F687-4F45-9708-019B960494DF}">
              <a14:hiddenLine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31" name="TextBox 133"/>
          <p:cNvSpPr txBox="1"/>
          <p:nvPr/>
        </p:nvSpPr>
        <p:spPr>
          <a:xfrm>
            <a:off x="315615" y="1457400"/>
            <a:ext cx="8206758" cy="526297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28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rPr>
              <a:t>自从</a:t>
            </a:r>
            <a:r>
              <a:rPr kumimoji="0" lang="en-US" altLang="zh-CN" sz="28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rPr>
              <a:t>1840</a:t>
            </a:r>
            <a:r>
              <a:rPr kumimoji="0" lang="zh-CN" altLang="en-US" sz="28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rPr>
              <a:t>年以来，所有在</a:t>
            </a:r>
            <a:r>
              <a:rPr kumimoji="0" lang="en-US" altLang="zh-CN" sz="28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rPr>
              <a:t>20</a:t>
            </a:r>
            <a:r>
              <a:rPr kumimoji="0" lang="zh-CN" altLang="en-US" sz="28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rPr>
              <a:t>的倍数的偶数年当选的美国总统都是死在办公室里；哈里森，</a:t>
            </a:r>
            <a:r>
              <a:rPr kumimoji="0" lang="en-US" altLang="zh-CN" sz="28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rPr>
              <a:t>1840</a:t>
            </a:r>
            <a:r>
              <a:rPr kumimoji="0" lang="zh-CN" altLang="en-US" sz="28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rPr>
              <a:t>年；林肯</a:t>
            </a:r>
            <a:r>
              <a:rPr lang="zh-CN" altLang="en-US" sz="2800" b="1" dirty="0">
                <a:solidFill>
                  <a:srgbClr val="099AB7"/>
                </a:solidFill>
                <a:latin typeface="华文中宋" pitchFamily="2" charset="-122"/>
                <a:ea typeface="华文中宋" pitchFamily="2" charset="-122"/>
                <a:cs typeface="Arial" pitchFamily="34" charset="0"/>
              </a:rPr>
              <a:t>，</a:t>
            </a:r>
            <a:r>
              <a:rPr lang="en-US" altLang="zh-CN" sz="2800" b="1" dirty="0">
                <a:solidFill>
                  <a:srgbClr val="099AB7"/>
                </a:solidFill>
                <a:latin typeface="华文中宋" pitchFamily="2" charset="-122"/>
                <a:ea typeface="华文中宋" pitchFamily="2" charset="-122"/>
                <a:cs typeface="Arial" pitchFamily="34" charset="0"/>
              </a:rPr>
              <a:t>1860</a:t>
            </a:r>
            <a:r>
              <a:rPr lang="zh-CN" altLang="en-US" sz="2800" b="1" dirty="0">
                <a:solidFill>
                  <a:srgbClr val="099AB7"/>
                </a:solidFill>
                <a:latin typeface="华文中宋" pitchFamily="2" charset="-122"/>
                <a:ea typeface="华文中宋" pitchFamily="2" charset="-122"/>
                <a:cs typeface="Arial" pitchFamily="34" charset="0"/>
              </a:rPr>
              <a:t>年；加菲尔德，</a:t>
            </a:r>
            <a:r>
              <a:rPr lang="en-US" altLang="zh-CN" sz="2800" b="1" dirty="0">
                <a:solidFill>
                  <a:srgbClr val="099AB7"/>
                </a:solidFill>
                <a:latin typeface="华文中宋" pitchFamily="2" charset="-122"/>
                <a:ea typeface="华文中宋" pitchFamily="2" charset="-122"/>
                <a:cs typeface="Arial" pitchFamily="34" charset="0"/>
              </a:rPr>
              <a:t>1880</a:t>
            </a:r>
            <a:r>
              <a:rPr lang="zh-CN" altLang="en-US" sz="2800" b="1" dirty="0">
                <a:solidFill>
                  <a:srgbClr val="099AB7"/>
                </a:solidFill>
                <a:latin typeface="华文中宋" pitchFamily="2" charset="-122"/>
                <a:ea typeface="华文中宋" pitchFamily="2" charset="-122"/>
                <a:cs typeface="Arial" pitchFamily="34" charset="0"/>
              </a:rPr>
              <a:t>年；麦肯尼，</a:t>
            </a:r>
            <a:r>
              <a:rPr lang="en-US" altLang="zh-CN" sz="2800" b="1" dirty="0">
                <a:solidFill>
                  <a:srgbClr val="099AB7"/>
                </a:solidFill>
                <a:latin typeface="华文中宋" pitchFamily="2" charset="-122"/>
                <a:ea typeface="华文中宋" pitchFamily="2" charset="-122"/>
                <a:cs typeface="Arial" pitchFamily="34" charset="0"/>
              </a:rPr>
              <a:t>1900</a:t>
            </a:r>
            <a:r>
              <a:rPr lang="zh-CN" altLang="en-US" sz="2800" b="1" dirty="0">
                <a:solidFill>
                  <a:srgbClr val="099AB7"/>
                </a:solidFill>
                <a:latin typeface="华文中宋" pitchFamily="2" charset="-122"/>
                <a:ea typeface="华文中宋" pitchFamily="2" charset="-122"/>
                <a:cs typeface="Arial" pitchFamily="34" charset="0"/>
              </a:rPr>
              <a:t>年；哈丁，</a:t>
            </a:r>
            <a:r>
              <a:rPr lang="en-US" altLang="zh-CN" sz="2800" b="1" dirty="0">
                <a:solidFill>
                  <a:srgbClr val="099AB7"/>
                </a:solidFill>
                <a:latin typeface="华文中宋" pitchFamily="2" charset="-122"/>
                <a:ea typeface="华文中宋" pitchFamily="2" charset="-122"/>
                <a:cs typeface="Arial" pitchFamily="34" charset="0"/>
              </a:rPr>
              <a:t>1920</a:t>
            </a:r>
            <a:r>
              <a:rPr lang="zh-CN" altLang="en-US" sz="2800" b="1" dirty="0">
                <a:solidFill>
                  <a:srgbClr val="099AB7"/>
                </a:solidFill>
                <a:latin typeface="华文中宋" pitchFamily="2" charset="-122"/>
                <a:ea typeface="华文中宋" pitchFamily="2" charset="-122"/>
                <a:cs typeface="Arial" pitchFamily="34" charset="0"/>
              </a:rPr>
              <a:t>年；罗斯福，</a:t>
            </a:r>
            <a:r>
              <a:rPr lang="en-US" altLang="zh-CN" sz="2800" b="1" dirty="0">
                <a:solidFill>
                  <a:srgbClr val="099AB7"/>
                </a:solidFill>
                <a:latin typeface="华文中宋" pitchFamily="2" charset="-122"/>
                <a:ea typeface="华文中宋" pitchFamily="2" charset="-122"/>
                <a:cs typeface="Arial" pitchFamily="34" charset="0"/>
              </a:rPr>
              <a:t>1940</a:t>
            </a:r>
            <a:r>
              <a:rPr lang="zh-CN" altLang="en-US" sz="2800" b="1" dirty="0">
                <a:solidFill>
                  <a:srgbClr val="099AB7"/>
                </a:solidFill>
                <a:latin typeface="华文中宋" pitchFamily="2" charset="-122"/>
                <a:ea typeface="华文中宋" pitchFamily="2" charset="-122"/>
                <a:cs typeface="Arial" pitchFamily="34" charset="0"/>
              </a:rPr>
              <a:t>年；肯尼迪，</a:t>
            </a:r>
            <a:r>
              <a:rPr lang="en-US" altLang="zh-CN" sz="2800" b="1" dirty="0">
                <a:solidFill>
                  <a:srgbClr val="099AB7"/>
                </a:solidFill>
                <a:latin typeface="华文中宋" pitchFamily="2" charset="-122"/>
                <a:ea typeface="华文中宋" pitchFamily="2" charset="-122"/>
                <a:cs typeface="Arial" pitchFamily="34" charset="0"/>
              </a:rPr>
              <a:t>1960</a:t>
            </a:r>
            <a:r>
              <a:rPr lang="zh-CN" altLang="en-US" sz="2800" b="1" dirty="0">
                <a:solidFill>
                  <a:srgbClr val="099AB7"/>
                </a:solidFill>
                <a:latin typeface="华文中宋" pitchFamily="2" charset="-122"/>
                <a:ea typeface="华文中宋" pitchFamily="2" charset="-122"/>
                <a:cs typeface="Arial" pitchFamily="34" charset="0"/>
              </a:rPr>
              <a:t>年。所以，在</a:t>
            </a:r>
            <a:r>
              <a:rPr lang="en-US" altLang="zh-CN" sz="2800" b="1" dirty="0">
                <a:solidFill>
                  <a:srgbClr val="099AB7"/>
                </a:solidFill>
                <a:latin typeface="华文中宋" pitchFamily="2" charset="-122"/>
                <a:ea typeface="华文中宋" pitchFamily="2" charset="-122"/>
                <a:cs typeface="Arial" pitchFamily="34" charset="0"/>
              </a:rPr>
              <a:t>1980</a:t>
            </a:r>
            <a:r>
              <a:rPr lang="zh-CN" altLang="en-US" sz="2800" b="1" dirty="0">
                <a:solidFill>
                  <a:srgbClr val="099AB7"/>
                </a:solidFill>
                <a:latin typeface="华文中宋" pitchFamily="2" charset="-122"/>
                <a:ea typeface="华文中宋" pitchFamily="2" charset="-122"/>
                <a:cs typeface="Arial" pitchFamily="34" charset="0"/>
              </a:rPr>
              <a:t>年当选的美国总统也会死在办公室里。</a:t>
            </a:r>
            <a:endParaRPr lang="en-US" altLang="zh-CN" sz="2800" b="1" dirty="0">
              <a:solidFill>
                <a:srgbClr val="099AB7"/>
              </a:solidFill>
              <a:latin typeface="华文中宋" pitchFamily="2" charset="-122"/>
              <a:ea typeface="华文中宋" pitchFamily="2" charset="-122"/>
              <a:cs typeface="Arial" pitchFamily="34" charset="0"/>
            </a:endParaRPr>
          </a:p>
          <a:p>
            <a:pPr marR="0" lvl="0" algn="l" defTabSz="914400" rtl="0" eaLnBrk="1" fontAlgn="auto" latinLnBrk="0" hangingPunct="1">
              <a:lnSpc>
                <a:spcPct val="150000"/>
              </a:lnSpc>
              <a:spcBef>
                <a:spcPts val="0"/>
              </a:spcBef>
              <a:spcAft>
                <a:spcPts val="0"/>
              </a:spcAft>
              <a:buClrTx/>
              <a:buSzTx/>
              <a:tabLst/>
              <a:defRPr/>
            </a:pPr>
            <a:r>
              <a:rPr kumimoji="0" lang="en-US" altLang="zh-CN" sz="28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rPr>
              <a:t>    </a:t>
            </a:r>
            <a:r>
              <a:rPr kumimoji="0" lang="zh-CN" altLang="en-US" sz="2800" b="1" i="0" u="none" strike="noStrike" kern="1200" cap="none" spc="0" normalizeH="0" baseline="0" noProof="0" dirty="0">
                <a:ln>
                  <a:noFill/>
                </a:ln>
                <a:solidFill>
                  <a:srgbClr val="0000FF"/>
                </a:solidFill>
                <a:effectLst/>
                <a:uLnTx/>
                <a:uFillTx/>
                <a:latin typeface="华文中宋" pitchFamily="2" charset="-122"/>
                <a:ea typeface="华文中宋" pitchFamily="2" charset="-122"/>
                <a:cs typeface="Arial" pitchFamily="34" charset="0"/>
              </a:rPr>
              <a:t>这是以偶然的巧合或现象的同时并置为原因，属于虚假原因。</a:t>
            </a:r>
            <a:endParaRPr kumimoji="0" lang="en-US" altLang="zh-CN" sz="28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5" name="TextBox 133"/>
          <p:cNvSpPr txBox="1"/>
          <p:nvPr/>
        </p:nvSpPr>
        <p:spPr>
          <a:xfrm>
            <a:off x="0" y="712419"/>
            <a:ext cx="4680520" cy="83099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例：</a:t>
            </a:r>
            <a:endParaRPr kumimoji="0" lang="en-US" altLang="zh-CN" sz="28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13423175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wipe(down)">
                                      <p:cBhvr>
                                        <p:cTn id="7" dur="500"/>
                                        <p:tgtEl>
                                          <p:spTgt spid="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1">
                                            <p:txEl>
                                              <p:pRg st="1" end="1"/>
                                            </p:txEl>
                                          </p:spTgt>
                                        </p:tgtEl>
                                        <p:attrNameLst>
                                          <p:attrName>style.visibility</p:attrName>
                                        </p:attrNameLst>
                                      </p:cBhvr>
                                      <p:to>
                                        <p:strVal val="visible"/>
                                      </p:to>
                                    </p:set>
                                    <p:animEffect transition="in" filter="fade">
                                      <p:cBhvr>
                                        <p:cTn id="12" dur="1000"/>
                                        <p:tgtEl>
                                          <p:spTgt spid="31">
                                            <p:txEl>
                                              <p:pRg st="1" end="1"/>
                                            </p:txEl>
                                          </p:spTgt>
                                        </p:tgtEl>
                                      </p:cBhvr>
                                    </p:animEffect>
                                    <p:anim calcmode="lin" valueType="num">
                                      <p:cBhvr>
                                        <p:cTn id="13" dur="1000" fill="hold"/>
                                        <p:tgtEl>
                                          <p:spTgt spid="3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1">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0" name="矩形 29"/>
          <p:cNvSpPr/>
          <p:nvPr/>
        </p:nvSpPr>
        <p:spPr bwMode="auto">
          <a:xfrm>
            <a:off x="354417" y="2132856"/>
            <a:ext cx="8177296" cy="2900734"/>
          </a:xfrm>
          <a:prstGeom prst="rect">
            <a:avLst/>
          </a:prstGeom>
          <a:ln/>
          <a:extLst>
            <a:ext uri="{91240B29-F687-4F45-9708-019B960494DF}">
              <a14:hiddenLine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1" name="TextBox 133"/>
          <p:cNvSpPr txBox="1"/>
          <p:nvPr/>
        </p:nvSpPr>
        <p:spPr>
          <a:xfrm>
            <a:off x="624957" y="2636912"/>
            <a:ext cx="7776864" cy="1569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099AB7"/>
                </a:solidFill>
                <a:uLnTx/>
                <a:uFillTx/>
                <a:latin typeface="华文中宋" pitchFamily="2" charset="-122"/>
                <a:ea typeface="华文中宋" pitchFamily="2" charset="-122"/>
                <a:cs typeface="Arial" pitchFamily="34" charset="0"/>
              </a:rPr>
              <a:t>把两类很不相同的事物强做类比，从而得出荒谬的结论。</a:t>
            </a:r>
            <a:endParaRPr kumimoji="0" lang="en-US" altLang="zh-CN" sz="2800" b="1" i="0" u="none" strike="noStrike" kern="1200" cap="none" spc="0" normalizeH="0" baseline="0" noProof="0" dirty="0">
              <a:ln>
                <a:noFill/>
              </a:ln>
              <a:solidFill>
                <a:srgbClr val="099AB7"/>
              </a:solidFill>
              <a:uLnTx/>
              <a:uFillTx/>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5" name="TextBox 133"/>
          <p:cNvSpPr txBox="1"/>
          <p:nvPr/>
        </p:nvSpPr>
        <p:spPr>
          <a:xfrm>
            <a:off x="169519" y="882473"/>
            <a:ext cx="4680520" cy="83099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7030A0"/>
                </a:solidFill>
                <a:effectLst/>
                <a:uLnTx/>
                <a:uFillTx/>
                <a:latin typeface="华文中宋" pitchFamily="2" charset="-122"/>
                <a:ea typeface="华文中宋" pitchFamily="2" charset="-122"/>
                <a:cs typeface="Arial" pitchFamily="34" charset="0"/>
              </a:rPr>
              <a:t>⑥ 虚假类比</a:t>
            </a:r>
            <a:endParaRPr kumimoji="0" lang="en-US" altLang="zh-CN" sz="2800" b="1" i="0" u="none" strike="noStrike" kern="1200" cap="none" spc="0" normalizeH="0" baseline="0" noProof="0" dirty="0">
              <a:ln>
                <a:noFill/>
              </a:ln>
              <a:solidFill>
                <a:srgbClr val="7030A0"/>
              </a:solidFill>
              <a:effectLst/>
              <a:uLnTx/>
              <a:uFillTx/>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22020325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wipe(down)">
                                      <p:cBhvr>
                                        <p:cTn id="7"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28"/>
          <p:cNvSpPr txBox="1"/>
          <p:nvPr/>
        </p:nvSpPr>
        <p:spPr>
          <a:xfrm>
            <a:off x="3298825" y="2481263"/>
            <a:ext cx="4770438" cy="1200150"/>
          </a:xfrm>
          <a:prstGeom prst="rect">
            <a:avLst/>
          </a:prstGeom>
          <a:noFill/>
        </p:spPr>
        <p:txBody>
          <a:bodyPr>
            <a:spAutoFit/>
          </a:bodyPr>
          <a:lstStyle/>
          <a:p>
            <a:pPr eaLnBrk="1" fontAlgn="auto" hangingPunct="1">
              <a:spcBef>
                <a:spcPts val="0"/>
              </a:spcBef>
              <a:spcAft>
                <a:spcPts val="0"/>
              </a:spcAft>
              <a:defRPr/>
            </a:pPr>
            <a:r>
              <a:rPr lang="en-US" altLang="zh-CN" sz="3600" kern="0" dirty="0">
                <a:solidFill>
                  <a:sysClr val="window" lastClr="FFFFFF"/>
                </a:solidFill>
                <a:latin typeface="微软雅黑" pitchFamily="34" charset="-122"/>
                <a:ea typeface="微软雅黑" pitchFamily="34" charset="-122"/>
              </a:rPr>
              <a:t>A</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B</a:t>
            </a:r>
          </a:p>
          <a:p>
            <a:pPr eaLnBrk="1" fontAlgn="auto" hangingPunct="1">
              <a:spcBef>
                <a:spcPts val="0"/>
              </a:spcBef>
              <a:spcAft>
                <a:spcPts val="0"/>
              </a:spcAft>
              <a:defRPr/>
            </a:pPr>
            <a:r>
              <a:rPr lang="en-US" altLang="zh-CN" sz="3600" kern="0" dirty="0">
                <a:solidFill>
                  <a:sysClr val="window" lastClr="FFFFFF"/>
                </a:solidFill>
                <a:latin typeface="微软雅黑" pitchFamily="34" charset="-122"/>
                <a:ea typeface="微软雅黑" pitchFamily="34" charset="-122"/>
              </a:rPr>
              <a:t>B</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a:t>
            </a:r>
            <a:r>
              <a:rPr lang="zh-CN" altLang="en-US" sz="3600" kern="0" dirty="0">
                <a:solidFill>
                  <a:sysClr val="window" lastClr="FFFFFF"/>
                </a:solidFill>
                <a:latin typeface="微软雅黑" pitchFamily="34" charset="-122"/>
                <a:ea typeface="微软雅黑" pitchFamily="34" charset="-122"/>
              </a:rPr>
              <a:t>  </a:t>
            </a:r>
            <a:r>
              <a:rPr lang="en-US" altLang="zh-CN" sz="3600" kern="0" dirty="0">
                <a:solidFill>
                  <a:sysClr val="window" lastClr="FFFFFF"/>
                </a:solidFill>
                <a:latin typeface="微软雅黑" pitchFamily="34" charset="-122"/>
                <a:ea typeface="微软雅黑" pitchFamily="34" charset="-122"/>
              </a:rPr>
              <a:t>A</a:t>
            </a:r>
          </a:p>
        </p:txBody>
      </p:sp>
      <p:sp>
        <p:nvSpPr>
          <p:cNvPr id="44" name="文本框 28"/>
          <p:cNvSpPr txBox="1"/>
          <p:nvPr/>
        </p:nvSpPr>
        <p:spPr>
          <a:xfrm>
            <a:off x="925513" y="2478088"/>
            <a:ext cx="7302500" cy="739775"/>
          </a:xfrm>
          <a:prstGeom prst="rect">
            <a:avLst/>
          </a:prstGeom>
          <a:noFill/>
        </p:spPr>
        <p:txBody>
          <a:bodyPr>
            <a:spAutoFit/>
          </a:bodyPr>
          <a:lstStyle/>
          <a:p>
            <a:pPr eaLnBrk="1" fontAlgn="auto" hangingPunct="1">
              <a:lnSpc>
                <a:spcPct val="150000"/>
              </a:lnSpc>
              <a:spcBef>
                <a:spcPts val="0"/>
              </a:spcBef>
              <a:spcAft>
                <a:spcPts val="0"/>
              </a:spcAft>
              <a:defRPr/>
            </a:pPr>
            <a:r>
              <a:rPr lang="zh-CN" altLang="en-US" sz="2800" kern="0" dirty="0">
                <a:latin typeface="微软雅黑" pitchFamily="34" charset="-122"/>
                <a:ea typeface="微软雅黑" pitchFamily="34" charset="-122"/>
              </a:rPr>
              <a:t>       </a:t>
            </a:r>
          </a:p>
        </p:txBody>
      </p:sp>
      <p:grpSp>
        <p:nvGrpSpPr>
          <p:cNvPr id="13316" name="组合 5"/>
          <p:cNvGrpSpPr>
            <a:grpSpLocks/>
          </p:cNvGrpSpPr>
          <p:nvPr/>
        </p:nvGrpSpPr>
        <p:grpSpPr bwMode="auto">
          <a:xfrm>
            <a:off x="596900" y="531813"/>
            <a:ext cx="5397500" cy="650875"/>
            <a:chOff x="3589704" y="4154301"/>
            <a:chExt cx="5398100" cy="651600"/>
          </a:xfrm>
        </p:grpSpPr>
        <p:sp>
          <p:nvSpPr>
            <p:cNvPr id="35" name="Freeform 7"/>
            <p:cNvSpPr>
              <a:spLocks/>
            </p:cNvSpPr>
            <p:nvPr/>
          </p:nvSpPr>
          <p:spPr bwMode="auto">
            <a:xfrm>
              <a:off x="3592879" y="4155890"/>
              <a:ext cx="5394925" cy="648421"/>
            </a:xfrm>
            <a:custGeom>
              <a:avLst/>
              <a:gdLst>
                <a:gd name="T0" fmla="*/ 956 w 1017"/>
                <a:gd name="T1" fmla="*/ 121 h 121"/>
                <a:gd name="T2" fmla="*/ 60 w 1017"/>
                <a:gd name="T3" fmla="*/ 121 h 121"/>
                <a:gd name="T4" fmla="*/ 0 w 1017"/>
                <a:gd name="T5" fmla="*/ 60 h 121"/>
                <a:gd name="T6" fmla="*/ 18 w 1017"/>
                <a:gd name="T7" fmla="*/ 18 h 121"/>
                <a:gd name="T8" fmla="*/ 60 w 1017"/>
                <a:gd name="T9" fmla="*/ 0 h 121"/>
                <a:gd name="T10" fmla="*/ 956 w 1017"/>
                <a:gd name="T11" fmla="*/ 0 h 121"/>
                <a:gd name="T12" fmla="*/ 999 w 1017"/>
                <a:gd name="T13" fmla="*/ 18 h 121"/>
                <a:gd name="T14" fmla="*/ 1017 w 1017"/>
                <a:gd name="T15" fmla="*/ 60 h 121"/>
                <a:gd name="T16" fmla="*/ 956 w 1017"/>
                <a:gd name="T17"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7" h="121">
                  <a:moveTo>
                    <a:pt x="956" y="121"/>
                  </a:moveTo>
                  <a:cubicBezTo>
                    <a:pt x="60" y="121"/>
                    <a:pt x="60" y="121"/>
                    <a:pt x="60" y="121"/>
                  </a:cubicBezTo>
                  <a:cubicBezTo>
                    <a:pt x="27" y="121"/>
                    <a:pt x="0" y="94"/>
                    <a:pt x="0" y="60"/>
                  </a:cubicBezTo>
                  <a:cubicBezTo>
                    <a:pt x="0" y="44"/>
                    <a:pt x="6" y="29"/>
                    <a:pt x="18" y="18"/>
                  </a:cubicBezTo>
                  <a:cubicBezTo>
                    <a:pt x="29" y="6"/>
                    <a:pt x="44" y="0"/>
                    <a:pt x="60" y="0"/>
                  </a:cubicBezTo>
                  <a:cubicBezTo>
                    <a:pt x="956" y="0"/>
                    <a:pt x="956" y="0"/>
                    <a:pt x="956" y="0"/>
                  </a:cubicBezTo>
                  <a:cubicBezTo>
                    <a:pt x="972" y="0"/>
                    <a:pt x="988" y="6"/>
                    <a:pt x="999" y="18"/>
                  </a:cubicBezTo>
                  <a:cubicBezTo>
                    <a:pt x="1010" y="29"/>
                    <a:pt x="1017" y="44"/>
                    <a:pt x="1017" y="60"/>
                  </a:cubicBezTo>
                  <a:cubicBezTo>
                    <a:pt x="1017" y="94"/>
                    <a:pt x="990" y="121"/>
                    <a:pt x="956" y="121"/>
                  </a:cubicBezTo>
                  <a:close/>
                </a:path>
              </a:pathLst>
            </a:custGeom>
            <a:solidFill>
              <a:srgbClr val="A3D800"/>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36" name="Freeform 8"/>
            <p:cNvSpPr>
              <a:spLocks/>
            </p:cNvSpPr>
            <p:nvPr/>
          </p:nvSpPr>
          <p:spPr bwMode="auto">
            <a:xfrm>
              <a:off x="7751005" y="4155890"/>
              <a:ext cx="1236799" cy="648421"/>
            </a:xfrm>
            <a:custGeom>
              <a:avLst/>
              <a:gdLst>
                <a:gd name="T0" fmla="*/ 233 w 233"/>
                <a:gd name="T1" fmla="*/ 60 h 121"/>
                <a:gd name="T2" fmla="*/ 215 w 233"/>
                <a:gd name="T3" fmla="*/ 18 h 121"/>
                <a:gd name="T4" fmla="*/ 172 w 233"/>
                <a:gd name="T5" fmla="*/ 0 h 121"/>
                <a:gd name="T6" fmla="*/ 0 w 233"/>
                <a:gd name="T7" fmla="*/ 0 h 121"/>
                <a:gd name="T8" fmla="*/ 0 w 233"/>
                <a:gd name="T9" fmla="*/ 121 h 121"/>
                <a:gd name="T10" fmla="*/ 172 w 233"/>
                <a:gd name="T11" fmla="*/ 121 h 121"/>
                <a:gd name="T12" fmla="*/ 233 w 233"/>
                <a:gd name="T13" fmla="*/ 60 h 121"/>
              </a:gdLst>
              <a:ahLst/>
              <a:cxnLst>
                <a:cxn ang="0">
                  <a:pos x="T0" y="T1"/>
                </a:cxn>
                <a:cxn ang="0">
                  <a:pos x="T2" y="T3"/>
                </a:cxn>
                <a:cxn ang="0">
                  <a:pos x="T4" y="T5"/>
                </a:cxn>
                <a:cxn ang="0">
                  <a:pos x="T6" y="T7"/>
                </a:cxn>
                <a:cxn ang="0">
                  <a:pos x="T8" y="T9"/>
                </a:cxn>
                <a:cxn ang="0">
                  <a:pos x="T10" y="T11"/>
                </a:cxn>
                <a:cxn ang="0">
                  <a:pos x="T12" y="T13"/>
                </a:cxn>
              </a:cxnLst>
              <a:rect l="0" t="0" r="r" b="b"/>
              <a:pathLst>
                <a:path w="233" h="121">
                  <a:moveTo>
                    <a:pt x="233" y="60"/>
                  </a:moveTo>
                  <a:cubicBezTo>
                    <a:pt x="233" y="44"/>
                    <a:pt x="226" y="29"/>
                    <a:pt x="215" y="18"/>
                  </a:cubicBezTo>
                  <a:cubicBezTo>
                    <a:pt x="204" y="6"/>
                    <a:pt x="188" y="0"/>
                    <a:pt x="172" y="0"/>
                  </a:cubicBezTo>
                  <a:cubicBezTo>
                    <a:pt x="0" y="0"/>
                    <a:pt x="0" y="0"/>
                    <a:pt x="0" y="0"/>
                  </a:cubicBezTo>
                  <a:cubicBezTo>
                    <a:pt x="0" y="121"/>
                    <a:pt x="0" y="121"/>
                    <a:pt x="0" y="121"/>
                  </a:cubicBezTo>
                  <a:cubicBezTo>
                    <a:pt x="172" y="121"/>
                    <a:pt x="172" y="121"/>
                    <a:pt x="172" y="121"/>
                  </a:cubicBezTo>
                  <a:cubicBezTo>
                    <a:pt x="206" y="121"/>
                    <a:pt x="233" y="94"/>
                    <a:pt x="233" y="60"/>
                  </a:cubicBezTo>
                  <a:close/>
                </a:path>
              </a:pathLst>
            </a:custGeom>
            <a:solidFill>
              <a:srgbClr val="A3D800">
                <a:lumMod val="60000"/>
                <a:lumOff val="40000"/>
              </a:srgb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37" name="Freeform 12"/>
            <p:cNvSpPr>
              <a:spLocks/>
            </p:cNvSpPr>
            <p:nvPr/>
          </p:nvSpPr>
          <p:spPr bwMode="auto">
            <a:xfrm>
              <a:off x="3589704" y="4154301"/>
              <a:ext cx="603317" cy="651600"/>
            </a:xfrm>
            <a:custGeom>
              <a:avLst/>
              <a:gdLst>
                <a:gd name="T0" fmla="*/ 0 w 115"/>
                <a:gd name="T1" fmla="*/ 60 h 120"/>
                <a:gd name="T2" fmla="*/ 18 w 115"/>
                <a:gd name="T3" fmla="*/ 17 h 120"/>
                <a:gd name="T4" fmla="*/ 61 w 115"/>
                <a:gd name="T5" fmla="*/ 0 h 120"/>
                <a:gd name="T6" fmla="*/ 115 w 115"/>
                <a:gd name="T7" fmla="*/ 0 h 120"/>
                <a:gd name="T8" fmla="*/ 115 w 115"/>
                <a:gd name="T9" fmla="*/ 120 h 120"/>
                <a:gd name="T10" fmla="*/ 61 w 115"/>
                <a:gd name="T11" fmla="*/ 120 h 120"/>
                <a:gd name="T12" fmla="*/ 0 w 115"/>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15" h="120">
                  <a:moveTo>
                    <a:pt x="0" y="60"/>
                  </a:moveTo>
                  <a:cubicBezTo>
                    <a:pt x="0" y="44"/>
                    <a:pt x="7" y="29"/>
                    <a:pt x="18" y="17"/>
                  </a:cubicBezTo>
                  <a:cubicBezTo>
                    <a:pt x="29" y="6"/>
                    <a:pt x="44" y="0"/>
                    <a:pt x="61" y="0"/>
                  </a:cubicBezTo>
                  <a:cubicBezTo>
                    <a:pt x="115" y="0"/>
                    <a:pt x="115" y="0"/>
                    <a:pt x="115" y="0"/>
                  </a:cubicBezTo>
                  <a:cubicBezTo>
                    <a:pt x="115" y="120"/>
                    <a:pt x="115" y="120"/>
                    <a:pt x="115" y="120"/>
                  </a:cubicBezTo>
                  <a:cubicBezTo>
                    <a:pt x="61" y="120"/>
                    <a:pt x="61" y="120"/>
                    <a:pt x="61" y="120"/>
                  </a:cubicBezTo>
                  <a:cubicBezTo>
                    <a:pt x="27" y="120"/>
                    <a:pt x="0" y="93"/>
                    <a:pt x="0" y="60"/>
                  </a:cubicBezTo>
                  <a:close/>
                </a:path>
              </a:pathLst>
            </a:custGeom>
            <a:solidFill>
              <a:srgbClr val="A3D800">
                <a:lumMod val="60000"/>
                <a:lumOff val="40000"/>
              </a:srgb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grpSp>
      <p:sp>
        <p:nvSpPr>
          <p:cNvPr id="38" name="Freeform 5"/>
          <p:cNvSpPr>
            <a:spLocks noEditPoints="1"/>
          </p:cNvSpPr>
          <p:nvPr/>
        </p:nvSpPr>
        <p:spPr bwMode="auto">
          <a:xfrm>
            <a:off x="385763" y="317500"/>
            <a:ext cx="5821362" cy="1079500"/>
          </a:xfrm>
          <a:custGeom>
            <a:avLst/>
            <a:gdLst>
              <a:gd name="T0" fmla="*/ 5285393 w 1097"/>
              <a:gd name="T1" fmla="*/ 0 h 201"/>
              <a:gd name="T2" fmla="*/ 530662 w 1097"/>
              <a:gd name="T3" fmla="*/ 0 h 201"/>
              <a:gd name="T4" fmla="*/ 153892 w 1097"/>
              <a:gd name="T5" fmla="*/ 155749 h 201"/>
              <a:gd name="T6" fmla="*/ 0 w 1097"/>
              <a:gd name="T7" fmla="*/ 537065 h 201"/>
              <a:gd name="T8" fmla="*/ 530662 w 1097"/>
              <a:gd name="T9" fmla="*/ 1079500 h 201"/>
              <a:gd name="T10" fmla="*/ 5285393 w 1097"/>
              <a:gd name="T11" fmla="*/ 1079500 h 201"/>
              <a:gd name="T12" fmla="*/ 5821362 w 1097"/>
              <a:gd name="T13" fmla="*/ 537065 h 201"/>
              <a:gd name="T14" fmla="*/ 5662163 w 1097"/>
              <a:gd name="T15" fmla="*/ 155749 h 201"/>
              <a:gd name="T16" fmla="*/ 5285393 w 1097"/>
              <a:gd name="T17" fmla="*/ 0 h 201"/>
              <a:gd name="T18" fmla="*/ 5609097 w 1097"/>
              <a:gd name="T19" fmla="*/ 537065 h 201"/>
              <a:gd name="T20" fmla="*/ 5285393 w 1097"/>
              <a:gd name="T21" fmla="*/ 864674 h 201"/>
              <a:gd name="T22" fmla="*/ 530662 w 1097"/>
              <a:gd name="T23" fmla="*/ 864674 h 201"/>
              <a:gd name="T24" fmla="*/ 212265 w 1097"/>
              <a:gd name="T25" fmla="*/ 537065 h 201"/>
              <a:gd name="T26" fmla="*/ 307784 w 1097"/>
              <a:gd name="T27" fmla="*/ 311498 h 201"/>
              <a:gd name="T28" fmla="*/ 530662 w 1097"/>
              <a:gd name="T29" fmla="*/ 214826 h 201"/>
              <a:gd name="T30" fmla="*/ 5285393 w 1097"/>
              <a:gd name="T31" fmla="*/ 214826 h 201"/>
              <a:gd name="T32" fmla="*/ 5513578 w 1097"/>
              <a:gd name="T33" fmla="*/ 311498 h 201"/>
              <a:gd name="T34" fmla="*/ 5609097 w 1097"/>
              <a:gd name="T35" fmla="*/ 537065 h 2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97" h="201">
                <a:moveTo>
                  <a:pt x="996" y="0"/>
                </a:moveTo>
                <a:cubicBezTo>
                  <a:pt x="100" y="0"/>
                  <a:pt x="100" y="0"/>
                  <a:pt x="100" y="0"/>
                </a:cubicBezTo>
                <a:cubicBezTo>
                  <a:pt x="74" y="0"/>
                  <a:pt x="48" y="11"/>
                  <a:pt x="29" y="29"/>
                </a:cubicBezTo>
                <a:cubicBezTo>
                  <a:pt x="11" y="48"/>
                  <a:pt x="0" y="74"/>
                  <a:pt x="0" y="100"/>
                </a:cubicBezTo>
                <a:cubicBezTo>
                  <a:pt x="0" y="156"/>
                  <a:pt x="45" y="201"/>
                  <a:pt x="100" y="201"/>
                </a:cubicBezTo>
                <a:cubicBezTo>
                  <a:pt x="996" y="201"/>
                  <a:pt x="996" y="201"/>
                  <a:pt x="996" y="201"/>
                </a:cubicBezTo>
                <a:cubicBezTo>
                  <a:pt x="1052" y="201"/>
                  <a:pt x="1097" y="156"/>
                  <a:pt x="1097" y="100"/>
                </a:cubicBezTo>
                <a:cubicBezTo>
                  <a:pt x="1097" y="74"/>
                  <a:pt x="1086" y="48"/>
                  <a:pt x="1067" y="29"/>
                </a:cubicBezTo>
                <a:cubicBezTo>
                  <a:pt x="1048" y="11"/>
                  <a:pt x="1023" y="0"/>
                  <a:pt x="996" y="0"/>
                </a:cubicBezTo>
                <a:close/>
                <a:moveTo>
                  <a:pt x="1057" y="100"/>
                </a:moveTo>
                <a:cubicBezTo>
                  <a:pt x="1057" y="134"/>
                  <a:pt x="1030" y="161"/>
                  <a:pt x="996" y="161"/>
                </a:cubicBezTo>
                <a:cubicBezTo>
                  <a:pt x="100" y="161"/>
                  <a:pt x="100" y="161"/>
                  <a:pt x="100" y="161"/>
                </a:cubicBezTo>
                <a:cubicBezTo>
                  <a:pt x="67" y="161"/>
                  <a:pt x="40" y="134"/>
                  <a:pt x="40" y="100"/>
                </a:cubicBezTo>
                <a:cubicBezTo>
                  <a:pt x="40" y="84"/>
                  <a:pt x="46" y="69"/>
                  <a:pt x="58" y="58"/>
                </a:cubicBezTo>
                <a:cubicBezTo>
                  <a:pt x="69" y="46"/>
                  <a:pt x="84" y="40"/>
                  <a:pt x="100" y="40"/>
                </a:cubicBezTo>
                <a:cubicBezTo>
                  <a:pt x="996" y="40"/>
                  <a:pt x="996" y="40"/>
                  <a:pt x="996" y="40"/>
                </a:cubicBezTo>
                <a:cubicBezTo>
                  <a:pt x="1012" y="40"/>
                  <a:pt x="1028" y="46"/>
                  <a:pt x="1039" y="58"/>
                </a:cubicBezTo>
                <a:cubicBezTo>
                  <a:pt x="1050" y="69"/>
                  <a:pt x="1057" y="84"/>
                  <a:pt x="1057" y="100"/>
                </a:cubicBezTo>
                <a:close/>
              </a:path>
            </a:pathLst>
          </a:custGeom>
          <a:solidFill>
            <a:srgbClr val="FFFFFF"/>
          </a:solidFill>
          <a:ln>
            <a:noFill/>
          </a:ln>
          <a:effectLst>
            <a:outerShdw blurRad="177800" dist="114300" dir="2700000" algn="tl" rotWithShape="0">
              <a:srgbClr val="000000">
                <a:alpha val="39999"/>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9" name="Freeform 6"/>
          <p:cNvSpPr>
            <a:spLocks noEditPoints="1"/>
          </p:cNvSpPr>
          <p:nvPr/>
        </p:nvSpPr>
        <p:spPr bwMode="auto">
          <a:xfrm>
            <a:off x="493713" y="425450"/>
            <a:ext cx="5608637" cy="863600"/>
          </a:xfrm>
          <a:custGeom>
            <a:avLst/>
            <a:gdLst>
              <a:gd name="T0" fmla="*/ 976 w 1057"/>
              <a:gd name="T1" fmla="*/ 0 h 161"/>
              <a:gd name="T2" fmla="*/ 80 w 1057"/>
              <a:gd name="T3" fmla="*/ 0 h 161"/>
              <a:gd name="T4" fmla="*/ 0 w 1057"/>
              <a:gd name="T5" fmla="*/ 80 h 161"/>
              <a:gd name="T6" fmla="*/ 80 w 1057"/>
              <a:gd name="T7" fmla="*/ 161 h 161"/>
              <a:gd name="T8" fmla="*/ 976 w 1057"/>
              <a:gd name="T9" fmla="*/ 161 h 161"/>
              <a:gd name="T10" fmla="*/ 1057 w 1057"/>
              <a:gd name="T11" fmla="*/ 80 h 161"/>
              <a:gd name="T12" fmla="*/ 976 w 1057"/>
              <a:gd name="T13" fmla="*/ 0 h 161"/>
              <a:gd name="T14" fmla="*/ 976 w 1057"/>
              <a:gd name="T15" fmla="*/ 141 h 161"/>
              <a:gd name="T16" fmla="*/ 80 w 1057"/>
              <a:gd name="T17" fmla="*/ 141 h 161"/>
              <a:gd name="T18" fmla="*/ 20 w 1057"/>
              <a:gd name="T19" fmla="*/ 80 h 161"/>
              <a:gd name="T20" fmla="*/ 38 w 1057"/>
              <a:gd name="T21" fmla="*/ 38 h 161"/>
              <a:gd name="T22" fmla="*/ 80 w 1057"/>
              <a:gd name="T23" fmla="*/ 20 h 161"/>
              <a:gd name="T24" fmla="*/ 976 w 1057"/>
              <a:gd name="T25" fmla="*/ 20 h 161"/>
              <a:gd name="T26" fmla="*/ 1019 w 1057"/>
              <a:gd name="T27" fmla="*/ 38 h 161"/>
              <a:gd name="T28" fmla="*/ 1037 w 1057"/>
              <a:gd name="T29" fmla="*/ 80 h 161"/>
              <a:gd name="T30" fmla="*/ 976 w 1057"/>
              <a:gd name="T31"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7" h="161">
                <a:moveTo>
                  <a:pt x="976" y="0"/>
                </a:moveTo>
                <a:cubicBezTo>
                  <a:pt x="80" y="0"/>
                  <a:pt x="80" y="0"/>
                  <a:pt x="80" y="0"/>
                </a:cubicBezTo>
                <a:cubicBezTo>
                  <a:pt x="36" y="0"/>
                  <a:pt x="0" y="36"/>
                  <a:pt x="0" y="80"/>
                </a:cubicBezTo>
                <a:cubicBezTo>
                  <a:pt x="0" y="125"/>
                  <a:pt x="36" y="161"/>
                  <a:pt x="80" y="161"/>
                </a:cubicBezTo>
                <a:cubicBezTo>
                  <a:pt x="976" y="161"/>
                  <a:pt x="976" y="161"/>
                  <a:pt x="976" y="161"/>
                </a:cubicBezTo>
                <a:cubicBezTo>
                  <a:pt x="1021" y="161"/>
                  <a:pt x="1057" y="125"/>
                  <a:pt x="1057" y="80"/>
                </a:cubicBezTo>
                <a:cubicBezTo>
                  <a:pt x="1057" y="36"/>
                  <a:pt x="1021" y="0"/>
                  <a:pt x="976" y="0"/>
                </a:cubicBezTo>
                <a:close/>
                <a:moveTo>
                  <a:pt x="976" y="141"/>
                </a:moveTo>
                <a:cubicBezTo>
                  <a:pt x="80" y="141"/>
                  <a:pt x="80" y="141"/>
                  <a:pt x="80" y="141"/>
                </a:cubicBezTo>
                <a:cubicBezTo>
                  <a:pt x="47" y="141"/>
                  <a:pt x="20" y="114"/>
                  <a:pt x="20" y="80"/>
                </a:cubicBezTo>
                <a:cubicBezTo>
                  <a:pt x="20" y="64"/>
                  <a:pt x="26" y="49"/>
                  <a:pt x="38" y="38"/>
                </a:cubicBezTo>
                <a:cubicBezTo>
                  <a:pt x="49" y="26"/>
                  <a:pt x="64" y="20"/>
                  <a:pt x="80" y="20"/>
                </a:cubicBezTo>
                <a:cubicBezTo>
                  <a:pt x="976" y="20"/>
                  <a:pt x="976" y="20"/>
                  <a:pt x="976" y="20"/>
                </a:cubicBezTo>
                <a:cubicBezTo>
                  <a:pt x="992" y="20"/>
                  <a:pt x="1008" y="26"/>
                  <a:pt x="1019" y="38"/>
                </a:cubicBezTo>
                <a:cubicBezTo>
                  <a:pt x="1030" y="49"/>
                  <a:pt x="1037" y="64"/>
                  <a:pt x="1037" y="80"/>
                </a:cubicBezTo>
                <a:cubicBezTo>
                  <a:pt x="1037" y="114"/>
                  <a:pt x="1010" y="141"/>
                  <a:pt x="976" y="141"/>
                </a:cubicBezTo>
                <a:close/>
              </a:path>
            </a:pathLst>
          </a:custGeom>
          <a:solidFill>
            <a:srgbClr val="E5E9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40" name="文本框 38"/>
          <p:cNvSpPr txBox="1"/>
          <p:nvPr/>
        </p:nvSpPr>
        <p:spPr>
          <a:xfrm>
            <a:off x="657225" y="577850"/>
            <a:ext cx="665163" cy="584200"/>
          </a:xfrm>
          <a:prstGeom prst="rect">
            <a:avLst/>
          </a:prstGeom>
          <a:noFill/>
        </p:spPr>
        <p:txBody>
          <a:bodyPr wrap="none">
            <a:spAutoFit/>
          </a:bodyPr>
          <a:lstStyle/>
          <a:p>
            <a:pPr eaLnBrk="1" fontAlgn="auto" hangingPunct="1">
              <a:spcBef>
                <a:spcPts val="0"/>
              </a:spcBef>
              <a:spcAft>
                <a:spcPts val="0"/>
              </a:spcAft>
              <a:defRPr/>
            </a:pPr>
            <a:r>
              <a:rPr lang="en-US" altLang="zh-CN" sz="3200" kern="0" dirty="0">
                <a:latin typeface="微软雅黑" pitchFamily="34" charset="-122"/>
                <a:ea typeface="微软雅黑" pitchFamily="34" charset="-122"/>
              </a:rPr>
              <a:t>01</a:t>
            </a:r>
            <a:endParaRPr lang="zh-CN" altLang="en-US" sz="3200" kern="0" dirty="0">
              <a:latin typeface="微软雅黑" pitchFamily="34" charset="-122"/>
              <a:ea typeface="微软雅黑" pitchFamily="34" charset="-122"/>
            </a:endParaRPr>
          </a:p>
        </p:txBody>
      </p:sp>
      <p:sp>
        <p:nvSpPr>
          <p:cNvPr id="41" name="Freeform 13"/>
          <p:cNvSpPr>
            <a:spLocks noChangeAspect="1" noEditPoints="1"/>
          </p:cNvSpPr>
          <p:nvPr/>
        </p:nvSpPr>
        <p:spPr bwMode="auto">
          <a:xfrm>
            <a:off x="5040313" y="660400"/>
            <a:ext cx="558800" cy="504825"/>
          </a:xfrm>
          <a:custGeom>
            <a:avLst/>
            <a:gdLst>
              <a:gd name="T0" fmla="*/ 52 w 106"/>
              <a:gd name="T1" fmla="*/ 61 h 95"/>
              <a:gd name="T2" fmla="*/ 37 w 106"/>
              <a:gd name="T3" fmla="*/ 72 h 95"/>
              <a:gd name="T4" fmla="*/ 37 w 106"/>
              <a:gd name="T5" fmla="*/ 56 h 95"/>
              <a:gd name="T6" fmla="*/ 20 w 106"/>
              <a:gd name="T7" fmla="*/ 31 h 95"/>
              <a:gd name="T8" fmla="*/ 0 w 106"/>
              <a:gd name="T9" fmla="*/ 55 h 95"/>
              <a:gd name="T10" fmla="*/ 40 w 106"/>
              <a:gd name="T11" fmla="*/ 82 h 95"/>
              <a:gd name="T12" fmla="*/ 53 w 106"/>
              <a:gd name="T13" fmla="*/ 81 h 95"/>
              <a:gd name="T14" fmla="*/ 67 w 106"/>
              <a:gd name="T15" fmla="*/ 95 h 95"/>
              <a:gd name="T16" fmla="*/ 63 w 106"/>
              <a:gd name="T17" fmla="*/ 78 h 95"/>
              <a:gd name="T18" fmla="*/ 80 w 106"/>
              <a:gd name="T19" fmla="*/ 60 h 95"/>
              <a:gd name="T20" fmla="*/ 64 w 106"/>
              <a:gd name="T21" fmla="*/ 62 h 95"/>
              <a:gd name="T22" fmla="*/ 52 w 106"/>
              <a:gd name="T23" fmla="*/ 61 h 95"/>
              <a:gd name="T24" fmla="*/ 66 w 106"/>
              <a:gd name="T25" fmla="*/ 0 h 95"/>
              <a:gd name="T26" fmla="*/ 26 w 106"/>
              <a:gd name="T27" fmla="*/ 27 h 95"/>
              <a:gd name="T28" fmla="*/ 43 w 106"/>
              <a:gd name="T29" fmla="*/ 50 h 95"/>
              <a:gd name="T30" fmla="*/ 43 w 106"/>
              <a:gd name="T31" fmla="*/ 61 h 95"/>
              <a:gd name="T32" fmla="*/ 54 w 106"/>
              <a:gd name="T33" fmla="*/ 53 h 95"/>
              <a:gd name="T34" fmla="*/ 66 w 106"/>
              <a:gd name="T35" fmla="*/ 55 h 95"/>
              <a:gd name="T36" fmla="*/ 106 w 106"/>
              <a:gd name="T37" fmla="*/ 27 h 95"/>
              <a:gd name="T38" fmla="*/ 66 w 106"/>
              <a:gd name="T3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95">
                <a:moveTo>
                  <a:pt x="52" y="61"/>
                </a:moveTo>
                <a:cubicBezTo>
                  <a:pt x="50" y="62"/>
                  <a:pt x="37" y="72"/>
                  <a:pt x="37" y="72"/>
                </a:cubicBezTo>
                <a:cubicBezTo>
                  <a:pt x="37" y="72"/>
                  <a:pt x="37" y="59"/>
                  <a:pt x="37" y="56"/>
                </a:cubicBezTo>
                <a:cubicBezTo>
                  <a:pt x="26" y="50"/>
                  <a:pt x="20" y="41"/>
                  <a:pt x="20" y="31"/>
                </a:cubicBezTo>
                <a:cubicBezTo>
                  <a:pt x="8" y="36"/>
                  <a:pt x="0" y="45"/>
                  <a:pt x="0" y="55"/>
                </a:cubicBezTo>
                <a:cubicBezTo>
                  <a:pt x="0" y="70"/>
                  <a:pt x="18" y="82"/>
                  <a:pt x="40" y="82"/>
                </a:cubicBezTo>
                <a:cubicBezTo>
                  <a:pt x="45" y="82"/>
                  <a:pt x="49" y="82"/>
                  <a:pt x="53" y="81"/>
                </a:cubicBezTo>
                <a:cubicBezTo>
                  <a:pt x="67" y="95"/>
                  <a:pt x="67" y="95"/>
                  <a:pt x="67" y="95"/>
                </a:cubicBezTo>
                <a:cubicBezTo>
                  <a:pt x="63" y="78"/>
                  <a:pt x="63" y="78"/>
                  <a:pt x="63" y="78"/>
                </a:cubicBezTo>
                <a:cubicBezTo>
                  <a:pt x="72" y="74"/>
                  <a:pt x="78" y="67"/>
                  <a:pt x="80" y="60"/>
                </a:cubicBezTo>
                <a:cubicBezTo>
                  <a:pt x="75" y="61"/>
                  <a:pt x="69" y="62"/>
                  <a:pt x="64" y="62"/>
                </a:cubicBezTo>
                <a:cubicBezTo>
                  <a:pt x="60" y="62"/>
                  <a:pt x="56" y="62"/>
                  <a:pt x="52" y="61"/>
                </a:cubicBezTo>
                <a:close/>
                <a:moveTo>
                  <a:pt x="66" y="0"/>
                </a:moveTo>
                <a:cubicBezTo>
                  <a:pt x="44" y="0"/>
                  <a:pt x="26" y="12"/>
                  <a:pt x="26" y="27"/>
                </a:cubicBezTo>
                <a:cubicBezTo>
                  <a:pt x="26" y="36"/>
                  <a:pt x="33" y="45"/>
                  <a:pt x="43" y="50"/>
                </a:cubicBezTo>
                <a:cubicBezTo>
                  <a:pt x="43" y="61"/>
                  <a:pt x="43" y="61"/>
                  <a:pt x="43" y="61"/>
                </a:cubicBezTo>
                <a:cubicBezTo>
                  <a:pt x="54" y="53"/>
                  <a:pt x="54" y="53"/>
                  <a:pt x="54" y="53"/>
                </a:cubicBezTo>
                <a:cubicBezTo>
                  <a:pt x="57" y="54"/>
                  <a:pt x="62" y="55"/>
                  <a:pt x="66" y="55"/>
                </a:cubicBezTo>
                <a:cubicBezTo>
                  <a:pt x="88" y="55"/>
                  <a:pt x="106" y="42"/>
                  <a:pt x="106" y="27"/>
                </a:cubicBezTo>
                <a:cubicBezTo>
                  <a:pt x="106" y="12"/>
                  <a:pt x="88" y="0"/>
                  <a:pt x="66" y="0"/>
                </a:cubicBezTo>
                <a:close/>
              </a:path>
            </a:pathLst>
          </a:custGeom>
          <a:solidFill>
            <a:sysClr val="window" lastClr="FFFFFF">
              <a:alpha val="89000"/>
            </a:sysClr>
          </a:solidFill>
          <a:ln>
            <a:noFill/>
          </a:ln>
        </p:spPr>
        <p:txBody>
          <a:bodyPr/>
          <a:lstStyle/>
          <a:p>
            <a:pPr eaLnBrk="1" fontAlgn="auto" hangingPunct="1">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13321" name="文本框 28"/>
          <p:cNvSpPr txBox="1">
            <a:spLocks noChangeArrowheads="1"/>
          </p:cNvSpPr>
          <p:nvPr/>
        </p:nvSpPr>
        <p:spPr bwMode="auto">
          <a:xfrm>
            <a:off x="1335088" y="581025"/>
            <a:ext cx="1006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latin typeface="微软雅黑" panose="020B0503020204020204" pitchFamily="34" charset="-122"/>
                <a:ea typeface="微软雅黑" panose="020B0503020204020204" pitchFamily="34" charset="-122"/>
              </a:rPr>
              <a:t>概述</a:t>
            </a:r>
          </a:p>
        </p:txBody>
      </p:sp>
      <p:grpSp>
        <p:nvGrpSpPr>
          <p:cNvPr id="22537" name="Group 73"/>
          <p:cNvGrpSpPr>
            <a:grpSpLocks/>
          </p:cNvGrpSpPr>
          <p:nvPr/>
        </p:nvGrpSpPr>
        <p:grpSpPr bwMode="auto">
          <a:xfrm>
            <a:off x="2163763" y="2555875"/>
            <a:ext cx="6294437" cy="2701925"/>
            <a:chOff x="720" y="1392"/>
            <a:chExt cx="4058" cy="480"/>
          </a:xfrm>
        </p:grpSpPr>
        <p:sp>
          <p:nvSpPr>
            <p:cNvPr id="60" name="AutoShape 74"/>
            <p:cNvSpPr>
              <a:spLocks noChangeArrowheads="1"/>
            </p:cNvSpPr>
            <p:nvPr/>
          </p:nvSpPr>
          <p:spPr bwMode="gray">
            <a:xfrm>
              <a:off x="720" y="1392"/>
              <a:ext cx="4058" cy="480"/>
            </a:xfrm>
            <a:prstGeom prst="roundRect">
              <a:avLst>
                <a:gd name="adj" fmla="val 17509"/>
              </a:avLst>
            </a:prstGeom>
            <a:gradFill rotWithShape="1">
              <a:gsLst>
                <a:gs pos="0">
                  <a:srgbClr val="6CD2C1"/>
                </a:gs>
                <a:gs pos="50000">
                  <a:srgbClr val="64C2B2"/>
                </a:gs>
                <a:gs pos="100000">
                  <a:srgbClr val="6CD2C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Arial" charset="0"/>
                <a:ea typeface="宋体" charset="-122"/>
              </a:endParaRPr>
            </a:p>
          </p:txBody>
        </p:sp>
        <p:grpSp>
          <p:nvGrpSpPr>
            <p:cNvPr id="13334" name="Group 75"/>
            <p:cNvGrpSpPr>
              <a:grpSpLocks/>
            </p:cNvGrpSpPr>
            <p:nvPr/>
          </p:nvGrpSpPr>
          <p:grpSpPr bwMode="auto">
            <a:xfrm>
              <a:off x="730" y="1407"/>
              <a:ext cx="4043" cy="444"/>
              <a:chOff x="744" y="1407"/>
              <a:chExt cx="3988" cy="444"/>
            </a:xfrm>
          </p:grpSpPr>
          <p:sp>
            <p:nvSpPr>
              <p:cNvPr id="62" name="AutoShape 76"/>
              <p:cNvSpPr>
                <a:spLocks noChangeArrowheads="1"/>
              </p:cNvSpPr>
              <p:nvPr/>
            </p:nvSpPr>
            <p:spPr bwMode="gray">
              <a:xfrm>
                <a:off x="744" y="1736"/>
                <a:ext cx="3986" cy="115"/>
              </a:xfrm>
              <a:prstGeom prst="roundRect">
                <a:avLst>
                  <a:gd name="adj" fmla="val 50000"/>
                </a:avLst>
              </a:prstGeom>
              <a:gradFill rotWithShape="1">
                <a:gsLst>
                  <a:gs pos="0">
                    <a:srgbClr val="6CD2C1">
                      <a:alpha val="0"/>
                    </a:srgbClr>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Arial" charset="0"/>
                  <a:ea typeface="宋体" charset="-122"/>
                </a:endParaRPr>
              </a:p>
            </p:txBody>
          </p:sp>
          <p:sp>
            <p:nvSpPr>
              <p:cNvPr id="63" name="AutoShape 77"/>
              <p:cNvSpPr>
                <a:spLocks noChangeArrowheads="1"/>
              </p:cNvSpPr>
              <p:nvPr/>
            </p:nvSpPr>
            <p:spPr bwMode="gray">
              <a:xfrm>
                <a:off x="744" y="1407"/>
                <a:ext cx="3986" cy="115"/>
              </a:xfrm>
              <a:prstGeom prst="roundRect">
                <a:avLst>
                  <a:gd name="adj" fmla="val 50000"/>
                </a:avLst>
              </a:prstGeom>
              <a:gradFill rotWithShape="1">
                <a:gsLst>
                  <a:gs pos="0">
                    <a:srgbClr val="FFFFFF"/>
                  </a:gs>
                  <a:gs pos="100000">
                    <a:srgbClr val="6CD2C1">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Arial" charset="0"/>
                  <a:ea typeface="宋体" charset="-122"/>
                </a:endParaRPr>
              </a:p>
            </p:txBody>
          </p:sp>
        </p:grpSp>
      </p:grpSp>
      <p:grpSp>
        <p:nvGrpSpPr>
          <p:cNvPr id="22538" name="组合 6"/>
          <p:cNvGrpSpPr>
            <a:grpSpLocks noChangeAspect="1"/>
          </p:cNvGrpSpPr>
          <p:nvPr/>
        </p:nvGrpSpPr>
        <p:grpSpPr bwMode="auto">
          <a:xfrm>
            <a:off x="657225" y="1871663"/>
            <a:ext cx="1933575" cy="1933575"/>
            <a:chOff x="4776334" y="4404800"/>
            <a:chExt cx="1012166" cy="1008000"/>
          </a:xfrm>
        </p:grpSpPr>
        <p:sp>
          <p:nvSpPr>
            <p:cNvPr id="65" name="Oval 2"/>
            <p:cNvSpPr>
              <a:spLocks noChangeAspect="1" noChangeArrowheads="1"/>
            </p:cNvSpPr>
            <p:nvPr/>
          </p:nvSpPr>
          <p:spPr bwMode="auto">
            <a:xfrm>
              <a:off x="4780500" y="4404800"/>
              <a:ext cx="1008000" cy="1008000"/>
            </a:xfrm>
            <a:prstGeom prst="ellipse">
              <a:avLst/>
            </a:prstGeom>
            <a:gradFill flip="none" rotWithShape="1">
              <a:gsLst>
                <a:gs pos="0">
                  <a:srgbClr val="FFCF01"/>
                </a:gs>
                <a:gs pos="90000">
                  <a:srgbClr val="E22000"/>
                </a:gs>
              </a:gsLst>
              <a:lin ang="2700000" scaled="1"/>
              <a:tileRect/>
            </a:gradFill>
            <a:ln w="25400" cap="flat" cmpd="sng" algn="ctr">
              <a:noFill/>
              <a:prstDash val="solid"/>
            </a:ln>
            <a:effectLst>
              <a:outerShdw blurRad="63500" sx="102000" sy="102000" algn="ctr" rotWithShape="0">
                <a:prstClr val="black">
                  <a:alpha val="40000"/>
                </a:prstClr>
              </a:outerShdw>
            </a:effectLst>
            <a:scene3d>
              <a:camera prst="orthographicFront"/>
              <a:lightRig rig="flat" dir="t"/>
            </a:scene3d>
            <a:sp3d extrusionH="304800" contourW="19050">
              <a:bevelT w="63500" h="63500" prst="convex"/>
              <a:bevelB w="0" h="0"/>
              <a:contourClr>
                <a:srgbClr val="FFE593"/>
              </a:contourClr>
            </a:sp3d>
          </p:spPr>
          <p:txBody>
            <a:bodyPr anchor="ctr">
              <a:sp3d/>
            </a:bodyPr>
            <a:lstStyle/>
            <a:p>
              <a:pPr algn="ctr" fontAlgn="ctr">
                <a:spcBef>
                  <a:spcPts val="0"/>
                </a:spcBef>
                <a:spcAft>
                  <a:spcPts val="0"/>
                </a:spcAft>
                <a:buClr>
                  <a:srgbClr val="FF0000"/>
                </a:buClr>
                <a:buSzPct val="70000"/>
                <a:defRPr/>
              </a:pPr>
              <a:endParaRPr lang="fr-FR" altLang="zh-CN" sz="1600" b="1" kern="0" dirty="0">
                <a:solidFill>
                  <a:srgbClr val="FFFFFF"/>
                </a:solidFill>
                <a:latin typeface="微软雅黑" pitchFamily="34" charset="-122"/>
                <a:ea typeface="微软雅黑" pitchFamily="34" charset="-122"/>
              </a:endParaRPr>
            </a:p>
          </p:txBody>
        </p:sp>
        <p:sp>
          <p:nvSpPr>
            <p:cNvPr id="66" name="椭圆 8"/>
            <p:cNvSpPr>
              <a:spLocks/>
            </p:cNvSpPr>
            <p:nvPr/>
          </p:nvSpPr>
          <p:spPr>
            <a:xfrm rot="19388639">
              <a:off x="4776334" y="4463328"/>
              <a:ext cx="684000" cy="468000"/>
            </a:xfrm>
            <a:prstGeom prst="ellipse">
              <a:avLst/>
            </a:prstGeom>
            <a:gradFill flip="none" rotWithShape="1">
              <a:gsLst>
                <a:gs pos="0">
                  <a:srgbClr val="FFFFFF"/>
                </a:gs>
                <a:gs pos="45000">
                  <a:srgbClr val="FFFFFF">
                    <a:alpha val="0"/>
                  </a:srgbClr>
                </a:gs>
              </a:gsLst>
              <a:lin ang="5400000" scaled="1"/>
              <a:tileRect/>
            </a:gra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rgbClr val="FFFFFF"/>
                </a:solidFill>
                <a:latin typeface="Arial"/>
                <a:ea typeface="+mn-ea"/>
              </a:endParaRPr>
            </a:p>
          </p:txBody>
        </p:sp>
        <p:sp>
          <p:nvSpPr>
            <p:cNvPr id="67" name="椭圆 66"/>
            <p:cNvSpPr>
              <a:spLocks noChangeAspect="1"/>
            </p:cNvSpPr>
            <p:nvPr/>
          </p:nvSpPr>
          <p:spPr>
            <a:xfrm>
              <a:off x="4888500" y="4512800"/>
              <a:ext cx="792000" cy="792000"/>
            </a:xfrm>
            <a:prstGeom prst="ellipse">
              <a:avLst/>
            </a:prstGeom>
            <a:gradFill flip="none" rotWithShape="1">
              <a:gsLst>
                <a:gs pos="10000">
                  <a:srgbClr val="FFC000">
                    <a:alpha val="60000"/>
                  </a:srgbClr>
                </a:gs>
                <a:gs pos="70000">
                  <a:srgbClr val="FFFFFF">
                    <a:alpha val="0"/>
                  </a:srgbClr>
                </a:gs>
              </a:gsLst>
              <a:path path="circle">
                <a:fillToRect l="50000" t="50000" r="50000" b="50000"/>
              </a:path>
              <a:tileRect/>
            </a:gra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rgbClr val="FFFFFF"/>
                </a:solidFill>
                <a:latin typeface="Arial"/>
                <a:ea typeface="+mn-ea"/>
              </a:endParaRPr>
            </a:p>
          </p:txBody>
        </p:sp>
      </p:grpSp>
      <p:sp>
        <p:nvSpPr>
          <p:cNvPr id="68" name="文本框 28"/>
          <p:cNvSpPr txBox="1">
            <a:spLocks noChangeArrowheads="1"/>
          </p:cNvSpPr>
          <p:nvPr/>
        </p:nvSpPr>
        <p:spPr bwMode="auto">
          <a:xfrm>
            <a:off x="947738" y="2514600"/>
            <a:ext cx="12493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latin typeface="微软雅黑" panose="020B0503020204020204" pitchFamily="34" charset="-122"/>
                <a:ea typeface="微软雅黑" panose="020B0503020204020204" pitchFamily="34" charset="-122"/>
              </a:rPr>
              <a:t>论  题</a:t>
            </a:r>
          </a:p>
        </p:txBody>
      </p:sp>
      <p:sp>
        <p:nvSpPr>
          <p:cNvPr id="69" name="文本框 28"/>
          <p:cNvSpPr txBox="1">
            <a:spLocks noChangeArrowheads="1"/>
          </p:cNvSpPr>
          <p:nvPr/>
        </p:nvSpPr>
        <p:spPr bwMode="auto">
          <a:xfrm>
            <a:off x="2620963" y="2759075"/>
            <a:ext cx="5503862"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2800">
                <a:latin typeface="微软雅黑" panose="020B0503020204020204" pitchFamily="34" charset="-122"/>
                <a:ea typeface="微软雅黑" panose="020B0503020204020204" pitchFamily="34" charset="-122"/>
              </a:rPr>
              <a:t>是论证中其真实性或虚假性需要确定的命题，它是论证的主题和核心。即所谓的“问题”。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2000"/>
                                        <p:tgtEl>
                                          <p:spTgt spid="1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heel(1)">
                                      <p:cBhvr>
                                        <p:cTn id="10" dur="2000"/>
                                        <p:tgtEl>
                                          <p:spTgt spid="44"/>
                                        </p:tgtEl>
                                      </p:cBhvr>
                                    </p:animEffect>
                                  </p:childTnLst>
                                </p:cTn>
                              </p:par>
                              <p:par>
                                <p:cTn id="11" presetID="21" presetClass="entr" presetSubtype="1" fill="hold" nodeType="withEffect">
                                  <p:stCondLst>
                                    <p:cond delay="0"/>
                                  </p:stCondLst>
                                  <p:childTnLst>
                                    <p:set>
                                      <p:cBhvr>
                                        <p:cTn id="12" dur="1" fill="hold">
                                          <p:stCondLst>
                                            <p:cond delay="0"/>
                                          </p:stCondLst>
                                        </p:cTn>
                                        <p:tgtEl>
                                          <p:spTgt spid="22537"/>
                                        </p:tgtEl>
                                        <p:attrNameLst>
                                          <p:attrName>style.visibility</p:attrName>
                                        </p:attrNameLst>
                                      </p:cBhvr>
                                      <p:to>
                                        <p:strVal val="visible"/>
                                      </p:to>
                                    </p:set>
                                    <p:animEffect transition="in" filter="wheel(1)">
                                      <p:cBhvr>
                                        <p:cTn id="13" dur="2000"/>
                                        <p:tgtEl>
                                          <p:spTgt spid="22537"/>
                                        </p:tgtEl>
                                      </p:cBhvr>
                                    </p:animEffect>
                                  </p:childTnLst>
                                </p:cTn>
                              </p:par>
                              <p:par>
                                <p:cTn id="14" presetID="21" presetClass="entr" presetSubtype="1" fill="hold" nodeType="withEffect">
                                  <p:stCondLst>
                                    <p:cond delay="0"/>
                                  </p:stCondLst>
                                  <p:childTnLst>
                                    <p:set>
                                      <p:cBhvr>
                                        <p:cTn id="15" dur="1" fill="hold">
                                          <p:stCondLst>
                                            <p:cond delay="0"/>
                                          </p:stCondLst>
                                        </p:cTn>
                                        <p:tgtEl>
                                          <p:spTgt spid="22538"/>
                                        </p:tgtEl>
                                        <p:attrNameLst>
                                          <p:attrName>style.visibility</p:attrName>
                                        </p:attrNameLst>
                                      </p:cBhvr>
                                      <p:to>
                                        <p:strVal val="visible"/>
                                      </p:to>
                                    </p:set>
                                    <p:animEffect transition="in" filter="wheel(1)">
                                      <p:cBhvr>
                                        <p:cTn id="16" dur="2000"/>
                                        <p:tgtEl>
                                          <p:spTgt spid="22538"/>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wheel(1)">
                                      <p:cBhvr>
                                        <p:cTn id="19" dur="2000"/>
                                        <p:tgtEl>
                                          <p:spTgt spid="68"/>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wheel(1)">
                                      <p:cBhvr>
                                        <p:cTn id="22" dur="20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4" grpId="0"/>
      <p:bldP spid="68" grpId="0"/>
      <p:bldP spid="69"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0" name="矩形 29"/>
          <p:cNvSpPr/>
          <p:nvPr/>
        </p:nvSpPr>
        <p:spPr bwMode="auto">
          <a:xfrm>
            <a:off x="248644" y="2007122"/>
            <a:ext cx="8370908" cy="3346954"/>
          </a:xfrm>
          <a:prstGeom prst="rect">
            <a:avLst/>
          </a:prstGeom>
          <a:ln/>
          <a:extLst>
            <a:ext uri="{91240B29-F687-4F45-9708-019B960494DF}">
              <a14:hiddenLine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31" name="TextBox 133"/>
          <p:cNvSpPr txBox="1"/>
          <p:nvPr/>
        </p:nvSpPr>
        <p:spPr>
          <a:xfrm>
            <a:off x="330719" y="2276872"/>
            <a:ext cx="8206758" cy="267765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zh-CN" altLang="en-US" sz="2800" b="1" dirty="0">
                <a:solidFill>
                  <a:srgbClr val="099AB7"/>
                </a:solidFill>
                <a:latin typeface="华文中宋" pitchFamily="2" charset="-122"/>
                <a:ea typeface="华文中宋" pitchFamily="2" charset="-122"/>
                <a:cs typeface="Arial" pitchFamily="34" charset="0"/>
              </a:rPr>
              <a:t>我们为什么要因为人的行为而惩罚他们？他们所做的事情都是他们的本性的表达，他们禁不住要这样做。我们难道要对石头下落、洪水上涨感到愤怒吗？</a:t>
            </a:r>
            <a:endParaRPr kumimoji="0" lang="en-US" altLang="zh-CN" sz="28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5" name="TextBox 133"/>
          <p:cNvSpPr txBox="1"/>
          <p:nvPr/>
        </p:nvSpPr>
        <p:spPr>
          <a:xfrm>
            <a:off x="0" y="712419"/>
            <a:ext cx="4680520" cy="83099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例：</a:t>
            </a:r>
            <a:endParaRPr kumimoji="0" lang="en-US" altLang="zh-CN" sz="28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30218256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wipe(down)">
                                      <p:cBhvr>
                                        <p:cTn id="7"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0" name="矩形 29"/>
          <p:cNvSpPr/>
          <p:nvPr/>
        </p:nvSpPr>
        <p:spPr bwMode="auto">
          <a:xfrm>
            <a:off x="354417" y="2132856"/>
            <a:ext cx="8177296" cy="2900734"/>
          </a:xfrm>
          <a:prstGeom prst="rect">
            <a:avLst/>
          </a:prstGeom>
          <a:ln/>
          <a:extLst>
            <a:ext uri="{91240B29-F687-4F45-9708-019B960494DF}">
              <a14:hiddenLine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1" name="TextBox 133"/>
          <p:cNvSpPr txBox="1"/>
          <p:nvPr/>
        </p:nvSpPr>
        <p:spPr>
          <a:xfrm>
            <a:off x="624957" y="2636912"/>
            <a:ext cx="7776864" cy="1569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099AB7"/>
                </a:solidFill>
                <a:uLnTx/>
                <a:uFillTx/>
                <a:latin typeface="华文中宋" pitchFamily="2" charset="-122"/>
                <a:ea typeface="华文中宋" pitchFamily="2" charset="-122"/>
                <a:cs typeface="Arial" pitchFamily="34" charset="0"/>
              </a:rPr>
              <a:t>指用本身的真实性尚待证明的命题充当论据，而起不到证明的作用。</a:t>
            </a:r>
            <a:endParaRPr kumimoji="0" lang="en-US" altLang="zh-CN" sz="2800" b="1" i="0" u="none" strike="noStrike" kern="1200" cap="none" spc="0" normalizeH="0" baseline="0" noProof="0" dirty="0">
              <a:ln>
                <a:noFill/>
              </a:ln>
              <a:solidFill>
                <a:srgbClr val="099AB7"/>
              </a:solidFill>
              <a:uLnTx/>
              <a:uFillTx/>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5" name="TextBox 133"/>
          <p:cNvSpPr txBox="1"/>
          <p:nvPr/>
        </p:nvSpPr>
        <p:spPr>
          <a:xfrm>
            <a:off x="169519" y="882473"/>
            <a:ext cx="4680520" cy="83099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7030A0"/>
                </a:solidFill>
                <a:effectLst/>
                <a:uLnTx/>
                <a:uFillTx/>
                <a:latin typeface="华文中宋" pitchFamily="2" charset="-122"/>
                <a:ea typeface="华文中宋" pitchFamily="2" charset="-122"/>
                <a:cs typeface="Arial" pitchFamily="34" charset="0"/>
              </a:rPr>
              <a:t>⑦ 预期理由</a:t>
            </a:r>
            <a:endParaRPr kumimoji="0" lang="en-US" altLang="zh-CN" sz="2800" b="1" i="0" u="none" strike="noStrike" kern="1200" cap="none" spc="0" normalizeH="0" baseline="0" noProof="0" dirty="0">
              <a:ln>
                <a:noFill/>
              </a:ln>
              <a:solidFill>
                <a:srgbClr val="7030A0"/>
              </a:solidFill>
              <a:effectLst/>
              <a:uLnTx/>
              <a:uFillTx/>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33925944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wipe(down)">
                                      <p:cBhvr>
                                        <p:cTn id="7"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0" name="矩形 29"/>
          <p:cNvSpPr/>
          <p:nvPr/>
        </p:nvSpPr>
        <p:spPr bwMode="auto">
          <a:xfrm>
            <a:off x="184188" y="1631928"/>
            <a:ext cx="8499820" cy="4559297"/>
          </a:xfrm>
          <a:prstGeom prst="rect">
            <a:avLst/>
          </a:prstGeom>
          <a:ln/>
          <a:extLst>
            <a:ext uri="{91240B29-F687-4F45-9708-019B960494DF}">
              <a14:hiddenLine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31" name="TextBox 133"/>
          <p:cNvSpPr txBox="1"/>
          <p:nvPr/>
        </p:nvSpPr>
        <p:spPr>
          <a:xfrm>
            <a:off x="184188" y="1694807"/>
            <a:ext cx="8420260" cy="44012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marR="0" lvl="0" indent="-457200" algn="l" defTabSz="914400" rtl="0" eaLnBrk="1" fontAlgn="auto" latinLnBrk="0" hangingPunct="1">
              <a:spcBef>
                <a:spcPts val="0"/>
              </a:spcBef>
              <a:spcAft>
                <a:spcPts val="0"/>
              </a:spcAft>
              <a:buClrTx/>
              <a:buSzTx/>
              <a:buFont typeface="Wingdings" panose="05000000000000000000" pitchFamily="2" charset="2"/>
              <a:buChar char="Ø"/>
              <a:tabLst/>
              <a:defRPr/>
            </a:pPr>
            <a:r>
              <a:rPr lang="zh-CN" altLang="en-US" sz="2800" b="1" noProof="0" dirty="0">
                <a:solidFill>
                  <a:srgbClr val="099AB7"/>
                </a:solidFill>
                <a:latin typeface="华文中宋" pitchFamily="2" charset="-122"/>
                <a:ea typeface="华文中宋" pitchFamily="2" charset="-122"/>
                <a:cs typeface="Arial" pitchFamily="34" charset="0"/>
              </a:rPr>
              <a:t>美国第二次攻打伊拉克的一个重要理由是：伊拉克有大规模杀伤武器，这些武器掌握在这个邪恶国家的政权手中，会对世界和平和人类生存带来威胁。因此，要对这个邪恶的国家实施预先打击。</a:t>
            </a:r>
            <a:r>
              <a:rPr lang="zh-CN" altLang="en-US" sz="2800" b="1" dirty="0">
                <a:solidFill>
                  <a:srgbClr val="099AB7"/>
                </a:solidFill>
                <a:latin typeface="华文中宋" pitchFamily="2" charset="-122"/>
                <a:ea typeface="华文中宋" pitchFamily="2" charset="-122"/>
                <a:cs typeface="Arial" pitchFamily="34" charset="0"/>
              </a:rPr>
              <a:t>但当美国成功占领伊拉克之后，把伊拉克查了个底朝天，也没有找到大规模杀伤武器的任何踪影。攻打伊拉克的那个理由属于典型的预期理由，把“想当然”当成了“所以然”，美国也为此付出了很大的代价，其道德形象在人们的心中大打折扣。</a:t>
            </a:r>
            <a:endParaRPr lang="en-US" altLang="zh-CN" sz="2800" b="1" noProof="0" dirty="0">
              <a:solidFill>
                <a:srgbClr val="099AB7"/>
              </a:solidFill>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5" name="TextBox 133"/>
          <p:cNvSpPr txBox="1"/>
          <p:nvPr/>
        </p:nvSpPr>
        <p:spPr>
          <a:xfrm>
            <a:off x="0" y="712419"/>
            <a:ext cx="4680520" cy="83099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例：</a:t>
            </a:r>
            <a:endParaRPr kumimoji="0" lang="en-US" altLang="zh-CN" sz="28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34394670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wipe(down)">
                                      <p:cBhvr>
                                        <p:cTn id="7"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0" name="矩形 29"/>
          <p:cNvSpPr/>
          <p:nvPr/>
        </p:nvSpPr>
        <p:spPr bwMode="auto">
          <a:xfrm>
            <a:off x="354417" y="2132856"/>
            <a:ext cx="8177296" cy="2900734"/>
          </a:xfrm>
          <a:prstGeom prst="rect">
            <a:avLst/>
          </a:prstGeom>
          <a:ln/>
          <a:extLst>
            <a:ext uri="{91240B29-F687-4F45-9708-019B960494DF}">
              <a14:hiddenLine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1" name="TextBox 133"/>
          <p:cNvSpPr txBox="1"/>
          <p:nvPr/>
        </p:nvSpPr>
        <p:spPr>
          <a:xfrm>
            <a:off x="624957" y="2636912"/>
            <a:ext cx="7776864" cy="1569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099AB7"/>
                </a:solidFill>
                <a:uLnTx/>
                <a:uFillTx/>
                <a:latin typeface="华文中宋" pitchFamily="2" charset="-122"/>
                <a:ea typeface="华文中宋" pitchFamily="2" charset="-122"/>
                <a:cs typeface="Arial" pitchFamily="34" charset="0"/>
              </a:rPr>
              <a:t>指用虚假的理由充当论据，却根本起不到证明的作用。</a:t>
            </a:r>
            <a:endParaRPr kumimoji="0" lang="en-US" altLang="zh-CN" sz="2800" b="1" i="0" u="none" strike="noStrike" kern="1200" cap="none" spc="0" normalizeH="0" baseline="0" noProof="0" dirty="0">
              <a:ln>
                <a:noFill/>
              </a:ln>
              <a:solidFill>
                <a:srgbClr val="099AB7"/>
              </a:solidFill>
              <a:uLnTx/>
              <a:uFillTx/>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5" name="TextBox 133"/>
          <p:cNvSpPr txBox="1"/>
          <p:nvPr/>
        </p:nvSpPr>
        <p:spPr>
          <a:xfrm>
            <a:off x="169519" y="882473"/>
            <a:ext cx="4680520" cy="74379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7030A0"/>
                </a:solidFill>
                <a:effectLst/>
                <a:uLnTx/>
                <a:uFillTx/>
                <a:latin typeface="华文中宋" pitchFamily="2" charset="-122"/>
                <a:ea typeface="华文中宋" pitchFamily="2" charset="-122"/>
                <a:cs typeface="Arial" pitchFamily="34" charset="0"/>
              </a:rPr>
              <a:t>⑧ 理由虚假</a:t>
            </a:r>
            <a:endParaRPr kumimoji="0" lang="en-US" altLang="zh-CN" sz="2800" b="1" i="0" u="none" strike="noStrike" kern="1200" cap="none" spc="0" normalizeH="0" baseline="0" noProof="0" dirty="0">
              <a:ln>
                <a:noFill/>
              </a:ln>
              <a:solidFill>
                <a:srgbClr val="7030A0"/>
              </a:solidFill>
              <a:effectLst/>
              <a:uLnTx/>
              <a:uFillTx/>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951513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wipe(down)">
                                      <p:cBhvr>
                                        <p:cTn id="7"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91400" y="-504215"/>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0" name="矩形 29"/>
          <p:cNvSpPr/>
          <p:nvPr/>
        </p:nvSpPr>
        <p:spPr bwMode="auto">
          <a:xfrm>
            <a:off x="184188" y="1631929"/>
            <a:ext cx="8499820" cy="3597272"/>
          </a:xfrm>
          <a:prstGeom prst="rect">
            <a:avLst/>
          </a:prstGeom>
          <a:ln/>
          <a:extLst>
            <a:ext uri="{91240B29-F687-4F45-9708-019B960494DF}">
              <a14:hiddenLine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31" name="TextBox 133"/>
          <p:cNvSpPr txBox="1"/>
          <p:nvPr/>
        </p:nvSpPr>
        <p:spPr>
          <a:xfrm>
            <a:off x="184188" y="1694807"/>
            <a:ext cx="8420260" cy="33239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l" defTabSz="914400" rtl="0" eaLnBrk="1" fontAlgn="auto" latinLnBrk="0" hangingPunct="1">
              <a:lnSpc>
                <a:spcPct val="150000"/>
              </a:lnSpc>
              <a:spcBef>
                <a:spcPts val="0"/>
              </a:spcBef>
              <a:spcAft>
                <a:spcPts val="0"/>
              </a:spcAft>
              <a:buClrTx/>
              <a:buSzTx/>
              <a:tabLst/>
              <a:defRPr/>
            </a:pPr>
            <a:r>
              <a:rPr lang="zh-CN" altLang="en-US" sz="2800" b="1" noProof="0" dirty="0">
                <a:solidFill>
                  <a:srgbClr val="099AB7"/>
                </a:solidFill>
                <a:latin typeface="华文中宋" pitchFamily="2" charset="-122"/>
                <a:ea typeface="华文中宋" pitchFamily="2" charset="-122"/>
                <a:cs typeface="Arial" pitchFamily="34" charset="0"/>
              </a:rPr>
              <a:t>    “所有的猴子都是人变的，金丝猴是猴子，所以金丝猴是人变的。”</a:t>
            </a:r>
            <a:endParaRPr lang="en-US" altLang="zh-CN" sz="2800" b="1" noProof="0" dirty="0">
              <a:solidFill>
                <a:srgbClr val="099AB7"/>
              </a:solidFill>
              <a:latin typeface="华文中宋" pitchFamily="2" charset="-122"/>
              <a:ea typeface="华文中宋" pitchFamily="2" charset="-122"/>
              <a:cs typeface="Arial" pitchFamily="34" charset="0"/>
            </a:endParaRPr>
          </a:p>
          <a:p>
            <a:pPr marR="0" lvl="0" algn="l" defTabSz="914400" rtl="0" eaLnBrk="1" fontAlgn="auto" latinLnBrk="0" hangingPunct="1">
              <a:lnSpc>
                <a:spcPct val="150000"/>
              </a:lnSpc>
              <a:spcBef>
                <a:spcPts val="0"/>
              </a:spcBef>
              <a:spcAft>
                <a:spcPts val="0"/>
              </a:spcAft>
              <a:buClrTx/>
              <a:buSzTx/>
              <a:tabLst/>
              <a:defRPr/>
            </a:pPr>
            <a:r>
              <a:rPr lang="en-US" altLang="zh-CN" sz="2800" b="1" dirty="0">
                <a:solidFill>
                  <a:srgbClr val="099AB7"/>
                </a:solidFill>
                <a:latin typeface="华文中宋" pitchFamily="2" charset="-122"/>
                <a:ea typeface="华文中宋" pitchFamily="2" charset="-122"/>
                <a:cs typeface="Arial" pitchFamily="34" charset="0"/>
              </a:rPr>
              <a:t>    </a:t>
            </a:r>
            <a:r>
              <a:rPr lang="zh-CN" altLang="en-US" sz="2800" b="1" dirty="0">
                <a:solidFill>
                  <a:srgbClr val="099AB7"/>
                </a:solidFill>
                <a:latin typeface="华文中宋" pitchFamily="2" charset="-122"/>
                <a:ea typeface="华文中宋" pitchFamily="2" charset="-122"/>
                <a:cs typeface="Arial" pitchFamily="34" charset="0"/>
              </a:rPr>
              <a:t>这个推理既不能证明它的结论，当然也没有反驳它的结论，人们根本不会认真理睬此类推理或论证，不会把它们当一回事。</a:t>
            </a:r>
            <a:endParaRPr lang="en-US" altLang="zh-CN" sz="2800" b="1" noProof="0" dirty="0">
              <a:solidFill>
                <a:srgbClr val="099AB7"/>
              </a:solidFill>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5" name="TextBox 133"/>
          <p:cNvSpPr txBox="1"/>
          <p:nvPr/>
        </p:nvSpPr>
        <p:spPr>
          <a:xfrm>
            <a:off x="0" y="712419"/>
            <a:ext cx="4680520" cy="83099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例：</a:t>
            </a:r>
            <a:endParaRPr kumimoji="0" lang="en-US" altLang="zh-CN" sz="28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34925669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wipe(down)">
                                      <p:cBhvr>
                                        <p:cTn id="7" dur="500"/>
                                        <p:tgtEl>
                                          <p:spTgt spid="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1">
                                            <p:txEl>
                                              <p:pRg st="1" end="1"/>
                                            </p:txEl>
                                          </p:spTgt>
                                        </p:tgtEl>
                                        <p:attrNameLst>
                                          <p:attrName>style.visibility</p:attrName>
                                        </p:attrNameLst>
                                      </p:cBhvr>
                                      <p:to>
                                        <p:strVal val="visible"/>
                                      </p:to>
                                    </p:set>
                                    <p:animEffect transition="in" filter="wipe(down)">
                                      <p:cBhvr>
                                        <p:cTn id="12" dur="500"/>
                                        <p:tgtEl>
                                          <p:spTgt spid="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676400" y="685800"/>
            <a:ext cx="7078190" cy="349250"/>
          </a:xfrm>
        </p:spPr>
        <p:txBody>
          <a:bodyPr/>
          <a:lstStyle/>
          <a:p>
            <a:r>
              <a:rPr lang="zh-CN" altLang="en-US" sz="3200" b="1" dirty="0">
                <a:solidFill>
                  <a:prstClr val="black"/>
                </a:solidFill>
              </a:rPr>
              <a:t>三、关联性谬误</a:t>
            </a:r>
            <a:endParaRPr lang="zh-CN" altLang="en-US" sz="3200" b="1" dirty="0"/>
          </a:p>
        </p:txBody>
      </p:sp>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19" name="TextBox 18"/>
          <p:cNvSpPr txBox="1"/>
          <p:nvPr/>
        </p:nvSpPr>
        <p:spPr>
          <a:xfrm>
            <a:off x="560694" y="1981200"/>
            <a:ext cx="7776864" cy="304698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rPr>
              <a:t>是指从语言、心理上有关，但在逻辑上无关的前提出发进行推理，以致前提与结论的推出不相干，因此更正确的说法是“不相干谬误”。</a:t>
            </a:r>
            <a:endParaRPr kumimoji="0" lang="en-US" altLang="zh-CN" sz="28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31749174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 calcmode="lin" valueType="num">
                                      <p:cBhvr>
                                        <p:cTn id="7" dur="1000" fill="hold"/>
                                        <p:tgtEl>
                                          <p:spTgt spid="19">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9">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9">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0" name="矩形 29"/>
          <p:cNvSpPr/>
          <p:nvPr/>
        </p:nvSpPr>
        <p:spPr bwMode="auto">
          <a:xfrm>
            <a:off x="330719" y="1899954"/>
            <a:ext cx="8052396" cy="3041214"/>
          </a:xfrm>
          <a:prstGeom prst="rect">
            <a:avLst/>
          </a:prstGeom>
          <a:ln/>
          <a:extLst>
            <a:ext uri="{91240B29-F687-4F45-9708-019B960494DF}">
              <a14:hiddenLine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31" name="TextBox 133"/>
          <p:cNvSpPr txBox="1"/>
          <p:nvPr/>
        </p:nvSpPr>
        <p:spPr>
          <a:xfrm>
            <a:off x="606250" y="2189950"/>
            <a:ext cx="7776864" cy="23083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rPr>
              <a:t>通过对论敌的人格、品质、处境等的评价来论证那个人的某种言论为错误，或者至少是降低其言论的可信度。</a:t>
            </a:r>
            <a:endParaRPr kumimoji="0" lang="en-US" altLang="zh-CN" sz="28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5" name="TextBox 133"/>
          <p:cNvSpPr txBox="1"/>
          <p:nvPr/>
        </p:nvSpPr>
        <p:spPr>
          <a:xfrm>
            <a:off x="169519" y="882473"/>
            <a:ext cx="4680520" cy="83099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7030A0"/>
                </a:solidFill>
                <a:effectLst/>
                <a:uLnTx/>
                <a:uFillTx/>
                <a:latin typeface="华文中宋" pitchFamily="2" charset="-122"/>
                <a:ea typeface="华文中宋" pitchFamily="2" charset="-122"/>
                <a:cs typeface="Arial" pitchFamily="34" charset="0"/>
              </a:rPr>
              <a:t>① 诉诸人身</a:t>
            </a:r>
            <a:endParaRPr kumimoji="0" lang="en-US" altLang="zh-CN" sz="2800" b="1" i="0" u="none" strike="noStrike" kern="1200" cap="none" spc="0" normalizeH="0" baseline="0" noProof="0" dirty="0">
              <a:ln>
                <a:noFill/>
              </a:ln>
              <a:solidFill>
                <a:srgbClr val="7030A0"/>
              </a:solidFill>
              <a:effectLst/>
              <a:uLnTx/>
              <a:uFillTx/>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26039816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wipe(down)">
                                      <p:cBhvr>
                                        <p:cTn id="7"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직선 연결선 17"/>
          <p:cNvSpPr>
            <a:spLocks noChangeShapeType="1"/>
          </p:cNvSpPr>
          <p:nvPr/>
        </p:nvSpPr>
        <p:spPr bwMode="auto">
          <a:xfrm flipV="1">
            <a:off x="2536647" y="2058266"/>
            <a:ext cx="903872" cy="1169955"/>
          </a:xfrm>
          <a:prstGeom prst="line">
            <a:avLst/>
          </a:prstGeom>
          <a:no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0" name="직선 연결선 58"/>
          <p:cNvSpPr>
            <a:spLocks noChangeShapeType="1"/>
          </p:cNvSpPr>
          <p:nvPr/>
        </p:nvSpPr>
        <p:spPr bwMode="auto">
          <a:xfrm>
            <a:off x="2444227" y="3847692"/>
            <a:ext cx="1066726" cy="1211559"/>
          </a:xfrm>
          <a:prstGeom prst="line">
            <a:avLst/>
          </a:prstGeom>
          <a:no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pic>
        <p:nvPicPr>
          <p:cNvPr id="31" name="그림 5"/>
          <p:cNvPicPr>
            <a:picLocks noChangeAspect="1" noChangeArrowheads="1"/>
          </p:cNvPicPr>
          <p:nvPr/>
        </p:nvPicPr>
        <p:blipFill>
          <a:blip r:embed="rId2" cstate="print"/>
          <a:srcRect/>
          <a:stretch>
            <a:fillRect/>
          </a:stretch>
        </p:blipFill>
        <p:spPr bwMode="auto">
          <a:xfrm>
            <a:off x="0" y="3104328"/>
            <a:ext cx="2516000" cy="1044751"/>
          </a:xfrm>
          <a:prstGeom prst="rect">
            <a:avLst/>
          </a:prstGeom>
          <a:noFill/>
          <a:ln w="9525">
            <a:noFill/>
            <a:miter lim="800000"/>
            <a:headEnd/>
            <a:tailEnd/>
          </a:ln>
        </p:spPr>
      </p:pic>
      <p:sp>
        <p:nvSpPr>
          <p:cNvPr id="32" name="TextBox 10"/>
          <p:cNvSpPr>
            <a:spLocks noChangeArrowheads="1"/>
          </p:cNvSpPr>
          <p:nvPr/>
        </p:nvSpPr>
        <p:spPr bwMode="auto">
          <a:xfrm>
            <a:off x="116682" y="3175888"/>
            <a:ext cx="2365772" cy="743152"/>
          </a:xfrm>
          <a:prstGeom prst="rect">
            <a:avLst/>
          </a:prstGeom>
          <a:noFill/>
          <a:ln w="9525">
            <a:noFill/>
            <a:miter lim="800000"/>
            <a:headEnd/>
            <a:tailEnd/>
          </a:ln>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17365D"/>
                </a:solidFill>
                <a:effectLst/>
                <a:uLnTx/>
                <a:uFillTx/>
                <a:latin typeface="Arial"/>
                <a:ea typeface="微软雅黑"/>
                <a:cs typeface="+mn-cs"/>
                <a:sym typeface="나눔손글씨 펜" pitchFamily="2" charset="-127"/>
              </a:rPr>
              <a:t>诉诸人身</a:t>
            </a:r>
            <a:endParaRPr kumimoji="0" lang="en-US" sz="3200" b="0" i="0" u="none" strike="noStrike" kern="1200" cap="none" spc="0" normalizeH="0" baseline="0" noProof="0" dirty="0">
              <a:ln>
                <a:noFill/>
              </a:ln>
              <a:solidFill>
                <a:prstClr val="black"/>
              </a:solidFill>
              <a:effectLst/>
              <a:uLnTx/>
              <a:uFillTx/>
              <a:latin typeface="Arial"/>
              <a:ea typeface="微软雅黑"/>
              <a:cs typeface="+mn-cs"/>
            </a:endParaRPr>
          </a:p>
        </p:txBody>
      </p:sp>
      <p:pic>
        <p:nvPicPr>
          <p:cNvPr id="43" name="그림 6"/>
          <p:cNvPicPr>
            <a:picLocks noChangeAspect="1" noChangeArrowheads="1"/>
          </p:cNvPicPr>
          <p:nvPr/>
        </p:nvPicPr>
        <p:blipFill>
          <a:blip r:embed="rId3" cstate="print"/>
          <a:srcRect/>
          <a:stretch>
            <a:fillRect/>
          </a:stretch>
        </p:blipFill>
        <p:spPr bwMode="auto">
          <a:xfrm>
            <a:off x="3476523" y="1663058"/>
            <a:ext cx="4089970" cy="569048"/>
          </a:xfrm>
          <a:prstGeom prst="rect">
            <a:avLst/>
          </a:prstGeom>
          <a:noFill/>
          <a:ln w="9525">
            <a:noFill/>
            <a:miter lim="800000"/>
            <a:headEnd/>
            <a:tailEnd/>
          </a:ln>
        </p:spPr>
      </p:pic>
      <p:pic>
        <p:nvPicPr>
          <p:cNvPr id="45" name="그림 8"/>
          <p:cNvPicPr>
            <a:picLocks noChangeAspect="1" noChangeArrowheads="1"/>
          </p:cNvPicPr>
          <p:nvPr/>
        </p:nvPicPr>
        <p:blipFill>
          <a:blip r:embed="rId3" cstate="print"/>
          <a:srcRect/>
          <a:stretch>
            <a:fillRect/>
          </a:stretch>
        </p:blipFill>
        <p:spPr bwMode="auto">
          <a:xfrm>
            <a:off x="3491880" y="3104329"/>
            <a:ext cx="4392488" cy="749710"/>
          </a:xfrm>
          <a:prstGeom prst="rect">
            <a:avLst/>
          </a:prstGeom>
          <a:noFill/>
          <a:ln w="9525">
            <a:noFill/>
            <a:miter lim="800000"/>
            <a:headEnd/>
            <a:tailEnd/>
          </a:ln>
        </p:spPr>
      </p:pic>
      <p:sp>
        <p:nvSpPr>
          <p:cNvPr id="46" name="TextBox 11"/>
          <p:cNvSpPr>
            <a:spLocks noChangeArrowheads="1"/>
          </p:cNvSpPr>
          <p:nvPr/>
        </p:nvSpPr>
        <p:spPr bwMode="auto">
          <a:xfrm>
            <a:off x="3391023" y="1538915"/>
            <a:ext cx="4018533" cy="661848"/>
          </a:xfrm>
          <a:prstGeom prst="rect">
            <a:avLst/>
          </a:prstGeom>
          <a:noFill/>
          <a:ln w="9525">
            <a:noFill/>
            <a:miter lim="800000"/>
            <a:headEnd/>
            <a:tailEnd/>
          </a:ln>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a:ea typeface="微软雅黑"/>
                <a:cs typeface="+mn-cs"/>
              </a:rPr>
              <a:t>人身攻击</a:t>
            </a:r>
            <a:endParaRPr kumimoji="0" lang="en-US" sz="2800" b="1" i="0" u="none" strike="noStrike" kern="1200" cap="none" spc="0" normalizeH="0" baseline="0" noProof="0" dirty="0">
              <a:ln>
                <a:noFill/>
              </a:ln>
              <a:solidFill>
                <a:prstClr val="black"/>
              </a:solidFill>
              <a:effectLst/>
              <a:uLnTx/>
              <a:uFillTx/>
              <a:latin typeface="Arial"/>
              <a:ea typeface="微软雅黑"/>
              <a:cs typeface="+mn-cs"/>
            </a:endParaRPr>
          </a:p>
        </p:txBody>
      </p:sp>
      <p:sp>
        <p:nvSpPr>
          <p:cNvPr id="48" name="TextBox 13"/>
          <p:cNvSpPr>
            <a:spLocks noChangeArrowheads="1"/>
          </p:cNvSpPr>
          <p:nvPr/>
        </p:nvSpPr>
        <p:spPr bwMode="auto">
          <a:xfrm>
            <a:off x="3534815" y="3072986"/>
            <a:ext cx="4277545" cy="738664"/>
          </a:xfrm>
          <a:prstGeom prst="rect">
            <a:avLst/>
          </a:prstGeom>
          <a:noFill/>
          <a:ln w="9525">
            <a:noFill/>
            <a:miter lim="800000"/>
            <a:headEnd/>
            <a:tailEnd/>
          </a:ln>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a:ea typeface="微软雅黑"/>
                <a:cs typeface="+mn-cs"/>
              </a:rPr>
              <a:t>处境人身攻击或人身保护</a:t>
            </a:r>
            <a:endParaRPr kumimoji="0" lang="en-US" sz="2800" b="1" i="0" u="none" strike="noStrike" kern="1200" cap="none" spc="0" normalizeH="0" baseline="0" noProof="0" dirty="0">
              <a:ln>
                <a:noFill/>
              </a:ln>
              <a:solidFill>
                <a:prstClr val="black"/>
              </a:solidFill>
              <a:effectLst/>
              <a:uLnTx/>
              <a:uFillTx/>
              <a:latin typeface="Arial"/>
              <a:ea typeface="微软雅黑"/>
              <a:cs typeface="+mn-cs"/>
            </a:endParaRPr>
          </a:p>
        </p:txBody>
      </p:sp>
      <p:pic>
        <p:nvPicPr>
          <p:cNvPr id="94" name="图片 93" descr="5162.png"/>
          <p:cNvPicPr>
            <a:picLocks noChangeAspect="1"/>
          </p:cNvPicPr>
          <p:nvPr/>
        </p:nvPicPr>
        <p:blipFill>
          <a:blip r:embed="rId4" cstate="print"/>
          <a:stretch>
            <a:fillRect/>
          </a:stretch>
        </p:blipFill>
        <p:spPr>
          <a:xfrm>
            <a:off x="7380312" y="-387424"/>
            <a:ext cx="1844824" cy="1844824"/>
          </a:xfrm>
          <a:prstGeom prst="rect">
            <a:avLst/>
          </a:prstGeom>
        </p:spPr>
      </p:pic>
      <p:pic>
        <p:nvPicPr>
          <p:cNvPr id="15" name="그림 8"/>
          <p:cNvPicPr>
            <a:picLocks noChangeAspect="1" noChangeArrowheads="1"/>
          </p:cNvPicPr>
          <p:nvPr/>
        </p:nvPicPr>
        <p:blipFill>
          <a:blip r:embed="rId3" cstate="print"/>
          <a:srcRect/>
          <a:stretch>
            <a:fillRect/>
          </a:stretch>
        </p:blipFill>
        <p:spPr bwMode="auto">
          <a:xfrm>
            <a:off x="3491880" y="4727942"/>
            <a:ext cx="3960042" cy="565058"/>
          </a:xfrm>
          <a:prstGeom prst="rect">
            <a:avLst/>
          </a:prstGeom>
          <a:noFill/>
          <a:ln w="9525">
            <a:noFill/>
            <a:miter lim="800000"/>
            <a:headEnd/>
            <a:tailEnd/>
          </a:ln>
        </p:spPr>
      </p:pic>
      <p:sp>
        <p:nvSpPr>
          <p:cNvPr id="16" name="TextBox 13"/>
          <p:cNvSpPr>
            <a:spLocks noChangeArrowheads="1"/>
          </p:cNvSpPr>
          <p:nvPr/>
        </p:nvSpPr>
        <p:spPr bwMode="auto">
          <a:xfrm>
            <a:off x="4013868" y="4629471"/>
            <a:ext cx="2772842" cy="661848"/>
          </a:xfrm>
          <a:prstGeom prst="rect">
            <a:avLst/>
          </a:prstGeom>
          <a:noFill/>
          <a:ln w="9525">
            <a:noFill/>
            <a:miter lim="800000"/>
            <a:headEnd/>
            <a:tailEnd/>
          </a:ln>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a:ea typeface="微软雅黑"/>
                <a:cs typeface="+mn-cs"/>
              </a:rPr>
              <a:t>恶意诋毁</a:t>
            </a:r>
            <a:endParaRPr kumimoji="0" lang="en-US" sz="2800" b="1" i="0" u="none" strike="noStrike" kern="1200" cap="none" spc="0" normalizeH="0" baseline="0" noProof="0" dirty="0">
              <a:ln>
                <a:noFill/>
              </a:ln>
              <a:solidFill>
                <a:prstClr val="black"/>
              </a:solidFill>
              <a:effectLst/>
              <a:uLnTx/>
              <a:uFillTx/>
              <a:latin typeface="Arial"/>
              <a:ea typeface="微软雅黑"/>
              <a:cs typeface="+mn-cs"/>
            </a:endParaRPr>
          </a:p>
        </p:txBody>
      </p:sp>
      <p:sp>
        <p:nvSpPr>
          <p:cNvPr id="17" name="직선 연결선 17"/>
          <p:cNvSpPr>
            <a:spLocks noChangeShapeType="1"/>
          </p:cNvSpPr>
          <p:nvPr/>
        </p:nvSpPr>
        <p:spPr bwMode="auto">
          <a:xfrm flipV="1">
            <a:off x="2517967" y="3442318"/>
            <a:ext cx="919246" cy="159664"/>
          </a:xfrm>
          <a:prstGeom prst="line">
            <a:avLst/>
          </a:prstGeom>
          <a:no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Tree>
    <p:extLst>
      <p:ext uri="{BB962C8B-B14F-4D97-AF65-F5344CB8AC3E}">
        <p14:creationId xmlns:p14="http://schemas.microsoft.com/office/powerpoint/2010/main" val="18064078"/>
      </p:ext>
    </p:extLst>
  </p:cSld>
  <p:clrMapOvr>
    <a:masterClrMapping/>
  </p:clrMapOvr>
  <p:transition spd="slow">
    <p:wip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0" name="矩形 29"/>
          <p:cNvSpPr/>
          <p:nvPr/>
        </p:nvSpPr>
        <p:spPr bwMode="auto">
          <a:xfrm>
            <a:off x="169519" y="2072214"/>
            <a:ext cx="8434477" cy="2868954"/>
          </a:xfrm>
          <a:prstGeom prst="rect">
            <a:avLst/>
          </a:prstGeom>
          <a:ln/>
          <a:extLst>
            <a:ext uri="{91240B29-F687-4F45-9708-019B960494DF}">
              <a14:hiddenLine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31" name="TextBox 133"/>
          <p:cNvSpPr txBox="1"/>
          <p:nvPr/>
        </p:nvSpPr>
        <p:spPr>
          <a:xfrm>
            <a:off x="397238" y="2276872"/>
            <a:ext cx="8206758" cy="36009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l" defTabSz="914400" rtl="0" eaLnBrk="1" fontAlgn="auto" latinLnBrk="0" hangingPunct="1">
              <a:lnSpc>
                <a:spcPct val="150000"/>
              </a:lnSpc>
              <a:spcBef>
                <a:spcPts val="0"/>
              </a:spcBef>
              <a:spcAft>
                <a:spcPts val="0"/>
              </a:spcAft>
              <a:buClrTx/>
              <a:buSzTx/>
              <a:tabLst/>
              <a:defRPr/>
            </a:pPr>
            <a:r>
              <a:rPr lang="zh-CN" altLang="en-US" sz="3200" b="1" dirty="0">
                <a:solidFill>
                  <a:srgbClr val="099AB7"/>
                </a:solidFill>
                <a:latin typeface="华文中宋" pitchFamily="2" charset="-122"/>
                <a:ea typeface="华文中宋" pitchFamily="2" charset="-122"/>
                <a:cs typeface="Arial" pitchFamily="34" charset="0"/>
              </a:rPr>
              <a:t>例：</a:t>
            </a:r>
            <a:endParaRPr lang="en-US" altLang="zh-CN" sz="3200" b="1" dirty="0">
              <a:solidFill>
                <a:srgbClr val="099AB7"/>
              </a:solidFill>
              <a:latin typeface="华文中宋" pitchFamily="2" charset="-122"/>
              <a:ea typeface="华文中宋" pitchFamily="2" charset="-122"/>
              <a:cs typeface="Arial" pitchFamily="34" charset="0"/>
            </a:endParaRPr>
          </a:p>
          <a:p>
            <a:pPr marR="0" lvl="0" algn="l" defTabSz="914400" rtl="0" eaLnBrk="1" fontAlgn="auto" latinLnBrk="0" hangingPunct="1">
              <a:lnSpc>
                <a:spcPct val="150000"/>
              </a:lnSpc>
              <a:spcBef>
                <a:spcPts val="0"/>
              </a:spcBef>
              <a:spcAft>
                <a:spcPts val="0"/>
              </a:spcAft>
              <a:buClrTx/>
              <a:buSzTx/>
              <a:tabLst/>
              <a:defRPr/>
            </a:pPr>
            <a:r>
              <a:rPr kumimoji="0" lang="zh-CN" altLang="en-US" sz="32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rPr>
              <a:t>“你们不要相信他的话，他因生活作风问题受过处分。”</a:t>
            </a:r>
            <a:endParaRPr kumimoji="0" lang="en-US" altLang="zh-CN" sz="32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endParaRPr>
          </a:p>
          <a:p>
            <a:pPr marL="457200"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endParaRPr kumimoji="0" lang="en-US" altLang="zh-CN" sz="28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endParaRPr>
          </a:p>
          <a:p>
            <a:pPr marL="457200"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endParaRPr kumimoji="0" lang="en-US" altLang="zh-CN" sz="28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5" name="TextBox 133"/>
          <p:cNvSpPr txBox="1"/>
          <p:nvPr/>
        </p:nvSpPr>
        <p:spPr>
          <a:xfrm>
            <a:off x="0" y="917766"/>
            <a:ext cx="8460432" cy="83099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kumimoji="0" lang="zh-CN" altLang="en-US"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人身攻击：</a:t>
            </a:r>
            <a:endParaRPr kumimoji="0" lang="en-US" altLang="zh-CN" sz="28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1411685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wipe(down)">
                                      <p:cBhvr>
                                        <p:cTn id="7" dur="500"/>
                                        <p:tgtEl>
                                          <p:spTgt spid="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1">
                                            <p:txEl>
                                              <p:pRg st="1" end="1"/>
                                            </p:txEl>
                                          </p:spTgt>
                                        </p:tgtEl>
                                        <p:attrNameLst>
                                          <p:attrName>style.visibility</p:attrName>
                                        </p:attrNameLst>
                                      </p:cBhvr>
                                      <p:to>
                                        <p:strVal val="visible"/>
                                      </p:to>
                                    </p:set>
                                    <p:animEffect transition="in" filter="wipe(down)">
                                      <p:cBhvr>
                                        <p:cTn id="12" dur="500"/>
                                        <p:tgtEl>
                                          <p:spTgt spid="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descr="5162.png"/>
          <p:cNvPicPr>
            <a:picLocks noChangeAspect="1"/>
          </p:cNvPicPr>
          <p:nvPr/>
        </p:nvPicPr>
        <p:blipFill>
          <a:blip r:embed="rId2" cstate="print"/>
          <a:stretch>
            <a:fillRect/>
          </a:stretch>
        </p:blipFill>
        <p:spPr>
          <a:xfrm>
            <a:off x="7380312" y="-387424"/>
            <a:ext cx="1844824" cy="1844824"/>
          </a:xfrm>
          <a:prstGeom prst="rect">
            <a:avLst/>
          </a:prstGeom>
        </p:spPr>
      </p:pic>
      <p:sp>
        <p:nvSpPr>
          <p:cNvPr id="22" name="직선 연결선 75"/>
          <p:cNvSpPr>
            <a:spLocks noChangeShapeType="1"/>
          </p:cNvSpPr>
          <p:nvPr/>
        </p:nvSpPr>
        <p:spPr bwMode="auto">
          <a:xfrm>
            <a:off x="8999985" y="8082136"/>
            <a:ext cx="792087" cy="0"/>
          </a:xfrm>
          <a:prstGeom prst="line">
            <a:avLst/>
          </a:prstGeom>
          <a:noFill/>
          <a:ln w="9525">
            <a:solidFill>
              <a:srgbClr val="000000">
                <a:alpha val="50195"/>
              </a:srgbClr>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1" name="TextBox 133"/>
          <p:cNvSpPr txBox="1"/>
          <p:nvPr/>
        </p:nvSpPr>
        <p:spPr>
          <a:xfrm>
            <a:off x="169519" y="3140968"/>
            <a:ext cx="8206758" cy="406265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l" defTabSz="914400" rtl="0" eaLnBrk="1" fontAlgn="auto" latinLnBrk="0" hangingPunct="1">
              <a:lnSpc>
                <a:spcPct val="150000"/>
              </a:lnSpc>
              <a:spcBef>
                <a:spcPts val="0"/>
              </a:spcBef>
              <a:spcAft>
                <a:spcPts val="0"/>
              </a:spcAft>
              <a:buClrTx/>
              <a:buSzTx/>
              <a:tabLst/>
              <a:defRPr/>
            </a:pPr>
            <a:r>
              <a:rPr lang="zh-CN" altLang="en-US" sz="3200" b="1" dirty="0">
                <a:solidFill>
                  <a:srgbClr val="099AB7"/>
                </a:solidFill>
                <a:latin typeface="华文中宋" pitchFamily="2" charset="-122"/>
                <a:ea typeface="华文中宋" pitchFamily="2" charset="-122"/>
                <a:cs typeface="Arial" pitchFamily="34" charset="0"/>
              </a:rPr>
              <a:t>例：</a:t>
            </a:r>
            <a:endParaRPr lang="en-US" altLang="zh-CN" sz="3200" b="1" dirty="0">
              <a:solidFill>
                <a:srgbClr val="099AB7"/>
              </a:solidFill>
              <a:latin typeface="华文中宋" pitchFamily="2" charset="-122"/>
              <a:ea typeface="华文中宋" pitchFamily="2" charset="-122"/>
              <a:cs typeface="Arial" pitchFamily="34" charset="0"/>
            </a:endParaRPr>
          </a:p>
          <a:p>
            <a:pPr marR="0" lvl="0" algn="l" defTabSz="914400" rtl="0" eaLnBrk="1" fontAlgn="auto" latinLnBrk="0" hangingPunct="1">
              <a:lnSpc>
                <a:spcPct val="150000"/>
              </a:lnSpc>
              <a:spcBef>
                <a:spcPts val="0"/>
              </a:spcBef>
              <a:spcAft>
                <a:spcPts val="0"/>
              </a:spcAft>
              <a:buClrTx/>
              <a:buSzTx/>
              <a:tabLst/>
              <a:defRPr/>
            </a:pPr>
            <a:r>
              <a:rPr kumimoji="0" lang="zh-CN" altLang="en-US" sz="28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rPr>
              <a:t>“某位记者并不出生于农村，家里也没有亲人、亲戚在农村，他不了解农村的真实状况，他关于农民、农村、农业所说的话完全不可信。”</a:t>
            </a:r>
            <a:endParaRPr kumimoji="0" lang="en-US" altLang="zh-CN" sz="28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endParaRPr>
          </a:p>
          <a:p>
            <a:pPr marL="457200"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endParaRPr kumimoji="0" lang="en-US" altLang="zh-CN" sz="28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endParaRPr>
          </a:p>
          <a:p>
            <a:pPr marL="457200"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endParaRPr kumimoji="0" lang="en-US" altLang="zh-CN" sz="2800" b="1" i="0" u="none" strike="noStrike" kern="1200" cap="none" spc="0" normalizeH="0" baseline="0" noProof="0" dirty="0">
              <a:ln>
                <a:noFill/>
              </a:ln>
              <a:solidFill>
                <a:srgbClr val="099AB7"/>
              </a:solidFill>
              <a:effectLst/>
              <a:uLnTx/>
              <a:uFillTx/>
              <a:latin typeface="华文中宋" pitchFamily="2" charset="-122"/>
              <a:ea typeface="华文中宋" pitchFamily="2" charset="-122"/>
              <a:cs typeface="Arial" pitchFamily="34" charset="0"/>
            </a:endParaRPr>
          </a:p>
        </p:txBody>
      </p:sp>
      <p:grpSp>
        <p:nvGrpSpPr>
          <p:cNvPr id="12" name="组合 46"/>
          <p:cNvGrpSpPr/>
          <p:nvPr/>
        </p:nvGrpSpPr>
        <p:grpSpPr>
          <a:xfrm rot="2450445">
            <a:off x="283373" y="965088"/>
            <a:ext cx="388930" cy="492996"/>
            <a:chOff x="1390650" y="468590"/>
            <a:chExt cx="453390" cy="891620"/>
          </a:xfrm>
        </p:grpSpPr>
        <p:sp>
          <p:nvSpPr>
            <p:cNvPr id="13" name="等腰三角形 135"/>
            <p:cNvSpPr/>
            <p:nvPr/>
          </p:nvSpPr>
          <p:spPr>
            <a:xfrm>
              <a:off x="1390650" y="468590"/>
              <a:ext cx="453390" cy="445810"/>
            </a:xfrm>
            <a:prstGeom prst="triangle">
              <a:avLst/>
            </a:prstGeom>
            <a:solidFill>
              <a:srgbClr val="87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等腰三角形 136"/>
            <p:cNvSpPr/>
            <p:nvPr/>
          </p:nvSpPr>
          <p:spPr>
            <a:xfrm rot="10800000">
              <a:off x="1390650" y="914400"/>
              <a:ext cx="453390" cy="445810"/>
            </a:xfrm>
            <a:prstGeom prst="triangle">
              <a:avLst/>
            </a:prstGeom>
            <a:solidFill>
              <a:srgbClr val="EE3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15" name="TextBox 133"/>
          <p:cNvSpPr txBox="1"/>
          <p:nvPr/>
        </p:nvSpPr>
        <p:spPr>
          <a:xfrm>
            <a:off x="143564" y="926456"/>
            <a:ext cx="8460432" cy="230832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99AB7"/>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      </a:t>
            </a:r>
            <a:r>
              <a:rPr lang="zh-CN" altLang="en-US" sz="3200" b="1" dirty="0">
                <a:solidFill>
                  <a:srgbClr val="7030A0"/>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rPr>
              <a:t>处境</a:t>
            </a:r>
            <a:r>
              <a:rPr kumimoji="0" lang="zh-CN" altLang="en-US"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rPr>
              <a:t>人身攻击或人身保护：</a:t>
            </a:r>
            <a:endParaRPr kumimoji="0" lang="en-US" altLang="zh-CN"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3200" b="1" dirty="0">
                <a:solidFill>
                  <a:srgbClr val="7030A0"/>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rPr>
              <a:t>     </a:t>
            </a:r>
            <a:r>
              <a:rPr lang="zh-CN" altLang="en-US" sz="3200" b="1" dirty="0">
                <a:solidFill>
                  <a:srgbClr val="7030A0"/>
                </a:solidFill>
                <a:effectLst>
                  <a:outerShdw blurRad="38100" dist="38100" dir="2700000" algn="tl">
                    <a:srgbClr val="000000">
                      <a:alpha val="43137"/>
                    </a:srgbClr>
                  </a:outerShdw>
                </a:effectLst>
                <a:latin typeface="华文中宋" pitchFamily="2" charset="-122"/>
                <a:ea typeface="华文中宋" pitchFamily="2" charset="-122"/>
                <a:cs typeface="Arial" pitchFamily="34" charset="0"/>
              </a:rPr>
              <a:t>即通过论及某个人处于某个特定的位置，证明他的观点就一定对或者一定错。</a:t>
            </a:r>
            <a:endParaRPr kumimoji="0" lang="en-US" altLang="zh-CN" sz="28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华文中宋" pitchFamily="2" charset="-122"/>
              <a:ea typeface="华文中宋" pitchFamily="2" charset="-122"/>
              <a:cs typeface="Arial" pitchFamily="34" charset="0"/>
            </a:endParaRPr>
          </a:p>
        </p:txBody>
      </p:sp>
    </p:spTree>
    <p:extLst>
      <p:ext uri="{BB962C8B-B14F-4D97-AF65-F5344CB8AC3E}">
        <p14:creationId xmlns:p14="http://schemas.microsoft.com/office/powerpoint/2010/main" val="17859194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barn(inVertical)">
                                      <p:cBhvr>
                                        <p:cTn id="7" dur="500"/>
                                        <p:tgtEl>
                                          <p:spTgt spid="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1">
                                            <p:txEl>
                                              <p:pRg st="0" end="0"/>
                                            </p:txEl>
                                          </p:spTgt>
                                        </p:tgtEl>
                                        <p:attrNameLst>
                                          <p:attrName>style.visibility</p:attrName>
                                        </p:attrNameLst>
                                      </p:cBhvr>
                                      <p:to>
                                        <p:strVal val="visible"/>
                                      </p:to>
                                    </p:set>
                                    <p:animEffect transition="in" filter="fade">
                                      <p:cBhvr>
                                        <p:cTn id="12" dur="1000"/>
                                        <p:tgtEl>
                                          <p:spTgt spid="31">
                                            <p:txEl>
                                              <p:pRg st="0" end="0"/>
                                            </p:txEl>
                                          </p:spTgt>
                                        </p:tgtEl>
                                      </p:cBhvr>
                                    </p:animEffect>
                                    <p:anim calcmode="lin" valueType="num">
                                      <p:cBhvr>
                                        <p:cTn id="13"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1">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1">
                                            <p:txEl>
                                              <p:pRg st="1" end="1"/>
                                            </p:txEl>
                                          </p:spTgt>
                                        </p:tgtEl>
                                        <p:attrNameLst>
                                          <p:attrName>style.visibility</p:attrName>
                                        </p:attrNameLst>
                                      </p:cBhvr>
                                      <p:to>
                                        <p:strVal val="visible"/>
                                      </p:to>
                                    </p:set>
                                    <p:animEffect transition="in" filter="fade">
                                      <p:cBhvr>
                                        <p:cTn id="17" dur="1000"/>
                                        <p:tgtEl>
                                          <p:spTgt spid="31">
                                            <p:txEl>
                                              <p:pRg st="1" end="1"/>
                                            </p:txEl>
                                          </p:spTgt>
                                        </p:tgtEl>
                                      </p:cBhvr>
                                    </p:animEffect>
                                    <p:anim calcmode="lin" valueType="num">
                                      <p:cBhvr>
                                        <p:cTn id="18" dur="1000" fill="hold"/>
                                        <p:tgtEl>
                                          <p:spTgt spid="31">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1">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2138</TotalTime>
  <Words>7248</Words>
  <Application>Microsoft Office PowerPoint</Application>
  <PresentationFormat>全屏显示(4:3)</PresentationFormat>
  <Paragraphs>600</Paragraphs>
  <Slides>118</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118</vt:i4>
      </vt:variant>
    </vt:vector>
  </HeadingPairs>
  <TitlesOfParts>
    <vt:vector size="129" baseType="lpstr">
      <vt:lpstr>PMingLiU-ExtB</vt:lpstr>
      <vt:lpstr>DengXian</vt:lpstr>
      <vt:lpstr>나눔손글씨 펜</vt:lpstr>
      <vt:lpstr>华康简标题宋</vt:lpstr>
      <vt:lpstr>STHupo</vt:lpstr>
      <vt:lpstr>华文中宋</vt:lpstr>
      <vt:lpstr>宋体</vt:lpstr>
      <vt:lpstr>微软雅黑</vt:lpstr>
      <vt:lpstr>Arial</vt:lpstr>
      <vt:lpstr>Wingdings</vt:lpstr>
      <vt:lpstr>默认设计模板</vt:lpstr>
      <vt:lpstr>建构一个论证：   证明与反驳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一、歧义性谬误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二、假设性谬误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三、关联性谬误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lenovo</cp:lastModifiedBy>
  <cp:revision>130</cp:revision>
  <cp:lastPrinted>2017-06-14T13:57:31Z</cp:lastPrinted>
  <dcterms:created xsi:type="dcterms:W3CDTF">1601-01-01T00:00:00Z</dcterms:created>
  <dcterms:modified xsi:type="dcterms:W3CDTF">2018-07-06T05:25:22Z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