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5"/>
  </p:notesMasterIdLst>
  <p:handoutMasterIdLst>
    <p:handoutMasterId r:id="rId56"/>
  </p:handoutMasterIdLst>
  <p:sldIdLst>
    <p:sldId id="256" r:id="rId3"/>
    <p:sldId id="257" r:id="rId4"/>
    <p:sldId id="258" r:id="rId5"/>
    <p:sldId id="260" r:id="rId6"/>
    <p:sldId id="262" r:id="rId7"/>
    <p:sldId id="288" r:id="rId8"/>
    <p:sldId id="261" r:id="rId9"/>
    <p:sldId id="263" r:id="rId10"/>
    <p:sldId id="304" r:id="rId11"/>
    <p:sldId id="264" r:id="rId12"/>
    <p:sldId id="316" r:id="rId13"/>
    <p:sldId id="314" r:id="rId14"/>
    <p:sldId id="265" r:id="rId15"/>
    <p:sldId id="317" r:id="rId16"/>
    <p:sldId id="267" r:id="rId17"/>
    <p:sldId id="268" r:id="rId18"/>
    <p:sldId id="269" r:id="rId19"/>
    <p:sldId id="310" r:id="rId20"/>
    <p:sldId id="270" r:id="rId21"/>
    <p:sldId id="271" r:id="rId22"/>
    <p:sldId id="305" r:id="rId23"/>
    <p:sldId id="307" r:id="rId24"/>
    <p:sldId id="272" r:id="rId25"/>
    <p:sldId id="308" r:id="rId26"/>
    <p:sldId id="289" r:id="rId27"/>
    <p:sldId id="313" r:id="rId28"/>
    <p:sldId id="312" r:id="rId29"/>
    <p:sldId id="311" r:id="rId30"/>
    <p:sldId id="274" r:id="rId31"/>
    <p:sldId id="276" r:id="rId32"/>
    <p:sldId id="294" r:id="rId33"/>
    <p:sldId id="296" r:id="rId34"/>
    <p:sldId id="275" r:id="rId35"/>
    <p:sldId id="278" r:id="rId36"/>
    <p:sldId id="290" r:id="rId37"/>
    <p:sldId id="279" r:id="rId38"/>
    <p:sldId id="318" r:id="rId39"/>
    <p:sldId id="291" r:id="rId40"/>
    <p:sldId id="280" r:id="rId41"/>
    <p:sldId id="319" r:id="rId42"/>
    <p:sldId id="293" r:id="rId43"/>
    <p:sldId id="297" r:id="rId44"/>
    <p:sldId id="281" r:id="rId45"/>
    <p:sldId id="282" r:id="rId46"/>
    <p:sldId id="283" r:id="rId47"/>
    <p:sldId id="284" r:id="rId48"/>
    <p:sldId id="285" r:id="rId49"/>
    <p:sldId id="298" r:id="rId50"/>
    <p:sldId id="287" r:id="rId51"/>
    <p:sldId id="300" r:id="rId52"/>
    <p:sldId id="301" r:id="rId53"/>
    <p:sldId id="302" r:id="rId54"/>
  </p:sldIdLst>
  <p:sldSz cx="9906000" cy="6858000" type="A4"/>
  <p:notesSz cx="6858000" cy="9144000"/>
  <p:defaultTextStyle>
    <a:defPPr>
      <a:defRPr lang="en-US"/>
    </a:defPPr>
    <a:lvl1pPr algn="ctr"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0003"/>
    <a:srgbClr val="62139E"/>
    <a:srgbClr val="219797"/>
    <a:srgbClr val="E3CD74"/>
    <a:srgbClr val="EEB42D"/>
    <a:srgbClr val="EED4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00" autoAdjust="0"/>
    <p:restoredTop sz="94511" autoAdjust="0"/>
  </p:normalViewPr>
  <p:slideViewPr>
    <p:cSldViewPr>
      <p:cViewPr varScale="1">
        <p:scale>
          <a:sx n="70" d="100"/>
          <a:sy n="70" d="100"/>
        </p:scale>
        <p:origin x="924" y="66"/>
      </p:cViewPr>
      <p:guideLst>
        <p:guide orient="horz" pos="2160"/>
        <p:guide pos="3120"/>
      </p:guideLst>
    </p:cSldViewPr>
  </p:slideViewPr>
  <p:notesTextViewPr>
    <p:cViewPr>
      <p:scale>
        <a:sx n="100" d="100"/>
        <a:sy n="100" d="100"/>
      </p:scale>
      <p:origin x="0" y="0"/>
    </p:cViewPr>
  </p:notesTextViewPr>
  <p:notesViewPr>
    <p:cSldViewPr>
      <p:cViewPr varScale="1">
        <p:scale>
          <a:sx n="58" d="100"/>
          <a:sy n="58" d="100"/>
        </p:scale>
        <p:origin x="-181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vl1pPr>
          </a:lstStyle>
          <a:p>
            <a:endParaRPr lang="zh-CN" altLang="en-US"/>
          </a:p>
        </p:txBody>
      </p:sp>
      <p:sp>
        <p:nvSpPr>
          <p:cNvPr id="5837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zh-CN"/>
          </a:p>
        </p:txBody>
      </p:sp>
      <p:sp>
        <p:nvSpPr>
          <p:cNvPr id="5837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vl1pPr>
          </a:lstStyle>
          <a:p>
            <a:endParaRPr lang="en-US" altLang="zh-CN"/>
          </a:p>
        </p:txBody>
      </p:sp>
      <p:sp>
        <p:nvSpPr>
          <p:cNvPr id="5837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DC170AF9-B592-452F-B847-4A60DB716F1B}" type="slidenum">
              <a:rPr lang="zh-CN" altLang="en-US"/>
              <a:pPr/>
              <a:t>‹#›</a:t>
            </a:fld>
            <a:endParaRPr lang="en-US" altLang="zh-CN"/>
          </a:p>
        </p:txBody>
      </p:sp>
    </p:spTree>
    <p:extLst>
      <p:ext uri="{BB962C8B-B14F-4D97-AF65-F5344CB8AC3E}">
        <p14:creationId xmlns:p14="http://schemas.microsoft.com/office/powerpoint/2010/main" val="2712762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vl1pPr>
          </a:lstStyle>
          <a:p>
            <a:endParaRPr lang="zh-CN" altLang="en-US"/>
          </a:p>
        </p:txBody>
      </p:sp>
      <p:sp>
        <p:nvSpPr>
          <p:cNvPr id="604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zh-CN"/>
          </a:p>
        </p:txBody>
      </p:sp>
      <p:sp>
        <p:nvSpPr>
          <p:cNvPr id="60420" name="Rectangle 4"/>
          <p:cNvSpPr>
            <a:spLocks noRo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04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vl1pPr>
          </a:lstStyle>
          <a:p>
            <a:endParaRPr lang="en-US" altLang="zh-CN"/>
          </a:p>
        </p:txBody>
      </p:sp>
      <p:sp>
        <p:nvSpPr>
          <p:cNvPr id="604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68E33F97-350E-4F53-AFF5-4EDDBC26D713}" type="slidenum">
              <a:rPr lang="zh-CN" altLang="en-US"/>
              <a:pPr/>
              <a:t>‹#›</a:t>
            </a:fld>
            <a:endParaRPr lang="en-US" altLang="zh-CN"/>
          </a:p>
        </p:txBody>
      </p:sp>
    </p:spTree>
    <p:extLst>
      <p:ext uri="{BB962C8B-B14F-4D97-AF65-F5344CB8AC3E}">
        <p14:creationId xmlns:p14="http://schemas.microsoft.com/office/powerpoint/2010/main" val="36643631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325F0D-B244-411E-B576-D8395EBA5346}" type="slidenum">
              <a:rPr lang="zh-CN" altLang="en-US"/>
              <a:pPr/>
              <a:t>1</a:t>
            </a:fld>
            <a:endParaRPr lang="en-US" altLang="zh-CN"/>
          </a:p>
        </p:txBody>
      </p:sp>
      <p:sp>
        <p:nvSpPr>
          <p:cNvPr id="61442" name="Rectangle 2"/>
          <p:cNvSpPr>
            <a:spLocks noRo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4690271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724150" y="3962400"/>
            <a:ext cx="6108700" cy="1295400"/>
          </a:xfrm>
        </p:spPr>
        <p:txBody>
          <a:bodyPr/>
          <a:lstStyle>
            <a:lvl1pPr>
              <a:lnSpc>
                <a:spcPct val="80000"/>
              </a:lnSpc>
              <a:defRPr sz="4000"/>
            </a:lvl1pPr>
          </a:lstStyle>
          <a:p>
            <a:pPr lvl="0"/>
            <a:r>
              <a:rPr lang="zh-CN" altLang="en-US" noProof="0" smtClean="0"/>
              <a:t>单击此处编辑母版标题样式</a:t>
            </a:r>
          </a:p>
        </p:txBody>
      </p:sp>
      <p:sp>
        <p:nvSpPr>
          <p:cNvPr id="3075" name="Rectangle 3"/>
          <p:cNvSpPr>
            <a:spLocks noGrp="1" noChangeArrowheads="1"/>
          </p:cNvSpPr>
          <p:nvPr>
            <p:ph type="subTitle" idx="1"/>
          </p:nvPr>
        </p:nvSpPr>
        <p:spPr>
          <a:xfrm>
            <a:off x="2724150" y="5486400"/>
            <a:ext cx="6108700" cy="609600"/>
          </a:xfrm>
        </p:spPr>
        <p:txBody>
          <a:bodyPr/>
          <a:lstStyle>
            <a:lvl1pPr marL="0" indent="0">
              <a:buFontTx/>
              <a:buNone/>
              <a:defRPr sz="2800"/>
            </a:lvl1pPr>
          </a:lstStyle>
          <a:p>
            <a:pPr lvl="0"/>
            <a:r>
              <a:rPr lang="zh-CN" altLang="en-US" noProof="0" smtClean="0"/>
              <a:t>单击此处编辑母版副标题样式</a:t>
            </a:r>
          </a:p>
        </p:txBody>
      </p:sp>
      <p:sp>
        <p:nvSpPr>
          <p:cNvPr id="3076" name="Rectangle 4"/>
          <p:cNvSpPr>
            <a:spLocks noGrp="1" noChangeArrowheads="1"/>
          </p:cNvSpPr>
          <p:nvPr>
            <p:ph type="dt" sz="half" idx="2"/>
          </p:nvPr>
        </p:nvSpPr>
        <p:spPr>
          <a:xfrm>
            <a:off x="247650" y="6248400"/>
            <a:ext cx="2063750" cy="457200"/>
          </a:xfrm>
        </p:spPr>
        <p:txBody>
          <a:bodyPr/>
          <a:lstStyle>
            <a:lvl1pPr>
              <a:defRPr sz="1000"/>
            </a:lvl1pPr>
          </a:lstStyle>
          <a:p>
            <a:endParaRPr lang="en-US" altLang="zh-CN"/>
          </a:p>
        </p:txBody>
      </p:sp>
      <p:sp>
        <p:nvSpPr>
          <p:cNvPr id="3077" name="Rectangle 5"/>
          <p:cNvSpPr>
            <a:spLocks noGrp="1" noChangeArrowheads="1"/>
          </p:cNvSpPr>
          <p:nvPr>
            <p:ph type="ftr" sz="quarter" idx="3"/>
          </p:nvPr>
        </p:nvSpPr>
        <p:spPr>
          <a:xfrm>
            <a:off x="2559050" y="6248400"/>
            <a:ext cx="4705350" cy="457200"/>
          </a:xfrm>
        </p:spPr>
        <p:txBody>
          <a:bodyPr/>
          <a:lstStyle>
            <a:lvl1pPr>
              <a:defRPr sz="1000"/>
            </a:lvl1pPr>
          </a:lstStyle>
          <a:p>
            <a:endParaRPr lang="en-US" altLang="zh-CN"/>
          </a:p>
        </p:txBody>
      </p:sp>
      <p:sp>
        <p:nvSpPr>
          <p:cNvPr id="3078" name="Rectangle 6"/>
          <p:cNvSpPr>
            <a:spLocks noGrp="1" noChangeArrowheads="1"/>
          </p:cNvSpPr>
          <p:nvPr>
            <p:ph type="sldNum" sz="quarter" idx="4"/>
          </p:nvPr>
        </p:nvSpPr>
        <p:spPr>
          <a:xfrm>
            <a:off x="7594600" y="6248400"/>
            <a:ext cx="2063750" cy="457200"/>
          </a:xfrm>
        </p:spPr>
        <p:txBody>
          <a:bodyPr/>
          <a:lstStyle>
            <a:lvl1pPr>
              <a:defRPr sz="1000"/>
            </a:lvl1pPr>
          </a:lstStyle>
          <a:p>
            <a:fld id="{04512F13-11DC-4606-897B-F0515772CE63}"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4BBC1FC-0E01-47AB-8885-199D61886D6C}" type="slidenum">
              <a:rPr lang="zh-CN" altLang="en-US"/>
              <a:pPr/>
              <a:t>‹#›</a:t>
            </a:fld>
            <a:endParaRPr lang="en-US" altLang="zh-CN"/>
          </a:p>
        </p:txBody>
      </p:sp>
    </p:spTree>
    <p:extLst>
      <p:ext uri="{BB962C8B-B14F-4D97-AF65-F5344CB8AC3E}">
        <p14:creationId xmlns:p14="http://schemas.microsoft.com/office/powerpoint/2010/main" val="72488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19938" y="90488"/>
            <a:ext cx="220821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90488"/>
            <a:ext cx="6472238"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56A9CB3-C3E1-46E3-ACF1-6F762CC2449E}" type="slidenum">
              <a:rPr lang="zh-CN" altLang="en-US"/>
              <a:pPr/>
              <a:t>‹#›</a:t>
            </a:fld>
            <a:endParaRPr lang="en-US" altLang="zh-CN"/>
          </a:p>
        </p:txBody>
      </p:sp>
    </p:spTree>
    <p:extLst>
      <p:ext uri="{BB962C8B-B14F-4D97-AF65-F5344CB8AC3E}">
        <p14:creationId xmlns:p14="http://schemas.microsoft.com/office/powerpoint/2010/main" val="3120070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818541" y="260649"/>
            <a:ext cx="8420100" cy="1470025"/>
          </a:xfrm>
          <a:prstGeom prst="rect">
            <a:avLst/>
          </a:prstGeom>
        </p:spPr>
        <p:txBody>
          <a:bodyPr>
            <a:noAutofit/>
            <a:scene3d>
              <a:camera prst="orthographicFront"/>
              <a:lightRig rig="threePt" dir="t"/>
            </a:scene3d>
            <a:sp3d extrusionH="57150">
              <a:bevelT w="69850" h="69850" prst="divot"/>
            </a:sp3d>
          </a:bodyPr>
          <a:lstStyle>
            <a:lvl1pPr>
              <a:defRPr sz="9600">
                <a:solidFill>
                  <a:srgbClr val="FFC000"/>
                </a:solidFill>
                <a:effectLst>
                  <a:glow rad="63500">
                    <a:schemeClr val="accent1">
                      <a:satMod val="175000"/>
                      <a:alpha val="40000"/>
                    </a:schemeClr>
                  </a:glow>
                </a:effectLst>
                <a:latin typeface="华文行楷" pitchFamily="2" charset="-122"/>
                <a:ea typeface="华文行楷"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0619" y="1988840"/>
            <a:ext cx="6934200" cy="1752600"/>
          </a:xfrm>
          <a:prstGeom prst="rect">
            <a:avLst/>
          </a:prstGeom>
        </p:spPr>
        <p:txBody>
          <a:bodyPr>
            <a:noAutofit/>
            <a:scene3d>
              <a:camera prst="orthographicFront"/>
              <a:lightRig rig="threePt" dir="t"/>
            </a:scene3d>
            <a:sp3d extrusionH="57150">
              <a:bevelT w="38100" h="38100"/>
            </a:sp3d>
          </a:bodyPr>
          <a:lstStyle>
            <a:lvl1pPr marL="0" indent="0" algn="ctr">
              <a:buNone/>
              <a:defRPr sz="5400">
                <a:solidFill>
                  <a:srgbClr val="FFC000"/>
                </a:solidFill>
                <a:effectLst>
                  <a:glow rad="139700">
                    <a:schemeClr val="accent1">
                      <a:satMod val="175000"/>
                      <a:alpha val="40000"/>
                    </a:schemeClr>
                  </a:glow>
                </a:effectLst>
                <a:latin typeface="华文行楷" pitchFamily="2" charset="-122"/>
                <a:ea typeface="华文行楷"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lgn="l" eaLnBrk="1" hangingPunct="1">
              <a:defRPr/>
            </a:pPr>
            <a:fld id="{523D0F51-7F56-497E-8A10-F067159BA949}" type="datetimeFigureOut">
              <a:rPr lang="zh-CN" altLang="en-US" sz="1800">
                <a:solidFill>
                  <a:prstClr val="black"/>
                </a:solidFill>
              </a:rPr>
              <a:pPr algn="l" eaLnBrk="1" hangingPunct="1">
                <a:defRPr/>
              </a:pPr>
              <a:t>2016/11/27</a:t>
            </a:fld>
            <a:endParaRPr lang="zh-CN" altLang="en-US" sz="1800">
              <a:solidFill>
                <a:prstClr val="black"/>
              </a:solidFill>
            </a:endParaRPr>
          </a:p>
        </p:txBody>
      </p:sp>
      <p:sp>
        <p:nvSpPr>
          <p:cNvPr id="5" name="页脚占位符 4"/>
          <p:cNvSpPr>
            <a:spLocks noGrp="1"/>
          </p:cNvSpPr>
          <p:nvPr>
            <p:ph type="ftr" sz="quarter" idx="11"/>
          </p:nvPr>
        </p:nvSpPr>
        <p:spPr>
          <a:xfrm>
            <a:off x="3393150" y="6381751"/>
            <a:ext cx="3136900" cy="365125"/>
          </a:xfrm>
          <a:prstGeom prst="rect">
            <a:avLst/>
          </a:prstGeom>
        </p:spPr>
        <p:txBody>
          <a:bodyPr/>
          <a:lstStyle>
            <a:lvl1pPr fontAlgn="auto">
              <a:spcBef>
                <a:spcPts val="0"/>
              </a:spcBef>
              <a:spcAft>
                <a:spcPts val="0"/>
              </a:spcAft>
              <a:defRPr>
                <a:latin typeface="+mn-lt"/>
                <a:ea typeface="+mn-ea"/>
              </a:defRPr>
            </a:lvl1pPr>
          </a:lstStyle>
          <a:p>
            <a:pPr algn="l" eaLnBrk="1" hangingPunct="1">
              <a:defRPr/>
            </a:pPr>
            <a:endParaRPr lang="zh-CN" altLang="en-US" sz="1800">
              <a:solidFill>
                <a:prstClr val="black"/>
              </a:solidFill>
            </a:endParaRPr>
          </a:p>
        </p:txBody>
      </p:sp>
      <p:sp>
        <p:nvSpPr>
          <p:cNvPr id="6" name="灯片编号占位符 5"/>
          <p:cNvSpPr>
            <a:spLocks noGrp="1"/>
          </p:cNvSpPr>
          <p:nvPr>
            <p:ph type="sldNum" sz="quarter" idx="12"/>
          </p:nvPr>
        </p:nvSpPr>
        <p:spPr>
          <a:xfrm>
            <a:off x="7099300" y="6356351"/>
            <a:ext cx="2311400" cy="365125"/>
          </a:xfrm>
          <a:prstGeom prst="rect">
            <a:avLst/>
          </a:prstGeom>
        </p:spPr>
        <p:txBody>
          <a:bodyPr/>
          <a:lstStyle>
            <a:lvl1pPr fontAlgn="auto">
              <a:spcBef>
                <a:spcPts val="0"/>
              </a:spcBef>
              <a:spcAft>
                <a:spcPts val="0"/>
              </a:spcAft>
              <a:defRPr>
                <a:latin typeface="+mn-lt"/>
                <a:ea typeface="+mn-ea"/>
              </a:defRPr>
            </a:lvl1pPr>
          </a:lstStyle>
          <a:p>
            <a:pPr algn="l" eaLnBrk="1" hangingPunct="1">
              <a:defRPr/>
            </a:pPr>
            <a:fld id="{9B28E409-C870-4981-AC9F-6D6F6F330661}" type="slidenum">
              <a:rPr lang="zh-CN" altLang="en-US" sz="1800">
                <a:solidFill>
                  <a:prstClr val="black"/>
                </a:solidFill>
              </a:rPr>
              <a:pPr algn="l" eaLnBrk="1" hangingPunct="1">
                <a:defRPr/>
              </a:pPr>
              <a:t>‹#›</a:t>
            </a:fld>
            <a:endParaRPr lang="zh-CN" altLang="en-US" sz="1800">
              <a:solidFill>
                <a:prstClr val="black"/>
              </a:solidFill>
            </a:endParaRPr>
          </a:p>
        </p:txBody>
      </p:sp>
    </p:spTree>
    <p:extLst>
      <p:ext uri="{BB962C8B-B14F-4D97-AF65-F5344CB8AC3E}">
        <p14:creationId xmlns:p14="http://schemas.microsoft.com/office/powerpoint/2010/main" val="215433274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06506" y="692696"/>
            <a:ext cx="8915400" cy="1143000"/>
          </a:xfrm>
          <a:prstGeom prst="rect">
            <a:avLst/>
          </a:prstGeom>
        </p:spPr>
        <p:txBody>
          <a:bodyPr>
            <a:scene3d>
              <a:camera prst="orthographicFront"/>
              <a:lightRig rig="threePt" dir="t"/>
            </a:scene3d>
            <a:sp3d extrusionH="57150">
              <a:bevelT w="38100" h="38100"/>
            </a:sp3d>
          </a:bodyPr>
          <a:lstStyle>
            <a:lvl1pPr>
              <a:defRPr>
                <a:solidFill>
                  <a:srgbClr val="FFC000"/>
                </a:solidFill>
                <a:latin typeface="华文行楷" pitchFamily="2" charset="-122"/>
                <a:ea typeface="华文行楷"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95300" y="2060849"/>
            <a:ext cx="8915400" cy="406531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lgn="l" eaLnBrk="1" hangingPunct="1">
              <a:defRPr/>
            </a:pPr>
            <a:fld id="{82F0937C-0D25-47ED-963A-F08E66C12086}" type="datetimeFigureOut">
              <a:rPr lang="zh-CN" altLang="en-US" sz="1800">
                <a:solidFill>
                  <a:prstClr val="black"/>
                </a:solidFill>
              </a:rPr>
              <a:pPr algn="l" eaLnBrk="1" hangingPunct="1">
                <a:defRPr/>
              </a:pPr>
              <a:t>2016/11/27</a:t>
            </a:fld>
            <a:endParaRPr lang="zh-CN" altLang="en-US" sz="1800">
              <a:solidFill>
                <a:prstClr val="black"/>
              </a:solidFill>
            </a:endParaRPr>
          </a:p>
        </p:txBody>
      </p:sp>
      <p:sp>
        <p:nvSpPr>
          <p:cNvPr id="5" name="页脚占位符 4"/>
          <p:cNvSpPr>
            <a:spLocks noGrp="1"/>
          </p:cNvSpPr>
          <p:nvPr>
            <p:ph type="ftr" sz="quarter" idx="11"/>
          </p:nvPr>
        </p:nvSpPr>
        <p:spPr>
          <a:xfrm>
            <a:off x="3393150" y="6381751"/>
            <a:ext cx="3136900" cy="365125"/>
          </a:xfrm>
          <a:prstGeom prst="rect">
            <a:avLst/>
          </a:prstGeom>
        </p:spPr>
        <p:txBody>
          <a:bodyPr/>
          <a:lstStyle>
            <a:lvl1pPr fontAlgn="auto">
              <a:spcBef>
                <a:spcPts val="0"/>
              </a:spcBef>
              <a:spcAft>
                <a:spcPts val="0"/>
              </a:spcAft>
              <a:defRPr>
                <a:latin typeface="+mn-lt"/>
                <a:ea typeface="+mn-ea"/>
              </a:defRPr>
            </a:lvl1pPr>
          </a:lstStyle>
          <a:p>
            <a:pPr algn="l" eaLnBrk="1" hangingPunct="1">
              <a:defRPr/>
            </a:pPr>
            <a:endParaRPr lang="zh-CN" altLang="en-US" sz="1800">
              <a:solidFill>
                <a:prstClr val="black"/>
              </a:solidFill>
            </a:endParaRPr>
          </a:p>
        </p:txBody>
      </p:sp>
      <p:sp>
        <p:nvSpPr>
          <p:cNvPr id="6" name="灯片编号占位符 5"/>
          <p:cNvSpPr>
            <a:spLocks noGrp="1"/>
          </p:cNvSpPr>
          <p:nvPr>
            <p:ph type="sldNum" sz="quarter" idx="12"/>
          </p:nvPr>
        </p:nvSpPr>
        <p:spPr>
          <a:xfrm>
            <a:off x="7099300" y="6356351"/>
            <a:ext cx="2311400" cy="365125"/>
          </a:xfrm>
          <a:prstGeom prst="rect">
            <a:avLst/>
          </a:prstGeom>
        </p:spPr>
        <p:txBody>
          <a:bodyPr/>
          <a:lstStyle>
            <a:lvl1pPr fontAlgn="auto">
              <a:spcBef>
                <a:spcPts val="0"/>
              </a:spcBef>
              <a:spcAft>
                <a:spcPts val="0"/>
              </a:spcAft>
              <a:defRPr>
                <a:latin typeface="+mn-lt"/>
                <a:ea typeface="+mn-ea"/>
              </a:defRPr>
            </a:lvl1pPr>
          </a:lstStyle>
          <a:p>
            <a:pPr algn="l" eaLnBrk="1" hangingPunct="1">
              <a:defRPr/>
            </a:pPr>
            <a:fld id="{94A5A183-CBAB-4C9A-942E-786FF2CECCC0}" type="slidenum">
              <a:rPr lang="zh-CN" altLang="en-US" sz="1800">
                <a:solidFill>
                  <a:prstClr val="black"/>
                </a:solidFill>
              </a:rPr>
              <a:pPr algn="l" eaLnBrk="1" hangingPunct="1">
                <a:defRPr/>
              </a:pPr>
              <a:t>‹#›</a:t>
            </a:fld>
            <a:endParaRPr lang="zh-CN" altLang="en-US" sz="1800">
              <a:solidFill>
                <a:prstClr val="black"/>
              </a:solidFill>
            </a:endParaRPr>
          </a:p>
        </p:txBody>
      </p:sp>
    </p:spTree>
    <p:extLst>
      <p:ext uri="{BB962C8B-B14F-4D97-AF65-F5344CB8AC3E}">
        <p14:creationId xmlns:p14="http://schemas.microsoft.com/office/powerpoint/2010/main" val="172336183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lgn="l" eaLnBrk="1" hangingPunct="1">
              <a:defRPr/>
            </a:pPr>
            <a:fld id="{DCA935A3-BE1A-471A-B194-3280D1FDFCEA}" type="datetimeFigureOut">
              <a:rPr lang="zh-CN" altLang="en-US" sz="1800">
                <a:solidFill>
                  <a:prstClr val="black"/>
                </a:solidFill>
              </a:rPr>
              <a:pPr algn="l" eaLnBrk="1" hangingPunct="1">
                <a:defRPr/>
              </a:pPr>
              <a:t>2016/11/27</a:t>
            </a:fld>
            <a:endParaRPr lang="zh-CN" altLang="en-US" sz="1800">
              <a:solidFill>
                <a:prstClr val="black"/>
              </a:solidFill>
            </a:endParaRPr>
          </a:p>
        </p:txBody>
      </p:sp>
      <p:sp>
        <p:nvSpPr>
          <p:cNvPr id="5" name="页脚占位符 4"/>
          <p:cNvSpPr>
            <a:spLocks noGrp="1"/>
          </p:cNvSpPr>
          <p:nvPr>
            <p:ph type="ftr" sz="quarter" idx="11"/>
          </p:nvPr>
        </p:nvSpPr>
        <p:spPr>
          <a:xfrm>
            <a:off x="3393150" y="6381751"/>
            <a:ext cx="3136900" cy="365125"/>
          </a:xfrm>
          <a:prstGeom prst="rect">
            <a:avLst/>
          </a:prstGeom>
        </p:spPr>
        <p:txBody>
          <a:bodyPr/>
          <a:lstStyle>
            <a:lvl1pPr fontAlgn="auto">
              <a:spcBef>
                <a:spcPts val="0"/>
              </a:spcBef>
              <a:spcAft>
                <a:spcPts val="0"/>
              </a:spcAft>
              <a:defRPr>
                <a:latin typeface="+mn-lt"/>
                <a:ea typeface="+mn-ea"/>
              </a:defRPr>
            </a:lvl1pPr>
          </a:lstStyle>
          <a:p>
            <a:pPr algn="l" eaLnBrk="1" hangingPunct="1">
              <a:defRPr/>
            </a:pPr>
            <a:endParaRPr lang="zh-CN" altLang="en-US" sz="1800">
              <a:solidFill>
                <a:prstClr val="black"/>
              </a:solidFill>
            </a:endParaRPr>
          </a:p>
        </p:txBody>
      </p:sp>
      <p:sp>
        <p:nvSpPr>
          <p:cNvPr id="6" name="灯片编号占位符 5"/>
          <p:cNvSpPr>
            <a:spLocks noGrp="1"/>
          </p:cNvSpPr>
          <p:nvPr>
            <p:ph type="sldNum" sz="quarter" idx="12"/>
          </p:nvPr>
        </p:nvSpPr>
        <p:spPr>
          <a:xfrm>
            <a:off x="7099300" y="6356351"/>
            <a:ext cx="2311400" cy="365125"/>
          </a:xfrm>
          <a:prstGeom prst="rect">
            <a:avLst/>
          </a:prstGeom>
        </p:spPr>
        <p:txBody>
          <a:bodyPr/>
          <a:lstStyle>
            <a:lvl1pPr fontAlgn="auto">
              <a:spcBef>
                <a:spcPts val="0"/>
              </a:spcBef>
              <a:spcAft>
                <a:spcPts val="0"/>
              </a:spcAft>
              <a:defRPr>
                <a:latin typeface="+mn-lt"/>
                <a:ea typeface="+mn-ea"/>
              </a:defRPr>
            </a:lvl1pPr>
          </a:lstStyle>
          <a:p>
            <a:pPr algn="l" eaLnBrk="1" hangingPunct="1">
              <a:defRPr/>
            </a:pPr>
            <a:fld id="{E648293D-635E-4617-9E72-CCC9BF76B9AB}" type="slidenum">
              <a:rPr lang="zh-CN" altLang="en-US" sz="1800">
                <a:solidFill>
                  <a:prstClr val="black"/>
                </a:solidFill>
              </a:rPr>
              <a:pPr algn="l" eaLnBrk="1" hangingPunct="1">
                <a:defRPr/>
              </a:pPr>
              <a:t>‹#›</a:t>
            </a:fld>
            <a:endParaRPr lang="zh-CN" altLang="en-US" sz="1800">
              <a:solidFill>
                <a:prstClr val="black"/>
              </a:solidFill>
            </a:endParaRPr>
          </a:p>
        </p:txBody>
      </p:sp>
    </p:spTree>
    <p:extLst>
      <p:ext uri="{BB962C8B-B14F-4D97-AF65-F5344CB8AC3E}">
        <p14:creationId xmlns:p14="http://schemas.microsoft.com/office/powerpoint/2010/main" val="51970002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95300" y="1988841"/>
            <a:ext cx="4375150" cy="4137323"/>
          </a:xfrm>
          <a:prstGeom prst="rect">
            <a:avLst/>
          </a:prstGeo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5035550" y="1988841"/>
            <a:ext cx="4375150" cy="4137323"/>
          </a:xfrm>
          <a:prstGeom prst="rect">
            <a:avLst/>
          </a:prstGeo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标题 1"/>
          <p:cNvSpPr>
            <a:spLocks noGrp="1"/>
          </p:cNvSpPr>
          <p:nvPr>
            <p:ph type="title"/>
          </p:nvPr>
        </p:nvSpPr>
        <p:spPr>
          <a:xfrm>
            <a:off x="506506" y="692696"/>
            <a:ext cx="8915400" cy="1143000"/>
          </a:xfrm>
          <a:prstGeom prst="rect">
            <a:avLst/>
          </a:prstGeom>
        </p:spPr>
        <p:txBody>
          <a:bodyPr>
            <a:scene3d>
              <a:camera prst="orthographicFront"/>
              <a:lightRig rig="threePt" dir="t"/>
            </a:scene3d>
            <a:sp3d extrusionH="57150">
              <a:bevelT w="38100" h="38100"/>
            </a:sp3d>
          </a:bodyPr>
          <a:lstStyle>
            <a:lvl1pPr>
              <a:defRPr>
                <a:solidFill>
                  <a:srgbClr val="FFC000"/>
                </a:solidFill>
                <a:latin typeface="华文行楷" pitchFamily="2" charset="-122"/>
                <a:ea typeface="华文行楷" pitchFamily="2" charset="-122"/>
              </a:defRPr>
            </a:lvl1pPr>
          </a:lstStyle>
          <a:p>
            <a:r>
              <a:rPr lang="zh-CN" altLang="en-US" smtClean="0"/>
              <a:t>单击此处编辑母版标题样式</a:t>
            </a:r>
            <a:endParaRPr lang="zh-CN" altLang="en-US"/>
          </a:p>
        </p:txBody>
      </p:sp>
      <p:sp>
        <p:nvSpPr>
          <p:cNvPr id="5" name="日期占位符 4"/>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lgn="l" eaLnBrk="1" hangingPunct="1">
              <a:defRPr/>
            </a:pPr>
            <a:fld id="{F8FF3C3D-DB5D-4D09-91AC-D013478F98A6}" type="datetimeFigureOut">
              <a:rPr lang="zh-CN" altLang="en-US" sz="1800">
                <a:solidFill>
                  <a:prstClr val="black"/>
                </a:solidFill>
              </a:rPr>
              <a:pPr algn="l" eaLnBrk="1" hangingPunct="1">
                <a:defRPr/>
              </a:pPr>
              <a:t>2016/11/27</a:t>
            </a:fld>
            <a:endParaRPr lang="zh-CN" altLang="en-US" sz="1800">
              <a:solidFill>
                <a:prstClr val="black"/>
              </a:solidFill>
            </a:endParaRPr>
          </a:p>
        </p:txBody>
      </p:sp>
      <p:sp>
        <p:nvSpPr>
          <p:cNvPr id="6" name="页脚占位符 5"/>
          <p:cNvSpPr>
            <a:spLocks noGrp="1"/>
          </p:cNvSpPr>
          <p:nvPr>
            <p:ph type="ftr" sz="quarter" idx="11"/>
          </p:nvPr>
        </p:nvSpPr>
        <p:spPr>
          <a:xfrm>
            <a:off x="3393150" y="6381751"/>
            <a:ext cx="3136900" cy="365125"/>
          </a:xfrm>
          <a:prstGeom prst="rect">
            <a:avLst/>
          </a:prstGeom>
        </p:spPr>
        <p:txBody>
          <a:bodyPr/>
          <a:lstStyle>
            <a:lvl1pPr fontAlgn="auto">
              <a:spcBef>
                <a:spcPts val="0"/>
              </a:spcBef>
              <a:spcAft>
                <a:spcPts val="0"/>
              </a:spcAft>
              <a:defRPr>
                <a:latin typeface="+mn-lt"/>
                <a:ea typeface="+mn-ea"/>
              </a:defRPr>
            </a:lvl1pPr>
          </a:lstStyle>
          <a:p>
            <a:pPr algn="l" eaLnBrk="1" hangingPunct="1">
              <a:defRPr/>
            </a:pPr>
            <a:endParaRPr lang="zh-CN" altLang="en-US" sz="1800">
              <a:solidFill>
                <a:prstClr val="black"/>
              </a:solidFill>
            </a:endParaRPr>
          </a:p>
        </p:txBody>
      </p:sp>
      <p:sp>
        <p:nvSpPr>
          <p:cNvPr id="7" name="灯片编号占位符 6"/>
          <p:cNvSpPr>
            <a:spLocks noGrp="1"/>
          </p:cNvSpPr>
          <p:nvPr>
            <p:ph type="sldNum" sz="quarter" idx="12"/>
          </p:nvPr>
        </p:nvSpPr>
        <p:spPr>
          <a:xfrm>
            <a:off x="7099300" y="6356351"/>
            <a:ext cx="2311400" cy="365125"/>
          </a:xfrm>
          <a:prstGeom prst="rect">
            <a:avLst/>
          </a:prstGeom>
        </p:spPr>
        <p:txBody>
          <a:bodyPr/>
          <a:lstStyle>
            <a:lvl1pPr fontAlgn="auto">
              <a:spcBef>
                <a:spcPts val="0"/>
              </a:spcBef>
              <a:spcAft>
                <a:spcPts val="0"/>
              </a:spcAft>
              <a:defRPr>
                <a:latin typeface="+mn-lt"/>
                <a:ea typeface="+mn-ea"/>
              </a:defRPr>
            </a:lvl1pPr>
          </a:lstStyle>
          <a:p>
            <a:pPr algn="l" eaLnBrk="1" hangingPunct="1">
              <a:defRPr/>
            </a:pPr>
            <a:fld id="{D0D52744-D7AF-4D45-B4AC-287AB7DD2678}" type="slidenum">
              <a:rPr lang="zh-CN" altLang="en-US" sz="1800">
                <a:solidFill>
                  <a:prstClr val="black"/>
                </a:solidFill>
              </a:rPr>
              <a:pPr algn="l" eaLnBrk="1" hangingPunct="1">
                <a:defRPr/>
              </a:pPr>
              <a:t>‹#›</a:t>
            </a:fld>
            <a:endParaRPr lang="zh-CN" altLang="en-US" sz="1800">
              <a:solidFill>
                <a:prstClr val="black"/>
              </a:solidFill>
            </a:endParaRPr>
          </a:p>
        </p:txBody>
      </p:sp>
    </p:spTree>
    <p:extLst>
      <p:ext uri="{BB962C8B-B14F-4D97-AF65-F5344CB8AC3E}">
        <p14:creationId xmlns:p14="http://schemas.microsoft.com/office/powerpoint/2010/main" val="84972002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95300" y="1988841"/>
            <a:ext cx="4376870" cy="792087"/>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95300" y="2780928"/>
            <a:ext cx="4376870" cy="3345235"/>
          </a:xfrm>
          <a:prstGeom prst="rect">
            <a:avLst/>
          </a:prstGeo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5032111" y="1988841"/>
            <a:ext cx="4378590" cy="792087"/>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5032111" y="2780928"/>
            <a:ext cx="4378590" cy="3345235"/>
          </a:xfrm>
          <a:prstGeom prst="rect">
            <a:avLst/>
          </a:prstGeo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标题 1"/>
          <p:cNvSpPr>
            <a:spLocks noGrp="1"/>
          </p:cNvSpPr>
          <p:nvPr>
            <p:ph type="title"/>
          </p:nvPr>
        </p:nvSpPr>
        <p:spPr>
          <a:xfrm>
            <a:off x="506506" y="692696"/>
            <a:ext cx="8915400" cy="1143000"/>
          </a:xfrm>
          <a:prstGeom prst="rect">
            <a:avLst/>
          </a:prstGeom>
        </p:spPr>
        <p:txBody>
          <a:bodyPr>
            <a:scene3d>
              <a:camera prst="orthographicFront"/>
              <a:lightRig rig="threePt" dir="t"/>
            </a:scene3d>
            <a:sp3d extrusionH="57150">
              <a:bevelT w="38100" h="38100"/>
            </a:sp3d>
          </a:bodyPr>
          <a:lstStyle>
            <a:lvl1pPr>
              <a:defRPr>
                <a:solidFill>
                  <a:srgbClr val="FFC000"/>
                </a:solidFill>
                <a:latin typeface="华文行楷" pitchFamily="2" charset="-122"/>
                <a:ea typeface="华文行楷" pitchFamily="2" charset="-122"/>
              </a:defRPr>
            </a:lvl1pPr>
          </a:lstStyle>
          <a:p>
            <a:r>
              <a:rPr lang="zh-CN" altLang="en-US" dirty="0" smtClean="0"/>
              <a:t>单击此处编辑母版标题样式</a:t>
            </a:r>
            <a:endParaRPr lang="zh-CN" altLang="en-US" dirty="0"/>
          </a:p>
        </p:txBody>
      </p:sp>
      <p:sp>
        <p:nvSpPr>
          <p:cNvPr id="7" name="日期占位符 6"/>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lgn="l" eaLnBrk="1" hangingPunct="1">
              <a:defRPr/>
            </a:pPr>
            <a:fld id="{33F12CB9-6F65-43BF-AB47-518DCBEA14C9}" type="datetimeFigureOut">
              <a:rPr lang="zh-CN" altLang="en-US" sz="1800">
                <a:solidFill>
                  <a:prstClr val="black"/>
                </a:solidFill>
              </a:rPr>
              <a:pPr algn="l" eaLnBrk="1" hangingPunct="1">
                <a:defRPr/>
              </a:pPr>
              <a:t>2016/11/27</a:t>
            </a:fld>
            <a:endParaRPr lang="zh-CN" altLang="en-US" sz="1800">
              <a:solidFill>
                <a:prstClr val="black"/>
              </a:solidFill>
            </a:endParaRPr>
          </a:p>
        </p:txBody>
      </p:sp>
      <p:sp>
        <p:nvSpPr>
          <p:cNvPr id="8" name="页脚占位符 7"/>
          <p:cNvSpPr>
            <a:spLocks noGrp="1"/>
          </p:cNvSpPr>
          <p:nvPr>
            <p:ph type="ftr" sz="quarter" idx="11"/>
          </p:nvPr>
        </p:nvSpPr>
        <p:spPr>
          <a:xfrm>
            <a:off x="3393150" y="6381751"/>
            <a:ext cx="3136900" cy="365125"/>
          </a:xfrm>
          <a:prstGeom prst="rect">
            <a:avLst/>
          </a:prstGeom>
        </p:spPr>
        <p:txBody>
          <a:bodyPr/>
          <a:lstStyle>
            <a:lvl1pPr fontAlgn="auto">
              <a:spcBef>
                <a:spcPts val="0"/>
              </a:spcBef>
              <a:spcAft>
                <a:spcPts val="0"/>
              </a:spcAft>
              <a:defRPr>
                <a:latin typeface="+mn-lt"/>
                <a:ea typeface="+mn-ea"/>
              </a:defRPr>
            </a:lvl1pPr>
          </a:lstStyle>
          <a:p>
            <a:pPr algn="l" eaLnBrk="1" hangingPunct="1">
              <a:defRPr/>
            </a:pPr>
            <a:endParaRPr lang="zh-CN" altLang="en-US" sz="1800">
              <a:solidFill>
                <a:prstClr val="black"/>
              </a:solidFill>
            </a:endParaRPr>
          </a:p>
        </p:txBody>
      </p:sp>
      <p:sp>
        <p:nvSpPr>
          <p:cNvPr id="9" name="灯片编号占位符 8"/>
          <p:cNvSpPr>
            <a:spLocks noGrp="1"/>
          </p:cNvSpPr>
          <p:nvPr>
            <p:ph type="sldNum" sz="quarter" idx="12"/>
          </p:nvPr>
        </p:nvSpPr>
        <p:spPr>
          <a:xfrm>
            <a:off x="7099300" y="6356351"/>
            <a:ext cx="2311400" cy="365125"/>
          </a:xfrm>
          <a:prstGeom prst="rect">
            <a:avLst/>
          </a:prstGeom>
        </p:spPr>
        <p:txBody>
          <a:bodyPr/>
          <a:lstStyle>
            <a:lvl1pPr fontAlgn="auto">
              <a:spcBef>
                <a:spcPts val="0"/>
              </a:spcBef>
              <a:spcAft>
                <a:spcPts val="0"/>
              </a:spcAft>
              <a:defRPr>
                <a:latin typeface="+mn-lt"/>
                <a:ea typeface="+mn-ea"/>
              </a:defRPr>
            </a:lvl1pPr>
          </a:lstStyle>
          <a:p>
            <a:pPr algn="l" eaLnBrk="1" hangingPunct="1">
              <a:defRPr/>
            </a:pPr>
            <a:fld id="{35BE1D14-A588-491B-9D71-B62F9650670A}" type="slidenum">
              <a:rPr lang="zh-CN" altLang="en-US" sz="1800">
                <a:solidFill>
                  <a:prstClr val="black"/>
                </a:solidFill>
              </a:rPr>
              <a:pPr algn="l" eaLnBrk="1" hangingPunct="1">
                <a:defRPr/>
              </a:pPr>
              <a:t>‹#›</a:t>
            </a:fld>
            <a:endParaRPr lang="zh-CN" altLang="en-US" sz="1800">
              <a:solidFill>
                <a:prstClr val="black"/>
              </a:solidFill>
            </a:endParaRPr>
          </a:p>
        </p:txBody>
      </p:sp>
    </p:spTree>
    <p:extLst>
      <p:ext uri="{BB962C8B-B14F-4D97-AF65-F5344CB8AC3E}">
        <p14:creationId xmlns:p14="http://schemas.microsoft.com/office/powerpoint/2010/main" val="144940387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980728"/>
            <a:ext cx="3259006" cy="1080120"/>
          </a:xfrm>
          <a:prstGeom prst="rect">
            <a:avLst/>
          </a:prstGeom>
        </p:spPr>
        <p:txBody>
          <a:bodyPr anchor="b">
            <a:normAutofit/>
            <a:scene3d>
              <a:camera prst="orthographicFront"/>
              <a:lightRig rig="threePt" dir="t"/>
            </a:scene3d>
            <a:sp3d extrusionH="57150">
              <a:bevelT w="38100" h="38100"/>
            </a:sp3d>
          </a:bodyPr>
          <a:lstStyle>
            <a:lvl1pPr algn="l">
              <a:defRPr sz="3200" b="1">
                <a:solidFill>
                  <a:srgbClr val="FFC000"/>
                </a:solidFill>
                <a:latin typeface="华文行楷" pitchFamily="2" charset="-122"/>
                <a:ea typeface="华文行楷"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872971" y="980729"/>
            <a:ext cx="5537729" cy="5145435"/>
          </a:xfrm>
          <a:prstGeom prst="rect">
            <a:avLst/>
          </a:prstGeo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95300" y="2060849"/>
            <a:ext cx="3259006" cy="4065315"/>
          </a:xfrm>
          <a:prstGeom prst="rect">
            <a:avLst/>
          </a:prstGeo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lgn="l" eaLnBrk="1" hangingPunct="1">
              <a:defRPr/>
            </a:pPr>
            <a:fld id="{D99BEA52-9C70-4C56-AA4F-A532967B9423}" type="datetimeFigureOut">
              <a:rPr lang="zh-CN" altLang="en-US" sz="1800">
                <a:solidFill>
                  <a:prstClr val="black"/>
                </a:solidFill>
              </a:rPr>
              <a:pPr algn="l" eaLnBrk="1" hangingPunct="1">
                <a:defRPr/>
              </a:pPr>
              <a:t>2016/11/27</a:t>
            </a:fld>
            <a:endParaRPr lang="zh-CN" altLang="en-US" sz="1800">
              <a:solidFill>
                <a:prstClr val="black"/>
              </a:solidFill>
            </a:endParaRPr>
          </a:p>
        </p:txBody>
      </p:sp>
      <p:sp>
        <p:nvSpPr>
          <p:cNvPr id="6" name="页脚占位符 5"/>
          <p:cNvSpPr>
            <a:spLocks noGrp="1"/>
          </p:cNvSpPr>
          <p:nvPr>
            <p:ph type="ftr" sz="quarter" idx="11"/>
          </p:nvPr>
        </p:nvSpPr>
        <p:spPr>
          <a:xfrm>
            <a:off x="3393150" y="6381751"/>
            <a:ext cx="3136900" cy="365125"/>
          </a:xfrm>
          <a:prstGeom prst="rect">
            <a:avLst/>
          </a:prstGeom>
        </p:spPr>
        <p:txBody>
          <a:bodyPr/>
          <a:lstStyle>
            <a:lvl1pPr fontAlgn="auto">
              <a:spcBef>
                <a:spcPts val="0"/>
              </a:spcBef>
              <a:spcAft>
                <a:spcPts val="0"/>
              </a:spcAft>
              <a:defRPr>
                <a:latin typeface="+mn-lt"/>
                <a:ea typeface="+mn-ea"/>
              </a:defRPr>
            </a:lvl1pPr>
          </a:lstStyle>
          <a:p>
            <a:pPr algn="l" eaLnBrk="1" hangingPunct="1">
              <a:defRPr/>
            </a:pPr>
            <a:endParaRPr lang="zh-CN" altLang="en-US" sz="1800">
              <a:solidFill>
                <a:prstClr val="black"/>
              </a:solidFill>
            </a:endParaRPr>
          </a:p>
        </p:txBody>
      </p:sp>
      <p:sp>
        <p:nvSpPr>
          <p:cNvPr id="7" name="灯片编号占位符 6"/>
          <p:cNvSpPr>
            <a:spLocks noGrp="1"/>
          </p:cNvSpPr>
          <p:nvPr>
            <p:ph type="sldNum" sz="quarter" idx="12"/>
          </p:nvPr>
        </p:nvSpPr>
        <p:spPr>
          <a:xfrm>
            <a:off x="7099300" y="6356351"/>
            <a:ext cx="2311400" cy="365125"/>
          </a:xfrm>
          <a:prstGeom prst="rect">
            <a:avLst/>
          </a:prstGeom>
        </p:spPr>
        <p:txBody>
          <a:bodyPr/>
          <a:lstStyle>
            <a:lvl1pPr fontAlgn="auto">
              <a:spcBef>
                <a:spcPts val="0"/>
              </a:spcBef>
              <a:spcAft>
                <a:spcPts val="0"/>
              </a:spcAft>
              <a:defRPr>
                <a:latin typeface="+mn-lt"/>
                <a:ea typeface="+mn-ea"/>
              </a:defRPr>
            </a:lvl1pPr>
          </a:lstStyle>
          <a:p>
            <a:pPr algn="l" eaLnBrk="1" hangingPunct="1">
              <a:defRPr/>
            </a:pPr>
            <a:fld id="{035C5A3F-0737-4510-9FE6-0F73AF0960AB}" type="slidenum">
              <a:rPr lang="zh-CN" altLang="en-US" sz="1800">
                <a:solidFill>
                  <a:prstClr val="black"/>
                </a:solidFill>
              </a:rPr>
              <a:pPr algn="l" eaLnBrk="1" hangingPunct="1">
                <a:defRPr/>
              </a:pPr>
              <a:t>‹#›</a:t>
            </a:fld>
            <a:endParaRPr lang="zh-CN" altLang="en-US" sz="1800">
              <a:solidFill>
                <a:prstClr val="black"/>
              </a:solidFill>
            </a:endParaRPr>
          </a:p>
        </p:txBody>
      </p:sp>
    </p:spTree>
    <p:extLst>
      <p:ext uri="{BB962C8B-B14F-4D97-AF65-F5344CB8AC3E}">
        <p14:creationId xmlns:p14="http://schemas.microsoft.com/office/powerpoint/2010/main" val="3399434889"/>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lgn="l" eaLnBrk="1" hangingPunct="1">
              <a:defRPr/>
            </a:pPr>
            <a:fld id="{16C5D058-4923-4623-A2A4-EE39C1C2649B}" type="datetimeFigureOut">
              <a:rPr lang="zh-CN" altLang="en-US" sz="1800">
                <a:solidFill>
                  <a:prstClr val="black"/>
                </a:solidFill>
              </a:rPr>
              <a:pPr algn="l" eaLnBrk="1" hangingPunct="1">
                <a:defRPr/>
              </a:pPr>
              <a:t>2016/11/27</a:t>
            </a:fld>
            <a:endParaRPr lang="zh-CN" altLang="en-US" sz="1800">
              <a:solidFill>
                <a:prstClr val="black"/>
              </a:solidFill>
            </a:endParaRPr>
          </a:p>
        </p:txBody>
      </p:sp>
      <p:sp>
        <p:nvSpPr>
          <p:cNvPr id="6" name="页脚占位符 5"/>
          <p:cNvSpPr>
            <a:spLocks noGrp="1"/>
          </p:cNvSpPr>
          <p:nvPr>
            <p:ph type="ftr" sz="quarter" idx="11"/>
          </p:nvPr>
        </p:nvSpPr>
        <p:spPr>
          <a:xfrm>
            <a:off x="3393150" y="6381751"/>
            <a:ext cx="3136900" cy="365125"/>
          </a:xfrm>
          <a:prstGeom prst="rect">
            <a:avLst/>
          </a:prstGeom>
        </p:spPr>
        <p:txBody>
          <a:bodyPr/>
          <a:lstStyle>
            <a:lvl1pPr fontAlgn="auto">
              <a:spcBef>
                <a:spcPts val="0"/>
              </a:spcBef>
              <a:spcAft>
                <a:spcPts val="0"/>
              </a:spcAft>
              <a:defRPr>
                <a:latin typeface="+mn-lt"/>
                <a:ea typeface="+mn-ea"/>
              </a:defRPr>
            </a:lvl1pPr>
          </a:lstStyle>
          <a:p>
            <a:pPr algn="l" eaLnBrk="1" hangingPunct="1">
              <a:defRPr/>
            </a:pPr>
            <a:endParaRPr lang="zh-CN" altLang="en-US" sz="1800">
              <a:solidFill>
                <a:prstClr val="black"/>
              </a:solidFill>
            </a:endParaRPr>
          </a:p>
        </p:txBody>
      </p:sp>
      <p:sp>
        <p:nvSpPr>
          <p:cNvPr id="7" name="灯片编号占位符 6"/>
          <p:cNvSpPr>
            <a:spLocks noGrp="1"/>
          </p:cNvSpPr>
          <p:nvPr>
            <p:ph type="sldNum" sz="quarter" idx="12"/>
          </p:nvPr>
        </p:nvSpPr>
        <p:spPr>
          <a:xfrm>
            <a:off x="7099300" y="6356351"/>
            <a:ext cx="2311400" cy="365125"/>
          </a:xfrm>
          <a:prstGeom prst="rect">
            <a:avLst/>
          </a:prstGeom>
        </p:spPr>
        <p:txBody>
          <a:bodyPr/>
          <a:lstStyle>
            <a:lvl1pPr fontAlgn="auto">
              <a:spcBef>
                <a:spcPts val="0"/>
              </a:spcBef>
              <a:spcAft>
                <a:spcPts val="0"/>
              </a:spcAft>
              <a:defRPr>
                <a:latin typeface="+mn-lt"/>
                <a:ea typeface="+mn-ea"/>
              </a:defRPr>
            </a:lvl1pPr>
          </a:lstStyle>
          <a:p>
            <a:pPr algn="l" eaLnBrk="1" hangingPunct="1">
              <a:defRPr/>
            </a:pPr>
            <a:fld id="{BAC0BC11-7C53-4E06-AFC2-C69AAA0D75D0}" type="slidenum">
              <a:rPr lang="zh-CN" altLang="en-US" sz="1800">
                <a:solidFill>
                  <a:prstClr val="black"/>
                </a:solidFill>
              </a:rPr>
              <a:pPr algn="l" eaLnBrk="1" hangingPunct="1">
                <a:defRPr/>
              </a:pPr>
              <a:t>‹#›</a:t>
            </a:fld>
            <a:endParaRPr lang="zh-CN" altLang="en-US" sz="1800">
              <a:solidFill>
                <a:prstClr val="black"/>
              </a:solidFill>
            </a:endParaRPr>
          </a:p>
        </p:txBody>
      </p:sp>
    </p:spTree>
    <p:extLst>
      <p:ext uri="{BB962C8B-B14F-4D97-AF65-F5344CB8AC3E}">
        <p14:creationId xmlns:p14="http://schemas.microsoft.com/office/powerpoint/2010/main" val="192642138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495300" y="1916833"/>
            <a:ext cx="8915400" cy="4209331"/>
          </a:xfrm>
          <a:prstGeom prst="rect">
            <a:avLst/>
          </a:prstGeo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标题 1"/>
          <p:cNvSpPr>
            <a:spLocks noGrp="1"/>
          </p:cNvSpPr>
          <p:nvPr>
            <p:ph type="title"/>
          </p:nvPr>
        </p:nvSpPr>
        <p:spPr>
          <a:xfrm>
            <a:off x="506506" y="692696"/>
            <a:ext cx="8915400" cy="1143000"/>
          </a:xfrm>
          <a:prstGeom prst="rect">
            <a:avLst/>
          </a:prstGeom>
        </p:spPr>
        <p:txBody>
          <a:bodyPr>
            <a:scene3d>
              <a:camera prst="orthographicFront"/>
              <a:lightRig rig="threePt" dir="t"/>
            </a:scene3d>
            <a:sp3d extrusionH="57150">
              <a:bevelT w="38100" h="38100"/>
            </a:sp3d>
          </a:bodyPr>
          <a:lstStyle>
            <a:lvl1pPr>
              <a:defRPr>
                <a:solidFill>
                  <a:srgbClr val="FFC000"/>
                </a:solidFill>
                <a:latin typeface="华文行楷" pitchFamily="2" charset="-122"/>
                <a:ea typeface="华文行楷" pitchFamily="2" charset="-122"/>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lgn="l" eaLnBrk="1" hangingPunct="1">
              <a:defRPr/>
            </a:pPr>
            <a:fld id="{4D08C1EA-298F-439F-B94D-87D96B28FFC4}" type="datetimeFigureOut">
              <a:rPr lang="zh-CN" altLang="en-US" sz="1800">
                <a:solidFill>
                  <a:prstClr val="black"/>
                </a:solidFill>
              </a:rPr>
              <a:pPr algn="l" eaLnBrk="1" hangingPunct="1">
                <a:defRPr/>
              </a:pPr>
              <a:t>2016/11/27</a:t>
            </a:fld>
            <a:endParaRPr lang="zh-CN" altLang="en-US" sz="1800">
              <a:solidFill>
                <a:prstClr val="black"/>
              </a:solidFill>
            </a:endParaRPr>
          </a:p>
        </p:txBody>
      </p:sp>
      <p:sp>
        <p:nvSpPr>
          <p:cNvPr id="5" name="页脚占位符 4"/>
          <p:cNvSpPr>
            <a:spLocks noGrp="1"/>
          </p:cNvSpPr>
          <p:nvPr>
            <p:ph type="ftr" sz="quarter" idx="11"/>
          </p:nvPr>
        </p:nvSpPr>
        <p:spPr>
          <a:xfrm>
            <a:off x="3393150" y="6381751"/>
            <a:ext cx="3136900" cy="365125"/>
          </a:xfrm>
          <a:prstGeom prst="rect">
            <a:avLst/>
          </a:prstGeom>
        </p:spPr>
        <p:txBody>
          <a:bodyPr/>
          <a:lstStyle>
            <a:lvl1pPr fontAlgn="auto">
              <a:spcBef>
                <a:spcPts val="0"/>
              </a:spcBef>
              <a:spcAft>
                <a:spcPts val="0"/>
              </a:spcAft>
              <a:defRPr>
                <a:latin typeface="+mn-lt"/>
                <a:ea typeface="+mn-ea"/>
              </a:defRPr>
            </a:lvl1pPr>
          </a:lstStyle>
          <a:p>
            <a:pPr algn="l" eaLnBrk="1" hangingPunct="1">
              <a:defRPr/>
            </a:pPr>
            <a:endParaRPr lang="zh-CN" altLang="en-US" sz="1800">
              <a:solidFill>
                <a:prstClr val="black"/>
              </a:solidFill>
            </a:endParaRPr>
          </a:p>
        </p:txBody>
      </p:sp>
      <p:sp>
        <p:nvSpPr>
          <p:cNvPr id="6" name="灯片编号占位符 5"/>
          <p:cNvSpPr>
            <a:spLocks noGrp="1"/>
          </p:cNvSpPr>
          <p:nvPr>
            <p:ph type="sldNum" sz="quarter" idx="12"/>
          </p:nvPr>
        </p:nvSpPr>
        <p:spPr>
          <a:xfrm>
            <a:off x="7099300" y="6356351"/>
            <a:ext cx="2311400" cy="365125"/>
          </a:xfrm>
          <a:prstGeom prst="rect">
            <a:avLst/>
          </a:prstGeom>
        </p:spPr>
        <p:txBody>
          <a:bodyPr/>
          <a:lstStyle>
            <a:lvl1pPr fontAlgn="auto">
              <a:spcBef>
                <a:spcPts val="0"/>
              </a:spcBef>
              <a:spcAft>
                <a:spcPts val="0"/>
              </a:spcAft>
              <a:defRPr>
                <a:latin typeface="+mn-lt"/>
                <a:ea typeface="+mn-ea"/>
              </a:defRPr>
            </a:lvl1pPr>
          </a:lstStyle>
          <a:p>
            <a:pPr algn="l" eaLnBrk="1" hangingPunct="1">
              <a:defRPr/>
            </a:pPr>
            <a:fld id="{DF8E66A7-C808-4752-BF55-409F92A181C2}" type="slidenum">
              <a:rPr lang="zh-CN" altLang="en-US" sz="1800">
                <a:solidFill>
                  <a:prstClr val="black"/>
                </a:solidFill>
              </a:rPr>
              <a:pPr algn="l" eaLnBrk="1" hangingPunct="1">
                <a:defRPr/>
              </a:pPr>
              <a:t>‹#›</a:t>
            </a:fld>
            <a:endParaRPr lang="zh-CN" altLang="en-US" sz="1800">
              <a:solidFill>
                <a:prstClr val="black"/>
              </a:solidFill>
            </a:endParaRPr>
          </a:p>
        </p:txBody>
      </p:sp>
    </p:spTree>
    <p:extLst>
      <p:ext uri="{BB962C8B-B14F-4D97-AF65-F5344CB8AC3E}">
        <p14:creationId xmlns:p14="http://schemas.microsoft.com/office/powerpoint/2010/main" val="151880399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305AD41-630D-4398-BEF3-07619427D13E}" type="slidenum">
              <a:rPr lang="zh-CN" altLang="en-US"/>
              <a:pPr/>
              <a:t>‹#›</a:t>
            </a:fld>
            <a:endParaRPr lang="en-US" altLang="zh-CN"/>
          </a:p>
        </p:txBody>
      </p:sp>
    </p:spTree>
    <p:extLst>
      <p:ext uri="{BB962C8B-B14F-4D97-AF65-F5344CB8AC3E}">
        <p14:creationId xmlns:p14="http://schemas.microsoft.com/office/powerpoint/2010/main" val="23804333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836712"/>
            <a:ext cx="2228850" cy="5289451"/>
          </a:xfrm>
          <a:prstGeom prst="rect">
            <a:avLst/>
          </a:prstGeom>
        </p:spPr>
        <p:txBody>
          <a:bodyPr vert="eaVert" lIns="91440" tIns="45720" rIns="91440" bIns="45720" rtlCol="0" anchor="ctr">
            <a:normAutofit/>
            <a:scene3d>
              <a:camera prst="orthographicFront"/>
              <a:lightRig rig="threePt" dir="t"/>
            </a:scene3d>
            <a:sp3d extrusionH="57150">
              <a:bevelT w="38100" h="38100"/>
            </a:sp3d>
          </a:bodyPr>
          <a:lstStyle>
            <a:lvl1pPr>
              <a:defRPr lang="zh-CN" altLang="en-US" dirty="0">
                <a:solidFill>
                  <a:srgbClr val="FFC000"/>
                </a:solidFill>
                <a:latin typeface="华文行楷" pitchFamily="2" charset="-122"/>
                <a:ea typeface="华文行楷" pitchFamily="2" charset="-122"/>
              </a:defRPr>
            </a:lvl1pPr>
          </a:lstStyle>
          <a:p>
            <a:pPr lvl="0"/>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95300" y="836712"/>
            <a:ext cx="6521450" cy="5289451"/>
          </a:xfrm>
          <a:prstGeom prst="rect">
            <a:avLst/>
          </a:prstGeo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lgn="l" eaLnBrk="1" hangingPunct="1">
              <a:defRPr/>
            </a:pPr>
            <a:fld id="{BB787062-EC5C-4A40-9542-B0DDEE7531FF}" type="datetimeFigureOut">
              <a:rPr lang="zh-CN" altLang="en-US" sz="1800">
                <a:solidFill>
                  <a:prstClr val="black"/>
                </a:solidFill>
              </a:rPr>
              <a:pPr algn="l" eaLnBrk="1" hangingPunct="1">
                <a:defRPr/>
              </a:pPr>
              <a:t>2016/11/27</a:t>
            </a:fld>
            <a:endParaRPr lang="zh-CN" altLang="en-US" sz="1800">
              <a:solidFill>
                <a:prstClr val="black"/>
              </a:solidFill>
            </a:endParaRPr>
          </a:p>
        </p:txBody>
      </p:sp>
      <p:sp>
        <p:nvSpPr>
          <p:cNvPr id="5" name="页脚占位符 4"/>
          <p:cNvSpPr>
            <a:spLocks noGrp="1"/>
          </p:cNvSpPr>
          <p:nvPr>
            <p:ph type="ftr" sz="quarter" idx="11"/>
          </p:nvPr>
        </p:nvSpPr>
        <p:spPr>
          <a:xfrm>
            <a:off x="3393150" y="6381751"/>
            <a:ext cx="3136900" cy="365125"/>
          </a:xfrm>
          <a:prstGeom prst="rect">
            <a:avLst/>
          </a:prstGeom>
        </p:spPr>
        <p:txBody>
          <a:bodyPr/>
          <a:lstStyle>
            <a:lvl1pPr fontAlgn="auto">
              <a:spcBef>
                <a:spcPts val="0"/>
              </a:spcBef>
              <a:spcAft>
                <a:spcPts val="0"/>
              </a:spcAft>
              <a:defRPr>
                <a:latin typeface="+mn-lt"/>
                <a:ea typeface="+mn-ea"/>
              </a:defRPr>
            </a:lvl1pPr>
          </a:lstStyle>
          <a:p>
            <a:pPr algn="l" eaLnBrk="1" hangingPunct="1">
              <a:defRPr/>
            </a:pPr>
            <a:endParaRPr lang="zh-CN" altLang="en-US" sz="1800">
              <a:solidFill>
                <a:prstClr val="black"/>
              </a:solidFill>
            </a:endParaRPr>
          </a:p>
        </p:txBody>
      </p:sp>
      <p:sp>
        <p:nvSpPr>
          <p:cNvPr id="6" name="灯片编号占位符 5"/>
          <p:cNvSpPr>
            <a:spLocks noGrp="1"/>
          </p:cNvSpPr>
          <p:nvPr>
            <p:ph type="sldNum" sz="quarter" idx="12"/>
          </p:nvPr>
        </p:nvSpPr>
        <p:spPr>
          <a:xfrm>
            <a:off x="7099300" y="6356351"/>
            <a:ext cx="2311400" cy="365125"/>
          </a:xfrm>
          <a:prstGeom prst="rect">
            <a:avLst/>
          </a:prstGeom>
        </p:spPr>
        <p:txBody>
          <a:bodyPr/>
          <a:lstStyle>
            <a:lvl1pPr fontAlgn="auto">
              <a:spcBef>
                <a:spcPts val="0"/>
              </a:spcBef>
              <a:spcAft>
                <a:spcPts val="0"/>
              </a:spcAft>
              <a:defRPr>
                <a:latin typeface="+mn-lt"/>
                <a:ea typeface="+mn-ea"/>
              </a:defRPr>
            </a:lvl1pPr>
          </a:lstStyle>
          <a:p>
            <a:pPr algn="l" eaLnBrk="1" hangingPunct="1">
              <a:defRPr/>
            </a:pPr>
            <a:fld id="{AD7CF485-8F06-410D-BC15-7AED197467AB}" type="slidenum">
              <a:rPr lang="zh-CN" altLang="en-US" sz="1800">
                <a:solidFill>
                  <a:prstClr val="black"/>
                </a:solidFill>
              </a:rPr>
              <a:pPr algn="l" eaLnBrk="1" hangingPunct="1">
                <a:defRPr/>
              </a:pPr>
              <a:t>‹#›</a:t>
            </a:fld>
            <a:endParaRPr lang="zh-CN" altLang="en-US" sz="1800">
              <a:solidFill>
                <a:prstClr val="black"/>
              </a:solidFill>
            </a:endParaRPr>
          </a:p>
        </p:txBody>
      </p:sp>
    </p:spTree>
    <p:extLst>
      <p:ext uri="{BB962C8B-B14F-4D97-AF65-F5344CB8AC3E}">
        <p14:creationId xmlns:p14="http://schemas.microsoft.com/office/powerpoint/2010/main" val="378838018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lgn="l" eaLnBrk="1" hangingPunct="1">
              <a:defRPr/>
            </a:pPr>
            <a:fld id="{4977D030-89B4-4119-BE4A-33DF9B7ECBD6}" type="datetimeFigureOut">
              <a:rPr lang="zh-CN" altLang="en-US" sz="1800">
                <a:solidFill>
                  <a:prstClr val="black"/>
                </a:solidFill>
              </a:rPr>
              <a:pPr algn="l" eaLnBrk="1" hangingPunct="1">
                <a:defRPr/>
              </a:pPr>
              <a:t>2016/11/27</a:t>
            </a:fld>
            <a:endParaRPr lang="zh-CN" altLang="en-US" sz="1800">
              <a:solidFill>
                <a:prstClr val="black"/>
              </a:solidFill>
            </a:endParaRPr>
          </a:p>
        </p:txBody>
      </p:sp>
      <p:sp>
        <p:nvSpPr>
          <p:cNvPr id="3" name="页脚占位符 4"/>
          <p:cNvSpPr>
            <a:spLocks noGrp="1"/>
          </p:cNvSpPr>
          <p:nvPr>
            <p:ph type="ftr" sz="quarter" idx="11"/>
          </p:nvPr>
        </p:nvSpPr>
        <p:spPr>
          <a:xfrm>
            <a:off x="3393150" y="6381751"/>
            <a:ext cx="3136900" cy="365125"/>
          </a:xfrm>
          <a:prstGeom prst="rect">
            <a:avLst/>
          </a:prstGeom>
        </p:spPr>
        <p:txBody>
          <a:bodyPr/>
          <a:lstStyle>
            <a:lvl1pPr fontAlgn="auto">
              <a:spcBef>
                <a:spcPts val="0"/>
              </a:spcBef>
              <a:spcAft>
                <a:spcPts val="0"/>
              </a:spcAft>
              <a:defRPr>
                <a:latin typeface="+mn-lt"/>
                <a:ea typeface="+mn-ea"/>
              </a:defRPr>
            </a:lvl1pPr>
          </a:lstStyle>
          <a:p>
            <a:pPr algn="l" eaLnBrk="1" hangingPunct="1">
              <a:defRPr/>
            </a:pPr>
            <a:endParaRPr lang="zh-CN" altLang="en-US" sz="1800">
              <a:solidFill>
                <a:prstClr val="black"/>
              </a:solidFill>
            </a:endParaRPr>
          </a:p>
        </p:txBody>
      </p:sp>
      <p:sp>
        <p:nvSpPr>
          <p:cNvPr id="4" name="灯片编号占位符 5"/>
          <p:cNvSpPr>
            <a:spLocks noGrp="1"/>
          </p:cNvSpPr>
          <p:nvPr>
            <p:ph type="sldNum" sz="quarter" idx="12"/>
          </p:nvPr>
        </p:nvSpPr>
        <p:spPr>
          <a:xfrm>
            <a:off x="7099300" y="6356351"/>
            <a:ext cx="2311400" cy="365125"/>
          </a:xfrm>
          <a:prstGeom prst="rect">
            <a:avLst/>
          </a:prstGeom>
        </p:spPr>
        <p:txBody>
          <a:bodyPr/>
          <a:lstStyle>
            <a:lvl1pPr fontAlgn="auto">
              <a:spcBef>
                <a:spcPts val="0"/>
              </a:spcBef>
              <a:spcAft>
                <a:spcPts val="0"/>
              </a:spcAft>
              <a:defRPr>
                <a:latin typeface="+mn-lt"/>
                <a:ea typeface="+mn-ea"/>
              </a:defRPr>
            </a:lvl1pPr>
          </a:lstStyle>
          <a:p>
            <a:pPr algn="l" eaLnBrk="1" hangingPunct="1">
              <a:defRPr/>
            </a:pPr>
            <a:fld id="{BF7DBE07-4504-4B4A-A276-EE8439004F7B}" type="slidenum">
              <a:rPr lang="zh-CN" altLang="en-US" sz="1800">
                <a:solidFill>
                  <a:prstClr val="black"/>
                </a:solidFill>
              </a:rPr>
              <a:pPr algn="l" eaLnBrk="1" hangingPunct="1">
                <a:defRPr/>
              </a:pPr>
              <a:t>‹#›</a:t>
            </a:fld>
            <a:endParaRPr lang="zh-CN" altLang="en-US" sz="1800">
              <a:solidFill>
                <a:prstClr val="black"/>
              </a:solidFill>
            </a:endParaRPr>
          </a:p>
        </p:txBody>
      </p:sp>
    </p:spTree>
    <p:extLst>
      <p:ext uri="{BB962C8B-B14F-4D97-AF65-F5344CB8AC3E}">
        <p14:creationId xmlns:p14="http://schemas.microsoft.com/office/powerpoint/2010/main" val="41187524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76275" y="1709738"/>
            <a:ext cx="8543925"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76275" y="4589463"/>
            <a:ext cx="8543925"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5804A98-1321-4216-B43C-191D71B2CB40}" type="slidenum">
              <a:rPr lang="zh-CN" altLang="en-US"/>
              <a:pPr/>
              <a:t>‹#›</a:t>
            </a:fld>
            <a:endParaRPr lang="en-US" altLang="zh-CN"/>
          </a:p>
        </p:txBody>
      </p:sp>
    </p:spTree>
    <p:extLst>
      <p:ext uri="{BB962C8B-B14F-4D97-AF65-F5344CB8AC3E}">
        <p14:creationId xmlns:p14="http://schemas.microsoft.com/office/powerpoint/2010/main" val="1464238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371600"/>
            <a:ext cx="4340225"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87925" y="1371600"/>
            <a:ext cx="4340225"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D74461D-44F6-42C3-B313-D04CF6D9D4FF}" type="slidenum">
              <a:rPr lang="zh-CN" altLang="en-US"/>
              <a:pPr/>
              <a:t>‹#›</a:t>
            </a:fld>
            <a:endParaRPr lang="en-US" altLang="zh-CN"/>
          </a:p>
        </p:txBody>
      </p:sp>
    </p:spTree>
    <p:extLst>
      <p:ext uri="{BB962C8B-B14F-4D97-AF65-F5344CB8AC3E}">
        <p14:creationId xmlns:p14="http://schemas.microsoft.com/office/powerpoint/2010/main" val="1781207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82625" y="365125"/>
            <a:ext cx="8543925"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82625" y="2505075"/>
            <a:ext cx="419100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14913" y="2505075"/>
            <a:ext cx="42116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89D52C11-5F18-49D9-9222-CE41E7353018}" type="slidenum">
              <a:rPr lang="zh-CN" altLang="en-US"/>
              <a:pPr/>
              <a:t>‹#›</a:t>
            </a:fld>
            <a:endParaRPr lang="en-US" altLang="zh-CN"/>
          </a:p>
        </p:txBody>
      </p:sp>
    </p:spTree>
    <p:extLst>
      <p:ext uri="{BB962C8B-B14F-4D97-AF65-F5344CB8AC3E}">
        <p14:creationId xmlns:p14="http://schemas.microsoft.com/office/powerpoint/2010/main" val="334978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CC5F5F76-0DF1-4C71-ADCA-07EA88415C5E}" type="slidenum">
              <a:rPr lang="zh-CN" altLang="en-US"/>
              <a:pPr/>
              <a:t>‹#›</a:t>
            </a:fld>
            <a:endParaRPr lang="en-US" altLang="zh-CN"/>
          </a:p>
        </p:txBody>
      </p:sp>
    </p:spTree>
    <p:extLst>
      <p:ext uri="{BB962C8B-B14F-4D97-AF65-F5344CB8AC3E}">
        <p14:creationId xmlns:p14="http://schemas.microsoft.com/office/powerpoint/2010/main" val="1142573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EBB443C-37CC-41DF-BA55-6C669DE09EFF}" type="slidenum">
              <a:rPr lang="zh-CN" altLang="en-US"/>
              <a:pPr/>
              <a:t>‹#›</a:t>
            </a:fld>
            <a:endParaRPr lang="en-US" altLang="zh-CN"/>
          </a:p>
        </p:txBody>
      </p:sp>
    </p:spTree>
    <p:extLst>
      <p:ext uri="{BB962C8B-B14F-4D97-AF65-F5344CB8AC3E}">
        <p14:creationId xmlns:p14="http://schemas.microsoft.com/office/powerpoint/2010/main" val="217162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625" y="457200"/>
            <a:ext cx="3194050"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66564BF-6234-4AD3-B087-8D1DCEC936BA}" type="slidenum">
              <a:rPr lang="zh-CN" altLang="en-US"/>
              <a:pPr/>
              <a:t>‹#›</a:t>
            </a:fld>
            <a:endParaRPr lang="en-US" altLang="zh-CN"/>
          </a:p>
        </p:txBody>
      </p:sp>
    </p:spTree>
    <p:extLst>
      <p:ext uri="{BB962C8B-B14F-4D97-AF65-F5344CB8AC3E}">
        <p14:creationId xmlns:p14="http://schemas.microsoft.com/office/powerpoint/2010/main" val="63626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625" y="457200"/>
            <a:ext cx="319405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49D346D-4705-41EE-B229-1280298311B3}" type="slidenum">
              <a:rPr lang="zh-CN" altLang="en-US"/>
              <a:pPr/>
              <a:t>‹#›</a:t>
            </a:fld>
            <a:endParaRPr lang="en-US" altLang="zh-CN"/>
          </a:p>
        </p:txBody>
      </p:sp>
    </p:spTree>
    <p:extLst>
      <p:ext uri="{BB962C8B-B14F-4D97-AF65-F5344CB8AC3E}">
        <p14:creationId xmlns:p14="http://schemas.microsoft.com/office/powerpoint/2010/main" val="82004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06700" y="90488"/>
            <a:ext cx="65214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95300" y="1371600"/>
            <a:ext cx="883285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95300" y="62484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ffectLst>
                  <a:outerShdw blurRad="38100" dist="38100" dir="2700000" algn="tl">
                    <a:srgbClr val="000000"/>
                  </a:outerShdw>
                </a:effectLst>
                <a:latin typeface="+mn-lt"/>
                <a:ea typeface="+mn-ea"/>
              </a:defRPr>
            </a:lvl1pPr>
          </a:lstStyle>
          <a:p>
            <a:endParaRPr lang="en-US" altLang="zh-CN"/>
          </a:p>
        </p:txBody>
      </p:sp>
      <p:sp>
        <p:nvSpPr>
          <p:cNvPr id="1029" name="Rectangle 5"/>
          <p:cNvSpPr>
            <a:spLocks noGrp="1" noChangeArrowheads="1"/>
          </p:cNvSpPr>
          <p:nvPr>
            <p:ph type="ftr" sz="quarter" idx="3"/>
          </p:nvPr>
        </p:nvSpPr>
        <p:spPr bwMode="auto">
          <a:xfrm>
            <a:off x="2146300" y="6248400"/>
            <a:ext cx="553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effectLst>
                  <a:outerShdw blurRad="38100" dist="38100" dir="2700000" algn="tl">
                    <a:srgbClr val="000000"/>
                  </a:outerShdw>
                </a:effectLst>
                <a:latin typeface="+mn-lt"/>
                <a:ea typeface="+mn-ea"/>
              </a:defRPr>
            </a:lvl1pPr>
          </a:lstStyle>
          <a:p>
            <a:endParaRPr lang="en-US" altLang="zh-CN"/>
          </a:p>
        </p:txBody>
      </p:sp>
      <p:sp>
        <p:nvSpPr>
          <p:cNvPr id="1030" name="Rectangle 6"/>
          <p:cNvSpPr>
            <a:spLocks noGrp="1" noChangeArrowheads="1"/>
          </p:cNvSpPr>
          <p:nvPr>
            <p:ph type="sldNum" sz="quarter" idx="4"/>
          </p:nvPr>
        </p:nvSpPr>
        <p:spPr bwMode="auto">
          <a:xfrm>
            <a:off x="7924800" y="62484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ffectLst>
                  <a:outerShdw blurRad="38100" dist="38100" dir="2700000" algn="tl">
                    <a:srgbClr val="000000"/>
                  </a:outerShdw>
                </a:effectLst>
                <a:latin typeface="+mn-lt"/>
                <a:ea typeface="+mn-ea"/>
              </a:defRPr>
            </a:lvl1pPr>
          </a:lstStyle>
          <a:p>
            <a:fld id="{B3FDD090-B999-4D57-977E-52D6B99D5597}"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600" b="1" kern="12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sz="3600" b="1">
          <a:solidFill>
            <a:schemeClr val="tx2"/>
          </a:solidFill>
          <a:effectLst>
            <a:outerShdw blurRad="38100" dist="38100" dir="2700000" algn="tl">
              <a:srgbClr val="000000"/>
            </a:outerShdw>
          </a:effectLst>
          <a:latin typeface="幼圆" panose="02010509060101010101" pitchFamily="49" charset="-122"/>
          <a:ea typeface="幼圆" panose="02010509060101010101" pitchFamily="49" charset="-122"/>
        </a:defRPr>
      </a:lvl2pPr>
      <a:lvl3pPr algn="l" rtl="0" fontAlgn="base">
        <a:spcBef>
          <a:spcPct val="0"/>
        </a:spcBef>
        <a:spcAft>
          <a:spcPct val="0"/>
        </a:spcAft>
        <a:defRPr sz="3600" b="1">
          <a:solidFill>
            <a:schemeClr val="tx2"/>
          </a:solidFill>
          <a:effectLst>
            <a:outerShdw blurRad="38100" dist="38100" dir="2700000" algn="tl">
              <a:srgbClr val="000000"/>
            </a:outerShdw>
          </a:effectLst>
          <a:latin typeface="幼圆" panose="02010509060101010101" pitchFamily="49" charset="-122"/>
          <a:ea typeface="幼圆" panose="02010509060101010101" pitchFamily="49" charset="-122"/>
        </a:defRPr>
      </a:lvl3pPr>
      <a:lvl4pPr algn="l" rtl="0" fontAlgn="base">
        <a:spcBef>
          <a:spcPct val="0"/>
        </a:spcBef>
        <a:spcAft>
          <a:spcPct val="0"/>
        </a:spcAft>
        <a:defRPr sz="3600" b="1">
          <a:solidFill>
            <a:schemeClr val="tx2"/>
          </a:solidFill>
          <a:effectLst>
            <a:outerShdw blurRad="38100" dist="38100" dir="2700000" algn="tl">
              <a:srgbClr val="000000"/>
            </a:outerShdw>
          </a:effectLst>
          <a:latin typeface="幼圆" panose="02010509060101010101" pitchFamily="49" charset="-122"/>
          <a:ea typeface="幼圆" panose="02010509060101010101" pitchFamily="49" charset="-122"/>
        </a:defRPr>
      </a:lvl4pPr>
      <a:lvl5pPr algn="l" rtl="0" fontAlgn="base">
        <a:spcBef>
          <a:spcPct val="0"/>
        </a:spcBef>
        <a:spcAft>
          <a:spcPct val="0"/>
        </a:spcAft>
        <a:defRPr sz="3600" b="1">
          <a:solidFill>
            <a:schemeClr val="tx2"/>
          </a:solidFill>
          <a:effectLst>
            <a:outerShdw blurRad="38100" dist="38100" dir="2700000" algn="tl">
              <a:srgbClr val="000000"/>
            </a:outerShdw>
          </a:effectLst>
          <a:latin typeface="幼圆" panose="02010509060101010101" pitchFamily="49" charset="-122"/>
          <a:ea typeface="幼圆" panose="02010509060101010101" pitchFamily="49" charset="-122"/>
        </a:defRPr>
      </a:lvl5pPr>
      <a:lvl6pPr marL="457200" algn="l" rtl="0" fontAlgn="base">
        <a:spcBef>
          <a:spcPct val="0"/>
        </a:spcBef>
        <a:spcAft>
          <a:spcPct val="0"/>
        </a:spcAft>
        <a:defRPr sz="3600" b="1">
          <a:solidFill>
            <a:schemeClr val="tx2"/>
          </a:solidFill>
          <a:effectLst>
            <a:outerShdw blurRad="38100" dist="38100" dir="2700000" algn="tl">
              <a:srgbClr val="000000"/>
            </a:outerShdw>
          </a:effectLst>
          <a:latin typeface="幼圆" panose="02010509060101010101" pitchFamily="49" charset="-122"/>
          <a:ea typeface="幼圆" panose="02010509060101010101" pitchFamily="49" charset="-122"/>
        </a:defRPr>
      </a:lvl6pPr>
      <a:lvl7pPr marL="914400" algn="l" rtl="0" fontAlgn="base">
        <a:spcBef>
          <a:spcPct val="0"/>
        </a:spcBef>
        <a:spcAft>
          <a:spcPct val="0"/>
        </a:spcAft>
        <a:defRPr sz="3600" b="1">
          <a:solidFill>
            <a:schemeClr val="tx2"/>
          </a:solidFill>
          <a:effectLst>
            <a:outerShdw blurRad="38100" dist="38100" dir="2700000" algn="tl">
              <a:srgbClr val="000000"/>
            </a:outerShdw>
          </a:effectLst>
          <a:latin typeface="幼圆" panose="02010509060101010101" pitchFamily="49" charset="-122"/>
          <a:ea typeface="幼圆" panose="02010509060101010101" pitchFamily="49" charset="-122"/>
        </a:defRPr>
      </a:lvl7pPr>
      <a:lvl8pPr marL="1371600" algn="l" rtl="0" fontAlgn="base">
        <a:spcBef>
          <a:spcPct val="0"/>
        </a:spcBef>
        <a:spcAft>
          <a:spcPct val="0"/>
        </a:spcAft>
        <a:defRPr sz="3600" b="1">
          <a:solidFill>
            <a:schemeClr val="tx2"/>
          </a:solidFill>
          <a:effectLst>
            <a:outerShdw blurRad="38100" dist="38100" dir="2700000" algn="tl">
              <a:srgbClr val="000000"/>
            </a:outerShdw>
          </a:effectLst>
          <a:latin typeface="幼圆" panose="02010509060101010101" pitchFamily="49" charset="-122"/>
          <a:ea typeface="幼圆" panose="02010509060101010101" pitchFamily="49" charset="-122"/>
        </a:defRPr>
      </a:lvl8pPr>
      <a:lvl9pPr marL="1828800" algn="l" rtl="0" fontAlgn="base">
        <a:spcBef>
          <a:spcPct val="0"/>
        </a:spcBef>
        <a:spcAft>
          <a:spcPct val="0"/>
        </a:spcAft>
        <a:defRPr sz="3600" b="1">
          <a:solidFill>
            <a:schemeClr val="tx2"/>
          </a:solidFill>
          <a:effectLst>
            <a:outerShdw blurRad="38100" dist="38100" dir="2700000" algn="tl">
              <a:srgbClr val="000000"/>
            </a:outerShdw>
          </a:effectLst>
          <a:latin typeface="幼圆" panose="02010509060101010101" pitchFamily="49" charset="-122"/>
          <a:ea typeface="幼圆" panose="02010509060101010101" pitchFamily="49" charset="-122"/>
        </a:defRPr>
      </a:lvl9pPr>
    </p:titleStyle>
    <p:bodyStyle>
      <a:lvl1pPr marL="342900" indent="-342900" algn="l" rtl="0" fontAlgn="base">
        <a:spcBef>
          <a:spcPct val="20000"/>
        </a:spcBef>
        <a:spcAft>
          <a:spcPct val="0"/>
        </a:spcAft>
        <a:buChar char="•"/>
        <a:defRPr sz="3200" kern="1200">
          <a:solidFill>
            <a:schemeClr val="bg2"/>
          </a:solidFill>
          <a:latin typeface="+mn-lt"/>
          <a:ea typeface="+mn-ea"/>
          <a:cs typeface="+mn-cs"/>
        </a:defRPr>
      </a:lvl1pPr>
      <a:lvl2pPr marL="742950" indent="-285750" algn="l" rtl="0" fontAlgn="base">
        <a:spcBef>
          <a:spcPct val="20000"/>
        </a:spcBef>
        <a:spcAft>
          <a:spcPct val="0"/>
        </a:spcAft>
        <a:buChar char="–"/>
        <a:defRPr sz="2800" kern="1200">
          <a:solidFill>
            <a:schemeClr val="bg2"/>
          </a:solidFill>
          <a:latin typeface="+mn-lt"/>
          <a:ea typeface="+mn-ea"/>
          <a:cs typeface="+mn-cs"/>
        </a:defRPr>
      </a:lvl2pPr>
      <a:lvl3pPr marL="1143000" indent="-228600" algn="l" rtl="0" fontAlgn="base">
        <a:spcBef>
          <a:spcPct val="20000"/>
        </a:spcBef>
        <a:spcAft>
          <a:spcPct val="0"/>
        </a:spcAft>
        <a:buChar char="•"/>
        <a:defRPr sz="2400" kern="1200">
          <a:solidFill>
            <a:schemeClr val="bg2"/>
          </a:solidFill>
          <a:latin typeface="+mn-lt"/>
          <a:ea typeface="+mn-ea"/>
          <a:cs typeface="+mn-cs"/>
        </a:defRPr>
      </a:lvl3pPr>
      <a:lvl4pPr marL="1600200" indent="-228600" algn="l" rtl="0" fontAlgn="base">
        <a:spcBef>
          <a:spcPct val="20000"/>
        </a:spcBef>
        <a:spcAft>
          <a:spcPct val="0"/>
        </a:spcAft>
        <a:buChar char="–"/>
        <a:defRPr sz="2000" kern="1200">
          <a:solidFill>
            <a:schemeClr val="bg2"/>
          </a:solidFill>
          <a:latin typeface="+mn-lt"/>
          <a:ea typeface="+mn-ea"/>
          <a:cs typeface="+mn-cs"/>
        </a:defRPr>
      </a:lvl4pPr>
      <a:lvl5pPr marL="2057400" indent="-228600" algn="l" rtl="0" fontAlgn="base">
        <a:spcBef>
          <a:spcPct val="20000"/>
        </a:spcBef>
        <a:spcAft>
          <a:spcPct val="0"/>
        </a:spcAft>
        <a:buChar char="»"/>
        <a:defRPr sz="20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2" cstate="print"/>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01843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bg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bg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bg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bg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1.jpeg"/><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3.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32520" y="2564904"/>
            <a:ext cx="8915400" cy="1143000"/>
          </a:xfrm>
        </p:spPr>
        <p:txBody>
          <a:bodyPr/>
          <a:lstStyle/>
          <a:p>
            <a:r>
              <a:rPr lang="zh-CN" altLang="en-US" dirty="0"/>
              <a:t>第八章  栅格数据空间分析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57346"/>
                                        </p:tgtEl>
                                        <p:attrNameLst>
                                          <p:attrName>style.visibility</p:attrName>
                                        </p:attrNameLst>
                                      </p:cBhvr>
                                      <p:to>
                                        <p:strVal val="visible"/>
                                      </p:to>
                                    </p:set>
                                    <p:anim by="(-#ppt_w*2)" calcmode="lin" valueType="num">
                                      <p:cBhvr rctx="PPT">
                                        <p:cTn id="7" dur="500" autoRev="1" fill="hold">
                                          <p:stCondLst>
                                            <p:cond delay="0"/>
                                          </p:stCondLst>
                                        </p:cTn>
                                        <p:tgtEl>
                                          <p:spTgt spid="57346"/>
                                        </p:tgtEl>
                                        <p:attrNameLst>
                                          <p:attrName>ppt_w</p:attrName>
                                        </p:attrNameLst>
                                      </p:cBhvr>
                                    </p:anim>
                                    <p:anim by="(#ppt_w*0.50)" calcmode="lin" valueType="num">
                                      <p:cBhvr>
                                        <p:cTn id="8" dur="500" decel="50000" autoRev="1" fill="hold">
                                          <p:stCondLst>
                                            <p:cond delay="0"/>
                                          </p:stCondLst>
                                        </p:cTn>
                                        <p:tgtEl>
                                          <p:spTgt spid="57346"/>
                                        </p:tgtEl>
                                        <p:attrNameLst>
                                          <p:attrName>ppt_x</p:attrName>
                                        </p:attrNameLst>
                                      </p:cBhvr>
                                    </p:anim>
                                    <p:anim from="(-#ppt_h/2)" to="(#ppt_y)" calcmode="lin" valueType="num">
                                      <p:cBhvr>
                                        <p:cTn id="9" dur="1000" fill="hold">
                                          <p:stCondLst>
                                            <p:cond delay="0"/>
                                          </p:stCondLst>
                                        </p:cTn>
                                        <p:tgtEl>
                                          <p:spTgt spid="57346"/>
                                        </p:tgtEl>
                                        <p:attrNameLst>
                                          <p:attrName>ppt_y</p:attrName>
                                        </p:attrNameLst>
                                      </p:cBhvr>
                                    </p:anim>
                                    <p:animRot by="21600000">
                                      <p:cBhvr>
                                        <p:cTn id="10" dur="1000" fill="hold">
                                          <p:stCondLst>
                                            <p:cond delay="0"/>
                                          </p:stCondLst>
                                        </p:cTn>
                                        <p:tgtEl>
                                          <p:spTgt spid="57346"/>
                                        </p:tgtEl>
                                        <p:attrNameLst>
                                          <p:attrName>r</p:attrName>
                                        </p:attrNameLst>
                                      </p:cBhvr>
                                    </p:animRot>
                                  </p:childTnLst>
                                </p:cTn>
                              </p:par>
                              <p:par>
                                <p:cTn id="11" presetID="34" presetClass="emph" presetSubtype="0" fill="hold" grpId="1"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57346"/>
                                        </p:tgtEl>
                                        <p:attrNameLst>
                                          <p:attrName>ppt_x</p:attrName>
                                          <p:attrName>ppt_y</p:attrName>
                                        </p:attrNameLst>
                                      </p:cBhvr>
                                    </p:animMotion>
                                    <p:animRot by="1500000">
                                      <p:cBhvr>
                                        <p:cTn id="13" dur="125" fill="hold">
                                          <p:stCondLst>
                                            <p:cond delay="0"/>
                                          </p:stCondLst>
                                        </p:cTn>
                                        <p:tgtEl>
                                          <p:spTgt spid="57346"/>
                                        </p:tgtEl>
                                        <p:attrNameLst>
                                          <p:attrName>r</p:attrName>
                                        </p:attrNameLst>
                                      </p:cBhvr>
                                    </p:animRot>
                                    <p:animRot by="-1500000">
                                      <p:cBhvr>
                                        <p:cTn id="14" dur="125" fill="hold">
                                          <p:stCondLst>
                                            <p:cond delay="125"/>
                                          </p:stCondLst>
                                        </p:cTn>
                                        <p:tgtEl>
                                          <p:spTgt spid="57346"/>
                                        </p:tgtEl>
                                        <p:attrNameLst>
                                          <p:attrName>r</p:attrName>
                                        </p:attrNameLst>
                                      </p:cBhvr>
                                    </p:animRot>
                                    <p:animRot by="-1500000">
                                      <p:cBhvr>
                                        <p:cTn id="15" dur="125" fill="hold">
                                          <p:stCondLst>
                                            <p:cond delay="250"/>
                                          </p:stCondLst>
                                        </p:cTn>
                                        <p:tgtEl>
                                          <p:spTgt spid="57346"/>
                                        </p:tgtEl>
                                        <p:attrNameLst>
                                          <p:attrName>r</p:attrName>
                                        </p:attrNameLst>
                                      </p:cBhvr>
                                    </p:animRot>
                                    <p:animRot by="1500000">
                                      <p:cBhvr>
                                        <p:cTn id="16" dur="125" fill="hold">
                                          <p:stCondLst>
                                            <p:cond delay="375"/>
                                          </p:stCondLst>
                                        </p:cTn>
                                        <p:tgtEl>
                                          <p:spTgt spid="5734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P spid="57346"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a:t>二、距离制图</a:t>
            </a:r>
          </a:p>
        </p:txBody>
      </p:sp>
      <p:sp>
        <p:nvSpPr>
          <p:cNvPr id="70659" name="Rectangle 3"/>
          <p:cNvSpPr>
            <a:spLocks noGrp="1" noChangeArrowheads="1"/>
          </p:cNvSpPr>
          <p:nvPr>
            <p:ph type="body" idx="1"/>
          </p:nvPr>
        </p:nvSpPr>
        <p:spPr>
          <a:xfrm>
            <a:off x="495300" y="1371600"/>
            <a:ext cx="4457700" cy="4144963"/>
          </a:xfrm>
        </p:spPr>
        <p:txBody>
          <a:bodyPr/>
          <a:lstStyle/>
          <a:p>
            <a:pPr>
              <a:buFontTx/>
              <a:buNone/>
            </a:pPr>
            <a:r>
              <a:rPr lang="en-US" altLang="zh-CN" dirty="0"/>
              <a:t>1. </a:t>
            </a:r>
            <a:r>
              <a:rPr lang="zh-CN" altLang="en-US" dirty="0"/>
              <a:t>距离制图基础</a:t>
            </a:r>
          </a:p>
          <a:p>
            <a:pPr>
              <a:buFontTx/>
              <a:buNone/>
            </a:pPr>
            <a:r>
              <a:rPr lang="en-US" altLang="zh-CN" sz="2800" dirty="0"/>
              <a:t>   </a:t>
            </a:r>
            <a:r>
              <a:rPr lang="zh-CN" altLang="en-US" sz="2800" dirty="0"/>
              <a:t>（</a:t>
            </a:r>
            <a:r>
              <a:rPr lang="en-US" altLang="zh-CN" sz="2800" dirty="0"/>
              <a:t>1</a:t>
            </a:r>
            <a:r>
              <a:rPr lang="zh-CN" altLang="en-US" sz="2800" dirty="0"/>
              <a:t>） 源</a:t>
            </a:r>
          </a:p>
          <a:p>
            <a:pPr>
              <a:buFontTx/>
              <a:buNone/>
            </a:pPr>
            <a:r>
              <a:rPr lang="zh-CN" altLang="en-US" sz="3600" dirty="0"/>
              <a:t>         </a:t>
            </a:r>
            <a:r>
              <a:rPr lang="en-US" altLang="zh-CN" sz="2400" dirty="0" err="1">
                <a:solidFill>
                  <a:srgbClr val="FF0000"/>
                </a:solidFill>
              </a:rPr>
              <a:t>源即距离分析中的目标或目的地。</a:t>
            </a:r>
            <a:r>
              <a:rPr lang="en-US" altLang="zh-CN" sz="2400" dirty="0" err="1"/>
              <a:t>如学校，商场，水井，道路等</a:t>
            </a:r>
            <a:r>
              <a:rPr lang="en-US" altLang="zh-CN" sz="2400" dirty="0"/>
              <a:t>。</a:t>
            </a:r>
            <a:r>
              <a:rPr lang="zh-CN" altLang="en-US" sz="2400" dirty="0"/>
              <a:t>表现在</a:t>
            </a:r>
            <a:r>
              <a:rPr lang="en-US" altLang="zh-CN" sz="2400" dirty="0"/>
              <a:t>GIS</a:t>
            </a:r>
            <a:r>
              <a:rPr lang="zh-CN" altLang="en-US" sz="2400" dirty="0"/>
              <a:t>数据特征上是一些离散的点、线、面要素。要素可以邻接，但属性必须不同。</a:t>
            </a:r>
          </a:p>
          <a:p>
            <a:pPr>
              <a:buFontTx/>
              <a:buNone/>
            </a:pPr>
            <a:endParaRPr lang="zh-CN" altLang="en-US" sz="2400" dirty="0"/>
          </a:p>
        </p:txBody>
      </p:sp>
      <p:grpSp>
        <p:nvGrpSpPr>
          <p:cNvPr id="70668" name="Group 12"/>
          <p:cNvGrpSpPr>
            <a:grpSpLocks/>
          </p:cNvGrpSpPr>
          <p:nvPr/>
        </p:nvGrpSpPr>
        <p:grpSpPr bwMode="auto">
          <a:xfrm>
            <a:off x="5313363" y="2349500"/>
            <a:ext cx="3168650" cy="3205163"/>
            <a:chOff x="3347" y="1026"/>
            <a:chExt cx="1996" cy="2019"/>
          </a:xfrm>
        </p:grpSpPr>
        <p:sp>
          <p:nvSpPr>
            <p:cNvPr id="70662" name="Text Box 6"/>
            <p:cNvSpPr txBox="1">
              <a:spLocks noChangeArrowheads="1"/>
            </p:cNvSpPr>
            <p:nvPr/>
          </p:nvSpPr>
          <p:spPr bwMode="auto">
            <a:xfrm>
              <a:off x="3619" y="2795"/>
              <a:ext cx="140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8.6  </a:t>
              </a:r>
              <a:r>
                <a:rPr lang="zh-CN" altLang="en-US" sz="2000">
                  <a:latin typeface="隶书" panose="02010509060101010101" pitchFamily="49" charset="-122"/>
                  <a:ea typeface="隶书" panose="02010509060101010101" pitchFamily="49" charset="-122"/>
                </a:rPr>
                <a:t>源分布图</a:t>
              </a:r>
            </a:p>
          </p:txBody>
        </p:sp>
        <p:pic>
          <p:nvPicPr>
            <p:cNvPr id="7066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 y="1026"/>
              <a:ext cx="1996" cy="17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zh-CN" altLang="en-US"/>
              <a:t>二、距离制图</a:t>
            </a:r>
          </a:p>
        </p:txBody>
      </p:sp>
      <p:sp>
        <p:nvSpPr>
          <p:cNvPr id="124931" name="Rectangle 3"/>
          <p:cNvSpPr>
            <a:spLocks noGrp="1" noChangeArrowheads="1"/>
          </p:cNvSpPr>
          <p:nvPr>
            <p:ph type="body" idx="1"/>
          </p:nvPr>
        </p:nvSpPr>
        <p:spPr>
          <a:xfrm>
            <a:off x="560388" y="1371600"/>
            <a:ext cx="4032250" cy="3857625"/>
          </a:xfrm>
        </p:spPr>
        <p:txBody>
          <a:bodyPr/>
          <a:lstStyle/>
          <a:p>
            <a:pPr>
              <a:lnSpc>
                <a:spcPct val="90000"/>
              </a:lnSpc>
              <a:buFontTx/>
              <a:buNone/>
            </a:pPr>
            <a:r>
              <a:rPr lang="zh-CN" altLang="en-US" dirty="0"/>
              <a:t>（</a:t>
            </a:r>
            <a:r>
              <a:rPr lang="en-US" altLang="zh-CN" dirty="0"/>
              <a:t>2</a:t>
            </a:r>
            <a:r>
              <a:rPr lang="zh-CN" altLang="en-US" dirty="0"/>
              <a:t>） 距离制图函数</a:t>
            </a:r>
          </a:p>
          <a:p>
            <a:pPr>
              <a:lnSpc>
                <a:spcPct val="90000"/>
              </a:lnSpc>
              <a:buFontTx/>
              <a:buNone/>
            </a:pPr>
            <a:r>
              <a:rPr lang="zh-CN" altLang="en-US" sz="2800" dirty="0"/>
              <a:t>       </a:t>
            </a:r>
            <a:r>
              <a:rPr lang="en-US" altLang="zh-CN" sz="2800" dirty="0"/>
              <a:t>1</a:t>
            </a:r>
            <a:r>
              <a:rPr lang="zh-CN" altLang="en-US" sz="2800" dirty="0"/>
              <a:t>）直线距离函数</a:t>
            </a:r>
          </a:p>
          <a:p>
            <a:pPr>
              <a:lnSpc>
                <a:spcPct val="90000"/>
              </a:lnSpc>
              <a:buFontTx/>
              <a:buNone/>
            </a:pPr>
            <a:r>
              <a:rPr lang="zh-CN" altLang="en-US" sz="2400" dirty="0"/>
              <a:t>         直线距离函数用于量测每一栅格单元到</a:t>
            </a:r>
            <a:r>
              <a:rPr lang="zh-CN" altLang="en-US" sz="2400" dirty="0">
                <a:solidFill>
                  <a:srgbClr val="FF0000"/>
                </a:solidFill>
              </a:rPr>
              <a:t>最近源</a:t>
            </a:r>
            <a:r>
              <a:rPr lang="zh-CN" altLang="en-US" sz="2400" dirty="0"/>
              <a:t>的直线距离。它表示的是每一栅格单元中心到最近源所在栅格单元中心的距离。 </a:t>
            </a:r>
          </a:p>
          <a:p>
            <a:pPr>
              <a:lnSpc>
                <a:spcPct val="90000"/>
              </a:lnSpc>
              <a:buFontTx/>
              <a:buNone/>
            </a:pPr>
            <a:r>
              <a:rPr lang="zh-CN" altLang="en-US" sz="2800" dirty="0"/>
              <a:t>          </a:t>
            </a:r>
          </a:p>
        </p:txBody>
      </p:sp>
      <p:grpSp>
        <p:nvGrpSpPr>
          <p:cNvPr id="124937" name="Group 9"/>
          <p:cNvGrpSpPr>
            <a:grpSpLocks/>
          </p:cNvGrpSpPr>
          <p:nvPr/>
        </p:nvGrpSpPr>
        <p:grpSpPr bwMode="auto">
          <a:xfrm>
            <a:off x="4521200" y="2133600"/>
            <a:ext cx="4732338" cy="3563938"/>
            <a:chOff x="2258" y="1480"/>
            <a:chExt cx="2981" cy="2245"/>
          </a:xfrm>
        </p:grpSpPr>
        <p:pic>
          <p:nvPicPr>
            <p:cNvPr id="12493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8" y="1480"/>
              <a:ext cx="2430" cy="1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49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3" y="2659"/>
              <a:ext cx="486" cy="7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4936" name="Text Box 8"/>
            <p:cNvSpPr txBox="1">
              <a:spLocks noChangeArrowheads="1"/>
            </p:cNvSpPr>
            <p:nvPr/>
          </p:nvSpPr>
          <p:spPr bwMode="auto">
            <a:xfrm>
              <a:off x="2439" y="3475"/>
              <a:ext cx="240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8.7  </a:t>
              </a:r>
              <a:r>
                <a:rPr lang="zh-CN" altLang="en-US" sz="2000">
                  <a:latin typeface="隶书" panose="02010509060101010101" pitchFamily="49" charset="-122"/>
                  <a:ea typeface="隶书" panose="02010509060101010101" pitchFamily="49" charset="-122"/>
                </a:rPr>
                <a:t>直线距离图</a:t>
              </a:r>
            </a:p>
          </p:txBody>
        </p:sp>
      </p:grpSp>
      <p:pic>
        <p:nvPicPr>
          <p:cNvPr id="2" name="图片 1"/>
          <p:cNvPicPr>
            <a:picLocks noChangeAspect="1"/>
          </p:cNvPicPr>
          <p:nvPr/>
        </p:nvPicPr>
        <p:blipFill>
          <a:blip r:embed="rId4"/>
          <a:stretch>
            <a:fillRect/>
          </a:stretch>
        </p:blipFill>
        <p:spPr>
          <a:xfrm>
            <a:off x="1513250" y="4184814"/>
            <a:ext cx="2904762" cy="262857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zh-CN" altLang="en-US" dirty="0"/>
              <a:t>二、距离制图</a:t>
            </a:r>
          </a:p>
        </p:txBody>
      </p:sp>
      <p:sp>
        <p:nvSpPr>
          <p:cNvPr id="122883" name="Rectangle 3"/>
          <p:cNvSpPr>
            <a:spLocks noGrp="1" noChangeArrowheads="1"/>
          </p:cNvSpPr>
          <p:nvPr>
            <p:ph type="body" idx="1"/>
          </p:nvPr>
        </p:nvSpPr>
        <p:spPr>
          <a:xfrm>
            <a:off x="488950" y="1371600"/>
            <a:ext cx="8928100" cy="4937720"/>
          </a:xfrm>
        </p:spPr>
        <p:txBody>
          <a:bodyPr/>
          <a:lstStyle/>
          <a:p>
            <a:pPr>
              <a:lnSpc>
                <a:spcPct val="80000"/>
              </a:lnSpc>
              <a:buFontTx/>
              <a:buNone/>
            </a:pPr>
            <a:r>
              <a:rPr lang="en-US" altLang="zh-CN" sz="2800" dirty="0"/>
              <a:t>2</a:t>
            </a:r>
            <a:r>
              <a:rPr lang="zh-CN" altLang="en-US" sz="2800" dirty="0"/>
              <a:t>）成本距离加权函数</a:t>
            </a:r>
          </a:p>
          <a:p>
            <a:pPr>
              <a:buFontTx/>
              <a:buNone/>
            </a:pPr>
            <a:r>
              <a:rPr lang="zh-CN" altLang="en-US" sz="2400" dirty="0"/>
              <a:t>          成本距离加权函数用其它函数因子修正直线距离，这些函数因子即为单元成本。通过成本距离加权功能可以计算出每个栅格到距离最近、成本最低源的最少累加成本。这里成本的意义非常广泛，它可以是金钱、时间或偏好。直线距离功能就是成本距离加权功能的一个特例，在直线距离功能中成本就是距离</a:t>
            </a:r>
            <a:r>
              <a:rPr lang="zh-CN" altLang="en-US" sz="2400" dirty="0" smtClean="0"/>
              <a:t>。</a:t>
            </a:r>
            <a:endParaRPr lang="en-US" altLang="zh-CN" sz="2400" dirty="0"/>
          </a:p>
        </p:txBody>
      </p:sp>
      <p:pic>
        <p:nvPicPr>
          <p:cNvPr id="2" name="图片 1"/>
          <p:cNvPicPr>
            <a:picLocks noChangeAspect="1"/>
          </p:cNvPicPr>
          <p:nvPr/>
        </p:nvPicPr>
        <p:blipFill>
          <a:blip r:embed="rId2"/>
          <a:stretch>
            <a:fillRect/>
          </a:stretch>
        </p:blipFill>
        <p:spPr>
          <a:xfrm>
            <a:off x="6156313" y="3814311"/>
            <a:ext cx="3142100" cy="3043689"/>
          </a:xfrm>
          <a:prstGeom prst="rect">
            <a:avLst/>
          </a:prstGeom>
        </p:spPr>
      </p:pic>
      <p:sp>
        <p:nvSpPr>
          <p:cNvPr id="3" name="矩形 2"/>
          <p:cNvSpPr/>
          <p:nvPr/>
        </p:nvSpPr>
        <p:spPr>
          <a:xfrm>
            <a:off x="846132" y="4221088"/>
            <a:ext cx="4953000" cy="1200329"/>
          </a:xfrm>
          <a:prstGeom prst="rect">
            <a:avLst/>
          </a:prstGeom>
        </p:spPr>
        <p:txBody>
          <a:bodyPr>
            <a:spAutoFit/>
          </a:bodyPr>
          <a:lstStyle/>
          <a:p>
            <a:pPr indent="457200" algn="l"/>
            <a:r>
              <a:rPr lang="zh-CN" altLang="en-US" sz="2400" dirty="0" smtClean="0"/>
              <a:t>成本距离加权依据每个格网点到最近源的成本，计算从每个格网点到其最近源的累加通行成本。</a:t>
            </a:r>
            <a:r>
              <a:rPr lang="en-US" altLang="zh-CN" sz="2400" dirty="0" smtClean="0"/>
              <a:t> </a:t>
            </a:r>
            <a:endParaRPr lang="zh-CN" alt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a:t>二、距离制图</a:t>
            </a:r>
          </a:p>
        </p:txBody>
      </p:sp>
      <p:sp>
        <p:nvSpPr>
          <p:cNvPr id="71683" name="Rectangle 3"/>
          <p:cNvSpPr>
            <a:spLocks noGrp="1" noChangeArrowheads="1"/>
          </p:cNvSpPr>
          <p:nvPr>
            <p:ph type="body" idx="1"/>
          </p:nvPr>
        </p:nvSpPr>
        <p:spPr>
          <a:xfrm>
            <a:off x="495300" y="1371600"/>
            <a:ext cx="4457700" cy="4572000"/>
          </a:xfrm>
        </p:spPr>
        <p:txBody>
          <a:bodyPr/>
          <a:lstStyle/>
          <a:p>
            <a:pPr>
              <a:buFontTx/>
              <a:buNone/>
            </a:pPr>
            <a:r>
              <a:rPr lang="en-US" altLang="zh-CN"/>
              <a:t>3</a:t>
            </a:r>
            <a:r>
              <a:rPr lang="zh-CN" altLang="en-US"/>
              <a:t>）方向函数</a:t>
            </a:r>
          </a:p>
          <a:p>
            <a:pPr>
              <a:buFontTx/>
              <a:buNone/>
            </a:pPr>
            <a:r>
              <a:rPr lang="zh-CN" altLang="en-US" sz="2800"/>
              <a:t>        </a:t>
            </a:r>
            <a:r>
              <a:rPr lang="zh-CN" altLang="en-US" sz="2400"/>
              <a:t>距离方向函数表示了从每一单元出发，沿着最低累计成本路径到达最近源的路线方向。图</a:t>
            </a:r>
            <a:r>
              <a:rPr lang="zh-CN" altLang="en-US" sz="2400">
                <a:latin typeface="Times New Roman" panose="02020603050405020304" pitchFamily="18" charset="0"/>
              </a:rPr>
              <a:t>（ </a:t>
            </a:r>
            <a:r>
              <a:rPr lang="en-US" altLang="zh-CN" sz="2400">
                <a:latin typeface="Times New Roman" panose="02020603050405020304" pitchFamily="18" charset="0"/>
              </a:rPr>
              <a:t>a</a:t>
            </a:r>
            <a:r>
              <a:rPr lang="zh-CN" altLang="en-US" sz="2400">
                <a:latin typeface="Times New Roman" panose="02020603050405020304" pitchFamily="18" charset="0"/>
              </a:rPr>
              <a:t> ）</a:t>
            </a:r>
            <a:r>
              <a:rPr lang="zh-CN" altLang="en-US" sz="2400"/>
              <a:t>为距离方向编码示意，</a:t>
            </a:r>
            <a:r>
              <a:rPr lang="en-US" altLang="zh-CN" sz="2400"/>
              <a:t>0</a:t>
            </a:r>
            <a:r>
              <a:rPr lang="zh-CN" altLang="en-US" sz="2400"/>
              <a:t>表示当前格网，</a:t>
            </a:r>
            <a:r>
              <a:rPr lang="en-US" altLang="zh-CN" sz="2400"/>
              <a:t>1~8</a:t>
            </a:r>
            <a:r>
              <a:rPr lang="zh-CN" altLang="en-US" sz="2400"/>
              <a:t>分别表示不同方向。图</a:t>
            </a:r>
            <a:r>
              <a:rPr lang="zh-CN" altLang="en-US" sz="2400">
                <a:latin typeface="Times New Roman" panose="02020603050405020304" pitchFamily="18" charset="0"/>
              </a:rPr>
              <a:t>（ </a:t>
            </a:r>
            <a:r>
              <a:rPr lang="en-US" altLang="zh-CN" sz="2400">
                <a:latin typeface="Times New Roman" panose="02020603050405020304" pitchFamily="18" charset="0"/>
              </a:rPr>
              <a:t>b</a:t>
            </a:r>
            <a:r>
              <a:rPr lang="zh-CN" altLang="en-US" sz="2400">
                <a:latin typeface="Times New Roman" panose="02020603050405020304" pitchFamily="18" charset="0"/>
              </a:rPr>
              <a:t> ）</a:t>
            </a:r>
            <a:r>
              <a:rPr lang="zh-CN" altLang="en-US" sz="2400"/>
              <a:t>从方向数据中识别的从每一单元出发，沿着最低累计成本路径到达最近源的路线图。</a:t>
            </a:r>
          </a:p>
        </p:txBody>
      </p:sp>
      <p:grpSp>
        <p:nvGrpSpPr>
          <p:cNvPr id="71689" name="Group 9"/>
          <p:cNvGrpSpPr>
            <a:grpSpLocks/>
          </p:cNvGrpSpPr>
          <p:nvPr/>
        </p:nvGrpSpPr>
        <p:grpSpPr bwMode="auto">
          <a:xfrm>
            <a:off x="4953000" y="1989138"/>
            <a:ext cx="4032250" cy="2557462"/>
            <a:chOff x="3120" y="1253"/>
            <a:chExt cx="2540" cy="1611"/>
          </a:xfrm>
        </p:grpSpPr>
        <p:pic>
          <p:nvPicPr>
            <p:cNvPr id="7168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0" y="1253"/>
              <a:ext cx="2540" cy="1277"/>
            </a:xfrm>
            <a:prstGeom prst="rect">
              <a:avLst/>
            </a:prstGeom>
            <a:noFill/>
            <a:extLst>
              <a:ext uri="{909E8E84-426E-40DD-AFC4-6F175D3DCCD1}">
                <a14:hiddenFill xmlns:a14="http://schemas.microsoft.com/office/drawing/2010/main">
                  <a:solidFill>
                    <a:srgbClr val="FFFFFF"/>
                  </a:solidFill>
                </a14:hiddenFill>
              </a:ext>
            </a:extLst>
          </p:spPr>
        </p:pic>
        <p:sp>
          <p:nvSpPr>
            <p:cNvPr id="71688" name="Text Box 8"/>
            <p:cNvSpPr txBox="1">
              <a:spLocks noChangeArrowheads="1"/>
            </p:cNvSpPr>
            <p:nvPr/>
          </p:nvSpPr>
          <p:spPr bwMode="auto">
            <a:xfrm>
              <a:off x="3528" y="2614"/>
              <a:ext cx="190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8.8   </a:t>
              </a:r>
              <a:r>
                <a:rPr lang="zh-CN" altLang="en-US" sz="2000">
                  <a:latin typeface="隶书" panose="02010509060101010101" pitchFamily="49" charset="-122"/>
                  <a:ea typeface="隶书" panose="02010509060101010101" pitchFamily="49" charset="-122"/>
                </a:rPr>
                <a:t>距离方向编码</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zh-CN" altLang="en-US"/>
              <a:t>二、距离制图</a:t>
            </a:r>
          </a:p>
        </p:txBody>
      </p:sp>
      <p:sp>
        <p:nvSpPr>
          <p:cNvPr id="125955" name="Rectangle 3"/>
          <p:cNvSpPr>
            <a:spLocks noGrp="1" noChangeArrowheads="1"/>
          </p:cNvSpPr>
          <p:nvPr>
            <p:ph type="body" idx="1"/>
          </p:nvPr>
        </p:nvSpPr>
        <p:spPr>
          <a:xfrm>
            <a:off x="495300" y="1371600"/>
            <a:ext cx="8832850" cy="5226050"/>
          </a:xfrm>
        </p:spPr>
        <p:txBody>
          <a:bodyPr/>
          <a:lstStyle/>
          <a:p>
            <a:pPr>
              <a:lnSpc>
                <a:spcPct val="80000"/>
              </a:lnSpc>
              <a:buFontTx/>
              <a:buNone/>
            </a:pPr>
            <a:r>
              <a:rPr lang="en-US" altLang="zh-CN"/>
              <a:t> 4</a:t>
            </a:r>
            <a:r>
              <a:rPr lang="zh-CN" altLang="en-US"/>
              <a:t>）成本</a:t>
            </a:r>
          </a:p>
          <a:p>
            <a:pPr>
              <a:lnSpc>
                <a:spcPct val="80000"/>
              </a:lnSpc>
              <a:buFontTx/>
              <a:buNone/>
            </a:pPr>
            <a:r>
              <a:rPr lang="zh-CN" altLang="en-US" sz="2000"/>
              <a:t>           </a:t>
            </a:r>
            <a:r>
              <a:rPr lang="zh-CN" altLang="zh-CN" sz="2400"/>
              <a:t>成本即到达目标、目的地的花费，包括金钱、时间、人们的喜好等等。影响成本的因素可以只有一个，也可以有多个，如学校的选址，不仅要考虑位置的适宜性，还要考虑土地利用现状、交通是否便捷，等等。成本栅格数据记录了通过每一单元的通行成本。成本分配加权函数通过计算累加成本来找寻最近源。</a:t>
            </a:r>
          </a:p>
          <a:p>
            <a:pPr>
              <a:lnSpc>
                <a:spcPct val="80000"/>
              </a:lnSpc>
              <a:buFontTx/>
              <a:buNone/>
            </a:pPr>
            <a:r>
              <a:rPr lang="zh-CN" altLang="en-US" sz="2400"/>
              <a:t>          </a:t>
            </a:r>
            <a:r>
              <a:rPr lang="zh-CN" altLang="zh-CN" sz="2400"/>
              <a:t>成本数据的获取一般是基于重分类功能来实现的通行成本的计算。一般将通行成本按其大小分类，再对每一类别赋予一定的量值，成本高的量值小，成本低的量值大。成本数据是一个单独的数据，但有时会遇到需要考虑多个成本，如需要考虑时间和空间通达性两种成本，此时需要对各自分类好的时间和空间通达性两种成本，根据影响百分比对其数据集赋权重，让它们分别乘以各自百分比然后相加，就生成了成本栅格数据。</a:t>
            </a:r>
            <a:endParaRPr lang="zh-CN" altLang="en-US" sz="2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a:t>二、距离制图</a:t>
            </a:r>
          </a:p>
        </p:txBody>
      </p:sp>
      <p:sp>
        <p:nvSpPr>
          <p:cNvPr id="73731" name="Rectangle 3"/>
          <p:cNvSpPr>
            <a:spLocks noGrp="1" noChangeArrowheads="1"/>
          </p:cNvSpPr>
          <p:nvPr>
            <p:ph type="body" idx="1"/>
          </p:nvPr>
        </p:nvSpPr>
        <p:spPr>
          <a:xfrm>
            <a:off x="495300" y="1371600"/>
            <a:ext cx="2801938" cy="4572000"/>
          </a:xfrm>
        </p:spPr>
        <p:txBody>
          <a:bodyPr/>
          <a:lstStyle/>
          <a:p>
            <a:pPr>
              <a:buFontTx/>
              <a:buNone/>
            </a:pPr>
            <a:r>
              <a:rPr lang="en-US" altLang="zh-CN" dirty="0"/>
              <a:t>2. </a:t>
            </a:r>
            <a:r>
              <a:rPr lang="zh-CN" altLang="en-US" dirty="0"/>
              <a:t>直线距离</a:t>
            </a:r>
          </a:p>
          <a:p>
            <a:pPr>
              <a:buFontTx/>
              <a:buNone/>
            </a:pPr>
            <a:r>
              <a:rPr lang="zh-CN" altLang="en-US" dirty="0"/>
              <a:t>        </a:t>
            </a:r>
            <a:r>
              <a:rPr lang="zh-CN" altLang="en-US" sz="2400" dirty="0"/>
              <a:t>直线距离功能计算了每个栅格与最近源之间的欧氏距离，并按距离远近分级。</a:t>
            </a:r>
          </a:p>
        </p:txBody>
      </p:sp>
      <p:grpSp>
        <p:nvGrpSpPr>
          <p:cNvPr id="73746" name="Group 18"/>
          <p:cNvGrpSpPr>
            <a:grpSpLocks/>
          </p:cNvGrpSpPr>
          <p:nvPr/>
        </p:nvGrpSpPr>
        <p:grpSpPr bwMode="auto">
          <a:xfrm>
            <a:off x="2936875" y="1412875"/>
            <a:ext cx="6681788" cy="4608513"/>
            <a:chOff x="1850" y="890"/>
            <a:chExt cx="4209" cy="2903"/>
          </a:xfrm>
        </p:grpSpPr>
        <p:pic>
          <p:nvPicPr>
            <p:cNvPr id="73735" name="Picture 7" descr="82b"/>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6" y="890"/>
              <a:ext cx="1937" cy="1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6" name="Text Box 8"/>
            <p:cNvSpPr txBox="1">
              <a:spLocks noChangeArrowheads="1"/>
            </p:cNvSpPr>
            <p:nvPr/>
          </p:nvSpPr>
          <p:spPr bwMode="auto">
            <a:xfrm>
              <a:off x="3755" y="2069"/>
              <a:ext cx="230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gn="l"/>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8.10  </a:t>
              </a:r>
              <a:r>
                <a:rPr lang="zh-CN" altLang="en-US" sz="2000">
                  <a:latin typeface="隶书" panose="02010509060101010101" pitchFamily="49" charset="-122"/>
                  <a:ea typeface="隶书" panose="02010509060101010101" pitchFamily="49" charset="-122"/>
                </a:rPr>
                <a:t>直线方向数据</a:t>
              </a:r>
            </a:p>
          </p:txBody>
        </p:sp>
        <p:pic>
          <p:nvPicPr>
            <p:cNvPr id="73738" name="Picture 10" descr="7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 y="931"/>
              <a:ext cx="1550" cy="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9" name="Text Box 11"/>
            <p:cNvSpPr txBox="1">
              <a:spLocks noChangeArrowheads="1"/>
            </p:cNvSpPr>
            <p:nvPr/>
          </p:nvSpPr>
          <p:spPr bwMode="auto">
            <a:xfrm>
              <a:off x="1986" y="2069"/>
              <a:ext cx="1859"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8.9   </a:t>
              </a:r>
              <a:r>
                <a:rPr lang="zh-CN" altLang="en-US" sz="2000">
                  <a:latin typeface="隶书" panose="02010509060101010101" pitchFamily="49" charset="-122"/>
                  <a:ea typeface="隶书" panose="02010509060101010101" pitchFamily="49" charset="-122"/>
                </a:rPr>
                <a:t>直线距离函数对话框</a:t>
              </a:r>
            </a:p>
          </p:txBody>
        </p:sp>
        <p:sp>
          <p:nvSpPr>
            <p:cNvPr id="73741" name="Text Box 13"/>
            <p:cNvSpPr txBox="1">
              <a:spLocks noChangeArrowheads="1"/>
            </p:cNvSpPr>
            <p:nvPr/>
          </p:nvSpPr>
          <p:spPr bwMode="auto">
            <a:xfrm>
              <a:off x="3846" y="3554"/>
              <a:ext cx="190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8.13  </a:t>
              </a:r>
              <a:r>
                <a:rPr lang="zh-CN" altLang="en-US" sz="2000">
                  <a:latin typeface="隶书" panose="02010509060101010101" pitchFamily="49" charset="-122"/>
                  <a:ea typeface="隶书" panose="02010509060101010101" pitchFamily="49" charset="-122"/>
                </a:rPr>
                <a:t>直线距离数据</a:t>
              </a:r>
            </a:p>
          </p:txBody>
        </p:sp>
        <p:pic>
          <p:nvPicPr>
            <p:cNvPr id="73742" name="Picture 14" descr="82a"/>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8" y="2315"/>
              <a:ext cx="1705" cy="1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44" name="Text Box 16"/>
            <p:cNvSpPr txBox="1">
              <a:spLocks noChangeArrowheads="1"/>
            </p:cNvSpPr>
            <p:nvPr/>
          </p:nvSpPr>
          <p:spPr bwMode="auto">
            <a:xfrm>
              <a:off x="1850" y="3521"/>
              <a:ext cx="199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p>
              <a:pPr lvl="1"/>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8.12  </a:t>
              </a:r>
              <a:r>
                <a:rPr lang="zh-CN" altLang="en-US" sz="2000">
                  <a:latin typeface="隶书" panose="02010509060101010101" pitchFamily="49" charset="-122"/>
                  <a:ea typeface="隶书" panose="02010509060101010101" pitchFamily="49" charset="-122"/>
                </a:rPr>
                <a:t>直线分配数据</a:t>
              </a:r>
            </a:p>
          </p:txBody>
        </p:sp>
        <p:pic>
          <p:nvPicPr>
            <p:cNvPr id="73745" name="Picture 17" descr="82c"/>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0" y="2314"/>
              <a:ext cx="1312" cy="1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 name="图片 1"/>
          <p:cNvPicPr>
            <a:picLocks noChangeAspect="1"/>
          </p:cNvPicPr>
          <p:nvPr/>
        </p:nvPicPr>
        <p:blipFill>
          <a:blip r:embed="rId6"/>
          <a:stretch>
            <a:fillRect/>
          </a:stretch>
        </p:blipFill>
        <p:spPr>
          <a:xfrm>
            <a:off x="272008" y="4077072"/>
            <a:ext cx="2904762" cy="262857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a:t>二、距离制图</a:t>
            </a:r>
          </a:p>
        </p:txBody>
      </p:sp>
      <p:sp>
        <p:nvSpPr>
          <p:cNvPr id="74755" name="Rectangle 3"/>
          <p:cNvSpPr>
            <a:spLocks noGrp="1" noChangeArrowheads="1"/>
          </p:cNvSpPr>
          <p:nvPr>
            <p:ph type="body" idx="1"/>
          </p:nvPr>
        </p:nvSpPr>
        <p:spPr>
          <a:xfrm>
            <a:off x="495300" y="1371600"/>
            <a:ext cx="4241800" cy="2344738"/>
          </a:xfrm>
        </p:spPr>
        <p:txBody>
          <a:bodyPr/>
          <a:lstStyle/>
          <a:p>
            <a:pPr>
              <a:buFontTx/>
              <a:buNone/>
            </a:pPr>
            <a:r>
              <a:rPr lang="en-US" altLang="zh-CN"/>
              <a:t>3. </a:t>
            </a:r>
            <a:r>
              <a:rPr lang="zh-CN" altLang="en-US"/>
              <a:t>区域分配</a:t>
            </a:r>
          </a:p>
          <a:p>
            <a:pPr>
              <a:buFontTx/>
              <a:buNone/>
            </a:pPr>
            <a:r>
              <a:rPr lang="zh-CN" altLang="en-US" sz="2400"/>
              <a:t>          依据最近距离将所有栅格单元分配给离其最近的源，并通过分配函数给其赋予源的值。</a:t>
            </a:r>
            <a:r>
              <a:rPr lang="zh-CN" altLang="en-US" sz="2800"/>
              <a:t>         </a:t>
            </a:r>
          </a:p>
        </p:txBody>
      </p:sp>
      <p:grpSp>
        <p:nvGrpSpPr>
          <p:cNvPr id="74759" name="Group 7"/>
          <p:cNvGrpSpPr>
            <a:grpSpLocks/>
          </p:cNvGrpSpPr>
          <p:nvPr/>
        </p:nvGrpSpPr>
        <p:grpSpPr bwMode="auto">
          <a:xfrm>
            <a:off x="5097463" y="1628775"/>
            <a:ext cx="3673475" cy="2232025"/>
            <a:chOff x="5598" y="1608"/>
            <a:chExt cx="3118" cy="2640"/>
          </a:xfrm>
        </p:grpSpPr>
        <p:sp>
          <p:nvSpPr>
            <p:cNvPr id="74760" name="Text Box 8"/>
            <p:cNvSpPr txBox="1">
              <a:spLocks noChangeArrowheads="1"/>
            </p:cNvSpPr>
            <p:nvPr/>
          </p:nvSpPr>
          <p:spPr bwMode="auto">
            <a:xfrm>
              <a:off x="5815" y="3805"/>
              <a:ext cx="2642"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8.14  </a:t>
              </a:r>
              <a:r>
                <a:rPr lang="zh-CN" altLang="en-US" sz="2000">
                  <a:latin typeface="隶书" panose="02010509060101010101" pitchFamily="49" charset="-122"/>
                  <a:ea typeface="隶书" panose="02010509060101010101" pitchFamily="49" charset="-122"/>
                </a:rPr>
                <a:t>区域分配对话框</a:t>
              </a:r>
            </a:p>
          </p:txBody>
        </p:sp>
        <p:pic>
          <p:nvPicPr>
            <p:cNvPr id="74761" name="Picture 9" descr="722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8" y="1608"/>
              <a:ext cx="3118" cy="2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4765" name="Group 13"/>
          <p:cNvGrpSpPr>
            <a:grpSpLocks/>
          </p:cNvGrpSpPr>
          <p:nvPr/>
        </p:nvGrpSpPr>
        <p:grpSpPr bwMode="auto">
          <a:xfrm>
            <a:off x="1928813" y="4005263"/>
            <a:ext cx="5934075" cy="2493962"/>
            <a:chOff x="1215" y="2296"/>
            <a:chExt cx="3738" cy="1571"/>
          </a:xfrm>
        </p:grpSpPr>
        <p:sp>
          <p:nvSpPr>
            <p:cNvPr id="74762" name="Text Box 10"/>
            <p:cNvSpPr txBox="1">
              <a:spLocks noChangeArrowheads="1"/>
            </p:cNvSpPr>
            <p:nvPr/>
          </p:nvSpPr>
          <p:spPr bwMode="auto">
            <a:xfrm>
              <a:off x="2018" y="3617"/>
              <a:ext cx="20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8.15  </a:t>
              </a:r>
              <a:r>
                <a:rPr lang="zh-CN" altLang="en-US" sz="2000">
                  <a:latin typeface="隶书" panose="02010509060101010101" pitchFamily="49" charset="-122"/>
                  <a:ea typeface="隶书" panose="02010509060101010101" pitchFamily="49" charset="-122"/>
                </a:rPr>
                <a:t>区域分配结示意图</a:t>
              </a:r>
            </a:p>
          </p:txBody>
        </p:sp>
        <p:pic>
          <p:nvPicPr>
            <p:cNvPr id="7476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5" y="2296"/>
              <a:ext cx="3738" cy="1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a:t>二、距离制图</a:t>
            </a:r>
          </a:p>
        </p:txBody>
      </p:sp>
      <p:sp>
        <p:nvSpPr>
          <p:cNvPr id="75779" name="Rectangle 3"/>
          <p:cNvSpPr>
            <a:spLocks noGrp="1" noChangeArrowheads="1"/>
          </p:cNvSpPr>
          <p:nvPr>
            <p:ph type="body" idx="1"/>
          </p:nvPr>
        </p:nvSpPr>
        <p:spPr>
          <a:xfrm>
            <a:off x="495300" y="1371600"/>
            <a:ext cx="4962525" cy="4433888"/>
          </a:xfrm>
        </p:spPr>
        <p:txBody>
          <a:bodyPr/>
          <a:lstStyle/>
          <a:p>
            <a:pPr>
              <a:lnSpc>
                <a:spcPct val="90000"/>
              </a:lnSpc>
              <a:buFontTx/>
              <a:buNone/>
            </a:pPr>
            <a:r>
              <a:rPr lang="en-US" altLang="zh-CN" dirty="0"/>
              <a:t>4. </a:t>
            </a:r>
            <a:r>
              <a:rPr lang="zh-CN" altLang="en-US" dirty="0"/>
              <a:t>成本距离加权</a:t>
            </a:r>
          </a:p>
          <a:p>
            <a:pPr>
              <a:lnSpc>
                <a:spcPct val="90000"/>
              </a:lnSpc>
              <a:buFontTx/>
              <a:buNone/>
            </a:pPr>
            <a:r>
              <a:rPr lang="zh-CN" altLang="en-US" sz="2400" dirty="0"/>
              <a:t>         成本距离加权功能计算出每个栅格到距离最近、成本最低源的最少累加成本，同时生成另外两个相关输出：基于成本的方向数据和分配数据</a:t>
            </a:r>
            <a:r>
              <a:rPr lang="zh-CN" altLang="en-US" sz="2400" dirty="0" smtClean="0"/>
              <a:t>。</a:t>
            </a:r>
            <a:endParaRPr lang="en-US" altLang="zh-CN" sz="2400" dirty="0" smtClean="0"/>
          </a:p>
          <a:p>
            <a:pPr>
              <a:lnSpc>
                <a:spcPct val="90000"/>
              </a:lnSpc>
              <a:buFontTx/>
              <a:buNone/>
            </a:pPr>
            <a:r>
              <a:rPr lang="zh-CN" altLang="en-US" sz="2400" dirty="0" smtClean="0"/>
              <a:t>成本</a:t>
            </a:r>
            <a:r>
              <a:rPr lang="zh-CN" altLang="en-US" sz="2400" dirty="0"/>
              <a:t>数据表示每一个单元到它最近源的最小累积成本</a:t>
            </a:r>
            <a:r>
              <a:rPr lang="zh-CN" altLang="en-US" sz="2400" dirty="0" smtClean="0"/>
              <a:t>；</a:t>
            </a:r>
            <a:endParaRPr lang="en-US" altLang="zh-CN" sz="2400" dirty="0" smtClean="0"/>
          </a:p>
          <a:p>
            <a:pPr>
              <a:lnSpc>
                <a:spcPct val="90000"/>
              </a:lnSpc>
              <a:buFontTx/>
              <a:buNone/>
            </a:pPr>
            <a:r>
              <a:rPr lang="zh-CN" altLang="en-US" sz="2400" dirty="0" smtClean="0"/>
              <a:t>方向</a:t>
            </a:r>
            <a:r>
              <a:rPr lang="zh-CN" altLang="en-US" sz="2400" dirty="0"/>
              <a:t>数据表示从每一单元出发，沿着最低累计成本路径到达最近源的路线方向</a:t>
            </a:r>
            <a:r>
              <a:rPr lang="zh-CN" altLang="en-US" sz="2400" dirty="0" smtClean="0"/>
              <a:t>；</a:t>
            </a:r>
            <a:endParaRPr lang="en-US" altLang="zh-CN" sz="2400" dirty="0" smtClean="0"/>
          </a:p>
          <a:p>
            <a:pPr>
              <a:lnSpc>
                <a:spcPct val="90000"/>
              </a:lnSpc>
              <a:buFontTx/>
              <a:buNone/>
            </a:pPr>
            <a:r>
              <a:rPr lang="zh-CN" altLang="en-US" sz="2400" dirty="0" smtClean="0"/>
              <a:t>分配</a:t>
            </a:r>
            <a:r>
              <a:rPr lang="zh-CN" altLang="en-US" sz="2400" dirty="0"/>
              <a:t>数据通过对整个区域的划分表示了每个栅格所属的最近源。</a:t>
            </a:r>
          </a:p>
        </p:txBody>
      </p:sp>
      <p:grpSp>
        <p:nvGrpSpPr>
          <p:cNvPr id="75796" name="Group 20"/>
          <p:cNvGrpSpPr>
            <a:grpSpLocks/>
          </p:cNvGrpSpPr>
          <p:nvPr/>
        </p:nvGrpSpPr>
        <p:grpSpPr bwMode="auto">
          <a:xfrm>
            <a:off x="5601072" y="1911351"/>
            <a:ext cx="4176713" cy="3894137"/>
            <a:chOff x="3256" y="1253"/>
            <a:chExt cx="2631" cy="2453"/>
          </a:xfrm>
        </p:grpSpPr>
        <p:sp>
          <p:nvSpPr>
            <p:cNvPr id="75784" name="Text Box 8"/>
            <p:cNvSpPr txBox="1">
              <a:spLocks noChangeAspect="1" noChangeArrowheads="1"/>
            </p:cNvSpPr>
            <p:nvPr/>
          </p:nvSpPr>
          <p:spPr bwMode="auto">
            <a:xfrm>
              <a:off x="3256" y="3386"/>
              <a:ext cx="263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8.16  </a:t>
              </a:r>
              <a:r>
                <a:rPr lang="zh-CN" altLang="en-US" sz="2000">
                  <a:latin typeface="隶书" panose="02010509060101010101" pitchFamily="49" charset="-122"/>
                  <a:ea typeface="隶书" panose="02010509060101010101" pitchFamily="49" charset="-122"/>
                </a:rPr>
                <a:t>成本距离加权函数对话框</a:t>
              </a:r>
            </a:p>
          </p:txBody>
        </p:sp>
        <p:pic>
          <p:nvPicPr>
            <p:cNvPr id="75785" name="Picture 9" descr="823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 y="1253"/>
              <a:ext cx="2273" cy="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zh-CN" altLang="en-US"/>
              <a:t>二、距离制图</a:t>
            </a:r>
          </a:p>
        </p:txBody>
      </p:sp>
      <p:pic>
        <p:nvPicPr>
          <p:cNvPr id="118793" name="Picture 9" descr="82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8" y="1412875"/>
            <a:ext cx="4159250"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4" name="Text Box 10"/>
          <p:cNvSpPr txBox="1">
            <a:spLocks noChangeArrowheads="1"/>
          </p:cNvSpPr>
          <p:nvPr/>
        </p:nvSpPr>
        <p:spPr bwMode="auto">
          <a:xfrm>
            <a:off x="1173163" y="3449638"/>
            <a:ext cx="3409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Times New Roman" panose="02020603050405020304" pitchFamily="18" charset="0"/>
                <a:ea typeface="宋体" panose="02010600030101010101" pitchFamily="2" charset="-122"/>
              </a:rPr>
              <a:t>A   </a:t>
            </a:r>
            <a:r>
              <a:rPr lang="zh-CN" altLang="en-US" noProof="1">
                <a:latin typeface="Times New Roman" panose="02020603050405020304" pitchFamily="18" charset="0"/>
                <a:ea typeface="宋体" panose="02010600030101010101" pitchFamily="2" charset="-122"/>
              </a:rPr>
              <a:t>成本方向数据</a:t>
            </a:r>
            <a:endParaRPr lang="zh-CN" altLang="en-US">
              <a:ea typeface="宋体" panose="02010600030101010101" pitchFamily="2" charset="-122"/>
            </a:endParaRPr>
          </a:p>
        </p:txBody>
      </p:sp>
      <p:pic>
        <p:nvPicPr>
          <p:cNvPr id="118796" name="Picture 12" descr="82f"/>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0850" y="1412875"/>
            <a:ext cx="3382963"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7" name="Text Box 13"/>
          <p:cNvSpPr txBox="1">
            <a:spLocks noChangeArrowheads="1"/>
          </p:cNvSpPr>
          <p:nvPr/>
        </p:nvSpPr>
        <p:spPr bwMode="auto">
          <a:xfrm>
            <a:off x="5768975" y="3432175"/>
            <a:ext cx="310356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Times New Roman" panose="02020603050405020304" pitchFamily="18" charset="0"/>
                <a:ea typeface="宋体" panose="02010600030101010101" pitchFamily="2" charset="-122"/>
              </a:rPr>
              <a:t>B   </a:t>
            </a:r>
            <a:r>
              <a:rPr lang="zh-CN" altLang="en-US" noProof="1">
                <a:latin typeface="Times New Roman" panose="02020603050405020304" pitchFamily="18" charset="0"/>
                <a:ea typeface="宋体" panose="02010600030101010101" pitchFamily="2" charset="-122"/>
              </a:rPr>
              <a:t>区域分配数据</a:t>
            </a:r>
            <a:endParaRPr lang="zh-CN" altLang="en-US">
              <a:ea typeface="宋体" panose="02010600030101010101" pitchFamily="2" charset="-122"/>
            </a:endParaRPr>
          </a:p>
        </p:txBody>
      </p:sp>
      <p:pic>
        <p:nvPicPr>
          <p:cNvPr id="118799" name="Picture 15" descr="82d"/>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288" y="3902075"/>
            <a:ext cx="4137025"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800" name="Text Box 16"/>
          <p:cNvSpPr txBox="1">
            <a:spLocks noChangeArrowheads="1"/>
          </p:cNvSpPr>
          <p:nvPr/>
        </p:nvSpPr>
        <p:spPr bwMode="auto">
          <a:xfrm>
            <a:off x="1136650" y="5805488"/>
            <a:ext cx="34782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Times New Roman" panose="02020603050405020304" pitchFamily="18" charset="0"/>
                <a:ea typeface="宋体" panose="02010600030101010101" pitchFamily="2" charset="-122"/>
              </a:rPr>
              <a:t>C  </a:t>
            </a:r>
            <a:r>
              <a:rPr lang="zh-CN" altLang="en-US">
                <a:latin typeface="Times New Roman" panose="02020603050405020304" pitchFamily="18" charset="0"/>
                <a:ea typeface="宋体" panose="02010600030101010101" pitchFamily="2" charset="-122"/>
              </a:rPr>
              <a:t>成本累计数据</a:t>
            </a:r>
            <a:endParaRPr lang="zh-CN" altLang="en-US">
              <a:ea typeface="宋体" panose="02010600030101010101" pitchFamily="2" charset="-122"/>
            </a:endParaRPr>
          </a:p>
        </p:txBody>
      </p:sp>
      <p:sp>
        <p:nvSpPr>
          <p:cNvPr id="118802" name="Text Box 18"/>
          <p:cNvSpPr txBox="1">
            <a:spLocks noChangeArrowheads="1"/>
          </p:cNvSpPr>
          <p:nvPr/>
        </p:nvSpPr>
        <p:spPr bwMode="auto">
          <a:xfrm>
            <a:off x="2505075" y="6237288"/>
            <a:ext cx="48974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8.17    </a:t>
            </a:r>
            <a:r>
              <a:rPr lang="zh-CN" altLang="en-US" sz="2000">
                <a:latin typeface="隶书" panose="02010509060101010101" pitchFamily="49" charset="-122"/>
                <a:ea typeface="隶书" panose="02010509060101010101" pitchFamily="49" charset="-122"/>
              </a:rPr>
              <a:t>成本距离加权计算结果示意</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a:t>二、距离制图</a:t>
            </a:r>
          </a:p>
        </p:txBody>
      </p:sp>
      <p:sp>
        <p:nvSpPr>
          <p:cNvPr id="76803" name="Rectangle 3"/>
          <p:cNvSpPr>
            <a:spLocks noGrp="1" noChangeArrowheads="1"/>
          </p:cNvSpPr>
          <p:nvPr>
            <p:ph type="body" idx="1"/>
          </p:nvPr>
        </p:nvSpPr>
        <p:spPr>
          <a:xfrm>
            <a:off x="495300" y="1371600"/>
            <a:ext cx="8850313" cy="1770063"/>
          </a:xfrm>
        </p:spPr>
        <p:txBody>
          <a:bodyPr/>
          <a:lstStyle/>
          <a:p>
            <a:pPr>
              <a:buFontTx/>
              <a:buNone/>
            </a:pPr>
            <a:r>
              <a:rPr lang="en-US" altLang="zh-CN"/>
              <a:t>5. </a:t>
            </a:r>
            <a:r>
              <a:rPr lang="zh-CN" altLang="en-US"/>
              <a:t>最短路径</a:t>
            </a:r>
          </a:p>
          <a:p>
            <a:pPr>
              <a:buFontTx/>
              <a:buNone/>
            </a:pPr>
            <a:r>
              <a:rPr lang="zh-CN" altLang="en-US"/>
              <a:t>       </a:t>
            </a:r>
            <a:r>
              <a:rPr lang="zh-CN" altLang="en-US" sz="2800"/>
              <a:t>最短路径功能是来计算并显示从目标点到源的最短路径或最小成本路径。</a:t>
            </a:r>
          </a:p>
        </p:txBody>
      </p:sp>
      <p:pic>
        <p:nvPicPr>
          <p:cNvPr id="76807" name="Picture 7" descr="724b"/>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313" y="3068638"/>
            <a:ext cx="4537075" cy="255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8" name="Text Box 8"/>
          <p:cNvSpPr txBox="1">
            <a:spLocks noChangeArrowheads="1"/>
          </p:cNvSpPr>
          <p:nvPr/>
        </p:nvSpPr>
        <p:spPr bwMode="auto">
          <a:xfrm>
            <a:off x="1568450" y="5653088"/>
            <a:ext cx="316706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8.18  </a:t>
            </a:r>
            <a:r>
              <a:rPr lang="zh-CN" altLang="en-US" sz="2000">
                <a:latin typeface="隶书" panose="02010509060101010101" pitchFamily="49" charset="-122"/>
                <a:ea typeface="隶书" panose="02010509060101010101" pitchFamily="49" charset="-122"/>
              </a:rPr>
              <a:t>最短路径对话框</a:t>
            </a:r>
          </a:p>
        </p:txBody>
      </p:sp>
      <p:pic>
        <p:nvPicPr>
          <p:cNvPr id="76810" name="Picture 10" descr="82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6600" y="3068638"/>
            <a:ext cx="320992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11" name="Text Box 11"/>
          <p:cNvSpPr txBox="1">
            <a:spLocks noChangeArrowheads="1"/>
          </p:cNvSpPr>
          <p:nvPr/>
        </p:nvSpPr>
        <p:spPr bwMode="auto">
          <a:xfrm>
            <a:off x="5816600" y="5661025"/>
            <a:ext cx="31686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8.19  </a:t>
            </a:r>
            <a:r>
              <a:rPr lang="zh-CN" altLang="en-US" sz="2000">
                <a:latin typeface="隶书" panose="02010509060101010101" pitchFamily="49" charset="-122"/>
                <a:ea typeface="隶书" panose="02010509060101010101" pitchFamily="49" charset="-122"/>
              </a:rPr>
              <a:t>最短路径示意图</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488950" y="261813"/>
            <a:ext cx="6521450" cy="1190625"/>
          </a:xfrm>
          <a:prstGeom prst="rect">
            <a:avLst/>
          </a:prstGeom>
        </p:spPr>
        <p:txBody>
          <a:bodyPr/>
          <a:lstStyle/>
          <a:p>
            <a:r>
              <a:rPr lang="zh-CN" altLang="en-US" dirty="0"/>
              <a:t>主要内容</a:t>
            </a:r>
          </a:p>
        </p:txBody>
      </p:sp>
      <p:sp>
        <p:nvSpPr>
          <p:cNvPr id="63491" name="Rectangle 3"/>
          <p:cNvSpPr>
            <a:spLocks noGrp="1" noChangeArrowheads="1"/>
          </p:cNvSpPr>
          <p:nvPr>
            <p:ph type="body" idx="4294967295"/>
          </p:nvPr>
        </p:nvSpPr>
        <p:spPr>
          <a:xfrm>
            <a:off x="2792760" y="3214563"/>
            <a:ext cx="3305175" cy="2952750"/>
          </a:xfrm>
          <a:prstGeom prst="rect">
            <a:avLst/>
          </a:prstGeom>
        </p:spPr>
        <p:txBody>
          <a:bodyPr/>
          <a:lstStyle/>
          <a:p>
            <a:pPr>
              <a:lnSpc>
                <a:spcPct val="90000"/>
              </a:lnSpc>
            </a:pPr>
            <a:r>
              <a:rPr lang="zh-CN" altLang="en-US" sz="2400" dirty="0">
                <a:solidFill>
                  <a:schemeClr val="tx1"/>
                </a:solidFill>
              </a:rPr>
              <a:t>设置分析环境</a:t>
            </a:r>
          </a:p>
          <a:p>
            <a:pPr>
              <a:lnSpc>
                <a:spcPct val="90000"/>
              </a:lnSpc>
            </a:pPr>
            <a:r>
              <a:rPr lang="zh-CN" altLang="en-US" sz="2400" dirty="0">
                <a:solidFill>
                  <a:schemeClr val="tx1"/>
                </a:solidFill>
              </a:rPr>
              <a:t>距离制图</a:t>
            </a:r>
          </a:p>
          <a:p>
            <a:pPr>
              <a:lnSpc>
                <a:spcPct val="90000"/>
              </a:lnSpc>
            </a:pPr>
            <a:r>
              <a:rPr lang="zh-CN" altLang="en-US" sz="2400" dirty="0">
                <a:solidFill>
                  <a:schemeClr val="tx1"/>
                </a:solidFill>
              </a:rPr>
              <a:t>密度制图</a:t>
            </a:r>
          </a:p>
          <a:p>
            <a:pPr>
              <a:lnSpc>
                <a:spcPct val="90000"/>
              </a:lnSpc>
            </a:pPr>
            <a:r>
              <a:rPr lang="zh-CN" altLang="en-US" sz="2400" dirty="0">
                <a:solidFill>
                  <a:schemeClr val="tx1"/>
                </a:solidFill>
              </a:rPr>
              <a:t>表面分析</a:t>
            </a:r>
          </a:p>
          <a:p>
            <a:pPr>
              <a:lnSpc>
                <a:spcPct val="90000"/>
              </a:lnSpc>
            </a:pPr>
            <a:r>
              <a:rPr lang="zh-CN" altLang="en-US" sz="2400" dirty="0">
                <a:solidFill>
                  <a:schemeClr val="tx1"/>
                </a:solidFill>
              </a:rPr>
              <a:t>统计分析</a:t>
            </a:r>
          </a:p>
          <a:p>
            <a:pPr>
              <a:lnSpc>
                <a:spcPct val="90000"/>
              </a:lnSpc>
            </a:pPr>
            <a:r>
              <a:rPr lang="zh-CN" altLang="en-US" sz="2400" dirty="0">
                <a:solidFill>
                  <a:schemeClr val="tx1"/>
                </a:solidFill>
              </a:rPr>
              <a:t>重分类</a:t>
            </a:r>
          </a:p>
          <a:p>
            <a:pPr>
              <a:lnSpc>
                <a:spcPct val="90000"/>
              </a:lnSpc>
            </a:pPr>
            <a:r>
              <a:rPr lang="zh-CN" altLang="en-US" sz="2400" dirty="0">
                <a:solidFill>
                  <a:schemeClr val="tx1"/>
                </a:solidFill>
              </a:rPr>
              <a:t>栅格计算</a:t>
            </a:r>
            <a:endParaRPr lang="en-US" altLang="zh-CN" sz="2400" dirty="0">
              <a:solidFill>
                <a:schemeClr val="tx1"/>
              </a:solidFill>
            </a:endParaRPr>
          </a:p>
        </p:txBody>
      </p:sp>
      <p:sp>
        <p:nvSpPr>
          <p:cNvPr id="63492" name="Rectangle 4"/>
          <p:cNvSpPr>
            <a:spLocks noChangeArrowheads="1"/>
          </p:cNvSpPr>
          <p:nvPr/>
        </p:nvSpPr>
        <p:spPr bwMode="auto">
          <a:xfrm>
            <a:off x="488950" y="1053976"/>
            <a:ext cx="8785225"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sz="3200">
                <a:solidFill>
                  <a:schemeClr val="bg2"/>
                </a:solidFill>
                <a:latin typeface="Comic Sans MS" panose="030F0702030302020204" pitchFamily="66" charset="0"/>
                <a:ea typeface="隶书" panose="02010509060101010101" pitchFamily="49" charset="-122"/>
              </a:defRPr>
            </a:lvl1pPr>
            <a:lvl2pPr marL="742950" indent="-285750" algn="l">
              <a:spcBef>
                <a:spcPct val="20000"/>
              </a:spcBef>
              <a:buChar char="–"/>
              <a:defRPr sz="2800">
                <a:solidFill>
                  <a:schemeClr val="bg2"/>
                </a:solidFill>
                <a:latin typeface="Comic Sans MS" panose="030F0702030302020204" pitchFamily="66" charset="0"/>
                <a:ea typeface="隶书" panose="02010509060101010101" pitchFamily="49" charset="-122"/>
              </a:defRPr>
            </a:lvl2pPr>
            <a:lvl3pPr marL="1143000" indent="-228600" algn="l">
              <a:spcBef>
                <a:spcPct val="20000"/>
              </a:spcBef>
              <a:buChar char="•"/>
              <a:defRPr sz="2400">
                <a:solidFill>
                  <a:schemeClr val="bg2"/>
                </a:solidFill>
                <a:latin typeface="Comic Sans MS" panose="030F0702030302020204" pitchFamily="66" charset="0"/>
                <a:ea typeface="隶书" panose="02010509060101010101" pitchFamily="49" charset="-122"/>
              </a:defRPr>
            </a:lvl3pPr>
            <a:lvl4pPr marL="1600200" indent="-228600" algn="l">
              <a:spcBef>
                <a:spcPct val="20000"/>
              </a:spcBef>
              <a:buChar char="–"/>
              <a:defRPr sz="2000">
                <a:solidFill>
                  <a:schemeClr val="bg2"/>
                </a:solidFill>
                <a:latin typeface="Comic Sans MS" panose="030F0702030302020204" pitchFamily="66" charset="0"/>
                <a:ea typeface="隶书" panose="02010509060101010101" pitchFamily="49" charset="-122"/>
              </a:defRPr>
            </a:lvl4pPr>
            <a:lvl5pPr marL="2057400" indent="-228600" algn="l">
              <a:spcBef>
                <a:spcPct val="20000"/>
              </a:spcBef>
              <a:buChar char="»"/>
              <a:defRPr sz="2000">
                <a:solidFill>
                  <a:schemeClr val="bg2"/>
                </a:solidFill>
                <a:latin typeface="Comic Sans MS" panose="030F0702030302020204" pitchFamily="66" charset="0"/>
                <a:ea typeface="隶书" panose="02010509060101010101" pitchFamily="49" charset="-122"/>
              </a:defRPr>
            </a:lvl5pPr>
            <a:lvl6pPr marL="2514600" indent="-228600" fontAlgn="base">
              <a:spcBef>
                <a:spcPct val="20000"/>
              </a:spcBef>
              <a:spcAft>
                <a:spcPct val="0"/>
              </a:spcAft>
              <a:buChar char="»"/>
              <a:defRPr sz="2000">
                <a:solidFill>
                  <a:schemeClr val="bg2"/>
                </a:solidFill>
                <a:latin typeface="Comic Sans MS" panose="030F0702030302020204" pitchFamily="66" charset="0"/>
                <a:ea typeface="隶书" panose="02010509060101010101" pitchFamily="49" charset="-122"/>
              </a:defRPr>
            </a:lvl6pPr>
            <a:lvl7pPr marL="2971800" indent="-228600" fontAlgn="base">
              <a:spcBef>
                <a:spcPct val="20000"/>
              </a:spcBef>
              <a:spcAft>
                <a:spcPct val="0"/>
              </a:spcAft>
              <a:buChar char="»"/>
              <a:defRPr sz="2000">
                <a:solidFill>
                  <a:schemeClr val="bg2"/>
                </a:solidFill>
                <a:latin typeface="Comic Sans MS" panose="030F0702030302020204" pitchFamily="66" charset="0"/>
                <a:ea typeface="隶书" panose="02010509060101010101" pitchFamily="49" charset="-122"/>
              </a:defRPr>
            </a:lvl7pPr>
            <a:lvl8pPr marL="3429000" indent="-228600" fontAlgn="base">
              <a:spcBef>
                <a:spcPct val="20000"/>
              </a:spcBef>
              <a:spcAft>
                <a:spcPct val="0"/>
              </a:spcAft>
              <a:buChar char="»"/>
              <a:defRPr sz="2000">
                <a:solidFill>
                  <a:schemeClr val="bg2"/>
                </a:solidFill>
                <a:latin typeface="Comic Sans MS" panose="030F0702030302020204" pitchFamily="66" charset="0"/>
                <a:ea typeface="隶书" panose="02010509060101010101" pitchFamily="49" charset="-122"/>
              </a:defRPr>
            </a:lvl8pPr>
            <a:lvl9pPr marL="3886200" indent="-228600" fontAlgn="base">
              <a:spcBef>
                <a:spcPct val="20000"/>
              </a:spcBef>
              <a:spcAft>
                <a:spcPct val="0"/>
              </a:spcAft>
              <a:buChar char="»"/>
              <a:defRPr sz="2000">
                <a:solidFill>
                  <a:schemeClr val="bg2"/>
                </a:solidFill>
                <a:latin typeface="Comic Sans MS" panose="030F0702030302020204" pitchFamily="66" charset="0"/>
                <a:ea typeface="隶书" panose="02010509060101010101" pitchFamily="49" charset="-122"/>
              </a:defRPr>
            </a:lvl9pPr>
          </a:lstStyle>
          <a:p>
            <a:pPr eaLnBrk="1" hangingPunct="1">
              <a:lnSpc>
                <a:spcPct val="90000"/>
              </a:lnSpc>
              <a:buFontTx/>
              <a:buNone/>
            </a:pPr>
            <a:r>
              <a:rPr lang="zh-CN" altLang="en-US" sz="2400" dirty="0">
                <a:solidFill>
                  <a:schemeClr val="tx1"/>
                </a:solidFill>
              </a:rPr>
              <a:t>         基于栅格数据的空间分析是</a:t>
            </a:r>
            <a:r>
              <a:rPr lang="en-US" altLang="zh-CN" sz="2400" dirty="0">
                <a:solidFill>
                  <a:schemeClr val="tx1"/>
                </a:solidFill>
                <a:latin typeface="Times New Roman" panose="02020603050405020304" pitchFamily="18" charset="0"/>
              </a:rPr>
              <a:t>GIS</a:t>
            </a:r>
            <a:r>
              <a:rPr lang="zh-CN" altLang="en-US" sz="2400" dirty="0">
                <a:solidFill>
                  <a:schemeClr val="tx1"/>
                </a:solidFill>
              </a:rPr>
              <a:t>空间分析的基础，也是</a:t>
            </a:r>
            <a:r>
              <a:rPr lang="en-US" altLang="zh-CN" sz="2400" dirty="0">
                <a:solidFill>
                  <a:schemeClr val="tx1"/>
                </a:solidFill>
              </a:rPr>
              <a:t>ArcGIS</a:t>
            </a:r>
            <a:r>
              <a:rPr lang="zh-CN" altLang="en-US" sz="2400" dirty="0">
                <a:solidFill>
                  <a:schemeClr val="tx1"/>
                </a:solidFill>
              </a:rPr>
              <a:t> 的空间分析模块的核心内容。栅格数据的空间分析主要包括：</a:t>
            </a:r>
            <a:r>
              <a:rPr lang="zh-CN" altLang="en-US" sz="2400" dirty="0">
                <a:solidFill>
                  <a:srgbClr val="FF0000"/>
                </a:solidFill>
              </a:rPr>
              <a:t>距离制图、 密度制图、表面分析、统计分析、重分类、栅格计算</a:t>
            </a:r>
            <a:r>
              <a:rPr lang="zh-CN" altLang="en-US" sz="2400" dirty="0">
                <a:solidFill>
                  <a:schemeClr val="tx1"/>
                </a:solidFill>
              </a:rPr>
              <a:t>等功能。 </a:t>
            </a:r>
            <a:r>
              <a:rPr lang="en-US" altLang="zh-CN" sz="2400" dirty="0">
                <a:solidFill>
                  <a:schemeClr val="tx1"/>
                </a:solidFill>
                <a:latin typeface="Times New Roman" panose="02020603050405020304" pitchFamily="18" charset="0"/>
              </a:rPr>
              <a:t>ArcGIS</a:t>
            </a:r>
            <a:r>
              <a:rPr lang="zh-CN" altLang="en-US" sz="2400" dirty="0">
                <a:solidFill>
                  <a:schemeClr val="tx1"/>
                </a:solidFill>
              </a:rPr>
              <a:t> 栅格数据空间分析模块</a:t>
            </a:r>
            <a:r>
              <a:rPr lang="zh-CN" altLang="en-US" sz="2400" dirty="0">
                <a:solidFill>
                  <a:schemeClr val="tx1"/>
                </a:solidFill>
                <a:latin typeface="Times New Roman" panose="02020603050405020304" pitchFamily="18" charset="0"/>
              </a:rPr>
              <a:t>（</a:t>
            </a:r>
            <a:r>
              <a:rPr lang="en-US" altLang="zh-CN" sz="2400" dirty="0">
                <a:solidFill>
                  <a:schemeClr val="tx1"/>
                </a:solidFill>
                <a:latin typeface="Times New Roman" panose="02020603050405020304" pitchFamily="18" charset="0"/>
              </a:rPr>
              <a:t>Spatial Analyst</a:t>
            </a:r>
            <a:r>
              <a:rPr lang="zh-CN" altLang="en-US" sz="2400" dirty="0">
                <a:solidFill>
                  <a:schemeClr val="tx1"/>
                </a:solidFill>
                <a:latin typeface="Times New Roman" panose="02020603050405020304" pitchFamily="18" charset="0"/>
              </a:rPr>
              <a:t>）</a:t>
            </a:r>
            <a:r>
              <a:rPr lang="zh-CN" altLang="en-US" sz="2400" dirty="0">
                <a:solidFill>
                  <a:schemeClr val="tx1"/>
                </a:solidFill>
              </a:rPr>
              <a:t>提供了有效工具集，方便执行各种栅格数据空间分析操作，解决空间问题。</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a:t>三、密度制图</a:t>
            </a:r>
          </a:p>
        </p:txBody>
      </p:sp>
      <p:sp>
        <p:nvSpPr>
          <p:cNvPr id="77827" name="Rectangle 3"/>
          <p:cNvSpPr>
            <a:spLocks noGrp="1" noChangeArrowheads="1"/>
          </p:cNvSpPr>
          <p:nvPr>
            <p:ph type="body" idx="1"/>
          </p:nvPr>
        </p:nvSpPr>
        <p:spPr>
          <a:xfrm>
            <a:off x="495300" y="1371600"/>
            <a:ext cx="4745038" cy="4572000"/>
          </a:xfrm>
        </p:spPr>
        <p:txBody>
          <a:bodyPr/>
          <a:lstStyle/>
          <a:p>
            <a:pPr>
              <a:buFontTx/>
              <a:buNone/>
            </a:pPr>
            <a:r>
              <a:rPr lang="zh-CN" altLang="en-US"/>
              <a:t>         </a:t>
            </a:r>
            <a:r>
              <a:rPr lang="zh-CN" altLang="en-US" sz="2800"/>
              <a:t>密度制图主要是根据输入的已知点要素的数值及其分布，以每个待计算格网点为中心，进行环形区域的搜寻，进而来计算每个格网点的密度值。</a:t>
            </a:r>
            <a:r>
              <a:rPr lang="zh-CN" altLang="en-US"/>
              <a:t>          </a:t>
            </a:r>
            <a:endParaRPr lang="zh-CN" altLang="en-US" sz="2800"/>
          </a:p>
        </p:txBody>
      </p:sp>
      <p:grpSp>
        <p:nvGrpSpPr>
          <p:cNvPr id="77833" name="Group 9"/>
          <p:cNvGrpSpPr>
            <a:grpSpLocks/>
          </p:cNvGrpSpPr>
          <p:nvPr/>
        </p:nvGrpSpPr>
        <p:grpSpPr bwMode="auto">
          <a:xfrm>
            <a:off x="5457825" y="1557338"/>
            <a:ext cx="3671888" cy="3976687"/>
            <a:chOff x="3438" y="981"/>
            <a:chExt cx="2313" cy="2505"/>
          </a:xfrm>
        </p:grpSpPr>
        <p:sp>
          <p:nvSpPr>
            <p:cNvPr id="77830" name="Text Box 6"/>
            <p:cNvSpPr txBox="1">
              <a:spLocks noChangeArrowheads="1"/>
            </p:cNvSpPr>
            <p:nvPr/>
          </p:nvSpPr>
          <p:spPr bwMode="auto">
            <a:xfrm>
              <a:off x="3800" y="3203"/>
              <a:ext cx="172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8.20   </a:t>
              </a:r>
              <a:r>
                <a:rPr lang="zh-CN" altLang="en-US" sz="2000">
                  <a:latin typeface="隶书" panose="02010509060101010101" pitchFamily="49" charset="-122"/>
                  <a:ea typeface="隶书" panose="02010509060101010101" pitchFamily="49" charset="-122"/>
                </a:rPr>
                <a:t>密度制图</a:t>
              </a:r>
            </a:p>
          </p:txBody>
        </p:sp>
        <p:pic>
          <p:nvPicPr>
            <p:cNvPr id="77831" name="Picture 7" descr="73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 y="981"/>
              <a:ext cx="2313" cy="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zh-CN" altLang="en-US"/>
              <a:t>三、密度制图</a:t>
            </a:r>
          </a:p>
        </p:txBody>
      </p:sp>
      <p:sp>
        <p:nvSpPr>
          <p:cNvPr id="113667" name="Rectangle 3"/>
          <p:cNvSpPr>
            <a:spLocks noGrp="1" noChangeArrowheads="1"/>
          </p:cNvSpPr>
          <p:nvPr>
            <p:ph type="body" idx="1"/>
          </p:nvPr>
        </p:nvSpPr>
        <p:spPr/>
        <p:txBody>
          <a:bodyPr/>
          <a:lstStyle/>
          <a:p>
            <a:pPr>
              <a:buFontTx/>
              <a:buNone/>
            </a:pPr>
            <a:r>
              <a:rPr lang="zh-CN" altLang="en-US" sz="2800"/>
              <a:t>          根据内插原理的不同，密度制图可以分为核函数密度制图（</a:t>
            </a:r>
            <a:r>
              <a:rPr lang="en-US" altLang="zh-CN" sz="2800"/>
              <a:t>Kernal</a:t>
            </a:r>
            <a:r>
              <a:rPr lang="zh-CN" altLang="en-US" sz="2800"/>
              <a:t>）和简单密度制图（</a:t>
            </a:r>
            <a:r>
              <a:rPr lang="en-US" altLang="zh-CN" sz="2800"/>
              <a:t>Simple</a:t>
            </a:r>
            <a:r>
              <a:rPr lang="zh-CN" altLang="en-US" sz="2800"/>
              <a:t>）。</a:t>
            </a:r>
          </a:p>
          <a:p>
            <a:pPr>
              <a:buFontTx/>
              <a:buNone/>
            </a:pPr>
            <a:r>
              <a:rPr lang="en-US" altLang="zh-CN" sz="2800"/>
              <a:t>           1.	</a:t>
            </a:r>
            <a:r>
              <a:rPr lang="zh-CN" altLang="en-US" sz="2800"/>
              <a:t>核函数密度制图：在核函数密度制图中，落入搜索区内的点具有不同的权重，靠近格网搜寻区域中心的点或线会被赋以较大的权重，随着其与格网中心距离的加大权重降低。它的计算结果分布较平滑；</a:t>
            </a:r>
          </a:p>
          <a:p>
            <a:pPr>
              <a:buFontTx/>
              <a:buNone/>
            </a:pPr>
            <a:r>
              <a:rPr lang="en-US" altLang="zh-CN" sz="2800"/>
              <a:t>          2.	</a:t>
            </a:r>
            <a:r>
              <a:rPr lang="zh-CN" altLang="en-US" sz="2800"/>
              <a:t>简单密度制图：在简单密度制图中，落在搜寻区域内的点或线有同样的权重，先对其进行求和，然后用其合计总数除以搜索区域的大小</a:t>
            </a:r>
            <a:r>
              <a:rPr lang="en-US" altLang="zh-CN" sz="2800"/>
              <a:t>,</a:t>
            </a:r>
            <a:r>
              <a:rPr lang="zh-CN" altLang="en-US" sz="2800"/>
              <a:t>从而得到每个点的密度值。</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zh-CN" altLang="en-US"/>
              <a:t>三、密度制图</a:t>
            </a:r>
          </a:p>
        </p:txBody>
      </p:sp>
      <p:sp>
        <p:nvSpPr>
          <p:cNvPr id="115715" name="Rectangle 3"/>
          <p:cNvSpPr>
            <a:spLocks noGrp="1" noChangeArrowheads="1"/>
          </p:cNvSpPr>
          <p:nvPr>
            <p:ph type="body" idx="1"/>
          </p:nvPr>
        </p:nvSpPr>
        <p:spPr>
          <a:xfrm>
            <a:off x="495300" y="1371600"/>
            <a:ext cx="8832850" cy="1336675"/>
          </a:xfrm>
        </p:spPr>
        <p:txBody>
          <a:bodyPr/>
          <a:lstStyle/>
          <a:p>
            <a:pPr>
              <a:buFontTx/>
              <a:buNone/>
            </a:pPr>
            <a:r>
              <a:rPr lang="zh-CN" altLang="en-US" sz="2800"/>
              <a:t>          根据内插原理的不同，密度制图可以分为核函数密度制图（</a:t>
            </a:r>
            <a:r>
              <a:rPr lang="en-US" altLang="zh-CN" sz="2800"/>
              <a:t>Kernal</a:t>
            </a:r>
            <a:r>
              <a:rPr lang="zh-CN" altLang="en-US" sz="2800"/>
              <a:t>）和简单密度制图（</a:t>
            </a:r>
            <a:r>
              <a:rPr lang="en-US" altLang="zh-CN" sz="2800"/>
              <a:t>Simple</a:t>
            </a:r>
            <a:r>
              <a:rPr lang="zh-CN" altLang="en-US" sz="2800"/>
              <a:t>）。</a:t>
            </a:r>
            <a:r>
              <a:rPr lang="en-US" altLang="zh-CN" sz="2800"/>
              <a:t>           </a:t>
            </a:r>
            <a:endParaRPr lang="zh-CN" altLang="en-US" sz="2800"/>
          </a:p>
        </p:txBody>
      </p:sp>
      <p:grpSp>
        <p:nvGrpSpPr>
          <p:cNvPr id="115722" name="Group 10"/>
          <p:cNvGrpSpPr>
            <a:grpSpLocks/>
          </p:cNvGrpSpPr>
          <p:nvPr/>
        </p:nvGrpSpPr>
        <p:grpSpPr bwMode="auto">
          <a:xfrm>
            <a:off x="1065213" y="2492375"/>
            <a:ext cx="7775575" cy="3240088"/>
            <a:chOff x="671" y="1570"/>
            <a:chExt cx="4898" cy="2041"/>
          </a:xfrm>
        </p:grpSpPr>
        <p:pic>
          <p:nvPicPr>
            <p:cNvPr id="115718" name="Picture 6" descr="83b"/>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 y="1570"/>
              <a:ext cx="2437" cy="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19" name="Picture 7" descr="83a"/>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 y="1570"/>
              <a:ext cx="2442" cy="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20" name="Text Box 8"/>
            <p:cNvSpPr txBox="1">
              <a:spLocks noChangeArrowheads="1"/>
            </p:cNvSpPr>
            <p:nvPr/>
          </p:nvSpPr>
          <p:spPr bwMode="auto">
            <a:xfrm>
              <a:off x="761" y="3271"/>
              <a:ext cx="2041"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8.21  Simple</a:t>
              </a:r>
              <a:r>
                <a:rPr lang="zh-CN" altLang="en-US" sz="2000">
                  <a:latin typeface="隶书" panose="02010509060101010101" pitchFamily="49" charset="-122"/>
                  <a:ea typeface="隶书" panose="02010509060101010101" pitchFamily="49" charset="-122"/>
                </a:rPr>
                <a:t>方法密度图</a:t>
              </a:r>
            </a:p>
          </p:txBody>
        </p:sp>
        <p:sp>
          <p:nvSpPr>
            <p:cNvPr id="115721" name="Text Box 9"/>
            <p:cNvSpPr txBox="1">
              <a:spLocks noChangeArrowheads="1"/>
            </p:cNvSpPr>
            <p:nvPr/>
          </p:nvSpPr>
          <p:spPr bwMode="auto">
            <a:xfrm>
              <a:off x="3256" y="3271"/>
              <a:ext cx="2223"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8.22   Kernel</a:t>
              </a:r>
              <a:r>
                <a:rPr lang="zh-CN" altLang="en-US" sz="2000">
                  <a:latin typeface="隶书" panose="02010509060101010101" pitchFamily="49" charset="-122"/>
                  <a:ea typeface="隶书" panose="02010509060101010101" pitchFamily="49" charset="-122"/>
                </a:rPr>
                <a:t>方法密度图</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a:t>四、表面分析</a:t>
            </a:r>
          </a:p>
        </p:txBody>
      </p:sp>
      <p:sp>
        <p:nvSpPr>
          <p:cNvPr id="78851" name="Rectangle 3"/>
          <p:cNvSpPr>
            <a:spLocks noGrp="1" noChangeArrowheads="1"/>
          </p:cNvSpPr>
          <p:nvPr>
            <p:ph type="body" idx="1"/>
          </p:nvPr>
        </p:nvSpPr>
        <p:spPr/>
        <p:txBody>
          <a:bodyPr/>
          <a:lstStyle/>
          <a:p>
            <a:pPr marL="0" indent="0">
              <a:lnSpc>
                <a:spcPct val="90000"/>
              </a:lnSpc>
              <a:buFontTx/>
              <a:buNone/>
            </a:pPr>
            <a:r>
              <a:rPr lang="zh-CN" altLang="en-US" sz="2400"/>
              <a:t>       表面分析主要通过生成新数据集，诸如等值线、坡度、坡向、山体阴影等派生数据，获得更多的反映原始数据集中所暗含的空间特征、空间格局等信息。      	 </a:t>
            </a:r>
          </a:p>
          <a:p>
            <a:pPr marL="0" indent="0">
              <a:lnSpc>
                <a:spcPct val="90000"/>
              </a:lnSpc>
              <a:buFontTx/>
              <a:buNone/>
            </a:pPr>
            <a:r>
              <a:rPr lang="zh-CN" altLang="en-US" sz="2400"/>
              <a:t>      在</a:t>
            </a:r>
            <a:r>
              <a:rPr lang="en-US" altLang="zh-CN" sz="2400"/>
              <a:t>ArcGIS</a:t>
            </a:r>
            <a:r>
              <a:rPr lang="zh-CN" altLang="en-US" sz="2400"/>
              <a:t>中，表面分析的主要功能有：查询表面值、从表面获取坡度和坡向信息、创建等值线、分析表面的可视性、从表面计算山体的阴影、确定坡面线的高度、寻找最陡路径、计算面积和体积、数据重分类、将表面转化为矢量数据等。</a:t>
            </a:r>
          </a:p>
          <a:p>
            <a:pPr marL="0" indent="0">
              <a:lnSpc>
                <a:spcPct val="90000"/>
              </a:lnSpc>
              <a:buFontTx/>
              <a:buNone/>
            </a:pPr>
            <a:r>
              <a:rPr lang="zh-CN" altLang="en-US" sz="2400"/>
              <a:t>       在本节中主要介绍</a:t>
            </a:r>
            <a:r>
              <a:rPr lang="en-US" altLang="zh-CN" sz="2400"/>
              <a:t>ArcGIS</a:t>
            </a:r>
            <a:r>
              <a:rPr lang="zh-CN" altLang="en-US" sz="2400"/>
              <a:t>表面分析中的栅格插值，基于</a:t>
            </a:r>
            <a:r>
              <a:rPr lang="en-US" altLang="zh-CN" sz="2400"/>
              <a:t>DEM</a:t>
            </a:r>
            <a:r>
              <a:rPr lang="zh-CN" altLang="en-US" sz="2400"/>
              <a:t>的等值线绘制，坡度、坡向等基本地形因子的提取，以及山体阴影的提取这些常用的基本分析功能，表面分析的三维表达等复杂分析功能请参阅第</a:t>
            </a:r>
            <a:r>
              <a:rPr lang="en-US" altLang="zh-CN" sz="2400"/>
              <a:t>9</a:t>
            </a:r>
            <a:r>
              <a:rPr lang="zh-CN" altLang="en-US" sz="2400"/>
              <a:t>章（三维分析）。</a:t>
            </a:r>
            <a:endParaRPr lang="en-US" altLang="zh-CN" sz="24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zh-CN" altLang="en-US"/>
              <a:t>四、表面分析</a:t>
            </a:r>
          </a:p>
        </p:txBody>
      </p:sp>
      <p:sp>
        <p:nvSpPr>
          <p:cNvPr id="116739" name="Rectangle 3"/>
          <p:cNvSpPr>
            <a:spLocks noGrp="1" noChangeArrowheads="1"/>
          </p:cNvSpPr>
          <p:nvPr>
            <p:ph type="body" idx="1"/>
          </p:nvPr>
        </p:nvSpPr>
        <p:spPr/>
        <p:txBody>
          <a:bodyPr/>
          <a:lstStyle/>
          <a:p>
            <a:r>
              <a:rPr lang="en-US" altLang="zh-CN" sz="3600"/>
              <a:t>1. </a:t>
            </a:r>
            <a:r>
              <a:rPr lang="zh-CN" altLang="en-US" sz="3600"/>
              <a:t>栅格插值</a:t>
            </a:r>
          </a:p>
          <a:p>
            <a:pPr>
              <a:buFontTx/>
              <a:buNone/>
            </a:pPr>
            <a:r>
              <a:rPr lang="zh-CN" altLang="en-US"/>
              <a:t>       根据离散采样点，通过栅格插值运算生成栅格表面。主要方法有反距离权（</a:t>
            </a:r>
            <a:r>
              <a:rPr lang="en-US" altLang="zh-CN"/>
              <a:t>IDW</a:t>
            </a:r>
            <a:r>
              <a:rPr lang="zh-CN" altLang="en-US"/>
              <a:t>）、样条函数（</a:t>
            </a:r>
            <a:r>
              <a:rPr lang="en-US" altLang="zh-CN"/>
              <a:t>Spline</a:t>
            </a:r>
            <a:r>
              <a:rPr lang="zh-CN" altLang="en-US"/>
              <a:t>）和克里金（</a:t>
            </a:r>
            <a:r>
              <a:rPr lang="en-US" altLang="zh-CN"/>
              <a:t>Kriging </a:t>
            </a:r>
            <a:r>
              <a:rPr lang="zh-CN" altLang="en-US"/>
              <a:t>）三种。</a:t>
            </a:r>
          </a:p>
          <a:p>
            <a:pPr>
              <a:buFontTx/>
              <a:buNone/>
            </a:pPr>
            <a:r>
              <a:rPr lang="zh-CN" altLang="en-US"/>
              <a:t>        栅格插值也包括重采样，通过内插计算改变栅格大小。</a:t>
            </a:r>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zh-CN" altLang="en-US"/>
              <a:t>四、表面分析</a:t>
            </a:r>
          </a:p>
        </p:txBody>
      </p:sp>
      <p:sp>
        <p:nvSpPr>
          <p:cNvPr id="96264" name="Rectangle 8"/>
          <p:cNvSpPr>
            <a:spLocks noGrp="1" noChangeArrowheads="1"/>
          </p:cNvSpPr>
          <p:nvPr>
            <p:ph type="body" idx="1"/>
          </p:nvPr>
        </p:nvSpPr>
        <p:spPr>
          <a:xfrm>
            <a:off x="273050" y="1341438"/>
            <a:ext cx="5472113" cy="2417762"/>
          </a:xfrm>
          <a:noFill/>
          <a:ln/>
        </p:spPr>
        <p:txBody>
          <a:bodyPr/>
          <a:lstStyle/>
          <a:p>
            <a:pPr>
              <a:lnSpc>
                <a:spcPct val="80000"/>
              </a:lnSpc>
              <a:buFontTx/>
              <a:buNone/>
            </a:pPr>
            <a:r>
              <a:rPr lang="en-US" altLang="zh-CN" sz="2800"/>
              <a:t>1</a:t>
            </a:r>
            <a:r>
              <a:rPr lang="zh-CN" altLang="en-US" sz="2800"/>
              <a:t>）反距离权</a:t>
            </a:r>
            <a:r>
              <a:rPr lang="en-US" altLang="zh-CN" sz="2800"/>
              <a:t>(IDW)</a:t>
            </a:r>
            <a:r>
              <a:rPr lang="zh-CN" altLang="en-US" sz="2800"/>
              <a:t>插值</a:t>
            </a:r>
          </a:p>
          <a:p>
            <a:pPr>
              <a:lnSpc>
                <a:spcPct val="80000"/>
              </a:lnSpc>
              <a:buFontTx/>
              <a:buNone/>
            </a:pPr>
            <a:r>
              <a:rPr lang="en-US" altLang="zh-CN" sz="1600"/>
              <a:t>            </a:t>
            </a:r>
            <a:r>
              <a:rPr lang="en-US" altLang="zh-CN" sz="2400"/>
              <a:t>IDW</a:t>
            </a:r>
            <a:r>
              <a:rPr lang="zh-CN" altLang="en-US" sz="2400"/>
              <a:t>（</a:t>
            </a:r>
            <a:r>
              <a:rPr lang="en-US" altLang="zh-CN" sz="2400"/>
              <a:t>Inverse Distance Weighted</a:t>
            </a:r>
            <a:r>
              <a:rPr lang="zh-CN" altLang="en-US" sz="2400"/>
              <a:t>）是一种常用而简便的空间插值方法</a:t>
            </a:r>
            <a:r>
              <a:rPr lang="en-US" altLang="zh-CN" sz="2400"/>
              <a:t>,</a:t>
            </a:r>
            <a:r>
              <a:rPr lang="zh-CN" altLang="en-US" sz="2400"/>
              <a:t>它以插值点与样本点间的距离为权重进行加权平均</a:t>
            </a:r>
            <a:r>
              <a:rPr lang="en-US" altLang="zh-CN" sz="2400"/>
              <a:t>,</a:t>
            </a:r>
            <a:r>
              <a:rPr lang="zh-CN" altLang="en-US" sz="2400"/>
              <a:t>离插值点越近的样本点赋予的权重越大</a:t>
            </a:r>
            <a:r>
              <a:rPr lang="zh-CN" altLang="en-US" sz="2000"/>
              <a:t>。</a:t>
            </a:r>
            <a:r>
              <a:rPr lang="zh-CN" altLang="en-US" sz="1600"/>
              <a:t> </a:t>
            </a:r>
            <a:endParaRPr lang="en-US" altLang="zh-CN" sz="1600"/>
          </a:p>
        </p:txBody>
      </p:sp>
      <p:grpSp>
        <p:nvGrpSpPr>
          <p:cNvPr id="96277" name="Group 21"/>
          <p:cNvGrpSpPr>
            <a:grpSpLocks/>
          </p:cNvGrpSpPr>
          <p:nvPr/>
        </p:nvGrpSpPr>
        <p:grpSpPr bwMode="auto">
          <a:xfrm>
            <a:off x="5745163" y="1773238"/>
            <a:ext cx="3744912" cy="4248150"/>
            <a:chOff x="535" y="1298"/>
            <a:chExt cx="1769" cy="1906"/>
          </a:xfrm>
        </p:grpSpPr>
        <p:sp>
          <p:nvSpPr>
            <p:cNvPr id="96266" name="Text Box 10"/>
            <p:cNvSpPr txBox="1">
              <a:spLocks noChangeAspect="1" noChangeArrowheads="1"/>
            </p:cNvSpPr>
            <p:nvPr/>
          </p:nvSpPr>
          <p:spPr bwMode="auto">
            <a:xfrm>
              <a:off x="625" y="2960"/>
              <a:ext cx="1633"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8.23  IDW</a:t>
              </a:r>
              <a:r>
                <a:rPr lang="zh-CN" altLang="en-US" sz="2000">
                  <a:latin typeface="隶书" panose="02010509060101010101" pitchFamily="49" charset="-122"/>
                  <a:ea typeface="隶书" panose="02010509060101010101" pitchFamily="49" charset="-122"/>
                </a:rPr>
                <a:t>对话框</a:t>
              </a:r>
            </a:p>
          </p:txBody>
        </p:sp>
        <p:pic>
          <p:nvPicPr>
            <p:cNvPr id="96267" name="Picture 11" descr="idw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 y="1298"/>
              <a:ext cx="1769" cy="1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96282" name="Rectangle 26"/>
          <p:cNvSpPr>
            <a:spLocks noChangeArrowheads="1"/>
          </p:cNvSpPr>
          <p:nvPr/>
        </p:nvSpPr>
        <p:spPr bwMode="auto">
          <a:xfrm>
            <a:off x="0" y="3186113"/>
            <a:ext cx="9906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96281" name="Object 25"/>
          <p:cNvGraphicFramePr>
            <a:graphicFrameLocks noChangeAspect="1"/>
          </p:cNvGraphicFramePr>
          <p:nvPr/>
        </p:nvGraphicFramePr>
        <p:xfrm>
          <a:off x="2000250" y="3357563"/>
          <a:ext cx="2232025" cy="690562"/>
        </p:xfrm>
        <a:graphic>
          <a:graphicData uri="http://schemas.openxmlformats.org/presentationml/2006/ole">
            <mc:AlternateContent xmlns:mc="http://schemas.openxmlformats.org/markup-compatibility/2006">
              <mc:Choice xmlns:v="urn:schemas-microsoft-com:vml" Requires="v">
                <p:oleObj spid="_x0000_s96296" name="公式" r:id="rId4" imgW="1574800" imgH="482600" progId="Equation.3">
                  <p:embed/>
                </p:oleObj>
              </mc:Choice>
              <mc:Fallback>
                <p:oleObj name="公式" r:id="rId4" imgW="1574800" imgH="482600" progId="Equation.3">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250" y="3357563"/>
                        <a:ext cx="2232025" cy="690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83" name="Rectangle 27"/>
          <p:cNvSpPr>
            <a:spLocks noChangeArrowheads="1"/>
          </p:cNvSpPr>
          <p:nvPr/>
        </p:nvSpPr>
        <p:spPr bwMode="auto">
          <a:xfrm>
            <a:off x="273050" y="4149725"/>
            <a:ext cx="5464175" cy="191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sz="3200">
                <a:solidFill>
                  <a:schemeClr val="bg2"/>
                </a:solidFill>
                <a:latin typeface="Comic Sans MS" panose="030F0702030302020204" pitchFamily="66" charset="0"/>
                <a:ea typeface="隶书" panose="02010509060101010101" pitchFamily="49" charset="-122"/>
              </a:defRPr>
            </a:lvl1pPr>
            <a:lvl2pPr marL="742950" indent="-285750" algn="l">
              <a:spcBef>
                <a:spcPct val="20000"/>
              </a:spcBef>
              <a:buChar char="–"/>
              <a:defRPr sz="2800">
                <a:solidFill>
                  <a:schemeClr val="bg2"/>
                </a:solidFill>
                <a:latin typeface="Comic Sans MS" panose="030F0702030302020204" pitchFamily="66" charset="0"/>
                <a:ea typeface="隶书" panose="02010509060101010101" pitchFamily="49" charset="-122"/>
              </a:defRPr>
            </a:lvl2pPr>
            <a:lvl3pPr marL="1143000" indent="-228600" algn="l">
              <a:spcBef>
                <a:spcPct val="20000"/>
              </a:spcBef>
              <a:buChar char="•"/>
              <a:defRPr sz="2400">
                <a:solidFill>
                  <a:schemeClr val="bg2"/>
                </a:solidFill>
                <a:latin typeface="Comic Sans MS" panose="030F0702030302020204" pitchFamily="66" charset="0"/>
                <a:ea typeface="隶书" panose="02010509060101010101" pitchFamily="49" charset="-122"/>
              </a:defRPr>
            </a:lvl3pPr>
            <a:lvl4pPr marL="1600200" indent="-228600" algn="l">
              <a:spcBef>
                <a:spcPct val="20000"/>
              </a:spcBef>
              <a:buChar char="–"/>
              <a:defRPr sz="2000">
                <a:solidFill>
                  <a:schemeClr val="bg2"/>
                </a:solidFill>
                <a:latin typeface="Comic Sans MS" panose="030F0702030302020204" pitchFamily="66" charset="0"/>
                <a:ea typeface="隶书" panose="02010509060101010101" pitchFamily="49" charset="-122"/>
              </a:defRPr>
            </a:lvl4pPr>
            <a:lvl5pPr marL="2057400" indent="-228600" algn="l">
              <a:spcBef>
                <a:spcPct val="20000"/>
              </a:spcBef>
              <a:buChar char="»"/>
              <a:defRPr sz="2000">
                <a:solidFill>
                  <a:schemeClr val="bg2"/>
                </a:solidFill>
                <a:latin typeface="Comic Sans MS" panose="030F0702030302020204" pitchFamily="66" charset="0"/>
                <a:ea typeface="隶书" panose="02010509060101010101" pitchFamily="49" charset="-122"/>
              </a:defRPr>
            </a:lvl5pPr>
            <a:lvl6pPr marL="2514600" indent="-228600" fontAlgn="base">
              <a:spcBef>
                <a:spcPct val="20000"/>
              </a:spcBef>
              <a:spcAft>
                <a:spcPct val="0"/>
              </a:spcAft>
              <a:buChar char="»"/>
              <a:defRPr sz="2000">
                <a:solidFill>
                  <a:schemeClr val="bg2"/>
                </a:solidFill>
                <a:latin typeface="Comic Sans MS" panose="030F0702030302020204" pitchFamily="66" charset="0"/>
                <a:ea typeface="隶书" panose="02010509060101010101" pitchFamily="49" charset="-122"/>
              </a:defRPr>
            </a:lvl6pPr>
            <a:lvl7pPr marL="2971800" indent="-228600" fontAlgn="base">
              <a:spcBef>
                <a:spcPct val="20000"/>
              </a:spcBef>
              <a:spcAft>
                <a:spcPct val="0"/>
              </a:spcAft>
              <a:buChar char="»"/>
              <a:defRPr sz="2000">
                <a:solidFill>
                  <a:schemeClr val="bg2"/>
                </a:solidFill>
                <a:latin typeface="Comic Sans MS" panose="030F0702030302020204" pitchFamily="66" charset="0"/>
                <a:ea typeface="隶书" panose="02010509060101010101" pitchFamily="49" charset="-122"/>
              </a:defRPr>
            </a:lvl7pPr>
            <a:lvl8pPr marL="3429000" indent="-228600" fontAlgn="base">
              <a:spcBef>
                <a:spcPct val="20000"/>
              </a:spcBef>
              <a:spcAft>
                <a:spcPct val="0"/>
              </a:spcAft>
              <a:buChar char="»"/>
              <a:defRPr sz="2000">
                <a:solidFill>
                  <a:schemeClr val="bg2"/>
                </a:solidFill>
                <a:latin typeface="Comic Sans MS" panose="030F0702030302020204" pitchFamily="66" charset="0"/>
                <a:ea typeface="隶书" panose="02010509060101010101" pitchFamily="49" charset="-122"/>
              </a:defRPr>
            </a:lvl8pPr>
            <a:lvl9pPr marL="3886200" indent="-228600" fontAlgn="base">
              <a:spcBef>
                <a:spcPct val="20000"/>
              </a:spcBef>
              <a:spcAft>
                <a:spcPct val="0"/>
              </a:spcAft>
              <a:buChar char="»"/>
              <a:defRPr sz="2000">
                <a:solidFill>
                  <a:schemeClr val="bg2"/>
                </a:solidFill>
                <a:latin typeface="Comic Sans MS" panose="030F0702030302020204" pitchFamily="66" charset="0"/>
                <a:ea typeface="隶书" panose="02010509060101010101" pitchFamily="49" charset="-122"/>
              </a:defRPr>
            </a:lvl9pPr>
          </a:lstStyle>
          <a:p>
            <a:pPr eaLnBrk="1" hangingPunct="1">
              <a:lnSpc>
                <a:spcPct val="80000"/>
              </a:lnSpc>
              <a:buFontTx/>
              <a:buNone/>
            </a:pPr>
            <a:r>
              <a:rPr lang="zh-CN" altLang="en-US" sz="2400"/>
              <a:t>		在每一个格网点周围搜索若干已知离散点，用以内插格网点值，既可生成一个新的格网。这种算法的前提是离散点均匀分布，点集的密集程度足以满足在分析中反映局部表面变化时可以使用</a:t>
            </a:r>
            <a:r>
              <a:rPr lang="en-US" altLang="zh-CN" sz="2400"/>
              <a:t>IDW</a:t>
            </a:r>
            <a:r>
              <a:rPr lang="zh-CN" altLang="en-US" sz="2400"/>
              <a:t>。  </a:t>
            </a:r>
            <a:endParaRPr lang="en-US" altLang="zh-CN" sz="24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zh-CN" altLang="en-US"/>
              <a:t>四、表面分析</a:t>
            </a:r>
          </a:p>
        </p:txBody>
      </p:sp>
      <p:grpSp>
        <p:nvGrpSpPr>
          <p:cNvPr id="121874" name="Group 18"/>
          <p:cNvGrpSpPr>
            <a:grpSpLocks/>
          </p:cNvGrpSpPr>
          <p:nvPr/>
        </p:nvGrpSpPr>
        <p:grpSpPr bwMode="auto">
          <a:xfrm>
            <a:off x="5384800" y="1628775"/>
            <a:ext cx="3960813" cy="4321175"/>
            <a:chOff x="3392" y="1026"/>
            <a:chExt cx="2495" cy="2722"/>
          </a:xfrm>
        </p:grpSpPr>
        <p:sp>
          <p:nvSpPr>
            <p:cNvPr id="121864" name="Text Box 8"/>
            <p:cNvSpPr txBox="1">
              <a:spLocks noChangeAspect="1" noChangeArrowheads="1"/>
            </p:cNvSpPr>
            <p:nvPr/>
          </p:nvSpPr>
          <p:spPr bwMode="auto">
            <a:xfrm>
              <a:off x="3710" y="3421"/>
              <a:ext cx="18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8.24   Spline</a:t>
              </a:r>
              <a:r>
                <a:rPr lang="zh-CN" altLang="en-US" sz="2000">
                  <a:latin typeface="隶书" panose="02010509060101010101" pitchFamily="49" charset="-122"/>
                  <a:ea typeface="隶书" panose="02010509060101010101" pitchFamily="49" charset="-122"/>
                </a:rPr>
                <a:t>对话框</a:t>
              </a:r>
            </a:p>
          </p:txBody>
        </p:sp>
        <p:pic>
          <p:nvPicPr>
            <p:cNvPr id="121865" name="Picture 9" descr="splin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2" y="1026"/>
              <a:ext cx="2495" cy="23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121873" name="Rectangle 17"/>
          <p:cNvSpPr>
            <a:spLocks noGrp="1" noChangeArrowheads="1"/>
          </p:cNvSpPr>
          <p:nvPr>
            <p:ph type="body" idx="1"/>
          </p:nvPr>
        </p:nvSpPr>
        <p:spPr>
          <a:xfrm>
            <a:off x="704850" y="1484313"/>
            <a:ext cx="4537075" cy="4176712"/>
          </a:xfrm>
          <a:noFill/>
          <a:ln/>
        </p:spPr>
        <p:txBody>
          <a:bodyPr/>
          <a:lstStyle/>
          <a:p>
            <a:pPr>
              <a:lnSpc>
                <a:spcPct val="90000"/>
              </a:lnSpc>
              <a:buFontTx/>
              <a:buNone/>
            </a:pPr>
            <a:r>
              <a:rPr lang="en-US" altLang="zh-CN" sz="2800"/>
              <a:t>2</a:t>
            </a:r>
            <a:r>
              <a:rPr lang="zh-CN" altLang="en-US" sz="2800"/>
              <a:t>）样条函数</a:t>
            </a:r>
            <a:r>
              <a:rPr lang="en-US" altLang="zh-CN" sz="2800"/>
              <a:t>(SPLINE )</a:t>
            </a:r>
            <a:r>
              <a:rPr lang="zh-CN" altLang="en-US" sz="2800"/>
              <a:t> 插值</a:t>
            </a:r>
          </a:p>
          <a:p>
            <a:pPr>
              <a:lnSpc>
                <a:spcPct val="90000"/>
              </a:lnSpc>
              <a:buFontTx/>
              <a:buNone/>
            </a:pPr>
            <a:r>
              <a:rPr lang="en-US" altLang="zh-CN" sz="2400"/>
              <a:t>          SPLINE</a:t>
            </a:r>
            <a:r>
              <a:rPr lang="zh-CN" altLang="en-US" sz="2400"/>
              <a:t>是以减少一定坡曲率的方式，生成精确的穿过输入数据点的光滑表面。由于</a:t>
            </a:r>
            <a:r>
              <a:rPr lang="en-US" altLang="zh-CN" sz="2400"/>
              <a:t>SPLINE</a:t>
            </a:r>
            <a:r>
              <a:rPr lang="zh-CN" altLang="en-US" sz="2400"/>
              <a:t>是基于生成具有连续的二阶导数和最小的平方曲率的插值方法，所以它适合那些空间连续型数据。比如生成降雨量模拟表面以及污染物浓度渐变曲面。</a:t>
            </a:r>
            <a:r>
              <a:rPr lang="zh-CN" altLang="en-US" sz="1600"/>
              <a:t> </a:t>
            </a:r>
            <a:r>
              <a:rPr lang="zh-CN" altLang="en-US" sz="2400"/>
              <a:t> </a:t>
            </a:r>
            <a:endParaRPr lang="en-US" altLang="zh-CN" sz="24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zh-CN" altLang="en-US"/>
              <a:t>四、表面分析</a:t>
            </a:r>
          </a:p>
        </p:txBody>
      </p:sp>
      <p:grpSp>
        <p:nvGrpSpPr>
          <p:cNvPr id="120850" name="Group 18"/>
          <p:cNvGrpSpPr>
            <a:grpSpLocks/>
          </p:cNvGrpSpPr>
          <p:nvPr/>
        </p:nvGrpSpPr>
        <p:grpSpPr bwMode="auto">
          <a:xfrm>
            <a:off x="5313363" y="1628775"/>
            <a:ext cx="3652837" cy="4105275"/>
            <a:chOff x="3347" y="1026"/>
            <a:chExt cx="2301" cy="2586"/>
          </a:xfrm>
        </p:grpSpPr>
        <p:pic>
          <p:nvPicPr>
            <p:cNvPr id="120843" name="Picture 11" descr="krigi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 y="1026"/>
              <a:ext cx="2301" cy="22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0844" name="Text Box 12"/>
            <p:cNvSpPr txBox="1">
              <a:spLocks noChangeAspect="1" noChangeArrowheads="1"/>
            </p:cNvSpPr>
            <p:nvPr/>
          </p:nvSpPr>
          <p:spPr bwMode="auto">
            <a:xfrm>
              <a:off x="3619" y="3302"/>
              <a:ext cx="186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8.25  Kriging</a:t>
              </a:r>
              <a:r>
                <a:rPr lang="zh-CN" altLang="en-US" sz="2000">
                  <a:latin typeface="隶书" panose="02010509060101010101" pitchFamily="49" charset="-122"/>
                  <a:ea typeface="隶书" panose="02010509060101010101" pitchFamily="49" charset="-122"/>
                </a:rPr>
                <a:t>对话框</a:t>
              </a:r>
            </a:p>
          </p:txBody>
        </p:sp>
      </p:grpSp>
      <p:sp>
        <p:nvSpPr>
          <p:cNvPr id="120849" name="Rectangle 17"/>
          <p:cNvSpPr>
            <a:spLocks noGrp="1" noChangeArrowheads="1"/>
          </p:cNvSpPr>
          <p:nvPr>
            <p:ph type="body" idx="1"/>
          </p:nvPr>
        </p:nvSpPr>
        <p:spPr>
          <a:xfrm>
            <a:off x="560388" y="1557338"/>
            <a:ext cx="4679950" cy="4608512"/>
          </a:xfrm>
          <a:noFill/>
          <a:ln/>
        </p:spPr>
        <p:txBody>
          <a:bodyPr/>
          <a:lstStyle/>
          <a:p>
            <a:pPr>
              <a:lnSpc>
                <a:spcPct val="90000"/>
              </a:lnSpc>
              <a:buFontTx/>
              <a:buNone/>
            </a:pPr>
            <a:r>
              <a:rPr lang="en-US" altLang="zh-CN" sz="2800"/>
              <a:t>3</a:t>
            </a:r>
            <a:r>
              <a:rPr lang="zh-CN" altLang="en-US" sz="2800"/>
              <a:t>）克里格</a:t>
            </a:r>
            <a:r>
              <a:rPr lang="en-US" altLang="zh-CN" sz="2800"/>
              <a:t>(</a:t>
            </a:r>
            <a:r>
              <a:rPr lang="en-US" altLang="en-US" sz="2800"/>
              <a:t>KRIGING</a:t>
            </a:r>
            <a:r>
              <a:rPr lang="en-US" altLang="zh-CN" sz="2800"/>
              <a:t> )</a:t>
            </a:r>
            <a:r>
              <a:rPr lang="zh-CN" altLang="en-US" sz="2800"/>
              <a:t> 插值</a:t>
            </a:r>
          </a:p>
          <a:p>
            <a:pPr>
              <a:lnSpc>
                <a:spcPct val="90000"/>
              </a:lnSpc>
              <a:buFontTx/>
              <a:buNone/>
            </a:pPr>
            <a:r>
              <a:rPr lang="zh-CN" altLang="en-US" sz="2400"/>
              <a:t>         克里格插值法分为普通克里格法和泛克里格法。克里格法的基本原理是根据相邻变量的值，利用变异函数所揭示的区域化变量的内在联系来估计空间变量数值。克里格法分为两步：第一步是对已知点进行结构分析</a:t>
            </a:r>
            <a:r>
              <a:rPr lang="en-US" altLang="zh-CN" sz="2400"/>
              <a:t>,</a:t>
            </a:r>
            <a:r>
              <a:rPr lang="zh-CN" altLang="en-US" sz="2400"/>
              <a:t>也就是说</a:t>
            </a:r>
            <a:r>
              <a:rPr lang="en-US" altLang="zh-CN" sz="2400"/>
              <a:t>,</a:t>
            </a:r>
            <a:r>
              <a:rPr lang="zh-CN" altLang="en-US" sz="2400"/>
              <a:t>在充分了解已知点性质的前提下</a:t>
            </a:r>
            <a:r>
              <a:rPr lang="en-US" altLang="zh-CN" sz="2400"/>
              <a:t>,</a:t>
            </a:r>
            <a:r>
              <a:rPr lang="zh-CN" altLang="en-US" sz="2400"/>
              <a:t>提出变异函数模型；第二步是在该模型的基础上进行克里格计算。具体内容参见第十章。</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zh-CN" altLang="en-US"/>
              <a:t>四、表面分析</a:t>
            </a:r>
          </a:p>
        </p:txBody>
      </p:sp>
      <p:grpSp>
        <p:nvGrpSpPr>
          <p:cNvPr id="119821" name="Group 13"/>
          <p:cNvGrpSpPr>
            <a:grpSpLocks noChangeAspect="1"/>
          </p:cNvGrpSpPr>
          <p:nvPr/>
        </p:nvGrpSpPr>
        <p:grpSpPr bwMode="auto">
          <a:xfrm>
            <a:off x="5384800" y="1773238"/>
            <a:ext cx="3638550" cy="3816350"/>
            <a:chOff x="1800" y="1468"/>
            <a:chExt cx="4005" cy="3518"/>
          </a:xfrm>
        </p:grpSpPr>
        <p:sp>
          <p:nvSpPr>
            <p:cNvPr id="119822" name="Text Box 14"/>
            <p:cNvSpPr txBox="1">
              <a:spLocks noChangeAspect="1" noChangeArrowheads="1"/>
            </p:cNvSpPr>
            <p:nvPr/>
          </p:nvSpPr>
          <p:spPr bwMode="auto">
            <a:xfrm>
              <a:off x="1980" y="4560"/>
              <a:ext cx="3600"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8.26  </a:t>
              </a:r>
              <a:r>
                <a:rPr lang="zh-CN" altLang="en-US" sz="2000">
                  <a:latin typeface="隶书" panose="02010509060101010101" pitchFamily="49" charset="-122"/>
                  <a:ea typeface="隶书" panose="02010509060101010101" pitchFamily="49" charset="-122"/>
                </a:rPr>
                <a:t>重采样参数设置框</a:t>
              </a:r>
            </a:p>
          </p:txBody>
        </p:sp>
        <p:pic>
          <p:nvPicPr>
            <p:cNvPr id="119823"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 y="1468"/>
              <a:ext cx="4005" cy="3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119825" name="Rectangle 17"/>
          <p:cNvSpPr>
            <a:spLocks noGrp="1" noChangeArrowheads="1"/>
          </p:cNvSpPr>
          <p:nvPr>
            <p:ph type="body" idx="1"/>
          </p:nvPr>
        </p:nvSpPr>
        <p:spPr>
          <a:xfrm>
            <a:off x="488950" y="1700213"/>
            <a:ext cx="4824413" cy="3600450"/>
          </a:xfrm>
          <a:noFill/>
          <a:ln/>
        </p:spPr>
        <p:txBody>
          <a:bodyPr/>
          <a:lstStyle/>
          <a:p>
            <a:pPr>
              <a:lnSpc>
                <a:spcPct val="90000"/>
              </a:lnSpc>
              <a:buFontTx/>
              <a:buNone/>
            </a:pPr>
            <a:r>
              <a:rPr lang="en-US" altLang="zh-CN" sz="2800"/>
              <a:t>4</a:t>
            </a:r>
            <a:r>
              <a:rPr lang="zh-CN" altLang="en-US" sz="2800"/>
              <a:t>）克里格</a:t>
            </a:r>
            <a:r>
              <a:rPr lang="en-US" altLang="zh-CN" sz="2800"/>
              <a:t>(</a:t>
            </a:r>
            <a:r>
              <a:rPr lang="en-US" altLang="en-US" sz="2800"/>
              <a:t>KRIGING</a:t>
            </a:r>
            <a:r>
              <a:rPr lang="en-US" altLang="zh-CN" sz="2800"/>
              <a:t> )</a:t>
            </a:r>
            <a:r>
              <a:rPr lang="zh-CN" altLang="en-US" sz="2800"/>
              <a:t> 插值</a:t>
            </a:r>
          </a:p>
          <a:p>
            <a:pPr>
              <a:lnSpc>
                <a:spcPct val="90000"/>
              </a:lnSpc>
              <a:buFontTx/>
              <a:buNone/>
            </a:pPr>
            <a:r>
              <a:rPr lang="zh-CN" altLang="en-US" sz="2400"/>
              <a:t>       重采样就是将不同的栅格大小的栅格数据转化为同样栅格大小栅格数据的过程。</a:t>
            </a:r>
          </a:p>
          <a:p>
            <a:pPr>
              <a:lnSpc>
                <a:spcPct val="90000"/>
              </a:lnSpc>
              <a:buFontTx/>
              <a:buNone/>
            </a:pPr>
            <a:r>
              <a:rPr lang="zh-CN" altLang="en-US" sz="2400"/>
              <a:t>       栅格数据的重采样主要基于三种方法：</a:t>
            </a:r>
          </a:p>
          <a:p>
            <a:pPr>
              <a:lnSpc>
                <a:spcPct val="90000"/>
              </a:lnSpc>
              <a:buFontTx/>
              <a:buNone/>
            </a:pPr>
            <a:r>
              <a:rPr lang="zh-CN" altLang="en-US" sz="2400"/>
              <a:t>      </a:t>
            </a:r>
            <a:r>
              <a:rPr lang="en-US" altLang="zh-CN" sz="2400"/>
              <a:t>a. </a:t>
            </a:r>
            <a:r>
              <a:rPr lang="zh-CN" altLang="en-US" sz="2400"/>
              <a:t>最邻近</a:t>
            </a:r>
            <a:r>
              <a:rPr lang="en-US" altLang="zh-CN" sz="2400"/>
              <a:t>(NEAREST)</a:t>
            </a:r>
            <a:r>
              <a:rPr lang="zh-CN" altLang="en-US" sz="2400"/>
              <a:t>采样</a:t>
            </a:r>
          </a:p>
          <a:p>
            <a:pPr>
              <a:lnSpc>
                <a:spcPct val="90000"/>
              </a:lnSpc>
              <a:buFontTx/>
              <a:buNone/>
            </a:pPr>
            <a:r>
              <a:rPr lang="en-US" altLang="zh-CN" sz="2400"/>
              <a:t>      b.</a:t>
            </a:r>
            <a:r>
              <a:rPr lang="zh-CN" altLang="en-US" sz="2400"/>
              <a:t>双线性（</a:t>
            </a:r>
            <a:r>
              <a:rPr lang="en-US" altLang="zh-CN" sz="2400"/>
              <a:t>BILINEAR</a:t>
            </a:r>
            <a:r>
              <a:rPr lang="zh-CN" altLang="en-US" sz="2400"/>
              <a:t>）采样</a:t>
            </a:r>
          </a:p>
          <a:p>
            <a:pPr>
              <a:lnSpc>
                <a:spcPct val="90000"/>
              </a:lnSpc>
              <a:buFontTx/>
              <a:buNone/>
            </a:pPr>
            <a:r>
              <a:rPr lang="zh-CN" altLang="en-US" sz="2400"/>
              <a:t>      </a:t>
            </a:r>
            <a:r>
              <a:rPr lang="en-US" altLang="zh-CN" sz="2400"/>
              <a:t>c. </a:t>
            </a:r>
            <a:r>
              <a:rPr lang="zh-CN" altLang="en-US" sz="2400"/>
              <a:t>三次卷积（</a:t>
            </a:r>
            <a:r>
              <a:rPr lang="en-US" altLang="zh-CN" sz="2400"/>
              <a:t>CUBIC</a:t>
            </a:r>
            <a:r>
              <a:rPr lang="zh-CN" altLang="en-US" sz="2400"/>
              <a:t>）采样</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a:t>四、表面分析</a:t>
            </a:r>
          </a:p>
        </p:txBody>
      </p:sp>
      <p:sp>
        <p:nvSpPr>
          <p:cNvPr id="80899" name="Rectangle 3"/>
          <p:cNvSpPr>
            <a:spLocks noGrp="1" noChangeArrowheads="1"/>
          </p:cNvSpPr>
          <p:nvPr>
            <p:ph type="body" idx="1"/>
          </p:nvPr>
        </p:nvSpPr>
        <p:spPr>
          <a:xfrm>
            <a:off x="631825" y="1341438"/>
            <a:ext cx="4392613" cy="4572000"/>
          </a:xfrm>
        </p:spPr>
        <p:txBody>
          <a:bodyPr/>
          <a:lstStyle/>
          <a:p>
            <a:pPr>
              <a:buFontTx/>
              <a:buNone/>
            </a:pPr>
            <a:r>
              <a:rPr lang="en-US" altLang="zh-CN" sz="4000"/>
              <a:t>2.</a:t>
            </a:r>
            <a:r>
              <a:rPr lang="zh-CN" altLang="en-US" sz="4000" b="1"/>
              <a:t>等值线绘制</a:t>
            </a:r>
            <a:r>
              <a:rPr lang="zh-CN" altLang="en-US"/>
              <a:t> </a:t>
            </a:r>
            <a:endParaRPr lang="zh-CN" altLang="en-US" sz="3600"/>
          </a:p>
          <a:p>
            <a:pPr>
              <a:buFontTx/>
              <a:buNone/>
            </a:pPr>
            <a:endParaRPr lang="zh-CN" altLang="en-US" sz="2800"/>
          </a:p>
        </p:txBody>
      </p:sp>
      <p:grpSp>
        <p:nvGrpSpPr>
          <p:cNvPr id="80909" name="Group 13"/>
          <p:cNvGrpSpPr>
            <a:grpSpLocks/>
          </p:cNvGrpSpPr>
          <p:nvPr/>
        </p:nvGrpSpPr>
        <p:grpSpPr bwMode="auto">
          <a:xfrm>
            <a:off x="5168900" y="1700213"/>
            <a:ext cx="4103688" cy="4608512"/>
            <a:chOff x="3211" y="1026"/>
            <a:chExt cx="2585" cy="2903"/>
          </a:xfrm>
        </p:grpSpPr>
        <p:pic>
          <p:nvPicPr>
            <p:cNvPr id="80905" name="Picture 9"/>
            <p:cNvPicPr>
              <a:picLocks noChangeAspect="1" noChangeArrowheads="1"/>
            </p:cNvPicPr>
            <p:nvPr/>
          </p:nvPicPr>
          <p:blipFill>
            <a:blip r:embed="rId2">
              <a:extLst>
                <a:ext uri="{28A0092B-C50C-407E-A947-70E740481C1C}">
                  <a14:useLocalDpi xmlns:a14="http://schemas.microsoft.com/office/drawing/2010/main" val="0"/>
                </a:ext>
              </a:extLst>
            </a:blip>
            <a:srcRect b="9773"/>
            <a:stretch>
              <a:fillRect/>
            </a:stretch>
          </p:blipFill>
          <p:spPr bwMode="auto">
            <a:xfrm>
              <a:off x="3211" y="1026"/>
              <a:ext cx="2585" cy="2631"/>
            </a:xfrm>
            <a:prstGeom prst="rect">
              <a:avLst/>
            </a:prstGeom>
            <a:noFill/>
            <a:extLst>
              <a:ext uri="{909E8E84-426E-40DD-AFC4-6F175D3DCCD1}">
                <a14:hiddenFill xmlns:a14="http://schemas.microsoft.com/office/drawing/2010/main">
                  <a:solidFill>
                    <a:srgbClr val="FFFFFF"/>
                  </a:solidFill>
                </a14:hiddenFill>
              </a:ext>
            </a:extLst>
          </p:spPr>
        </p:pic>
        <p:sp>
          <p:nvSpPr>
            <p:cNvPr id="80906" name="Text Box 10"/>
            <p:cNvSpPr txBox="1">
              <a:spLocks noChangeAspect="1" noChangeArrowheads="1"/>
            </p:cNvSpPr>
            <p:nvPr/>
          </p:nvSpPr>
          <p:spPr bwMode="auto">
            <a:xfrm>
              <a:off x="3256" y="3702"/>
              <a:ext cx="252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8.27   </a:t>
              </a:r>
              <a:r>
                <a:rPr lang="zh-CN" altLang="en-US" sz="2000">
                  <a:latin typeface="隶书" panose="02010509060101010101" pitchFamily="49" charset="-122"/>
                  <a:ea typeface="隶书" panose="02010509060101010101" pitchFamily="49" charset="-122"/>
                </a:rPr>
                <a:t>某地区等高线图</a:t>
              </a:r>
            </a:p>
          </p:txBody>
        </p:sp>
      </p:grpSp>
      <p:grpSp>
        <p:nvGrpSpPr>
          <p:cNvPr id="80908" name="Group 12"/>
          <p:cNvGrpSpPr>
            <a:grpSpLocks/>
          </p:cNvGrpSpPr>
          <p:nvPr/>
        </p:nvGrpSpPr>
        <p:grpSpPr bwMode="auto">
          <a:xfrm>
            <a:off x="776288" y="1916113"/>
            <a:ext cx="4013200" cy="4178300"/>
            <a:chOff x="444" y="1207"/>
            <a:chExt cx="2528" cy="2632"/>
          </a:xfrm>
        </p:grpSpPr>
        <p:pic>
          <p:nvPicPr>
            <p:cNvPr id="80901" name="Picture 5"/>
            <p:cNvPicPr>
              <a:picLocks noChangeAspect="1" noChangeArrowheads="1"/>
            </p:cNvPicPr>
            <p:nvPr/>
          </p:nvPicPr>
          <p:blipFill>
            <a:blip r:embed="rId3">
              <a:extLst>
                <a:ext uri="{28A0092B-C50C-407E-A947-70E740481C1C}">
                  <a14:useLocalDpi xmlns:a14="http://schemas.microsoft.com/office/drawing/2010/main" val="0"/>
                </a:ext>
              </a:extLst>
            </a:blip>
            <a:srcRect b="6900"/>
            <a:stretch>
              <a:fillRect/>
            </a:stretch>
          </p:blipFill>
          <p:spPr bwMode="auto">
            <a:xfrm>
              <a:off x="444" y="1207"/>
              <a:ext cx="2494" cy="2375"/>
            </a:xfrm>
            <a:prstGeom prst="rect">
              <a:avLst/>
            </a:prstGeom>
            <a:noFill/>
            <a:extLst>
              <a:ext uri="{909E8E84-426E-40DD-AFC4-6F175D3DCCD1}">
                <a14:hiddenFill xmlns:a14="http://schemas.microsoft.com/office/drawing/2010/main">
                  <a:solidFill>
                    <a:srgbClr val="FFFFFF"/>
                  </a:solidFill>
                </a14:hiddenFill>
              </a:ext>
            </a:extLst>
          </p:spPr>
        </p:pic>
        <p:sp>
          <p:nvSpPr>
            <p:cNvPr id="80907" name="Text Box 11"/>
            <p:cNvSpPr txBox="1">
              <a:spLocks noChangeAspect="1" noChangeArrowheads="1"/>
            </p:cNvSpPr>
            <p:nvPr/>
          </p:nvSpPr>
          <p:spPr bwMode="auto">
            <a:xfrm>
              <a:off x="444" y="3612"/>
              <a:ext cx="252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8.28  </a:t>
              </a:r>
              <a:r>
                <a:rPr lang="zh-CN" altLang="en-US" sz="2000">
                  <a:latin typeface="隶书" panose="02010509060101010101" pitchFamily="49" charset="-122"/>
                  <a:ea typeface="隶书" panose="02010509060101010101" pitchFamily="49" charset="-122"/>
                </a:rPr>
                <a:t>生成等高线对话框</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865438" y="0"/>
            <a:ext cx="6521450" cy="1190625"/>
          </a:xfrm>
        </p:spPr>
        <p:txBody>
          <a:bodyPr/>
          <a:lstStyle/>
          <a:p>
            <a:r>
              <a:rPr lang="zh-CN" altLang="en-US"/>
              <a:t>一、设置分析环境</a:t>
            </a:r>
          </a:p>
        </p:txBody>
      </p:sp>
      <p:sp>
        <p:nvSpPr>
          <p:cNvPr id="64515" name="Rectangle 3"/>
          <p:cNvSpPr>
            <a:spLocks noGrp="1" noChangeArrowheads="1"/>
          </p:cNvSpPr>
          <p:nvPr>
            <p:ph type="body" idx="1"/>
          </p:nvPr>
        </p:nvSpPr>
        <p:spPr>
          <a:xfrm>
            <a:off x="495300" y="1371600"/>
            <a:ext cx="4529138" cy="4289425"/>
          </a:xfrm>
        </p:spPr>
        <p:txBody>
          <a:bodyPr/>
          <a:lstStyle/>
          <a:p>
            <a:pPr>
              <a:buFontTx/>
              <a:buNone/>
            </a:pPr>
            <a:r>
              <a:rPr lang="en-US" altLang="zh-CN"/>
              <a:t>1. </a:t>
            </a:r>
            <a:r>
              <a:rPr lang="zh-CN" altLang="en-US"/>
              <a:t>设置工作路径</a:t>
            </a:r>
          </a:p>
          <a:p>
            <a:pPr>
              <a:buFontTx/>
              <a:buNone/>
            </a:pPr>
            <a:r>
              <a:rPr lang="zh-CN" altLang="en-US" sz="2400"/>
              <a:t>         缺省情况下分析结果将自动保存在操作系统的默认路径下。也可以通过栅格空间分析模块中的</a:t>
            </a:r>
            <a:r>
              <a:rPr lang="en-US" altLang="zh-CN" sz="2400"/>
              <a:t>Option</a:t>
            </a:r>
            <a:r>
              <a:rPr lang="zh-CN" altLang="en-US" sz="2400"/>
              <a:t>选项的设置，可以指定新的所有分析结果的默认存放位置。</a:t>
            </a:r>
          </a:p>
        </p:txBody>
      </p:sp>
      <p:grpSp>
        <p:nvGrpSpPr>
          <p:cNvPr id="64525" name="Group 13"/>
          <p:cNvGrpSpPr>
            <a:grpSpLocks/>
          </p:cNvGrpSpPr>
          <p:nvPr/>
        </p:nvGrpSpPr>
        <p:grpSpPr bwMode="auto">
          <a:xfrm>
            <a:off x="5168900" y="2060575"/>
            <a:ext cx="3744913" cy="4176713"/>
            <a:chOff x="3256" y="1298"/>
            <a:chExt cx="2359" cy="2631"/>
          </a:xfrm>
        </p:grpSpPr>
        <p:sp>
          <p:nvSpPr>
            <p:cNvPr id="64523" name="Text Box 11"/>
            <p:cNvSpPr txBox="1">
              <a:spLocks noChangeArrowheads="1"/>
            </p:cNvSpPr>
            <p:nvPr/>
          </p:nvSpPr>
          <p:spPr bwMode="auto">
            <a:xfrm>
              <a:off x="3483" y="3719"/>
              <a:ext cx="195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8.1  </a:t>
              </a:r>
              <a:r>
                <a:rPr lang="zh-CN" altLang="en-US" sz="2000">
                  <a:latin typeface="隶书" panose="02010509060101010101" pitchFamily="49" charset="-122"/>
                  <a:ea typeface="隶书" panose="02010509060101010101" pitchFamily="49" charset="-122"/>
                </a:rPr>
                <a:t>设置工作路径</a:t>
              </a:r>
            </a:p>
          </p:txBody>
        </p:sp>
        <p:pic>
          <p:nvPicPr>
            <p:cNvPr id="64524" name="Picture 12" descr="7-4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 y="1298"/>
              <a:ext cx="2359" cy="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a:t>四、表面分析</a:t>
            </a:r>
          </a:p>
        </p:txBody>
      </p:sp>
      <p:sp>
        <p:nvSpPr>
          <p:cNvPr id="82947" name="Rectangle 3"/>
          <p:cNvSpPr>
            <a:spLocks noGrp="1" noChangeArrowheads="1"/>
          </p:cNvSpPr>
          <p:nvPr>
            <p:ph type="body" idx="1"/>
          </p:nvPr>
        </p:nvSpPr>
        <p:spPr/>
        <p:txBody>
          <a:bodyPr/>
          <a:lstStyle/>
          <a:p>
            <a:pPr>
              <a:buFontTx/>
              <a:buNone/>
            </a:pPr>
            <a:r>
              <a:rPr lang="en-US" altLang="zh-CN"/>
              <a:t>3. </a:t>
            </a:r>
            <a:r>
              <a:rPr lang="zh-CN" altLang="en-US"/>
              <a:t>地形因子提取</a:t>
            </a:r>
          </a:p>
          <a:p>
            <a:pPr>
              <a:buFontTx/>
              <a:buNone/>
            </a:pPr>
            <a:r>
              <a:rPr lang="zh-CN" altLang="en-US" sz="2800"/>
              <a:t>          因子分析方法是</a:t>
            </a:r>
            <a:r>
              <a:rPr lang="en-US" altLang="zh-CN" sz="2800"/>
              <a:t>GIS</a:t>
            </a:r>
            <a:r>
              <a:rPr lang="zh-CN" altLang="en-US" sz="2800"/>
              <a:t>空间分析，尤其</a:t>
            </a:r>
            <a:r>
              <a:rPr lang="en-US" altLang="zh-CN" sz="2800"/>
              <a:t>GIS</a:t>
            </a:r>
            <a:r>
              <a:rPr lang="zh-CN" altLang="en-US" sz="2800"/>
              <a:t>数字地形分析常用的基本分析方法。不同的地形因子从不同侧面反映了地形特征性，实际应用人们提出了各种各样的地形因子。从其所描述的空间区域范围，常用的地形因子可以划分为微观地形因子与宏观地形因子两种基本类型。按照提取地形因子差分计算的阶数，又可将地形因子分为一阶地形因子、二阶地形因子和高阶地形因子。</a:t>
            </a:r>
            <a:endParaRPr lang="zh-CN" altLang="en-US" sz="24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a:t>四、表面分析</a:t>
            </a:r>
          </a:p>
        </p:txBody>
      </p:sp>
      <p:sp>
        <p:nvSpPr>
          <p:cNvPr id="102409" name="AutoShape 9"/>
          <p:cNvSpPr>
            <a:spLocks noChangeAspect="1" noChangeArrowheads="1"/>
          </p:cNvSpPr>
          <p:nvPr/>
        </p:nvSpPr>
        <p:spPr bwMode="auto">
          <a:xfrm>
            <a:off x="1065213" y="2282825"/>
            <a:ext cx="763270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07" name="Text Box 7"/>
          <p:cNvSpPr txBox="1">
            <a:spLocks noChangeArrowheads="1"/>
          </p:cNvSpPr>
          <p:nvPr/>
        </p:nvSpPr>
        <p:spPr bwMode="auto">
          <a:xfrm>
            <a:off x="1423988" y="1700213"/>
            <a:ext cx="7169150" cy="372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102410" name="Text Box 10"/>
          <p:cNvSpPr txBox="1">
            <a:spLocks noChangeArrowheads="1"/>
          </p:cNvSpPr>
          <p:nvPr/>
        </p:nvSpPr>
        <p:spPr bwMode="auto">
          <a:xfrm>
            <a:off x="1643063" y="3686175"/>
            <a:ext cx="393700" cy="1317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lIns="0" tIns="10800" rIns="0" bIns="10800"/>
          <a:lstStyle/>
          <a:p>
            <a:r>
              <a:rPr lang="zh-CN" altLang="en-US">
                <a:latin typeface="Times New Roman" panose="02020603050405020304" pitchFamily="18" charset="0"/>
                <a:ea typeface="宋体" panose="02010600030101010101" pitchFamily="2" charset="-122"/>
              </a:rPr>
              <a:t>坡   度</a:t>
            </a:r>
          </a:p>
          <a:p>
            <a:endParaRPr lang="zh-CN" altLang="en-US">
              <a:ea typeface="宋体" panose="02010600030101010101" pitchFamily="2" charset="-122"/>
            </a:endParaRPr>
          </a:p>
        </p:txBody>
      </p:sp>
      <p:sp>
        <p:nvSpPr>
          <p:cNvPr id="102411" name="Text Box 11"/>
          <p:cNvSpPr txBox="1">
            <a:spLocks noChangeArrowheads="1"/>
          </p:cNvSpPr>
          <p:nvPr/>
        </p:nvSpPr>
        <p:spPr bwMode="auto">
          <a:xfrm>
            <a:off x="2174875" y="3686175"/>
            <a:ext cx="395288" cy="1317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lIns="0" tIns="10800" rIns="0" bIns="10800"/>
          <a:lstStyle/>
          <a:p>
            <a:r>
              <a:rPr lang="zh-CN" altLang="en-US">
                <a:latin typeface="Times New Roman" panose="02020603050405020304" pitchFamily="18" charset="0"/>
                <a:ea typeface="宋体" panose="02010600030101010101" pitchFamily="2" charset="-122"/>
              </a:rPr>
              <a:t>坡   向</a:t>
            </a:r>
            <a:endParaRPr lang="zh-CN" altLang="en-US">
              <a:ea typeface="宋体" panose="02010600030101010101" pitchFamily="2" charset="-122"/>
            </a:endParaRPr>
          </a:p>
        </p:txBody>
      </p:sp>
      <p:sp>
        <p:nvSpPr>
          <p:cNvPr id="102412" name="Text Box 12"/>
          <p:cNvSpPr txBox="1">
            <a:spLocks noChangeArrowheads="1"/>
          </p:cNvSpPr>
          <p:nvPr/>
        </p:nvSpPr>
        <p:spPr bwMode="auto">
          <a:xfrm>
            <a:off x="4810125" y="3686175"/>
            <a:ext cx="393700" cy="13160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lIns="0" tIns="10800" rIns="0" bIns="10800"/>
          <a:lstStyle/>
          <a:p>
            <a:r>
              <a:rPr lang="zh-CN" altLang="en-US">
                <a:latin typeface="Times New Roman" panose="02020603050405020304" pitchFamily="18" charset="0"/>
                <a:ea typeface="宋体" panose="02010600030101010101" pitchFamily="2" charset="-122"/>
              </a:rPr>
              <a:t>坡   长</a:t>
            </a:r>
            <a:endParaRPr lang="zh-CN" altLang="en-US">
              <a:ea typeface="宋体" panose="02010600030101010101" pitchFamily="2" charset="-122"/>
            </a:endParaRPr>
          </a:p>
        </p:txBody>
      </p:sp>
      <p:sp>
        <p:nvSpPr>
          <p:cNvPr id="102413" name="Text Box 13"/>
          <p:cNvSpPr txBox="1">
            <a:spLocks noChangeArrowheads="1"/>
          </p:cNvSpPr>
          <p:nvPr/>
        </p:nvSpPr>
        <p:spPr bwMode="auto">
          <a:xfrm>
            <a:off x="2682875" y="3686175"/>
            <a:ext cx="393700" cy="1317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lIns="0" tIns="10800" rIns="0" bIns="10800"/>
          <a:lstStyle/>
          <a:p>
            <a:r>
              <a:rPr lang="zh-CN" altLang="en-US">
                <a:latin typeface="Times New Roman" panose="02020603050405020304" pitchFamily="18" charset="0"/>
                <a:ea typeface="宋体" panose="02010600030101010101" pitchFamily="2" charset="-122"/>
              </a:rPr>
              <a:t>坡度变率</a:t>
            </a:r>
            <a:endParaRPr lang="zh-CN" altLang="en-US">
              <a:ea typeface="宋体" panose="02010600030101010101" pitchFamily="2" charset="-122"/>
            </a:endParaRPr>
          </a:p>
        </p:txBody>
      </p:sp>
      <p:sp>
        <p:nvSpPr>
          <p:cNvPr id="102414" name="Text Box 14"/>
          <p:cNvSpPr txBox="1">
            <a:spLocks noChangeArrowheads="1"/>
          </p:cNvSpPr>
          <p:nvPr/>
        </p:nvSpPr>
        <p:spPr bwMode="auto">
          <a:xfrm>
            <a:off x="3216275" y="3686175"/>
            <a:ext cx="395288" cy="1317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lIns="0" tIns="10800" rIns="0" bIns="10800"/>
          <a:lstStyle/>
          <a:p>
            <a:r>
              <a:rPr lang="zh-CN" altLang="en-US">
                <a:latin typeface="Times New Roman" panose="02020603050405020304" pitchFamily="18" charset="0"/>
                <a:ea typeface="宋体" panose="02010600030101010101" pitchFamily="2" charset="-122"/>
              </a:rPr>
              <a:t>坡向变率</a:t>
            </a:r>
            <a:endParaRPr lang="zh-CN" altLang="en-US">
              <a:ea typeface="宋体" panose="02010600030101010101" pitchFamily="2" charset="-122"/>
            </a:endParaRPr>
          </a:p>
        </p:txBody>
      </p:sp>
      <p:sp>
        <p:nvSpPr>
          <p:cNvPr id="102415" name="Text Box 15"/>
          <p:cNvSpPr txBox="1">
            <a:spLocks noChangeArrowheads="1"/>
          </p:cNvSpPr>
          <p:nvPr/>
        </p:nvSpPr>
        <p:spPr bwMode="auto">
          <a:xfrm>
            <a:off x="3749675" y="3686175"/>
            <a:ext cx="395288" cy="1317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lIns="0" tIns="10800" rIns="0" bIns="10800"/>
          <a:lstStyle/>
          <a:p>
            <a:r>
              <a:rPr lang="zh-CN" altLang="en-US">
                <a:latin typeface="Times New Roman" panose="02020603050405020304" pitchFamily="18" charset="0"/>
                <a:ea typeface="宋体" panose="02010600030101010101" pitchFamily="2" charset="-122"/>
              </a:rPr>
              <a:t>平面曲率</a:t>
            </a:r>
            <a:endParaRPr lang="zh-CN" altLang="en-US">
              <a:ea typeface="宋体" panose="02010600030101010101" pitchFamily="2" charset="-122"/>
            </a:endParaRPr>
          </a:p>
        </p:txBody>
      </p:sp>
      <p:sp>
        <p:nvSpPr>
          <p:cNvPr id="102416" name="Text Box 16"/>
          <p:cNvSpPr txBox="1">
            <a:spLocks noChangeArrowheads="1"/>
          </p:cNvSpPr>
          <p:nvPr/>
        </p:nvSpPr>
        <p:spPr bwMode="auto">
          <a:xfrm>
            <a:off x="4283075" y="3686175"/>
            <a:ext cx="395288" cy="1317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lIns="0" tIns="10800" rIns="0" bIns="10800"/>
          <a:lstStyle/>
          <a:p>
            <a:r>
              <a:rPr lang="zh-CN" altLang="en-US">
                <a:latin typeface="Times New Roman" panose="02020603050405020304" pitchFamily="18" charset="0"/>
                <a:ea typeface="宋体" panose="02010600030101010101" pitchFamily="2" charset="-122"/>
              </a:rPr>
              <a:t>剖面曲率</a:t>
            </a:r>
            <a:endParaRPr lang="zh-CN" altLang="en-US">
              <a:ea typeface="宋体" panose="02010600030101010101" pitchFamily="2" charset="-122"/>
            </a:endParaRPr>
          </a:p>
        </p:txBody>
      </p:sp>
      <p:sp>
        <p:nvSpPr>
          <p:cNvPr id="102417" name="Text Box 17"/>
          <p:cNvSpPr txBox="1">
            <a:spLocks noChangeArrowheads="1"/>
          </p:cNvSpPr>
          <p:nvPr/>
        </p:nvSpPr>
        <p:spPr bwMode="auto">
          <a:xfrm>
            <a:off x="6754813" y="3686175"/>
            <a:ext cx="395287" cy="13160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lIns="0" tIns="10800" rIns="0" bIns="10800"/>
          <a:lstStyle/>
          <a:p>
            <a:r>
              <a:rPr lang="zh-CN" altLang="en-US">
                <a:latin typeface="Times New Roman" panose="02020603050405020304" pitchFamily="18" charset="0"/>
                <a:ea typeface="宋体" panose="02010600030101010101" pitchFamily="2" charset="-122"/>
              </a:rPr>
              <a:t>地形起伏度</a:t>
            </a:r>
            <a:endParaRPr lang="zh-CN" altLang="en-US">
              <a:ea typeface="宋体" panose="02010600030101010101" pitchFamily="2" charset="-122"/>
            </a:endParaRPr>
          </a:p>
        </p:txBody>
      </p:sp>
      <p:sp>
        <p:nvSpPr>
          <p:cNvPr id="102418" name="Text Box 18"/>
          <p:cNvSpPr txBox="1">
            <a:spLocks noChangeArrowheads="1"/>
          </p:cNvSpPr>
          <p:nvPr/>
        </p:nvSpPr>
        <p:spPr bwMode="auto">
          <a:xfrm>
            <a:off x="6227763" y="3686175"/>
            <a:ext cx="395287" cy="13160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lIns="0" tIns="10800" rIns="0" bIns="10800"/>
          <a:lstStyle/>
          <a:p>
            <a:r>
              <a:rPr lang="zh-CN" altLang="en-US">
                <a:latin typeface="Times New Roman" panose="02020603050405020304" pitchFamily="18" charset="0"/>
                <a:ea typeface="宋体" panose="02010600030101010101" pitchFamily="2" charset="-122"/>
              </a:rPr>
              <a:t>地形粗糙度</a:t>
            </a:r>
            <a:endParaRPr lang="zh-CN" altLang="en-US">
              <a:ea typeface="宋体" panose="02010600030101010101" pitchFamily="2" charset="-122"/>
            </a:endParaRPr>
          </a:p>
        </p:txBody>
      </p:sp>
      <p:sp>
        <p:nvSpPr>
          <p:cNvPr id="102419" name="Text Box 19"/>
          <p:cNvSpPr txBox="1">
            <a:spLocks noChangeArrowheads="1"/>
          </p:cNvSpPr>
          <p:nvPr/>
        </p:nvSpPr>
        <p:spPr bwMode="auto">
          <a:xfrm>
            <a:off x="7289800" y="3683000"/>
            <a:ext cx="395288" cy="1317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lIns="0" tIns="0" rIns="0" bIns="0"/>
          <a:lstStyle/>
          <a:p>
            <a:r>
              <a:rPr lang="zh-CN" altLang="en-US">
                <a:latin typeface="Times New Roman" panose="02020603050405020304" pitchFamily="18" charset="0"/>
                <a:ea typeface="宋体" panose="02010600030101010101" pitchFamily="2" charset="-122"/>
              </a:rPr>
              <a:t>高程变异系数</a:t>
            </a:r>
            <a:endParaRPr lang="zh-CN" altLang="en-US">
              <a:ea typeface="宋体" panose="02010600030101010101" pitchFamily="2" charset="-122"/>
            </a:endParaRPr>
          </a:p>
        </p:txBody>
      </p:sp>
      <p:sp>
        <p:nvSpPr>
          <p:cNvPr id="102420" name="Text Box 20"/>
          <p:cNvSpPr txBox="1">
            <a:spLocks noChangeArrowheads="1"/>
          </p:cNvSpPr>
          <p:nvPr/>
        </p:nvSpPr>
        <p:spPr bwMode="auto">
          <a:xfrm>
            <a:off x="7827963" y="3686175"/>
            <a:ext cx="396875" cy="1317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lIns="0" tIns="0" rIns="0" bIns="0"/>
          <a:lstStyle/>
          <a:p>
            <a:r>
              <a:rPr lang="zh-CN" altLang="en-US">
                <a:latin typeface="Times New Roman" panose="02020603050405020304" pitchFamily="18" charset="0"/>
                <a:ea typeface="宋体" panose="02010600030101010101" pitchFamily="2" charset="-122"/>
              </a:rPr>
              <a:t>地表切割深度</a:t>
            </a:r>
            <a:endParaRPr lang="zh-CN" altLang="en-US">
              <a:ea typeface="宋体" panose="02010600030101010101" pitchFamily="2" charset="-122"/>
            </a:endParaRPr>
          </a:p>
        </p:txBody>
      </p:sp>
      <p:sp>
        <p:nvSpPr>
          <p:cNvPr id="102421" name="Text Box 21"/>
          <p:cNvSpPr txBox="1">
            <a:spLocks noChangeArrowheads="1"/>
          </p:cNvSpPr>
          <p:nvPr/>
        </p:nvSpPr>
        <p:spPr bwMode="auto">
          <a:xfrm>
            <a:off x="5678488" y="3679825"/>
            <a:ext cx="396875" cy="1317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lIns="0" tIns="0" rIns="0" bIns="0"/>
          <a:lstStyle/>
          <a:p>
            <a:r>
              <a:rPr lang="zh-CN" altLang="en-US">
                <a:latin typeface="Times New Roman" panose="02020603050405020304" pitchFamily="18" charset="0"/>
                <a:ea typeface="宋体" panose="02010600030101010101" pitchFamily="2" charset="-122"/>
              </a:rPr>
              <a:t>坡 形 因 子</a:t>
            </a:r>
            <a:endParaRPr lang="zh-CN" altLang="en-US">
              <a:ea typeface="宋体" panose="02010600030101010101" pitchFamily="2" charset="-122"/>
            </a:endParaRPr>
          </a:p>
        </p:txBody>
      </p:sp>
      <p:grpSp>
        <p:nvGrpSpPr>
          <p:cNvPr id="102422" name="Group 22"/>
          <p:cNvGrpSpPr>
            <a:grpSpLocks/>
          </p:cNvGrpSpPr>
          <p:nvPr/>
        </p:nvGrpSpPr>
        <p:grpSpPr bwMode="auto">
          <a:xfrm>
            <a:off x="3419475" y="2305050"/>
            <a:ext cx="3656013" cy="446088"/>
            <a:chOff x="3421" y="2047"/>
            <a:chExt cx="3693" cy="468"/>
          </a:xfrm>
        </p:grpSpPr>
        <p:sp>
          <p:nvSpPr>
            <p:cNvPr id="102423" name="Line 23"/>
            <p:cNvSpPr>
              <a:spLocks noChangeShapeType="1"/>
            </p:cNvSpPr>
            <p:nvPr/>
          </p:nvSpPr>
          <p:spPr bwMode="auto">
            <a:xfrm>
              <a:off x="5134" y="2047"/>
              <a:ext cx="0" cy="1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2424" name="Group 24"/>
            <p:cNvGrpSpPr>
              <a:grpSpLocks/>
            </p:cNvGrpSpPr>
            <p:nvPr/>
          </p:nvGrpSpPr>
          <p:grpSpPr bwMode="auto">
            <a:xfrm>
              <a:off x="3421" y="2240"/>
              <a:ext cx="3693" cy="275"/>
              <a:chOff x="4140" y="5964"/>
              <a:chExt cx="4140" cy="468"/>
            </a:xfrm>
          </p:grpSpPr>
          <p:sp>
            <p:nvSpPr>
              <p:cNvPr id="102425" name="Line 25"/>
              <p:cNvSpPr>
                <a:spLocks noChangeShapeType="1"/>
              </p:cNvSpPr>
              <p:nvPr/>
            </p:nvSpPr>
            <p:spPr bwMode="auto">
              <a:xfrm>
                <a:off x="4140" y="5964"/>
                <a:ext cx="41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6" name="Line 26"/>
              <p:cNvSpPr>
                <a:spLocks noChangeShapeType="1"/>
              </p:cNvSpPr>
              <p:nvPr/>
            </p:nvSpPr>
            <p:spPr bwMode="auto">
              <a:xfrm>
                <a:off x="4140" y="5964"/>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27" name="Line 27"/>
              <p:cNvSpPr>
                <a:spLocks noChangeShapeType="1"/>
              </p:cNvSpPr>
              <p:nvPr/>
            </p:nvSpPr>
            <p:spPr bwMode="auto">
              <a:xfrm>
                <a:off x="8280" y="5964"/>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02428" name="Group 28"/>
          <p:cNvGrpSpPr>
            <a:grpSpLocks/>
          </p:cNvGrpSpPr>
          <p:nvPr/>
        </p:nvGrpSpPr>
        <p:grpSpPr bwMode="auto">
          <a:xfrm>
            <a:off x="1814513" y="3352800"/>
            <a:ext cx="3192462" cy="288925"/>
            <a:chOff x="4140" y="5964"/>
            <a:chExt cx="4140" cy="468"/>
          </a:xfrm>
        </p:grpSpPr>
        <p:sp>
          <p:nvSpPr>
            <p:cNvPr id="102429" name="Line 29"/>
            <p:cNvSpPr>
              <a:spLocks noChangeShapeType="1"/>
            </p:cNvSpPr>
            <p:nvPr/>
          </p:nvSpPr>
          <p:spPr bwMode="auto">
            <a:xfrm>
              <a:off x="4140" y="5964"/>
              <a:ext cx="41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0" name="Line 30"/>
            <p:cNvSpPr>
              <a:spLocks noChangeShapeType="1"/>
            </p:cNvSpPr>
            <p:nvPr/>
          </p:nvSpPr>
          <p:spPr bwMode="auto">
            <a:xfrm>
              <a:off x="4140" y="5964"/>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31" name="Line 31"/>
            <p:cNvSpPr>
              <a:spLocks noChangeShapeType="1"/>
            </p:cNvSpPr>
            <p:nvPr/>
          </p:nvSpPr>
          <p:spPr bwMode="auto">
            <a:xfrm>
              <a:off x="8280" y="5964"/>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2432" name="Group 32"/>
          <p:cNvGrpSpPr>
            <a:grpSpLocks/>
          </p:cNvGrpSpPr>
          <p:nvPr/>
        </p:nvGrpSpPr>
        <p:grpSpPr bwMode="auto">
          <a:xfrm>
            <a:off x="5857875" y="3352800"/>
            <a:ext cx="2189163" cy="288925"/>
            <a:chOff x="4140" y="5964"/>
            <a:chExt cx="4140" cy="468"/>
          </a:xfrm>
        </p:grpSpPr>
        <p:sp>
          <p:nvSpPr>
            <p:cNvPr id="102433" name="Line 33"/>
            <p:cNvSpPr>
              <a:spLocks noChangeShapeType="1"/>
            </p:cNvSpPr>
            <p:nvPr/>
          </p:nvSpPr>
          <p:spPr bwMode="auto">
            <a:xfrm>
              <a:off x="4140" y="5964"/>
              <a:ext cx="41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4" name="Line 34"/>
            <p:cNvSpPr>
              <a:spLocks noChangeShapeType="1"/>
            </p:cNvSpPr>
            <p:nvPr/>
          </p:nvSpPr>
          <p:spPr bwMode="auto">
            <a:xfrm>
              <a:off x="4140" y="5964"/>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35" name="Line 35"/>
            <p:cNvSpPr>
              <a:spLocks noChangeShapeType="1"/>
            </p:cNvSpPr>
            <p:nvPr/>
          </p:nvSpPr>
          <p:spPr bwMode="auto">
            <a:xfrm>
              <a:off x="8280" y="5964"/>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2436" name="Line 36"/>
          <p:cNvSpPr>
            <a:spLocks noChangeShapeType="1"/>
          </p:cNvSpPr>
          <p:nvPr/>
        </p:nvSpPr>
        <p:spPr bwMode="auto">
          <a:xfrm>
            <a:off x="7105650" y="3157538"/>
            <a:ext cx="0" cy="1889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7" name="Line 37"/>
          <p:cNvSpPr>
            <a:spLocks noChangeShapeType="1"/>
          </p:cNvSpPr>
          <p:nvPr/>
        </p:nvSpPr>
        <p:spPr bwMode="auto">
          <a:xfrm>
            <a:off x="3419475" y="3155950"/>
            <a:ext cx="0" cy="1873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8" name="Text Box 38"/>
          <p:cNvSpPr txBox="1">
            <a:spLocks noChangeArrowheads="1"/>
          </p:cNvSpPr>
          <p:nvPr/>
        </p:nvSpPr>
        <p:spPr bwMode="auto">
          <a:xfrm>
            <a:off x="2444750" y="2794000"/>
            <a:ext cx="1954213" cy="3524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tIns="10800"/>
          <a:lstStyle/>
          <a:p>
            <a:r>
              <a:rPr lang="zh-CN" altLang="en-US">
                <a:latin typeface="宋体" panose="02010600030101010101" pitchFamily="2" charset="-122"/>
                <a:ea typeface="宋体" panose="02010600030101010101" pitchFamily="2" charset="-122"/>
              </a:rPr>
              <a:t>微观地形因子</a:t>
            </a:r>
            <a:endParaRPr lang="zh-CN" altLang="en-US">
              <a:ea typeface="宋体" panose="02010600030101010101" pitchFamily="2" charset="-122"/>
            </a:endParaRPr>
          </a:p>
        </p:txBody>
      </p:sp>
      <p:sp>
        <p:nvSpPr>
          <p:cNvPr id="102439" name="Text Box 39"/>
          <p:cNvSpPr txBox="1">
            <a:spLocks noChangeArrowheads="1"/>
          </p:cNvSpPr>
          <p:nvPr/>
        </p:nvSpPr>
        <p:spPr bwMode="auto">
          <a:xfrm>
            <a:off x="6111875" y="2794000"/>
            <a:ext cx="1954213" cy="3524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tIns="10800"/>
          <a:lstStyle/>
          <a:p>
            <a:r>
              <a:rPr lang="zh-CN" altLang="en-US">
                <a:latin typeface="宋体" panose="02010600030101010101" pitchFamily="2" charset="-122"/>
                <a:ea typeface="宋体" panose="02010600030101010101" pitchFamily="2" charset="-122"/>
              </a:rPr>
              <a:t>宏观地形因子</a:t>
            </a:r>
            <a:endParaRPr lang="zh-CN" altLang="en-US">
              <a:ea typeface="宋体" panose="02010600030101010101" pitchFamily="2" charset="-122"/>
            </a:endParaRPr>
          </a:p>
        </p:txBody>
      </p:sp>
      <p:sp>
        <p:nvSpPr>
          <p:cNvPr id="102440" name="Text Box 40"/>
          <p:cNvSpPr txBox="1">
            <a:spLocks noChangeArrowheads="1"/>
          </p:cNvSpPr>
          <p:nvPr/>
        </p:nvSpPr>
        <p:spPr bwMode="auto">
          <a:xfrm>
            <a:off x="4135438" y="1936750"/>
            <a:ext cx="1954212" cy="3540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tIns="10800"/>
          <a:lstStyle/>
          <a:p>
            <a:r>
              <a:rPr lang="zh-CN" altLang="en-US">
                <a:latin typeface="宋体" panose="02010600030101010101" pitchFamily="2" charset="-122"/>
                <a:ea typeface="宋体" panose="02010600030101010101" pitchFamily="2" charset="-122"/>
              </a:rPr>
              <a:t>地形因子</a:t>
            </a:r>
            <a:endParaRPr lang="zh-CN" altLang="en-US">
              <a:ea typeface="宋体" panose="02010600030101010101" pitchFamily="2" charset="-122"/>
            </a:endParaRPr>
          </a:p>
        </p:txBody>
      </p:sp>
      <p:sp>
        <p:nvSpPr>
          <p:cNvPr id="102441" name="Text Box 41"/>
          <p:cNvSpPr txBox="1">
            <a:spLocks noChangeArrowheads="1"/>
          </p:cNvSpPr>
          <p:nvPr/>
        </p:nvSpPr>
        <p:spPr bwMode="auto">
          <a:xfrm>
            <a:off x="2216150" y="5173663"/>
            <a:ext cx="552926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8.29  </a:t>
            </a:r>
            <a:r>
              <a:rPr lang="zh-CN" altLang="en-US" sz="2000">
                <a:latin typeface="隶书" panose="02010509060101010101" pitchFamily="49" charset="-122"/>
                <a:ea typeface="隶书" panose="02010509060101010101" pitchFamily="49" charset="-122"/>
              </a:rPr>
              <a:t>依据空间区域范围的坡面因子分类体系</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a:t>四、表面分析</a:t>
            </a:r>
          </a:p>
        </p:txBody>
      </p:sp>
      <p:grpSp>
        <p:nvGrpSpPr>
          <p:cNvPr id="104496" name="Group 48"/>
          <p:cNvGrpSpPr>
            <a:grpSpLocks/>
          </p:cNvGrpSpPr>
          <p:nvPr/>
        </p:nvGrpSpPr>
        <p:grpSpPr bwMode="auto">
          <a:xfrm>
            <a:off x="1065213" y="1484313"/>
            <a:ext cx="7416800" cy="4246562"/>
            <a:chOff x="671" y="935"/>
            <a:chExt cx="4672" cy="2675"/>
          </a:xfrm>
        </p:grpSpPr>
        <p:sp>
          <p:nvSpPr>
            <p:cNvPr id="104455" name="AutoShape 7"/>
            <p:cNvSpPr>
              <a:spLocks noChangeAspect="1" noChangeArrowheads="1"/>
            </p:cNvSpPr>
            <p:nvPr/>
          </p:nvSpPr>
          <p:spPr bwMode="auto">
            <a:xfrm>
              <a:off x="671" y="935"/>
              <a:ext cx="4672" cy="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456" name="Text Box 8"/>
            <p:cNvSpPr txBox="1">
              <a:spLocks noChangeArrowheads="1"/>
            </p:cNvSpPr>
            <p:nvPr/>
          </p:nvSpPr>
          <p:spPr bwMode="auto">
            <a:xfrm>
              <a:off x="1538" y="3284"/>
              <a:ext cx="3170"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8.30  </a:t>
              </a:r>
              <a:r>
                <a:rPr lang="zh-CN" altLang="en-US" sz="2000">
                  <a:latin typeface="隶书" panose="02010509060101010101" pitchFamily="49" charset="-122"/>
                  <a:ea typeface="隶书" panose="02010509060101010101" pitchFamily="49" charset="-122"/>
                </a:rPr>
                <a:t>基于提取算法的坡面因子分类体系</a:t>
              </a:r>
            </a:p>
          </p:txBody>
        </p:sp>
        <p:grpSp>
          <p:nvGrpSpPr>
            <p:cNvPr id="104457" name="Group 9"/>
            <p:cNvGrpSpPr>
              <a:grpSpLocks/>
            </p:cNvGrpSpPr>
            <p:nvPr/>
          </p:nvGrpSpPr>
          <p:grpSpPr bwMode="auto">
            <a:xfrm>
              <a:off x="989" y="999"/>
              <a:ext cx="4101" cy="2237"/>
              <a:chOff x="2642" y="4887"/>
              <a:chExt cx="5885" cy="3208"/>
            </a:xfrm>
          </p:grpSpPr>
          <p:sp>
            <p:nvSpPr>
              <p:cNvPr id="104458" name="Text Box 10"/>
              <p:cNvSpPr txBox="1">
                <a:spLocks noChangeArrowheads="1"/>
              </p:cNvSpPr>
              <p:nvPr/>
            </p:nvSpPr>
            <p:spPr bwMode="auto">
              <a:xfrm>
                <a:off x="2832" y="6717"/>
                <a:ext cx="355" cy="13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lIns="0" tIns="10800" rIns="0" bIns="10800"/>
              <a:lstStyle/>
              <a:p>
                <a:r>
                  <a:rPr lang="zh-CN" altLang="en-US">
                    <a:latin typeface="Times New Roman" panose="02020603050405020304" pitchFamily="18" charset="0"/>
                    <a:ea typeface="宋体" panose="02010600030101010101" pitchFamily="2" charset="-122"/>
                  </a:rPr>
                  <a:t>坡   度</a:t>
                </a:r>
              </a:p>
              <a:p>
                <a:endParaRPr lang="zh-CN" altLang="en-US">
                  <a:ea typeface="宋体" panose="02010600030101010101" pitchFamily="2" charset="-122"/>
                </a:endParaRPr>
              </a:p>
            </p:txBody>
          </p:sp>
          <p:sp>
            <p:nvSpPr>
              <p:cNvPr id="104459" name="Text Box 11"/>
              <p:cNvSpPr txBox="1">
                <a:spLocks noChangeArrowheads="1"/>
              </p:cNvSpPr>
              <p:nvPr/>
            </p:nvSpPr>
            <p:spPr bwMode="auto">
              <a:xfrm>
                <a:off x="3312" y="6717"/>
                <a:ext cx="357" cy="13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lIns="0" tIns="10800" rIns="0" bIns="10800"/>
              <a:lstStyle/>
              <a:p>
                <a:r>
                  <a:rPr lang="zh-CN" altLang="en-US">
                    <a:latin typeface="Times New Roman" panose="02020603050405020304" pitchFamily="18" charset="0"/>
                    <a:ea typeface="宋体" panose="02010600030101010101" pitchFamily="2" charset="-122"/>
                  </a:rPr>
                  <a:t>坡   向</a:t>
                </a:r>
                <a:endParaRPr lang="zh-CN" altLang="en-US">
                  <a:ea typeface="宋体" panose="02010600030101010101" pitchFamily="2" charset="-122"/>
                </a:endParaRPr>
              </a:p>
            </p:txBody>
          </p:sp>
          <p:sp>
            <p:nvSpPr>
              <p:cNvPr id="104460" name="Text Box 12"/>
              <p:cNvSpPr txBox="1">
                <a:spLocks noChangeArrowheads="1"/>
              </p:cNvSpPr>
              <p:nvPr/>
            </p:nvSpPr>
            <p:spPr bwMode="auto">
              <a:xfrm>
                <a:off x="5945" y="6716"/>
                <a:ext cx="357" cy="137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lIns="0" tIns="10800" rIns="0" bIns="10800"/>
              <a:lstStyle/>
              <a:p>
                <a:r>
                  <a:rPr lang="zh-CN" altLang="en-US">
                    <a:latin typeface="Times New Roman" panose="02020603050405020304" pitchFamily="18" charset="0"/>
                    <a:ea typeface="宋体" panose="02010600030101010101" pitchFamily="2" charset="-122"/>
                  </a:rPr>
                  <a:t>坡   长</a:t>
                </a:r>
                <a:endParaRPr lang="zh-CN" altLang="en-US">
                  <a:ea typeface="宋体" panose="02010600030101010101" pitchFamily="2" charset="-122"/>
                </a:endParaRPr>
              </a:p>
            </p:txBody>
          </p:sp>
          <p:sp>
            <p:nvSpPr>
              <p:cNvPr id="104461" name="Text Box 13"/>
              <p:cNvSpPr txBox="1">
                <a:spLocks noChangeArrowheads="1"/>
              </p:cNvSpPr>
              <p:nvPr/>
            </p:nvSpPr>
            <p:spPr bwMode="auto">
              <a:xfrm>
                <a:off x="3920" y="6717"/>
                <a:ext cx="357" cy="13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lIns="0" tIns="10800" rIns="0" bIns="10800"/>
              <a:lstStyle/>
              <a:p>
                <a:r>
                  <a:rPr lang="zh-CN" altLang="en-US">
                    <a:latin typeface="Times New Roman" panose="02020603050405020304" pitchFamily="18" charset="0"/>
                    <a:ea typeface="宋体" panose="02010600030101010101" pitchFamily="2" charset="-122"/>
                  </a:rPr>
                  <a:t>坡度变率</a:t>
                </a:r>
                <a:endParaRPr lang="zh-CN" altLang="en-US">
                  <a:ea typeface="宋体" panose="02010600030101010101" pitchFamily="2" charset="-122"/>
                </a:endParaRPr>
              </a:p>
            </p:txBody>
          </p:sp>
          <p:sp>
            <p:nvSpPr>
              <p:cNvPr id="104462" name="Text Box 14"/>
              <p:cNvSpPr txBox="1">
                <a:spLocks noChangeArrowheads="1"/>
              </p:cNvSpPr>
              <p:nvPr/>
            </p:nvSpPr>
            <p:spPr bwMode="auto">
              <a:xfrm>
                <a:off x="4403" y="6717"/>
                <a:ext cx="357" cy="13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lIns="0" tIns="10800" rIns="0" bIns="10800"/>
              <a:lstStyle/>
              <a:p>
                <a:r>
                  <a:rPr lang="zh-CN" altLang="en-US">
                    <a:latin typeface="Times New Roman" panose="02020603050405020304" pitchFamily="18" charset="0"/>
                    <a:ea typeface="宋体" panose="02010600030101010101" pitchFamily="2" charset="-122"/>
                  </a:rPr>
                  <a:t>坡向变率</a:t>
                </a:r>
                <a:endParaRPr lang="zh-CN" altLang="en-US">
                  <a:ea typeface="宋体" panose="02010600030101010101" pitchFamily="2" charset="-122"/>
                </a:endParaRPr>
              </a:p>
            </p:txBody>
          </p:sp>
          <p:sp>
            <p:nvSpPr>
              <p:cNvPr id="104463" name="Text Box 15"/>
              <p:cNvSpPr txBox="1">
                <a:spLocks noChangeArrowheads="1"/>
              </p:cNvSpPr>
              <p:nvPr/>
            </p:nvSpPr>
            <p:spPr bwMode="auto">
              <a:xfrm>
                <a:off x="4885" y="6717"/>
                <a:ext cx="357" cy="13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lIns="0" tIns="10800" rIns="0" bIns="10800"/>
              <a:lstStyle/>
              <a:p>
                <a:r>
                  <a:rPr lang="zh-CN" altLang="en-US">
                    <a:latin typeface="Times New Roman" panose="02020603050405020304" pitchFamily="18" charset="0"/>
                    <a:ea typeface="宋体" panose="02010600030101010101" pitchFamily="2" charset="-122"/>
                  </a:rPr>
                  <a:t>平面曲率</a:t>
                </a:r>
                <a:endParaRPr lang="zh-CN" altLang="en-US">
                  <a:ea typeface="宋体" panose="02010600030101010101" pitchFamily="2" charset="-122"/>
                </a:endParaRPr>
              </a:p>
            </p:txBody>
          </p:sp>
          <p:sp>
            <p:nvSpPr>
              <p:cNvPr id="104464" name="Text Box 16"/>
              <p:cNvSpPr txBox="1">
                <a:spLocks noChangeArrowheads="1"/>
              </p:cNvSpPr>
              <p:nvPr/>
            </p:nvSpPr>
            <p:spPr bwMode="auto">
              <a:xfrm>
                <a:off x="5367" y="6717"/>
                <a:ext cx="357" cy="13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lIns="0" tIns="10800" rIns="0" bIns="10800"/>
              <a:lstStyle/>
              <a:p>
                <a:r>
                  <a:rPr lang="zh-CN" altLang="en-US">
                    <a:latin typeface="Times New Roman" panose="02020603050405020304" pitchFamily="18" charset="0"/>
                    <a:ea typeface="宋体" panose="02010600030101010101" pitchFamily="2" charset="-122"/>
                  </a:rPr>
                  <a:t>剖面曲率</a:t>
                </a:r>
                <a:endParaRPr lang="zh-CN" altLang="en-US">
                  <a:ea typeface="宋体" panose="02010600030101010101" pitchFamily="2" charset="-122"/>
                </a:endParaRPr>
              </a:p>
            </p:txBody>
          </p:sp>
          <p:sp>
            <p:nvSpPr>
              <p:cNvPr id="104465" name="Text Box 17"/>
              <p:cNvSpPr txBox="1">
                <a:spLocks noChangeArrowheads="1"/>
              </p:cNvSpPr>
              <p:nvPr/>
            </p:nvSpPr>
            <p:spPr bwMode="auto">
              <a:xfrm>
                <a:off x="7288" y="6716"/>
                <a:ext cx="357" cy="137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lIns="0" tIns="10800" rIns="0" bIns="10800"/>
              <a:lstStyle/>
              <a:p>
                <a:r>
                  <a:rPr lang="zh-CN" altLang="en-US">
                    <a:latin typeface="Times New Roman" panose="02020603050405020304" pitchFamily="18" charset="0"/>
                    <a:ea typeface="宋体" panose="02010600030101010101" pitchFamily="2" charset="-122"/>
                  </a:rPr>
                  <a:t>地形起伏度</a:t>
                </a:r>
                <a:endParaRPr lang="zh-CN" altLang="en-US">
                  <a:ea typeface="宋体" panose="02010600030101010101" pitchFamily="2" charset="-122"/>
                </a:endParaRPr>
              </a:p>
            </p:txBody>
          </p:sp>
          <p:sp>
            <p:nvSpPr>
              <p:cNvPr id="104466" name="Text Box 18"/>
              <p:cNvSpPr txBox="1">
                <a:spLocks noChangeArrowheads="1"/>
              </p:cNvSpPr>
              <p:nvPr/>
            </p:nvSpPr>
            <p:spPr bwMode="auto">
              <a:xfrm>
                <a:off x="6851" y="6716"/>
                <a:ext cx="357" cy="137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lIns="0" tIns="10800" rIns="0" bIns="10800"/>
              <a:lstStyle/>
              <a:p>
                <a:r>
                  <a:rPr lang="zh-CN" altLang="en-US">
                    <a:latin typeface="Times New Roman" panose="02020603050405020304" pitchFamily="18" charset="0"/>
                    <a:ea typeface="宋体" panose="02010600030101010101" pitchFamily="2" charset="-122"/>
                  </a:rPr>
                  <a:t>地形粗糙度</a:t>
                </a:r>
                <a:endParaRPr lang="zh-CN" altLang="en-US">
                  <a:ea typeface="宋体" panose="02010600030101010101" pitchFamily="2" charset="-122"/>
                </a:endParaRPr>
              </a:p>
            </p:txBody>
          </p:sp>
          <p:sp>
            <p:nvSpPr>
              <p:cNvPr id="104467" name="Text Box 19"/>
              <p:cNvSpPr txBox="1">
                <a:spLocks noChangeArrowheads="1"/>
              </p:cNvSpPr>
              <p:nvPr/>
            </p:nvSpPr>
            <p:spPr bwMode="auto">
              <a:xfrm>
                <a:off x="7731" y="6713"/>
                <a:ext cx="357" cy="13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lIns="0" tIns="0" rIns="0" bIns="0"/>
              <a:lstStyle/>
              <a:p>
                <a:r>
                  <a:rPr lang="zh-CN" altLang="en-US">
                    <a:latin typeface="Times New Roman" panose="02020603050405020304" pitchFamily="18" charset="0"/>
                    <a:ea typeface="宋体" panose="02010600030101010101" pitchFamily="2" charset="-122"/>
                  </a:rPr>
                  <a:t>高程变异系数</a:t>
                </a:r>
                <a:endParaRPr lang="zh-CN" altLang="en-US">
                  <a:ea typeface="宋体" panose="02010600030101010101" pitchFamily="2" charset="-122"/>
                </a:endParaRPr>
              </a:p>
            </p:txBody>
          </p:sp>
          <p:sp>
            <p:nvSpPr>
              <p:cNvPr id="104468" name="Text Box 20"/>
              <p:cNvSpPr txBox="1">
                <a:spLocks noChangeArrowheads="1"/>
              </p:cNvSpPr>
              <p:nvPr/>
            </p:nvSpPr>
            <p:spPr bwMode="auto">
              <a:xfrm>
                <a:off x="8168" y="6717"/>
                <a:ext cx="359" cy="13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lIns="0" tIns="0" rIns="0" bIns="0"/>
              <a:lstStyle/>
              <a:p>
                <a:r>
                  <a:rPr lang="zh-CN" altLang="en-US">
                    <a:latin typeface="Times New Roman" panose="02020603050405020304" pitchFamily="18" charset="0"/>
                    <a:ea typeface="宋体" panose="02010600030101010101" pitchFamily="2" charset="-122"/>
                  </a:rPr>
                  <a:t>地表切割深度</a:t>
                </a:r>
                <a:endParaRPr lang="zh-CN" altLang="en-US">
                  <a:ea typeface="宋体" panose="02010600030101010101" pitchFamily="2" charset="-122"/>
                </a:endParaRPr>
              </a:p>
            </p:txBody>
          </p:sp>
          <p:sp>
            <p:nvSpPr>
              <p:cNvPr id="104469" name="Text Box 21"/>
              <p:cNvSpPr txBox="1">
                <a:spLocks noChangeArrowheads="1"/>
              </p:cNvSpPr>
              <p:nvPr/>
            </p:nvSpPr>
            <p:spPr bwMode="auto">
              <a:xfrm>
                <a:off x="6404" y="6710"/>
                <a:ext cx="359" cy="13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lIns="0" tIns="0" rIns="0" bIns="0"/>
              <a:lstStyle/>
              <a:p>
                <a:r>
                  <a:rPr lang="zh-CN" altLang="en-US">
                    <a:latin typeface="Times New Roman" panose="02020603050405020304" pitchFamily="18" charset="0"/>
                    <a:ea typeface="宋体" panose="02010600030101010101" pitchFamily="2" charset="-122"/>
                  </a:rPr>
                  <a:t>坡 形 因 子</a:t>
                </a:r>
                <a:endParaRPr lang="zh-CN" altLang="en-US">
                  <a:ea typeface="宋体" panose="02010600030101010101" pitchFamily="2" charset="-122"/>
                </a:endParaRPr>
              </a:p>
            </p:txBody>
          </p:sp>
          <p:sp>
            <p:nvSpPr>
              <p:cNvPr id="104470" name="Line 22"/>
              <p:cNvSpPr>
                <a:spLocks noChangeShapeType="1"/>
              </p:cNvSpPr>
              <p:nvPr/>
            </p:nvSpPr>
            <p:spPr bwMode="auto">
              <a:xfrm>
                <a:off x="5209" y="5272"/>
                <a:ext cx="1" cy="1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4471" name="Group 23"/>
              <p:cNvGrpSpPr>
                <a:grpSpLocks/>
              </p:cNvGrpSpPr>
              <p:nvPr/>
            </p:nvGrpSpPr>
            <p:grpSpPr bwMode="auto">
              <a:xfrm>
                <a:off x="3388" y="5465"/>
                <a:ext cx="3808" cy="274"/>
                <a:chOff x="4140" y="5964"/>
                <a:chExt cx="4140" cy="468"/>
              </a:xfrm>
            </p:grpSpPr>
            <p:sp>
              <p:nvSpPr>
                <p:cNvPr id="104472" name="Line 24"/>
                <p:cNvSpPr>
                  <a:spLocks noChangeShapeType="1"/>
                </p:cNvSpPr>
                <p:nvPr/>
              </p:nvSpPr>
              <p:spPr bwMode="auto">
                <a:xfrm>
                  <a:off x="4140" y="5964"/>
                  <a:ext cx="41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73" name="Line 25"/>
                <p:cNvSpPr>
                  <a:spLocks noChangeShapeType="1"/>
                </p:cNvSpPr>
                <p:nvPr/>
              </p:nvSpPr>
              <p:spPr bwMode="auto">
                <a:xfrm>
                  <a:off x="4140" y="5964"/>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4474" name="Line 26"/>
                <p:cNvSpPr>
                  <a:spLocks noChangeShapeType="1"/>
                </p:cNvSpPr>
                <p:nvPr/>
              </p:nvSpPr>
              <p:spPr bwMode="auto">
                <a:xfrm>
                  <a:off x="8280" y="5964"/>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4475" name="Group 27"/>
              <p:cNvGrpSpPr>
                <a:grpSpLocks/>
              </p:cNvGrpSpPr>
              <p:nvPr/>
            </p:nvGrpSpPr>
            <p:grpSpPr bwMode="auto">
              <a:xfrm>
                <a:off x="3022" y="6367"/>
                <a:ext cx="496" cy="302"/>
                <a:chOff x="4140" y="5964"/>
                <a:chExt cx="4140" cy="468"/>
              </a:xfrm>
            </p:grpSpPr>
            <p:sp>
              <p:nvSpPr>
                <p:cNvPr id="104476" name="Line 28"/>
                <p:cNvSpPr>
                  <a:spLocks noChangeShapeType="1"/>
                </p:cNvSpPr>
                <p:nvPr/>
              </p:nvSpPr>
              <p:spPr bwMode="auto">
                <a:xfrm>
                  <a:off x="4140" y="5964"/>
                  <a:ext cx="41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77" name="Line 29"/>
                <p:cNvSpPr>
                  <a:spLocks noChangeShapeType="1"/>
                </p:cNvSpPr>
                <p:nvPr/>
              </p:nvSpPr>
              <p:spPr bwMode="auto">
                <a:xfrm>
                  <a:off x="4140" y="5964"/>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4478" name="Line 30"/>
                <p:cNvSpPr>
                  <a:spLocks noChangeShapeType="1"/>
                </p:cNvSpPr>
                <p:nvPr/>
              </p:nvSpPr>
              <p:spPr bwMode="auto">
                <a:xfrm>
                  <a:off x="8280" y="5964"/>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4479" name="Group 31"/>
              <p:cNvGrpSpPr>
                <a:grpSpLocks/>
              </p:cNvGrpSpPr>
              <p:nvPr/>
            </p:nvGrpSpPr>
            <p:grpSpPr bwMode="auto">
              <a:xfrm>
                <a:off x="6117" y="6367"/>
                <a:ext cx="2239" cy="299"/>
                <a:chOff x="4140" y="5964"/>
                <a:chExt cx="4140" cy="468"/>
              </a:xfrm>
            </p:grpSpPr>
            <p:sp>
              <p:nvSpPr>
                <p:cNvPr id="104480" name="Line 32"/>
                <p:cNvSpPr>
                  <a:spLocks noChangeShapeType="1"/>
                </p:cNvSpPr>
                <p:nvPr/>
              </p:nvSpPr>
              <p:spPr bwMode="auto">
                <a:xfrm>
                  <a:off x="4140" y="5964"/>
                  <a:ext cx="41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81" name="Line 33"/>
                <p:cNvSpPr>
                  <a:spLocks noChangeShapeType="1"/>
                </p:cNvSpPr>
                <p:nvPr/>
              </p:nvSpPr>
              <p:spPr bwMode="auto">
                <a:xfrm>
                  <a:off x="4140" y="5964"/>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4482" name="Line 34"/>
                <p:cNvSpPr>
                  <a:spLocks noChangeShapeType="1"/>
                </p:cNvSpPr>
                <p:nvPr/>
              </p:nvSpPr>
              <p:spPr bwMode="auto">
                <a:xfrm>
                  <a:off x="8280" y="5964"/>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4483" name="Line 35"/>
              <p:cNvSpPr>
                <a:spLocks noChangeShapeType="1"/>
              </p:cNvSpPr>
              <p:nvPr/>
            </p:nvSpPr>
            <p:spPr bwMode="auto">
              <a:xfrm>
                <a:off x="7226" y="6156"/>
                <a:ext cx="1" cy="1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84" name="Line 36"/>
              <p:cNvSpPr>
                <a:spLocks noChangeShapeType="1"/>
              </p:cNvSpPr>
              <p:nvPr/>
            </p:nvSpPr>
            <p:spPr bwMode="auto">
              <a:xfrm flipH="1">
                <a:off x="3249" y="6117"/>
                <a:ext cx="9" cy="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85" name="Text Box 37"/>
              <p:cNvSpPr txBox="1">
                <a:spLocks noChangeArrowheads="1"/>
              </p:cNvSpPr>
              <p:nvPr/>
            </p:nvSpPr>
            <p:spPr bwMode="auto">
              <a:xfrm>
                <a:off x="4152" y="5785"/>
                <a:ext cx="1361"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tIns="10800"/>
              <a:lstStyle/>
              <a:p>
                <a:r>
                  <a:rPr lang="zh-CN" altLang="en-US">
                    <a:latin typeface="宋体" panose="02010600030101010101" pitchFamily="2" charset="-122"/>
                    <a:ea typeface="宋体" panose="02010600030101010101" pitchFamily="2" charset="-122"/>
                  </a:rPr>
                  <a:t>二阶地形因子</a:t>
                </a:r>
                <a:endParaRPr lang="zh-CN" altLang="en-US">
                  <a:ea typeface="宋体" panose="02010600030101010101" pitchFamily="2" charset="-122"/>
                </a:endParaRPr>
              </a:p>
            </p:txBody>
          </p:sp>
          <p:sp>
            <p:nvSpPr>
              <p:cNvPr id="104486" name="Text Box 38"/>
              <p:cNvSpPr txBox="1">
                <a:spLocks noChangeArrowheads="1"/>
              </p:cNvSpPr>
              <p:nvPr/>
            </p:nvSpPr>
            <p:spPr bwMode="auto">
              <a:xfrm>
                <a:off x="6534" y="5783"/>
                <a:ext cx="1361"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tIns="10800"/>
              <a:lstStyle/>
              <a:p>
                <a:r>
                  <a:rPr lang="zh-CN" altLang="en-US">
                    <a:latin typeface="宋体" panose="02010600030101010101" pitchFamily="2" charset="-122"/>
                    <a:ea typeface="宋体" panose="02010600030101010101" pitchFamily="2" charset="-122"/>
                  </a:rPr>
                  <a:t>复合地形因子</a:t>
                </a:r>
                <a:endParaRPr lang="zh-CN" altLang="en-US">
                  <a:ea typeface="宋体" panose="02010600030101010101" pitchFamily="2" charset="-122"/>
                </a:endParaRPr>
              </a:p>
            </p:txBody>
          </p:sp>
          <p:sp>
            <p:nvSpPr>
              <p:cNvPr id="104487" name="Text Box 39"/>
              <p:cNvSpPr txBox="1">
                <a:spLocks noChangeArrowheads="1"/>
              </p:cNvSpPr>
              <p:nvPr/>
            </p:nvSpPr>
            <p:spPr bwMode="auto">
              <a:xfrm>
                <a:off x="4315" y="4887"/>
                <a:ext cx="1766" cy="3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tIns="10800"/>
              <a:lstStyle/>
              <a:p>
                <a:r>
                  <a:rPr lang="zh-CN" altLang="en-US">
                    <a:latin typeface="宋体" panose="02010600030101010101" pitchFamily="2" charset="-122"/>
                    <a:ea typeface="宋体" panose="02010600030101010101" pitchFamily="2" charset="-122"/>
                  </a:rPr>
                  <a:t>地形因子</a:t>
                </a:r>
                <a:endParaRPr lang="zh-CN" altLang="en-US">
                  <a:ea typeface="宋体" panose="02010600030101010101" pitchFamily="2" charset="-122"/>
                </a:endParaRPr>
              </a:p>
            </p:txBody>
          </p:sp>
          <p:sp>
            <p:nvSpPr>
              <p:cNvPr id="104488" name="Text Box 40"/>
              <p:cNvSpPr txBox="1">
                <a:spLocks noChangeArrowheads="1"/>
              </p:cNvSpPr>
              <p:nvPr/>
            </p:nvSpPr>
            <p:spPr bwMode="auto">
              <a:xfrm>
                <a:off x="2642" y="5767"/>
                <a:ext cx="1361"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tIns="10800"/>
              <a:lstStyle/>
              <a:p>
                <a:r>
                  <a:rPr lang="zh-CN" altLang="en-US">
                    <a:latin typeface="宋体" panose="02010600030101010101" pitchFamily="2" charset="-122"/>
                    <a:ea typeface="宋体" panose="02010600030101010101" pitchFamily="2" charset="-122"/>
                  </a:rPr>
                  <a:t>一阶地形因子</a:t>
                </a:r>
                <a:endParaRPr lang="zh-CN" altLang="en-US">
                  <a:ea typeface="宋体" panose="02010600030101010101" pitchFamily="2" charset="-122"/>
                </a:endParaRPr>
              </a:p>
            </p:txBody>
          </p:sp>
          <p:grpSp>
            <p:nvGrpSpPr>
              <p:cNvPr id="104489" name="Group 41"/>
              <p:cNvGrpSpPr>
                <a:grpSpLocks/>
              </p:cNvGrpSpPr>
              <p:nvPr/>
            </p:nvGrpSpPr>
            <p:grpSpPr bwMode="auto">
              <a:xfrm>
                <a:off x="4101" y="6373"/>
                <a:ext cx="1438" cy="302"/>
                <a:chOff x="4140" y="5964"/>
                <a:chExt cx="4140" cy="468"/>
              </a:xfrm>
            </p:grpSpPr>
            <p:sp>
              <p:nvSpPr>
                <p:cNvPr id="104490" name="Line 42"/>
                <p:cNvSpPr>
                  <a:spLocks noChangeShapeType="1"/>
                </p:cNvSpPr>
                <p:nvPr/>
              </p:nvSpPr>
              <p:spPr bwMode="auto">
                <a:xfrm>
                  <a:off x="4140" y="5964"/>
                  <a:ext cx="41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91" name="Line 43"/>
                <p:cNvSpPr>
                  <a:spLocks noChangeShapeType="1"/>
                </p:cNvSpPr>
                <p:nvPr/>
              </p:nvSpPr>
              <p:spPr bwMode="auto">
                <a:xfrm>
                  <a:off x="4140" y="5964"/>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4492" name="Line 44"/>
                <p:cNvSpPr>
                  <a:spLocks noChangeShapeType="1"/>
                </p:cNvSpPr>
                <p:nvPr/>
              </p:nvSpPr>
              <p:spPr bwMode="auto">
                <a:xfrm>
                  <a:off x="8280" y="5964"/>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4493" name="Line 45"/>
              <p:cNvSpPr>
                <a:spLocks noChangeShapeType="1"/>
              </p:cNvSpPr>
              <p:nvPr/>
            </p:nvSpPr>
            <p:spPr bwMode="auto">
              <a:xfrm flipH="1">
                <a:off x="4833" y="6133"/>
                <a:ext cx="11" cy="2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94" name="Line 46"/>
              <p:cNvSpPr>
                <a:spLocks noChangeShapeType="1"/>
              </p:cNvSpPr>
              <p:nvPr/>
            </p:nvSpPr>
            <p:spPr bwMode="auto">
              <a:xfrm>
                <a:off x="5209" y="5462"/>
                <a:ext cx="1" cy="31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a:t>四、表面分析</a:t>
            </a:r>
          </a:p>
        </p:txBody>
      </p:sp>
      <p:sp>
        <p:nvSpPr>
          <p:cNvPr id="81923" name="Rectangle 3"/>
          <p:cNvSpPr>
            <a:spLocks noGrp="1" noChangeArrowheads="1"/>
          </p:cNvSpPr>
          <p:nvPr>
            <p:ph type="body" idx="1"/>
          </p:nvPr>
        </p:nvSpPr>
        <p:spPr>
          <a:xfrm>
            <a:off x="495300" y="1371600"/>
            <a:ext cx="8634413" cy="2057400"/>
          </a:xfrm>
        </p:spPr>
        <p:txBody>
          <a:bodyPr/>
          <a:lstStyle/>
          <a:p>
            <a:pPr>
              <a:lnSpc>
                <a:spcPct val="90000"/>
              </a:lnSpc>
              <a:buFontTx/>
              <a:buNone/>
            </a:pPr>
            <a:r>
              <a:rPr lang="en-US" altLang="zh-CN" sz="2800"/>
              <a:t>4</a:t>
            </a:r>
            <a:r>
              <a:rPr lang="en-US" altLang="zh-CN"/>
              <a:t>. </a:t>
            </a:r>
            <a:r>
              <a:rPr lang="zh-CN" altLang="en-US"/>
              <a:t>山体阴影</a:t>
            </a:r>
          </a:p>
          <a:p>
            <a:pPr>
              <a:lnSpc>
                <a:spcPct val="90000"/>
              </a:lnSpc>
              <a:buFontTx/>
              <a:buNone/>
            </a:pPr>
            <a:r>
              <a:rPr lang="zh-CN" altLang="en-US" sz="2400"/>
              <a:t>        山体阴影是根据假想的照明光源对高程栅格图的每个栅格单元计算照明值。山体阴影图不仅很好地表达了地形的立体形态，而且可以方便的提取地形遮蔽信息。计算过程中包括三个重要参数：太阳方位角、太阳高度角、表面灰度值。</a:t>
            </a:r>
          </a:p>
        </p:txBody>
      </p:sp>
      <p:grpSp>
        <p:nvGrpSpPr>
          <p:cNvPr id="81933" name="Group 13"/>
          <p:cNvGrpSpPr>
            <a:grpSpLocks/>
          </p:cNvGrpSpPr>
          <p:nvPr/>
        </p:nvGrpSpPr>
        <p:grpSpPr bwMode="auto">
          <a:xfrm>
            <a:off x="1065213" y="3357563"/>
            <a:ext cx="7448550" cy="2782887"/>
            <a:chOff x="671" y="2115"/>
            <a:chExt cx="4692" cy="1753"/>
          </a:xfrm>
        </p:grpSpPr>
        <p:sp>
          <p:nvSpPr>
            <p:cNvPr id="81928" name="Text Box 8"/>
            <p:cNvSpPr txBox="1">
              <a:spLocks noChangeArrowheads="1"/>
            </p:cNvSpPr>
            <p:nvPr/>
          </p:nvSpPr>
          <p:spPr bwMode="auto">
            <a:xfrm>
              <a:off x="943" y="3643"/>
              <a:ext cx="173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8.31  </a:t>
              </a:r>
              <a:r>
                <a:rPr lang="zh-CN" altLang="en-US" sz="2000">
                  <a:latin typeface="隶书" panose="02010509060101010101" pitchFamily="49" charset="-122"/>
                  <a:ea typeface="隶书" panose="02010509060101010101" pitchFamily="49" charset="-122"/>
                </a:rPr>
                <a:t>表面阴影图</a:t>
              </a:r>
            </a:p>
          </p:txBody>
        </p:sp>
        <p:pic>
          <p:nvPicPr>
            <p:cNvPr id="81929" name="Picture 9" descr="hillshad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 y="2121"/>
              <a:ext cx="2353" cy="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1" name="Text Box 11"/>
            <p:cNvSpPr txBox="1">
              <a:spLocks noChangeArrowheads="1"/>
            </p:cNvSpPr>
            <p:nvPr/>
          </p:nvSpPr>
          <p:spPr bwMode="auto">
            <a:xfrm>
              <a:off x="3392" y="3629"/>
              <a:ext cx="181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8.32   </a:t>
              </a:r>
              <a:r>
                <a:rPr lang="zh-CN" altLang="en-US" sz="2000">
                  <a:latin typeface="隶书" panose="02010509060101010101" pitchFamily="49" charset="-122"/>
                  <a:ea typeface="隶书" panose="02010509060101010101" pitchFamily="49" charset="-122"/>
                </a:rPr>
                <a:t>阴影二值图</a:t>
              </a:r>
            </a:p>
          </p:txBody>
        </p:sp>
        <p:pic>
          <p:nvPicPr>
            <p:cNvPr id="81932" name="Picture 12" descr="shad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 y="2115"/>
              <a:ext cx="2220" cy="1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a:t>五、统计分析</a:t>
            </a:r>
          </a:p>
        </p:txBody>
      </p:sp>
      <p:sp>
        <p:nvSpPr>
          <p:cNvPr id="84995" name="Rectangle 3"/>
          <p:cNvSpPr>
            <a:spLocks noGrp="1" noChangeArrowheads="1"/>
          </p:cNvSpPr>
          <p:nvPr>
            <p:ph type="body" idx="1"/>
          </p:nvPr>
        </p:nvSpPr>
        <p:spPr>
          <a:xfrm>
            <a:off x="495300" y="1371600"/>
            <a:ext cx="8561388" cy="4572000"/>
          </a:xfrm>
        </p:spPr>
        <p:txBody>
          <a:bodyPr/>
          <a:lstStyle/>
          <a:p>
            <a:pPr>
              <a:buFontTx/>
              <a:buNone/>
            </a:pPr>
            <a:r>
              <a:rPr lang="en-US" altLang="zh-CN"/>
              <a:t>1. </a:t>
            </a:r>
            <a:r>
              <a:rPr lang="zh-CN" altLang="en-US"/>
              <a:t>单元统计</a:t>
            </a:r>
          </a:p>
          <a:p>
            <a:pPr>
              <a:buFontTx/>
              <a:buNone/>
            </a:pPr>
            <a:r>
              <a:rPr lang="zh-CN" altLang="en-US"/>
              <a:t>         </a:t>
            </a:r>
            <a:r>
              <a:rPr lang="zh-CN" altLang="en-US" sz="2800"/>
              <a:t>以栅格单元为单位来进行单元统计（</a:t>
            </a:r>
            <a:r>
              <a:rPr lang="en-US" altLang="zh-CN" sz="2800"/>
              <a:t>Cell Statistics</a:t>
            </a:r>
            <a:r>
              <a:rPr lang="zh-CN" altLang="en-US" sz="2800"/>
              <a:t>）分析。</a:t>
            </a:r>
          </a:p>
        </p:txBody>
      </p:sp>
      <p:sp>
        <p:nvSpPr>
          <p:cNvPr id="84999" name="AutoShape 7"/>
          <p:cNvSpPr>
            <a:spLocks noChangeAspect="1" noChangeArrowheads="1"/>
          </p:cNvSpPr>
          <p:nvPr/>
        </p:nvSpPr>
        <p:spPr bwMode="auto">
          <a:xfrm>
            <a:off x="920750" y="3141663"/>
            <a:ext cx="7272338" cy="312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grpSp>
        <p:nvGrpSpPr>
          <p:cNvPr id="85001" name="Group 9"/>
          <p:cNvGrpSpPr>
            <a:grpSpLocks/>
          </p:cNvGrpSpPr>
          <p:nvPr/>
        </p:nvGrpSpPr>
        <p:grpSpPr bwMode="auto">
          <a:xfrm>
            <a:off x="920750" y="4754563"/>
            <a:ext cx="2840038" cy="1254125"/>
            <a:chOff x="1549" y="5836"/>
            <a:chExt cx="2687" cy="1610"/>
          </a:xfrm>
        </p:grpSpPr>
        <p:sp>
          <p:nvSpPr>
            <p:cNvPr id="85002" name="AutoShape 10"/>
            <p:cNvSpPr>
              <a:spLocks noChangeArrowheads="1"/>
            </p:cNvSpPr>
            <p:nvPr/>
          </p:nvSpPr>
          <p:spPr bwMode="auto">
            <a:xfrm>
              <a:off x="1549" y="5843"/>
              <a:ext cx="2687" cy="1601"/>
            </a:xfrm>
            <a:prstGeom prst="parallelogram">
              <a:avLst>
                <a:gd name="adj" fmla="val 48438"/>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003" name="Line 11"/>
            <p:cNvSpPr>
              <a:spLocks noChangeShapeType="1"/>
            </p:cNvSpPr>
            <p:nvPr/>
          </p:nvSpPr>
          <p:spPr bwMode="auto">
            <a:xfrm flipH="1">
              <a:off x="2177" y="5852"/>
              <a:ext cx="798" cy="15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4" name="Line 12"/>
            <p:cNvSpPr>
              <a:spLocks noChangeShapeType="1"/>
            </p:cNvSpPr>
            <p:nvPr/>
          </p:nvSpPr>
          <p:spPr bwMode="auto">
            <a:xfrm flipH="1">
              <a:off x="2780" y="5836"/>
              <a:ext cx="805" cy="16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5" name="Line 13"/>
            <p:cNvSpPr>
              <a:spLocks noChangeShapeType="1"/>
            </p:cNvSpPr>
            <p:nvPr/>
          </p:nvSpPr>
          <p:spPr bwMode="auto">
            <a:xfrm flipV="1">
              <a:off x="2094" y="6369"/>
              <a:ext cx="1898" cy="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6" name="Line 14"/>
            <p:cNvSpPr>
              <a:spLocks noChangeShapeType="1"/>
            </p:cNvSpPr>
            <p:nvPr/>
          </p:nvSpPr>
          <p:spPr bwMode="auto">
            <a:xfrm flipV="1">
              <a:off x="1824" y="6885"/>
              <a:ext cx="1899" cy="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7" name="Text Box 15"/>
            <p:cNvSpPr txBox="1">
              <a:spLocks noChangeArrowheads="1"/>
            </p:cNvSpPr>
            <p:nvPr/>
          </p:nvSpPr>
          <p:spPr bwMode="auto">
            <a:xfrm>
              <a:off x="2316" y="5899"/>
              <a:ext cx="320" cy="4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i="1">
                  <a:latin typeface="Times New Roman" panose="02020603050405020304" pitchFamily="18" charset="0"/>
                  <a:ea typeface="宋体" panose="02010600030101010101" pitchFamily="2" charset="-122"/>
                </a:rPr>
                <a:t>5</a:t>
              </a:r>
              <a:endParaRPr lang="en-US" altLang="zh-CN" sz="1200">
                <a:ea typeface="宋体" panose="02010600030101010101" pitchFamily="2" charset="-122"/>
              </a:endParaRPr>
            </a:p>
          </p:txBody>
        </p:sp>
        <p:sp>
          <p:nvSpPr>
            <p:cNvPr id="85008" name="Text Box 16"/>
            <p:cNvSpPr txBox="1">
              <a:spLocks noChangeArrowheads="1"/>
            </p:cNvSpPr>
            <p:nvPr/>
          </p:nvSpPr>
          <p:spPr bwMode="auto">
            <a:xfrm>
              <a:off x="2956" y="5899"/>
              <a:ext cx="320" cy="4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i="1">
                  <a:latin typeface="Times New Roman" panose="02020603050405020304" pitchFamily="18" charset="0"/>
                  <a:ea typeface="宋体" panose="02010600030101010101" pitchFamily="2" charset="-122"/>
                </a:rPr>
                <a:t>4</a:t>
              </a:r>
              <a:endParaRPr lang="en-US" altLang="zh-CN" sz="1200">
                <a:ea typeface="宋体" panose="02010600030101010101" pitchFamily="2" charset="-122"/>
              </a:endParaRPr>
            </a:p>
          </p:txBody>
        </p:sp>
        <p:sp>
          <p:nvSpPr>
            <p:cNvPr id="85009" name="Text Box 17"/>
            <p:cNvSpPr txBox="1">
              <a:spLocks noChangeArrowheads="1"/>
            </p:cNvSpPr>
            <p:nvPr/>
          </p:nvSpPr>
          <p:spPr bwMode="auto">
            <a:xfrm>
              <a:off x="2719" y="6415"/>
              <a:ext cx="320" cy="4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i="1">
                  <a:latin typeface="Times New Roman" panose="02020603050405020304" pitchFamily="18" charset="0"/>
                  <a:ea typeface="宋体" panose="02010600030101010101" pitchFamily="2" charset="-122"/>
                </a:rPr>
                <a:t>1</a:t>
              </a:r>
              <a:endParaRPr lang="en-US" altLang="zh-CN" sz="1200">
                <a:ea typeface="宋体" panose="02010600030101010101" pitchFamily="2" charset="-122"/>
              </a:endParaRPr>
            </a:p>
          </p:txBody>
        </p:sp>
        <p:sp>
          <p:nvSpPr>
            <p:cNvPr id="85010" name="Text Box 18"/>
            <p:cNvSpPr txBox="1">
              <a:spLocks noChangeArrowheads="1"/>
            </p:cNvSpPr>
            <p:nvPr/>
          </p:nvSpPr>
          <p:spPr bwMode="auto">
            <a:xfrm>
              <a:off x="2079" y="6431"/>
              <a:ext cx="320" cy="4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i="1">
                  <a:latin typeface="Times New Roman" panose="02020603050405020304" pitchFamily="18" charset="0"/>
                  <a:ea typeface="宋体" panose="02010600030101010101" pitchFamily="2" charset="-122"/>
                </a:rPr>
                <a:t>8</a:t>
              </a:r>
              <a:endParaRPr lang="en-US" altLang="zh-CN" sz="1200">
                <a:ea typeface="宋体" panose="02010600030101010101" pitchFamily="2" charset="-122"/>
              </a:endParaRPr>
            </a:p>
          </p:txBody>
        </p:sp>
        <p:sp>
          <p:nvSpPr>
            <p:cNvPr id="85011" name="Text Box 19"/>
            <p:cNvSpPr txBox="1">
              <a:spLocks noChangeArrowheads="1"/>
            </p:cNvSpPr>
            <p:nvPr/>
          </p:nvSpPr>
          <p:spPr bwMode="auto">
            <a:xfrm>
              <a:off x="3372" y="6412"/>
              <a:ext cx="320" cy="4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i="1">
                  <a:latin typeface="Times New Roman" panose="02020603050405020304" pitchFamily="18" charset="0"/>
                  <a:ea typeface="宋体" panose="02010600030101010101" pitchFamily="2" charset="-122"/>
                </a:rPr>
                <a:t>6</a:t>
              </a:r>
              <a:endParaRPr lang="en-US" altLang="zh-CN" sz="1200">
                <a:ea typeface="宋体" panose="02010600030101010101" pitchFamily="2" charset="-122"/>
              </a:endParaRPr>
            </a:p>
          </p:txBody>
        </p:sp>
        <p:sp>
          <p:nvSpPr>
            <p:cNvPr id="85012" name="Text Box 20"/>
            <p:cNvSpPr txBox="1">
              <a:spLocks noChangeArrowheads="1"/>
            </p:cNvSpPr>
            <p:nvPr/>
          </p:nvSpPr>
          <p:spPr bwMode="auto">
            <a:xfrm>
              <a:off x="3092" y="6955"/>
              <a:ext cx="320" cy="4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i="1">
                  <a:latin typeface="Times New Roman" panose="02020603050405020304" pitchFamily="18" charset="0"/>
                  <a:ea typeface="宋体" panose="02010600030101010101" pitchFamily="2" charset="-122"/>
                </a:rPr>
                <a:t>2</a:t>
              </a:r>
              <a:endParaRPr lang="en-US" altLang="zh-CN" sz="1200">
                <a:ea typeface="宋体" panose="02010600030101010101" pitchFamily="2" charset="-122"/>
              </a:endParaRPr>
            </a:p>
          </p:txBody>
        </p:sp>
        <p:sp>
          <p:nvSpPr>
            <p:cNvPr id="85013" name="Text Box 21"/>
            <p:cNvSpPr txBox="1">
              <a:spLocks noChangeArrowheads="1"/>
            </p:cNvSpPr>
            <p:nvPr/>
          </p:nvSpPr>
          <p:spPr bwMode="auto">
            <a:xfrm>
              <a:off x="2452" y="6977"/>
              <a:ext cx="320" cy="4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i="1">
                  <a:latin typeface="Times New Roman" panose="02020603050405020304" pitchFamily="18" charset="0"/>
                  <a:ea typeface="宋体" panose="02010600030101010101" pitchFamily="2" charset="-122"/>
                </a:rPr>
                <a:t>33</a:t>
              </a:r>
              <a:endParaRPr lang="en-US" altLang="zh-CN" sz="1200">
                <a:ea typeface="宋体" panose="02010600030101010101" pitchFamily="2" charset="-122"/>
              </a:endParaRPr>
            </a:p>
          </p:txBody>
        </p:sp>
        <p:sp>
          <p:nvSpPr>
            <p:cNvPr id="85014" name="Text Box 22"/>
            <p:cNvSpPr txBox="1">
              <a:spLocks noChangeArrowheads="1"/>
            </p:cNvSpPr>
            <p:nvPr/>
          </p:nvSpPr>
          <p:spPr bwMode="auto">
            <a:xfrm>
              <a:off x="1812" y="6974"/>
              <a:ext cx="320" cy="4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i="1">
                  <a:latin typeface="Times New Roman" panose="02020603050405020304" pitchFamily="18" charset="0"/>
                  <a:ea typeface="宋体" panose="02010600030101010101" pitchFamily="2" charset="-122"/>
                </a:rPr>
                <a:t>5</a:t>
              </a:r>
              <a:endParaRPr lang="en-US" altLang="zh-CN" sz="1200">
                <a:ea typeface="宋体" panose="02010600030101010101" pitchFamily="2" charset="-122"/>
              </a:endParaRPr>
            </a:p>
          </p:txBody>
        </p:sp>
        <p:sp>
          <p:nvSpPr>
            <p:cNvPr id="85015" name="Text Box 23"/>
            <p:cNvSpPr txBox="1">
              <a:spLocks noChangeArrowheads="1"/>
            </p:cNvSpPr>
            <p:nvPr/>
          </p:nvSpPr>
          <p:spPr bwMode="auto">
            <a:xfrm>
              <a:off x="3596" y="5899"/>
              <a:ext cx="320" cy="4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i="1">
                  <a:latin typeface="Times New Roman" panose="02020603050405020304" pitchFamily="18" charset="0"/>
                  <a:ea typeface="宋体" panose="02010600030101010101" pitchFamily="2" charset="-122"/>
                </a:rPr>
                <a:t>8</a:t>
              </a:r>
              <a:endParaRPr lang="en-US" altLang="zh-CN" sz="1200">
                <a:ea typeface="宋体" panose="02010600030101010101" pitchFamily="2" charset="-122"/>
              </a:endParaRPr>
            </a:p>
          </p:txBody>
        </p:sp>
      </p:grpSp>
      <p:grpSp>
        <p:nvGrpSpPr>
          <p:cNvPr id="85016" name="Group 24"/>
          <p:cNvGrpSpPr>
            <a:grpSpLocks/>
          </p:cNvGrpSpPr>
          <p:nvPr/>
        </p:nvGrpSpPr>
        <p:grpSpPr bwMode="auto">
          <a:xfrm>
            <a:off x="5353050" y="4203700"/>
            <a:ext cx="2840038" cy="1254125"/>
            <a:chOff x="1549" y="5836"/>
            <a:chExt cx="2687" cy="1610"/>
          </a:xfrm>
        </p:grpSpPr>
        <p:sp>
          <p:nvSpPr>
            <p:cNvPr id="85017" name="AutoShape 25"/>
            <p:cNvSpPr>
              <a:spLocks noChangeArrowheads="1"/>
            </p:cNvSpPr>
            <p:nvPr/>
          </p:nvSpPr>
          <p:spPr bwMode="auto">
            <a:xfrm>
              <a:off x="1549" y="5843"/>
              <a:ext cx="2687" cy="1601"/>
            </a:xfrm>
            <a:prstGeom prst="parallelogram">
              <a:avLst>
                <a:gd name="adj" fmla="val 48438"/>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018" name="Line 26"/>
            <p:cNvSpPr>
              <a:spLocks noChangeShapeType="1"/>
            </p:cNvSpPr>
            <p:nvPr/>
          </p:nvSpPr>
          <p:spPr bwMode="auto">
            <a:xfrm flipH="1">
              <a:off x="2177" y="5852"/>
              <a:ext cx="798" cy="15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9" name="Line 27"/>
            <p:cNvSpPr>
              <a:spLocks noChangeShapeType="1"/>
            </p:cNvSpPr>
            <p:nvPr/>
          </p:nvSpPr>
          <p:spPr bwMode="auto">
            <a:xfrm flipH="1">
              <a:off x="2780" y="5836"/>
              <a:ext cx="805" cy="16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0" name="Line 28"/>
            <p:cNvSpPr>
              <a:spLocks noChangeShapeType="1"/>
            </p:cNvSpPr>
            <p:nvPr/>
          </p:nvSpPr>
          <p:spPr bwMode="auto">
            <a:xfrm flipV="1">
              <a:off x="2094" y="6369"/>
              <a:ext cx="1898" cy="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1" name="Line 29"/>
            <p:cNvSpPr>
              <a:spLocks noChangeShapeType="1"/>
            </p:cNvSpPr>
            <p:nvPr/>
          </p:nvSpPr>
          <p:spPr bwMode="auto">
            <a:xfrm flipV="1">
              <a:off x="1824" y="6885"/>
              <a:ext cx="1899" cy="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2" name="Text Box 30"/>
            <p:cNvSpPr txBox="1">
              <a:spLocks noChangeArrowheads="1"/>
            </p:cNvSpPr>
            <p:nvPr/>
          </p:nvSpPr>
          <p:spPr bwMode="auto">
            <a:xfrm>
              <a:off x="2316" y="5899"/>
              <a:ext cx="320" cy="4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i="1">
                  <a:latin typeface="Times New Roman" panose="02020603050405020304" pitchFamily="18" charset="0"/>
                  <a:ea typeface="宋体" panose="02010600030101010101" pitchFamily="2" charset="-122"/>
                </a:rPr>
                <a:t>3</a:t>
              </a:r>
              <a:endParaRPr lang="en-US" altLang="zh-CN" sz="1200">
                <a:ea typeface="宋体" panose="02010600030101010101" pitchFamily="2" charset="-122"/>
              </a:endParaRPr>
            </a:p>
          </p:txBody>
        </p:sp>
        <p:sp>
          <p:nvSpPr>
            <p:cNvPr id="85023" name="Text Box 31"/>
            <p:cNvSpPr txBox="1">
              <a:spLocks noChangeArrowheads="1"/>
            </p:cNvSpPr>
            <p:nvPr/>
          </p:nvSpPr>
          <p:spPr bwMode="auto">
            <a:xfrm>
              <a:off x="2956" y="5899"/>
              <a:ext cx="320" cy="4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i="1">
                  <a:latin typeface="Times New Roman" panose="02020603050405020304" pitchFamily="18" charset="0"/>
                  <a:ea typeface="宋体" panose="02010600030101010101" pitchFamily="2" charset="-122"/>
                </a:rPr>
                <a:t>4</a:t>
              </a:r>
              <a:endParaRPr lang="en-US" altLang="zh-CN" sz="1200">
                <a:ea typeface="宋体" panose="02010600030101010101" pitchFamily="2" charset="-122"/>
              </a:endParaRPr>
            </a:p>
          </p:txBody>
        </p:sp>
        <p:sp>
          <p:nvSpPr>
            <p:cNvPr id="85024" name="Text Box 32"/>
            <p:cNvSpPr txBox="1">
              <a:spLocks noChangeArrowheads="1"/>
            </p:cNvSpPr>
            <p:nvPr/>
          </p:nvSpPr>
          <p:spPr bwMode="auto">
            <a:xfrm>
              <a:off x="2719" y="6415"/>
              <a:ext cx="320" cy="4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i="1">
                  <a:latin typeface="Times New Roman" panose="02020603050405020304" pitchFamily="18" charset="0"/>
                  <a:ea typeface="宋体" panose="02010600030101010101" pitchFamily="2" charset="-122"/>
                </a:rPr>
                <a:t>1</a:t>
              </a:r>
              <a:endParaRPr lang="en-US" altLang="zh-CN" sz="1200">
                <a:ea typeface="宋体" panose="02010600030101010101" pitchFamily="2" charset="-122"/>
              </a:endParaRPr>
            </a:p>
          </p:txBody>
        </p:sp>
        <p:sp>
          <p:nvSpPr>
            <p:cNvPr id="85025" name="Text Box 33"/>
            <p:cNvSpPr txBox="1">
              <a:spLocks noChangeArrowheads="1"/>
            </p:cNvSpPr>
            <p:nvPr/>
          </p:nvSpPr>
          <p:spPr bwMode="auto">
            <a:xfrm>
              <a:off x="2079" y="6431"/>
              <a:ext cx="320" cy="4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i="1">
                  <a:latin typeface="Times New Roman" panose="02020603050405020304" pitchFamily="18" charset="0"/>
                  <a:ea typeface="宋体" panose="02010600030101010101" pitchFamily="2" charset="-122"/>
                </a:rPr>
                <a:t>4</a:t>
              </a:r>
              <a:endParaRPr lang="en-US" altLang="zh-CN" sz="1200">
                <a:ea typeface="宋体" panose="02010600030101010101" pitchFamily="2" charset="-122"/>
              </a:endParaRPr>
            </a:p>
          </p:txBody>
        </p:sp>
        <p:sp>
          <p:nvSpPr>
            <p:cNvPr id="85026" name="Text Box 34"/>
            <p:cNvSpPr txBox="1">
              <a:spLocks noChangeArrowheads="1"/>
            </p:cNvSpPr>
            <p:nvPr/>
          </p:nvSpPr>
          <p:spPr bwMode="auto">
            <a:xfrm>
              <a:off x="3372" y="6412"/>
              <a:ext cx="320" cy="4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i="1">
                  <a:latin typeface="Times New Roman" panose="02020603050405020304" pitchFamily="18" charset="0"/>
                  <a:ea typeface="宋体" panose="02010600030101010101" pitchFamily="2" charset="-122"/>
                </a:rPr>
                <a:t>6</a:t>
              </a:r>
              <a:endParaRPr lang="en-US" altLang="zh-CN" sz="1200">
                <a:ea typeface="宋体" panose="02010600030101010101" pitchFamily="2" charset="-122"/>
              </a:endParaRPr>
            </a:p>
          </p:txBody>
        </p:sp>
        <p:sp>
          <p:nvSpPr>
            <p:cNvPr id="85027" name="Text Box 35"/>
            <p:cNvSpPr txBox="1">
              <a:spLocks noChangeArrowheads="1"/>
            </p:cNvSpPr>
            <p:nvPr/>
          </p:nvSpPr>
          <p:spPr bwMode="auto">
            <a:xfrm>
              <a:off x="3092" y="6955"/>
              <a:ext cx="320" cy="4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i="1">
                  <a:latin typeface="Times New Roman" panose="02020603050405020304" pitchFamily="18" charset="0"/>
                  <a:ea typeface="宋体" panose="02010600030101010101" pitchFamily="2" charset="-122"/>
                </a:rPr>
                <a:t>2</a:t>
              </a:r>
              <a:endParaRPr lang="en-US" altLang="zh-CN" sz="1200">
                <a:ea typeface="宋体" panose="02010600030101010101" pitchFamily="2" charset="-122"/>
              </a:endParaRPr>
            </a:p>
          </p:txBody>
        </p:sp>
        <p:sp>
          <p:nvSpPr>
            <p:cNvPr id="85028" name="Text Box 36"/>
            <p:cNvSpPr txBox="1">
              <a:spLocks noChangeArrowheads="1"/>
            </p:cNvSpPr>
            <p:nvPr/>
          </p:nvSpPr>
          <p:spPr bwMode="auto">
            <a:xfrm>
              <a:off x="2452" y="6977"/>
              <a:ext cx="320" cy="4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i="1">
                  <a:latin typeface="Times New Roman" panose="02020603050405020304" pitchFamily="18" charset="0"/>
                  <a:ea typeface="宋体" panose="02010600030101010101" pitchFamily="2" charset="-122"/>
                </a:rPr>
                <a:t>33</a:t>
              </a:r>
              <a:endParaRPr lang="en-US" altLang="zh-CN" sz="1200">
                <a:ea typeface="宋体" panose="02010600030101010101" pitchFamily="2" charset="-122"/>
              </a:endParaRPr>
            </a:p>
          </p:txBody>
        </p:sp>
        <p:sp>
          <p:nvSpPr>
            <p:cNvPr id="85029" name="Text Box 37"/>
            <p:cNvSpPr txBox="1">
              <a:spLocks noChangeArrowheads="1"/>
            </p:cNvSpPr>
            <p:nvPr/>
          </p:nvSpPr>
          <p:spPr bwMode="auto">
            <a:xfrm>
              <a:off x="1812" y="6974"/>
              <a:ext cx="320" cy="4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i="1">
                  <a:latin typeface="Times New Roman" panose="02020603050405020304" pitchFamily="18" charset="0"/>
                  <a:ea typeface="宋体" panose="02010600030101010101" pitchFamily="2" charset="-122"/>
                </a:rPr>
                <a:t>1</a:t>
              </a:r>
              <a:endParaRPr lang="en-US" altLang="zh-CN" sz="1200">
                <a:ea typeface="宋体" panose="02010600030101010101" pitchFamily="2" charset="-122"/>
              </a:endParaRPr>
            </a:p>
          </p:txBody>
        </p:sp>
        <p:sp>
          <p:nvSpPr>
            <p:cNvPr id="85030" name="Text Box 38"/>
            <p:cNvSpPr txBox="1">
              <a:spLocks noChangeArrowheads="1"/>
            </p:cNvSpPr>
            <p:nvPr/>
          </p:nvSpPr>
          <p:spPr bwMode="auto">
            <a:xfrm>
              <a:off x="3596" y="5899"/>
              <a:ext cx="320" cy="4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i="1">
                  <a:latin typeface="Times New Roman" panose="02020603050405020304" pitchFamily="18" charset="0"/>
                  <a:ea typeface="宋体" panose="02010600030101010101" pitchFamily="2" charset="-122"/>
                </a:rPr>
                <a:t>7</a:t>
              </a:r>
              <a:endParaRPr lang="en-US" altLang="zh-CN" sz="1200">
                <a:ea typeface="宋体" panose="02010600030101010101" pitchFamily="2" charset="-122"/>
              </a:endParaRPr>
            </a:p>
          </p:txBody>
        </p:sp>
      </p:grpSp>
      <p:grpSp>
        <p:nvGrpSpPr>
          <p:cNvPr id="85032" name="Group 40"/>
          <p:cNvGrpSpPr>
            <a:grpSpLocks/>
          </p:cNvGrpSpPr>
          <p:nvPr/>
        </p:nvGrpSpPr>
        <p:grpSpPr bwMode="auto">
          <a:xfrm>
            <a:off x="1087438" y="3430588"/>
            <a:ext cx="3159125" cy="1254125"/>
            <a:chOff x="1549" y="5836"/>
            <a:chExt cx="2687" cy="1610"/>
          </a:xfrm>
        </p:grpSpPr>
        <p:sp>
          <p:nvSpPr>
            <p:cNvPr id="85033" name="AutoShape 41"/>
            <p:cNvSpPr>
              <a:spLocks noChangeArrowheads="1"/>
            </p:cNvSpPr>
            <p:nvPr/>
          </p:nvSpPr>
          <p:spPr bwMode="auto">
            <a:xfrm>
              <a:off x="1549" y="5843"/>
              <a:ext cx="2687" cy="1601"/>
            </a:xfrm>
            <a:prstGeom prst="parallelogram">
              <a:avLst>
                <a:gd name="adj" fmla="val 48438"/>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034" name="Line 42"/>
            <p:cNvSpPr>
              <a:spLocks noChangeShapeType="1"/>
            </p:cNvSpPr>
            <p:nvPr/>
          </p:nvSpPr>
          <p:spPr bwMode="auto">
            <a:xfrm flipH="1">
              <a:off x="2177" y="5852"/>
              <a:ext cx="798" cy="15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35" name="Line 43"/>
            <p:cNvSpPr>
              <a:spLocks noChangeShapeType="1"/>
            </p:cNvSpPr>
            <p:nvPr/>
          </p:nvSpPr>
          <p:spPr bwMode="auto">
            <a:xfrm flipH="1">
              <a:off x="2780" y="5836"/>
              <a:ext cx="805" cy="16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36" name="Line 44"/>
            <p:cNvSpPr>
              <a:spLocks noChangeShapeType="1"/>
            </p:cNvSpPr>
            <p:nvPr/>
          </p:nvSpPr>
          <p:spPr bwMode="auto">
            <a:xfrm flipV="1">
              <a:off x="2094" y="6369"/>
              <a:ext cx="1898" cy="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37" name="Line 45"/>
            <p:cNvSpPr>
              <a:spLocks noChangeShapeType="1"/>
            </p:cNvSpPr>
            <p:nvPr/>
          </p:nvSpPr>
          <p:spPr bwMode="auto">
            <a:xfrm flipV="1">
              <a:off x="1824" y="6885"/>
              <a:ext cx="1899" cy="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38" name="Text Box 46"/>
            <p:cNvSpPr txBox="1">
              <a:spLocks noChangeArrowheads="1"/>
            </p:cNvSpPr>
            <p:nvPr/>
          </p:nvSpPr>
          <p:spPr bwMode="auto">
            <a:xfrm>
              <a:off x="2316" y="5899"/>
              <a:ext cx="320" cy="4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i="1">
                  <a:latin typeface="Times New Roman" panose="02020603050405020304" pitchFamily="18" charset="0"/>
                  <a:ea typeface="宋体" panose="02010600030101010101" pitchFamily="2" charset="-122"/>
                </a:rPr>
                <a:t>3</a:t>
              </a:r>
              <a:endParaRPr lang="en-US" altLang="zh-CN" sz="1200">
                <a:ea typeface="宋体" panose="02010600030101010101" pitchFamily="2" charset="-122"/>
              </a:endParaRPr>
            </a:p>
          </p:txBody>
        </p:sp>
        <p:sp>
          <p:nvSpPr>
            <p:cNvPr id="85039" name="Text Box 47"/>
            <p:cNvSpPr txBox="1">
              <a:spLocks noChangeArrowheads="1"/>
            </p:cNvSpPr>
            <p:nvPr/>
          </p:nvSpPr>
          <p:spPr bwMode="auto">
            <a:xfrm>
              <a:off x="2956" y="5899"/>
              <a:ext cx="320" cy="4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i="1">
                  <a:latin typeface="Times New Roman" panose="02020603050405020304" pitchFamily="18" charset="0"/>
                  <a:ea typeface="宋体" panose="02010600030101010101" pitchFamily="2" charset="-122"/>
                </a:rPr>
                <a:t>6</a:t>
              </a:r>
              <a:endParaRPr lang="en-US" altLang="zh-CN" sz="1200">
                <a:ea typeface="宋体" panose="02010600030101010101" pitchFamily="2" charset="-122"/>
              </a:endParaRPr>
            </a:p>
          </p:txBody>
        </p:sp>
        <p:sp>
          <p:nvSpPr>
            <p:cNvPr id="85040" name="Text Box 48"/>
            <p:cNvSpPr txBox="1">
              <a:spLocks noChangeArrowheads="1"/>
            </p:cNvSpPr>
            <p:nvPr/>
          </p:nvSpPr>
          <p:spPr bwMode="auto">
            <a:xfrm>
              <a:off x="2719" y="6415"/>
              <a:ext cx="320" cy="4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i="1">
                  <a:latin typeface="Times New Roman" panose="02020603050405020304" pitchFamily="18" charset="0"/>
                  <a:ea typeface="宋体" panose="02010600030101010101" pitchFamily="2" charset="-122"/>
                </a:rPr>
                <a:t>5</a:t>
              </a:r>
              <a:endParaRPr lang="en-US" altLang="zh-CN" sz="1200">
                <a:ea typeface="宋体" panose="02010600030101010101" pitchFamily="2" charset="-122"/>
              </a:endParaRPr>
            </a:p>
          </p:txBody>
        </p:sp>
        <p:sp>
          <p:nvSpPr>
            <p:cNvPr id="85041" name="Text Box 49"/>
            <p:cNvSpPr txBox="1">
              <a:spLocks noChangeArrowheads="1"/>
            </p:cNvSpPr>
            <p:nvPr/>
          </p:nvSpPr>
          <p:spPr bwMode="auto">
            <a:xfrm>
              <a:off x="2079" y="6431"/>
              <a:ext cx="320" cy="4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i="1">
                  <a:latin typeface="Times New Roman" panose="02020603050405020304" pitchFamily="18" charset="0"/>
                  <a:ea typeface="宋体" panose="02010600030101010101" pitchFamily="2" charset="-122"/>
                </a:rPr>
                <a:t>4</a:t>
              </a:r>
              <a:endParaRPr lang="en-US" altLang="zh-CN" sz="1200">
                <a:ea typeface="宋体" panose="02010600030101010101" pitchFamily="2" charset="-122"/>
              </a:endParaRPr>
            </a:p>
          </p:txBody>
        </p:sp>
        <p:sp>
          <p:nvSpPr>
            <p:cNvPr id="85042" name="Text Box 50"/>
            <p:cNvSpPr txBox="1">
              <a:spLocks noChangeArrowheads="1"/>
            </p:cNvSpPr>
            <p:nvPr/>
          </p:nvSpPr>
          <p:spPr bwMode="auto">
            <a:xfrm>
              <a:off x="3372" y="6412"/>
              <a:ext cx="320" cy="4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i="1">
                  <a:latin typeface="Times New Roman" panose="02020603050405020304" pitchFamily="18" charset="0"/>
                  <a:ea typeface="宋体" panose="02010600030101010101" pitchFamily="2" charset="-122"/>
                </a:rPr>
                <a:t>8</a:t>
              </a:r>
              <a:endParaRPr lang="en-US" altLang="zh-CN" sz="1200">
                <a:ea typeface="宋体" panose="02010600030101010101" pitchFamily="2" charset="-122"/>
              </a:endParaRPr>
            </a:p>
          </p:txBody>
        </p:sp>
        <p:sp>
          <p:nvSpPr>
            <p:cNvPr id="85043" name="Text Box 51"/>
            <p:cNvSpPr txBox="1">
              <a:spLocks noChangeArrowheads="1"/>
            </p:cNvSpPr>
            <p:nvPr/>
          </p:nvSpPr>
          <p:spPr bwMode="auto">
            <a:xfrm>
              <a:off x="3092" y="6955"/>
              <a:ext cx="320" cy="4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i="1">
                  <a:latin typeface="Times New Roman" panose="02020603050405020304" pitchFamily="18" charset="0"/>
                  <a:ea typeface="宋体" panose="02010600030101010101" pitchFamily="2" charset="-122"/>
                </a:rPr>
                <a:t>2</a:t>
              </a:r>
              <a:endParaRPr lang="en-US" altLang="zh-CN" sz="1200">
                <a:ea typeface="宋体" panose="02010600030101010101" pitchFamily="2" charset="-122"/>
              </a:endParaRPr>
            </a:p>
          </p:txBody>
        </p:sp>
        <p:sp>
          <p:nvSpPr>
            <p:cNvPr id="85044" name="Text Box 52"/>
            <p:cNvSpPr txBox="1">
              <a:spLocks noChangeArrowheads="1"/>
            </p:cNvSpPr>
            <p:nvPr/>
          </p:nvSpPr>
          <p:spPr bwMode="auto">
            <a:xfrm>
              <a:off x="2452" y="6977"/>
              <a:ext cx="320" cy="4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i="1">
                  <a:latin typeface="Times New Roman" panose="02020603050405020304" pitchFamily="18" charset="0"/>
                  <a:ea typeface="宋体" panose="02010600030101010101" pitchFamily="2" charset="-122"/>
                </a:rPr>
                <a:t>93</a:t>
              </a:r>
              <a:endParaRPr lang="en-US" altLang="zh-CN" sz="1200">
                <a:ea typeface="宋体" panose="02010600030101010101" pitchFamily="2" charset="-122"/>
              </a:endParaRPr>
            </a:p>
          </p:txBody>
        </p:sp>
        <p:sp>
          <p:nvSpPr>
            <p:cNvPr id="85045" name="Text Box 53"/>
            <p:cNvSpPr txBox="1">
              <a:spLocks noChangeArrowheads="1"/>
            </p:cNvSpPr>
            <p:nvPr/>
          </p:nvSpPr>
          <p:spPr bwMode="auto">
            <a:xfrm>
              <a:off x="1812" y="6974"/>
              <a:ext cx="320" cy="4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i="1">
                  <a:latin typeface="Times New Roman" panose="02020603050405020304" pitchFamily="18" charset="0"/>
                  <a:ea typeface="宋体" panose="02010600030101010101" pitchFamily="2" charset="-122"/>
                </a:rPr>
                <a:t>1</a:t>
              </a:r>
              <a:endParaRPr lang="en-US" altLang="zh-CN" sz="1200">
                <a:ea typeface="宋体" panose="02010600030101010101" pitchFamily="2" charset="-122"/>
              </a:endParaRPr>
            </a:p>
          </p:txBody>
        </p:sp>
        <p:sp>
          <p:nvSpPr>
            <p:cNvPr id="85046" name="Text Box 54"/>
            <p:cNvSpPr txBox="1">
              <a:spLocks noChangeArrowheads="1"/>
            </p:cNvSpPr>
            <p:nvPr/>
          </p:nvSpPr>
          <p:spPr bwMode="auto">
            <a:xfrm>
              <a:off x="3596" y="5899"/>
              <a:ext cx="320" cy="4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i="1">
                  <a:latin typeface="Times New Roman" panose="02020603050405020304" pitchFamily="18" charset="0"/>
                  <a:ea typeface="宋体" panose="02010600030101010101" pitchFamily="2" charset="-122"/>
                </a:rPr>
                <a:t>7</a:t>
              </a:r>
              <a:endParaRPr lang="en-US" altLang="zh-CN" sz="1200">
                <a:ea typeface="宋体" panose="02010600030101010101" pitchFamily="2" charset="-122"/>
              </a:endParaRPr>
            </a:p>
          </p:txBody>
        </p:sp>
      </p:grpSp>
      <p:sp>
        <p:nvSpPr>
          <p:cNvPr id="85047" name="Line 55"/>
          <p:cNvSpPr>
            <a:spLocks noChangeShapeType="1"/>
          </p:cNvSpPr>
          <p:nvPr/>
        </p:nvSpPr>
        <p:spPr bwMode="auto">
          <a:xfrm>
            <a:off x="3875088" y="3946525"/>
            <a:ext cx="1614487" cy="8397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5048" name="Line 56"/>
          <p:cNvSpPr>
            <a:spLocks noChangeShapeType="1"/>
          </p:cNvSpPr>
          <p:nvPr/>
        </p:nvSpPr>
        <p:spPr bwMode="auto">
          <a:xfrm flipV="1">
            <a:off x="3506788" y="4848225"/>
            <a:ext cx="1941512" cy="647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5049" name="Text Box 57"/>
          <p:cNvSpPr txBox="1">
            <a:spLocks noChangeArrowheads="1"/>
          </p:cNvSpPr>
          <p:nvPr/>
        </p:nvSpPr>
        <p:spPr bwMode="auto">
          <a:xfrm>
            <a:off x="3875088" y="4591050"/>
            <a:ext cx="1116012" cy="398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1400">
                <a:latin typeface="Times New Roman" panose="02020603050405020304" pitchFamily="18" charset="0"/>
                <a:ea typeface="宋体" panose="02010600030101010101" pitchFamily="2" charset="-122"/>
              </a:rPr>
              <a:t>求最小值值</a:t>
            </a:r>
            <a:endParaRPr lang="zh-CN" altLang="en-US" sz="1400">
              <a:ea typeface="宋体" panose="02010600030101010101" pitchFamily="2" charset="-122"/>
            </a:endParaRPr>
          </a:p>
        </p:txBody>
      </p:sp>
      <p:sp>
        <p:nvSpPr>
          <p:cNvPr id="85050" name="Text Box 58"/>
          <p:cNvSpPr txBox="1">
            <a:spLocks noChangeArrowheads="1"/>
          </p:cNvSpPr>
          <p:nvPr/>
        </p:nvSpPr>
        <p:spPr bwMode="auto">
          <a:xfrm>
            <a:off x="3321050" y="5878513"/>
            <a:ext cx="3432175"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8.33   </a:t>
            </a:r>
            <a:r>
              <a:rPr lang="zh-CN" altLang="en-US" sz="2000">
                <a:latin typeface="隶书" panose="02010509060101010101" pitchFamily="49" charset="-122"/>
                <a:ea typeface="隶书" panose="02010509060101010101" pitchFamily="49" charset="-122"/>
              </a:rPr>
              <a:t>最小值单元统计</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a:t>五、统计分析</a:t>
            </a:r>
          </a:p>
        </p:txBody>
      </p:sp>
      <p:sp>
        <p:nvSpPr>
          <p:cNvPr id="98307" name="Rectangle 3"/>
          <p:cNvSpPr>
            <a:spLocks noGrp="1" noChangeArrowheads="1"/>
          </p:cNvSpPr>
          <p:nvPr>
            <p:ph type="body" idx="1"/>
          </p:nvPr>
        </p:nvSpPr>
        <p:spPr>
          <a:xfrm>
            <a:off x="495300" y="1371600"/>
            <a:ext cx="8921750" cy="4505325"/>
          </a:xfrm>
        </p:spPr>
        <p:txBody>
          <a:bodyPr/>
          <a:lstStyle/>
          <a:p>
            <a:pPr marL="609600" indent="-609600">
              <a:lnSpc>
                <a:spcPct val="80000"/>
              </a:lnSpc>
              <a:buFontTx/>
              <a:buNone/>
            </a:pPr>
            <a:r>
              <a:rPr lang="zh-CN" altLang="en-US" sz="2400"/>
              <a:t>单元统计方法</a:t>
            </a:r>
            <a:r>
              <a:rPr lang="en-US" altLang="zh-CN" sz="2400"/>
              <a:t>:</a:t>
            </a:r>
            <a:endParaRPr lang="zh-CN" altLang="en-US" sz="2400"/>
          </a:p>
          <a:p>
            <a:pPr marL="609600" indent="-609600">
              <a:lnSpc>
                <a:spcPct val="80000"/>
              </a:lnSpc>
            </a:pPr>
            <a:r>
              <a:rPr lang="en-US" altLang="zh-CN" sz="2400"/>
              <a:t>Minimum</a:t>
            </a:r>
            <a:r>
              <a:rPr lang="zh-CN" altLang="en-US" sz="2400"/>
              <a:t>：找出各单元上出现最小的数值；</a:t>
            </a:r>
          </a:p>
          <a:p>
            <a:pPr marL="609600" indent="-609600">
              <a:lnSpc>
                <a:spcPct val="80000"/>
              </a:lnSpc>
            </a:pPr>
            <a:r>
              <a:rPr lang="en-US" altLang="zh-CN" sz="2400"/>
              <a:t>Maximum</a:t>
            </a:r>
            <a:r>
              <a:rPr lang="zh-CN" altLang="en-US" sz="2400"/>
              <a:t>：找出各单元上出现最大的数值；</a:t>
            </a:r>
          </a:p>
          <a:p>
            <a:pPr marL="609600" indent="-609600">
              <a:lnSpc>
                <a:spcPct val="80000"/>
              </a:lnSpc>
            </a:pPr>
            <a:r>
              <a:rPr lang="en-US" altLang="zh-CN" sz="2400"/>
              <a:t>Range</a:t>
            </a:r>
            <a:r>
              <a:rPr lang="zh-CN" altLang="en-US" sz="2400"/>
              <a:t>：统计各单元上出现数值的范围；</a:t>
            </a:r>
          </a:p>
          <a:p>
            <a:pPr marL="609600" indent="-609600">
              <a:lnSpc>
                <a:spcPct val="80000"/>
              </a:lnSpc>
            </a:pPr>
            <a:r>
              <a:rPr lang="en-US" altLang="zh-CN" sz="2400"/>
              <a:t>Sum</a:t>
            </a:r>
            <a:r>
              <a:rPr lang="zh-CN" altLang="en-US" sz="2400"/>
              <a:t>：计算各单元上出现数值的和；</a:t>
            </a:r>
          </a:p>
          <a:p>
            <a:pPr marL="609600" indent="-609600">
              <a:lnSpc>
                <a:spcPct val="80000"/>
              </a:lnSpc>
            </a:pPr>
            <a:r>
              <a:rPr lang="en-US" altLang="zh-CN" sz="2400"/>
              <a:t>Mean</a:t>
            </a:r>
            <a:r>
              <a:rPr lang="zh-CN" altLang="en-US" sz="2400"/>
              <a:t>： 计算各单元上出现数值的平均数；</a:t>
            </a:r>
          </a:p>
          <a:p>
            <a:pPr marL="609600" indent="-609600">
              <a:lnSpc>
                <a:spcPct val="80000"/>
              </a:lnSpc>
            </a:pPr>
            <a:r>
              <a:rPr lang="en-US" altLang="zh-CN" sz="2400"/>
              <a:t>Standard Deviation</a:t>
            </a:r>
            <a:r>
              <a:rPr lang="zh-CN" altLang="en-US" sz="2400"/>
              <a:t>：计算各单元上出现数值的标准差；</a:t>
            </a:r>
          </a:p>
          <a:p>
            <a:pPr marL="609600" indent="-609600">
              <a:lnSpc>
                <a:spcPct val="80000"/>
              </a:lnSpc>
            </a:pPr>
            <a:r>
              <a:rPr lang="en-US" altLang="zh-CN" sz="2400"/>
              <a:t>Variety</a:t>
            </a:r>
            <a:r>
              <a:rPr lang="zh-CN" altLang="en-US" sz="2400"/>
              <a:t>：找出各单元上不同数值的个数；</a:t>
            </a:r>
          </a:p>
          <a:p>
            <a:pPr marL="609600" indent="-609600">
              <a:lnSpc>
                <a:spcPct val="80000"/>
              </a:lnSpc>
            </a:pPr>
            <a:r>
              <a:rPr lang="en-US" altLang="zh-CN" sz="2400"/>
              <a:t>Majority</a:t>
            </a:r>
            <a:r>
              <a:rPr lang="zh-CN" altLang="en-US" sz="2400"/>
              <a:t>：统计各单元上出现频率最高的数值；</a:t>
            </a:r>
          </a:p>
          <a:p>
            <a:pPr marL="609600" indent="-609600">
              <a:lnSpc>
                <a:spcPct val="80000"/>
              </a:lnSpc>
            </a:pPr>
            <a:r>
              <a:rPr lang="en-US" altLang="zh-CN" sz="2400"/>
              <a:t>Minority</a:t>
            </a:r>
            <a:r>
              <a:rPr lang="zh-CN" altLang="en-US" sz="2400"/>
              <a:t>：统计各单元上出现频率最低的数值；</a:t>
            </a:r>
          </a:p>
          <a:p>
            <a:pPr marL="609600" indent="-609600">
              <a:lnSpc>
                <a:spcPct val="80000"/>
              </a:lnSpc>
            </a:pPr>
            <a:r>
              <a:rPr lang="en-US" altLang="zh-CN" sz="2400"/>
              <a:t>Median</a:t>
            </a:r>
            <a:r>
              <a:rPr lang="zh-CN" altLang="en-US" sz="2400"/>
              <a:t>：计算各单元上出现数值的中值；</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a:t>五、统计分析</a:t>
            </a:r>
          </a:p>
        </p:txBody>
      </p:sp>
      <p:sp>
        <p:nvSpPr>
          <p:cNvPr id="86019" name="Rectangle 3"/>
          <p:cNvSpPr>
            <a:spLocks noGrp="1" noChangeArrowheads="1"/>
          </p:cNvSpPr>
          <p:nvPr>
            <p:ph type="body" idx="1"/>
          </p:nvPr>
        </p:nvSpPr>
        <p:spPr>
          <a:xfrm>
            <a:off x="495300" y="1371600"/>
            <a:ext cx="4818063" cy="4572000"/>
          </a:xfrm>
        </p:spPr>
        <p:txBody>
          <a:bodyPr/>
          <a:lstStyle/>
          <a:p>
            <a:pPr>
              <a:buFontTx/>
              <a:buNone/>
            </a:pPr>
            <a:r>
              <a:rPr lang="en-US" altLang="zh-CN"/>
              <a:t>2. </a:t>
            </a:r>
            <a:r>
              <a:rPr lang="zh-CN" altLang="en-US"/>
              <a:t>邻域统计</a:t>
            </a:r>
          </a:p>
          <a:p>
            <a:pPr>
              <a:buFontTx/>
              <a:buNone/>
            </a:pPr>
            <a:r>
              <a:rPr lang="zh-CN" altLang="en-US"/>
              <a:t>       </a:t>
            </a:r>
            <a:r>
              <a:rPr lang="zh-CN" altLang="en-US" sz="2400"/>
              <a:t>邻域统计的计算是以待计算栅格为中心，向其周围扩展一定范围，基于这些扩展栅格数据进行统计函数运算，从而得到此栅格邻域范围内的数据统计值。邻域统计通过窗口分析获得指定邻域的数据统计信息。如右图红色线范围就是一个</a:t>
            </a:r>
            <a:r>
              <a:rPr lang="en-US" altLang="zh-CN" sz="2400"/>
              <a:t>3X3</a:t>
            </a:r>
            <a:r>
              <a:rPr lang="zh-CN" altLang="en-US" sz="2400"/>
              <a:t>邻域统计分析窗口。</a:t>
            </a:r>
          </a:p>
        </p:txBody>
      </p:sp>
      <p:grpSp>
        <p:nvGrpSpPr>
          <p:cNvPr id="86028" name="Group 12"/>
          <p:cNvGrpSpPr>
            <a:grpSpLocks/>
          </p:cNvGrpSpPr>
          <p:nvPr/>
        </p:nvGrpSpPr>
        <p:grpSpPr bwMode="auto">
          <a:xfrm>
            <a:off x="5816600" y="1989138"/>
            <a:ext cx="3024188" cy="4213225"/>
            <a:chOff x="3528" y="1253"/>
            <a:chExt cx="1905" cy="2654"/>
          </a:xfrm>
        </p:grpSpPr>
        <p:sp>
          <p:nvSpPr>
            <p:cNvPr id="86025" name="Text Box 9"/>
            <p:cNvSpPr txBox="1">
              <a:spLocks noChangeArrowheads="1"/>
            </p:cNvSpPr>
            <p:nvPr/>
          </p:nvSpPr>
          <p:spPr bwMode="auto">
            <a:xfrm>
              <a:off x="3710" y="3657"/>
              <a:ext cx="151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8.35   </a:t>
              </a:r>
              <a:r>
                <a:rPr lang="zh-CN" altLang="en-US" sz="2000">
                  <a:latin typeface="隶书" panose="02010509060101010101" pitchFamily="49" charset="-122"/>
                  <a:ea typeface="隶书" panose="02010509060101010101" pitchFamily="49" charset="-122"/>
                </a:rPr>
                <a:t>邻域统计</a:t>
              </a:r>
            </a:p>
          </p:txBody>
        </p:sp>
        <p:pic>
          <p:nvPicPr>
            <p:cNvPr id="8602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8" y="1253"/>
              <a:ext cx="1905" cy="2359"/>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zh-CN" altLang="en-US"/>
              <a:t>五、统计分析</a:t>
            </a:r>
          </a:p>
        </p:txBody>
      </p:sp>
      <p:sp>
        <p:nvSpPr>
          <p:cNvPr id="126979" name="Rectangle 3"/>
          <p:cNvSpPr>
            <a:spLocks noGrp="1" noChangeArrowheads="1"/>
          </p:cNvSpPr>
          <p:nvPr>
            <p:ph type="body" idx="1"/>
          </p:nvPr>
        </p:nvSpPr>
        <p:spPr>
          <a:xfrm>
            <a:off x="704850" y="1484313"/>
            <a:ext cx="3384550" cy="2994025"/>
          </a:xfrm>
        </p:spPr>
        <p:txBody>
          <a:bodyPr/>
          <a:lstStyle/>
          <a:p>
            <a:pPr>
              <a:buFontTx/>
              <a:buNone/>
            </a:pPr>
            <a:r>
              <a:rPr lang="zh-CN" altLang="en-US" sz="2400"/>
              <a:t>    邻域统计计算过程中，对于邻域的设置有不同的设置方法，常用的有四种邻域分析窗口</a:t>
            </a:r>
          </a:p>
          <a:p>
            <a:pPr>
              <a:buFontTx/>
              <a:buNone/>
            </a:pPr>
            <a:r>
              <a:rPr lang="zh-CN" altLang="en-US"/>
              <a:t>          </a:t>
            </a:r>
          </a:p>
        </p:txBody>
      </p:sp>
      <p:grpSp>
        <p:nvGrpSpPr>
          <p:cNvPr id="126983" name="Group 7"/>
          <p:cNvGrpSpPr>
            <a:grpSpLocks/>
          </p:cNvGrpSpPr>
          <p:nvPr/>
        </p:nvGrpSpPr>
        <p:grpSpPr bwMode="auto">
          <a:xfrm>
            <a:off x="4232275" y="1484313"/>
            <a:ext cx="5008563" cy="4887912"/>
            <a:chOff x="2666" y="935"/>
            <a:chExt cx="3155" cy="3079"/>
          </a:xfrm>
        </p:grpSpPr>
        <p:pic>
          <p:nvPicPr>
            <p:cNvPr id="126981" name="Picture 5"/>
            <p:cNvPicPr>
              <a:picLocks noChangeAspect="1" noChangeArrowheads="1"/>
            </p:cNvPicPr>
            <p:nvPr/>
          </p:nvPicPr>
          <p:blipFill>
            <a:blip r:embed="rId2">
              <a:extLst>
                <a:ext uri="{28A0092B-C50C-407E-A947-70E740481C1C}">
                  <a14:useLocalDpi xmlns:a14="http://schemas.microsoft.com/office/drawing/2010/main" val="0"/>
                </a:ext>
              </a:extLst>
            </a:blip>
            <a:srcRect b="5692"/>
            <a:stretch>
              <a:fillRect/>
            </a:stretch>
          </p:blipFill>
          <p:spPr bwMode="auto">
            <a:xfrm>
              <a:off x="2666" y="935"/>
              <a:ext cx="3155" cy="2822"/>
            </a:xfrm>
            <a:prstGeom prst="rect">
              <a:avLst/>
            </a:prstGeom>
            <a:noFill/>
            <a:extLst>
              <a:ext uri="{909E8E84-426E-40DD-AFC4-6F175D3DCCD1}">
                <a14:hiddenFill xmlns:a14="http://schemas.microsoft.com/office/drawing/2010/main">
                  <a:solidFill>
                    <a:srgbClr val="FFFFFF"/>
                  </a:solidFill>
                </a14:hiddenFill>
              </a:ext>
            </a:extLst>
          </p:spPr>
        </p:pic>
        <p:sp>
          <p:nvSpPr>
            <p:cNvPr id="126982" name="Text Box 6"/>
            <p:cNvSpPr txBox="1">
              <a:spLocks noChangeArrowheads="1"/>
            </p:cNvSpPr>
            <p:nvPr/>
          </p:nvSpPr>
          <p:spPr bwMode="auto">
            <a:xfrm>
              <a:off x="3308" y="3764"/>
              <a:ext cx="20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8.36  </a:t>
              </a:r>
              <a:r>
                <a:rPr lang="zh-CN" altLang="en-US" sz="2000">
                  <a:latin typeface="隶书" panose="02010509060101010101" pitchFamily="49" charset="-122"/>
                  <a:ea typeface="隶书" panose="02010509060101010101" pitchFamily="49" charset="-122"/>
                </a:rPr>
                <a:t>邻域分析窗口类型</a:t>
              </a: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a:t>五、统计分析</a:t>
            </a:r>
          </a:p>
        </p:txBody>
      </p:sp>
      <p:sp>
        <p:nvSpPr>
          <p:cNvPr id="99331" name="Rectangle 3"/>
          <p:cNvSpPr>
            <a:spLocks noGrp="1" noChangeArrowheads="1"/>
          </p:cNvSpPr>
          <p:nvPr>
            <p:ph type="body" idx="1"/>
          </p:nvPr>
        </p:nvSpPr>
        <p:spPr>
          <a:xfrm>
            <a:off x="495300" y="1371600"/>
            <a:ext cx="8705850" cy="4865688"/>
          </a:xfrm>
        </p:spPr>
        <p:txBody>
          <a:bodyPr/>
          <a:lstStyle/>
          <a:p>
            <a:pPr marL="609600" indent="-609600">
              <a:lnSpc>
                <a:spcPct val="90000"/>
              </a:lnSpc>
              <a:buFontTx/>
              <a:buNone/>
            </a:pPr>
            <a:r>
              <a:rPr lang="zh-CN" altLang="en-US" sz="2400"/>
              <a:t>邻域统计方法：</a:t>
            </a:r>
          </a:p>
          <a:p>
            <a:pPr marL="609600" indent="-609600">
              <a:lnSpc>
                <a:spcPct val="90000"/>
              </a:lnSpc>
            </a:pPr>
            <a:r>
              <a:rPr lang="en-US" altLang="zh-CN" sz="2400"/>
              <a:t>Minimum</a:t>
            </a:r>
            <a:r>
              <a:rPr lang="zh-CN" altLang="en-US" sz="2400"/>
              <a:t>：找出在邻域的单元上出现最小的数值；</a:t>
            </a:r>
          </a:p>
          <a:p>
            <a:pPr marL="609600" indent="-609600">
              <a:lnSpc>
                <a:spcPct val="90000"/>
              </a:lnSpc>
            </a:pPr>
            <a:r>
              <a:rPr lang="en-US" altLang="zh-CN" sz="2400"/>
              <a:t>Maximum</a:t>
            </a:r>
            <a:r>
              <a:rPr lang="zh-CN" altLang="en-US" sz="2400"/>
              <a:t>：找在邻域的单元上出现最大的数值；</a:t>
            </a:r>
          </a:p>
          <a:p>
            <a:pPr marL="609600" indent="-609600">
              <a:lnSpc>
                <a:spcPct val="90000"/>
              </a:lnSpc>
            </a:pPr>
            <a:r>
              <a:rPr lang="en-US" altLang="zh-CN" sz="2400"/>
              <a:t>Range</a:t>
            </a:r>
            <a:r>
              <a:rPr lang="zh-CN" altLang="en-US" sz="2400"/>
              <a:t>：在邻域的单元上数值的范围；</a:t>
            </a:r>
          </a:p>
          <a:p>
            <a:pPr marL="609600" indent="-609600">
              <a:lnSpc>
                <a:spcPct val="90000"/>
              </a:lnSpc>
            </a:pPr>
            <a:r>
              <a:rPr lang="en-US" altLang="zh-CN" sz="2400"/>
              <a:t>Sum</a:t>
            </a:r>
            <a:r>
              <a:rPr lang="zh-CN" altLang="en-US" sz="2400"/>
              <a:t>：计算邻域的单元内出现数值的和；</a:t>
            </a:r>
          </a:p>
          <a:p>
            <a:pPr marL="609600" indent="-609600">
              <a:lnSpc>
                <a:spcPct val="90000"/>
              </a:lnSpc>
            </a:pPr>
            <a:r>
              <a:rPr lang="en-US" altLang="zh-CN" sz="2400"/>
              <a:t>Mean</a:t>
            </a:r>
            <a:r>
              <a:rPr lang="zh-CN" altLang="en-US" sz="2400"/>
              <a:t>：计算邻域的单元内出现数值的平均数；</a:t>
            </a:r>
          </a:p>
          <a:p>
            <a:pPr marL="609600" indent="-609600">
              <a:lnSpc>
                <a:spcPct val="90000"/>
              </a:lnSpc>
            </a:pPr>
            <a:r>
              <a:rPr lang="en-US" altLang="zh-CN" sz="2400"/>
              <a:t>Standard Deviation</a:t>
            </a:r>
            <a:r>
              <a:rPr lang="zh-CN" altLang="en-US" sz="2400"/>
              <a:t>：计算邻域的单元内出现数值的标准差；</a:t>
            </a:r>
          </a:p>
          <a:p>
            <a:pPr marL="609600" indent="-609600">
              <a:lnSpc>
                <a:spcPct val="90000"/>
              </a:lnSpc>
            </a:pPr>
            <a:r>
              <a:rPr lang="en-US" altLang="zh-CN" sz="2400"/>
              <a:t>Variety</a:t>
            </a:r>
            <a:r>
              <a:rPr lang="zh-CN" altLang="en-US" sz="2400"/>
              <a:t>：找出邻域的单元内不同数值的个数；</a:t>
            </a:r>
          </a:p>
          <a:p>
            <a:pPr marL="609600" indent="-609600">
              <a:lnSpc>
                <a:spcPct val="90000"/>
              </a:lnSpc>
            </a:pPr>
            <a:r>
              <a:rPr lang="en-US" altLang="zh-CN" sz="2400"/>
              <a:t>Majority</a:t>
            </a:r>
            <a:r>
              <a:rPr lang="zh-CN" altLang="en-US" sz="2400"/>
              <a:t>：统计邻域的单元内出现频率最高的数值；</a:t>
            </a:r>
          </a:p>
          <a:p>
            <a:pPr marL="609600" indent="-609600">
              <a:lnSpc>
                <a:spcPct val="90000"/>
              </a:lnSpc>
            </a:pPr>
            <a:r>
              <a:rPr lang="en-US" altLang="zh-CN" sz="2400"/>
              <a:t>Minority</a:t>
            </a:r>
            <a:r>
              <a:rPr lang="zh-CN" altLang="en-US" sz="2400"/>
              <a:t>：统计邻域的单元内出现频率最低的数值；</a:t>
            </a:r>
          </a:p>
          <a:p>
            <a:pPr marL="609600" indent="-609600">
              <a:lnSpc>
                <a:spcPct val="90000"/>
              </a:lnSpc>
            </a:pPr>
            <a:r>
              <a:rPr lang="en-US" altLang="zh-CN" sz="2400"/>
              <a:t>Median</a:t>
            </a:r>
            <a:r>
              <a:rPr lang="zh-CN" altLang="en-US" sz="2400"/>
              <a:t>：计算邻域的单元内出现数值的中值。</a:t>
            </a:r>
          </a:p>
        </p:txBody>
      </p:sp>
      <p:grpSp>
        <p:nvGrpSpPr>
          <p:cNvPr id="99334" name="Group 6"/>
          <p:cNvGrpSpPr>
            <a:grpSpLocks/>
          </p:cNvGrpSpPr>
          <p:nvPr/>
        </p:nvGrpSpPr>
        <p:grpSpPr bwMode="auto">
          <a:xfrm>
            <a:off x="5313363" y="1916113"/>
            <a:ext cx="3671887" cy="4321175"/>
            <a:chOff x="3438" y="1071"/>
            <a:chExt cx="1284" cy="1766"/>
          </a:xfrm>
        </p:grpSpPr>
        <p:sp>
          <p:nvSpPr>
            <p:cNvPr id="99335" name="Text Box 7"/>
            <p:cNvSpPr txBox="1">
              <a:spLocks noChangeArrowheads="1"/>
            </p:cNvSpPr>
            <p:nvPr/>
          </p:nvSpPr>
          <p:spPr bwMode="auto">
            <a:xfrm>
              <a:off x="3528" y="2659"/>
              <a:ext cx="1106" cy="1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8.37  </a:t>
              </a:r>
              <a:r>
                <a:rPr lang="zh-CN" altLang="en-US" sz="2000">
                  <a:latin typeface="隶书" panose="02010509060101010101" pitchFamily="49" charset="-122"/>
                  <a:ea typeface="隶书" panose="02010509060101010101" pitchFamily="49" charset="-122"/>
                </a:rPr>
                <a:t>邻域统计对话框</a:t>
              </a:r>
            </a:p>
          </p:txBody>
        </p:sp>
        <p:pic>
          <p:nvPicPr>
            <p:cNvPr id="99336" name="Picture 8" descr="761d"/>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 y="1071"/>
              <a:ext cx="1284" cy="15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a:t>五、统计分析</a:t>
            </a:r>
          </a:p>
        </p:txBody>
      </p:sp>
      <p:sp>
        <p:nvSpPr>
          <p:cNvPr id="87043" name="Rectangle 3"/>
          <p:cNvSpPr>
            <a:spLocks noGrp="1" noChangeArrowheads="1"/>
          </p:cNvSpPr>
          <p:nvPr>
            <p:ph type="body" idx="1"/>
          </p:nvPr>
        </p:nvSpPr>
        <p:spPr>
          <a:xfrm>
            <a:off x="495300" y="1371600"/>
            <a:ext cx="8832850" cy="3425825"/>
          </a:xfrm>
        </p:spPr>
        <p:txBody>
          <a:bodyPr/>
          <a:lstStyle/>
          <a:p>
            <a:pPr>
              <a:buFontTx/>
              <a:buNone/>
            </a:pPr>
            <a:r>
              <a:rPr lang="en-US" altLang="zh-CN" sz="3600"/>
              <a:t>3. </a:t>
            </a:r>
            <a:r>
              <a:rPr lang="zh-CN" altLang="en-US" sz="3600"/>
              <a:t>分类区统计</a:t>
            </a:r>
          </a:p>
          <a:p>
            <a:pPr>
              <a:buFontTx/>
              <a:buNone/>
            </a:pPr>
            <a:r>
              <a:rPr lang="zh-CN" altLang="en-US" sz="2800"/>
              <a:t>         分类区统计即以一个数据集为基础在它所包含的不同类别中对另一个被分类数据集进行统计。用来作为基础进行分类的分类区就是分类区数据中拥有相同值的所有栅格单元，而不考虑他们是否邻近。在此基础上对同一分类区所对应的被分类数据集进行统计，输出统计结果。</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a:t>一、设置分析环境</a:t>
            </a:r>
          </a:p>
        </p:txBody>
      </p:sp>
      <p:sp>
        <p:nvSpPr>
          <p:cNvPr id="66563" name="Rectangle 3"/>
          <p:cNvSpPr>
            <a:spLocks noGrp="1" noChangeArrowheads="1"/>
          </p:cNvSpPr>
          <p:nvPr>
            <p:ph type="body" idx="1"/>
          </p:nvPr>
        </p:nvSpPr>
        <p:spPr>
          <a:xfrm>
            <a:off x="495300" y="1371600"/>
            <a:ext cx="4529138" cy="4572000"/>
          </a:xfrm>
        </p:spPr>
        <p:txBody>
          <a:bodyPr/>
          <a:lstStyle/>
          <a:p>
            <a:pPr>
              <a:lnSpc>
                <a:spcPct val="90000"/>
              </a:lnSpc>
              <a:buFontTx/>
              <a:buNone/>
            </a:pPr>
            <a:r>
              <a:rPr lang="en-US" altLang="zh-CN"/>
              <a:t>2. </a:t>
            </a:r>
            <a:r>
              <a:rPr lang="zh-CN" altLang="en-US"/>
              <a:t>设置栅格大小</a:t>
            </a:r>
          </a:p>
          <a:p>
            <a:pPr>
              <a:lnSpc>
                <a:spcPct val="90000"/>
              </a:lnSpc>
              <a:buFontTx/>
              <a:buNone/>
            </a:pPr>
            <a:r>
              <a:rPr lang="zh-CN" altLang="en-US" sz="2400"/>
              <a:t>          栅格大小指分析过程中系统默认的栅格数据的栅格单元大小（</a:t>
            </a:r>
            <a:r>
              <a:rPr lang="en-US" altLang="zh-CN" sz="2400"/>
              <a:t>Cell Size</a:t>
            </a:r>
            <a:r>
              <a:rPr lang="zh-CN" altLang="en-US" sz="2400"/>
              <a:t>），又称为分析解析度。栅格数据的空间分析就是在每一个栅格单元的基础上进行的。如果单元过大则分析结果精确度降低，如果单元过小则会产生大量的数据，且计算速度降低。故而需要选择合适的单元大小。</a:t>
            </a:r>
          </a:p>
        </p:txBody>
      </p:sp>
      <p:grpSp>
        <p:nvGrpSpPr>
          <p:cNvPr id="66565" name="Group 5"/>
          <p:cNvGrpSpPr>
            <a:grpSpLocks/>
          </p:cNvGrpSpPr>
          <p:nvPr/>
        </p:nvGrpSpPr>
        <p:grpSpPr bwMode="auto">
          <a:xfrm>
            <a:off x="5097463" y="1916113"/>
            <a:ext cx="3743325" cy="4033837"/>
            <a:chOff x="5217" y="1911"/>
            <a:chExt cx="3424" cy="3585"/>
          </a:xfrm>
        </p:grpSpPr>
        <p:pic>
          <p:nvPicPr>
            <p:cNvPr id="66566" name="Picture 6" descr="716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7" y="1911"/>
              <a:ext cx="3424" cy="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7" name="Text Box 7"/>
            <p:cNvSpPr txBox="1">
              <a:spLocks noChangeArrowheads="1"/>
            </p:cNvSpPr>
            <p:nvPr/>
          </p:nvSpPr>
          <p:spPr bwMode="auto">
            <a:xfrm>
              <a:off x="5340" y="5184"/>
              <a:ext cx="30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8.2  </a:t>
              </a:r>
              <a:r>
                <a:rPr lang="zh-CN" altLang="en-US" sz="2000">
                  <a:latin typeface="隶书" panose="02010509060101010101" pitchFamily="49" charset="-122"/>
                  <a:ea typeface="隶书" panose="02010509060101010101" pitchFamily="49" charset="-122"/>
                </a:rPr>
                <a:t>设置栅格大小</a:t>
              </a: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zh-CN" altLang="en-US"/>
              <a:t>五、统计分析</a:t>
            </a:r>
          </a:p>
        </p:txBody>
      </p:sp>
      <p:sp>
        <p:nvSpPr>
          <p:cNvPr id="128004" name="Text Box 4"/>
          <p:cNvSpPr txBox="1">
            <a:spLocks noChangeArrowheads="1"/>
          </p:cNvSpPr>
          <p:nvPr/>
        </p:nvSpPr>
        <p:spPr bwMode="auto">
          <a:xfrm>
            <a:off x="2936875" y="6092825"/>
            <a:ext cx="38163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8.38   </a:t>
            </a:r>
            <a:r>
              <a:rPr lang="zh-CN" altLang="en-US" sz="2000">
                <a:latin typeface="隶书" panose="02010509060101010101" pitchFamily="49" charset="-122"/>
                <a:ea typeface="隶书" panose="02010509060101010101" pitchFamily="49" charset="-122"/>
              </a:rPr>
              <a:t>分类区统计过程图</a:t>
            </a:r>
          </a:p>
        </p:txBody>
      </p:sp>
      <p:grpSp>
        <p:nvGrpSpPr>
          <p:cNvPr id="128017" name="Group 17"/>
          <p:cNvGrpSpPr>
            <a:grpSpLocks/>
          </p:cNvGrpSpPr>
          <p:nvPr/>
        </p:nvGrpSpPr>
        <p:grpSpPr bwMode="auto">
          <a:xfrm>
            <a:off x="1423988" y="1412875"/>
            <a:ext cx="3089275" cy="2281238"/>
            <a:chOff x="806" y="890"/>
            <a:chExt cx="1946" cy="1437"/>
          </a:xfrm>
        </p:grpSpPr>
        <p:pic>
          <p:nvPicPr>
            <p:cNvPr id="12800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 y="890"/>
              <a:ext cx="1668" cy="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80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0" y="1479"/>
              <a:ext cx="222"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8010" name="Text Box 10"/>
            <p:cNvSpPr txBox="1">
              <a:spLocks noChangeArrowheads="1"/>
            </p:cNvSpPr>
            <p:nvPr/>
          </p:nvSpPr>
          <p:spPr bwMode="auto">
            <a:xfrm>
              <a:off x="1184" y="2115"/>
              <a:ext cx="75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a:ea typeface="宋体" panose="02010600030101010101" pitchFamily="2" charset="-122"/>
                </a:rPr>
                <a:t>分类区图层</a:t>
              </a:r>
              <a:endParaRPr lang="en-US" altLang="zh-CN">
                <a:ea typeface="宋体" panose="02010600030101010101" pitchFamily="2" charset="-122"/>
              </a:endParaRPr>
            </a:p>
          </p:txBody>
        </p:sp>
      </p:grpSp>
      <p:grpSp>
        <p:nvGrpSpPr>
          <p:cNvPr id="128018" name="Group 18"/>
          <p:cNvGrpSpPr>
            <a:grpSpLocks/>
          </p:cNvGrpSpPr>
          <p:nvPr/>
        </p:nvGrpSpPr>
        <p:grpSpPr bwMode="auto">
          <a:xfrm>
            <a:off x="5168900" y="1412875"/>
            <a:ext cx="3536950" cy="2281238"/>
            <a:chOff x="3165" y="890"/>
            <a:chExt cx="2228" cy="1437"/>
          </a:xfrm>
        </p:grpSpPr>
        <p:pic>
          <p:nvPicPr>
            <p:cNvPr id="12800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5" y="890"/>
              <a:ext cx="1728" cy="1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800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9" y="1343"/>
              <a:ext cx="414" cy="6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8011" name="Text Box 11"/>
            <p:cNvSpPr txBox="1">
              <a:spLocks noChangeArrowheads="1"/>
            </p:cNvSpPr>
            <p:nvPr/>
          </p:nvSpPr>
          <p:spPr bwMode="auto">
            <a:xfrm>
              <a:off x="3584" y="2115"/>
              <a:ext cx="75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a:ea typeface="宋体" panose="02010600030101010101" pitchFamily="2" charset="-122"/>
                </a:rPr>
                <a:t>被统计数据</a:t>
              </a:r>
            </a:p>
          </p:txBody>
        </p:sp>
      </p:grpSp>
      <p:grpSp>
        <p:nvGrpSpPr>
          <p:cNvPr id="128019" name="Group 19"/>
          <p:cNvGrpSpPr>
            <a:grpSpLocks/>
          </p:cNvGrpSpPr>
          <p:nvPr/>
        </p:nvGrpSpPr>
        <p:grpSpPr bwMode="auto">
          <a:xfrm>
            <a:off x="993775" y="4076700"/>
            <a:ext cx="7273925" cy="1849438"/>
            <a:chOff x="761" y="2568"/>
            <a:chExt cx="4582" cy="1165"/>
          </a:xfrm>
        </p:grpSpPr>
        <p:pic>
          <p:nvPicPr>
            <p:cNvPr id="128012"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 y="2568"/>
              <a:ext cx="4582" cy="8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8013" name="Text Box 13"/>
            <p:cNvSpPr txBox="1">
              <a:spLocks noChangeArrowheads="1"/>
            </p:cNvSpPr>
            <p:nvPr/>
          </p:nvSpPr>
          <p:spPr bwMode="auto">
            <a:xfrm>
              <a:off x="1898" y="3521"/>
              <a:ext cx="203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a:ea typeface="宋体" panose="02010600030101010101" pitchFamily="2" charset="-122"/>
                </a:rPr>
                <a:t>统计结果，淡蓝色值为分类区代码</a:t>
              </a:r>
            </a:p>
          </p:txBody>
        </p:sp>
      </p:grpSp>
      <p:cxnSp>
        <p:nvCxnSpPr>
          <p:cNvPr id="128014" name="AutoShape 14"/>
          <p:cNvCxnSpPr>
            <a:cxnSpLocks noChangeShapeType="1"/>
            <a:stCxn id="128010" idx="2"/>
            <a:endCxn id="128012" idx="0"/>
          </p:cNvCxnSpPr>
          <p:nvPr/>
        </p:nvCxnSpPr>
        <p:spPr bwMode="auto">
          <a:xfrm rot="16200000" flipH="1">
            <a:off x="3436144" y="2882107"/>
            <a:ext cx="382587" cy="2006600"/>
          </a:xfrm>
          <a:prstGeom prst="bentConnector3">
            <a:avLst>
              <a:gd name="adj1" fmla="val 49792"/>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8015" name="AutoShape 15"/>
          <p:cNvCxnSpPr>
            <a:cxnSpLocks noChangeShapeType="1"/>
            <a:stCxn id="128011" idx="2"/>
            <a:endCxn id="128012" idx="0"/>
          </p:cNvCxnSpPr>
          <p:nvPr/>
        </p:nvCxnSpPr>
        <p:spPr bwMode="auto">
          <a:xfrm rot="5400000">
            <a:off x="5341144" y="2983707"/>
            <a:ext cx="382587" cy="1803400"/>
          </a:xfrm>
          <a:prstGeom prst="bentConnector3">
            <a:avLst>
              <a:gd name="adj1" fmla="val 49792"/>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8023" name="AutoShape 23"/>
          <p:cNvCxnSpPr>
            <a:cxnSpLocks noChangeShapeType="1"/>
            <a:stCxn id="128010" idx="2"/>
            <a:endCxn id="128012" idx="0"/>
          </p:cNvCxnSpPr>
          <p:nvPr/>
        </p:nvCxnSpPr>
        <p:spPr bwMode="auto">
          <a:xfrm rot="16200000" flipH="1">
            <a:off x="3436144" y="2882107"/>
            <a:ext cx="382587" cy="2006600"/>
          </a:xfrm>
          <a:prstGeom prst="bentConnector3">
            <a:avLst>
              <a:gd name="adj1" fmla="val 4979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8024" name="AutoShape 24"/>
          <p:cNvCxnSpPr>
            <a:cxnSpLocks noChangeShapeType="1"/>
            <a:stCxn id="128011" idx="2"/>
            <a:endCxn id="128012" idx="0"/>
          </p:cNvCxnSpPr>
          <p:nvPr/>
        </p:nvCxnSpPr>
        <p:spPr bwMode="auto">
          <a:xfrm rot="5400000">
            <a:off x="5341144" y="2983707"/>
            <a:ext cx="382587" cy="1803400"/>
          </a:xfrm>
          <a:prstGeom prst="bentConnector3">
            <a:avLst>
              <a:gd name="adj1" fmla="val 4979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zh-CN" altLang="en-US"/>
              <a:t>五、统计分析</a:t>
            </a:r>
          </a:p>
        </p:txBody>
      </p:sp>
      <p:sp>
        <p:nvSpPr>
          <p:cNvPr id="101379" name="Rectangle 3"/>
          <p:cNvSpPr>
            <a:spLocks noGrp="1" noChangeArrowheads="1"/>
          </p:cNvSpPr>
          <p:nvPr>
            <p:ph type="body" idx="1"/>
          </p:nvPr>
        </p:nvSpPr>
        <p:spPr>
          <a:xfrm>
            <a:off x="495300" y="1371600"/>
            <a:ext cx="8832850" cy="5081588"/>
          </a:xfrm>
        </p:spPr>
        <p:txBody>
          <a:bodyPr/>
          <a:lstStyle/>
          <a:p>
            <a:pPr marL="457200" indent="-457200">
              <a:lnSpc>
                <a:spcPct val="80000"/>
              </a:lnSpc>
              <a:buFontTx/>
              <a:buNone/>
            </a:pPr>
            <a:r>
              <a:rPr lang="zh-CN" altLang="en-US" sz="2800"/>
              <a:t>分类区统计方法：</a:t>
            </a:r>
          </a:p>
          <a:p>
            <a:pPr marL="457200" indent="-457200">
              <a:lnSpc>
                <a:spcPct val="80000"/>
              </a:lnSpc>
            </a:pPr>
            <a:r>
              <a:rPr lang="en-US" altLang="zh-CN" sz="2800"/>
              <a:t>Minimum</a:t>
            </a:r>
            <a:r>
              <a:rPr lang="zh-CN" altLang="en-US" sz="2800"/>
              <a:t>：找出在分类区内出现最小的数值；</a:t>
            </a:r>
          </a:p>
          <a:p>
            <a:pPr marL="457200" indent="-457200">
              <a:lnSpc>
                <a:spcPct val="80000"/>
              </a:lnSpc>
            </a:pPr>
            <a:r>
              <a:rPr lang="en-US" altLang="zh-CN" sz="2800"/>
              <a:t>Maximum</a:t>
            </a:r>
            <a:r>
              <a:rPr lang="zh-CN" altLang="en-US" sz="2800"/>
              <a:t>：找出在分类区内出现最大的数值；</a:t>
            </a:r>
          </a:p>
          <a:p>
            <a:pPr marL="457200" indent="-457200">
              <a:lnSpc>
                <a:spcPct val="80000"/>
              </a:lnSpc>
            </a:pPr>
            <a:r>
              <a:rPr lang="en-US" altLang="zh-CN" sz="2800"/>
              <a:t>Range</a:t>
            </a:r>
            <a:r>
              <a:rPr lang="zh-CN" altLang="en-US" sz="2800"/>
              <a:t>：在分类区内数值的范围；</a:t>
            </a:r>
          </a:p>
          <a:p>
            <a:pPr marL="457200" indent="-457200">
              <a:lnSpc>
                <a:spcPct val="80000"/>
              </a:lnSpc>
            </a:pPr>
            <a:r>
              <a:rPr lang="en-US" altLang="zh-CN" sz="2800"/>
              <a:t>Sum</a:t>
            </a:r>
            <a:r>
              <a:rPr lang="zh-CN" altLang="en-US" sz="2800"/>
              <a:t>：计算在分类区内出现数值的和；</a:t>
            </a:r>
          </a:p>
          <a:p>
            <a:pPr marL="457200" indent="-457200">
              <a:lnSpc>
                <a:spcPct val="80000"/>
              </a:lnSpc>
            </a:pPr>
            <a:r>
              <a:rPr lang="en-US" altLang="zh-CN" sz="2800"/>
              <a:t>Mean</a:t>
            </a:r>
            <a:r>
              <a:rPr lang="zh-CN" altLang="en-US" sz="2800"/>
              <a:t>：计算在分类区内出现数值的平均数；</a:t>
            </a:r>
          </a:p>
          <a:p>
            <a:pPr marL="457200" indent="-457200">
              <a:lnSpc>
                <a:spcPct val="80000"/>
              </a:lnSpc>
            </a:pPr>
            <a:r>
              <a:rPr lang="en-US" altLang="zh-CN" sz="2800"/>
              <a:t>Standard Deviation</a:t>
            </a:r>
            <a:r>
              <a:rPr lang="zh-CN" altLang="en-US" sz="2800"/>
              <a:t>：计算在分类区内出现数值的标准差；</a:t>
            </a:r>
          </a:p>
          <a:p>
            <a:pPr marL="457200" indent="-457200">
              <a:lnSpc>
                <a:spcPct val="80000"/>
              </a:lnSpc>
            </a:pPr>
            <a:r>
              <a:rPr lang="en-US" altLang="zh-CN" sz="2800"/>
              <a:t>Variety</a:t>
            </a:r>
            <a:r>
              <a:rPr lang="zh-CN" altLang="en-US" sz="2800"/>
              <a:t>：找出在分类区内不同数值的个数；</a:t>
            </a:r>
          </a:p>
          <a:p>
            <a:pPr marL="457200" indent="-457200">
              <a:lnSpc>
                <a:spcPct val="80000"/>
              </a:lnSpc>
            </a:pPr>
            <a:r>
              <a:rPr lang="en-US" altLang="zh-CN" sz="2800"/>
              <a:t>Majority</a:t>
            </a:r>
            <a:r>
              <a:rPr lang="zh-CN" altLang="en-US" sz="2800"/>
              <a:t>：统计在分类区内出现频率最高的数值；</a:t>
            </a:r>
          </a:p>
          <a:p>
            <a:pPr marL="457200" indent="-457200">
              <a:lnSpc>
                <a:spcPct val="80000"/>
              </a:lnSpc>
            </a:pPr>
            <a:r>
              <a:rPr lang="en-US" altLang="zh-CN" sz="2800"/>
              <a:t>Minority</a:t>
            </a:r>
            <a:r>
              <a:rPr lang="zh-CN" altLang="en-US" sz="2800"/>
              <a:t>：统计在分类区内出现频率最低的数值；</a:t>
            </a:r>
          </a:p>
          <a:p>
            <a:pPr marL="457200" indent="-457200">
              <a:lnSpc>
                <a:spcPct val="80000"/>
              </a:lnSpc>
            </a:pPr>
            <a:r>
              <a:rPr lang="en-US" altLang="zh-CN" sz="2800"/>
              <a:t>Median</a:t>
            </a:r>
            <a:r>
              <a:rPr lang="zh-CN" altLang="en-US" sz="2800"/>
              <a:t>：计算在分类区内出现数值的中央值 。</a:t>
            </a:r>
          </a:p>
        </p:txBody>
      </p:sp>
      <p:grpSp>
        <p:nvGrpSpPr>
          <p:cNvPr id="101388" name="Group 12"/>
          <p:cNvGrpSpPr>
            <a:grpSpLocks/>
          </p:cNvGrpSpPr>
          <p:nvPr/>
        </p:nvGrpSpPr>
        <p:grpSpPr bwMode="auto">
          <a:xfrm>
            <a:off x="4953000" y="1916113"/>
            <a:ext cx="3816350" cy="4248150"/>
            <a:chOff x="3120" y="1207"/>
            <a:chExt cx="2404" cy="2676"/>
          </a:xfrm>
        </p:grpSpPr>
        <p:pic>
          <p:nvPicPr>
            <p:cNvPr id="101385" name="Picture 9" descr="853a"/>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0" y="1207"/>
              <a:ext cx="2404" cy="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6" name="Text Box 10"/>
            <p:cNvSpPr txBox="1">
              <a:spLocks noChangeArrowheads="1"/>
            </p:cNvSpPr>
            <p:nvPr/>
          </p:nvSpPr>
          <p:spPr bwMode="auto">
            <a:xfrm>
              <a:off x="3211" y="3650"/>
              <a:ext cx="2224" cy="2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8.39    </a:t>
              </a:r>
              <a:r>
                <a:rPr lang="zh-CN" altLang="en-US" sz="2000">
                  <a:latin typeface="隶书" panose="02010509060101010101" pitchFamily="49" charset="-122"/>
                  <a:ea typeface="隶书" panose="02010509060101010101" pitchFamily="49" charset="-122"/>
                </a:rPr>
                <a:t>分类区统计对话框</a:t>
              </a: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zh-CN" altLang="en-US"/>
              <a:t>六、重分类</a:t>
            </a:r>
          </a:p>
        </p:txBody>
      </p:sp>
      <p:sp>
        <p:nvSpPr>
          <p:cNvPr id="105475" name="Rectangle 3"/>
          <p:cNvSpPr>
            <a:spLocks noGrp="1" noChangeArrowheads="1"/>
          </p:cNvSpPr>
          <p:nvPr>
            <p:ph type="body" idx="1"/>
          </p:nvPr>
        </p:nvSpPr>
        <p:spPr>
          <a:xfrm>
            <a:off x="631825" y="1484313"/>
            <a:ext cx="4457700" cy="4572000"/>
          </a:xfrm>
        </p:spPr>
        <p:txBody>
          <a:bodyPr/>
          <a:lstStyle/>
          <a:p>
            <a:pPr>
              <a:buFontTx/>
              <a:buNone/>
            </a:pPr>
            <a:r>
              <a:rPr lang="zh-CN" altLang="en-US" sz="2400"/>
              <a:t>        重分类即基于原有数值，对原有数值重新进行分类整理从而得到一组新值并输出。根据用户需要的不同，重分类一般包括四种基本分类形式：数值更新（用一组新值取代原来值）、类别合并（将原值重新组合分类）、 同标准分类（以一种分类体系对原始值进行分类），以及特定值重分类（为指定值设置空值）。</a:t>
            </a:r>
          </a:p>
        </p:txBody>
      </p:sp>
      <p:pic>
        <p:nvPicPr>
          <p:cNvPr id="10548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3363" y="1700213"/>
            <a:ext cx="360045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483" name="Text Box 11"/>
          <p:cNvSpPr txBox="1">
            <a:spLocks noChangeArrowheads="1"/>
          </p:cNvSpPr>
          <p:nvPr/>
        </p:nvSpPr>
        <p:spPr bwMode="auto">
          <a:xfrm>
            <a:off x="5529263" y="5157788"/>
            <a:ext cx="30876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8.40   </a:t>
            </a:r>
            <a:r>
              <a:rPr lang="zh-CN" altLang="en-US" sz="2000">
                <a:latin typeface="隶书" panose="02010509060101010101" pitchFamily="49" charset="-122"/>
                <a:ea typeface="隶书" panose="02010509060101010101" pitchFamily="49" charset="-122"/>
              </a:rPr>
              <a:t>重分类对话框</a:t>
            </a:r>
          </a:p>
          <a:p>
            <a:endParaRPr lang="zh-CN" altLang="en-US" sz="2000">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3008313" y="0"/>
            <a:ext cx="6521450" cy="1190625"/>
          </a:xfrm>
        </p:spPr>
        <p:txBody>
          <a:bodyPr/>
          <a:lstStyle/>
          <a:p>
            <a:r>
              <a:rPr lang="zh-CN" altLang="en-US"/>
              <a:t>六、重分类</a:t>
            </a:r>
          </a:p>
        </p:txBody>
      </p:sp>
      <p:sp>
        <p:nvSpPr>
          <p:cNvPr id="88067" name="Rectangle 3"/>
          <p:cNvSpPr>
            <a:spLocks noGrp="1" noChangeArrowheads="1"/>
          </p:cNvSpPr>
          <p:nvPr>
            <p:ph type="body" idx="1"/>
          </p:nvPr>
        </p:nvSpPr>
        <p:spPr>
          <a:xfrm>
            <a:off x="495300" y="1371600"/>
            <a:ext cx="4673600" cy="3136900"/>
          </a:xfrm>
        </p:spPr>
        <p:txBody>
          <a:bodyPr/>
          <a:lstStyle/>
          <a:p>
            <a:pPr>
              <a:lnSpc>
                <a:spcPct val="90000"/>
              </a:lnSpc>
              <a:buFontTx/>
              <a:buNone/>
            </a:pPr>
            <a:r>
              <a:rPr lang="en-US" altLang="zh-CN"/>
              <a:t>1. </a:t>
            </a:r>
            <a:r>
              <a:rPr lang="zh-CN" altLang="en-US"/>
              <a:t>数值更新</a:t>
            </a:r>
          </a:p>
          <a:p>
            <a:pPr>
              <a:lnSpc>
                <a:spcPct val="90000"/>
              </a:lnSpc>
              <a:buFontTx/>
              <a:buNone/>
            </a:pPr>
            <a:r>
              <a:rPr lang="zh-CN" altLang="en-US" sz="2800"/>
              <a:t>         </a:t>
            </a:r>
            <a:r>
              <a:rPr lang="zh-CN" altLang="en-US" sz="2400"/>
              <a:t>事物总是处于不断发展变化中的，地理现象更是如此，所以为了反映事物的实时真实属性，需要不断地去用新值代替旧值。例如，气象信息的实时更新，土地利用类型的变更等。</a:t>
            </a:r>
          </a:p>
        </p:txBody>
      </p:sp>
      <p:sp>
        <p:nvSpPr>
          <p:cNvPr id="88070" name="Text Box 6"/>
          <p:cNvSpPr txBox="1">
            <a:spLocks noChangeArrowheads="1"/>
          </p:cNvSpPr>
          <p:nvPr/>
        </p:nvSpPr>
        <p:spPr bwMode="auto">
          <a:xfrm>
            <a:off x="5457825" y="5300663"/>
            <a:ext cx="33829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8.41   </a:t>
            </a:r>
            <a:r>
              <a:rPr lang="zh-CN" altLang="en-US" sz="2000">
                <a:latin typeface="隶书" panose="02010509060101010101" pitchFamily="49" charset="-122"/>
                <a:ea typeface="隶书" panose="02010509060101010101" pitchFamily="49" charset="-122"/>
              </a:rPr>
              <a:t>数值更新示意图</a:t>
            </a:r>
          </a:p>
          <a:p>
            <a:endParaRPr lang="zh-CN" altLang="en-US" sz="1800" b="1">
              <a:ea typeface="宋体" panose="02010600030101010101" pitchFamily="2" charset="-122"/>
            </a:endParaRPr>
          </a:p>
        </p:txBody>
      </p:sp>
      <p:pic>
        <p:nvPicPr>
          <p:cNvPr id="88071" name="Picture 7" descr="781b"/>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7825" y="1557338"/>
            <a:ext cx="3465513"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a:t>六、重分类</a:t>
            </a:r>
          </a:p>
        </p:txBody>
      </p:sp>
      <p:sp>
        <p:nvSpPr>
          <p:cNvPr id="89091" name="Rectangle 3"/>
          <p:cNvSpPr>
            <a:spLocks noGrp="1" noChangeArrowheads="1"/>
          </p:cNvSpPr>
          <p:nvPr>
            <p:ph type="body" idx="1"/>
          </p:nvPr>
        </p:nvSpPr>
        <p:spPr>
          <a:xfrm>
            <a:off x="488950" y="1196975"/>
            <a:ext cx="8994775" cy="1912938"/>
          </a:xfrm>
        </p:spPr>
        <p:txBody>
          <a:bodyPr/>
          <a:lstStyle/>
          <a:p>
            <a:pPr>
              <a:lnSpc>
                <a:spcPct val="90000"/>
              </a:lnSpc>
              <a:buFontTx/>
              <a:buNone/>
            </a:pPr>
            <a:r>
              <a:rPr lang="en-US" altLang="zh-CN"/>
              <a:t>2. </a:t>
            </a:r>
            <a:r>
              <a:rPr lang="zh-CN" altLang="en-US"/>
              <a:t>类别合并</a:t>
            </a:r>
            <a:endParaRPr lang="en-US" altLang="zh-CN"/>
          </a:p>
          <a:p>
            <a:pPr>
              <a:lnSpc>
                <a:spcPct val="90000"/>
              </a:lnSpc>
              <a:buFontTx/>
              <a:buNone/>
            </a:pPr>
            <a:r>
              <a:rPr lang="zh-CN" altLang="en-US"/>
              <a:t>     </a:t>
            </a:r>
            <a:r>
              <a:rPr lang="zh-CN" altLang="en-US" sz="2400"/>
              <a:t>将一些具有某种共性的事物合并为一类。例如可以将商场，超市，餐馆等同归并为服务场所，也可将麦地，水稻地，菜地等同归并为耕地。</a:t>
            </a:r>
            <a:r>
              <a:rPr lang="zh-CN" altLang="en-US"/>
              <a:t>         </a:t>
            </a:r>
          </a:p>
        </p:txBody>
      </p:sp>
      <p:pic>
        <p:nvPicPr>
          <p:cNvPr id="89094" name="Picture 6" descr="782a"/>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213" y="3068638"/>
            <a:ext cx="3157537"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5" name="Picture 7" descr="782b"/>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7350" y="3068638"/>
            <a:ext cx="3157538"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6" name="Text Box 8"/>
          <p:cNvSpPr txBox="1">
            <a:spLocks noChangeArrowheads="1"/>
          </p:cNvSpPr>
          <p:nvPr/>
        </p:nvSpPr>
        <p:spPr bwMode="auto">
          <a:xfrm>
            <a:off x="3152775" y="5876925"/>
            <a:ext cx="388778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8.42   </a:t>
            </a:r>
            <a:r>
              <a:rPr lang="zh-CN" altLang="en-US" sz="2000">
                <a:latin typeface="隶书" panose="02010509060101010101" pitchFamily="49" charset="-122"/>
                <a:ea typeface="隶书" panose="02010509060101010101" pitchFamily="49" charset="-122"/>
              </a:rPr>
              <a:t>类别合并过程示意图</a:t>
            </a:r>
          </a:p>
        </p:txBody>
      </p:sp>
      <p:sp>
        <p:nvSpPr>
          <p:cNvPr id="89100" name="AutoShape 12"/>
          <p:cNvSpPr>
            <a:spLocks noChangeArrowheads="1"/>
          </p:cNvSpPr>
          <p:nvPr/>
        </p:nvSpPr>
        <p:spPr bwMode="auto">
          <a:xfrm>
            <a:off x="4208463" y="4221163"/>
            <a:ext cx="1296987" cy="360362"/>
          </a:xfrm>
          <a:prstGeom prst="rightArrow">
            <a:avLst>
              <a:gd name="adj1" fmla="val 50000"/>
              <a:gd name="adj2" fmla="val 89978"/>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a:t>六、重分类</a:t>
            </a:r>
          </a:p>
        </p:txBody>
      </p:sp>
      <p:sp>
        <p:nvSpPr>
          <p:cNvPr id="90115" name="Rectangle 3"/>
          <p:cNvSpPr>
            <a:spLocks noGrp="1" noChangeArrowheads="1"/>
          </p:cNvSpPr>
          <p:nvPr>
            <p:ph type="body" idx="1"/>
          </p:nvPr>
        </p:nvSpPr>
        <p:spPr>
          <a:xfrm>
            <a:off x="495300" y="1371600"/>
            <a:ext cx="8832850" cy="1552575"/>
          </a:xfrm>
        </p:spPr>
        <p:txBody>
          <a:bodyPr/>
          <a:lstStyle/>
          <a:p>
            <a:pPr>
              <a:buFontTx/>
              <a:buNone/>
            </a:pPr>
            <a:r>
              <a:rPr lang="en-US" altLang="zh-CN"/>
              <a:t>3. </a:t>
            </a:r>
            <a:r>
              <a:rPr lang="zh-CN" altLang="en-US"/>
              <a:t>同标准分类</a:t>
            </a:r>
          </a:p>
          <a:p>
            <a:pPr>
              <a:buFontTx/>
              <a:buNone/>
            </a:pPr>
            <a:r>
              <a:rPr lang="zh-CN" altLang="en-US" sz="2800"/>
              <a:t>       </a:t>
            </a:r>
            <a:r>
              <a:rPr lang="zh-CN" altLang="en-US" sz="2400"/>
              <a:t>将数据用一种等级体系来进行分类，或将多个栅格数据用统一的等级体系重新归类。</a:t>
            </a:r>
          </a:p>
        </p:txBody>
      </p:sp>
      <p:pic>
        <p:nvPicPr>
          <p:cNvPr id="90118" name="Picture 6" descr="783a"/>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8" y="2852738"/>
            <a:ext cx="3663950"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9" name="Picture 7" descr="783b"/>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0363" y="2852738"/>
            <a:ext cx="390525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20" name="Text Box 8"/>
          <p:cNvSpPr txBox="1">
            <a:spLocks noChangeArrowheads="1"/>
          </p:cNvSpPr>
          <p:nvPr/>
        </p:nvSpPr>
        <p:spPr bwMode="auto">
          <a:xfrm>
            <a:off x="2649538" y="5876925"/>
            <a:ext cx="518318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8.43   </a:t>
            </a:r>
            <a:r>
              <a:rPr lang="zh-CN" altLang="en-US" sz="2000">
                <a:latin typeface="隶书" panose="02010509060101010101" pitchFamily="49" charset="-122"/>
                <a:ea typeface="隶书" panose="02010509060101010101" pitchFamily="49" charset="-122"/>
              </a:rPr>
              <a:t>同标准分类过程示意图</a:t>
            </a:r>
            <a:endParaRPr lang="zh-CN" altLang="en-US" sz="1800" b="1">
              <a:ea typeface="宋体" panose="02010600030101010101" pitchFamily="2" charset="-122"/>
            </a:endParaRPr>
          </a:p>
        </p:txBody>
      </p:sp>
      <p:sp>
        <p:nvSpPr>
          <p:cNvPr id="90123" name="AutoShape 11"/>
          <p:cNvSpPr>
            <a:spLocks noChangeArrowheads="1"/>
          </p:cNvSpPr>
          <p:nvPr/>
        </p:nvSpPr>
        <p:spPr bwMode="auto">
          <a:xfrm>
            <a:off x="4208463" y="4221163"/>
            <a:ext cx="1296987" cy="360362"/>
          </a:xfrm>
          <a:prstGeom prst="rightArrow">
            <a:avLst>
              <a:gd name="adj1" fmla="val 50000"/>
              <a:gd name="adj2" fmla="val 89978"/>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a:t>六、重分类</a:t>
            </a:r>
          </a:p>
        </p:txBody>
      </p:sp>
      <p:sp>
        <p:nvSpPr>
          <p:cNvPr id="91139" name="Rectangle 3"/>
          <p:cNvSpPr>
            <a:spLocks noGrp="1" noChangeArrowheads="1"/>
          </p:cNvSpPr>
          <p:nvPr>
            <p:ph type="body" idx="1"/>
          </p:nvPr>
        </p:nvSpPr>
        <p:spPr>
          <a:xfrm>
            <a:off x="495300" y="1371600"/>
            <a:ext cx="8994775" cy="1552575"/>
          </a:xfrm>
        </p:spPr>
        <p:txBody>
          <a:bodyPr/>
          <a:lstStyle/>
          <a:p>
            <a:pPr>
              <a:buFontTx/>
              <a:buNone/>
            </a:pPr>
            <a:r>
              <a:rPr lang="en-US" altLang="zh-CN"/>
              <a:t>4. </a:t>
            </a:r>
            <a:r>
              <a:rPr lang="zh-CN" altLang="en-US"/>
              <a:t>特定值重分类</a:t>
            </a:r>
            <a:endParaRPr lang="en-US" altLang="zh-CN"/>
          </a:p>
          <a:p>
            <a:pPr>
              <a:buFontTx/>
              <a:buNone/>
            </a:pPr>
            <a:r>
              <a:rPr lang="zh-CN" altLang="en-US" sz="2800"/>
              <a:t>         </a:t>
            </a:r>
            <a:r>
              <a:rPr lang="zh-CN" altLang="en-US" sz="2400"/>
              <a:t>对栅格数据中的某些值设置空值来限制栅格计算。如分析掩码的创建。</a:t>
            </a:r>
          </a:p>
        </p:txBody>
      </p:sp>
      <p:pic>
        <p:nvPicPr>
          <p:cNvPr id="91142" name="Picture 6" descr="784a"/>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713" y="3008313"/>
            <a:ext cx="3357562" cy="239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3" name="Picture 7" descr="784b"/>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825" y="2997200"/>
            <a:ext cx="3357563"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4" name="Text Box 8"/>
          <p:cNvSpPr txBox="1">
            <a:spLocks noChangeArrowheads="1"/>
          </p:cNvSpPr>
          <p:nvPr/>
        </p:nvSpPr>
        <p:spPr bwMode="auto">
          <a:xfrm>
            <a:off x="3008313" y="5661025"/>
            <a:ext cx="4319587"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8.44    </a:t>
            </a:r>
            <a:r>
              <a:rPr lang="zh-CN" altLang="en-US" sz="2000">
                <a:latin typeface="隶书" panose="02010509060101010101" pitchFamily="49" charset="-122"/>
                <a:ea typeface="隶书" panose="02010509060101010101" pitchFamily="49" charset="-122"/>
              </a:rPr>
              <a:t>特定值重分类过程示意图</a:t>
            </a:r>
            <a:endParaRPr lang="en-US" altLang="zh-CN" sz="2000">
              <a:latin typeface="隶书" panose="02010509060101010101" pitchFamily="49" charset="-122"/>
              <a:ea typeface="隶书" panose="02010509060101010101" pitchFamily="49" charset="-122"/>
            </a:endParaRPr>
          </a:p>
        </p:txBody>
      </p:sp>
      <p:sp>
        <p:nvSpPr>
          <p:cNvPr id="91147" name="AutoShape 11"/>
          <p:cNvSpPr>
            <a:spLocks noChangeArrowheads="1"/>
          </p:cNvSpPr>
          <p:nvPr/>
        </p:nvSpPr>
        <p:spPr bwMode="auto">
          <a:xfrm>
            <a:off x="4208463" y="4221163"/>
            <a:ext cx="1296987" cy="360362"/>
          </a:xfrm>
          <a:prstGeom prst="rightArrow">
            <a:avLst>
              <a:gd name="adj1" fmla="val 50000"/>
              <a:gd name="adj2" fmla="val 89978"/>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zh-CN" altLang="en-US"/>
              <a:t>六、栅格计算</a:t>
            </a:r>
          </a:p>
        </p:txBody>
      </p:sp>
      <p:sp>
        <p:nvSpPr>
          <p:cNvPr id="92163" name="Rectangle 3"/>
          <p:cNvSpPr>
            <a:spLocks noGrp="1" noChangeArrowheads="1"/>
          </p:cNvSpPr>
          <p:nvPr>
            <p:ph type="body" idx="1"/>
          </p:nvPr>
        </p:nvSpPr>
        <p:spPr/>
        <p:txBody>
          <a:bodyPr/>
          <a:lstStyle/>
          <a:p>
            <a:pPr marL="609600" indent="-609600">
              <a:buFontTx/>
              <a:buNone/>
            </a:pPr>
            <a:r>
              <a:rPr lang="en-US" altLang="zh-CN" sz="3600"/>
              <a:t>1. </a:t>
            </a:r>
            <a:r>
              <a:rPr lang="zh-CN" altLang="en-US" sz="3600"/>
              <a:t>数学运算</a:t>
            </a:r>
          </a:p>
          <a:p>
            <a:pPr marL="609600" indent="-609600">
              <a:buFontTx/>
              <a:buNone/>
            </a:pPr>
            <a:r>
              <a:rPr lang="zh-CN" altLang="en-US"/>
              <a:t>         </a:t>
            </a:r>
            <a:r>
              <a:rPr lang="zh-CN" altLang="en-US" sz="2400"/>
              <a:t>数学运算主要是针对具有相同输入单元的两个或多个栅格数据逐网格进行计算的。主要包括三组数学运算符：算术运算符，布尔运算符和关系运算符。</a:t>
            </a:r>
          </a:p>
          <a:p>
            <a:pPr marL="609600" indent="-609600">
              <a:buFontTx/>
              <a:buNone/>
            </a:pPr>
            <a:r>
              <a:rPr lang="zh-CN" altLang="en-US" sz="2400"/>
              <a:t>            </a:t>
            </a:r>
            <a:r>
              <a:rPr lang="en-US" altLang="zh-CN" sz="2400"/>
              <a:t>1</a:t>
            </a:r>
            <a:r>
              <a:rPr lang="zh-CN" altLang="en-US" sz="2400"/>
              <a:t>）算术运算主要包括加、减、乘、除四种。</a:t>
            </a:r>
          </a:p>
          <a:p>
            <a:pPr marL="609600" indent="-609600">
              <a:buFontTx/>
              <a:buNone/>
            </a:pPr>
            <a:r>
              <a:rPr lang="en-US" altLang="zh-CN" sz="2400"/>
              <a:t>            2</a:t>
            </a:r>
            <a:r>
              <a:rPr lang="zh-CN" altLang="en-US" sz="2400"/>
              <a:t>）布尔运算主要包括：和</a:t>
            </a:r>
            <a:r>
              <a:rPr lang="en-US" altLang="zh-CN" sz="2400"/>
              <a:t>(And)</a:t>
            </a:r>
            <a:r>
              <a:rPr lang="zh-CN" altLang="en-US" sz="2400"/>
              <a:t>、或</a:t>
            </a:r>
            <a:r>
              <a:rPr lang="en-US" altLang="zh-CN" sz="2400"/>
              <a:t>(Or)</a:t>
            </a:r>
            <a:r>
              <a:rPr lang="zh-CN" altLang="en-US" sz="2400"/>
              <a:t>、异或</a:t>
            </a:r>
            <a:r>
              <a:rPr lang="en-US" altLang="zh-CN" sz="2400"/>
              <a:t>(Xor)</a:t>
            </a:r>
            <a:r>
              <a:rPr lang="zh-CN" altLang="en-US" sz="2400"/>
              <a:t>、非</a:t>
            </a:r>
            <a:r>
              <a:rPr lang="en-US" altLang="zh-CN" sz="2400"/>
              <a:t>(Not)</a:t>
            </a:r>
            <a:r>
              <a:rPr lang="zh-CN" altLang="en-US" sz="2400"/>
              <a:t> 。</a:t>
            </a:r>
            <a:endParaRPr lang="en-US" altLang="zh-CN" sz="2400"/>
          </a:p>
          <a:p>
            <a:pPr marL="609600" indent="-609600">
              <a:buFontTx/>
              <a:buNone/>
            </a:pPr>
            <a:r>
              <a:rPr lang="en-US" altLang="zh-CN" sz="2400"/>
              <a:t>            3</a:t>
            </a:r>
            <a:r>
              <a:rPr lang="zh-CN" altLang="en-US" sz="2400"/>
              <a:t>）关系运算符包括六种：＝，＜，＞，＜＞，＞＝，＜＝。 </a:t>
            </a:r>
          </a:p>
          <a:p>
            <a:pPr marL="609600" indent="-609600"/>
            <a:endParaRPr lang="zh-CN" altLang="en-US" sz="240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en-US"/>
              <a:t>六、栅格计算</a:t>
            </a:r>
          </a:p>
        </p:txBody>
      </p:sp>
      <p:sp>
        <p:nvSpPr>
          <p:cNvPr id="106499" name="Rectangle 3"/>
          <p:cNvSpPr>
            <a:spLocks noGrp="1" noChangeArrowheads="1"/>
          </p:cNvSpPr>
          <p:nvPr>
            <p:ph type="body" idx="1"/>
          </p:nvPr>
        </p:nvSpPr>
        <p:spPr/>
        <p:txBody>
          <a:bodyPr/>
          <a:lstStyle/>
          <a:p>
            <a:pPr marL="609600" indent="-609600">
              <a:buFontTx/>
              <a:buNone/>
            </a:pPr>
            <a:r>
              <a:rPr lang="en-US" altLang="zh-CN"/>
              <a:t>2. </a:t>
            </a:r>
            <a:r>
              <a:rPr lang="zh-CN" altLang="en-US"/>
              <a:t>函数运算</a:t>
            </a:r>
          </a:p>
          <a:p>
            <a:pPr marL="609600" indent="-609600">
              <a:buFontTx/>
              <a:buNone/>
            </a:pPr>
            <a:r>
              <a:rPr lang="zh-CN" altLang="en-US" sz="2000"/>
              <a:t>    </a:t>
            </a:r>
            <a:r>
              <a:rPr lang="zh-CN" altLang="en-US" sz="2400"/>
              <a:t>数学函数运算和栅格数据空间分析函数运算算术函数（</a:t>
            </a:r>
            <a:r>
              <a:rPr lang="en-US" altLang="zh-CN" sz="2400"/>
              <a:t>Arithmetic</a:t>
            </a:r>
            <a:r>
              <a:rPr lang="zh-CN" altLang="en-US" sz="2400"/>
              <a:t>）</a:t>
            </a:r>
          </a:p>
          <a:p>
            <a:pPr marL="609600" indent="-609600">
              <a:buFontTx/>
              <a:buNone/>
            </a:pPr>
            <a:r>
              <a:rPr lang="zh-CN" altLang="en-US" sz="2400"/>
              <a:t>    算术函数：</a:t>
            </a:r>
            <a:r>
              <a:rPr lang="en-US" altLang="zh-CN" sz="2400"/>
              <a:t>Abs</a:t>
            </a:r>
            <a:r>
              <a:rPr lang="zh-CN" altLang="en-US" sz="2400"/>
              <a:t>、</a:t>
            </a:r>
            <a:r>
              <a:rPr lang="en-US" altLang="zh-CN" sz="2400"/>
              <a:t>Int</a:t>
            </a:r>
            <a:r>
              <a:rPr lang="zh-CN" altLang="en-US" sz="2400"/>
              <a:t>、</a:t>
            </a:r>
            <a:r>
              <a:rPr lang="en-US" altLang="zh-CN" sz="2400"/>
              <a:t>Float</a:t>
            </a:r>
            <a:r>
              <a:rPr lang="zh-CN" altLang="en-US" sz="2400"/>
              <a:t>、 </a:t>
            </a:r>
            <a:r>
              <a:rPr lang="en-US" altLang="zh-CN" sz="2400"/>
              <a:t>Ceil</a:t>
            </a:r>
            <a:r>
              <a:rPr lang="zh-CN" altLang="en-US" sz="2400"/>
              <a:t>）、</a:t>
            </a:r>
            <a:r>
              <a:rPr lang="en-US" altLang="zh-CN" sz="2400"/>
              <a:t>Floor</a:t>
            </a:r>
            <a:r>
              <a:rPr lang="zh-CN" altLang="en-US" sz="2400"/>
              <a:t>、</a:t>
            </a:r>
            <a:r>
              <a:rPr lang="en-US" altLang="zh-CN" sz="2400"/>
              <a:t>IsNul</a:t>
            </a:r>
            <a:r>
              <a:rPr lang="zh-CN" altLang="en-US" sz="2400"/>
              <a:t>。</a:t>
            </a:r>
          </a:p>
          <a:p>
            <a:pPr marL="609600" indent="-609600">
              <a:buFontTx/>
              <a:buNone/>
            </a:pPr>
            <a:r>
              <a:rPr lang="zh-CN" altLang="en-US" sz="2400"/>
              <a:t>    三角函数：</a:t>
            </a:r>
            <a:r>
              <a:rPr lang="en-US" altLang="zh-CN" sz="2400"/>
              <a:t>Sin</a:t>
            </a:r>
            <a:r>
              <a:rPr lang="zh-CN" altLang="en-US" sz="2400"/>
              <a:t>、</a:t>
            </a:r>
            <a:r>
              <a:rPr lang="en-US" altLang="zh-CN" sz="2400"/>
              <a:t>Cos</a:t>
            </a:r>
            <a:r>
              <a:rPr lang="zh-CN" altLang="en-US" sz="2400"/>
              <a:t>、</a:t>
            </a:r>
            <a:r>
              <a:rPr lang="en-US" altLang="zh-CN" sz="2400"/>
              <a:t>Tan</a:t>
            </a:r>
            <a:r>
              <a:rPr lang="zh-CN" altLang="en-US" sz="2400"/>
              <a:t>、</a:t>
            </a:r>
            <a:r>
              <a:rPr lang="en-US" altLang="zh-CN" sz="2400"/>
              <a:t>Asin</a:t>
            </a:r>
            <a:r>
              <a:rPr lang="zh-CN" altLang="en-US" sz="2400"/>
              <a:t>、</a:t>
            </a:r>
            <a:r>
              <a:rPr lang="en-US" altLang="zh-CN" sz="2400"/>
              <a:t>Acos</a:t>
            </a:r>
            <a:r>
              <a:rPr lang="zh-CN" altLang="en-US" sz="2400"/>
              <a:t>、</a:t>
            </a:r>
            <a:r>
              <a:rPr lang="en-US" altLang="zh-CN" sz="2400"/>
              <a:t>Atan</a:t>
            </a:r>
            <a:r>
              <a:rPr lang="zh-CN" altLang="en-US" sz="2400"/>
              <a:t>。</a:t>
            </a:r>
          </a:p>
          <a:p>
            <a:pPr marL="609600" indent="-609600">
              <a:buFontTx/>
              <a:buNone/>
            </a:pPr>
            <a:r>
              <a:rPr lang="zh-CN" altLang="en-US" sz="2400"/>
              <a:t>    对数函数：</a:t>
            </a:r>
            <a:r>
              <a:rPr lang="en-US" altLang="zh-CN" sz="2400"/>
              <a:t>Exp </a:t>
            </a:r>
            <a:r>
              <a:rPr lang="zh-CN" altLang="en-US" sz="2400"/>
              <a:t>、</a:t>
            </a:r>
            <a:r>
              <a:rPr lang="en-US" altLang="zh-CN" sz="2400"/>
              <a:t>Exp10 </a:t>
            </a:r>
            <a:r>
              <a:rPr lang="zh-CN" altLang="en-US" sz="2400"/>
              <a:t>、</a:t>
            </a:r>
            <a:r>
              <a:rPr lang="en-US" altLang="zh-CN" sz="2400"/>
              <a:t>Exp2 </a:t>
            </a:r>
            <a:r>
              <a:rPr lang="zh-CN" altLang="en-US" sz="2400"/>
              <a:t>、</a:t>
            </a:r>
            <a:r>
              <a:rPr lang="en-US" altLang="zh-CN" sz="2400"/>
              <a:t>Log </a:t>
            </a:r>
            <a:r>
              <a:rPr lang="zh-CN" altLang="en-US" sz="2400"/>
              <a:t>、</a:t>
            </a:r>
            <a:r>
              <a:rPr lang="en-US" altLang="zh-CN" sz="2400"/>
              <a:t>Log10 </a:t>
            </a:r>
            <a:r>
              <a:rPr lang="zh-CN" altLang="en-US" sz="2400"/>
              <a:t>、</a:t>
            </a:r>
            <a:r>
              <a:rPr lang="en-US" altLang="zh-CN" sz="2400"/>
              <a:t>log2 </a:t>
            </a:r>
            <a:r>
              <a:rPr lang="zh-CN" altLang="en-US" sz="2400"/>
              <a:t>。</a:t>
            </a:r>
          </a:p>
          <a:p>
            <a:pPr marL="609600" indent="-609600">
              <a:buFontTx/>
              <a:buNone/>
            </a:pPr>
            <a:r>
              <a:rPr lang="zh-CN" altLang="en-US" sz="2400"/>
              <a:t>       幂函数：</a:t>
            </a:r>
            <a:r>
              <a:rPr lang="en-US" altLang="zh-CN" sz="2400"/>
              <a:t>Sqrt </a:t>
            </a:r>
            <a:r>
              <a:rPr lang="zh-CN" altLang="en-US" sz="2400"/>
              <a:t>、</a:t>
            </a:r>
            <a:r>
              <a:rPr lang="en-US" altLang="zh-CN" sz="2400"/>
              <a:t>Sqr </a:t>
            </a:r>
            <a:r>
              <a:rPr lang="zh-CN" altLang="en-US" sz="2400"/>
              <a:t>、</a:t>
            </a:r>
            <a:r>
              <a:rPr lang="en-US" altLang="zh-CN" sz="2400"/>
              <a:t>Pow </a:t>
            </a:r>
            <a:r>
              <a:rPr lang="zh-CN" altLang="en-US" sz="2400"/>
              <a:t>。</a:t>
            </a:r>
          </a:p>
          <a:p>
            <a:pPr marL="609600" indent="-609600">
              <a:buFontTx/>
              <a:buNone/>
            </a:pPr>
            <a:r>
              <a:rPr lang="zh-CN" altLang="en-US" sz="2400"/>
              <a:t>    栅格数据空间分析函数：</a:t>
            </a:r>
            <a:r>
              <a:rPr lang="en-US" altLang="zh-CN" sz="2400"/>
              <a:t>ArcGis</a:t>
            </a:r>
            <a:r>
              <a:rPr lang="zh-CN" altLang="en-US" sz="2400"/>
              <a:t>自带的大部分栅格数据分析与处理函数，如栅格表面分析中的</a:t>
            </a:r>
            <a:r>
              <a:rPr lang="en-US" altLang="zh-CN" sz="2400"/>
              <a:t>slope</a:t>
            </a:r>
            <a:r>
              <a:rPr lang="zh-CN" altLang="en-US" sz="2400"/>
              <a:t>、</a:t>
            </a:r>
            <a:r>
              <a:rPr lang="en-US" altLang="zh-CN" sz="2400"/>
              <a:t>hillshade</a:t>
            </a:r>
            <a:r>
              <a:rPr lang="zh-CN" altLang="en-US" sz="2400"/>
              <a:t>函数等等，在此也不一一列举，具体用法请参阅相关文档。</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a:t>六、栅格计算</a:t>
            </a:r>
          </a:p>
        </p:txBody>
      </p:sp>
      <p:sp>
        <p:nvSpPr>
          <p:cNvPr id="94211" name="Rectangle 3"/>
          <p:cNvSpPr>
            <a:spLocks noGrp="1" noChangeArrowheads="1"/>
          </p:cNvSpPr>
          <p:nvPr>
            <p:ph type="body" idx="1"/>
          </p:nvPr>
        </p:nvSpPr>
        <p:spPr>
          <a:xfrm>
            <a:off x="495300" y="1196975"/>
            <a:ext cx="8832850" cy="2705100"/>
          </a:xfrm>
        </p:spPr>
        <p:txBody>
          <a:bodyPr/>
          <a:lstStyle/>
          <a:p>
            <a:pPr>
              <a:lnSpc>
                <a:spcPct val="80000"/>
              </a:lnSpc>
              <a:buFontTx/>
              <a:buNone/>
            </a:pPr>
            <a:r>
              <a:rPr lang="en-US" altLang="zh-CN"/>
              <a:t>3. </a:t>
            </a:r>
            <a:r>
              <a:rPr lang="zh-CN" altLang="en-US"/>
              <a:t>栅格计算器</a:t>
            </a:r>
          </a:p>
          <a:p>
            <a:pPr>
              <a:lnSpc>
                <a:spcPct val="80000"/>
              </a:lnSpc>
              <a:buFontTx/>
              <a:buNone/>
            </a:pPr>
            <a:r>
              <a:rPr lang="zh-CN" altLang="en-US" sz="1800"/>
              <a:t>             </a:t>
            </a:r>
            <a:r>
              <a:rPr lang="zh-CN" altLang="en-US" sz="2400"/>
              <a:t>栅格计算器由四部分组成，左上部</a:t>
            </a:r>
            <a:r>
              <a:rPr lang="en-US" altLang="zh-CN" sz="2400"/>
              <a:t>Layers</a:t>
            </a:r>
            <a:r>
              <a:rPr lang="zh-CN" altLang="en-US" sz="2400"/>
              <a:t>选择框为当前</a:t>
            </a:r>
            <a:r>
              <a:rPr lang="en-US" altLang="zh-CN" sz="2400"/>
              <a:t>Arcmap</a:t>
            </a:r>
            <a:r>
              <a:rPr lang="zh-CN" altLang="en-US" sz="2400"/>
              <a:t>试图中已加载的所有栅格数据层名列表，双击任一个数据层名，该数据层名便可自动添加到左下部的公式编辑器中，中间部位上部是常用的算术运算符、</a:t>
            </a:r>
            <a:r>
              <a:rPr lang="en-US" altLang="zh-CN" sz="2400"/>
              <a:t>0~10</a:t>
            </a:r>
            <a:r>
              <a:rPr lang="zh-CN" altLang="en-US" sz="2400"/>
              <a:t>、小数点</a:t>
            </a:r>
            <a:r>
              <a:rPr lang="en-US" altLang="zh-CN" sz="2400"/>
              <a:t>.</a:t>
            </a:r>
            <a:r>
              <a:rPr lang="zh-CN" altLang="en-US" sz="2400"/>
              <a:t>、关系和逻辑运算符面板，单击便可自动添加按钮内容到公式编辑器中。右边可伸缩区域为常用的数学运算函数面板，同样单击便可自动添加按钮内容到公式编辑器中。</a:t>
            </a:r>
          </a:p>
        </p:txBody>
      </p:sp>
      <p:grpSp>
        <p:nvGrpSpPr>
          <p:cNvPr id="94215" name="Group 7"/>
          <p:cNvGrpSpPr>
            <a:grpSpLocks/>
          </p:cNvGrpSpPr>
          <p:nvPr/>
        </p:nvGrpSpPr>
        <p:grpSpPr bwMode="auto">
          <a:xfrm>
            <a:off x="1809750" y="3789363"/>
            <a:ext cx="6096000" cy="2879725"/>
            <a:chOff x="1140" y="2387"/>
            <a:chExt cx="3840" cy="1814"/>
          </a:xfrm>
        </p:grpSpPr>
        <p:pic>
          <p:nvPicPr>
            <p:cNvPr id="942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 y="2387"/>
              <a:ext cx="3840" cy="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214" name="Text Box 6"/>
            <p:cNvSpPr txBox="1">
              <a:spLocks noChangeArrowheads="1"/>
            </p:cNvSpPr>
            <p:nvPr/>
          </p:nvSpPr>
          <p:spPr bwMode="auto">
            <a:xfrm>
              <a:off x="1714" y="3951"/>
              <a:ext cx="249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8.45  </a:t>
              </a:r>
              <a:r>
                <a:rPr lang="zh-CN" altLang="en-US" sz="2000">
                  <a:latin typeface="隶书" panose="02010509060101010101" pitchFamily="49" charset="-122"/>
                  <a:ea typeface="隶书" panose="02010509060101010101" pitchFamily="49" charset="-122"/>
                </a:rPr>
                <a:t>栅格计算器</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a:t>一、设置分析环境</a:t>
            </a:r>
          </a:p>
        </p:txBody>
      </p:sp>
      <p:sp>
        <p:nvSpPr>
          <p:cNvPr id="68611" name="Rectangle 3"/>
          <p:cNvSpPr>
            <a:spLocks noGrp="1" noChangeArrowheads="1"/>
          </p:cNvSpPr>
          <p:nvPr>
            <p:ph type="body" idx="1"/>
          </p:nvPr>
        </p:nvSpPr>
        <p:spPr>
          <a:xfrm>
            <a:off x="495300" y="1371600"/>
            <a:ext cx="4889500" cy="4572000"/>
          </a:xfrm>
        </p:spPr>
        <p:txBody>
          <a:bodyPr/>
          <a:lstStyle/>
          <a:p>
            <a:pPr>
              <a:buFontTx/>
              <a:buNone/>
            </a:pPr>
            <a:r>
              <a:rPr lang="en-US" altLang="zh-CN"/>
              <a:t>3. </a:t>
            </a:r>
            <a:r>
              <a:rPr lang="zh-CN" altLang="en-US"/>
              <a:t>设置分析区域</a:t>
            </a:r>
          </a:p>
          <a:p>
            <a:pPr>
              <a:buFontTx/>
              <a:buNone/>
            </a:pPr>
            <a:r>
              <a:rPr lang="en-US" altLang="zh-CN"/>
              <a:t> </a:t>
            </a:r>
            <a:r>
              <a:rPr lang="zh-CN" altLang="en-US" sz="2800"/>
              <a:t>（</a:t>
            </a:r>
            <a:r>
              <a:rPr lang="en-US" altLang="zh-CN" sz="2800"/>
              <a:t>1</a:t>
            </a:r>
            <a:r>
              <a:rPr lang="zh-CN" altLang="en-US" sz="2800"/>
              <a:t>）利用坐标设置分析区域 </a:t>
            </a:r>
          </a:p>
          <a:p>
            <a:pPr>
              <a:buFontTx/>
              <a:buNone/>
            </a:pPr>
            <a:r>
              <a:rPr lang="zh-CN" altLang="en-US" sz="2800"/>
              <a:t>        </a:t>
            </a:r>
            <a:r>
              <a:rPr lang="zh-CN" altLang="en-US" sz="2400"/>
              <a:t>通过设定矩形四边坐标值，定义一个用户需要的矩形计算范围</a:t>
            </a:r>
            <a:r>
              <a:rPr lang="zh-CN" altLang="en-US" sz="2800"/>
              <a:t>。</a:t>
            </a:r>
          </a:p>
          <a:p>
            <a:pPr>
              <a:buFontTx/>
              <a:buNone/>
            </a:pPr>
            <a:r>
              <a:rPr lang="zh-CN" altLang="en-US" sz="2800"/>
              <a:t>  </a:t>
            </a:r>
          </a:p>
        </p:txBody>
      </p:sp>
      <p:grpSp>
        <p:nvGrpSpPr>
          <p:cNvPr id="68617" name="Group 9"/>
          <p:cNvGrpSpPr>
            <a:grpSpLocks/>
          </p:cNvGrpSpPr>
          <p:nvPr/>
        </p:nvGrpSpPr>
        <p:grpSpPr bwMode="auto">
          <a:xfrm>
            <a:off x="5240338" y="2133600"/>
            <a:ext cx="3816350" cy="3889375"/>
            <a:chOff x="3301" y="1344"/>
            <a:chExt cx="2404" cy="2450"/>
          </a:xfrm>
        </p:grpSpPr>
        <p:pic>
          <p:nvPicPr>
            <p:cNvPr id="68615" name="Picture 7" descr="715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 y="1344"/>
              <a:ext cx="2314" cy="2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6" name="Text Box 8"/>
            <p:cNvSpPr txBox="1">
              <a:spLocks noChangeArrowheads="1"/>
            </p:cNvSpPr>
            <p:nvPr/>
          </p:nvSpPr>
          <p:spPr bwMode="auto">
            <a:xfrm>
              <a:off x="3301" y="3488"/>
              <a:ext cx="2404"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8.3   </a:t>
              </a:r>
              <a:r>
                <a:rPr lang="zh-CN" altLang="en-US" sz="2000">
                  <a:latin typeface="隶书" panose="02010509060101010101" pitchFamily="49" charset="-122"/>
                  <a:ea typeface="隶书" panose="02010509060101010101" pitchFamily="49" charset="-122"/>
                </a:rPr>
                <a:t>利用坐标设置分析区域</a:t>
              </a: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a:t>六、栅格计算</a:t>
            </a:r>
          </a:p>
        </p:txBody>
      </p:sp>
      <p:sp>
        <p:nvSpPr>
          <p:cNvPr id="108547" name="Rectangle 3"/>
          <p:cNvSpPr>
            <a:spLocks noGrp="1" noChangeArrowheads="1"/>
          </p:cNvSpPr>
          <p:nvPr>
            <p:ph type="body" idx="1"/>
          </p:nvPr>
        </p:nvSpPr>
        <p:spPr>
          <a:xfrm>
            <a:off x="495300" y="1371600"/>
            <a:ext cx="8832850" cy="4721225"/>
          </a:xfrm>
        </p:spPr>
        <p:txBody>
          <a:bodyPr/>
          <a:lstStyle/>
          <a:p>
            <a:pPr>
              <a:buFontTx/>
              <a:buNone/>
            </a:pPr>
            <a:r>
              <a:rPr lang="zh-CN" altLang="en-US"/>
              <a:t>（</a:t>
            </a:r>
            <a:r>
              <a:rPr lang="en-US" altLang="zh-CN"/>
              <a:t>1</a:t>
            </a:r>
            <a:r>
              <a:rPr lang="zh-CN" altLang="en-US"/>
              <a:t>）简单数学计算</a:t>
            </a:r>
          </a:p>
          <a:p>
            <a:pPr>
              <a:buFontTx/>
              <a:buNone/>
            </a:pPr>
            <a:r>
              <a:rPr lang="zh-CN" altLang="en-US" sz="2400"/>
              <a:t>          </a:t>
            </a:r>
            <a:r>
              <a:rPr lang="zh-CN" altLang="en-US" sz="2800"/>
              <a:t>在公式编辑器中先输入计算结果名称，再输入等号（所有符号两边需要加一个空格），然后在</a:t>
            </a:r>
            <a:r>
              <a:rPr lang="en-US" altLang="zh-CN" sz="2800"/>
              <a:t>Layers</a:t>
            </a:r>
            <a:r>
              <a:rPr lang="zh-CN" altLang="en-US" sz="2800"/>
              <a:t>栏中双击要用来计算的图层，则选择的图层将会进入公式编辑器参与运算。其中“</a:t>
            </a:r>
            <a:r>
              <a:rPr lang="en-US" altLang="zh-CN" sz="2800"/>
              <a:t>-”</a:t>
            </a:r>
            <a:r>
              <a:rPr lang="zh-CN" altLang="en-US" sz="2800"/>
              <a:t>和“</a:t>
            </a:r>
            <a:r>
              <a:rPr lang="en-US" altLang="zh-CN" sz="2800"/>
              <a:t>^”</a:t>
            </a:r>
            <a:r>
              <a:rPr lang="zh-CN" altLang="en-US" sz="2800"/>
              <a:t>为单目运算符，运算符前可以不加内容，而只在运算符后加参与计算的对象，如</a:t>
            </a:r>
            <a:r>
              <a:rPr lang="en-US" altLang="zh-CN" sz="2800"/>
              <a:t>a = - [slope]</a:t>
            </a:r>
            <a:r>
              <a:rPr lang="zh-CN" altLang="en-US" sz="2800"/>
              <a:t>等。在公式编辑器如果引用</a:t>
            </a:r>
            <a:r>
              <a:rPr lang="en-US" altLang="zh-CN" sz="2800"/>
              <a:t>Layers</a:t>
            </a:r>
            <a:r>
              <a:rPr lang="zh-CN" altLang="en-US" sz="2800"/>
              <a:t>选择框的数据层，数据层名必须用</a:t>
            </a:r>
            <a:r>
              <a:rPr lang="en-US" altLang="zh-CN" sz="2800"/>
              <a:t>[ ]</a:t>
            </a:r>
            <a:r>
              <a:rPr lang="zh-CN" altLang="en-US" sz="2800"/>
              <a:t>括起来。</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a:t>六、栅格计算</a:t>
            </a:r>
          </a:p>
        </p:txBody>
      </p:sp>
      <p:sp>
        <p:nvSpPr>
          <p:cNvPr id="109571" name="Rectangle 3"/>
          <p:cNvSpPr>
            <a:spLocks noGrp="1" noChangeArrowheads="1"/>
          </p:cNvSpPr>
          <p:nvPr>
            <p:ph type="body" idx="1"/>
          </p:nvPr>
        </p:nvSpPr>
        <p:spPr>
          <a:xfrm>
            <a:off x="495300" y="1371600"/>
            <a:ext cx="8832850" cy="4721225"/>
          </a:xfrm>
        </p:spPr>
        <p:txBody>
          <a:bodyPr/>
          <a:lstStyle/>
          <a:p>
            <a:pPr>
              <a:lnSpc>
                <a:spcPct val="90000"/>
              </a:lnSpc>
              <a:buFontTx/>
              <a:buNone/>
            </a:pPr>
            <a:r>
              <a:rPr lang="zh-CN" altLang="en-US"/>
              <a:t>（</a:t>
            </a:r>
            <a:r>
              <a:rPr lang="en-US" altLang="zh-CN"/>
              <a:t>2</a:t>
            </a:r>
            <a:r>
              <a:rPr lang="zh-CN" altLang="en-US"/>
              <a:t>）数学函数运算</a:t>
            </a:r>
          </a:p>
          <a:p>
            <a:pPr>
              <a:lnSpc>
                <a:spcPct val="90000"/>
              </a:lnSpc>
              <a:buFontTx/>
              <a:buNone/>
            </a:pPr>
            <a:r>
              <a:rPr lang="zh-CN" altLang="en-US" sz="2800"/>
              <a:t>         数学函数运算需要注意的是它输入时需要先点击函数按钮，然后在函数后面的括号内加入计算对象。应该注意一点，三角函数以弧度为其默认计算单位。</a:t>
            </a:r>
          </a:p>
          <a:p>
            <a:pPr>
              <a:lnSpc>
                <a:spcPct val="90000"/>
              </a:lnSpc>
              <a:buFontTx/>
              <a:buNone/>
            </a:pPr>
            <a:r>
              <a:rPr lang="zh-CN" altLang="en-US"/>
              <a:t>      （</a:t>
            </a:r>
            <a:r>
              <a:rPr lang="en-US" altLang="zh-CN"/>
              <a:t>3</a:t>
            </a:r>
            <a:r>
              <a:rPr lang="zh-CN" altLang="en-US"/>
              <a:t>）栅格数据空间分析函数运算</a:t>
            </a:r>
          </a:p>
          <a:p>
            <a:pPr>
              <a:lnSpc>
                <a:spcPct val="90000"/>
              </a:lnSpc>
              <a:buFontTx/>
              <a:buNone/>
            </a:pPr>
            <a:r>
              <a:rPr lang="zh-CN" altLang="en-US" sz="2800"/>
              <a:t>         数学栅格数据空间分析函数没有直接出现在栅格计算器面板中，因此需要计算者自己手动输入。需要时引用它们时，首先必须查阅有关文档，查清楚它们的函数全名、参数、引用的语法规则等。然后在栅格计算器输入函数全名，并输入一对小括号，再在小括号中输入相关参数或计算对象。</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a:t>六、栅格计算</a:t>
            </a:r>
          </a:p>
        </p:txBody>
      </p:sp>
      <p:sp>
        <p:nvSpPr>
          <p:cNvPr id="110595" name="Rectangle 3"/>
          <p:cNvSpPr>
            <a:spLocks noGrp="1" noChangeArrowheads="1"/>
          </p:cNvSpPr>
          <p:nvPr>
            <p:ph type="body" idx="1"/>
          </p:nvPr>
        </p:nvSpPr>
        <p:spPr>
          <a:xfrm>
            <a:off x="495300" y="1371600"/>
            <a:ext cx="8832850" cy="4721225"/>
          </a:xfrm>
        </p:spPr>
        <p:txBody>
          <a:bodyPr/>
          <a:lstStyle/>
          <a:p>
            <a:pPr>
              <a:lnSpc>
                <a:spcPct val="90000"/>
              </a:lnSpc>
              <a:buFontTx/>
              <a:buNone/>
            </a:pPr>
            <a:r>
              <a:rPr lang="zh-CN" altLang="en-US"/>
              <a:t>（</a:t>
            </a:r>
            <a:r>
              <a:rPr lang="en-US" altLang="zh-CN"/>
              <a:t>4</a:t>
            </a:r>
            <a:r>
              <a:rPr lang="zh-CN" altLang="en-US"/>
              <a:t>）多语句的编辑</a:t>
            </a:r>
          </a:p>
          <a:p>
            <a:pPr>
              <a:lnSpc>
                <a:spcPct val="90000"/>
              </a:lnSpc>
              <a:buFontTx/>
              <a:buNone/>
            </a:pPr>
            <a:r>
              <a:rPr lang="zh-CN" altLang="en-US" sz="2400"/>
              <a:t>          </a:t>
            </a:r>
            <a:r>
              <a:rPr lang="en-US" altLang="zh-CN" sz="2400"/>
              <a:t>ArcGIS</a:t>
            </a:r>
            <a:r>
              <a:rPr lang="zh-CN" altLang="en-US" sz="2400"/>
              <a:t>栅格计算器多表达式同时输入，并且先输入的表达式运算结果可以直接被后续语句引用，如：</a:t>
            </a:r>
          </a:p>
          <a:p>
            <a:pPr>
              <a:lnSpc>
                <a:spcPct val="90000"/>
              </a:lnSpc>
              <a:buFontTx/>
              <a:buNone/>
            </a:pPr>
            <a:r>
              <a:rPr lang="zh-CN" altLang="en-US" sz="2400"/>
              <a:t>                </a:t>
            </a:r>
            <a:r>
              <a:rPr lang="en-US" altLang="zh-CN" sz="2400"/>
              <a:t>d = [DEM]*100</a:t>
            </a:r>
            <a:endParaRPr lang="zh-CN" altLang="en-US" sz="2400"/>
          </a:p>
          <a:p>
            <a:pPr>
              <a:lnSpc>
                <a:spcPct val="90000"/>
              </a:lnSpc>
              <a:buFontTx/>
              <a:buNone/>
            </a:pPr>
            <a:r>
              <a:rPr lang="en-US" altLang="zh-CN" sz="2400"/>
              <a:t>                e = d &gt;= 2500</a:t>
            </a:r>
            <a:endParaRPr lang="zh-CN" altLang="en-US" sz="2400"/>
          </a:p>
          <a:p>
            <a:pPr>
              <a:lnSpc>
                <a:spcPct val="90000"/>
              </a:lnSpc>
              <a:buFontTx/>
              <a:buNone/>
            </a:pPr>
            <a:r>
              <a:rPr lang="zh-CN" altLang="en-US" sz="2400"/>
              <a:t>    一个表达式必须在一行内输入完毕，中间不能回行。此外，如果后输入的函数需要引用前面表达式计算结果，前面表达式必须是一个完整的数学表达式，如“</a:t>
            </a:r>
            <a:r>
              <a:rPr lang="en-US" altLang="zh-CN" sz="2400"/>
              <a:t>d = [DEM]*100”</a:t>
            </a:r>
            <a:r>
              <a:rPr lang="zh-CN" altLang="en-US" sz="2400"/>
              <a:t>，等号左边为输出数据文件名，右边为计算式。此外，引用先前表达式的输出对象时，直接引用输出对象名称，对象名称不需要用中括号括起来，如“</a:t>
            </a:r>
            <a:r>
              <a:rPr lang="en-US" altLang="zh-CN" sz="2400"/>
              <a:t>e = d &gt;= 2500”</a:t>
            </a:r>
            <a:r>
              <a:rPr lang="zh-CN" altLang="en-US" sz="2400"/>
              <a:t>中“</a:t>
            </a:r>
            <a:r>
              <a:rPr lang="en-US" altLang="zh-CN" sz="2400"/>
              <a:t>d”</a:t>
            </a:r>
            <a:r>
              <a:rPr lang="zh-CN" altLang="en-US" sz="240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zh-CN" altLang="en-US"/>
              <a:t>一、设置分析环境</a:t>
            </a:r>
          </a:p>
        </p:txBody>
      </p:sp>
      <p:sp>
        <p:nvSpPr>
          <p:cNvPr id="95235" name="Rectangle 3"/>
          <p:cNvSpPr>
            <a:spLocks noGrp="1" noChangeArrowheads="1"/>
          </p:cNvSpPr>
          <p:nvPr>
            <p:ph type="body" idx="1"/>
          </p:nvPr>
        </p:nvSpPr>
        <p:spPr>
          <a:xfrm>
            <a:off x="495300" y="1371600"/>
            <a:ext cx="5033963" cy="4572000"/>
          </a:xfrm>
        </p:spPr>
        <p:txBody>
          <a:bodyPr/>
          <a:lstStyle/>
          <a:p>
            <a:pPr>
              <a:buFontTx/>
              <a:buNone/>
            </a:pPr>
            <a:r>
              <a:rPr lang="en-US" altLang="zh-CN" sz="2800"/>
              <a:t>2</a:t>
            </a:r>
            <a:r>
              <a:rPr lang="zh-CN" altLang="en-US" sz="2800"/>
              <a:t>）使用掩码设置分析区域</a:t>
            </a:r>
          </a:p>
          <a:p>
            <a:pPr>
              <a:buFontTx/>
              <a:buNone/>
            </a:pPr>
            <a:r>
              <a:rPr lang="zh-CN" altLang="en-US"/>
              <a:t>        </a:t>
            </a:r>
            <a:r>
              <a:rPr lang="zh-CN" altLang="en-US" sz="2400"/>
              <a:t>分析掩码标识分析过程中需要考虑到的分析单元即分析范围。首先预设分析掩码，并对不需要进行分析的单元赋空值，然后进行分析。 </a:t>
            </a:r>
          </a:p>
        </p:txBody>
      </p:sp>
      <p:grpSp>
        <p:nvGrpSpPr>
          <p:cNvPr id="95243" name="Group 11"/>
          <p:cNvGrpSpPr>
            <a:grpSpLocks/>
          </p:cNvGrpSpPr>
          <p:nvPr/>
        </p:nvGrpSpPr>
        <p:grpSpPr bwMode="auto">
          <a:xfrm>
            <a:off x="5313363" y="2205038"/>
            <a:ext cx="3743325" cy="3903662"/>
            <a:chOff x="3347" y="1389"/>
            <a:chExt cx="2358" cy="2459"/>
          </a:xfrm>
        </p:grpSpPr>
        <p:pic>
          <p:nvPicPr>
            <p:cNvPr id="95240" name="Picture 8" descr="714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 y="1389"/>
              <a:ext cx="2177" cy="2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41" name="Text Box 9"/>
            <p:cNvSpPr txBox="1">
              <a:spLocks noChangeArrowheads="1"/>
            </p:cNvSpPr>
            <p:nvPr/>
          </p:nvSpPr>
          <p:spPr bwMode="auto">
            <a:xfrm>
              <a:off x="3347" y="3521"/>
              <a:ext cx="23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8.4  </a:t>
              </a:r>
              <a:r>
                <a:rPr lang="zh-CN" altLang="en-US" sz="2000">
                  <a:latin typeface="隶书" panose="02010509060101010101" pitchFamily="49" charset="-122"/>
                  <a:ea typeface="隶书" panose="02010509060101010101" pitchFamily="49" charset="-122"/>
                </a:rPr>
                <a:t>利用掩码设置分析区域</a:t>
              </a:r>
            </a:p>
            <a:p>
              <a:pPr algn="l"/>
              <a:endParaRPr lang="zh-CN" altLang="en-US" sz="1800" b="1">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a:t>一、设置分析环境</a:t>
            </a:r>
          </a:p>
        </p:txBody>
      </p:sp>
      <p:sp>
        <p:nvSpPr>
          <p:cNvPr id="67587" name="Rectangle 3"/>
          <p:cNvSpPr>
            <a:spLocks noGrp="1" noChangeArrowheads="1"/>
          </p:cNvSpPr>
          <p:nvPr>
            <p:ph type="body" idx="1"/>
          </p:nvPr>
        </p:nvSpPr>
        <p:spPr>
          <a:xfrm>
            <a:off x="495300" y="1371600"/>
            <a:ext cx="4889500" cy="4572000"/>
          </a:xfrm>
        </p:spPr>
        <p:txBody>
          <a:bodyPr/>
          <a:lstStyle/>
          <a:p>
            <a:pPr marL="609600" indent="-609600">
              <a:lnSpc>
                <a:spcPct val="90000"/>
              </a:lnSpc>
              <a:buFontTx/>
              <a:buNone/>
            </a:pPr>
            <a:r>
              <a:rPr lang="en-US" altLang="zh-CN"/>
              <a:t>4. </a:t>
            </a:r>
            <a:r>
              <a:rPr lang="zh-CN" altLang="en-US"/>
              <a:t>设置坐标系统</a:t>
            </a:r>
          </a:p>
          <a:p>
            <a:pPr marL="609600" indent="-609600">
              <a:lnSpc>
                <a:spcPct val="90000"/>
              </a:lnSpc>
              <a:buFontTx/>
              <a:buNone/>
            </a:pPr>
            <a:r>
              <a:rPr lang="zh-CN" altLang="en-US" sz="2800"/>
              <a:t>         </a:t>
            </a:r>
            <a:r>
              <a:rPr lang="zh-CN" altLang="en-US" sz="2400"/>
              <a:t>在</a:t>
            </a:r>
            <a:r>
              <a:rPr lang="en-US" altLang="zh-CN" sz="1800"/>
              <a:t>ArcGIS</a:t>
            </a:r>
            <a:r>
              <a:rPr lang="zh-CN" altLang="en-US" sz="2400"/>
              <a:t>的空间分析中，可以通过两种方式设定分析结果的坐标系统配准方式：</a:t>
            </a:r>
          </a:p>
          <a:p>
            <a:pPr marL="609600" indent="-609600">
              <a:lnSpc>
                <a:spcPct val="90000"/>
              </a:lnSpc>
              <a:buFontTx/>
              <a:buNone/>
            </a:pPr>
            <a:r>
              <a:rPr lang="zh-CN" altLang="en-US" sz="2800"/>
              <a:t>     </a:t>
            </a:r>
            <a:r>
              <a:rPr lang="zh-CN" altLang="en-US" sz="2400"/>
              <a:t>（</a:t>
            </a:r>
            <a:r>
              <a:rPr lang="en-US" altLang="zh-CN" sz="2400"/>
              <a:t>1</a:t>
            </a:r>
            <a:r>
              <a:rPr lang="zh-CN" altLang="en-US" sz="2400"/>
              <a:t>）分析结果以输入栅格的坐标系统来存储</a:t>
            </a:r>
            <a:r>
              <a:rPr lang="en-US" altLang="zh-CN" sz="2400"/>
              <a:t>(</a:t>
            </a:r>
            <a:r>
              <a:rPr lang="zh-CN" altLang="en-US" sz="2400"/>
              <a:t>如果存在多个输入栅格，则将以第一个输入栅格坐标系统存储</a:t>
            </a:r>
            <a:r>
              <a:rPr lang="en-US" altLang="zh-CN" sz="2400"/>
              <a:t>)</a:t>
            </a:r>
            <a:r>
              <a:rPr lang="zh-CN" altLang="en-US" sz="2400"/>
              <a:t>；</a:t>
            </a:r>
          </a:p>
          <a:p>
            <a:pPr marL="609600" indent="-609600">
              <a:lnSpc>
                <a:spcPct val="90000"/>
              </a:lnSpc>
              <a:buFontTx/>
              <a:buNone/>
            </a:pPr>
            <a:r>
              <a:rPr lang="zh-CN" altLang="en-US" sz="2400"/>
              <a:t>      （</a:t>
            </a:r>
            <a:r>
              <a:rPr lang="en-US" altLang="zh-CN" sz="2400"/>
              <a:t>2</a:t>
            </a:r>
            <a:r>
              <a:rPr lang="zh-CN" altLang="en-US" sz="2400"/>
              <a:t>）分析结果将以“</a:t>
            </a:r>
            <a:r>
              <a:rPr lang="en-US" altLang="zh-CN" sz="2400"/>
              <a:t>Active”</a:t>
            </a:r>
            <a:r>
              <a:rPr lang="zh-CN" altLang="en-US" sz="2400"/>
              <a:t>数据的坐标系统来存储。</a:t>
            </a:r>
          </a:p>
        </p:txBody>
      </p:sp>
      <p:grpSp>
        <p:nvGrpSpPr>
          <p:cNvPr id="67595" name="Group 11"/>
          <p:cNvGrpSpPr>
            <a:grpSpLocks/>
          </p:cNvGrpSpPr>
          <p:nvPr/>
        </p:nvGrpSpPr>
        <p:grpSpPr bwMode="auto">
          <a:xfrm>
            <a:off x="5600700" y="1989138"/>
            <a:ext cx="3313113" cy="3838575"/>
            <a:chOff x="3528" y="1253"/>
            <a:chExt cx="2087" cy="2418"/>
          </a:xfrm>
        </p:grpSpPr>
        <p:pic>
          <p:nvPicPr>
            <p:cNvPr id="675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8" y="1253"/>
              <a:ext cx="2087" cy="2086"/>
            </a:xfrm>
            <a:prstGeom prst="rect">
              <a:avLst/>
            </a:prstGeom>
            <a:noFill/>
            <a:extLst>
              <a:ext uri="{909E8E84-426E-40DD-AFC4-6F175D3DCCD1}">
                <a14:hiddenFill xmlns:a14="http://schemas.microsoft.com/office/drawing/2010/main">
                  <a:solidFill>
                    <a:srgbClr val="FFFFFF"/>
                  </a:solidFill>
                </a14:hiddenFill>
              </a:ext>
            </a:extLst>
          </p:spPr>
        </p:pic>
        <p:sp>
          <p:nvSpPr>
            <p:cNvPr id="67592" name="Text Box 8"/>
            <p:cNvSpPr txBox="1">
              <a:spLocks noChangeArrowheads="1"/>
            </p:cNvSpPr>
            <p:nvPr/>
          </p:nvSpPr>
          <p:spPr bwMode="auto">
            <a:xfrm>
              <a:off x="3619" y="3430"/>
              <a:ext cx="186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latin typeface="隶书" panose="02010509060101010101" pitchFamily="49" charset="-122"/>
                  <a:ea typeface="隶书" panose="02010509060101010101" pitchFamily="49" charset="-122"/>
                </a:rPr>
                <a:t>图</a:t>
              </a:r>
              <a:r>
                <a:rPr lang="en-US" altLang="zh-CN" sz="2000">
                  <a:latin typeface="隶书" panose="02010509060101010101" pitchFamily="49" charset="-122"/>
                  <a:ea typeface="隶书" panose="02010509060101010101" pitchFamily="49" charset="-122"/>
                </a:rPr>
                <a:t>8.5  </a:t>
              </a:r>
              <a:r>
                <a:rPr lang="zh-CN" altLang="en-US" sz="2000">
                  <a:latin typeface="隶书" panose="02010509060101010101" pitchFamily="49" charset="-122"/>
                  <a:ea typeface="隶书" panose="02010509060101010101" pitchFamily="49" charset="-122"/>
                </a:rPr>
                <a:t>设置坐标系统</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a:t>一、设置分析环境</a:t>
            </a:r>
          </a:p>
        </p:txBody>
      </p:sp>
      <p:sp>
        <p:nvSpPr>
          <p:cNvPr id="69635" name="Rectangle 3"/>
          <p:cNvSpPr>
            <a:spLocks noGrp="1" noChangeArrowheads="1"/>
          </p:cNvSpPr>
          <p:nvPr>
            <p:ph type="body" idx="1"/>
          </p:nvPr>
        </p:nvSpPr>
        <p:spPr/>
        <p:txBody>
          <a:bodyPr/>
          <a:lstStyle/>
          <a:p>
            <a:pPr marL="609600" indent="-609600">
              <a:lnSpc>
                <a:spcPct val="90000"/>
              </a:lnSpc>
              <a:buFontTx/>
              <a:buNone/>
            </a:pPr>
            <a:r>
              <a:rPr lang="en-US" altLang="zh-CN"/>
              <a:t>5. </a:t>
            </a:r>
            <a:r>
              <a:rPr lang="zh-CN" altLang="en-US"/>
              <a:t>过程文件管理</a:t>
            </a:r>
          </a:p>
          <a:p>
            <a:pPr marL="609600" indent="-609600">
              <a:lnSpc>
                <a:spcPct val="90000"/>
              </a:lnSpc>
              <a:buFontTx/>
              <a:buNone/>
            </a:pPr>
            <a:r>
              <a:rPr lang="en-US" altLang="zh-CN" sz="2800"/>
              <a:t>       </a:t>
            </a:r>
            <a:r>
              <a:rPr lang="zh-CN" altLang="en-US" sz="2800"/>
              <a:t>（</a:t>
            </a:r>
            <a:r>
              <a:rPr lang="en-US" altLang="zh-CN" sz="2800"/>
              <a:t>1</a:t>
            </a:r>
            <a:r>
              <a:rPr lang="zh-CN" altLang="en-US" sz="2800"/>
              <a:t>） 在函数对话框中输入结果全名；</a:t>
            </a:r>
          </a:p>
          <a:p>
            <a:pPr marL="609600" indent="-609600">
              <a:lnSpc>
                <a:spcPct val="90000"/>
              </a:lnSpc>
              <a:buFontTx/>
              <a:buNone/>
            </a:pPr>
            <a:r>
              <a:rPr lang="zh-CN" altLang="en-US" sz="2800"/>
              <a:t>       （</a:t>
            </a:r>
            <a:r>
              <a:rPr lang="en-US" altLang="zh-CN" sz="2800"/>
              <a:t>2</a:t>
            </a:r>
            <a:r>
              <a:rPr lang="zh-CN" altLang="en-US" sz="2800"/>
              <a:t>）通过目录表永久保存计算结果；</a:t>
            </a:r>
          </a:p>
          <a:p>
            <a:pPr marL="609600" indent="-609600">
              <a:lnSpc>
                <a:spcPct val="90000"/>
              </a:lnSpc>
              <a:buFontTx/>
              <a:buNone/>
            </a:pPr>
            <a:r>
              <a:rPr lang="zh-CN" altLang="en-US" sz="2800"/>
              <a:t>            选择需要永久保存的数据层，点击鼠标右键，选择</a:t>
            </a:r>
            <a:r>
              <a:rPr lang="en-US" altLang="zh-CN" sz="2800"/>
              <a:t>Make Permanent</a:t>
            </a:r>
            <a:r>
              <a:rPr lang="zh-CN" altLang="en-US" sz="2800"/>
              <a:t>命令，在弹出的对话框中设置目录路径并为结果指定名称。 </a:t>
            </a:r>
          </a:p>
          <a:p>
            <a:pPr marL="609600" indent="-609600">
              <a:lnSpc>
                <a:spcPct val="90000"/>
              </a:lnSpc>
              <a:buFontTx/>
              <a:buNone/>
            </a:pPr>
            <a:r>
              <a:rPr lang="zh-CN" altLang="en-US" sz="2800"/>
              <a:t>       （</a:t>
            </a:r>
            <a:r>
              <a:rPr lang="en-US" altLang="zh-CN" sz="2800"/>
              <a:t>3</a:t>
            </a:r>
            <a:r>
              <a:rPr lang="zh-CN" altLang="en-US" sz="2800"/>
              <a:t>）通过保存地图文档永久保存计算结果。</a:t>
            </a:r>
          </a:p>
          <a:p>
            <a:pPr marL="609600" indent="-609600">
              <a:lnSpc>
                <a:spcPct val="90000"/>
              </a:lnSpc>
              <a:buFontTx/>
              <a:buNone/>
            </a:pPr>
            <a:r>
              <a:rPr lang="zh-CN" altLang="en-US" sz="2800"/>
              <a:t>           在文件（</a:t>
            </a:r>
            <a:r>
              <a:rPr lang="en-US" altLang="zh-CN" sz="2800"/>
              <a:t>File</a:t>
            </a:r>
            <a:r>
              <a:rPr lang="zh-CN" altLang="en-US" sz="2800"/>
              <a:t>）菜单中选择保存（</a:t>
            </a:r>
            <a:r>
              <a:rPr lang="en-US" altLang="zh-CN" sz="2800"/>
              <a:t>Save</a:t>
            </a:r>
            <a:r>
              <a:rPr lang="zh-CN" altLang="en-US" sz="2800"/>
              <a:t>）或另存为（</a:t>
            </a:r>
            <a:r>
              <a:rPr lang="en-US" altLang="zh-CN" sz="2800"/>
              <a:t>Save As</a:t>
            </a:r>
            <a:r>
              <a:rPr lang="zh-CN" altLang="en-US" sz="2800"/>
              <a:t>）命令。在弹出的对话框中指定存放路径和文件名称，并在保存类型下拉箭头中选择</a:t>
            </a:r>
            <a:r>
              <a:rPr lang="en-US" altLang="zh-CN" sz="2800"/>
              <a:t>ArcMap Documents</a:t>
            </a:r>
            <a:r>
              <a:rPr lang="zh-CN" altLang="en-US" sz="2800"/>
              <a:t>（*</a:t>
            </a:r>
            <a:r>
              <a:rPr lang="en-US" altLang="zh-CN" sz="2800"/>
              <a:t>.mxd</a:t>
            </a:r>
            <a:r>
              <a:rPr lang="zh-CN" altLang="en-US" sz="280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3008313" y="0"/>
            <a:ext cx="6521450" cy="1190625"/>
          </a:xfrm>
        </p:spPr>
        <p:txBody>
          <a:bodyPr/>
          <a:lstStyle/>
          <a:p>
            <a:r>
              <a:rPr lang="zh-CN" altLang="en-US"/>
              <a:t>二、距离制图</a:t>
            </a:r>
          </a:p>
        </p:txBody>
      </p:sp>
      <p:sp>
        <p:nvSpPr>
          <p:cNvPr id="112643" name="Rectangle 3"/>
          <p:cNvSpPr>
            <a:spLocks noGrp="1" noChangeArrowheads="1"/>
          </p:cNvSpPr>
          <p:nvPr>
            <p:ph type="body" idx="1"/>
          </p:nvPr>
        </p:nvSpPr>
        <p:spPr/>
        <p:txBody>
          <a:bodyPr/>
          <a:lstStyle/>
          <a:p>
            <a:pPr>
              <a:buFontTx/>
              <a:buNone/>
            </a:pPr>
            <a:r>
              <a:rPr lang="zh-CN" altLang="en-US" sz="2800" dirty="0"/>
              <a:t>         距离制图（</a:t>
            </a:r>
            <a:r>
              <a:rPr lang="en-US" altLang="zh-CN" sz="2800" dirty="0"/>
              <a:t>Distance</a:t>
            </a:r>
            <a:r>
              <a:rPr lang="zh-CN" altLang="en-US" sz="2800" dirty="0"/>
              <a:t>）即根据每一栅格相距其最邻近要素（又称 “源”）的距离来进行分析制图，从而反映出每一栅格与其最邻近源的相互关系。通过距离制图可以获得很多相关信息，指导人们进行资源的合理规划和利用。例如，飞机失事紧急救援时从指定地区到最近医院的距离；消防、照明等市政设施的布设及其服务区域的分析等。</a:t>
            </a:r>
          </a:p>
          <a:p>
            <a:pPr>
              <a:buFontTx/>
              <a:buNone/>
            </a:pPr>
            <a:r>
              <a:rPr lang="zh-CN" altLang="en-US" sz="2800" dirty="0"/>
              <a:t>          此外，也可以根据某些成本因素找到</a:t>
            </a:r>
            <a:r>
              <a:rPr lang="en-US" altLang="zh-CN" sz="2800" dirty="0"/>
              <a:t>A</a:t>
            </a:r>
            <a:r>
              <a:rPr lang="zh-CN" altLang="en-US" sz="2800" dirty="0"/>
              <a:t>地到</a:t>
            </a:r>
            <a:r>
              <a:rPr lang="en-US" altLang="zh-CN" sz="2800" dirty="0"/>
              <a:t>B</a:t>
            </a:r>
            <a:r>
              <a:rPr lang="zh-CN" altLang="en-US" sz="2800" dirty="0"/>
              <a:t>地的最短路径或成本最低路径。本节就</a:t>
            </a:r>
            <a:r>
              <a:rPr lang="en-US" altLang="zh-CN" sz="2000" dirty="0"/>
              <a:t>ArcGIS</a:t>
            </a:r>
            <a:r>
              <a:rPr lang="zh-CN" altLang="en-US" sz="2800" dirty="0"/>
              <a:t>中距离制图的基本原理和实现过程进行详细阐述。</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麦田设计模板">
  <a:themeElements>
    <a:clrScheme name="麦田设计模板 11">
      <a:dk1>
        <a:srgbClr val="1C1C1C"/>
      </a:dk1>
      <a:lt1>
        <a:srgbClr val="523E26"/>
      </a:lt1>
      <a:dk2>
        <a:srgbClr val="654A1D"/>
      </a:dk2>
      <a:lt2>
        <a:srgbClr val="2D2015"/>
      </a:lt2>
      <a:accent1>
        <a:srgbClr val="B1A59D"/>
      </a:accent1>
      <a:accent2>
        <a:srgbClr val="8F5F2F"/>
      </a:accent2>
      <a:accent3>
        <a:srgbClr val="B3AFAC"/>
      </a:accent3>
      <a:accent4>
        <a:srgbClr val="161616"/>
      </a:accent4>
      <a:accent5>
        <a:srgbClr val="D5CFCC"/>
      </a:accent5>
      <a:accent6>
        <a:srgbClr val="81552A"/>
      </a:accent6>
      <a:hlink>
        <a:srgbClr val="F4D700"/>
      </a:hlink>
      <a:folHlink>
        <a:srgbClr val="E7EBEB"/>
      </a:folHlink>
    </a:clrScheme>
    <a:fontScheme name="麦田设计模板">
      <a:majorFont>
        <a:latin typeface="幼圆"/>
        <a:ea typeface="幼圆"/>
        <a:cs typeface=""/>
      </a:majorFont>
      <a:minorFont>
        <a:latin typeface="Comic Sans MS"/>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麦田设计模板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麦田设计模板 2">
        <a:dk1>
          <a:srgbClr val="000000"/>
        </a:dk1>
        <a:lt1>
          <a:srgbClr val="FFFFD9"/>
        </a:lt1>
        <a:dk2>
          <a:srgbClr val="000000"/>
        </a:dk2>
        <a:lt2>
          <a:srgbClr val="777777"/>
        </a:lt2>
        <a:accent1>
          <a:srgbClr val="FFFFF7"/>
        </a:accent1>
        <a:accent2>
          <a:srgbClr val="CC9900"/>
        </a:accent2>
        <a:accent3>
          <a:srgbClr val="FFFFE9"/>
        </a:accent3>
        <a:accent4>
          <a:srgbClr val="000000"/>
        </a:accent4>
        <a:accent5>
          <a:srgbClr val="FFFFFA"/>
        </a:accent5>
        <a:accent6>
          <a:srgbClr val="B98A00"/>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麦田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麦田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C5B303"/>
        </a:folHlink>
      </a:clrScheme>
      <a:clrMap bg1="lt1" tx1="dk1" bg2="lt2" tx2="dk2" accent1="accent1" accent2="accent2" accent3="accent3" accent4="accent4" accent5="accent5" accent6="accent6" hlink="hlink" folHlink="folHlink"/>
    </a:extraClrScheme>
    <a:extraClrScheme>
      <a:clrScheme name="麦田设计模板 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CC9900"/>
        </a:folHlink>
      </a:clrScheme>
      <a:clrMap bg1="lt1" tx1="dk1" bg2="lt2" tx2="dk2" accent1="accent1" accent2="accent2" accent3="accent3" accent4="accent4" accent5="accent5" accent6="accent6" hlink="hlink" folHlink="folHlink"/>
    </a:extraClrScheme>
    <a:extraClrScheme>
      <a:clrScheme name="麦田设计模板 6">
        <a:dk1>
          <a:srgbClr val="000000"/>
        </a:dk1>
        <a:lt1>
          <a:srgbClr val="FFFFFF"/>
        </a:lt1>
        <a:dk2>
          <a:srgbClr val="000000"/>
        </a:dk2>
        <a:lt2>
          <a:srgbClr val="808080"/>
        </a:lt2>
        <a:accent1>
          <a:srgbClr val="FFCC66"/>
        </a:accent1>
        <a:accent2>
          <a:srgbClr val="EAEAEA"/>
        </a:accent2>
        <a:accent3>
          <a:srgbClr val="FFFFFF"/>
        </a:accent3>
        <a:accent4>
          <a:srgbClr val="000000"/>
        </a:accent4>
        <a:accent5>
          <a:srgbClr val="FFE2B8"/>
        </a:accent5>
        <a:accent6>
          <a:srgbClr val="D4D4D4"/>
        </a:accent6>
        <a:hlink>
          <a:srgbClr val="CC6600"/>
        </a:hlink>
        <a:folHlink>
          <a:srgbClr val="993300"/>
        </a:folHlink>
      </a:clrScheme>
      <a:clrMap bg1="lt1" tx1="dk1" bg2="lt2" tx2="dk2" accent1="accent1" accent2="accent2" accent3="accent3" accent4="accent4" accent5="accent5" accent6="accent6" hlink="hlink" folHlink="folHlink"/>
    </a:extraClrScheme>
    <a:extraClrScheme>
      <a:clrScheme name="麦田设计模板 7">
        <a:dk1>
          <a:srgbClr val="003366"/>
        </a:dk1>
        <a:lt1>
          <a:srgbClr val="361B00"/>
        </a:lt1>
        <a:dk2>
          <a:srgbClr val="000099"/>
        </a:dk2>
        <a:lt2>
          <a:srgbClr val="333333"/>
        </a:lt2>
        <a:accent1>
          <a:srgbClr val="3366CC"/>
        </a:accent1>
        <a:accent2>
          <a:srgbClr val="F09A00"/>
        </a:accent2>
        <a:accent3>
          <a:srgbClr val="AAAACA"/>
        </a:accent3>
        <a:accent4>
          <a:srgbClr val="2D1500"/>
        </a:accent4>
        <a:accent5>
          <a:srgbClr val="ADB8E2"/>
        </a:accent5>
        <a:accent6>
          <a:srgbClr val="D98B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麦田设计模板 8">
        <a:dk1>
          <a:srgbClr val="777777"/>
        </a:dk1>
        <a:lt1>
          <a:srgbClr val="926C00"/>
        </a:lt1>
        <a:dk2>
          <a:srgbClr val="686B5D"/>
        </a:dk2>
        <a:lt2>
          <a:srgbClr val="4D4D4D"/>
        </a:lt2>
        <a:accent1>
          <a:srgbClr val="B2B2B2"/>
        </a:accent1>
        <a:accent2>
          <a:srgbClr val="809EA8"/>
        </a:accent2>
        <a:accent3>
          <a:srgbClr val="B9BAB6"/>
        </a:accent3>
        <a:accent4>
          <a:srgbClr val="7C5B00"/>
        </a:accent4>
        <a:accent5>
          <a:srgbClr val="D5D5D5"/>
        </a:accent5>
        <a:accent6>
          <a:srgbClr val="738F98"/>
        </a:accent6>
        <a:hlink>
          <a:srgbClr val="FFCC66"/>
        </a:hlink>
        <a:folHlink>
          <a:srgbClr val="F7F3E7"/>
        </a:folHlink>
      </a:clrScheme>
      <a:clrMap bg1="dk2" tx1="lt1" bg2="dk1" tx2="lt2" accent1="accent1" accent2="accent2" accent3="accent3" accent4="accent4" accent5="accent5" accent6="accent6" hlink="hlink" folHlink="folHlink"/>
    </a:extraClrScheme>
    <a:extraClrScheme>
      <a:clrScheme name="麦田设计模板 9">
        <a:dk1>
          <a:srgbClr val="005A58"/>
        </a:dk1>
        <a:lt1>
          <a:srgbClr val="CC9900"/>
        </a:lt1>
        <a:dk2>
          <a:srgbClr val="008080"/>
        </a:dk2>
        <a:lt2>
          <a:srgbClr val="006666"/>
        </a:lt2>
        <a:accent1>
          <a:srgbClr val="006462"/>
        </a:accent1>
        <a:accent2>
          <a:srgbClr val="6D6FC7"/>
        </a:accent2>
        <a:accent3>
          <a:srgbClr val="AAC0C0"/>
        </a:accent3>
        <a:accent4>
          <a:srgbClr val="AE8200"/>
        </a:accent4>
        <a:accent5>
          <a:srgbClr val="AAB8B7"/>
        </a:accent5>
        <a:accent6>
          <a:srgbClr val="6264B4"/>
        </a:accent6>
        <a:hlink>
          <a:srgbClr val="FFC41F"/>
        </a:hlink>
        <a:folHlink>
          <a:srgbClr val="FFFFCC"/>
        </a:folHlink>
      </a:clrScheme>
      <a:clrMap bg1="dk2" tx1="lt1" bg2="dk1" tx2="lt2" accent1="accent1" accent2="accent2" accent3="accent3" accent4="accent4" accent5="accent5" accent6="accent6" hlink="hlink" folHlink="folHlink"/>
    </a:extraClrScheme>
    <a:extraClrScheme>
      <a:clrScheme name="麦田设计模板 10">
        <a:dk1>
          <a:srgbClr val="111111"/>
        </a:dk1>
        <a:lt1>
          <a:srgbClr val="800000"/>
        </a:lt1>
        <a:dk2>
          <a:srgbClr val="663300"/>
        </a:dk2>
        <a:lt2>
          <a:srgbClr val="5C1F00"/>
        </a:lt2>
        <a:accent1>
          <a:srgbClr val="CC3300"/>
        </a:accent1>
        <a:accent2>
          <a:srgbClr val="BE7960"/>
        </a:accent2>
        <a:accent3>
          <a:srgbClr val="C0AAAA"/>
        </a:accent3>
        <a:accent4>
          <a:srgbClr val="0D0D0D"/>
        </a:accent4>
        <a:accent5>
          <a:srgbClr val="E2ADAA"/>
        </a:accent5>
        <a:accent6>
          <a:srgbClr val="AC6D56"/>
        </a:accent6>
        <a:hlink>
          <a:srgbClr val="FFCC66"/>
        </a:hlink>
        <a:folHlink>
          <a:srgbClr val="D3A219"/>
        </a:folHlink>
      </a:clrScheme>
      <a:clrMap bg1="lt1" tx1="dk1" bg2="lt2" tx2="dk2" accent1="accent1" accent2="accent2" accent3="accent3" accent4="accent4" accent5="accent5" accent6="accent6" hlink="hlink" folHlink="folHlink"/>
    </a:extraClrScheme>
    <a:extraClrScheme>
      <a:clrScheme name="麦田设计模板 11">
        <a:dk1>
          <a:srgbClr val="1C1C1C"/>
        </a:dk1>
        <a:lt1>
          <a:srgbClr val="523E26"/>
        </a:lt1>
        <a:dk2>
          <a:srgbClr val="654A1D"/>
        </a:dk2>
        <a:lt2>
          <a:srgbClr val="2D2015"/>
        </a:lt2>
        <a:accent1>
          <a:srgbClr val="B1A59D"/>
        </a:accent1>
        <a:accent2>
          <a:srgbClr val="8F5F2F"/>
        </a:accent2>
        <a:accent3>
          <a:srgbClr val="B3AFAC"/>
        </a:accent3>
        <a:accent4>
          <a:srgbClr val="161616"/>
        </a:accent4>
        <a:accent5>
          <a:srgbClr val="D5CFCC"/>
        </a:accent5>
        <a:accent6>
          <a:srgbClr val="81552A"/>
        </a:accent6>
        <a:hlink>
          <a:srgbClr val="F4D700"/>
        </a:hlink>
        <a:folHlink>
          <a:srgbClr val="E7EBE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麦田设计模板</Template>
  <TotalTime>1430</TotalTime>
  <Words>4112</Words>
  <Application>Microsoft Office PowerPoint</Application>
  <PresentationFormat>A4 纸张(210x297 毫米)</PresentationFormat>
  <Paragraphs>321</Paragraphs>
  <Slides>52</Slides>
  <Notes>1</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52</vt:i4>
      </vt:variant>
    </vt:vector>
  </HeadingPairs>
  <TitlesOfParts>
    <vt:vector size="61" baseType="lpstr">
      <vt:lpstr>Arial</vt:lpstr>
      <vt:lpstr>幼圆</vt:lpstr>
      <vt:lpstr>Comic Sans MS</vt:lpstr>
      <vt:lpstr>隶书</vt:lpstr>
      <vt:lpstr>宋体</vt:lpstr>
      <vt:lpstr>Times New Roman</vt:lpstr>
      <vt:lpstr>麦田设计模板</vt:lpstr>
      <vt:lpstr>Office 主题​​</vt:lpstr>
      <vt:lpstr>Microsoft 公式 3.0</vt:lpstr>
      <vt:lpstr>第八章  栅格数据空间分析</vt:lpstr>
      <vt:lpstr>主要内容</vt:lpstr>
      <vt:lpstr>一、设置分析环境</vt:lpstr>
      <vt:lpstr>一、设置分析环境</vt:lpstr>
      <vt:lpstr>一、设置分析环境</vt:lpstr>
      <vt:lpstr>一、设置分析环境</vt:lpstr>
      <vt:lpstr>一、设置分析环境</vt:lpstr>
      <vt:lpstr>一、设置分析环境</vt:lpstr>
      <vt:lpstr>二、距离制图</vt:lpstr>
      <vt:lpstr>二、距离制图</vt:lpstr>
      <vt:lpstr>二、距离制图</vt:lpstr>
      <vt:lpstr>二、距离制图</vt:lpstr>
      <vt:lpstr>二、距离制图</vt:lpstr>
      <vt:lpstr>二、距离制图</vt:lpstr>
      <vt:lpstr>二、距离制图</vt:lpstr>
      <vt:lpstr>二、距离制图</vt:lpstr>
      <vt:lpstr>二、距离制图</vt:lpstr>
      <vt:lpstr>二、距离制图</vt:lpstr>
      <vt:lpstr>二、距离制图</vt:lpstr>
      <vt:lpstr>三、密度制图</vt:lpstr>
      <vt:lpstr>三、密度制图</vt:lpstr>
      <vt:lpstr>三、密度制图</vt:lpstr>
      <vt:lpstr>四、表面分析</vt:lpstr>
      <vt:lpstr>四、表面分析</vt:lpstr>
      <vt:lpstr>四、表面分析</vt:lpstr>
      <vt:lpstr>四、表面分析</vt:lpstr>
      <vt:lpstr>四、表面分析</vt:lpstr>
      <vt:lpstr>四、表面分析</vt:lpstr>
      <vt:lpstr>四、表面分析</vt:lpstr>
      <vt:lpstr>四、表面分析</vt:lpstr>
      <vt:lpstr>四、表面分析</vt:lpstr>
      <vt:lpstr>四、表面分析</vt:lpstr>
      <vt:lpstr>四、表面分析</vt:lpstr>
      <vt:lpstr>五、统计分析</vt:lpstr>
      <vt:lpstr>五、统计分析</vt:lpstr>
      <vt:lpstr>五、统计分析</vt:lpstr>
      <vt:lpstr>五、统计分析</vt:lpstr>
      <vt:lpstr>五、统计分析</vt:lpstr>
      <vt:lpstr>五、统计分析</vt:lpstr>
      <vt:lpstr>五、统计分析</vt:lpstr>
      <vt:lpstr>五、统计分析</vt:lpstr>
      <vt:lpstr>六、重分类</vt:lpstr>
      <vt:lpstr>六、重分类</vt:lpstr>
      <vt:lpstr>六、重分类</vt:lpstr>
      <vt:lpstr>六、重分类</vt:lpstr>
      <vt:lpstr>六、重分类</vt:lpstr>
      <vt:lpstr>六、栅格计算</vt:lpstr>
      <vt:lpstr>六、栅格计算</vt:lpstr>
      <vt:lpstr>六、栅格计算</vt:lpstr>
      <vt:lpstr>六、栅格计算</vt:lpstr>
      <vt:lpstr>六、栅格计算</vt:lpstr>
      <vt:lpstr>六、栅格计算</vt:lpstr>
    </vt:vector>
  </TitlesOfParts>
  <Manager/>
  <Company>njnu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导论</dc:title>
  <dc:subject/>
  <dc:creator>yangxin</dc:creator>
  <cp:keywords/>
  <dc:description/>
  <cp:lastModifiedBy>gisbingxin</cp:lastModifiedBy>
  <cp:revision>34</cp:revision>
  <dcterms:created xsi:type="dcterms:W3CDTF">2005-08-09T13:39:30Z</dcterms:created>
  <dcterms:modified xsi:type="dcterms:W3CDTF">2016-11-27T12:07:00Z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TC010721592052</vt:lpwstr>
  </property>
</Properties>
</file>