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1" autoAdjust="0"/>
    <p:restoredTop sz="93792" autoAdjust="0"/>
  </p:normalViewPr>
  <p:slideViewPr>
    <p:cSldViewPr>
      <p:cViewPr varScale="1">
        <p:scale>
          <a:sx n="81" d="100"/>
          <a:sy n="81" d="100"/>
        </p:scale>
        <p:origin x="706" y="5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6146"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0"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8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194"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9218"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0242"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1126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10/4/2021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5122"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2"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Kok2SSwRgqioPFCIosVPynC41Vabv253/view?usp=sharing" TargetMode="External"/><Relationship Id="rId5" Type="http://schemas.openxmlformats.org/officeDocument/2006/relationships/image" Target="../media/image14.png"/><Relationship Id="rId4" Type="http://schemas.openxmlformats.org/officeDocument/2006/relationships/hyperlink" Target="https://github.com/vamsigutha/EshoppingZone-Spring-boot" TargetMode="External"/><Relationship Id="rId9"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471632610"/>
              </p:ext>
            </p:extLst>
          </p:nvPr>
        </p:nvGraphicFramePr>
        <p:xfrm>
          <a:off x="9220200" y="1143001"/>
          <a:ext cx="2971800" cy="5376505"/>
        </p:xfrm>
        <a:graphic>
          <a:graphicData uri="http://schemas.openxmlformats.org/drawingml/2006/table">
            <a:tbl>
              <a:tblPr firstRow="1" bandRow="1">
                <a:tableStyleId>{0E3FDE45-AF77-4B5C-9715-49D594BDF05E}</a:tableStyleId>
              </a:tblPr>
              <a:tblGrid>
                <a:gridCol w="742950">
                  <a:extLst>
                    <a:ext uri="{9D8B030D-6E8A-4147-A177-3AD203B41FA5}">
                      <a16:colId xmlns:a16="http://schemas.microsoft.com/office/drawing/2014/main" val="3331298770"/>
                    </a:ext>
                  </a:extLst>
                </a:gridCol>
                <a:gridCol w="2228850">
                  <a:extLst>
                    <a:ext uri="{9D8B030D-6E8A-4147-A177-3AD203B41FA5}">
                      <a16:colId xmlns:a16="http://schemas.microsoft.com/office/drawing/2014/main" val="879084521"/>
                    </a:ext>
                  </a:extLst>
                </a:gridCol>
              </a:tblGrid>
              <a:tr h="544949">
                <a:tc>
                  <a:txBody>
                    <a:bodyPr/>
                    <a:lstStyle/>
                    <a:p>
                      <a:r>
                        <a:rPr kumimoji="0" lang="en-US" altLang="en-US" sz="800" b="0" u="none" strike="noStrike" kern="1200" cap="none" spc="0" normalizeH="0" baseline="0" noProof="0" dirty="0">
                          <a:ln>
                            <a:noFill/>
                          </a:ln>
                          <a:effectLst/>
                          <a:uLnTx/>
                          <a:uFillTx/>
                        </a:rPr>
                        <a:t>Java 8</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 </a:t>
                      </a:r>
                      <a:r>
                        <a:rPr kumimoji="0" lang="en-US" sz="800" b="0" u="none" strike="noStrike" kern="1200" cap="none" spc="0" normalizeH="0" baseline="0" dirty="0">
                          <a:ln>
                            <a:noFill/>
                          </a:ln>
                          <a:effectLst/>
                          <a:uLnTx/>
                          <a:uFillTx/>
                        </a:rPr>
                        <a:t>Junit, Mockito, Servlets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154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t>
                      </a:r>
                      <a:r>
                        <a:rPr kumimoji="0" lang="en-US" sz="800" u="none" strike="noStrike" kern="1200" cap="none" spc="0" normalizeH="0" baseline="0" dirty="0" err="1">
                          <a:ln>
                            <a:noFill/>
                          </a:ln>
                          <a:effectLst/>
                          <a:uLnTx/>
                          <a:uFillTx/>
                        </a:rPr>
                        <a:t>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449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417974">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 Transaction Management</a:t>
                      </a:r>
                      <a:endParaRPr lang="en-US" sz="800" dirty="0">
                        <a:solidFill>
                          <a:schemeClr val="tx1"/>
                        </a:solidFill>
                      </a:endParaRPr>
                    </a:p>
                  </a:txBody>
                  <a:tcPr/>
                </a:tc>
                <a:extLst>
                  <a:ext uri="{0D108BD9-81ED-4DB2-BD59-A6C34878D82A}">
                    <a16:rowId xmlns:a16="http://schemas.microsoft.com/office/drawing/2014/main" val="668073409"/>
                  </a:ext>
                </a:extLst>
              </a:tr>
              <a:tr h="544949">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Swagger API documents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54494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54494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SQL Basics</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MySQL RDBMS Basics</a:t>
                      </a:r>
                    </a:p>
                  </a:txBody>
                  <a:tcPr/>
                </a:tc>
                <a:extLst>
                  <a:ext uri="{0D108BD9-81ED-4DB2-BD59-A6C34878D82A}">
                    <a16:rowId xmlns:a16="http://schemas.microsoft.com/office/drawing/2014/main" val="1221587522"/>
                  </a:ext>
                </a:extLst>
              </a:tr>
              <a:tr h="54494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TypeScript</a:t>
                      </a:r>
                    </a:p>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888339101"/>
                  </a:ext>
                </a:extLst>
              </a:tr>
              <a:tr h="54494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Eclipse</a:t>
                      </a:r>
                    </a:p>
                  </a:txBody>
                  <a:tcPr/>
                </a:tc>
                <a:extLst>
                  <a:ext uri="{0D108BD9-81ED-4DB2-BD59-A6C34878D82A}">
                    <a16:rowId xmlns:a16="http://schemas.microsoft.com/office/drawing/2014/main" val="1946112893"/>
                  </a:ext>
                </a:extLst>
              </a:tr>
              <a:tr h="5449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 problem solving</a:t>
                      </a:r>
                    </a:p>
                  </a:txBody>
                  <a:tcPr/>
                </a:tc>
                <a:extLst>
                  <a:ext uri="{0D108BD9-81ED-4DB2-BD59-A6C34878D82A}">
                    <a16:rowId xmlns:a16="http://schemas.microsoft.com/office/drawing/2014/main" val="4129527916"/>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999123"/>
          </a:xfrm>
        </p:spPr>
        <p:txBody>
          <a:bodyPr/>
          <a:lstStyle/>
          <a:p>
            <a:pPr eaLnBrk="1" hangingPunct="1">
              <a:lnSpc>
                <a:spcPct val="114000"/>
              </a:lnSpc>
            </a:pPr>
            <a:r>
              <a:rPr lang="en-IN" altLang="nl-NL" sz="1100" b="1" dirty="0"/>
              <a:t>On demand car wash system</a:t>
            </a:r>
            <a:endParaRPr lang="en-US" altLang="nl-NL" sz="1100" b="1" dirty="0"/>
          </a:p>
          <a:p>
            <a:pPr eaLnBrk="1" hangingPunct="1">
              <a:lnSpc>
                <a:spcPct val="114000"/>
              </a:lnSpc>
            </a:pPr>
            <a:r>
              <a:rPr lang="en-IN" altLang="en-US" sz="1100" dirty="0"/>
              <a:t>Developed an online on demand car wash system using spring microservices and </a:t>
            </a:r>
            <a:r>
              <a:rPr lang="en-IN" altLang="en-US" sz="1100" dirty="0" err="1"/>
              <a:t>AngularJs</a:t>
            </a:r>
            <a:r>
              <a:rPr lang="en-IN" altLang="en-US" sz="1100" dirty="0"/>
              <a:t> with MongoDB as database in agile methodology of software development model.</a:t>
            </a:r>
          </a:p>
          <a:p>
            <a:pPr eaLnBrk="1" hangingPunct="1">
              <a:lnSpc>
                <a:spcPct val="114000"/>
              </a:lnSpc>
            </a:pPr>
            <a:r>
              <a:rPr lang="en-US" altLang="nl-NL" sz="1100" b="1" dirty="0"/>
              <a:t>Programming in C++: </a:t>
            </a:r>
            <a:r>
              <a:rPr lang="en-US" altLang="nl-NL" sz="1100" dirty="0"/>
              <a:t>Online course by IIT Kharagpur, mentored by Prof. </a:t>
            </a:r>
            <a:r>
              <a:rPr lang="en-US" altLang="nl-NL" sz="1100" dirty="0" err="1"/>
              <a:t>Partha</a:t>
            </a:r>
            <a:r>
              <a:rPr lang="en-US" altLang="nl-NL" sz="1100" dirty="0"/>
              <a:t> </a:t>
            </a:r>
            <a:r>
              <a:rPr lang="en-US" altLang="nl-NL" sz="1100" dirty="0" err="1"/>
              <a:t>Pratim</a:t>
            </a:r>
            <a:r>
              <a:rPr lang="en-US" altLang="nl-NL" sz="1100" dirty="0"/>
              <a:t> Das.</a:t>
            </a:r>
          </a:p>
          <a:p>
            <a:pPr>
              <a:lnSpc>
                <a:spcPct val="114000"/>
              </a:lnSpc>
            </a:pPr>
            <a:r>
              <a:rPr lang="en-IN" altLang="nl-NL" sz="1100" b="1" dirty="0"/>
              <a:t>Python specialization:  </a:t>
            </a:r>
            <a:r>
              <a:rPr lang="en-IN" altLang="nl-NL" sz="1100" dirty="0"/>
              <a:t>A</a:t>
            </a:r>
            <a:r>
              <a:rPr lang="en-US" altLang="nl-NL" sz="1100" dirty="0"/>
              <a:t>n online non-credit course authorized by University of Michigan and offered through Coursera, mentored by Prof. Charles Severance.</a:t>
            </a:r>
            <a:endParaRPr lang="en-IN" altLang="nl-NL" sz="1100" dirty="0"/>
          </a:p>
          <a:p>
            <a:pPr eaLnBrk="1" hangingPunct="1">
              <a:lnSpc>
                <a:spcPct val="114000"/>
              </a:lnSpc>
            </a:pPr>
            <a:endParaRPr lang="en-IN" altLang="nl-NL" sz="1100"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43672" y="1586248"/>
            <a:ext cx="2373313" cy="325438"/>
          </a:xfrm>
        </p:spPr>
        <p:txBody>
          <a:bodyPr/>
          <a:lstStyle/>
          <a:p>
            <a:pPr eaLnBrk="1" hangingPunct="1"/>
            <a:r>
              <a:rPr lang="nl-NL" altLang="nl-NL" dirty="0">
                <a:hlinkClick r:id="rId3"/>
              </a:rPr>
              <a:t>bakul.yenarkar@capgemini.com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+91 7588765088</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324210" y="2907310"/>
            <a:ext cx="4057650" cy="3804443"/>
          </a:xfrm>
        </p:spPr>
        <p:txBody>
          <a:bodyPr/>
          <a:lstStyle/>
          <a:p>
            <a:r>
              <a:rPr lang="en-US" altLang="en-US" sz="1200" b="1" dirty="0"/>
              <a:t>Full Stack Developer</a:t>
            </a:r>
          </a:p>
          <a:p>
            <a:pPr marL="171450" indent="-171450">
              <a:buFont typeface="Arial" panose="020B0604020202020204" pitchFamily="34" charset="0"/>
              <a:buChar char="•"/>
            </a:pPr>
            <a:r>
              <a:rPr lang="en-US" sz="1100" dirty="0"/>
              <a:t>Proficient in creating </a:t>
            </a:r>
            <a:r>
              <a:rPr lang="en-US" sz="1100" b="1" dirty="0"/>
              <a:t>Single page Web</a:t>
            </a:r>
            <a:r>
              <a:rPr lang="en-US" sz="1100" dirty="0"/>
              <a:t> Application in </a:t>
            </a:r>
            <a:r>
              <a:rPr lang="en-US" sz="1100" b="1" dirty="0"/>
              <a:t>Angular</a:t>
            </a:r>
            <a:r>
              <a:rPr lang="en-US" sz="1100" dirty="0"/>
              <a:t> with Authentication with route guards, Angular reactive forms, angular routing, CSS,HTML.</a:t>
            </a:r>
          </a:p>
          <a:p>
            <a:pPr marL="171450" indent="-171450">
              <a:buFont typeface="Arial" panose="020B0604020202020204" pitchFamily="34" charset="0"/>
              <a:buChar char="•"/>
            </a:pPr>
            <a:r>
              <a:rPr lang="en-US" sz="1100" dirty="0"/>
              <a:t>Hands on experience in creating </a:t>
            </a:r>
            <a:r>
              <a:rPr lang="en-US" sz="1100" b="1" dirty="0"/>
              <a:t>microservices</a:t>
            </a:r>
            <a:r>
              <a:rPr lang="en-US" sz="1100" dirty="0"/>
              <a:t> with </a:t>
            </a:r>
            <a:r>
              <a:rPr lang="en-US" sz="1100" b="1" dirty="0" err="1"/>
              <a:t>Springboot</a:t>
            </a:r>
            <a:r>
              <a:rPr lang="en-US" sz="1100" b="1" dirty="0"/>
              <a:t>, Spring Security, Spring Cloud API Gateway,</a:t>
            </a:r>
            <a:r>
              <a:rPr lang="en-US" sz="1100" dirty="0"/>
              <a:t> Eureka server.</a:t>
            </a:r>
          </a:p>
          <a:p>
            <a:pPr marL="171450" indent="-171450">
              <a:buFont typeface="Arial" panose="020B0604020202020204" pitchFamily="34" charset="0"/>
              <a:buChar char="•"/>
            </a:pPr>
            <a:r>
              <a:rPr lang="en-US" sz="1100" dirty="0"/>
              <a:t>Hands on experience in implementing </a:t>
            </a:r>
            <a:r>
              <a:rPr lang="en-US" sz="1100" b="1" dirty="0"/>
              <a:t>Angular</a:t>
            </a:r>
            <a:r>
              <a:rPr lang="en-US" sz="1100" dirty="0"/>
              <a:t> and </a:t>
            </a:r>
            <a:r>
              <a:rPr lang="en-US" sz="1100" b="1" dirty="0"/>
              <a:t>spring boot.</a:t>
            </a:r>
            <a:r>
              <a:rPr lang="en-US" sz="1100" dirty="0"/>
              <a:t> </a:t>
            </a:r>
          </a:p>
          <a:p>
            <a:pPr marL="171450" indent="-171450">
              <a:buFont typeface="Arial" panose="020B0604020202020204" pitchFamily="34" charset="0"/>
              <a:buChar char="•"/>
            </a:pPr>
            <a:r>
              <a:rPr lang="en-US" sz="1100" dirty="0"/>
              <a:t>Experience in creating documentation with Java docs and swagger and in </a:t>
            </a:r>
            <a:r>
              <a:rPr lang="en-US" sz="1100" b="1" dirty="0"/>
              <a:t>unit testing using Junit, Mockito</a:t>
            </a:r>
            <a:endParaRPr lang="en-US" sz="1100" dirty="0"/>
          </a:p>
          <a:p>
            <a:pPr marL="171450" indent="-171450">
              <a:buFont typeface="Arial" panose="020B0604020202020204" pitchFamily="34" charset="0"/>
              <a:buChar char="•"/>
            </a:pPr>
            <a:r>
              <a:rPr lang="en-US" sz="1100" dirty="0"/>
              <a:t> Experience in </a:t>
            </a:r>
            <a:r>
              <a:rPr lang="en-US" sz="1100" b="1" dirty="0"/>
              <a:t>MongoDB NoSQL </a:t>
            </a:r>
            <a:r>
              <a:rPr lang="en-US" sz="1100" dirty="0"/>
              <a:t>database along with MySQL database.</a:t>
            </a: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Bakul Yenarkar</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dirty="0">
                <a:solidFill>
                  <a:srgbClr val="444444"/>
                </a:solidFill>
                <a:effectLst/>
                <a:latin typeface="Calibri" panose="020F0502020204030204" pitchFamily="34" charset="0"/>
              </a:rPr>
              <a:t>https://github.com/Byenarkar/Case-Study.git</a:t>
            </a: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08717" y="561475"/>
            <a:ext cx="2524097"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Electrical Engineering: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a:extLst>
              <a:ext uri="{FF2B5EF4-FFF2-40B4-BE49-F238E27FC236}">
                <a16:creationId xmlns:a16="http://schemas.microsoft.com/office/drawing/2014/main" id="{551250CE-D133-4F97-AECC-14A54AE95D26}"/>
              </a:ext>
            </a:extLst>
          </p:cNvPr>
          <p:cNvPicPr>
            <a:picLocks noGrp="1" noChangeAspect="1"/>
          </p:cNvPicPr>
          <p:nvPr>
            <p:ph type="pic" sz="quarter" idx="46"/>
          </p:nvPr>
        </p:nvPicPr>
        <p:blipFill>
          <a:blip r:embed="rId9">
            <a:extLst>
              <a:ext uri="{28A0092B-C50C-407E-A947-70E740481C1C}">
                <a14:useLocalDpi xmlns:a14="http://schemas.microsoft.com/office/drawing/2010/main" val="0"/>
              </a:ext>
            </a:extLst>
          </a:blip>
          <a:srcRect t="6284" b="6284"/>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2171</TotalTime>
  <Words>351</Words>
  <Application>Microsoft Office PowerPoint</Application>
  <PresentationFormat>Widescreen</PresentationFormat>
  <Paragraphs>58</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bakul yenarkar</cp:lastModifiedBy>
  <cp:revision>99</cp:revision>
  <dcterms:created xsi:type="dcterms:W3CDTF">2020-09-22T06:24:34Z</dcterms:created>
  <dcterms:modified xsi:type="dcterms:W3CDTF">2021-10-04T07:06:49Z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