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810" r:id="rId1"/>
  </p:sldMasterIdLst>
  <p:notesMasterIdLst>
    <p:notesMasterId r:id="rId25"/>
  </p:notesMasterIdLst>
  <p:handoutMasterIdLst>
    <p:handoutMasterId r:id="rId26"/>
  </p:handoutMasterIdLst>
  <p:sldIdLst>
    <p:sldId id="256" r:id="rId2"/>
    <p:sldId id="356" r:id="rId3"/>
    <p:sldId id="325" r:id="rId4"/>
    <p:sldId id="366" r:id="rId5"/>
    <p:sldId id="364" r:id="rId6"/>
    <p:sldId id="296" r:id="rId7"/>
    <p:sldId id="347" r:id="rId8"/>
    <p:sldId id="323" r:id="rId9"/>
    <p:sldId id="346" r:id="rId10"/>
    <p:sldId id="344" r:id="rId11"/>
    <p:sldId id="351" r:id="rId12"/>
    <p:sldId id="352" r:id="rId13"/>
    <p:sldId id="353" r:id="rId14"/>
    <p:sldId id="365" r:id="rId15"/>
    <p:sldId id="349" r:id="rId16"/>
    <p:sldId id="367" r:id="rId17"/>
    <p:sldId id="350" r:id="rId18"/>
    <p:sldId id="320" r:id="rId19"/>
    <p:sldId id="357" r:id="rId20"/>
    <p:sldId id="368" r:id="rId21"/>
    <p:sldId id="279" r:id="rId22"/>
    <p:sldId id="331" r:id="rId23"/>
    <p:sldId id="358" r:id="rId24"/>
  </p:sldIdLst>
  <p:sldSz cx="12192000" cy="6858000"/>
  <p:notesSz cx="6794500" cy="9906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영호" initials="김"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0" autoAdjust="0"/>
    <p:restoredTop sz="84124" autoAdjust="0"/>
  </p:normalViewPr>
  <p:slideViewPr>
    <p:cSldViewPr snapToGrid="0">
      <p:cViewPr varScale="1">
        <p:scale>
          <a:sx n="69" d="100"/>
          <a:sy n="69" d="100"/>
        </p:scale>
        <p:origin x="998" y="72"/>
      </p:cViewPr>
      <p:guideLst>
        <p:guide orient="horz" pos="2159"/>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15" d="100"/>
          <a:sy n="115" d="100"/>
        </p:scale>
        <p:origin x="4326"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4283" cy="49702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sz="quarter" idx="1"/>
          </p:nvPr>
        </p:nvSpPr>
        <p:spPr>
          <a:xfrm>
            <a:off x="3848645" y="0"/>
            <a:ext cx="2944283" cy="497020"/>
          </a:xfrm>
          <a:prstGeom prst="rect">
            <a:avLst/>
          </a:prstGeom>
        </p:spPr>
        <p:txBody>
          <a:bodyPr vert="horz" lIns="91440" tIns="45720" rIns="91440" bIns="45720"/>
          <a:lstStyle>
            <a:lvl1pPr algn="r">
              <a:defRPr sz="1200"/>
            </a:lvl1pPr>
          </a:lstStyle>
          <a:p>
            <a:pPr lvl="0">
              <a:defRPr/>
            </a:pPr>
            <a:fld id="{DC963F3D-2EF4-4D49-839B-5F1378A67BFD}" type="datetime1">
              <a:rPr lang="ko-KR" altLang="en-US"/>
              <a:pPr lvl="0">
                <a:defRPr/>
              </a:pPr>
              <a:t>2025-04-02</a:t>
            </a:fld>
            <a:endParaRPr lang="ko-KR" altLang="en-US"/>
          </a:p>
        </p:txBody>
      </p:sp>
      <p:sp>
        <p:nvSpPr>
          <p:cNvPr id="4" name="바닥글 개체 틀 3"/>
          <p:cNvSpPr>
            <a:spLocks noGrp="1"/>
          </p:cNvSpPr>
          <p:nvPr>
            <p:ph type="ftr" sz="quarter" idx="2"/>
          </p:nvPr>
        </p:nvSpPr>
        <p:spPr>
          <a:xfrm>
            <a:off x="0" y="9408981"/>
            <a:ext cx="2944283" cy="497019"/>
          </a:xfrm>
          <a:prstGeom prst="rect">
            <a:avLst/>
          </a:prstGeom>
        </p:spPr>
        <p:txBody>
          <a:bodyPr vert="horz" lIns="91440" tIns="45720" rIns="91440" bIns="45720" anchor="b"/>
          <a:lstStyle>
            <a:lvl1pPr algn="l">
              <a:defRPr sz="1200"/>
            </a:lvl1pPr>
          </a:lstStyle>
          <a:p>
            <a:pPr lvl="0">
              <a:defRPr/>
            </a:pPr>
            <a:endParaRPr lang="ko-KR" altLang="en-US"/>
          </a:p>
        </p:txBody>
      </p:sp>
      <p:sp>
        <p:nvSpPr>
          <p:cNvPr id="5" name="슬라이드 번호 개체 틀 4"/>
          <p:cNvSpPr>
            <a:spLocks noGrp="1"/>
          </p:cNvSpPr>
          <p:nvPr>
            <p:ph type="sldNum" sz="quarter" idx="3"/>
          </p:nvPr>
        </p:nvSpPr>
        <p:spPr>
          <a:xfrm>
            <a:off x="3848645" y="9408981"/>
            <a:ext cx="2944283" cy="497019"/>
          </a:xfrm>
          <a:prstGeom prst="rect">
            <a:avLst/>
          </a:prstGeom>
        </p:spPr>
        <p:txBody>
          <a:bodyPr vert="horz" lIns="91440" tIns="45720" rIns="91440" bIns="45720" anchor="b"/>
          <a:lstStyle>
            <a:lvl1pPr algn="r">
              <a:defRPr sz="1200"/>
            </a:lvl1pPr>
          </a:lstStyle>
          <a:p>
            <a:pPr lvl="0">
              <a:defRPr/>
            </a:pPr>
            <a:fld id="{4AFB3BCD-1257-4E0B-A3CE-1945CA8C9A52}" type="slidenum">
              <a:rPr lang="ko-KR" altLang="en-US"/>
              <a:pPr lvl="0">
                <a:defRPr/>
              </a:pPr>
              <a:t>‹#›</a:t>
            </a:fld>
            <a:endParaRPr lang="ko-KR"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4283" cy="49702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48645" y="0"/>
            <a:ext cx="2944283" cy="497020"/>
          </a:xfrm>
          <a:prstGeom prst="rect">
            <a:avLst/>
          </a:prstGeom>
        </p:spPr>
        <p:txBody>
          <a:bodyPr vert="horz" lIns="91440" tIns="45720" rIns="91440" bIns="45720"/>
          <a:lstStyle>
            <a:lvl1pPr algn="r">
              <a:defRPr sz="1200"/>
            </a:lvl1pPr>
          </a:lstStyle>
          <a:p>
            <a:pPr lvl="0">
              <a:defRPr/>
            </a:pPr>
            <a:fld id="{98E27482-4C1B-4C7F-91D8-FBC4C690AB75}" type="datetime1">
              <a:rPr lang="ko-KR" altLang="en-US"/>
              <a:pPr lvl="0">
                <a:defRPr/>
              </a:pPr>
              <a:t>2025-04-02</a:t>
            </a:fld>
            <a:endParaRPr lang="ko-KR" altLang="en-US"/>
          </a:p>
        </p:txBody>
      </p:sp>
      <p:sp>
        <p:nvSpPr>
          <p:cNvPr id="4" name="슬라이드 이미지 개체 틀 3"/>
          <p:cNvSpPr>
            <a:spLocks noGrp="1" noRot="1" noChangeAspect="1" noTextEdi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450" y="4767262"/>
            <a:ext cx="5435600" cy="3900488"/>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9408981"/>
            <a:ext cx="2944283" cy="497019"/>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48645" y="9408981"/>
            <a:ext cx="2944283" cy="497019"/>
          </a:xfrm>
          <a:prstGeom prst="rect">
            <a:avLst/>
          </a:prstGeom>
        </p:spPr>
        <p:txBody>
          <a:bodyPr vert="horz" lIns="91440" tIns="45720" rIns="91440" bIns="45720" anchor="b"/>
          <a:lstStyle>
            <a:lvl1pPr algn="r">
              <a:defRPr sz="1200"/>
            </a:lvl1pPr>
          </a:lstStyle>
          <a:p>
            <a:pPr lvl="0">
              <a:defRPr/>
            </a:pPr>
            <a:fld id="{EBB4A9A3-B107-4469-B41C-1BD4FAA7F7FA}"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endParaRPr lang="ko-KR" altLang="en-US" dirty="0"/>
          </a:p>
        </p:txBody>
      </p:sp>
      <p:sp>
        <p:nvSpPr>
          <p:cNvPr id="4" name="머리글 개체 틀 3"/>
          <p:cNvSpPr>
            <a:spLocks noGrp="1"/>
          </p:cNvSpPr>
          <p:nvPr>
            <p:ph type="hdr" sz="quarter" idx="10"/>
          </p:nvPr>
        </p:nvSpPr>
        <p:spPr/>
        <p:txBody>
          <a:bodyPr/>
          <a:lstStyle/>
          <a:p>
            <a:pPr lvl="0">
              <a:defRPr/>
            </a:pPr>
            <a:endParaRPr lang="ko-KR" altLang="en-US"/>
          </a:p>
        </p:txBody>
      </p:sp>
      <p:sp>
        <p:nvSpPr>
          <p:cNvPr id="5" name="슬라이드 번호 개체 틀 4"/>
          <p:cNvSpPr>
            <a:spLocks noGrp="1"/>
          </p:cNvSpPr>
          <p:nvPr>
            <p:ph type="sldNum" sz="quarter" idx="11"/>
          </p:nvPr>
        </p:nvSpPr>
        <p:spPr/>
        <p:txBody>
          <a:bodyPr/>
          <a:lstStyle/>
          <a:p>
            <a:pPr lvl="0">
              <a:defRPr/>
            </a:pPr>
            <a:fld id="{EBB4A9A3-B107-4469-B41C-1BD4FAA7F7FA}" type="slidenum">
              <a:rPr lang="en-US" altLang="en-US"/>
              <a:pPr lvl="0">
                <a:defRPr/>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It jointly trains an image encoder and a text encoder using a </a:t>
            </a:r>
            <a:r>
              <a:rPr lang="en-US" altLang="ko-KR" sz="1800" b="1" dirty="0">
                <a:effectLst/>
                <a:latin typeface="맑은 고딕" panose="020B0503020000020004" pitchFamily="50" charset="-127"/>
                <a:cs typeface="Times New Roman" panose="02020603050405020304" pitchFamily="18" charset="0"/>
              </a:rPr>
              <a:t>contrastive learning objective</a:t>
            </a:r>
            <a:r>
              <a:rPr lang="en-US" altLang="ko-KR" sz="1800" dirty="0">
                <a:effectLst/>
                <a:latin typeface="맑은 고딕" panose="020B0503020000020004" pitchFamily="50" charset="-127"/>
                <a:cs typeface="Times New Roman" panose="02020603050405020304" pitchFamily="18" charset="0"/>
              </a:rPr>
              <a:t>, where it maximizes similarity between matching image-text pairs while minimizing mismatches</a:t>
            </a:r>
            <a:endParaRPr lang="en-US" altLang="ko-KR" dirty="0"/>
          </a:p>
          <a:p>
            <a:r>
              <a:rPr lang="en-US" altLang="ko-KR" dirty="0"/>
              <a:t>https://creatis-myriad.github.io/2023/06/05/CLIP.html</a:t>
            </a:r>
            <a:br>
              <a:rPr lang="en-US" altLang="ko-KR" dirty="0"/>
            </a:br>
            <a:r>
              <a:rPr lang="en-US" altLang="ko-KR" dirty="0"/>
              <a:t>Contrastive Language–Image Pretraining (CLIP)</a:t>
            </a:r>
          </a:p>
          <a:p>
            <a:pPr lvl="1"/>
            <a:r>
              <a:rPr lang="en-US" altLang="ko-KR" dirty="0"/>
              <a:t>Is trained with a simple pre-training task</a:t>
            </a:r>
          </a:p>
          <a:p>
            <a:pPr lvl="1"/>
            <a:r>
              <a:rPr lang="en-US" altLang="ko-KR" dirty="0"/>
              <a:t>Use data abundantly available on the internet</a:t>
            </a:r>
          </a:p>
          <a:p>
            <a:pPr lvl="1"/>
            <a:r>
              <a:rPr lang="en-US" altLang="ko-KR" dirty="0"/>
              <a:t>Can be used in many other visual tasks with a zero-shot approach</a:t>
            </a:r>
          </a:p>
          <a:p>
            <a:pPr lvl="1"/>
            <a:r>
              <a:rPr lang="en-US" altLang="ko-KR" dirty="0"/>
              <a:t>Scaling up the data is sufficient to achieve competitive performance</a:t>
            </a:r>
            <a:endParaRPr lang="ko-KR" altLang="en-US" dirty="0"/>
          </a:p>
          <a:p>
            <a:endParaRPr lang="ko-KR" altLang="en-US" dirty="0"/>
          </a:p>
        </p:txBody>
      </p:sp>
      <p:sp>
        <p:nvSpPr>
          <p:cNvPr id="4" name="Header Placeholder 3"/>
          <p:cNvSpPr>
            <a:spLocks noGrp="1"/>
          </p:cNvSpPr>
          <p:nvPr>
            <p:ph type="hdr" sz="quarter"/>
          </p:nvPr>
        </p:nvSpPr>
        <p:spPr/>
        <p:txBody>
          <a:bodyPr/>
          <a:lstStyle/>
          <a:p>
            <a:pPr lvl="0">
              <a:defRPr/>
            </a:pPr>
            <a:endParaRPr lang="ko-KR" altLang="en-US"/>
          </a:p>
        </p:txBody>
      </p:sp>
      <p:sp>
        <p:nvSpPr>
          <p:cNvPr id="5" name="Slide Number Placeholder 4"/>
          <p:cNvSpPr>
            <a:spLocks noGrp="1"/>
          </p:cNvSpPr>
          <p:nvPr>
            <p:ph type="sldNum" sz="quarter" idx="5"/>
          </p:nvPr>
        </p:nvSpPr>
        <p:spPr/>
        <p:txBody>
          <a:bodyPr/>
          <a:lstStyle/>
          <a:p>
            <a:pPr lvl="0">
              <a:defRPr/>
            </a:pPr>
            <a:fld id="{EBB4A9A3-B107-4469-B41C-1BD4FAA7F7FA}" type="slidenum">
              <a:rPr lang="ko-KR" altLang="en-US" smtClean="0"/>
              <a:pPr lvl="0">
                <a:defRPr/>
              </a:pPr>
              <a:t>13</a:t>
            </a:fld>
            <a:endParaRPr lang="ko-KR" altLang="en-US"/>
          </a:p>
        </p:txBody>
      </p:sp>
    </p:spTree>
    <p:extLst>
      <p:ext uri="{BB962C8B-B14F-4D97-AF65-F5344CB8AC3E}">
        <p14:creationId xmlns:p14="http://schemas.microsoft.com/office/powerpoint/2010/main" val="2251782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3. They proposed a machine learning system that dynamically adjusts its weights to adapt to various tasks:</a:t>
            </a:r>
          </a:p>
          <a:p>
            <a:r>
              <a:rPr lang="en-US" altLang="ko-KR" dirty="0"/>
              <a:t> - The model analyzes the incoming task to understand its requirements.</a:t>
            </a:r>
          </a:p>
          <a:p>
            <a:r>
              <a:rPr lang="en-US" altLang="ko-KR" dirty="0"/>
              <a:t> - Then, it applies task-specific adaptations to generate optimal results.</a:t>
            </a:r>
            <a:endParaRPr lang="ko-KR" altLang="en-US" dirty="0"/>
          </a:p>
          <a:p>
            <a:endParaRPr lang="ko-KR" altLang="en-US" dirty="0"/>
          </a:p>
        </p:txBody>
      </p:sp>
      <p:sp>
        <p:nvSpPr>
          <p:cNvPr id="4" name="Header Placeholder 3"/>
          <p:cNvSpPr>
            <a:spLocks noGrp="1"/>
          </p:cNvSpPr>
          <p:nvPr>
            <p:ph type="hdr" sz="quarter"/>
          </p:nvPr>
        </p:nvSpPr>
        <p:spPr/>
        <p:txBody>
          <a:bodyPr/>
          <a:lstStyle/>
          <a:p>
            <a:pPr lvl="0">
              <a:defRPr/>
            </a:pPr>
            <a:endParaRPr lang="ko-KR" altLang="en-US"/>
          </a:p>
        </p:txBody>
      </p:sp>
      <p:sp>
        <p:nvSpPr>
          <p:cNvPr id="5" name="Slide Number Placeholder 4"/>
          <p:cNvSpPr>
            <a:spLocks noGrp="1"/>
          </p:cNvSpPr>
          <p:nvPr>
            <p:ph type="sldNum" sz="quarter" idx="5"/>
          </p:nvPr>
        </p:nvSpPr>
        <p:spPr/>
        <p:txBody>
          <a:bodyPr/>
          <a:lstStyle/>
          <a:p>
            <a:pPr lvl="0">
              <a:defRPr/>
            </a:pPr>
            <a:fld id="{EBB4A9A3-B107-4469-B41C-1BD4FAA7F7FA}" type="slidenum">
              <a:rPr lang="ko-KR" altLang="en-US" smtClean="0"/>
              <a:pPr lvl="0">
                <a:defRPr/>
              </a:pPr>
              <a:t>19</a:t>
            </a:fld>
            <a:endParaRPr lang="ko-KR" altLang="en-US"/>
          </a:p>
        </p:txBody>
      </p:sp>
    </p:spTree>
    <p:extLst>
      <p:ext uri="{BB962C8B-B14F-4D97-AF65-F5344CB8AC3E}">
        <p14:creationId xmlns:p14="http://schemas.microsoft.com/office/powerpoint/2010/main" val="15424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64D3B-24AA-7452-4CC3-B82AB0870C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AA900-A489-3047-4B0D-9824EEE28B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3FD39-AE02-F755-A14A-DF513D234B20}"/>
              </a:ext>
            </a:extLst>
          </p:cNvPr>
          <p:cNvSpPr>
            <a:spLocks noGrp="1"/>
          </p:cNvSpPr>
          <p:nvPr>
            <p:ph type="body" idx="1"/>
          </p:nvPr>
        </p:nvSpPr>
        <p:spPr/>
        <p:txBody>
          <a:bodyPr/>
          <a:lstStyle/>
          <a:p>
            <a:r>
              <a:rPr lang="en-US" altLang="ko-KR" dirty="0"/>
              <a:t>3. They proposed a machine learning system that dynamically adjusts its weights to adapt to various tasks:</a:t>
            </a:r>
          </a:p>
          <a:p>
            <a:r>
              <a:rPr lang="en-US" altLang="ko-KR" dirty="0"/>
              <a:t> - The model analyzes the incoming task to understand its requirements.</a:t>
            </a:r>
          </a:p>
          <a:p>
            <a:r>
              <a:rPr lang="en-US" altLang="ko-KR" dirty="0"/>
              <a:t> - Then, it applies task-specific adaptations to generate optimal results.</a:t>
            </a:r>
            <a:endParaRPr lang="ko-KR" altLang="en-US" dirty="0"/>
          </a:p>
          <a:p>
            <a:endParaRPr lang="ko-KR" altLang="en-US" dirty="0"/>
          </a:p>
        </p:txBody>
      </p:sp>
      <p:sp>
        <p:nvSpPr>
          <p:cNvPr id="4" name="Header Placeholder 3">
            <a:extLst>
              <a:ext uri="{FF2B5EF4-FFF2-40B4-BE49-F238E27FC236}">
                <a16:creationId xmlns:a16="http://schemas.microsoft.com/office/drawing/2014/main" id="{460BF045-6CB0-4262-295C-DFBC1B15D461}"/>
              </a:ext>
            </a:extLst>
          </p:cNvPr>
          <p:cNvSpPr>
            <a:spLocks noGrp="1"/>
          </p:cNvSpPr>
          <p:nvPr>
            <p:ph type="hdr" sz="quarter"/>
          </p:nvPr>
        </p:nvSpPr>
        <p:spPr/>
        <p:txBody>
          <a:bodyPr/>
          <a:lstStyle/>
          <a:p>
            <a:pPr lvl="0">
              <a:defRPr/>
            </a:pPr>
            <a:endParaRPr lang="ko-KR" altLang="en-US"/>
          </a:p>
        </p:txBody>
      </p:sp>
      <p:sp>
        <p:nvSpPr>
          <p:cNvPr id="5" name="Slide Number Placeholder 4">
            <a:extLst>
              <a:ext uri="{FF2B5EF4-FFF2-40B4-BE49-F238E27FC236}">
                <a16:creationId xmlns:a16="http://schemas.microsoft.com/office/drawing/2014/main" id="{68329DBF-AF77-2FE7-585F-0D0E759B0833}"/>
              </a:ext>
            </a:extLst>
          </p:cNvPr>
          <p:cNvSpPr>
            <a:spLocks noGrp="1"/>
          </p:cNvSpPr>
          <p:nvPr>
            <p:ph type="sldNum" sz="quarter" idx="5"/>
          </p:nvPr>
        </p:nvSpPr>
        <p:spPr/>
        <p:txBody>
          <a:bodyPr/>
          <a:lstStyle/>
          <a:p>
            <a:pPr lvl="0">
              <a:defRPr/>
            </a:pPr>
            <a:fld id="{EBB4A9A3-B107-4469-B41C-1BD4FAA7F7FA}" type="slidenum">
              <a:rPr lang="ko-KR" altLang="en-US" smtClean="0"/>
              <a:pPr lvl="0">
                <a:defRPr/>
              </a:pPr>
              <a:t>20</a:t>
            </a:fld>
            <a:endParaRPr lang="ko-KR" altLang="en-US"/>
          </a:p>
        </p:txBody>
      </p:sp>
    </p:spTree>
    <p:extLst>
      <p:ext uri="{BB962C8B-B14F-4D97-AF65-F5344CB8AC3E}">
        <p14:creationId xmlns:p14="http://schemas.microsoft.com/office/powerpoint/2010/main" val="75047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Traditional communication systems aim to offer a high data transmission rate and a low symbol (bit) error rate. </a:t>
            </a:r>
          </a:p>
          <a:p>
            <a:r>
              <a:rPr lang="en-US" altLang="ko-KR" b="1" dirty="0"/>
              <a:t>Semantic communications </a:t>
            </a:r>
            <a:r>
              <a:rPr lang="en-US" altLang="ko-KR" dirty="0"/>
              <a:t>is to extract the “meanings” or “features” of sent information from a source and “interpret” the semantic information at a destination.</a:t>
            </a:r>
          </a:p>
        </p:txBody>
      </p:sp>
      <p:sp>
        <p:nvSpPr>
          <p:cNvPr id="4" name="Header Placeholder 3"/>
          <p:cNvSpPr>
            <a:spLocks noGrp="1"/>
          </p:cNvSpPr>
          <p:nvPr>
            <p:ph type="hdr" sz="quarter"/>
          </p:nvPr>
        </p:nvSpPr>
        <p:spPr/>
        <p:txBody>
          <a:bodyPr/>
          <a:lstStyle/>
          <a:p>
            <a:pPr lvl="0">
              <a:defRPr/>
            </a:pPr>
            <a:endParaRPr lang="ko-KR" altLang="en-US"/>
          </a:p>
        </p:txBody>
      </p:sp>
      <p:sp>
        <p:nvSpPr>
          <p:cNvPr id="5" name="Slide Number Placeholder 4"/>
          <p:cNvSpPr>
            <a:spLocks noGrp="1"/>
          </p:cNvSpPr>
          <p:nvPr>
            <p:ph type="sldNum" sz="quarter" idx="5"/>
          </p:nvPr>
        </p:nvSpPr>
        <p:spPr/>
        <p:txBody>
          <a:bodyPr/>
          <a:lstStyle/>
          <a:p>
            <a:pPr lvl="0">
              <a:defRPr/>
            </a:pPr>
            <a:fld id="{EBB4A9A3-B107-4469-B41C-1BD4FAA7F7FA}" type="slidenum">
              <a:rPr lang="ko-KR" altLang="en-US" smtClean="0"/>
              <a:pPr lvl="0">
                <a:defRPr/>
              </a:pPr>
              <a:t>3</a:t>
            </a:fld>
            <a:endParaRPr lang="ko-KR" altLang="en-US"/>
          </a:p>
        </p:txBody>
      </p:sp>
    </p:spTree>
    <p:extLst>
      <p:ext uri="{BB962C8B-B14F-4D97-AF65-F5344CB8AC3E}">
        <p14:creationId xmlns:p14="http://schemas.microsoft.com/office/powerpoint/2010/main" val="388905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64CEE-75BE-1ECC-BA45-A80B69BD42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B99A6C-A272-EADC-8B5A-2F59EAA97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C0AD5D-447C-C6CE-9275-F58EB7894301}"/>
              </a:ext>
            </a:extLst>
          </p:cNvPr>
          <p:cNvSpPr>
            <a:spLocks noGrp="1"/>
          </p:cNvSpPr>
          <p:nvPr>
            <p:ph type="body" idx="1"/>
          </p:nvPr>
        </p:nvSpPr>
        <p:spPr/>
        <p:txBody>
          <a:bodyPr/>
          <a:lstStyle/>
          <a:p>
            <a:r>
              <a:rPr lang="en-US" altLang="ko-KR" dirty="0"/>
              <a:t>This research developed a framework based on the transformer to communicate adaptive </a:t>
            </a:r>
            <a:endParaRPr lang="ko-KR" altLang="en-US" dirty="0"/>
          </a:p>
        </p:txBody>
      </p:sp>
      <p:sp>
        <p:nvSpPr>
          <p:cNvPr id="4" name="Header Placeholder 3">
            <a:extLst>
              <a:ext uri="{FF2B5EF4-FFF2-40B4-BE49-F238E27FC236}">
                <a16:creationId xmlns:a16="http://schemas.microsoft.com/office/drawing/2014/main" id="{7FD0F005-F641-871F-1699-93074E4FAAEB}"/>
              </a:ext>
            </a:extLst>
          </p:cNvPr>
          <p:cNvSpPr>
            <a:spLocks noGrp="1"/>
          </p:cNvSpPr>
          <p:nvPr>
            <p:ph type="hdr" sz="quarter"/>
          </p:nvPr>
        </p:nvSpPr>
        <p:spPr/>
        <p:txBody>
          <a:bodyPr/>
          <a:lstStyle/>
          <a:p>
            <a:pPr lvl="0">
              <a:defRPr/>
            </a:pPr>
            <a:endParaRPr lang="ko-KR" altLang="en-US"/>
          </a:p>
        </p:txBody>
      </p:sp>
      <p:sp>
        <p:nvSpPr>
          <p:cNvPr id="5" name="Slide Number Placeholder 4">
            <a:extLst>
              <a:ext uri="{FF2B5EF4-FFF2-40B4-BE49-F238E27FC236}">
                <a16:creationId xmlns:a16="http://schemas.microsoft.com/office/drawing/2014/main" id="{19BD1929-4214-A0EE-9CD5-95BE3632A857}"/>
              </a:ext>
            </a:extLst>
          </p:cNvPr>
          <p:cNvSpPr>
            <a:spLocks noGrp="1"/>
          </p:cNvSpPr>
          <p:nvPr>
            <p:ph type="sldNum" sz="quarter" idx="5"/>
          </p:nvPr>
        </p:nvSpPr>
        <p:spPr/>
        <p:txBody>
          <a:bodyPr/>
          <a:lstStyle/>
          <a:p>
            <a:pPr lvl="0">
              <a:defRPr/>
            </a:pPr>
            <a:fld id="{EBB4A9A3-B107-4469-B41C-1BD4FAA7F7FA}" type="slidenum">
              <a:rPr lang="ko-KR" altLang="en-US" smtClean="0"/>
              <a:pPr lvl="0">
                <a:defRPr/>
              </a:pPr>
              <a:t>4</a:t>
            </a:fld>
            <a:endParaRPr lang="ko-KR" altLang="en-US"/>
          </a:p>
        </p:txBody>
      </p:sp>
    </p:spTree>
    <p:extLst>
      <p:ext uri="{BB962C8B-B14F-4D97-AF65-F5344CB8AC3E}">
        <p14:creationId xmlns:p14="http://schemas.microsoft.com/office/powerpoint/2010/main" val="400759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FF0B3-2F20-6899-E4A3-5080C12AC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8C7997-6ECE-4CB7-4203-A300537EB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37D761-0EE3-82B9-0E3E-72F846768DA8}"/>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Explain</a:t>
            </a:r>
            <a:r>
              <a:rPr lang="ko-KR" altLang="en-US" dirty="0"/>
              <a:t> </a:t>
            </a:r>
            <a:r>
              <a:rPr lang="en-US" altLang="ko-KR" dirty="0"/>
              <a:t>only</a:t>
            </a:r>
            <a:r>
              <a:rPr lang="ko-KR" altLang="en-US" dirty="0"/>
              <a:t> </a:t>
            </a:r>
            <a:r>
              <a:rPr lang="en-US" altLang="ko-KR" dirty="0"/>
              <a:t>Transformer: The model consists of </a:t>
            </a:r>
            <a:r>
              <a:rPr lang="en-US" altLang="ko-KR" b="1" dirty="0"/>
              <a:t>encoder-decoder layers</a:t>
            </a:r>
            <a:r>
              <a:rPr lang="en-US" altLang="ko-KR" dirty="0"/>
              <a:t>, where the encoder processes inputs and the decoder generates outputs.</a:t>
            </a:r>
            <a:endParaRPr lang="ko-KR" altLang="en-US" dirty="0"/>
          </a:p>
        </p:txBody>
      </p:sp>
      <p:sp>
        <p:nvSpPr>
          <p:cNvPr id="4" name="Header Placeholder 3">
            <a:extLst>
              <a:ext uri="{FF2B5EF4-FFF2-40B4-BE49-F238E27FC236}">
                <a16:creationId xmlns:a16="http://schemas.microsoft.com/office/drawing/2014/main" id="{E4C13D62-7E99-DD17-EDA8-DFE2213E3DC2}"/>
              </a:ext>
            </a:extLst>
          </p:cNvPr>
          <p:cNvSpPr>
            <a:spLocks noGrp="1"/>
          </p:cNvSpPr>
          <p:nvPr>
            <p:ph type="hdr" sz="quarter"/>
          </p:nvPr>
        </p:nvSpPr>
        <p:spPr/>
        <p:txBody>
          <a:bodyPr/>
          <a:lstStyle/>
          <a:p>
            <a:pPr lvl="0">
              <a:defRPr/>
            </a:pPr>
            <a:endParaRPr lang="ko-KR" altLang="en-US"/>
          </a:p>
        </p:txBody>
      </p:sp>
      <p:sp>
        <p:nvSpPr>
          <p:cNvPr id="5" name="Slide Number Placeholder 4">
            <a:extLst>
              <a:ext uri="{FF2B5EF4-FFF2-40B4-BE49-F238E27FC236}">
                <a16:creationId xmlns:a16="http://schemas.microsoft.com/office/drawing/2014/main" id="{A854154A-64C0-4E4F-299D-2496B2810E46}"/>
              </a:ext>
            </a:extLst>
          </p:cNvPr>
          <p:cNvSpPr>
            <a:spLocks noGrp="1"/>
          </p:cNvSpPr>
          <p:nvPr>
            <p:ph type="sldNum" sz="quarter" idx="5"/>
          </p:nvPr>
        </p:nvSpPr>
        <p:spPr/>
        <p:txBody>
          <a:bodyPr/>
          <a:lstStyle/>
          <a:p>
            <a:pPr lvl="0">
              <a:defRPr/>
            </a:pPr>
            <a:fld id="{EBB4A9A3-B107-4469-B41C-1BD4FAA7F7FA}" type="slidenum">
              <a:rPr lang="ko-KR" altLang="en-US" smtClean="0"/>
              <a:pPr lvl="0">
                <a:defRPr/>
              </a:pPr>
              <a:t>7</a:t>
            </a:fld>
            <a:endParaRPr lang="ko-KR" altLang="en-US"/>
          </a:p>
        </p:txBody>
      </p:sp>
    </p:spTree>
    <p:extLst>
      <p:ext uri="{BB962C8B-B14F-4D97-AF65-F5344CB8AC3E}">
        <p14:creationId xmlns:p14="http://schemas.microsoft.com/office/powerpoint/2010/main" val="18936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Each encoder is broken down in two sub-layers, and each decoder consists of </a:t>
            </a:r>
            <a:r>
              <a:rPr lang="en-US" altLang="ko-KR"/>
              <a:t>three sub-layers.</a:t>
            </a:r>
            <a:endParaRPr lang="en-US" altLang="ko-KR" dirty="0"/>
          </a:p>
          <a:p>
            <a:r>
              <a:rPr lang="en-US" altLang="ko-KR" dirty="0"/>
              <a:t>It uses </a:t>
            </a:r>
            <a:r>
              <a:rPr lang="en-US" altLang="ko-KR" b="1" dirty="0"/>
              <a:t>self-attention</a:t>
            </a:r>
            <a:r>
              <a:rPr lang="en-US" altLang="ko-KR" dirty="0"/>
              <a:t> to weigh the importance of different input elements and </a:t>
            </a:r>
            <a:r>
              <a:rPr lang="en-US" altLang="ko-KR" b="1" dirty="0"/>
              <a:t>positional encoding</a:t>
            </a:r>
            <a:r>
              <a:rPr lang="en-US" altLang="ko-KR" dirty="0"/>
              <a:t> to retain sequence order information. </a:t>
            </a:r>
            <a:endParaRPr lang="ko-KR" altLang="en-US" dirty="0"/>
          </a:p>
        </p:txBody>
      </p:sp>
      <p:sp>
        <p:nvSpPr>
          <p:cNvPr id="4" name="Header Placeholder 3"/>
          <p:cNvSpPr>
            <a:spLocks noGrp="1"/>
          </p:cNvSpPr>
          <p:nvPr>
            <p:ph type="hdr" sz="quarter"/>
          </p:nvPr>
        </p:nvSpPr>
        <p:spPr/>
        <p:txBody>
          <a:bodyPr/>
          <a:lstStyle/>
          <a:p>
            <a:pPr lvl="0">
              <a:defRPr/>
            </a:pPr>
            <a:endParaRPr lang="ko-KR" altLang="en-US"/>
          </a:p>
        </p:txBody>
      </p:sp>
      <p:sp>
        <p:nvSpPr>
          <p:cNvPr id="5" name="Slide Number Placeholder 4"/>
          <p:cNvSpPr>
            <a:spLocks noGrp="1"/>
          </p:cNvSpPr>
          <p:nvPr>
            <p:ph type="sldNum" sz="quarter" idx="5"/>
          </p:nvPr>
        </p:nvSpPr>
        <p:spPr/>
        <p:txBody>
          <a:bodyPr/>
          <a:lstStyle/>
          <a:p>
            <a:pPr lvl="0">
              <a:defRPr/>
            </a:pPr>
            <a:fld id="{EBB4A9A3-B107-4469-B41C-1BD4FAA7F7FA}" type="slidenum">
              <a:rPr lang="ko-KR" altLang="en-US" smtClean="0"/>
              <a:pPr lvl="0">
                <a:defRPr/>
              </a:pPr>
              <a:t>8</a:t>
            </a:fld>
            <a:endParaRPr lang="ko-KR" altLang="en-US"/>
          </a:p>
        </p:txBody>
      </p:sp>
    </p:spTree>
    <p:extLst>
      <p:ext uri="{BB962C8B-B14F-4D97-AF65-F5344CB8AC3E}">
        <p14:creationId xmlns:p14="http://schemas.microsoft.com/office/powerpoint/2010/main" val="58539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The </a:t>
            </a:r>
            <a:r>
              <a:rPr lang="en-US" altLang="ko-KR" b="1" dirty="0"/>
              <a:t>Encoder</a:t>
            </a:r>
            <a:r>
              <a:rPr lang="en-US" altLang="ko-KR" dirty="0"/>
              <a:t> processes input sequences through multiple layers, where each layer includes </a:t>
            </a:r>
            <a:r>
              <a:rPr lang="en-US" altLang="ko-KR" b="1" dirty="0"/>
              <a:t>self-attention</a:t>
            </a:r>
            <a:r>
              <a:rPr lang="en-US" altLang="ko-KR" dirty="0"/>
              <a:t> (to capture relationships between tokens) and </a:t>
            </a:r>
            <a:r>
              <a:rPr lang="en-US" altLang="ko-KR" b="1" dirty="0"/>
              <a:t>feed-forward neural networks</a:t>
            </a:r>
            <a:r>
              <a:rPr lang="en-US" altLang="ko-KR" dirty="0"/>
              <a:t>. Positional encodings are added to input embeddings to retain sequence order.</a:t>
            </a:r>
          </a:p>
          <a:p>
            <a:r>
              <a:rPr lang="en-US" altLang="ko-KR" dirty="0"/>
              <a:t>The </a:t>
            </a:r>
            <a:r>
              <a:rPr lang="en-US" altLang="ko-KR" b="1" dirty="0"/>
              <a:t>Decoder</a:t>
            </a:r>
            <a:r>
              <a:rPr lang="en-US" altLang="ko-KR" dirty="0"/>
              <a:t> mirrors the encoder structure, with an added </a:t>
            </a:r>
            <a:r>
              <a:rPr lang="en-US" altLang="ko-KR" b="1" dirty="0"/>
              <a:t>encoder-decoder attention mechanism</a:t>
            </a:r>
            <a:r>
              <a:rPr lang="en-US" altLang="ko-KR" dirty="0"/>
              <a:t> that focuses on relevant parts of the encoder output while processing its input.</a:t>
            </a:r>
          </a:p>
          <a:p>
            <a:r>
              <a:rPr lang="en-US" altLang="ko-KR" dirty="0"/>
              <a:t>Both encoder and decoder layers use </a:t>
            </a:r>
            <a:r>
              <a:rPr lang="en-US" altLang="ko-KR" b="1" dirty="0"/>
              <a:t>residual connections</a:t>
            </a:r>
            <a:r>
              <a:rPr lang="en-US" altLang="ko-KR" dirty="0"/>
              <a:t> and </a:t>
            </a:r>
            <a:r>
              <a:rPr lang="en-US" altLang="ko-KR" b="1" dirty="0"/>
              <a:t>normalization</a:t>
            </a:r>
            <a:r>
              <a:rPr lang="en-US" altLang="ko-KR" dirty="0"/>
              <a:t> to stabilize training and enhance performance.</a:t>
            </a:r>
          </a:p>
          <a:p>
            <a:r>
              <a:rPr lang="en-US" altLang="ko-KR" dirty="0"/>
              <a:t>The output from the final decoder layer is passed through a </a:t>
            </a:r>
            <a:r>
              <a:rPr lang="en-US" altLang="ko-KR" b="1" dirty="0"/>
              <a:t>linear layer</a:t>
            </a:r>
            <a:r>
              <a:rPr lang="en-US" altLang="ko-KR" dirty="0"/>
              <a:t> and a </a:t>
            </a:r>
            <a:r>
              <a:rPr lang="en-US" altLang="ko-KR" b="1" dirty="0" err="1"/>
              <a:t>softmax</a:t>
            </a:r>
            <a:r>
              <a:rPr lang="en-US" altLang="ko-KR" b="1" dirty="0"/>
              <a:t> function</a:t>
            </a:r>
            <a:r>
              <a:rPr lang="en-US" altLang="ko-KR" dirty="0"/>
              <a:t> to generate the final sequence (e.g., translated text or predictions).</a:t>
            </a:r>
          </a:p>
          <a:p>
            <a:endParaRPr lang="ko-KR" altLang="en-US" dirty="0"/>
          </a:p>
        </p:txBody>
      </p:sp>
      <p:sp>
        <p:nvSpPr>
          <p:cNvPr id="4" name="Header Placeholder 3"/>
          <p:cNvSpPr>
            <a:spLocks noGrp="1"/>
          </p:cNvSpPr>
          <p:nvPr>
            <p:ph type="hdr" sz="quarter"/>
          </p:nvPr>
        </p:nvSpPr>
        <p:spPr/>
        <p:txBody>
          <a:bodyPr/>
          <a:lstStyle/>
          <a:p>
            <a:pPr lvl="0">
              <a:defRPr/>
            </a:pPr>
            <a:endParaRPr lang="ko-KR" altLang="en-US"/>
          </a:p>
        </p:txBody>
      </p:sp>
      <p:sp>
        <p:nvSpPr>
          <p:cNvPr id="5" name="Slide Number Placeholder 4"/>
          <p:cNvSpPr>
            <a:spLocks noGrp="1"/>
          </p:cNvSpPr>
          <p:nvPr>
            <p:ph type="sldNum" sz="quarter" idx="5"/>
          </p:nvPr>
        </p:nvSpPr>
        <p:spPr/>
        <p:txBody>
          <a:bodyPr/>
          <a:lstStyle/>
          <a:p>
            <a:pPr lvl="0">
              <a:defRPr/>
            </a:pPr>
            <a:fld id="{EBB4A9A3-B107-4469-B41C-1BD4FAA7F7FA}" type="slidenum">
              <a:rPr lang="ko-KR" altLang="en-US" smtClean="0"/>
              <a:pPr lvl="0">
                <a:defRPr/>
              </a:pPr>
              <a:t>9</a:t>
            </a:fld>
            <a:endParaRPr lang="ko-KR" altLang="en-US"/>
          </a:p>
        </p:txBody>
      </p:sp>
    </p:spTree>
    <p:extLst>
      <p:ext uri="{BB962C8B-B14F-4D97-AF65-F5344CB8AC3E}">
        <p14:creationId xmlns:p14="http://schemas.microsoft.com/office/powerpoint/2010/main" val="40507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EF584-9EEA-3A5C-14FC-4AC867A69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AAC05F-6822-D344-CD08-2D0CA93F92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2093E-A4A6-A192-4A89-A1778E26D7EE}"/>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Explain</a:t>
            </a:r>
            <a:r>
              <a:rPr lang="ko-KR" altLang="en-US" dirty="0"/>
              <a:t> </a:t>
            </a:r>
            <a:r>
              <a:rPr lang="en-US" altLang="ko-KR" dirty="0"/>
              <a:t>only</a:t>
            </a:r>
            <a:r>
              <a:rPr lang="ko-KR" altLang="en-US" dirty="0"/>
              <a:t> </a:t>
            </a:r>
            <a:r>
              <a:rPr lang="en-US" altLang="ko-KR" dirty="0"/>
              <a:t>Transformer</a:t>
            </a:r>
          </a:p>
          <a:p>
            <a:endParaRPr lang="ko-KR" altLang="en-US" dirty="0"/>
          </a:p>
        </p:txBody>
      </p:sp>
      <p:sp>
        <p:nvSpPr>
          <p:cNvPr id="4" name="Header Placeholder 3">
            <a:extLst>
              <a:ext uri="{FF2B5EF4-FFF2-40B4-BE49-F238E27FC236}">
                <a16:creationId xmlns:a16="http://schemas.microsoft.com/office/drawing/2014/main" id="{2A6E9E20-6C91-F28B-9936-433F40E4F35A}"/>
              </a:ext>
            </a:extLst>
          </p:cNvPr>
          <p:cNvSpPr>
            <a:spLocks noGrp="1"/>
          </p:cNvSpPr>
          <p:nvPr>
            <p:ph type="hdr" sz="quarter"/>
          </p:nvPr>
        </p:nvSpPr>
        <p:spPr/>
        <p:txBody>
          <a:bodyPr/>
          <a:lstStyle/>
          <a:p>
            <a:pPr lvl="0">
              <a:defRPr/>
            </a:pPr>
            <a:endParaRPr lang="ko-KR" altLang="en-US"/>
          </a:p>
        </p:txBody>
      </p:sp>
      <p:sp>
        <p:nvSpPr>
          <p:cNvPr id="5" name="Slide Number Placeholder 4">
            <a:extLst>
              <a:ext uri="{FF2B5EF4-FFF2-40B4-BE49-F238E27FC236}">
                <a16:creationId xmlns:a16="http://schemas.microsoft.com/office/drawing/2014/main" id="{13F1A121-087F-3A41-B7BF-9ECBDA64B170}"/>
              </a:ext>
            </a:extLst>
          </p:cNvPr>
          <p:cNvSpPr>
            <a:spLocks noGrp="1"/>
          </p:cNvSpPr>
          <p:nvPr>
            <p:ph type="sldNum" sz="quarter" idx="5"/>
          </p:nvPr>
        </p:nvSpPr>
        <p:spPr/>
        <p:txBody>
          <a:bodyPr/>
          <a:lstStyle/>
          <a:p>
            <a:pPr lvl="0">
              <a:defRPr/>
            </a:pPr>
            <a:fld id="{EBB4A9A3-B107-4469-B41C-1BD4FAA7F7FA}" type="slidenum">
              <a:rPr lang="ko-KR" altLang="en-US" smtClean="0"/>
              <a:pPr lvl="0">
                <a:defRPr/>
              </a:pPr>
              <a:t>10</a:t>
            </a:fld>
            <a:endParaRPr lang="ko-KR" altLang="en-US"/>
          </a:p>
        </p:txBody>
      </p:sp>
    </p:spTree>
    <p:extLst>
      <p:ext uri="{BB962C8B-B14F-4D97-AF65-F5344CB8AC3E}">
        <p14:creationId xmlns:p14="http://schemas.microsoft.com/office/powerpoint/2010/main" val="7303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a:t>
            </a:r>
            <a:r>
              <a:rPr lang="en-US" altLang="ko-KR" sz="1800" b="1" dirty="0">
                <a:effectLst/>
                <a:latin typeface="맑은 고딕" panose="020B0503020000020004" pitchFamily="50" charset="-127"/>
                <a:cs typeface="Times New Roman" panose="02020603050405020304" pitchFamily="18" charset="0"/>
              </a:rPr>
              <a:t>Vision Transformer (</a:t>
            </a:r>
            <a:r>
              <a:rPr lang="en-US" altLang="ko-KR" sz="1800" b="1" dirty="0" err="1">
                <a:effectLst/>
                <a:latin typeface="맑은 고딕" panose="020B0503020000020004" pitchFamily="50" charset="-127"/>
                <a:cs typeface="Times New Roman" panose="02020603050405020304" pitchFamily="18" charset="0"/>
              </a:rPr>
              <a:t>ViT</a:t>
            </a:r>
            <a:r>
              <a:rPr lang="en-US" altLang="ko-KR" sz="1800" b="1" dirty="0">
                <a:effectLst/>
                <a:latin typeface="맑은 고딕" panose="020B0503020000020004" pitchFamily="50" charset="-127"/>
                <a:cs typeface="Times New Roman" panose="02020603050405020304" pitchFamily="18" charset="0"/>
              </a:rPr>
              <a:t>)</a:t>
            </a:r>
            <a:r>
              <a:rPr lang="en-US" altLang="ko-KR" sz="1800" dirty="0">
                <a:effectLst/>
                <a:latin typeface="맑은 고딕" panose="020B0503020000020004" pitchFamily="50" charset="-127"/>
                <a:cs typeface="Times New Roman" panose="02020603050405020304" pitchFamily="18" charset="0"/>
              </a:rPr>
              <a:t> applies the Transformer architecture to image data by splitting images into fixed-size </a:t>
            </a:r>
            <a:r>
              <a:rPr lang="en-US" altLang="ko-KR" sz="1800" b="1" dirty="0">
                <a:effectLst/>
                <a:latin typeface="맑은 고딕" panose="020B0503020000020004" pitchFamily="50" charset="-127"/>
                <a:cs typeface="Times New Roman" panose="02020603050405020304" pitchFamily="18" charset="0"/>
              </a:rPr>
              <a:t>patches</a:t>
            </a:r>
            <a:r>
              <a:rPr lang="en-US" altLang="ko-KR" sz="1800" dirty="0">
                <a:effectLst/>
                <a:latin typeface="맑은 고딕" panose="020B0503020000020004" pitchFamily="50" charset="-127"/>
                <a:cs typeface="Times New Roman" panose="02020603050405020304" pitchFamily="18" charset="0"/>
              </a:rPr>
              <a:t> and processing them as token embeddings. </a:t>
            </a:r>
            <a:endParaRPr lang="ko-KR" altLang="en-US" dirty="0"/>
          </a:p>
        </p:txBody>
      </p:sp>
      <p:sp>
        <p:nvSpPr>
          <p:cNvPr id="4" name="Header Placeholder 3"/>
          <p:cNvSpPr>
            <a:spLocks noGrp="1"/>
          </p:cNvSpPr>
          <p:nvPr>
            <p:ph type="hdr" sz="quarter"/>
          </p:nvPr>
        </p:nvSpPr>
        <p:spPr/>
        <p:txBody>
          <a:bodyPr/>
          <a:lstStyle/>
          <a:p>
            <a:pPr lvl="0">
              <a:defRPr/>
            </a:pPr>
            <a:endParaRPr lang="ko-KR" altLang="en-US"/>
          </a:p>
        </p:txBody>
      </p:sp>
      <p:sp>
        <p:nvSpPr>
          <p:cNvPr id="5" name="Slide Number Placeholder 4"/>
          <p:cNvSpPr>
            <a:spLocks noGrp="1"/>
          </p:cNvSpPr>
          <p:nvPr>
            <p:ph type="sldNum" sz="quarter" idx="5"/>
          </p:nvPr>
        </p:nvSpPr>
        <p:spPr/>
        <p:txBody>
          <a:bodyPr/>
          <a:lstStyle/>
          <a:p>
            <a:pPr lvl="0">
              <a:defRPr/>
            </a:pPr>
            <a:fld id="{EBB4A9A3-B107-4469-B41C-1BD4FAA7F7FA}" type="slidenum">
              <a:rPr lang="ko-KR" altLang="en-US" smtClean="0"/>
              <a:pPr lvl="0">
                <a:defRPr/>
              </a:pPr>
              <a:t>11</a:t>
            </a:fld>
            <a:endParaRPr lang="ko-KR" altLang="en-US"/>
          </a:p>
        </p:txBody>
      </p:sp>
    </p:spTree>
    <p:extLst>
      <p:ext uri="{BB962C8B-B14F-4D97-AF65-F5344CB8AC3E}">
        <p14:creationId xmlns:p14="http://schemas.microsoft.com/office/powerpoint/2010/main" val="178448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Figure 1: Model overview. We split an image into fixed-size patches, linearly embed each of them, add position embeddings, and feed the resulting sequence of vectors to a standard Transformer encoder. In order to perform classification, we use the standard approach of adding an extra learnable “classification token” to the sequence. The illustration of the Transformer encoder was inspired by Vaswani et al. </a:t>
            </a:r>
          </a:p>
          <a:p>
            <a:r>
              <a:rPr lang="en-US" altLang="ko-KR" dirty="0"/>
              <a:t>1 Image Patching: The input image is divided into fixed-size patches, typically 16x16 pixels.</a:t>
            </a:r>
          </a:p>
          <a:p>
            <a:r>
              <a:rPr lang="en-US" altLang="ko-KR" dirty="0"/>
              <a:t>2 Patch Embedding: Each patch is flattened and linearly embedded into a lower-dimensional vector.</a:t>
            </a:r>
          </a:p>
          <a:p>
            <a:r>
              <a:rPr lang="en-US" altLang="ko-KR" dirty="0"/>
              <a:t>3 Positional Encoding: Positional embeddings are added to retain spatial information.</a:t>
            </a:r>
          </a:p>
          <a:p>
            <a:r>
              <a:rPr lang="en-US" altLang="ko-KR" dirty="0"/>
              <a:t>4 Transformer Encoder: The sequence of patch embeddings is processed by a standard Transformer encoder.</a:t>
            </a:r>
          </a:p>
          <a:p>
            <a:r>
              <a:rPr lang="en-US" altLang="ko-KR" dirty="0"/>
              <a:t>5 Classification: A special "classification token" is added to the sequence for final prediction</a:t>
            </a:r>
            <a:endParaRPr lang="ko-KR" altLang="en-US" dirty="0"/>
          </a:p>
        </p:txBody>
      </p:sp>
      <p:sp>
        <p:nvSpPr>
          <p:cNvPr id="4" name="Header Placeholder 3"/>
          <p:cNvSpPr>
            <a:spLocks noGrp="1"/>
          </p:cNvSpPr>
          <p:nvPr>
            <p:ph type="hdr" sz="quarter"/>
          </p:nvPr>
        </p:nvSpPr>
        <p:spPr/>
        <p:txBody>
          <a:bodyPr/>
          <a:lstStyle/>
          <a:p>
            <a:pPr lvl="0">
              <a:defRPr/>
            </a:pPr>
            <a:endParaRPr lang="ko-KR" altLang="en-US"/>
          </a:p>
        </p:txBody>
      </p:sp>
      <p:sp>
        <p:nvSpPr>
          <p:cNvPr id="5" name="Slide Number Placeholder 4"/>
          <p:cNvSpPr>
            <a:spLocks noGrp="1"/>
          </p:cNvSpPr>
          <p:nvPr>
            <p:ph type="sldNum" sz="quarter" idx="5"/>
          </p:nvPr>
        </p:nvSpPr>
        <p:spPr/>
        <p:txBody>
          <a:bodyPr/>
          <a:lstStyle/>
          <a:p>
            <a:pPr lvl="0">
              <a:defRPr/>
            </a:pPr>
            <a:fld id="{EBB4A9A3-B107-4469-B41C-1BD4FAA7F7FA}" type="slidenum">
              <a:rPr lang="ko-KR" altLang="en-US" smtClean="0"/>
              <a:pPr lvl="0">
                <a:defRPr/>
              </a:pPr>
              <a:t>12</a:t>
            </a:fld>
            <a:endParaRPr lang="ko-KR" altLang="en-US"/>
          </a:p>
        </p:txBody>
      </p:sp>
    </p:spTree>
    <p:extLst>
      <p:ext uri="{BB962C8B-B14F-4D97-AF65-F5344CB8AC3E}">
        <p14:creationId xmlns:p14="http://schemas.microsoft.com/office/powerpoint/2010/main" val="227280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2"/>
            <a:ext cx="10363200" cy="2387600"/>
          </a:xfrm>
        </p:spPr>
        <p:txBody>
          <a:bodyPr anchor="b">
            <a:normAutofit/>
          </a:bodyPr>
          <a:lstStyle>
            <a:lvl1pPr algn="ctr">
              <a:defRPr sz="3600"/>
            </a:lvl1pPr>
          </a:lstStyle>
          <a:p>
            <a:pPr lvl="0">
              <a:defRPr/>
            </a:pPr>
            <a:r>
              <a:rPr lang="ko-KR" altLang="en-US"/>
              <a:t>마스터 제목 스타일 편집</a:t>
            </a:r>
            <a:endParaRPr lang="en-US"/>
          </a:p>
        </p:txBody>
      </p:sp>
      <p:sp>
        <p:nvSpPr>
          <p:cNvPr id="3" name="Subtitle 2"/>
          <p:cNvSpPr>
            <a:spLocks noGrp="1"/>
          </p:cNvSpPr>
          <p:nvPr>
            <p:ph type="subTitle" idx="1"/>
          </p:nvPr>
        </p:nvSpPr>
        <p:spPr>
          <a:xfrm>
            <a:off x="1524000"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defRPr/>
            </a:pPr>
            <a:r>
              <a:rPr lang="ko-KR" altLang="en-US"/>
              <a:t>마스터 부제목 스타일 편집</a:t>
            </a:r>
            <a:endParaRPr lang="en-US"/>
          </a:p>
        </p:txBody>
      </p:sp>
      <p:sp>
        <p:nvSpPr>
          <p:cNvPr id="7" name="직사각형 10">
            <a:extLst>
              <a:ext uri="{FF2B5EF4-FFF2-40B4-BE49-F238E27FC236}">
                <a16:creationId xmlns:a16="http://schemas.microsoft.com/office/drawing/2014/main" id="{243F9C60-F1C2-948F-46AF-36AA9A1005B1}"/>
              </a:ext>
            </a:extLst>
          </p:cNvPr>
          <p:cNvSpPr/>
          <p:nvPr userDrawn="1"/>
        </p:nvSpPr>
        <p:spPr>
          <a:xfrm>
            <a:off x="0" y="6585993"/>
            <a:ext cx="12192000" cy="272006"/>
          </a:xfrm>
          <a:prstGeom prst="rect">
            <a:avLst/>
          </a:prstGeom>
          <a:solidFill>
            <a:srgbClr val="CFE2EB">
              <a:alpha val="100000"/>
            </a:srgbClr>
          </a:solidFill>
          <a:ln w="12700" cap="flat" cmpd="sng" algn="ctr">
            <a:noFill/>
            <a:prstDash val="solid"/>
            <a:miter/>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2F5597"/>
              </a:solidFill>
              <a:latin typeface="Segoe UI Light"/>
              <a:ea typeface="맑은 고딕"/>
              <a:cs typeface="Segoe UI Light"/>
            </a:endParaRPr>
          </a:p>
        </p:txBody>
      </p:sp>
      <p:sp>
        <p:nvSpPr>
          <p:cNvPr id="8" name="TextBox 7">
            <a:extLst>
              <a:ext uri="{FF2B5EF4-FFF2-40B4-BE49-F238E27FC236}">
                <a16:creationId xmlns:a16="http://schemas.microsoft.com/office/drawing/2014/main" id="{C88CB993-D1E8-A6DD-57A9-5039772E775B}"/>
              </a:ext>
            </a:extLst>
          </p:cNvPr>
          <p:cNvSpPr txBox="1"/>
          <p:nvPr userDrawn="1"/>
        </p:nvSpPr>
        <p:spPr>
          <a:xfrm>
            <a:off x="691197" y="6585988"/>
            <a:ext cx="11500803" cy="260581"/>
          </a:xfrm>
          <a:prstGeom prst="rect">
            <a:avLst/>
          </a:prstGeom>
          <a:noFill/>
        </p:spPr>
        <p:txBody>
          <a:bodyPr wrap="square">
            <a:spAutoFit/>
          </a:bodyPr>
          <a:lstStyle/>
          <a:p>
            <a:pPr algn="r">
              <a:defRPr/>
            </a:pPr>
            <a:r>
              <a:rPr lang="en-US" altLang="ko-KR" sz="1100" b="0" dirty="0">
                <a:solidFill>
                  <a:schemeClr val="dk1"/>
                </a:solidFill>
                <a:latin typeface="Segoe UI Semibold"/>
                <a:ea typeface="+mn-ea"/>
                <a:cs typeface="Segoe UI Semibold"/>
              </a:rPr>
              <a:t>Yoonkyo</a:t>
            </a:r>
            <a:r>
              <a:rPr lang="ko-KR" altLang="en-US" sz="1100" b="0" dirty="0">
                <a:solidFill>
                  <a:schemeClr val="dk1"/>
                </a:solidFill>
                <a:latin typeface="Segoe UI Semibold"/>
                <a:ea typeface="+mn-ea"/>
                <a:cs typeface="Segoe UI Semibold"/>
              </a:rPr>
              <a:t> </a:t>
            </a:r>
            <a:r>
              <a:rPr lang="en-US" altLang="ko-KR" sz="1100" b="0" dirty="0">
                <a:solidFill>
                  <a:schemeClr val="dk1"/>
                </a:solidFill>
                <a:latin typeface="Segoe UI Semibold"/>
                <a:ea typeface="+mn-ea"/>
                <a:cs typeface="Segoe UI Semibold"/>
              </a:rPr>
              <a:t>Jung </a:t>
            </a:r>
            <a:r>
              <a:rPr lang="en-US" altLang="ko-KR" sz="1100" b="0" baseline="0" dirty="0">
                <a:solidFill>
                  <a:schemeClr val="dk1"/>
                </a:solidFill>
                <a:latin typeface="Segoe UI Light"/>
                <a:ea typeface="+mn-ea"/>
                <a:cs typeface="Segoe UI Light"/>
              </a:rPr>
              <a:t>|</a:t>
            </a:r>
            <a:r>
              <a:rPr lang="en-US" altLang="ko-KR" sz="1100" b="0" dirty="0">
                <a:solidFill>
                  <a:schemeClr val="dk1"/>
                </a:solidFill>
                <a:latin typeface="Segoe UI Light"/>
                <a:ea typeface="+mn-ea"/>
                <a:cs typeface="Segoe UI Light"/>
              </a:rPr>
              <a:t> Department of Electrical and Computer Engineering</a:t>
            </a:r>
            <a:endParaRPr lang="en-US" altLang="ko-KR" sz="1100" b="0" baseline="0" dirty="0">
              <a:solidFill>
                <a:schemeClr val="dk1"/>
              </a:solidFill>
              <a:latin typeface="Segoe UI Light"/>
              <a:ea typeface="+mn-ea"/>
              <a:cs typeface="Segoe UI Light"/>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endParaRPr lang="ko-KR" altLang="en-US"/>
          </a:p>
        </p:txBody>
      </p:sp>
      <p:sp>
        <p:nvSpPr>
          <p:cNvPr id="5" name="Footer Placeholder 4"/>
          <p:cNvSpPr>
            <a:spLocks noGrp="1"/>
          </p:cNvSpPr>
          <p:nvPr>
            <p:ph type="ftr" sz="quarter" idx="11"/>
          </p:nvPr>
        </p:nvSpPr>
        <p:spPr/>
        <p:txBody>
          <a:bodyPr/>
          <a:lstStyle/>
          <a:p>
            <a:pPr lvl="0">
              <a:defRPr/>
            </a:pPr>
            <a:endParaRPr lang="ko-KR" altLang="en-US"/>
          </a:p>
        </p:txBody>
      </p:sp>
      <p:sp>
        <p:nvSpPr>
          <p:cNvPr id="6" name="Slide Number Placeholder 5"/>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4"/>
            <a:ext cx="2628900" cy="5811837"/>
          </a:xfrm>
        </p:spPr>
        <p:txBody>
          <a:bodyPr vert="eaVert"/>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a:xfrm>
            <a:off x="838200" y="365124"/>
            <a:ext cx="7734300" cy="5811837"/>
          </a:xfrm>
        </p:spPr>
        <p:txBody>
          <a:bodyPr vert="eaVert"/>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endParaRPr lang="ko-KR" altLang="en-US"/>
          </a:p>
        </p:txBody>
      </p:sp>
      <p:sp>
        <p:nvSpPr>
          <p:cNvPr id="5" name="Footer Placeholder 4"/>
          <p:cNvSpPr>
            <a:spLocks noGrp="1"/>
          </p:cNvSpPr>
          <p:nvPr>
            <p:ph type="ftr" sz="quarter" idx="11"/>
          </p:nvPr>
        </p:nvSpPr>
        <p:spPr/>
        <p:txBody>
          <a:bodyPr/>
          <a:lstStyle/>
          <a:p>
            <a:pPr lvl="0">
              <a:defRPr/>
            </a:pPr>
            <a:endParaRPr lang="ko-KR" altLang="en-US"/>
          </a:p>
        </p:txBody>
      </p:sp>
      <p:sp>
        <p:nvSpPr>
          <p:cNvPr id="6" name="Slide Number Placeholder 5"/>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제목 및 내용" userDrawn="1">
  <p:cSld name="3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baseline="0"/>
            </a:lvl1pPr>
          </a:lstStyle>
          <a:p>
            <a:pPr lvl="0">
              <a:defRPr/>
            </a:pPr>
            <a:r>
              <a:rPr lang="en-US" altLang="ko-KR"/>
              <a:t>Master Title Style</a:t>
            </a:r>
            <a:endParaRPr lang="ko-KR" altLang="en-US"/>
          </a:p>
        </p:txBody>
      </p:sp>
      <p:sp>
        <p:nvSpPr>
          <p:cNvPr id="3" name="내용 개체 틀 2"/>
          <p:cNvSpPr>
            <a:spLocks noGrp="1"/>
          </p:cNvSpPr>
          <p:nvPr>
            <p:ph idx="1" hasCustomPrompt="1"/>
          </p:nvPr>
        </p:nvSpPr>
        <p:spPr>
          <a:xfrm>
            <a:off x="838200" y="1606582"/>
            <a:ext cx="10515600" cy="4570380"/>
          </a:xfrm>
        </p:spPr>
        <p:txBody>
          <a:bodyPr/>
          <a:lstStyle>
            <a:lvl1pPr>
              <a:lnSpc>
                <a:spcPct val="120000"/>
              </a:lnSpc>
              <a:spcAft>
                <a:spcPts val="900"/>
              </a:spcAft>
              <a:defRPr/>
            </a:lvl1pPr>
            <a:lvl2pPr>
              <a:lnSpc>
                <a:spcPct val="120000"/>
              </a:lnSpc>
              <a:spcAft>
                <a:spcPts val="900"/>
              </a:spcAft>
              <a:defRPr/>
            </a:lvl2pPr>
            <a:lvl3pPr>
              <a:lnSpc>
                <a:spcPct val="120000"/>
              </a:lnSpc>
              <a:defRPr baseline="0"/>
            </a:lvl3pPr>
            <a:lvl4pPr>
              <a:lnSpc>
                <a:spcPct val="120000"/>
              </a:lnSpc>
              <a:defRPr baseline="0"/>
            </a:lvl4pPr>
            <a:lvl5pPr>
              <a:lnSpc>
                <a:spcPct val="120000"/>
              </a:lnSpc>
              <a:defRPr baseline="0"/>
            </a:lvl5pPr>
          </a:lstStyle>
          <a:p>
            <a:pPr lvl="0">
              <a:defRPr/>
            </a:pPr>
            <a:r>
              <a:rPr lang="en-US" altLang="ko-KR"/>
              <a:t>Master Text Style</a:t>
            </a:r>
          </a:p>
          <a:p>
            <a:pPr lvl="1">
              <a:defRPr/>
            </a:pPr>
            <a:r>
              <a:rPr lang="en-US" altLang="ko-KR"/>
              <a:t>Second Text</a:t>
            </a:r>
          </a:p>
          <a:p>
            <a:pPr lvl="2">
              <a:defRPr/>
            </a:pPr>
            <a:r>
              <a:rPr lang="en-US" altLang="ko-KR"/>
              <a:t>Third Text</a:t>
            </a:r>
          </a:p>
          <a:p>
            <a:pPr lvl="3">
              <a:defRPr/>
            </a:pPr>
            <a:r>
              <a:rPr lang="en-US" altLang="ko-KR"/>
              <a:t>Fourth Text</a:t>
            </a:r>
          </a:p>
          <a:p>
            <a:pPr lvl="4">
              <a:defRPr/>
            </a:pPr>
            <a:r>
              <a:rPr lang="en-US" altLang="ko-KR"/>
              <a:t>Fifth Text</a:t>
            </a:r>
            <a:endParaRPr lang="ko-KR" altLang="en-US"/>
          </a:p>
        </p:txBody>
      </p:sp>
      <p:sp>
        <p:nvSpPr>
          <p:cNvPr id="4" name="날짜 개체 틀 3"/>
          <p:cNvSpPr>
            <a:spLocks noGrp="1"/>
          </p:cNvSpPr>
          <p:nvPr>
            <p:ph type="dt" sz="half" idx="10"/>
          </p:nvPr>
        </p:nvSpPr>
        <p:spPr/>
        <p:txBody>
          <a:bodyPr/>
          <a:lstStyle/>
          <a:p>
            <a:pPr lvl="0">
              <a:defRPr/>
            </a:pPr>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87D8D2C9-F5A5-4A0D-B920-B2EB7C68C606}" type="slidenum">
              <a:rPr lang="ko-KR" altLang="en-US"/>
              <a:pPr lvl="0">
                <a:defRPr/>
              </a:pPr>
              <a:t>‹#›</a:t>
            </a:fld>
            <a:endParaRPr lang="ko-KR" altLang="en-US"/>
          </a:p>
        </p:txBody>
      </p:sp>
      <p:sp>
        <p:nvSpPr>
          <p:cNvPr id="9" name="텍스트 개체 틀 8"/>
          <p:cNvSpPr>
            <a:spLocks noGrp="1"/>
          </p:cNvSpPr>
          <p:nvPr>
            <p:ph type="body" sz="quarter" idx="13" hasCustomPrompt="1"/>
          </p:nvPr>
        </p:nvSpPr>
        <p:spPr>
          <a:xfrm>
            <a:off x="1037064" y="936125"/>
            <a:ext cx="10361342" cy="636586"/>
          </a:xfrm>
        </p:spPr>
        <p:txBody>
          <a:bodyPr/>
          <a:lstStyle>
            <a:lvl1pPr marL="0" indent="0">
              <a:buNone/>
              <a:defRPr baseline="0">
                <a:solidFill>
                  <a:srgbClr val="92D050"/>
                </a:solidFill>
                <a:latin typeface="Helvetica 45 Light"/>
              </a:defRPr>
            </a:lvl1pPr>
          </a:lstStyle>
          <a:p>
            <a:pPr lvl="0">
              <a:defRPr/>
            </a:pPr>
            <a:r>
              <a:rPr lang="en-US" altLang="ko-KR"/>
              <a:t>SubTitle Style</a:t>
            </a:r>
            <a:endParaRPr lang="ko-KR" altLang="en-US"/>
          </a:p>
        </p:txBody>
      </p:sp>
      <p:sp>
        <p:nvSpPr>
          <p:cNvPr id="11" name="TextBox 10"/>
          <p:cNvSpPr txBox="1"/>
          <p:nvPr userDrawn="1"/>
        </p:nvSpPr>
        <p:spPr>
          <a:xfrm rot="5400000">
            <a:off x="819473" y="998114"/>
            <a:ext cx="288861" cy="400109"/>
          </a:xfrm>
          <a:prstGeom prst="rect">
            <a:avLst/>
          </a:prstGeom>
          <a:noFill/>
        </p:spPr>
        <p:txBody>
          <a:bodyPr wrap="square">
            <a:spAutoFit/>
          </a:bodyPr>
          <a:lstStyle/>
          <a:p>
            <a:pPr lvl="0">
              <a:defRPr/>
            </a:pPr>
            <a:r>
              <a:rPr lang="en-US" altLang="ko-KR" sz="1350">
                <a:solidFill>
                  <a:srgbClr val="92D050"/>
                </a:solidFill>
                <a:latin typeface="Helvetica 65 Medium"/>
              </a:rPr>
              <a:t>^</a:t>
            </a:r>
            <a:endParaRPr lang="ko-KR" altLang="en-US" sz="1350">
              <a:solidFill>
                <a:srgbClr val="92D050"/>
              </a:solidFill>
              <a:latin typeface="Helvetica 65 Medium"/>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제목 및 내용" userDrawn="1">
  <p:cSld name="4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baseline="0"/>
            </a:lvl1pPr>
          </a:lstStyle>
          <a:p>
            <a:pPr lvl="0">
              <a:defRPr/>
            </a:pPr>
            <a:r>
              <a:rPr lang="en-US" altLang="ko-KR"/>
              <a:t>Master Title Style</a:t>
            </a:r>
            <a:endParaRPr lang="ko-KR" altLang="en-US"/>
          </a:p>
        </p:txBody>
      </p:sp>
      <p:sp>
        <p:nvSpPr>
          <p:cNvPr id="3" name="내용 개체 틀 2"/>
          <p:cNvSpPr>
            <a:spLocks noGrp="1"/>
          </p:cNvSpPr>
          <p:nvPr>
            <p:ph idx="1" hasCustomPrompt="1"/>
          </p:nvPr>
        </p:nvSpPr>
        <p:spPr>
          <a:xfrm>
            <a:off x="838200" y="1606582"/>
            <a:ext cx="10515600" cy="4570380"/>
          </a:xfrm>
        </p:spPr>
        <p:txBody>
          <a:bodyPr/>
          <a:lstStyle>
            <a:lvl1pPr>
              <a:lnSpc>
                <a:spcPct val="120000"/>
              </a:lnSpc>
              <a:spcAft>
                <a:spcPts val="900"/>
              </a:spcAft>
              <a:defRPr/>
            </a:lvl1pPr>
            <a:lvl2pPr>
              <a:lnSpc>
                <a:spcPct val="120000"/>
              </a:lnSpc>
              <a:spcAft>
                <a:spcPts val="900"/>
              </a:spcAft>
              <a:defRPr/>
            </a:lvl2pPr>
            <a:lvl3pPr>
              <a:lnSpc>
                <a:spcPct val="120000"/>
              </a:lnSpc>
              <a:defRPr baseline="0"/>
            </a:lvl3pPr>
            <a:lvl4pPr>
              <a:lnSpc>
                <a:spcPct val="120000"/>
              </a:lnSpc>
              <a:defRPr baseline="0"/>
            </a:lvl4pPr>
            <a:lvl5pPr>
              <a:lnSpc>
                <a:spcPct val="120000"/>
              </a:lnSpc>
              <a:defRPr baseline="0"/>
            </a:lvl5pPr>
          </a:lstStyle>
          <a:p>
            <a:pPr lvl="0">
              <a:defRPr/>
            </a:pPr>
            <a:r>
              <a:rPr lang="en-US" altLang="ko-KR"/>
              <a:t>Master Text Style</a:t>
            </a:r>
          </a:p>
          <a:p>
            <a:pPr lvl="1">
              <a:defRPr/>
            </a:pPr>
            <a:r>
              <a:rPr lang="en-US" altLang="ko-KR"/>
              <a:t>Second Text</a:t>
            </a:r>
          </a:p>
          <a:p>
            <a:pPr lvl="2">
              <a:defRPr/>
            </a:pPr>
            <a:r>
              <a:rPr lang="en-US" altLang="ko-KR"/>
              <a:t>Third Text</a:t>
            </a:r>
          </a:p>
          <a:p>
            <a:pPr lvl="3">
              <a:defRPr/>
            </a:pPr>
            <a:r>
              <a:rPr lang="en-US" altLang="ko-KR"/>
              <a:t>Fourth Text</a:t>
            </a:r>
          </a:p>
          <a:p>
            <a:pPr lvl="4">
              <a:defRPr/>
            </a:pPr>
            <a:r>
              <a:rPr lang="en-US" altLang="ko-KR"/>
              <a:t>Fifth Text</a:t>
            </a:r>
            <a:endParaRPr lang="ko-KR" altLang="en-US"/>
          </a:p>
        </p:txBody>
      </p:sp>
      <p:sp>
        <p:nvSpPr>
          <p:cNvPr id="4" name="날짜 개체 틀 3"/>
          <p:cNvSpPr>
            <a:spLocks noGrp="1"/>
          </p:cNvSpPr>
          <p:nvPr>
            <p:ph type="dt" sz="half" idx="10"/>
          </p:nvPr>
        </p:nvSpPr>
        <p:spPr/>
        <p:txBody>
          <a:bodyPr/>
          <a:lstStyle/>
          <a:p>
            <a:pPr lvl="0">
              <a:defRPr/>
            </a:pPr>
            <a:endParaRPr lang="ko-KR" altLang="en-US"/>
          </a:p>
        </p:txBody>
      </p:sp>
      <p:sp>
        <p:nvSpPr>
          <p:cNvPr id="5" name="바닥글 개체 틀 4"/>
          <p:cNvSpPr>
            <a:spLocks noGrp="1"/>
          </p:cNvSpPr>
          <p:nvPr>
            <p:ph type="ftr" sz="quarter" idx="11"/>
          </p:nvPr>
        </p:nvSpPr>
        <p:spPr/>
        <p:txBody>
          <a:bodyPr/>
          <a:lstStyle/>
          <a:p>
            <a:pPr lvl="0">
              <a:defRPr/>
            </a:pPr>
            <a:endParaRPr lang="ko-KR" altLang="en-US"/>
          </a:p>
        </p:txBody>
      </p:sp>
      <p:sp>
        <p:nvSpPr>
          <p:cNvPr id="6" name="슬라이드 번호 개체 틀 5"/>
          <p:cNvSpPr>
            <a:spLocks noGrp="1"/>
          </p:cNvSpPr>
          <p:nvPr>
            <p:ph type="sldNum" sz="quarter" idx="12"/>
          </p:nvPr>
        </p:nvSpPr>
        <p:spPr/>
        <p:txBody>
          <a:bodyPr/>
          <a:lstStyle/>
          <a:p>
            <a:pPr lvl="0">
              <a:defRPr/>
            </a:pPr>
            <a:fld id="{87D8D2C9-F5A5-4A0D-B920-B2EB7C68C606}" type="slidenum">
              <a:rPr lang="ko-KR" altLang="en-US"/>
              <a:pPr lvl="0">
                <a:defRPr/>
              </a:pPr>
              <a:t>‹#›</a:t>
            </a:fld>
            <a:endParaRPr lang="ko-KR" altLang="en-US"/>
          </a:p>
        </p:txBody>
      </p:sp>
      <p:sp>
        <p:nvSpPr>
          <p:cNvPr id="9" name="텍스트 개체 틀 8"/>
          <p:cNvSpPr>
            <a:spLocks noGrp="1"/>
          </p:cNvSpPr>
          <p:nvPr>
            <p:ph type="body" sz="quarter" idx="13" hasCustomPrompt="1"/>
          </p:nvPr>
        </p:nvSpPr>
        <p:spPr>
          <a:xfrm>
            <a:off x="1037064" y="936125"/>
            <a:ext cx="10361342" cy="636586"/>
          </a:xfrm>
        </p:spPr>
        <p:txBody>
          <a:bodyPr/>
          <a:lstStyle>
            <a:lvl1pPr marL="0" indent="0">
              <a:buNone/>
              <a:defRPr baseline="0">
                <a:solidFill>
                  <a:srgbClr val="92D050"/>
                </a:solidFill>
                <a:latin typeface="Helvetica 45 Light"/>
              </a:defRPr>
            </a:lvl1pPr>
          </a:lstStyle>
          <a:p>
            <a:pPr lvl="0">
              <a:defRPr/>
            </a:pPr>
            <a:r>
              <a:rPr lang="en-US" altLang="ko-KR"/>
              <a:t>SubTitle Style</a:t>
            </a:r>
            <a:endParaRPr lang="ko-KR" altLang="en-US"/>
          </a:p>
        </p:txBody>
      </p:sp>
      <p:sp>
        <p:nvSpPr>
          <p:cNvPr id="11" name="TextBox 10"/>
          <p:cNvSpPr txBox="1"/>
          <p:nvPr userDrawn="1"/>
        </p:nvSpPr>
        <p:spPr>
          <a:xfrm rot="5400000">
            <a:off x="819473" y="998114"/>
            <a:ext cx="288861" cy="400109"/>
          </a:xfrm>
          <a:prstGeom prst="rect">
            <a:avLst/>
          </a:prstGeom>
          <a:noFill/>
        </p:spPr>
        <p:txBody>
          <a:bodyPr wrap="square">
            <a:spAutoFit/>
          </a:bodyPr>
          <a:lstStyle/>
          <a:p>
            <a:pPr lvl="0">
              <a:defRPr/>
            </a:pPr>
            <a:r>
              <a:rPr lang="en-US" altLang="ko-KR" sz="1350">
                <a:solidFill>
                  <a:srgbClr val="92D050"/>
                </a:solidFill>
                <a:latin typeface="Helvetica 65 Medium"/>
              </a:rPr>
              <a:t>^</a:t>
            </a:r>
            <a:endParaRPr lang="ko-KR" altLang="en-US" sz="1350">
              <a:solidFill>
                <a:srgbClr val="92D050"/>
              </a:solidFill>
              <a:latin typeface="Helvetica 65 Medium"/>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제목 및 내용" preserve="1" userDrawn="1">
  <p:cSld name="2_제목 및 내용">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47866" y="1456974"/>
            <a:ext cx="10805932" cy="4719988"/>
          </a:xfrm>
        </p:spPr>
        <p:txBody>
          <a:bodyPr>
            <a:normAutofit/>
          </a:bodyPr>
          <a:lstStyle>
            <a:lvl1pPr>
              <a:lnSpc>
                <a:spcPct val="125000"/>
              </a:lnSpc>
              <a:defRPr sz="2400">
                <a:solidFill>
                  <a:schemeClr val="tx1">
                    <a:lumMod val="75000"/>
                    <a:lumOff val="25000"/>
                  </a:schemeClr>
                </a:solidFill>
                <a:latin typeface="Segoe UI Light"/>
                <a:cs typeface="Segoe UI Light"/>
              </a:defRPr>
            </a:lvl1pPr>
            <a:lvl2pPr>
              <a:lnSpc>
                <a:spcPct val="125000"/>
              </a:lnSpc>
              <a:defRPr sz="2200">
                <a:solidFill>
                  <a:schemeClr val="tx1">
                    <a:lumMod val="75000"/>
                    <a:lumOff val="25000"/>
                  </a:schemeClr>
                </a:solidFill>
                <a:latin typeface="Segoe UI Light"/>
                <a:cs typeface="Segoe UI Light"/>
              </a:defRPr>
            </a:lvl2pPr>
            <a:lvl3pPr>
              <a:lnSpc>
                <a:spcPct val="125000"/>
              </a:lnSpc>
              <a:defRPr sz="2200">
                <a:solidFill>
                  <a:schemeClr val="tx1">
                    <a:lumMod val="75000"/>
                    <a:lumOff val="25000"/>
                  </a:schemeClr>
                </a:solidFill>
                <a:latin typeface="Segoe UI Light"/>
                <a:cs typeface="Segoe UI Light"/>
              </a:defRPr>
            </a:lvl3pPr>
            <a:lvl4pPr>
              <a:lnSpc>
                <a:spcPct val="125000"/>
              </a:lnSpc>
              <a:defRPr sz="2200">
                <a:solidFill>
                  <a:schemeClr val="tx1">
                    <a:lumMod val="75000"/>
                    <a:lumOff val="25000"/>
                  </a:schemeClr>
                </a:solidFill>
                <a:latin typeface="Segoe UI Light"/>
                <a:cs typeface="Segoe UI Light"/>
              </a:defRPr>
            </a:lvl4pPr>
            <a:lvl5pPr>
              <a:lnSpc>
                <a:spcPct val="125000"/>
              </a:lnSpc>
              <a:defRPr sz="2200">
                <a:solidFill>
                  <a:schemeClr val="tx1">
                    <a:lumMod val="75000"/>
                    <a:lumOff val="25000"/>
                  </a:schemeClr>
                </a:solidFill>
                <a:latin typeface="Segoe UI Light"/>
                <a:cs typeface="Segoe UI Light"/>
              </a:defRPr>
            </a:lvl5pPr>
          </a:lstStyle>
          <a:p>
            <a:pPr lvl="0">
              <a:defRPr/>
            </a:pPr>
            <a:r>
              <a:rPr lang="en-US" altLang="ko-KR"/>
              <a:t>Master Text Style</a:t>
            </a:r>
          </a:p>
          <a:p>
            <a:pPr lvl="1">
              <a:defRPr/>
            </a:pPr>
            <a:r>
              <a:rPr lang="en-US" altLang="ko-KR"/>
              <a:t>Second </a:t>
            </a:r>
          </a:p>
          <a:p>
            <a:pPr lvl="2">
              <a:defRPr/>
            </a:pPr>
            <a:r>
              <a:rPr lang="en-US" altLang="ko-KR"/>
              <a:t>Third</a:t>
            </a:r>
          </a:p>
          <a:p>
            <a:pPr lvl="3">
              <a:defRPr/>
            </a:pPr>
            <a:r>
              <a:rPr lang="en-US" altLang="ko-KR"/>
              <a:t>Fourth</a:t>
            </a:r>
          </a:p>
          <a:p>
            <a:pPr lvl="4">
              <a:defRPr/>
            </a:pPr>
            <a:r>
              <a:rPr lang="en-US" altLang="ko-KR"/>
              <a:t>Fifth</a:t>
            </a:r>
            <a:endParaRPr lang="en-US"/>
          </a:p>
        </p:txBody>
      </p:sp>
      <p:sp>
        <p:nvSpPr>
          <p:cNvPr id="10" name="텍스트 개체 틀 9"/>
          <p:cNvSpPr>
            <a:spLocks noGrp="1"/>
          </p:cNvSpPr>
          <p:nvPr>
            <p:ph type="body" sz="quarter" idx="13" hasCustomPrompt="1"/>
          </p:nvPr>
        </p:nvSpPr>
        <p:spPr>
          <a:xfrm>
            <a:off x="554460" y="695325"/>
            <a:ext cx="10794130" cy="304800"/>
          </a:xfrm>
        </p:spPr>
        <p:txBody>
          <a:bodyPr wrap="square" lIns="0" tIns="0" rIns="0" bIns="0" anchor="ctr" anchorCtr="0">
            <a:spAutoFit/>
          </a:bodyPr>
          <a:lstStyle>
            <a:lvl1pPr marL="0" indent="65127">
              <a:buNone/>
              <a:defRPr kumimoji="0" sz="2800" b="0" i="0" u="none" strike="noStrike" cap="none" normalizeH="0" baseline="0">
                <a:solidFill>
                  <a:schemeClr val="dk1"/>
                </a:solidFill>
                <a:latin typeface="Segoe UI Semibold"/>
                <a:ea typeface="+mj-ea"/>
                <a:cs typeface="Segoe UI Semibold"/>
              </a:defRPr>
            </a:lvl1pPr>
          </a:lstStyle>
          <a:p>
            <a:pPr lvl="0">
              <a:defRPr/>
            </a:pPr>
            <a:r>
              <a:rPr lang="en-US" altLang="ko-KR"/>
              <a:t>Subtitle</a:t>
            </a:r>
            <a:endParaRPr lang="ko-KR" altLang="en-US"/>
          </a:p>
        </p:txBody>
      </p:sp>
      <p:cxnSp>
        <p:nvCxnSpPr>
          <p:cNvPr id="15" name="직선 연결선 11"/>
          <p:cNvCxnSpPr/>
          <p:nvPr userDrawn="1"/>
        </p:nvCxnSpPr>
        <p:spPr>
          <a:xfrm>
            <a:off x="669148" y="1119661"/>
            <a:ext cx="10705338" cy="0"/>
          </a:xfrm>
          <a:prstGeom prst="line">
            <a:avLst/>
          </a:prstGeom>
          <a:noFill/>
          <a:ln w="6350" cap="flat" cmpd="sng" algn="ctr">
            <a:solidFill>
              <a:srgbClr val="000000">
                <a:alpha val="100000"/>
              </a:srgbClr>
            </a:solidFill>
            <a:prstDash val="solid"/>
            <a:miter/>
          </a:ln>
        </p:spPr>
      </p:cxnSp>
      <p:cxnSp>
        <p:nvCxnSpPr>
          <p:cNvPr id="18" name="직선 연결선 17"/>
          <p:cNvCxnSpPr/>
          <p:nvPr userDrawn="1"/>
        </p:nvCxnSpPr>
        <p:spPr>
          <a:xfrm>
            <a:off x="628865" y="1123516"/>
            <a:ext cx="10737295"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
        <p:nvSpPr>
          <p:cNvPr id="7" name="직사각형 10">
            <a:extLst>
              <a:ext uri="{FF2B5EF4-FFF2-40B4-BE49-F238E27FC236}">
                <a16:creationId xmlns:a16="http://schemas.microsoft.com/office/drawing/2014/main" id="{114CCD98-CE7F-AA91-5274-3FA63390EA26}"/>
              </a:ext>
            </a:extLst>
          </p:cNvPr>
          <p:cNvSpPr/>
          <p:nvPr userDrawn="1"/>
        </p:nvSpPr>
        <p:spPr>
          <a:xfrm>
            <a:off x="0" y="6585993"/>
            <a:ext cx="12192000" cy="272006"/>
          </a:xfrm>
          <a:prstGeom prst="rect">
            <a:avLst/>
          </a:prstGeom>
          <a:solidFill>
            <a:srgbClr val="CFE2EB">
              <a:alpha val="100000"/>
            </a:srgbClr>
          </a:solidFill>
          <a:ln w="12700" cap="flat" cmpd="sng" algn="ctr">
            <a:noFill/>
            <a:prstDash val="solid"/>
            <a:miter/>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2F5597"/>
              </a:solidFill>
              <a:latin typeface="Segoe UI Light"/>
              <a:ea typeface="맑은 고딕"/>
              <a:cs typeface="Segoe UI Light"/>
            </a:endParaRPr>
          </a:p>
        </p:txBody>
      </p:sp>
      <p:sp>
        <p:nvSpPr>
          <p:cNvPr id="9" name="Slide Number Placeholder 5">
            <a:extLst>
              <a:ext uri="{FF2B5EF4-FFF2-40B4-BE49-F238E27FC236}">
                <a16:creationId xmlns:a16="http://schemas.microsoft.com/office/drawing/2014/main" id="{73A776B0-631D-4FF1-5059-499BF1F496C7}"/>
              </a:ext>
            </a:extLst>
          </p:cNvPr>
          <p:cNvSpPr>
            <a:spLocks noGrp="1"/>
          </p:cNvSpPr>
          <p:nvPr>
            <p:ph type="sldNum" sz="quarter" idx="10"/>
          </p:nvPr>
        </p:nvSpPr>
        <p:spPr>
          <a:xfrm>
            <a:off x="0" y="6620721"/>
            <a:ext cx="691200" cy="219525"/>
          </a:xfrm>
        </p:spPr>
        <p:txBody>
          <a:bodyPr vert="horz" lIns="91440" tIns="45720" rIns="91440" bIns="45720" anchor="ct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
        <p:nvSpPr>
          <p:cNvPr id="12" name="TextBox 7">
            <a:extLst>
              <a:ext uri="{FF2B5EF4-FFF2-40B4-BE49-F238E27FC236}">
                <a16:creationId xmlns:a16="http://schemas.microsoft.com/office/drawing/2014/main" id="{41457046-F870-84EC-6E75-1C9DAC368A20}"/>
              </a:ext>
            </a:extLst>
          </p:cNvPr>
          <p:cNvSpPr txBox="1"/>
          <p:nvPr userDrawn="1"/>
        </p:nvSpPr>
        <p:spPr>
          <a:xfrm>
            <a:off x="691197" y="6585988"/>
            <a:ext cx="11500803" cy="260581"/>
          </a:xfrm>
          <a:prstGeom prst="rect">
            <a:avLst/>
          </a:prstGeom>
          <a:noFill/>
        </p:spPr>
        <p:txBody>
          <a:bodyPr wrap="square">
            <a:spAutoFit/>
          </a:bodyPr>
          <a:lstStyle/>
          <a:p>
            <a:pPr algn="r">
              <a:defRPr/>
            </a:pPr>
            <a:r>
              <a:rPr lang="en-US" altLang="ko-KR" sz="1100" b="0" dirty="0">
                <a:solidFill>
                  <a:schemeClr val="dk1"/>
                </a:solidFill>
                <a:latin typeface="Segoe UI Semibold"/>
                <a:ea typeface="+mn-ea"/>
                <a:cs typeface="Segoe UI Semibold"/>
              </a:rPr>
              <a:t>Yoonkyo</a:t>
            </a:r>
            <a:r>
              <a:rPr lang="ko-KR" altLang="en-US" sz="1100" b="0" dirty="0">
                <a:solidFill>
                  <a:schemeClr val="dk1"/>
                </a:solidFill>
                <a:latin typeface="Segoe UI Semibold"/>
                <a:ea typeface="+mn-ea"/>
                <a:cs typeface="Segoe UI Semibold"/>
              </a:rPr>
              <a:t> </a:t>
            </a:r>
            <a:r>
              <a:rPr lang="en-US" altLang="ko-KR" sz="1100" b="0" dirty="0">
                <a:solidFill>
                  <a:schemeClr val="dk1"/>
                </a:solidFill>
                <a:latin typeface="Segoe UI Semibold"/>
                <a:ea typeface="+mn-ea"/>
                <a:cs typeface="Segoe UI Semibold"/>
              </a:rPr>
              <a:t>Jung </a:t>
            </a:r>
            <a:r>
              <a:rPr lang="en-US" altLang="ko-KR" sz="1100" b="0" baseline="0" dirty="0">
                <a:solidFill>
                  <a:schemeClr val="dk1"/>
                </a:solidFill>
                <a:latin typeface="Segoe UI Light"/>
                <a:ea typeface="+mn-ea"/>
                <a:cs typeface="Segoe UI Light"/>
              </a:rPr>
              <a:t>|</a:t>
            </a:r>
            <a:r>
              <a:rPr lang="en-US" altLang="ko-KR" sz="1100" b="0" dirty="0">
                <a:solidFill>
                  <a:schemeClr val="dk1"/>
                </a:solidFill>
                <a:latin typeface="Segoe UI Light"/>
                <a:ea typeface="+mn-ea"/>
                <a:cs typeface="Segoe UI Light"/>
              </a:rPr>
              <a:t> Department of Electrical and Computer Engineering</a:t>
            </a:r>
            <a:endParaRPr lang="en-US" altLang="ko-KR" sz="1100" b="0" baseline="0" dirty="0">
              <a:solidFill>
                <a:schemeClr val="dk1"/>
              </a:solidFill>
              <a:latin typeface="Segoe UI Light"/>
              <a:ea typeface="+mn-ea"/>
              <a:cs typeface="Segoe UI Light"/>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8200" y="2002631"/>
            <a:ext cx="10515600" cy="2852736"/>
          </a:xfrm>
        </p:spPr>
        <p:txBody>
          <a:bodyPr anchor="ctr" anchorCtr="0"/>
          <a:lstStyle>
            <a:lvl1pPr algn="ctr">
              <a:defRPr kumimoji="0" sz="3200" b="0" i="0" u="none" strike="noStrike" cap="none" normalizeH="0" baseline="0">
                <a:solidFill>
                  <a:schemeClr val="dk1"/>
                </a:solidFill>
                <a:latin typeface="Segoe UI Semibold"/>
                <a:ea typeface="+mj-ea"/>
                <a:cs typeface="Segoe UI Semibold"/>
              </a:defRPr>
            </a:lvl1pPr>
          </a:lstStyle>
          <a:p>
            <a:pPr lvl="0">
              <a:defRPr/>
            </a:pPr>
            <a:r>
              <a:rPr lang="ko-KR" altLang="en-US"/>
              <a:t>마스터 제목 스타일 편집</a:t>
            </a:r>
            <a:endParaRPr lang="en-US"/>
          </a:p>
        </p:txBody>
      </p:sp>
      <p:sp>
        <p:nvSpPr>
          <p:cNvPr id="10" name="직사각형 10"/>
          <p:cNvSpPr/>
          <p:nvPr userDrawn="1"/>
        </p:nvSpPr>
        <p:spPr>
          <a:xfrm>
            <a:off x="0" y="6585993"/>
            <a:ext cx="12192000" cy="272006"/>
          </a:xfrm>
          <a:prstGeom prst="rect">
            <a:avLst/>
          </a:prstGeom>
          <a:solidFill>
            <a:srgbClr val="CFE2EB">
              <a:alpha val="100000"/>
            </a:srgbClr>
          </a:solidFill>
          <a:ln w="12700" cap="flat" cmpd="sng" algn="ctr">
            <a:noFill/>
            <a:prstDash val="solid"/>
            <a:miter/>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2F5597"/>
              </a:solidFill>
              <a:latin typeface="Segoe UI Light"/>
              <a:ea typeface="맑은 고딕"/>
              <a:cs typeface="Segoe UI Light"/>
            </a:endParaRPr>
          </a:p>
        </p:txBody>
      </p:sp>
      <p:sp>
        <p:nvSpPr>
          <p:cNvPr id="11" name="Slide Number Placeholder 5"/>
          <p:cNvSpPr>
            <a:spLocks noGrp="1"/>
          </p:cNvSpPr>
          <p:nvPr userDrawn="1">
            <p:ph type="sldNum" sz="quarter" idx="10"/>
          </p:nvPr>
        </p:nvSpPr>
        <p:spPr>
          <a:xfrm>
            <a:off x="0" y="6620721"/>
            <a:ext cx="691200" cy="219525"/>
          </a:xfrm>
        </p:spPr>
        <p:txBody>
          <a:bodyPr vert="horz" lIns="91440" tIns="45720" rIns="91440" bIns="45720" anchor="ct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a:t>
            </a:fld>
            <a:endParaRPr kumimoji="0" lang="ko-KR" altLang="en-US" sz="1100" b="0" i="0" u="none" strike="noStrike" kern="1200" cap="none" spc="0" normalizeH="0" baseline="0">
              <a:solidFill>
                <a:srgbClr val="000000"/>
              </a:solidFill>
              <a:latin typeface="Segoe UI Semibold"/>
              <a:ea typeface="맑은 고딕"/>
              <a:cs typeface="Segoe UI Semibold"/>
            </a:endParaRPr>
          </a:p>
        </p:txBody>
      </p:sp>
      <p:sp>
        <p:nvSpPr>
          <p:cNvPr id="12" name="TextBox 7"/>
          <p:cNvSpPr txBox="1"/>
          <p:nvPr userDrawn="1"/>
        </p:nvSpPr>
        <p:spPr>
          <a:xfrm>
            <a:off x="691197" y="6585988"/>
            <a:ext cx="11500803" cy="260581"/>
          </a:xfrm>
          <a:prstGeom prst="rect">
            <a:avLst/>
          </a:prstGeom>
          <a:noFill/>
        </p:spPr>
        <p:txBody>
          <a:bodyPr wrap="square">
            <a:spAutoFit/>
          </a:bodyPr>
          <a:lstStyle/>
          <a:p>
            <a:pPr algn="r">
              <a:defRPr/>
            </a:pPr>
            <a:r>
              <a:rPr lang="en-US" altLang="ko-KR" sz="1100" b="0" dirty="0">
                <a:solidFill>
                  <a:schemeClr val="dk1"/>
                </a:solidFill>
                <a:latin typeface="Segoe UI Semibold"/>
                <a:ea typeface="+mn-ea"/>
                <a:cs typeface="Segoe UI Semibold"/>
              </a:rPr>
              <a:t>Yoonkyo</a:t>
            </a:r>
            <a:r>
              <a:rPr lang="ko-KR" altLang="en-US" sz="1100" b="0" dirty="0">
                <a:solidFill>
                  <a:schemeClr val="dk1"/>
                </a:solidFill>
                <a:latin typeface="Segoe UI Semibold"/>
                <a:ea typeface="+mn-ea"/>
                <a:cs typeface="Segoe UI Semibold"/>
              </a:rPr>
              <a:t> </a:t>
            </a:r>
            <a:r>
              <a:rPr lang="en-US" altLang="ko-KR" sz="1100" b="0" dirty="0">
                <a:solidFill>
                  <a:schemeClr val="dk1"/>
                </a:solidFill>
                <a:latin typeface="Segoe UI Semibold"/>
                <a:ea typeface="+mn-ea"/>
                <a:cs typeface="Segoe UI Semibold"/>
              </a:rPr>
              <a:t>Jung </a:t>
            </a:r>
            <a:r>
              <a:rPr lang="en-US" altLang="ko-KR" sz="1100" b="0" baseline="0" dirty="0">
                <a:solidFill>
                  <a:schemeClr val="dk1"/>
                </a:solidFill>
                <a:latin typeface="Segoe UI Light"/>
                <a:ea typeface="+mn-ea"/>
                <a:cs typeface="Segoe UI Light"/>
              </a:rPr>
              <a:t>|</a:t>
            </a:r>
            <a:r>
              <a:rPr lang="en-US" altLang="ko-KR" sz="1100" b="0" dirty="0">
                <a:solidFill>
                  <a:schemeClr val="dk1"/>
                </a:solidFill>
                <a:latin typeface="Segoe UI Light"/>
                <a:ea typeface="+mn-ea"/>
                <a:cs typeface="Segoe UI Light"/>
              </a:rPr>
              <a:t> Department of Electrical and Computer Engineering</a:t>
            </a:r>
            <a:endParaRPr lang="en-US" altLang="ko-KR" sz="1100" b="0" baseline="0" dirty="0">
              <a:solidFill>
                <a:schemeClr val="dk1"/>
              </a:solidFill>
              <a:latin typeface="Segoe UI Light"/>
              <a:ea typeface="+mn-ea"/>
              <a:cs typeface="Segoe UI Light"/>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마스터 제목 스타일 편집</a:t>
            </a:r>
            <a:endParaRPr lang="en-US"/>
          </a:p>
        </p:txBody>
      </p:sp>
      <p:sp>
        <p:nvSpPr>
          <p:cNvPr id="3" name="Content Placeholder 2"/>
          <p:cNvSpPr>
            <a:spLocks noGrp="1"/>
          </p:cNvSpPr>
          <p:nvPr>
            <p:ph sz="half" idx="1"/>
          </p:nvPr>
        </p:nvSpPr>
        <p:spPr>
          <a:xfrm>
            <a:off x="838200" y="1825624"/>
            <a:ext cx="5181600" cy="4351337"/>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Content Placeholder 3"/>
          <p:cNvSpPr>
            <a:spLocks noGrp="1"/>
          </p:cNvSpPr>
          <p:nvPr>
            <p:ph sz="half" idx="2"/>
          </p:nvPr>
        </p:nvSpPr>
        <p:spPr>
          <a:xfrm>
            <a:off x="6172200" y="1825624"/>
            <a:ext cx="5181600" cy="4351337"/>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5" name="Date Placeholder 4"/>
          <p:cNvSpPr>
            <a:spLocks noGrp="1"/>
          </p:cNvSpPr>
          <p:nvPr>
            <p:ph type="dt" sz="half" idx="10"/>
          </p:nvPr>
        </p:nvSpPr>
        <p:spPr/>
        <p:txBody>
          <a:bodyPr/>
          <a:lstStyle/>
          <a:p>
            <a:pPr lvl="0">
              <a:defRPr/>
            </a:pPr>
            <a:endParaRPr lang="ko-KR" altLang="en-US"/>
          </a:p>
        </p:txBody>
      </p:sp>
      <p:sp>
        <p:nvSpPr>
          <p:cNvPr id="6" name="Footer Placeholder 5"/>
          <p:cNvSpPr>
            <a:spLocks noGrp="1"/>
          </p:cNvSpPr>
          <p:nvPr>
            <p:ph type="ftr" sz="quarter" idx="11"/>
          </p:nvPr>
        </p:nvSpPr>
        <p:spPr/>
        <p:txBody>
          <a:bodyPr/>
          <a:lstStyle/>
          <a:p>
            <a:pPr lvl="0">
              <a:defRPr/>
            </a:pPr>
            <a:endParaRPr lang="ko-KR" altLang="en-US"/>
          </a:p>
        </p:txBody>
      </p:sp>
      <p:sp>
        <p:nvSpPr>
          <p:cNvPr id="7" name="Slide Number Placeholder 6"/>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2"/>
          </a:xfrm>
        </p:spPr>
        <p:txBody>
          <a:body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9789" y="168116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ko-KR" altLang="en-US"/>
              <a:t>마스터 텍스트 스타일을 편집합니다</a:t>
            </a:r>
          </a:p>
        </p:txBody>
      </p:sp>
      <p:sp>
        <p:nvSpPr>
          <p:cNvPr id="4" name="Content Placeholder 3"/>
          <p:cNvSpPr>
            <a:spLocks noGrp="1"/>
          </p:cNvSpPr>
          <p:nvPr>
            <p:ph sz="half" idx="2"/>
          </p:nvPr>
        </p:nvSpPr>
        <p:spPr>
          <a:xfrm>
            <a:off x="839789" y="2505074"/>
            <a:ext cx="5157787" cy="3684588"/>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5" name="Text Placeholder 4"/>
          <p:cNvSpPr>
            <a:spLocks noGrp="1"/>
          </p:cNvSpPr>
          <p:nvPr>
            <p:ph type="body" sz="quarter" idx="3"/>
          </p:nvPr>
        </p:nvSpPr>
        <p:spPr>
          <a:xfrm>
            <a:off x="6172200" y="168116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ko-KR" altLang="en-US"/>
              <a:t>마스터 텍스트 스타일을 편집합니다</a:t>
            </a:r>
          </a:p>
        </p:txBody>
      </p:sp>
      <p:sp>
        <p:nvSpPr>
          <p:cNvPr id="6" name="Content Placeholder 5"/>
          <p:cNvSpPr>
            <a:spLocks noGrp="1"/>
          </p:cNvSpPr>
          <p:nvPr>
            <p:ph sz="quarter" idx="4"/>
          </p:nvPr>
        </p:nvSpPr>
        <p:spPr>
          <a:xfrm>
            <a:off x="6172200" y="2505074"/>
            <a:ext cx="5183188" cy="3684588"/>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7" name="Date Placeholder 6"/>
          <p:cNvSpPr>
            <a:spLocks noGrp="1"/>
          </p:cNvSpPr>
          <p:nvPr>
            <p:ph type="dt" sz="half" idx="10"/>
          </p:nvPr>
        </p:nvSpPr>
        <p:spPr/>
        <p:txBody>
          <a:bodyPr/>
          <a:lstStyle/>
          <a:p>
            <a:pPr lvl="0">
              <a:defRPr/>
            </a:pPr>
            <a:endParaRPr lang="ko-KR" altLang="en-US"/>
          </a:p>
        </p:txBody>
      </p:sp>
      <p:sp>
        <p:nvSpPr>
          <p:cNvPr id="8" name="Footer Placeholder 7"/>
          <p:cNvSpPr>
            <a:spLocks noGrp="1"/>
          </p:cNvSpPr>
          <p:nvPr>
            <p:ph type="ftr" sz="quarter" idx="11"/>
          </p:nvPr>
        </p:nvSpPr>
        <p:spPr/>
        <p:txBody>
          <a:bodyPr/>
          <a:lstStyle/>
          <a:p>
            <a:pPr lvl="0">
              <a:defRPr/>
            </a:pPr>
            <a:endParaRPr lang="ko-KR" altLang="en-US"/>
          </a:p>
        </p:txBody>
      </p:sp>
      <p:sp>
        <p:nvSpPr>
          <p:cNvPr id="9" name="Slide Number Placeholder 8"/>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마스터 제목 스타일 편집</a:t>
            </a:r>
            <a:endParaRPr lang="en-US"/>
          </a:p>
        </p:txBody>
      </p:sp>
      <p:sp>
        <p:nvSpPr>
          <p:cNvPr id="3" name="Date Placeholder 2"/>
          <p:cNvSpPr>
            <a:spLocks noGrp="1"/>
          </p:cNvSpPr>
          <p:nvPr>
            <p:ph type="dt" sz="half" idx="10"/>
          </p:nvPr>
        </p:nvSpPr>
        <p:spPr/>
        <p:txBody>
          <a:bodyPr/>
          <a:lstStyle/>
          <a:p>
            <a:pPr lvl="0">
              <a:defRPr/>
            </a:pPr>
            <a:endParaRPr lang="ko-KR" altLang="en-US"/>
          </a:p>
        </p:txBody>
      </p:sp>
      <p:sp>
        <p:nvSpPr>
          <p:cNvPr id="4" name="Footer Placeholder 3"/>
          <p:cNvSpPr>
            <a:spLocks noGrp="1"/>
          </p:cNvSpPr>
          <p:nvPr>
            <p:ph type="ftr" sz="quarter" idx="11"/>
          </p:nvPr>
        </p:nvSpPr>
        <p:spPr/>
        <p:txBody>
          <a:bodyPr/>
          <a:lstStyle/>
          <a:p>
            <a:pPr lvl="0">
              <a:defRPr/>
            </a:pPr>
            <a:endParaRPr lang="ko-KR" altLang="en-US"/>
          </a:p>
        </p:txBody>
      </p:sp>
      <p:sp>
        <p:nvSpPr>
          <p:cNvPr id="5" name="Slide Number Placeholder 4"/>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defRPr/>
            </a:pPr>
            <a:endParaRPr lang="ko-KR" altLang="en-US"/>
          </a:p>
        </p:txBody>
      </p:sp>
      <p:sp>
        <p:nvSpPr>
          <p:cNvPr id="3" name="Footer Placeholder 2"/>
          <p:cNvSpPr>
            <a:spLocks noGrp="1"/>
          </p:cNvSpPr>
          <p:nvPr>
            <p:ph type="ftr" sz="quarter" idx="11"/>
          </p:nvPr>
        </p:nvSpPr>
        <p:spPr/>
        <p:txBody>
          <a:bodyPr/>
          <a:lstStyle/>
          <a:p>
            <a:pPr lvl="0">
              <a:defRPr/>
            </a:pPr>
            <a:endParaRPr lang="ko-KR" altLang="en-US"/>
          </a:p>
        </p:txBody>
      </p:sp>
      <p:sp>
        <p:nvSpPr>
          <p:cNvPr id="4" name="Slide Number Placeholder 3"/>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lvl="0">
              <a:defRPr/>
            </a:pPr>
            <a:r>
              <a:rPr lang="ko-KR" altLang="en-US"/>
              <a:t>마스터 제목 스타일 편집</a:t>
            </a:r>
            <a:endParaRPr lang="en-US"/>
          </a:p>
        </p:txBody>
      </p:sp>
      <p:sp>
        <p:nvSpPr>
          <p:cNvPr id="3" name="Content Placeholder 2"/>
          <p:cNvSpPr>
            <a:spLocks noGrp="1"/>
          </p:cNvSpPr>
          <p:nvPr>
            <p:ph idx="1"/>
          </p:nvPr>
        </p:nvSpPr>
        <p:spPr>
          <a:xfrm>
            <a:off x="5183188" y="987425"/>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ko-KR" altLang="en-US"/>
              <a:t>마스터 텍스트 스타일을 편집합니다</a:t>
            </a:r>
          </a:p>
        </p:txBody>
      </p:sp>
      <p:sp>
        <p:nvSpPr>
          <p:cNvPr id="5" name="Date Placeholder 4"/>
          <p:cNvSpPr>
            <a:spLocks noGrp="1"/>
          </p:cNvSpPr>
          <p:nvPr>
            <p:ph type="dt" sz="half" idx="10"/>
          </p:nvPr>
        </p:nvSpPr>
        <p:spPr/>
        <p:txBody>
          <a:bodyPr/>
          <a:lstStyle/>
          <a:p>
            <a:pPr lvl="0">
              <a:defRPr/>
            </a:pPr>
            <a:endParaRPr lang="ko-KR" altLang="en-US"/>
          </a:p>
        </p:txBody>
      </p:sp>
      <p:sp>
        <p:nvSpPr>
          <p:cNvPr id="6" name="Footer Placeholder 5"/>
          <p:cNvSpPr>
            <a:spLocks noGrp="1"/>
          </p:cNvSpPr>
          <p:nvPr>
            <p:ph type="ftr" sz="quarter" idx="11"/>
          </p:nvPr>
        </p:nvSpPr>
        <p:spPr/>
        <p:txBody>
          <a:bodyPr/>
          <a:lstStyle/>
          <a:p>
            <a:pPr lvl="0">
              <a:defRPr/>
            </a:pPr>
            <a:endParaRPr lang="ko-KR" altLang="en-US"/>
          </a:p>
        </p:txBody>
      </p:sp>
      <p:sp>
        <p:nvSpPr>
          <p:cNvPr id="7" name="Slide Number Placeholder 6"/>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lvl="0">
              <a:defRPr/>
            </a:pPr>
            <a:r>
              <a:rPr lang="ko-KR" altLang="en-US"/>
              <a:t>마스터 제목 스타일 편집</a:t>
            </a:r>
            <a:endParaRPr lang="en-US"/>
          </a:p>
        </p:txBody>
      </p:sp>
      <p:sp>
        <p:nvSpPr>
          <p:cNvPr id="3" name="Picture Placeholder 2"/>
          <p:cNvSpPr>
            <a:spLocks noGrp="1" noChangeAspect="1"/>
          </p:cNvSpPr>
          <p:nvPr>
            <p:ph type="pic" idx="1"/>
          </p:nvPr>
        </p:nvSpPr>
        <p:spPr>
          <a:xfrm>
            <a:off x="5183188" y="987425"/>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ko-KR" altLang="en-US"/>
              <a:t>그림을 추가하려면 아이콘을 클릭하십시오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ko-KR" altLang="en-US"/>
              <a:t>마스터 텍스트 스타일을 편집합니다</a:t>
            </a:r>
          </a:p>
        </p:txBody>
      </p:sp>
      <p:sp>
        <p:nvSpPr>
          <p:cNvPr id="5" name="Date Placeholder 4"/>
          <p:cNvSpPr>
            <a:spLocks noGrp="1"/>
          </p:cNvSpPr>
          <p:nvPr>
            <p:ph type="dt" sz="half" idx="10"/>
          </p:nvPr>
        </p:nvSpPr>
        <p:spPr/>
        <p:txBody>
          <a:bodyPr/>
          <a:lstStyle/>
          <a:p>
            <a:pPr lvl="0">
              <a:defRPr/>
            </a:pPr>
            <a:endParaRPr lang="ko-KR" altLang="en-US"/>
          </a:p>
        </p:txBody>
      </p:sp>
      <p:sp>
        <p:nvSpPr>
          <p:cNvPr id="6" name="Footer Placeholder 5"/>
          <p:cNvSpPr>
            <a:spLocks noGrp="1"/>
          </p:cNvSpPr>
          <p:nvPr>
            <p:ph type="ftr" sz="quarter" idx="11"/>
          </p:nvPr>
        </p:nvSpPr>
        <p:spPr/>
        <p:txBody>
          <a:bodyPr/>
          <a:lstStyle/>
          <a:p>
            <a:pPr lvl="0">
              <a:defRPr/>
            </a:pPr>
            <a:endParaRPr lang="ko-KR" altLang="en-US"/>
          </a:p>
        </p:txBody>
      </p:sp>
      <p:sp>
        <p:nvSpPr>
          <p:cNvPr id="7" name="Slide Number Placeholder 6"/>
          <p:cNvSpPr>
            <a:spLocks noGrp="1"/>
          </p:cNvSpPr>
          <p:nvPr>
            <p:ph type="sldNum" sz="quarter" idx="12"/>
          </p:nvPr>
        </p:nvSpPr>
        <p:spPr/>
        <p:txBody>
          <a:bodyPr/>
          <a:lstStyle/>
          <a:p>
            <a:pPr lvl="0">
              <a:defRPr/>
            </a:pPr>
            <a:fld id="{B08FFF47-F7C8-4417-B66B-1876CACD7C6F}" type="slidenum">
              <a:rPr lang="ko-KR" altLang="en-US"/>
              <a:pPr lvl="0">
                <a:defRPr/>
              </a:pPr>
              <a:t>‹#›</a:t>
            </a:fld>
            <a:endParaRPr lang="ko-KR"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ffice 테마">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2"/>
          </a:xfrm>
          <a:prstGeom prst="rect">
            <a:avLst/>
          </a:prstGeom>
        </p:spPr>
        <p:txBody>
          <a:bodyPr vert="horz" lIns="91440" tIns="45720" rIns="91440" bIns="45720" anchor="ctr">
            <a:normAutofit/>
          </a:body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8200" y="1825624"/>
            <a:ext cx="10515600" cy="4351337"/>
          </a:xfrm>
          <a:prstGeom prst="rect">
            <a:avLst/>
          </a:prstGeom>
        </p:spPr>
        <p:txBody>
          <a:bodyPr vert="horz" lIns="91440" tIns="45720" rIns="91440" bIns="45720">
            <a:normAutofit/>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Date Placeholder 3"/>
          <p:cNvSpPr>
            <a:spLocks noGrp="1"/>
          </p:cNvSpPr>
          <p:nvPr>
            <p:ph type="dt" sz="half" idx="2"/>
          </p:nvPr>
        </p:nvSpPr>
        <p:spPr>
          <a:xfrm>
            <a:off x="838200" y="6356351"/>
            <a:ext cx="2743200" cy="365124"/>
          </a:xfrm>
          <a:prstGeom prst="rect">
            <a:avLst/>
          </a:prstGeom>
        </p:spPr>
        <p:txBody>
          <a:bodyPr vert="horz" lIns="91440" tIns="45720" rIns="91440" bIns="45720" anchor="ctr"/>
          <a:lstStyle>
            <a:lvl1pPr algn="l">
              <a:defRPr sz="1200">
                <a:solidFill>
                  <a:schemeClr val="tx1">
                    <a:tint val="75000"/>
                  </a:schemeClr>
                </a:solidFill>
              </a:defRPr>
            </a:lvl1pPr>
          </a:lstStyle>
          <a:p>
            <a:pPr lvl="0">
              <a:defRPr/>
            </a:pPr>
            <a:endParaRPr lang="ko-KR" altLang="en-US"/>
          </a:p>
        </p:txBody>
      </p:sp>
      <p:sp>
        <p:nvSpPr>
          <p:cNvPr id="5" name="Footer Placeholder 4"/>
          <p:cNvSpPr>
            <a:spLocks noGrp="1"/>
          </p:cNvSpPr>
          <p:nvPr>
            <p:ph type="ftr" sz="quarter" idx="3"/>
          </p:nvPr>
        </p:nvSpPr>
        <p:spPr>
          <a:xfrm>
            <a:off x="4038600" y="6356351"/>
            <a:ext cx="4114800" cy="365124"/>
          </a:xfrm>
          <a:prstGeom prst="rect">
            <a:avLst/>
          </a:prstGeom>
        </p:spPr>
        <p:txBody>
          <a:bodyPr vert="horz" lIns="91440" tIns="45720" rIns="91440" bIns="45720" anchor="ctr"/>
          <a:lstStyle>
            <a:lvl1pPr algn="ctr">
              <a:defRPr sz="1200">
                <a:solidFill>
                  <a:schemeClr val="tx1">
                    <a:tint val="75000"/>
                  </a:schemeClr>
                </a:solidFill>
              </a:defRPr>
            </a:lvl1pPr>
          </a:lstStyle>
          <a:p>
            <a:pPr lvl="0">
              <a:defRPr/>
            </a:pPr>
            <a:endParaRPr lang="ko-KR" altLang="en-US"/>
          </a:p>
        </p:txBody>
      </p:sp>
      <p:sp>
        <p:nvSpPr>
          <p:cNvPr id="6" name="Slide Number Placeholder 5"/>
          <p:cNvSpPr>
            <a:spLocks noGrp="1"/>
          </p:cNvSpPr>
          <p:nvPr>
            <p:ph type="sldNum" sz="quarter" idx="4"/>
          </p:nvPr>
        </p:nvSpPr>
        <p:spPr>
          <a:xfrm>
            <a:off x="8610600" y="6356351"/>
            <a:ext cx="2743200" cy="365124"/>
          </a:xfrm>
          <a:prstGeom prst="rect">
            <a:avLst/>
          </a:prstGeom>
        </p:spPr>
        <p:txBody>
          <a:bodyPr vert="horz" lIns="91440" tIns="45720" rIns="91440" bIns="45720" anchor="ctr"/>
          <a:lstStyle>
            <a:lvl1pPr algn="r">
              <a:defRPr sz="1200">
                <a:solidFill>
                  <a:schemeClr val="tx1">
                    <a:tint val="75000"/>
                  </a:schemeClr>
                </a:solidFill>
              </a:defRPr>
            </a:lvl1pPr>
          </a:lstStyle>
          <a:p>
            <a:pPr lvl="0">
              <a:defRPr/>
            </a:pPr>
            <a:fld id="{B08FFF47-F7C8-4417-B66B-1876CACD7C6F}"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1747157"/>
            <a:ext cx="10363200" cy="3363686"/>
          </a:xfrm>
          <a:prstGeom prst="rect">
            <a:avLst/>
          </a:prstGeom>
          <a:noFill/>
        </p:spPr>
        <p:txBody>
          <a:bodyPr anchor="ctr" anchorCtr="0">
            <a:normAutofit fontScale="90000"/>
          </a:bodyPr>
          <a:lstStyle/>
          <a:p>
            <a:pPr>
              <a:lnSpc>
                <a:spcPct val="120000"/>
              </a:lnSpc>
              <a:defRPr/>
            </a:pPr>
            <a:br>
              <a:rPr lang="en-US" altLang="ko-KR" sz="3100" dirty="0">
                <a:solidFill>
                  <a:schemeClr val="bg2">
                    <a:lumMod val="25000"/>
                  </a:schemeClr>
                </a:solidFill>
                <a:latin typeface="Segoe UI Semilight"/>
                <a:ea typeface="+mj-ea"/>
                <a:cs typeface="Segoe UI Semilight"/>
              </a:rPr>
            </a:br>
            <a:r>
              <a:rPr lang="en-US" altLang="ko-KR" sz="3100" dirty="0">
                <a:solidFill>
                  <a:schemeClr val="bg2">
                    <a:lumMod val="25000"/>
                  </a:schemeClr>
                </a:solidFill>
                <a:latin typeface="Segoe UI Semilight"/>
                <a:cs typeface="Segoe UI Semilight"/>
              </a:rPr>
              <a:t>Multi-Modal Semantic Communication Through </a:t>
            </a:r>
            <a:br>
              <a:rPr lang="en-US" altLang="ko-KR" sz="3100" dirty="0">
                <a:solidFill>
                  <a:schemeClr val="bg2">
                    <a:lumMod val="25000"/>
                  </a:schemeClr>
                </a:solidFill>
                <a:latin typeface="Segoe UI Semilight"/>
                <a:cs typeface="Segoe UI Semilight"/>
              </a:rPr>
            </a:br>
            <a:r>
              <a:rPr lang="en-US" altLang="ko-KR" sz="3100" dirty="0">
                <a:solidFill>
                  <a:schemeClr val="bg2">
                    <a:lumMod val="25000"/>
                  </a:schemeClr>
                </a:solidFill>
                <a:latin typeface="Segoe UI Semilight"/>
                <a:cs typeface="Segoe UI Semilight"/>
              </a:rPr>
              <a:t>Transformer-Aided Compression</a:t>
            </a:r>
            <a:br>
              <a:rPr lang="en-US" altLang="ko-KR" sz="3100" dirty="0">
                <a:solidFill>
                  <a:schemeClr val="bg2">
                    <a:lumMod val="25000"/>
                  </a:schemeClr>
                </a:solidFill>
                <a:latin typeface="Segoe UI Semilight"/>
                <a:ea typeface="+mj-ea"/>
                <a:cs typeface="Segoe UI Semilight"/>
              </a:rPr>
            </a:br>
            <a:br>
              <a:rPr lang="en-US" altLang="ko-KR" sz="3100" dirty="0">
                <a:solidFill>
                  <a:schemeClr val="bg2">
                    <a:lumMod val="25000"/>
                  </a:schemeClr>
                </a:solidFill>
                <a:latin typeface="Segoe UI Semilight"/>
                <a:ea typeface="+mj-ea"/>
                <a:cs typeface="Segoe UI Semilight"/>
              </a:rPr>
            </a:br>
            <a:r>
              <a:rPr kumimoji="0" lang="en-US" altLang="ko-KR" sz="1900" b="0" i="0" u="none" strike="noStrike" kern="1200" cap="none" spc="0" normalizeH="0" baseline="0" noProof="0" dirty="0">
                <a:ln>
                  <a:noFill/>
                </a:ln>
                <a:solidFill>
                  <a:srgbClr val="4472C4"/>
                </a:solidFill>
                <a:effectLst/>
                <a:uLnTx/>
                <a:uFillTx/>
                <a:latin typeface="Segoe UI Semibold"/>
                <a:ea typeface="맑은 고딕"/>
                <a:cs typeface="Segoe UI Semibold"/>
              </a:rPr>
              <a:t>Yoonkyo Jung </a:t>
            </a:r>
            <a:r>
              <a:rPr lang="en-US" altLang="ko-KR" sz="1900" dirty="0">
                <a:solidFill>
                  <a:srgbClr val="4472C4"/>
                </a:solidFill>
                <a:latin typeface="+mn-lt"/>
                <a:ea typeface="맑은 고딕"/>
                <a:cs typeface="Segoe UI Semibold"/>
              </a:rPr>
              <a:t>| ECE Ph.D. Student</a:t>
            </a:r>
            <a:br>
              <a:rPr kumimoji="0" lang="en-US" altLang="ko-KR" sz="1900" i="0" u="none" strike="noStrike" kern="1200" cap="none" spc="0" normalizeH="0" baseline="0" noProof="0" dirty="0">
                <a:ln>
                  <a:noFill/>
                </a:ln>
                <a:solidFill>
                  <a:srgbClr val="4472C4"/>
                </a:solidFill>
                <a:effectLst/>
                <a:uLnTx/>
                <a:uFillTx/>
                <a:latin typeface="+mn-lt"/>
                <a:ea typeface="맑은 고딕"/>
                <a:cs typeface="Segoe UI Semibold"/>
              </a:rPr>
            </a:br>
            <a:br>
              <a:rPr kumimoji="0" lang="en-US" altLang="ko-KR" sz="1900" i="0" u="none" strike="noStrike" kern="1200" cap="none" spc="0" normalizeH="0" baseline="0" noProof="0" dirty="0">
                <a:ln>
                  <a:noFill/>
                </a:ln>
                <a:solidFill>
                  <a:srgbClr val="4472C4"/>
                </a:solidFill>
                <a:effectLst/>
                <a:uLnTx/>
                <a:uFillTx/>
                <a:latin typeface="+mn-lt"/>
                <a:ea typeface="맑은 고딕"/>
                <a:cs typeface="Segoe UI Semibold"/>
              </a:rPr>
            </a:br>
            <a:r>
              <a:rPr lang="en-US" altLang="ko-KR" sz="1900" dirty="0">
                <a:solidFill>
                  <a:srgbClr val="4472C4"/>
                </a:solidFill>
                <a:latin typeface="+mn-lt"/>
                <a:ea typeface="맑은 고딕"/>
                <a:cs typeface="Segoe UI Semibold"/>
              </a:rPr>
              <a:t>April 2</a:t>
            </a:r>
            <a:r>
              <a:rPr kumimoji="0" lang="en-US" altLang="ko-KR" sz="1900" i="0" u="none" strike="noStrike" kern="1200" cap="none" spc="0" normalizeH="0" baseline="0" noProof="0" dirty="0">
                <a:ln>
                  <a:noFill/>
                </a:ln>
                <a:solidFill>
                  <a:srgbClr val="4472C4"/>
                </a:solidFill>
                <a:effectLst/>
                <a:uLnTx/>
                <a:uFillTx/>
                <a:latin typeface="+mn-lt"/>
                <a:ea typeface="맑은 고딕"/>
                <a:cs typeface="Segoe UI Semibold"/>
              </a:rPr>
              <a:t>, 2025</a:t>
            </a:r>
            <a:endParaRPr lang="en-US" altLang="ko-KR" sz="3100" dirty="0">
              <a:solidFill>
                <a:schemeClr val="bg2">
                  <a:lumMod val="25000"/>
                </a:schemeClr>
              </a:solidFill>
              <a:latin typeface="+mn-lt"/>
              <a:ea typeface="+mj-ea"/>
              <a:cs typeface="Segoe UI Semilight"/>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AD5B-CD35-8A8C-B31F-6813D628F8F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E99603-5E4F-899F-C23A-BA8B3642E9B3}"/>
              </a:ext>
            </a:extLst>
          </p:cNvPr>
          <p:cNvSpPr>
            <a:spLocks noGrp="1"/>
          </p:cNvSpPr>
          <p:nvPr>
            <p:ph idx="1"/>
          </p:nvPr>
        </p:nvSpPr>
        <p:spPr/>
        <p:txBody>
          <a:bodyPr>
            <a:normAutofit/>
          </a:bodyPr>
          <a:lstStyle/>
          <a:p>
            <a:r>
              <a:rPr lang="en-US" altLang="ko-KR" dirty="0"/>
              <a:t>Key Features:</a:t>
            </a:r>
          </a:p>
          <a:p>
            <a:pPr lvl="1"/>
            <a:r>
              <a:rPr lang="en-US" altLang="ko-KR" dirty="0"/>
              <a:t>Multi-head attention</a:t>
            </a:r>
          </a:p>
          <a:p>
            <a:pPr lvl="1"/>
            <a:r>
              <a:rPr lang="en-US" altLang="ko-KR" dirty="0"/>
              <a:t>Positional encodings</a:t>
            </a:r>
          </a:p>
          <a:p>
            <a:pPr lvl="1"/>
            <a:r>
              <a:rPr lang="en-US" altLang="ko-KR" dirty="0"/>
              <a:t>Encoder-decoder structure</a:t>
            </a:r>
          </a:p>
          <a:p>
            <a:r>
              <a:rPr lang="en-US" altLang="ko-KR" dirty="0"/>
              <a:t>Application for the paper:</a:t>
            </a:r>
          </a:p>
          <a:p>
            <a:pPr lvl="1"/>
            <a:r>
              <a:rPr lang="en-US" altLang="ko-KR" dirty="0"/>
              <a:t>Image patches encoded and compressed based on semantic content.</a:t>
            </a:r>
          </a:p>
        </p:txBody>
      </p:sp>
      <p:sp>
        <p:nvSpPr>
          <p:cNvPr id="3" name="Text Placeholder 2">
            <a:extLst>
              <a:ext uri="{FF2B5EF4-FFF2-40B4-BE49-F238E27FC236}">
                <a16:creationId xmlns:a16="http://schemas.microsoft.com/office/drawing/2014/main" id="{5C6E4CC4-18B7-EC90-AE78-C4A960B2E6E6}"/>
              </a:ext>
            </a:extLst>
          </p:cNvPr>
          <p:cNvSpPr>
            <a:spLocks noGrp="1"/>
          </p:cNvSpPr>
          <p:nvPr>
            <p:ph type="body" sz="quarter" idx="13"/>
          </p:nvPr>
        </p:nvSpPr>
        <p:spPr>
          <a:xfrm>
            <a:off x="554460" y="653826"/>
            <a:ext cx="10794130" cy="387798"/>
          </a:xfrm>
        </p:spPr>
        <p:txBody>
          <a:bodyPr/>
          <a:lstStyle/>
          <a:p>
            <a:r>
              <a:rPr lang="en-US" altLang="ko-KR" dirty="0"/>
              <a:t>Background (Transformer)</a:t>
            </a:r>
            <a:endParaRPr lang="ko-KR" altLang="en-US" dirty="0"/>
          </a:p>
        </p:txBody>
      </p:sp>
      <p:sp>
        <p:nvSpPr>
          <p:cNvPr id="4" name="Slide Number Placeholder 3">
            <a:extLst>
              <a:ext uri="{FF2B5EF4-FFF2-40B4-BE49-F238E27FC236}">
                <a16:creationId xmlns:a16="http://schemas.microsoft.com/office/drawing/2014/main" id="{7EEF5F11-C21E-9819-DA9C-CC0D253E9D06}"/>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10</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22861281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C79A5C-0082-1ACE-085D-21EFB27D3393}"/>
              </a:ext>
            </a:extLst>
          </p:cNvPr>
          <p:cNvSpPr>
            <a:spLocks noGrp="1"/>
          </p:cNvSpPr>
          <p:nvPr>
            <p:ph idx="1"/>
          </p:nvPr>
        </p:nvSpPr>
        <p:spPr/>
        <p:txBody>
          <a:bodyPr/>
          <a:lstStyle/>
          <a:p>
            <a:r>
              <a:rPr lang="en-US" altLang="ko-KR" dirty="0"/>
              <a:t>Vision Transformer (</a:t>
            </a:r>
            <a:r>
              <a:rPr lang="en-US" altLang="ko-KR" dirty="0" err="1"/>
              <a:t>ViT</a:t>
            </a:r>
            <a:r>
              <a:rPr lang="en-US" altLang="ko-KR" dirty="0"/>
              <a:t>)</a:t>
            </a:r>
          </a:p>
          <a:p>
            <a:endParaRPr lang="en-US" altLang="ko-KR" dirty="0"/>
          </a:p>
          <a:p>
            <a:endParaRPr lang="ko-KR" altLang="en-US" dirty="0"/>
          </a:p>
        </p:txBody>
      </p:sp>
      <p:sp>
        <p:nvSpPr>
          <p:cNvPr id="3" name="Text Placeholder 2">
            <a:extLst>
              <a:ext uri="{FF2B5EF4-FFF2-40B4-BE49-F238E27FC236}">
                <a16:creationId xmlns:a16="http://schemas.microsoft.com/office/drawing/2014/main" id="{9FE31149-437E-E157-5509-1719A37F5C23}"/>
              </a:ext>
            </a:extLst>
          </p:cNvPr>
          <p:cNvSpPr>
            <a:spLocks noGrp="1"/>
          </p:cNvSpPr>
          <p:nvPr>
            <p:ph type="body" sz="quarter" idx="13"/>
          </p:nvPr>
        </p:nvSpPr>
        <p:spPr>
          <a:xfrm>
            <a:off x="554460" y="653826"/>
            <a:ext cx="10794130" cy="387798"/>
          </a:xfrm>
        </p:spPr>
        <p:txBody>
          <a:bodyPr/>
          <a:lstStyle/>
          <a:p>
            <a:r>
              <a:rPr lang="en-US" altLang="ko-KR" dirty="0"/>
              <a:t>Background (Vision Transformer)</a:t>
            </a:r>
            <a:endParaRPr lang="ko-KR" altLang="en-US" dirty="0"/>
          </a:p>
        </p:txBody>
      </p:sp>
      <p:sp>
        <p:nvSpPr>
          <p:cNvPr id="4" name="Slide Number Placeholder 3">
            <a:extLst>
              <a:ext uri="{FF2B5EF4-FFF2-40B4-BE49-F238E27FC236}">
                <a16:creationId xmlns:a16="http://schemas.microsoft.com/office/drawing/2014/main" id="{337BDBA9-8441-2CD8-CE59-1B302F99D18B}"/>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11</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pic>
        <p:nvPicPr>
          <p:cNvPr id="10" name="Picture 9">
            <a:extLst>
              <a:ext uri="{FF2B5EF4-FFF2-40B4-BE49-F238E27FC236}">
                <a16:creationId xmlns:a16="http://schemas.microsoft.com/office/drawing/2014/main" id="{5F5BA052-4288-4543-E70A-2BFF8A8746B5}"/>
              </a:ext>
            </a:extLst>
          </p:cNvPr>
          <p:cNvPicPr>
            <a:picLocks noChangeAspect="1"/>
          </p:cNvPicPr>
          <p:nvPr/>
        </p:nvPicPr>
        <p:blipFill>
          <a:blip r:embed="rId3"/>
          <a:stretch>
            <a:fillRect/>
          </a:stretch>
        </p:blipFill>
        <p:spPr>
          <a:xfrm>
            <a:off x="1902578" y="2018003"/>
            <a:ext cx="8386844" cy="4403935"/>
          </a:xfrm>
          <a:prstGeom prst="rect">
            <a:avLst/>
          </a:prstGeom>
        </p:spPr>
      </p:pic>
    </p:spTree>
    <p:extLst>
      <p:ext uri="{BB962C8B-B14F-4D97-AF65-F5344CB8AC3E}">
        <p14:creationId xmlns:p14="http://schemas.microsoft.com/office/powerpoint/2010/main" val="36044468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B0228-8FA5-E1BD-5297-5D5C86F2969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0FE144-821A-F1D2-669B-E6E5909D51C0}"/>
              </a:ext>
            </a:extLst>
          </p:cNvPr>
          <p:cNvSpPr>
            <a:spLocks noGrp="1"/>
          </p:cNvSpPr>
          <p:nvPr>
            <p:ph idx="1"/>
          </p:nvPr>
        </p:nvSpPr>
        <p:spPr/>
        <p:txBody>
          <a:bodyPr/>
          <a:lstStyle/>
          <a:p>
            <a:r>
              <a:rPr lang="en-US" altLang="ko-KR" dirty="0"/>
              <a:t>Vision Transformer (</a:t>
            </a:r>
            <a:r>
              <a:rPr lang="en-US" altLang="ko-KR" dirty="0" err="1"/>
              <a:t>ViT</a:t>
            </a:r>
            <a:r>
              <a:rPr lang="en-US" altLang="ko-KR" dirty="0"/>
              <a:t>):</a:t>
            </a:r>
          </a:p>
          <a:p>
            <a:pPr lvl="1"/>
            <a:r>
              <a:rPr lang="en-US" altLang="ko-KR" dirty="0"/>
              <a:t>Image Patching: The input image is divided into fixed-size patches, typically 16x16 pixels.</a:t>
            </a:r>
          </a:p>
          <a:p>
            <a:pPr lvl="1"/>
            <a:r>
              <a:rPr lang="en-US" altLang="ko-KR" dirty="0"/>
              <a:t>Patch Embedding: Each patch is flattened and linearly embedded into a lower-dimensional vector.</a:t>
            </a:r>
          </a:p>
          <a:p>
            <a:pPr lvl="1"/>
            <a:r>
              <a:rPr lang="en-US" altLang="ko-KR" dirty="0"/>
              <a:t>Positional Encoding: Positional embeddings are added to retain spatial information.</a:t>
            </a:r>
          </a:p>
          <a:p>
            <a:pPr lvl="1"/>
            <a:r>
              <a:rPr lang="en-US" altLang="ko-KR" dirty="0"/>
              <a:t>Transformer Encoder: The sequence of patch embeddings is processed by a standard Transformer encoder.</a:t>
            </a:r>
          </a:p>
          <a:p>
            <a:pPr lvl="1"/>
            <a:r>
              <a:rPr lang="en-US" altLang="ko-KR" dirty="0"/>
              <a:t>Classification: A special "classification token" is added to the sequence for final prediction</a:t>
            </a:r>
            <a:endParaRPr lang="ko-KR" altLang="en-US" dirty="0"/>
          </a:p>
        </p:txBody>
      </p:sp>
      <p:sp>
        <p:nvSpPr>
          <p:cNvPr id="3" name="Text Placeholder 2">
            <a:extLst>
              <a:ext uri="{FF2B5EF4-FFF2-40B4-BE49-F238E27FC236}">
                <a16:creationId xmlns:a16="http://schemas.microsoft.com/office/drawing/2014/main" id="{649F9657-D23A-5AEC-57A6-A3B11CB61C39}"/>
              </a:ext>
            </a:extLst>
          </p:cNvPr>
          <p:cNvSpPr>
            <a:spLocks noGrp="1"/>
          </p:cNvSpPr>
          <p:nvPr>
            <p:ph type="body" sz="quarter" idx="13"/>
          </p:nvPr>
        </p:nvSpPr>
        <p:spPr>
          <a:xfrm>
            <a:off x="554460" y="653826"/>
            <a:ext cx="10794130" cy="387798"/>
          </a:xfrm>
        </p:spPr>
        <p:txBody>
          <a:bodyPr/>
          <a:lstStyle/>
          <a:p>
            <a:r>
              <a:rPr lang="en-US" altLang="ko-KR" dirty="0"/>
              <a:t>Background (Vision Transformer)</a:t>
            </a:r>
            <a:endParaRPr lang="ko-KR" altLang="en-US" dirty="0"/>
          </a:p>
        </p:txBody>
      </p:sp>
      <p:sp>
        <p:nvSpPr>
          <p:cNvPr id="4" name="Slide Number Placeholder 3">
            <a:extLst>
              <a:ext uri="{FF2B5EF4-FFF2-40B4-BE49-F238E27FC236}">
                <a16:creationId xmlns:a16="http://schemas.microsoft.com/office/drawing/2014/main" id="{40CD82CA-5ABA-CB70-BAEB-E97D24CA60B6}"/>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12</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27549360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D7DAFE-4B55-B5A7-6B68-F831A327E18E}"/>
              </a:ext>
            </a:extLst>
          </p:cNvPr>
          <p:cNvSpPr>
            <a:spLocks noGrp="1"/>
          </p:cNvSpPr>
          <p:nvPr>
            <p:ph idx="1"/>
          </p:nvPr>
        </p:nvSpPr>
        <p:spPr/>
        <p:txBody>
          <a:bodyPr/>
          <a:lstStyle/>
          <a:p>
            <a:r>
              <a:rPr lang="en-US" altLang="ko-KR" dirty="0"/>
              <a:t>Contrastive Language–Image Pretraining (CLIP)</a:t>
            </a:r>
          </a:p>
          <a:p>
            <a:pPr lvl="1"/>
            <a:r>
              <a:rPr lang="en-US" altLang="ko-KR" dirty="0"/>
              <a:t>A model that predicts image-text similarity</a:t>
            </a:r>
          </a:p>
        </p:txBody>
      </p:sp>
      <p:sp>
        <p:nvSpPr>
          <p:cNvPr id="3" name="Text Placeholder 2">
            <a:extLst>
              <a:ext uri="{FF2B5EF4-FFF2-40B4-BE49-F238E27FC236}">
                <a16:creationId xmlns:a16="http://schemas.microsoft.com/office/drawing/2014/main" id="{7C23F804-C72D-D962-96C2-4B1E07B3FDD5}"/>
              </a:ext>
            </a:extLst>
          </p:cNvPr>
          <p:cNvSpPr>
            <a:spLocks noGrp="1"/>
          </p:cNvSpPr>
          <p:nvPr>
            <p:ph type="body" sz="quarter" idx="13"/>
          </p:nvPr>
        </p:nvSpPr>
        <p:spPr>
          <a:xfrm>
            <a:off x="554460" y="653826"/>
            <a:ext cx="10794130" cy="387798"/>
          </a:xfrm>
        </p:spPr>
        <p:txBody>
          <a:bodyPr/>
          <a:lstStyle/>
          <a:p>
            <a:r>
              <a:rPr lang="en-US" altLang="ko-KR" dirty="0"/>
              <a:t>Background (CLIP)</a:t>
            </a:r>
            <a:endParaRPr lang="ko-KR" altLang="en-US" dirty="0"/>
          </a:p>
        </p:txBody>
      </p:sp>
      <p:sp>
        <p:nvSpPr>
          <p:cNvPr id="4" name="Slide Number Placeholder 3">
            <a:extLst>
              <a:ext uri="{FF2B5EF4-FFF2-40B4-BE49-F238E27FC236}">
                <a16:creationId xmlns:a16="http://schemas.microsoft.com/office/drawing/2014/main" id="{28C05F37-30D5-A657-C379-B9EDE29944BC}"/>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13</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pic>
        <p:nvPicPr>
          <p:cNvPr id="6" name="Picture 5">
            <a:extLst>
              <a:ext uri="{FF2B5EF4-FFF2-40B4-BE49-F238E27FC236}">
                <a16:creationId xmlns:a16="http://schemas.microsoft.com/office/drawing/2014/main" id="{CFBCFF89-0093-662E-DB39-C049EB835550}"/>
              </a:ext>
            </a:extLst>
          </p:cNvPr>
          <p:cNvPicPr>
            <a:picLocks noChangeAspect="1"/>
          </p:cNvPicPr>
          <p:nvPr/>
        </p:nvPicPr>
        <p:blipFill>
          <a:blip r:embed="rId3"/>
          <a:stretch>
            <a:fillRect/>
          </a:stretch>
        </p:blipFill>
        <p:spPr>
          <a:xfrm>
            <a:off x="698935" y="2525914"/>
            <a:ext cx="10794130" cy="3872928"/>
          </a:xfrm>
          <a:prstGeom prst="rect">
            <a:avLst/>
          </a:prstGeom>
        </p:spPr>
      </p:pic>
    </p:spTree>
    <p:extLst>
      <p:ext uri="{BB962C8B-B14F-4D97-AF65-F5344CB8AC3E}">
        <p14:creationId xmlns:p14="http://schemas.microsoft.com/office/powerpoint/2010/main" val="17733859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2F836-CB80-19CA-F46B-198075B5CD4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DA9DF69-3CCD-07DF-8ECD-634D7AF2ADFD}"/>
              </a:ext>
            </a:extLst>
          </p:cNvPr>
          <p:cNvSpPr>
            <a:spLocks noGrp="1"/>
          </p:cNvSpPr>
          <p:nvPr>
            <p:ph type="title"/>
          </p:nvPr>
        </p:nvSpPr>
        <p:spPr/>
        <p:txBody>
          <a:bodyPr/>
          <a:lstStyle/>
          <a:p>
            <a:r>
              <a:rPr lang="en-US" altLang="ko-KR" dirty="0"/>
              <a:t>System Model</a:t>
            </a:r>
          </a:p>
        </p:txBody>
      </p:sp>
      <p:sp>
        <p:nvSpPr>
          <p:cNvPr id="3" name="슬라이드 번호 개체 틀 2">
            <a:extLst>
              <a:ext uri="{FF2B5EF4-FFF2-40B4-BE49-F238E27FC236}">
                <a16:creationId xmlns:a16="http://schemas.microsoft.com/office/drawing/2014/main" id="{95F16DCC-0D76-C8BD-3BBD-FB2BBCD7EBC2}"/>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14</a:t>
            </a:fld>
            <a:endParaRPr kumimoji="0" lang="ko-KR" altLang="en-US" sz="1100" b="0" i="0" u="none" strike="noStrike" kern="1200" cap="none" spc="0" normalizeH="0" baseline="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23830495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69EA3-91EC-95E0-2DE2-EF8E9D4AE63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C3C57-6517-6730-8AB0-94C100C1AE6F}"/>
              </a:ext>
            </a:extLst>
          </p:cNvPr>
          <p:cNvSpPr>
            <a:spLocks noGrp="1"/>
          </p:cNvSpPr>
          <p:nvPr>
            <p:ph idx="1"/>
          </p:nvPr>
        </p:nvSpPr>
        <p:spPr/>
        <p:txBody>
          <a:bodyPr>
            <a:normAutofit/>
          </a:bodyPr>
          <a:lstStyle/>
          <a:p>
            <a:r>
              <a:rPr lang="en-US" altLang="ko-KR" dirty="0"/>
              <a:t>Attention-Guided Resolution Selector determines the encoding resolution for each patch based on its semantic importance and available channel rate.</a:t>
            </a:r>
          </a:p>
        </p:txBody>
      </p:sp>
      <p:sp>
        <p:nvSpPr>
          <p:cNvPr id="3" name="Text Placeholder 2">
            <a:extLst>
              <a:ext uri="{FF2B5EF4-FFF2-40B4-BE49-F238E27FC236}">
                <a16:creationId xmlns:a16="http://schemas.microsoft.com/office/drawing/2014/main" id="{9CF60FC6-B313-5DBA-5C22-33CC2945A942}"/>
              </a:ext>
            </a:extLst>
          </p:cNvPr>
          <p:cNvSpPr>
            <a:spLocks noGrp="1"/>
          </p:cNvSpPr>
          <p:nvPr>
            <p:ph type="body" sz="quarter" idx="13"/>
          </p:nvPr>
        </p:nvSpPr>
        <p:spPr>
          <a:xfrm>
            <a:off x="554460" y="653826"/>
            <a:ext cx="10794130" cy="387798"/>
          </a:xfrm>
        </p:spPr>
        <p:txBody>
          <a:bodyPr/>
          <a:lstStyle/>
          <a:p>
            <a:r>
              <a:rPr lang="en-US" altLang="ko-KR" dirty="0"/>
              <a:t>System Model</a:t>
            </a:r>
            <a:endParaRPr lang="ko-KR" altLang="en-US" dirty="0"/>
          </a:p>
        </p:txBody>
      </p:sp>
      <p:sp>
        <p:nvSpPr>
          <p:cNvPr id="4" name="Slide Number Placeholder 3">
            <a:extLst>
              <a:ext uri="{FF2B5EF4-FFF2-40B4-BE49-F238E27FC236}">
                <a16:creationId xmlns:a16="http://schemas.microsoft.com/office/drawing/2014/main" id="{8D0A92A0-E218-505E-3592-B838F0C0025E}"/>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15</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pic>
        <p:nvPicPr>
          <p:cNvPr id="6" name="Picture 5">
            <a:extLst>
              <a:ext uri="{FF2B5EF4-FFF2-40B4-BE49-F238E27FC236}">
                <a16:creationId xmlns:a16="http://schemas.microsoft.com/office/drawing/2014/main" id="{0E8846D4-B409-18EB-6808-00A8736A0C9B}"/>
              </a:ext>
            </a:extLst>
          </p:cNvPr>
          <p:cNvPicPr>
            <a:picLocks noChangeAspect="1"/>
          </p:cNvPicPr>
          <p:nvPr/>
        </p:nvPicPr>
        <p:blipFill>
          <a:blip r:embed="rId2"/>
          <a:stretch>
            <a:fillRect/>
          </a:stretch>
        </p:blipFill>
        <p:spPr>
          <a:xfrm>
            <a:off x="659602" y="2530124"/>
            <a:ext cx="10582458" cy="3882221"/>
          </a:xfrm>
          <a:prstGeom prst="rect">
            <a:avLst/>
          </a:prstGeom>
        </p:spPr>
      </p:pic>
    </p:spTree>
    <p:extLst>
      <p:ext uri="{BB962C8B-B14F-4D97-AF65-F5344CB8AC3E}">
        <p14:creationId xmlns:p14="http://schemas.microsoft.com/office/powerpoint/2010/main" val="25787643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DAC56-D637-B310-89EB-C4DD8AFA41AD}"/>
              </a:ext>
            </a:extLst>
          </p:cNvPr>
          <p:cNvSpPr>
            <a:spLocks noGrp="1"/>
          </p:cNvSpPr>
          <p:nvPr>
            <p:ph idx="1"/>
          </p:nvPr>
        </p:nvSpPr>
        <p:spPr/>
        <p:txBody>
          <a:bodyPr/>
          <a:lstStyle/>
          <a:p>
            <a:r>
              <a:rPr lang="en-US" altLang="ko-KR" dirty="0"/>
              <a:t>Open-vocabulary segmentation framework find an attention score of images based on the text input</a:t>
            </a:r>
            <a:endParaRPr lang="ko-KR" altLang="en-US" dirty="0"/>
          </a:p>
        </p:txBody>
      </p:sp>
      <p:sp>
        <p:nvSpPr>
          <p:cNvPr id="3" name="Text Placeholder 2">
            <a:extLst>
              <a:ext uri="{FF2B5EF4-FFF2-40B4-BE49-F238E27FC236}">
                <a16:creationId xmlns:a16="http://schemas.microsoft.com/office/drawing/2014/main" id="{203F47D1-583A-00D6-1826-74F152E29BA2}"/>
              </a:ext>
            </a:extLst>
          </p:cNvPr>
          <p:cNvSpPr>
            <a:spLocks noGrp="1"/>
          </p:cNvSpPr>
          <p:nvPr>
            <p:ph type="body" sz="quarter" idx="13"/>
          </p:nvPr>
        </p:nvSpPr>
        <p:spPr>
          <a:xfrm>
            <a:off x="554460" y="653826"/>
            <a:ext cx="10794130" cy="387798"/>
          </a:xfrm>
        </p:spPr>
        <p:txBody>
          <a:bodyPr/>
          <a:lstStyle/>
          <a:p>
            <a:r>
              <a:rPr lang="en-US" altLang="ko-KR" dirty="0"/>
              <a:t>System Model</a:t>
            </a:r>
            <a:endParaRPr lang="ko-KR" altLang="en-US" dirty="0"/>
          </a:p>
        </p:txBody>
      </p:sp>
      <p:sp>
        <p:nvSpPr>
          <p:cNvPr id="4" name="Slide Number Placeholder 3">
            <a:extLst>
              <a:ext uri="{FF2B5EF4-FFF2-40B4-BE49-F238E27FC236}">
                <a16:creationId xmlns:a16="http://schemas.microsoft.com/office/drawing/2014/main" id="{7B1D1524-F1CA-0E9A-D5B5-70385AEF8B48}"/>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16</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
        <p:nvSpPr>
          <p:cNvPr id="15" name="Rectangle 14">
            <a:extLst>
              <a:ext uri="{FF2B5EF4-FFF2-40B4-BE49-F238E27FC236}">
                <a16:creationId xmlns:a16="http://schemas.microsoft.com/office/drawing/2014/main" id="{0DCDC783-7C7F-8394-559B-15EFC9667C5E}"/>
              </a:ext>
            </a:extLst>
          </p:cNvPr>
          <p:cNvSpPr/>
          <p:nvPr/>
        </p:nvSpPr>
        <p:spPr>
          <a:xfrm>
            <a:off x="1680749" y="3067437"/>
            <a:ext cx="1320800" cy="2089150"/>
          </a:xfrm>
          <a:prstGeom prst="rect">
            <a:avLst/>
          </a:prstGeom>
          <a:solidFill>
            <a:schemeClr val="accent3">
              <a:lumMod val="20000"/>
              <a:lumOff val="80000"/>
            </a:schemeClr>
          </a:solidFill>
          <a:ln>
            <a:solidFill>
              <a:schemeClr val="accent3">
                <a:lumMod val="20000"/>
                <a:lumOff val="8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car</a:t>
            </a:r>
          </a:p>
          <a:p>
            <a:pPr algn="ctr"/>
            <a:r>
              <a:rPr lang="en-US" altLang="ko-KR" dirty="0">
                <a:latin typeface="Times New Roman" panose="02020603050405020304" pitchFamily="18" charset="0"/>
                <a:cs typeface="Times New Roman" panose="02020603050405020304" pitchFamily="18" charset="0"/>
              </a:rPr>
              <a:t>road</a:t>
            </a:r>
          </a:p>
          <a:p>
            <a:pPr algn="ctr"/>
            <a:r>
              <a:rPr lang="en-US" altLang="ko-KR" dirty="0">
                <a:latin typeface="Times New Roman" panose="02020603050405020304" pitchFamily="18" charset="0"/>
                <a:cs typeface="Times New Roman" panose="02020603050405020304" pitchFamily="18" charset="0"/>
              </a:rPr>
              <a:t>…</a:t>
            </a:r>
          </a:p>
          <a:p>
            <a:pPr algn="ctr"/>
            <a:r>
              <a:rPr lang="en-US" altLang="ko-KR" dirty="0">
                <a:latin typeface="Times New Roman" panose="02020603050405020304" pitchFamily="18" charset="0"/>
                <a:cs typeface="Times New Roman" panose="02020603050405020304" pitchFamily="18" charset="0"/>
              </a:rPr>
              <a:t>bike</a:t>
            </a:r>
          </a:p>
        </p:txBody>
      </p:sp>
      <p:sp>
        <p:nvSpPr>
          <p:cNvPr id="16" name="Arrow: Right 15">
            <a:extLst>
              <a:ext uri="{FF2B5EF4-FFF2-40B4-BE49-F238E27FC236}">
                <a16:creationId xmlns:a16="http://schemas.microsoft.com/office/drawing/2014/main" id="{6E97B93D-FD00-FE57-8F1C-775CEF26DDDB}"/>
              </a:ext>
            </a:extLst>
          </p:cNvPr>
          <p:cNvSpPr/>
          <p:nvPr/>
        </p:nvSpPr>
        <p:spPr>
          <a:xfrm>
            <a:off x="3124213" y="4035018"/>
            <a:ext cx="292100" cy="153988"/>
          </a:xfrm>
          <a:prstGeom prst="rightArrow">
            <a:avLst>
              <a:gd name="adj1" fmla="val 33784"/>
              <a:gd name="adj2" fmla="val 79443"/>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pic>
        <p:nvPicPr>
          <p:cNvPr id="17" name="Picture 16">
            <a:extLst>
              <a:ext uri="{FF2B5EF4-FFF2-40B4-BE49-F238E27FC236}">
                <a16:creationId xmlns:a16="http://schemas.microsoft.com/office/drawing/2014/main" id="{E1D46BE7-665B-3D84-27D8-66A76755F392}"/>
              </a:ext>
            </a:extLst>
          </p:cNvPr>
          <p:cNvPicPr>
            <a:picLocks noChangeAspect="1"/>
          </p:cNvPicPr>
          <p:nvPr/>
        </p:nvPicPr>
        <p:blipFill>
          <a:blip r:embed="rId2">
            <a:alphaModFix amt="70000"/>
          </a:blip>
          <a:stretch>
            <a:fillRect/>
          </a:stretch>
        </p:blipFill>
        <p:spPr>
          <a:xfrm>
            <a:off x="8886594" y="3320642"/>
            <a:ext cx="1474983" cy="1489983"/>
          </a:xfrm>
          <a:prstGeom prst="rect">
            <a:avLst/>
          </a:prstGeom>
        </p:spPr>
      </p:pic>
      <p:sp>
        <p:nvSpPr>
          <p:cNvPr id="18" name="Rectangle: Rounded Corners 17">
            <a:extLst>
              <a:ext uri="{FF2B5EF4-FFF2-40B4-BE49-F238E27FC236}">
                <a16:creationId xmlns:a16="http://schemas.microsoft.com/office/drawing/2014/main" id="{CE9AF650-C05B-2B30-B987-676C25E2245B}"/>
              </a:ext>
            </a:extLst>
          </p:cNvPr>
          <p:cNvSpPr/>
          <p:nvPr/>
        </p:nvSpPr>
        <p:spPr>
          <a:xfrm>
            <a:off x="3482744" y="3386183"/>
            <a:ext cx="2501900" cy="1358900"/>
          </a:xfrm>
          <a:prstGeom prst="roundRect">
            <a:avLst/>
          </a:prstGeom>
          <a:solidFill>
            <a:srgbClr val="E9EEF9"/>
          </a:solidFill>
          <a:ln w="28575">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pic>
        <p:nvPicPr>
          <p:cNvPr id="19" name="Picture 18">
            <a:extLst>
              <a:ext uri="{FF2B5EF4-FFF2-40B4-BE49-F238E27FC236}">
                <a16:creationId xmlns:a16="http://schemas.microsoft.com/office/drawing/2014/main" id="{6C302C65-FDF1-4968-6D41-9C1A4A8ED50E}"/>
              </a:ext>
            </a:extLst>
          </p:cNvPr>
          <p:cNvPicPr>
            <a:picLocks noChangeAspect="1"/>
          </p:cNvPicPr>
          <p:nvPr/>
        </p:nvPicPr>
        <p:blipFill>
          <a:blip r:embed="rId3"/>
          <a:stretch>
            <a:fillRect/>
          </a:stretch>
        </p:blipFill>
        <p:spPr>
          <a:xfrm>
            <a:off x="3593636" y="3637008"/>
            <a:ext cx="1031950" cy="857250"/>
          </a:xfrm>
          <a:prstGeom prst="rect">
            <a:avLst/>
          </a:prstGeom>
        </p:spPr>
      </p:pic>
      <p:pic>
        <p:nvPicPr>
          <p:cNvPr id="20" name="Picture 19">
            <a:extLst>
              <a:ext uri="{FF2B5EF4-FFF2-40B4-BE49-F238E27FC236}">
                <a16:creationId xmlns:a16="http://schemas.microsoft.com/office/drawing/2014/main" id="{FC657849-A6CD-1063-7BD4-0DC2687B28EC}"/>
              </a:ext>
            </a:extLst>
          </p:cNvPr>
          <p:cNvPicPr>
            <a:picLocks noChangeAspect="1"/>
          </p:cNvPicPr>
          <p:nvPr/>
        </p:nvPicPr>
        <p:blipFill>
          <a:blip r:embed="rId4"/>
          <a:stretch>
            <a:fillRect/>
          </a:stretch>
        </p:blipFill>
        <p:spPr>
          <a:xfrm>
            <a:off x="4764811" y="3877531"/>
            <a:ext cx="1149983" cy="376203"/>
          </a:xfrm>
          <a:prstGeom prst="rect">
            <a:avLst/>
          </a:prstGeom>
        </p:spPr>
      </p:pic>
      <p:sp>
        <p:nvSpPr>
          <p:cNvPr id="21" name="Rectangle: Rounded Corners 20">
            <a:extLst>
              <a:ext uri="{FF2B5EF4-FFF2-40B4-BE49-F238E27FC236}">
                <a16:creationId xmlns:a16="http://schemas.microsoft.com/office/drawing/2014/main" id="{0C894ECE-CCE4-8BC2-AB9E-C6668584C1F2}"/>
              </a:ext>
            </a:extLst>
          </p:cNvPr>
          <p:cNvSpPr/>
          <p:nvPr/>
        </p:nvSpPr>
        <p:spPr>
          <a:xfrm>
            <a:off x="6461371" y="3386183"/>
            <a:ext cx="1955800" cy="1358900"/>
          </a:xfrm>
          <a:prstGeom prst="roundRect">
            <a:avLst/>
          </a:prstGeom>
          <a:solidFill>
            <a:schemeClr val="accent5">
              <a:lumMod val="60000"/>
              <a:lumOff val="40000"/>
              <a:alpha val="50000"/>
            </a:schemeClr>
          </a:solidFill>
          <a:ln w="38100">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latin typeface="Times New Roman" panose="02020603050405020304" pitchFamily="18" charset="0"/>
                <a:cs typeface="Times New Roman" panose="02020603050405020304" pitchFamily="18" charset="0"/>
              </a:rPr>
              <a:t>Open-Vocabulary Semantic Segmentation</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B926D66E-D5D6-DE6A-1DAE-FA898E89A8DC}"/>
              </a:ext>
            </a:extLst>
          </p:cNvPr>
          <p:cNvSpPr/>
          <p:nvPr/>
        </p:nvSpPr>
        <p:spPr>
          <a:xfrm>
            <a:off x="9476606" y="4279337"/>
            <a:ext cx="393700" cy="225332"/>
          </a:xfrm>
          <a:prstGeom prst="rect">
            <a:avLst/>
          </a:prstGeom>
        </p:spPr>
        <p:style>
          <a:lnRef idx="2">
            <a:schemeClr val="dk1">
              <a:shade val="15000"/>
            </a:schemeClr>
          </a:lnRef>
          <a:fillRef idx="1">
            <a:schemeClr val="dk1"/>
          </a:fillRef>
          <a:effectRef idx="0">
            <a:schemeClr val="dk1"/>
          </a:effectRef>
          <a:fontRef idx="minor">
            <a:schemeClr val="lt1"/>
          </a:fontRef>
        </p:style>
        <p:txBody>
          <a:bodyPr lIns="0" rIns="0" rtlCol="0" anchor="ctr"/>
          <a:lstStyle/>
          <a:p>
            <a:pPr algn="ctr"/>
            <a:r>
              <a:rPr lang="en-US" altLang="ko-KR" sz="1100" dirty="0">
                <a:latin typeface="Times New Roman" panose="02020603050405020304" pitchFamily="18" charset="0"/>
                <a:cs typeface="Times New Roman" panose="02020603050405020304" pitchFamily="18" charset="0"/>
              </a:rPr>
              <a:t>car</a:t>
            </a:r>
            <a:endParaRPr lang="ko-KR" altLang="en-US" sz="11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EF80EF7D-9EBE-6BEB-B9CD-9CB2A77E0F57}"/>
              </a:ext>
            </a:extLst>
          </p:cNvPr>
          <p:cNvSpPr/>
          <p:nvPr/>
        </p:nvSpPr>
        <p:spPr>
          <a:xfrm>
            <a:off x="9013594" y="4504669"/>
            <a:ext cx="393700" cy="225332"/>
          </a:xfrm>
          <a:prstGeom prst="rect">
            <a:avLst/>
          </a:prstGeom>
        </p:spPr>
        <p:style>
          <a:lnRef idx="2">
            <a:schemeClr val="dk1">
              <a:shade val="15000"/>
            </a:schemeClr>
          </a:lnRef>
          <a:fillRef idx="1">
            <a:schemeClr val="dk1"/>
          </a:fillRef>
          <a:effectRef idx="0">
            <a:schemeClr val="dk1"/>
          </a:effectRef>
          <a:fontRef idx="minor">
            <a:schemeClr val="lt1"/>
          </a:fontRef>
        </p:style>
        <p:txBody>
          <a:bodyPr lIns="0" rIns="0" rtlCol="0" anchor="ctr"/>
          <a:lstStyle/>
          <a:p>
            <a:pPr algn="ctr"/>
            <a:r>
              <a:rPr lang="en-US" altLang="ko-KR" sz="1100" dirty="0">
                <a:latin typeface="Times New Roman" panose="02020603050405020304" pitchFamily="18" charset="0"/>
                <a:cs typeface="Times New Roman" panose="02020603050405020304" pitchFamily="18" charset="0"/>
              </a:rPr>
              <a:t>road</a:t>
            </a:r>
            <a:endParaRPr lang="ko-KR" altLang="en-US" sz="1100" dirty="0">
              <a:latin typeface="Times New Roman" panose="02020603050405020304" pitchFamily="18" charset="0"/>
              <a:cs typeface="Times New Roman" panose="02020603050405020304" pitchFamily="18" charset="0"/>
            </a:endParaRPr>
          </a:p>
        </p:txBody>
      </p:sp>
      <p:sp>
        <p:nvSpPr>
          <p:cNvPr id="25" name="Arrow: Right 24">
            <a:extLst>
              <a:ext uri="{FF2B5EF4-FFF2-40B4-BE49-F238E27FC236}">
                <a16:creationId xmlns:a16="http://schemas.microsoft.com/office/drawing/2014/main" id="{3013EAC3-355B-7179-AEBE-B49FDF8D2BAD}"/>
              </a:ext>
            </a:extLst>
          </p:cNvPr>
          <p:cNvSpPr/>
          <p:nvPr/>
        </p:nvSpPr>
        <p:spPr>
          <a:xfrm>
            <a:off x="6075473" y="4030690"/>
            <a:ext cx="292100" cy="153988"/>
          </a:xfrm>
          <a:prstGeom prst="rightArrow">
            <a:avLst>
              <a:gd name="adj1" fmla="val 33784"/>
              <a:gd name="adj2" fmla="val 79443"/>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26" name="Arrow: Right 25">
            <a:extLst>
              <a:ext uri="{FF2B5EF4-FFF2-40B4-BE49-F238E27FC236}">
                <a16:creationId xmlns:a16="http://schemas.microsoft.com/office/drawing/2014/main" id="{34D5ED1B-994A-8FCE-7A0A-E0BBAC65B39C}"/>
              </a:ext>
            </a:extLst>
          </p:cNvPr>
          <p:cNvSpPr/>
          <p:nvPr/>
        </p:nvSpPr>
        <p:spPr>
          <a:xfrm>
            <a:off x="8505832" y="4030690"/>
            <a:ext cx="292100" cy="153988"/>
          </a:xfrm>
          <a:prstGeom prst="rightArrow">
            <a:avLst>
              <a:gd name="adj1" fmla="val 33784"/>
              <a:gd name="adj2" fmla="val 79443"/>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3899938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0051E-1D15-13DF-3B15-146A6F9E3C4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B4CFF7-9B20-37FF-7C0D-C91CA0B67E35}"/>
              </a:ext>
            </a:extLst>
          </p:cNvPr>
          <p:cNvSpPr>
            <a:spLocks noGrp="1"/>
          </p:cNvSpPr>
          <p:nvPr>
            <p:ph idx="1"/>
          </p:nvPr>
        </p:nvSpPr>
        <p:spPr/>
        <p:txBody>
          <a:bodyPr>
            <a:normAutofit/>
          </a:bodyPr>
          <a:lstStyle/>
          <a:p>
            <a:r>
              <a:rPr lang="en-US" altLang="ko-KR" dirty="0"/>
              <a:t>Key contributions:</a:t>
            </a:r>
          </a:p>
          <a:p>
            <a:pPr lvl="1"/>
            <a:r>
              <a:rPr lang="en-US" altLang="ko-KR" dirty="0"/>
              <a:t>Multi-resolution encoding for preserving semantic fidelity.</a:t>
            </a:r>
          </a:p>
          <a:p>
            <a:pPr lvl="1"/>
            <a:r>
              <a:rPr lang="en-US" altLang="ko-KR" dirty="0"/>
              <a:t>Dynamic adaptation to varying channel conditions.</a:t>
            </a:r>
          </a:p>
          <a:p>
            <a:r>
              <a:rPr lang="en-US" altLang="ko-KR" dirty="0"/>
              <a:t>Results:</a:t>
            </a:r>
          </a:p>
          <a:p>
            <a:pPr lvl="1"/>
            <a:r>
              <a:rPr lang="en-US" altLang="ko-KR" dirty="0"/>
              <a:t>Optimized bandwidth utilization.</a:t>
            </a:r>
          </a:p>
          <a:p>
            <a:pPr lvl="1"/>
            <a:r>
              <a:rPr lang="en-US" altLang="ko-KR" dirty="0"/>
              <a:t>Maintained high task accuracy and data quality.</a:t>
            </a:r>
            <a:endParaRPr lang="ko-KR" altLang="en-US" dirty="0"/>
          </a:p>
        </p:txBody>
      </p:sp>
      <p:sp>
        <p:nvSpPr>
          <p:cNvPr id="3" name="Text Placeholder 2">
            <a:extLst>
              <a:ext uri="{FF2B5EF4-FFF2-40B4-BE49-F238E27FC236}">
                <a16:creationId xmlns:a16="http://schemas.microsoft.com/office/drawing/2014/main" id="{2022028D-1B83-EFAC-A9B4-98BFA0239E5D}"/>
              </a:ext>
            </a:extLst>
          </p:cNvPr>
          <p:cNvSpPr>
            <a:spLocks noGrp="1"/>
          </p:cNvSpPr>
          <p:nvPr>
            <p:ph type="body" sz="quarter" idx="13"/>
          </p:nvPr>
        </p:nvSpPr>
        <p:spPr>
          <a:xfrm>
            <a:off x="554460" y="653826"/>
            <a:ext cx="10794130" cy="387798"/>
          </a:xfrm>
        </p:spPr>
        <p:txBody>
          <a:bodyPr/>
          <a:lstStyle/>
          <a:p>
            <a:r>
              <a:rPr lang="en-US" altLang="ko-KR" dirty="0"/>
              <a:t>System Model</a:t>
            </a:r>
            <a:endParaRPr lang="ko-KR" altLang="en-US" dirty="0"/>
          </a:p>
        </p:txBody>
      </p:sp>
      <p:sp>
        <p:nvSpPr>
          <p:cNvPr id="4" name="Slide Number Placeholder 3">
            <a:extLst>
              <a:ext uri="{FF2B5EF4-FFF2-40B4-BE49-F238E27FC236}">
                <a16:creationId xmlns:a16="http://schemas.microsoft.com/office/drawing/2014/main" id="{877E2A64-D1FB-4B20-BE65-E34EE6BC9036}"/>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17</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17656621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27FFC3-C4B6-383F-4708-24D4DDC014DC}"/>
              </a:ext>
            </a:extLst>
          </p:cNvPr>
          <p:cNvSpPr>
            <a:spLocks noGrp="1"/>
          </p:cNvSpPr>
          <p:nvPr>
            <p:ph type="title"/>
          </p:nvPr>
        </p:nvSpPr>
        <p:spPr/>
        <p:txBody>
          <a:bodyPr/>
          <a:lstStyle/>
          <a:p>
            <a:r>
              <a:rPr lang="en-US" altLang="ko-KR" dirty="0"/>
              <a:t>Results</a:t>
            </a:r>
            <a:endParaRPr lang="ko-KR" altLang="en-US" dirty="0"/>
          </a:p>
        </p:txBody>
      </p:sp>
      <p:sp>
        <p:nvSpPr>
          <p:cNvPr id="3" name="슬라이드 번호 개체 틀 2">
            <a:extLst>
              <a:ext uri="{FF2B5EF4-FFF2-40B4-BE49-F238E27FC236}">
                <a16:creationId xmlns:a16="http://schemas.microsoft.com/office/drawing/2014/main" id="{B7F1AA3A-6555-23A9-4EEE-920CD4EF38BA}"/>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18</a:t>
            </a:fld>
            <a:endParaRPr kumimoji="0" lang="ko-KR" altLang="en-US" sz="1100" b="0" i="0" u="none" strike="noStrike" kern="1200" cap="none" spc="0" normalizeH="0" baseline="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9179624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768E46-EFBA-285E-56E8-6426C47C0A99}"/>
              </a:ext>
            </a:extLst>
          </p:cNvPr>
          <p:cNvSpPr>
            <a:spLocks noGrp="1"/>
          </p:cNvSpPr>
          <p:nvPr>
            <p:ph type="body" sz="quarter" idx="13"/>
          </p:nvPr>
        </p:nvSpPr>
        <p:spPr>
          <a:xfrm>
            <a:off x="554460" y="653826"/>
            <a:ext cx="10794130" cy="387798"/>
          </a:xfrm>
        </p:spPr>
        <p:txBody>
          <a:bodyPr/>
          <a:lstStyle/>
          <a:p>
            <a:r>
              <a:rPr lang="en-US" altLang="ko-KR" dirty="0"/>
              <a:t>Results</a:t>
            </a:r>
            <a:endParaRPr lang="ko-KR" altLang="en-US" dirty="0"/>
          </a:p>
        </p:txBody>
      </p:sp>
      <p:sp>
        <p:nvSpPr>
          <p:cNvPr id="4" name="Slide Number Placeholder 3">
            <a:extLst>
              <a:ext uri="{FF2B5EF4-FFF2-40B4-BE49-F238E27FC236}">
                <a16:creationId xmlns:a16="http://schemas.microsoft.com/office/drawing/2014/main" id="{2D3617C0-33D8-D107-1AA4-05040BB6F169}"/>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19</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
        <p:nvSpPr>
          <p:cNvPr id="10" name="Content Placeholder 9">
            <a:extLst>
              <a:ext uri="{FF2B5EF4-FFF2-40B4-BE49-F238E27FC236}">
                <a16:creationId xmlns:a16="http://schemas.microsoft.com/office/drawing/2014/main" id="{6B46EB1B-AFFB-E41C-7536-F231CC0315F8}"/>
              </a:ext>
            </a:extLst>
          </p:cNvPr>
          <p:cNvSpPr>
            <a:spLocks noGrp="1"/>
          </p:cNvSpPr>
          <p:nvPr>
            <p:ph idx="1"/>
          </p:nvPr>
        </p:nvSpPr>
        <p:spPr/>
        <p:txBody>
          <a:bodyPr/>
          <a:lstStyle/>
          <a:p>
            <a:endParaRPr lang="ko-KR" altLang="en-US" dirty="0"/>
          </a:p>
        </p:txBody>
      </p:sp>
      <p:pic>
        <p:nvPicPr>
          <p:cNvPr id="12" name="Picture 11">
            <a:extLst>
              <a:ext uri="{FF2B5EF4-FFF2-40B4-BE49-F238E27FC236}">
                <a16:creationId xmlns:a16="http://schemas.microsoft.com/office/drawing/2014/main" id="{98CEB091-3751-B668-E050-5146A536DAC6}"/>
              </a:ext>
            </a:extLst>
          </p:cNvPr>
          <p:cNvPicPr>
            <a:picLocks noChangeAspect="1"/>
          </p:cNvPicPr>
          <p:nvPr/>
        </p:nvPicPr>
        <p:blipFill>
          <a:blip r:embed="rId3"/>
          <a:stretch>
            <a:fillRect/>
          </a:stretch>
        </p:blipFill>
        <p:spPr>
          <a:xfrm>
            <a:off x="838202" y="1892803"/>
            <a:ext cx="4600575" cy="3362325"/>
          </a:xfrm>
          <a:prstGeom prst="rect">
            <a:avLst/>
          </a:prstGeom>
        </p:spPr>
      </p:pic>
      <p:pic>
        <p:nvPicPr>
          <p:cNvPr id="14" name="Picture 13">
            <a:extLst>
              <a:ext uri="{FF2B5EF4-FFF2-40B4-BE49-F238E27FC236}">
                <a16:creationId xmlns:a16="http://schemas.microsoft.com/office/drawing/2014/main" id="{248FEEFF-5A8C-EA61-4E0C-93AAB1C1708A}"/>
              </a:ext>
            </a:extLst>
          </p:cNvPr>
          <p:cNvPicPr>
            <a:picLocks noChangeAspect="1"/>
          </p:cNvPicPr>
          <p:nvPr/>
        </p:nvPicPr>
        <p:blipFill>
          <a:blip r:embed="rId4"/>
          <a:stretch>
            <a:fillRect/>
          </a:stretch>
        </p:blipFill>
        <p:spPr>
          <a:xfrm>
            <a:off x="6429839" y="1911853"/>
            <a:ext cx="4410075" cy="3343275"/>
          </a:xfrm>
          <a:prstGeom prst="rect">
            <a:avLst/>
          </a:prstGeom>
        </p:spPr>
      </p:pic>
      <p:sp>
        <p:nvSpPr>
          <p:cNvPr id="15" name="TextBox 14">
            <a:extLst>
              <a:ext uri="{FF2B5EF4-FFF2-40B4-BE49-F238E27FC236}">
                <a16:creationId xmlns:a16="http://schemas.microsoft.com/office/drawing/2014/main" id="{06792A8C-B2C3-FBA0-BBEA-FE562F9AC482}"/>
              </a:ext>
            </a:extLst>
          </p:cNvPr>
          <p:cNvSpPr txBox="1"/>
          <p:nvPr/>
        </p:nvSpPr>
        <p:spPr>
          <a:xfrm>
            <a:off x="1025912" y="5331924"/>
            <a:ext cx="4924920" cy="338554"/>
          </a:xfrm>
          <a:prstGeom prst="rect">
            <a:avLst/>
          </a:prstGeom>
          <a:noFill/>
        </p:spPr>
        <p:txBody>
          <a:bodyPr wrap="square" rtlCol="0">
            <a:spAutoFit/>
          </a:bodyPr>
          <a:lstStyle/>
          <a:p>
            <a:pPr algn="ctr"/>
            <a:r>
              <a:rPr lang="en-US" altLang="ko-KR" sz="1600" dirty="0"/>
              <a:t>&lt;Reconstruction result for three medium resolutions.&gt;</a:t>
            </a:r>
            <a:endParaRPr lang="ko-KR" altLang="en-US" sz="1600" dirty="0"/>
          </a:p>
        </p:txBody>
      </p:sp>
      <p:sp>
        <p:nvSpPr>
          <p:cNvPr id="16" name="TextBox 15">
            <a:extLst>
              <a:ext uri="{FF2B5EF4-FFF2-40B4-BE49-F238E27FC236}">
                <a16:creationId xmlns:a16="http://schemas.microsoft.com/office/drawing/2014/main" id="{6791476C-F81C-7800-9FA2-19F7B8D1C293}"/>
              </a:ext>
            </a:extLst>
          </p:cNvPr>
          <p:cNvSpPr txBox="1"/>
          <p:nvPr/>
        </p:nvSpPr>
        <p:spPr>
          <a:xfrm>
            <a:off x="6172416" y="5331924"/>
            <a:ext cx="4924920" cy="338554"/>
          </a:xfrm>
          <a:prstGeom prst="rect">
            <a:avLst/>
          </a:prstGeom>
          <a:noFill/>
        </p:spPr>
        <p:txBody>
          <a:bodyPr wrap="square" rtlCol="0">
            <a:spAutoFit/>
          </a:bodyPr>
          <a:lstStyle/>
          <a:p>
            <a:pPr algn="ctr"/>
            <a:r>
              <a:rPr lang="en-US" altLang="ko-KR" sz="1600" dirty="0"/>
              <a:t>&lt;Accuracy result for three medium resolutions.&gt;</a:t>
            </a:r>
            <a:endParaRPr lang="ko-KR" altLang="en-US" sz="1600" dirty="0"/>
          </a:p>
        </p:txBody>
      </p:sp>
    </p:spTree>
    <p:extLst>
      <p:ext uri="{BB962C8B-B14F-4D97-AF65-F5344CB8AC3E}">
        <p14:creationId xmlns:p14="http://schemas.microsoft.com/office/powerpoint/2010/main" val="10163001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1E36A-9044-CEE5-9D33-1A784ED41C42}"/>
            </a:ext>
          </a:extLst>
        </p:cNvPr>
        <p:cNvGrpSpPr/>
        <p:nvPr/>
      </p:nvGrpSpPr>
      <p:grpSpPr>
        <a:xfrm>
          <a:off x="0" y="0"/>
          <a:ext cx="0" cy="0"/>
          <a:chOff x="0" y="0"/>
          <a:chExt cx="0" cy="0"/>
        </a:xfrm>
      </p:grpSpPr>
      <p:sp>
        <p:nvSpPr>
          <p:cNvPr id="2" name="내용 개체 틀 1">
            <a:extLst>
              <a:ext uri="{FF2B5EF4-FFF2-40B4-BE49-F238E27FC236}">
                <a16:creationId xmlns:a16="http://schemas.microsoft.com/office/drawing/2014/main" id="{3CE0780E-DF35-71CF-75C8-086359014123}"/>
              </a:ext>
            </a:extLst>
          </p:cNvPr>
          <p:cNvSpPr>
            <a:spLocks noGrp="1"/>
          </p:cNvSpPr>
          <p:nvPr>
            <p:ph idx="1"/>
          </p:nvPr>
        </p:nvSpPr>
        <p:spPr/>
        <p:txBody>
          <a:bodyPr>
            <a:normAutofit fontScale="92500" lnSpcReduction="10000"/>
          </a:bodyPr>
          <a:lstStyle/>
          <a:p>
            <a:r>
              <a:rPr lang="en-US" altLang="ko-KR" dirty="0"/>
              <a:t>Introduction</a:t>
            </a:r>
          </a:p>
          <a:p>
            <a:endParaRPr lang="en-US" altLang="ko-KR" dirty="0"/>
          </a:p>
          <a:p>
            <a:r>
              <a:rPr lang="en-US" altLang="ko-KR" dirty="0"/>
              <a:t>Background</a:t>
            </a:r>
          </a:p>
          <a:p>
            <a:endParaRPr lang="en-US" altLang="ko-KR" dirty="0"/>
          </a:p>
          <a:p>
            <a:r>
              <a:rPr lang="en-US" altLang="ko-KR" dirty="0"/>
              <a:t>System Model</a:t>
            </a:r>
          </a:p>
          <a:p>
            <a:endParaRPr lang="en-US" altLang="ko-KR" dirty="0"/>
          </a:p>
          <a:p>
            <a:r>
              <a:rPr lang="en-US" altLang="ko-KR" dirty="0"/>
              <a:t>Results</a:t>
            </a:r>
          </a:p>
          <a:p>
            <a:endParaRPr lang="en-US" altLang="ko-KR" dirty="0"/>
          </a:p>
          <a:p>
            <a:r>
              <a:rPr lang="en-US" altLang="ko-KR" dirty="0"/>
              <a:t>Conclusion</a:t>
            </a:r>
            <a:endParaRPr lang="ko-KR" altLang="en-US" dirty="0"/>
          </a:p>
          <a:p>
            <a:pPr marL="0" indent="0">
              <a:buNone/>
            </a:pPr>
            <a:endParaRPr lang="en-US" altLang="ko-KR" dirty="0"/>
          </a:p>
          <a:p>
            <a:pPr marL="0" indent="0">
              <a:buNone/>
            </a:pPr>
            <a:endParaRPr lang="ko-KR" altLang="en-US" dirty="0"/>
          </a:p>
        </p:txBody>
      </p:sp>
      <p:sp>
        <p:nvSpPr>
          <p:cNvPr id="3" name="텍스트 개체 틀 2">
            <a:extLst>
              <a:ext uri="{FF2B5EF4-FFF2-40B4-BE49-F238E27FC236}">
                <a16:creationId xmlns:a16="http://schemas.microsoft.com/office/drawing/2014/main" id="{1CA216A3-08BB-36F9-9BB8-21CEBAE73EE8}"/>
              </a:ext>
            </a:extLst>
          </p:cNvPr>
          <p:cNvSpPr>
            <a:spLocks noGrp="1"/>
          </p:cNvSpPr>
          <p:nvPr>
            <p:ph type="body" sz="quarter" idx="13"/>
          </p:nvPr>
        </p:nvSpPr>
        <p:spPr>
          <a:xfrm>
            <a:off x="554460" y="653826"/>
            <a:ext cx="10794130" cy="387798"/>
          </a:xfrm>
        </p:spPr>
        <p:txBody>
          <a:bodyPr/>
          <a:lstStyle/>
          <a:p>
            <a:r>
              <a:rPr lang="en-US" altLang="ko-KR" dirty="0"/>
              <a:t>Contents</a:t>
            </a:r>
            <a:endParaRPr lang="ko-KR" altLang="en-US" dirty="0"/>
          </a:p>
        </p:txBody>
      </p:sp>
      <p:sp>
        <p:nvSpPr>
          <p:cNvPr id="4" name="슬라이드 번호 개체 틀 3">
            <a:extLst>
              <a:ext uri="{FF2B5EF4-FFF2-40B4-BE49-F238E27FC236}">
                <a16:creationId xmlns:a16="http://schemas.microsoft.com/office/drawing/2014/main" id="{6EB08373-213A-14E6-0351-19DA5B50B985}"/>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2</a:t>
            </a:fld>
            <a:endParaRPr kumimoji="0" lang="ko-KR" altLang="en-US" sz="1100" b="0" i="0" u="none" strike="noStrike" kern="1200" cap="none" spc="0" normalizeH="0" baseline="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253969986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BD62F-4BB0-7059-7AA6-F8FB5C35297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E810533-FC9D-39CC-6D6A-6AA53E93E6EC}"/>
              </a:ext>
            </a:extLst>
          </p:cNvPr>
          <p:cNvSpPr>
            <a:spLocks noGrp="1"/>
          </p:cNvSpPr>
          <p:nvPr>
            <p:ph type="body" sz="quarter" idx="13"/>
          </p:nvPr>
        </p:nvSpPr>
        <p:spPr>
          <a:xfrm>
            <a:off x="554460" y="653826"/>
            <a:ext cx="10794130" cy="387798"/>
          </a:xfrm>
        </p:spPr>
        <p:txBody>
          <a:bodyPr/>
          <a:lstStyle/>
          <a:p>
            <a:r>
              <a:rPr lang="en-US" altLang="ko-KR" dirty="0"/>
              <a:t>Results</a:t>
            </a:r>
            <a:endParaRPr lang="ko-KR" altLang="en-US" dirty="0"/>
          </a:p>
        </p:txBody>
      </p:sp>
      <p:sp>
        <p:nvSpPr>
          <p:cNvPr id="4" name="Slide Number Placeholder 3">
            <a:extLst>
              <a:ext uri="{FF2B5EF4-FFF2-40B4-BE49-F238E27FC236}">
                <a16:creationId xmlns:a16="http://schemas.microsoft.com/office/drawing/2014/main" id="{2EE4345D-5CEC-3894-F2D4-A4B17DCA5CA7}"/>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20</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
        <p:nvSpPr>
          <p:cNvPr id="10" name="Content Placeholder 9">
            <a:extLst>
              <a:ext uri="{FF2B5EF4-FFF2-40B4-BE49-F238E27FC236}">
                <a16:creationId xmlns:a16="http://schemas.microsoft.com/office/drawing/2014/main" id="{97DC1F29-22D0-2AC5-412E-53EE4105AC3F}"/>
              </a:ext>
            </a:extLst>
          </p:cNvPr>
          <p:cNvSpPr>
            <a:spLocks noGrp="1"/>
          </p:cNvSpPr>
          <p:nvPr>
            <p:ph idx="1"/>
          </p:nvPr>
        </p:nvSpPr>
        <p:spPr/>
        <p:txBody>
          <a:bodyPr/>
          <a:lstStyle/>
          <a:p>
            <a:endParaRPr lang="ko-KR" altLang="en-US" dirty="0"/>
          </a:p>
        </p:txBody>
      </p:sp>
      <p:pic>
        <p:nvPicPr>
          <p:cNvPr id="5" name="Picture 4">
            <a:extLst>
              <a:ext uri="{FF2B5EF4-FFF2-40B4-BE49-F238E27FC236}">
                <a16:creationId xmlns:a16="http://schemas.microsoft.com/office/drawing/2014/main" id="{8A282ABB-B059-162B-48DD-B8F341EA8339}"/>
              </a:ext>
            </a:extLst>
          </p:cNvPr>
          <p:cNvPicPr>
            <a:picLocks noChangeAspect="1"/>
          </p:cNvPicPr>
          <p:nvPr/>
        </p:nvPicPr>
        <p:blipFill>
          <a:blip r:embed="rId3"/>
          <a:stretch>
            <a:fillRect/>
          </a:stretch>
        </p:blipFill>
        <p:spPr>
          <a:xfrm>
            <a:off x="838202" y="1881652"/>
            <a:ext cx="4410075" cy="3362325"/>
          </a:xfrm>
          <a:prstGeom prst="rect">
            <a:avLst/>
          </a:prstGeom>
        </p:spPr>
      </p:pic>
      <p:pic>
        <p:nvPicPr>
          <p:cNvPr id="7" name="Picture 6">
            <a:extLst>
              <a:ext uri="{FF2B5EF4-FFF2-40B4-BE49-F238E27FC236}">
                <a16:creationId xmlns:a16="http://schemas.microsoft.com/office/drawing/2014/main" id="{D3A810C4-ECB5-1823-6772-FE8E11FDDA57}"/>
              </a:ext>
            </a:extLst>
          </p:cNvPr>
          <p:cNvPicPr>
            <a:picLocks noChangeAspect="1"/>
          </p:cNvPicPr>
          <p:nvPr/>
        </p:nvPicPr>
        <p:blipFill>
          <a:blip r:embed="rId4"/>
          <a:stretch>
            <a:fillRect/>
          </a:stretch>
        </p:blipFill>
        <p:spPr>
          <a:xfrm>
            <a:off x="6508478" y="1900702"/>
            <a:ext cx="4505325" cy="3343275"/>
          </a:xfrm>
          <a:prstGeom prst="rect">
            <a:avLst/>
          </a:prstGeom>
        </p:spPr>
      </p:pic>
      <p:sp>
        <p:nvSpPr>
          <p:cNvPr id="9" name="TextBox 8">
            <a:extLst>
              <a:ext uri="{FF2B5EF4-FFF2-40B4-BE49-F238E27FC236}">
                <a16:creationId xmlns:a16="http://schemas.microsoft.com/office/drawing/2014/main" id="{14B02A83-2E13-6FC1-8060-4DE1AFF819E4}"/>
              </a:ext>
            </a:extLst>
          </p:cNvPr>
          <p:cNvSpPr txBox="1"/>
          <p:nvPr/>
        </p:nvSpPr>
        <p:spPr>
          <a:xfrm>
            <a:off x="1025912" y="5331924"/>
            <a:ext cx="4924920" cy="584775"/>
          </a:xfrm>
          <a:prstGeom prst="rect">
            <a:avLst/>
          </a:prstGeom>
          <a:noFill/>
        </p:spPr>
        <p:txBody>
          <a:bodyPr wrap="square" rtlCol="0">
            <a:spAutoFit/>
          </a:bodyPr>
          <a:lstStyle/>
          <a:p>
            <a:pPr algn="ctr"/>
            <a:r>
              <a:rPr lang="en-US" altLang="ko-KR" sz="1600" dirty="0"/>
              <a:t>&lt;Accuracy result for adaptive multi-resolution semantic communication framework in various channel rates.&gt;</a:t>
            </a:r>
            <a:endParaRPr lang="ko-KR" altLang="en-US" sz="1600" dirty="0"/>
          </a:p>
        </p:txBody>
      </p:sp>
      <p:sp>
        <p:nvSpPr>
          <p:cNvPr id="11" name="TextBox 10">
            <a:extLst>
              <a:ext uri="{FF2B5EF4-FFF2-40B4-BE49-F238E27FC236}">
                <a16:creationId xmlns:a16="http://schemas.microsoft.com/office/drawing/2014/main" id="{13799426-1D42-6E47-FB1B-5A38C9CC23FA}"/>
              </a:ext>
            </a:extLst>
          </p:cNvPr>
          <p:cNvSpPr txBox="1"/>
          <p:nvPr/>
        </p:nvSpPr>
        <p:spPr>
          <a:xfrm>
            <a:off x="6172416" y="5331924"/>
            <a:ext cx="5471718" cy="338554"/>
          </a:xfrm>
          <a:prstGeom prst="rect">
            <a:avLst/>
          </a:prstGeom>
          <a:noFill/>
        </p:spPr>
        <p:txBody>
          <a:bodyPr wrap="square" rtlCol="0">
            <a:spAutoFit/>
          </a:bodyPr>
          <a:lstStyle/>
          <a:p>
            <a:pPr algn="ctr"/>
            <a:r>
              <a:rPr lang="en-US" altLang="ko-KR" sz="1600" dirty="0"/>
              <a:t>&lt;Resolution assignment to patches in different channel rate.&gt;</a:t>
            </a:r>
            <a:endParaRPr lang="ko-KR" altLang="en-US" sz="1600" dirty="0"/>
          </a:p>
        </p:txBody>
      </p:sp>
    </p:spTree>
    <p:extLst>
      <p:ext uri="{BB962C8B-B14F-4D97-AF65-F5344CB8AC3E}">
        <p14:creationId xmlns:p14="http://schemas.microsoft.com/office/powerpoint/2010/main" val="4176110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dirty="0"/>
              <a:t>Discussion and Conclusion</a:t>
            </a:r>
          </a:p>
        </p:txBody>
      </p:sp>
      <p:sp>
        <p:nvSpPr>
          <p:cNvPr id="3" name="Slide Number Placeholder 5"/>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en-US" altLang="en-US" sz="1100" b="0" i="0" u="none" strike="noStrike" kern="1200" cap="none" spc="0" normalizeH="0" baseline="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21</a:t>
            </a:fld>
            <a:endParaRPr kumimoji="0" lang="en-US" altLang="en-US" sz="1100" b="0" i="0" u="none" strike="noStrike" kern="1200" cap="none" spc="0" normalizeH="0" baseline="0">
              <a:solidFill>
                <a:srgbClr val="000000"/>
              </a:solidFill>
              <a:latin typeface="Segoe UI Semibold"/>
              <a:ea typeface="맑은 고딕"/>
              <a:cs typeface="Segoe UI Semibold"/>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03819-01B0-A9AB-7A99-A085CCE22B5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17928-EAC6-20F9-9DB3-9B02A6423664}"/>
              </a:ext>
            </a:extLst>
          </p:cNvPr>
          <p:cNvSpPr>
            <a:spLocks noGrp="1"/>
          </p:cNvSpPr>
          <p:nvPr>
            <p:ph idx="1"/>
          </p:nvPr>
        </p:nvSpPr>
        <p:spPr/>
        <p:txBody>
          <a:bodyPr/>
          <a:lstStyle/>
          <a:p>
            <a:r>
              <a:rPr lang="en-US" altLang="ko-KR" dirty="0"/>
              <a:t>Potential Directions:</a:t>
            </a:r>
          </a:p>
          <a:p>
            <a:pPr lvl="1"/>
            <a:r>
              <a:rPr lang="en-US" altLang="ko-KR" dirty="0"/>
              <a:t>Extend to multimodal data (e.g., text and images together).</a:t>
            </a:r>
          </a:p>
          <a:p>
            <a:pPr lvl="1"/>
            <a:r>
              <a:rPr lang="en-US" altLang="ko-KR" dirty="0"/>
              <a:t>Extend to video data with recent techniques in computer vision fields</a:t>
            </a:r>
          </a:p>
          <a:p>
            <a:pPr lvl="1"/>
            <a:r>
              <a:rPr lang="en-US" altLang="ko-KR" dirty="0"/>
              <a:t>Develop task-specific optimization techniques for diverse domains </a:t>
            </a:r>
            <a:br>
              <a:rPr lang="en-US" altLang="ko-KR" dirty="0"/>
            </a:br>
            <a:r>
              <a:rPr lang="en-US" altLang="ko-KR" dirty="0"/>
              <a:t>(e.g., image anomaly detection).</a:t>
            </a:r>
          </a:p>
          <a:p>
            <a:r>
              <a:rPr lang="en-US" altLang="ko-KR" dirty="0"/>
              <a:t>Key Challenges:</a:t>
            </a:r>
          </a:p>
          <a:p>
            <a:pPr lvl="1"/>
            <a:r>
              <a:rPr lang="en-US" altLang="ko-KR" dirty="0"/>
              <a:t>Efficient training of adaptive encoders.</a:t>
            </a:r>
          </a:p>
          <a:p>
            <a:pPr lvl="1"/>
            <a:r>
              <a:rPr lang="en-US" altLang="ko-KR" dirty="0"/>
              <a:t>Addressing latency in dynamic channel conditions.</a:t>
            </a:r>
          </a:p>
        </p:txBody>
      </p:sp>
      <p:sp>
        <p:nvSpPr>
          <p:cNvPr id="3" name="Text Placeholder 2">
            <a:extLst>
              <a:ext uri="{FF2B5EF4-FFF2-40B4-BE49-F238E27FC236}">
                <a16:creationId xmlns:a16="http://schemas.microsoft.com/office/drawing/2014/main" id="{BD27B5CF-7D2D-C17B-AF1A-0F0AD022E4FD}"/>
              </a:ext>
            </a:extLst>
          </p:cNvPr>
          <p:cNvSpPr>
            <a:spLocks noGrp="1"/>
          </p:cNvSpPr>
          <p:nvPr>
            <p:ph type="body" sz="quarter" idx="13"/>
          </p:nvPr>
        </p:nvSpPr>
        <p:spPr>
          <a:xfrm>
            <a:off x="554460" y="653826"/>
            <a:ext cx="10794130" cy="387798"/>
          </a:xfrm>
        </p:spPr>
        <p:txBody>
          <a:bodyPr/>
          <a:lstStyle/>
          <a:p>
            <a:r>
              <a:rPr lang="en-US" altLang="ko-KR" dirty="0"/>
              <a:t>Discussion</a:t>
            </a:r>
          </a:p>
        </p:txBody>
      </p:sp>
      <p:sp>
        <p:nvSpPr>
          <p:cNvPr id="4" name="Slide Number Placeholder 3">
            <a:extLst>
              <a:ext uri="{FF2B5EF4-FFF2-40B4-BE49-F238E27FC236}">
                <a16:creationId xmlns:a16="http://schemas.microsoft.com/office/drawing/2014/main" id="{C204A4E0-8070-85C8-AE03-53597DB6FB27}"/>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22</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41171486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1C424A-F615-90A6-9A3F-E08C339D3056}"/>
              </a:ext>
            </a:extLst>
          </p:cNvPr>
          <p:cNvSpPr>
            <a:spLocks noGrp="1"/>
          </p:cNvSpPr>
          <p:nvPr>
            <p:ph idx="1"/>
          </p:nvPr>
        </p:nvSpPr>
        <p:spPr/>
        <p:txBody>
          <a:bodyPr/>
          <a:lstStyle/>
          <a:p>
            <a:r>
              <a:rPr lang="en-US" altLang="ko-KR" dirty="0"/>
              <a:t>This work proposes a novel semantic communication framework that fuses open-vocabulary vision–language segmentation with transformer-based compression.</a:t>
            </a:r>
          </a:p>
          <a:p>
            <a:r>
              <a:rPr lang="en-US" altLang="ko-KR" dirty="0"/>
              <a:t>We build on recent advances in open-vocabulary segmentation, which leverage large pre-trained vision–language models to break away from fixed label sets and segment arbitrary categories described by text prompts.</a:t>
            </a:r>
          </a:p>
        </p:txBody>
      </p:sp>
      <p:sp>
        <p:nvSpPr>
          <p:cNvPr id="3" name="Text Placeholder 2">
            <a:extLst>
              <a:ext uri="{FF2B5EF4-FFF2-40B4-BE49-F238E27FC236}">
                <a16:creationId xmlns:a16="http://schemas.microsoft.com/office/drawing/2014/main" id="{F5B85194-514E-F8EE-A057-4B7AE7B4CBB4}"/>
              </a:ext>
            </a:extLst>
          </p:cNvPr>
          <p:cNvSpPr>
            <a:spLocks noGrp="1"/>
          </p:cNvSpPr>
          <p:nvPr>
            <p:ph type="body" sz="quarter" idx="13"/>
          </p:nvPr>
        </p:nvSpPr>
        <p:spPr>
          <a:xfrm>
            <a:off x="554460" y="653826"/>
            <a:ext cx="10794130" cy="387798"/>
          </a:xfrm>
        </p:spPr>
        <p:txBody>
          <a:bodyPr/>
          <a:lstStyle/>
          <a:p>
            <a:r>
              <a:rPr lang="en-US" altLang="ko-KR" dirty="0"/>
              <a:t>Conclusion</a:t>
            </a:r>
            <a:endParaRPr lang="ko-KR" altLang="en-US" dirty="0"/>
          </a:p>
        </p:txBody>
      </p:sp>
      <p:sp>
        <p:nvSpPr>
          <p:cNvPr id="4" name="Slide Number Placeholder 3">
            <a:extLst>
              <a:ext uri="{FF2B5EF4-FFF2-40B4-BE49-F238E27FC236}">
                <a16:creationId xmlns:a16="http://schemas.microsoft.com/office/drawing/2014/main" id="{129F2103-F3A2-FC76-32A4-0255C8C50AEA}"/>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23</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28295697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91964C-7780-6521-B8DD-6F6171296E81}"/>
              </a:ext>
            </a:extLst>
          </p:cNvPr>
          <p:cNvSpPr>
            <a:spLocks noGrp="1"/>
          </p:cNvSpPr>
          <p:nvPr>
            <p:ph idx="1"/>
          </p:nvPr>
        </p:nvSpPr>
        <p:spPr>
          <a:xfrm>
            <a:off x="547864" y="1456974"/>
            <a:ext cx="11453635" cy="4719988"/>
          </a:xfrm>
        </p:spPr>
        <p:txBody>
          <a:bodyPr>
            <a:normAutofit/>
          </a:bodyPr>
          <a:lstStyle/>
          <a:p>
            <a:r>
              <a:rPr lang="en-US" altLang="ko-KR" b="1" dirty="0"/>
              <a:t>Semantic communications </a:t>
            </a:r>
            <a:r>
              <a:rPr lang="en-US" altLang="ko-KR" dirty="0"/>
              <a:t>is to extract the “meanings” or “features” of sent information from a source and “interpret” the semantic information at a destination.</a:t>
            </a:r>
          </a:p>
        </p:txBody>
      </p:sp>
      <p:sp>
        <p:nvSpPr>
          <p:cNvPr id="3" name="Text Placeholder 2">
            <a:extLst>
              <a:ext uri="{FF2B5EF4-FFF2-40B4-BE49-F238E27FC236}">
                <a16:creationId xmlns:a16="http://schemas.microsoft.com/office/drawing/2014/main" id="{4A765D14-CE4A-42CC-2AEC-5568A936394A}"/>
              </a:ext>
            </a:extLst>
          </p:cNvPr>
          <p:cNvSpPr>
            <a:spLocks noGrp="1"/>
          </p:cNvSpPr>
          <p:nvPr>
            <p:ph type="body" sz="quarter" idx="13"/>
          </p:nvPr>
        </p:nvSpPr>
        <p:spPr>
          <a:xfrm>
            <a:off x="554460" y="653826"/>
            <a:ext cx="10794130" cy="387798"/>
          </a:xfrm>
        </p:spPr>
        <p:txBody>
          <a:bodyPr/>
          <a:lstStyle/>
          <a:p>
            <a:r>
              <a:rPr lang="en-US" altLang="ko-KR" dirty="0"/>
              <a:t>Introduction</a:t>
            </a:r>
            <a:endParaRPr lang="ko-KR" altLang="en-US" dirty="0"/>
          </a:p>
        </p:txBody>
      </p:sp>
      <p:sp>
        <p:nvSpPr>
          <p:cNvPr id="4" name="Slide Number Placeholder 3">
            <a:extLst>
              <a:ext uri="{FF2B5EF4-FFF2-40B4-BE49-F238E27FC236}">
                <a16:creationId xmlns:a16="http://schemas.microsoft.com/office/drawing/2014/main" id="{984B5DC2-2CE0-8BB1-02E8-78E302BBF2E4}"/>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3</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pic>
        <p:nvPicPr>
          <p:cNvPr id="9" name="Picture 8">
            <a:extLst>
              <a:ext uri="{FF2B5EF4-FFF2-40B4-BE49-F238E27FC236}">
                <a16:creationId xmlns:a16="http://schemas.microsoft.com/office/drawing/2014/main" id="{E3F863F2-5AF1-20F9-5DAC-21ED1C35BC85}"/>
              </a:ext>
            </a:extLst>
          </p:cNvPr>
          <p:cNvPicPr>
            <a:picLocks noChangeAspect="1"/>
          </p:cNvPicPr>
          <p:nvPr/>
        </p:nvPicPr>
        <p:blipFill>
          <a:blip r:embed="rId3"/>
          <a:stretch>
            <a:fillRect/>
          </a:stretch>
        </p:blipFill>
        <p:spPr>
          <a:xfrm>
            <a:off x="691200" y="2708981"/>
            <a:ext cx="11108788" cy="3052058"/>
          </a:xfrm>
          <a:prstGeom prst="rect">
            <a:avLst/>
          </a:prstGeom>
        </p:spPr>
      </p:pic>
      <p:sp>
        <p:nvSpPr>
          <p:cNvPr id="12" name="Rectangle 11">
            <a:extLst>
              <a:ext uri="{FF2B5EF4-FFF2-40B4-BE49-F238E27FC236}">
                <a16:creationId xmlns:a16="http://schemas.microsoft.com/office/drawing/2014/main" id="{F1201FA9-0809-7A7E-8DBD-0BA94E4BDAA7}"/>
              </a:ext>
            </a:extLst>
          </p:cNvPr>
          <p:cNvSpPr/>
          <p:nvPr/>
        </p:nvSpPr>
        <p:spPr>
          <a:xfrm>
            <a:off x="6096000" y="5542156"/>
            <a:ext cx="472068" cy="2899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3210948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511BD-05CC-9ECF-9793-DC632C82951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E066E-1094-9DEE-AD15-FE987408F34D}"/>
              </a:ext>
            </a:extLst>
          </p:cNvPr>
          <p:cNvSpPr>
            <a:spLocks noGrp="1"/>
          </p:cNvSpPr>
          <p:nvPr>
            <p:ph idx="1"/>
          </p:nvPr>
        </p:nvSpPr>
        <p:spPr>
          <a:xfrm>
            <a:off x="547864" y="1456974"/>
            <a:ext cx="11453635" cy="4719988"/>
          </a:xfrm>
        </p:spPr>
        <p:txBody>
          <a:bodyPr>
            <a:normAutofit/>
          </a:bodyPr>
          <a:lstStyle/>
          <a:p>
            <a:r>
              <a:rPr lang="en-US" altLang="ko-KR" dirty="0"/>
              <a:t>Goal: Transmit multi-resolution data in limited bandwidth conditions.</a:t>
            </a:r>
          </a:p>
          <a:p>
            <a:r>
              <a:rPr lang="en-US" altLang="ko-KR" dirty="0"/>
              <a:t>Developed a transformer-based framework for channel-adaptive communication.</a:t>
            </a:r>
          </a:p>
        </p:txBody>
      </p:sp>
      <p:sp>
        <p:nvSpPr>
          <p:cNvPr id="3" name="Text Placeholder 2">
            <a:extLst>
              <a:ext uri="{FF2B5EF4-FFF2-40B4-BE49-F238E27FC236}">
                <a16:creationId xmlns:a16="http://schemas.microsoft.com/office/drawing/2014/main" id="{D1FEC13B-2553-39D9-02EF-A34F29B82169}"/>
              </a:ext>
            </a:extLst>
          </p:cNvPr>
          <p:cNvSpPr>
            <a:spLocks noGrp="1"/>
          </p:cNvSpPr>
          <p:nvPr>
            <p:ph type="body" sz="quarter" idx="13"/>
          </p:nvPr>
        </p:nvSpPr>
        <p:spPr>
          <a:xfrm>
            <a:off x="554460" y="653826"/>
            <a:ext cx="10794130" cy="387798"/>
          </a:xfrm>
        </p:spPr>
        <p:txBody>
          <a:bodyPr/>
          <a:lstStyle/>
          <a:p>
            <a:r>
              <a:rPr lang="en-US" altLang="ko-KR" dirty="0"/>
              <a:t>Introduction</a:t>
            </a:r>
            <a:endParaRPr lang="ko-KR" altLang="en-US" dirty="0"/>
          </a:p>
        </p:txBody>
      </p:sp>
      <p:sp>
        <p:nvSpPr>
          <p:cNvPr id="4" name="Slide Number Placeholder 3">
            <a:extLst>
              <a:ext uri="{FF2B5EF4-FFF2-40B4-BE49-F238E27FC236}">
                <a16:creationId xmlns:a16="http://schemas.microsoft.com/office/drawing/2014/main" id="{876C31E3-3378-A8BE-327C-AA83CBF4E7F1}"/>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4</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pic>
        <p:nvPicPr>
          <p:cNvPr id="6" name="Picture 5">
            <a:extLst>
              <a:ext uri="{FF2B5EF4-FFF2-40B4-BE49-F238E27FC236}">
                <a16:creationId xmlns:a16="http://schemas.microsoft.com/office/drawing/2014/main" id="{794371DC-006A-E5A8-DE84-B17D4F1B7D81}"/>
              </a:ext>
            </a:extLst>
          </p:cNvPr>
          <p:cNvPicPr>
            <a:picLocks noChangeAspect="1"/>
          </p:cNvPicPr>
          <p:nvPr/>
        </p:nvPicPr>
        <p:blipFill>
          <a:blip r:embed="rId3"/>
          <a:stretch>
            <a:fillRect/>
          </a:stretch>
        </p:blipFill>
        <p:spPr>
          <a:xfrm>
            <a:off x="785012" y="2662613"/>
            <a:ext cx="10621976" cy="3851346"/>
          </a:xfrm>
          <a:prstGeom prst="rect">
            <a:avLst/>
          </a:prstGeom>
        </p:spPr>
      </p:pic>
    </p:spTree>
    <p:extLst>
      <p:ext uri="{BB962C8B-B14F-4D97-AF65-F5344CB8AC3E}">
        <p14:creationId xmlns:p14="http://schemas.microsoft.com/office/powerpoint/2010/main" val="3598261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56A2B9-9A09-C856-ED8D-C057FB0093D3}"/>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5</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pic>
        <p:nvPicPr>
          <p:cNvPr id="5" name="Picture 4" descr="Refer to caption">
            <a:extLst>
              <a:ext uri="{FF2B5EF4-FFF2-40B4-BE49-F238E27FC236}">
                <a16:creationId xmlns:a16="http://schemas.microsoft.com/office/drawing/2014/main" id="{EA24D5AB-F2DC-1958-C089-63056D439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4211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8186A36-AB65-08EC-C0F2-15C6F5BF0B75}"/>
              </a:ext>
            </a:extLst>
          </p:cNvPr>
          <p:cNvSpPr/>
          <p:nvPr/>
        </p:nvSpPr>
        <p:spPr>
          <a:xfrm>
            <a:off x="376055" y="4327525"/>
            <a:ext cx="1320800" cy="2089150"/>
          </a:xfrm>
          <a:prstGeom prst="rect">
            <a:avLst/>
          </a:prstGeom>
          <a:solidFill>
            <a:schemeClr val="accent3">
              <a:lumMod val="20000"/>
              <a:lumOff val="80000"/>
            </a:schemeClr>
          </a:solidFill>
          <a:ln>
            <a:solidFill>
              <a:schemeClr val="accent3">
                <a:lumMod val="20000"/>
                <a:lumOff val="8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car</a:t>
            </a:r>
          </a:p>
          <a:p>
            <a:pPr algn="ctr"/>
            <a:r>
              <a:rPr lang="en-US" altLang="ko-KR" dirty="0">
                <a:latin typeface="Times New Roman" panose="02020603050405020304" pitchFamily="18" charset="0"/>
                <a:cs typeface="Times New Roman" panose="02020603050405020304" pitchFamily="18" charset="0"/>
              </a:rPr>
              <a:t>road</a:t>
            </a:r>
          </a:p>
          <a:p>
            <a:pPr algn="ctr"/>
            <a:r>
              <a:rPr lang="en-US" altLang="ko-KR" dirty="0">
                <a:latin typeface="Times New Roman" panose="02020603050405020304" pitchFamily="18" charset="0"/>
                <a:cs typeface="Times New Roman" panose="02020603050405020304" pitchFamily="18" charset="0"/>
              </a:rPr>
              <a:t>…</a:t>
            </a:r>
          </a:p>
          <a:p>
            <a:pPr algn="ctr"/>
            <a:r>
              <a:rPr lang="en-US" altLang="ko-KR" dirty="0">
                <a:latin typeface="Times New Roman" panose="02020603050405020304" pitchFamily="18" charset="0"/>
                <a:cs typeface="Times New Roman" panose="02020603050405020304" pitchFamily="18" charset="0"/>
              </a:rPr>
              <a:t>bike</a:t>
            </a:r>
          </a:p>
        </p:txBody>
      </p:sp>
      <p:sp>
        <p:nvSpPr>
          <p:cNvPr id="7" name="Arrow: Right 6">
            <a:extLst>
              <a:ext uri="{FF2B5EF4-FFF2-40B4-BE49-F238E27FC236}">
                <a16:creationId xmlns:a16="http://schemas.microsoft.com/office/drawing/2014/main" id="{A549DDCE-A5C8-83B2-7236-BC2D45F0CFAC}"/>
              </a:ext>
            </a:extLst>
          </p:cNvPr>
          <p:cNvSpPr/>
          <p:nvPr/>
        </p:nvSpPr>
        <p:spPr>
          <a:xfrm>
            <a:off x="1819519" y="5295106"/>
            <a:ext cx="292100" cy="153988"/>
          </a:xfrm>
          <a:prstGeom prst="rightArrow">
            <a:avLst>
              <a:gd name="adj1" fmla="val 33784"/>
              <a:gd name="adj2" fmla="val 79443"/>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pic>
        <p:nvPicPr>
          <p:cNvPr id="8" name="Picture 7">
            <a:extLst>
              <a:ext uri="{FF2B5EF4-FFF2-40B4-BE49-F238E27FC236}">
                <a16:creationId xmlns:a16="http://schemas.microsoft.com/office/drawing/2014/main" id="{C6DB30F2-FDD2-7F69-E948-517F16BC2EA2}"/>
              </a:ext>
            </a:extLst>
          </p:cNvPr>
          <p:cNvPicPr>
            <a:picLocks noChangeAspect="1"/>
          </p:cNvPicPr>
          <p:nvPr/>
        </p:nvPicPr>
        <p:blipFill>
          <a:blip r:embed="rId3">
            <a:alphaModFix amt="70000"/>
          </a:blip>
          <a:stretch>
            <a:fillRect/>
          </a:stretch>
        </p:blipFill>
        <p:spPr>
          <a:xfrm>
            <a:off x="7581900" y="4580730"/>
            <a:ext cx="1474983" cy="1489983"/>
          </a:xfrm>
          <a:prstGeom prst="rect">
            <a:avLst/>
          </a:prstGeom>
        </p:spPr>
      </p:pic>
      <p:sp>
        <p:nvSpPr>
          <p:cNvPr id="9" name="Rectangle: Rounded Corners 8">
            <a:extLst>
              <a:ext uri="{FF2B5EF4-FFF2-40B4-BE49-F238E27FC236}">
                <a16:creationId xmlns:a16="http://schemas.microsoft.com/office/drawing/2014/main" id="{1C3FC394-0A10-1FF6-0A40-42C3ECA37506}"/>
              </a:ext>
            </a:extLst>
          </p:cNvPr>
          <p:cNvSpPr/>
          <p:nvPr/>
        </p:nvSpPr>
        <p:spPr>
          <a:xfrm>
            <a:off x="2178050" y="4646271"/>
            <a:ext cx="2501900" cy="1358900"/>
          </a:xfrm>
          <a:prstGeom prst="roundRect">
            <a:avLst/>
          </a:prstGeom>
          <a:solidFill>
            <a:srgbClr val="E9EEF9"/>
          </a:solidFill>
          <a:ln w="28575">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pic>
        <p:nvPicPr>
          <p:cNvPr id="10" name="Picture 9">
            <a:extLst>
              <a:ext uri="{FF2B5EF4-FFF2-40B4-BE49-F238E27FC236}">
                <a16:creationId xmlns:a16="http://schemas.microsoft.com/office/drawing/2014/main" id="{4F644AF8-6148-69B9-8A82-39EE95D09B9C}"/>
              </a:ext>
            </a:extLst>
          </p:cNvPr>
          <p:cNvPicPr>
            <a:picLocks noChangeAspect="1"/>
          </p:cNvPicPr>
          <p:nvPr/>
        </p:nvPicPr>
        <p:blipFill>
          <a:blip r:embed="rId4"/>
          <a:stretch>
            <a:fillRect/>
          </a:stretch>
        </p:blipFill>
        <p:spPr>
          <a:xfrm>
            <a:off x="2288942" y="4897096"/>
            <a:ext cx="1031950" cy="857250"/>
          </a:xfrm>
          <a:prstGeom prst="rect">
            <a:avLst/>
          </a:prstGeom>
        </p:spPr>
      </p:pic>
      <p:pic>
        <p:nvPicPr>
          <p:cNvPr id="11" name="Picture 10">
            <a:extLst>
              <a:ext uri="{FF2B5EF4-FFF2-40B4-BE49-F238E27FC236}">
                <a16:creationId xmlns:a16="http://schemas.microsoft.com/office/drawing/2014/main" id="{6735752B-8C6A-B9A7-CBFB-03406A2E17B0}"/>
              </a:ext>
            </a:extLst>
          </p:cNvPr>
          <p:cNvPicPr>
            <a:picLocks noChangeAspect="1"/>
          </p:cNvPicPr>
          <p:nvPr/>
        </p:nvPicPr>
        <p:blipFill>
          <a:blip r:embed="rId5"/>
          <a:stretch>
            <a:fillRect/>
          </a:stretch>
        </p:blipFill>
        <p:spPr>
          <a:xfrm>
            <a:off x="3460117" y="5137619"/>
            <a:ext cx="1149983" cy="376203"/>
          </a:xfrm>
          <a:prstGeom prst="rect">
            <a:avLst/>
          </a:prstGeom>
        </p:spPr>
      </p:pic>
      <p:sp>
        <p:nvSpPr>
          <p:cNvPr id="12" name="Rectangle: Rounded Corners 11">
            <a:extLst>
              <a:ext uri="{FF2B5EF4-FFF2-40B4-BE49-F238E27FC236}">
                <a16:creationId xmlns:a16="http://schemas.microsoft.com/office/drawing/2014/main" id="{54CE5EF0-13F9-FCDE-1614-A782B445316C}"/>
              </a:ext>
            </a:extLst>
          </p:cNvPr>
          <p:cNvSpPr/>
          <p:nvPr/>
        </p:nvSpPr>
        <p:spPr>
          <a:xfrm>
            <a:off x="5156677" y="4646271"/>
            <a:ext cx="1955800" cy="1358900"/>
          </a:xfrm>
          <a:prstGeom prst="roundRect">
            <a:avLst/>
          </a:prstGeom>
          <a:solidFill>
            <a:schemeClr val="accent5">
              <a:lumMod val="60000"/>
              <a:lumOff val="40000"/>
              <a:alpha val="50000"/>
            </a:schemeClr>
          </a:solidFill>
          <a:ln w="38100">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latin typeface="Times New Roman" panose="02020603050405020304" pitchFamily="18" charset="0"/>
                <a:cs typeface="Times New Roman" panose="02020603050405020304" pitchFamily="18" charset="0"/>
              </a:rPr>
              <a:t>Open-Vocabulary Semantic Segmentation</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8DC094D-FDFB-389F-01F5-6D1A8745CFC5}"/>
              </a:ext>
            </a:extLst>
          </p:cNvPr>
          <p:cNvSpPr/>
          <p:nvPr/>
        </p:nvSpPr>
        <p:spPr>
          <a:xfrm>
            <a:off x="8171912" y="5539425"/>
            <a:ext cx="393700" cy="225332"/>
          </a:xfrm>
          <a:prstGeom prst="rect">
            <a:avLst/>
          </a:prstGeom>
        </p:spPr>
        <p:style>
          <a:lnRef idx="2">
            <a:schemeClr val="dk1">
              <a:shade val="15000"/>
            </a:schemeClr>
          </a:lnRef>
          <a:fillRef idx="1">
            <a:schemeClr val="dk1"/>
          </a:fillRef>
          <a:effectRef idx="0">
            <a:schemeClr val="dk1"/>
          </a:effectRef>
          <a:fontRef idx="minor">
            <a:schemeClr val="lt1"/>
          </a:fontRef>
        </p:style>
        <p:txBody>
          <a:bodyPr lIns="0" rIns="0" rtlCol="0" anchor="ctr"/>
          <a:lstStyle/>
          <a:p>
            <a:pPr algn="ctr"/>
            <a:r>
              <a:rPr lang="en-US" altLang="ko-KR" sz="1100" dirty="0">
                <a:latin typeface="Times New Roman" panose="02020603050405020304" pitchFamily="18" charset="0"/>
                <a:cs typeface="Times New Roman" panose="02020603050405020304" pitchFamily="18" charset="0"/>
              </a:rPr>
              <a:t>car</a:t>
            </a:r>
            <a:endParaRPr lang="ko-KR" altLang="en-US" sz="11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17AEDB8-C9F3-4F75-BE3F-A45BCE7C842C}"/>
              </a:ext>
            </a:extLst>
          </p:cNvPr>
          <p:cNvSpPr/>
          <p:nvPr/>
        </p:nvSpPr>
        <p:spPr>
          <a:xfrm>
            <a:off x="7708900" y="5764757"/>
            <a:ext cx="393700" cy="225332"/>
          </a:xfrm>
          <a:prstGeom prst="rect">
            <a:avLst/>
          </a:prstGeom>
        </p:spPr>
        <p:style>
          <a:lnRef idx="2">
            <a:schemeClr val="dk1">
              <a:shade val="15000"/>
            </a:schemeClr>
          </a:lnRef>
          <a:fillRef idx="1">
            <a:schemeClr val="dk1"/>
          </a:fillRef>
          <a:effectRef idx="0">
            <a:schemeClr val="dk1"/>
          </a:effectRef>
          <a:fontRef idx="minor">
            <a:schemeClr val="lt1"/>
          </a:fontRef>
        </p:style>
        <p:txBody>
          <a:bodyPr lIns="0" rIns="0" rtlCol="0" anchor="ctr"/>
          <a:lstStyle/>
          <a:p>
            <a:pPr algn="ctr"/>
            <a:r>
              <a:rPr lang="en-US" altLang="ko-KR" sz="1100" dirty="0">
                <a:latin typeface="Times New Roman" panose="02020603050405020304" pitchFamily="18" charset="0"/>
                <a:cs typeface="Times New Roman" panose="02020603050405020304" pitchFamily="18" charset="0"/>
              </a:rPr>
              <a:t>road</a:t>
            </a:r>
            <a:endParaRPr lang="ko-KR" altLang="en-US" sz="1100" dirty="0">
              <a:latin typeface="Times New Roman" panose="02020603050405020304" pitchFamily="18" charset="0"/>
              <a:cs typeface="Times New Roman" panose="02020603050405020304" pitchFamily="18" charset="0"/>
            </a:endParaRPr>
          </a:p>
        </p:txBody>
      </p:sp>
      <p:sp>
        <p:nvSpPr>
          <p:cNvPr id="15" name="Arrow: Bent-Up 14">
            <a:extLst>
              <a:ext uri="{FF2B5EF4-FFF2-40B4-BE49-F238E27FC236}">
                <a16:creationId xmlns:a16="http://schemas.microsoft.com/office/drawing/2014/main" id="{5B637DB9-BABD-989B-BED5-A2C092FDFDED}"/>
              </a:ext>
            </a:extLst>
          </p:cNvPr>
          <p:cNvSpPr/>
          <p:nvPr/>
        </p:nvSpPr>
        <p:spPr>
          <a:xfrm>
            <a:off x="9145545" y="4222750"/>
            <a:ext cx="582655" cy="1176772"/>
          </a:xfrm>
          <a:prstGeom prst="bentUpArrow">
            <a:avLst>
              <a:gd name="adj1" fmla="val 10547"/>
              <a:gd name="adj2" fmla="val 22275"/>
              <a:gd name="adj3" fmla="val 25000"/>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16" name="Arrow: Right 15">
            <a:extLst>
              <a:ext uri="{FF2B5EF4-FFF2-40B4-BE49-F238E27FC236}">
                <a16:creationId xmlns:a16="http://schemas.microsoft.com/office/drawing/2014/main" id="{C98CA7B4-D17A-AD82-873B-4413EA24E3C8}"/>
              </a:ext>
            </a:extLst>
          </p:cNvPr>
          <p:cNvSpPr/>
          <p:nvPr/>
        </p:nvSpPr>
        <p:spPr>
          <a:xfrm>
            <a:off x="4770779" y="5290778"/>
            <a:ext cx="292100" cy="153988"/>
          </a:xfrm>
          <a:prstGeom prst="rightArrow">
            <a:avLst>
              <a:gd name="adj1" fmla="val 33784"/>
              <a:gd name="adj2" fmla="val 79443"/>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17" name="Arrow: Right 16">
            <a:extLst>
              <a:ext uri="{FF2B5EF4-FFF2-40B4-BE49-F238E27FC236}">
                <a16:creationId xmlns:a16="http://schemas.microsoft.com/office/drawing/2014/main" id="{CF9F85CE-AC7A-0653-47D6-8CB7C38DC91F}"/>
              </a:ext>
            </a:extLst>
          </p:cNvPr>
          <p:cNvSpPr/>
          <p:nvPr/>
        </p:nvSpPr>
        <p:spPr>
          <a:xfrm>
            <a:off x="7201138" y="5290778"/>
            <a:ext cx="292100" cy="153988"/>
          </a:xfrm>
          <a:prstGeom prst="rightArrow">
            <a:avLst>
              <a:gd name="adj1" fmla="val 33784"/>
              <a:gd name="adj2" fmla="val 79443"/>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041694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27FFC3-C4B6-383F-4708-24D4DDC014DC}"/>
              </a:ext>
            </a:extLst>
          </p:cNvPr>
          <p:cNvSpPr>
            <a:spLocks noGrp="1"/>
          </p:cNvSpPr>
          <p:nvPr>
            <p:ph type="title"/>
          </p:nvPr>
        </p:nvSpPr>
        <p:spPr/>
        <p:txBody>
          <a:bodyPr/>
          <a:lstStyle/>
          <a:p>
            <a:r>
              <a:rPr lang="en-US" altLang="ko-KR" dirty="0"/>
              <a:t>Background</a:t>
            </a:r>
          </a:p>
        </p:txBody>
      </p:sp>
      <p:sp>
        <p:nvSpPr>
          <p:cNvPr id="3" name="슬라이드 번호 개체 틀 2">
            <a:extLst>
              <a:ext uri="{FF2B5EF4-FFF2-40B4-BE49-F238E27FC236}">
                <a16:creationId xmlns:a16="http://schemas.microsoft.com/office/drawing/2014/main" id="{B7F1AA3A-6555-23A9-4EEE-920CD4EF38BA}"/>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6</a:t>
            </a:fld>
            <a:endParaRPr kumimoji="0" lang="ko-KR" altLang="en-US" sz="1100" b="0" i="0" u="none" strike="noStrike" kern="1200" cap="none" spc="0" normalizeH="0" baseline="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3095056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37688-0122-AEDC-C3C4-477BE0BC8A89}"/>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3D236EC3-3176-83D6-D3E9-C9633F88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018" y="1802278"/>
            <a:ext cx="7741964" cy="459656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2816E96-CD8F-4CB8-C372-3761A2E42C36}"/>
              </a:ext>
            </a:extLst>
          </p:cNvPr>
          <p:cNvSpPr>
            <a:spLocks noGrp="1"/>
          </p:cNvSpPr>
          <p:nvPr>
            <p:ph idx="1"/>
          </p:nvPr>
        </p:nvSpPr>
        <p:spPr/>
        <p:txBody>
          <a:bodyPr>
            <a:normAutofit/>
          </a:bodyPr>
          <a:lstStyle/>
          <a:p>
            <a:r>
              <a:rPr lang="en-US" altLang="ko-KR" dirty="0"/>
              <a:t>Transformer Overview:</a:t>
            </a:r>
          </a:p>
        </p:txBody>
      </p:sp>
      <p:sp>
        <p:nvSpPr>
          <p:cNvPr id="3" name="Text Placeholder 2">
            <a:extLst>
              <a:ext uri="{FF2B5EF4-FFF2-40B4-BE49-F238E27FC236}">
                <a16:creationId xmlns:a16="http://schemas.microsoft.com/office/drawing/2014/main" id="{13A56A93-7EFF-0C4E-4BEC-90D1C2F5FD23}"/>
              </a:ext>
            </a:extLst>
          </p:cNvPr>
          <p:cNvSpPr>
            <a:spLocks noGrp="1"/>
          </p:cNvSpPr>
          <p:nvPr>
            <p:ph type="body" sz="quarter" idx="13"/>
          </p:nvPr>
        </p:nvSpPr>
        <p:spPr>
          <a:xfrm>
            <a:off x="554460" y="653826"/>
            <a:ext cx="10794130" cy="387798"/>
          </a:xfrm>
        </p:spPr>
        <p:txBody>
          <a:bodyPr/>
          <a:lstStyle/>
          <a:p>
            <a:r>
              <a:rPr lang="en-US" altLang="ko-KR" dirty="0"/>
              <a:t>Background (Transformer)</a:t>
            </a:r>
            <a:endParaRPr lang="ko-KR" altLang="en-US" dirty="0"/>
          </a:p>
        </p:txBody>
      </p:sp>
      <p:sp>
        <p:nvSpPr>
          <p:cNvPr id="4" name="Slide Number Placeholder 3">
            <a:extLst>
              <a:ext uri="{FF2B5EF4-FFF2-40B4-BE49-F238E27FC236}">
                <a16:creationId xmlns:a16="http://schemas.microsoft.com/office/drawing/2014/main" id="{34E68665-E072-1BA8-796B-0EA39CAD15C7}"/>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7</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spTree>
    <p:extLst>
      <p:ext uri="{BB962C8B-B14F-4D97-AF65-F5344CB8AC3E}">
        <p14:creationId xmlns:p14="http://schemas.microsoft.com/office/powerpoint/2010/main" val="32584039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560D34-2B87-730F-9BB7-5E74EFAEA376}"/>
              </a:ext>
            </a:extLst>
          </p:cNvPr>
          <p:cNvSpPr>
            <a:spLocks noGrp="1"/>
          </p:cNvSpPr>
          <p:nvPr>
            <p:ph idx="1"/>
          </p:nvPr>
        </p:nvSpPr>
        <p:spPr/>
        <p:txBody>
          <a:bodyPr>
            <a:normAutofit/>
          </a:bodyPr>
          <a:lstStyle/>
          <a:p>
            <a:r>
              <a:rPr lang="en-US" altLang="ko-KR" dirty="0"/>
              <a:t>Transformer Overview:</a:t>
            </a:r>
          </a:p>
          <a:p>
            <a:pPr lvl="1"/>
            <a:r>
              <a:rPr lang="en-US" altLang="ko-KR" dirty="0"/>
              <a:t>A deep learning architecture with self-attention mechanisms.</a:t>
            </a:r>
          </a:p>
          <a:p>
            <a:pPr lvl="1"/>
            <a:r>
              <a:rPr lang="en-US" altLang="ko-KR" dirty="0"/>
              <a:t>Enables focus on key elements in complex data.</a:t>
            </a:r>
          </a:p>
        </p:txBody>
      </p:sp>
      <p:sp>
        <p:nvSpPr>
          <p:cNvPr id="3" name="Text Placeholder 2">
            <a:extLst>
              <a:ext uri="{FF2B5EF4-FFF2-40B4-BE49-F238E27FC236}">
                <a16:creationId xmlns:a16="http://schemas.microsoft.com/office/drawing/2014/main" id="{619E43A4-ED21-FC89-A48B-D57D6459A904}"/>
              </a:ext>
            </a:extLst>
          </p:cNvPr>
          <p:cNvSpPr>
            <a:spLocks noGrp="1"/>
          </p:cNvSpPr>
          <p:nvPr>
            <p:ph type="body" sz="quarter" idx="13"/>
          </p:nvPr>
        </p:nvSpPr>
        <p:spPr>
          <a:xfrm>
            <a:off x="554460" y="653826"/>
            <a:ext cx="10794130" cy="387798"/>
          </a:xfrm>
        </p:spPr>
        <p:txBody>
          <a:bodyPr/>
          <a:lstStyle/>
          <a:p>
            <a:r>
              <a:rPr lang="en-US" altLang="ko-KR" dirty="0"/>
              <a:t>Background (Transformer)</a:t>
            </a:r>
            <a:endParaRPr lang="ko-KR" altLang="en-US" dirty="0"/>
          </a:p>
        </p:txBody>
      </p:sp>
      <p:sp>
        <p:nvSpPr>
          <p:cNvPr id="4" name="Slide Number Placeholder 3">
            <a:extLst>
              <a:ext uri="{FF2B5EF4-FFF2-40B4-BE49-F238E27FC236}">
                <a16:creationId xmlns:a16="http://schemas.microsoft.com/office/drawing/2014/main" id="{E045636E-A1F5-F196-753E-8F0C4B91E158}"/>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8</a:t>
            </a:fld>
            <a:endParaRPr kumimoji="0" lang="ko-KR" altLang="en-US" sz="1100" b="0" i="0" u="none" strike="noStrike" kern="1200" cap="none" spc="0" normalizeH="0" baseline="0" dirty="0">
              <a:solidFill>
                <a:srgbClr val="000000"/>
              </a:solidFill>
              <a:latin typeface="Segoe UI Semibold"/>
              <a:ea typeface="맑은 고딕"/>
              <a:cs typeface="Segoe UI Semibold"/>
            </a:endParaRPr>
          </a:p>
        </p:txBody>
      </p:sp>
      <p:pic>
        <p:nvPicPr>
          <p:cNvPr id="1030" name="Picture 6">
            <a:extLst>
              <a:ext uri="{FF2B5EF4-FFF2-40B4-BE49-F238E27FC236}">
                <a16:creationId xmlns:a16="http://schemas.microsoft.com/office/drawing/2014/main" id="{C350A53E-B144-1D70-DBF8-7F3069F0A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194" y="3114209"/>
            <a:ext cx="9649320" cy="306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7295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9CDA00-1D9F-08A1-42F0-B3A91D6AD08C}"/>
              </a:ext>
            </a:extLst>
          </p:cNvPr>
          <p:cNvSpPr>
            <a:spLocks noGrp="1"/>
          </p:cNvSpPr>
          <p:nvPr>
            <p:ph type="sldNum" sz="quarter" idx="10"/>
          </p:nvPr>
        </p:nvSpPr>
        <p:spPr/>
        <p:txBody>
          <a:bodyPr/>
          <a:lstStyle/>
          <a:p>
            <a:pPr marL="0" lvl="0" indent="0" algn="l" defTabSz="914400" rtl="0" eaLnBrk="1" latinLnBrk="1" hangingPunct="1">
              <a:lnSpc>
                <a:spcPct val="100000"/>
              </a:lnSpc>
              <a:spcBef>
                <a:spcPct val="0"/>
              </a:spcBef>
              <a:spcAft>
                <a:spcPts val="0"/>
              </a:spcAft>
              <a:buNone/>
              <a:defRPr/>
            </a:pPr>
            <a:fld id="{B08FFF47-F7C8-4417-B66B-1876CACD7C6F}" type="slidenum">
              <a:rPr kumimoji="0" lang="ko-KR" altLang="en-US" sz="1100" b="0" i="0" u="none" strike="noStrike" kern="1200" cap="none" spc="0" normalizeH="0" baseline="0" smtClean="0">
                <a:solidFill>
                  <a:srgbClr val="000000"/>
                </a:solidFill>
                <a:latin typeface="Segoe UI Semibold"/>
                <a:ea typeface="맑은 고딕"/>
                <a:cs typeface="Segoe UI Semibold"/>
              </a:rPr>
              <a:pPr marL="0" lvl="0" indent="0" algn="l" defTabSz="914400" rtl="0" eaLnBrk="1" latinLnBrk="1" hangingPunct="1">
                <a:lnSpc>
                  <a:spcPct val="100000"/>
                </a:lnSpc>
                <a:spcBef>
                  <a:spcPct val="0"/>
                </a:spcBef>
                <a:spcAft>
                  <a:spcPts val="0"/>
                </a:spcAft>
                <a:buNone/>
                <a:defRPr/>
              </a:pPr>
              <a:t>9</a:t>
            </a:fld>
            <a:endParaRPr kumimoji="0" lang="ko-KR" altLang="en-US" sz="1100" b="0" i="0" u="none" strike="noStrike" kern="1200" cap="none" spc="0" normalizeH="0" baseline="0">
              <a:solidFill>
                <a:srgbClr val="000000"/>
              </a:solidFill>
              <a:latin typeface="Segoe UI Semibold"/>
              <a:ea typeface="맑은 고딕"/>
              <a:cs typeface="Segoe UI Semibold"/>
            </a:endParaRPr>
          </a:p>
        </p:txBody>
      </p:sp>
      <p:pic>
        <p:nvPicPr>
          <p:cNvPr id="2050" name="Picture 2">
            <a:extLst>
              <a:ext uri="{FF2B5EF4-FFF2-40B4-BE49-F238E27FC236}">
                <a16:creationId xmlns:a16="http://schemas.microsoft.com/office/drawing/2014/main" id="{C554F175-4124-DAAC-7246-C518132CB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51" y="204879"/>
            <a:ext cx="11217274" cy="637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996657"/>
      </p:ext>
    </p:extLst>
  </p:cSld>
  <p:clrMapOvr>
    <a:masterClrMapping/>
  </p:clrMapOvr>
  <p:transition/>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Segoe UI"/>
        <a:ea typeface="맑은 고딕"/>
        <a:cs typeface=""/>
      </a:majorFont>
      <a:minorFont>
        <a:latin typeface="Segoe UI Light"/>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2853</TotalTime>
  <Words>1135</Words>
  <Application>Microsoft Office PowerPoint</Application>
  <PresentationFormat>Widescreen</PresentationFormat>
  <Paragraphs>151</Paragraphs>
  <Slides>23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Helvetica 45 Light</vt:lpstr>
      <vt:lpstr>Helvetica 65 Medium</vt:lpstr>
      <vt:lpstr>맑은 고딕</vt:lpstr>
      <vt:lpstr>Arial</vt:lpstr>
      <vt:lpstr>Segoe UI</vt:lpstr>
      <vt:lpstr>Segoe UI Light</vt:lpstr>
      <vt:lpstr>Segoe UI Semibold</vt:lpstr>
      <vt:lpstr>Segoe UI Semilight</vt:lpstr>
      <vt:lpstr>Times New Roman</vt:lpstr>
      <vt:lpstr>Office 테마</vt:lpstr>
      <vt:lpstr> Multi-Modal Semantic Communication Through  Transformer-Aided Compression  Yoonkyo Jung | ECE Ph.D. Student  April 2, 2025</vt:lpstr>
      <vt:lpstr>PowerPoint Presentation</vt:lpstr>
      <vt:lpstr>PowerPoint Presentation</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Model</vt:lpstr>
      <vt:lpstr>PowerPoint Presentation</vt:lpstr>
      <vt:lpstr>PowerPoint Presentation</vt:lpstr>
      <vt:lpstr>PowerPoint Presentation</vt:lpstr>
      <vt:lpstr>Results</vt:lpstr>
      <vt:lpstr>PowerPoint Presentation</vt:lpstr>
      <vt:lpstr>PowerPoint Presentation</vt:lpstr>
      <vt:lpstr>Discussion and Conclusion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Rigidle : Aiding 3D Object Rigid Transformation with Device using Handle-bar Metaphor</dc:title>
  <dc:creator>ykjung</dc:creator>
  <cp:lastModifiedBy>YK Jung</cp:lastModifiedBy>
  <cp:revision>813</cp:revision>
  <dcterms:created xsi:type="dcterms:W3CDTF">2013-06-10T01:40:48Z</dcterms:created>
  <dcterms:modified xsi:type="dcterms:W3CDTF">2025-04-02T20:50:06Z</dcterms:modified>
  <cp:version/>
</cp:coreProperties>
</file>