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810" r:id="rId1"/>
  </p:sldMasterIdLst>
  <p:notesMasterIdLst>
    <p:notesMasterId r:id="rId24"/>
  </p:notesMasterIdLst>
  <p:handoutMasterIdLst>
    <p:handoutMasterId r:id="rId25"/>
  </p:handoutMasterIdLst>
  <p:sldIdLst>
    <p:sldId id="256" r:id="rId2"/>
    <p:sldId id="356" r:id="rId3"/>
    <p:sldId id="369" r:id="rId4"/>
    <p:sldId id="325" r:id="rId5"/>
    <p:sldId id="366" r:id="rId6"/>
    <p:sldId id="364" r:id="rId7"/>
    <p:sldId id="296" r:id="rId8"/>
    <p:sldId id="347" r:id="rId9"/>
    <p:sldId id="323" r:id="rId10"/>
    <p:sldId id="346" r:id="rId11"/>
    <p:sldId id="351" r:id="rId12"/>
    <p:sldId id="344" r:id="rId13"/>
    <p:sldId id="353" r:id="rId14"/>
    <p:sldId id="365" r:id="rId15"/>
    <p:sldId id="349" r:id="rId16"/>
    <p:sldId id="367" r:id="rId17"/>
    <p:sldId id="320" r:id="rId18"/>
    <p:sldId id="357" r:id="rId19"/>
    <p:sldId id="368" r:id="rId20"/>
    <p:sldId id="279" r:id="rId21"/>
    <p:sldId id="358" r:id="rId22"/>
    <p:sldId id="331" r:id="rId23"/>
  </p:sldIdLst>
  <p:sldSz cx="12192000" cy="6858000"/>
  <p:notesSz cx="6794500" cy="9906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영호" initials="김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10" autoAdjust="0"/>
    <p:restoredTop sz="84124" autoAdjust="0"/>
  </p:normalViewPr>
  <p:slideViewPr>
    <p:cSldViewPr snapToGrid="0">
      <p:cViewPr varScale="1">
        <p:scale>
          <a:sx n="69" d="100"/>
          <a:sy n="69" d="100"/>
        </p:scale>
        <p:origin x="998" y="72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5" d="100"/>
          <a:sy n="115" d="100"/>
        </p:scale>
        <p:origin x="4326" y="1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963F3D-2EF4-4D49-839B-5F1378A67BFD}" type="datetime1">
              <a:rPr lang="ko-KR" altLang="en-US"/>
              <a:pPr lvl="0"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AFB3BCD-1257-4E0B-A3CE-1945CA8C9A52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8645" y="0"/>
            <a:ext cx="2944283" cy="49702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8E27482-4C1B-4C7F-91D8-FBC4C690AB75}" type="datetime1">
              <a:rPr lang="ko-KR" altLang="en-US"/>
              <a:pPr lvl="0">
                <a:defRPr/>
              </a:pPr>
              <a:t>2025-04-09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BB4A9A3-B107-4469-B41C-1BD4FAA7F7F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머리글 개체 틀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They proposed a machine learning system that dynamically adjusts its weights to adapt to various tasks:</a:t>
            </a:r>
          </a:p>
          <a:p>
            <a:r>
              <a:rPr lang="en-US" altLang="ko-KR" dirty="0"/>
              <a:t> - The model analyzes the incoming task to understand its requirements.</a:t>
            </a:r>
          </a:p>
          <a:p>
            <a:r>
              <a:rPr lang="en-US" altLang="ko-KR" dirty="0"/>
              <a:t> - Then, it applies task-specific adaptations to generate optimal results.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48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64D3B-24AA-7452-4CC3-B82AB0870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AA900-A489-3047-4B0D-9824EEE28B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93FD39-AE02-F755-A14A-DF513D234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They proposed a machine learning system that dynamically adjusts its weights to adapt to various tasks:</a:t>
            </a:r>
          </a:p>
          <a:p>
            <a:r>
              <a:rPr lang="en-US" altLang="ko-KR" dirty="0"/>
              <a:t> - The model analyzes the incoming task to understand its requirements.</a:t>
            </a:r>
          </a:p>
          <a:p>
            <a:r>
              <a:rPr lang="en-US" altLang="ko-KR" dirty="0"/>
              <a:t> - Then, it applies task-specific adaptations to generate optimal results.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60BF045-6CB0-4262-295C-DFBC1B15D4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29DBF-AF77-2FE7-585F-0D0E759B0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478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Traditional communication systems aim to offer a high data transmission rate and a low symbol (bit) error rate. </a:t>
            </a:r>
          </a:p>
          <a:p>
            <a:r>
              <a:rPr lang="en-US" altLang="ko-KR" b="1" dirty="0"/>
              <a:t>Semantic communications </a:t>
            </a:r>
            <a:r>
              <a:rPr lang="en-US" altLang="ko-KR" dirty="0"/>
              <a:t>is to extract the “meanings” or “features” of sent information from a source and “interpret” the semantic information at a destination.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4CEE-75BE-1ECC-BA45-A80B69BD4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B99A6C-A272-EADC-8B5A-2F59EAA97A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C0AD5D-447C-C6CE-9275-F58EB78943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This research developed a framework based on the transformer to communicate adaptive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Developed a transformer-based framework for channel-adaptive communication.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FD0F005-F641-871F-1699-93074E4FAAE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BD1929-4214-A0EE-9CD5-95BE3632A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591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FF0B3-2F20-6899-E4A3-5080C12A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C7997-6ECE-4CB7-4203-A300537EB2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37D761-0EE3-82B9-0E3E-72F846768D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Explain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Transformer: The model consists of </a:t>
            </a:r>
            <a:r>
              <a:rPr lang="en-US" altLang="ko-KR" b="1" dirty="0"/>
              <a:t>encoder-decoder layers</a:t>
            </a:r>
            <a:r>
              <a:rPr lang="en-US" altLang="ko-KR" dirty="0"/>
              <a:t>, where the encoder processes inputs and the decoder generates outputs.</a:t>
            </a:r>
            <a:endParaRPr lang="ko-KR" alt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4C13D62-7E99-DD17-EDA8-DFE2213E3DC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54154A-64C0-4E4F-299D-2496B2810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616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Each encoder is broken down in two sub-layers, and each decoder consists of three sub-layers.</a:t>
            </a:r>
          </a:p>
          <a:p>
            <a:r>
              <a:rPr lang="en-US" altLang="ko-KR" dirty="0"/>
              <a:t>It uses </a:t>
            </a:r>
            <a:r>
              <a:rPr lang="en-US" altLang="ko-KR" b="1" dirty="0"/>
              <a:t>self-attention</a:t>
            </a:r>
            <a:r>
              <a:rPr lang="en-US" altLang="ko-KR" dirty="0"/>
              <a:t> to weigh the importance of different input elements and </a:t>
            </a:r>
            <a:r>
              <a:rPr lang="en-US" altLang="ko-KR" b="1" dirty="0"/>
              <a:t>positional encoding</a:t>
            </a:r>
            <a:r>
              <a:rPr lang="en-US" altLang="ko-KR" dirty="0"/>
              <a:t> to retain sequence order information. </a:t>
            </a:r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3915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b="1" dirty="0"/>
              <a:t>Encoder</a:t>
            </a:r>
            <a:r>
              <a:rPr lang="en-US" altLang="ko-KR" dirty="0"/>
              <a:t> processes input sequences through multiple layers, where each layer includes </a:t>
            </a:r>
            <a:r>
              <a:rPr lang="en-US" altLang="ko-KR" b="1" dirty="0"/>
              <a:t>self-attention</a:t>
            </a:r>
            <a:r>
              <a:rPr lang="en-US" altLang="ko-KR" dirty="0"/>
              <a:t> (to capture relationships between tokens) and </a:t>
            </a:r>
            <a:r>
              <a:rPr lang="en-US" altLang="ko-KR" b="1" dirty="0"/>
              <a:t>feed-forward neural networks</a:t>
            </a:r>
            <a:r>
              <a:rPr lang="en-US" altLang="ko-KR" dirty="0"/>
              <a:t>. Positional encodings are added to input embeddings to retain sequence order.</a:t>
            </a:r>
          </a:p>
          <a:p>
            <a:r>
              <a:rPr lang="en-US" altLang="ko-KR" dirty="0"/>
              <a:t>The </a:t>
            </a:r>
            <a:r>
              <a:rPr lang="en-US" altLang="ko-KR" b="1" dirty="0"/>
              <a:t>Decoder</a:t>
            </a:r>
            <a:r>
              <a:rPr lang="en-US" altLang="ko-KR" dirty="0"/>
              <a:t> mirrors the encoder structure, with an added </a:t>
            </a:r>
            <a:r>
              <a:rPr lang="en-US" altLang="ko-KR" b="1" dirty="0"/>
              <a:t>encoder-decoder attention mechanism</a:t>
            </a:r>
            <a:r>
              <a:rPr lang="en-US" altLang="ko-KR" dirty="0"/>
              <a:t> that focuses on relevant parts of the encoder output while processing its input.</a:t>
            </a:r>
          </a:p>
          <a:p>
            <a:r>
              <a:rPr lang="en-US" altLang="ko-KR" dirty="0"/>
              <a:t>Both encoder and decoder layers use </a:t>
            </a:r>
            <a:r>
              <a:rPr lang="en-US" altLang="ko-KR" b="1" dirty="0"/>
              <a:t>residual connections</a:t>
            </a:r>
            <a:r>
              <a:rPr lang="en-US" altLang="ko-KR" dirty="0"/>
              <a:t> and </a:t>
            </a:r>
            <a:r>
              <a:rPr lang="en-US" altLang="ko-KR" b="1" dirty="0"/>
              <a:t>normalization</a:t>
            </a:r>
            <a:r>
              <a:rPr lang="en-US" altLang="ko-KR" dirty="0"/>
              <a:t> to stabilize training and enhance performance.</a:t>
            </a:r>
          </a:p>
          <a:p>
            <a:r>
              <a:rPr lang="en-US" altLang="ko-KR" dirty="0"/>
              <a:t>The output from the final decoder layer is passed through a </a:t>
            </a:r>
            <a:r>
              <a:rPr lang="en-US" altLang="ko-KR" b="1" dirty="0"/>
              <a:t>linear layer</a:t>
            </a:r>
            <a:r>
              <a:rPr lang="en-US" altLang="ko-KR" dirty="0"/>
              <a:t> and a </a:t>
            </a:r>
            <a:r>
              <a:rPr lang="en-US" altLang="ko-KR" b="1" dirty="0" err="1"/>
              <a:t>softmax</a:t>
            </a:r>
            <a:r>
              <a:rPr lang="en-US" altLang="ko-KR" b="1" dirty="0"/>
              <a:t> function</a:t>
            </a:r>
            <a:r>
              <a:rPr lang="en-US" altLang="ko-KR" dirty="0"/>
              <a:t> to generate the final sequence (e.g., translated text or predictions).</a:t>
            </a:r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78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The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Vision Transformer (</a:t>
            </a:r>
            <a:r>
              <a:rPr lang="en-US" altLang="ko-KR" sz="18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ViT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applies the Transformer architecture to image data by splitting images into fixed-size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patches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and processing them as token embeddings. </a:t>
            </a:r>
          </a:p>
          <a:p>
            <a:r>
              <a:rPr lang="en-US" altLang="ko-KR" dirty="0"/>
              <a:t>1 Image Patching: The input image is divided into fixed-size patches, typically 16x16 pixels.</a:t>
            </a:r>
          </a:p>
          <a:p>
            <a:r>
              <a:rPr lang="en-US" altLang="ko-KR" dirty="0"/>
              <a:t>2 Patch Embedding: Each patch is flattened and linearly embedded into a lower-dimensional vector.</a:t>
            </a:r>
          </a:p>
          <a:p>
            <a:r>
              <a:rPr lang="en-US" altLang="ko-KR" dirty="0"/>
              <a:t>3 Positional Encoding: Positional embeddings are added to retain spatial information.</a:t>
            </a:r>
          </a:p>
          <a:p>
            <a:r>
              <a:rPr lang="en-US" altLang="ko-KR" dirty="0"/>
              <a:t>4 Transformer Encoder: The sequence of patch embeddings is processed by a standard Transformer encoder.</a:t>
            </a:r>
          </a:p>
          <a:p>
            <a:r>
              <a:rPr lang="en-US" altLang="ko-KR" dirty="0"/>
              <a:t>5 Classification: A special "classification token" is added to the sequence for final prediction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489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EF584-9EEA-3A5C-14FC-4AC867A69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AC05F-6822-D344-CD08-2D0CA93F9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12093E-A4A6-A192-4A89-A1778E26D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Explain</a:t>
            </a:r>
            <a:r>
              <a:rPr lang="ko-KR" altLang="en-US" dirty="0"/>
              <a:t> </a:t>
            </a:r>
            <a:r>
              <a:rPr lang="en-US" altLang="ko-KR" dirty="0"/>
              <a:t>only</a:t>
            </a:r>
            <a:r>
              <a:rPr lang="ko-KR" altLang="en-US" dirty="0"/>
              <a:t> </a:t>
            </a:r>
            <a:r>
              <a:rPr lang="en-US" altLang="ko-KR" dirty="0"/>
              <a:t>Transformer</a:t>
            </a:r>
          </a:p>
          <a:p>
            <a:endParaRPr lang="ko-KR" altLang="en-US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A6E9E20-6C91-F28B-9936-433F40E4F35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1A121-087F-3A41-B7BF-9ECBDA64B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39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It jointly trains an image encoder and a text encoder using a </a:t>
            </a:r>
            <a:r>
              <a:rPr lang="en-US" altLang="ko-KR" sz="18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contrastive learning objective</a:t>
            </a:r>
            <a:r>
              <a:rPr lang="en-US" altLang="ko-KR" sz="18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, where it maximizes similarity between matching image-text pairs while minimizing mismatches</a:t>
            </a:r>
            <a:endParaRPr lang="en-US" altLang="ko-KR" dirty="0"/>
          </a:p>
          <a:p>
            <a:r>
              <a:rPr lang="en-US" altLang="ko-KR" dirty="0"/>
              <a:t>https://creatis-myriad.github.io/2023/06/05/CLIP.html</a:t>
            </a:r>
            <a:br>
              <a:rPr lang="en-US" altLang="ko-KR" dirty="0"/>
            </a:br>
            <a:r>
              <a:rPr lang="en-US" altLang="ko-KR" dirty="0"/>
              <a:t>Contrastive Language–Image Pretraining (CLIP)</a:t>
            </a:r>
          </a:p>
          <a:p>
            <a:pPr lvl="1"/>
            <a:r>
              <a:rPr lang="en-US" altLang="ko-KR" dirty="0"/>
              <a:t>Is trained with a simple pre-training task</a:t>
            </a:r>
          </a:p>
          <a:p>
            <a:pPr lvl="1"/>
            <a:r>
              <a:rPr lang="en-US" altLang="ko-KR" dirty="0"/>
              <a:t>Use data abundantly available on the internet</a:t>
            </a:r>
          </a:p>
          <a:p>
            <a:pPr lvl="1"/>
            <a:r>
              <a:rPr lang="en-US" altLang="ko-KR" dirty="0"/>
              <a:t>Can be used in many other visual tasks with a zero-shot approach</a:t>
            </a:r>
          </a:p>
          <a:p>
            <a:pPr lvl="1"/>
            <a:r>
              <a:rPr lang="en-US" altLang="ko-KR" dirty="0"/>
              <a:t>Scaling up the data is sufficient to achieve competitive performance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EBB4A9A3-B107-4469-B41C-1BD4FAA7F7FA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782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2"/>
            <a:ext cx="10363200" cy="2387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en-US"/>
          </a:p>
        </p:txBody>
      </p:sp>
      <p:sp>
        <p:nvSpPr>
          <p:cNvPr id="7" name="직사각형 10">
            <a:extLst>
              <a:ext uri="{FF2B5EF4-FFF2-40B4-BE49-F238E27FC236}">
                <a16:creationId xmlns:a16="http://schemas.microsoft.com/office/drawing/2014/main" id="{243F9C60-F1C2-948F-46AF-36AA9A1005B1}"/>
              </a:ext>
            </a:extLst>
          </p:cNvPr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CB993-D1E8-A6DD-57A9-5039772E775B}"/>
              </a:ext>
            </a:extLst>
          </p:cNvPr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Yoonkyo</a:t>
            </a:r>
            <a:r>
              <a:rPr lang="ko-KR" altLang="en-US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 </a:t>
            </a: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Jung </a:t>
            </a:r>
            <a:r>
              <a:rPr lang="en-US" altLang="ko-KR" sz="1100" b="0" baseline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Department of Electrical and Computer Engineering</a:t>
            </a:r>
            <a:endParaRPr lang="en-US" altLang="ko-KR" sz="1100" b="0" baseline="0" dirty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4"/>
            <a:ext cx="26289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4"/>
            <a:ext cx="7734300" cy="5811837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제목 및 내용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</a:p>
          <a:p>
            <a:pPr lvl="1">
              <a:defRPr/>
            </a:pPr>
            <a:r>
              <a:rPr lang="en-US" altLang="ko-KR"/>
              <a:t>Second Text</a:t>
            </a:r>
          </a:p>
          <a:p>
            <a:pPr lvl="2">
              <a:defRPr/>
            </a:pPr>
            <a:r>
              <a:rPr lang="en-US" altLang="ko-KR"/>
              <a:t>Third Text</a:t>
            </a:r>
          </a:p>
          <a:p>
            <a:pPr lvl="3">
              <a:defRPr/>
            </a:pPr>
            <a:r>
              <a:rPr lang="en-US" altLang="ko-KR"/>
              <a:t>Fourth Text</a:t>
            </a:r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제목 및 내용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pPr lvl="0">
              <a:defRPr/>
            </a:pPr>
            <a:r>
              <a:rPr lang="en-US" altLang="ko-KR"/>
              <a:t>Master Title Style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1606582"/>
            <a:ext cx="10515600" cy="4570380"/>
          </a:xfrm>
        </p:spPr>
        <p:txBody>
          <a:bodyPr/>
          <a:lstStyle>
            <a:lvl1pPr>
              <a:lnSpc>
                <a:spcPct val="120000"/>
              </a:lnSpc>
              <a:spcAft>
                <a:spcPts val="900"/>
              </a:spcAft>
              <a:defRPr/>
            </a:lvl1pPr>
            <a:lvl2pPr>
              <a:lnSpc>
                <a:spcPct val="120000"/>
              </a:lnSpc>
              <a:spcAft>
                <a:spcPts val="900"/>
              </a:spcAft>
              <a:defRPr/>
            </a:lvl2pPr>
            <a:lvl3pPr>
              <a:lnSpc>
                <a:spcPct val="120000"/>
              </a:lnSpc>
              <a:defRPr baseline="0"/>
            </a:lvl3pPr>
            <a:lvl4pPr>
              <a:lnSpc>
                <a:spcPct val="120000"/>
              </a:lnSpc>
              <a:defRPr baseline="0"/>
            </a:lvl4pPr>
            <a:lvl5pPr>
              <a:lnSpc>
                <a:spcPct val="120000"/>
              </a:lnSpc>
              <a:defRPr baseline="0"/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</a:p>
          <a:p>
            <a:pPr lvl="1">
              <a:defRPr/>
            </a:pPr>
            <a:r>
              <a:rPr lang="en-US" altLang="ko-KR"/>
              <a:t>Second Text</a:t>
            </a:r>
          </a:p>
          <a:p>
            <a:pPr lvl="2">
              <a:defRPr/>
            </a:pPr>
            <a:r>
              <a:rPr lang="en-US" altLang="ko-KR"/>
              <a:t>Third Text</a:t>
            </a:r>
          </a:p>
          <a:p>
            <a:pPr lvl="3">
              <a:defRPr/>
            </a:pPr>
            <a:r>
              <a:rPr lang="en-US" altLang="ko-KR"/>
              <a:t>Fourth Text</a:t>
            </a:r>
          </a:p>
          <a:p>
            <a:pPr lvl="4">
              <a:defRPr/>
            </a:pPr>
            <a:r>
              <a:rPr lang="en-US" altLang="ko-KR"/>
              <a:t>Fifth Text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7D8D2C9-F5A5-4A0D-B920-B2EB7C68C60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 hasCustomPrompt="1"/>
          </p:nvPr>
        </p:nvSpPr>
        <p:spPr>
          <a:xfrm>
            <a:off x="1037064" y="936125"/>
            <a:ext cx="10361342" cy="636586"/>
          </a:xfrm>
        </p:spPr>
        <p:txBody>
          <a:bodyPr/>
          <a:lstStyle>
            <a:lvl1pPr marL="0" indent="0">
              <a:buNone/>
              <a:defRPr baseline="0">
                <a:solidFill>
                  <a:srgbClr val="92D050"/>
                </a:solidFill>
                <a:latin typeface="Helvetica 45 Light"/>
              </a:defRPr>
            </a:lvl1pPr>
          </a:lstStyle>
          <a:p>
            <a:pPr lvl="0">
              <a:defRPr/>
            </a:pPr>
            <a:r>
              <a:rPr lang="en-US" altLang="ko-KR"/>
              <a:t>SubTitle Style</a:t>
            </a:r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 rot="5400000">
            <a:off x="819473" y="998114"/>
            <a:ext cx="288861" cy="40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350">
                <a:solidFill>
                  <a:srgbClr val="92D050"/>
                </a:solidFill>
                <a:latin typeface="Helvetica 65 Medium"/>
              </a:rPr>
              <a:t>^</a:t>
            </a:r>
            <a:endParaRPr lang="ko-KR" altLang="en-US" sz="1350">
              <a:solidFill>
                <a:srgbClr val="92D050"/>
              </a:solidFill>
              <a:latin typeface="Helvetica 65 Medium"/>
            </a:endParaRP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 preserve="1" userDrawn="1">
  <p:cSld name="2_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47866" y="1456974"/>
            <a:ext cx="10805932" cy="4719988"/>
          </a:xfrm>
        </p:spPr>
        <p:txBody>
          <a:bodyPr>
            <a:normAutofit/>
          </a:bodyPr>
          <a:lstStyle>
            <a:lvl1pPr>
              <a:lnSpc>
                <a:spcPct val="125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1pPr>
            <a:lvl2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2pPr>
            <a:lvl3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3pPr>
            <a:lvl4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4pPr>
            <a:lvl5pPr>
              <a:lnSpc>
                <a:spcPct val="125000"/>
              </a:lnSpc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cs typeface="Segoe UI Light"/>
              </a:defRPr>
            </a:lvl5pPr>
          </a:lstStyle>
          <a:p>
            <a:pPr lvl="0">
              <a:defRPr/>
            </a:pPr>
            <a:r>
              <a:rPr lang="en-US" altLang="ko-KR"/>
              <a:t>Master Text Style</a:t>
            </a:r>
          </a:p>
          <a:p>
            <a:pPr lvl="1">
              <a:defRPr/>
            </a:pPr>
            <a:r>
              <a:rPr lang="en-US" altLang="ko-KR"/>
              <a:t>Second </a:t>
            </a:r>
          </a:p>
          <a:p>
            <a:pPr lvl="2">
              <a:defRPr/>
            </a:pPr>
            <a:r>
              <a:rPr lang="en-US" altLang="ko-KR"/>
              <a:t>Third</a:t>
            </a:r>
          </a:p>
          <a:p>
            <a:pPr lvl="3">
              <a:defRPr/>
            </a:pPr>
            <a:r>
              <a:rPr lang="en-US" altLang="ko-KR"/>
              <a:t>Fourth</a:t>
            </a:r>
          </a:p>
          <a:p>
            <a:pPr lvl="4">
              <a:defRPr/>
            </a:pPr>
            <a:r>
              <a:rPr lang="en-US" altLang="ko-KR"/>
              <a:t>Fifth</a:t>
            </a:r>
            <a:endParaRPr lang="en-US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3" hasCustomPrompt="1"/>
          </p:nvPr>
        </p:nvSpPr>
        <p:spPr>
          <a:xfrm>
            <a:off x="554460" y="695325"/>
            <a:ext cx="10794130" cy="304800"/>
          </a:xfrm>
        </p:spPr>
        <p:txBody>
          <a:bodyPr wrap="square" lIns="0" tIns="0" rIns="0" bIns="0" anchor="ctr" anchorCtr="0">
            <a:spAutoFit/>
          </a:bodyPr>
          <a:lstStyle>
            <a:lvl1pPr marL="0" indent="65127">
              <a:buNone/>
              <a:defRPr kumimoji="0" sz="2800" b="0" i="0" u="none" strike="noStrike" cap="none" normalizeH="0" baseline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en-US" altLang="ko-KR"/>
              <a:t>Subtitle</a:t>
            </a:r>
            <a:endParaRPr lang="ko-KR" altLang="en-US"/>
          </a:p>
        </p:txBody>
      </p:sp>
      <p:cxnSp>
        <p:nvCxnSpPr>
          <p:cNvPr id="15" name="직선 연결선 11"/>
          <p:cNvCxnSpPr/>
          <p:nvPr userDrawn="1"/>
        </p:nvCxnSpPr>
        <p:spPr>
          <a:xfrm>
            <a:off x="669148" y="1119661"/>
            <a:ext cx="10705338" cy="0"/>
          </a:xfrm>
          <a:prstGeom prst="line">
            <a:avLst/>
          </a:prstGeom>
          <a:noFill/>
          <a:ln w="6350" cap="flat" cmpd="sng" algn="ctr">
            <a:solidFill>
              <a:srgbClr val="000000">
                <a:alpha val="100000"/>
              </a:srgbClr>
            </a:solidFill>
            <a:prstDash val="solid"/>
            <a:miter/>
          </a:ln>
        </p:spPr>
      </p:cxnSp>
      <p:cxnSp>
        <p:nvCxnSpPr>
          <p:cNvPr id="18" name="직선 연결선 17"/>
          <p:cNvCxnSpPr/>
          <p:nvPr userDrawn="1"/>
        </p:nvCxnSpPr>
        <p:spPr>
          <a:xfrm>
            <a:off x="628865" y="1123516"/>
            <a:ext cx="10737295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10">
            <a:extLst>
              <a:ext uri="{FF2B5EF4-FFF2-40B4-BE49-F238E27FC236}">
                <a16:creationId xmlns:a16="http://schemas.microsoft.com/office/drawing/2014/main" id="{114CCD98-CE7F-AA91-5274-3FA63390EA26}"/>
              </a:ext>
            </a:extLst>
          </p:cNvPr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A776B0-631D-4FF1-5059-499BF1F496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41457046-F870-84EC-6E75-1C9DAC368A20}"/>
              </a:ext>
            </a:extLst>
          </p:cNvPr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Yoonkyo</a:t>
            </a:r>
            <a:r>
              <a:rPr lang="ko-KR" altLang="en-US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 </a:t>
            </a: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Jung </a:t>
            </a:r>
            <a:r>
              <a:rPr lang="en-US" altLang="ko-KR" sz="1100" b="0" baseline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Department of Electrical and Computer Engineering</a:t>
            </a:r>
            <a:endParaRPr lang="en-US" altLang="ko-KR" sz="1100" b="0" baseline="0" dirty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6"/>
          </a:xfrm>
        </p:spPr>
        <p:txBody>
          <a:bodyPr anchor="ctr" anchorCtr="0"/>
          <a:lstStyle>
            <a:lvl1pPr algn="ctr">
              <a:defRPr kumimoji="0" sz="3200" b="0" i="0" u="none" strike="noStrike" cap="none" normalizeH="0" baseline="0">
                <a:solidFill>
                  <a:schemeClr val="dk1"/>
                </a:solidFill>
                <a:latin typeface="Segoe UI Semibold"/>
                <a:ea typeface="+mj-ea"/>
                <a:cs typeface="Segoe UI Semibold"/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10" name="직사각형 10"/>
          <p:cNvSpPr/>
          <p:nvPr userDrawn="1"/>
        </p:nvSpPr>
        <p:spPr>
          <a:xfrm>
            <a:off x="0" y="6585993"/>
            <a:ext cx="12192000" cy="272006"/>
          </a:xfrm>
          <a:prstGeom prst="rect">
            <a:avLst/>
          </a:prstGeom>
          <a:solidFill>
            <a:srgbClr val="CFE2EB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2F5597"/>
              </a:solidFill>
              <a:latin typeface="Segoe UI Light"/>
              <a:ea typeface="맑은 고딕"/>
              <a:cs typeface="Segoe UI Light"/>
            </a:endParaRPr>
          </a:p>
        </p:txBody>
      </p:sp>
      <p:sp>
        <p:nvSpPr>
          <p:cNvPr id="11" name="Slide Number Placeholder 5"/>
          <p:cNvSpPr>
            <a:spLocks noGrp="1"/>
          </p:cNvSpPr>
          <p:nvPr userDrawn="1">
            <p:ph type="sldNum" sz="quarter" idx="10"/>
          </p:nvPr>
        </p:nvSpPr>
        <p:spPr>
          <a:xfrm>
            <a:off x="0" y="6620721"/>
            <a:ext cx="691200" cy="219525"/>
          </a:xfrm>
        </p:spPr>
        <p:txBody>
          <a:bodyPr vert="horz" lIns="91440" tIns="45720" rIns="91440" bIns="45720" anchor="ctr"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2" name="TextBox 7"/>
          <p:cNvSpPr txBox="1"/>
          <p:nvPr userDrawn="1"/>
        </p:nvSpPr>
        <p:spPr>
          <a:xfrm>
            <a:off x="691197" y="6585988"/>
            <a:ext cx="11500803" cy="2605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Yoonkyo</a:t>
            </a:r>
            <a:r>
              <a:rPr lang="ko-KR" altLang="en-US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 </a:t>
            </a:r>
            <a:r>
              <a:rPr lang="en-US" altLang="ko-KR" sz="1100" b="0" dirty="0">
                <a:solidFill>
                  <a:schemeClr val="dk1"/>
                </a:solidFill>
                <a:latin typeface="Segoe UI Semibold"/>
                <a:ea typeface="+mn-ea"/>
                <a:cs typeface="Segoe UI Semibold"/>
              </a:rPr>
              <a:t>Jung </a:t>
            </a:r>
            <a:r>
              <a:rPr lang="en-US" altLang="ko-KR" sz="1100" b="0" baseline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|</a:t>
            </a:r>
            <a:r>
              <a:rPr lang="en-US" altLang="ko-KR" sz="1100" b="0" dirty="0">
                <a:solidFill>
                  <a:schemeClr val="dk1"/>
                </a:solidFill>
                <a:latin typeface="Segoe UI Light"/>
                <a:ea typeface="+mn-ea"/>
                <a:cs typeface="Segoe UI Light"/>
              </a:rPr>
              <a:t> Department of Electrical and Computer Engineering</a:t>
            </a:r>
            <a:endParaRPr lang="en-US" altLang="ko-KR" sz="1100" b="0" baseline="0" dirty="0">
              <a:solidFill>
                <a:schemeClr val="dk1"/>
              </a:solidFill>
              <a:latin typeface="Segoe UI Light"/>
              <a:ea typeface="+mn-ea"/>
              <a:cs typeface="Segoe UI Ligh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2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2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Office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4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B08FFF47-F7C8-4417-B66B-1876CACD7C6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</p:sldLayoutIdLst>
  <p:transition/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747157"/>
            <a:ext cx="10363200" cy="3363686"/>
          </a:xfrm>
          <a:prstGeom prst="rect">
            <a:avLst/>
          </a:prstGeom>
          <a:noFill/>
        </p:spPr>
        <p:txBody>
          <a:bodyPr anchor="ctr" anchorCtr="0">
            <a:normAutofit fontScale="90000"/>
          </a:bodyPr>
          <a:lstStyle/>
          <a:p>
            <a:pPr>
              <a:lnSpc>
                <a:spcPct val="120000"/>
              </a:lnSpc>
              <a:defRPr/>
            </a:pPr>
            <a:b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cs typeface="Segoe UI Semilight"/>
              </a:rPr>
              <a:t>ENEE698P:</a:t>
            </a:r>
            <a:r>
              <a:rPr lang="ko-KR" altLang="en-US" sz="3100" dirty="0">
                <a:solidFill>
                  <a:schemeClr val="bg2">
                    <a:lumMod val="25000"/>
                  </a:schemeClr>
                </a:solidFill>
                <a:latin typeface="Segoe UI Semilight"/>
                <a:cs typeface="Segoe UI Semilight"/>
              </a:rPr>
              <a:t> </a:t>
            </a:r>
            <a: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cs typeface="Segoe UI Semilight"/>
              </a:rPr>
              <a:t>Multi-Modal Semantic Communication </a:t>
            </a:r>
            <a:b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cs typeface="Segoe UI Semilight"/>
              </a:rPr>
            </a:br>
            <a: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cs typeface="Segoe UI Semilight"/>
              </a:rPr>
              <a:t>Through Transformer-Aided Compression</a:t>
            </a:r>
            <a:b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br>
              <a:rPr lang="en-US" altLang="ko-KR" sz="3100" dirty="0">
                <a:solidFill>
                  <a:schemeClr val="bg2">
                    <a:lumMod val="25000"/>
                  </a:schemeClr>
                </a:solidFill>
                <a:latin typeface="Segoe UI Semilight"/>
                <a:ea typeface="+mj-ea"/>
                <a:cs typeface="Segoe UI Semilight"/>
              </a:rPr>
            </a:br>
            <a:r>
              <a:rPr kumimoji="0" lang="en-US" altLang="ko-KR" sz="1900" b="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Segoe UI Semibold"/>
                <a:ea typeface="맑은 고딕"/>
                <a:cs typeface="Segoe UI Semibold"/>
              </a:rPr>
              <a:t>Yoonkyo Jung </a:t>
            </a:r>
            <a:r>
              <a:rPr lang="en-US" altLang="ko-KR" sz="1900" dirty="0">
                <a:solidFill>
                  <a:srgbClr val="4472C4"/>
                </a:solidFill>
                <a:latin typeface="+mn-lt"/>
                <a:ea typeface="맑은 고딕"/>
                <a:cs typeface="Segoe UI Semibold"/>
              </a:rPr>
              <a:t>| ECE Ph.D. Student</a:t>
            </a:r>
            <a:b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맑은 고딕"/>
                <a:cs typeface="Segoe UI Semibold"/>
              </a:rPr>
            </a:br>
            <a:b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맑은 고딕"/>
                <a:cs typeface="Segoe UI Semibold"/>
              </a:rPr>
            </a:br>
            <a:r>
              <a:rPr lang="en-US" altLang="ko-KR" sz="1900" dirty="0">
                <a:solidFill>
                  <a:srgbClr val="4472C4"/>
                </a:solidFill>
                <a:latin typeface="+mn-lt"/>
                <a:ea typeface="맑은 고딕"/>
                <a:cs typeface="Segoe UI Semibold"/>
              </a:rPr>
              <a:t>April 9</a:t>
            </a:r>
            <a:r>
              <a:rPr kumimoji="0" lang="en-US" altLang="ko-KR" sz="1900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+mn-lt"/>
                <a:ea typeface="맑은 고딕"/>
                <a:cs typeface="Segoe UI Semibold"/>
              </a:rPr>
              <a:t>, 2025</a:t>
            </a:r>
            <a:endParaRPr lang="en-US" altLang="ko-KR" sz="3100" dirty="0">
              <a:solidFill>
                <a:schemeClr val="bg2">
                  <a:lumMod val="25000"/>
                </a:schemeClr>
              </a:solidFill>
              <a:latin typeface="+mn-lt"/>
              <a:ea typeface="+mj-ea"/>
              <a:cs typeface="Segoe UI S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CDA00-1D9F-08A1-42F0-B3A91D6AD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10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554F175-4124-DAAC-7246-C518132CB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51" y="204879"/>
            <a:ext cx="11217274" cy="6373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99665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C79A5C-0082-1ACE-085D-21EFB27D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Vision Transformer (</a:t>
            </a:r>
            <a:r>
              <a:rPr lang="en-US" altLang="ko-KR" dirty="0" err="1"/>
              <a:t>ViT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31149-437E-E157-5509-1719A37F5C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Background (Vision Transformer)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7BDBA9-8441-2CD8-CE59-1B302F99D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11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5BA052-4288-4543-E70A-2BFF8A8746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578" y="2018003"/>
            <a:ext cx="8386844" cy="440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4681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3AD5B-CD35-8A8C-B31F-6813D628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E99603-5E4F-899F-C23A-BA8B3642E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Key Features:</a:t>
            </a:r>
          </a:p>
          <a:p>
            <a:pPr lvl="1"/>
            <a:r>
              <a:rPr lang="en-US" altLang="ko-KR" dirty="0"/>
              <a:t>Multi-head attention</a:t>
            </a:r>
          </a:p>
          <a:p>
            <a:pPr lvl="1"/>
            <a:r>
              <a:rPr lang="en-US" altLang="ko-KR" dirty="0"/>
              <a:t>Positional encodings</a:t>
            </a:r>
          </a:p>
          <a:p>
            <a:pPr lvl="1"/>
            <a:r>
              <a:rPr lang="en-US" altLang="ko-KR" dirty="0"/>
              <a:t>Encoder-decoder structure</a:t>
            </a:r>
          </a:p>
          <a:p>
            <a:r>
              <a:rPr lang="en-US" altLang="ko-KR" dirty="0"/>
              <a:t>Application for the paper:</a:t>
            </a:r>
          </a:p>
          <a:p>
            <a:pPr lvl="1"/>
            <a:r>
              <a:rPr lang="en-US" altLang="ko-KR" dirty="0"/>
              <a:t>Image patches encoded and compressed based on semantic content.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E4CC4-18B7-EC90-AE78-C4A960B2E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Background (Transformer &amp; </a:t>
            </a:r>
            <a:r>
              <a:rPr lang="en-US" altLang="ko-KR" dirty="0" err="1"/>
              <a:t>ViT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F5F11-C21E-9819-DA9C-CC0D253E9D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12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2861281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D7DAFE-4B55-B5A7-6B68-F831A327E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Contrastive Language–Image Pretraining (CLIP)</a:t>
            </a:r>
          </a:p>
          <a:p>
            <a:pPr lvl="1"/>
            <a:r>
              <a:rPr lang="en-US" altLang="ko-KR" dirty="0"/>
              <a:t>A model that predicts image-text similarity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F804-C72D-D962-96C2-4B1E07B3FD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Background (CLIP)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5F37-30D5-A657-C379-B9EDE29944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13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BCFF89-0093-662E-DB39-C049EB835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935" y="2525914"/>
            <a:ext cx="10794130" cy="3872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8599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2F836-CB80-19CA-F46B-198075B5C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A9DF69-3CCD-07DF-8ECD-634D7AF2A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Model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5F16DCC-0D76-C8BD-3BBD-FB2BBCD7EB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14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38304959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9EA3-91EC-95E0-2DE2-EF8E9D4AE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FC3C57-6517-6730-8AB0-94C100C1A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Attention-Guided Resolution Selector determines the encoding resolution for each patch based on its semantic importance and available channel rate.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60FC6-B313-5DBA-5C22-33CC2945A9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A92A0-E218-505E-3592-B838F0C002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15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8846D4-B409-18EB-6808-00A8736A0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2" y="2530124"/>
            <a:ext cx="10582458" cy="3882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64377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DAC56-D637-B310-89EB-C4DD8AFA4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Open-vocabulary segmentation framework find an attention score of images based on the text input</a:t>
            </a:r>
            <a:endParaRPr lang="ko-KR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F47D1-583A-00D6-1826-74F152E29B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System Model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D1524-F1CA-0E9A-D5B5-70385AEF8B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16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CDC783-7C7F-8394-559B-15EFC9667C5E}"/>
              </a:ext>
            </a:extLst>
          </p:cNvPr>
          <p:cNvSpPr/>
          <p:nvPr/>
        </p:nvSpPr>
        <p:spPr>
          <a:xfrm>
            <a:off x="1680749" y="3067437"/>
            <a:ext cx="1320800" cy="2089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E97B93D-FD00-FE57-8F1C-775CEF26DDDB}"/>
              </a:ext>
            </a:extLst>
          </p:cNvPr>
          <p:cNvSpPr/>
          <p:nvPr/>
        </p:nvSpPr>
        <p:spPr>
          <a:xfrm>
            <a:off x="3124213" y="4035018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D46BE7-665B-3D84-27D8-66A76755F39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8886594" y="3320642"/>
            <a:ext cx="1474983" cy="1489983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E9AF650-C05B-2B30-B987-676C25E2245B}"/>
              </a:ext>
            </a:extLst>
          </p:cNvPr>
          <p:cNvSpPr/>
          <p:nvPr/>
        </p:nvSpPr>
        <p:spPr>
          <a:xfrm>
            <a:off x="3482744" y="3386183"/>
            <a:ext cx="2501900" cy="1358900"/>
          </a:xfrm>
          <a:prstGeom prst="roundRect">
            <a:avLst/>
          </a:prstGeom>
          <a:solidFill>
            <a:srgbClr val="E9EEF9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C302C65-FDF1-4968-6D41-9C1A4A8ED5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636" y="3637008"/>
            <a:ext cx="1031950" cy="8572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C657849-A6CD-1063-7BD4-0DC2687B2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4811" y="3877531"/>
            <a:ext cx="1149983" cy="376203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C894ECE-CCE4-8BC2-AB9E-C6668584C1F2}"/>
              </a:ext>
            </a:extLst>
          </p:cNvPr>
          <p:cNvSpPr/>
          <p:nvPr/>
        </p:nvSpPr>
        <p:spPr>
          <a:xfrm>
            <a:off x="6461371" y="3386183"/>
            <a:ext cx="1955800" cy="13589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Open-Vocabulary Semantic Segmentation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6D66E-D5D6-DE6A-1DAE-FA898E89A8DC}"/>
              </a:ext>
            </a:extLst>
          </p:cNvPr>
          <p:cNvSpPr/>
          <p:nvPr/>
        </p:nvSpPr>
        <p:spPr>
          <a:xfrm>
            <a:off x="9476606" y="4279337"/>
            <a:ext cx="393700" cy="2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80EF7D-9EBE-6BEB-B9CD-9CB2A77E0F57}"/>
              </a:ext>
            </a:extLst>
          </p:cNvPr>
          <p:cNvSpPr/>
          <p:nvPr/>
        </p:nvSpPr>
        <p:spPr>
          <a:xfrm>
            <a:off x="9013594" y="4504669"/>
            <a:ext cx="393700" cy="2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013EAC3-355B-7179-AEBE-B49FDF8D2BAD}"/>
              </a:ext>
            </a:extLst>
          </p:cNvPr>
          <p:cNvSpPr/>
          <p:nvPr/>
        </p:nvSpPr>
        <p:spPr>
          <a:xfrm>
            <a:off x="6075473" y="4030690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34D5ED1B-994A-8FCE-7A0A-E0BBAC65B39C}"/>
              </a:ext>
            </a:extLst>
          </p:cNvPr>
          <p:cNvSpPr/>
          <p:nvPr/>
        </p:nvSpPr>
        <p:spPr>
          <a:xfrm>
            <a:off x="8505832" y="4030690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99385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7FFC3-C4B6-383F-4708-24D4DDC0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F1AA3A-6555-23A9-4EEE-920CD4EF3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17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91796246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8E46-EFBA-285E-56E8-6426C47C0A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17C0-33D8-D107-1AA4-05040BB6F1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18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46EB1B-AFFB-E41C-7536-F231CC031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CEB091-3751-B668-E050-5146A536D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892803"/>
            <a:ext cx="4600575" cy="33623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8FEEFF-5A8C-EA61-4E0C-93AAB1C170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39" y="1911853"/>
            <a:ext cx="4410075" cy="33432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792A8C-B2C3-FBA0-BBEA-FE562F9AC482}"/>
              </a:ext>
            </a:extLst>
          </p:cNvPr>
          <p:cNvSpPr txBox="1"/>
          <p:nvPr/>
        </p:nvSpPr>
        <p:spPr>
          <a:xfrm>
            <a:off x="1025912" y="5331924"/>
            <a:ext cx="492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&lt;Reconstruction result for three medium resolutions.&gt;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91476C-F81C-7800-9FA2-19F7B8D1C293}"/>
              </a:ext>
            </a:extLst>
          </p:cNvPr>
          <p:cNvSpPr txBox="1"/>
          <p:nvPr/>
        </p:nvSpPr>
        <p:spPr>
          <a:xfrm>
            <a:off x="6172416" y="5331924"/>
            <a:ext cx="4924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&lt;Accuracy result for three medium resolutions.&gt;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1630013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D62F-4BB0-7059-7AA6-F8FB5C352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10533-FC9D-39CC-6D6A-6AA53E93E6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Results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E4345D-5CEC-3894-F2D4-A4B17DCA5C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19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DC1F29-22D0-2AC5-412E-53EE4105A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82ABB-B059-162B-48DD-B8F341EA8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2" y="1881652"/>
            <a:ext cx="4410075" cy="3362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A810C4-ECB5-1823-6772-FE8E11FDD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8478" y="1900702"/>
            <a:ext cx="4505325" cy="3343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B02A83-2E13-6FC1-8060-4DE1AFF819E4}"/>
              </a:ext>
            </a:extLst>
          </p:cNvPr>
          <p:cNvSpPr txBox="1"/>
          <p:nvPr/>
        </p:nvSpPr>
        <p:spPr>
          <a:xfrm>
            <a:off x="1025912" y="5331924"/>
            <a:ext cx="4924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&lt;Accuracy result for adaptive multi-resolution semantic communication framework in various channel rates.&gt;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799426-1D42-6E47-FB1B-5A38C9CC23FA}"/>
              </a:ext>
            </a:extLst>
          </p:cNvPr>
          <p:cNvSpPr txBox="1"/>
          <p:nvPr/>
        </p:nvSpPr>
        <p:spPr>
          <a:xfrm>
            <a:off x="6172416" y="5331924"/>
            <a:ext cx="5471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/>
              <a:t>&lt;Resolution assignment to patches in different channel rate.&gt;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761106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1E36A-9044-CEE5-9D33-1A784ED4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CE0780E-DF35-71CF-75C8-086359014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Introduction</a:t>
            </a:r>
          </a:p>
          <a:p>
            <a:endParaRPr lang="en-US" altLang="ko-KR" dirty="0"/>
          </a:p>
          <a:p>
            <a:r>
              <a:rPr lang="en-US" altLang="ko-KR" dirty="0"/>
              <a:t>Background</a:t>
            </a:r>
          </a:p>
          <a:p>
            <a:endParaRPr lang="en-US" altLang="ko-KR" dirty="0"/>
          </a:p>
          <a:p>
            <a:r>
              <a:rPr lang="en-US" altLang="ko-KR" dirty="0"/>
              <a:t>System Model</a:t>
            </a:r>
          </a:p>
          <a:p>
            <a:endParaRPr lang="en-US" altLang="ko-KR" dirty="0"/>
          </a:p>
          <a:p>
            <a:r>
              <a:rPr lang="en-US" altLang="ko-KR" dirty="0"/>
              <a:t>Results</a:t>
            </a:r>
          </a:p>
          <a:p>
            <a:endParaRPr lang="en-US" altLang="ko-KR" dirty="0"/>
          </a:p>
          <a:p>
            <a:r>
              <a:rPr lang="en-US" altLang="ko-KR" dirty="0"/>
              <a:t>Conclusion</a:t>
            </a:r>
            <a:endParaRPr lang="ko-KR" altLang="en-US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216A3-08BB-36F9-9BB8-21CEBAE73E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B08373-213A-14E6-0351-19DA5B50B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3969986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Conclusion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en-US" altLang="en-US" sz="1100" b="0" i="0" u="none" strike="noStrike" kern="1200" cap="none" spc="0" normalizeH="0" baseline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20</a:t>
            </a:fld>
            <a:endParaRPr kumimoji="0" lang="en-US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41C424A-F615-90A6-9A3F-E08C339D3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This work proposes a novel semantic communication framework that fuses open-vocabulary vision–language segmentation with transformer-based compression.</a:t>
            </a:r>
          </a:p>
          <a:p>
            <a:r>
              <a:rPr lang="en-US" altLang="ko-KR" dirty="0"/>
              <a:t>We build on recent advances in open-vocabulary segmentation, which leverage large pre-trained vision–language models to break away from fixed label sets and segment arbitrary categories described by text prompts.</a:t>
            </a:r>
          </a:p>
          <a:p>
            <a:r>
              <a:rPr lang="en-US" altLang="ko-KR" dirty="0"/>
              <a:t>But merging these models with the same scale can </a:t>
            </a:r>
            <a:r>
              <a:rPr lang="en-US" altLang="ko-KR"/>
              <a:t>be a challenge.</a:t>
            </a:r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85194-514E-F8EE-A057-4B7AE7B4CB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F2103-F3A2-FC76-32A4-0255C8C50A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21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2956970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03819-01B0-A9AB-7A99-A085CCE22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17928-EAC6-20F9-9DB3-9B02A6423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Potential Directions:</a:t>
            </a:r>
          </a:p>
          <a:p>
            <a:pPr lvl="1"/>
            <a:r>
              <a:rPr lang="en-US" altLang="ko-KR" dirty="0"/>
              <a:t>Extend to other multimodal data (e.g., eye-tracking and images together).</a:t>
            </a:r>
          </a:p>
          <a:p>
            <a:pPr lvl="1"/>
            <a:r>
              <a:rPr lang="en-US" altLang="ko-KR" dirty="0"/>
              <a:t>Extend to video data with recent techniques in computer vision fields</a:t>
            </a:r>
          </a:p>
          <a:p>
            <a:pPr lvl="1"/>
            <a:r>
              <a:rPr lang="en-US" altLang="ko-KR" dirty="0"/>
              <a:t>Develop task-specific optimization techniques for diverse domains </a:t>
            </a:r>
            <a:br>
              <a:rPr lang="en-US" altLang="ko-KR" dirty="0"/>
            </a:br>
            <a:r>
              <a:rPr lang="en-US" altLang="ko-KR" dirty="0"/>
              <a:t>(e.g., image anomaly detection).</a:t>
            </a:r>
          </a:p>
          <a:p>
            <a:r>
              <a:rPr lang="en-US" altLang="ko-KR" dirty="0"/>
              <a:t>Key Challenges:</a:t>
            </a:r>
          </a:p>
          <a:p>
            <a:pPr lvl="1"/>
            <a:r>
              <a:rPr lang="en-US" altLang="ko-KR" dirty="0"/>
              <a:t>Efficient training of adaptive encoders.</a:t>
            </a:r>
          </a:p>
          <a:p>
            <a:pPr lvl="1"/>
            <a:r>
              <a:rPr lang="en-US" altLang="ko-KR" dirty="0"/>
              <a:t>Addressing latency in dynamic channel conditions.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7B5CF-7D2D-C17B-AF1A-0F0AD022E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4A4E0-8070-85C8-AE03-53597DB6FB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22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11714863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EC33A-AD4A-4A87-FB41-38BF0E106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815389-1951-CDFF-73C5-F2E93670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6FF598F-3ADD-7FAD-339A-A1E43809E1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3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86414011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91964C-7780-6521-B8DD-6F6171296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64" y="1456974"/>
            <a:ext cx="11453635" cy="4719988"/>
          </a:xfrm>
        </p:spPr>
        <p:txBody>
          <a:bodyPr>
            <a:normAutofit/>
          </a:bodyPr>
          <a:lstStyle/>
          <a:p>
            <a:r>
              <a:rPr lang="en-US" altLang="ko-KR" b="1" dirty="0"/>
              <a:t>Semantic communications </a:t>
            </a:r>
            <a:r>
              <a:rPr lang="en-US" altLang="ko-KR" dirty="0"/>
              <a:t>is to extract the “meanings” or “features” of sent information from a source and “interpret” the semantic information at a destination.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5D14-CE4A-42CC-2AEC-5568A93639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4B5DC2-2CE0-8BB1-02E8-78E302BBF2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4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F863F2-5AF1-20F9-5DAC-21ED1C35B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00" y="2708981"/>
            <a:ext cx="11108788" cy="305205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1201FA9-0809-7A7E-8DBD-0BA94E4BDAA7}"/>
              </a:ext>
            </a:extLst>
          </p:cNvPr>
          <p:cNvSpPr/>
          <p:nvPr/>
        </p:nvSpPr>
        <p:spPr>
          <a:xfrm>
            <a:off x="6096000" y="5542156"/>
            <a:ext cx="472068" cy="2899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09481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11BD-05CC-9ECF-9793-DC632C829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7BE066E-1094-9DEE-AD15-FE987408F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864" y="1456974"/>
            <a:ext cx="11453635" cy="4719988"/>
          </a:xfrm>
        </p:spPr>
        <p:txBody>
          <a:bodyPr>
            <a:normAutofit/>
          </a:bodyPr>
          <a:lstStyle/>
          <a:p>
            <a:r>
              <a:rPr lang="en-US" altLang="ko-KR" dirty="0"/>
              <a:t>Goal: Transmit multi-resolution data in limited bandwidth conditions.</a:t>
            </a:r>
          </a:p>
          <a:p>
            <a:r>
              <a:rPr lang="en-US" altLang="ko-KR" dirty="0"/>
              <a:t>Developed transformer-based framework for channel-adaptive communication.</a:t>
            </a:r>
          </a:p>
          <a:p>
            <a:endParaRPr lang="en-US" altLang="ko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EC13B-2553-39D9-02EF-A34F29B8216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C31E3-3378-A8BE-327C-AA83CBF4E7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5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94371DC-006A-E5A8-DE84-B17D4F1B7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12" y="2662613"/>
            <a:ext cx="10621976" cy="385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612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6A2B9-9A09-C856-ED8D-C057FB0093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6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5" name="Picture 4" descr="Refer to caption">
            <a:extLst>
              <a:ext uri="{FF2B5EF4-FFF2-40B4-BE49-F238E27FC236}">
                <a16:creationId xmlns:a16="http://schemas.microsoft.com/office/drawing/2014/main" id="{EA24D5AB-F2DC-1958-C089-63056D4391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4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186A36-AB65-08EC-C0F2-15C6F5BF0B75}"/>
              </a:ext>
            </a:extLst>
          </p:cNvPr>
          <p:cNvSpPr/>
          <p:nvPr/>
        </p:nvSpPr>
        <p:spPr>
          <a:xfrm>
            <a:off x="376055" y="4327525"/>
            <a:ext cx="1320800" cy="20891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bike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549DDCE-A5C8-83B2-7236-BC2D45F0CFAC}"/>
              </a:ext>
            </a:extLst>
          </p:cNvPr>
          <p:cNvSpPr/>
          <p:nvPr/>
        </p:nvSpPr>
        <p:spPr>
          <a:xfrm>
            <a:off x="1819519" y="5295106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DB30F2-FDD2-7F69-E948-517F16BC2EA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7581900" y="4580730"/>
            <a:ext cx="1474983" cy="1489983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3FC394-0A10-1FF6-0A40-42C3ECA37506}"/>
              </a:ext>
            </a:extLst>
          </p:cNvPr>
          <p:cNvSpPr/>
          <p:nvPr/>
        </p:nvSpPr>
        <p:spPr>
          <a:xfrm>
            <a:off x="2178050" y="4646271"/>
            <a:ext cx="2501900" cy="1358900"/>
          </a:xfrm>
          <a:prstGeom prst="roundRect">
            <a:avLst/>
          </a:prstGeom>
          <a:solidFill>
            <a:srgbClr val="E9EEF9"/>
          </a:solidFill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644AF8-6148-69B9-8A82-39EE95D09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942" y="4897096"/>
            <a:ext cx="1031950" cy="8572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35752B-8C6A-B9A7-CBFB-03406A2E1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0117" y="5137619"/>
            <a:ext cx="1149983" cy="37620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CE5EF0-13F9-FCDE-1614-A782B445316C}"/>
              </a:ext>
            </a:extLst>
          </p:cNvPr>
          <p:cNvSpPr/>
          <p:nvPr/>
        </p:nvSpPr>
        <p:spPr>
          <a:xfrm>
            <a:off x="5156677" y="4646271"/>
            <a:ext cx="1955800" cy="1358900"/>
          </a:xfrm>
          <a:prstGeom prst="roundRect">
            <a:avLst/>
          </a:prstGeom>
          <a:solidFill>
            <a:schemeClr val="accent5">
              <a:lumMod val="60000"/>
              <a:lumOff val="40000"/>
              <a:alpha val="5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Open-Vocabulary Semantic Segmentation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DC094D-FDFB-389F-01F5-6D1A8745CFC5}"/>
              </a:ext>
            </a:extLst>
          </p:cNvPr>
          <p:cNvSpPr/>
          <p:nvPr/>
        </p:nvSpPr>
        <p:spPr>
          <a:xfrm>
            <a:off x="8171912" y="5539425"/>
            <a:ext cx="393700" cy="2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7AEDB8-C9F3-4F75-BE3F-A45BCE7C842C}"/>
              </a:ext>
            </a:extLst>
          </p:cNvPr>
          <p:cNvSpPr/>
          <p:nvPr/>
        </p:nvSpPr>
        <p:spPr>
          <a:xfrm>
            <a:off x="7708900" y="5764757"/>
            <a:ext cx="393700" cy="22533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</a:t>
            </a:r>
            <a:endParaRPr lang="ko-KR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5B637DB9-BABD-989B-BED5-A2C092FDFDED}"/>
              </a:ext>
            </a:extLst>
          </p:cNvPr>
          <p:cNvSpPr/>
          <p:nvPr/>
        </p:nvSpPr>
        <p:spPr>
          <a:xfrm>
            <a:off x="9145545" y="4222750"/>
            <a:ext cx="582655" cy="1176772"/>
          </a:xfrm>
          <a:prstGeom prst="bentUpArrow">
            <a:avLst>
              <a:gd name="adj1" fmla="val 10547"/>
              <a:gd name="adj2" fmla="val 22275"/>
              <a:gd name="adj3" fmla="val 25000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98CA7B4-D17A-AD82-873B-4413EA24E3C8}"/>
              </a:ext>
            </a:extLst>
          </p:cNvPr>
          <p:cNvSpPr/>
          <p:nvPr/>
        </p:nvSpPr>
        <p:spPr>
          <a:xfrm>
            <a:off x="4770779" y="5290778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CF9F85CE-AC7A-0653-47D6-8CB7C38DC91F}"/>
              </a:ext>
            </a:extLst>
          </p:cNvPr>
          <p:cNvSpPr/>
          <p:nvPr/>
        </p:nvSpPr>
        <p:spPr>
          <a:xfrm>
            <a:off x="7201138" y="5290778"/>
            <a:ext cx="292100" cy="153988"/>
          </a:xfrm>
          <a:prstGeom prst="rightArrow">
            <a:avLst>
              <a:gd name="adj1" fmla="val 33784"/>
              <a:gd name="adj2" fmla="val 79443"/>
            </a:avLst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16949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27FFC3-C4B6-383F-4708-24D4DDC01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7F1AA3A-6555-23A9-4EEE-920CD4EF38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7</a:t>
            </a:fld>
            <a:endParaRPr kumimoji="0" lang="ko-KR" altLang="en-US" sz="1100" b="0" i="0" u="none" strike="noStrike" kern="1200" cap="none" spc="0" normalizeH="0" baseline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0950561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37688-0122-AEDC-C3C4-477BE0BC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D236EC3-3176-83D6-D3E9-C9633F888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018" y="1802278"/>
            <a:ext cx="7741964" cy="459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16E96-CD8F-4CB8-C372-3761A2E42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Overview: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6A93-7EFF-0C4E-4BEC-90D1C2F5FD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Background (Transformer)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8665-E072-1BA8-796B-0EA39CAD15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8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2584039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560D34-2B87-730F-9BB7-5E74EFAEA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Transformer Overview:</a:t>
            </a:r>
          </a:p>
          <a:p>
            <a:pPr lvl="1"/>
            <a:r>
              <a:rPr lang="en-US" altLang="ko-KR" dirty="0"/>
              <a:t>A deep learning architecture with self-attention mechanisms.</a:t>
            </a:r>
          </a:p>
          <a:p>
            <a:pPr lvl="1"/>
            <a:r>
              <a:rPr lang="en-US" altLang="ko-KR" dirty="0"/>
              <a:t>Enables focus on key elements in complex data.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E43A4-ED21-FC89-A48B-D57D6459A9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4460" y="653826"/>
            <a:ext cx="10794130" cy="387798"/>
          </a:xfrm>
        </p:spPr>
        <p:txBody>
          <a:bodyPr/>
          <a:lstStyle/>
          <a:p>
            <a:r>
              <a:rPr lang="en-US" altLang="ko-KR" dirty="0"/>
              <a:t>Background (Transformer)</a:t>
            </a:r>
            <a:endParaRPr lang="ko-KR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5636E-A1F5-F196-753E-8F0C4B91E1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fld id="{B08FFF47-F7C8-4417-B66B-1876CACD7C6F}" type="slidenum">
              <a:rPr kumimoji="0" lang="ko-KR" altLang="en-US" sz="1100" b="0" i="0" u="none" strike="noStrike" kern="1200" cap="none" spc="0" normalizeH="0" baseline="0" smtClean="0">
                <a:solidFill>
                  <a:srgbClr val="000000"/>
                </a:solidFill>
                <a:latin typeface="Segoe UI Semibold"/>
                <a:ea typeface="맑은 고딕"/>
                <a:cs typeface="Segoe UI Semibold"/>
              </a:rPr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t>9</a:t>
            </a:fld>
            <a:endParaRPr kumimoji="0" lang="ko-KR" altLang="en-US" sz="1100" b="0" i="0" u="none" strike="noStrike" kern="1200" cap="none" spc="0" normalizeH="0" baseline="0" dirty="0">
              <a:solidFill>
                <a:srgbClr val="000000"/>
              </a:solidFill>
              <a:latin typeface="Segoe UI Semibold"/>
              <a:ea typeface="맑은 고딕"/>
              <a:cs typeface="Segoe UI Semibold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350A53E-B144-1D70-DBF8-7F3069F0A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194" y="3114209"/>
            <a:ext cx="9649320" cy="3062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372951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Segoe UI"/>
        <a:ea typeface="맑은 고딕"/>
        <a:cs typeface=""/>
      </a:majorFont>
      <a:minorFont>
        <a:latin typeface="Segoe UI Light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</TotalTime>
  <Words>965</Words>
  <Application>Microsoft Office PowerPoint</Application>
  <PresentationFormat>Widescreen</PresentationFormat>
  <Paragraphs>137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Helvetica 45 Light</vt:lpstr>
      <vt:lpstr>Helvetica 65 Medium</vt:lpstr>
      <vt:lpstr>맑은 고딕</vt:lpstr>
      <vt:lpstr>Arial</vt:lpstr>
      <vt:lpstr>Segoe UI</vt:lpstr>
      <vt:lpstr>Segoe UI Light</vt:lpstr>
      <vt:lpstr>Segoe UI Semibold</vt:lpstr>
      <vt:lpstr>Segoe UI Semilight</vt:lpstr>
      <vt:lpstr>Times New Roman</vt:lpstr>
      <vt:lpstr>Office 테마</vt:lpstr>
      <vt:lpstr> ENEE698P: Multi-Modal Semantic Communication  Through Transformer-Aided Compression  Yoonkyo Jung | ECE Ph.D. Student  April 9, 2025</vt:lpstr>
      <vt:lpstr>PowerPoint Presentation</vt:lpstr>
      <vt:lpstr>Introduction</vt:lpstr>
      <vt:lpstr>PowerPoint Presentation</vt:lpstr>
      <vt:lpstr>PowerPoint Presentation</vt:lpstr>
      <vt:lpstr>PowerPoint Presentation</vt:lpstr>
      <vt:lpstr>Background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System Model</vt:lpstr>
      <vt:lpstr>PowerPoint Presentation</vt:lpstr>
      <vt:lpstr>PowerPoint Presentation</vt:lpstr>
      <vt:lpstr>Results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Rigidle : Aiding 3D Object Rigid Transformation with Device using Handle-bar Metaphor</dc:title>
  <dc:creator>ykjung</dc:creator>
  <cp:lastModifiedBy>YK Jung</cp:lastModifiedBy>
  <cp:revision>819</cp:revision>
  <dcterms:created xsi:type="dcterms:W3CDTF">2013-06-10T01:40:48Z</dcterms:created>
  <dcterms:modified xsi:type="dcterms:W3CDTF">2025-04-09T20:46:06Z</dcterms:modified>
  <cp:version/>
</cp:coreProperties>
</file>